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3" r:id="rId2"/>
    <p:sldId id="287" r:id="rId3"/>
    <p:sldId id="284" r:id="rId4"/>
    <p:sldId id="275" r:id="rId5"/>
    <p:sldId id="274" r:id="rId6"/>
    <p:sldId id="285" r:id="rId7"/>
    <p:sldId id="280" r:id="rId8"/>
    <p:sldId id="288" r:id="rId9"/>
    <p:sldId id="279" r:id="rId10"/>
    <p:sldId id="281" r:id="rId11"/>
    <p:sldId id="258" r:id="rId12"/>
    <p:sldId id="259" r:id="rId13"/>
    <p:sldId id="260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93" r:id="rId26"/>
    <p:sldId id="292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6" autoAdjust="0"/>
    <p:restoredTop sz="94660"/>
  </p:normalViewPr>
  <p:slideViewPr>
    <p:cSldViewPr snapToGrid="0">
      <p:cViewPr varScale="1">
        <p:scale>
          <a:sx n="61" d="100"/>
          <a:sy n="61" d="100"/>
        </p:scale>
        <p:origin x="116" y="5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9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3B373-E71D-413C-BE5F-6021C765072B}" type="datetimeFigureOut">
              <a:rPr lang="it-IT" smtClean="0"/>
              <a:t>07/07/2022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EB43B-8A17-4E1A-8140-6AA7C2787E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58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304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04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Symbol" charset="0"/>
                <a:ea typeface="ＭＳ Ｐゴシック" charset="0"/>
              </a:defRPr>
            </a:lvl9pPr>
          </a:lstStyle>
          <a:p>
            <a:fld id="{7B4F8E86-E10E-2243-9182-EF8486C1588F}" type="slidenum">
              <a:rPr lang="en-US" sz="1200">
                <a:solidFill>
                  <a:schemeClr val="tx1"/>
                </a:solidFill>
                <a:latin typeface="Helvetica" charset="0"/>
              </a:rPr>
              <a:pPr/>
              <a:t>2</a:t>
            </a:fld>
            <a:endParaRPr lang="en-US" sz="1200">
              <a:solidFill>
                <a:schemeClr val="tx1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762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990" indent="-2861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60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44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28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77AAE-9EE3-7746-A6F9-38F6311246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95325"/>
            <a:ext cx="6073775" cy="34178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4431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6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318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649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476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990" indent="-2861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60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44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28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77AAE-9EE3-7746-A6F9-38F6311246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95325"/>
            <a:ext cx="6073775" cy="34178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4178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990" indent="-2861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60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44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28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77AAE-9EE3-7746-A6F9-38F6311246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95325"/>
            <a:ext cx="6073775" cy="34178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273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990" indent="-2861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60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44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28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77AAE-9EE3-7746-A6F9-38F6311246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95325"/>
            <a:ext cx="6073775" cy="34178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1546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990" indent="-2861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60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44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28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77AAE-9EE3-7746-A6F9-38F6311246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95325"/>
            <a:ext cx="6073775" cy="34178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0871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FA457-B1FD-40A2-BD7B-8AA6D5496B46}" type="datetimeFigureOut">
              <a:rPr lang="it-IT" smtClean="0"/>
              <a:t>07/07/2022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B7F5-E340-4B1B-9AD0-D055F4FFDF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177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FA457-B1FD-40A2-BD7B-8AA6D5496B46}" type="datetimeFigureOut">
              <a:rPr lang="it-IT" smtClean="0"/>
              <a:t>07/07/2022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B7F5-E340-4B1B-9AD0-D055F4FFDF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890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FA457-B1FD-40A2-BD7B-8AA6D5496B46}" type="datetimeFigureOut">
              <a:rPr lang="it-IT" smtClean="0"/>
              <a:t>07/07/2022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B7F5-E340-4B1B-9AD0-D055F4FFDF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2888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FA457-B1FD-40A2-BD7B-8AA6D5496B46}" type="datetimeFigureOut">
              <a:rPr lang="it-IT" smtClean="0"/>
              <a:t>07/07/2022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B7F5-E340-4B1B-9AD0-D055F4FFDF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738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FA457-B1FD-40A2-BD7B-8AA6D5496B46}" type="datetimeFigureOut">
              <a:rPr lang="it-IT" smtClean="0"/>
              <a:t>07/07/2022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B7F5-E340-4B1B-9AD0-D055F4FFDF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91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FA457-B1FD-40A2-BD7B-8AA6D5496B46}" type="datetimeFigureOut">
              <a:rPr lang="it-IT" smtClean="0"/>
              <a:t>07/07/2022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B7F5-E340-4B1B-9AD0-D055F4FFDF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324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FA457-B1FD-40A2-BD7B-8AA6D5496B46}" type="datetimeFigureOut">
              <a:rPr lang="it-IT" smtClean="0"/>
              <a:t>07/07/2022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B7F5-E340-4B1B-9AD0-D055F4FFDF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2424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FA457-B1FD-40A2-BD7B-8AA6D5496B46}" type="datetimeFigureOut">
              <a:rPr lang="it-IT" smtClean="0"/>
              <a:t>07/07/2022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B7F5-E340-4B1B-9AD0-D055F4FFDF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838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FA457-B1FD-40A2-BD7B-8AA6D5496B46}" type="datetimeFigureOut">
              <a:rPr lang="it-IT" smtClean="0"/>
              <a:t>07/07/2022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B7F5-E340-4B1B-9AD0-D055F4FFDF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1274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FA457-B1FD-40A2-BD7B-8AA6D5496B46}" type="datetimeFigureOut">
              <a:rPr lang="it-IT" smtClean="0"/>
              <a:t>07/07/2022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B7F5-E340-4B1B-9AD0-D055F4FFDF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738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FA457-B1FD-40A2-BD7B-8AA6D5496B46}" type="datetimeFigureOut">
              <a:rPr lang="it-IT" smtClean="0"/>
              <a:t>07/07/2022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B7F5-E340-4B1B-9AD0-D055F4FFDF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355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FA457-B1FD-40A2-BD7B-8AA6D5496B46}" type="datetimeFigureOut">
              <a:rPr lang="it-IT" smtClean="0"/>
              <a:t>07/07/2022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3B7F5-E340-4B1B-9AD0-D055F4FFDF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63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7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47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474921" y="-255338"/>
            <a:ext cx="9144000" cy="2387600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CTA science in the </a:t>
            </a:r>
            <a:r>
              <a:rPr lang="it-IT" b="1" dirty="0" err="1" smtClean="0">
                <a:solidFill>
                  <a:schemeClr val="bg1"/>
                </a:solidFill>
              </a:rPr>
              <a:t>multimessenger</a:t>
            </a:r>
            <a:r>
              <a:rPr lang="it-IT" b="1" dirty="0" smtClean="0">
                <a:solidFill>
                  <a:schemeClr val="bg1"/>
                </a:solidFill>
              </a:rPr>
              <a:t> era 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6117"/>
            <a:ext cx="60579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4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06381" y="237892"/>
            <a:ext cx="8340328" cy="766837"/>
          </a:xfrm>
        </p:spPr>
        <p:txBody>
          <a:bodyPr/>
          <a:lstStyle/>
          <a:p>
            <a:endParaRPr lang="it-IT" b="1" dirty="0">
              <a:latin typeface="Arial Black" panose="020B0A040201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14661" y="191126"/>
            <a:ext cx="99348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 err="1" smtClean="0">
                <a:solidFill>
                  <a:srgbClr val="0070C0"/>
                </a:solidFill>
              </a:rPr>
              <a:t>Cherenkov</a:t>
            </a:r>
            <a:r>
              <a:rPr lang="it-IT" sz="4400" b="1" dirty="0" smtClean="0">
                <a:solidFill>
                  <a:srgbClr val="0070C0"/>
                </a:solidFill>
              </a:rPr>
              <a:t> </a:t>
            </a:r>
            <a:r>
              <a:rPr lang="it-IT" sz="4400" b="1" dirty="0" err="1" smtClean="0">
                <a:solidFill>
                  <a:srgbClr val="0070C0"/>
                </a:solidFill>
              </a:rPr>
              <a:t>telescope</a:t>
            </a:r>
            <a:r>
              <a:rPr lang="it-IT" sz="4400" b="1" dirty="0" smtClean="0">
                <a:solidFill>
                  <a:srgbClr val="0070C0"/>
                </a:solidFill>
              </a:rPr>
              <a:t> science </a:t>
            </a:r>
            <a:r>
              <a:rPr lang="it-IT" sz="4400" b="1" dirty="0" err="1" smtClean="0">
                <a:solidFill>
                  <a:srgbClr val="0070C0"/>
                </a:solidFill>
              </a:rPr>
              <a:t>perspective</a:t>
            </a:r>
            <a:r>
              <a:rPr lang="it-IT" sz="4400" b="1" dirty="0" err="1">
                <a:solidFill>
                  <a:srgbClr val="0070C0"/>
                </a:solidFill>
              </a:rPr>
              <a:t>s</a:t>
            </a:r>
            <a:endParaRPr lang="it-IT" sz="4400" b="1" dirty="0">
              <a:solidFill>
                <a:srgbClr val="0070C0"/>
              </a:solidFill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6" name="Picture 8" descr="Proposed CTA Telescop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4" y="995629"/>
            <a:ext cx="11658120" cy="586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9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966D3C-B17A-D542-8420-B1005DABE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94" r="1535"/>
          <a:stretch/>
        </p:blipFill>
        <p:spPr>
          <a:xfrm>
            <a:off x="9035729" y="0"/>
            <a:ext cx="256032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7775" y="435258"/>
            <a:ext cx="851079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43">
              <a:defRPr/>
            </a:pPr>
            <a:r>
              <a:rPr lang="en-US" sz="2800" b="1" dirty="0">
                <a:solidFill>
                  <a:prstClr val="white"/>
                </a:solidFill>
                <a:latin typeface="Helvetica Neue"/>
                <a:ea typeface="ヒラギノ角ゴ ProN W3"/>
                <a:cs typeface="ヒラギノ角ゴ ProN W3"/>
              </a:rPr>
              <a:t>Theme 1: Cosmic Particle Acceleration </a:t>
            </a:r>
          </a:p>
          <a:p>
            <a:pPr marL="342891" indent="-342891" defTabSz="457143"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How and where are particles accelerated?</a:t>
            </a:r>
          </a:p>
          <a:p>
            <a:pPr marL="342891" indent="-342891" defTabSz="457143"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How do they propagate?</a:t>
            </a:r>
          </a:p>
          <a:p>
            <a:pPr marL="342891" indent="-342891" defTabSz="457143"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What is their impact on the environment?</a:t>
            </a:r>
          </a:p>
          <a:p>
            <a:pPr defTabSz="457143">
              <a:spcBef>
                <a:spcPts val="1200"/>
              </a:spcBef>
              <a:defRPr/>
            </a:pPr>
            <a:endParaRPr lang="en-US" sz="2800" b="1" dirty="0">
              <a:solidFill>
                <a:prstClr val="white"/>
              </a:solidFill>
              <a:latin typeface="Helvetica Neue"/>
              <a:ea typeface="ヒラギノ角ゴ ProN W3"/>
              <a:cs typeface="ヒラギノ角ゴ ProN W3"/>
            </a:endParaRPr>
          </a:p>
          <a:p>
            <a:pPr defTabSz="457143">
              <a:defRPr/>
            </a:pPr>
            <a:r>
              <a:rPr lang="en-US" sz="2800" b="1" dirty="0">
                <a:solidFill>
                  <a:prstClr val="white"/>
                </a:solidFill>
                <a:latin typeface="Helvetica Neue"/>
                <a:ea typeface="ヒラギノ角ゴ ProN W3"/>
                <a:cs typeface="ヒラギノ角ゴ ProN W3"/>
              </a:rPr>
              <a:t>Theme 2: Probing Extreme Environments </a:t>
            </a:r>
          </a:p>
          <a:p>
            <a:pPr marL="342891" indent="-342891" defTabSz="457143"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Processes close to neutron stars and black holes? </a:t>
            </a:r>
          </a:p>
          <a:p>
            <a:pPr marL="342891" indent="-342891" defTabSz="457143"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Characteristics of relativistic jets, winds and explosions? </a:t>
            </a:r>
          </a:p>
          <a:p>
            <a:pPr marL="342891" indent="-342891" defTabSz="457143"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Cosmic voids: their radiation fields and magnetic fields </a:t>
            </a:r>
          </a:p>
          <a:p>
            <a:pPr defTabSz="457143">
              <a:defRPr/>
            </a:pPr>
            <a:endParaRPr lang="en-US" sz="2800" b="1" dirty="0">
              <a:solidFill>
                <a:prstClr val="white"/>
              </a:solidFill>
              <a:latin typeface="Helvetica Neue"/>
              <a:ea typeface="ヒラギノ角ゴ ProN W3"/>
              <a:cs typeface="ヒラギノ角ゴ ProN W3"/>
            </a:endParaRPr>
          </a:p>
          <a:p>
            <a:pPr defTabSz="457143">
              <a:spcBef>
                <a:spcPts val="1200"/>
              </a:spcBef>
              <a:defRPr/>
            </a:pPr>
            <a:r>
              <a:rPr lang="en-US" sz="2800" b="1" dirty="0">
                <a:solidFill>
                  <a:prstClr val="white"/>
                </a:solidFill>
                <a:latin typeface="Helvetica Neue"/>
                <a:ea typeface="ヒラギノ角ゴ ProN W3"/>
                <a:cs typeface="ヒラギノ角ゴ ProN W3"/>
              </a:rPr>
              <a:t>Theme 3: Physics Frontiers </a:t>
            </a:r>
          </a:p>
          <a:p>
            <a:pPr marL="342891" indent="-342891" defTabSz="457143"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What is the nature of Dark Matter? </a:t>
            </a:r>
          </a:p>
          <a:p>
            <a:pPr marL="342891" indent="-342891" defTabSz="457143"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Is the speed of light a constant?</a:t>
            </a:r>
          </a:p>
          <a:p>
            <a:pPr marL="342891" indent="-342891" defTabSz="457143"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Do </a:t>
            </a:r>
            <a:r>
              <a:rPr lang="en-US" sz="2400" dirty="0" err="1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axion</a:t>
            </a: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-like particles exist? </a:t>
            </a:r>
          </a:p>
          <a:p>
            <a:pPr defTabSz="457143">
              <a:defRPr/>
            </a:pPr>
            <a:endParaRPr lang="en-US" sz="2400" dirty="0">
              <a:solidFill>
                <a:prstClr val="white"/>
              </a:solidFill>
              <a:latin typeface="Helvetica Neue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73331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966D3C-B17A-D542-8420-B1005DABE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94" r="1535"/>
          <a:stretch/>
        </p:blipFill>
        <p:spPr>
          <a:xfrm>
            <a:off x="9035729" y="0"/>
            <a:ext cx="256032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4930" y="1377157"/>
            <a:ext cx="8510799" cy="4072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43">
              <a:defRPr/>
            </a:pPr>
            <a:r>
              <a:rPr lang="en-US" sz="2800" b="1" dirty="0">
                <a:solidFill>
                  <a:prstClr val="white"/>
                </a:solidFill>
                <a:latin typeface="Helvetica Neue"/>
                <a:ea typeface="ヒラギノ角ゴ ProN W3"/>
                <a:cs typeface="ヒラギノ角ゴ ProN W3"/>
              </a:rPr>
              <a:t>Addressing these questions requires</a:t>
            </a:r>
          </a:p>
          <a:p>
            <a:pPr defTabSz="457143">
              <a:defRPr/>
            </a:pPr>
            <a:r>
              <a:rPr lang="en-US" sz="2800" b="1" dirty="0">
                <a:solidFill>
                  <a:prstClr val="white"/>
                </a:solidFill>
                <a:latin typeface="Helvetica Neue"/>
                <a:ea typeface="ヒラギノ角ゴ ProN W3"/>
                <a:cs typeface="ヒラギノ角ゴ ProN W3"/>
              </a:rPr>
              <a:t>large and coherent data sets, including</a:t>
            </a:r>
          </a:p>
          <a:p>
            <a:pPr marL="342891" indent="-342891" defTabSz="457143">
              <a:spcBef>
                <a:spcPts val="800"/>
              </a:spcBef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Sky surveys for a census of cosmic accelerators</a:t>
            </a:r>
          </a:p>
          <a:p>
            <a:pPr marL="342891" indent="-342891" defTabSz="457143">
              <a:spcBef>
                <a:spcPts val="800"/>
              </a:spcBef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Deep observations of key objects</a:t>
            </a:r>
          </a:p>
          <a:p>
            <a:pPr marL="342891" indent="-342891" defTabSz="457143">
              <a:spcBef>
                <a:spcPts val="800"/>
              </a:spcBef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Long-term observations of variable sources</a:t>
            </a:r>
          </a:p>
          <a:p>
            <a:pPr marL="342891" indent="-342891" defTabSz="457143">
              <a:spcBef>
                <a:spcPts val="800"/>
              </a:spcBef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Rapid follow-up of transient phenomena</a:t>
            </a:r>
          </a:p>
          <a:p>
            <a:pPr marL="342891" indent="-342891" defTabSz="457143">
              <a:spcBef>
                <a:spcPts val="800"/>
              </a:spcBef>
              <a:buClr>
                <a:srgbClr val="FF0000"/>
              </a:buClr>
              <a:buFont typeface="Wingdings" charset="2"/>
              <a:buChar char="§"/>
              <a:defRPr/>
            </a:pPr>
            <a:endParaRPr lang="en-US" sz="2400" dirty="0">
              <a:solidFill>
                <a:prstClr val="white">
                  <a:lumMod val="85000"/>
                </a:prstClr>
              </a:solidFill>
              <a:latin typeface="Helvetica Neue"/>
              <a:ea typeface="ヒラギノ角ゴ ProN W3"/>
              <a:cs typeface="ヒラギノ角ゴ ProN W3"/>
            </a:endParaRPr>
          </a:p>
          <a:p>
            <a:pPr defTabSz="457143">
              <a:spcBef>
                <a:spcPts val="800"/>
              </a:spcBef>
              <a:buClr>
                <a:srgbClr val="FF0000"/>
              </a:buClr>
              <a:defRPr/>
            </a:pPr>
            <a:r>
              <a:rPr lang="en-US" sz="4267" b="1" dirty="0">
                <a:solidFill>
                  <a:srgbClr val="FFFF00"/>
                </a:solidFill>
                <a:latin typeface="Helvetica Neue"/>
                <a:ea typeface="ヒラギノ角ゴ ProN W3"/>
                <a:cs typeface="ヒラギノ角ゴ ProN W3"/>
              </a:rPr>
              <a:t>➜ Key Science Projects</a:t>
            </a:r>
          </a:p>
        </p:txBody>
      </p:sp>
    </p:spTree>
    <p:extLst>
      <p:ext uri="{BB962C8B-B14F-4D97-AF65-F5344CB8AC3E}">
        <p14:creationId xmlns:p14="http://schemas.microsoft.com/office/powerpoint/2010/main" val="154597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44C9127-6B2F-B445-A482-44EA3ADB829B}"/>
              </a:ext>
            </a:extLst>
          </p:cNvPr>
          <p:cNvSpPr/>
          <p:nvPr/>
        </p:nvSpPr>
        <p:spPr>
          <a:xfrm>
            <a:off x="7210699" y="6402792"/>
            <a:ext cx="6096000" cy="3181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585">
              <a:defRPr/>
            </a:pPr>
            <a:r>
              <a:rPr lang="en-US" sz="1467" dirty="0" err="1">
                <a:solidFill>
                  <a:prstClr val="white"/>
                </a:solidFill>
                <a:latin typeface="Calibri"/>
              </a:rPr>
              <a:t>www.worldscientific.com</a:t>
            </a:r>
            <a:r>
              <a:rPr lang="en-US" sz="1467" dirty="0">
                <a:solidFill>
                  <a:prstClr val="white"/>
                </a:solidFill>
                <a:latin typeface="Calibri"/>
              </a:rPr>
              <a:t>/</a:t>
            </a:r>
            <a:r>
              <a:rPr lang="en-US" sz="1467" dirty="0" err="1">
                <a:solidFill>
                  <a:prstClr val="white"/>
                </a:solidFill>
                <a:latin typeface="Calibri"/>
              </a:rPr>
              <a:t>worldscibooks</a:t>
            </a:r>
            <a:r>
              <a:rPr lang="en-US" sz="1467" dirty="0">
                <a:solidFill>
                  <a:prstClr val="white"/>
                </a:solidFill>
                <a:latin typeface="Calibri"/>
              </a:rPr>
              <a:t>/10.1142/10986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96B732-6E56-494B-B1AB-843D808FDAF9}"/>
              </a:ext>
            </a:extLst>
          </p:cNvPr>
          <p:cNvSpPr txBox="1"/>
          <p:nvPr/>
        </p:nvSpPr>
        <p:spPr>
          <a:xfrm>
            <a:off x="1079062" y="1024870"/>
            <a:ext cx="76839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7200" dirty="0">
                <a:solidFill>
                  <a:prstClr val="white"/>
                </a:solidFill>
                <a:latin typeface="Calibri"/>
              </a:rPr>
              <a:t>Key Science</a:t>
            </a:r>
          </a:p>
          <a:p>
            <a:pPr defTabSz="609585">
              <a:defRPr/>
            </a:pPr>
            <a:r>
              <a:rPr lang="en-US" sz="7200" dirty="0">
                <a:solidFill>
                  <a:prstClr val="white"/>
                </a:solidFill>
                <a:latin typeface="Calibri"/>
              </a:rPr>
              <a:t>Projects</a:t>
            </a:r>
          </a:p>
          <a:p>
            <a:pPr defTabSz="609585">
              <a:defRPr/>
            </a:pPr>
            <a:endParaRPr lang="en-US" sz="7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AFC75E-D8FF-0A40-BC9E-06AE5D128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588"/>
          <a:stretch/>
        </p:blipFill>
        <p:spPr>
          <a:xfrm>
            <a:off x="0" y="511260"/>
            <a:ext cx="12192000" cy="6357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82B371-CE1A-2847-9A00-52AFBAC313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3485" r="3555" b="4382"/>
          <a:stretch/>
        </p:blipFill>
        <p:spPr>
          <a:xfrm>
            <a:off x="7210699" y="106595"/>
            <a:ext cx="4476204" cy="61898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D8C9090-1E9C-F044-B63E-EC64E8C42550}"/>
              </a:ext>
            </a:extLst>
          </p:cNvPr>
          <p:cNvSpPr/>
          <p:nvPr/>
        </p:nvSpPr>
        <p:spPr>
          <a:xfrm>
            <a:off x="7210699" y="6352251"/>
            <a:ext cx="6096000" cy="3181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585">
              <a:defRPr/>
            </a:pPr>
            <a:r>
              <a:rPr lang="en-US" sz="1467" dirty="0" err="1">
                <a:solidFill>
                  <a:prstClr val="white"/>
                </a:solidFill>
                <a:latin typeface="Calibri"/>
              </a:rPr>
              <a:t>www.worldscientific.com</a:t>
            </a:r>
            <a:r>
              <a:rPr lang="en-US" sz="1467" dirty="0">
                <a:solidFill>
                  <a:prstClr val="white"/>
                </a:solidFill>
                <a:latin typeface="Calibri"/>
              </a:rPr>
              <a:t>/</a:t>
            </a:r>
            <a:r>
              <a:rPr lang="en-US" sz="1467" dirty="0" err="1">
                <a:solidFill>
                  <a:prstClr val="white"/>
                </a:solidFill>
                <a:latin typeface="Calibri"/>
              </a:rPr>
              <a:t>worldscibooks</a:t>
            </a:r>
            <a:r>
              <a:rPr lang="en-US" sz="1467" dirty="0">
                <a:solidFill>
                  <a:prstClr val="white"/>
                </a:solidFill>
                <a:latin typeface="Calibri"/>
              </a:rPr>
              <a:t>/10.1142/10986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3EA7859-5118-AA49-A807-0FD7AD303521}"/>
              </a:ext>
            </a:extLst>
          </p:cNvPr>
          <p:cNvSpPr txBox="1">
            <a:spLocks/>
          </p:cNvSpPr>
          <p:nvPr/>
        </p:nvSpPr>
        <p:spPr>
          <a:xfrm>
            <a:off x="854861" y="1930206"/>
            <a:ext cx="10176096" cy="66437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Dark Matter </a:t>
            </a:r>
            <a:r>
              <a:rPr lang="en-US" sz="2400" dirty="0" err="1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Programme</a:t>
            </a:r>
            <a:endParaRPr lang="en-US" sz="2400" dirty="0">
              <a:solidFill>
                <a:prstClr val="white"/>
              </a:solidFill>
              <a:latin typeface="Calibri"/>
              <a:ea typeface="Helvetica Neue" charset="0"/>
              <a:cs typeface="Helvetica Neue" charset="0"/>
            </a:endParaRP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Galactic Centre </a:t>
            </a: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Galactic Plane Survey </a:t>
            </a: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Large </a:t>
            </a:r>
            <a:r>
              <a:rPr lang="en-US" sz="2400" dirty="0" err="1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Magellanic</a:t>
            </a: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 Cloud Survey</a:t>
            </a: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Extragalactic Survey</a:t>
            </a: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Transients</a:t>
            </a: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Cosmic-ray </a:t>
            </a:r>
            <a:r>
              <a:rPr lang="en-US" sz="2400" dirty="0" err="1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PeVatrons</a:t>
            </a:r>
            <a:endParaRPr lang="en-US" sz="2400" dirty="0">
              <a:solidFill>
                <a:prstClr val="white"/>
              </a:solidFill>
              <a:latin typeface="Calibri"/>
              <a:ea typeface="Helvetica Neue" charset="0"/>
              <a:cs typeface="Helvetica Neue" charset="0"/>
            </a:endParaRP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Star-forming Systems</a:t>
            </a: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Active Galactic Nuclei</a:t>
            </a: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Cluster of Galaxies</a:t>
            </a: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Beyond Gamma Rays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EE6B6A-4D60-A542-BD28-74A00871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science projects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34F223B-CB01-FD41-A8FB-89428FCDA43C}"/>
              </a:ext>
            </a:extLst>
          </p:cNvPr>
          <p:cNvGrpSpPr/>
          <p:nvPr/>
        </p:nvGrpSpPr>
        <p:grpSpPr>
          <a:xfrm>
            <a:off x="5560423" y="2049787"/>
            <a:ext cx="3025746" cy="4094782"/>
            <a:chOff x="4096815" y="1775574"/>
            <a:chExt cx="2042038" cy="276351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A2E74860-C976-AD48-9EA2-5CCD851AA265}"/>
                </a:ext>
              </a:extLst>
            </p:cNvPr>
            <p:cNvCxnSpPr>
              <a:cxnSpLocks/>
            </p:cNvCxnSpPr>
            <p:nvPr/>
          </p:nvCxnSpPr>
          <p:spPr>
            <a:xfrm>
              <a:off x="4149823" y="1775574"/>
              <a:ext cx="21434" cy="1146685"/>
            </a:xfrm>
            <a:prstGeom prst="line">
              <a:avLst/>
            </a:prstGeom>
            <a:ln w="152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BEC8E679-E2C0-674C-932E-FFAB20FB711A}"/>
                </a:ext>
              </a:extLst>
            </p:cNvPr>
            <p:cNvCxnSpPr>
              <a:cxnSpLocks/>
            </p:cNvCxnSpPr>
            <p:nvPr/>
          </p:nvCxnSpPr>
          <p:spPr>
            <a:xfrm>
              <a:off x="4163075" y="3329217"/>
              <a:ext cx="9607" cy="1067647"/>
            </a:xfrm>
            <a:prstGeom prst="line">
              <a:avLst/>
            </a:prstGeom>
            <a:ln w="152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258B1194-E924-A048-B075-89CD38D23057}"/>
                </a:ext>
              </a:extLst>
            </p:cNvPr>
            <p:cNvCxnSpPr/>
            <p:nvPr/>
          </p:nvCxnSpPr>
          <p:spPr>
            <a:xfrm>
              <a:off x="4096815" y="2922259"/>
              <a:ext cx="768626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213214E4-840E-CA41-BA65-13E14058DF5D}"/>
                </a:ext>
              </a:extLst>
            </p:cNvPr>
            <p:cNvCxnSpPr/>
            <p:nvPr/>
          </p:nvCxnSpPr>
          <p:spPr>
            <a:xfrm>
              <a:off x="4096815" y="4380169"/>
              <a:ext cx="768626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482E9E9-21E6-C54A-9412-600CB2A99A09}"/>
                </a:ext>
              </a:extLst>
            </p:cNvPr>
            <p:cNvSpPr txBox="1"/>
            <p:nvPr/>
          </p:nvSpPr>
          <p:spPr>
            <a:xfrm>
              <a:off x="4926752" y="2744898"/>
              <a:ext cx="862016" cy="339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2667" b="1" dirty="0">
                  <a:solidFill>
                    <a:srgbClr val="FFFF00"/>
                  </a:solidFill>
                  <a:latin typeface="Calibri"/>
                </a:rPr>
                <a:t>Surveys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0458409-3D38-EA43-B7AB-13D62CA6B8D7}"/>
                </a:ext>
              </a:extLst>
            </p:cNvPr>
            <p:cNvSpPr txBox="1"/>
            <p:nvPr/>
          </p:nvSpPr>
          <p:spPr>
            <a:xfrm>
              <a:off x="4926752" y="4199780"/>
              <a:ext cx="1212101" cy="339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2667" b="1" dirty="0">
                  <a:solidFill>
                    <a:srgbClr val="FFFF00"/>
                  </a:solidFill>
                  <a:latin typeface="Calibri"/>
                </a:rPr>
                <a:t>Key objects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074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861" y="238617"/>
            <a:ext cx="9855212" cy="82408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Galactic center &amp; Dark matter KSP</a:t>
            </a:r>
            <a:r>
              <a:rPr lang="en-US" cap="small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7655" y="2270086"/>
            <a:ext cx="9144000" cy="318772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2550228" y="2842347"/>
            <a:ext cx="553888" cy="553888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2938699" y="3463388"/>
            <a:ext cx="89647" cy="283883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3135923" y="4153668"/>
            <a:ext cx="89647" cy="283883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419261" y="2088802"/>
            <a:ext cx="2615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>
                    <a:lumMod val="85000"/>
                  </a:prstClr>
                </a:solidFill>
                <a:latin typeface="Verdana" charset="0"/>
                <a:ea typeface="ヒラギノ角ゴ ProN W3"/>
              </a:rPr>
              <a:t>Weakly Interacting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>
                    <a:lumMod val="85000"/>
                  </a:prstClr>
                </a:solidFill>
                <a:latin typeface="Verdana" charset="0"/>
                <a:ea typeface="ヒラギノ角ゴ ProN W3"/>
              </a:rPr>
              <a:t>Dark Matter Particles</a:t>
            </a:r>
          </a:p>
        </p:txBody>
      </p:sp>
      <p:sp>
        <p:nvSpPr>
          <p:cNvPr id="15" name="Explosion 1 14"/>
          <p:cNvSpPr/>
          <p:nvPr/>
        </p:nvSpPr>
        <p:spPr bwMode="auto">
          <a:xfrm>
            <a:off x="2849052" y="3732328"/>
            <a:ext cx="478117" cy="478117"/>
          </a:xfrm>
          <a:prstGeom prst="irregularSeal1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730293" y="3783353"/>
            <a:ext cx="452577" cy="452577"/>
          </a:xfrm>
          <a:prstGeom prst="ellipse">
            <a:avLst/>
          </a:prstGeom>
          <a:gradFill>
            <a:gsLst>
              <a:gs pos="0">
                <a:srgbClr val="0000FF"/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895516" y="3681753"/>
            <a:ext cx="452577" cy="452577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4417875" y="3657623"/>
            <a:ext cx="1255059" cy="209176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379027" y="4216422"/>
            <a:ext cx="995084" cy="337671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0" name="Group 19"/>
          <p:cNvGrpSpPr/>
          <p:nvPr/>
        </p:nvGrpSpPr>
        <p:grpSpPr>
          <a:xfrm flipH="1" flipV="1">
            <a:off x="586956" y="3302022"/>
            <a:ext cx="1293907" cy="896471"/>
            <a:chOff x="6329081" y="2064871"/>
            <a:chExt cx="1293907" cy="896470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 flipV="1">
              <a:off x="6367929" y="2064871"/>
              <a:ext cx="1255059" cy="209176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6370917" y="2441388"/>
              <a:ext cx="1132542" cy="206188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6329081" y="2623670"/>
              <a:ext cx="995084" cy="337671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102"/>
          <p:cNvGrpSpPr>
            <a:grpSpLocks/>
          </p:cNvGrpSpPr>
          <p:nvPr/>
        </p:nvGrpSpPr>
        <p:grpSpPr bwMode="auto">
          <a:xfrm rot="429496">
            <a:off x="4306702" y="4029327"/>
            <a:ext cx="994625" cy="156287"/>
            <a:chOff x="2839" y="205"/>
            <a:chExt cx="3966" cy="383"/>
          </a:xfrm>
        </p:grpSpPr>
        <p:sp>
          <p:nvSpPr>
            <p:cNvPr id="25" name="Arc 103"/>
            <p:cNvSpPr>
              <a:spLocks/>
            </p:cNvSpPr>
            <p:nvPr/>
          </p:nvSpPr>
          <p:spPr bwMode="auto">
            <a:xfrm>
              <a:off x="2839" y="20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26" name="Arc 104"/>
            <p:cNvSpPr>
              <a:spLocks/>
            </p:cNvSpPr>
            <p:nvPr/>
          </p:nvSpPr>
          <p:spPr bwMode="auto">
            <a:xfrm flipV="1">
              <a:off x="3335" y="30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27" name="Arc 105"/>
            <p:cNvSpPr>
              <a:spLocks/>
            </p:cNvSpPr>
            <p:nvPr/>
          </p:nvSpPr>
          <p:spPr bwMode="auto">
            <a:xfrm>
              <a:off x="3831" y="213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28" name="Arc 106"/>
            <p:cNvSpPr>
              <a:spLocks/>
            </p:cNvSpPr>
            <p:nvPr/>
          </p:nvSpPr>
          <p:spPr bwMode="auto">
            <a:xfrm flipV="1">
              <a:off x="4327" y="30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29" name="Arc 107"/>
            <p:cNvSpPr>
              <a:spLocks/>
            </p:cNvSpPr>
            <p:nvPr/>
          </p:nvSpPr>
          <p:spPr bwMode="auto">
            <a:xfrm>
              <a:off x="4823" y="22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30" name="Arc 108"/>
            <p:cNvSpPr>
              <a:spLocks/>
            </p:cNvSpPr>
            <p:nvPr/>
          </p:nvSpPr>
          <p:spPr bwMode="auto">
            <a:xfrm flipV="1">
              <a:off x="5319" y="317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31" name="Arc 109"/>
            <p:cNvSpPr>
              <a:spLocks/>
            </p:cNvSpPr>
            <p:nvPr/>
          </p:nvSpPr>
          <p:spPr bwMode="auto">
            <a:xfrm>
              <a:off x="5815" y="22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32" name="Arc 110"/>
            <p:cNvSpPr>
              <a:spLocks/>
            </p:cNvSpPr>
            <p:nvPr/>
          </p:nvSpPr>
          <p:spPr bwMode="auto">
            <a:xfrm flipV="1">
              <a:off x="6311" y="32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</p:grpSp>
      <p:grpSp>
        <p:nvGrpSpPr>
          <p:cNvPr id="33" name="Group 102"/>
          <p:cNvGrpSpPr>
            <a:grpSpLocks/>
          </p:cNvGrpSpPr>
          <p:nvPr/>
        </p:nvGrpSpPr>
        <p:grpSpPr bwMode="auto">
          <a:xfrm rot="429496">
            <a:off x="5280866" y="4166786"/>
            <a:ext cx="994625" cy="156287"/>
            <a:chOff x="2839" y="205"/>
            <a:chExt cx="3966" cy="383"/>
          </a:xfrm>
        </p:grpSpPr>
        <p:sp>
          <p:nvSpPr>
            <p:cNvPr id="34" name="Arc 103"/>
            <p:cNvSpPr>
              <a:spLocks/>
            </p:cNvSpPr>
            <p:nvPr/>
          </p:nvSpPr>
          <p:spPr bwMode="auto">
            <a:xfrm>
              <a:off x="2839" y="20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35" name="Arc 104"/>
            <p:cNvSpPr>
              <a:spLocks/>
            </p:cNvSpPr>
            <p:nvPr/>
          </p:nvSpPr>
          <p:spPr bwMode="auto">
            <a:xfrm flipV="1">
              <a:off x="3335" y="30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36" name="Arc 105"/>
            <p:cNvSpPr>
              <a:spLocks/>
            </p:cNvSpPr>
            <p:nvPr/>
          </p:nvSpPr>
          <p:spPr bwMode="auto">
            <a:xfrm>
              <a:off x="3831" y="213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37" name="Arc 106"/>
            <p:cNvSpPr>
              <a:spLocks/>
            </p:cNvSpPr>
            <p:nvPr/>
          </p:nvSpPr>
          <p:spPr bwMode="auto">
            <a:xfrm flipV="1">
              <a:off x="4327" y="30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38" name="Arc 107"/>
            <p:cNvSpPr>
              <a:spLocks/>
            </p:cNvSpPr>
            <p:nvPr/>
          </p:nvSpPr>
          <p:spPr bwMode="auto">
            <a:xfrm>
              <a:off x="4823" y="22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39" name="Arc 108"/>
            <p:cNvSpPr>
              <a:spLocks/>
            </p:cNvSpPr>
            <p:nvPr/>
          </p:nvSpPr>
          <p:spPr bwMode="auto">
            <a:xfrm flipV="1">
              <a:off x="5319" y="317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40" name="Arc 109"/>
            <p:cNvSpPr>
              <a:spLocks/>
            </p:cNvSpPr>
            <p:nvPr/>
          </p:nvSpPr>
          <p:spPr bwMode="auto">
            <a:xfrm>
              <a:off x="5815" y="22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41" name="Arc 110"/>
            <p:cNvSpPr>
              <a:spLocks/>
            </p:cNvSpPr>
            <p:nvPr/>
          </p:nvSpPr>
          <p:spPr bwMode="auto">
            <a:xfrm flipV="1">
              <a:off x="6311" y="32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</p:grpSp>
      <p:cxnSp>
        <p:nvCxnSpPr>
          <p:cNvPr id="42" name="Straight Arrow Connector 41"/>
          <p:cNvCxnSpPr/>
          <p:nvPr/>
        </p:nvCxnSpPr>
        <p:spPr bwMode="auto">
          <a:xfrm>
            <a:off x="3357051" y="3971387"/>
            <a:ext cx="328707" cy="14941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 flipH="1" flipV="1">
            <a:off x="2433687" y="3914611"/>
            <a:ext cx="287119" cy="30923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4" name="TextBox 43"/>
          <p:cNvSpPr txBox="1"/>
          <p:nvPr/>
        </p:nvSpPr>
        <p:spPr>
          <a:xfrm>
            <a:off x="5230674" y="5553717"/>
            <a:ext cx="4635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00"/>
                </a:solidFill>
                <a:latin typeface="Verdana" charset="0"/>
                <a:ea typeface="ヒラギノ角ゴ ProN W3"/>
              </a:rPr>
              <a:t>Characteristic spectral signature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Verdana" charset="0"/>
                <a:ea typeface="ヒラギノ角ゴ ProN W3"/>
              </a:rPr>
              <a:t>known from particle physics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3076157" y="4473923"/>
            <a:ext cx="553888" cy="553888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50986" y="3634458"/>
            <a:ext cx="319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Symbol" charset="2"/>
                <a:ea typeface="ヒラギノ角ゴ ProN W3"/>
                <a:cs typeface="Symbol" charset="2"/>
              </a:rPr>
              <a:t>t</a:t>
            </a: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3891945" y="3882985"/>
            <a:ext cx="131235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7" name="TextBox 46"/>
          <p:cNvSpPr txBox="1"/>
          <p:nvPr/>
        </p:nvSpPr>
        <p:spPr>
          <a:xfrm>
            <a:off x="3786447" y="3756258"/>
            <a:ext cx="319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Symbol" charset="2"/>
                <a:ea typeface="ヒラギノ角ゴ ProN W3"/>
                <a:cs typeface="Symbol" charset="2"/>
              </a:rPr>
              <a:t>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26686" y="5091700"/>
            <a:ext cx="17780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00"/>
                </a:solidFill>
                <a:latin typeface="Verdana" charset="0"/>
                <a:ea typeface="ヒラギノ角ゴ ProN W3"/>
              </a:rPr>
              <a:t>Annihilation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00"/>
                </a:solidFill>
                <a:latin typeface="Verdana" charset="0"/>
                <a:ea typeface="ヒラギノ角ゴ ProN W3"/>
              </a:rPr>
              <a:t>cross section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Verdana" charset="0"/>
                <a:ea typeface="ヒラギノ角ゴ ProN W3"/>
              </a:rPr>
              <a:t>“known” from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Verdana" charset="0"/>
                <a:ea typeface="ヒラギノ角ゴ ProN W3"/>
              </a:rPr>
              <a:t>Dark Matter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Verdana" charset="0"/>
                <a:ea typeface="ヒラギノ角ゴ ProN W3"/>
              </a:rPr>
              <a:t>abundance</a:t>
            </a:r>
          </a:p>
        </p:txBody>
      </p:sp>
    </p:spTree>
    <p:extLst>
      <p:ext uri="{BB962C8B-B14F-4D97-AF65-F5344CB8AC3E}">
        <p14:creationId xmlns:p14="http://schemas.microsoft.com/office/powerpoint/2010/main" val="184993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861" y="238617"/>
            <a:ext cx="9855212" cy="82408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Galactic center &amp; Dark matter KSP</a:t>
            </a:r>
            <a:r>
              <a:rPr lang="en-US" cap="small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7655" y="2270086"/>
            <a:ext cx="9144000" cy="318772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2550228" y="2842347"/>
            <a:ext cx="553888" cy="553888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2938699" y="3463388"/>
            <a:ext cx="89647" cy="283883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3135923" y="4153668"/>
            <a:ext cx="89647" cy="283883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419261" y="2088802"/>
            <a:ext cx="2615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>
                    <a:lumMod val="85000"/>
                  </a:prstClr>
                </a:solidFill>
                <a:latin typeface="Verdana" charset="0"/>
                <a:ea typeface="ヒラギノ角ゴ ProN W3"/>
              </a:rPr>
              <a:t>Weakly Interacting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>
                    <a:lumMod val="85000"/>
                  </a:prstClr>
                </a:solidFill>
                <a:latin typeface="Verdana" charset="0"/>
                <a:ea typeface="ヒラギノ角ゴ ProN W3"/>
              </a:rPr>
              <a:t>Dark Matter Particles</a:t>
            </a:r>
          </a:p>
        </p:txBody>
      </p:sp>
      <p:sp>
        <p:nvSpPr>
          <p:cNvPr id="15" name="Explosion 1 14"/>
          <p:cNvSpPr/>
          <p:nvPr/>
        </p:nvSpPr>
        <p:spPr bwMode="auto">
          <a:xfrm>
            <a:off x="2849052" y="3732328"/>
            <a:ext cx="478117" cy="478117"/>
          </a:xfrm>
          <a:prstGeom prst="irregularSeal1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730293" y="3783353"/>
            <a:ext cx="452577" cy="452577"/>
          </a:xfrm>
          <a:prstGeom prst="ellipse">
            <a:avLst/>
          </a:prstGeom>
          <a:gradFill>
            <a:gsLst>
              <a:gs pos="0">
                <a:srgbClr val="0000FF"/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895516" y="3681753"/>
            <a:ext cx="452577" cy="452577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4417875" y="3657623"/>
            <a:ext cx="1255059" cy="209176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379027" y="4216422"/>
            <a:ext cx="995084" cy="337671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0" name="Group 19"/>
          <p:cNvGrpSpPr/>
          <p:nvPr/>
        </p:nvGrpSpPr>
        <p:grpSpPr>
          <a:xfrm flipH="1" flipV="1">
            <a:off x="586956" y="3302022"/>
            <a:ext cx="1293907" cy="896471"/>
            <a:chOff x="6329081" y="2064871"/>
            <a:chExt cx="1293907" cy="896470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 flipV="1">
              <a:off x="6367929" y="2064871"/>
              <a:ext cx="1255059" cy="209176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6370917" y="2441388"/>
              <a:ext cx="1132542" cy="206188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6329081" y="2623670"/>
              <a:ext cx="995084" cy="337671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102"/>
          <p:cNvGrpSpPr>
            <a:grpSpLocks/>
          </p:cNvGrpSpPr>
          <p:nvPr/>
        </p:nvGrpSpPr>
        <p:grpSpPr bwMode="auto">
          <a:xfrm rot="429496">
            <a:off x="4306702" y="4029327"/>
            <a:ext cx="994625" cy="156287"/>
            <a:chOff x="2839" y="205"/>
            <a:chExt cx="3966" cy="383"/>
          </a:xfrm>
        </p:grpSpPr>
        <p:sp>
          <p:nvSpPr>
            <p:cNvPr id="25" name="Arc 103"/>
            <p:cNvSpPr>
              <a:spLocks/>
            </p:cNvSpPr>
            <p:nvPr/>
          </p:nvSpPr>
          <p:spPr bwMode="auto">
            <a:xfrm>
              <a:off x="2839" y="20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26" name="Arc 104"/>
            <p:cNvSpPr>
              <a:spLocks/>
            </p:cNvSpPr>
            <p:nvPr/>
          </p:nvSpPr>
          <p:spPr bwMode="auto">
            <a:xfrm flipV="1">
              <a:off x="3335" y="30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27" name="Arc 105"/>
            <p:cNvSpPr>
              <a:spLocks/>
            </p:cNvSpPr>
            <p:nvPr/>
          </p:nvSpPr>
          <p:spPr bwMode="auto">
            <a:xfrm>
              <a:off x="3831" y="213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28" name="Arc 106"/>
            <p:cNvSpPr>
              <a:spLocks/>
            </p:cNvSpPr>
            <p:nvPr/>
          </p:nvSpPr>
          <p:spPr bwMode="auto">
            <a:xfrm flipV="1">
              <a:off x="4327" y="30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29" name="Arc 107"/>
            <p:cNvSpPr>
              <a:spLocks/>
            </p:cNvSpPr>
            <p:nvPr/>
          </p:nvSpPr>
          <p:spPr bwMode="auto">
            <a:xfrm>
              <a:off x="4823" y="22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30" name="Arc 108"/>
            <p:cNvSpPr>
              <a:spLocks/>
            </p:cNvSpPr>
            <p:nvPr/>
          </p:nvSpPr>
          <p:spPr bwMode="auto">
            <a:xfrm flipV="1">
              <a:off x="5319" y="317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31" name="Arc 109"/>
            <p:cNvSpPr>
              <a:spLocks/>
            </p:cNvSpPr>
            <p:nvPr/>
          </p:nvSpPr>
          <p:spPr bwMode="auto">
            <a:xfrm>
              <a:off x="5815" y="22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  <p:sp>
          <p:nvSpPr>
            <p:cNvPr id="32" name="Arc 110"/>
            <p:cNvSpPr>
              <a:spLocks/>
            </p:cNvSpPr>
            <p:nvPr/>
          </p:nvSpPr>
          <p:spPr bwMode="auto">
            <a:xfrm flipV="1">
              <a:off x="6311" y="32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Verdana" charset="0"/>
                <a:ea typeface="ヒラギノ角ゴ ProN W3"/>
              </a:endParaRPr>
            </a:p>
          </p:txBody>
        </p:sp>
      </p:grpSp>
      <p:cxnSp>
        <p:nvCxnSpPr>
          <p:cNvPr id="42" name="Straight Arrow Connector 41"/>
          <p:cNvCxnSpPr/>
          <p:nvPr/>
        </p:nvCxnSpPr>
        <p:spPr bwMode="auto">
          <a:xfrm>
            <a:off x="3357051" y="3971387"/>
            <a:ext cx="328707" cy="14941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 flipH="1" flipV="1">
            <a:off x="2433687" y="3914611"/>
            <a:ext cx="287119" cy="30923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Oval 44"/>
          <p:cNvSpPr/>
          <p:nvPr/>
        </p:nvSpPr>
        <p:spPr bwMode="auto">
          <a:xfrm>
            <a:off x="3076157" y="4473923"/>
            <a:ext cx="553888" cy="553888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50986" y="3634458"/>
            <a:ext cx="319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Symbol" charset="2"/>
                <a:ea typeface="ヒラギノ角ゴ ProN W3"/>
                <a:cs typeface="Symbol" charset="2"/>
              </a:rPr>
              <a:t>t</a:t>
            </a: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3891945" y="3882985"/>
            <a:ext cx="131235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7" name="TextBox 46"/>
          <p:cNvSpPr txBox="1"/>
          <p:nvPr/>
        </p:nvSpPr>
        <p:spPr>
          <a:xfrm>
            <a:off x="3786447" y="3756258"/>
            <a:ext cx="319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Symbol" charset="2"/>
                <a:ea typeface="ヒラギノ角ゴ ProN W3"/>
                <a:cs typeface="Symbol" charset="2"/>
              </a:rPr>
              <a:t>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26686" y="5091700"/>
            <a:ext cx="17780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00"/>
                </a:solidFill>
                <a:latin typeface="Verdana" charset="0"/>
                <a:ea typeface="ヒラギノ角ゴ ProN W3"/>
              </a:rPr>
              <a:t>Annihilation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00"/>
                </a:solidFill>
                <a:latin typeface="Verdana" charset="0"/>
                <a:ea typeface="ヒラギノ角ゴ ProN W3"/>
              </a:rPr>
              <a:t>cross section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Verdana" charset="0"/>
                <a:ea typeface="ヒラギノ角ゴ ProN W3"/>
              </a:rPr>
              <a:t>“known” from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Verdana" charset="0"/>
                <a:ea typeface="ヒラギノ角ゴ ProN W3"/>
              </a:rPr>
              <a:t>Dark Matter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Verdana" charset="0"/>
                <a:ea typeface="ヒラギノ角ゴ ProN W3"/>
              </a:rPr>
              <a:t>abundance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B481322-E9C1-5C4B-A644-C315B4566F0C}"/>
              </a:ext>
            </a:extLst>
          </p:cNvPr>
          <p:cNvSpPr txBox="1"/>
          <p:nvPr/>
        </p:nvSpPr>
        <p:spPr>
          <a:xfrm>
            <a:off x="10041131" y="6109594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de-DE" sz="1600" dirty="0">
                <a:solidFill>
                  <a:prstClr val="white"/>
                </a:solidFill>
                <a:latin typeface="Calibri"/>
              </a:rPr>
              <a:t>arXiv:2007.16129 </a:t>
            </a:r>
          </a:p>
          <a:p>
            <a:pPr defTabSz="609585">
              <a:defRPr/>
            </a:pP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52F73D-96E2-1C4C-9775-0165AC432645}"/>
              </a:ext>
            </a:extLst>
          </p:cNvPr>
          <p:cNvSpPr txBox="1"/>
          <p:nvPr/>
        </p:nvSpPr>
        <p:spPr>
          <a:xfrm>
            <a:off x="8212893" y="2270086"/>
            <a:ext cx="2432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srgbClr val="00204E"/>
                </a:solidFill>
                <a:latin typeface="Calibri"/>
              </a:rPr>
              <a:t>Observation time:</a:t>
            </a:r>
          </a:p>
          <a:p>
            <a:pPr defTabSz="609585">
              <a:defRPr/>
            </a:pPr>
            <a:r>
              <a:rPr lang="en-US" sz="2400" dirty="0">
                <a:solidFill>
                  <a:srgbClr val="00204E"/>
                </a:solidFill>
                <a:latin typeface="Calibri"/>
              </a:rPr>
              <a:t>about 800 hours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0AD89D78-6497-8C48-B98A-938F5895B2E4}"/>
              </a:ext>
            </a:extLst>
          </p:cNvPr>
          <p:cNvGrpSpPr/>
          <p:nvPr/>
        </p:nvGrpSpPr>
        <p:grpSpPr>
          <a:xfrm>
            <a:off x="6366918" y="1234683"/>
            <a:ext cx="5533904" cy="5431363"/>
            <a:chOff x="6366916" y="1234682"/>
            <a:chExt cx="5533904" cy="5431362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F93380B7-248E-AC43-A45C-9830FFCFB712}"/>
                </a:ext>
              </a:extLst>
            </p:cNvPr>
            <p:cNvGrpSpPr/>
            <p:nvPr/>
          </p:nvGrpSpPr>
          <p:grpSpPr>
            <a:xfrm>
              <a:off x="6366916" y="1234682"/>
              <a:ext cx="5533904" cy="5431362"/>
              <a:chOff x="6366916" y="1234682"/>
              <a:chExt cx="5533904" cy="5431362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xmlns="" id="{44588252-C031-3846-9220-7E83E5776F5B}"/>
                  </a:ext>
                </a:extLst>
              </p:cNvPr>
              <p:cNvGrpSpPr/>
              <p:nvPr/>
            </p:nvGrpSpPr>
            <p:grpSpPr>
              <a:xfrm>
                <a:off x="6366916" y="1234682"/>
                <a:ext cx="5533904" cy="4845882"/>
                <a:chOff x="2180148" y="0"/>
                <a:chExt cx="7831704" cy="6858000"/>
              </a:xfrm>
            </p:grpSpPr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xmlns="" id="{FDAB8250-8FF5-FF41-96A6-F771489F88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80148" y="0"/>
                  <a:ext cx="7831704" cy="68580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chemeClr val="bg1">
                      <a:alpha val="65000"/>
                    </a:schemeClr>
                  </a:outerShdw>
                </a:effectLst>
              </p:spPr>
            </p:pic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xmlns="" id="{8E3BCBDA-C6E1-6C42-B331-1986E841F00D}"/>
                    </a:ext>
                  </a:extLst>
                </p:cNvPr>
                <p:cNvSpPr/>
                <p:nvPr/>
              </p:nvSpPr>
              <p:spPr bwMode="auto">
                <a:xfrm>
                  <a:off x="3346316" y="288959"/>
                  <a:ext cx="6128804" cy="4866702"/>
                </a:xfrm>
                <a:custGeom>
                  <a:avLst/>
                  <a:gdLst>
                    <a:gd name="connsiteX0" fmla="*/ 1123256 w 7031857"/>
                    <a:gd name="connsiteY0" fmla="*/ 4740690 h 5484733"/>
                    <a:gd name="connsiteX1" fmla="*/ 2076566 w 7031857"/>
                    <a:gd name="connsiteY1" fmla="*/ 4341856 h 5484733"/>
                    <a:gd name="connsiteX2" fmla="*/ 2932600 w 7031857"/>
                    <a:gd name="connsiteY2" fmla="*/ 3816562 h 5484733"/>
                    <a:gd name="connsiteX3" fmla="*/ 3341162 w 7031857"/>
                    <a:gd name="connsiteY3" fmla="*/ 4166758 h 5484733"/>
                    <a:gd name="connsiteX4" fmla="*/ 4080464 w 7031857"/>
                    <a:gd name="connsiteY4" fmla="*/ 4264034 h 5484733"/>
                    <a:gd name="connsiteX5" fmla="*/ 4926771 w 7031857"/>
                    <a:gd name="connsiteY5" fmla="*/ 4069481 h 5484733"/>
                    <a:gd name="connsiteX6" fmla="*/ 6492924 w 7031857"/>
                    <a:gd name="connsiteY6" fmla="*/ 3135626 h 5484733"/>
                    <a:gd name="connsiteX7" fmla="*/ 6531834 w 7031857"/>
                    <a:gd name="connsiteY7" fmla="*/ 479975 h 5484733"/>
                    <a:gd name="connsiteX8" fmla="*/ 461775 w 7031857"/>
                    <a:gd name="connsiteY8" fmla="*/ 470247 h 5484733"/>
                    <a:gd name="connsiteX9" fmla="*/ 471503 w 7031857"/>
                    <a:gd name="connsiteY9" fmla="*/ 5256256 h 5484733"/>
                    <a:gd name="connsiteX10" fmla="*/ 870337 w 7031857"/>
                    <a:gd name="connsiteY10" fmla="*/ 4721234 h 5484733"/>
                    <a:gd name="connsiteX11" fmla="*/ 1123256 w 7031857"/>
                    <a:gd name="connsiteY11" fmla="*/ 4740690 h 5484733"/>
                    <a:gd name="connsiteX0" fmla="*/ 1123256 w 7031857"/>
                    <a:gd name="connsiteY0" fmla="*/ 4740690 h 5484733"/>
                    <a:gd name="connsiteX1" fmla="*/ 2076566 w 7031857"/>
                    <a:gd name="connsiteY1" fmla="*/ 4341856 h 5484733"/>
                    <a:gd name="connsiteX2" fmla="*/ 2932600 w 7031857"/>
                    <a:gd name="connsiteY2" fmla="*/ 3816562 h 5484733"/>
                    <a:gd name="connsiteX3" fmla="*/ 3341162 w 7031857"/>
                    <a:gd name="connsiteY3" fmla="*/ 4166758 h 5484733"/>
                    <a:gd name="connsiteX4" fmla="*/ 4080464 w 7031857"/>
                    <a:gd name="connsiteY4" fmla="*/ 4264034 h 5484733"/>
                    <a:gd name="connsiteX5" fmla="*/ 4926771 w 7031857"/>
                    <a:gd name="connsiteY5" fmla="*/ 4069481 h 5484733"/>
                    <a:gd name="connsiteX6" fmla="*/ 6492924 w 7031857"/>
                    <a:gd name="connsiteY6" fmla="*/ 3135626 h 5484733"/>
                    <a:gd name="connsiteX7" fmla="*/ 6531834 w 7031857"/>
                    <a:gd name="connsiteY7" fmla="*/ 479975 h 5484733"/>
                    <a:gd name="connsiteX8" fmla="*/ 461775 w 7031857"/>
                    <a:gd name="connsiteY8" fmla="*/ 470247 h 5484733"/>
                    <a:gd name="connsiteX9" fmla="*/ 471503 w 7031857"/>
                    <a:gd name="connsiteY9" fmla="*/ 5256256 h 5484733"/>
                    <a:gd name="connsiteX10" fmla="*/ 870337 w 7031857"/>
                    <a:gd name="connsiteY10" fmla="*/ 4721234 h 5484733"/>
                    <a:gd name="connsiteX11" fmla="*/ 1123256 w 7031857"/>
                    <a:gd name="connsiteY11" fmla="*/ 4740690 h 5484733"/>
                    <a:gd name="connsiteX0" fmla="*/ 689797 w 6598398"/>
                    <a:gd name="connsiteY0" fmla="*/ 4740690 h 5484733"/>
                    <a:gd name="connsiteX1" fmla="*/ 1643107 w 6598398"/>
                    <a:gd name="connsiteY1" fmla="*/ 4341856 h 5484733"/>
                    <a:gd name="connsiteX2" fmla="*/ 2499141 w 6598398"/>
                    <a:gd name="connsiteY2" fmla="*/ 3816562 h 5484733"/>
                    <a:gd name="connsiteX3" fmla="*/ 2907703 w 6598398"/>
                    <a:gd name="connsiteY3" fmla="*/ 4166758 h 5484733"/>
                    <a:gd name="connsiteX4" fmla="*/ 3647005 w 6598398"/>
                    <a:gd name="connsiteY4" fmla="*/ 4264034 h 5484733"/>
                    <a:gd name="connsiteX5" fmla="*/ 4493312 w 6598398"/>
                    <a:gd name="connsiteY5" fmla="*/ 4069481 h 5484733"/>
                    <a:gd name="connsiteX6" fmla="*/ 6059465 w 6598398"/>
                    <a:gd name="connsiteY6" fmla="*/ 3135626 h 5484733"/>
                    <a:gd name="connsiteX7" fmla="*/ 6098375 w 6598398"/>
                    <a:gd name="connsiteY7" fmla="*/ 479975 h 5484733"/>
                    <a:gd name="connsiteX8" fmla="*/ 28316 w 6598398"/>
                    <a:gd name="connsiteY8" fmla="*/ 470247 h 5484733"/>
                    <a:gd name="connsiteX9" fmla="*/ 38044 w 6598398"/>
                    <a:gd name="connsiteY9" fmla="*/ 5256256 h 5484733"/>
                    <a:gd name="connsiteX10" fmla="*/ 436878 w 6598398"/>
                    <a:gd name="connsiteY10" fmla="*/ 4721234 h 5484733"/>
                    <a:gd name="connsiteX11" fmla="*/ 689797 w 6598398"/>
                    <a:gd name="connsiteY11" fmla="*/ 4740690 h 5484733"/>
                    <a:gd name="connsiteX0" fmla="*/ 689797 w 6598398"/>
                    <a:gd name="connsiteY0" fmla="*/ 4474224 h 5218267"/>
                    <a:gd name="connsiteX1" fmla="*/ 1643107 w 6598398"/>
                    <a:gd name="connsiteY1" fmla="*/ 4075390 h 5218267"/>
                    <a:gd name="connsiteX2" fmla="*/ 2499141 w 6598398"/>
                    <a:gd name="connsiteY2" fmla="*/ 3550096 h 5218267"/>
                    <a:gd name="connsiteX3" fmla="*/ 2907703 w 6598398"/>
                    <a:gd name="connsiteY3" fmla="*/ 3900292 h 5218267"/>
                    <a:gd name="connsiteX4" fmla="*/ 3647005 w 6598398"/>
                    <a:gd name="connsiteY4" fmla="*/ 3997568 h 5218267"/>
                    <a:gd name="connsiteX5" fmla="*/ 4493312 w 6598398"/>
                    <a:gd name="connsiteY5" fmla="*/ 3803015 h 5218267"/>
                    <a:gd name="connsiteX6" fmla="*/ 6059465 w 6598398"/>
                    <a:gd name="connsiteY6" fmla="*/ 2869160 h 5218267"/>
                    <a:gd name="connsiteX7" fmla="*/ 6098375 w 6598398"/>
                    <a:gd name="connsiteY7" fmla="*/ 213509 h 5218267"/>
                    <a:gd name="connsiteX8" fmla="*/ 28316 w 6598398"/>
                    <a:gd name="connsiteY8" fmla="*/ 203781 h 5218267"/>
                    <a:gd name="connsiteX9" fmla="*/ 38044 w 6598398"/>
                    <a:gd name="connsiteY9" fmla="*/ 4989790 h 5218267"/>
                    <a:gd name="connsiteX10" fmla="*/ 436878 w 6598398"/>
                    <a:gd name="connsiteY10" fmla="*/ 4454768 h 5218267"/>
                    <a:gd name="connsiteX11" fmla="*/ 689797 w 6598398"/>
                    <a:gd name="connsiteY11" fmla="*/ 4474224 h 5218267"/>
                    <a:gd name="connsiteX0" fmla="*/ 689797 w 6598398"/>
                    <a:gd name="connsiteY0" fmla="*/ 4474224 h 5218267"/>
                    <a:gd name="connsiteX1" fmla="*/ 1643107 w 6598398"/>
                    <a:gd name="connsiteY1" fmla="*/ 4075390 h 5218267"/>
                    <a:gd name="connsiteX2" fmla="*/ 2499141 w 6598398"/>
                    <a:gd name="connsiteY2" fmla="*/ 3550096 h 5218267"/>
                    <a:gd name="connsiteX3" fmla="*/ 2907703 w 6598398"/>
                    <a:gd name="connsiteY3" fmla="*/ 3900292 h 5218267"/>
                    <a:gd name="connsiteX4" fmla="*/ 3647005 w 6598398"/>
                    <a:gd name="connsiteY4" fmla="*/ 3997568 h 5218267"/>
                    <a:gd name="connsiteX5" fmla="*/ 4493312 w 6598398"/>
                    <a:gd name="connsiteY5" fmla="*/ 3803015 h 5218267"/>
                    <a:gd name="connsiteX6" fmla="*/ 6059465 w 6598398"/>
                    <a:gd name="connsiteY6" fmla="*/ 2869160 h 5218267"/>
                    <a:gd name="connsiteX7" fmla="*/ 6098375 w 6598398"/>
                    <a:gd name="connsiteY7" fmla="*/ 213509 h 5218267"/>
                    <a:gd name="connsiteX8" fmla="*/ 28316 w 6598398"/>
                    <a:gd name="connsiteY8" fmla="*/ 203781 h 5218267"/>
                    <a:gd name="connsiteX9" fmla="*/ 38044 w 6598398"/>
                    <a:gd name="connsiteY9" fmla="*/ 4989790 h 5218267"/>
                    <a:gd name="connsiteX10" fmla="*/ 436878 w 6598398"/>
                    <a:gd name="connsiteY10" fmla="*/ 4454768 h 5218267"/>
                    <a:gd name="connsiteX11" fmla="*/ 689797 w 6598398"/>
                    <a:gd name="connsiteY11" fmla="*/ 4474224 h 5218267"/>
                    <a:gd name="connsiteX0" fmla="*/ 689797 w 6598398"/>
                    <a:gd name="connsiteY0" fmla="*/ 4292770 h 5036813"/>
                    <a:gd name="connsiteX1" fmla="*/ 1643107 w 6598398"/>
                    <a:gd name="connsiteY1" fmla="*/ 3893936 h 5036813"/>
                    <a:gd name="connsiteX2" fmla="*/ 2499141 w 6598398"/>
                    <a:gd name="connsiteY2" fmla="*/ 3368642 h 5036813"/>
                    <a:gd name="connsiteX3" fmla="*/ 2907703 w 6598398"/>
                    <a:gd name="connsiteY3" fmla="*/ 3718838 h 5036813"/>
                    <a:gd name="connsiteX4" fmla="*/ 3647005 w 6598398"/>
                    <a:gd name="connsiteY4" fmla="*/ 3816114 h 5036813"/>
                    <a:gd name="connsiteX5" fmla="*/ 4493312 w 6598398"/>
                    <a:gd name="connsiteY5" fmla="*/ 3621561 h 5036813"/>
                    <a:gd name="connsiteX6" fmla="*/ 6059465 w 6598398"/>
                    <a:gd name="connsiteY6" fmla="*/ 2687706 h 5036813"/>
                    <a:gd name="connsiteX7" fmla="*/ 6098375 w 6598398"/>
                    <a:gd name="connsiteY7" fmla="*/ 32055 h 5036813"/>
                    <a:gd name="connsiteX8" fmla="*/ 28316 w 6598398"/>
                    <a:gd name="connsiteY8" fmla="*/ 22327 h 5036813"/>
                    <a:gd name="connsiteX9" fmla="*/ 38044 w 6598398"/>
                    <a:gd name="connsiteY9" fmla="*/ 4808336 h 5036813"/>
                    <a:gd name="connsiteX10" fmla="*/ 436878 w 6598398"/>
                    <a:gd name="connsiteY10" fmla="*/ 4273314 h 5036813"/>
                    <a:gd name="connsiteX11" fmla="*/ 689797 w 6598398"/>
                    <a:gd name="connsiteY11" fmla="*/ 4292770 h 5036813"/>
                    <a:gd name="connsiteX0" fmla="*/ 689797 w 6190197"/>
                    <a:gd name="connsiteY0" fmla="*/ 4292770 h 5036813"/>
                    <a:gd name="connsiteX1" fmla="*/ 1643107 w 6190197"/>
                    <a:gd name="connsiteY1" fmla="*/ 3893936 h 5036813"/>
                    <a:gd name="connsiteX2" fmla="*/ 2499141 w 6190197"/>
                    <a:gd name="connsiteY2" fmla="*/ 3368642 h 5036813"/>
                    <a:gd name="connsiteX3" fmla="*/ 2907703 w 6190197"/>
                    <a:gd name="connsiteY3" fmla="*/ 3718838 h 5036813"/>
                    <a:gd name="connsiteX4" fmla="*/ 3647005 w 6190197"/>
                    <a:gd name="connsiteY4" fmla="*/ 3816114 h 5036813"/>
                    <a:gd name="connsiteX5" fmla="*/ 4493312 w 6190197"/>
                    <a:gd name="connsiteY5" fmla="*/ 3621561 h 5036813"/>
                    <a:gd name="connsiteX6" fmla="*/ 6059465 w 6190197"/>
                    <a:gd name="connsiteY6" fmla="*/ 2687706 h 5036813"/>
                    <a:gd name="connsiteX7" fmla="*/ 6098375 w 6190197"/>
                    <a:gd name="connsiteY7" fmla="*/ 32055 h 5036813"/>
                    <a:gd name="connsiteX8" fmla="*/ 28316 w 6190197"/>
                    <a:gd name="connsiteY8" fmla="*/ 22327 h 5036813"/>
                    <a:gd name="connsiteX9" fmla="*/ 38044 w 6190197"/>
                    <a:gd name="connsiteY9" fmla="*/ 4808336 h 5036813"/>
                    <a:gd name="connsiteX10" fmla="*/ 436878 w 6190197"/>
                    <a:gd name="connsiteY10" fmla="*/ 4273314 h 5036813"/>
                    <a:gd name="connsiteX11" fmla="*/ 689797 w 6190197"/>
                    <a:gd name="connsiteY11" fmla="*/ 4292770 h 5036813"/>
                    <a:gd name="connsiteX0" fmla="*/ 689797 w 6190197"/>
                    <a:gd name="connsiteY0" fmla="*/ 4292770 h 5036813"/>
                    <a:gd name="connsiteX1" fmla="*/ 1643107 w 6190197"/>
                    <a:gd name="connsiteY1" fmla="*/ 3893936 h 5036813"/>
                    <a:gd name="connsiteX2" fmla="*/ 2499141 w 6190197"/>
                    <a:gd name="connsiteY2" fmla="*/ 3368642 h 5036813"/>
                    <a:gd name="connsiteX3" fmla="*/ 2907703 w 6190197"/>
                    <a:gd name="connsiteY3" fmla="*/ 3718838 h 5036813"/>
                    <a:gd name="connsiteX4" fmla="*/ 3647005 w 6190197"/>
                    <a:gd name="connsiteY4" fmla="*/ 3816114 h 5036813"/>
                    <a:gd name="connsiteX5" fmla="*/ 4493312 w 6190197"/>
                    <a:gd name="connsiteY5" fmla="*/ 3621561 h 5036813"/>
                    <a:gd name="connsiteX6" fmla="*/ 6059465 w 6190197"/>
                    <a:gd name="connsiteY6" fmla="*/ 2687706 h 5036813"/>
                    <a:gd name="connsiteX7" fmla="*/ 6098375 w 6190197"/>
                    <a:gd name="connsiteY7" fmla="*/ 32055 h 5036813"/>
                    <a:gd name="connsiteX8" fmla="*/ 28316 w 6190197"/>
                    <a:gd name="connsiteY8" fmla="*/ 22327 h 5036813"/>
                    <a:gd name="connsiteX9" fmla="*/ 38044 w 6190197"/>
                    <a:gd name="connsiteY9" fmla="*/ 4808336 h 5036813"/>
                    <a:gd name="connsiteX10" fmla="*/ 436878 w 6190197"/>
                    <a:gd name="connsiteY10" fmla="*/ 4273314 h 5036813"/>
                    <a:gd name="connsiteX11" fmla="*/ 689797 w 6190197"/>
                    <a:gd name="connsiteY11" fmla="*/ 4292770 h 5036813"/>
                    <a:gd name="connsiteX0" fmla="*/ 689797 w 6190197"/>
                    <a:gd name="connsiteY0" fmla="*/ 4292770 h 5036813"/>
                    <a:gd name="connsiteX1" fmla="*/ 1643107 w 6190197"/>
                    <a:gd name="connsiteY1" fmla="*/ 3893936 h 5036813"/>
                    <a:gd name="connsiteX2" fmla="*/ 2499141 w 6190197"/>
                    <a:gd name="connsiteY2" fmla="*/ 3368642 h 5036813"/>
                    <a:gd name="connsiteX3" fmla="*/ 2907703 w 6190197"/>
                    <a:gd name="connsiteY3" fmla="*/ 3718838 h 5036813"/>
                    <a:gd name="connsiteX4" fmla="*/ 3647005 w 6190197"/>
                    <a:gd name="connsiteY4" fmla="*/ 3816114 h 5036813"/>
                    <a:gd name="connsiteX5" fmla="*/ 4493312 w 6190197"/>
                    <a:gd name="connsiteY5" fmla="*/ 3621561 h 5036813"/>
                    <a:gd name="connsiteX6" fmla="*/ 6059465 w 6190197"/>
                    <a:gd name="connsiteY6" fmla="*/ 2687706 h 5036813"/>
                    <a:gd name="connsiteX7" fmla="*/ 6098375 w 6190197"/>
                    <a:gd name="connsiteY7" fmla="*/ 32055 h 5036813"/>
                    <a:gd name="connsiteX8" fmla="*/ 28316 w 6190197"/>
                    <a:gd name="connsiteY8" fmla="*/ 22327 h 5036813"/>
                    <a:gd name="connsiteX9" fmla="*/ 38044 w 6190197"/>
                    <a:gd name="connsiteY9" fmla="*/ 4808336 h 5036813"/>
                    <a:gd name="connsiteX10" fmla="*/ 436878 w 6190197"/>
                    <a:gd name="connsiteY10" fmla="*/ 4273314 h 5036813"/>
                    <a:gd name="connsiteX11" fmla="*/ 689797 w 6190197"/>
                    <a:gd name="connsiteY11" fmla="*/ 4292770 h 5036813"/>
                    <a:gd name="connsiteX0" fmla="*/ 689797 w 6098755"/>
                    <a:gd name="connsiteY0" fmla="*/ 4292770 h 5036813"/>
                    <a:gd name="connsiteX1" fmla="*/ 1643107 w 6098755"/>
                    <a:gd name="connsiteY1" fmla="*/ 3893936 h 5036813"/>
                    <a:gd name="connsiteX2" fmla="*/ 2499141 w 6098755"/>
                    <a:gd name="connsiteY2" fmla="*/ 3368642 h 5036813"/>
                    <a:gd name="connsiteX3" fmla="*/ 2907703 w 6098755"/>
                    <a:gd name="connsiteY3" fmla="*/ 3718838 h 5036813"/>
                    <a:gd name="connsiteX4" fmla="*/ 3647005 w 6098755"/>
                    <a:gd name="connsiteY4" fmla="*/ 3816114 h 5036813"/>
                    <a:gd name="connsiteX5" fmla="*/ 4493312 w 6098755"/>
                    <a:gd name="connsiteY5" fmla="*/ 3621561 h 5036813"/>
                    <a:gd name="connsiteX6" fmla="*/ 6059465 w 6098755"/>
                    <a:gd name="connsiteY6" fmla="*/ 2687706 h 5036813"/>
                    <a:gd name="connsiteX7" fmla="*/ 6098375 w 6098755"/>
                    <a:gd name="connsiteY7" fmla="*/ 32055 h 5036813"/>
                    <a:gd name="connsiteX8" fmla="*/ 28316 w 6098755"/>
                    <a:gd name="connsiteY8" fmla="*/ 22327 h 5036813"/>
                    <a:gd name="connsiteX9" fmla="*/ 38044 w 6098755"/>
                    <a:gd name="connsiteY9" fmla="*/ 4808336 h 5036813"/>
                    <a:gd name="connsiteX10" fmla="*/ 436878 w 6098755"/>
                    <a:gd name="connsiteY10" fmla="*/ 4273314 h 5036813"/>
                    <a:gd name="connsiteX11" fmla="*/ 689797 w 6098755"/>
                    <a:gd name="connsiteY11" fmla="*/ 4292770 h 5036813"/>
                    <a:gd name="connsiteX0" fmla="*/ 689797 w 6098755"/>
                    <a:gd name="connsiteY0" fmla="*/ 4292770 h 5036813"/>
                    <a:gd name="connsiteX1" fmla="*/ 1643107 w 6098755"/>
                    <a:gd name="connsiteY1" fmla="*/ 3893936 h 5036813"/>
                    <a:gd name="connsiteX2" fmla="*/ 2499141 w 6098755"/>
                    <a:gd name="connsiteY2" fmla="*/ 3368642 h 5036813"/>
                    <a:gd name="connsiteX3" fmla="*/ 2907703 w 6098755"/>
                    <a:gd name="connsiteY3" fmla="*/ 3718838 h 5036813"/>
                    <a:gd name="connsiteX4" fmla="*/ 3647005 w 6098755"/>
                    <a:gd name="connsiteY4" fmla="*/ 3816114 h 5036813"/>
                    <a:gd name="connsiteX5" fmla="*/ 4493312 w 6098755"/>
                    <a:gd name="connsiteY5" fmla="*/ 3621561 h 5036813"/>
                    <a:gd name="connsiteX6" fmla="*/ 6059465 w 6098755"/>
                    <a:gd name="connsiteY6" fmla="*/ 2687706 h 5036813"/>
                    <a:gd name="connsiteX7" fmla="*/ 6098375 w 6098755"/>
                    <a:gd name="connsiteY7" fmla="*/ 32055 h 5036813"/>
                    <a:gd name="connsiteX8" fmla="*/ 28316 w 6098755"/>
                    <a:gd name="connsiteY8" fmla="*/ 22327 h 5036813"/>
                    <a:gd name="connsiteX9" fmla="*/ 38044 w 6098755"/>
                    <a:gd name="connsiteY9" fmla="*/ 4808336 h 5036813"/>
                    <a:gd name="connsiteX10" fmla="*/ 436878 w 6098755"/>
                    <a:gd name="connsiteY10" fmla="*/ 4273314 h 5036813"/>
                    <a:gd name="connsiteX11" fmla="*/ 689797 w 6098755"/>
                    <a:gd name="connsiteY11" fmla="*/ 4292770 h 5036813"/>
                    <a:gd name="connsiteX0" fmla="*/ 689797 w 6098755"/>
                    <a:gd name="connsiteY0" fmla="*/ 4292770 h 5036813"/>
                    <a:gd name="connsiteX1" fmla="*/ 1643107 w 6098755"/>
                    <a:gd name="connsiteY1" fmla="*/ 3893936 h 5036813"/>
                    <a:gd name="connsiteX2" fmla="*/ 2499141 w 6098755"/>
                    <a:gd name="connsiteY2" fmla="*/ 3368642 h 5036813"/>
                    <a:gd name="connsiteX3" fmla="*/ 2907703 w 6098755"/>
                    <a:gd name="connsiteY3" fmla="*/ 3718838 h 5036813"/>
                    <a:gd name="connsiteX4" fmla="*/ 3647005 w 6098755"/>
                    <a:gd name="connsiteY4" fmla="*/ 3816114 h 5036813"/>
                    <a:gd name="connsiteX5" fmla="*/ 4493312 w 6098755"/>
                    <a:gd name="connsiteY5" fmla="*/ 3621561 h 5036813"/>
                    <a:gd name="connsiteX6" fmla="*/ 6059465 w 6098755"/>
                    <a:gd name="connsiteY6" fmla="*/ 2687706 h 5036813"/>
                    <a:gd name="connsiteX7" fmla="*/ 6098375 w 6098755"/>
                    <a:gd name="connsiteY7" fmla="*/ 32055 h 5036813"/>
                    <a:gd name="connsiteX8" fmla="*/ 28316 w 6098755"/>
                    <a:gd name="connsiteY8" fmla="*/ 22327 h 5036813"/>
                    <a:gd name="connsiteX9" fmla="*/ 38044 w 6098755"/>
                    <a:gd name="connsiteY9" fmla="*/ 4808336 h 5036813"/>
                    <a:gd name="connsiteX10" fmla="*/ 436878 w 6098755"/>
                    <a:gd name="connsiteY10" fmla="*/ 4273314 h 5036813"/>
                    <a:gd name="connsiteX11" fmla="*/ 689797 w 6098755"/>
                    <a:gd name="connsiteY11" fmla="*/ 4292770 h 5036813"/>
                    <a:gd name="connsiteX0" fmla="*/ 689797 w 6098755"/>
                    <a:gd name="connsiteY0" fmla="*/ 4292770 h 5036813"/>
                    <a:gd name="connsiteX1" fmla="*/ 1643107 w 6098755"/>
                    <a:gd name="connsiteY1" fmla="*/ 3893936 h 5036813"/>
                    <a:gd name="connsiteX2" fmla="*/ 2499141 w 6098755"/>
                    <a:gd name="connsiteY2" fmla="*/ 3368642 h 5036813"/>
                    <a:gd name="connsiteX3" fmla="*/ 2907703 w 6098755"/>
                    <a:gd name="connsiteY3" fmla="*/ 3718838 h 5036813"/>
                    <a:gd name="connsiteX4" fmla="*/ 3647005 w 6098755"/>
                    <a:gd name="connsiteY4" fmla="*/ 3816114 h 5036813"/>
                    <a:gd name="connsiteX5" fmla="*/ 4493312 w 6098755"/>
                    <a:gd name="connsiteY5" fmla="*/ 3621561 h 5036813"/>
                    <a:gd name="connsiteX6" fmla="*/ 6059465 w 6098755"/>
                    <a:gd name="connsiteY6" fmla="*/ 2687706 h 5036813"/>
                    <a:gd name="connsiteX7" fmla="*/ 6098375 w 6098755"/>
                    <a:gd name="connsiteY7" fmla="*/ 32055 h 5036813"/>
                    <a:gd name="connsiteX8" fmla="*/ 28316 w 6098755"/>
                    <a:gd name="connsiteY8" fmla="*/ 22327 h 5036813"/>
                    <a:gd name="connsiteX9" fmla="*/ 38044 w 6098755"/>
                    <a:gd name="connsiteY9" fmla="*/ 4808336 h 5036813"/>
                    <a:gd name="connsiteX10" fmla="*/ 436878 w 6098755"/>
                    <a:gd name="connsiteY10" fmla="*/ 4273314 h 5036813"/>
                    <a:gd name="connsiteX11" fmla="*/ 689797 w 6098755"/>
                    <a:gd name="connsiteY11" fmla="*/ 4292770 h 5036813"/>
                    <a:gd name="connsiteX0" fmla="*/ 689797 w 6098755"/>
                    <a:gd name="connsiteY0" fmla="*/ 4292770 h 5036813"/>
                    <a:gd name="connsiteX1" fmla="*/ 1643107 w 6098755"/>
                    <a:gd name="connsiteY1" fmla="*/ 3893936 h 5036813"/>
                    <a:gd name="connsiteX2" fmla="*/ 2499141 w 6098755"/>
                    <a:gd name="connsiteY2" fmla="*/ 3368642 h 5036813"/>
                    <a:gd name="connsiteX3" fmla="*/ 2907703 w 6098755"/>
                    <a:gd name="connsiteY3" fmla="*/ 3718838 h 5036813"/>
                    <a:gd name="connsiteX4" fmla="*/ 3647005 w 6098755"/>
                    <a:gd name="connsiteY4" fmla="*/ 3816114 h 5036813"/>
                    <a:gd name="connsiteX5" fmla="*/ 4415491 w 6098755"/>
                    <a:gd name="connsiteY5" fmla="*/ 3641017 h 5036813"/>
                    <a:gd name="connsiteX6" fmla="*/ 6059465 w 6098755"/>
                    <a:gd name="connsiteY6" fmla="*/ 2687706 h 5036813"/>
                    <a:gd name="connsiteX7" fmla="*/ 6098375 w 6098755"/>
                    <a:gd name="connsiteY7" fmla="*/ 32055 h 5036813"/>
                    <a:gd name="connsiteX8" fmla="*/ 28316 w 6098755"/>
                    <a:gd name="connsiteY8" fmla="*/ 22327 h 5036813"/>
                    <a:gd name="connsiteX9" fmla="*/ 38044 w 6098755"/>
                    <a:gd name="connsiteY9" fmla="*/ 4808336 h 5036813"/>
                    <a:gd name="connsiteX10" fmla="*/ 436878 w 6098755"/>
                    <a:gd name="connsiteY10" fmla="*/ 4273314 h 5036813"/>
                    <a:gd name="connsiteX11" fmla="*/ 689797 w 6098755"/>
                    <a:gd name="connsiteY11" fmla="*/ 4292770 h 5036813"/>
                    <a:gd name="connsiteX0" fmla="*/ 689797 w 6098755"/>
                    <a:gd name="connsiteY0" fmla="*/ 4292770 h 5036813"/>
                    <a:gd name="connsiteX1" fmla="*/ 1643107 w 6098755"/>
                    <a:gd name="connsiteY1" fmla="*/ 3893936 h 5036813"/>
                    <a:gd name="connsiteX2" fmla="*/ 2499141 w 6098755"/>
                    <a:gd name="connsiteY2" fmla="*/ 3368642 h 5036813"/>
                    <a:gd name="connsiteX3" fmla="*/ 2907703 w 6098755"/>
                    <a:gd name="connsiteY3" fmla="*/ 3718838 h 5036813"/>
                    <a:gd name="connsiteX4" fmla="*/ 3647005 w 6098755"/>
                    <a:gd name="connsiteY4" fmla="*/ 3816114 h 5036813"/>
                    <a:gd name="connsiteX5" fmla="*/ 4551678 w 6098755"/>
                    <a:gd name="connsiteY5" fmla="*/ 3572923 h 5036813"/>
                    <a:gd name="connsiteX6" fmla="*/ 6059465 w 6098755"/>
                    <a:gd name="connsiteY6" fmla="*/ 2687706 h 5036813"/>
                    <a:gd name="connsiteX7" fmla="*/ 6098375 w 6098755"/>
                    <a:gd name="connsiteY7" fmla="*/ 32055 h 5036813"/>
                    <a:gd name="connsiteX8" fmla="*/ 28316 w 6098755"/>
                    <a:gd name="connsiteY8" fmla="*/ 22327 h 5036813"/>
                    <a:gd name="connsiteX9" fmla="*/ 38044 w 6098755"/>
                    <a:gd name="connsiteY9" fmla="*/ 4808336 h 5036813"/>
                    <a:gd name="connsiteX10" fmla="*/ 436878 w 6098755"/>
                    <a:gd name="connsiteY10" fmla="*/ 4273314 h 5036813"/>
                    <a:gd name="connsiteX11" fmla="*/ 689797 w 6098755"/>
                    <a:gd name="connsiteY11" fmla="*/ 4292770 h 5036813"/>
                    <a:gd name="connsiteX0" fmla="*/ 689797 w 6098755"/>
                    <a:gd name="connsiteY0" fmla="*/ 4292770 h 5036813"/>
                    <a:gd name="connsiteX1" fmla="*/ 1643107 w 6098755"/>
                    <a:gd name="connsiteY1" fmla="*/ 3893936 h 5036813"/>
                    <a:gd name="connsiteX2" fmla="*/ 2499141 w 6098755"/>
                    <a:gd name="connsiteY2" fmla="*/ 3368642 h 5036813"/>
                    <a:gd name="connsiteX3" fmla="*/ 2956341 w 6098755"/>
                    <a:gd name="connsiteY3" fmla="*/ 3699383 h 5036813"/>
                    <a:gd name="connsiteX4" fmla="*/ 3647005 w 6098755"/>
                    <a:gd name="connsiteY4" fmla="*/ 3816114 h 5036813"/>
                    <a:gd name="connsiteX5" fmla="*/ 4551678 w 6098755"/>
                    <a:gd name="connsiteY5" fmla="*/ 3572923 h 5036813"/>
                    <a:gd name="connsiteX6" fmla="*/ 6059465 w 6098755"/>
                    <a:gd name="connsiteY6" fmla="*/ 2687706 h 5036813"/>
                    <a:gd name="connsiteX7" fmla="*/ 6098375 w 6098755"/>
                    <a:gd name="connsiteY7" fmla="*/ 32055 h 5036813"/>
                    <a:gd name="connsiteX8" fmla="*/ 28316 w 6098755"/>
                    <a:gd name="connsiteY8" fmla="*/ 22327 h 5036813"/>
                    <a:gd name="connsiteX9" fmla="*/ 38044 w 6098755"/>
                    <a:gd name="connsiteY9" fmla="*/ 4808336 h 5036813"/>
                    <a:gd name="connsiteX10" fmla="*/ 436878 w 6098755"/>
                    <a:gd name="connsiteY10" fmla="*/ 4273314 h 5036813"/>
                    <a:gd name="connsiteX11" fmla="*/ 689797 w 6098755"/>
                    <a:gd name="connsiteY11" fmla="*/ 4292770 h 5036813"/>
                    <a:gd name="connsiteX0" fmla="*/ 689797 w 6098755"/>
                    <a:gd name="connsiteY0" fmla="*/ 4292770 h 5036813"/>
                    <a:gd name="connsiteX1" fmla="*/ 1643107 w 6098755"/>
                    <a:gd name="connsiteY1" fmla="*/ 3893936 h 5036813"/>
                    <a:gd name="connsiteX2" fmla="*/ 2499141 w 6098755"/>
                    <a:gd name="connsiteY2" fmla="*/ 3368642 h 5036813"/>
                    <a:gd name="connsiteX3" fmla="*/ 2956341 w 6098755"/>
                    <a:gd name="connsiteY3" fmla="*/ 3699383 h 5036813"/>
                    <a:gd name="connsiteX4" fmla="*/ 3647005 w 6098755"/>
                    <a:gd name="connsiteY4" fmla="*/ 3816114 h 5036813"/>
                    <a:gd name="connsiteX5" fmla="*/ 4551678 w 6098755"/>
                    <a:gd name="connsiteY5" fmla="*/ 3572923 h 5036813"/>
                    <a:gd name="connsiteX6" fmla="*/ 6059465 w 6098755"/>
                    <a:gd name="connsiteY6" fmla="*/ 2687706 h 5036813"/>
                    <a:gd name="connsiteX7" fmla="*/ 6098375 w 6098755"/>
                    <a:gd name="connsiteY7" fmla="*/ 32055 h 5036813"/>
                    <a:gd name="connsiteX8" fmla="*/ 28316 w 6098755"/>
                    <a:gd name="connsiteY8" fmla="*/ 22327 h 5036813"/>
                    <a:gd name="connsiteX9" fmla="*/ 38044 w 6098755"/>
                    <a:gd name="connsiteY9" fmla="*/ 4808336 h 5036813"/>
                    <a:gd name="connsiteX10" fmla="*/ 436878 w 6098755"/>
                    <a:gd name="connsiteY10" fmla="*/ 4273314 h 5036813"/>
                    <a:gd name="connsiteX11" fmla="*/ 689797 w 6098755"/>
                    <a:gd name="connsiteY11" fmla="*/ 4292770 h 5036813"/>
                    <a:gd name="connsiteX0" fmla="*/ 689797 w 6098755"/>
                    <a:gd name="connsiteY0" fmla="*/ 4292770 h 5060256"/>
                    <a:gd name="connsiteX1" fmla="*/ 1643107 w 6098755"/>
                    <a:gd name="connsiteY1" fmla="*/ 3893936 h 5060256"/>
                    <a:gd name="connsiteX2" fmla="*/ 2499141 w 6098755"/>
                    <a:gd name="connsiteY2" fmla="*/ 3368642 h 5060256"/>
                    <a:gd name="connsiteX3" fmla="*/ 2956341 w 6098755"/>
                    <a:gd name="connsiteY3" fmla="*/ 3699383 h 5060256"/>
                    <a:gd name="connsiteX4" fmla="*/ 3647005 w 6098755"/>
                    <a:gd name="connsiteY4" fmla="*/ 3816114 h 5060256"/>
                    <a:gd name="connsiteX5" fmla="*/ 4551678 w 6098755"/>
                    <a:gd name="connsiteY5" fmla="*/ 3572923 h 5060256"/>
                    <a:gd name="connsiteX6" fmla="*/ 6059465 w 6098755"/>
                    <a:gd name="connsiteY6" fmla="*/ 2687706 h 5060256"/>
                    <a:gd name="connsiteX7" fmla="*/ 6098375 w 6098755"/>
                    <a:gd name="connsiteY7" fmla="*/ 32055 h 5060256"/>
                    <a:gd name="connsiteX8" fmla="*/ 28316 w 6098755"/>
                    <a:gd name="connsiteY8" fmla="*/ 22327 h 5060256"/>
                    <a:gd name="connsiteX9" fmla="*/ 38044 w 6098755"/>
                    <a:gd name="connsiteY9" fmla="*/ 4808336 h 5060256"/>
                    <a:gd name="connsiteX10" fmla="*/ 349329 w 6098755"/>
                    <a:gd name="connsiteY10" fmla="*/ 4428956 h 5060256"/>
                    <a:gd name="connsiteX11" fmla="*/ 689797 w 6098755"/>
                    <a:gd name="connsiteY11" fmla="*/ 4292770 h 5060256"/>
                    <a:gd name="connsiteX0" fmla="*/ 689797 w 6098755"/>
                    <a:gd name="connsiteY0" fmla="*/ 4292770 h 5060256"/>
                    <a:gd name="connsiteX1" fmla="*/ 1643107 w 6098755"/>
                    <a:gd name="connsiteY1" fmla="*/ 3893936 h 5060256"/>
                    <a:gd name="connsiteX2" fmla="*/ 2499141 w 6098755"/>
                    <a:gd name="connsiteY2" fmla="*/ 3368642 h 5060256"/>
                    <a:gd name="connsiteX3" fmla="*/ 2956341 w 6098755"/>
                    <a:gd name="connsiteY3" fmla="*/ 3699383 h 5060256"/>
                    <a:gd name="connsiteX4" fmla="*/ 3647005 w 6098755"/>
                    <a:gd name="connsiteY4" fmla="*/ 3816114 h 5060256"/>
                    <a:gd name="connsiteX5" fmla="*/ 4551678 w 6098755"/>
                    <a:gd name="connsiteY5" fmla="*/ 3572923 h 5060256"/>
                    <a:gd name="connsiteX6" fmla="*/ 6059465 w 6098755"/>
                    <a:gd name="connsiteY6" fmla="*/ 2687706 h 5060256"/>
                    <a:gd name="connsiteX7" fmla="*/ 6098375 w 6098755"/>
                    <a:gd name="connsiteY7" fmla="*/ 32055 h 5060256"/>
                    <a:gd name="connsiteX8" fmla="*/ 28316 w 6098755"/>
                    <a:gd name="connsiteY8" fmla="*/ 22327 h 5060256"/>
                    <a:gd name="connsiteX9" fmla="*/ 38044 w 6098755"/>
                    <a:gd name="connsiteY9" fmla="*/ 4808336 h 5060256"/>
                    <a:gd name="connsiteX10" fmla="*/ 349329 w 6098755"/>
                    <a:gd name="connsiteY10" fmla="*/ 4428956 h 5060256"/>
                    <a:gd name="connsiteX11" fmla="*/ 689797 w 6098755"/>
                    <a:gd name="connsiteY11" fmla="*/ 4292770 h 5060256"/>
                    <a:gd name="connsiteX0" fmla="*/ 665603 w 6074561"/>
                    <a:gd name="connsiteY0" fmla="*/ 4292770 h 5060256"/>
                    <a:gd name="connsiteX1" fmla="*/ 1618913 w 6074561"/>
                    <a:gd name="connsiteY1" fmla="*/ 3893936 h 5060256"/>
                    <a:gd name="connsiteX2" fmla="*/ 2474947 w 6074561"/>
                    <a:gd name="connsiteY2" fmla="*/ 3368642 h 5060256"/>
                    <a:gd name="connsiteX3" fmla="*/ 2932147 w 6074561"/>
                    <a:gd name="connsiteY3" fmla="*/ 3699383 h 5060256"/>
                    <a:gd name="connsiteX4" fmla="*/ 3622811 w 6074561"/>
                    <a:gd name="connsiteY4" fmla="*/ 3816114 h 5060256"/>
                    <a:gd name="connsiteX5" fmla="*/ 4527484 w 6074561"/>
                    <a:gd name="connsiteY5" fmla="*/ 3572923 h 5060256"/>
                    <a:gd name="connsiteX6" fmla="*/ 6035271 w 6074561"/>
                    <a:gd name="connsiteY6" fmla="*/ 2687706 h 5060256"/>
                    <a:gd name="connsiteX7" fmla="*/ 6074181 w 6074561"/>
                    <a:gd name="connsiteY7" fmla="*/ 32055 h 5060256"/>
                    <a:gd name="connsiteX8" fmla="*/ 4122 w 6074561"/>
                    <a:gd name="connsiteY8" fmla="*/ 22327 h 5060256"/>
                    <a:gd name="connsiteX9" fmla="*/ 13850 w 6074561"/>
                    <a:gd name="connsiteY9" fmla="*/ 4808336 h 5060256"/>
                    <a:gd name="connsiteX10" fmla="*/ 325135 w 6074561"/>
                    <a:gd name="connsiteY10" fmla="*/ 4428956 h 5060256"/>
                    <a:gd name="connsiteX11" fmla="*/ 665603 w 6074561"/>
                    <a:gd name="connsiteY11" fmla="*/ 4292770 h 5060256"/>
                    <a:gd name="connsiteX0" fmla="*/ 665603 w 6074561"/>
                    <a:gd name="connsiteY0" fmla="*/ 4292770 h 4808336"/>
                    <a:gd name="connsiteX1" fmla="*/ 1618913 w 6074561"/>
                    <a:gd name="connsiteY1" fmla="*/ 3893936 h 4808336"/>
                    <a:gd name="connsiteX2" fmla="*/ 2474947 w 6074561"/>
                    <a:gd name="connsiteY2" fmla="*/ 3368642 h 4808336"/>
                    <a:gd name="connsiteX3" fmla="*/ 2932147 w 6074561"/>
                    <a:gd name="connsiteY3" fmla="*/ 3699383 h 4808336"/>
                    <a:gd name="connsiteX4" fmla="*/ 3622811 w 6074561"/>
                    <a:gd name="connsiteY4" fmla="*/ 3816114 h 4808336"/>
                    <a:gd name="connsiteX5" fmla="*/ 4527484 w 6074561"/>
                    <a:gd name="connsiteY5" fmla="*/ 3572923 h 4808336"/>
                    <a:gd name="connsiteX6" fmla="*/ 6035271 w 6074561"/>
                    <a:gd name="connsiteY6" fmla="*/ 2687706 h 4808336"/>
                    <a:gd name="connsiteX7" fmla="*/ 6074181 w 6074561"/>
                    <a:gd name="connsiteY7" fmla="*/ 32055 h 4808336"/>
                    <a:gd name="connsiteX8" fmla="*/ 4122 w 6074561"/>
                    <a:gd name="connsiteY8" fmla="*/ 22327 h 4808336"/>
                    <a:gd name="connsiteX9" fmla="*/ 13850 w 6074561"/>
                    <a:gd name="connsiteY9" fmla="*/ 4808336 h 4808336"/>
                    <a:gd name="connsiteX10" fmla="*/ 325135 w 6074561"/>
                    <a:gd name="connsiteY10" fmla="*/ 4428956 h 4808336"/>
                    <a:gd name="connsiteX11" fmla="*/ 665603 w 6074561"/>
                    <a:gd name="connsiteY11" fmla="*/ 4292770 h 4808336"/>
                    <a:gd name="connsiteX0" fmla="*/ 719846 w 6128804"/>
                    <a:gd name="connsiteY0" fmla="*/ 4292770 h 4866702"/>
                    <a:gd name="connsiteX1" fmla="*/ 1673156 w 6128804"/>
                    <a:gd name="connsiteY1" fmla="*/ 3893936 h 4866702"/>
                    <a:gd name="connsiteX2" fmla="*/ 2529190 w 6128804"/>
                    <a:gd name="connsiteY2" fmla="*/ 3368642 h 4866702"/>
                    <a:gd name="connsiteX3" fmla="*/ 2986390 w 6128804"/>
                    <a:gd name="connsiteY3" fmla="*/ 3699383 h 4866702"/>
                    <a:gd name="connsiteX4" fmla="*/ 3677054 w 6128804"/>
                    <a:gd name="connsiteY4" fmla="*/ 3816114 h 4866702"/>
                    <a:gd name="connsiteX5" fmla="*/ 4581727 w 6128804"/>
                    <a:gd name="connsiteY5" fmla="*/ 3572923 h 4866702"/>
                    <a:gd name="connsiteX6" fmla="*/ 6089514 w 6128804"/>
                    <a:gd name="connsiteY6" fmla="*/ 2687706 h 4866702"/>
                    <a:gd name="connsiteX7" fmla="*/ 6128424 w 6128804"/>
                    <a:gd name="connsiteY7" fmla="*/ 32055 h 4866702"/>
                    <a:gd name="connsiteX8" fmla="*/ 58365 w 6128804"/>
                    <a:gd name="connsiteY8" fmla="*/ 22327 h 4866702"/>
                    <a:gd name="connsiteX9" fmla="*/ 0 w 6128804"/>
                    <a:gd name="connsiteY9" fmla="*/ 4866702 h 4866702"/>
                    <a:gd name="connsiteX10" fmla="*/ 379378 w 6128804"/>
                    <a:gd name="connsiteY10" fmla="*/ 4428956 h 4866702"/>
                    <a:gd name="connsiteX11" fmla="*/ 719846 w 6128804"/>
                    <a:gd name="connsiteY11" fmla="*/ 4292770 h 486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28804" h="4866702">
                      <a:moveTo>
                        <a:pt x="719846" y="4292770"/>
                      </a:moveTo>
                      <a:cubicBezTo>
                        <a:pt x="935476" y="4203600"/>
                        <a:pt x="1371599" y="4047957"/>
                        <a:pt x="1673156" y="3893936"/>
                      </a:cubicBezTo>
                      <a:cubicBezTo>
                        <a:pt x="1974713" y="3739915"/>
                        <a:pt x="2260058" y="3543740"/>
                        <a:pt x="2529190" y="3368642"/>
                      </a:cubicBezTo>
                      <a:cubicBezTo>
                        <a:pt x="2749684" y="3563195"/>
                        <a:pt x="2795079" y="3624804"/>
                        <a:pt x="2986390" y="3699383"/>
                      </a:cubicBezTo>
                      <a:cubicBezTo>
                        <a:pt x="3177701" y="3773962"/>
                        <a:pt x="3411165" y="3837191"/>
                        <a:pt x="3677054" y="3816114"/>
                      </a:cubicBezTo>
                      <a:cubicBezTo>
                        <a:pt x="3942944" y="3795037"/>
                        <a:pt x="4179650" y="3760991"/>
                        <a:pt x="4581727" y="3572923"/>
                      </a:cubicBezTo>
                      <a:cubicBezTo>
                        <a:pt x="4983804" y="3384855"/>
                        <a:pt x="5306438" y="3324867"/>
                        <a:pt x="6089514" y="2687706"/>
                      </a:cubicBezTo>
                      <a:cubicBezTo>
                        <a:pt x="6113833" y="2001906"/>
                        <a:pt x="6131666" y="1633876"/>
                        <a:pt x="6128424" y="32055"/>
                      </a:cubicBezTo>
                      <a:cubicBezTo>
                        <a:pt x="5094050" y="35297"/>
                        <a:pt x="1943909" y="-34418"/>
                        <a:pt x="58365" y="22327"/>
                      </a:cubicBezTo>
                      <a:cubicBezTo>
                        <a:pt x="40531" y="1499310"/>
                        <a:pt x="19455" y="4119293"/>
                        <a:pt x="0" y="4866702"/>
                      </a:cubicBezTo>
                      <a:cubicBezTo>
                        <a:pt x="330741" y="4485702"/>
                        <a:pt x="264268" y="4514884"/>
                        <a:pt x="379378" y="4428956"/>
                      </a:cubicBezTo>
                      <a:cubicBezTo>
                        <a:pt x="494488" y="4343028"/>
                        <a:pt x="504216" y="4381940"/>
                        <a:pt x="719846" y="4292770"/>
                      </a:cubicBezTo>
                      <a:close/>
                    </a:path>
                  </a:pathLst>
                </a:custGeom>
                <a:solidFill>
                  <a:srgbClr val="BFBFBF">
                    <a:alpha val="50196"/>
                  </a:srgbClr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377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aa-ET" sz="4200" dirty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xmlns="" id="{200F14EC-B5D6-A64F-81DD-07C4D65F545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46316" y="4202349"/>
                  <a:ext cx="6128804" cy="0"/>
                </a:xfrm>
                <a:prstGeom prst="line">
                  <a:avLst/>
                </a:prstGeom>
                <a:solidFill>
                  <a:srgbClr val="BFBFBF"/>
                </a:solidFill>
                <a:ln w="57150" cap="flat" cmpd="sng" algn="ctr">
                  <a:solidFill>
                    <a:srgbClr val="FF0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25FE379F-AFD5-CA48-9B4C-60F2EC11928E}"/>
                  </a:ext>
                </a:extLst>
              </p:cNvPr>
              <p:cNvSpPr txBox="1"/>
              <p:nvPr/>
            </p:nvSpPr>
            <p:spPr>
              <a:xfrm>
                <a:off x="8801100" y="6358267"/>
                <a:ext cx="29777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aa-ET" sz="1400" dirty="0">
                    <a:solidFill>
                      <a:prstClr val="white"/>
                    </a:solidFill>
                    <a:latin typeface="Calibri"/>
                  </a:rPr>
                  <a:t>A. Montanari et al, PoS (ICRC2021)511</a:t>
                </a: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6A529A9E-0005-5E41-A029-6B21C9B54140}"/>
                </a:ext>
              </a:extLst>
            </p:cNvPr>
            <p:cNvSpPr txBox="1"/>
            <p:nvPr/>
          </p:nvSpPr>
          <p:spPr>
            <a:xfrm>
              <a:off x="8808717" y="2479257"/>
              <a:ext cx="173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aa-ET" sz="2800" b="1" dirty="0">
                  <a:solidFill>
                    <a:srgbClr val="00B050"/>
                  </a:solidFill>
                  <a:latin typeface="Calibri"/>
                </a:rPr>
                <a:t>EXCLUDED</a:t>
              </a: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E0D1EC6A-FFFD-C340-A16C-2842E5BDBC81}"/>
              </a:ext>
            </a:extLst>
          </p:cNvPr>
          <p:cNvCxnSpPr/>
          <p:nvPr/>
        </p:nvCxnSpPr>
        <p:spPr>
          <a:xfrm flipV="1">
            <a:off x="3630046" y="4212736"/>
            <a:ext cx="3373581" cy="15987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xmlns="" id="{8157CFC2-C7C9-3C49-A92D-90890B021076}"/>
              </a:ext>
            </a:extLst>
          </p:cNvPr>
          <p:cNvSpPr/>
          <p:nvPr/>
        </p:nvSpPr>
        <p:spPr>
          <a:xfrm>
            <a:off x="8385387" y="3738881"/>
            <a:ext cx="3251200" cy="816279"/>
          </a:xfrm>
          <a:custGeom>
            <a:avLst/>
            <a:gdLst>
              <a:gd name="connsiteX0" fmla="*/ 0 w 2438400"/>
              <a:gd name="connsiteY0" fmla="*/ 0 h 620561"/>
              <a:gd name="connsiteX1" fmla="*/ 223520 w 2438400"/>
              <a:gd name="connsiteY1" fmla="*/ 386080 h 620561"/>
              <a:gd name="connsiteX2" fmla="*/ 629920 w 2438400"/>
              <a:gd name="connsiteY2" fmla="*/ 619760 h 620561"/>
              <a:gd name="connsiteX3" fmla="*/ 1706880 w 2438400"/>
              <a:gd name="connsiteY3" fmla="*/ 447040 h 620561"/>
              <a:gd name="connsiteX4" fmla="*/ 2438400 w 2438400"/>
              <a:gd name="connsiteY4" fmla="*/ 50800 h 620561"/>
              <a:gd name="connsiteX0" fmla="*/ 0 w 2438400"/>
              <a:gd name="connsiteY0" fmla="*/ 0 h 625138"/>
              <a:gd name="connsiteX1" fmla="*/ 223520 w 2438400"/>
              <a:gd name="connsiteY1" fmla="*/ 386080 h 625138"/>
              <a:gd name="connsiteX2" fmla="*/ 629920 w 2438400"/>
              <a:gd name="connsiteY2" fmla="*/ 619760 h 625138"/>
              <a:gd name="connsiteX3" fmla="*/ 1554480 w 2438400"/>
              <a:gd name="connsiteY3" fmla="*/ 508000 h 625138"/>
              <a:gd name="connsiteX4" fmla="*/ 2438400 w 2438400"/>
              <a:gd name="connsiteY4" fmla="*/ 50800 h 625138"/>
              <a:gd name="connsiteX0" fmla="*/ 0 w 2438400"/>
              <a:gd name="connsiteY0" fmla="*/ 0 h 622041"/>
              <a:gd name="connsiteX1" fmla="*/ 223520 w 2438400"/>
              <a:gd name="connsiteY1" fmla="*/ 386080 h 622041"/>
              <a:gd name="connsiteX2" fmla="*/ 629920 w 2438400"/>
              <a:gd name="connsiteY2" fmla="*/ 619760 h 622041"/>
              <a:gd name="connsiteX3" fmla="*/ 1554480 w 2438400"/>
              <a:gd name="connsiteY3" fmla="*/ 477520 h 622041"/>
              <a:gd name="connsiteX4" fmla="*/ 2438400 w 2438400"/>
              <a:gd name="connsiteY4" fmla="*/ 50800 h 622041"/>
              <a:gd name="connsiteX0" fmla="*/ 0 w 2438400"/>
              <a:gd name="connsiteY0" fmla="*/ 0 h 651886"/>
              <a:gd name="connsiteX1" fmla="*/ 223520 w 2438400"/>
              <a:gd name="connsiteY1" fmla="*/ 386080 h 651886"/>
              <a:gd name="connsiteX2" fmla="*/ 538480 w 2438400"/>
              <a:gd name="connsiteY2" fmla="*/ 650240 h 651886"/>
              <a:gd name="connsiteX3" fmla="*/ 1554480 w 2438400"/>
              <a:gd name="connsiteY3" fmla="*/ 477520 h 651886"/>
              <a:gd name="connsiteX4" fmla="*/ 2438400 w 2438400"/>
              <a:gd name="connsiteY4" fmla="*/ 50800 h 651886"/>
              <a:gd name="connsiteX0" fmla="*/ 0 w 2438400"/>
              <a:gd name="connsiteY0" fmla="*/ 0 h 612209"/>
              <a:gd name="connsiteX1" fmla="*/ 223520 w 2438400"/>
              <a:gd name="connsiteY1" fmla="*/ 386080 h 612209"/>
              <a:gd name="connsiteX2" fmla="*/ 701040 w 2438400"/>
              <a:gd name="connsiteY2" fmla="*/ 609600 h 612209"/>
              <a:gd name="connsiteX3" fmla="*/ 1554480 w 2438400"/>
              <a:gd name="connsiteY3" fmla="*/ 477520 h 612209"/>
              <a:gd name="connsiteX4" fmla="*/ 2438400 w 2438400"/>
              <a:gd name="connsiteY4" fmla="*/ 50800 h 61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400" h="612209">
                <a:moveTo>
                  <a:pt x="0" y="0"/>
                </a:moveTo>
                <a:cubicBezTo>
                  <a:pt x="59266" y="141393"/>
                  <a:pt x="106680" y="284480"/>
                  <a:pt x="223520" y="386080"/>
                </a:cubicBezTo>
                <a:cubicBezTo>
                  <a:pt x="340360" y="487680"/>
                  <a:pt x="479213" y="594360"/>
                  <a:pt x="701040" y="609600"/>
                </a:cubicBezTo>
                <a:cubicBezTo>
                  <a:pt x="922867" y="624840"/>
                  <a:pt x="1253067" y="572347"/>
                  <a:pt x="1554480" y="477520"/>
                </a:cubicBezTo>
                <a:cubicBezTo>
                  <a:pt x="1855893" y="382693"/>
                  <a:pt x="2223346" y="201506"/>
                  <a:pt x="2438400" y="5080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2400"/>
          </a:p>
        </p:txBody>
      </p:sp>
    </p:spTree>
    <p:extLst>
      <p:ext uri="{BB962C8B-B14F-4D97-AF65-F5344CB8AC3E}">
        <p14:creationId xmlns:p14="http://schemas.microsoft.com/office/powerpoint/2010/main" val="24438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1E661067-68C2-194A-95F5-47C488965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survey</a:t>
            </a:r>
            <a:r>
              <a:rPr lang="de-DE" dirty="0"/>
              <a:t> KSP</a:t>
            </a:r>
            <a:r>
              <a:rPr lang="de-DE" cap="small" dirty="0"/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02958C-305C-524F-B9D1-D9F4B9C53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41" b="15141"/>
          <a:stretch/>
        </p:blipFill>
        <p:spPr>
          <a:xfrm>
            <a:off x="313293" y="1481650"/>
            <a:ext cx="9952383" cy="5221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E66C61-AD98-E749-B83E-1D43AC3F8948}"/>
              </a:ext>
            </a:extLst>
          </p:cNvPr>
          <p:cNvSpPr txBox="1"/>
          <p:nvPr/>
        </p:nvSpPr>
        <p:spPr>
          <a:xfrm flipH="1">
            <a:off x="6342490" y="4296169"/>
            <a:ext cx="287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de-DE" sz="2400" dirty="0" err="1">
                <a:solidFill>
                  <a:srgbClr val="00204E"/>
                </a:solidFill>
                <a:latin typeface="Calibri"/>
              </a:rPr>
              <a:t>Galactic</a:t>
            </a:r>
            <a:r>
              <a:rPr lang="de-DE" sz="2400" dirty="0">
                <a:solidFill>
                  <a:srgbClr val="00204E"/>
                </a:solidFill>
                <a:latin typeface="Calibri"/>
              </a:rPr>
              <a:t> Plane </a:t>
            </a:r>
          </a:p>
          <a:p>
            <a:pPr algn="ctr" defTabSz="609585">
              <a:defRPr/>
            </a:pPr>
            <a:r>
              <a:rPr lang="de-DE" sz="2400" dirty="0">
                <a:solidFill>
                  <a:srgbClr val="00204E"/>
                </a:solidFill>
                <a:latin typeface="Calibri"/>
              </a:rPr>
              <a:t>Survey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A94FF9B-12CA-BB44-9337-EBE5A60F81D5}"/>
              </a:ext>
            </a:extLst>
          </p:cNvPr>
          <p:cNvSpPr txBox="1"/>
          <p:nvPr/>
        </p:nvSpPr>
        <p:spPr>
          <a:xfrm flipH="1">
            <a:off x="4094038" y="4285381"/>
            <a:ext cx="287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de-DE" sz="2400" dirty="0" err="1">
                <a:solidFill>
                  <a:srgbClr val="00204E"/>
                </a:solidFill>
                <a:latin typeface="Calibri"/>
              </a:rPr>
              <a:t>Galactic</a:t>
            </a:r>
            <a:r>
              <a:rPr lang="de-DE" sz="2400" dirty="0">
                <a:solidFill>
                  <a:srgbClr val="00204E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00204E"/>
                </a:solidFill>
                <a:latin typeface="Calibri"/>
              </a:rPr>
              <a:t>Centre</a:t>
            </a:r>
            <a:r>
              <a:rPr lang="de-DE" sz="2400" dirty="0">
                <a:solidFill>
                  <a:srgbClr val="00204E"/>
                </a:solidFill>
                <a:latin typeface="Calibri"/>
              </a:rPr>
              <a:t> </a:t>
            </a:r>
          </a:p>
          <a:p>
            <a:pPr algn="ctr" defTabSz="609585">
              <a:defRPr/>
            </a:pPr>
            <a:r>
              <a:rPr lang="de-DE" sz="2400" dirty="0">
                <a:solidFill>
                  <a:srgbClr val="00204E"/>
                </a:solidFill>
                <a:latin typeface="Calibri"/>
              </a:rPr>
              <a:t>Survey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85474B-5772-ED47-A74A-5C48BD743D31}"/>
              </a:ext>
            </a:extLst>
          </p:cNvPr>
          <p:cNvSpPr txBox="1"/>
          <p:nvPr/>
        </p:nvSpPr>
        <p:spPr>
          <a:xfrm flipH="1">
            <a:off x="7243639" y="2320218"/>
            <a:ext cx="287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de-DE" sz="2400" dirty="0" err="1">
                <a:solidFill>
                  <a:srgbClr val="00204E"/>
                </a:solidFill>
                <a:latin typeface="Calibri"/>
              </a:rPr>
              <a:t>Extragalactic</a:t>
            </a:r>
            <a:endParaRPr lang="de-DE" sz="2400" dirty="0">
              <a:solidFill>
                <a:srgbClr val="00204E"/>
              </a:solidFill>
              <a:latin typeface="Calibri"/>
            </a:endParaRPr>
          </a:p>
          <a:p>
            <a:pPr algn="ctr" defTabSz="609585">
              <a:defRPr/>
            </a:pPr>
            <a:r>
              <a:rPr lang="de-DE" sz="2400" dirty="0">
                <a:solidFill>
                  <a:srgbClr val="00204E"/>
                </a:solidFill>
                <a:latin typeface="Calibri"/>
              </a:rPr>
              <a:t>Survey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D387F28-83C9-CD44-86F4-7920A8F85788}"/>
              </a:ext>
            </a:extLst>
          </p:cNvPr>
          <p:cNvSpPr txBox="1"/>
          <p:nvPr/>
        </p:nvSpPr>
        <p:spPr>
          <a:xfrm>
            <a:off x="8989733" y="5713817"/>
            <a:ext cx="3202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>
              <a:defRPr/>
            </a:pPr>
            <a:r>
              <a:rPr lang="de-DE" sz="2400" dirty="0" err="1">
                <a:solidFill>
                  <a:srgbClr val="00204E"/>
                </a:solidFill>
                <a:latin typeface="Calibri"/>
              </a:rPr>
              <a:t>Exposure</a:t>
            </a:r>
            <a:endParaRPr lang="de-DE" sz="2400" dirty="0">
              <a:solidFill>
                <a:srgbClr val="00204E"/>
              </a:solidFill>
              <a:latin typeface="Calibri"/>
            </a:endParaRPr>
          </a:p>
          <a:p>
            <a:pPr algn="r" defTabSz="609585">
              <a:defRPr/>
            </a:pPr>
            <a:r>
              <a:rPr lang="de-DE" sz="2400" dirty="0">
                <a:solidFill>
                  <a:srgbClr val="00204E"/>
                </a:solidFill>
                <a:latin typeface="Calibri"/>
              </a:rPr>
              <a:t>1st CTA Data Challenge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3A37BA8-1DD5-164B-84E9-40D867EA939F}"/>
              </a:ext>
            </a:extLst>
          </p:cNvPr>
          <p:cNvSpPr txBox="1"/>
          <p:nvPr/>
        </p:nvSpPr>
        <p:spPr>
          <a:xfrm flipH="1">
            <a:off x="2271102" y="5073662"/>
            <a:ext cx="287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de-DE" sz="24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AGN </a:t>
            </a:r>
          </a:p>
          <a:p>
            <a:pPr algn="ctr" defTabSz="609585">
              <a:defRPr/>
            </a:pPr>
            <a:r>
              <a:rPr lang="de-DE" sz="24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Monitoring</a:t>
            </a:r>
          </a:p>
        </p:txBody>
      </p:sp>
    </p:spTree>
    <p:extLst>
      <p:ext uri="{BB962C8B-B14F-4D97-AF65-F5344CB8AC3E}">
        <p14:creationId xmlns:p14="http://schemas.microsoft.com/office/powerpoint/2010/main" val="76408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97522-E5C9-4B49-A6AA-CEF8D3ED6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72" y="22353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Galactic</a:t>
            </a:r>
            <a:r>
              <a:rPr lang="en-US" dirty="0" smtClean="0"/>
              <a:t> </a:t>
            </a:r>
            <a:r>
              <a:rPr lang="en-US" dirty="0">
                <a:solidFill>
                  <a:srgbClr val="FFFF00"/>
                </a:solidFill>
              </a:rPr>
              <a:t>plane survey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6DE20B-9259-DF44-915C-E62A1829CE06}"/>
              </a:ext>
            </a:extLst>
          </p:cNvPr>
          <p:cNvSpPr txBox="1"/>
          <p:nvPr/>
        </p:nvSpPr>
        <p:spPr>
          <a:xfrm>
            <a:off x="268327" y="1516330"/>
            <a:ext cx="1770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600" dirty="0" err="1">
                <a:solidFill>
                  <a:srgbClr val="FFFF00"/>
                </a:solidFill>
              </a:rPr>
              <a:t>PoS</a:t>
            </a:r>
            <a:r>
              <a:rPr lang="en-US" sz="1600" dirty="0">
                <a:solidFill>
                  <a:srgbClr val="FFFF00"/>
                </a:solidFill>
              </a:rPr>
              <a:t>(ICRC2021)886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5A6BD32-C5A7-1246-94B9-D0ACC89FCE03}"/>
              </a:ext>
            </a:extLst>
          </p:cNvPr>
          <p:cNvSpPr txBox="1"/>
          <p:nvPr/>
        </p:nvSpPr>
        <p:spPr>
          <a:xfrm>
            <a:off x="854861" y="1993414"/>
            <a:ext cx="2432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Observation time:</a:t>
            </a:r>
          </a:p>
          <a:p>
            <a:pPr defTabSz="609585"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about 1600 hours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2ED7124-2233-714F-99C1-562DDFCC4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2941"/>
            <a:ext cx="12061515" cy="3895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5EA60F-F08E-7940-8D3F-194A28726B90}"/>
              </a:ext>
            </a:extLst>
          </p:cNvPr>
          <p:cNvSpPr txBox="1"/>
          <p:nvPr/>
        </p:nvSpPr>
        <p:spPr>
          <a:xfrm>
            <a:off x="649504" y="4267355"/>
            <a:ext cx="2800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a</a:t>
            </a:r>
            <a:r>
              <a:rPr lang="aa-ET" sz="1600" dirty="0">
                <a:solidFill>
                  <a:schemeClr val="bg1"/>
                </a:solidFill>
              </a:rPr>
              <a:t>bout 1600 h of observing time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431C60F-2EC5-9948-88FA-B8BB34E78EBB}"/>
              </a:ext>
            </a:extLst>
          </p:cNvPr>
          <p:cNvGrpSpPr/>
          <p:nvPr/>
        </p:nvGrpSpPr>
        <p:grpSpPr>
          <a:xfrm>
            <a:off x="3348150" y="206566"/>
            <a:ext cx="8468294" cy="3895060"/>
            <a:chOff x="2511112" y="154924"/>
            <a:chExt cx="6351220" cy="292129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346C873-FA97-B94A-A04C-F6C27E25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1571" y="154924"/>
              <a:ext cx="4150761" cy="29212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8CADD47-15D6-3C49-8329-BC4C72512ACF}"/>
                </a:ext>
              </a:extLst>
            </p:cNvPr>
            <p:cNvSpPr txBox="1"/>
            <p:nvPr/>
          </p:nvSpPr>
          <p:spPr>
            <a:xfrm>
              <a:off x="2511112" y="1323986"/>
              <a:ext cx="2200459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2400" dirty="0"/>
                <a:t>e</a:t>
              </a:r>
              <a:r>
                <a:rPr lang="aa-ET" sz="2400" dirty="0"/>
                <a:t>xpect about</a:t>
              </a:r>
            </a:p>
            <a:p>
              <a:pPr algn="r"/>
              <a:r>
                <a:rPr lang="aa-ET" sz="2400" dirty="0"/>
                <a:t>500 source detections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00E5F0-11CB-8946-B5B2-F362D55D1317}"/>
              </a:ext>
            </a:extLst>
          </p:cNvPr>
          <p:cNvGrpSpPr/>
          <p:nvPr/>
        </p:nvGrpSpPr>
        <p:grpSpPr>
          <a:xfrm>
            <a:off x="2526985" y="5078893"/>
            <a:ext cx="1542859" cy="988089"/>
            <a:chOff x="1895238" y="3809169"/>
            <a:chExt cx="1157144" cy="74106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B876ACCC-4822-C44F-9E1C-74AC42A03866}"/>
                </a:ext>
              </a:extLst>
            </p:cNvPr>
            <p:cNvSpPr/>
            <p:nvPr/>
          </p:nvSpPr>
          <p:spPr>
            <a:xfrm>
              <a:off x="2496525" y="4070779"/>
              <a:ext cx="479457" cy="479457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 sz="2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3604CF7-5578-1941-BC4B-80AD28F2F19C}"/>
                </a:ext>
              </a:extLst>
            </p:cNvPr>
            <p:cNvSpPr txBox="1"/>
            <p:nvPr/>
          </p:nvSpPr>
          <p:spPr>
            <a:xfrm>
              <a:off x="1895238" y="3809169"/>
              <a:ext cx="1157144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a-ET" sz="1467" dirty="0">
                  <a:solidFill>
                    <a:srgbClr val="FFC000"/>
                  </a:solidFill>
                </a:rPr>
                <a:t>HESS field of view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C22168F-272B-844A-807F-3821F067E359}"/>
              </a:ext>
            </a:extLst>
          </p:cNvPr>
          <p:cNvGrpSpPr/>
          <p:nvPr/>
        </p:nvGrpSpPr>
        <p:grpSpPr>
          <a:xfrm>
            <a:off x="4579358" y="5048114"/>
            <a:ext cx="1354626" cy="1258657"/>
            <a:chOff x="3434517" y="3786085"/>
            <a:chExt cx="1015969" cy="94399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8ED7D31A-10C0-FA4E-97D7-EB4940F439E6}"/>
                </a:ext>
              </a:extLst>
            </p:cNvPr>
            <p:cNvSpPr/>
            <p:nvPr/>
          </p:nvSpPr>
          <p:spPr>
            <a:xfrm>
              <a:off x="3434517" y="4003414"/>
              <a:ext cx="726664" cy="726664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 sz="2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9DD320E-09A5-204C-9E69-EA7C52F70B83}"/>
                </a:ext>
              </a:extLst>
            </p:cNvPr>
            <p:cNvSpPr txBox="1"/>
            <p:nvPr/>
          </p:nvSpPr>
          <p:spPr>
            <a:xfrm>
              <a:off x="4037825" y="3786085"/>
              <a:ext cx="412661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a-ET" sz="1867" dirty="0">
                  <a:solidFill>
                    <a:srgbClr val="FFFF00"/>
                  </a:solidFill>
                </a:rPr>
                <a:t>CTA</a:t>
              </a: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5383769" y="176531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942808" y="1605384"/>
            <a:ext cx="2060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FFFF00"/>
                </a:solidFill>
              </a:rPr>
              <a:t>a</a:t>
            </a:r>
            <a:r>
              <a:rPr lang="it-IT" sz="2000" b="1" dirty="0" err="1" smtClean="0">
                <a:solidFill>
                  <a:srgbClr val="FFFF00"/>
                </a:solidFill>
              </a:rPr>
              <a:t>ngular</a:t>
            </a:r>
            <a:r>
              <a:rPr lang="it-IT" sz="2000" b="1" dirty="0" smtClean="0">
                <a:solidFill>
                  <a:srgbClr val="FFFF00"/>
                </a:solidFill>
              </a:rPr>
              <a:t> </a:t>
            </a:r>
            <a:r>
              <a:rPr lang="it-IT" sz="2000" b="1" dirty="0" err="1" smtClean="0">
                <a:solidFill>
                  <a:srgbClr val="FFFF00"/>
                </a:solidFill>
              </a:rPr>
              <a:t>resolution</a:t>
            </a:r>
            <a:endParaRPr lang="it-IT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2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789A54-211D-2D4B-B4A0-4C26E2DBA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</a:t>
            </a:r>
            <a:r>
              <a:rPr lang="en-US" dirty="0" err="1">
                <a:solidFill>
                  <a:srgbClr val="FFFF00"/>
                </a:solidFill>
              </a:rPr>
              <a:t>magellanic</a:t>
            </a:r>
            <a:r>
              <a:rPr lang="en-US" dirty="0">
                <a:solidFill>
                  <a:srgbClr val="FFFF00"/>
                </a:solidFill>
              </a:rPr>
              <a:t> cloud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B3716E-81A4-0241-BBD8-A3FFFC8E5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8" r="9540" b="53483"/>
          <a:stretch/>
        </p:blipFill>
        <p:spPr>
          <a:xfrm>
            <a:off x="1" y="1419366"/>
            <a:ext cx="5877636" cy="4913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E6F8C1-D019-CC44-A1F0-45FEED441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8" t="50968" r="9540" b="5272"/>
          <a:stretch/>
        </p:blipFill>
        <p:spPr>
          <a:xfrm>
            <a:off x="6016078" y="1564962"/>
            <a:ext cx="5877636" cy="4622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65EB6E-E89E-264E-BF69-0D877A95BA9F}"/>
              </a:ext>
            </a:extLst>
          </p:cNvPr>
          <p:cNvSpPr txBox="1"/>
          <p:nvPr/>
        </p:nvSpPr>
        <p:spPr>
          <a:xfrm>
            <a:off x="4179707" y="5331726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H.E.S.S.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C43212-489B-2142-B24C-779FE3B9F41C}"/>
              </a:ext>
            </a:extLst>
          </p:cNvPr>
          <p:cNvSpPr txBox="1"/>
          <p:nvPr/>
        </p:nvSpPr>
        <p:spPr>
          <a:xfrm>
            <a:off x="10574743" y="5331726"/>
            <a:ext cx="65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CTA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0E44957-C45C-1E41-863D-2932402A0554}"/>
              </a:ext>
            </a:extLst>
          </p:cNvPr>
          <p:cNvGrpSpPr/>
          <p:nvPr/>
        </p:nvGrpSpPr>
        <p:grpSpPr>
          <a:xfrm>
            <a:off x="4398071" y="1062701"/>
            <a:ext cx="3572221" cy="3429668"/>
            <a:chOff x="3298553" y="797025"/>
            <a:chExt cx="2679166" cy="25722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3039D48-897A-2642-BBB0-ACD71398E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8553" y="797025"/>
              <a:ext cx="2679166" cy="257225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292100" dist="139700" dir="2700000" algn="tl" rotWithShape="0">
                <a:schemeClr val="bg1">
                  <a:alpha val="65000"/>
                </a:scheme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CC419ED-E8DA-D444-B486-5FD51B4568B6}"/>
                </a:ext>
              </a:extLst>
            </p:cNvPr>
            <p:cNvSpPr txBox="1"/>
            <p:nvPr/>
          </p:nvSpPr>
          <p:spPr>
            <a:xfrm>
              <a:off x="4116198" y="2906972"/>
              <a:ext cx="102215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2400" dirty="0">
                  <a:solidFill>
                    <a:prstClr val="white"/>
                  </a:solidFill>
                  <a:latin typeface="Calibri"/>
                </a:rPr>
                <a:t>SN 1987a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95173E-AF22-AC4F-9A02-704A18B46255}"/>
              </a:ext>
            </a:extLst>
          </p:cNvPr>
          <p:cNvSpPr txBox="1"/>
          <p:nvPr/>
        </p:nvSpPr>
        <p:spPr>
          <a:xfrm>
            <a:off x="7185839" y="5147059"/>
            <a:ext cx="2432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Observation time:</a:t>
            </a:r>
          </a:p>
          <a:p>
            <a:pPr defTabSz="609585"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about 300 hours</a:t>
            </a:r>
          </a:p>
        </p:txBody>
      </p:sp>
    </p:spTree>
    <p:extLst>
      <p:ext uri="{BB962C8B-B14F-4D97-AF65-F5344CB8AC3E}">
        <p14:creationId xmlns:p14="http://schemas.microsoft.com/office/powerpoint/2010/main" val="336661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39030" y="190736"/>
            <a:ext cx="85107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43">
              <a:defRPr/>
            </a:pPr>
            <a:endParaRPr lang="en-US" sz="2800" b="1" dirty="0">
              <a:solidFill>
                <a:prstClr val="white"/>
              </a:solidFill>
              <a:latin typeface="Helvetica Neue"/>
              <a:ea typeface="ヒラギノ角ゴ ProN W3"/>
              <a:cs typeface="ヒラギノ角ゴ ProN W3"/>
            </a:endParaRPr>
          </a:p>
          <a:p>
            <a:pPr defTabSz="457143">
              <a:defRPr/>
            </a:pPr>
            <a:endParaRPr lang="en-US" sz="2400" dirty="0">
              <a:solidFill>
                <a:prstClr val="white"/>
              </a:solidFill>
              <a:latin typeface="Helvetica Neue"/>
              <a:ea typeface="ヒラギノ角ゴ ProN W3"/>
              <a:cs typeface="ヒラギノ角ゴ ProN W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354" y="1792807"/>
            <a:ext cx="2596551" cy="354603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18959" y="1877713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M31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11" y="400844"/>
            <a:ext cx="3098640" cy="231221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929576" y="462953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M82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630" y="3542036"/>
            <a:ext cx="3079860" cy="290540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8756958" y="3614592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Arp 220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851813" y="3382637"/>
            <a:ext cx="4628460" cy="174392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51200" y="2022758"/>
            <a:ext cx="851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Cygnus</a:t>
            </a:r>
          </a:p>
          <a:p>
            <a:pPr defTabSz="457189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Region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21138" y="5712061"/>
            <a:ext cx="8510799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43">
              <a:defRPr/>
            </a:pPr>
            <a:r>
              <a:rPr lang="en-US" sz="2667" cap="all" dirty="0">
                <a:solidFill>
                  <a:prstClr val="white"/>
                </a:solidFill>
                <a:latin typeface="Helvetica Neue"/>
                <a:ea typeface="ヒラギノ角ゴ ProN W3"/>
                <a:cs typeface="ヒラギノ角ゴ ProN W3"/>
              </a:rPr>
              <a:t>across all </a:t>
            </a:r>
          </a:p>
          <a:p>
            <a:pPr defTabSz="457143">
              <a:defRPr/>
            </a:pPr>
            <a:r>
              <a:rPr lang="en-US" sz="2667" cap="all" dirty="0">
                <a:solidFill>
                  <a:prstClr val="white"/>
                </a:solidFill>
                <a:latin typeface="Helvetica Neue"/>
                <a:ea typeface="ヒラギノ角ゴ ProN W3"/>
                <a:cs typeface="ヒラギノ角ゴ ProN W3"/>
              </a:rPr>
              <a:t>cosmic scales</a:t>
            </a:r>
          </a:p>
          <a:p>
            <a:pPr defTabSz="457143">
              <a:defRPr/>
            </a:pPr>
            <a:endParaRPr lang="en-US" sz="2667" cap="all" dirty="0">
              <a:solidFill>
                <a:prstClr val="white"/>
              </a:solidFill>
              <a:latin typeface="Helvetica Neue"/>
              <a:ea typeface="ヒラギノ角ゴ ProN W3"/>
              <a:cs typeface="ヒラギノ角ゴ ProN W3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5A2F226-B3DD-604B-8A83-324623EB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16" y="400844"/>
            <a:ext cx="4688435" cy="1278505"/>
          </a:xfrm>
        </p:spPr>
        <p:txBody>
          <a:bodyPr/>
          <a:lstStyle/>
          <a:p>
            <a:r>
              <a:rPr lang="en-US" sz="2667" dirty="0">
                <a:solidFill>
                  <a:schemeClr val="bg1"/>
                </a:solidFill>
              </a:rPr>
              <a:t>a census of cosmic </a:t>
            </a:r>
            <a:br>
              <a:rPr lang="en-US" sz="2667" dirty="0">
                <a:solidFill>
                  <a:schemeClr val="bg1"/>
                </a:solidFill>
              </a:rPr>
            </a:br>
            <a:r>
              <a:rPr lang="en-US" sz="2667" dirty="0">
                <a:solidFill>
                  <a:schemeClr val="bg1"/>
                </a:solidFill>
              </a:rPr>
              <a:t>particle accelerators</a:t>
            </a:r>
            <a:br>
              <a:rPr lang="en-US" sz="2667" dirty="0">
                <a:solidFill>
                  <a:schemeClr val="bg1"/>
                </a:solidFill>
              </a:rPr>
            </a:br>
            <a:endParaRPr lang="en-US" sz="2667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B5F839-5D4F-664F-8DE4-993BB6051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3895" y="723625"/>
            <a:ext cx="3137963" cy="256046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160F9C5-E804-0843-B060-77C8311215C8}"/>
              </a:ext>
            </a:extLst>
          </p:cNvPr>
          <p:cNvSpPr txBox="1"/>
          <p:nvPr/>
        </p:nvSpPr>
        <p:spPr>
          <a:xfrm>
            <a:off x="10452877" y="723624"/>
            <a:ext cx="1433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Coma Cluster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758F7AA-533C-FD49-B03B-876F55BD6C3F}"/>
              </a:ext>
            </a:extLst>
          </p:cNvPr>
          <p:cNvSpPr txBox="1"/>
          <p:nvPr/>
        </p:nvSpPr>
        <p:spPr>
          <a:xfrm>
            <a:off x="11070631" y="3442538"/>
            <a:ext cx="84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R. Carroll,</a:t>
            </a:r>
          </a:p>
          <a:p>
            <a:pPr defTabSz="609585"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R.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Gendler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  <a:p>
            <a:pPr defTabSz="609585"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B. Franke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935234-3D12-BE49-B0D1-96E7F4F48F1A}"/>
              </a:ext>
            </a:extLst>
          </p:cNvPr>
          <p:cNvSpPr txBox="1"/>
          <p:nvPr/>
        </p:nvSpPr>
        <p:spPr>
          <a:xfrm>
            <a:off x="5285905" y="4661734"/>
            <a:ext cx="877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de-DE" sz="1200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J.Fritz</a:t>
            </a:r>
            <a:r>
              <a:rPr lang="de-DE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, </a:t>
            </a:r>
          </a:p>
          <a:p>
            <a:pPr defTabSz="609585">
              <a:defRPr/>
            </a:pPr>
            <a:r>
              <a:rPr lang="de-DE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W. Pietsch,</a:t>
            </a:r>
          </a:p>
          <a:p>
            <a:pPr defTabSz="609585">
              <a:defRPr/>
            </a:pPr>
            <a:r>
              <a:rPr lang="de-DE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R. </a:t>
            </a:r>
            <a:r>
              <a:rPr lang="de-DE" sz="1200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Gendler</a:t>
            </a:r>
            <a:r>
              <a:rPr lang="de-DE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E2BC28A-4620-254E-9454-7B7E553286EE}"/>
              </a:ext>
            </a:extLst>
          </p:cNvPr>
          <p:cNvSpPr txBox="1"/>
          <p:nvPr/>
        </p:nvSpPr>
        <p:spPr>
          <a:xfrm>
            <a:off x="6993062" y="2734011"/>
            <a:ext cx="1572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Hubble Heritage Team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212779E-E7D4-C64B-AFA4-BF9426537413}"/>
              </a:ext>
            </a:extLst>
          </p:cNvPr>
          <p:cNvSpPr txBox="1"/>
          <p:nvPr/>
        </p:nvSpPr>
        <p:spPr>
          <a:xfrm>
            <a:off x="9891345" y="5954997"/>
            <a:ext cx="1334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Univ. of Oklahoma</a:t>
            </a:r>
          </a:p>
          <a:p>
            <a:pPr defTabSz="609585"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&amp; NASA</a:t>
            </a:r>
          </a:p>
        </p:txBody>
      </p:sp>
    </p:spTree>
    <p:extLst>
      <p:ext uri="{BB962C8B-B14F-4D97-AF65-F5344CB8AC3E}">
        <p14:creationId xmlns:p14="http://schemas.microsoft.com/office/powerpoint/2010/main" val="161911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991" y="89164"/>
            <a:ext cx="9142858" cy="685714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 bwMode="auto">
          <a:xfrm>
            <a:off x="1524000" y="0"/>
            <a:ext cx="9144000" cy="6921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Symbol" charset="2"/>
            </a:endParaRPr>
          </a:p>
        </p:txBody>
      </p:sp>
      <p:pic>
        <p:nvPicPr>
          <p:cNvPr id="13314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1066"/>
            <a:ext cx="91440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6518275" y="698500"/>
            <a:ext cx="1139825" cy="6159500"/>
          </a:xfrm>
          <a:prstGeom prst="rect">
            <a:avLst/>
          </a:prstGeom>
          <a:solidFill>
            <a:srgbClr val="3366FF">
              <a:alpha val="52000"/>
            </a:srgbClr>
          </a:solidFill>
          <a:ln>
            <a:noFill/>
          </a:ln>
          <a:extLst/>
        </p:spPr>
        <p:txBody>
          <a:bodyPr/>
          <a:lstStyle/>
          <a:p>
            <a:pPr eaLnBrk="0" hangingPunct="0"/>
            <a:endParaRPr lang="fr-FR"/>
          </a:p>
        </p:txBody>
      </p:sp>
      <p:sp>
        <p:nvSpPr>
          <p:cNvPr id="13319" name="Rectangle 56"/>
          <p:cNvSpPr>
            <a:spLocks noChangeArrowheads="1"/>
          </p:cNvSpPr>
          <p:nvPr/>
        </p:nvSpPr>
        <p:spPr bwMode="auto">
          <a:xfrm>
            <a:off x="7680176" y="698500"/>
            <a:ext cx="2987824" cy="6159500"/>
          </a:xfrm>
          <a:prstGeom prst="rect">
            <a:avLst/>
          </a:prstGeom>
          <a:gradFill flip="none" rotWithShape="1">
            <a:gsLst>
              <a:gs pos="0">
                <a:srgbClr val="000090">
                  <a:alpha val="20000"/>
                </a:srgbClr>
              </a:gs>
              <a:gs pos="100000">
                <a:srgbClr val="7609C2">
                  <a:alpha val="36000"/>
                </a:srgbClr>
              </a:gs>
            </a:gsLst>
            <a:lin ang="0" scaled="1"/>
            <a:tileRect/>
          </a:gradFill>
          <a:ln>
            <a:noFill/>
          </a:ln>
          <a:extLst/>
        </p:spPr>
        <p:txBody>
          <a:bodyPr/>
          <a:lstStyle/>
          <a:p>
            <a:pPr eaLnBrk="0" hangingPunct="0"/>
            <a:endParaRPr lang="fr-FR"/>
          </a:p>
        </p:txBody>
      </p:sp>
      <p:grpSp>
        <p:nvGrpSpPr>
          <p:cNvPr id="13320" name="Group 69"/>
          <p:cNvGrpSpPr>
            <a:grpSpLocks/>
          </p:cNvGrpSpPr>
          <p:nvPr/>
        </p:nvGrpSpPr>
        <p:grpSpPr bwMode="auto">
          <a:xfrm>
            <a:off x="6515625" y="3606798"/>
            <a:ext cx="2171176" cy="1184462"/>
            <a:chOff x="4381214" y="3785802"/>
            <a:chExt cx="2171927" cy="1183403"/>
          </a:xfrm>
        </p:grpSpPr>
        <p:pic>
          <p:nvPicPr>
            <p:cNvPr id="13355" name="Picture 19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7312" y="3785802"/>
              <a:ext cx="462120" cy="674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6" name="Rectangle 62"/>
            <p:cNvSpPr>
              <a:spLocks noChangeArrowheads="1"/>
            </p:cNvSpPr>
            <p:nvPr/>
          </p:nvSpPr>
          <p:spPr bwMode="auto">
            <a:xfrm>
              <a:off x="4381214" y="4384952"/>
              <a:ext cx="2171927" cy="584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600">
                  <a:latin typeface="Helvetica" charset="0"/>
                  <a:cs typeface="Helvetica" charset="0"/>
                </a:rPr>
                <a:t>Compton </a:t>
              </a:r>
            </a:p>
            <a:p>
              <a:r>
                <a:rPr lang="en-US" sz="1600">
                  <a:latin typeface="Helvetica" charset="0"/>
                  <a:cs typeface="Helvetica" charset="0"/>
                </a:rPr>
                <a:t>scattering</a:t>
              </a:r>
            </a:p>
          </p:txBody>
        </p:sp>
      </p:grpSp>
      <p:grpSp>
        <p:nvGrpSpPr>
          <p:cNvPr id="13321" name="Group 68"/>
          <p:cNvGrpSpPr>
            <a:grpSpLocks/>
          </p:cNvGrpSpPr>
          <p:nvPr/>
        </p:nvGrpSpPr>
        <p:grpSpPr bwMode="auto">
          <a:xfrm>
            <a:off x="6022977" y="2306638"/>
            <a:ext cx="1927225" cy="1801812"/>
            <a:chOff x="4524368" y="2346009"/>
            <a:chExt cx="1927111" cy="1801097"/>
          </a:xfrm>
        </p:grpSpPr>
        <p:pic>
          <p:nvPicPr>
            <p:cNvPr id="13353" name="Picture 5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385671">
              <a:off x="4524368" y="2346009"/>
              <a:ext cx="1107571" cy="1801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4" name="Rectangle 64"/>
            <p:cNvSpPr>
              <a:spLocks noChangeArrowheads="1"/>
            </p:cNvSpPr>
            <p:nvPr/>
          </p:nvSpPr>
          <p:spPr bwMode="auto">
            <a:xfrm>
              <a:off x="4724279" y="2619808"/>
              <a:ext cx="1727200" cy="584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600">
                  <a:latin typeface="Helvetica" charset="0"/>
                  <a:cs typeface="Helvetica" charset="0"/>
                </a:rPr>
                <a:t>coded apertures</a:t>
              </a:r>
            </a:p>
            <a:p>
              <a:endParaRPr lang="en-US" sz="1600">
                <a:latin typeface="Helvetica" charset="0"/>
                <a:cs typeface="Helvetica" charset="0"/>
              </a:endParaRPr>
            </a:p>
          </p:txBody>
        </p:sp>
      </p:grpSp>
      <p:sp>
        <p:nvSpPr>
          <p:cNvPr id="13322" name="Title 9"/>
          <p:cNvSpPr>
            <a:spLocks noGrp="1"/>
          </p:cNvSpPr>
          <p:nvPr>
            <p:ph type="title"/>
          </p:nvPr>
        </p:nvSpPr>
        <p:spPr>
          <a:xfrm>
            <a:off x="1689100" y="12700"/>
            <a:ext cx="8902700" cy="609600"/>
          </a:xfrm>
        </p:spPr>
        <p:txBody>
          <a:bodyPr/>
          <a:lstStyle/>
          <a:p>
            <a:r>
              <a:rPr lang="en-US" sz="3200" b="1" dirty="0">
                <a:latin typeface="Helvetica" charset="0"/>
                <a:ea typeface="ＭＳ Ｐゴシック" charset="0"/>
              </a:rPr>
              <a:t>Electromagnetic Astronomy  </a:t>
            </a:r>
          </a:p>
        </p:txBody>
      </p:sp>
      <p:pic>
        <p:nvPicPr>
          <p:cNvPr id="13323" name="Picture 3" descr="Sans titre-8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4737100"/>
            <a:ext cx="104775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784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Rectangle 8"/>
          <p:cNvSpPr>
            <a:spLocks noChangeArrowheads="1"/>
          </p:cNvSpPr>
          <p:nvPr/>
        </p:nvSpPr>
        <p:spPr bwMode="auto">
          <a:xfrm>
            <a:off x="7480301" y="5118100"/>
            <a:ext cx="127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sv-SE">
              <a:latin typeface="Helvetica" charset="0"/>
              <a:cs typeface="Helvetica" charset="0"/>
            </a:endParaRPr>
          </a:p>
        </p:txBody>
      </p:sp>
      <p:sp>
        <p:nvSpPr>
          <p:cNvPr id="13352" name="Rectangle 65"/>
          <p:cNvSpPr>
            <a:spLocks noChangeArrowheads="1"/>
          </p:cNvSpPr>
          <p:nvPr/>
        </p:nvSpPr>
        <p:spPr bwMode="auto">
          <a:xfrm>
            <a:off x="7582134" y="2826741"/>
            <a:ext cx="16332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dirty="0">
                <a:latin typeface="Helvetica" charset="0"/>
                <a:cs typeface="Helvetica" charset="0"/>
              </a:rPr>
              <a:t>pair production</a:t>
            </a:r>
          </a:p>
        </p:txBody>
      </p:sp>
      <p:grpSp>
        <p:nvGrpSpPr>
          <p:cNvPr id="13326" name="Group 4"/>
          <p:cNvGrpSpPr>
            <a:grpSpLocks/>
          </p:cNvGrpSpPr>
          <p:nvPr/>
        </p:nvGrpSpPr>
        <p:grpSpPr bwMode="auto">
          <a:xfrm>
            <a:off x="4902200" y="3213100"/>
            <a:ext cx="1707930" cy="1595542"/>
            <a:chOff x="3378200" y="3213100"/>
            <a:chExt cx="1706999" cy="1596857"/>
          </a:xfrm>
        </p:grpSpPr>
        <p:sp>
          <p:nvSpPr>
            <p:cNvPr id="13349" name="Rectangle 60"/>
            <p:cNvSpPr>
              <a:spLocks noChangeArrowheads="1"/>
            </p:cNvSpPr>
            <p:nvPr/>
          </p:nvSpPr>
          <p:spPr bwMode="auto">
            <a:xfrm>
              <a:off x="4029075" y="3978275"/>
              <a:ext cx="1056124" cy="83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latin typeface="Helvetica" charset="0"/>
                  <a:cs typeface="Helvetica" charset="0"/>
                </a:rPr>
                <a:t>grazing</a:t>
              </a:r>
            </a:p>
            <a:p>
              <a:r>
                <a:rPr lang="en-US" sz="1600">
                  <a:latin typeface="Helvetica" charset="0"/>
                  <a:cs typeface="Helvetica" charset="0"/>
                </a:rPr>
                <a:t>incidence</a:t>
              </a:r>
            </a:p>
            <a:p>
              <a:endParaRPr lang="en-US" sz="1600">
                <a:latin typeface="Helvetica" charset="0"/>
                <a:cs typeface="Helvetica" charset="0"/>
              </a:endParaRPr>
            </a:p>
          </p:txBody>
        </p:sp>
        <p:pic>
          <p:nvPicPr>
            <p:cNvPr id="13350" name="Picture 4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200" y="3213100"/>
              <a:ext cx="1177763" cy="153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27" name="Group 6"/>
          <p:cNvGrpSpPr>
            <a:grpSpLocks/>
          </p:cNvGrpSpPr>
          <p:nvPr/>
        </p:nvGrpSpPr>
        <p:grpSpPr bwMode="auto">
          <a:xfrm>
            <a:off x="2432050" y="2679703"/>
            <a:ext cx="1644650" cy="1878011"/>
            <a:chOff x="870374" y="2641600"/>
            <a:chExt cx="1644226" cy="1877914"/>
          </a:xfrm>
        </p:grpSpPr>
        <p:pic>
          <p:nvPicPr>
            <p:cNvPr id="13346" name="Picture 1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700" y="2641600"/>
              <a:ext cx="937739" cy="105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7" name="Picture 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3011325"/>
              <a:ext cx="990600" cy="1198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8" name="Rectangle 5"/>
            <p:cNvSpPr>
              <a:spLocks noChangeArrowheads="1"/>
            </p:cNvSpPr>
            <p:nvPr/>
          </p:nvSpPr>
          <p:spPr bwMode="auto">
            <a:xfrm>
              <a:off x="870374" y="3934768"/>
              <a:ext cx="1165304" cy="584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latin typeface="Helvetica" charset="0"/>
                  <a:cs typeface="Helvetica" charset="0"/>
                </a:rPr>
                <a:t>mirror</a:t>
              </a:r>
            </a:p>
            <a:p>
              <a:r>
                <a:rPr lang="en-US" sz="1600">
                  <a:latin typeface="Helvetica" charset="0"/>
                  <a:cs typeface="Helvetica" charset="0"/>
                </a:rPr>
                <a:t>telescopes</a:t>
              </a:r>
            </a:p>
          </p:txBody>
        </p:sp>
      </p:grpSp>
      <p:sp>
        <p:nvSpPr>
          <p:cNvPr id="13328" name="Rectangle 8"/>
          <p:cNvSpPr>
            <a:spLocks noChangeArrowheads="1"/>
          </p:cNvSpPr>
          <p:nvPr/>
        </p:nvSpPr>
        <p:spPr bwMode="auto">
          <a:xfrm>
            <a:off x="1435101" y="6261100"/>
            <a:ext cx="647700" cy="635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fr-FR">
              <a:latin typeface="Helvetica" charset="0"/>
              <a:cs typeface="Helvetica" charset="0"/>
            </a:endParaRPr>
          </a:p>
        </p:txBody>
      </p:sp>
      <p:pic>
        <p:nvPicPr>
          <p:cNvPr id="13329" name="Picture 7"/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819778"/>
            <a:ext cx="9779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10"/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2" y="6121400"/>
            <a:ext cx="7477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1" name="Rectangle 11"/>
          <p:cNvSpPr>
            <a:spLocks noChangeArrowheads="1"/>
          </p:cNvSpPr>
          <p:nvPr/>
        </p:nvSpPr>
        <p:spPr bwMode="auto">
          <a:xfrm>
            <a:off x="5421314" y="5294314"/>
            <a:ext cx="8643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v-SE" b="1">
                <a:latin typeface="Helvetica" charset="0"/>
                <a:cs typeface="Helvetica" charset="0"/>
              </a:rPr>
              <a:t>x-rays</a:t>
            </a:r>
            <a:endParaRPr lang="en-US" b="1">
              <a:latin typeface="Helvetica" charset="0"/>
              <a:cs typeface="Helvetica" charset="0"/>
            </a:endParaRPr>
          </a:p>
        </p:txBody>
      </p:sp>
      <p:sp>
        <p:nvSpPr>
          <p:cNvPr id="13332" name="Rectangle 48"/>
          <p:cNvSpPr>
            <a:spLocks noChangeArrowheads="1"/>
          </p:cNvSpPr>
          <p:nvPr/>
        </p:nvSpPr>
        <p:spPr bwMode="auto">
          <a:xfrm>
            <a:off x="6869113" y="5294314"/>
            <a:ext cx="1544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v-SE" b="1">
                <a:latin typeface="Helvetica" charset="0"/>
                <a:cs typeface="Helvetica" charset="0"/>
              </a:rPr>
              <a:t>gamma-rays</a:t>
            </a:r>
            <a:endParaRPr lang="en-US" b="1">
              <a:latin typeface="Helvetica" charset="0"/>
              <a:cs typeface="Helvetica" charset="0"/>
            </a:endParaRPr>
          </a:p>
        </p:txBody>
      </p:sp>
      <p:sp>
        <p:nvSpPr>
          <p:cNvPr id="13333" name="Rectangle 49"/>
          <p:cNvSpPr>
            <a:spLocks noChangeArrowheads="1"/>
          </p:cNvSpPr>
          <p:nvPr/>
        </p:nvSpPr>
        <p:spPr bwMode="auto">
          <a:xfrm>
            <a:off x="4519614" y="5294314"/>
            <a:ext cx="5052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v-SE" b="1">
                <a:latin typeface="Helvetica" charset="0"/>
                <a:cs typeface="Helvetica" charset="0"/>
              </a:rPr>
              <a:t>UV</a:t>
            </a:r>
            <a:endParaRPr lang="en-US" b="1">
              <a:latin typeface="Helvetica" charset="0"/>
              <a:cs typeface="Helvetica" charset="0"/>
            </a:endParaRPr>
          </a:p>
        </p:txBody>
      </p:sp>
      <p:sp>
        <p:nvSpPr>
          <p:cNvPr id="13334" name="Rectangle 50"/>
          <p:cNvSpPr>
            <a:spLocks noChangeArrowheads="1"/>
          </p:cNvSpPr>
          <p:nvPr/>
        </p:nvSpPr>
        <p:spPr bwMode="auto">
          <a:xfrm>
            <a:off x="2411414" y="5294314"/>
            <a:ext cx="137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v-SE" b="1">
                <a:latin typeface="Helvetica" charset="0"/>
                <a:cs typeface="Helvetica" charset="0"/>
              </a:rPr>
              <a:t>sub-mm/IR</a:t>
            </a:r>
            <a:endParaRPr lang="en-US" b="1">
              <a:latin typeface="Helvetica" charset="0"/>
              <a:cs typeface="Helvetica" charset="0"/>
            </a:endParaRPr>
          </a:p>
        </p:txBody>
      </p:sp>
      <p:grpSp>
        <p:nvGrpSpPr>
          <p:cNvPr id="13335" name="Group 4"/>
          <p:cNvGrpSpPr>
            <a:grpSpLocks/>
          </p:cNvGrpSpPr>
          <p:nvPr/>
        </p:nvGrpSpPr>
        <p:grpSpPr bwMode="auto">
          <a:xfrm>
            <a:off x="7810500" y="5970588"/>
            <a:ext cx="2946400" cy="887412"/>
            <a:chOff x="5796067" y="5620451"/>
            <a:chExt cx="3740249" cy="1148240"/>
          </a:xfrm>
        </p:grpSpPr>
        <p:sp>
          <p:nvSpPr>
            <p:cNvPr id="13344" name="Rectangle 3"/>
            <p:cNvSpPr>
              <a:spLocks noChangeArrowheads="1"/>
            </p:cNvSpPr>
            <p:nvPr/>
          </p:nvSpPr>
          <p:spPr bwMode="auto">
            <a:xfrm>
              <a:off x="5796067" y="5732140"/>
              <a:ext cx="2450506" cy="438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1600">
                  <a:latin typeface="Helvetica" charset="0"/>
                  <a:cs typeface="Helvetica" charset="0"/>
                </a:rPr>
                <a:t>Cherenkov</a:t>
              </a:r>
            </a:p>
          </p:txBody>
        </p:sp>
        <p:pic>
          <p:nvPicPr>
            <p:cNvPr id="13345" name="Picture 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1938" y="5620451"/>
              <a:ext cx="1294378" cy="1148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36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965" y="4759328"/>
            <a:ext cx="12541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7" name="Rectangle 2"/>
          <p:cNvSpPr>
            <a:spLocks noChangeArrowheads="1"/>
          </p:cNvSpPr>
          <p:nvPr/>
        </p:nvSpPr>
        <p:spPr bwMode="auto">
          <a:xfrm>
            <a:off x="9786029" y="6496050"/>
            <a:ext cx="881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Helvetica" charset="0"/>
                <a:cs typeface="Helvetica" charset="0"/>
              </a:rPr>
              <a:t>water </a:t>
            </a:r>
          </a:p>
        </p:txBody>
      </p:sp>
      <p:sp>
        <p:nvSpPr>
          <p:cNvPr id="13338" name="Rectangle 3"/>
          <p:cNvSpPr>
            <a:spLocks noChangeArrowheads="1"/>
          </p:cNvSpPr>
          <p:nvPr/>
        </p:nvSpPr>
        <p:spPr bwMode="auto">
          <a:xfrm>
            <a:off x="8980489" y="4672013"/>
            <a:ext cx="540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Helvetica" charset="0"/>
                <a:cs typeface="Helvetica" charset="0"/>
              </a:rPr>
              <a:t>air </a:t>
            </a:r>
            <a:endParaRPr lang="en-US">
              <a:latin typeface="Helvetica" charset="0"/>
              <a:cs typeface="Helvetica" charset="0"/>
            </a:endParaRPr>
          </a:p>
        </p:txBody>
      </p:sp>
      <p:pic>
        <p:nvPicPr>
          <p:cNvPr id="13339" name="Picture 6"/>
          <p:cNvPicPr>
            <a:picLocks noChangeAspect="1"/>
          </p:cNvPicPr>
          <p:nvPr/>
        </p:nvPicPr>
        <p:blipFill>
          <a:blip r:embed="rId15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98500"/>
            <a:ext cx="1651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392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40" name="Rectangle 41"/>
          <p:cNvSpPr>
            <a:spLocks noChangeArrowheads="1"/>
          </p:cNvSpPr>
          <p:nvPr/>
        </p:nvSpPr>
        <p:spPr bwMode="auto">
          <a:xfrm>
            <a:off x="6564314" y="4862514"/>
            <a:ext cx="6591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v-SE" b="1">
                <a:latin typeface="Helvetica" charset="0"/>
                <a:cs typeface="Helvetica" charset="0"/>
              </a:rPr>
              <a:t>MeV</a:t>
            </a:r>
            <a:endParaRPr lang="en-US" b="1">
              <a:latin typeface="Helvetica" charset="0"/>
              <a:cs typeface="Helvetica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7680176" y="2032003"/>
            <a:ext cx="2987824" cy="3603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en-US">
                <a:latin typeface="Helvetica" charset="0"/>
                <a:cs typeface="Helvetica" charset="0"/>
              </a:rPr>
              <a:t>tracking</a:t>
            </a:r>
            <a:endParaRPr lang="en-US" sz="2000">
              <a:latin typeface="Helvetica" charset="0"/>
              <a:cs typeface="Helvetica" charset="0"/>
            </a:endParaRPr>
          </a:p>
        </p:txBody>
      </p:sp>
      <p:sp>
        <p:nvSpPr>
          <p:cNvPr id="13343" name="Rectangle 56"/>
          <p:cNvSpPr>
            <a:spLocks noChangeArrowheads="1"/>
          </p:cNvSpPr>
          <p:nvPr/>
        </p:nvSpPr>
        <p:spPr bwMode="auto">
          <a:xfrm>
            <a:off x="1524000" y="706438"/>
            <a:ext cx="4953000" cy="6151562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12000"/>
                </a:srgbClr>
              </a:gs>
              <a:gs pos="100000">
                <a:srgbClr val="008000">
                  <a:alpha val="12000"/>
                </a:srgbClr>
              </a:gs>
              <a:gs pos="42000">
                <a:srgbClr val="FF6600">
                  <a:alpha val="12000"/>
                </a:srgbClr>
              </a:gs>
              <a:gs pos="69000">
                <a:srgbClr val="FFFF00">
                  <a:alpha val="12000"/>
                </a:srgbClr>
              </a:gs>
            </a:gsLst>
            <a:lin ang="0" scaled="1"/>
            <a:tileRect/>
          </a:gradFill>
          <a:ln>
            <a:noFill/>
          </a:ln>
          <a:extLst/>
        </p:spPr>
        <p:txBody>
          <a:bodyPr/>
          <a:lstStyle/>
          <a:p>
            <a:endParaRPr lang="fr-FR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000" y="2032000"/>
            <a:ext cx="4953000" cy="355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en-US">
                <a:latin typeface="Helvetica" charset="0"/>
                <a:cs typeface="Helvetica" charset="0"/>
              </a:rPr>
              <a:t>total external reflection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962" y="25210"/>
            <a:ext cx="9142858" cy="6857143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 bwMode="auto">
          <a:xfrm>
            <a:off x="6477000" y="346075"/>
            <a:ext cx="4083496" cy="635003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700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pic>
        <p:nvPicPr>
          <p:cNvPr id="223234" name="Picture 2" descr="Risultati immagini per magic telescope canarie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832" y="4748535"/>
            <a:ext cx="1710169" cy="128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36" name="Picture 4" descr="Risultati immagini per hawc experimen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899" y="6007586"/>
            <a:ext cx="1646345" cy="9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43" name="Picture 1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737" y="3317167"/>
            <a:ext cx="1200573" cy="687197"/>
          </a:xfrm>
          <a:prstGeom prst="rect">
            <a:avLst/>
          </a:prstGeom>
          <a:solidFill>
            <a:srgbClr val="FF99FF"/>
          </a:solidFill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9975446" y="3080436"/>
            <a:ext cx="162265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Limited </a:t>
            </a:r>
            <a:r>
              <a:rPr lang="it-IT" sz="2400" b="1" dirty="0" err="1" smtClean="0"/>
              <a:t>angular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resolution</a:t>
            </a:r>
            <a:r>
              <a:rPr lang="it-IT" sz="2400" b="1" dirty="0" smtClean="0"/>
              <a:t> 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10177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AB18012-D13D-AB45-86C5-2E31970F1AD7}"/>
              </a:ext>
            </a:extLst>
          </p:cNvPr>
          <p:cNvSpPr/>
          <p:nvPr/>
        </p:nvSpPr>
        <p:spPr>
          <a:xfrm>
            <a:off x="0" y="1307075"/>
            <a:ext cx="12192000" cy="55836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2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1" b="88243" l="0" r="98760">
                        <a14:foregroundMark x1="80057" y1="14791" x2="23235" y2="48799"/>
                        <a14:foregroundMark x1="24380" y1="62453" x2="86307" y2="42288"/>
                        <a14:foregroundMark x1="23378" y1="64223" x2="22185" y2="74463"/>
                        <a14:foregroundMark x1="19418" y1="76991" x2="10973" y2="74463"/>
                        <a14:foregroundMark x1="8874" y1="70228" x2="2910" y2="69785"/>
                        <a14:foregroundMark x1="7204" y1="47155" x2="5868" y2="60683"/>
                        <a14:foregroundMark x1="5153" y1="61631" x2="2719" y2="63401"/>
                        <a14:foregroundMark x1="8635" y1="45196" x2="15744" y2="44501"/>
                        <a14:foregroundMark x1="19561" y1="45954" x2="21469" y2="49558"/>
                      </a14:backgroundRemoval>
                    </a14:imgEffect>
                    <a14:imgEffect>
                      <a14:colorTemperature colorTemp="378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23130"/>
          <a:stretch/>
        </p:blipFill>
        <p:spPr>
          <a:xfrm>
            <a:off x="2594253" y="2043431"/>
            <a:ext cx="5891743" cy="5784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 rot="9951232">
            <a:off x="5976700" y="2764739"/>
            <a:ext cx="2754104" cy="2539715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  <a:gs pos="50000">
                <a:srgbClr val="000000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pic>
        <p:nvPicPr>
          <p:cNvPr id="8" name="Picture 10" descr="bluemarble2k"/>
          <p:cNvPicPr>
            <a:picLocks noChangeAspect="1" noChangeArrowheads="1"/>
          </p:cNvPicPr>
          <p:nvPr/>
        </p:nvPicPr>
        <p:blipFill>
          <a:blip r:embed="rId5"/>
          <a:srcRect b="7413"/>
          <a:stretch>
            <a:fillRect/>
          </a:stretch>
        </p:blipFill>
        <p:spPr bwMode="auto">
          <a:xfrm>
            <a:off x="10762393" y="2091181"/>
            <a:ext cx="1214780" cy="1152635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4431346" y="3678057"/>
            <a:ext cx="4304215" cy="1534604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914C0620-13D1-6644-80F6-D986F38E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AGN KEY SCIENCE PROJECT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98B2DA9-A530-9841-A49E-0E12514BA57C}"/>
              </a:ext>
            </a:extLst>
          </p:cNvPr>
          <p:cNvSpPr txBox="1"/>
          <p:nvPr/>
        </p:nvSpPr>
        <p:spPr>
          <a:xfrm>
            <a:off x="317855" y="1415359"/>
            <a:ext cx="4073808" cy="173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What is the jet made of?</a:t>
            </a:r>
          </a:p>
          <a:p>
            <a:pPr defTabSz="609585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How is it launched?</a:t>
            </a:r>
          </a:p>
          <a:p>
            <a:pPr defTabSz="609585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What causes the variability?</a:t>
            </a:r>
          </a:p>
          <a:p>
            <a:pPr defTabSz="609585">
              <a:defRPr/>
            </a:pPr>
            <a:endParaRPr lang="en-US" sz="26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A4F5EFB-75C7-9349-9783-A98DA8EB1D55}"/>
              </a:ext>
            </a:extLst>
          </p:cNvPr>
          <p:cNvSpPr txBox="1"/>
          <p:nvPr/>
        </p:nvSpPr>
        <p:spPr>
          <a:xfrm>
            <a:off x="6009864" y="1415359"/>
            <a:ext cx="4788891" cy="3375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609585">
              <a:buFont typeface="Wingdings" pitchFamily="2" charset="2"/>
              <a:buChar char="§"/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Long-term monitoring of selected AGN over 10 years</a:t>
            </a:r>
          </a:p>
          <a:p>
            <a:pPr marL="380990" indent="-380990" defTabSz="609585">
              <a:buFont typeface="Wingdings" pitchFamily="2" charset="2"/>
              <a:buChar char="§"/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Follow-up of flaring AGN</a:t>
            </a:r>
          </a:p>
          <a:p>
            <a:pPr marL="380990" indent="-380990" defTabSz="609585">
              <a:buFont typeface="Wingdings" pitchFamily="2" charset="2"/>
              <a:buChar char="§"/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High-quality measurement of selected AGN spectra</a:t>
            </a:r>
          </a:p>
          <a:p>
            <a:pPr defTabSz="609585">
              <a:defRPr/>
            </a:pPr>
            <a:endParaRPr lang="en-US" sz="2667" dirty="0">
              <a:solidFill>
                <a:prstClr val="white"/>
              </a:solidFill>
              <a:latin typeface="Calibri"/>
            </a:endParaRPr>
          </a:p>
          <a:p>
            <a:pPr algn="r" defTabSz="609585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Total observation time: </a:t>
            </a:r>
          </a:p>
          <a:p>
            <a:pPr algn="r" defTabSz="609585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about 3000 hours</a:t>
            </a:r>
          </a:p>
        </p:txBody>
      </p:sp>
    </p:spTree>
    <p:extLst>
      <p:ext uri="{BB962C8B-B14F-4D97-AF65-F5344CB8AC3E}">
        <p14:creationId xmlns:p14="http://schemas.microsoft.com/office/powerpoint/2010/main" val="400583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AB18012-D13D-AB45-86C5-2E31970F1AD7}"/>
              </a:ext>
            </a:extLst>
          </p:cNvPr>
          <p:cNvSpPr/>
          <p:nvPr/>
        </p:nvSpPr>
        <p:spPr>
          <a:xfrm>
            <a:off x="0" y="1307075"/>
            <a:ext cx="12192000" cy="55836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2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1" b="88243" l="0" r="98760">
                        <a14:foregroundMark x1="80057" y1="14791" x2="23235" y2="48799"/>
                        <a14:foregroundMark x1="24380" y1="62453" x2="86307" y2="42288"/>
                        <a14:foregroundMark x1="23378" y1="64223" x2="22185" y2="74463"/>
                        <a14:foregroundMark x1="19418" y1="76991" x2="10973" y2="74463"/>
                        <a14:foregroundMark x1="8874" y1="70228" x2="2910" y2="69785"/>
                        <a14:foregroundMark x1="7204" y1="47155" x2="5868" y2="60683"/>
                        <a14:foregroundMark x1="5153" y1="61631" x2="2719" y2="63401"/>
                        <a14:foregroundMark x1="8635" y1="45196" x2="15744" y2="44501"/>
                        <a14:foregroundMark x1="19561" y1="45954" x2="21469" y2="49558"/>
                      </a14:backgroundRemoval>
                    </a14:imgEffect>
                    <a14:imgEffect>
                      <a14:colorTemperature colorTemp="378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23130"/>
          <a:stretch/>
        </p:blipFill>
        <p:spPr>
          <a:xfrm>
            <a:off x="2594253" y="2043431"/>
            <a:ext cx="5891743" cy="5784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 rot="9951232">
            <a:off x="5976700" y="2764739"/>
            <a:ext cx="2754104" cy="2539715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  <a:gs pos="50000">
                <a:srgbClr val="000000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pic>
        <p:nvPicPr>
          <p:cNvPr id="8" name="Picture 10" descr="bluemarble2k"/>
          <p:cNvPicPr>
            <a:picLocks noChangeAspect="1" noChangeArrowheads="1"/>
          </p:cNvPicPr>
          <p:nvPr/>
        </p:nvPicPr>
        <p:blipFill>
          <a:blip r:embed="rId5"/>
          <a:srcRect b="7413"/>
          <a:stretch>
            <a:fillRect/>
          </a:stretch>
        </p:blipFill>
        <p:spPr bwMode="auto">
          <a:xfrm>
            <a:off x="10762393" y="2091181"/>
            <a:ext cx="1214780" cy="1152635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4431346" y="3678057"/>
            <a:ext cx="4304215" cy="1534604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914C0620-13D1-6644-80F6-D986F38E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AGN KEY SCIENCE PROJECT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98B2DA9-A530-9841-A49E-0E12514BA57C}"/>
              </a:ext>
            </a:extLst>
          </p:cNvPr>
          <p:cNvSpPr txBox="1"/>
          <p:nvPr/>
        </p:nvSpPr>
        <p:spPr>
          <a:xfrm>
            <a:off x="317855" y="1415359"/>
            <a:ext cx="4073808" cy="173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What is the jet made of?</a:t>
            </a:r>
          </a:p>
          <a:p>
            <a:pPr defTabSz="609585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How is it launched?</a:t>
            </a:r>
          </a:p>
          <a:p>
            <a:pPr defTabSz="609585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What causes the variability?</a:t>
            </a:r>
          </a:p>
          <a:p>
            <a:pPr defTabSz="609585">
              <a:defRPr/>
            </a:pPr>
            <a:endParaRPr lang="en-US" sz="2667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8179269-29D4-E945-AD3F-7943276A7C67}"/>
              </a:ext>
            </a:extLst>
          </p:cNvPr>
          <p:cNvGrpSpPr/>
          <p:nvPr/>
        </p:nvGrpSpPr>
        <p:grpSpPr>
          <a:xfrm>
            <a:off x="5951759" y="2148689"/>
            <a:ext cx="4643939" cy="4317379"/>
            <a:chOff x="4471147" y="241393"/>
            <a:chExt cx="3482954" cy="32380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CC7FF77-5ABB-3047-A15C-87BD2DD4C009}"/>
                </a:ext>
              </a:extLst>
            </p:cNvPr>
            <p:cNvSpPr txBox="1"/>
            <p:nvPr/>
          </p:nvSpPr>
          <p:spPr>
            <a:xfrm>
              <a:off x="7165205" y="1628884"/>
              <a:ext cx="565299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1600" dirty="0">
                  <a:solidFill>
                    <a:srgbClr val="00B050"/>
                  </a:solidFill>
                  <a:latin typeface="Calibri"/>
                </a:rPr>
                <a:t>Nuclei </a:t>
              </a:r>
            </a:p>
            <a:p>
              <a:pPr defTabSz="609585">
                <a:defRPr/>
              </a:pPr>
              <a:r>
                <a:rPr lang="en-US" sz="1600" dirty="0">
                  <a:solidFill>
                    <a:srgbClr val="00B050"/>
                  </a:solidFill>
                  <a:latin typeface="Calibri"/>
                </a:rPr>
                <a:t>in Jet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CEB66E-9707-D441-81B9-FD1178725820}"/>
                </a:ext>
              </a:extLst>
            </p:cNvPr>
            <p:cNvSpPr/>
            <p:nvPr/>
          </p:nvSpPr>
          <p:spPr bwMode="auto">
            <a:xfrm>
              <a:off x="4471147" y="241393"/>
              <a:ext cx="3482954" cy="323803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0706A3BE-D43B-FC40-9052-42CF0867B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404"/>
            <a:stretch/>
          </p:blipFill>
          <p:spPr>
            <a:xfrm>
              <a:off x="4632511" y="241393"/>
              <a:ext cx="3321590" cy="316447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1ACC6F3-556B-8A4B-99AB-955833687643}"/>
                </a:ext>
              </a:extLst>
            </p:cNvPr>
            <p:cNvSpPr txBox="1"/>
            <p:nvPr/>
          </p:nvSpPr>
          <p:spPr>
            <a:xfrm>
              <a:off x="5524787" y="807601"/>
              <a:ext cx="1434046" cy="253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1600" dirty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Electron-Positron Jet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F31E685A-2931-BC4C-A83D-8136E2A3E48E}"/>
                </a:ext>
              </a:extLst>
            </p:cNvPr>
            <p:cNvSpPr/>
            <p:nvPr/>
          </p:nvSpPr>
          <p:spPr bwMode="auto">
            <a:xfrm>
              <a:off x="5376041" y="1069497"/>
              <a:ext cx="1956565" cy="1804028"/>
            </a:xfrm>
            <a:custGeom>
              <a:avLst/>
              <a:gdLst>
                <a:gd name="connsiteX0" fmla="*/ 0 w 2527738"/>
                <a:gd name="connsiteY0" fmla="*/ 526740 h 2345029"/>
                <a:gd name="connsiteX1" fmla="*/ 472966 w 2527738"/>
                <a:gd name="connsiteY1" fmla="*/ 258726 h 2345029"/>
                <a:gd name="connsiteX2" fmla="*/ 966952 w 2527738"/>
                <a:gd name="connsiteY2" fmla="*/ 43264 h 2345029"/>
                <a:gd name="connsiteX3" fmla="*/ 1424152 w 2527738"/>
                <a:gd name="connsiteY3" fmla="*/ 16988 h 2345029"/>
                <a:gd name="connsiteX4" fmla="*/ 1755228 w 2527738"/>
                <a:gd name="connsiteY4" fmla="*/ 242961 h 2345029"/>
                <a:gd name="connsiteX5" fmla="*/ 2017986 w 2527738"/>
                <a:gd name="connsiteY5" fmla="*/ 821029 h 2345029"/>
                <a:gd name="connsiteX6" fmla="*/ 2254469 w 2527738"/>
                <a:gd name="connsiteY6" fmla="*/ 1472671 h 2345029"/>
                <a:gd name="connsiteX7" fmla="*/ 2527738 w 2527738"/>
                <a:gd name="connsiteY7" fmla="*/ 2345029 h 2345029"/>
                <a:gd name="connsiteX0" fmla="*/ 0 w 2479215"/>
                <a:gd name="connsiteY0" fmla="*/ 526740 h 2405370"/>
                <a:gd name="connsiteX1" fmla="*/ 472966 w 2479215"/>
                <a:gd name="connsiteY1" fmla="*/ 258726 h 2405370"/>
                <a:gd name="connsiteX2" fmla="*/ 966952 w 2479215"/>
                <a:gd name="connsiteY2" fmla="*/ 43264 h 2405370"/>
                <a:gd name="connsiteX3" fmla="*/ 1424152 w 2479215"/>
                <a:gd name="connsiteY3" fmla="*/ 16988 h 2405370"/>
                <a:gd name="connsiteX4" fmla="*/ 1755228 w 2479215"/>
                <a:gd name="connsiteY4" fmla="*/ 242961 h 2405370"/>
                <a:gd name="connsiteX5" fmla="*/ 2017986 w 2479215"/>
                <a:gd name="connsiteY5" fmla="*/ 821029 h 2405370"/>
                <a:gd name="connsiteX6" fmla="*/ 2254469 w 2479215"/>
                <a:gd name="connsiteY6" fmla="*/ 1472671 h 2405370"/>
                <a:gd name="connsiteX7" fmla="*/ 2479215 w 2479215"/>
                <a:gd name="connsiteY7" fmla="*/ 2405370 h 2405370"/>
                <a:gd name="connsiteX0" fmla="*/ 0 w 2479215"/>
                <a:gd name="connsiteY0" fmla="*/ 526740 h 2405370"/>
                <a:gd name="connsiteX1" fmla="*/ 472966 w 2479215"/>
                <a:gd name="connsiteY1" fmla="*/ 258726 h 2405370"/>
                <a:gd name="connsiteX2" fmla="*/ 966952 w 2479215"/>
                <a:gd name="connsiteY2" fmla="*/ 43264 h 2405370"/>
                <a:gd name="connsiteX3" fmla="*/ 1424152 w 2479215"/>
                <a:gd name="connsiteY3" fmla="*/ 16988 h 2405370"/>
                <a:gd name="connsiteX4" fmla="*/ 1755228 w 2479215"/>
                <a:gd name="connsiteY4" fmla="*/ 242961 h 2405370"/>
                <a:gd name="connsiteX5" fmla="*/ 2017986 w 2479215"/>
                <a:gd name="connsiteY5" fmla="*/ 821029 h 2405370"/>
                <a:gd name="connsiteX6" fmla="*/ 2228002 w 2479215"/>
                <a:gd name="connsiteY6" fmla="*/ 1500521 h 2405370"/>
                <a:gd name="connsiteX7" fmla="*/ 2479215 w 2479215"/>
                <a:gd name="connsiteY7" fmla="*/ 2405370 h 240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79215" h="2405370">
                  <a:moveTo>
                    <a:pt x="0" y="526740"/>
                  </a:moveTo>
                  <a:cubicBezTo>
                    <a:pt x="155903" y="433022"/>
                    <a:pt x="311807" y="339305"/>
                    <a:pt x="472966" y="258726"/>
                  </a:cubicBezTo>
                  <a:cubicBezTo>
                    <a:pt x="634125" y="178147"/>
                    <a:pt x="808421" y="83554"/>
                    <a:pt x="966952" y="43264"/>
                  </a:cubicBezTo>
                  <a:cubicBezTo>
                    <a:pt x="1125483" y="2974"/>
                    <a:pt x="1292773" y="-16295"/>
                    <a:pt x="1424152" y="16988"/>
                  </a:cubicBezTo>
                  <a:cubicBezTo>
                    <a:pt x="1555531" y="50271"/>
                    <a:pt x="1656256" y="108954"/>
                    <a:pt x="1755228" y="242961"/>
                  </a:cubicBezTo>
                  <a:cubicBezTo>
                    <a:pt x="1854200" y="376968"/>
                    <a:pt x="1939190" y="611436"/>
                    <a:pt x="2017986" y="821029"/>
                  </a:cubicBezTo>
                  <a:cubicBezTo>
                    <a:pt x="2096782" y="1030622"/>
                    <a:pt x="2151131" y="1236464"/>
                    <a:pt x="2228002" y="1500521"/>
                  </a:cubicBezTo>
                  <a:cubicBezTo>
                    <a:pt x="2304873" y="1764578"/>
                    <a:pt x="2385060" y="2096191"/>
                    <a:pt x="2479215" y="2405370"/>
                  </a:cubicBezTo>
                </a:path>
              </a:pathLst>
            </a:custGeom>
            <a:noFill/>
            <a:ln w="41275" cap="flat" cmpd="sng" algn="ctr">
              <a:solidFill>
                <a:srgbClr val="000000">
                  <a:alpha val="3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FCCA3E1-8ABD-5441-9482-71F0376CF732}"/>
                </a:ext>
              </a:extLst>
            </p:cNvPr>
            <p:cNvSpPr txBox="1"/>
            <p:nvPr/>
          </p:nvSpPr>
          <p:spPr>
            <a:xfrm>
              <a:off x="5524786" y="2162841"/>
              <a:ext cx="10254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dirty="0">
                  <a:solidFill>
                    <a:srgbClr val="00204E"/>
                  </a:solidFill>
                  <a:latin typeface="Calibri"/>
                </a:rPr>
                <a:t>Current data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4800738-9A75-3A48-98BD-9AFB8E49BE8E}"/>
                </a:ext>
              </a:extLst>
            </p:cNvPr>
            <p:cNvSpPr txBox="1"/>
            <p:nvPr/>
          </p:nvSpPr>
          <p:spPr>
            <a:xfrm>
              <a:off x="7159999" y="1527996"/>
              <a:ext cx="565299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1600" dirty="0">
                  <a:solidFill>
                    <a:srgbClr val="00B050"/>
                  </a:solidFill>
                  <a:latin typeface="Calibri"/>
                </a:rPr>
                <a:t>Nuclei </a:t>
              </a:r>
            </a:p>
            <a:p>
              <a:pPr defTabSz="609585">
                <a:defRPr/>
              </a:pPr>
              <a:r>
                <a:rPr lang="en-US" sz="1600" dirty="0">
                  <a:solidFill>
                    <a:srgbClr val="00B050"/>
                  </a:solidFill>
                  <a:latin typeface="Calibri"/>
                </a:rPr>
                <a:t>in Jet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746F2B0-40F3-324A-AA35-10ADB2EECD2B}"/>
              </a:ext>
            </a:extLst>
          </p:cNvPr>
          <p:cNvSpPr/>
          <p:nvPr/>
        </p:nvSpPr>
        <p:spPr>
          <a:xfrm>
            <a:off x="5951395" y="1497226"/>
            <a:ext cx="6096000" cy="54386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585">
              <a:defRPr/>
            </a:pPr>
            <a:r>
              <a:rPr lang="en-US" sz="1467" dirty="0">
                <a:solidFill>
                  <a:prstClr val="white"/>
                </a:solidFill>
                <a:latin typeface="Calibri"/>
              </a:rPr>
              <a:t>from: Science with CTA</a:t>
            </a:r>
          </a:p>
          <a:p>
            <a:pPr defTabSz="609585">
              <a:defRPr/>
            </a:pPr>
            <a:r>
              <a:rPr lang="en-US" sz="1467" dirty="0" err="1">
                <a:solidFill>
                  <a:prstClr val="white"/>
                </a:solidFill>
                <a:latin typeface="Calibri"/>
              </a:rPr>
              <a:t>www.worldscientific.com</a:t>
            </a:r>
            <a:r>
              <a:rPr lang="en-US" sz="1467" dirty="0">
                <a:solidFill>
                  <a:prstClr val="white"/>
                </a:solidFill>
                <a:latin typeface="Calibri"/>
              </a:rPr>
              <a:t>/</a:t>
            </a:r>
            <a:r>
              <a:rPr lang="en-US" sz="1467" dirty="0" err="1">
                <a:solidFill>
                  <a:prstClr val="white"/>
                </a:solidFill>
                <a:latin typeface="Calibri"/>
              </a:rPr>
              <a:t>worldscibooks</a:t>
            </a:r>
            <a:r>
              <a:rPr lang="en-US" sz="1467" dirty="0">
                <a:solidFill>
                  <a:prstClr val="white"/>
                </a:solidFill>
                <a:latin typeface="Calibri"/>
              </a:rPr>
              <a:t>/10.1142/10986</a:t>
            </a:r>
          </a:p>
        </p:txBody>
      </p:sp>
    </p:spTree>
    <p:extLst>
      <p:ext uri="{BB962C8B-B14F-4D97-AF65-F5344CB8AC3E}">
        <p14:creationId xmlns:p14="http://schemas.microsoft.com/office/powerpoint/2010/main" val="149992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AB18012-D13D-AB45-86C5-2E31970F1AD7}"/>
              </a:ext>
            </a:extLst>
          </p:cNvPr>
          <p:cNvSpPr/>
          <p:nvPr/>
        </p:nvSpPr>
        <p:spPr>
          <a:xfrm>
            <a:off x="0" y="1307075"/>
            <a:ext cx="12192000" cy="55836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2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1" b="88243" l="0" r="98760">
                        <a14:foregroundMark x1="80057" y1="14791" x2="23235" y2="48799"/>
                        <a14:foregroundMark x1="24380" y1="62453" x2="86307" y2="42288"/>
                        <a14:foregroundMark x1="23378" y1="64223" x2="22185" y2="74463"/>
                        <a14:foregroundMark x1="19418" y1="76991" x2="10973" y2="74463"/>
                        <a14:foregroundMark x1="8874" y1="70228" x2="2910" y2="69785"/>
                        <a14:foregroundMark x1="7204" y1="47155" x2="5868" y2="60683"/>
                        <a14:foregroundMark x1="5153" y1="61631" x2="2719" y2="63401"/>
                        <a14:foregroundMark x1="8635" y1="45196" x2="15744" y2="44501"/>
                        <a14:foregroundMark x1="19561" y1="45954" x2="21469" y2="49558"/>
                      </a14:backgroundRemoval>
                    </a14:imgEffect>
                    <a14:imgEffect>
                      <a14:colorTemperature colorTemp="378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23130"/>
          <a:stretch/>
        </p:blipFill>
        <p:spPr>
          <a:xfrm>
            <a:off x="2594253" y="2043431"/>
            <a:ext cx="5891743" cy="5784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 rot="9951232">
            <a:off x="5976700" y="2764739"/>
            <a:ext cx="2754104" cy="2539715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  <a:gs pos="50000">
                <a:srgbClr val="000000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pic>
        <p:nvPicPr>
          <p:cNvPr id="8" name="Picture 10" descr="bluemarble2k"/>
          <p:cNvPicPr>
            <a:picLocks noChangeAspect="1" noChangeArrowheads="1"/>
          </p:cNvPicPr>
          <p:nvPr/>
        </p:nvPicPr>
        <p:blipFill>
          <a:blip r:embed="rId5"/>
          <a:srcRect b="7413"/>
          <a:stretch>
            <a:fillRect/>
          </a:stretch>
        </p:blipFill>
        <p:spPr bwMode="auto">
          <a:xfrm>
            <a:off x="10762393" y="2091181"/>
            <a:ext cx="1214780" cy="1152635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4431346" y="3678057"/>
            <a:ext cx="4304215" cy="1534604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914C0620-13D1-6644-80F6-D986F38E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AGN KEY SCIENCE PROJECT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98B2DA9-A530-9841-A49E-0E12514BA57C}"/>
              </a:ext>
            </a:extLst>
          </p:cNvPr>
          <p:cNvSpPr txBox="1"/>
          <p:nvPr/>
        </p:nvSpPr>
        <p:spPr>
          <a:xfrm>
            <a:off x="317855" y="1415359"/>
            <a:ext cx="4073808" cy="173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What is the jet made of?</a:t>
            </a:r>
          </a:p>
          <a:p>
            <a:pPr defTabSz="609585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How is it launched?</a:t>
            </a:r>
          </a:p>
          <a:p>
            <a:pPr defTabSz="609585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What causes the variability?</a:t>
            </a:r>
          </a:p>
          <a:p>
            <a:pPr defTabSz="609585">
              <a:defRPr/>
            </a:pPr>
            <a:endParaRPr lang="en-US" sz="2667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8179269-29D4-E945-AD3F-7943276A7C67}"/>
              </a:ext>
            </a:extLst>
          </p:cNvPr>
          <p:cNvGrpSpPr/>
          <p:nvPr/>
        </p:nvGrpSpPr>
        <p:grpSpPr>
          <a:xfrm>
            <a:off x="5951759" y="2148689"/>
            <a:ext cx="4643939" cy="4317379"/>
            <a:chOff x="4471147" y="241393"/>
            <a:chExt cx="3482954" cy="32380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CC7FF77-5ABB-3047-A15C-87BD2DD4C009}"/>
                </a:ext>
              </a:extLst>
            </p:cNvPr>
            <p:cNvSpPr txBox="1"/>
            <p:nvPr/>
          </p:nvSpPr>
          <p:spPr>
            <a:xfrm>
              <a:off x="7165205" y="1628884"/>
              <a:ext cx="565299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1600" dirty="0">
                  <a:solidFill>
                    <a:srgbClr val="00B050"/>
                  </a:solidFill>
                  <a:latin typeface="Calibri"/>
                </a:rPr>
                <a:t>Nuclei </a:t>
              </a:r>
            </a:p>
            <a:p>
              <a:pPr defTabSz="609585">
                <a:defRPr/>
              </a:pPr>
              <a:r>
                <a:rPr lang="en-US" sz="1600" dirty="0">
                  <a:solidFill>
                    <a:srgbClr val="00B050"/>
                  </a:solidFill>
                  <a:latin typeface="Calibri"/>
                </a:rPr>
                <a:t>in Jet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CEB66E-9707-D441-81B9-FD1178725820}"/>
                </a:ext>
              </a:extLst>
            </p:cNvPr>
            <p:cNvSpPr/>
            <p:nvPr/>
          </p:nvSpPr>
          <p:spPr bwMode="auto">
            <a:xfrm>
              <a:off x="4471147" y="241393"/>
              <a:ext cx="3482954" cy="323803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0706A3BE-D43B-FC40-9052-42CF0867B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404"/>
            <a:stretch/>
          </p:blipFill>
          <p:spPr>
            <a:xfrm>
              <a:off x="4632511" y="241393"/>
              <a:ext cx="3321590" cy="316447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1ACC6F3-556B-8A4B-99AB-955833687643}"/>
                </a:ext>
              </a:extLst>
            </p:cNvPr>
            <p:cNvSpPr txBox="1"/>
            <p:nvPr/>
          </p:nvSpPr>
          <p:spPr>
            <a:xfrm>
              <a:off x="5524787" y="807601"/>
              <a:ext cx="1434046" cy="253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1600" dirty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Electron-Positron Jet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F31E685A-2931-BC4C-A83D-8136E2A3E48E}"/>
                </a:ext>
              </a:extLst>
            </p:cNvPr>
            <p:cNvSpPr/>
            <p:nvPr/>
          </p:nvSpPr>
          <p:spPr bwMode="auto">
            <a:xfrm>
              <a:off x="5376041" y="1069497"/>
              <a:ext cx="1956565" cy="1804028"/>
            </a:xfrm>
            <a:custGeom>
              <a:avLst/>
              <a:gdLst>
                <a:gd name="connsiteX0" fmla="*/ 0 w 2527738"/>
                <a:gd name="connsiteY0" fmla="*/ 526740 h 2345029"/>
                <a:gd name="connsiteX1" fmla="*/ 472966 w 2527738"/>
                <a:gd name="connsiteY1" fmla="*/ 258726 h 2345029"/>
                <a:gd name="connsiteX2" fmla="*/ 966952 w 2527738"/>
                <a:gd name="connsiteY2" fmla="*/ 43264 h 2345029"/>
                <a:gd name="connsiteX3" fmla="*/ 1424152 w 2527738"/>
                <a:gd name="connsiteY3" fmla="*/ 16988 h 2345029"/>
                <a:gd name="connsiteX4" fmla="*/ 1755228 w 2527738"/>
                <a:gd name="connsiteY4" fmla="*/ 242961 h 2345029"/>
                <a:gd name="connsiteX5" fmla="*/ 2017986 w 2527738"/>
                <a:gd name="connsiteY5" fmla="*/ 821029 h 2345029"/>
                <a:gd name="connsiteX6" fmla="*/ 2254469 w 2527738"/>
                <a:gd name="connsiteY6" fmla="*/ 1472671 h 2345029"/>
                <a:gd name="connsiteX7" fmla="*/ 2527738 w 2527738"/>
                <a:gd name="connsiteY7" fmla="*/ 2345029 h 2345029"/>
                <a:gd name="connsiteX0" fmla="*/ 0 w 2479215"/>
                <a:gd name="connsiteY0" fmla="*/ 526740 h 2405370"/>
                <a:gd name="connsiteX1" fmla="*/ 472966 w 2479215"/>
                <a:gd name="connsiteY1" fmla="*/ 258726 h 2405370"/>
                <a:gd name="connsiteX2" fmla="*/ 966952 w 2479215"/>
                <a:gd name="connsiteY2" fmla="*/ 43264 h 2405370"/>
                <a:gd name="connsiteX3" fmla="*/ 1424152 w 2479215"/>
                <a:gd name="connsiteY3" fmla="*/ 16988 h 2405370"/>
                <a:gd name="connsiteX4" fmla="*/ 1755228 w 2479215"/>
                <a:gd name="connsiteY4" fmla="*/ 242961 h 2405370"/>
                <a:gd name="connsiteX5" fmla="*/ 2017986 w 2479215"/>
                <a:gd name="connsiteY5" fmla="*/ 821029 h 2405370"/>
                <a:gd name="connsiteX6" fmla="*/ 2254469 w 2479215"/>
                <a:gd name="connsiteY6" fmla="*/ 1472671 h 2405370"/>
                <a:gd name="connsiteX7" fmla="*/ 2479215 w 2479215"/>
                <a:gd name="connsiteY7" fmla="*/ 2405370 h 2405370"/>
                <a:gd name="connsiteX0" fmla="*/ 0 w 2479215"/>
                <a:gd name="connsiteY0" fmla="*/ 526740 h 2405370"/>
                <a:gd name="connsiteX1" fmla="*/ 472966 w 2479215"/>
                <a:gd name="connsiteY1" fmla="*/ 258726 h 2405370"/>
                <a:gd name="connsiteX2" fmla="*/ 966952 w 2479215"/>
                <a:gd name="connsiteY2" fmla="*/ 43264 h 2405370"/>
                <a:gd name="connsiteX3" fmla="*/ 1424152 w 2479215"/>
                <a:gd name="connsiteY3" fmla="*/ 16988 h 2405370"/>
                <a:gd name="connsiteX4" fmla="*/ 1755228 w 2479215"/>
                <a:gd name="connsiteY4" fmla="*/ 242961 h 2405370"/>
                <a:gd name="connsiteX5" fmla="*/ 2017986 w 2479215"/>
                <a:gd name="connsiteY5" fmla="*/ 821029 h 2405370"/>
                <a:gd name="connsiteX6" fmla="*/ 2228002 w 2479215"/>
                <a:gd name="connsiteY6" fmla="*/ 1500521 h 2405370"/>
                <a:gd name="connsiteX7" fmla="*/ 2479215 w 2479215"/>
                <a:gd name="connsiteY7" fmla="*/ 2405370 h 240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79215" h="2405370">
                  <a:moveTo>
                    <a:pt x="0" y="526740"/>
                  </a:moveTo>
                  <a:cubicBezTo>
                    <a:pt x="155903" y="433022"/>
                    <a:pt x="311807" y="339305"/>
                    <a:pt x="472966" y="258726"/>
                  </a:cubicBezTo>
                  <a:cubicBezTo>
                    <a:pt x="634125" y="178147"/>
                    <a:pt x="808421" y="83554"/>
                    <a:pt x="966952" y="43264"/>
                  </a:cubicBezTo>
                  <a:cubicBezTo>
                    <a:pt x="1125483" y="2974"/>
                    <a:pt x="1292773" y="-16295"/>
                    <a:pt x="1424152" y="16988"/>
                  </a:cubicBezTo>
                  <a:cubicBezTo>
                    <a:pt x="1555531" y="50271"/>
                    <a:pt x="1656256" y="108954"/>
                    <a:pt x="1755228" y="242961"/>
                  </a:cubicBezTo>
                  <a:cubicBezTo>
                    <a:pt x="1854200" y="376968"/>
                    <a:pt x="1939190" y="611436"/>
                    <a:pt x="2017986" y="821029"/>
                  </a:cubicBezTo>
                  <a:cubicBezTo>
                    <a:pt x="2096782" y="1030622"/>
                    <a:pt x="2151131" y="1236464"/>
                    <a:pt x="2228002" y="1500521"/>
                  </a:cubicBezTo>
                  <a:cubicBezTo>
                    <a:pt x="2304873" y="1764578"/>
                    <a:pt x="2385060" y="2096191"/>
                    <a:pt x="2479215" y="2405370"/>
                  </a:cubicBezTo>
                </a:path>
              </a:pathLst>
            </a:custGeom>
            <a:noFill/>
            <a:ln w="41275" cap="flat" cmpd="sng" algn="ctr">
              <a:solidFill>
                <a:srgbClr val="000000">
                  <a:alpha val="3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FCCA3E1-8ABD-5441-9482-71F0376CF732}"/>
                </a:ext>
              </a:extLst>
            </p:cNvPr>
            <p:cNvSpPr txBox="1"/>
            <p:nvPr/>
          </p:nvSpPr>
          <p:spPr>
            <a:xfrm>
              <a:off x="5524786" y="2162841"/>
              <a:ext cx="10254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dirty="0">
                  <a:solidFill>
                    <a:srgbClr val="00204E"/>
                  </a:solidFill>
                  <a:latin typeface="Calibri"/>
                </a:rPr>
                <a:t>Current data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4800738-9A75-3A48-98BD-9AFB8E49BE8E}"/>
                </a:ext>
              </a:extLst>
            </p:cNvPr>
            <p:cNvSpPr txBox="1"/>
            <p:nvPr/>
          </p:nvSpPr>
          <p:spPr>
            <a:xfrm>
              <a:off x="7159999" y="1527996"/>
              <a:ext cx="565299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1600" dirty="0">
                  <a:solidFill>
                    <a:srgbClr val="00B050"/>
                  </a:solidFill>
                  <a:latin typeface="Calibri"/>
                </a:rPr>
                <a:t>Nuclei </a:t>
              </a:r>
            </a:p>
            <a:p>
              <a:pPr defTabSz="609585">
                <a:defRPr/>
              </a:pPr>
              <a:r>
                <a:rPr lang="en-US" sz="1600" dirty="0">
                  <a:solidFill>
                    <a:srgbClr val="00B050"/>
                  </a:solidFill>
                  <a:latin typeface="Calibri"/>
                </a:rPr>
                <a:t>in Jet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995E6E5-5B61-3145-BC6D-2C662B6CFB17}"/>
              </a:ext>
            </a:extLst>
          </p:cNvPr>
          <p:cNvGrpSpPr/>
          <p:nvPr/>
        </p:nvGrpSpPr>
        <p:grpSpPr>
          <a:xfrm>
            <a:off x="5951759" y="2141824"/>
            <a:ext cx="4643939" cy="4319101"/>
            <a:chOff x="4471147" y="240101"/>
            <a:chExt cx="3482954" cy="323932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08DBD6A-5B7D-6D40-BA39-6745BC0D9EE5}"/>
                </a:ext>
              </a:extLst>
            </p:cNvPr>
            <p:cNvSpPr txBox="1"/>
            <p:nvPr/>
          </p:nvSpPr>
          <p:spPr>
            <a:xfrm>
              <a:off x="7165205" y="1628884"/>
              <a:ext cx="565299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1600" dirty="0">
                  <a:solidFill>
                    <a:srgbClr val="00B050"/>
                  </a:solidFill>
                  <a:latin typeface="Calibri"/>
                </a:rPr>
                <a:t>Nuclei </a:t>
              </a:r>
            </a:p>
            <a:p>
              <a:pPr defTabSz="609585">
                <a:defRPr/>
              </a:pPr>
              <a:r>
                <a:rPr lang="en-US" sz="1600" dirty="0">
                  <a:solidFill>
                    <a:srgbClr val="00B050"/>
                  </a:solidFill>
                  <a:latin typeface="Calibri"/>
                </a:rPr>
                <a:t>in Jet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F3C719A4-A9A6-8C47-B322-6066B16200FF}"/>
                </a:ext>
              </a:extLst>
            </p:cNvPr>
            <p:cNvSpPr/>
            <p:nvPr/>
          </p:nvSpPr>
          <p:spPr bwMode="auto">
            <a:xfrm>
              <a:off x="4471147" y="241393"/>
              <a:ext cx="3482954" cy="323803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CFDE4F93-500B-9248-B7C1-1A970AEB5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609911" y="240101"/>
              <a:ext cx="3338984" cy="316447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5F54A48-7659-EE48-916D-0B2DAD5E9BBD}"/>
                </a:ext>
              </a:extLst>
            </p:cNvPr>
            <p:cNvSpPr txBox="1"/>
            <p:nvPr/>
          </p:nvSpPr>
          <p:spPr>
            <a:xfrm>
              <a:off x="5524787" y="807601"/>
              <a:ext cx="14340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1600" dirty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Electron-Positron Jet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C8245975-B010-E64D-9788-4FC64BF8E3A2}"/>
                </a:ext>
              </a:extLst>
            </p:cNvPr>
            <p:cNvSpPr/>
            <p:nvPr/>
          </p:nvSpPr>
          <p:spPr bwMode="auto">
            <a:xfrm>
              <a:off x="5376041" y="1069497"/>
              <a:ext cx="1956565" cy="1804028"/>
            </a:xfrm>
            <a:custGeom>
              <a:avLst/>
              <a:gdLst>
                <a:gd name="connsiteX0" fmla="*/ 0 w 2527738"/>
                <a:gd name="connsiteY0" fmla="*/ 526740 h 2345029"/>
                <a:gd name="connsiteX1" fmla="*/ 472966 w 2527738"/>
                <a:gd name="connsiteY1" fmla="*/ 258726 h 2345029"/>
                <a:gd name="connsiteX2" fmla="*/ 966952 w 2527738"/>
                <a:gd name="connsiteY2" fmla="*/ 43264 h 2345029"/>
                <a:gd name="connsiteX3" fmla="*/ 1424152 w 2527738"/>
                <a:gd name="connsiteY3" fmla="*/ 16988 h 2345029"/>
                <a:gd name="connsiteX4" fmla="*/ 1755228 w 2527738"/>
                <a:gd name="connsiteY4" fmla="*/ 242961 h 2345029"/>
                <a:gd name="connsiteX5" fmla="*/ 2017986 w 2527738"/>
                <a:gd name="connsiteY5" fmla="*/ 821029 h 2345029"/>
                <a:gd name="connsiteX6" fmla="*/ 2254469 w 2527738"/>
                <a:gd name="connsiteY6" fmla="*/ 1472671 h 2345029"/>
                <a:gd name="connsiteX7" fmla="*/ 2527738 w 2527738"/>
                <a:gd name="connsiteY7" fmla="*/ 2345029 h 2345029"/>
                <a:gd name="connsiteX0" fmla="*/ 0 w 2479215"/>
                <a:gd name="connsiteY0" fmla="*/ 526740 h 2405370"/>
                <a:gd name="connsiteX1" fmla="*/ 472966 w 2479215"/>
                <a:gd name="connsiteY1" fmla="*/ 258726 h 2405370"/>
                <a:gd name="connsiteX2" fmla="*/ 966952 w 2479215"/>
                <a:gd name="connsiteY2" fmla="*/ 43264 h 2405370"/>
                <a:gd name="connsiteX3" fmla="*/ 1424152 w 2479215"/>
                <a:gd name="connsiteY3" fmla="*/ 16988 h 2405370"/>
                <a:gd name="connsiteX4" fmla="*/ 1755228 w 2479215"/>
                <a:gd name="connsiteY4" fmla="*/ 242961 h 2405370"/>
                <a:gd name="connsiteX5" fmla="*/ 2017986 w 2479215"/>
                <a:gd name="connsiteY5" fmla="*/ 821029 h 2405370"/>
                <a:gd name="connsiteX6" fmla="*/ 2254469 w 2479215"/>
                <a:gd name="connsiteY6" fmla="*/ 1472671 h 2405370"/>
                <a:gd name="connsiteX7" fmla="*/ 2479215 w 2479215"/>
                <a:gd name="connsiteY7" fmla="*/ 2405370 h 2405370"/>
                <a:gd name="connsiteX0" fmla="*/ 0 w 2479215"/>
                <a:gd name="connsiteY0" fmla="*/ 526740 h 2405370"/>
                <a:gd name="connsiteX1" fmla="*/ 472966 w 2479215"/>
                <a:gd name="connsiteY1" fmla="*/ 258726 h 2405370"/>
                <a:gd name="connsiteX2" fmla="*/ 966952 w 2479215"/>
                <a:gd name="connsiteY2" fmla="*/ 43264 h 2405370"/>
                <a:gd name="connsiteX3" fmla="*/ 1424152 w 2479215"/>
                <a:gd name="connsiteY3" fmla="*/ 16988 h 2405370"/>
                <a:gd name="connsiteX4" fmla="*/ 1755228 w 2479215"/>
                <a:gd name="connsiteY4" fmla="*/ 242961 h 2405370"/>
                <a:gd name="connsiteX5" fmla="*/ 2017986 w 2479215"/>
                <a:gd name="connsiteY5" fmla="*/ 821029 h 2405370"/>
                <a:gd name="connsiteX6" fmla="*/ 2228002 w 2479215"/>
                <a:gd name="connsiteY6" fmla="*/ 1500521 h 2405370"/>
                <a:gd name="connsiteX7" fmla="*/ 2479215 w 2479215"/>
                <a:gd name="connsiteY7" fmla="*/ 2405370 h 240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79215" h="2405370">
                  <a:moveTo>
                    <a:pt x="0" y="526740"/>
                  </a:moveTo>
                  <a:cubicBezTo>
                    <a:pt x="155903" y="433022"/>
                    <a:pt x="311807" y="339305"/>
                    <a:pt x="472966" y="258726"/>
                  </a:cubicBezTo>
                  <a:cubicBezTo>
                    <a:pt x="634125" y="178147"/>
                    <a:pt x="808421" y="83554"/>
                    <a:pt x="966952" y="43264"/>
                  </a:cubicBezTo>
                  <a:cubicBezTo>
                    <a:pt x="1125483" y="2974"/>
                    <a:pt x="1292773" y="-16295"/>
                    <a:pt x="1424152" y="16988"/>
                  </a:cubicBezTo>
                  <a:cubicBezTo>
                    <a:pt x="1555531" y="50271"/>
                    <a:pt x="1656256" y="108954"/>
                    <a:pt x="1755228" y="242961"/>
                  </a:cubicBezTo>
                  <a:cubicBezTo>
                    <a:pt x="1854200" y="376968"/>
                    <a:pt x="1939190" y="611436"/>
                    <a:pt x="2017986" y="821029"/>
                  </a:cubicBezTo>
                  <a:cubicBezTo>
                    <a:pt x="2096782" y="1030622"/>
                    <a:pt x="2151131" y="1236464"/>
                    <a:pt x="2228002" y="1500521"/>
                  </a:cubicBezTo>
                  <a:cubicBezTo>
                    <a:pt x="2304873" y="1764578"/>
                    <a:pt x="2385060" y="2096191"/>
                    <a:pt x="2479215" y="2405370"/>
                  </a:cubicBezTo>
                </a:path>
              </a:pathLst>
            </a:custGeom>
            <a:noFill/>
            <a:ln w="41275" cap="flat" cmpd="sng" algn="ctr">
              <a:solidFill>
                <a:srgbClr val="000000">
                  <a:alpha val="3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1A2E311-A583-EF4D-9CA1-EB5AA643A39D}"/>
                </a:ext>
              </a:extLst>
            </p:cNvPr>
            <p:cNvSpPr txBox="1"/>
            <p:nvPr/>
          </p:nvSpPr>
          <p:spPr>
            <a:xfrm>
              <a:off x="7159999" y="1527996"/>
              <a:ext cx="565299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1600" dirty="0">
                  <a:solidFill>
                    <a:srgbClr val="00B050"/>
                  </a:solidFill>
                  <a:latin typeface="Calibri"/>
                </a:rPr>
                <a:t>Nuclei </a:t>
              </a:r>
            </a:p>
            <a:p>
              <a:pPr defTabSz="609585">
                <a:defRPr/>
              </a:pPr>
              <a:r>
                <a:rPr lang="en-US" sz="1600" dirty="0">
                  <a:solidFill>
                    <a:srgbClr val="00B050"/>
                  </a:solidFill>
                  <a:latin typeface="Calibri"/>
                </a:rPr>
                <a:t>in Jet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68F3FA4-1B9A-F840-90F8-D3B4CB3F69B3}"/>
                </a:ext>
              </a:extLst>
            </p:cNvPr>
            <p:cNvSpPr txBox="1"/>
            <p:nvPr/>
          </p:nvSpPr>
          <p:spPr>
            <a:xfrm>
              <a:off x="5753410" y="2162841"/>
              <a:ext cx="4023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dirty="0">
                  <a:solidFill>
                    <a:srgbClr val="FF0000"/>
                  </a:solidFill>
                  <a:latin typeface="Calibri"/>
                </a:rPr>
                <a:t>CTA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86D1EE9-6661-0446-B07B-42240D35BACE}"/>
              </a:ext>
            </a:extLst>
          </p:cNvPr>
          <p:cNvSpPr/>
          <p:nvPr/>
        </p:nvSpPr>
        <p:spPr>
          <a:xfrm>
            <a:off x="5951395" y="1497226"/>
            <a:ext cx="6096000" cy="54386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585">
              <a:defRPr/>
            </a:pPr>
            <a:r>
              <a:rPr lang="en-US" sz="1467" dirty="0">
                <a:solidFill>
                  <a:prstClr val="white"/>
                </a:solidFill>
                <a:latin typeface="Calibri"/>
              </a:rPr>
              <a:t>from: Science with CTA</a:t>
            </a:r>
          </a:p>
          <a:p>
            <a:pPr defTabSz="609585">
              <a:defRPr/>
            </a:pPr>
            <a:r>
              <a:rPr lang="en-US" sz="1467" dirty="0" err="1">
                <a:solidFill>
                  <a:prstClr val="white"/>
                </a:solidFill>
                <a:latin typeface="Calibri"/>
              </a:rPr>
              <a:t>www.worldscientific.com</a:t>
            </a:r>
            <a:r>
              <a:rPr lang="en-US" sz="1467" dirty="0">
                <a:solidFill>
                  <a:prstClr val="white"/>
                </a:solidFill>
                <a:latin typeface="Calibri"/>
              </a:rPr>
              <a:t>/</a:t>
            </a:r>
            <a:r>
              <a:rPr lang="en-US" sz="1467" dirty="0" err="1">
                <a:solidFill>
                  <a:prstClr val="white"/>
                </a:solidFill>
                <a:latin typeface="Calibri"/>
              </a:rPr>
              <a:t>worldscibooks</a:t>
            </a:r>
            <a:r>
              <a:rPr lang="en-US" sz="1467" dirty="0">
                <a:solidFill>
                  <a:prstClr val="white"/>
                </a:solidFill>
                <a:latin typeface="Calibri"/>
              </a:rPr>
              <a:t>/10.1142/10986</a:t>
            </a:r>
          </a:p>
        </p:txBody>
      </p:sp>
    </p:spTree>
    <p:extLst>
      <p:ext uri="{BB962C8B-B14F-4D97-AF65-F5344CB8AC3E}">
        <p14:creationId xmlns:p14="http://schemas.microsoft.com/office/powerpoint/2010/main" val="238841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AB18012-D13D-AB45-86C5-2E31970F1AD7}"/>
              </a:ext>
            </a:extLst>
          </p:cNvPr>
          <p:cNvSpPr/>
          <p:nvPr/>
        </p:nvSpPr>
        <p:spPr>
          <a:xfrm>
            <a:off x="0" y="1307075"/>
            <a:ext cx="12192000" cy="55836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2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1" b="88243" l="0" r="98760">
                        <a14:foregroundMark x1="80057" y1="14791" x2="23235" y2="48799"/>
                        <a14:foregroundMark x1="24380" y1="62453" x2="86307" y2="42288"/>
                        <a14:foregroundMark x1="23378" y1="64223" x2="22185" y2="74463"/>
                        <a14:foregroundMark x1="19418" y1="76991" x2="10973" y2="74463"/>
                        <a14:foregroundMark x1="8874" y1="70228" x2="2910" y2="69785"/>
                        <a14:foregroundMark x1="7204" y1="47155" x2="5868" y2="60683"/>
                        <a14:foregroundMark x1="5153" y1="61631" x2="2719" y2="63401"/>
                        <a14:foregroundMark x1="8635" y1="45196" x2="15744" y2="44501"/>
                        <a14:foregroundMark x1="19561" y1="45954" x2="21469" y2="49558"/>
                      </a14:backgroundRemoval>
                    </a14:imgEffect>
                    <a14:imgEffect>
                      <a14:colorTemperature colorTemp="378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23130"/>
          <a:stretch/>
        </p:blipFill>
        <p:spPr>
          <a:xfrm>
            <a:off x="2594253" y="2043431"/>
            <a:ext cx="5891743" cy="5784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 rot="9951232">
            <a:off x="5976700" y="2764739"/>
            <a:ext cx="2754104" cy="2539715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  <a:gs pos="50000">
                <a:srgbClr val="000000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pic>
        <p:nvPicPr>
          <p:cNvPr id="8" name="Picture 10" descr="bluemarble2k"/>
          <p:cNvPicPr>
            <a:picLocks noChangeAspect="1" noChangeArrowheads="1"/>
          </p:cNvPicPr>
          <p:nvPr/>
        </p:nvPicPr>
        <p:blipFill>
          <a:blip r:embed="rId5"/>
          <a:srcRect b="7413"/>
          <a:stretch>
            <a:fillRect/>
          </a:stretch>
        </p:blipFill>
        <p:spPr bwMode="auto">
          <a:xfrm>
            <a:off x="10762393" y="2091181"/>
            <a:ext cx="1214780" cy="1152635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4431346" y="3678057"/>
            <a:ext cx="4304215" cy="1534604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9022843" y="3101897"/>
            <a:ext cx="1070692" cy="447504"/>
          </a:xfrm>
          <a:prstGeom prst="straightConnector1">
            <a:avLst/>
          </a:prstGeom>
          <a:solidFill>
            <a:srgbClr val="BFBFBF"/>
          </a:solidFill>
          <a:ln w="19050" cap="flat" cmpd="sng" algn="ctr">
            <a:solidFill>
              <a:srgbClr val="A7FFF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>
          <a:xfrm flipV="1">
            <a:off x="8256487" y="3670346"/>
            <a:ext cx="504879" cy="180663"/>
          </a:xfrm>
          <a:prstGeom prst="line">
            <a:avLst/>
          </a:prstGeom>
          <a:ln w="1524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796044" y="3609872"/>
            <a:ext cx="1043301" cy="257011"/>
          </a:xfrm>
          <a:custGeom>
            <a:avLst/>
            <a:gdLst>
              <a:gd name="connsiteX0" fmla="*/ 0 w 1043301"/>
              <a:gd name="connsiteY0" fmla="*/ 45355 h 257010"/>
              <a:gd name="connsiteX1" fmla="*/ 378008 w 1043301"/>
              <a:gd name="connsiteY1" fmla="*/ 0 h 257010"/>
              <a:gd name="connsiteX2" fmla="*/ 710654 w 1043301"/>
              <a:gd name="connsiteY2" fmla="*/ 45355 h 257010"/>
              <a:gd name="connsiteX3" fmla="*/ 1043301 w 1043301"/>
              <a:gd name="connsiteY3" fmla="*/ 257010 h 25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301" h="257010">
                <a:moveTo>
                  <a:pt x="0" y="45355"/>
                </a:moveTo>
                <a:cubicBezTo>
                  <a:pt x="129783" y="22677"/>
                  <a:pt x="259566" y="0"/>
                  <a:pt x="378008" y="0"/>
                </a:cubicBezTo>
                <a:cubicBezTo>
                  <a:pt x="496450" y="0"/>
                  <a:pt x="599772" y="2520"/>
                  <a:pt x="710654" y="45355"/>
                </a:cubicBezTo>
                <a:cubicBezTo>
                  <a:pt x="821536" y="88190"/>
                  <a:pt x="1043301" y="257010"/>
                  <a:pt x="1043301" y="257010"/>
                </a:cubicBezTo>
              </a:path>
            </a:pathLst>
          </a:custGeom>
          <a:ln w="57150" cmpd="sng">
            <a:solidFill>
              <a:srgbClr val="3366FF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474081" y="3781617"/>
            <a:ext cx="445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3366FF"/>
                </a:solidFill>
                <a:latin typeface="Verdana" charset="0"/>
                <a:ea typeface="ヒラギノ角ゴ ProN W3"/>
              </a:rPr>
              <a:t>e</a:t>
            </a:r>
            <a:r>
              <a:rPr lang="en-US" sz="2000" baseline="30000" dirty="0">
                <a:solidFill>
                  <a:srgbClr val="3366FF"/>
                </a:solidFill>
                <a:latin typeface="Verdana" charset="0"/>
                <a:ea typeface="ヒラギノ角ゴ ProN W3"/>
              </a:rPr>
              <a:t>–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12459" y="2641440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0000"/>
                </a:solidFill>
                <a:latin typeface="Verdana" charset="0"/>
                <a:ea typeface="ヒラギノ角ゴ ProN W3"/>
              </a:rPr>
              <a:t>e</a:t>
            </a:r>
            <a:r>
              <a:rPr lang="en-US" sz="2000" baseline="30000" dirty="0">
                <a:solidFill>
                  <a:srgbClr val="FF0000"/>
                </a:solidFill>
                <a:latin typeface="Verdana" charset="0"/>
                <a:ea typeface="ヒラギノ角ゴ ProN W3"/>
              </a:rPr>
              <a:t>+</a:t>
            </a:r>
          </a:p>
        </p:txBody>
      </p:sp>
      <p:sp>
        <p:nvSpPr>
          <p:cNvPr id="11" name="Freeform 10"/>
          <p:cNvSpPr/>
          <p:nvPr/>
        </p:nvSpPr>
        <p:spPr>
          <a:xfrm>
            <a:off x="8750683" y="2838844"/>
            <a:ext cx="619932" cy="801265"/>
          </a:xfrm>
          <a:custGeom>
            <a:avLst/>
            <a:gdLst>
              <a:gd name="connsiteX0" fmla="*/ 0 w 619932"/>
              <a:gd name="connsiteY0" fmla="*/ 801265 h 801265"/>
              <a:gd name="connsiteX1" fmla="*/ 287285 w 619932"/>
              <a:gd name="connsiteY1" fmla="*/ 634965 h 801265"/>
              <a:gd name="connsiteX2" fmla="*/ 498970 w 619932"/>
              <a:gd name="connsiteY2" fmla="*/ 347719 h 801265"/>
              <a:gd name="connsiteX3" fmla="*/ 619932 w 619932"/>
              <a:gd name="connsiteY3" fmla="*/ 0 h 80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932" h="801265">
                <a:moveTo>
                  <a:pt x="0" y="801265"/>
                </a:moveTo>
                <a:cubicBezTo>
                  <a:pt x="102061" y="755910"/>
                  <a:pt x="204123" y="710556"/>
                  <a:pt x="287285" y="634965"/>
                </a:cubicBezTo>
                <a:cubicBezTo>
                  <a:pt x="370447" y="559374"/>
                  <a:pt x="443529" y="453547"/>
                  <a:pt x="498970" y="347719"/>
                </a:cubicBezTo>
                <a:cubicBezTo>
                  <a:pt x="554411" y="241891"/>
                  <a:pt x="619932" y="0"/>
                  <a:pt x="619932" y="0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 rot="20123655">
            <a:off x="8355990" y="2205427"/>
            <a:ext cx="2498143" cy="4292312"/>
            <a:chOff x="5217493" y="1774764"/>
            <a:chExt cx="2555194" cy="4390339"/>
          </a:xfrm>
        </p:grpSpPr>
        <p:sp>
          <p:nvSpPr>
            <p:cNvPr id="26" name="Oval 25"/>
            <p:cNvSpPr/>
            <p:nvPr/>
          </p:nvSpPr>
          <p:spPr bwMode="auto">
            <a:xfrm>
              <a:off x="5370499" y="1881838"/>
              <a:ext cx="2233882" cy="2371422"/>
            </a:xfrm>
            <a:prstGeom prst="ellipse">
              <a:avLst/>
            </a:prstGeom>
            <a:solidFill>
              <a:srgbClr val="BFBFBF">
                <a:alpha val="18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200">
                <a:solidFill>
                  <a:srgbClr val="000000"/>
                </a:solidFill>
                <a:latin typeface="Helvetica Neue Light" charset="0"/>
                <a:ea typeface="ヒラギノ角ゴ ProN W3"/>
                <a:sym typeface="Helvetica Neue Light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217493" y="1774764"/>
              <a:ext cx="2555194" cy="4390339"/>
              <a:chOff x="5217493" y="1774764"/>
              <a:chExt cx="2555194" cy="4390339"/>
            </a:xfrm>
          </p:grpSpPr>
          <p:sp>
            <p:nvSpPr>
              <p:cNvPr id="29" name="Trapezoid 28"/>
              <p:cNvSpPr/>
              <p:nvPr/>
            </p:nvSpPr>
            <p:spPr bwMode="auto">
              <a:xfrm>
                <a:off x="6319133" y="4390955"/>
                <a:ext cx="428416" cy="1759443"/>
              </a:xfrm>
              <a:prstGeom prst="trapezoid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200">
                  <a:solidFill>
                    <a:srgbClr val="000000"/>
                  </a:solidFill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  <p:sp>
            <p:nvSpPr>
              <p:cNvPr id="30" name="Trapezoid 29"/>
              <p:cNvSpPr/>
              <p:nvPr/>
            </p:nvSpPr>
            <p:spPr bwMode="auto">
              <a:xfrm>
                <a:off x="6379729" y="4405660"/>
                <a:ext cx="276017" cy="1759443"/>
              </a:xfrm>
              <a:prstGeom prst="trapezoid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/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200">
                  <a:solidFill>
                    <a:srgbClr val="000000"/>
                  </a:solidFill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6272626" y="4267965"/>
                <a:ext cx="490224" cy="168889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200">
                  <a:solidFill>
                    <a:srgbClr val="000000"/>
                  </a:solidFill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  <p:sp>
            <p:nvSpPr>
              <p:cNvPr id="32" name="Donut 31"/>
              <p:cNvSpPr/>
              <p:nvPr/>
            </p:nvSpPr>
            <p:spPr bwMode="auto">
              <a:xfrm>
                <a:off x="5217493" y="1774764"/>
                <a:ext cx="2555194" cy="2555194"/>
              </a:xfrm>
              <a:prstGeom prst="donut">
                <a:avLst>
                  <a:gd name="adj" fmla="val 10026"/>
                </a:avLst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200">
                  <a:solidFill>
                    <a:srgbClr val="000000"/>
                  </a:solidFill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  <p:sp>
            <p:nvSpPr>
              <p:cNvPr id="33" name="Donut 32"/>
              <p:cNvSpPr/>
              <p:nvPr/>
            </p:nvSpPr>
            <p:spPr bwMode="auto">
              <a:xfrm>
                <a:off x="5293391" y="1851262"/>
                <a:ext cx="2402794" cy="2416904"/>
              </a:xfrm>
              <a:prstGeom prst="donut">
                <a:avLst>
                  <a:gd name="adj" fmla="val 3720"/>
                </a:avLst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200">
                  <a:solidFill>
                    <a:srgbClr val="000000"/>
                  </a:solidFill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</p:grpSp>
        <p:sp>
          <p:nvSpPr>
            <p:cNvPr id="28" name="Moon 27"/>
            <p:cNvSpPr/>
            <p:nvPr/>
          </p:nvSpPr>
          <p:spPr bwMode="auto">
            <a:xfrm flipH="1" flipV="1">
              <a:off x="6671046" y="2080733"/>
              <a:ext cx="596722" cy="1912437"/>
            </a:xfrm>
            <a:prstGeom prst="moon">
              <a:avLst/>
            </a:prstGeom>
            <a:solidFill>
              <a:srgbClr val="BFBFBF">
                <a:alpha val="17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200">
                <a:solidFill>
                  <a:srgbClr val="000000"/>
                </a:solidFill>
                <a:latin typeface="Helvetica Neue Light" charset="0"/>
                <a:ea typeface="ヒラギノ角ゴ ProN W3"/>
                <a:sym typeface="Helvetica Neue Light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495983" y="3323209"/>
            <a:ext cx="1245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4F81BD">
                    <a:lumMod val="40000"/>
                    <a:lumOff val="60000"/>
                  </a:srgbClr>
                </a:solidFill>
                <a:latin typeface="Verdana" charset="0"/>
                <a:ea typeface="ヒラギノ角ゴ ProN W3"/>
              </a:rPr>
              <a:t>starlight</a:t>
            </a:r>
            <a:endParaRPr lang="en-US" sz="2000" dirty="0">
              <a:solidFill>
                <a:srgbClr val="4F81BD">
                  <a:lumMod val="40000"/>
                  <a:lumOff val="60000"/>
                </a:srgbClr>
              </a:solidFill>
              <a:latin typeface="Verdana" charset="0"/>
              <a:ea typeface="ヒラギノ角ゴ ProN W3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4F81BD">
                    <a:lumMod val="40000"/>
                    <a:lumOff val="60000"/>
                  </a:srgbClr>
                </a:solidFill>
                <a:latin typeface="Verdana" charset="0"/>
                <a:ea typeface="ヒラギノ角ゴ ProN W3"/>
              </a:rPr>
              <a:t>photon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69334" y="3630987"/>
            <a:ext cx="2199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srgbClr val="FFFF00"/>
                </a:solidFill>
                <a:latin typeface="Verdana" charset="0"/>
                <a:ea typeface="ヒラギノ角ゴ ProN W3"/>
              </a:rPr>
              <a:t>TeV</a:t>
            </a:r>
            <a:r>
              <a:rPr lang="en-US" sz="2000" dirty="0">
                <a:solidFill>
                  <a:srgbClr val="FFFF00"/>
                </a:solidFill>
                <a:latin typeface="Verdana" charset="0"/>
                <a:ea typeface="ヒラギノ角ゴ ProN W3"/>
              </a:rPr>
              <a:t> gamma ray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914C0620-13D1-6644-80F6-D986F38E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Photon propagation:</a:t>
            </a:r>
            <a:br>
              <a:rPr lang="en-US" dirty="0"/>
            </a:br>
            <a:r>
              <a:rPr lang="en-US" dirty="0"/>
              <a:t>Extragalactic Background light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667973" y="5283604"/>
            <a:ext cx="3875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white">
                    <a:lumMod val="95000"/>
                  </a:prstClr>
                </a:solidFill>
                <a:latin typeface="Verdana" charset="0"/>
                <a:ea typeface="ヒラギノ角ゴ ProN W3"/>
              </a:rPr>
              <a:t>Absorption depends on </a:t>
            </a:r>
            <a:r>
              <a:rPr lang="en-US" sz="2000" dirty="0" err="1">
                <a:solidFill>
                  <a:prstClr val="white">
                    <a:lumMod val="95000"/>
                  </a:prstClr>
                </a:solidFill>
                <a:latin typeface="Verdana" charset="0"/>
                <a:ea typeface="ヒラギノ角ゴ ProN W3"/>
              </a:rPr>
              <a:t>th</a:t>
            </a:r>
            <a:r>
              <a:rPr lang="en-US" sz="2000" dirty="0">
                <a:solidFill>
                  <a:prstClr val="white">
                    <a:lumMod val="95000"/>
                  </a:prstClr>
                </a:solidFill>
                <a:latin typeface="Verdana" charset="0"/>
                <a:ea typeface="ヒラギノ角ゴ ProN W3"/>
              </a:rPr>
              <a:t>e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white">
                    <a:lumMod val="95000"/>
                  </a:prstClr>
                </a:solidFill>
                <a:latin typeface="Verdana" charset="0"/>
                <a:ea typeface="ヒラギノ角ゴ ProN W3"/>
              </a:rPr>
              <a:t>intensity of background light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A264785-7362-2742-B39A-DA59CD744770}"/>
              </a:ext>
            </a:extLst>
          </p:cNvPr>
          <p:cNvGrpSpPr/>
          <p:nvPr/>
        </p:nvGrpSpPr>
        <p:grpSpPr>
          <a:xfrm>
            <a:off x="199807" y="1750485"/>
            <a:ext cx="7085568" cy="4610929"/>
            <a:chOff x="149855" y="1312863"/>
            <a:chExt cx="5314176" cy="345819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9E9D1434-9C9F-8D4C-A428-394D4A765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507" y="1605251"/>
              <a:ext cx="5285524" cy="31658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chemeClr val="bg1">
                  <a:alpha val="65000"/>
                </a:schemeClr>
              </a:outerShdw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52CDFC64-DBB1-614A-9AB4-1EC8A46D23ED}"/>
                </a:ext>
              </a:extLst>
            </p:cNvPr>
            <p:cNvSpPr txBox="1"/>
            <p:nvPr/>
          </p:nvSpPr>
          <p:spPr>
            <a:xfrm>
              <a:off x="149855" y="1312863"/>
              <a:ext cx="1638911" cy="561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de-DE" sz="2133" dirty="0">
                  <a:solidFill>
                    <a:prstClr val="white"/>
                  </a:solidFill>
                  <a:latin typeface="Calibri"/>
                </a:rPr>
                <a:t>arXiv:2010.01349 </a:t>
              </a:r>
            </a:p>
            <a:p>
              <a:pPr defTabSz="609585">
                <a:defRPr/>
              </a:pPr>
              <a:endParaRPr lang="en-US" sz="2133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94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AB18012-D13D-AB45-86C5-2E31970F1AD7}"/>
              </a:ext>
            </a:extLst>
          </p:cNvPr>
          <p:cNvSpPr/>
          <p:nvPr/>
        </p:nvSpPr>
        <p:spPr>
          <a:xfrm>
            <a:off x="0" y="1307075"/>
            <a:ext cx="12192000" cy="55836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2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1" b="88243" l="0" r="98760">
                        <a14:foregroundMark x1="80057" y1="14791" x2="23235" y2="48799"/>
                        <a14:foregroundMark x1="24380" y1="62453" x2="86307" y2="42288"/>
                        <a14:foregroundMark x1="23378" y1="64223" x2="22185" y2="74463"/>
                        <a14:foregroundMark x1="19418" y1="76991" x2="10973" y2="74463"/>
                        <a14:foregroundMark x1="8874" y1="70228" x2="2910" y2="69785"/>
                        <a14:foregroundMark x1="7204" y1="47155" x2="5868" y2="60683"/>
                        <a14:foregroundMark x1="5153" y1="61631" x2="2719" y2="63401"/>
                        <a14:foregroundMark x1="8635" y1="45196" x2="15744" y2="44501"/>
                        <a14:foregroundMark x1="19561" y1="45954" x2="21469" y2="49558"/>
                      </a14:backgroundRemoval>
                    </a14:imgEffect>
                    <a14:imgEffect>
                      <a14:colorTemperature colorTemp="378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23130"/>
          <a:stretch/>
        </p:blipFill>
        <p:spPr>
          <a:xfrm>
            <a:off x="2594253" y="2043431"/>
            <a:ext cx="5891743" cy="5784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 rot="9951232">
            <a:off x="5976700" y="2764739"/>
            <a:ext cx="2754104" cy="2539715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  <a:gs pos="50000">
                <a:srgbClr val="000000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pic>
        <p:nvPicPr>
          <p:cNvPr id="8" name="Picture 10" descr="bluemarble2k"/>
          <p:cNvPicPr>
            <a:picLocks noChangeAspect="1" noChangeArrowheads="1"/>
          </p:cNvPicPr>
          <p:nvPr/>
        </p:nvPicPr>
        <p:blipFill>
          <a:blip r:embed="rId5"/>
          <a:srcRect b="7413"/>
          <a:stretch>
            <a:fillRect/>
          </a:stretch>
        </p:blipFill>
        <p:spPr bwMode="auto">
          <a:xfrm>
            <a:off x="10762393" y="2091181"/>
            <a:ext cx="1214780" cy="1152635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5069334" y="3630987"/>
            <a:ext cx="2199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srgbClr val="FFFF00"/>
                </a:solidFill>
                <a:latin typeface="Verdana" charset="0"/>
                <a:ea typeface="ヒラギノ角ゴ ProN W3"/>
              </a:rPr>
              <a:t>TeV</a:t>
            </a:r>
            <a:r>
              <a:rPr lang="en-US" sz="2000" dirty="0">
                <a:solidFill>
                  <a:srgbClr val="FFFF00"/>
                </a:solidFill>
                <a:latin typeface="Verdana" charset="0"/>
                <a:ea typeface="ヒラギノ角ゴ ProN W3"/>
              </a:rPr>
              <a:t> gamma ray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914C0620-13D1-6644-80F6-D986F38E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Photon propagation:</a:t>
            </a:r>
            <a:br>
              <a:rPr lang="en-US" dirty="0"/>
            </a:br>
            <a:r>
              <a:rPr lang="en-US" dirty="0"/>
              <a:t>photon-axion oscillations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CDFC64-DBB1-614A-9AB4-1EC8A46D23ED}"/>
              </a:ext>
            </a:extLst>
          </p:cNvPr>
          <p:cNvSpPr txBox="1"/>
          <p:nvPr/>
        </p:nvSpPr>
        <p:spPr>
          <a:xfrm>
            <a:off x="199807" y="1750485"/>
            <a:ext cx="2185214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de-DE" sz="2133" dirty="0">
                <a:solidFill>
                  <a:prstClr val="white"/>
                </a:solidFill>
                <a:latin typeface="Calibri"/>
              </a:rPr>
              <a:t>arXiv:2010.01349 </a:t>
            </a:r>
          </a:p>
          <a:p>
            <a:pPr defTabSz="609585">
              <a:defRPr/>
            </a:pPr>
            <a:endParaRPr lang="en-US" sz="2133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EB914F9D-1881-A846-B19F-CEB41079B2AF}"/>
              </a:ext>
            </a:extLst>
          </p:cNvPr>
          <p:cNvCxnSpPr>
            <a:cxnSpLocks/>
          </p:cNvCxnSpPr>
          <p:nvPr/>
        </p:nvCxnSpPr>
        <p:spPr bwMode="auto">
          <a:xfrm flipV="1">
            <a:off x="4431346" y="2929467"/>
            <a:ext cx="6271845" cy="2283195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E3D52F8-84D4-6B4C-A63D-B985F4241EC8}"/>
              </a:ext>
            </a:extLst>
          </p:cNvPr>
          <p:cNvGrpSpPr/>
          <p:nvPr/>
        </p:nvGrpSpPr>
        <p:grpSpPr>
          <a:xfrm>
            <a:off x="8245523" y="2750569"/>
            <a:ext cx="1897271" cy="1591146"/>
            <a:chOff x="5297103" y="1996585"/>
            <a:chExt cx="1422953" cy="1193360"/>
          </a:xfrm>
        </p:grpSpPr>
        <p:sp>
          <p:nvSpPr>
            <p:cNvPr id="38" name="Cloud 37">
              <a:extLst>
                <a:ext uri="{FF2B5EF4-FFF2-40B4-BE49-F238E27FC236}">
                  <a16:creationId xmlns:a16="http://schemas.microsoft.com/office/drawing/2014/main" xmlns="" id="{5919FDB3-6FBF-4749-A2A5-8F09D9C8A741}"/>
                </a:ext>
              </a:extLst>
            </p:cNvPr>
            <p:cNvSpPr/>
            <p:nvPr/>
          </p:nvSpPr>
          <p:spPr bwMode="auto">
            <a:xfrm>
              <a:off x="5446285" y="1996585"/>
              <a:ext cx="1181969" cy="1193360"/>
            </a:xfrm>
            <a:prstGeom prst="clou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09585">
                <a:defRPr/>
              </a:pPr>
              <a:endParaRPr lang="en-US" sz="4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2720A803-AE1B-0045-8253-E18F02D9F71B}"/>
                </a:ext>
              </a:extLst>
            </p:cNvPr>
            <p:cNvCxnSpPr/>
            <p:nvPr/>
          </p:nvCxnSpPr>
          <p:spPr>
            <a:xfrm flipV="1">
              <a:off x="5297103" y="2317875"/>
              <a:ext cx="1422953" cy="504883"/>
            </a:xfrm>
            <a:prstGeom prst="line">
              <a:avLst/>
            </a:prstGeom>
            <a:ln w="1524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A47EA33C-11E6-0C44-9AE7-D21A9DF99CC3}"/>
                </a:ext>
              </a:extLst>
            </p:cNvPr>
            <p:cNvCxnSpPr/>
            <p:nvPr/>
          </p:nvCxnSpPr>
          <p:spPr>
            <a:xfrm flipV="1">
              <a:off x="5684863" y="2450307"/>
              <a:ext cx="656406" cy="236261"/>
            </a:xfrm>
            <a:prstGeom prst="line">
              <a:avLst/>
            </a:prstGeom>
            <a:ln w="152400" cmpd="sng">
              <a:solidFill>
                <a:srgbClr val="25FF0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7CF030E9-FC07-F844-A20D-157D7283DB78}"/>
                </a:ext>
              </a:extLst>
            </p:cNvPr>
            <p:cNvSpPr txBox="1"/>
            <p:nvPr/>
          </p:nvSpPr>
          <p:spPr>
            <a:xfrm>
              <a:off x="5606941" y="2168703"/>
              <a:ext cx="535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dirty="0" err="1">
                  <a:solidFill>
                    <a:srgbClr val="25FF09"/>
                  </a:solidFill>
                  <a:latin typeface="Calibri"/>
                  <a:ea typeface="ヒラギノ角ゴ ProN W3"/>
                  <a:cs typeface="ヒラギノ角ゴ ProN W3"/>
                </a:rPr>
                <a:t>Axion</a:t>
              </a:r>
              <a:endParaRPr lang="en-US" dirty="0">
                <a:solidFill>
                  <a:srgbClr val="25FF09"/>
                </a:solidFill>
                <a:latin typeface="Calibri"/>
                <a:ea typeface="ヒラギノ角ゴ ProN W3"/>
                <a:cs typeface="ヒラギノ角ゴ ProN W3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0FB165B7-A61D-2945-BFD5-9EDD2301A619}"/>
                </a:ext>
              </a:extLst>
            </p:cNvPr>
            <p:cNvSpPr txBox="1"/>
            <p:nvPr/>
          </p:nvSpPr>
          <p:spPr>
            <a:xfrm>
              <a:off x="5939730" y="2685063"/>
              <a:ext cx="28517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2800" dirty="0">
                  <a:solidFill>
                    <a:prstClr val="white"/>
                  </a:solidFill>
                  <a:latin typeface="Calibri"/>
                  <a:ea typeface="ヒラギノ角ゴ ProN W3"/>
                  <a:cs typeface="ヒラギノ角ゴ ProN W3"/>
                </a:rPr>
                <a:t>B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xmlns="" id="{0F810CAF-4514-E54D-A496-7C5D7BC135E6}"/>
                </a:ext>
              </a:extLst>
            </p:cNvPr>
            <p:cNvCxnSpPr/>
            <p:nvPr/>
          </p:nvCxnSpPr>
          <p:spPr bwMode="auto">
            <a:xfrm>
              <a:off x="6008582" y="2719487"/>
              <a:ext cx="252460" cy="0"/>
            </a:xfrm>
            <a:prstGeom prst="straightConnector1">
              <a:avLst/>
            </a:prstGeom>
            <a:solidFill>
              <a:srgbClr val="BFBFB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69E812E-98E6-D846-8A5A-59D4DE6F168D}"/>
                </a:ext>
              </a:extLst>
            </p:cNvPr>
            <p:cNvSpPr/>
            <p:nvPr/>
          </p:nvSpPr>
          <p:spPr bwMode="auto">
            <a:xfrm>
              <a:off x="5619750" y="2628900"/>
              <a:ext cx="119063" cy="119063"/>
            </a:xfrm>
            <a:prstGeom prst="ellipse">
              <a:avLst/>
            </a:prstGeom>
            <a:solidFill>
              <a:srgbClr val="008000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09585">
                <a:defRPr/>
              </a:pPr>
              <a:endParaRPr lang="en-US" sz="4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2FD7B13F-4774-ED44-A43D-0F3767009EFA}"/>
                </a:ext>
              </a:extLst>
            </p:cNvPr>
            <p:cNvSpPr/>
            <p:nvPr/>
          </p:nvSpPr>
          <p:spPr bwMode="auto">
            <a:xfrm>
              <a:off x="6281737" y="2390775"/>
              <a:ext cx="119063" cy="119063"/>
            </a:xfrm>
            <a:prstGeom prst="ellipse">
              <a:avLst/>
            </a:prstGeom>
            <a:solidFill>
              <a:srgbClr val="008000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09585">
                <a:defRPr/>
              </a:pPr>
              <a:endParaRPr lang="en-US" sz="4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20123655">
            <a:off x="8355990" y="2205427"/>
            <a:ext cx="2498143" cy="4292312"/>
            <a:chOff x="5217493" y="1774764"/>
            <a:chExt cx="2555194" cy="4390339"/>
          </a:xfrm>
        </p:grpSpPr>
        <p:sp>
          <p:nvSpPr>
            <p:cNvPr id="26" name="Oval 25"/>
            <p:cNvSpPr/>
            <p:nvPr/>
          </p:nvSpPr>
          <p:spPr bwMode="auto">
            <a:xfrm>
              <a:off x="5370499" y="1881838"/>
              <a:ext cx="2233882" cy="2371422"/>
            </a:xfrm>
            <a:prstGeom prst="ellipse">
              <a:avLst/>
            </a:prstGeom>
            <a:solidFill>
              <a:srgbClr val="BFBFBF">
                <a:alpha val="18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200">
                <a:solidFill>
                  <a:srgbClr val="000000"/>
                </a:solidFill>
                <a:latin typeface="Helvetica Neue Light" charset="0"/>
                <a:ea typeface="ヒラギノ角ゴ ProN W3"/>
                <a:sym typeface="Helvetica Neue Light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217493" y="1774764"/>
              <a:ext cx="2555194" cy="4390339"/>
              <a:chOff x="5217493" y="1774764"/>
              <a:chExt cx="2555194" cy="4390339"/>
            </a:xfrm>
          </p:grpSpPr>
          <p:sp>
            <p:nvSpPr>
              <p:cNvPr id="29" name="Trapezoid 28"/>
              <p:cNvSpPr/>
              <p:nvPr/>
            </p:nvSpPr>
            <p:spPr bwMode="auto">
              <a:xfrm>
                <a:off x="6319133" y="4390955"/>
                <a:ext cx="428416" cy="1759443"/>
              </a:xfrm>
              <a:prstGeom prst="trapezoid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200">
                  <a:solidFill>
                    <a:srgbClr val="000000"/>
                  </a:solidFill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  <p:sp>
            <p:nvSpPr>
              <p:cNvPr id="30" name="Trapezoid 29"/>
              <p:cNvSpPr/>
              <p:nvPr/>
            </p:nvSpPr>
            <p:spPr bwMode="auto">
              <a:xfrm>
                <a:off x="6379729" y="4405660"/>
                <a:ext cx="276017" cy="1759443"/>
              </a:xfrm>
              <a:prstGeom prst="trapezoid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/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200">
                  <a:solidFill>
                    <a:srgbClr val="000000"/>
                  </a:solidFill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6272626" y="4267965"/>
                <a:ext cx="490224" cy="168889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200">
                  <a:solidFill>
                    <a:srgbClr val="000000"/>
                  </a:solidFill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  <p:sp>
            <p:nvSpPr>
              <p:cNvPr id="32" name="Donut 31"/>
              <p:cNvSpPr/>
              <p:nvPr/>
            </p:nvSpPr>
            <p:spPr bwMode="auto">
              <a:xfrm>
                <a:off x="5217493" y="1774764"/>
                <a:ext cx="2555194" cy="2555194"/>
              </a:xfrm>
              <a:prstGeom prst="donut">
                <a:avLst>
                  <a:gd name="adj" fmla="val 10026"/>
                </a:avLst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200">
                  <a:solidFill>
                    <a:srgbClr val="000000"/>
                  </a:solidFill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  <p:sp>
            <p:nvSpPr>
              <p:cNvPr id="33" name="Donut 32"/>
              <p:cNvSpPr/>
              <p:nvPr/>
            </p:nvSpPr>
            <p:spPr bwMode="auto">
              <a:xfrm>
                <a:off x="5293391" y="1851262"/>
                <a:ext cx="2402794" cy="2416904"/>
              </a:xfrm>
              <a:prstGeom prst="donut">
                <a:avLst>
                  <a:gd name="adj" fmla="val 3720"/>
                </a:avLst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200">
                  <a:solidFill>
                    <a:srgbClr val="000000"/>
                  </a:solidFill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</p:grpSp>
        <p:sp>
          <p:nvSpPr>
            <p:cNvPr id="28" name="Moon 27"/>
            <p:cNvSpPr/>
            <p:nvPr/>
          </p:nvSpPr>
          <p:spPr bwMode="auto">
            <a:xfrm flipH="1" flipV="1">
              <a:off x="6671046" y="2080733"/>
              <a:ext cx="596722" cy="1912437"/>
            </a:xfrm>
            <a:prstGeom prst="moon">
              <a:avLst/>
            </a:prstGeom>
            <a:solidFill>
              <a:srgbClr val="BFBFBF">
                <a:alpha val="17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200">
                <a:solidFill>
                  <a:srgbClr val="000000"/>
                </a:solidFill>
                <a:latin typeface="Helvetica Neue Light" charset="0"/>
                <a:ea typeface="ヒラギノ角ゴ ProN W3"/>
                <a:sym typeface="Helvetica Neue Light" charset="0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5B981D8D-1902-3143-B79D-CBB9C1588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939" y="2252067"/>
            <a:ext cx="6296517" cy="4179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19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44C9127-6B2F-B445-A482-44EA3ADB829B}"/>
              </a:ext>
            </a:extLst>
          </p:cNvPr>
          <p:cNvSpPr/>
          <p:nvPr/>
        </p:nvSpPr>
        <p:spPr>
          <a:xfrm>
            <a:off x="7210699" y="6402792"/>
            <a:ext cx="6096000" cy="3181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585">
              <a:defRPr/>
            </a:pPr>
            <a:r>
              <a:rPr lang="en-US" sz="1467" dirty="0" err="1">
                <a:solidFill>
                  <a:prstClr val="white"/>
                </a:solidFill>
                <a:latin typeface="Calibri"/>
              </a:rPr>
              <a:t>www.worldscientific.com</a:t>
            </a:r>
            <a:r>
              <a:rPr lang="en-US" sz="1467" dirty="0">
                <a:solidFill>
                  <a:prstClr val="white"/>
                </a:solidFill>
                <a:latin typeface="Calibri"/>
              </a:rPr>
              <a:t>/</a:t>
            </a:r>
            <a:r>
              <a:rPr lang="en-US" sz="1467" dirty="0" err="1">
                <a:solidFill>
                  <a:prstClr val="white"/>
                </a:solidFill>
                <a:latin typeface="Calibri"/>
              </a:rPr>
              <a:t>worldscibooks</a:t>
            </a:r>
            <a:r>
              <a:rPr lang="en-US" sz="1467" dirty="0">
                <a:solidFill>
                  <a:prstClr val="white"/>
                </a:solidFill>
                <a:latin typeface="Calibri"/>
              </a:rPr>
              <a:t>/10.1142/10986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96B732-6E56-494B-B1AB-843D808FDAF9}"/>
              </a:ext>
            </a:extLst>
          </p:cNvPr>
          <p:cNvSpPr txBox="1"/>
          <p:nvPr/>
        </p:nvSpPr>
        <p:spPr>
          <a:xfrm>
            <a:off x="1079062" y="1024870"/>
            <a:ext cx="76839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7200" dirty="0">
                <a:solidFill>
                  <a:prstClr val="white"/>
                </a:solidFill>
                <a:latin typeface="Calibri"/>
              </a:rPr>
              <a:t>Key Science</a:t>
            </a:r>
          </a:p>
          <a:p>
            <a:pPr defTabSz="609585">
              <a:defRPr/>
            </a:pPr>
            <a:r>
              <a:rPr lang="en-US" sz="7200" dirty="0">
                <a:solidFill>
                  <a:prstClr val="white"/>
                </a:solidFill>
                <a:latin typeface="Calibri"/>
              </a:rPr>
              <a:t>Projects</a:t>
            </a:r>
          </a:p>
          <a:p>
            <a:pPr defTabSz="609585">
              <a:defRPr/>
            </a:pPr>
            <a:endParaRPr lang="en-US" sz="7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AFC75E-D8FF-0A40-BC9E-06AE5D128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588"/>
          <a:stretch/>
        </p:blipFill>
        <p:spPr>
          <a:xfrm>
            <a:off x="0" y="511260"/>
            <a:ext cx="12192000" cy="6357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82B371-CE1A-2847-9A00-52AFBAC313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3485" r="3555" b="4382"/>
          <a:stretch/>
        </p:blipFill>
        <p:spPr>
          <a:xfrm>
            <a:off x="7210699" y="106595"/>
            <a:ext cx="4476204" cy="61898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D8C9090-1E9C-F044-B63E-EC64E8C42550}"/>
              </a:ext>
            </a:extLst>
          </p:cNvPr>
          <p:cNvSpPr/>
          <p:nvPr/>
        </p:nvSpPr>
        <p:spPr>
          <a:xfrm>
            <a:off x="7210699" y="6352251"/>
            <a:ext cx="6096000" cy="3181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585">
              <a:defRPr/>
            </a:pPr>
            <a:r>
              <a:rPr lang="en-US" sz="1467" dirty="0" err="1">
                <a:solidFill>
                  <a:prstClr val="white"/>
                </a:solidFill>
                <a:latin typeface="Calibri"/>
              </a:rPr>
              <a:t>www.worldscientific.com</a:t>
            </a:r>
            <a:r>
              <a:rPr lang="en-US" sz="1467" dirty="0">
                <a:solidFill>
                  <a:prstClr val="white"/>
                </a:solidFill>
                <a:latin typeface="Calibri"/>
              </a:rPr>
              <a:t>/</a:t>
            </a:r>
            <a:r>
              <a:rPr lang="en-US" sz="1467" dirty="0" err="1">
                <a:solidFill>
                  <a:prstClr val="white"/>
                </a:solidFill>
                <a:latin typeface="Calibri"/>
              </a:rPr>
              <a:t>worldscibooks</a:t>
            </a:r>
            <a:r>
              <a:rPr lang="en-US" sz="1467" dirty="0">
                <a:solidFill>
                  <a:prstClr val="white"/>
                </a:solidFill>
                <a:latin typeface="Calibri"/>
              </a:rPr>
              <a:t>/10.1142/10986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3EA7859-5118-AA49-A807-0FD7AD303521}"/>
              </a:ext>
            </a:extLst>
          </p:cNvPr>
          <p:cNvSpPr txBox="1">
            <a:spLocks/>
          </p:cNvSpPr>
          <p:nvPr/>
        </p:nvSpPr>
        <p:spPr>
          <a:xfrm>
            <a:off x="854861" y="1930206"/>
            <a:ext cx="10176096" cy="66437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Dark Matter </a:t>
            </a:r>
            <a:r>
              <a:rPr lang="en-US" sz="2400" dirty="0" err="1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Programme</a:t>
            </a:r>
            <a:endParaRPr lang="en-US" sz="2400" dirty="0">
              <a:solidFill>
                <a:prstClr val="white"/>
              </a:solidFill>
              <a:latin typeface="Calibri"/>
              <a:ea typeface="Helvetica Neue" charset="0"/>
              <a:cs typeface="Helvetica Neue" charset="0"/>
            </a:endParaRP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Galactic Centre </a:t>
            </a: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Galactic Plane Survey </a:t>
            </a: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Large </a:t>
            </a:r>
            <a:r>
              <a:rPr lang="en-US" sz="2400" dirty="0" err="1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Magellanic</a:t>
            </a: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 Cloud Survey</a:t>
            </a: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Extragalactic Survey</a:t>
            </a: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Transients</a:t>
            </a: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Cosmic-ray </a:t>
            </a:r>
            <a:r>
              <a:rPr lang="en-US" sz="2400" dirty="0" err="1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PeVatrons</a:t>
            </a:r>
            <a:endParaRPr lang="en-US" sz="2400" dirty="0">
              <a:solidFill>
                <a:prstClr val="white"/>
              </a:solidFill>
              <a:latin typeface="Calibri"/>
              <a:ea typeface="Helvetica Neue" charset="0"/>
              <a:cs typeface="Helvetica Neue" charset="0"/>
            </a:endParaRP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Star-forming Systems</a:t>
            </a: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Active Galactic Nuclei</a:t>
            </a: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Cluster of Galaxies</a:t>
            </a:r>
          </a:p>
          <a:p>
            <a:pPr marL="609585" indent="-609585" defTabSz="1219170">
              <a:spcBef>
                <a:spcPts val="533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Beyond Gamma Rays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EE6B6A-4D60-A542-BD28-74A00871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science projects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34F223B-CB01-FD41-A8FB-89428FCDA43C}"/>
              </a:ext>
            </a:extLst>
          </p:cNvPr>
          <p:cNvGrpSpPr/>
          <p:nvPr/>
        </p:nvGrpSpPr>
        <p:grpSpPr>
          <a:xfrm>
            <a:off x="5560423" y="2049787"/>
            <a:ext cx="3025746" cy="4094782"/>
            <a:chOff x="4096815" y="1775574"/>
            <a:chExt cx="2042038" cy="276351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A2E74860-C976-AD48-9EA2-5CCD851AA265}"/>
                </a:ext>
              </a:extLst>
            </p:cNvPr>
            <p:cNvCxnSpPr>
              <a:cxnSpLocks/>
            </p:cNvCxnSpPr>
            <p:nvPr/>
          </p:nvCxnSpPr>
          <p:spPr>
            <a:xfrm>
              <a:off x="4149823" y="1775574"/>
              <a:ext cx="21434" cy="1146685"/>
            </a:xfrm>
            <a:prstGeom prst="line">
              <a:avLst/>
            </a:prstGeom>
            <a:ln w="152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BEC8E679-E2C0-674C-932E-FFAB20FB711A}"/>
                </a:ext>
              </a:extLst>
            </p:cNvPr>
            <p:cNvCxnSpPr>
              <a:cxnSpLocks/>
            </p:cNvCxnSpPr>
            <p:nvPr/>
          </p:nvCxnSpPr>
          <p:spPr>
            <a:xfrm>
              <a:off x="4163075" y="3329217"/>
              <a:ext cx="9607" cy="1067647"/>
            </a:xfrm>
            <a:prstGeom prst="line">
              <a:avLst/>
            </a:prstGeom>
            <a:ln w="152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258B1194-E924-A048-B075-89CD38D23057}"/>
                </a:ext>
              </a:extLst>
            </p:cNvPr>
            <p:cNvCxnSpPr/>
            <p:nvPr/>
          </p:nvCxnSpPr>
          <p:spPr>
            <a:xfrm>
              <a:off x="4096815" y="2922259"/>
              <a:ext cx="768626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213214E4-840E-CA41-BA65-13E14058DF5D}"/>
                </a:ext>
              </a:extLst>
            </p:cNvPr>
            <p:cNvCxnSpPr/>
            <p:nvPr/>
          </p:nvCxnSpPr>
          <p:spPr>
            <a:xfrm>
              <a:off x="4096815" y="4380169"/>
              <a:ext cx="768626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482E9E9-21E6-C54A-9412-600CB2A99A09}"/>
                </a:ext>
              </a:extLst>
            </p:cNvPr>
            <p:cNvSpPr txBox="1"/>
            <p:nvPr/>
          </p:nvSpPr>
          <p:spPr>
            <a:xfrm>
              <a:off x="4926752" y="2744898"/>
              <a:ext cx="862016" cy="339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2667" b="1" dirty="0">
                  <a:solidFill>
                    <a:srgbClr val="FFFF00"/>
                  </a:solidFill>
                  <a:latin typeface="Calibri"/>
                </a:rPr>
                <a:t>Surveys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0458409-3D38-EA43-B7AB-13D62CA6B8D7}"/>
                </a:ext>
              </a:extLst>
            </p:cNvPr>
            <p:cNvSpPr txBox="1"/>
            <p:nvPr/>
          </p:nvSpPr>
          <p:spPr>
            <a:xfrm>
              <a:off x="4926752" y="4199780"/>
              <a:ext cx="1212101" cy="339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2667" b="1" dirty="0">
                  <a:solidFill>
                    <a:srgbClr val="FFFF00"/>
                  </a:solidFill>
                  <a:latin typeface="Calibri"/>
                </a:rPr>
                <a:t>Key objects</a:t>
              </a:r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3436883" y="6326635"/>
            <a:ext cx="2123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FF00"/>
                </a:solidFill>
              </a:rPr>
              <a:t>March 2019</a:t>
            </a:r>
            <a:endParaRPr lang="it-IT" sz="2400" b="1" dirty="0">
              <a:solidFill>
                <a:srgbClr val="FFFF00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725" y="7511"/>
            <a:ext cx="6439294" cy="360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9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75298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In preparing for battle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 </a:t>
            </a:r>
            <a:r>
              <a:rPr lang="en-US" dirty="0"/>
              <a:t>have always found that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plans </a:t>
            </a:r>
            <a:r>
              <a:rPr lang="en-US" b="1" dirty="0"/>
              <a:t>are useless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but </a:t>
            </a:r>
            <a:r>
              <a:rPr lang="en-US" b="1" dirty="0"/>
              <a:t>planning is indispensable</a:t>
            </a:r>
            <a:r>
              <a:rPr lang="en-US" dirty="0"/>
              <a:t>.</a:t>
            </a:r>
            <a:br>
              <a:rPr lang="en-US" dirty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Dwight D. Eisenhower</a:t>
            </a:r>
            <a:endParaRPr lang="it-IT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7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800" b="1" dirty="0" smtClean="0"/>
              <a:t>Gamma-</a:t>
            </a:r>
            <a:r>
              <a:rPr lang="it-IT" sz="4800" b="1" dirty="0" err="1" smtClean="0"/>
              <a:t>ray</a:t>
            </a:r>
            <a:r>
              <a:rPr lang="it-IT" sz="4800" b="1" dirty="0" smtClean="0"/>
              <a:t> </a:t>
            </a:r>
            <a:r>
              <a:rPr lang="it-IT" sz="4800" b="1" dirty="0" err="1" smtClean="0"/>
              <a:t>astronomy</a:t>
            </a:r>
            <a:r>
              <a:rPr lang="it-IT" sz="4800" b="1" dirty="0" smtClean="0"/>
              <a:t> </a:t>
            </a:r>
            <a:r>
              <a:rPr lang="it-IT" sz="4800" b="1" dirty="0" err="1" smtClean="0"/>
              <a:t>limitations</a:t>
            </a:r>
            <a:r>
              <a:rPr lang="it-IT" sz="4800" b="1" dirty="0" smtClean="0"/>
              <a:t> </a:t>
            </a:r>
            <a:r>
              <a:rPr lang="it-IT" sz="4800" b="1" dirty="0" err="1" smtClean="0"/>
              <a:t>had</a:t>
            </a:r>
            <a:r>
              <a:rPr lang="it-IT" sz="4800" b="1" dirty="0" smtClean="0"/>
              <a:t> a </a:t>
            </a:r>
            <a:r>
              <a:rPr lang="it-IT" sz="4800" b="1" dirty="0" err="1" smtClean="0"/>
              <a:t>remarkable</a:t>
            </a:r>
            <a:r>
              <a:rPr lang="it-IT" sz="4800" b="1" dirty="0" smtClean="0"/>
              <a:t> </a:t>
            </a:r>
            <a:r>
              <a:rPr lang="it-IT" sz="4800" b="1" dirty="0" err="1" smtClean="0"/>
              <a:t>outcome</a:t>
            </a:r>
            <a:endParaRPr lang="it-IT" sz="48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8318" y="2335291"/>
            <a:ext cx="10515600" cy="4351338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First </a:t>
            </a:r>
            <a:r>
              <a:rPr lang="it-IT" sz="3200" b="1" dirty="0" err="1" smtClean="0"/>
              <a:t>multiwavelength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campaign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was</a:t>
            </a:r>
            <a:r>
              <a:rPr lang="it-IT" sz="3200" b="1" dirty="0" smtClean="0"/>
              <a:t> on a gamma </a:t>
            </a:r>
            <a:r>
              <a:rPr lang="it-IT" sz="3200" b="1" dirty="0" err="1" smtClean="0"/>
              <a:t>ray</a:t>
            </a:r>
            <a:r>
              <a:rPr lang="it-IT" sz="3200" b="1" dirty="0" smtClean="0"/>
              <a:t> source 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423015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sp>
        <p:nvSpPr>
          <p:cNvPr id="1741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17412" name="Picture 2" descr="C:\Users\Pat\Documents\Images\foto\ritratti-Nanni\dal cellulare\20160728_0838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1"/>
            <a:ext cx="1236821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295776" y="476251"/>
            <a:ext cx="4321175" cy="2271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414" name="CasellaDiTesto 4"/>
          <p:cNvSpPr txBox="1">
            <a:spLocks noChangeArrowheads="1"/>
          </p:cNvSpPr>
          <p:nvPr/>
        </p:nvSpPr>
        <p:spPr bwMode="auto">
          <a:xfrm>
            <a:off x="4295776" y="846138"/>
            <a:ext cx="432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400" b="1"/>
              <a:t>GEMINGA   GEMINi GAmma</a:t>
            </a:r>
          </a:p>
        </p:txBody>
      </p:sp>
      <p:sp>
        <p:nvSpPr>
          <p:cNvPr id="17415" name="CasellaDiTesto 5"/>
          <p:cNvSpPr txBox="1">
            <a:spLocks noChangeArrowheads="1"/>
          </p:cNvSpPr>
          <p:nvPr/>
        </p:nvSpPr>
        <p:spPr bwMode="auto">
          <a:xfrm>
            <a:off x="5232401" y="1498600"/>
            <a:ext cx="24479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800"/>
              <a:t>Gh’è minga</a:t>
            </a:r>
          </a:p>
        </p:txBody>
      </p:sp>
      <p:sp>
        <p:nvSpPr>
          <p:cNvPr id="17416" name="CasellaDiTesto 6"/>
          <p:cNvSpPr txBox="1">
            <a:spLocks noChangeArrowheads="1"/>
          </p:cNvSpPr>
          <p:nvPr/>
        </p:nvSpPr>
        <p:spPr bwMode="auto">
          <a:xfrm>
            <a:off x="5159375" y="2366963"/>
            <a:ext cx="2592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400" b="1"/>
              <a:t>Nanni Bignami</a:t>
            </a:r>
          </a:p>
        </p:txBody>
      </p:sp>
    </p:spTree>
    <p:extLst>
      <p:ext uri="{BB962C8B-B14F-4D97-AF65-F5344CB8AC3E}">
        <p14:creationId xmlns:p14="http://schemas.microsoft.com/office/powerpoint/2010/main" val="156851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eminga-images_finito cop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6065838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7467600" y="533400"/>
            <a:ext cx="3200400" cy="280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400" b="1">
                <a:solidFill>
                  <a:schemeClr val="accent2"/>
                </a:solidFill>
                <a:latin typeface="Times New Roman" panose="02020603050405020304" pitchFamily="18" charset="0"/>
              </a:rPr>
              <a:t>It took 20+ years to understand Geminga. </a:t>
            </a:r>
            <a:endParaRPr lang="it-IT" altLang="it-IT" sz="44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30" name="Picture 6" descr="Revela HAWC nuevos datos sobre la materia oscura y los pulsares | Foro  Consultiv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72" y="2134335"/>
            <a:ext cx="4090604" cy="449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XMM-Newton image of Geminga showing the discovery of the twin tai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31" y="3333750"/>
            <a:ext cx="4703103" cy="370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82" y="1"/>
            <a:ext cx="5712036" cy="35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8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Gamma-</a:t>
            </a:r>
            <a:r>
              <a:rPr lang="it-IT" b="1" dirty="0" err="1" smtClean="0"/>
              <a:t>photons</a:t>
            </a:r>
            <a:r>
              <a:rPr lang="it-IT" b="1" dirty="0" smtClean="0"/>
              <a:t> </a:t>
            </a:r>
            <a:r>
              <a:rPr lang="it-IT" b="1" dirty="0" err="1" smtClean="0"/>
              <a:t>have</a:t>
            </a:r>
            <a:r>
              <a:rPr lang="it-IT" b="1" dirty="0" smtClean="0"/>
              <a:t> </a:t>
            </a:r>
            <a:r>
              <a:rPr lang="it-IT" b="1" dirty="0" err="1" smtClean="0"/>
              <a:t>been</a:t>
            </a:r>
            <a:r>
              <a:rPr lang="it-IT" b="1" dirty="0" smtClean="0"/>
              <a:t> </a:t>
            </a:r>
            <a:r>
              <a:rPr lang="it-IT" b="1" dirty="0" err="1" smtClean="0"/>
              <a:t>crucial</a:t>
            </a:r>
            <a:r>
              <a:rPr lang="it-IT" b="1" dirty="0" smtClean="0"/>
              <a:t> for </a:t>
            </a:r>
            <a:r>
              <a:rPr lang="it-IT" b="1" dirty="0" err="1" smtClean="0"/>
              <a:t>multimessenger</a:t>
            </a:r>
            <a:r>
              <a:rPr lang="it-IT" b="1" dirty="0" smtClean="0"/>
              <a:t> </a:t>
            </a:r>
            <a:r>
              <a:rPr lang="it-IT" b="1" dirty="0" err="1" smtClean="0"/>
              <a:t>astronomy</a:t>
            </a:r>
            <a:r>
              <a:rPr lang="it-IT" b="1" dirty="0" smtClean="0"/>
              <a:t>  in 2017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 descr="Schermata 2017-11-08 alle 01.16.0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25"/>
            <a:ext cx="6352699" cy="3863564"/>
          </a:xfrm>
          <a:prstGeom prst="rect">
            <a:avLst/>
          </a:prstGeom>
        </p:spPr>
      </p:pic>
      <p:pic>
        <p:nvPicPr>
          <p:cNvPr id="6" name="Segnaposto contenut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25" y="2255617"/>
            <a:ext cx="8229600" cy="410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8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dirty="0" smtClean="0">
                <a:solidFill>
                  <a:srgbClr val="002060"/>
                </a:solidFill>
              </a:rPr>
              <a:t>Gamma-</a:t>
            </a:r>
            <a:r>
              <a:rPr lang="it-IT" sz="4800" b="1" dirty="0" err="1" smtClean="0">
                <a:solidFill>
                  <a:srgbClr val="002060"/>
                </a:solidFill>
              </a:rPr>
              <a:t>rays</a:t>
            </a:r>
            <a:r>
              <a:rPr lang="it-IT" sz="4800" b="1" dirty="0" smtClean="0">
                <a:solidFill>
                  <a:srgbClr val="002060"/>
                </a:solidFill>
              </a:rPr>
              <a:t> </a:t>
            </a:r>
            <a:r>
              <a:rPr lang="it-IT" sz="4800" b="1" dirty="0" err="1" smtClean="0">
                <a:solidFill>
                  <a:srgbClr val="002060"/>
                </a:solidFill>
              </a:rPr>
              <a:t>provide</a:t>
            </a:r>
            <a:r>
              <a:rPr lang="it-IT" sz="4800" b="1" dirty="0" smtClean="0">
                <a:solidFill>
                  <a:srgbClr val="002060"/>
                </a:solidFill>
              </a:rPr>
              <a:t> a </a:t>
            </a:r>
            <a:r>
              <a:rPr lang="it-IT" sz="4800" b="1" dirty="0" err="1" smtClean="0">
                <a:solidFill>
                  <a:srgbClr val="002060"/>
                </a:solidFill>
              </a:rPr>
              <a:t>natural</a:t>
            </a:r>
            <a:r>
              <a:rPr lang="it-IT" sz="4800" b="1" dirty="0" smtClean="0">
                <a:solidFill>
                  <a:srgbClr val="002060"/>
                </a:solidFill>
              </a:rPr>
              <a:t> link</a:t>
            </a:r>
            <a:endParaRPr lang="it-IT" sz="4800" b="1" dirty="0">
              <a:solidFill>
                <a:srgbClr val="00206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03513" y="1504653"/>
            <a:ext cx="9549278" cy="4746129"/>
          </a:xfrm>
        </p:spPr>
        <p:txBody>
          <a:bodyPr/>
          <a:lstStyle/>
          <a:p>
            <a:r>
              <a:rPr lang="it-IT" sz="3600" b="1" dirty="0" err="1">
                <a:solidFill>
                  <a:srgbClr val="FF0000"/>
                </a:solidFill>
              </a:rPr>
              <a:t>photons</a:t>
            </a:r>
            <a:r>
              <a:rPr lang="it-IT" sz="3600" b="1" dirty="0">
                <a:solidFill>
                  <a:srgbClr val="FF0000"/>
                </a:solidFill>
              </a:rPr>
              <a:t>- </a:t>
            </a:r>
            <a:r>
              <a:rPr lang="it-IT" sz="3600" b="1" dirty="0" err="1">
                <a:solidFill>
                  <a:srgbClr val="FF0000"/>
                </a:solidFill>
              </a:rPr>
              <a:t>ground</a:t>
            </a:r>
            <a:r>
              <a:rPr lang="it-IT" sz="3600" b="1" dirty="0">
                <a:solidFill>
                  <a:srgbClr val="FF0000"/>
                </a:solidFill>
              </a:rPr>
              <a:t> and </a:t>
            </a:r>
            <a:r>
              <a:rPr lang="it-IT" sz="3600" b="1" dirty="0" err="1">
                <a:solidFill>
                  <a:srgbClr val="FF0000"/>
                </a:solidFill>
              </a:rPr>
              <a:t>space</a:t>
            </a: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err="1">
                <a:solidFill>
                  <a:srgbClr val="FF0000"/>
                </a:solidFill>
              </a:rPr>
              <a:t>telescopes</a:t>
            </a:r>
            <a:endParaRPr lang="it-IT" sz="3600" b="1" dirty="0">
              <a:solidFill>
                <a:srgbClr val="FF0000"/>
              </a:solidFill>
            </a:endParaRPr>
          </a:p>
          <a:p>
            <a:r>
              <a:rPr lang="it-IT" sz="3600" b="1" dirty="0" err="1"/>
              <a:t>c</a:t>
            </a:r>
            <a:r>
              <a:rPr lang="it-IT" sz="3600" b="1" dirty="0" err="1" smtClean="0"/>
              <a:t>osmic</a:t>
            </a:r>
            <a:r>
              <a:rPr lang="it-IT" sz="3600" b="1" dirty="0" smtClean="0"/>
              <a:t> </a:t>
            </a:r>
            <a:r>
              <a:rPr lang="it-IT" sz="3600" b="1" dirty="0" err="1"/>
              <a:t>rays</a:t>
            </a:r>
            <a:endParaRPr lang="it-IT" sz="3600" b="1" dirty="0"/>
          </a:p>
          <a:p>
            <a:r>
              <a:rPr lang="it-IT" sz="3600" b="1" dirty="0" err="1">
                <a:solidFill>
                  <a:srgbClr val="FF0000"/>
                </a:solidFill>
              </a:rPr>
              <a:t>neutrinos</a:t>
            </a:r>
            <a:endParaRPr lang="it-IT" sz="3600" b="1" dirty="0">
              <a:solidFill>
                <a:srgbClr val="FF0000"/>
              </a:solidFill>
            </a:endParaRPr>
          </a:p>
          <a:p>
            <a:r>
              <a:rPr lang="it-IT" sz="3600" b="1" dirty="0" err="1">
                <a:solidFill>
                  <a:srgbClr val="FF0000"/>
                </a:solidFill>
              </a:rPr>
              <a:t>g</a:t>
            </a:r>
            <a:r>
              <a:rPr lang="it-IT" sz="3600" b="1" dirty="0" err="1" smtClean="0">
                <a:solidFill>
                  <a:srgbClr val="FF0000"/>
                </a:solidFill>
              </a:rPr>
              <a:t>ravitational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>
                <a:solidFill>
                  <a:srgbClr val="FF0000"/>
                </a:solidFill>
              </a:rPr>
              <a:t>waves</a:t>
            </a:r>
            <a:endParaRPr lang="it-IT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5" name="Parentesi graffa aperta 4"/>
          <p:cNvSpPr/>
          <p:nvPr/>
        </p:nvSpPr>
        <p:spPr>
          <a:xfrm>
            <a:off x="1191960" y="1690688"/>
            <a:ext cx="360040" cy="2088232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entesi graffa aperta 5"/>
          <p:cNvSpPr/>
          <p:nvPr/>
        </p:nvSpPr>
        <p:spPr>
          <a:xfrm>
            <a:off x="1602504" y="1690688"/>
            <a:ext cx="360040" cy="1440160"/>
          </a:xfrm>
          <a:prstGeom prst="leftBrac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248168" y="5363678"/>
            <a:ext cx="5472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 err="1" smtClean="0"/>
              <a:t>Which</a:t>
            </a:r>
            <a:r>
              <a:rPr lang="it-IT" sz="4400" b="1" dirty="0" smtClean="0"/>
              <a:t> gamma-</a:t>
            </a:r>
            <a:r>
              <a:rPr lang="it-IT" sz="4400" b="1" dirty="0" err="1" smtClean="0"/>
              <a:t>rays</a:t>
            </a:r>
            <a:r>
              <a:rPr lang="it-IT" sz="4400" b="1" dirty="0" smtClean="0"/>
              <a:t>?</a:t>
            </a:r>
            <a:endParaRPr lang="it-IT" sz="4400" b="1" dirty="0"/>
          </a:p>
        </p:txBody>
      </p:sp>
    </p:spTree>
    <p:extLst>
      <p:ext uri="{BB962C8B-B14F-4D97-AF65-F5344CB8AC3E}">
        <p14:creationId xmlns:p14="http://schemas.microsoft.com/office/powerpoint/2010/main" val="44327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Pat\Desktop\varie roberto\ROBERTO\alte-energie-italia2008-senza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4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Oval 6"/>
          <p:cNvSpPr>
            <a:spLocks noChangeArrowheads="1"/>
          </p:cNvSpPr>
          <p:nvPr/>
        </p:nvSpPr>
        <p:spPr bwMode="auto">
          <a:xfrm rot="2595695">
            <a:off x="4038600" y="3124200"/>
            <a:ext cx="5638800" cy="9906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2813"/>
            <a:endParaRPr lang="it-IT"/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7122649" y="6297753"/>
            <a:ext cx="1482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/>
            <a:r>
              <a:rPr lang="it-IT" sz="3200" b="1" dirty="0" err="1">
                <a:solidFill>
                  <a:schemeClr val="bg1"/>
                </a:solidFill>
              </a:rPr>
              <a:t>today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 rot="2467142">
            <a:off x="960031" y="3692120"/>
            <a:ext cx="7116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it-IT" sz="2800" b="1" dirty="0">
                <a:solidFill>
                  <a:schemeClr val="bg1"/>
                </a:solidFill>
              </a:rPr>
              <a:t>&gt;40 </a:t>
            </a:r>
            <a:r>
              <a:rPr lang="it-IT" sz="2800" b="1" dirty="0" err="1">
                <a:solidFill>
                  <a:schemeClr val="bg1"/>
                </a:solidFill>
              </a:rPr>
              <a:t>years</a:t>
            </a:r>
            <a:r>
              <a:rPr lang="it-IT" sz="2800" b="1" dirty="0">
                <a:solidFill>
                  <a:schemeClr val="bg1"/>
                </a:solidFill>
              </a:rPr>
              <a:t> of  </a:t>
            </a:r>
            <a:r>
              <a:rPr lang="it-IT" sz="2800" b="1" dirty="0" err="1">
                <a:solidFill>
                  <a:schemeClr val="bg1"/>
                </a:solidFill>
              </a:rPr>
              <a:t>Italy</a:t>
            </a:r>
            <a:r>
              <a:rPr lang="it-IT" sz="2800" b="1" dirty="0">
                <a:solidFill>
                  <a:schemeClr val="bg1"/>
                </a:solidFill>
              </a:rPr>
              <a:t> &amp;High-Energy </a:t>
            </a:r>
            <a:r>
              <a:rPr lang="it-IT" sz="2800" b="1" dirty="0" err="1">
                <a:solidFill>
                  <a:schemeClr val="bg1"/>
                </a:solidFill>
              </a:rPr>
              <a:t>Astrophysics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1752600" y="6096000"/>
            <a:ext cx="48021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it-IT" sz="3200" b="1">
                <a:solidFill>
                  <a:schemeClr val="bg1"/>
                </a:solidFill>
              </a:rPr>
              <a:t>5 missions currently active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185" y="5528871"/>
            <a:ext cx="2026164" cy="13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1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animBg="1"/>
      <p:bldP spid="4097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ERN tagliato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8981" y="0"/>
            <a:ext cx="7922398" cy="594179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194878" y="1064524"/>
            <a:ext cx="16240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/>
              <a:t>Sept</a:t>
            </a:r>
            <a:r>
              <a:rPr lang="it-IT" sz="3200" b="1" dirty="0" smtClean="0"/>
              <a:t> 23</a:t>
            </a:r>
          </a:p>
          <a:p>
            <a:r>
              <a:rPr lang="it-IT" sz="3200" b="1" dirty="0" smtClean="0"/>
              <a:t>Milano</a:t>
            </a:r>
          </a:p>
          <a:p>
            <a:r>
              <a:rPr lang="it-IT" sz="3200" b="1" dirty="0" smtClean="0"/>
              <a:t> </a:t>
            </a:r>
          </a:p>
          <a:p>
            <a:r>
              <a:rPr lang="it-IT" sz="3200" b="1" dirty="0" err="1" smtClean="0"/>
              <a:t>Nanni’s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vision</a:t>
            </a:r>
            <a:r>
              <a:rPr lang="it-IT" sz="3200" b="1" dirty="0" smtClean="0"/>
              <a:t> 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241704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6449</TotalTime>
  <Words>671</Words>
  <Application>Microsoft Office PowerPoint</Application>
  <PresentationFormat>Widescreen</PresentationFormat>
  <Paragraphs>240</Paragraphs>
  <Slides>26</Slides>
  <Notes>10</Notes>
  <HiddenSlides>1</HiddenSlides>
  <MMClips>1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40" baseType="lpstr">
      <vt:lpstr>ＭＳ Ｐゴシック</vt:lpstr>
      <vt:lpstr>Arial</vt:lpstr>
      <vt:lpstr>Arial Black</vt:lpstr>
      <vt:lpstr>Calibri</vt:lpstr>
      <vt:lpstr>Calibri Light</vt:lpstr>
      <vt:lpstr>Helvetica</vt:lpstr>
      <vt:lpstr>Helvetica Neue</vt:lpstr>
      <vt:lpstr>Helvetica Neue Light</vt:lpstr>
      <vt:lpstr>Symbol</vt:lpstr>
      <vt:lpstr>Times New Roman</vt:lpstr>
      <vt:lpstr>Verdana</vt:lpstr>
      <vt:lpstr>Wingdings</vt:lpstr>
      <vt:lpstr>ヒラギノ角ゴ ProN W3</vt:lpstr>
      <vt:lpstr>Tema di Office</vt:lpstr>
      <vt:lpstr>CTA science in the multimessenger era </vt:lpstr>
      <vt:lpstr>Electromagnetic Astronomy  </vt:lpstr>
      <vt:lpstr>Gamma-ray astronomy limitations had a remarkable outcome</vt:lpstr>
      <vt:lpstr>Presentazione standard di PowerPoint</vt:lpstr>
      <vt:lpstr>Presentazione standard di PowerPoint</vt:lpstr>
      <vt:lpstr>Gamma-photons have been crucial for multimessenger astronomy  in 2017</vt:lpstr>
      <vt:lpstr>Gamma-rays provide a natural link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Key science projects</vt:lpstr>
      <vt:lpstr>Galactic center &amp; Dark matter KSPs</vt:lpstr>
      <vt:lpstr>Galactic center &amp; Dark matter KSPs</vt:lpstr>
      <vt:lpstr>survey KSPs</vt:lpstr>
      <vt:lpstr>Galactic plane survey</vt:lpstr>
      <vt:lpstr>Large magellanic cloud</vt:lpstr>
      <vt:lpstr>a census of cosmic  particle accelerators </vt:lpstr>
      <vt:lpstr>AGN KEY SCIENCE PROJECT</vt:lpstr>
      <vt:lpstr>AGN KEY SCIENCE PROJECT</vt:lpstr>
      <vt:lpstr>AGN KEY SCIENCE PROJECT</vt:lpstr>
      <vt:lpstr>Photon propagation: Extragalactic Background light </vt:lpstr>
      <vt:lpstr>Photon propagation: photon-axion oscillations</vt:lpstr>
      <vt:lpstr>Key science projects</vt:lpstr>
      <vt:lpstr>In preparing for battle  I have always found that  plans are useless  but planning is indispensable. 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patrizia caraveo</dc:creator>
  <cp:lastModifiedBy>patrizia caraveo</cp:lastModifiedBy>
  <cp:revision>26</cp:revision>
  <dcterms:created xsi:type="dcterms:W3CDTF">2022-07-03T16:45:15Z</dcterms:created>
  <dcterms:modified xsi:type="dcterms:W3CDTF">2022-07-08T06:27:55Z</dcterms:modified>
</cp:coreProperties>
</file>