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95" r:id="rId2"/>
    <p:sldMasterId id="2147483707" r:id="rId3"/>
    <p:sldMasterId id="2147483684" r:id="rId4"/>
    <p:sldMasterId id="2147483690" r:id="rId5"/>
  </p:sldMasterIdLst>
  <p:notesMasterIdLst>
    <p:notesMasterId r:id="rId32"/>
  </p:notesMasterIdLst>
  <p:sldIdLst>
    <p:sldId id="261" r:id="rId6"/>
    <p:sldId id="893" r:id="rId7"/>
    <p:sldId id="3156" r:id="rId8"/>
    <p:sldId id="866" r:id="rId9"/>
    <p:sldId id="802" r:id="rId10"/>
    <p:sldId id="870" r:id="rId11"/>
    <p:sldId id="868" r:id="rId12"/>
    <p:sldId id="911" r:id="rId13"/>
    <p:sldId id="1337" r:id="rId14"/>
    <p:sldId id="908" r:id="rId15"/>
    <p:sldId id="916" r:id="rId16"/>
    <p:sldId id="912" r:id="rId17"/>
    <p:sldId id="257" r:id="rId18"/>
    <p:sldId id="1334" r:id="rId19"/>
    <p:sldId id="913" r:id="rId20"/>
    <p:sldId id="3161" r:id="rId21"/>
    <p:sldId id="3162" r:id="rId22"/>
    <p:sldId id="3163" r:id="rId23"/>
    <p:sldId id="3164" r:id="rId24"/>
    <p:sldId id="3165" r:id="rId25"/>
    <p:sldId id="3166" r:id="rId26"/>
    <p:sldId id="1333" r:id="rId27"/>
    <p:sldId id="891" r:id="rId28"/>
    <p:sldId id="972" r:id="rId29"/>
    <p:sldId id="375" r:id="rId30"/>
    <p:sldId id="915" r:id="rId31"/>
  </p:sldIdLst>
  <p:sldSz cx="9144000" cy="5715000" type="screen16x10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F00"/>
    <a:srgbClr val="017C6B"/>
    <a:srgbClr val="FF7F01"/>
    <a:srgbClr val="DB5312"/>
    <a:srgbClr val="FF7F02"/>
    <a:srgbClr val="404040"/>
    <a:srgbClr val="01796A"/>
    <a:srgbClr val="D11C18"/>
    <a:srgbClr val="00FF00"/>
    <a:srgbClr val="7BB2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83379"/>
  </p:normalViewPr>
  <p:slideViewPr>
    <p:cSldViewPr snapToGrid="0" snapToObjects="1">
      <p:cViewPr varScale="1">
        <p:scale>
          <a:sx n="121" d="100"/>
          <a:sy n="121" d="100"/>
        </p:scale>
        <p:origin x="256" y="17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EBC89-A001-4445-A108-071F9BA2ADDE}" type="datetimeFigureOut">
              <a:rPr lang="en-GB" smtClean="0"/>
              <a:pPr/>
              <a:t>07/07/2022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A79A3-FDAF-754B-8E62-85CD99FBF366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065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FF5A3-9DF4-AF41-8FA2-39BA099D6A0B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99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20714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44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30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5638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27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8427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780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33627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 ways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7B6A-C7E6-F74C-98ED-3EA93C0C3E7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7488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613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5809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67B6A-C7E6-F74C-98ED-3EA93C0C3E7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1947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489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5981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033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053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A79A3-FDAF-754B-8E62-85CD99FBF366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4623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7" indent="0" algn="ctr">
              <a:buNone/>
              <a:defRPr sz="1500"/>
            </a:lvl2pPr>
            <a:lvl3pPr marL="685793" indent="0" algn="ctr">
              <a:buNone/>
              <a:defRPr sz="1350"/>
            </a:lvl3pPr>
            <a:lvl4pPr marL="1028690" indent="0" algn="ctr">
              <a:buNone/>
              <a:defRPr sz="1200"/>
            </a:lvl4pPr>
            <a:lvl5pPr marL="1371586" indent="0" algn="ctr">
              <a:buNone/>
              <a:defRPr sz="1200"/>
            </a:lvl5pPr>
            <a:lvl6pPr marL="1714483" indent="0" algn="ctr">
              <a:buNone/>
              <a:defRPr sz="1200"/>
            </a:lvl6pPr>
            <a:lvl7pPr marL="2057379" indent="0" algn="ctr">
              <a:buNone/>
              <a:defRPr sz="1200"/>
            </a:lvl7pPr>
            <a:lvl8pPr marL="2400276" indent="0" algn="ctr">
              <a:buNone/>
              <a:defRPr sz="1200"/>
            </a:lvl8pPr>
            <a:lvl9pPr marL="27431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536570DA-7A72-4041-B424-2A6433EC78C2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691" y="5338526"/>
            <a:ext cx="637310" cy="376474"/>
          </a:xfrm>
        </p:spPr>
        <p:txBody>
          <a:bodyPr/>
          <a:lstStyle>
            <a:lvl1pPr algn="ctr">
              <a:defRPr sz="1400"/>
            </a:lvl1pPr>
          </a:lstStyle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80CE6628-A085-1F4F-BED2-DD6D3586F09A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0BB123C1-9894-9A4F-890C-116B67142453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87E18-613A-3F4B-9162-17F002FD6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A22A2E-8A90-2149-8946-DAA8A04A2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7905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94748-8093-5F4D-A0ED-2E6922B5B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8C443-31A6-1F46-A511-D555A82EC9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4691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D3C4D-CBB0-F140-AC1B-6A7A683E3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E68B3-0DEF-424E-A6FC-FDD6973E6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8551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BDBCA-CD91-534A-807C-2242E6D11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C3F58-D639-1C4A-AA09-FD8BE7918B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6CAB5-119B-DC41-B6A6-91134E8E3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03770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FB288-F08A-474C-AE64-F0BAE74D1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7E83C-F2E6-7A40-8BC7-37B386766E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A00FA6-287B-F746-8499-41503908F8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CF7EC-45AE-EE45-9BAD-7B02E04DB7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5FCF50-CF0C-9F4C-995E-75314C8003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077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10B0B-D6FF-3A46-95A5-71D053388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55266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334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0A37-BB17-1541-B7E9-35665102D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A407A-2D55-CA4C-8DEC-53FCEC1C83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9D24C-86E3-134C-9BC3-6523F79A86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622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0404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14345" indent="-171448">
              <a:lnSpc>
                <a:spcPts val="2000"/>
              </a:lnSpc>
              <a:buFont typeface="LucidaGrande" charset="0"/>
              <a:buChar char="→"/>
              <a:defRPr>
                <a:solidFill>
                  <a:srgbClr val="404040"/>
                </a:solidFill>
              </a:defRPr>
            </a:lvl2pPr>
            <a:lvl3pPr marL="857241" indent="-171448">
              <a:lnSpc>
                <a:spcPts val="2000"/>
              </a:lnSpc>
              <a:buFont typeface="Wingdings" charset="2"/>
              <a:buChar char="ü"/>
              <a:defRPr>
                <a:solidFill>
                  <a:srgbClr val="404040"/>
                </a:solidFill>
              </a:defRPr>
            </a:lvl3pPr>
            <a:lvl4pPr marL="1200138" indent="-171448">
              <a:lnSpc>
                <a:spcPts val="2000"/>
              </a:lnSpc>
              <a:buFont typeface="Arial"/>
              <a:buChar char="•"/>
              <a:defRPr>
                <a:solidFill>
                  <a:srgbClr val="404040"/>
                </a:solidFill>
              </a:defRPr>
            </a:lvl4pPr>
            <a:lvl5pPr marL="1543035" indent="-171448">
              <a:lnSpc>
                <a:spcPts val="2000"/>
              </a:lnSpc>
              <a:buFont typeface="Wingdings" charset="2"/>
              <a:buChar char="§"/>
              <a:defRPr sz="12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5296960"/>
            <a:ext cx="5486400" cy="304271"/>
          </a:xfrm>
        </p:spPr>
        <p:txBody>
          <a:bodyPr/>
          <a:lstStyle/>
          <a:p>
            <a:pPr algn="l"/>
            <a:r>
              <a:rPr lang="en-GB" dirty="0"/>
              <a:t>footer 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838-08C9-9446-9FDB-7AE7C0CBF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1197AB-A80A-2A4F-AA12-6624F37CF4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806694-5B41-4444-A4BB-62D846110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2748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EA05B-DAB0-B14F-883E-24779F3A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461B17-7345-2D43-A1CB-CF831BE46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5715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FB842D-59B7-2F46-A3F7-082BE8D18F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C3991C-E750-3D46-8271-F811AC7644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0134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7" indent="0" algn="ctr">
              <a:buNone/>
              <a:defRPr sz="1500"/>
            </a:lvl2pPr>
            <a:lvl3pPr marL="685793" indent="0" algn="ctr">
              <a:buNone/>
              <a:defRPr sz="1350"/>
            </a:lvl3pPr>
            <a:lvl4pPr marL="1028690" indent="0" algn="ctr">
              <a:buNone/>
              <a:defRPr sz="1200"/>
            </a:lvl4pPr>
            <a:lvl5pPr marL="1371586" indent="0" algn="ctr">
              <a:buNone/>
              <a:defRPr sz="1200"/>
            </a:lvl5pPr>
            <a:lvl6pPr marL="1714483" indent="0" algn="ctr">
              <a:buNone/>
              <a:defRPr sz="1200"/>
            </a:lvl6pPr>
            <a:lvl7pPr marL="2057379" indent="0" algn="ctr">
              <a:buNone/>
              <a:defRPr sz="1200"/>
            </a:lvl7pPr>
            <a:lvl8pPr marL="2400276" indent="0" algn="ctr">
              <a:buNone/>
              <a:defRPr sz="1200"/>
            </a:lvl8pPr>
            <a:lvl9pPr marL="2743173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536570DA-7A72-4041-B424-2A6433EC78C2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6691" y="5338526"/>
            <a:ext cx="637310" cy="376474"/>
          </a:xfrm>
        </p:spPr>
        <p:txBody>
          <a:bodyPr/>
          <a:lstStyle>
            <a:lvl1pPr algn="ctr">
              <a:defRPr sz="1400"/>
            </a:lvl1pPr>
          </a:lstStyle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2076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14345" indent="-171448">
              <a:lnSpc>
                <a:spcPts val="2000"/>
              </a:lnSpc>
              <a:buFont typeface="LucidaGrande" charset="0"/>
              <a:buChar char="→"/>
              <a:defRPr>
                <a:solidFill>
                  <a:srgbClr val="404040"/>
                </a:solidFill>
              </a:defRPr>
            </a:lvl2pPr>
            <a:lvl3pPr marL="857241" indent="-171448">
              <a:lnSpc>
                <a:spcPts val="2000"/>
              </a:lnSpc>
              <a:buFont typeface="Wingdings" charset="2"/>
              <a:buChar char="ü"/>
              <a:defRPr>
                <a:solidFill>
                  <a:srgbClr val="404040"/>
                </a:solidFill>
              </a:defRPr>
            </a:lvl3pPr>
            <a:lvl4pPr marL="1200138" indent="-171448">
              <a:lnSpc>
                <a:spcPts val="2000"/>
              </a:lnSpc>
              <a:buFont typeface="Arial"/>
              <a:buChar char="•"/>
              <a:defRPr>
                <a:solidFill>
                  <a:srgbClr val="404040"/>
                </a:solidFill>
              </a:defRPr>
            </a:lvl4pPr>
            <a:lvl5pPr marL="1543035" indent="-171448">
              <a:lnSpc>
                <a:spcPts val="2000"/>
              </a:lnSpc>
              <a:buFont typeface="Wingdings" charset="2"/>
              <a:buChar char="§"/>
              <a:defRPr sz="12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5296960"/>
            <a:ext cx="5486400" cy="304271"/>
          </a:xfrm>
        </p:spPr>
        <p:txBody>
          <a:bodyPr/>
          <a:lstStyle/>
          <a:p>
            <a:pPr algn="l"/>
            <a:r>
              <a:rPr lang="en-GB" dirty="0"/>
              <a:t>footer 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74292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A99C7CE-355C-EF4A-8B7E-22184A3B5FEF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95544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5EA2CDC-A0F2-6A43-9F19-0A0DB10B2E53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2715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6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4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6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087564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F13DA0EA-D9C1-5340-B322-76898569C3BF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4894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17931AEE-94FE-8142-8217-6B4C1D5D9475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8617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4927F021-D878-5844-BD10-2C8625A03585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61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3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9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A99C7CE-355C-EF4A-8B7E-22184A3B5FEF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3" indent="0">
              <a:buNone/>
              <a:defRPr sz="900"/>
            </a:lvl3pPr>
            <a:lvl4pPr marL="1028690" indent="0">
              <a:buNone/>
              <a:defRPr sz="750"/>
            </a:lvl4pPr>
            <a:lvl5pPr marL="1371586" indent="0">
              <a:buNone/>
              <a:defRPr sz="750"/>
            </a:lvl5pPr>
            <a:lvl6pPr marL="1714483" indent="0">
              <a:buNone/>
              <a:defRPr sz="750"/>
            </a:lvl6pPr>
            <a:lvl7pPr marL="2057379" indent="0">
              <a:buNone/>
              <a:defRPr sz="750"/>
            </a:lvl7pPr>
            <a:lvl8pPr marL="2400276" indent="0">
              <a:buNone/>
              <a:defRPr sz="750"/>
            </a:lvl8pPr>
            <a:lvl9pPr marL="2743173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D937B82-B117-1749-938F-407788945F81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77385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7" indent="0">
              <a:buNone/>
              <a:defRPr sz="2100"/>
            </a:lvl2pPr>
            <a:lvl3pPr marL="685793" indent="0">
              <a:buNone/>
              <a:defRPr sz="1800"/>
            </a:lvl3pPr>
            <a:lvl4pPr marL="1028690" indent="0">
              <a:buNone/>
              <a:defRPr sz="1500"/>
            </a:lvl4pPr>
            <a:lvl5pPr marL="1371586" indent="0">
              <a:buNone/>
              <a:defRPr sz="1500"/>
            </a:lvl5pPr>
            <a:lvl6pPr marL="1714483" indent="0">
              <a:buNone/>
              <a:defRPr sz="1500"/>
            </a:lvl6pPr>
            <a:lvl7pPr marL="2057379" indent="0">
              <a:buNone/>
              <a:defRPr sz="1500"/>
            </a:lvl7pPr>
            <a:lvl8pPr marL="2400276" indent="0">
              <a:buNone/>
              <a:defRPr sz="1500"/>
            </a:lvl8pPr>
            <a:lvl9pPr marL="2743173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3" indent="0">
              <a:buNone/>
              <a:defRPr sz="900"/>
            </a:lvl3pPr>
            <a:lvl4pPr marL="1028690" indent="0">
              <a:buNone/>
              <a:defRPr sz="750"/>
            </a:lvl4pPr>
            <a:lvl5pPr marL="1371586" indent="0">
              <a:buNone/>
              <a:defRPr sz="750"/>
            </a:lvl5pPr>
            <a:lvl6pPr marL="1714483" indent="0">
              <a:buNone/>
              <a:defRPr sz="750"/>
            </a:lvl6pPr>
            <a:lvl7pPr marL="2057379" indent="0">
              <a:buNone/>
              <a:defRPr sz="750"/>
            </a:lvl7pPr>
            <a:lvl8pPr marL="2400276" indent="0">
              <a:buNone/>
              <a:defRPr sz="750"/>
            </a:lvl8pPr>
            <a:lvl9pPr marL="2743173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5AA97FD7-0E6F-6648-8DD9-541BFF482E33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1169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80CE6628-A085-1F4F-BED2-DD6D3586F09A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701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0BB123C1-9894-9A4F-890C-116B67142453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15863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4772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61"/>
            <a:endParaRPr lang="en-GB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2240" y="5438947"/>
            <a:ext cx="2133600" cy="304271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1963" y="1177397"/>
            <a:ext cx="8229600" cy="3989917"/>
          </a:xfrm>
        </p:spPr>
        <p:txBody>
          <a:bodyPr/>
          <a:lstStyle>
            <a:lvl1pPr>
              <a:spcAft>
                <a:spcPts val="333"/>
              </a:spcAft>
              <a:defRPr sz="200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333"/>
              </a:spcAft>
              <a:defRPr sz="1667">
                <a:solidFill>
                  <a:schemeClr val="bg1">
                    <a:lumMod val="7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333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4251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2240" y="5438947"/>
            <a:ext cx="2133600" cy="304271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1963" y="1177397"/>
            <a:ext cx="8229600" cy="3989917"/>
          </a:xfrm>
        </p:spPr>
        <p:txBody>
          <a:bodyPr/>
          <a:lstStyle>
            <a:lvl1pPr>
              <a:spcAft>
                <a:spcPts val="333"/>
              </a:spcAft>
              <a:defRPr sz="2000"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333"/>
              </a:spcAft>
              <a:defRPr sz="1667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333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1772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2240" y="5438947"/>
            <a:ext cx="2133600" cy="304271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1963" y="1177397"/>
            <a:ext cx="8229600" cy="3989917"/>
          </a:xfrm>
        </p:spPr>
        <p:txBody>
          <a:bodyPr/>
          <a:lstStyle>
            <a:lvl1pPr>
              <a:spcAft>
                <a:spcPts val="333"/>
              </a:spcAft>
              <a:defRPr sz="2000"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333"/>
              </a:spcAft>
              <a:defRPr sz="1667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333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4772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61"/>
            <a:endParaRPr lang="en-GB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2240" y="5438947"/>
            <a:ext cx="2133600" cy="304271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1963" y="1177397"/>
            <a:ext cx="8229600" cy="3989917"/>
          </a:xfrm>
        </p:spPr>
        <p:txBody>
          <a:bodyPr/>
          <a:lstStyle>
            <a:lvl1pPr>
              <a:spcAft>
                <a:spcPts val="333"/>
              </a:spcAft>
              <a:defRPr sz="200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333"/>
              </a:spcAft>
              <a:defRPr sz="1667">
                <a:solidFill>
                  <a:schemeClr val="bg1">
                    <a:lumMod val="7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333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01836" y="903455"/>
            <a:ext cx="8340328" cy="42844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c="http://schemas.openxmlformats.org/markup-compatibility/2006" xmlns:mv="urn:schemas-microsoft-com:mac:vml" xmlns="" xmlns:ma14="http://schemas.microsoft.com/office/mac/drawingml/2011/main" val="1"/>
            </a:ext>
            <a:ext uri="{909E8E84-426E-40dd-AFC4-6F175D3DCCD1}">
              <a14:hiddenFill xmlns:mc="http://schemas.openxmlformats.org/markup-compatibility/2006" xmlns:mv="urn:schemas-microsoft-com:mac:vml"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35707" tIns="35707" rIns="35707" bIns="3570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Helvetica Neue" charset="0"/>
              </a:rPr>
              <a:t>Click to edit Master text styles</a:t>
            </a:r>
          </a:p>
          <a:p>
            <a:pPr lvl="1"/>
            <a:r>
              <a:rPr lang="en-US" dirty="0">
                <a:sym typeface="Helvetica Neue" charset="0"/>
              </a:rPr>
              <a:t>Second level</a:t>
            </a:r>
          </a:p>
          <a:p>
            <a:pPr lvl="2"/>
            <a:r>
              <a:rPr lang="en-US" dirty="0">
                <a:sym typeface="Helvetica Neue" charset="0"/>
              </a:rPr>
              <a:t>Third level</a:t>
            </a:r>
          </a:p>
          <a:p>
            <a:pPr lvl="3"/>
            <a:r>
              <a:rPr lang="en-US" dirty="0">
                <a:sym typeface="Helvetica Neue" charset="0"/>
              </a:rPr>
              <a:t>Fourth level</a:t>
            </a:r>
          </a:p>
          <a:p>
            <a:pPr lvl="4"/>
            <a:r>
              <a:rPr lang="en-US" dirty="0">
                <a:sym typeface="Helvetica Neue" charset="0"/>
              </a:rPr>
              <a:t>Fifth level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010400" y="5404920"/>
            <a:ext cx="1731764" cy="3100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EFA09CC-F525-7847-8CCD-5DF4528B56E1}" type="slidenum">
              <a:rPr lang="en-US" smtClean="0">
                <a:solidFill>
                  <a:prstClr val="white">
                    <a:lumMod val="50000"/>
                  </a:prstClr>
                </a:solidFill>
                <a:latin typeface="Helvetica Neue"/>
                <a:ea typeface="ヒラギノ角ゴ ProN W3"/>
                <a:cs typeface="ヒラギノ角ゴ ProN W3"/>
              </a:rPr>
              <a:pPr/>
              <a:t>‹#›</a:t>
            </a:fld>
            <a:endParaRPr lang="en-US" dirty="0">
              <a:solidFill>
                <a:prstClr val="white">
                  <a:lumMod val="50000"/>
                </a:prstClr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2574003" y="5416269"/>
            <a:ext cx="4198273" cy="3269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defTabSz="594336"/>
            <a:endParaRPr lang="en-US" dirty="0">
              <a:solidFill>
                <a:prstClr val="white">
                  <a:lumMod val="50000"/>
                </a:prstClr>
              </a:solidFill>
              <a:latin typeface="Helvetica Neue"/>
              <a:ea typeface="ヒラギノ角ゴ ProN W3"/>
              <a:cs typeface="ヒラギノ角ゴ ProN W3"/>
            </a:endParaRPr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40403" y="5438946"/>
            <a:ext cx="2133600" cy="304271"/>
          </a:xfrm>
          <a:prstGeom prst="rect">
            <a:avLst/>
          </a:prstGeom>
        </p:spPr>
        <p:txBody>
          <a:bodyPr/>
          <a:lstStyle/>
          <a:p>
            <a:pPr defTabSz="594336"/>
            <a:fld id="{0D7BD177-CEC9-1F46-8E1A-45D2E897ECA9}" type="datetime1">
              <a:rPr lang="de-DE" sz="1170" smtClean="0">
                <a:solidFill>
                  <a:prstClr val="black">
                    <a:tint val="75000"/>
                  </a:prstClr>
                </a:solidFill>
              </a:rPr>
              <a:pPr defTabSz="594336"/>
              <a:t>07.07.22</a:t>
            </a:fld>
            <a:endParaRPr lang="de-DE" sz="117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5EA2CDC-A0F2-6A43-9F19-0A0DB10B2E53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0403" y="5438947"/>
            <a:ext cx="2133600" cy="304271"/>
          </a:xfr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8th October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438947"/>
            <a:ext cx="2895600" cy="304271"/>
          </a:xfr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SGSO Meeting Heidelberg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2240" y="5438947"/>
            <a:ext cx="2133600" cy="304271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1963" y="1177397"/>
            <a:ext cx="8229600" cy="3989917"/>
          </a:xfrm>
        </p:spPr>
        <p:txBody>
          <a:bodyPr/>
          <a:lstStyle>
            <a:lvl1pPr>
              <a:spcAft>
                <a:spcPts val="333"/>
              </a:spcAft>
              <a:defRPr sz="2000"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333"/>
              </a:spcAft>
              <a:defRPr sz="1667">
                <a:solidFill>
                  <a:schemeClr val="tx1">
                    <a:lumMod val="65000"/>
                    <a:lumOff val="3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333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477282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80961"/>
            <a:endParaRPr lang="en-GB" sz="15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0" i="0">
                <a:solidFill>
                  <a:schemeClr val="bg1"/>
                </a:solidFill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40403" y="5438947"/>
            <a:ext cx="2133600" cy="304271"/>
          </a:xfr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8th October 2018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438947"/>
            <a:ext cx="2895600" cy="304271"/>
          </a:xfrm>
        </p:spPr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</a:rPr>
              <a:t>SGSO Meeting Heidelberg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32240" y="5438947"/>
            <a:ext cx="2133600" cy="304271"/>
          </a:xfrm>
        </p:spPr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61963" y="1177397"/>
            <a:ext cx="8229600" cy="3989917"/>
          </a:xfrm>
        </p:spPr>
        <p:txBody>
          <a:bodyPr/>
          <a:lstStyle>
            <a:lvl1pPr>
              <a:spcAft>
                <a:spcPts val="333"/>
              </a:spcAft>
              <a:defRPr sz="2000">
                <a:solidFill>
                  <a:schemeClr val="bg1"/>
                </a:solidFill>
                <a:latin typeface="Athelas" charset="0"/>
                <a:ea typeface="Athelas" charset="0"/>
                <a:cs typeface="Athelas" charset="0"/>
              </a:defRPr>
            </a:lvl1pPr>
            <a:lvl2pPr>
              <a:spcAft>
                <a:spcPts val="333"/>
              </a:spcAft>
              <a:defRPr sz="1667">
                <a:solidFill>
                  <a:schemeClr val="bg1">
                    <a:lumMod val="75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2pPr>
            <a:lvl3pPr>
              <a:spcAft>
                <a:spcPts val="333"/>
              </a:spcAft>
              <a:defRPr sz="1500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3pPr>
            <a:lvl4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4pPr>
            <a:lvl5pPr>
              <a:spcAft>
                <a:spcPts val="333"/>
              </a:spcAft>
              <a:defRPr sz="1333">
                <a:solidFill>
                  <a:schemeClr val="tx1">
                    <a:lumMod val="50000"/>
                    <a:lumOff val="50000"/>
                  </a:schemeClr>
                </a:solidFill>
                <a:latin typeface="Athelas" charset="0"/>
                <a:ea typeface="Athelas" charset="0"/>
                <a:cs typeface="Athelas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775357"/>
            <a:ext cx="7772400" cy="1225021"/>
          </a:xfrm>
        </p:spPr>
        <p:txBody>
          <a:bodyPr/>
          <a:lstStyle>
            <a:lvl1pPr>
              <a:defRPr b="1" i="0">
                <a:latin typeface="Avenir Black" charset="0"/>
                <a:ea typeface="Avenir Black" charset="0"/>
                <a:cs typeface="Avenir Black" charset="0"/>
              </a:defRPr>
            </a:lvl1pPr>
          </a:lstStyle>
          <a:p>
            <a:r>
              <a:rPr lang="de-DE" dirty="0"/>
              <a:t>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 sz="2333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80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Subtitle</a:t>
            </a:r>
            <a:endParaRPr lang="de-DE" dirty="0"/>
          </a:p>
          <a:p>
            <a:r>
              <a:rPr lang="de-DE" dirty="0"/>
              <a:t>Speaker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6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4"/>
            <a:ext cx="3868340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7" indent="0">
              <a:buNone/>
              <a:defRPr sz="1500" b="1"/>
            </a:lvl2pPr>
            <a:lvl3pPr marL="685793" indent="0">
              <a:buNone/>
              <a:defRPr sz="1350" b="1"/>
            </a:lvl3pPr>
            <a:lvl4pPr marL="1028690" indent="0">
              <a:buNone/>
              <a:defRPr sz="1200" b="1"/>
            </a:lvl4pPr>
            <a:lvl5pPr marL="1371586" indent="0">
              <a:buNone/>
              <a:defRPr sz="1200" b="1"/>
            </a:lvl5pPr>
            <a:lvl6pPr marL="1714483" indent="0">
              <a:buNone/>
              <a:defRPr sz="1200" b="1"/>
            </a:lvl6pPr>
            <a:lvl7pPr marL="2057379" indent="0">
              <a:buNone/>
              <a:defRPr sz="1200" b="1"/>
            </a:lvl7pPr>
            <a:lvl8pPr marL="2400276" indent="0">
              <a:buNone/>
              <a:defRPr sz="1200" b="1"/>
            </a:lvl8pPr>
            <a:lvl9pPr marL="2743173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087564"/>
            <a:ext cx="3887391" cy="30704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F13DA0EA-D9C1-5340-B322-76898569C3BF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17931AEE-94FE-8142-8217-6B4C1D5D9475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4927F021-D878-5844-BD10-2C8625A03585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3" indent="0">
              <a:buNone/>
              <a:defRPr sz="900"/>
            </a:lvl3pPr>
            <a:lvl4pPr marL="1028690" indent="0">
              <a:buNone/>
              <a:defRPr sz="750"/>
            </a:lvl4pPr>
            <a:lvl5pPr marL="1371586" indent="0">
              <a:buNone/>
              <a:defRPr sz="750"/>
            </a:lvl5pPr>
            <a:lvl6pPr marL="1714483" indent="0">
              <a:buNone/>
              <a:defRPr sz="750"/>
            </a:lvl6pPr>
            <a:lvl7pPr marL="2057379" indent="0">
              <a:buNone/>
              <a:defRPr sz="750"/>
            </a:lvl7pPr>
            <a:lvl8pPr marL="2400276" indent="0">
              <a:buNone/>
              <a:defRPr sz="750"/>
            </a:lvl8pPr>
            <a:lvl9pPr marL="2743173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3D937B82-B117-1749-938F-407788945F81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7" indent="0">
              <a:buNone/>
              <a:defRPr sz="2100"/>
            </a:lvl2pPr>
            <a:lvl3pPr marL="685793" indent="0">
              <a:buNone/>
              <a:defRPr sz="1800"/>
            </a:lvl3pPr>
            <a:lvl4pPr marL="1028690" indent="0">
              <a:buNone/>
              <a:defRPr sz="1500"/>
            </a:lvl4pPr>
            <a:lvl5pPr marL="1371586" indent="0">
              <a:buNone/>
              <a:defRPr sz="1500"/>
            </a:lvl5pPr>
            <a:lvl6pPr marL="1714483" indent="0">
              <a:buNone/>
              <a:defRPr sz="1500"/>
            </a:lvl6pPr>
            <a:lvl7pPr marL="2057379" indent="0">
              <a:buNone/>
              <a:defRPr sz="1500"/>
            </a:lvl7pPr>
            <a:lvl8pPr marL="2400276" indent="0">
              <a:buNone/>
              <a:defRPr sz="1500"/>
            </a:lvl8pPr>
            <a:lvl9pPr marL="2743173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1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897" indent="0">
              <a:buNone/>
              <a:defRPr sz="1050"/>
            </a:lvl2pPr>
            <a:lvl3pPr marL="685793" indent="0">
              <a:buNone/>
              <a:defRPr sz="900"/>
            </a:lvl3pPr>
            <a:lvl4pPr marL="1028690" indent="0">
              <a:buNone/>
              <a:defRPr sz="750"/>
            </a:lvl4pPr>
            <a:lvl5pPr marL="1371586" indent="0">
              <a:buNone/>
              <a:defRPr sz="750"/>
            </a:lvl5pPr>
            <a:lvl6pPr marL="1714483" indent="0">
              <a:buNone/>
              <a:defRPr sz="750"/>
            </a:lvl6pPr>
            <a:lvl7pPr marL="2057379" indent="0">
              <a:buNone/>
              <a:defRPr sz="750"/>
            </a:lvl7pPr>
            <a:lvl8pPr marL="2400276" indent="0">
              <a:buNone/>
              <a:defRPr sz="750"/>
            </a:lvl8pPr>
            <a:lvl9pPr marL="2743173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296960"/>
            <a:ext cx="2057400" cy="304271"/>
          </a:xfrm>
          <a:prstGeom prst="rect">
            <a:avLst/>
          </a:prstGeom>
        </p:spPr>
        <p:txBody>
          <a:bodyPr/>
          <a:lstStyle/>
          <a:p>
            <a:fld id="{5AA97FD7-0E6F-6648-8DD9-541BFF482E33}" type="datetime1">
              <a:rPr lang="de-DE" smtClean="0"/>
              <a:pPr/>
              <a:t>07.07.22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.jpe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5296960"/>
            <a:ext cx="5486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GB" dirty="0"/>
              <a:t>footer 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2635" y="5296960"/>
            <a:ext cx="212667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7F0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8146" y="1246909"/>
            <a:ext cx="7767204" cy="0"/>
          </a:xfrm>
          <a:prstGeom prst="line">
            <a:avLst/>
          </a:prstGeom>
          <a:ln w="25400">
            <a:solidFill>
              <a:srgbClr val="FF7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515350" y="5296960"/>
            <a:ext cx="628650" cy="0"/>
          </a:xfrm>
          <a:prstGeom prst="line">
            <a:avLst/>
          </a:prstGeom>
          <a:ln w="12700">
            <a:solidFill>
              <a:srgbClr val="FF7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6522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rgbClr val="404040"/>
          </a:solidFill>
          <a:latin typeface="Avenir Black" panose="02000503020000020003" pitchFamily="2" charset="0"/>
          <a:ea typeface="Avenir Black" panose="02000503020000020003" pitchFamily="2" charset="0"/>
          <a:cs typeface="Avenir Black" panose="02000503020000020003" pitchFamily="2" charset="0"/>
        </a:defRPr>
      </a:lvl1pPr>
    </p:titleStyle>
    <p:bodyStyle>
      <a:lvl1pPr marL="171448" indent="-171448" algn="l" defTabSz="685793" rtl="0" eaLnBrk="1" latinLnBrk="0" hangingPunct="1">
        <a:lnSpc>
          <a:spcPct val="90000"/>
        </a:lnSpc>
        <a:spcBef>
          <a:spcPts val="750"/>
        </a:spcBef>
        <a:buClr>
          <a:srgbClr val="FF7F01"/>
        </a:buClr>
        <a:buSzPct val="90000"/>
        <a:buFont typeface="ArialUnicodeMS" charset="0"/>
        <a:buChar char="⌾"/>
        <a:defRPr sz="21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514345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60000"/>
        <a:buFont typeface="Courier New" charset="0"/>
        <a:buChar char="o"/>
        <a:defRPr sz="1800" kern="1200">
          <a:solidFill>
            <a:srgbClr val="404040"/>
          </a:solidFill>
          <a:latin typeface="Avenir Book" charset="0"/>
          <a:ea typeface="Avenir Book" charset="0"/>
          <a:cs typeface="Avenir Book" charset="0"/>
        </a:defRPr>
      </a:lvl2pPr>
      <a:lvl3pPr marL="857241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60000"/>
        <a:buFont typeface="Arial" charset="0"/>
        <a:buChar char="•"/>
        <a:defRPr sz="1500" kern="1200">
          <a:solidFill>
            <a:srgbClr val="404040"/>
          </a:solidFill>
          <a:latin typeface="Avenir Book" charset="0"/>
          <a:ea typeface="Avenir Book" charset="0"/>
          <a:cs typeface="Avenir Book" charset="0"/>
        </a:defRPr>
      </a:lvl3pPr>
      <a:lvl4pPr marL="1200138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120000"/>
        <a:buFont typeface="Arial" charset="0"/>
        <a:buChar char="•"/>
        <a:defRPr sz="1350" kern="1200">
          <a:solidFill>
            <a:srgbClr val="404040"/>
          </a:solidFill>
          <a:latin typeface="Avenir Book" charset="0"/>
          <a:ea typeface="Avenir Book" charset="0"/>
          <a:cs typeface="Avenir Book" charset="0"/>
        </a:defRPr>
      </a:lvl4pPr>
      <a:lvl5pPr marL="1543035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120000"/>
        <a:buFont typeface="Arial" charset="0"/>
        <a:buChar char="•"/>
        <a:defRPr sz="1350" kern="1200">
          <a:solidFill>
            <a:srgbClr val="404040"/>
          </a:solidFill>
          <a:latin typeface="Avenir Book" charset="0"/>
          <a:ea typeface="Avenir Book" charset="0"/>
          <a:cs typeface="Avenir Book" charset="0"/>
        </a:defRPr>
      </a:lvl5pPr>
      <a:lvl6pPr marL="1885931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8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4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1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053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5296960"/>
            <a:ext cx="5486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50000"/>
                    <a:lumOff val="50000"/>
                  </a:schemeClr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pPr algn="l"/>
            <a:r>
              <a:rPr lang="en-GB" dirty="0"/>
              <a:t>footer ...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2635" y="5296960"/>
            <a:ext cx="212667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7F01"/>
                </a:solidFill>
                <a:latin typeface="Avenir Book" charset="0"/>
                <a:ea typeface="Avenir Book" charset="0"/>
                <a:cs typeface="Avenir Book" charset="0"/>
              </a:defRPr>
            </a:lvl1pPr>
          </a:lstStyle>
          <a:p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48146" y="1246909"/>
            <a:ext cx="7767204" cy="0"/>
          </a:xfrm>
          <a:prstGeom prst="line">
            <a:avLst/>
          </a:prstGeom>
          <a:ln w="25400">
            <a:solidFill>
              <a:srgbClr val="FF7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8515350" y="5296960"/>
            <a:ext cx="628650" cy="0"/>
          </a:xfrm>
          <a:prstGeom prst="line">
            <a:avLst/>
          </a:prstGeom>
          <a:ln w="12700">
            <a:solidFill>
              <a:srgbClr val="FF7F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1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</p:sldLayoutIdLst>
  <p:hf hdr="0" ftr="0" dt="0"/>
  <p:txStyles>
    <p:titleStyle>
      <a:lvl1pPr algn="l" defTabSz="685793" rtl="0" eaLnBrk="1" latinLnBrk="0" hangingPunct="1">
        <a:lnSpc>
          <a:spcPct val="90000"/>
        </a:lnSpc>
        <a:spcBef>
          <a:spcPct val="0"/>
        </a:spcBef>
        <a:buNone/>
        <a:defRPr sz="3300" b="1" i="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1pPr>
    </p:titleStyle>
    <p:bodyStyle>
      <a:lvl1pPr marL="171448" indent="-171448" algn="l" defTabSz="685793" rtl="0" eaLnBrk="1" latinLnBrk="0" hangingPunct="1">
        <a:lnSpc>
          <a:spcPct val="90000"/>
        </a:lnSpc>
        <a:spcBef>
          <a:spcPts val="750"/>
        </a:spcBef>
        <a:buClr>
          <a:srgbClr val="FF7F01"/>
        </a:buClr>
        <a:buSzPct val="90000"/>
        <a:buFont typeface="ArialUnicodeMS" charset="0"/>
        <a:buChar char="⌾"/>
        <a:defRPr sz="2100" kern="1200">
          <a:solidFill>
            <a:schemeClr val="bg1"/>
          </a:solidFill>
          <a:latin typeface="Avenir Book" charset="0"/>
          <a:ea typeface="Avenir Book" charset="0"/>
          <a:cs typeface="Avenir Book" charset="0"/>
        </a:defRPr>
      </a:lvl1pPr>
      <a:lvl2pPr marL="514345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60000"/>
        <a:buFont typeface="Courier New" charset="0"/>
        <a:buChar char="o"/>
        <a:defRPr sz="1800" kern="1200">
          <a:solidFill>
            <a:schemeClr val="bg1">
              <a:lumMod val="75000"/>
            </a:schemeClr>
          </a:solidFill>
          <a:latin typeface="Avenir Book" charset="0"/>
          <a:ea typeface="Avenir Book" charset="0"/>
          <a:cs typeface="Avenir Book" charset="0"/>
        </a:defRPr>
      </a:lvl2pPr>
      <a:lvl3pPr marL="857241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60000"/>
        <a:buFont typeface="Arial" charset="0"/>
        <a:buChar char="•"/>
        <a:defRPr sz="1500" kern="1200">
          <a:solidFill>
            <a:schemeClr val="bg1">
              <a:lumMod val="75000"/>
            </a:schemeClr>
          </a:solidFill>
          <a:latin typeface="Avenir Book" charset="0"/>
          <a:ea typeface="Avenir Book" charset="0"/>
          <a:cs typeface="Avenir Book" charset="0"/>
        </a:defRPr>
      </a:lvl3pPr>
      <a:lvl4pPr marL="1200138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120000"/>
        <a:buFont typeface="Arial" charset="0"/>
        <a:buChar char="•"/>
        <a:defRPr sz="1350" kern="1200">
          <a:solidFill>
            <a:schemeClr val="bg1">
              <a:lumMod val="75000"/>
            </a:schemeClr>
          </a:solidFill>
          <a:latin typeface="Avenir Book" charset="0"/>
          <a:ea typeface="Avenir Book" charset="0"/>
          <a:cs typeface="Avenir Book" charset="0"/>
        </a:defRPr>
      </a:lvl4pPr>
      <a:lvl5pPr marL="1543035" indent="-171448" algn="l" defTabSz="685793" rtl="0" eaLnBrk="1" latinLnBrk="0" hangingPunct="1">
        <a:lnSpc>
          <a:spcPct val="90000"/>
        </a:lnSpc>
        <a:spcBef>
          <a:spcPts val="376"/>
        </a:spcBef>
        <a:buClr>
          <a:srgbClr val="FF7F01"/>
        </a:buClr>
        <a:buSzPct val="120000"/>
        <a:buFont typeface="Arial" charset="0"/>
        <a:buChar char="•"/>
        <a:defRPr sz="1350" kern="1200">
          <a:solidFill>
            <a:schemeClr val="bg1">
              <a:lumMod val="75000"/>
            </a:schemeClr>
          </a:solidFill>
          <a:latin typeface="Avenir Book" charset="0"/>
          <a:ea typeface="Avenir Book" charset="0"/>
          <a:cs typeface="Avenir Book" charset="0"/>
        </a:defRPr>
      </a:lvl5pPr>
      <a:lvl6pPr marL="1885931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28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24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21" indent="-171448" algn="l" defTabSz="68579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7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9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90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8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8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79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76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73" algn="l" defTabSz="68579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2354" y="247212"/>
            <a:ext cx="8229600" cy="510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17308"/>
            <a:ext cx="8229600" cy="3987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55985" marR="0" lvl="0" indent="-209978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/>
            </a:pPr>
            <a:r>
              <a:rPr kumimoji="0" lang="en-US" sz="18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Click to edit Master text styles</a:t>
            </a:r>
          </a:p>
          <a:p>
            <a:pPr marL="386800" marR="0" lvl="1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Second level</a:t>
            </a:r>
          </a:p>
          <a:p>
            <a:pPr marL="647145" marR="0" lvl="2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Third level</a:t>
            </a:r>
          </a:p>
          <a:p>
            <a:pPr marL="907492" marR="0" lvl="3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Fourth level</a:t>
            </a:r>
          </a:p>
          <a:p>
            <a:pPr marL="1167838" marR="0" lvl="4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Fifth level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192297" y="5453582"/>
            <a:ext cx="167354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920"/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76192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hf hdr="0" ftr="0" dt="0"/>
  <p:txStyles>
    <p:titleStyle>
      <a:lvl1pPr algn="ctr" defTabSz="761920" rtl="0" eaLnBrk="1" latinLnBrk="0" hangingPunct="1">
        <a:spcBef>
          <a:spcPct val="0"/>
        </a:spcBef>
        <a:buNone/>
        <a:defRPr sz="3333" b="1" i="0" kern="1200">
          <a:solidFill>
            <a:schemeClr val="tx1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155985" marR="0" indent="-209978" algn="l" defTabSz="761920" rtl="0" eaLnBrk="0" fontAlgn="base" latinLnBrk="0" hangingPunct="0">
        <a:lnSpc>
          <a:spcPct val="100000"/>
        </a:lnSpc>
        <a:spcBef>
          <a:spcPts val="0"/>
        </a:spcBef>
        <a:spcAft>
          <a:spcPts val="0"/>
        </a:spcAft>
        <a:buClr>
          <a:srgbClr val="006350"/>
        </a:buClr>
        <a:buSzPct val="80000"/>
        <a:buFont typeface="Wingdings" charset="2"/>
        <a:buChar char="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6800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647145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07492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167838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28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24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20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16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61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8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4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0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6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2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68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2354" y="247212"/>
            <a:ext cx="8229600" cy="510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17308"/>
            <a:ext cx="8229600" cy="3987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55985" marR="0" lvl="0" indent="-209978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350"/>
              </a:buClr>
              <a:buSzPct val="80000"/>
              <a:buFont typeface="Wingdings" charset="2"/>
              <a:buChar char=""/>
              <a:tabLst/>
              <a:defRPr/>
            </a:pPr>
            <a:r>
              <a:rPr kumimoji="0" lang="en-US" sz="1833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Click to edit Master text styles</a:t>
            </a:r>
          </a:p>
          <a:p>
            <a:pPr marL="386800" marR="0" lvl="1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5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Second level</a:t>
            </a:r>
          </a:p>
          <a:p>
            <a:pPr marL="647145" marR="0" lvl="2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Third level</a:t>
            </a:r>
          </a:p>
          <a:p>
            <a:pPr marL="907492" marR="0" lvl="3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Fourth level</a:t>
            </a:r>
          </a:p>
          <a:p>
            <a:pPr marL="1167838" marR="0" lvl="4" indent="-156209" algn="l" defTabSz="76192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50000"/>
              <a:buFont typeface="Wingdings" charset="2"/>
              <a:buChar char=""/>
              <a:tabLst/>
              <a:defRPr/>
            </a:pPr>
            <a:r>
              <a:rPr kumimoji="0" lang="en-US" sz="1333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Athelas Regular"/>
                <a:ea typeface="ヒラギノ角ゴ ProN W3"/>
                <a:cs typeface="Athelas Regular"/>
                <a:sym typeface="Helvetica Neue" charset="0"/>
              </a:rPr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40403" y="5438947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920"/>
            <a:r>
              <a:rPr lang="de-DE">
                <a:solidFill>
                  <a:prstClr val="black">
                    <a:tint val="75000"/>
                  </a:prstClr>
                </a:solidFill>
              </a:rPr>
              <a:t>8th October 2018</a:t>
            </a:r>
            <a:endParaRPr lang="de-DE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546517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920"/>
            <a:r>
              <a:rPr lang="de-DE">
                <a:solidFill>
                  <a:prstClr val="black">
                    <a:tint val="75000"/>
                  </a:prstClr>
                </a:solidFill>
              </a:rPr>
              <a:t>SGSO Meeting Heidelberg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732240" y="5453582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761920"/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 defTabSz="761920"/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7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hdr="0"/>
  <p:txStyles>
    <p:titleStyle>
      <a:lvl1pPr algn="ctr" defTabSz="761920" rtl="0" eaLnBrk="1" latinLnBrk="0" hangingPunct="1">
        <a:spcBef>
          <a:spcPct val="0"/>
        </a:spcBef>
        <a:buNone/>
        <a:defRPr sz="3333" b="1" i="0" kern="1200">
          <a:solidFill>
            <a:schemeClr val="tx1"/>
          </a:solidFill>
          <a:latin typeface="Avenir Heavy" charset="0"/>
          <a:ea typeface="Avenir Heavy" charset="0"/>
          <a:cs typeface="Avenir Heavy" charset="0"/>
        </a:defRPr>
      </a:lvl1pPr>
    </p:titleStyle>
    <p:bodyStyle>
      <a:lvl1pPr marL="155985" marR="0" indent="-209978" algn="l" defTabSz="761920" rtl="0" eaLnBrk="0" fontAlgn="base" latinLnBrk="0" hangingPunct="0">
        <a:lnSpc>
          <a:spcPct val="100000"/>
        </a:lnSpc>
        <a:spcBef>
          <a:spcPts val="0"/>
        </a:spcBef>
        <a:spcAft>
          <a:spcPts val="0"/>
        </a:spcAft>
        <a:buClr>
          <a:srgbClr val="006350"/>
        </a:buClr>
        <a:buSzPct val="80000"/>
        <a:buFont typeface="Wingdings" charset="2"/>
        <a:buChar char=""/>
        <a:tabLst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386800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647145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07492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167838" marR="0" indent="-156209" algn="l" defTabSz="761920" rtl="0" eaLnBrk="0" fontAlgn="base" latinLnBrk="0" hangingPunct="0">
        <a:lnSpc>
          <a:spcPct val="100000"/>
        </a:lnSpc>
        <a:spcBef>
          <a:spcPts val="0"/>
        </a:spcBef>
        <a:spcAft>
          <a:spcPct val="0"/>
        </a:spcAft>
        <a:buClrTx/>
        <a:buSzPct val="50000"/>
        <a:buFont typeface="Wingdings" charset="2"/>
        <a:buChar char=""/>
        <a:tabLst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28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24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20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160" indent="-190480" algn="l" defTabSz="7619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61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2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8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4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80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6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72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680" algn="l" defTabSz="76192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2C26635-CB19-D643-9B4A-14D72795FF11}"/>
              </a:ext>
            </a:extLst>
          </p:cNvPr>
          <p:cNvSpPr/>
          <p:nvPr/>
        </p:nvSpPr>
        <p:spPr>
          <a:xfrm>
            <a:off x="290945" y="935302"/>
            <a:ext cx="8551719" cy="66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687BA-EC60-EA46-8159-5C69B9F9709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de-DE" sz="1500" dirty="0">
              <a:solidFill>
                <a:schemeClr val="bg1"/>
              </a:solidFill>
            </a:endParaRPr>
          </a:p>
          <a:p>
            <a:pPr algn="l"/>
            <a:r>
              <a:rPr lang="de-DE" sz="1667" dirty="0">
                <a:solidFill>
                  <a:schemeClr val="bg1"/>
                </a:solidFill>
              </a:rPr>
              <a:t>Jim </a:t>
            </a:r>
            <a:r>
              <a:rPr lang="de-DE" sz="1667" dirty="0" err="1">
                <a:solidFill>
                  <a:schemeClr val="bg1"/>
                </a:solidFill>
              </a:rPr>
              <a:t>Hinton</a:t>
            </a:r>
            <a:endParaRPr lang="de-DE" sz="1667" dirty="0">
              <a:solidFill>
                <a:schemeClr val="bg1"/>
              </a:solidFill>
            </a:endParaRPr>
          </a:p>
          <a:p>
            <a:pPr algn="l"/>
            <a:r>
              <a:rPr lang="de-DE" sz="1667" dirty="0">
                <a:solidFill>
                  <a:schemeClr val="bg1"/>
                </a:solidFill>
              </a:rPr>
              <a:t>MPIK, Heidelberg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C062774-6854-BF43-91E5-13B5355C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6177" y="196796"/>
            <a:ext cx="5891646" cy="39342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3A3093-BD0A-2E4D-8202-992695B10C44}"/>
              </a:ext>
            </a:extLst>
          </p:cNvPr>
          <p:cNvSpPr txBox="1"/>
          <p:nvPr/>
        </p:nvSpPr>
        <p:spPr>
          <a:xfrm>
            <a:off x="3806296" y="4309299"/>
            <a:ext cx="14478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007668"/>
                </a:solidFill>
                <a:latin typeface="Cambria" panose="02040503050406030204" pitchFamily="18" charset="0"/>
              </a:rPr>
              <a:t>Jim Hinton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40002-4C36-BC48-A818-6D4B4CCA0D2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2039" y="4711373"/>
            <a:ext cx="2175283" cy="7785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1DA8C3-CAC3-2344-99D2-8090F0F44F59}"/>
              </a:ext>
            </a:extLst>
          </p:cNvPr>
          <p:cNvSpPr/>
          <p:nvPr/>
        </p:nvSpPr>
        <p:spPr>
          <a:xfrm>
            <a:off x="8084127" y="4572000"/>
            <a:ext cx="1610592" cy="1128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29076F-586D-274E-93C1-C8CF85F2DB2B}"/>
              </a:ext>
            </a:extLst>
          </p:cNvPr>
          <p:cNvSpPr txBox="1"/>
          <p:nvPr/>
        </p:nvSpPr>
        <p:spPr>
          <a:xfrm>
            <a:off x="6864163" y="4593387"/>
            <a:ext cx="1778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rgbClr val="FF7F01"/>
                </a:solidFill>
              </a:rPr>
              <a:t>www.swgo.org</a:t>
            </a:r>
            <a:endParaRPr lang="en-GB" sz="2000" b="1" dirty="0">
              <a:solidFill>
                <a:srgbClr val="FF7F0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C17993-AFED-5049-9C6A-D68C23C231A3}"/>
              </a:ext>
            </a:extLst>
          </p:cNvPr>
          <p:cNvSpPr txBox="1"/>
          <p:nvPr/>
        </p:nvSpPr>
        <p:spPr>
          <a:xfrm>
            <a:off x="784513" y="566185"/>
            <a:ext cx="18934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404040"/>
                </a:solidFill>
                <a:latin typeface="Avenir Book" panose="02000503020000020003" pitchFamily="2" charset="0"/>
              </a:rPr>
              <a:t>Status of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FF57A8-56A6-5546-BBF1-DD7B381303D6}"/>
              </a:ext>
            </a:extLst>
          </p:cNvPr>
          <p:cNvSpPr txBox="1"/>
          <p:nvPr/>
        </p:nvSpPr>
        <p:spPr>
          <a:xfrm>
            <a:off x="3934379" y="5177528"/>
            <a:ext cx="217136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17C6B"/>
                </a:solidFill>
              </a:rPr>
              <a:t>for the SWGO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772748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DF6DD2A-C734-9147-A9F6-FBECCC3D7D4A}"/>
              </a:ext>
            </a:extLst>
          </p:cNvPr>
          <p:cNvSpPr/>
          <p:nvPr/>
        </p:nvSpPr>
        <p:spPr>
          <a:xfrm>
            <a:off x="0" y="1070043"/>
            <a:ext cx="9144000" cy="38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984BB-2AA5-0F48-8A0C-857A78C3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4161B-4BDF-E34A-B108-A70763E9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917BE-6B26-C147-8E22-152938363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755" y="4015231"/>
            <a:ext cx="2418595" cy="1589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3A52DF-5DB0-C84E-BCAB-458EADC5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719" y="375674"/>
            <a:ext cx="2415631" cy="1743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EC3FC-69FD-6C48-856D-C59B60DC62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298" r="3281"/>
          <a:stretch/>
        </p:blipFill>
        <p:spPr>
          <a:xfrm>
            <a:off x="6096755" y="2115670"/>
            <a:ext cx="2418595" cy="1899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29EE26-9292-C341-B632-2E6286983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06" y="1359297"/>
            <a:ext cx="5801349" cy="350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39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AECD4C4-F3AE-CC4F-A2F9-ACF1556F53C0}"/>
              </a:ext>
            </a:extLst>
          </p:cNvPr>
          <p:cNvSpPr/>
          <p:nvPr/>
        </p:nvSpPr>
        <p:spPr>
          <a:xfrm>
            <a:off x="0" y="1070043"/>
            <a:ext cx="9144000" cy="3891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3984BB-2AA5-0F48-8A0C-857A78C32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D4161B-4BDF-E34A-B108-A70763E9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11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2917BE-6B26-C147-8E22-152938363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755" y="4015231"/>
            <a:ext cx="2418595" cy="15895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3A52DF-5DB0-C84E-BCAB-458EADC5C8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9719" y="375674"/>
            <a:ext cx="2415631" cy="1743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36EC3FC-69FD-6C48-856D-C59B60DC62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298" r="3281"/>
          <a:stretch/>
        </p:blipFill>
        <p:spPr>
          <a:xfrm>
            <a:off x="6096755" y="2115670"/>
            <a:ext cx="2418595" cy="18995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E29EE26-9292-C341-B632-2E6286983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06" y="1359297"/>
            <a:ext cx="5801349" cy="35007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F458C-3E59-3447-814F-C96336D7D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1222" y="4493632"/>
            <a:ext cx="1501855" cy="1167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26A00D-F8F5-5040-B4BD-A29DF92A0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1744" y="127595"/>
            <a:ext cx="994268" cy="128659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DE9B385-4EEB-A448-B3CC-6B749192C3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84883" y="4610364"/>
            <a:ext cx="1043854" cy="11046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BAF60F-3FFF-B64C-B73B-79843FA433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8685" y="4416829"/>
            <a:ext cx="1641634" cy="1205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360934-AD34-5E44-A68C-47552D6EEF1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8673" y="147488"/>
            <a:ext cx="1668087" cy="16680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CB66DF-4BE8-D147-9338-A3D019D2A5E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3037" y="144454"/>
            <a:ext cx="2620040" cy="12517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A0F25D6-DA01-0547-A2D4-186538A775E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1803" t="36336" r="58853" b="6131"/>
          <a:stretch/>
        </p:blipFill>
        <p:spPr>
          <a:xfrm>
            <a:off x="208673" y="3988690"/>
            <a:ext cx="1358344" cy="12367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16C3DD-784E-1D4F-84A7-502B9FDEA73D}"/>
              </a:ext>
            </a:extLst>
          </p:cNvPr>
          <p:cNvSpPr txBox="1"/>
          <p:nvPr/>
        </p:nvSpPr>
        <p:spPr>
          <a:xfrm>
            <a:off x="-52962" y="5198180"/>
            <a:ext cx="147892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*cooperation with KM3NeT,    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ED46F7-A62D-6D46-84A3-F9DFD5AA793D}"/>
              </a:ext>
            </a:extLst>
          </p:cNvPr>
          <p:cNvSpPr/>
          <p:nvPr/>
        </p:nvSpPr>
        <p:spPr>
          <a:xfrm>
            <a:off x="62929" y="5362010"/>
            <a:ext cx="80663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</a:rPr>
              <a:t>MoU in prep.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7230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4B2E-442C-CF43-BBD4-FFF23D3A4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ACB96-C288-B549-AF48-99F9BD5A4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B368D-E549-7846-88FD-18A20A41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85750"/>
            <a:ext cx="8805475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9E52C6-3220-6845-AC8F-3F4D302A3682}"/>
              </a:ext>
            </a:extLst>
          </p:cNvPr>
          <p:cNvSpPr txBox="1"/>
          <p:nvPr/>
        </p:nvSpPr>
        <p:spPr>
          <a:xfrm rot="16200000">
            <a:off x="3229625" y="4456258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1.7 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44FBD27-20D3-CB4A-90B0-B5B3FBA13CF0}"/>
              </a:ext>
            </a:extLst>
          </p:cNvPr>
          <p:cNvCxnSpPr/>
          <p:nvPr/>
        </p:nvCxnSpPr>
        <p:spPr>
          <a:xfrm>
            <a:off x="3543071" y="4149980"/>
            <a:ext cx="0" cy="82800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21673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4B368D-E549-7846-88FD-18A20A41C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" y="285750"/>
            <a:ext cx="8805475" cy="51435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D499210-731C-7D43-B996-B23BBC2A545F}"/>
              </a:ext>
            </a:extLst>
          </p:cNvPr>
          <p:cNvSpPr/>
          <p:nvPr/>
        </p:nvSpPr>
        <p:spPr>
          <a:xfrm>
            <a:off x="5762390" y="3329157"/>
            <a:ext cx="3402714" cy="213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1AECFE-E5B5-574E-B25B-ED2BB43FEE7E}"/>
              </a:ext>
            </a:extLst>
          </p:cNvPr>
          <p:cNvSpPr/>
          <p:nvPr/>
        </p:nvSpPr>
        <p:spPr>
          <a:xfrm>
            <a:off x="3260282" y="380738"/>
            <a:ext cx="5904822" cy="213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Content Placeholder 7">
            <a:extLst>
              <a:ext uri="{FF2B5EF4-FFF2-40B4-BE49-F238E27FC236}">
                <a16:creationId xmlns:a16="http://schemas.microsoft.com/office/drawing/2014/main" id="{E6745DA2-DE07-8640-A925-9F52D4736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61" t="12045" r="20626" b="17445"/>
          <a:stretch/>
        </p:blipFill>
        <p:spPr>
          <a:xfrm>
            <a:off x="108606" y="2537407"/>
            <a:ext cx="2934402" cy="31775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CA3C13-24B6-F44B-8D5A-6C5E194DB72C}"/>
              </a:ext>
            </a:extLst>
          </p:cNvPr>
          <p:cNvSpPr txBox="1"/>
          <p:nvPr/>
        </p:nvSpPr>
        <p:spPr>
          <a:xfrm>
            <a:off x="3045838" y="1853858"/>
            <a:ext cx="2448364" cy="1323439"/>
          </a:xfrm>
          <a:prstGeom prst="rect">
            <a:avLst/>
          </a:prstGeom>
          <a:solidFill>
            <a:srgbClr val="FF7F0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Muon</a:t>
            </a:r>
            <a:r>
              <a:rPr lang="en-GB" sz="1600" dirty="0">
                <a:solidFill>
                  <a:schemeClr val="bg1"/>
                </a:solidFill>
              </a:rPr>
              <a:t> identification a key element of background rejection –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</a:rPr>
              <a:t>two approaches under evaluation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18900C3-BC3B-574A-87F9-EDB724F3A1D6}"/>
              </a:ext>
            </a:extLst>
          </p:cNvPr>
          <p:cNvSpPr/>
          <p:nvPr/>
        </p:nvSpPr>
        <p:spPr>
          <a:xfrm>
            <a:off x="5762391" y="2618950"/>
            <a:ext cx="3402713" cy="29669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EFA5652-E63E-4B47-A0E3-500CF9C039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7278" y="3555839"/>
            <a:ext cx="2388288" cy="16192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976CC3C-04B8-424F-A684-157AA335EC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8552" y="796124"/>
            <a:ext cx="2433624" cy="24296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9E82CF-1BD9-F248-A3EF-567F12175EDB}"/>
              </a:ext>
            </a:extLst>
          </p:cNvPr>
          <p:cNvSpPr txBox="1"/>
          <p:nvPr/>
        </p:nvSpPr>
        <p:spPr>
          <a:xfrm>
            <a:off x="4437187" y="3672332"/>
            <a:ext cx="26962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19E687-9B46-1C42-BA6A-A7A36C981697}"/>
              </a:ext>
            </a:extLst>
          </p:cNvPr>
          <p:cNvSpPr txBox="1"/>
          <p:nvPr/>
        </p:nvSpPr>
        <p:spPr>
          <a:xfrm rot="16200000">
            <a:off x="3229625" y="4456258"/>
            <a:ext cx="4171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/>
              <a:t>1.7 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59BDD6D-CA25-0A44-AEDA-650418FB0E0B}"/>
              </a:ext>
            </a:extLst>
          </p:cNvPr>
          <p:cNvCxnSpPr/>
          <p:nvPr/>
        </p:nvCxnSpPr>
        <p:spPr>
          <a:xfrm>
            <a:off x="3543071" y="4149980"/>
            <a:ext cx="0" cy="828000"/>
          </a:xfrm>
          <a:prstGeom prst="line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206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2B0E7-E623-B945-915C-521390741F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83" t="7953" r="8773" b="7670"/>
          <a:stretch/>
        </p:blipFill>
        <p:spPr>
          <a:xfrm>
            <a:off x="310374" y="3379317"/>
            <a:ext cx="1940195" cy="19368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89014-6A79-2343-9F3E-C83C3EC24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80" t="8672" r="7846" b="8699"/>
          <a:stretch/>
        </p:blipFill>
        <p:spPr>
          <a:xfrm>
            <a:off x="5284240" y="1624614"/>
            <a:ext cx="3858212" cy="38149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A4285F-AD21-2142-81DA-719978A5C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46" t="22897" r="22509" b="23780"/>
          <a:stretch/>
        </p:blipFill>
        <p:spPr>
          <a:xfrm>
            <a:off x="3828569" y="4166260"/>
            <a:ext cx="1271561" cy="1241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149555-80B0-4744-9430-26A6C0E0AC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294" t="25153" r="20211" b="26051"/>
          <a:stretch/>
        </p:blipFill>
        <p:spPr>
          <a:xfrm>
            <a:off x="6638940" y="355736"/>
            <a:ext cx="1318805" cy="11701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AFD3F3-31C2-5740-82D0-6845AF740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60" t="8055" r="10665" b="10623"/>
          <a:stretch/>
        </p:blipFill>
        <p:spPr>
          <a:xfrm>
            <a:off x="4008422" y="402939"/>
            <a:ext cx="1931750" cy="1884173"/>
          </a:xfrm>
          <a:prstGeom prst="roundRect">
            <a:avLst>
              <a:gd name="adj" fmla="val 25151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DD13E6-7C00-4E40-A05E-9E55EA20E2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942" t="7716" r="6687" b="9059"/>
          <a:stretch/>
        </p:blipFill>
        <p:spPr>
          <a:xfrm>
            <a:off x="1845657" y="505257"/>
            <a:ext cx="1899803" cy="191246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9C85D70-D4E3-7445-99ED-A0446AF1B45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666" t="21352" r="23719" b="24641"/>
          <a:stretch/>
        </p:blipFill>
        <p:spPr>
          <a:xfrm>
            <a:off x="283828" y="741514"/>
            <a:ext cx="1318805" cy="1293779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A4DE8F-FB24-8048-9FFD-6BCBD3DA5C9E}"/>
              </a:ext>
            </a:extLst>
          </p:cNvPr>
          <p:cNvSpPr txBox="1"/>
          <p:nvPr/>
        </p:nvSpPr>
        <p:spPr>
          <a:xfrm>
            <a:off x="234363" y="676183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FF0792-8ECD-6742-BDE1-05ADE2645F20}"/>
              </a:ext>
            </a:extLst>
          </p:cNvPr>
          <p:cNvSpPr txBox="1"/>
          <p:nvPr/>
        </p:nvSpPr>
        <p:spPr>
          <a:xfrm>
            <a:off x="1700887" y="431614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F837EB9-7ADC-894E-8207-E731DCD0F2CE}"/>
              </a:ext>
            </a:extLst>
          </p:cNvPr>
          <p:cNvSpPr txBox="1"/>
          <p:nvPr/>
        </p:nvSpPr>
        <p:spPr>
          <a:xfrm>
            <a:off x="3904453" y="38409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3DC45F6-E91A-174D-8ED8-C8121DD89C05}"/>
              </a:ext>
            </a:extLst>
          </p:cNvPr>
          <p:cNvSpPr txBox="1"/>
          <p:nvPr/>
        </p:nvSpPr>
        <p:spPr>
          <a:xfrm>
            <a:off x="246206" y="3315149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6B69429-2A5E-F84D-9489-43DA98127D4F}"/>
              </a:ext>
            </a:extLst>
          </p:cNvPr>
          <p:cNvSpPr txBox="1"/>
          <p:nvPr/>
        </p:nvSpPr>
        <p:spPr>
          <a:xfrm>
            <a:off x="7589637" y="27543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AFA6F5-86F1-4F4A-8590-6F19DEF742DF}"/>
              </a:ext>
            </a:extLst>
          </p:cNvPr>
          <p:cNvSpPr txBox="1"/>
          <p:nvPr/>
        </p:nvSpPr>
        <p:spPr>
          <a:xfrm>
            <a:off x="4774079" y="4120480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A6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5D08126-07B0-D247-A5F1-D6DF757D99BA}"/>
              </a:ext>
            </a:extLst>
          </p:cNvPr>
          <p:cNvSpPr txBox="1"/>
          <p:nvPr/>
        </p:nvSpPr>
        <p:spPr>
          <a:xfrm>
            <a:off x="8466622" y="180932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A7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7CE9421-5208-3A41-844C-BE4B5CC6880C}"/>
              </a:ext>
            </a:extLst>
          </p:cNvPr>
          <p:cNvSpPr>
            <a:spLocks noChangeAspect="1"/>
          </p:cNvSpPr>
          <p:nvPr/>
        </p:nvSpPr>
        <p:spPr>
          <a:xfrm>
            <a:off x="433459" y="879231"/>
            <a:ext cx="999000" cy="999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98BAA3A-10D7-DE4C-BB94-F747C6781289}"/>
              </a:ext>
            </a:extLst>
          </p:cNvPr>
          <p:cNvSpPr>
            <a:spLocks noChangeAspect="1"/>
          </p:cNvSpPr>
          <p:nvPr/>
        </p:nvSpPr>
        <p:spPr>
          <a:xfrm>
            <a:off x="6793686" y="472137"/>
            <a:ext cx="972000" cy="972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6D2B137A-7456-B647-8404-6F2440AA49B2}"/>
              </a:ext>
            </a:extLst>
          </p:cNvPr>
          <p:cNvSpPr>
            <a:spLocks noChangeAspect="1"/>
          </p:cNvSpPr>
          <p:nvPr/>
        </p:nvSpPr>
        <p:spPr>
          <a:xfrm>
            <a:off x="3978350" y="4269888"/>
            <a:ext cx="999000" cy="999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862C165-933A-6943-8B2D-55B78EDD363F}"/>
              </a:ext>
            </a:extLst>
          </p:cNvPr>
          <p:cNvSpPr>
            <a:spLocks noChangeAspect="1"/>
          </p:cNvSpPr>
          <p:nvPr/>
        </p:nvSpPr>
        <p:spPr>
          <a:xfrm>
            <a:off x="291278" y="3360512"/>
            <a:ext cx="1971000" cy="197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35174C8-924F-E54A-96F2-8C4B00713F54}"/>
              </a:ext>
            </a:extLst>
          </p:cNvPr>
          <p:cNvSpPr>
            <a:spLocks noChangeAspect="1"/>
          </p:cNvSpPr>
          <p:nvPr/>
        </p:nvSpPr>
        <p:spPr>
          <a:xfrm>
            <a:off x="1810058" y="475987"/>
            <a:ext cx="1971000" cy="197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F021F56-19E0-7949-94E1-1727A32006FD}"/>
              </a:ext>
            </a:extLst>
          </p:cNvPr>
          <p:cNvSpPr>
            <a:spLocks noChangeAspect="1"/>
          </p:cNvSpPr>
          <p:nvPr/>
        </p:nvSpPr>
        <p:spPr>
          <a:xfrm>
            <a:off x="3967219" y="347996"/>
            <a:ext cx="1998000" cy="199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8659D59-0BCB-ED48-81A3-BEF835D3D1A9}"/>
              </a:ext>
            </a:extLst>
          </p:cNvPr>
          <p:cNvSpPr>
            <a:spLocks noChangeAspect="1"/>
          </p:cNvSpPr>
          <p:nvPr/>
        </p:nvSpPr>
        <p:spPr>
          <a:xfrm>
            <a:off x="5263104" y="1597772"/>
            <a:ext cx="3888000" cy="3888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61A82DA-837A-304C-A41C-1581C471CC8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</a:blip>
          <a:srcRect b="12448"/>
          <a:stretch/>
        </p:blipFill>
        <p:spPr>
          <a:xfrm>
            <a:off x="932959" y="2244484"/>
            <a:ext cx="612173" cy="561033"/>
          </a:xfrm>
          <a:prstGeom prst="rect">
            <a:avLst/>
          </a:prstGeom>
          <a:solidFill>
            <a:srgbClr val="FF7F02"/>
          </a:solidFill>
          <a:ln w="12700">
            <a:solidFill>
              <a:srgbClr val="FF7F02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B149FF-20C5-0247-BF30-EE820652EF1E}"/>
              </a:ext>
            </a:extLst>
          </p:cNvPr>
          <p:cNvSpPr txBox="1"/>
          <p:nvPr/>
        </p:nvSpPr>
        <p:spPr>
          <a:xfrm>
            <a:off x="920968" y="2776606"/>
            <a:ext cx="6463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rgbClr val="FF7F02"/>
                </a:solidFill>
              </a:rPr>
              <a:t>HAWC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7D5249-67E9-014F-8E0E-111CE09D537B}"/>
              </a:ext>
            </a:extLst>
          </p:cNvPr>
          <p:cNvSpPr txBox="1"/>
          <p:nvPr/>
        </p:nvSpPr>
        <p:spPr>
          <a:xfrm>
            <a:off x="1716636" y="5327638"/>
            <a:ext cx="45492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Equal nominal cost arrays, similarly B1, C1, D1, …, E4 (13 total)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1F8B68-D2C1-5542-8DC2-31B45ED3A7CB}"/>
              </a:ext>
            </a:extLst>
          </p:cNvPr>
          <p:cNvSpPr txBox="1"/>
          <p:nvPr/>
        </p:nvSpPr>
        <p:spPr>
          <a:xfrm>
            <a:off x="500903" y="98712"/>
            <a:ext cx="149592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80% FF, 80,000 m</a:t>
            </a:r>
            <a:r>
              <a:rPr lang="en-GB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3EBC012-FB94-1940-A800-CE593A9F97A0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959566" y="398794"/>
            <a:ext cx="289298" cy="91352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C11004A-0E19-B049-8E78-5C367E65C9D6}"/>
              </a:ext>
            </a:extLst>
          </p:cNvPr>
          <p:cNvSpPr txBox="1"/>
          <p:nvPr/>
        </p:nvSpPr>
        <p:spPr>
          <a:xfrm>
            <a:off x="7286669" y="4780076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0.6% FF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E56DBF7-FC37-B442-BEC6-76B2E095A2BD}"/>
              </a:ext>
            </a:extLst>
          </p:cNvPr>
          <p:cNvSpPr txBox="1"/>
          <p:nvPr/>
        </p:nvSpPr>
        <p:spPr>
          <a:xfrm>
            <a:off x="6935101" y="3988210"/>
            <a:ext cx="7264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2.5% FF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7F52D252-E3C1-1C4B-AB32-F9874D20D86A}"/>
              </a:ext>
            </a:extLst>
          </p:cNvPr>
          <p:cNvSpPr>
            <a:spLocks noChangeAspect="1"/>
          </p:cNvSpPr>
          <p:nvPr/>
        </p:nvSpPr>
        <p:spPr>
          <a:xfrm>
            <a:off x="2371071" y="2573691"/>
            <a:ext cx="1908000" cy="19080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36209B2-DE42-B74F-96FE-30B0773B9B4F}"/>
              </a:ext>
            </a:extLst>
          </p:cNvPr>
          <p:cNvGrpSpPr/>
          <p:nvPr/>
        </p:nvGrpSpPr>
        <p:grpSpPr>
          <a:xfrm>
            <a:off x="2464875" y="2668088"/>
            <a:ext cx="1728000" cy="1728000"/>
            <a:chOff x="2464875" y="2668088"/>
            <a:chExt cx="1728000" cy="1728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41DD1E6-0399-E34A-B558-EA900673AF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64875" y="2668088"/>
              <a:ext cx="1728000" cy="172800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4734701-FC43-F14E-ABF7-94090667E202}"/>
                </a:ext>
              </a:extLst>
            </p:cNvPr>
            <p:cNvSpPr/>
            <p:nvPr/>
          </p:nvSpPr>
          <p:spPr>
            <a:xfrm rot="19871780">
              <a:off x="3030740" y="3330391"/>
              <a:ext cx="449935" cy="16997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10DD9C2-EF60-8044-9702-359760B4F15D}"/>
                </a:ext>
              </a:extLst>
            </p:cNvPr>
            <p:cNvSpPr/>
            <p:nvPr/>
          </p:nvSpPr>
          <p:spPr>
            <a:xfrm rot="19871780">
              <a:off x="3144031" y="3539175"/>
              <a:ext cx="216000" cy="21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42E16E03-E4AF-4642-8E8B-1974608D0E7F}"/>
                </a:ext>
              </a:extLst>
            </p:cNvPr>
            <p:cNvSpPr>
              <a:spLocks noChangeAspect="1"/>
            </p:cNvSpPr>
            <p:nvPr/>
          </p:nvSpPr>
          <p:spPr>
            <a:xfrm rot="19871780">
              <a:off x="3344080" y="3430339"/>
              <a:ext cx="216000" cy="216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584BD65-08AB-1A43-8A8D-BD0E53D2A218}"/>
              </a:ext>
            </a:extLst>
          </p:cNvPr>
          <p:cNvSpPr txBox="1"/>
          <p:nvPr/>
        </p:nvSpPr>
        <p:spPr>
          <a:xfrm>
            <a:off x="3967219" y="2618928"/>
            <a:ext cx="7601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7030A0"/>
                </a:solidFill>
              </a:rPr>
              <a:t>LHAASO</a:t>
            </a:r>
          </a:p>
        </p:txBody>
      </p:sp>
    </p:spTree>
    <p:extLst>
      <p:ext uri="{BB962C8B-B14F-4D97-AF65-F5344CB8AC3E}">
        <p14:creationId xmlns:p14="http://schemas.microsoft.com/office/powerpoint/2010/main" val="206253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C3321-9198-AA48-9302-BCABDC67A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596B80-F8E2-B448-81EF-6F384BD6B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30" t="5126" r="13939" b="38108"/>
          <a:stretch/>
        </p:blipFill>
        <p:spPr>
          <a:xfrm>
            <a:off x="4694389" y="479472"/>
            <a:ext cx="3820159" cy="3703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4EECC-CB90-AE49-958F-EAE935AFCB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4" t="3950" r="58494" b="37242"/>
          <a:stretch/>
        </p:blipFill>
        <p:spPr>
          <a:xfrm>
            <a:off x="680218" y="345075"/>
            <a:ext cx="3902710" cy="39014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D08F20-D04D-7149-B980-C510A90122E0}"/>
              </a:ext>
            </a:extLst>
          </p:cNvPr>
          <p:cNvSpPr txBox="1"/>
          <p:nvPr/>
        </p:nvSpPr>
        <p:spPr>
          <a:xfrm>
            <a:off x="3748030" y="571341"/>
            <a:ext cx="178125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35 degree zenith angle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685774E-3611-304F-AC9B-F187A877A775}"/>
              </a:ext>
            </a:extLst>
          </p:cNvPr>
          <p:cNvSpPr/>
          <p:nvPr/>
        </p:nvSpPr>
        <p:spPr>
          <a:xfrm>
            <a:off x="361697" y="920911"/>
            <a:ext cx="45719" cy="2910478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FF7F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DB531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A7829A-4170-164E-8111-2E23ED0B749A}"/>
              </a:ext>
            </a:extLst>
          </p:cNvPr>
          <p:cNvSpPr txBox="1"/>
          <p:nvPr/>
        </p:nvSpPr>
        <p:spPr>
          <a:xfrm>
            <a:off x="256011" y="605330"/>
            <a:ext cx="6254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500 m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6750414-D142-9946-AAA1-14F50F1F7ECA}"/>
              </a:ext>
            </a:extLst>
          </p:cNvPr>
          <p:cNvSpPr/>
          <p:nvPr/>
        </p:nvSpPr>
        <p:spPr>
          <a:xfrm>
            <a:off x="2124701" y="219266"/>
            <a:ext cx="8050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7F01"/>
                </a:solidFill>
              </a:rPr>
              <a:t>600 GeV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36CEE8A-D283-9A4F-B957-384AA0D1B19A}"/>
              </a:ext>
            </a:extLst>
          </p:cNvPr>
          <p:cNvSpPr/>
          <p:nvPr/>
        </p:nvSpPr>
        <p:spPr>
          <a:xfrm>
            <a:off x="6459636" y="219266"/>
            <a:ext cx="67204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 dirty="0">
                <a:solidFill>
                  <a:srgbClr val="FF7F01"/>
                </a:solidFill>
              </a:rPr>
              <a:t>14 </a:t>
            </a:r>
            <a:r>
              <a:rPr lang="en-GB" sz="1400" b="1" dirty="0" err="1">
                <a:solidFill>
                  <a:srgbClr val="FF7F01"/>
                </a:solidFill>
              </a:rPr>
              <a:t>TeV</a:t>
            </a:r>
            <a:endParaRPr lang="en-GB" sz="1400" b="1" dirty="0">
              <a:solidFill>
                <a:srgbClr val="FF7F01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0C08B85-081A-F44C-8BF6-C9521B43A682}"/>
              </a:ext>
            </a:extLst>
          </p:cNvPr>
          <p:cNvSpPr txBox="1">
            <a:spLocks/>
          </p:cNvSpPr>
          <p:nvPr/>
        </p:nvSpPr>
        <p:spPr>
          <a:xfrm>
            <a:off x="989751" y="4308893"/>
            <a:ext cx="7886700" cy="10124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7F01"/>
              </a:buClr>
              <a:buSzPct val="90000"/>
              <a:buFont typeface="ArialUnicodeMS" charset="0"/>
              <a:buChar char="⌾"/>
              <a:defRPr sz="21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514345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60000"/>
              <a:buFont typeface="LucidaGrande" charset="0"/>
              <a:buChar char="→"/>
              <a:defRPr sz="18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857241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60000"/>
              <a:buFont typeface="Wingdings" charset="2"/>
              <a:buChar char="ü"/>
              <a:defRPr sz="15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200138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120000"/>
              <a:buFont typeface="Arial"/>
              <a:buChar char="•"/>
              <a:defRPr sz="135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543035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120000"/>
              <a:buFont typeface="Wingdings" charset="2"/>
              <a:buChar char="§"/>
              <a:defRPr sz="12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1885931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8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24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21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Larger detector array and increased altitude w.r.t. HAWC</a:t>
            </a:r>
          </a:p>
          <a:p>
            <a:pPr lvl="1"/>
            <a:r>
              <a:rPr lang="en-GB"/>
              <a:t>Very precise measurements possible even below 1 TeV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90306E-716A-A34C-823F-B05EB138DDC8}"/>
              </a:ext>
            </a:extLst>
          </p:cNvPr>
          <p:cNvSpPr txBox="1"/>
          <p:nvPr/>
        </p:nvSpPr>
        <p:spPr>
          <a:xfrm>
            <a:off x="4014503" y="3331546"/>
            <a:ext cx="11368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DB5312"/>
                </a:solidFill>
              </a:rPr>
              <a:t>Colour = time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F1517A-C390-5A47-88C5-663D14984F76}"/>
              </a:ext>
            </a:extLst>
          </p:cNvPr>
          <p:cNvSpPr txBox="1"/>
          <p:nvPr/>
        </p:nvSpPr>
        <p:spPr>
          <a:xfrm>
            <a:off x="979025" y="105865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A1</a:t>
            </a:r>
          </a:p>
        </p:txBody>
      </p:sp>
    </p:spTree>
    <p:extLst>
      <p:ext uri="{BB962C8B-B14F-4D97-AF65-F5344CB8AC3E}">
        <p14:creationId xmlns:p14="http://schemas.microsoft.com/office/powerpoint/2010/main" val="3995089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0B6DE-DCF0-E745-A27F-F252DB7D44B0}"/>
              </a:ext>
            </a:extLst>
          </p:cNvPr>
          <p:cNvSpPr/>
          <p:nvPr/>
        </p:nvSpPr>
        <p:spPr>
          <a:xfrm>
            <a:off x="224478" y="84186"/>
            <a:ext cx="8974119" cy="15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1FC5-5EDB-6A43-8E43-1A0383C4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4E7053-6C7B-7941-8BA4-323EF8A3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5014"/>
          <a:stretch/>
        </p:blipFill>
        <p:spPr>
          <a:xfrm>
            <a:off x="1719754" y="4863539"/>
            <a:ext cx="6974886" cy="8514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AF8832-15FA-5C4E-95E9-5DE34F18930A}"/>
              </a:ext>
            </a:extLst>
          </p:cNvPr>
          <p:cNvSpPr/>
          <p:nvPr/>
        </p:nvSpPr>
        <p:spPr>
          <a:xfrm>
            <a:off x="4651612" y="576516"/>
            <a:ext cx="2250257" cy="7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A5B6AE-C5B4-E245-96CE-7A1A198D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82433"/>
          <a:stretch/>
        </p:blipFill>
        <p:spPr>
          <a:xfrm>
            <a:off x="25103" y="26246"/>
            <a:ext cx="1225274" cy="5681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FFB7D4-12C6-3341-ABA1-A2FD7ED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02" r="53422" b="12473"/>
          <a:stretch/>
        </p:blipFill>
        <p:spPr>
          <a:xfrm>
            <a:off x="20656" y="4830217"/>
            <a:ext cx="3248787" cy="177564"/>
          </a:xfrm>
          <a:prstGeom prst="rect">
            <a:avLst/>
          </a:prstGeom>
        </p:spPr>
      </p:pic>
      <p:sp>
        <p:nvSpPr>
          <p:cNvPr id="34" name="Freeform 33">
            <a:extLst>
              <a:ext uri="{FF2B5EF4-FFF2-40B4-BE49-F238E27FC236}">
                <a16:creationId xmlns:a16="http://schemas.microsoft.com/office/drawing/2014/main" id="{D25E27F9-2249-2644-9665-FC19F3F8AEC1}"/>
              </a:ext>
            </a:extLst>
          </p:cNvPr>
          <p:cNvSpPr/>
          <p:nvPr/>
        </p:nvSpPr>
        <p:spPr>
          <a:xfrm>
            <a:off x="1181240" y="2363820"/>
            <a:ext cx="5535038" cy="1700725"/>
          </a:xfrm>
          <a:custGeom>
            <a:avLst/>
            <a:gdLst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13932"/>
              <a:gd name="connsiteX1" fmla="*/ 340468 w 6478621"/>
              <a:gd name="connsiteY1" fmla="*/ 817124 h 3213932"/>
              <a:gd name="connsiteX2" fmla="*/ 894945 w 6478621"/>
              <a:gd name="connsiteY2" fmla="*/ 1429966 h 3213932"/>
              <a:gd name="connsiteX3" fmla="*/ 1478604 w 6478621"/>
              <a:gd name="connsiteY3" fmla="*/ 1964988 h 3213932"/>
              <a:gd name="connsiteX4" fmla="*/ 2402732 w 6478621"/>
              <a:gd name="connsiteY4" fmla="*/ 2616741 h 3213932"/>
              <a:gd name="connsiteX5" fmla="*/ 3356043 w 6478621"/>
              <a:gd name="connsiteY5" fmla="*/ 3064213 h 3213932"/>
              <a:gd name="connsiteX6" fmla="*/ 3813243 w 6478621"/>
              <a:gd name="connsiteY6" fmla="*/ 3180945 h 3213932"/>
              <a:gd name="connsiteX7" fmla="*/ 4134255 w 6478621"/>
              <a:gd name="connsiteY7" fmla="*/ 3171217 h 3213932"/>
              <a:gd name="connsiteX8" fmla="*/ 4834647 w 6478621"/>
              <a:gd name="connsiteY8" fmla="*/ 2859932 h 3213932"/>
              <a:gd name="connsiteX9" fmla="*/ 5593404 w 6478621"/>
              <a:gd name="connsiteY9" fmla="*/ 2276273 h 3213932"/>
              <a:gd name="connsiteX10" fmla="*/ 6478621 w 6478621"/>
              <a:gd name="connsiteY10" fmla="*/ 1605064 h 3213932"/>
              <a:gd name="connsiteX0" fmla="*/ 0 w 6478621"/>
              <a:gd name="connsiteY0" fmla="*/ 0 h 3197379"/>
              <a:gd name="connsiteX1" fmla="*/ 340468 w 6478621"/>
              <a:gd name="connsiteY1" fmla="*/ 817124 h 3197379"/>
              <a:gd name="connsiteX2" fmla="*/ 894945 w 6478621"/>
              <a:gd name="connsiteY2" fmla="*/ 1429966 h 3197379"/>
              <a:gd name="connsiteX3" fmla="*/ 1478604 w 6478621"/>
              <a:gd name="connsiteY3" fmla="*/ 1964988 h 3197379"/>
              <a:gd name="connsiteX4" fmla="*/ 2402732 w 6478621"/>
              <a:gd name="connsiteY4" fmla="*/ 2616741 h 3197379"/>
              <a:gd name="connsiteX5" fmla="*/ 3356043 w 6478621"/>
              <a:gd name="connsiteY5" fmla="*/ 3064213 h 3197379"/>
              <a:gd name="connsiteX6" fmla="*/ 3813243 w 6478621"/>
              <a:gd name="connsiteY6" fmla="*/ 3180945 h 3197379"/>
              <a:gd name="connsiteX7" fmla="*/ 4134255 w 6478621"/>
              <a:gd name="connsiteY7" fmla="*/ 3171217 h 3197379"/>
              <a:gd name="connsiteX8" fmla="*/ 4834647 w 6478621"/>
              <a:gd name="connsiteY8" fmla="*/ 2859932 h 3197379"/>
              <a:gd name="connsiteX9" fmla="*/ 5593404 w 6478621"/>
              <a:gd name="connsiteY9" fmla="*/ 2276273 h 3197379"/>
              <a:gd name="connsiteX10" fmla="*/ 6478621 w 6478621"/>
              <a:gd name="connsiteY10" fmla="*/ 1605064 h 3197379"/>
              <a:gd name="connsiteX0" fmla="*/ 0 w 6138153"/>
              <a:gd name="connsiteY0" fmla="*/ 0 h 2380255"/>
              <a:gd name="connsiteX1" fmla="*/ 554477 w 6138153"/>
              <a:gd name="connsiteY1" fmla="*/ 612842 h 2380255"/>
              <a:gd name="connsiteX2" fmla="*/ 1138136 w 6138153"/>
              <a:gd name="connsiteY2" fmla="*/ 1147864 h 2380255"/>
              <a:gd name="connsiteX3" fmla="*/ 2062264 w 6138153"/>
              <a:gd name="connsiteY3" fmla="*/ 1799617 h 2380255"/>
              <a:gd name="connsiteX4" fmla="*/ 3015575 w 6138153"/>
              <a:gd name="connsiteY4" fmla="*/ 2247089 h 2380255"/>
              <a:gd name="connsiteX5" fmla="*/ 3472775 w 6138153"/>
              <a:gd name="connsiteY5" fmla="*/ 2363821 h 2380255"/>
              <a:gd name="connsiteX6" fmla="*/ 3793787 w 6138153"/>
              <a:gd name="connsiteY6" fmla="*/ 2354093 h 2380255"/>
              <a:gd name="connsiteX7" fmla="*/ 4494179 w 6138153"/>
              <a:gd name="connsiteY7" fmla="*/ 2042808 h 2380255"/>
              <a:gd name="connsiteX8" fmla="*/ 5252936 w 6138153"/>
              <a:gd name="connsiteY8" fmla="*/ 1459149 h 2380255"/>
              <a:gd name="connsiteX9" fmla="*/ 6138153 w 6138153"/>
              <a:gd name="connsiteY9" fmla="*/ 787940 h 2380255"/>
              <a:gd name="connsiteX0" fmla="*/ 0 w 5583676"/>
              <a:gd name="connsiteY0" fmla="*/ 0 h 1767413"/>
              <a:gd name="connsiteX1" fmla="*/ 583659 w 5583676"/>
              <a:gd name="connsiteY1" fmla="*/ 535022 h 1767413"/>
              <a:gd name="connsiteX2" fmla="*/ 1507787 w 5583676"/>
              <a:gd name="connsiteY2" fmla="*/ 1186775 h 1767413"/>
              <a:gd name="connsiteX3" fmla="*/ 2461098 w 5583676"/>
              <a:gd name="connsiteY3" fmla="*/ 1634247 h 1767413"/>
              <a:gd name="connsiteX4" fmla="*/ 2918298 w 5583676"/>
              <a:gd name="connsiteY4" fmla="*/ 1750979 h 1767413"/>
              <a:gd name="connsiteX5" fmla="*/ 3239310 w 5583676"/>
              <a:gd name="connsiteY5" fmla="*/ 1741251 h 1767413"/>
              <a:gd name="connsiteX6" fmla="*/ 3939702 w 5583676"/>
              <a:gd name="connsiteY6" fmla="*/ 1429966 h 1767413"/>
              <a:gd name="connsiteX7" fmla="*/ 4698459 w 5583676"/>
              <a:gd name="connsiteY7" fmla="*/ 846307 h 1767413"/>
              <a:gd name="connsiteX8" fmla="*/ 5583676 w 5583676"/>
              <a:gd name="connsiteY8" fmla="*/ 175098 h 1767413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038" h="1700725">
                <a:moveTo>
                  <a:pt x="0" y="0"/>
                </a:moveTo>
                <a:cubicBezTo>
                  <a:pt x="189689" y="191311"/>
                  <a:pt x="291830" y="288588"/>
                  <a:pt x="535021" y="476656"/>
                </a:cubicBezTo>
                <a:cubicBezTo>
                  <a:pt x="778213" y="664724"/>
                  <a:pt x="1146243" y="945205"/>
                  <a:pt x="1459149" y="1128409"/>
                </a:cubicBezTo>
                <a:cubicBezTo>
                  <a:pt x="1772055" y="1311613"/>
                  <a:pt x="2177375" y="1481847"/>
                  <a:pt x="2412460" y="1575881"/>
                </a:cubicBezTo>
                <a:cubicBezTo>
                  <a:pt x="2647545" y="1669915"/>
                  <a:pt x="2643492" y="1662484"/>
                  <a:pt x="2869660" y="1692613"/>
                </a:cubicBezTo>
                <a:cubicBezTo>
                  <a:pt x="3057728" y="1690992"/>
                  <a:pt x="2963288" y="1717337"/>
                  <a:pt x="3190672" y="1682885"/>
                </a:cubicBezTo>
                <a:cubicBezTo>
                  <a:pt x="3360906" y="1629383"/>
                  <a:pt x="3647873" y="1520757"/>
                  <a:pt x="3891064" y="1371600"/>
                </a:cubicBezTo>
                <a:cubicBezTo>
                  <a:pt x="4134255" y="1222443"/>
                  <a:pt x="4649821" y="787941"/>
                  <a:pt x="4649821" y="787941"/>
                </a:cubicBezTo>
                <a:lnTo>
                  <a:pt x="5535038" y="116732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7967E-E1D9-BB4F-A264-42955BA3FBD9}"/>
              </a:ext>
            </a:extLst>
          </p:cNvPr>
          <p:cNvGrpSpPr/>
          <p:nvPr/>
        </p:nvGrpSpPr>
        <p:grpSpPr>
          <a:xfrm>
            <a:off x="1609257" y="359923"/>
            <a:ext cx="6303522" cy="3696470"/>
            <a:chOff x="1429967" y="359923"/>
            <a:chExt cx="6303522" cy="36964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F606C4-789B-9B4A-9201-44A39FBE593E}"/>
                </a:ext>
              </a:extLst>
            </p:cNvPr>
            <p:cNvSpPr/>
            <p:nvPr/>
          </p:nvSpPr>
          <p:spPr>
            <a:xfrm>
              <a:off x="1429967" y="359923"/>
              <a:ext cx="3538422" cy="2510412"/>
            </a:xfrm>
            <a:custGeom>
              <a:avLst/>
              <a:gdLst>
                <a:gd name="connsiteX0" fmla="*/ 0 w 3511685"/>
                <a:gd name="connsiteY0" fmla="*/ 0 h 2507148"/>
                <a:gd name="connsiteX1" fmla="*/ 622570 w 3511685"/>
                <a:gd name="connsiteY1" fmla="*/ 1147864 h 2507148"/>
                <a:gd name="connsiteX2" fmla="*/ 1536970 w 3511685"/>
                <a:gd name="connsiteY2" fmla="*/ 2033081 h 2507148"/>
                <a:gd name="connsiteX3" fmla="*/ 2412460 w 3511685"/>
                <a:gd name="connsiteY3" fmla="*/ 2451371 h 2507148"/>
                <a:gd name="connsiteX4" fmla="*/ 3511685 w 3511685"/>
                <a:gd name="connsiteY4" fmla="*/ 2490281 h 2507148"/>
                <a:gd name="connsiteX0" fmla="*/ 0 w 3538422"/>
                <a:gd name="connsiteY0" fmla="*/ 0 h 2510412"/>
                <a:gd name="connsiteX1" fmla="*/ 622570 w 3538422"/>
                <a:gd name="connsiteY1" fmla="*/ 1147864 h 2510412"/>
                <a:gd name="connsiteX2" fmla="*/ 1536970 w 3538422"/>
                <a:gd name="connsiteY2" fmla="*/ 2033081 h 2510412"/>
                <a:gd name="connsiteX3" fmla="*/ 2412460 w 3538422"/>
                <a:gd name="connsiteY3" fmla="*/ 2451371 h 2510412"/>
                <a:gd name="connsiteX4" fmla="*/ 3538422 w 3538422"/>
                <a:gd name="connsiteY4" fmla="*/ 2495629 h 25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422" h="2510412">
                  <a:moveTo>
                    <a:pt x="0" y="0"/>
                  </a:moveTo>
                  <a:cubicBezTo>
                    <a:pt x="183204" y="404508"/>
                    <a:pt x="366408" y="809017"/>
                    <a:pt x="622570" y="1147864"/>
                  </a:cubicBezTo>
                  <a:cubicBezTo>
                    <a:pt x="878732" y="1486711"/>
                    <a:pt x="1238655" y="1815830"/>
                    <a:pt x="1536970" y="2033081"/>
                  </a:cubicBezTo>
                  <a:cubicBezTo>
                    <a:pt x="1835285" y="2250332"/>
                    <a:pt x="2083341" y="2375171"/>
                    <a:pt x="2412460" y="2451371"/>
                  </a:cubicBezTo>
                  <a:cubicBezTo>
                    <a:pt x="2741579" y="2527571"/>
                    <a:pt x="3311444" y="2515084"/>
                    <a:pt x="3538422" y="2495629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EF070BE-AD19-BF40-859C-B48DCC8FC5C2}"/>
                </a:ext>
              </a:extLst>
            </p:cNvPr>
            <p:cNvSpPr/>
            <p:nvPr/>
          </p:nvSpPr>
          <p:spPr>
            <a:xfrm>
              <a:off x="4941651" y="2859932"/>
              <a:ext cx="2791838" cy="1196461"/>
            </a:xfrm>
            <a:custGeom>
              <a:avLst/>
              <a:gdLst>
                <a:gd name="connsiteX0" fmla="*/ 0 w 2791838"/>
                <a:gd name="connsiteY0" fmla="*/ 0 h 1196461"/>
                <a:gd name="connsiteX1" fmla="*/ 321013 w 2791838"/>
                <a:gd name="connsiteY1" fmla="*/ 583659 h 1196461"/>
                <a:gd name="connsiteX2" fmla="*/ 933855 w 2791838"/>
                <a:gd name="connsiteY2" fmla="*/ 1040859 h 1196461"/>
                <a:gd name="connsiteX3" fmla="*/ 1712068 w 2791838"/>
                <a:gd name="connsiteY3" fmla="*/ 1186774 h 1196461"/>
                <a:gd name="connsiteX4" fmla="*/ 2431915 w 2791838"/>
                <a:gd name="connsiteY4" fmla="*/ 807396 h 1196461"/>
                <a:gd name="connsiteX5" fmla="*/ 2791838 w 2791838"/>
                <a:gd name="connsiteY5" fmla="*/ 233464 h 1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1838" h="1196461">
                  <a:moveTo>
                    <a:pt x="0" y="0"/>
                  </a:moveTo>
                  <a:cubicBezTo>
                    <a:pt x="82685" y="205091"/>
                    <a:pt x="165371" y="410183"/>
                    <a:pt x="321013" y="583659"/>
                  </a:cubicBezTo>
                  <a:cubicBezTo>
                    <a:pt x="476655" y="757135"/>
                    <a:pt x="702013" y="940340"/>
                    <a:pt x="933855" y="1040859"/>
                  </a:cubicBezTo>
                  <a:cubicBezTo>
                    <a:pt x="1165697" y="1141378"/>
                    <a:pt x="1462391" y="1225684"/>
                    <a:pt x="1712068" y="1186774"/>
                  </a:cubicBezTo>
                  <a:cubicBezTo>
                    <a:pt x="1961745" y="1147864"/>
                    <a:pt x="2251953" y="966281"/>
                    <a:pt x="2431915" y="807396"/>
                  </a:cubicBezTo>
                  <a:cubicBezTo>
                    <a:pt x="2611877" y="648511"/>
                    <a:pt x="2701857" y="440987"/>
                    <a:pt x="2791838" y="23346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90D8667-54B2-0C4B-AD76-E21110E5004F}"/>
              </a:ext>
            </a:extLst>
          </p:cNvPr>
          <p:cNvSpPr/>
          <p:nvPr/>
        </p:nvSpPr>
        <p:spPr>
          <a:xfrm>
            <a:off x="1172532" y="278969"/>
            <a:ext cx="7383592" cy="4645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2E3B6CB-90C0-B548-884E-56F4DF2DF645}"/>
              </a:ext>
            </a:extLst>
          </p:cNvPr>
          <p:cNvSpPr/>
          <p:nvPr/>
        </p:nvSpPr>
        <p:spPr>
          <a:xfrm>
            <a:off x="2270737" y="564204"/>
            <a:ext cx="4669276" cy="2779347"/>
          </a:xfrm>
          <a:custGeom>
            <a:avLst/>
            <a:gdLst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9276" h="2779347">
                <a:moveTo>
                  <a:pt x="0" y="0"/>
                </a:moveTo>
                <a:cubicBezTo>
                  <a:pt x="231842" y="563394"/>
                  <a:pt x="504217" y="1086256"/>
                  <a:pt x="719847" y="1391056"/>
                </a:cubicBezTo>
                <a:cubicBezTo>
                  <a:pt x="935477" y="1695856"/>
                  <a:pt x="1073285" y="1642353"/>
                  <a:pt x="1293779" y="1828800"/>
                </a:cubicBezTo>
                <a:cubicBezTo>
                  <a:pt x="1514273" y="2015247"/>
                  <a:pt x="2195209" y="2300591"/>
                  <a:pt x="2509736" y="2451370"/>
                </a:cubicBezTo>
                <a:cubicBezTo>
                  <a:pt x="2824264" y="2602149"/>
                  <a:pt x="2976663" y="2689699"/>
                  <a:pt x="3180944" y="2733473"/>
                </a:cubicBezTo>
                <a:cubicBezTo>
                  <a:pt x="3385225" y="2777247"/>
                  <a:pt x="3487366" y="2817779"/>
                  <a:pt x="3735421" y="2714017"/>
                </a:cubicBezTo>
                <a:cubicBezTo>
                  <a:pt x="3983476" y="2610255"/>
                  <a:pt x="4669276" y="2110902"/>
                  <a:pt x="4669276" y="2110902"/>
                </a:cubicBezTo>
                <a:lnTo>
                  <a:pt x="4669276" y="2110902"/>
                </a:lnTo>
                <a:lnTo>
                  <a:pt x="4669276" y="2110902"/>
                </a:lnTo>
              </a:path>
            </a:pathLst>
          </a:custGeom>
          <a:noFill/>
          <a:ln w="5715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13E29-0E14-ED4F-BB8B-9586755C8FDA}"/>
              </a:ext>
            </a:extLst>
          </p:cNvPr>
          <p:cNvSpPr txBox="1"/>
          <p:nvPr/>
        </p:nvSpPr>
        <p:spPr>
          <a:xfrm>
            <a:off x="1576241" y="3628786"/>
            <a:ext cx="143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CTA South 50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B73B2-55E8-7542-B3FC-DCF6E6706663}"/>
              </a:ext>
            </a:extLst>
          </p:cNvPr>
          <p:cNvSpPr txBox="1"/>
          <p:nvPr/>
        </p:nvSpPr>
        <p:spPr>
          <a:xfrm>
            <a:off x="6137433" y="414675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LHAASO 1 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34A658-7E62-334E-AE6A-EF7F8B1FCE20}"/>
              </a:ext>
            </a:extLst>
          </p:cNvPr>
          <p:cNvSpPr txBox="1"/>
          <p:nvPr/>
        </p:nvSpPr>
        <p:spPr>
          <a:xfrm>
            <a:off x="2463654" y="592568"/>
            <a:ext cx="1713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FF7F00"/>
                </a:solidFill>
              </a:rPr>
              <a:t>SWGO ‘Strawman’</a:t>
            </a:r>
          </a:p>
          <a:p>
            <a:pPr algn="ctr"/>
            <a:r>
              <a:rPr lang="en-GB" sz="1600" dirty="0">
                <a:solidFill>
                  <a:srgbClr val="FF7F00"/>
                </a:solidFill>
              </a:rPr>
              <a:t>(scaled HAWC)</a:t>
            </a:r>
          </a:p>
          <a:p>
            <a:pPr algn="ctr"/>
            <a:r>
              <a:rPr lang="en-GB" sz="1600" dirty="0">
                <a:solidFill>
                  <a:srgbClr val="FF7F00"/>
                </a:solidFill>
              </a:rPr>
              <a:t>1 year</a:t>
            </a:r>
          </a:p>
        </p:txBody>
      </p:sp>
    </p:spTree>
    <p:extLst>
      <p:ext uri="{BB962C8B-B14F-4D97-AF65-F5344CB8AC3E}">
        <p14:creationId xmlns:p14="http://schemas.microsoft.com/office/powerpoint/2010/main" val="3813531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0B6DE-DCF0-E745-A27F-F252DB7D44B0}"/>
              </a:ext>
            </a:extLst>
          </p:cNvPr>
          <p:cNvSpPr/>
          <p:nvPr/>
        </p:nvSpPr>
        <p:spPr>
          <a:xfrm>
            <a:off x="45188" y="84186"/>
            <a:ext cx="8974119" cy="15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1FC5-5EDB-6A43-8E43-1A0383C4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4E7053-6C7B-7941-8BA4-323EF8A3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5014"/>
          <a:stretch/>
        </p:blipFill>
        <p:spPr>
          <a:xfrm>
            <a:off x="1719754" y="4863539"/>
            <a:ext cx="6974886" cy="8514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AF8832-15FA-5C4E-95E9-5DE34F18930A}"/>
              </a:ext>
            </a:extLst>
          </p:cNvPr>
          <p:cNvSpPr/>
          <p:nvPr/>
        </p:nvSpPr>
        <p:spPr>
          <a:xfrm>
            <a:off x="4651612" y="576516"/>
            <a:ext cx="2250257" cy="7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A5B6AE-C5B4-E245-96CE-7A1A198D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82433"/>
          <a:stretch/>
        </p:blipFill>
        <p:spPr>
          <a:xfrm>
            <a:off x="25103" y="26246"/>
            <a:ext cx="1225274" cy="5681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FFB7D4-12C6-3341-ABA1-A2FD7ED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02" r="53422" b="12473"/>
          <a:stretch/>
        </p:blipFill>
        <p:spPr>
          <a:xfrm>
            <a:off x="20656" y="4830217"/>
            <a:ext cx="3248787" cy="177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D8667-54B2-0C4B-AD76-E21110E5004F}"/>
              </a:ext>
            </a:extLst>
          </p:cNvPr>
          <p:cNvSpPr/>
          <p:nvPr/>
        </p:nvSpPr>
        <p:spPr>
          <a:xfrm>
            <a:off x="1172532" y="278969"/>
            <a:ext cx="7383592" cy="4645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13E29-0E14-ED4F-BB8B-9586755C8FDA}"/>
              </a:ext>
            </a:extLst>
          </p:cNvPr>
          <p:cNvSpPr txBox="1"/>
          <p:nvPr/>
        </p:nvSpPr>
        <p:spPr>
          <a:xfrm>
            <a:off x="1576241" y="3628786"/>
            <a:ext cx="143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CTA South 50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B73B2-55E8-7542-B3FC-DCF6E6706663}"/>
              </a:ext>
            </a:extLst>
          </p:cNvPr>
          <p:cNvSpPr txBox="1"/>
          <p:nvPr/>
        </p:nvSpPr>
        <p:spPr>
          <a:xfrm>
            <a:off x="6137433" y="414675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LHAASO 1 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34A658-7E62-334E-AE6A-EF7F8B1FCE20}"/>
              </a:ext>
            </a:extLst>
          </p:cNvPr>
          <p:cNvSpPr txBox="1"/>
          <p:nvPr/>
        </p:nvSpPr>
        <p:spPr>
          <a:xfrm>
            <a:off x="2463654" y="592568"/>
            <a:ext cx="1713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FF7F00"/>
                </a:solidFill>
              </a:rPr>
              <a:t>SWGO ‘Strawman’</a:t>
            </a:r>
          </a:p>
          <a:p>
            <a:pPr algn="ctr"/>
            <a:r>
              <a:rPr lang="en-GB" sz="1600" dirty="0">
                <a:solidFill>
                  <a:srgbClr val="FF7F00"/>
                </a:solidFill>
              </a:rPr>
              <a:t>(scaled HAWC)</a:t>
            </a:r>
          </a:p>
          <a:p>
            <a:pPr algn="ctr"/>
            <a:r>
              <a:rPr lang="en-GB" sz="1600" dirty="0">
                <a:solidFill>
                  <a:srgbClr val="FF7F00"/>
                </a:solidFill>
              </a:rPr>
              <a:t>1 year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9F615E-1086-704F-800B-4DBA0B5F2940}"/>
              </a:ext>
            </a:extLst>
          </p:cNvPr>
          <p:cNvSpPr/>
          <p:nvPr/>
        </p:nvSpPr>
        <p:spPr>
          <a:xfrm>
            <a:off x="1132600" y="576793"/>
            <a:ext cx="1848255" cy="1408583"/>
          </a:xfrm>
          <a:custGeom>
            <a:avLst/>
            <a:gdLst>
              <a:gd name="connsiteX0" fmla="*/ 1143567 w 1863778"/>
              <a:gd name="connsiteY0" fmla="*/ 128592 h 1655319"/>
              <a:gd name="connsiteX1" fmla="*/ 15159 w 1863778"/>
              <a:gd name="connsiteY1" fmla="*/ 148047 h 1655319"/>
              <a:gd name="connsiteX2" fmla="*/ 530725 w 1863778"/>
              <a:gd name="connsiteY2" fmla="*/ 877621 h 1655319"/>
              <a:gd name="connsiteX3" fmla="*/ 1075474 w 1863778"/>
              <a:gd name="connsiteY3" fmla="*/ 1519647 h 1655319"/>
              <a:gd name="connsiteX4" fmla="*/ 1863414 w 1863778"/>
              <a:gd name="connsiteY4" fmla="*/ 1529375 h 1655319"/>
              <a:gd name="connsiteX5" fmla="*/ 1143567 w 1863778"/>
              <a:gd name="connsiteY5" fmla="*/ 128592 h 1655319"/>
              <a:gd name="connsiteX0" fmla="*/ 1195553 w 1915764"/>
              <a:gd name="connsiteY0" fmla="*/ 95232 h 1621959"/>
              <a:gd name="connsiteX1" fmla="*/ 67145 w 1915764"/>
              <a:gd name="connsiteY1" fmla="*/ 114687 h 1621959"/>
              <a:gd name="connsiteX2" fmla="*/ 582711 w 1915764"/>
              <a:gd name="connsiteY2" fmla="*/ 844261 h 1621959"/>
              <a:gd name="connsiteX3" fmla="*/ 1127460 w 1915764"/>
              <a:gd name="connsiteY3" fmla="*/ 1486287 h 1621959"/>
              <a:gd name="connsiteX4" fmla="*/ 1915400 w 1915764"/>
              <a:gd name="connsiteY4" fmla="*/ 1496015 h 1621959"/>
              <a:gd name="connsiteX5" fmla="*/ 1195553 w 1915764"/>
              <a:gd name="connsiteY5" fmla="*/ 95232 h 1621959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28408 w 1848619"/>
              <a:gd name="connsiteY0" fmla="*/ 97178 h 1623905"/>
              <a:gd name="connsiteX1" fmla="*/ 0 w 1848619"/>
              <a:gd name="connsiteY1" fmla="*/ 116633 h 1623905"/>
              <a:gd name="connsiteX2" fmla="*/ 515566 w 1848619"/>
              <a:gd name="connsiteY2" fmla="*/ 846207 h 1623905"/>
              <a:gd name="connsiteX3" fmla="*/ 1060315 w 1848619"/>
              <a:gd name="connsiteY3" fmla="*/ 1488233 h 1623905"/>
              <a:gd name="connsiteX4" fmla="*/ 1848255 w 1848619"/>
              <a:gd name="connsiteY4" fmla="*/ 1497961 h 1623905"/>
              <a:gd name="connsiteX5" fmla="*/ 1128408 w 1848619"/>
              <a:gd name="connsiteY5" fmla="*/ 97178 h 1623905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6866 h 1533593"/>
              <a:gd name="connsiteX1" fmla="*/ 0 w 1848619"/>
              <a:gd name="connsiteY1" fmla="*/ 26321 h 1533593"/>
              <a:gd name="connsiteX2" fmla="*/ 515566 w 1848619"/>
              <a:gd name="connsiteY2" fmla="*/ 755895 h 1533593"/>
              <a:gd name="connsiteX3" fmla="*/ 1060315 w 1848619"/>
              <a:gd name="connsiteY3" fmla="*/ 1397921 h 1533593"/>
              <a:gd name="connsiteX4" fmla="*/ 1848255 w 1848619"/>
              <a:gd name="connsiteY4" fmla="*/ 1407649 h 1533593"/>
              <a:gd name="connsiteX5" fmla="*/ 1128408 w 1848619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447314"/>
              <a:gd name="connsiteX1" fmla="*/ 0 w 1848548"/>
              <a:gd name="connsiteY1" fmla="*/ 26321 h 1447314"/>
              <a:gd name="connsiteX2" fmla="*/ 515566 w 1848548"/>
              <a:gd name="connsiteY2" fmla="*/ 755895 h 1447314"/>
              <a:gd name="connsiteX3" fmla="*/ 1060315 w 1848548"/>
              <a:gd name="connsiteY3" fmla="*/ 1397921 h 1447314"/>
              <a:gd name="connsiteX4" fmla="*/ 1848255 w 1848548"/>
              <a:gd name="connsiteY4" fmla="*/ 1407649 h 1447314"/>
              <a:gd name="connsiteX5" fmla="*/ 1128408 w 1848548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15566 w 1848255"/>
              <a:gd name="connsiteY2" fmla="*/ 755895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83660 w 1848255"/>
              <a:gd name="connsiteY2" fmla="*/ 716984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255" h="1408583">
                <a:moveTo>
                  <a:pt x="1128408" y="6866"/>
                </a:moveTo>
                <a:cubicBezTo>
                  <a:pt x="830094" y="-19074"/>
                  <a:pt x="374514" y="37670"/>
                  <a:pt x="0" y="26321"/>
                </a:cubicBezTo>
                <a:cubicBezTo>
                  <a:pt x="92414" y="238708"/>
                  <a:pt x="406941" y="488384"/>
                  <a:pt x="583660" y="716984"/>
                </a:cubicBezTo>
                <a:cubicBezTo>
                  <a:pt x="760379" y="945584"/>
                  <a:pt x="925749" y="1250384"/>
                  <a:pt x="1060315" y="1397921"/>
                </a:cubicBezTo>
                <a:cubicBezTo>
                  <a:pt x="1408889" y="1418998"/>
                  <a:pt x="1551562" y="1401165"/>
                  <a:pt x="1848255" y="1407649"/>
                </a:cubicBezTo>
                <a:cubicBezTo>
                  <a:pt x="1736386" y="1190398"/>
                  <a:pt x="1329446" y="295453"/>
                  <a:pt x="1128408" y="6866"/>
                </a:cubicBezTo>
                <a:close/>
              </a:path>
            </a:pathLst>
          </a:custGeom>
          <a:pattFill prst="ltVert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7967E-E1D9-BB4F-A264-42955BA3FBD9}"/>
              </a:ext>
            </a:extLst>
          </p:cNvPr>
          <p:cNvGrpSpPr/>
          <p:nvPr/>
        </p:nvGrpSpPr>
        <p:grpSpPr>
          <a:xfrm>
            <a:off x="1609257" y="359923"/>
            <a:ext cx="6303522" cy="3696470"/>
            <a:chOff x="1429967" y="359923"/>
            <a:chExt cx="6303522" cy="36964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F606C4-789B-9B4A-9201-44A39FBE593E}"/>
                </a:ext>
              </a:extLst>
            </p:cNvPr>
            <p:cNvSpPr/>
            <p:nvPr/>
          </p:nvSpPr>
          <p:spPr>
            <a:xfrm>
              <a:off x="1429967" y="359923"/>
              <a:ext cx="3538422" cy="2510412"/>
            </a:xfrm>
            <a:custGeom>
              <a:avLst/>
              <a:gdLst>
                <a:gd name="connsiteX0" fmla="*/ 0 w 3511685"/>
                <a:gd name="connsiteY0" fmla="*/ 0 h 2507148"/>
                <a:gd name="connsiteX1" fmla="*/ 622570 w 3511685"/>
                <a:gd name="connsiteY1" fmla="*/ 1147864 h 2507148"/>
                <a:gd name="connsiteX2" fmla="*/ 1536970 w 3511685"/>
                <a:gd name="connsiteY2" fmla="*/ 2033081 h 2507148"/>
                <a:gd name="connsiteX3" fmla="*/ 2412460 w 3511685"/>
                <a:gd name="connsiteY3" fmla="*/ 2451371 h 2507148"/>
                <a:gd name="connsiteX4" fmla="*/ 3511685 w 3511685"/>
                <a:gd name="connsiteY4" fmla="*/ 2490281 h 2507148"/>
                <a:gd name="connsiteX0" fmla="*/ 0 w 3538422"/>
                <a:gd name="connsiteY0" fmla="*/ 0 h 2510412"/>
                <a:gd name="connsiteX1" fmla="*/ 622570 w 3538422"/>
                <a:gd name="connsiteY1" fmla="*/ 1147864 h 2510412"/>
                <a:gd name="connsiteX2" fmla="*/ 1536970 w 3538422"/>
                <a:gd name="connsiteY2" fmla="*/ 2033081 h 2510412"/>
                <a:gd name="connsiteX3" fmla="*/ 2412460 w 3538422"/>
                <a:gd name="connsiteY3" fmla="*/ 2451371 h 2510412"/>
                <a:gd name="connsiteX4" fmla="*/ 3538422 w 3538422"/>
                <a:gd name="connsiteY4" fmla="*/ 2495629 h 25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422" h="2510412">
                  <a:moveTo>
                    <a:pt x="0" y="0"/>
                  </a:moveTo>
                  <a:cubicBezTo>
                    <a:pt x="183204" y="404508"/>
                    <a:pt x="366408" y="809017"/>
                    <a:pt x="622570" y="1147864"/>
                  </a:cubicBezTo>
                  <a:cubicBezTo>
                    <a:pt x="878732" y="1486711"/>
                    <a:pt x="1238655" y="1815830"/>
                    <a:pt x="1536970" y="2033081"/>
                  </a:cubicBezTo>
                  <a:cubicBezTo>
                    <a:pt x="1835285" y="2250332"/>
                    <a:pt x="2083341" y="2375171"/>
                    <a:pt x="2412460" y="2451371"/>
                  </a:cubicBezTo>
                  <a:cubicBezTo>
                    <a:pt x="2741579" y="2527571"/>
                    <a:pt x="3311444" y="2515084"/>
                    <a:pt x="3538422" y="2495629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EF070BE-AD19-BF40-859C-B48DCC8FC5C2}"/>
                </a:ext>
              </a:extLst>
            </p:cNvPr>
            <p:cNvSpPr/>
            <p:nvPr/>
          </p:nvSpPr>
          <p:spPr>
            <a:xfrm>
              <a:off x="4941651" y="2859932"/>
              <a:ext cx="2791838" cy="1196461"/>
            </a:xfrm>
            <a:custGeom>
              <a:avLst/>
              <a:gdLst>
                <a:gd name="connsiteX0" fmla="*/ 0 w 2791838"/>
                <a:gd name="connsiteY0" fmla="*/ 0 h 1196461"/>
                <a:gd name="connsiteX1" fmla="*/ 321013 w 2791838"/>
                <a:gd name="connsiteY1" fmla="*/ 583659 h 1196461"/>
                <a:gd name="connsiteX2" fmla="*/ 933855 w 2791838"/>
                <a:gd name="connsiteY2" fmla="*/ 1040859 h 1196461"/>
                <a:gd name="connsiteX3" fmla="*/ 1712068 w 2791838"/>
                <a:gd name="connsiteY3" fmla="*/ 1186774 h 1196461"/>
                <a:gd name="connsiteX4" fmla="*/ 2431915 w 2791838"/>
                <a:gd name="connsiteY4" fmla="*/ 807396 h 1196461"/>
                <a:gd name="connsiteX5" fmla="*/ 2791838 w 2791838"/>
                <a:gd name="connsiteY5" fmla="*/ 233464 h 1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1838" h="1196461">
                  <a:moveTo>
                    <a:pt x="0" y="0"/>
                  </a:moveTo>
                  <a:cubicBezTo>
                    <a:pt x="82685" y="205091"/>
                    <a:pt x="165371" y="410183"/>
                    <a:pt x="321013" y="583659"/>
                  </a:cubicBezTo>
                  <a:cubicBezTo>
                    <a:pt x="476655" y="757135"/>
                    <a:pt x="702013" y="940340"/>
                    <a:pt x="933855" y="1040859"/>
                  </a:cubicBezTo>
                  <a:cubicBezTo>
                    <a:pt x="1165697" y="1141378"/>
                    <a:pt x="1462391" y="1225684"/>
                    <a:pt x="1712068" y="1186774"/>
                  </a:cubicBezTo>
                  <a:cubicBezTo>
                    <a:pt x="1961745" y="1147864"/>
                    <a:pt x="2251953" y="966281"/>
                    <a:pt x="2431915" y="807396"/>
                  </a:cubicBezTo>
                  <a:cubicBezTo>
                    <a:pt x="2611877" y="648511"/>
                    <a:pt x="2701857" y="440987"/>
                    <a:pt x="2791838" y="23346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D25E27F9-2249-2644-9665-FC19F3F8AEC1}"/>
              </a:ext>
            </a:extLst>
          </p:cNvPr>
          <p:cNvSpPr/>
          <p:nvPr/>
        </p:nvSpPr>
        <p:spPr>
          <a:xfrm>
            <a:off x="1181240" y="2363820"/>
            <a:ext cx="5535038" cy="1700725"/>
          </a:xfrm>
          <a:custGeom>
            <a:avLst/>
            <a:gdLst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13932"/>
              <a:gd name="connsiteX1" fmla="*/ 340468 w 6478621"/>
              <a:gd name="connsiteY1" fmla="*/ 817124 h 3213932"/>
              <a:gd name="connsiteX2" fmla="*/ 894945 w 6478621"/>
              <a:gd name="connsiteY2" fmla="*/ 1429966 h 3213932"/>
              <a:gd name="connsiteX3" fmla="*/ 1478604 w 6478621"/>
              <a:gd name="connsiteY3" fmla="*/ 1964988 h 3213932"/>
              <a:gd name="connsiteX4" fmla="*/ 2402732 w 6478621"/>
              <a:gd name="connsiteY4" fmla="*/ 2616741 h 3213932"/>
              <a:gd name="connsiteX5" fmla="*/ 3356043 w 6478621"/>
              <a:gd name="connsiteY5" fmla="*/ 3064213 h 3213932"/>
              <a:gd name="connsiteX6" fmla="*/ 3813243 w 6478621"/>
              <a:gd name="connsiteY6" fmla="*/ 3180945 h 3213932"/>
              <a:gd name="connsiteX7" fmla="*/ 4134255 w 6478621"/>
              <a:gd name="connsiteY7" fmla="*/ 3171217 h 3213932"/>
              <a:gd name="connsiteX8" fmla="*/ 4834647 w 6478621"/>
              <a:gd name="connsiteY8" fmla="*/ 2859932 h 3213932"/>
              <a:gd name="connsiteX9" fmla="*/ 5593404 w 6478621"/>
              <a:gd name="connsiteY9" fmla="*/ 2276273 h 3213932"/>
              <a:gd name="connsiteX10" fmla="*/ 6478621 w 6478621"/>
              <a:gd name="connsiteY10" fmla="*/ 1605064 h 3213932"/>
              <a:gd name="connsiteX0" fmla="*/ 0 w 6478621"/>
              <a:gd name="connsiteY0" fmla="*/ 0 h 3197379"/>
              <a:gd name="connsiteX1" fmla="*/ 340468 w 6478621"/>
              <a:gd name="connsiteY1" fmla="*/ 817124 h 3197379"/>
              <a:gd name="connsiteX2" fmla="*/ 894945 w 6478621"/>
              <a:gd name="connsiteY2" fmla="*/ 1429966 h 3197379"/>
              <a:gd name="connsiteX3" fmla="*/ 1478604 w 6478621"/>
              <a:gd name="connsiteY3" fmla="*/ 1964988 h 3197379"/>
              <a:gd name="connsiteX4" fmla="*/ 2402732 w 6478621"/>
              <a:gd name="connsiteY4" fmla="*/ 2616741 h 3197379"/>
              <a:gd name="connsiteX5" fmla="*/ 3356043 w 6478621"/>
              <a:gd name="connsiteY5" fmla="*/ 3064213 h 3197379"/>
              <a:gd name="connsiteX6" fmla="*/ 3813243 w 6478621"/>
              <a:gd name="connsiteY6" fmla="*/ 3180945 h 3197379"/>
              <a:gd name="connsiteX7" fmla="*/ 4134255 w 6478621"/>
              <a:gd name="connsiteY7" fmla="*/ 3171217 h 3197379"/>
              <a:gd name="connsiteX8" fmla="*/ 4834647 w 6478621"/>
              <a:gd name="connsiteY8" fmla="*/ 2859932 h 3197379"/>
              <a:gd name="connsiteX9" fmla="*/ 5593404 w 6478621"/>
              <a:gd name="connsiteY9" fmla="*/ 2276273 h 3197379"/>
              <a:gd name="connsiteX10" fmla="*/ 6478621 w 6478621"/>
              <a:gd name="connsiteY10" fmla="*/ 1605064 h 3197379"/>
              <a:gd name="connsiteX0" fmla="*/ 0 w 6138153"/>
              <a:gd name="connsiteY0" fmla="*/ 0 h 2380255"/>
              <a:gd name="connsiteX1" fmla="*/ 554477 w 6138153"/>
              <a:gd name="connsiteY1" fmla="*/ 612842 h 2380255"/>
              <a:gd name="connsiteX2" fmla="*/ 1138136 w 6138153"/>
              <a:gd name="connsiteY2" fmla="*/ 1147864 h 2380255"/>
              <a:gd name="connsiteX3" fmla="*/ 2062264 w 6138153"/>
              <a:gd name="connsiteY3" fmla="*/ 1799617 h 2380255"/>
              <a:gd name="connsiteX4" fmla="*/ 3015575 w 6138153"/>
              <a:gd name="connsiteY4" fmla="*/ 2247089 h 2380255"/>
              <a:gd name="connsiteX5" fmla="*/ 3472775 w 6138153"/>
              <a:gd name="connsiteY5" fmla="*/ 2363821 h 2380255"/>
              <a:gd name="connsiteX6" fmla="*/ 3793787 w 6138153"/>
              <a:gd name="connsiteY6" fmla="*/ 2354093 h 2380255"/>
              <a:gd name="connsiteX7" fmla="*/ 4494179 w 6138153"/>
              <a:gd name="connsiteY7" fmla="*/ 2042808 h 2380255"/>
              <a:gd name="connsiteX8" fmla="*/ 5252936 w 6138153"/>
              <a:gd name="connsiteY8" fmla="*/ 1459149 h 2380255"/>
              <a:gd name="connsiteX9" fmla="*/ 6138153 w 6138153"/>
              <a:gd name="connsiteY9" fmla="*/ 787940 h 2380255"/>
              <a:gd name="connsiteX0" fmla="*/ 0 w 5583676"/>
              <a:gd name="connsiteY0" fmla="*/ 0 h 1767413"/>
              <a:gd name="connsiteX1" fmla="*/ 583659 w 5583676"/>
              <a:gd name="connsiteY1" fmla="*/ 535022 h 1767413"/>
              <a:gd name="connsiteX2" fmla="*/ 1507787 w 5583676"/>
              <a:gd name="connsiteY2" fmla="*/ 1186775 h 1767413"/>
              <a:gd name="connsiteX3" fmla="*/ 2461098 w 5583676"/>
              <a:gd name="connsiteY3" fmla="*/ 1634247 h 1767413"/>
              <a:gd name="connsiteX4" fmla="*/ 2918298 w 5583676"/>
              <a:gd name="connsiteY4" fmla="*/ 1750979 h 1767413"/>
              <a:gd name="connsiteX5" fmla="*/ 3239310 w 5583676"/>
              <a:gd name="connsiteY5" fmla="*/ 1741251 h 1767413"/>
              <a:gd name="connsiteX6" fmla="*/ 3939702 w 5583676"/>
              <a:gd name="connsiteY6" fmla="*/ 1429966 h 1767413"/>
              <a:gd name="connsiteX7" fmla="*/ 4698459 w 5583676"/>
              <a:gd name="connsiteY7" fmla="*/ 846307 h 1767413"/>
              <a:gd name="connsiteX8" fmla="*/ 5583676 w 5583676"/>
              <a:gd name="connsiteY8" fmla="*/ 175098 h 1767413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038" h="1700725">
                <a:moveTo>
                  <a:pt x="0" y="0"/>
                </a:moveTo>
                <a:cubicBezTo>
                  <a:pt x="189689" y="191311"/>
                  <a:pt x="291830" y="288588"/>
                  <a:pt x="535021" y="476656"/>
                </a:cubicBezTo>
                <a:cubicBezTo>
                  <a:pt x="778213" y="664724"/>
                  <a:pt x="1146243" y="945205"/>
                  <a:pt x="1459149" y="1128409"/>
                </a:cubicBezTo>
                <a:cubicBezTo>
                  <a:pt x="1772055" y="1311613"/>
                  <a:pt x="2177375" y="1481847"/>
                  <a:pt x="2412460" y="1575881"/>
                </a:cubicBezTo>
                <a:cubicBezTo>
                  <a:pt x="2647545" y="1669915"/>
                  <a:pt x="2643492" y="1662484"/>
                  <a:pt x="2869660" y="1692613"/>
                </a:cubicBezTo>
                <a:cubicBezTo>
                  <a:pt x="3057728" y="1690992"/>
                  <a:pt x="2963288" y="1717337"/>
                  <a:pt x="3190672" y="1682885"/>
                </a:cubicBezTo>
                <a:cubicBezTo>
                  <a:pt x="3360906" y="1629383"/>
                  <a:pt x="3647873" y="1520757"/>
                  <a:pt x="3891064" y="1371600"/>
                </a:cubicBezTo>
                <a:cubicBezTo>
                  <a:pt x="4134255" y="1222443"/>
                  <a:pt x="4649821" y="787941"/>
                  <a:pt x="4649821" y="787941"/>
                </a:cubicBezTo>
                <a:lnTo>
                  <a:pt x="5535038" y="116732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2E3B6CB-90C0-B548-884E-56F4DF2DF645}"/>
              </a:ext>
            </a:extLst>
          </p:cNvPr>
          <p:cNvSpPr/>
          <p:nvPr/>
        </p:nvSpPr>
        <p:spPr>
          <a:xfrm>
            <a:off x="2270737" y="564204"/>
            <a:ext cx="4669276" cy="2779347"/>
          </a:xfrm>
          <a:custGeom>
            <a:avLst/>
            <a:gdLst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9276" h="2779347">
                <a:moveTo>
                  <a:pt x="0" y="0"/>
                </a:moveTo>
                <a:cubicBezTo>
                  <a:pt x="231842" y="563394"/>
                  <a:pt x="504217" y="1086256"/>
                  <a:pt x="719847" y="1391056"/>
                </a:cubicBezTo>
                <a:cubicBezTo>
                  <a:pt x="935477" y="1695856"/>
                  <a:pt x="1073285" y="1642353"/>
                  <a:pt x="1293779" y="1828800"/>
                </a:cubicBezTo>
                <a:cubicBezTo>
                  <a:pt x="1514273" y="2015247"/>
                  <a:pt x="2195209" y="2300591"/>
                  <a:pt x="2509736" y="2451370"/>
                </a:cubicBezTo>
                <a:cubicBezTo>
                  <a:pt x="2824264" y="2602149"/>
                  <a:pt x="2976663" y="2689699"/>
                  <a:pt x="3180944" y="2733473"/>
                </a:cubicBezTo>
                <a:cubicBezTo>
                  <a:pt x="3385225" y="2777247"/>
                  <a:pt x="3487366" y="2817779"/>
                  <a:pt x="3735421" y="2714017"/>
                </a:cubicBezTo>
                <a:cubicBezTo>
                  <a:pt x="3983476" y="2610255"/>
                  <a:pt x="4669276" y="2110902"/>
                  <a:pt x="4669276" y="2110902"/>
                </a:cubicBezTo>
                <a:lnTo>
                  <a:pt x="4669276" y="2110902"/>
                </a:lnTo>
                <a:lnTo>
                  <a:pt x="4669276" y="2110902"/>
                </a:lnTo>
              </a:path>
            </a:pathLst>
          </a:custGeom>
          <a:noFill/>
          <a:ln w="5715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132F49-A9F3-0E46-ACBE-9B0845BD8D60}"/>
              </a:ext>
            </a:extLst>
          </p:cNvPr>
          <p:cNvSpPr txBox="1"/>
          <p:nvPr/>
        </p:nvSpPr>
        <p:spPr>
          <a:xfrm>
            <a:off x="1228271" y="1936917"/>
            <a:ext cx="160973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7F00"/>
                </a:solidFill>
              </a:rPr>
              <a:t>Low E enhancement</a:t>
            </a:r>
          </a:p>
        </p:txBody>
      </p:sp>
    </p:spTree>
    <p:extLst>
      <p:ext uri="{BB962C8B-B14F-4D97-AF65-F5344CB8AC3E}">
        <p14:creationId xmlns:p14="http://schemas.microsoft.com/office/powerpoint/2010/main" val="2800767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0B6DE-DCF0-E745-A27F-F252DB7D44B0}"/>
              </a:ext>
            </a:extLst>
          </p:cNvPr>
          <p:cNvSpPr/>
          <p:nvPr/>
        </p:nvSpPr>
        <p:spPr>
          <a:xfrm>
            <a:off x="45188" y="84186"/>
            <a:ext cx="8974119" cy="15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1FC5-5EDB-6A43-8E43-1A0383C4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4E7053-6C7B-7941-8BA4-323EF8A3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5014"/>
          <a:stretch/>
        </p:blipFill>
        <p:spPr>
          <a:xfrm>
            <a:off x="1719754" y="4863539"/>
            <a:ext cx="6974886" cy="8514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AF8832-15FA-5C4E-95E9-5DE34F18930A}"/>
              </a:ext>
            </a:extLst>
          </p:cNvPr>
          <p:cNvSpPr/>
          <p:nvPr/>
        </p:nvSpPr>
        <p:spPr>
          <a:xfrm>
            <a:off x="4651612" y="576516"/>
            <a:ext cx="2250257" cy="7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A5B6AE-C5B4-E245-96CE-7A1A198D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82433"/>
          <a:stretch/>
        </p:blipFill>
        <p:spPr>
          <a:xfrm>
            <a:off x="25103" y="26246"/>
            <a:ext cx="1225274" cy="5681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FFB7D4-12C6-3341-ABA1-A2FD7ED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02" r="53422" b="12473"/>
          <a:stretch/>
        </p:blipFill>
        <p:spPr>
          <a:xfrm>
            <a:off x="20656" y="4830217"/>
            <a:ext cx="3248787" cy="177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D8667-54B2-0C4B-AD76-E21110E5004F}"/>
              </a:ext>
            </a:extLst>
          </p:cNvPr>
          <p:cNvSpPr/>
          <p:nvPr/>
        </p:nvSpPr>
        <p:spPr>
          <a:xfrm>
            <a:off x="1172532" y="278969"/>
            <a:ext cx="7383592" cy="4645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13E29-0E14-ED4F-BB8B-9586755C8FDA}"/>
              </a:ext>
            </a:extLst>
          </p:cNvPr>
          <p:cNvSpPr txBox="1"/>
          <p:nvPr/>
        </p:nvSpPr>
        <p:spPr>
          <a:xfrm>
            <a:off x="1576241" y="3628786"/>
            <a:ext cx="143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CTA South 50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B73B2-55E8-7542-B3FC-DCF6E6706663}"/>
              </a:ext>
            </a:extLst>
          </p:cNvPr>
          <p:cNvSpPr txBox="1"/>
          <p:nvPr/>
        </p:nvSpPr>
        <p:spPr>
          <a:xfrm>
            <a:off x="6137433" y="414675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LHAASO 1 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34A658-7E62-334E-AE6A-EF7F8B1FCE20}"/>
              </a:ext>
            </a:extLst>
          </p:cNvPr>
          <p:cNvSpPr txBox="1"/>
          <p:nvPr/>
        </p:nvSpPr>
        <p:spPr>
          <a:xfrm>
            <a:off x="2463654" y="592568"/>
            <a:ext cx="17139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>
                <a:solidFill>
                  <a:srgbClr val="FF7F00"/>
                </a:solidFill>
              </a:rPr>
              <a:t>SWGO ‘Strawman’</a:t>
            </a:r>
          </a:p>
          <a:p>
            <a:pPr algn="ctr"/>
            <a:r>
              <a:rPr lang="en-GB" sz="1600" dirty="0">
                <a:solidFill>
                  <a:srgbClr val="FF7F00"/>
                </a:solidFill>
              </a:rPr>
              <a:t>(scaled HAWC)</a:t>
            </a:r>
          </a:p>
          <a:p>
            <a:pPr algn="ctr"/>
            <a:r>
              <a:rPr lang="en-GB" sz="1600" dirty="0">
                <a:solidFill>
                  <a:srgbClr val="FF7F00"/>
                </a:solidFill>
              </a:rPr>
              <a:t>1 year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9F615E-1086-704F-800B-4DBA0B5F2940}"/>
              </a:ext>
            </a:extLst>
          </p:cNvPr>
          <p:cNvSpPr/>
          <p:nvPr/>
        </p:nvSpPr>
        <p:spPr>
          <a:xfrm>
            <a:off x="1132600" y="576793"/>
            <a:ext cx="1848255" cy="1408583"/>
          </a:xfrm>
          <a:custGeom>
            <a:avLst/>
            <a:gdLst>
              <a:gd name="connsiteX0" fmla="*/ 1143567 w 1863778"/>
              <a:gd name="connsiteY0" fmla="*/ 128592 h 1655319"/>
              <a:gd name="connsiteX1" fmla="*/ 15159 w 1863778"/>
              <a:gd name="connsiteY1" fmla="*/ 148047 h 1655319"/>
              <a:gd name="connsiteX2" fmla="*/ 530725 w 1863778"/>
              <a:gd name="connsiteY2" fmla="*/ 877621 h 1655319"/>
              <a:gd name="connsiteX3" fmla="*/ 1075474 w 1863778"/>
              <a:gd name="connsiteY3" fmla="*/ 1519647 h 1655319"/>
              <a:gd name="connsiteX4" fmla="*/ 1863414 w 1863778"/>
              <a:gd name="connsiteY4" fmla="*/ 1529375 h 1655319"/>
              <a:gd name="connsiteX5" fmla="*/ 1143567 w 1863778"/>
              <a:gd name="connsiteY5" fmla="*/ 128592 h 1655319"/>
              <a:gd name="connsiteX0" fmla="*/ 1195553 w 1915764"/>
              <a:gd name="connsiteY0" fmla="*/ 95232 h 1621959"/>
              <a:gd name="connsiteX1" fmla="*/ 67145 w 1915764"/>
              <a:gd name="connsiteY1" fmla="*/ 114687 h 1621959"/>
              <a:gd name="connsiteX2" fmla="*/ 582711 w 1915764"/>
              <a:gd name="connsiteY2" fmla="*/ 844261 h 1621959"/>
              <a:gd name="connsiteX3" fmla="*/ 1127460 w 1915764"/>
              <a:gd name="connsiteY3" fmla="*/ 1486287 h 1621959"/>
              <a:gd name="connsiteX4" fmla="*/ 1915400 w 1915764"/>
              <a:gd name="connsiteY4" fmla="*/ 1496015 h 1621959"/>
              <a:gd name="connsiteX5" fmla="*/ 1195553 w 1915764"/>
              <a:gd name="connsiteY5" fmla="*/ 95232 h 1621959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28408 w 1848619"/>
              <a:gd name="connsiteY0" fmla="*/ 97178 h 1623905"/>
              <a:gd name="connsiteX1" fmla="*/ 0 w 1848619"/>
              <a:gd name="connsiteY1" fmla="*/ 116633 h 1623905"/>
              <a:gd name="connsiteX2" fmla="*/ 515566 w 1848619"/>
              <a:gd name="connsiteY2" fmla="*/ 846207 h 1623905"/>
              <a:gd name="connsiteX3" fmla="*/ 1060315 w 1848619"/>
              <a:gd name="connsiteY3" fmla="*/ 1488233 h 1623905"/>
              <a:gd name="connsiteX4" fmla="*/ 1848255 w 1848619"/>
              <a:gd name="connsiteY4" fmla="*/ 1497961 h 1623905"/>
              <a:gd name="connsiteX5" fmla="*/ 1128408 w 1848619"/>
              <a:gd name="connsiteY5" fmla="*/ 97178 h 1623905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6866 h 1533593"/>
              <a:gd name="connsiteX1" fmla="*/ 0 w 1848619"/>
              <a:gd name="connsiteY1" fmla="*/ 26321 h 1533593"/>
              <a:gd name="connsiteX2" fmla="*/ 515566 w 1848619"/>
              <a:gd name="connsiteY2" fmla="*/ 755895 h 1533593"/>
              <a:gd name="connsiteX3" fmla="*/ 1060315 w 1848619"/>
              <a:gd name="connsiteY3" fmla="*/ 1397921 h 1533593"/>
              <a:gd name="connsiteX4" fmla="*/ 1848255 w 1848619"/>
              <a:gd name="connsiteY4" fmla="*/ 1407649 h 1533593"/>
              <a:gd name="connsiteX5" fmla="*/ 1128408 w 1848619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447314"/>
              <a:gd name="connsiteX1" fmla="*/ 0 w 1848548"/>
              <a:gd name="connsiteY1" fmla="*/ 26321 h 1447314"/>
              <a:gd name="connsiteX2" fmla="*/ 515566 w 1848548"/>
              <a:gd name="connsiteY2" fmla="*/ 755895 h 1447314"/>
              <a:gd name="connsiteX3" fmla="*/ 1060315 w 1848548"/>
              <a:gd name="connsiteY3" fmla="*/ 1397921 h 1447314"/>
              <a:gd name="connsiteX4" fmla="*/ 1848255 w 1848548"/>
              <a:gd name="connsiteY4" fmla="*/ 1407649 h 1447314"/>
              <a:gd name="connsiteX5" fmla="*/ 1128408 w 1848548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15566 w 1848255"/>
              <a:gd name="connsiteY2" fmla="*/ 755895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83660 w 1848255"/>
              <a:gd name="connsiteY2" fmla="*/ 716984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255" h="1408583">
                <a:moveTo>
                  <a:pt x="1128408" y="6866"/>
                </a:moveTo>
                <a:cubicBezTo>
                  <a:pt x="830094" y="-19074"/>
                  <a:pt x="374514" y="37670"/>
                  <a:pt x="0" y="26321"/>
                </a:cubicBezTo>
                <a:cubicBezTo>
                  <a:pt x="92414" y="238708"/>
                  <a:pt x="406941" y="488384"/>
                  <a:pt x="583660" y="716984"/>
                </a:cubicBezTo>
                <a:cubicBezTo>
                  <a:pt x="760379" y="945584"/>
                  <a:pt x="925749" y="1250384"/>
                  <a:pt x="1060315" y="1397921"/>
                </a:cubicBezTo>
                <a:cubicBezTo>
                  <a:pt x="1408889" y="1418998"/>
                  <a:pt x="1551562" y="1401165"/>
                  <a:pt x="1848255" y="1407649"/>
                </a:cubicBezTo>
                <a:cubicBezTo>
                  <a:pt x="1736386" y="1190398"/>
                  <a:pt x="1329446" y="295453"/>
                  <a:pt x="1128408" y="6866"/>
                </a:cubicBezTo>
                <a:close/>
              </a:path>
            </a:pathLst>
          </a:custGeom>
          <a:pattFill prst="ltVert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F9A7D71-103E-0044-963B-43ACE4908497}"/>
              </a:ext>
            </a:extLst>
          </p:cNvPr>
          <p:cNvSpPr/>
          <p:nvPr/>
        </p:nvSpPr>
        <p:spPr>
          <a:xfrm>
            <a:off x="2202644" y="1964988"/>
            <a:ext cx="3647872" cy="2091448"/>
          </a:xfrm>
          <a:custGeom>
            <a:avLst/>
            <a:gdLst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0 w 3605093"/>
              <a:gd name="connsiteY0" fmla="*/ 55977 h 2115151"/>
              <a:gd name="connsiteX1" fmla="*/ 768485 w 3605093"/>
              <a:gd name="connsiteY1" fmla="*/ 46249 h 2115151"/>
              <a:gd name="connsiteX2" fmla="*/ 1371600 w 3605093"/>
              <a:gd name="connsiteY2" fmla="*/ 493722 h 2115151"/>
              <a:gd name="connsiteX3" fmla="*/ 2130358 w 3605093"/>
              <a:gd name="connsiteY3" fmla="*/ 873100 h 2115151"/>
              <a:gd name="connsiteX4" fmla="*/ 2791838 w 3605093"/>
              <a:gd name="connsiteY4" fmla="*/ 1213568 h 2115151"/>
              <a:gd name="connsiteX5" fmla="*/ 3307404 w 3605093"/>
              <a:gd name="connsiteY5" fmla="*/ 1369211 h 2115151"/>
              <a:gd name="connsiteX6" fmla="*/ 3570051 w 3605093"/>
              <a:gd name="connsiteY6" fmla="*/ 1437305 h 2115151"/>
              <a:gd name="connsiteX7" fmla="*/ 2529192 w 3605093"/>
              <a:gd name="connsiteY7" fmla="*/ 2089058 h 2115151"/>
              <a:gd name="connsiteX8" fmla="*/ 1819073 w 3605093"/>
              <a:gd name="connsiteY8" fmla="*/ 1952871 h 2115151"/>
              <a:gd name="connsiteX9" fmla="*/ 1138136 w 3605093"/>
              <a:gd name="connsiteY9" fmla="*/ 1641585 h 2115151"/>
              <a:gd name="connsiteX10" fmla="*/ 642026 w 3605093"/>
              <a:gd name="connsiteY10" fmla="*/ 1164930 h 2115151"/>
              <a:gd name="connsiteX11" fmla="*/ 252919 w 3605093"/>
              <a:gd name="connsiteY11" fmla="*/ 415900 h 2115151"/>
              <a:gd name="connsiteX12" fmla="*/ 0 w 3605093"/>
              <a:gd name="connsiteY12" fmla="*/ 55977 h 2115151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42809"/>
              <a:gd name="connsiteX1" fmla="*/ 768485 w 3570051"/>
              <a:gd name="connsiteY1" fmla="*/ 0 h 2042809"/>
              <a:gd name="connsiteX2" fmla="*/ 1371600 w 3570051"/>
              <a:gd name="connsiteY2" fmla="*/ 447473 h 2042809"/>
              <a:gd name="connsiteX3" fmla="*/ 2130358 w 3570051"/>
              <a:gd name="connsiteY3" fmla="*/ 826851 h 2042809"/>
              <a:gd name="connsiteX4" fmla="*/ 2791838 w 3570051"/>
              <a:gd name="connsiteY4" fmla="*/ 1167319 h 2042809"/>
              <a:gd name="connsiteX5" fmla="*/ 3307404 w 3570051"/>
              <a:gd name="connsiteY5" fmla="*/ 1322962 h 2042809"/>
              <a:gd name="connsiteX6" fmla="*/ 3570051 w 3570051"/>
              <a:gd name="connsiteY6" fmla="*/ 1391056 h 2042809"/>
              <a:gd name="connsiteX7" fmla="*/ 2529192 w 3570051"/>
              <a:gd name="connsiteY7" fmla="*/ 2042809 h 2042809"/>
              <a:gd name="connsiteX8" fmla="*/ 1819073 w 3570051"/>
              <a:gd name="connsiteY8" fmla="*/ 1906622 h 2042809"/>
              <a:gd name="connsiteX9" fmla="*/ 1138136 w 3570051"/>
              <a:gd name="connsiteY9" fmla="*/ 1595336 h 2042809"/>
              <a:gd name="connsiteX10" fmla="*/ 642026 w 3570051"/>
              <a:gd name="connsiteY10" fmla="*/ 1118681 h 2042809"/>
              <a:gd name="connsiteX11" fmla="*/ 252919 w 3570051"/>
              <a:gd name="connsiteY11" fmla="*/ 369651 h 2042809"/>
              <a:gd name="connsiteX12" fmla="*/ 0 w 3570051"/>
              <a:gd name="connsiteY12" fmla="*/ 9728 h 2042809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647872"/>
              <a:gd name="connsiteY0" fmla="*/ 9728 h 2091448"/>
              <a:gd name="connsiteX1" fmla="*/ 768485 w 3647872"/>
              <a:gd name="connsiteY1" fmla="*/ 0 h 2091448"/>
              <a:gd name="connsiteX2" fmla="*/ 1371600 w 3647872"/>
              <a:gd name="connsiteY2" fmla="*/ 447473 h 2091448"/>
              <a:gd name="connsiteX3" fmla="*/ 2130358 w 3647872"/>
              <a:gd name="connsiteY3" fmla="*/ 826851 h 2091448"/>
              <a:gd name="connsiteX4" fmla="*/ 2791838 w 3647872"/>
              <a:gd name="connsiteY4" fmla="*/ 1167319 h 2091448"/>
              <a:gd name="connsiteX5" fmla="*/ 3307404 w 3647872"/>
              <a:gd name="connsiteY5" fmla="*/ 1322962 h 2091448"/>
              <a:gd name="connsiteX6" fmla="*/ 3647872 w 3647872"/>
              <a:gd name="connsiteY6" fmla="*/ 1381329 h 2091448"/>
              <a:gd name="connsiteX7" fmla="*/ 2509736 w 3647872"/>
              <a:gd name="connsiteY7" fmla="*/ 2091448 h 2091448"/>
              <a:gd name="connsiteX8" fmla="*/ 1819073 w 3647872"/>
              <a:gd name="connsiteY8" fmla="*/ 1906622 h 2091448"/>
              <a:gd name="connsiteX9" fmla="*/ 1138136 w 3647872"/>
              <a:gd name="connsiteY9" fmla="*/ 1595336 h 2091448"/>
              <a:gd name="connsiteX10" fmla="*/ 642026 w 3647872"/>
              <a:gd name="connsiteY10" fmla="*/ 1118681 h 2091448"/>
              <a:gd name="connsiteX11" fmla="*/ 252919 w 3647872"/>
              <a:gd name="connsiteY11" fmla="*/ 369651 h 2091448"/>
              <a:gd name="connsiteX12" fmla="*/ 0 w 3647872"/>
              <a:gd name="connsiteY12" fmla="*/ 9728 h 20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7872" h="2091448">
                <a:moveTo>
                  <a:pt x="0" y="9728"/>
                </a:moveTo>
                <a:lnTo>
                  <a:pt x="768485" y="0"/>
                </a:lnTo>
                <a:cubicBezTo>
                  <a:pt x="958175" y="189688"/>
                  <a:pt x="1144621" y="309665"/>
                  <a:pt x="1371600" y="447473"/>
                </a:cubicBezTo>
                <a:cubicBezTo>
                  <a:pt x="1598579" y="585281"/>
                  <a:pt x="2130358" y="826851"/>
                  <a:pt x="2130358" y="826851"/>
                </a:cubicBezTo>
                <a:cubicBezTo>
                  <a:pt x="2367064" y="946825"/>
                  <a:pt x="2595664" y="1084634"/>
                  <a:pt x="2791838" y="1167319"/>
                </a:cubicBezTo>
                <a:cubicBezTo>
                  <a:pt x="2988012" y="1250004"/>
                  <a:pt x="3164732" y="1287294"/>
                  <a:pt x="3307404" y="1322962"/>
                </a:cubicBezTo>
                <a:cubicBezTo>
                  <a:pt x="3450076" y="1358630"/>
                  <a:pt x="3485744" y="1348904"/>
                  <a:pt x="3647872" y="1381329"/>
                </a:cubicBezTo>
                <a:cubicBezTo>
                  <a:pt x="3109608" y="1715312"/>
                  <a:pt x="3151762" y="1713690"/>
                  <a:pt x="2509736" y="2091448"/>
                </a:cubicBezTo>
                <a:cubicBezTo>
                  <a:pt x="2247089" y="2070372"/>
                  <a:pt x="2047673" y="1989307"/>
                  <a:pt x="1819073" y="1906622"/>
                </a:cubicBezTo>
                <a:cubicBezTo>
                  <a:pt x="1590473" y="1823937"/>
                  <a:pt x="1334311" y="1726660"/>
                  <a:pt x="1138136" y="1595336"/>
                </a:cubicBezTo>
                <a:cubicBezTo>
                  <a:pt x="941962" y="1464013"/>
                  <a:pt x="789562" y="1322962"/>
                  <a:pt x="642026" y="1118681"/>
                </a:cubicBezTo>
                <a:cubicBezTo>
                  <a:pt x="494490" y="914400"/>
                  <a:pt x="355060" y="551234"/>
                  <a:pt x="252919" y="369651"/>
                </a:cubicBezTo>
                <a:cubicBezTo>
                  <a:pt x="150779" y="188068"/>
                  <a:pt x="98897" y="139430"/>
                  <a:pt x="0" y="9728"/>
                </a:cubicBezTo>
                <a:close/>
              </a:path>
            </a:pathLst>
          </a:custGeom>
          <a:pattFill prst="wdDnDiag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7967E-E1D9-BB4F-A264-42955BA3FBD9}"/>
              </a:ext>
            </a:extLst>
          </p:cNvPr>
          <p:cNvGrpSpPr/>
          <p:nvPr/>
        </p:nvGrpSpPr>
        <p:grpSpPr>
          <a:xfrm>
            <a:off x="1609257" y="359923"/>
            <a:ext cx="6303522" cy="3696470"/>
            <a:chOff x="1429967" y="359923"/>
            <a:chExt cx="6303522" cy="36964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F606C4-789B-9B4A-9201-44A39FBE593E}"/>
                </a:ext>
              </a:extLst>
            </p:cNvPr>
            <p:cNvSpPr/>
            <p:nvPr/>
          </p:nvSpPr>
          <p:spPr>
            <a:xfrm>
              <a:off x="1429967" y="359923"/>
              <a:ext cx="3538422" cy="2510412"/>
            </a:xfrm>
            <a:custGeom>
              <a:avLst/>
              <a:gdLst>
                <a:gd name="connsiteX0" fmla="*/ 0 w 3511685"/>
                <a:gd name="connsiteY0" fmla="*/ 0 h 2507148"/>
                <a:gd name="connsiteX1" fmla="*/ 622570 w 3511685"/>
                <a:gd name="connsiteY1" fmla="*/ 1147864 h 2507148"/>
                <a:gd name="connsiteX2" fmla="*/ 1536970 w 3511685"/>
                <a:gd name="connsiteY2" fmla="*/ 2033081 h 2507148"/>
                <a:gd name="connsiteX3" fmla="*/ 2412460 w 3511685"/>
                <a:gd name="connsiteY3" fmla="*/ 2451371 h 2507148"/>
                <a:gd name="connsiteX4" fmla="*/ 3511685 w 3511685"/>
                <a:gd name="connsiteY4" fmla="*/ 2490281 h 2507148"/>
                <a:gd name="connsiteX0" fmla="*/ 0 w 3538422"/>
                <a:gd name="connsiteY0" fmla="*/ 0 h 2510412"/>
                <a:gd name="connsiteX1" fmla="*/ 622570 w 3538422"/>
                <a:gd name="connsiteY1" fmla="*/ 1147864 h 2510412"/>
                <a:gd name="connsiteX2" fmla="*/ 1536970 w 3538422"/>
                <a:gd name="connsiteY2" fmla="*/ 2033081 h 2510412"/>
                <a:gd name="connsiteX3" fmla="*/ 2412460 w 3538422"/>
                <a:gd name="connsiteY3" fmla="*/ 2451371 h 2510412"/>
                <a:gd name="connsiteX4" fmla="*/ 3538422 w 3538422"/>
                <a:gd name="connsiteY4" fmla="*/ 2495629 h 25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422" h="2510412">
                  <a:moveTo>
                    <a:pt x="0" y="0"/>
                  </a:moveTo>
                  <a:cubicBezTo>
                    <a:pt x="183204" y="404508"/>
                    <a:pt x="366408" y="809017"/>
                    <a:pt x="622570" y="1147864"/>
                  </a:cubicBezTo>
                  <a:cubicBezTo>
                    <a:pt x="878732" y="1486711"/>
                    <a:pt x="1238655" y="1815830"/>
                    <a:pt x="1536970" y="2033081"/>
                  </a:cubicBezTo>
                  <a:cubicBezTo>
                    <a:pt x="1835285" y="2250332"/>
                    <a:pt x="2083341" y="2375171"/>
                    <a:pt x="2412460" y="2451371"/>
                  </a:cubicBezTo>
                  <a:cubicBezTo>
                    <a:pt x="2741579" y="2527571"/>
                    <a:pt x="3311444" y="2515084"/>
                    <a:pt x="3538422" y="2495629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EF070BE-AD19-BF40-859C-B48DCC8FC5C2}"/>
                </a:ext>
              </a:extLst>
            </p:cNvPr>
            <p:cNvSpPr/>
            <p:nvPr/>
          </p:nvSpPr>
          <p:spPr>
            <a:xfrm>
              <a:off x="4941651" y="2859932"/>
              <a:ext cx="2791838" cy="1196461"/>
            </a:xfrm>
            <a:custGeom>
              <a:avLst/>
              <a:gdLst>
                <a:gd name="connsiteX0" fmla="*/ 0 w 2791838"/>
                <a:gd name="connsiteY0" fmla="*/ 0 h 1196461"/>
                <a:gd name="connsiteX1" fmla="*/ 321013 w 2791838"/>
                <a:gd name="connsiteY1" fmla="*/ 583659 h 1196461"/>
                <a:gd name="connsiteX2" fmla="*/ 933855 w 2791838"/>
                <a:gd name="connsiteY2" fmla="*/ 1040859 h 1196461"/>
                <a:gd name="connsiteX3" fmla="*/ 1712068 w 2791838"/>
                <a:gd name="connsiteY3" fmla="*/ 1186774 h 1196461"/>
                <a:gd name="connsiteX4" fmla="*/ 2431915 w 2791838"/>
                <a:gd name="connsiteY4" fmla="*/ 807396 h 1196461"/>
                <a:gd name="connsiteX5" fmla="*/ 2791838 w 2791838"/>
                <a:gd name="connsiteY5" fmla="*/ 233464 h 1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1838" h="1196461">
                  <a:moveTo>
                    <a:pt x="0" y="0"/>
                  </a:moveTo>
                  <a:cubicBezTo>
                    <a:pt x="82685" y="205091"/>
                    <a:pt x="165371" y="410183"/>
                    <a:pt x="321013" y="583659"/>
                  </a:cubicBezTo>
                  <a:cubicBezTo>
                    <a:pt x="476655" y="757135"/>
                    <a:pt x="702013" y="940340"/>
                    <a:pt x="933855" y="1040859"/>
                  </a:cubicBezTo>
                  <a:cubicBezTo>
                    <a:pt x="1165697" y="1141378"/>
                    <a:pt x="1462391" y="1225684"/>
                    <a:pt x="1712068" y="1186774"/>
                  </a:cubicBezTo>
                  <a:cubicBezTo>
                    <a:pt x="1961745" y="1147864"/>
                    <a:pt x="2251953" y="966281"/>
                    <a:pt x="2431915" y="807396"/>
                  </a:cubicBezTo>
                  <a:cubicBezTo>
                    <a:pt x="2611877" y="648511"/>
                    <a:pt x="2701857" y="440987"/>
                    <a:pt x="2791838" y="23346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D25E27F9-2249-2644-9665-FC19F3F8AEC1}"/>
              </a:ext>
            </a:extLst>
          </p:cNvPr>
          <p:cNvSpPr/>
          <p:nvPr/>
        </p:nvSpPr>
        <p:spPr>
          <a:xfrm>
            <a:off x="1181240" y="2363820"/>
            <a:ext cx="5535038" cy="1700725"/>
          </a:xfrm>
          <a:custGeom>
            <a:avLst/>
            <a:gdLst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13932"/>
              <a:gd name="connsiteX1" fmla="*/ 340468 w 6478621"/>
              <a:gd name="connsiteY1" fmla="*/ 817124 h 3213932"/>
              <a:gd name="connsiteX2" fmla="*/ 894945 w 6478621"/>
              <a:gd name="connsiteY2" fmla="*/ 1429966 h 3213932"/>
              <a:gd name="connsiteX3" fmla="*/ 1478604 w 6478621"/>
              <a:gd name="connsiteY3" fmla="*/ 1964988 h 3213932"/>
              <a:gd name="connsiteX4" fmla="*/ 2402732 w 6478621"/>
              <a:gd name="connsiteY4" fmla="*/ 2616741 h 3213932"/>
              <a:gd name="connsiteX5" fmla="*/ 3356043 w 6478621"/>
              <a:gd name="connsiteY5" fmla="*/ 3064213 h 3213932"/>
              <a:gd name="connsiteX6" fmla="*/ 3813243 w 6478621"/>
              <a:gd name="connsiteY6" fmla="*/ 3180945 h 3213932"/>
              <a:gd name="connsiteX7" fmla="*/ 4134255 w 6478621"/>
              <a:gd name="connsiteY7" fmla="*/ 3171217 h 3213932"/>
              <a:gd name="connsiteX8" fmla="*/ 4834647 w 6478621"/>
              <a:gd name="connsiteY8" fmla="*/ 2859932 h 3213932"/>
              <a:gd name="connsiteX9" fmla="*/ 5593404 w 6478621"/>
              <a:gd name="connsiteY9" fmla="*/ 2276273 h 3213932"/>
              <a:gd name="connsiteX10" fmla="*/ 6478621 w 6478621"/>
              <a:gd name="connsiteY10" fmla="*/ 1605064 h 3213932"/>
              <a:gd name="connsiteX0" fmla="*/ 0 w 6478621"/>
              <a:gd name="connsiteY0" fmla="*/ 0 h 3197379"/>
              <a:gd name="connsiteX1" fmla="*/ 340468 w 6478621"/>
              <a:gd name="connsiteY1" fmla="*/ 817124 h 3197379"/>
              <a:gd name="connsiteX2" fmla="*/ 894945 w 6478621"/>
              <a:gd name="connsiteY2" fmla="*/ 1429966 h 3197379"/>
              <a:gd name="connsiteX3" fmla="*/ 1478604 w 6478621"/>
              <a:gd name="connsiteY3" fmla="*/ 1964988 h 3197379"/>
              <a:gd name="connsiteX4" fmla="*/ 2402732 w 6478621"/>
              <a:gd name="connsiteY4" fmla="*/ 2616741 h 3197379"/>
              <a:gd name="connsiteX5" fmla="*/ 3356043 w 6478621"/>
              <a:gd name="connsiteY5" fmla="*/ 3064213 h 3197379"/>
              <a:gd name="connsiteX6" fmla="*/ 3813243 w 6478621"/>
              <a:gd name="connsiteY6" fmla="*/ 3180945 h 3197379"/>
              <a:gd name="connsiteX7" fmla="*/ 4134255 w 6478621"/>
              <a:gd name="connsiteY7" fmla="*/ 3171217 h 3197379"/>
              <a:gd name="connsiteX8" fmla="*/ 4834647 w 6478621"/>
              <a:gd name="connsiteY8" fmla="*/ 2859932 h 3197379"/>
              <a:gd name="connsiteX9" fmla="*/ 5593404 w 6478621"/>
              <a:gd name="connsiteY9" fmla="*/ 2276273 h 3197379"/>
              <a:gd name="connsiteX10" fmla="*/ 6478621 w 6478621"/>
              <a:gd name="connsiteY10" fmla="*/ 1605064 h 3197379"/>
              <a:gd name="connsiteX0" fmla="*/ 0 w 6138153"/>
              <a:gd name="connsiteY0" fmla="*/ 0 h 2380255"/>
              <a:gd name="connsiteX1" fmla="*/ 554477 w 6138153"/>
              <a:gd name="connsiteY1" fmla="*/ 612842 h 2380255"/>
              <a:gd name="connsiteX2" fmla="*/ 1138136 w 6138153"/>
              <a:gd name="connsiteY2" fmla="*/ 1147864 h 2380255"/>
              <a:gd name="connsiteX3" fmla="*/ 2062264 w 6138153"/>
              <a:gd name="connsiteY3" fmla="*/ 1799617 h 2380255"/>
              <a:gd name="connsiteX4" fmla="*/ 3015575 w 6138153"/>
              <a:gd name="connsiteY4" fmla="*/ 2247089 h 2380255"/>
              <a:gd name="connsiteX5" fmla="*/ 3472775 w 6138153"/>
              <a:gd name="connsiteY5" fmla="*/ 2363821 h 2380255"/>
              <a:gd name="connsiteX6" fmla="*/ 3793787 w 6138153"/>
              <a:gd name="connsiteY6" fmla="*/ 2354093 h 2380255"/>
              <a:gd name="connsiteX7" fmla="*/ 4494179 w 6138153"/>
              <a:gd name="connsiteY7" fmla="*/ 2042808 h 2380255"/>
              <a:gd name="connsiteX8" fmla="*/ 5252936 w 6138153"/>
              <a:gd name="connsiteY8" fmla="*/ 1459149 h 2380255"/>
              <a:gd name="connsiteX9" fmla="*/ 6138153 w 6138153"/>
              <a:gd name="connsiteY9" fmla="*/ 787940 h 2380255"/>
              <a:gd name="connsiteX0" fmla="*/ 0 w 5583676"/>
              <a:gd name="connsiteY0" fmla="*/ 0 h 1767413"/>
              <a:gd name="connsiteX1" fmla="*/ 583659 w 5583676"/>
              <a:gd name="connsiteY1" fmla="*/ 535022 h 1767413"/>
              <a:gd name="connsiteX2" fmla="*/ 1507787 w 5583676"/>
              <a:gd name="connsiteY2" fmla="*/ 1186775 h 1767413"/>
              <a:gd name="connsiteX3" fmla="*/ 2461098 w 5583676"/>
              <a:gd name="connsiteY3" fmla="*/ 1634247 h 1767413"/>
              <a:gd name="connsiteX4" fmla="*/ 2918298 w 5583676"/>
              <a:gd name="connsiteY4" fmla="*/ 1750979 h 1767413"/>
              <a:gd name="connsiteX5" fmla="*/ 3239310 w 5583676"/>
              <a:gd name="connsiteY5" fmla="*/ 1741251 h 1767413"/>
              <a:gd name="connsiteX6" fmla="*/ 3939702 w 5583676"/>
              <a:gd name="connsiteY6" fmla="*/ 1429966 h 1767413"/>
              <a:gd name="connsiteX7" fmla="*/ 4698459 w 5583676"/>
              <a:gd name="connsiteY7" fmla="*/ 846307 h 1767413"/>
              <a:gd name="connsiteX8" fmla="*/ 5583676 w 5583676"/>
              <a:gd name="connsiteY8" fmla="*/ 175098 h 1767413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038" h="1700725">
                <a:moveTo>
                  <a:pt x="0" y="0"/>
                </a:moveTo>
                <a:cubicBezTo>
                  <a:pt x="189689" y="191311"/>
                  <a:pt x="291830" y="288588"/>
                  <a:pt x="535021" y="476656"/>
                </a:cubicBezTo>
                <a:cubicBezTo>
                  <a:pt x="778213" y="664724"/>
                  <a:pt x="1146243" y="945205"/>
                  <a:pt x="1459149" y="1128409"/>
                </a:cubicBezTo>
                <a:cubicBezTo>
                  <a:pt x="1772055" y="1311613"/>
                  <a:pt x="2177375" y="1481847"/>
                  <a:pt x="2412460" y="1575881"/>
                </a:cubicBezTo>
                <a:cubicBezTo>
                  <a:pt x="2647545" y="1669915"/>
                  <a:pt x="2643492" y="1662484"/>
                  <a:pt x="2869660" y="1692613"/>
                </a:cubicBezTo>
                <a:cubicBezTo>
                  <a:pt x="3057728" y="1690992"/>
                  <a:pt x="2963288" y="1717337"/>
                  <a:pt x="3190672" y="1682885"/>
                </a:cubicBezTo>
                <a:cubicBezTo>
                  <a:pt x="3360906" y="1629383"/>
                  <a:pt x="3647873" y="1520757"/>
                  <a:pt x="3891064" y="1371600"/>
                </a:cubicBezTo>
                <a:cubicBezTo>
                  <a:pt x="4134255" y="1222443"/>
                  <a:pt x="4649821" y="787941"/>
                  <a:pt x="4649821" y="787941"/>
                </a:cubicBezTo>
                <a:lnTo>
                  <a:pt x="5535038" y="116732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2E3B6CB-90C0-B548-884E-56F4DF2DF645}"/>
              </a:ext>
            </a:extLst>
          </p:cNvPr>
          <p:cNvSpPr/>
          <p:nvPr/>
        </p:nvSpPr>
        <p:spPr>
          <a:xfrm>
            <a:off x="2270737" y="564204"/>
            <a:ext cx="4669276" cy="2779347"/>
          </a:xfrm>
          <a:custGeom>
            <a:avLst/>
            <a:gdLst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9276" h="2779347">
                <a:moveTo>
                  <a:pt x="0" y="0"/>
                </a:moveTo>
                <a:cubicBezTo>
                  <a:pt x="231842" y="563394"/>
                  <a:pt x="504217" y="1086256"/>
                  <a:pt x="719847" y="1391056"/>
                </a:cubicBezTo>
                <a:cubicBezTo>
                  <a:pt x="935477" y="1695856"/>
                  <a:pt x="1073285" y="1642353"/>
                  <a:pt x="1293779" y="1828800"/>
                </a:cubicBezTo>
                <a:cubicBezTo>
                  <a:pt x="1514273" y="2015247"/>
                  <a:pt x="2195209" y="2300591"/>
                  <a:pt x="2509736" y="2451370"/>
                </a:cubicBezTo>
                <a:cubicBezTo>
                  <a:pt x="2824264" y="2602149"/>
                  <a:pt x="2976663" y="2689699"/>
                  <a:pt x="3180944" y="2733473"/>
                </a:cubicBezTo>
                <a:cubicBezTo>
                  <a:pt x="3385225" y="2777247"/>
                  <a:pt x="3487366" y="2817779"/>
                  <a:pt x="3735421" y="2714017"/>
                </a:cubicBezTo>
                <a:cubicBezTo>
                  <a:pt x="3983476" y="2610255"/>
                  <a:pt x="4669276" y="2110902"/>
                  <a:pt x="4669276" y="2110902"/>
                </a:cubicBezTo>
                <a:lnTo>
                  <a:pt x="4669276" y="2110902"/>
                </a:lnTo>
                <a:lnTo>
                  <a:pt x="4669276" y="2110902"/>
                </a:lnTo>
              </a:path>
            </a:pathLst>
          </a:custGeom>
          <a:noFill/>
          <a:ln w="5715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DCBB982-C520-D64A-A668-6C00E9FA9773}"/>
              </a:ext>
            </a:extLst>
          </p:cNvPr>
          <p:cNvSpPr txBox="1"/>
          <p:nvPr/>
        </p:nvSpPr>
        <p:spPr>
          <a:xfrm>
            <a:off x="4084259" y="2052786"/>
            <a:ext cx="1409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7F00"/>
                </a:solidFill>
              </a:rPr>
              <a:t>Improved PSF and BG rejection</a:t>
            </a:r>
          </a:p>
        </p:txBody>
      </p:sp>
    </p:spTree>
    <p:extLst>
      <p:ext uri="{BB962C8B-B14F-4D97-AF65-F5344CB8AC3E}">
        <p14:creationId xmlns:p14="http://schemas.microsoft.com/office/powerpoint/2010/main" val="1466374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0B6DE-DCF0-E745-A27F-F252DB7D44B0}"/>
              </a:ext>
            </a:extLst>
          </p:cNvPr>
          <p:cNvSpPr/>
          <p:nvPr/>
        </p:nvSpPr>
        <p:spPr>
          <a:xfrm>
            <a:off x="45188" y="84186"/>
            <a:ext cx="8974119" cy="15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1FC5-5EDB-6A43-8E43-1A0383C4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19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4E7053-6C7B-7941-8BA4-323EF8A3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5014"/>
          <a:stretch/>
        </p:blipFill>
        <p:spPr>
          <a:xfrm>
            <a:off x="1719754" y="4863539"/>
            <a:ext cx="6974886" cy="8514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AF8832-15FA-5C4E-95E9-5DE34F18930A}"/>
              </a:ext>
            </a:extLst>
          </p:cNvPr>
          <p:cNvSpPr/>
          <p:nvPr/>
        </p:nvSpPr>
        <p:spPr>
          <a:xfrm>
            <a:off x="4651612" y="576516"/>
            <a:ext cx="2250257" cy="7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A5B6AE-C5B4-E245-96CE-7A1A198D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82433"/>
          <a:stretch/>
        </p:blipFill>
        <p:spPr>
          <a:xfrm>
            <a:off x="25103" y="26246"/>
            <a:ext cx="1225274" cy="5681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FFB7D4-12C6-3341-ABA1-A2FD7ED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02" r="53422" b="12473"/>
          <a:stretch/>
        </p:blipFill>
        <p:spPr>
          <a:xfrm>
            <a:off x="20656" y="4830217"/>
            <a:ext cx="3248787" cy="177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D8667-54B2-0C4B-AD76-E21110E5004F}"/>
              </a:ext>
            </a:extLst>
          </p:cNvPr>
          <p:cNvSpPr/>
          <p:nvPr/>
        </p:nvSpPr>
        <p:spPr>
          <a:xfrm>
            <a:off x="1172532" y="278969"/>
            <a:ext cx="7383592" cy="4645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13E29-0E14-ED4F-BB8B-9586755C8FDA}"/>
              </a:ext>
            </a:extLst>
          </p:cNvPr>
          <p:cNvSpPr txBox="1"/>
          <p:nvPr/>
        </p:nvSpPr>
        <p:spPr>
          <a:xfrm>
            <a:off x="1576241" y="3628786"/>
            <a:ext cx="143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CTA South 50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B73B2-55E8-7542-B3FC-DCF6E6706663}"/>
              </a:ext>
            </a:extLst>
          </p:cNvPr>
          <p:cNvSpPr txBox="1"/>
          <p:nvPr/>
        </p:nvSpPr>
        <p:spPr>
          <a:xfrm>
            <a:off x="6137433" y="414675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LHAASO 1 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434A658-7E62-334E-AE6A-EF7F8B1FCE20}"/>
              </a:ext>
            </a:extLst>
          </p:cNvPr>
          <p:cNvSpPr txBox="1"/>
          <p:nvPr/>
        </p:nvSpPr>
        <p:spPr>
          <a:xfrm>
            <a:off x="3559688" y="1537753"/>
            <a:ext cx="2850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7F00"/>
                </a:solidFill>
              </a:rPr>
              <a:t>SWGO Phase Space Exploration</a:t>
            </a:r>
          </a:p>
          <a:p>
            <a:pPr algn="ctr"/>
            <a:r>
              <a:rPr lang="en-GB" sz="1600" b="1" dirty="0">
                <a:solidFill>
                  <a:srgbClr val="FF7F00"/>
                </a:solidFill>
              </a:rPr>
              <a:t>1 year*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9F615E-1086-704F-800B-4DBA0B5F2940}"/>
              </a:ext>
            </a:extLst>
          </p:cNvPr>
          <p:cNvSpPr/>
          <p:nvPr/>
        </p:nvSpPr>
        <p:spPr>
          <a:xfrm>
            <a:off x="1132600" y="576793"/>
            <a:ext cx="1848255" cy="1408583"/>
          </a:xfrm>
          <a:custGeom>
            <a:avLst/>
            <a:gdLst>
              <a:gd name="connsiteX0" fmla="*/ 1143567 w 1863778"/>
              <a:gd name="connsiteY0" fmla="*/ 128592 h 1655319"/>
              <a:gd name="connsiteX1" fmla="*/ 15159 w 1863778"/>
              <a:gd name="connsiteY1" fmla="*/ 148047 h 1655319"/>
              <a:gd name="connsiteX2" fmla="*/ 530725 w 1863778"/>
              <a:gd name="connsiteY2" fmla="*/ 877621 h 1655319"/>
              <a:gd name="connsiteX3" fmla="*/ 1075474 w 1863778"/>
              <a:gd name="connsiteY3" fmla="*/ 1519647 h 1655319"/>
              <a:gd name="connsiteX4" fmla="*/ 1863414 w 1863778"/>
              <a:gd name="connsiteY4" fmla="*/ 1529375 h 1655319"/>
              <a:gd name="connsiteX5" fmla="*/ 1143567 w 1863778"/>
              <a:gd name="connsiteY5" fmla="*/ 128592 h 1655319"/>
              <a:gd name="connsiteX0" fmla="*/ 1195553 w 1915764"/>
              <a:gd name="connsiteY0" fmla="*/ 95232 h 1621959"/>
              <a:gd name="connsiteX1" fmla="*/ 67145 w 1915764"/>
              <a:gd name="connsiteY1" fmla="*/ 114687 h 1621959"/>
              <a:gd name="connsiteX2" fmla="*/ 582711 w 1915764"/>
              <a:gd name="connsiteY2" fmla="*/ 844261 h 1621959"/>
              <a:gd name="connsiteX3" fmla="*/ 1127460 w 1915764"/>
              <a:gd name="connsiteY3" fmla="*/ 1486287 h 1621959"/>
              <a:gd name="connsiteX4" fmla="*/ 1915400 w 1915764"/>
              <a:gd name="connsiteY4" fmla="*/ 1496015 h 1621959"/>
              <a:gd name="connsiteX5" fmla="*/ 1195553 w 1915764"/>
              <a:gd name="connsiteY5" fmla="*/ 95232 h 1621959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28408 w 1848619"/>
              <a:gd name="connsiteY0" fmla="*/ 97178 h 1623905"/>
              <a:gd name="connsiteX1" fmla="*/ 0 w 1848619"/>
              <a:gd name="connsiteY1" fmla="*/ 116633 h 1623905"/>
              <a:gd name="connsiteX2" fmla="*/ 515566 w 1848619"/>
              <a:gd name="connsiteY2" fmla="*/ 846207 h 1623905"/>
              <a:gd name="connsiteX3" fmla="*/ 1060315 w 1848619"/>
              <a:gd name="connsiteY3" fmla="*/ 1488233 h 1623905"/>
              <a:gd name="connsiteX4" fmla="*/ 1848255 w 1848619"/>
              <a:gd name="connsiteY4" fmla="*/ 1497961 h 1623905"/>
              <a:gd name="connsiteX5" fmla="*/ 1128408 w 1848619"/>
              <a:gd name="connsiteY5" fmla="*/ 97178 h 1623905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6866 h 1533593"/>
              <a:gd name="connsiteX1" fmla="*/ 0 w 1848619"/>
              <a:gd name="connsiteY1" fmla="*/ 26321 h 1533593"/>
              <a:gd name="connsiteX2" fmla="*/ 515566 w 1848619"/>
              <a:gd name="connsiteY2" fmla="*/ 755895 h 1533593"/>
              <a:gd name="connsiteX3" fmla="*/ 1060315 w 1848619"/>
              <a:gd name="connsiteY3" fmla="*/ 1397921 h 1533593"/>
              <a:gd name="connsiteX4" fmla="*/ 1848255 w 1848619"/>
              <a:gd name="connsiteY4" fmla="*/ 1407649 h 1533593"/>
              <a:gd name="connsiteX5" fmla="*/ 1128408 w 1848619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447314"/>
              <a:gd name="connsiteX1" fmla="*/ 0 w 1848548"/>
              <a:gd name="connsiteY1" fmla="*/ 26321 h 1447314"/>
              <a:gd name="connsiteX2" fmla="*/ 515566 w 1848548"/>
              <a:gd name="connsiteY2" fmla="*/ 755895 h 1447314"/>
              <a:gd name="connsiteX3" fmla="*/ 1060315 w 1848548"/>
              <a:gd name="connsiteY3" fmla="*/ 1397921 h 1447314"/>
              <a:gd name="connsiteX4" fmla="*/ 1848255 w 1848548"/>
              <a:gd name="connsiteY4" fmla="*/ 1407649 h 1447314"/>
              <a:gd name="connsiteX5" fmla="*/ 1128408 w 1848548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15566 w 1848255"/>
              <a:gd name="connsiteY2" fmla="*/ 755895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83660 w 1848255"/>
              <a:gd name="connsiteY2" fmla="*/ 716984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255" h="1408583">
                <a:moveTo>
                  <a:pt x="1128408" y="6866"/>
                </a:moveTo>
                <a:cubicBezTo>
                  <a:pt x="830094" y="-19074"/>
                  <a:pt x="374514" y="37670"/>
                  <a:pt x="0" y="26321"/>
                </a:cubicBezTo>
                <a:cubicBezTo>
                  <a:pt x="92414" y="238708"/>
                  <a:pt x="406941" y="488384"/>
                  <a:pt x="583660" y="716984"/>
                </a:cubicBezTo>
                <a:cubicBezTo>
                  <a:pt x="760379" y="945584"/>
                  <a:pt x="925749" y="1250384"/>
                  <a:pt x="1060315" y="1397921"/>
                </a:cubicBezTo>
                <a:cubicBezTo>
                  <a:pt x="1408889" y="1418998"/>
                  <a:pt x="1551562" y="1401165"/>
                  <a:pt x="1848255" y="1407649"/>
                </a:cubicBezTo>
                <a:cubicBezTo>
                  <a:pt x="1736386" y="1190398"/>
                  <a:pt x="1329446" y="295453"/>
                  <a:pt x="1128408" y="6866"/>
                </a:cubicBezTo>
                <a:close/>
              </a:path>
            </a:pathLst>
          </a:custGeom>
          <a:pattFill prst="ltVert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F9A7D71-103E-0044-963B-43ACE4908497}"/>
              </a:ext>
            </a:extLst>
          </p:cNvPr>
          <p:cNvSpPr/>
          <p:nvPr/>
        </p:nvSpPr>
        <p:spPr>
          <a:xfrm>
            <a:off x="2202644" y="1964988"/>
            <a:ext cx="3647872" cy="2091448"/>
          </a:xfrm>
          <a:custGeom>
            <a:avLst/>
            <a:gdLst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0 w 3605093"/>
              <a:gd name="connsiteY0" fmla="*/ 55977 h 2115151"/>
              <a:gd name="connsiteX1" fmla="*/ 768485 w 3605093"/>
              <a:gd name="connsiteY1" fmla="*/ 46249 h 2115151"/>
              <a:gd name="connsiteX2" fmla="*/ 1371600 w 3605093"/>
              <a:gd name="connsiteY2" fmla="*/ 493722 h 2115151"/>
              <a:gd name="connsiteX3" fmla="*/ 2130358 w 3605093"/>
              <a:gd name="connsiteY3" fmla="*/ 873100 h 2115151"/>
              <a:gd name="connsiteX4" fmla="*/ 2791838 w 3605093"/>
              <a:gd name="connsiteY4" fmla="*/ 1213568 h 2115151"/>
              <a:gd name="connsiteX5" fmla="*/ 3307404 w 3605093"/>
              <a:gd name="connsiteY5" fmla="*/ 1369211 h 2115151"/>
              <a:gd name="connsiteX6" fmla="*/ 3570051 w 3605093"/>
              <a:gd name="connsiteY6" fmla="*/ 1437305 h 2115151"/>
              <a:gd name="connsiteX7" fmla="*/ 2529192 w 3605093"/>
              <a:gd name="connsiteY7" fmla="*/ 2089058 h 2115151"/>
              <a:gd name="connsiteX8" fmla="*/ 1819073 w 3605093"/>
              <a:gd name="connsiteY8" fmla="*/ 1952871 h 2115151"/>
              <a:gd name="connsiteX9" fmla="*/ 1138136 w 3605093"/>
              <a:gd name="connsiteY9" fmla="*/ 1641585 h 2115151"/>
              <a:gd name="connsiteX10" fmla="*/ 642026 w 3605093"/>
              <a:gd name="connsiteY10" fmla="*/ 1164930 h 2115151"/>
              <a:gd name="connsiteX11" fmla="*/ 252919 w 3605093"/>
              <a:gd name="connsiteY11" fmla="*/ 415900 h 2115151"/>
              <a:gd name="connsiteX12" fmla="*/ 0 w 3605093"/>
              <a:gd name="connsiteY12" fmla="*/ 55977 h 2115151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42809"/>
              <a:gd name="connsiteX1" fmla="*/ 768485 w 3570051"/>
              <a:gd name="connsiteY1" fmla="*/ 0 h 2042809"/>
              <a:gd name="connsiteX2" fmla="*/ 1371600 w 3570051"/>
              <a:gd name="connsiteY2" fmla="*/ 447473 h 2042809"/>
              <a:gd name="connsiteX3" fmla="*/ 2130358 w 3570051"/>
              <a:gd name="connsiteY3" fmla="*/ 826851 h 2042809"/>
              <a:gd name="connsiteX4" fmla="*/ 2791838 w 3570051"/>
              <a:gd name="connsiteY4" fmla="*/ 1167319 h 2042809"/>
              <a:gd name="connsiteX5" fmla="*/ 3307404 w 3570051"/>
              <a:gd name="connsiteY5" fmla="*/ 1322962 h 2042809"/>
              <a:gd name="connsiteX6" fmla="*/ 3570051 w 3570051"/>
              <a:gd name="connsiteY6" fmla="*/ 1391056 h 2042809"/>
              <a:gd name="connsiteX7" fmla="*/ 2529192 w 3570051"/>
              <a:gd name="connsiteY7" fmla="*/ 2042809 h 2042809"/>
              <a:gd name="connsiteX8" fmla="*/ 1819073 w 3570051"/>
              <a:gd name="connsiteY8" fmla="*/ 1906622 h 2042809"/>
              <a:gd name="connsiteX9" fmla="*/ 1138136 w 3570051"/>
              <a:gd name="connsiteY9" fmla="*/ 1595336 h 2042809"/>
              <a:gd name="connsiteX10" fmla="*/ 642026 w 3570051"/>
              <a:gd name="connsiteY10" fmla="*/ 1118681 h 2042809"/>
              <a:gd name="connsiteX11" fmla="*/ 252919 w 3570051"/>
              <a:gd name="connsiteY11" fmla="*/ 369651 h 2042809"/>
              <a:gd name="connsiteX12" fmla="*/ 0 w 3570051"/>
              <a:gd name="connsiteY12" fmla="*/ 9728 h 2042809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647872"/>
              <a:gd name="connsiteY0" fmla="*/ 9728 h 2091448"/>
              <a:gd name="connsiteX1" fmla="*/ 768485 w 3647872"/>
              <a:gd name="connsiteY1" fmla="*/ 0 h 2091448"/>
              <a:gd name="connsiteX2" fmla="*/ 1371600 w 3647872"/>
              <a:gd name="connsiteY2" fmla="*/ 447473 h 2091448"/>
              <a:gd name="connsiteX3" fmla="*/ 2130358 w 3647872"/>
              <a:gd name="connsiteY3" fmla="*/ 826851 h 2091448"/>
              <a:gd name="connsiteX4" fmla="*/ 2791838 w 3647872"/>
              <a:gd name="connsiteY4" fmla="*/ 1167319 h 2091448"/>
              <a:gd name="connsiteX5" fmla="*/ 3307404 w 3647872"/>
              <a:gd name="connsiteY5" fmla="*/ 1322962 h 2091448"/>
              <a:gd name="connsiteX6" fmla="*/ 3647872 w 3647872"/>
              <a:gd name="connsiteY6" fmla="*/ 1381329 h 2091448"/>
              <a:gd name="connsiteX7" fmla="*/ 2509736 w 3647872"/>
              <a:gd name="connsiteY7" fmla="*/ 2091448 h 2091448"/>
              <a:gd name="connsiteX8" fmla="*/ 1819073 w 3647872"/>
              <a:gd name="connsiteY8" fmla="*/ 1906622 h 2091448"/>
              <a:gd name="connsiteX9" fmla="*/ 1138136 w 3647872"/>
              <a:gd name="connsiteY9" fmla="*/ 1595336 h 2091448"/>
              <a:gd name="connsiteX10" fmla="*/ 642026 w 3647872"/>
              <a:gd name="connsiteY10" fmla="*/ 1118681 h 2091448"/>
              <a:gd name="connsiteX11" fmla="*/ 252919 w 3647872"/>
              <a:gd name="connsiteY11" fmla="*/ 369651 h 2091448"/>
              <a:gd name="connsiteX12" fmla="*/ 0 w 3647872"/>
              <a:gd name="connsiteY12" fmla="*/ 9728 h 20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7872" h="2091448">
                <a:moveTo>
                  <a:pt x="0" y="9728"/>
                </a:moveTo>
                <a:lnTo>
                  <a:pt x="768485" y="0"/>
                </a:lnTo>
                <a:cubicBezTo>
                  <a:pt x="958175" y="189688"/>
                  <a:pt x="1144621" y="309665"/>
                  <a:pt x="1371600" y="447473"/>
                </a:cubicBezTo>
                <a:cubicBezTo>
                  <a:pt x="1598579" y="585281"/>
                  <a:pt x="2130358" y="826851"/>
                  <a:pt x="2130358" y="826851"/>
                </a:cubicBezTo>
                <a:cubicBezTo>
                  <a:pt x="2367064" y="946825"/>
                  <a:pt x="2595664" y="1084634"/>
                  <a:pt x="2791838" y="1167319"/>
                </a:cubicBezTo>
                <a:cubicBezTo>
                  <a:pt x="2988012" y="1250004"/>
                  <a:pt x="3164732" y="1287294"/>
                  <a:pt x="3307404" y="1322962"/>
                </a:cubicBezTo>
                <a:cubicBezTo>
                  <a:pt x="3450076" y="1358630"/>
                  <a:pt x="3485744" y="1348904"/>
                  <a:pt x="3647872" y="1381329"/>
                </a:cubicBezTo>
                <a:cubicBezTo>
                  <a:pt x="3109608" y="1715312"/>
                  <a:pt x="3151762" y="1713690"/>
                  <a:pt x="2509736" y="2091448"/>
                </a:cubicBezTo>
                <a:cubicBezTo>
                  <a:pt x="2247089" y="2070372"/>
                  <a:pt x="2047673" y="1989307"/>
                  <a:pt x="1819073" y="1906622"/>
                </a:cubicBezTo>
                <a:cubicBezTo>
                  <a:pt x="1590473" y="1823937"/>
                  <a:pt x="1334311" y="1726660"/>
                  <a:pt x="1138136" y="1595336"/>
                </a:cubicBezTo>
                <a:cubicBezTo>
                  <a:pt x="941962" y="1464013"/>
                  <a:pt x="789562" y="1322962"/>
                  <a:pt x="642026" y="1118681"/>
                </a:cubicBezTo>
                <a:cubicBezTo>
                  <a:pt x="494490" y="914400"/>
                  <a:pt x="355060" y="551234"/>
                  <a:pt x="252919" y="369651"/>
                </a:cubicBezTo>
                <a:cubicBezTo>
                  <a:pt x="150779" y="188068"/>
                  <a:pt x="98897" y="139430"/>
                  <a:pt x="0" y="9728"/>
                </a:cubicBezTo>
                <a:close/>
              </a:path>
            </a:pathLst>
          </a:custGeom>
          <a:pattFill prst="wdDnDiag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5D5616-EEF8-CE4B-BFA2-37529CA9F553}"/>
              </a:ext>
            </a:extLst>
          </p:cNvPr>
          <p:cNvSpPr/>
          <p:nvPr/>
        </p:nvSpPr>
        <p:spPr>
          <a:xfrm>
            <a:off x="4751290" y="2645923"/>
            <a:ext cx="3737841" cy="1546698"/>
          </a:xfrm>
          <a:custGeom>
            <a:avLst/>
            <a:gdLst>
              <a:gd name="connsiteX0" fmla="*/ 0 w 3913563"/>
              <a:gd name="connsiteY0" fmla="*/ 1457453 h 1659393"/>
              <a:gd name="connsiteX1" fmla="*/ 1147864 w 3913563"/>
              <a:gd name="connsiteY1" fmla="*/ 727879 h 1659393"/>
              <a:gd name="connsiteX2" fmla="*/ 2198451 w 3913563"/>
              <a:gd name="connsiteY2" fmla="*/ 95581 h 1659393"/>
              <a:gd name="connsiteX3" fmla="*/ 3725694 w 3913563"/>
              <a:gd name="connsiteY3" fmla="*/ 56670 h 1659393"/>
              <a:gd name="connsiteX4" fmla="*/ 3735421 w 3913563"/>
              <a:gd name="connsiteY4" fmla="*/ 620875 h 1659393"/>
              <a:gd name="connsiteX5" fmla="*/ 2334638 w 3913563"/>
              <a:gd name="connsiteY5" fmla="*/ 1603368 h 1659393"/>
              <a:gd name="connsiteX6" fmla="*/ 1177047 w 3913563"/>
              <a:gd name="connsiteY6" fmla="*/ 1545002 h 1659393"/>
              <a:gd name="connsiteX7" fmla="*/ 0 w 3913563"/>
              <a:gd name="connsiteY7" fmla="*/ 1457453 h 1659393"/>
              <a:gd name="connsiteX0" fmla="*/ 0 w 3834631"/>
              <a:gd name="connsiteY0" fmla="*/ 1533401 h 1735341"/>
              <a:gd name="connsiteX1" fmla="*/ 1147864 w 3834631"/>
              <a:gd name="connsiteY1" fmla="*/ 803827 h 1735341"/>
              <a:gd name="connsiteX2" fmla="*/ 2198451 w 3834631"/>
              <a:gd name="connsiteY2" fmla="*/ 171529 h 1735341"/>
              <a:gd name="connsiteX3" fmla="*/ 3725694 w 3834631"/>
              <a:gd name="connsiteY3" fmla="*/ 132618 h 1735341"/>
              <a:gd name="connsiteX4" fmla="*/ 3735421 w 3834631"/>
              <a:gd name="connsiteY4" fmla="*/ 696823 h 1735341"/>
              <a:gd name="connsiteX5" fmla="*/ 2334638 w 3834631"/>
              <a:gd name="connsiteY5" fmla="*/ 1679316 h 1735341"/>
              <a:gd name="connsiteX6" fmla="*/ 1177047 w 3834631"/>
              <a:gd name="connsiteY6" fmla="*/ 1620950 h 1735341"/>
              <a:gd name="connsiteX7" fmla="*/ 0 w 3834631"/>
              <a:gd name="connsiteY7" fmla="*/ 1533401 h 1735341"/>
              <a:gd name="connsiteX0" fmla="*/ 0 w 3834631"/>
              <a:gd name="connsiteY0" fmla="*/ 1533401 h 1735341"/>
              <a:gd name="connsiteX1" fmla="*/ 1147864 w 3834631"/>
              <a:gd name="connsiteY1" fmla="*/ 803827 h 1735341"/>
              <a:gd name="connsiteX2" fmla="*/ 2198451 w 3834631"/>
              <a:gd name="connsiteY2" fmla="*/ 171529 h 1735341"/>
              <a:gd name="connsiteX3" fmla="*/ 3725694 w 3834631"/>
              <a:gd name="connsiteY3" fmla="*/ 132618 h 1735341"/>
              <a:gd name="connsiteX4" fmla="*/ 3735421 w 3834631"/>
              <a:gd name="connsiteY4" fmla="*/ 696823 h 1735341"/>
              <a:gd name="connsiteX5" fmla="*/ 2334638 w 3834631"/>
              <a:gd name="connsiteY5" fmla="*/ 1679316 h 1735341"/>
              <a:gd name="connsiteX6" fmla="*/ 1177047 w 3834631"/>
              <a:gd name="connsiteY6" fmla="*/ 1620950 h 1735341"/>
              <a:gd name="connsiteX7" fmla="*/ 0 w 3834631"/>
              <a:gd name="connsiteY7" fmla="*/ 1533401 h 1735341"/>
              <a:gd name="connsiteX0" fmla="*/ 0 w 3834631"/>
              <a:gd name="connsiteY0" fmla="*/ 1421139 h 1623079"/>
              <a:gd name="connsiteX1" fmla="*/ 1147864 w 3834631"/>
              <a:gd name="connsiteY1" fmla="*/ 691565 h 1623079"/>
              <a:gd name="connsiteX2" fmla="*/ 2198451 w 3834631"/>
              <a:gd name="connsiteY2" fmla="*/ 59267 h 1623079"/>
              <a:gd name="connsiteX3" fmla="*/ 3725694 w 3834631"/>
              <a:gd name="connsiteY3" fmla="*/ 20356 h 1623079"/>
              <a:gd name="connsiteX4" fmla="*/ 3735421 w 3834631"/>
              <a:gd name="connsiteY4" fmla="*/ 584561 h 1623079"/>
              <a:gd name="connsiteX5" fmla="*/ 2334638 w 3834631"/>
              <a:gd name="connsiteY5" fmla="*/ 1567054 h 1623079"/>
              <a:gd name="connsiteX6" fmla="*/ 1177047 w 3834631"/>
              <a:gd name="connsiteY6" fmla="*/ 1508688 h 1623079"/>
              <a:gd name="connsiteX7" fmla="*/ 0 w 3834631"/>
              <a:gd name="connsiteY7" fmla="*/ 1421139 h 1623079"/>
              <a:gd name="connsiteX0" fmla="*/ 0 w 3836694"/>
              <a:gd name="connsiteY0" fmla="*/ 1421139 h 1623079"/>
              <a:gd name="connsiteX1" fmla="*/ 1147864 w 3836694"/>
              <a:gd name="connsiteY1" fmla="*/ 691565 h 1623079"/>
              <a:gd name="connsiteX2" fmla="*/ 2198451 w 3836694"/>
              <a:gd name="connsiteY2" fmla="*/ 59267 h 1623079"/>
              <a:gd name="connsiteX3" fmla="*/ 3725694 w 3836694"/>
              <a:gd name="connsiteY3" fmla="*/ 20356 h 1623079"/>
              <a:gd name="connsiteX4" fmla="*/ 3735421 w 3836694"/>
              <a:gd name="connsiteY4" fmla="*/ 584561 h 1623079"/>
              <a:gd name="connsiteX5" fmla="*/ 2334638 w 3836694"/>
              <a:gd name="connsiteY5" fmla="*/ 1567054 h 1623079"/>
              <a:gd name="connsiteX6" fmla="*/ 1177047 w 3836694"/>
              <a:gd name="connsiteY6" fmla="*/ 1508688 h 1623079"/>
              <a:gd name="connsiteX7" fmla="*/ 0 w 3836694"/>
              <a:gd name="connsiteY7" fmla="*/ 1421139 h 1623079"/>
              <a:gd name="connsiteX0" fmla="*/ 0 w 3836694"/>
              <a:gd name="connsiteY0" fmla="*/ 1421139 h 1623079"/>
              <a:gd name="connsiteX1" fmla="*/ 1147864 w 3836694"/>
              <a:gd name="connsiteY1" fmla="*/ 691565 h 1623079"/>
              <a:gd name="connsiteX2" fmla="*/ 2198451 w 3836694"/>
              <a:gd name="connsiteY2" fmla="*/ 59267 h 1623079"/>
              <a:gd name="connsiteX3" fmla="*/ 3725694 w 3836694"/>
              <a:gd name="connsiteY3" fmla="*/ 20356 h 1623079"/>
              <a:gd name="connsiteX4" fmla="*/ 3735421 w 3836694"/>
              <a:gd name="connsiteY4" fmla="*/ 584561 h 1623079"/>
              <a:gd name="connsiteX5" fmla="*/ 2334638 w 3836694"/>
              <a:gd name="connsiteY5" fmla="*/ 1567054 h 1623079"/>
              <a:gd name="connsiteX6" fmla="*/ 1177047 w 3836694"/>
              <a:gd name="connsiteY6" fmla="*/ 1508688 h 1623079"/>
              <a:gd name="connsiteX7" fmla="*/ 0 w 3836694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00783 h 1546698"/>
              <a:gd name="connsiteX1" fmla="*/ 1147864 w 3737841"/>
              <a:gd name="connsiteY1" fmla="*/ 671209 h 1546698"/>
              <a:gd name="connsiteX2" fmla="*/ 2198451 w 3737841"/>
              <a:gd name="connsiteY2" fmla="*/ 38911 h 1546698"/>
              <a:gd name="connsiteX3" fmla="*/ 3725694 w 3737841"/>
              <a:gd name="connsiteY3" fmla="*/ 0 h 1546698"/>
              <a:gd name="connsiteX4" fmla="*/ 3735421 w 3737841"/>
              <a:gd name="connsiteY4" fmla="*/ 564205 h 1546698"/>
              <a:gd name="connsiteX5" fmla="*/ 2334638 w 3737841"/>
              <a:gd name="connsiteY5" fmla="*/ 1546698 h 1546698"/>
              <a:gd name="connsiteX6" fmla="*/ 1177047 w 3737841"/>
              <a:gd name="connsiteY6" fmla="*/ 1488332 h 1546698"/>
              <a:gd name="connsiteX7" fmla="*/ 0 w 3737841"/>
              <a:gd name="connsiteY7" fmla="*/ 1400783 h 154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7841" h="1546698">
                <a:moveTo>
                  <a:pt x="0" y="1400783"/>
                </a:moveTo>
                <a:lnTo>
                  <a:pt x="1147864" y="671209"/>
                </a:lnTo>
                <a:cubicBezTo>
                  <a:pt x="1514272" y="444230"/>
                  <a:pt x="1673157" y="355060"/>
                  <a:pt x="2198451" y="38911"/>
                </a:cubicBezTo>
                <a:cubicBezTo>
                  <a:pt x="2628089" y="14592"/>
                  <a:pt x="3450077" y="9727"/>
                  <a:pt x="3725694" y="0"/>
                </a:cubicBezTo>
                <a:cubicBezTo>
                  <a:pt x="3728937" y="389107"/>
                  <a:pt x="3743528" y="306422"/>
                  <a:pt x="3735421" y="564205"/>
                </a:cubicBezTo>
                <a:cubicBezTo>
                  <a:pt x="3143654" y="1016542"/>
                  <a:pt x="2761034" y="1266217"/>
                  <a:pt x="2334638" y="1546698"/>
                </a:cubicBezTo>
                <a:lnTo>
                  <a:pt x="1177047" y="1488332"/>
                </a:lnTo>
                <a:lnTo>
                  <a:pt x="0" y="1400783"/>
                </a:lnTo>
                <a:close/>
              </a:path>
            </a:pathLst>
          </a:custGeom>
          <a:pattFill prst="ltHorz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7967E-E1D9-BB4F-A264-42955BA3FBD9}"/>
              </a:ext>
            </a:extLst>
          </p:cNvPr>
          <p:cNvGrpSpPr/>
          <p:nvPr/>
        </p:nvGrpSpPr>
        <p:grpSpPr>
          <a:xfrm>
            <a:off x="1609257" y="359923"/>
            <a:ext cx="6303522" cy="3696470"/>
            <a:chOff x="1429967" y="359923"/>
            <a:chExt cx="6303522" cy="36964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F606C4-789B-9B4A-9201-44A39FBE593E}"/>
                </a:ext>
              </a:extLst>
            </p:cNvPr>
            <p:cNvSpPr/>
            <p:nvPr/>
          </p:nvSpPr>
          <p:spPr>
            <a:xfrm>
              <a:off x="1429967" y="359923"/>
              <a:ext cx="3538422" cy="2510412"/>
            </a:xfrm>
            <a:custGeom>
              <a:avLst/>
              <a:gdLst>
                <a:gd name="connsiteX0" fmla="*/ 0 w 3511685"/>
                <a:gd name="connsiteY0" fmla="*/ 0 h 2507148"/>
                <a:gd name="connsiteX1" fmla="*/ 622570 w 3511685"/>
                <a:gd name="connsiteY1" fmla="*/ 1147864 h 2507148"/>
                <a:gd name="connsiteX2" fmla="*/ 1536970 w 3511685"/>
                <a:gd name="connsiteY2" fmla="*/ 2033081 h 2507148"/>
                <a:gd name="connsiteX3" fmla="*/ 2412460 w 3511685"/>
                <a:gd name="connsiteY3" fmla="*/ 2451371 h 2507148"/>
                <a:gd name="connsiteX4" fmla="*/ 3511685 w 3511685"/>
                <a:gd name="connsiteY4" fmla="*/ 2490281 h 2507148"/>
                <a:gd name="connsiteX0" fmla="*/ 0 w 3538422"/>
                <a:gd name="connsiteY0" fmla="*/ 0 h 2510412"/>
                <a:gd name="connsiteX1" fmla="*/ 622570 w 3538422"/>
                <a:gd name="connsiteY1" fmla="*/ 1147864 h 2510412"/>
                <a:gd name="connsiteX2" fmla="*/ 1536970 w 3538422"/>
                <a:gd name="connsiteY2" fmla="*/ 2033081 h 2510412"/>
                <a:gd name="connsiteX3" fmla="*/ 2412460 w 3538422"/>
                <a:gd name="connsiteY3" fmla="*/ 2451371 h 2510412"/>
                <a:gd name="connsiteX4" fmla="*/ 3538422 w 3538422"/>
                <a:gd name="connsiteY4" fmla="*/ 2495629 h 25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422" h="2510412">
                  <a:moveTo>
                    <a:pt x="0" y="0"/>
                  </a:moveTo>
                  <a:cubicBezTo>
                    <a:pt x="183204" y="404508"/>
                    <a:pt x="366408" y="809017"/>
                    <a:pt x="622570" y="1147864"/>
                  </a:cubicBezTo>
                  <a:cubicBezTo>
                    <a:pt x="878732" y="1486711"/>
                    <a:pt x="1238655" y="1815830"/>
                    <a:pt x="1536970" y="2033081"/>
                  </a:cubicBezTo>
                  <a:cubicBezTo>
                    <a:pt x="1835285" y="2250332"/>
                    <a:pt x="2083341" y="2375171"/>
                    <a:pt x="2412460" y="2451371"/>
                  </a:cubicBezTo>
                  <a:cubicBezTo>
                    <a:pt x="2741579" y="2527571"/>
                    <a:pt x="3311444" y="2515084"/>
                    <a:pt x="3538422" y="2495629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EF070BE-AD19-BF40-859C-B48DCC8FC5C2}"/>
                </a:ext>
              </a:extLst>
            </p:cNvPr>
            <p:cNvSpPr/>
            <p:nvPr/>
          </p:nvSpPr>
          <p:spPr>
            <a:xfrm>
              <a:off x="4941651" y="2859932"/>
              <a:ext cx="2791838" cy="1196461"/>
            </a:xfrm>
            <a:custGeom>
              <a:avLst/>
              <a:gdLst>
                <a:gd name="connsiteX0" fmla="*/ 0 w 2791838"/>
                <a:gd name="connsiteY0" fmla="*/ 0 h 1196461"/>
                <a:gd name="connsiteX1" fmla="*/ 321013 w 2791838"/>
                <a:gd name="connsiteY1" fmla="*/ 583659 h 1196461"/>
                <a:gd name="connsiteX2" fmla="*/ 933855 w 2791838"/>
                <a:gd name="connsiteY2" fmla="*/ 1040859 h 1196461"/>
                <a:gd name="connsiteX3" fmla="*/ 1712068 w 2791838"/>
                <a:gd name="connsiteY3" fmla="*/ 1186774 h 1196461"/>
                <a:gd name="connsiteX4" fmla="*/ 2431915 w 2791838"/>
                <a:gd name="connsiteY4" fmla="*/ 807396 h 1196461"/>
                <a:gd name="connsiteX5" fmla="*/ 2791838 w 2791838"/>
                <a:gd name="connsiteY5" fmla="*/ 233464 h 1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1838" h="1196461">
                  <a:moveTo>
                    <a:pt x="0" y="0"/>
                  </a:moveTo>
                  <a:cubicBezTo>
                    <a:pt x="82685" y="205091"/>
                    <a:pt x="165371" y="410183"/>
                    <a:pt x="321013" y="583659"/>
                  </a:cubicBezTo>
                  <a:cubicBezTo>
                    <a:pt x="476655" y="757135"/>
                    <a:pt x="702013" y="940340"/>
                    <a:pt x="933855" y="1040859"/>
                  </a:cubicBezTo>
                  <a:cubicBezTo>
                    <a:pt x="1165697" y="1141378"/>
                    <a:pt x="1462391" y="1225684"/>
                    <a:pt x="1712068" y="1186774"/>
                  </a:cubicBezTo>
                  <a:cubicBezTo>
                    <a:pt x="1961745" y="1147864"/>
                    <a:pt x="2251953" y="966281"/>
                    <a:pt x="2431915" y="807396"/>
                  </a:cubicBezTo>
                  <a:cubicBezTo>
                    <a:pt x="2611877" y="648511"/>
                    <a:pt x="2701857" y="440987"/>
                    <a:pt x="2791838" y="23346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D25E27F9-2249-2644-9665-FC19F3F8AEC1}"/>
              </a:ext>
            </a:extLst>
          </p:cNvPr>
          <p:cNvSpPr/>
          <p:nvPr/>
        </p:nvSpPr>
        <p:spPr>
          <a:xfrm>
            <a:off x="1181240" y="2363820"/>
            <a:ext cx="5535038" cy="1700725"/>
          </a:xfrm>
          <a:custGeom>
            <a:avLst/>
            <a:gdLst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13932"/>
              <a:gd name="connsiteX1" fmla="*/ 340468 w 6478621"/>
              <a:gd name="connsiteY1" fmla="*/ 817124 h 3213932"/>
              <a:gd name="connsiteX2" fmla="*/ 894945 w 6478621"/>
              <a:gd name="connsiteY2" fmla="*/ 1429966 h 3213932"/>
              <a:gd name="connsiteX3" fmla="*/ 1478604 w 6478621"/>
              <a:gd name="connsiteY3" fmla="*/ 1964988 h 3213932"/>
              <a:gd name="connsiteX4" fmla="*/ 2402732 w 6478621"/>
              <a:gd name="connsiteY4" fmla="*/ 2616741 h 3213932"/>
              <a:gd name="connsiteX5" fmla="*/ 3356043 w 6478621"/>
              <a:gd name="connsiteY5" fmla="*/ 3064213 h 3213932"/>
              <a:gd name="connsiteX6" fmla="*/ 3813243 w 6478621"/>
              <a:gd name="connsiteY6" fmla="*/ 3180945 h 3213932"/>
              <a:gd name="connsiteX7" fmla="*/ 4134255 w 6478621"/>
              <a:gd name="connsiteY7" fmla="*/ 3171217 h 3213932"/>
              <a:gd name="connsiteX8" fmla="*/ 4834647 w 6478621"/>
              <a:gd name="connsiteY8" fmla="*/ 2859932 h 3213932"/>
              <a:gd name="connsiteX9" fmla="*/ 5593404 w 6478621"/>
              <a:gd name="connsiteY9" fmla="*/ 2276273 h 3213932"/>
              <a:gd name="connsiteX10" fmla="*/ 6478621 w 6478621"/>
              <a:gd name="connsiteY10" fmla="*/ 1605064 h 3213932"/>
              <a:gd name="connsiteX0" fmla="*/ 0 w 6478621"/>
              <a:gd name="connsiteY0" fmla="*/ 0 h 3197379"/>
              <a:gd name="connsiteX1" fmla="*/ 340468 w 6478621"/>
              <a:gd name="connsiteY1" fmla="*/ 817124 h 3197379"/>
              <a:gd name="connsiteX2" fmla="*/ 894945 w 6478621"/>
              <a:gd name="connsiteY2" fmla="*/ 1429966 h 3197379"/>
              <a:gd name="connsiteX3" fmla="*/ 1478604 w 6478621"/>
              <a:gd name="connsiteY3" fmla="*/ 1964988 h 3197379"/>
              <a:gd name="connsiteX4" fmla="*/ 2402732 w 6478621"/>
              <a:gd name="connsiteY4" fmla="*/ 2616741 h 3197379"/>
              <a:gd name="connsiteX5" fmla="*/ 3356043 w 6478621"/>
              <a:gd name="connsiteY5" fmla="*/ 3064213 h 3197379"/>
              <a:gd name="connsiteX6" fmla="*/ 3813243 w 6478621"/>
              <a:gd name="connsiteY6" fmla="*/ 3180945 h 3197379"/>
              <a:gd name="connsiteX7" fmla="*/ 4134255 w 6478621"/>
              <a:gd name="connsiteY7" fmla="*/ 3171217 h 3197379"/>
              <a:gd name="connsiteX8" fmla="*/ 4834647 w 6478621"/>
              <a:gd name="connsiteY8" fmla="*/ 2859932 h 3197379"/>
              <a:gd name="connsiteX9" fmla="*/ 5593404 w 6478621"/>
              <a:gd name="connsiteY9" fmla="*/ 2276273 h 3197379"/>
              <a:gd name="connsiteX10" fmla="*/ 6478621 w 6478621"/>
              <a:gd name="connsiteY10" fmla="*/ 1605064 h 3197379"/>
              <a:gd name="connsiteX0" fmla="*/ 0 w 6138153"/>
              <a:gd name="connsiteY0" fmla="*/ 0 h 2380255"/>
              <a:gd name="connsiteX1" fmla="*/ 554477 w 6138153"/>
              <a:gd name="connsiteY1" fmla="*/ 612842 h 2380255"/>
              <a:gd name="connsiteX2" fmla="*/ 1138136 w 6138153"/>
              <a:gd name="connsiteY2" fmla="*/ 1147864 h 2380255"/>
              <a:gd name="connsiteX3" fmla="*/ 2062264 w 6138153"/>
              <a:gd name="connsiteY3" fmla="*/ 1799617 h 2380255"/>
              <a:gd name="connsiteX4" fmla="*/ 3015575 w 6138153"/>
              <a:gd name="connsiteY4" fmla="*/ 2247089 h 2380255"/>
              <a:gd name="connsiteX5" fmla="*/ 3472775 w 6138153"/>
              <a:gd name="connsiteY5" fmla="*/ 2363821 h 2380255"/>
              <a:gd name="connsiteX6" fmla="*/ 3793787 w 6138153"/>
              <a:gd name="connsiteY6" fmla="*/ 2354093 h 2380255"/>
              <a:gd name="connsiteX7" fmla="*/ 4494179 w 6138153"/>
              <a:gd name="connsiteY7" fmla="*/ 2042808 h 2380255"/>
              <a:gd name="connsiteX8" fmla="*/ 5252936 w 6138153"/>
              <a:gd name="connsiteY8" fmla="*/ 1459149 h 2380255"/>
              <a:gd name="connsiteX9" fmla="*/ 6138153 w 6138153"/>
              <a:gd name="connsiteY9" fmla="*/ 787940 h 2380255"/>
              <a:gd name="connsiteX0" fmla="*/ 0 w 5583676"/>
              <a:gd name="connsiteY0" fmla="*/ 0 h 1767413"/>
              <a:gd name="connsiteX1" fmla="*/ 583659 w 5583676"/>
              <a:gd name="connsiteY1" fmla="*/ 535022 h 1767413"/>
              <a:gd name="connsiteX2" fmla="*/ 1507787 w 5583676"/>
              <a:gd name="connsiteY2" fmla="*/ 1186775 h 1767413"/>
              <a:gd name="connsiteX3" fmla="*/ 2461098 w 5583676"/>
              <a:gd name="connsiteY3" fmla="*/ 1634247 h 1767413"/>
              <a:gd name="connsiteX4" fmla="*/ 2918298 w 5583676"/>
              <a:gd name="connsiteY4" fmla="*/ 1750979 h 1767413"/>
              <a:gd name="connsiteX5" fmla="*/ 3239310 w 5583676"/>
              <a:gd name="connsiteY5" fmla="*/ 1741251 h 1767413"/>
              <a:gd name="connsiteX6" fmla="*/ 3939702 w 5583676"/>
              <a:gd name="connsiteY6" fmla="*/ 1429966 h 1767413"/>
              <a:gd name="connsiteX7" fmla="*/ 4698459 w 5583676"/>
              <a:gd name="connsiteY7" fmla="*/ 846307 h 1767413"/>
              <a:gd name="connsiteX8" fmla="*/ 5583676 w 5583676"/>
              <a:gd name="connsiteY8" fmla="*/ 175098 h 1767413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038" h="1700725">
                <a:moveTo>
                  <a:pt x="0" y="0"/>
                </a:moveTo>
                <a:cubicBezTo>
                  <a:pt x="189689" y="191311"/>
                  <a:pt x="291830" y="288588"/>
                  <a:pt x="535021" y="476656"/>
                </a:cubicBezTo>
                <a:cubicBezTo>
                  <a:pt x="778213" y="664724"/>
                  <a:pt x="1146243" y="945205"/>
                  <a:pt x="1459149" y="1128409"/>
                </a:cubicBezTo>
                <a:cubicBezTo>
                  <a:pt x="1772055" y="1311613"/>
                  <a:pt x="2177375" y="1481847"/>
                  <a:pt x="2412460" y="1575881"/>
                </a:cubicBezTo>
                <a:cubicBezTo>
                  <a:pt x="2647545" y="1669915"/>
                  <a:pt x="2643492" y="1662484"/>
                  <a:pt x="2869660" y="1692613"/>
                </a:cubicBezTo>
                <a:cubicBezTo>
                  <a:pt x="3057728" y="1690992"/>
                  <a:pt x="2963288" y="1717337"/>
                  <a:pt x="3190672" y="1682885"/>
                </a:cubicBezTo>
                <a:cubicBezTo>
                  <a:pt x="3360906" y="1629383"/>
                  <a:pt x="3647873" y="1520757"/>
                  <a:pt x="3891064" y="1371600"/>
                </a:cubicBezTo>
                <a:cubicBezTo>
                  <a:pt x="4134255" y="1222443"/>
                  <a:pt x="4649821" y="787941"/>
                  <a:pt x="4649821" y="787941"/>
                </a:cubicBezTo>
                <a:lnTo>
                  <a:pt x="5535038" y="116732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2E3B6CB-90C0-B548-884E-56F4DF2DF645}"/>
              </a:ext>
            </a:extLst>
          </p:cNvPr>
          <p:cNvSpPr/>
          <p:nvPr/>
        </p:nvSpPr>
        <p:spPr>
          <a:xfrm>
            <a:off x="2270737" y="564204"/>
            <a:ext cx="4669276" cy="2779347"/>
          </a:xfrm>
          <a:custGeom>
            <a:avLst/>
            <a:gdLst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9276" h="2779347">
                <a:moveTo>
                  <a:pt x="0" y="0"/>
                </a:moveTo>
                <a:cubicBezTo>
                  <a:pt x="231842" y="563394"/>
                  <a:pt x="504217" y="1086256"/>
                  <a:pt x="719847" y="1391056"/>
                </a:cubicBezTo>
                <a:cubicBezTo>
                  <a:pt x="935477" y="1695856"/>
                  <a:pt x="1073285" y="1642353"/>
                  <a:pt x="1293779" y="1828800"/>
                </a:cubicBezTo>
                <a:cubicBezTo>
                  <a:pt x="1514273" y="2015247"/>
                  <a:pt x="2195209" y="2300591"/>
                  <a:pt x="2509736" y="2451370"/>
                </a:cubicBezTo>
                <a:cubicBezTo>
                  <a:pt x="2824264" y="2602149"/>
                  <a:pt x="2976663" y="2689699"/>
                  <a:pt x="3180944" y="2733473"/>
                </a:cubicBezTo>
                <a:cubicBezTo>
                  <a:pt x="3385225" y="2777247"/>
                  <a:pt x="3487366" y="2817779"/>
                  <a:pt x="3735421" y="2714017"/>
                </a:cubicBezTo>
                <a:cubicBezTo>
                  <a:pt x="3983476" y="2610255"/>
                  <a:pt x="4669276" y="2110902"/>
                  <a:pt x="4669276" y="2110902"/>
                </a:cubicBezTo>
                <a:lnTo>
                  <a:pt x="4669276" y="2110902"/>
                </a:lnTo>
                <a:lnTo>
                  <a:pt x="4669276" y="2110902"/>
                </a:lnTo>
              </a:path>
            </a:pathLst>
          </a:custGeom>
          <a:noFill/>
          <a:ln w="5715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514A6F4-2F91-C741-B5F0-E85158E93C39}"/>
              </a:ext>
            </a:extLst>
          </p:cNvPr>
          <p:cNvSpPr txBox="1"/>
          <p:nvPr/>
        </p:nvSpPr>
        <p:spPr>
          <a:xfrm>
            <a:off x="7247673" y="2162986"/>
            <a:ext cx="140990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7F00"/>
                </a:solidFill>
              </a:rPr>
              <a:t>km</a:t>
            </a:r>
            <a:r>
              <a:rPr lang="en-GB" baseline="30000" dirty="0">
                <a:solidFill>
                  <a:srgbClr val="FF7F00"/>
                </a:solidFill>
              </a:rPr>
              <a:t>2</a:t>
            </a:r>
            <a:r>
              <a:rPr lang="en-GB" dirty="0">
                <a:solidFill>
                  <a:srgbClr val="FF7F00"/>
                </a:solidFill>
              </a:rPr>
              <a:t>+ </a:t>
            </a:r>
          </a:p>
          <a:p>
            <a:r>
              <a:rPr lang="en-GB" dirty="0">
                <a:solidFill>
                  <a:srgbClr val="FF7F00"/>
                </a:solidFill>
              </a:rPr>
              <a:t>outer array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FE714-7BA0-B343-9352-2333021983A3}"/>
              </a:ext>
            </a:extLst>
          </p:cNvPr>
          <p:cNvSpPr txBox="1"/>
          <p:nvPr/>
        </p:nvSpPr>
        <p:spPr>
          <a:xfrm>
            <a:off x="74853" y="5246582"/>
            <a:ext cx="26404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7F00"/>
                </a:solidFill>
              </a:rPr>
              <a:t>*planned operation time &gt;=5 years</a:t>
            </a:r>
          </a:p>
        </p:txBody>
      </p:sp>
    </p:spTree>
    <p:extLst>
      <p:ext uri="{BB962C8B-B14F-4D97-AF65-F5344CB8AC3E}">
        <p14:creationId xmlns:p14="http://schemas.microsoft.com/office/powerpoint/2010/main" val="3114964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09CD8E-106A-3D46-91C3-98CDE67E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D5FF5-7D25-5648-941D-FDCF1DF1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92F54D-995E-3241-94D2-706870B17A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54131"/>
            <a:ext cx="8566150" cy="566578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8F785-AD99-0849-B7D9-80E172307DB0}"/>
              </a:ext>
            </a:extLst>
          </p:cNvPr>
          <p:cNvSpPr txBox="1"/>
          <p:nvPr/>
        </p:nvSpPr>
        <p:spPr>
          <a:xfrm>
            <a:off x="1158685" y="412988"/>
            <a:ext cx="14029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Very high energy </a:t>
            </a:r>
          </a:p>
          <a:p>
            <a:r>
              <a:rPr lang="en-GB" dirty="0">
                <a:solidFill>
                  <a:srgbClr val="FF0000"/>
                </a:solidFill>
              </a:rPr>
              <a:t>gamma-ray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F036699-B026-5648-9626-FA4D328048F5}"/>
              </a:ext>
            </a:extLst>
          </p:cNvPr>
          <p:cNvSpPr/>
          <p:nvPr/>
        </p:nvSpPr>
        <p:spPr>
          <a:xfrm>
            <a:off x="5062374" y="423725"/>
            <a:ext cx="1409178" cy="779111"/>
          </a:xfrm>
          <a:prstGeom prst="roundRect">
            <a:avLst/>
          </a:prstGeom>
          <a:solidFill>
            <a:srgbClr val="01796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6FA598-D926-6742-806C-30EFC65CF26F}"/>
              </a:ext>
            </a:extLst>
          </p:cNvPr>
          <p:cNvSpPr txBox="1"/>
          <p:nvPr/>
        </p:nvSpPr>
        <p:spPr>
          <a:xfrm>
            <a:off x="5118296" y="473197"/>
            <a:ext cx="1353256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prstClr val="white"/>
                </a:solidFill>
                <a:latin typeface="Calibri"/>
              </a:rPr>
              <a:t>~</a:t>
            </a:r>
            <a:r>
              <a:rPr lang="en-GB" sz="975" dirty="0">
                <a:solidFill>
                  <a:prstClr val="white"/>
                </a:solidFill>
                <a:latin typeface="Calibri"/>
              </a:rPr>
              <a:t>100% duty-cycle</a:t>
            </a:r>
          </a:p>
          <a:p>
            <a:r>
              <a:rPr lang="en-GB" sz="975" dirty="0" err="1">
                <a:solidFill>
                  <a:prstClr val="white"/>
                </a:solidFill>
                <a:latin typeface="Calibri"/>
              </a:rPr>
              <a:t>Steradian</a:t>
            </a:r>
            <a:r>
              <a:rPr lang="en-GB" sz="975" dirty="0">
                <a:solidFill>
                  <a:prstClr val="white"/>
                </a:solidFill>
                <a:latin typeface="Calibri"/>
              </a:rPr>
              <a:t> field of view</a:t>
            </a:r>
          </a:p>
          <a:p>
            <a:r>
              <a:rPr lang="en-GB" sz="975" dirty="0">
                <a:solidFill>
                  <a:prstClr val="white"/>
                </a:solidFill>
                <a:latin typeface="Calibri"/>
              </a:rPr>
              <a:t>Modest precision</a:t>
            </a:r>
          </a:p>
          <a:p>
            <a:r>
              <a:rPr lang="en-GB" sz="975" dirty="0">
                <a:solidFill>
                  <a:prstClr val="white"/>
                </a:solidFill>
                <a:latin typeface="Calibri"/>
              </a:rPr>
              <a:t>Modest collection area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FE7065D4-9835-4948-B10C-71C1E1AAFDE5}"/>
              </a:ext>
            </a:extLst>
          </p:cNvPr>
          <p:cNvSpPr/>
          <p:nvPr/>
        </p:nvSpPr>
        <p:spPr>
          <a:xfrm>
            <a:off x="2217566" y="4711596"/>
            <a:ext cx="1409178" cy="77911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DD6ABEE-5BD0-234A-B2AE-4499F4FABE26}"/>
              </a:ext>
            </a:extLst>
          </p:cNvPr>
          <p:cNvSpPr txBox="1"/>
          <p:nvPr/>
        </p:nvSpPr>
        <p:spPr>
          <a:xfrm>
            <a:off x="2276723" y="4756364"/>
            <a:ext cx="1338828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33" dirty="0">
                <a:solidFill>
                  <a:prstClr val="white"/>
                </a:solidFill>
                <a:latin typeface="Calibri"/>
              </a:rPr>
              <a:t>~</a:t>
            </a:r>
            <a:r>
              <a:rPr lang="en-GB" sz="975" dirty="0">
                <a:solidFill>
                  <a:prstClr val="white"/>
                </a:solidFill>
                <a:latin typeface="Calibri"/>
              </a:rPr>
              <a:t>15% duty-cycle</a:t>
            </a:r>
          </a:p>
          <a:p>
            <a:r>
              <a:rPr lang="en-GB" sz="833" dirty="0">
                <a:solidFill>
                  <a:prstClr val="white"/>
                </a:solidFill>
                <a:latin typeface="Calibri"/>
              </a:rPr>
              <a:t>~</a:t>
            </a:r>
            <a:r>
              <a:rPr lang="en-GB" sz="975" dirty="0">
                <a:solidFill>
                  <a:prstClr val="white"/>
                </a:solidFill>
                <a:latin typeface="Calibri"/>
              </a:rPr>
              <a:t>4 degree field of view</a:t>
            </a:r>
          </a:p>
          <a:p>
            <a:r>
              <a:rPr lang="en-GB" sz="975" dirty="0">
                <a:solidFill>
                  <a:prstClr val="white"/>
                </a:solidFill>
                <a:latin typeface="Calibri"/>
              </a:rPr>
              <a:t>High precision</a:t>
            </a:r>
          </a:p>
          <a:p>
            <a:r>
              <a:rPr lang="en-GB" sz="975" dirty="0">
                <a:solidFill>
                  <a:prstClr val="white"/>
                </a:solidFill>
                <a:latin typeface="Calibri"/>
              </a:rPr>
              <a:t>Large collection area</a:t>
            </a:r>
          </a:p>
        </p:txBody>
      </p:sp>
    </p:spTree>
    <p:extLst>
      <p:ext uri="{BB962C8B-B14F-4D97-AF65-F5344CB8AC3E}">
        <p14:creationId xmlns:p14="http://schemas.microsoft.com/office/powerpoint/2010/main" val="1161445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0B6DE-DCF0-E745-A27F-F252DB7D44B0}"/>
              </a:ext>
            </a:extLst>
          </p:cNvPr>
          <p:cNvSpPr/>
          <p:nvPr/>
        </p:nvSpPr>
        <p:spPr>
          <a:xfrm>
            <a:off x="45188" y="84186"/>
            <a:ext cx="8974119" cy="15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1FC5-5EDB-6A43-8E43-1A0383C4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4E7053-6C7B-7941-8BA4-323EF8A3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5014"/>
          <a:stretch/>
        </p:blipFill>
        <p:spPr>
          <a:xfrm>
            <a:off x="1719754" y="4863539"/>
            <a:ext cx="6974886" cy="8514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AF8832-15FA-5C4E-95E9-5DE34F18930A}"/>
              </a:ext>
            </a:extLst>
          </p:cNvPr>
          <p:cNvSpPr/>
          <p:nvPr/>
        </p:nvSpPr>
        <p:spPr>
          <a:xfrm>
            <a:off x="4651612" y="576516"/>
            <a:ext cx="2250257" cy="7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A5B6AE-C5B4-E245-96CE-7A1A198D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82433"/>
          <a:stretch/>
        </p:blipFill>
        <p:spPr>
          <a:xfrm>
            <a:off x="25103" y="26246"/>
            <a:ext cx="1225274" cy="5681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FFB7D4-12C6-3341-ABA1-A2FD7ED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02" r="53422" b="12473"/>
          <a:stretch/>
        </p:blipFill>
        <p:spPr>
          <a:xfrm>
            <a:off x="20656" y="4830217"/>
            <a:ext cx="3248787" cy="177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D8667-54B2-0C4B-AD76-E21110E5004F}"/>
              </a:ext>
            </a:extLst>
          </p:cNvPr>
          <p:cNvSpPr/>
          <p:nvPr/>
        </p:nvSpPr>
        <p:spPr>
          <a:xfrm>
            <a:off x="1172532" y="278969"/>
            <a:ext cx="7383592" cy="4645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13E29-0E14-ED4F-BB8B-9586755C8FDA}"/>
              </a:ext>
            </a:extLst>
          </p:cNvPr>
          <p:cNvSpPr txBox="1"/>
          <p:nvPr/>
        </p:nvSpPr>
        <p:spPr>
          <a:xfrm>
            <a:off x="1576241" y="3628786"/>
            <a:ext cx="143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CTA South 50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B73B2-55E8-7542-B3FC-DCF6E6706663}"/>
              </a:ext>
            </a:extLst>
          </p:cNvPr>
          <p:cNvSpPr txBox="1"/>
          <p:nvPr/>
        </p:nvSpPr>
        <p:spPr>
          <a:xfrm>
            <a:off x="6137433" y="414675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LHAASO 1 y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9F615E-1086-704F-800B-4DBA0B5F2940}"/>
              </a:ext>
            </a:extLst>
          </p:cNvPr>
          <p:cNvSpPr/>
          <p:nvPr/>
        </p:nvSpPr>
        <p:spPr>
          <a:xfrm>
            <a:off x="1132600" y="576793"/>
            <a:ext cx="1848255" cy="1408583"/>
          </a:xfrm>
          <a:custGeom>
            <a:avLst/>
            <a:gdLst>
              <a:gd name="connsiteX0" fmla="*/ 1143567 w 1863778"/>
              <a:gd name="connsiteY0" fmla="*/ 128592 h 1655319"/>
              <a:gd name="connsiteX1" fmla="*/ 15159 w 1863778"/>
              <a:gd name="connsiteY1" fmla="*/ 148047 h 1655319"/>
              <a:gd name="connsiteX2" fmla="*/ 530725 w 1863778"/>
              <a:gd name="connsiteY2" fmla="*/ 877621 h 1655319"/>
              <a:gd name="connsiteX3" fmla="*/ 1075474 w 1863778"/>
              <a:gd name="connsiteY3" fmla="*/ 1519647 h 1655319"/>
              <a:gd name="connsiteX4" fmla="*/ 1863414 w 1863778"/>
              <a:gd name="connsiteY4" fmla="*/ 1529375 h 1655319"/>
              <a:gd name="connsiteX5" fmla="*/ 1143567 w 1863778"/>
              <a:gd name="connsiteY5" fmla="*/ 128592 h 1655319"/>
              <a:gd name="connsiteX0" fmla="*/ 1195553 w 1915764"/>
              <a:gd name="connsiteY0" fmla="*/ 95232 h 1621959"/>
              <a:gd name="connsiteX1" fmla="*/ 67145 w 1915764"/>
              <a:gd name="connsiteY1" fmla="*/ 114687 h 1621959"/>
              <a:gd name="connsiteX2" fmla="*/ 582711 w 1915764"/>
              <a:gd name="connsiteY2" fmla="*/ 844261 h 1621959"/>
              <a:gd name="connsiteX3" fmla="*/ 1127460 w 1915764"/>
              <a:gd name="connsiteY3" fmla="*/ 1486287 h 1621959"/>
              <a:gd name="connsiteX4" fmla="*/ 1915400 w 1915764"/>
              <a:gd name="connsiteY4" fmla="*/ 1496015 h 1621959"/>
              <a:gd name="connsiteX5" fmla="*/ 1195553 w 1915764"/>
              <a:gd name="connsiteY5" fmla="*/ 95232 h 1621959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28408 w 1848619"/>
              <a:gd name="connsiteY0" fmla="*/ 97178 h 1623905"/>
              <a:gd name="connsiteX1" fmla="*/ 0 w 1848619"/>
              <a:gd name="connsiteY1" fmla="*/ 116633 h 1623905"/>
              <a:gd name="connsiteX2" fmla="*/ 515566 w 1848619"/>
              <a:gd name="connsiteY2" fmla="*/ 846207 h 1623905"/>
              <a:gd name="connsiteX3" fmla="*/ 1060315 w 1848619"/>
              <a:gd name="connsiteY3" fmla="*/ 1488233 h 1623905"/>
              <a:gd name="connsiteX4" fmla="*/ 1848255 w 1848619"/>
              <a:gd name="connsiteY4" fmla="*/ 1497961 h 1623905"/>
              <a:gd name="connsiteX5" fmla="*/ 1128408 w 1848619"/>
              <a:gd name="connsiteY5" fmla="*/ 97178 h 1623905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6866 h 1533593"/>
              <a:gd name="connsiteX1" fmla="*/ 0 w 1848619"/>
              <a:gd name="connsiteY1" fmla="*/ 26321 h 1533593"/>
              <a:gd name="connsiteX2" fmla="*/ 515566 w 1848619"/>
              <a:gd name="connsiteY2" fmla="*/ 755895 h 1533593"/>
              <a:gd name="connsiteX3" fmla="*/ 1060315 w 1848619"/>
              <a:gd name="connsiteY3" fmla="*/ 1397921 h 1533593"/>
              <a:gd name="connsiteX4" fmla="*/ 1848255 w 1848619"/>
              <a:gd name="connsiteY4" fmla="*/ 1407649 h 1533593"/>
              <a:gd name="connsiteX5" fmla="*/ 1128408 w 1848619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447314"/>
              <a:gd name="connsiteX1" fmla="*/ 0 w 1848548"/>
              <a:gd name="connsiteY1" fmla="*/ 26321 h 1447314"/>
              <a:gd name="connsiteX2" fmla="*/ 515566 w 1848548"/>
              <a:gd name="connsiteY2" fmla="*/ 755895 h 1447314"/>
              <a:gd name="connsiteX3" fmla="*/ 1060315 w 1848548"/>
              <a:gd name="connsiteY3" fmla="*/ 1397921 h 1447314"/>
              <a:gd name="connsiteX4" fmla="*/ 1848255 w 1848548"/>
              <a:gd name="connsiteY4" fmla="*/ 1407649 h 1447314"/>
              <a:gd name="connsiteX5" fmla="*/ 1128408 w 1848548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15566 w 1848255"/>
              <a:gd name="connsiteY2" fmla="*/ 755895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83660 w 1848255"/>
              <a:gd name="connsiteY2" fmla="*/ 716984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255" h="1408583">
                <a:moveTo>
                  <a:pt x="1128408" y="6866"/>
                </a:moveTo>
                <a:cubicBezTo>
                  <a:pt x="830094" y="-19074"/>
                  <a:pt x="374514" y="37670"/>
                  <a:pt x="0" y="26321"/>
                </a:cubicBezTo>
                <a:cubicBezTo>
                  <a:pt x="92414" y="238708"/>
                  <a:pt x="406941" y="488384"/>
                  <a:pt x="583660" y="716984"/>
                </a:cubicBezTo>
                <a:cubicBezTo>
                  <a:pt x="760379" y="945584"/>
                  <a:pt x="925749" y="1250384"/>
                  <a:pt x="1060315" y="1397921"/>
                </a:cubicBezTo>
                <a:cubicBezTo>
                  <a:pt x="1408889" y="1418998"/>
                  <a:pt x="1551562" y="1401165"/>
                  <a:pt x="1848255" y="1407649"/>
                </a:cubicBezTo>
                <a:cubicBezTo>
                  <a:pt x="1736386" y="1190398"/>
                  <a:pt x="1329446" y="295453"/>
                  <a:pt x="1128408" y="6866"/>
                </a:cubicBezTo>
                <a:close/>
              </a:path>
            </a:pathLst>
          </a:custGeom>
          <a:pattFill prst="ltVert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F9A7D71-103E-0044-963B-43ACE4908497}"/>
              </a:ext>
            </a:extLst>
          </p:cNvPr>
          <p:cNvSpPr/>
          <p:nvPr/>
        </p:nvSpPr>
        <p:spPr>
          <a:xfrm>
            <a:off x="2202644" y="1964988"/>
            <a:ext cx="3647872" cy="2091448"/>
          </a:xfrm>
          <a:custGeom>
            <a:avLst/>
            <a:gdLst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0 w 3605093"/>
              <a:gd name="connsiteY0" fmla="*/ 55977 h 2115151"/>
              <a:gd name="connsiteX1" fmla="*/ 768485 w 3605093"/>
              <a:gd name="connsiteY1" fmla="*/ 46249 h 2115151"/>
              <a:gd name="connsiteX2" fmla="*/ 1371600 w 3605093"/>
              <a:gd name="connsiteY2" fmla="*/ 493722 h 2115151"/>
              <a:gd name="connsiteX3" fmla="*/ 2130358 w 3605093"/>
              <a:gd name="connsiteY3" fmla="*/ 873100 h 2115151"/>
              <a:gd name="connsiteX4" fmla="*/ 2791838 w 3605093"/>
              <a:gd name="connsiteY4" fmla="*/ 1213568 h 2115151"/>
              <a:gd name="connsiteX5" fmla="*/ 3307404 w 3605093"/>
              <a:gd name="connsiteY5" fmla="*/ 1369211 h 2115151"/>
              <a:gd name="connsiteX6" fmla="*/ 3570051 w 3605093"/>
              <a:gd name="connsiteY6" fmla="*/ 1437305 h 2115151"/>
              <a:gd name="connsiteX7" fmla="*/ 2529192 w 3605093"/>
              <a:gd name="connsiteY7" fmla="*/ 2089058 h 2115151"/>
              <a:gd name="connsiteX8" fmla="*/ 1819073 w 3605093"/>
              <a:gd name="connsiteY8" fmla="*/ 1952871 h 2115151"/>
              <a:gd name="connsiteX9" fmla="*/ 1138136 w 3605093"/>
              <a:gd name="connsiteY9" fmla="*/ 1641585 h 2115151"/>
              <a:gd name="connsiteX10" fmla="*/ 642026 w 3605093"/>
              <a:gd name="connsiteY10" fmla="*/ 1164930 h 2115151"/>
              <a:gd name="connsiteX11" fmla="*/ 252919 w 3605093"/>
              <a:gd name="connsiteY11" fmla="*/ 415900 h 2115151"/>
              <a:gd name="connsiteX12" fmla="*/ 0 w 3605093"/>
              <a:gd name="connsiteY12" fmla="*/ 55977 h 2115151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42809"/>
              <a:gd name="connsiteX1" fmla="*/ 768485 w 3570051"/>
              <a:gd name="connsiteY1" fmla="*/ 0 h 2042809"/>
              <a:gd name="connsiteX2" fmla="*/ 1371600 w 3570051"/>
              <a:gd name="connsiteY2" fmla="*/ 447473 h 2042809"/>
              <a:gd name="connsiteX3" fmla="*/ 2130358 w 3570051"/>
              <a:gd name="connsiteY3" fmla="*/ 826851 h 2042809"/>
              <a:gd name="connsiteX4" fmla="*/ 2791838 w 3570051"/>
              <a:gd name="connsiteY4" fmla="*/ 1167319 h 2042809"/>
              <a:gd name="connsiteX5" fmla="*/ 3307404 w 3570051"/>
              <a:gd name="connsiteY5" fmla="*/ 1322962 h 2042809"/>
              <a:gd name="connsiteX6" fmla="*/ 3570051 w 3570051"/>
              <a:gd name="connsiteY6" fmla="*/ 1391056 h 2042809"/>
              <a:gd name="connsiteX7" fmla="*/ 2529192 w 3570051"/>
              <a:gd name="connsiteY7" fmla="*/ 2042809 h 2042809"/>
              <a:gd name="connsiteX8" fmla="*/ 1819073 w 3570051"/>
              <a:gd name="connsiteY8" fmla="*/ 1906622 h 2042809"/>
              <a:gd name="connsiteX9" fmla="*/ 1138136 w 3570051"/>
              <a:gd name="connsiteY9" fmla="*/ 1595336 h 2042809"/>
              <a:gd name="connsiteX10" fmla="*/ 642026 w 3570051"/>
              <a:gd name="connsiteY10" fmla="*/ 1118681 h 2042809"/>
              <a:gd name="connsiteX11" fmla="*/ 252919 w 3570051"/>
              <a:gd name="connsiteY11" fmla="*/ 369651 h 2042809"/>
              <a:gd name="connsiteX12" fmla="*/ 0 w 3570051"/>
              <a:gd name="connsiteY12" fmla="*/ 9728 h 2042809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647872"/>
              <a:gd name="connsiteY0" fmla="*/ 9728 h 2091448"/>
              <a:gd name="connsiteX1" fmla="*/ 768485 w 3647872"/>
              <a:gd name="connsiteY1" fmla="*/ 0 h 2091448"/>
              <a:gd name="connsiteX2" fmla="*/ 1371600 w 3647872"/>
              <a:gd name="connsiteY2" fmla="*/ 447473 h 2091448"/>
              <a:gd name="connsiteX3" fmla="*/ 2130358 w 3647872"/>
              <a:gd name="connsiteY3" fmla="*/ 826851 h 2091448"/>
              <a:gd name="connsiteX4" fmla="*/ 2791838 w 3647872"/>
              <a:gd name="connsiteY4" fmla="*/ 1167319 h 2091448"/>
              <a:gd name="connsiteX5" fmla="*/ 3307404 w 3647872"/>
              <a:gd name="connsiteY5" fmla="*/ 1322962 h 2091448"/>
              <a:gd name="connsiteX6" fmla="*/ 3647872 w 3647872"/>
              <a:gd name="connsiteY6" fmla="*/ 1381329 h 2091448"/>
              <a:gd name="connsiteX7" fmla="*/ 2509736 w 3647872"/>
              <a:gd name="connsiteY7" fmla="*/ 2091448 h 2091448"/>
              <a:gd name="connsiteX8" fmla="*/ 1819073 w 3647872"/>
              <a:gd name="connsiteY8" fmla="*/ 1906622 h 2091448"/>
              <a:gd name="connsiteX9" fmla="*/ 1138136 w 3647872"/>
              <a:gd name="connsiteY9" fmla="*/ 1595336 h 2091448"/>
              <a:gd name="connsiteX10" fmla="*/ 642026 w 3647872"/>
              <a:gd name="connsiteY10" fmla="*/ 1118681 h 2091448"/>
              <a:gd name="connsiteX11" fmla="*/ 252919 w 3647872"/>
              <a:gd name="connsiteY11" fmla="*/ 369651 h 2091448"/>
              <a:gd name="connsiteX12" fmla="*/ 0 w 3647872"/>
              <a:gd name="connsiteY12" fmla="*/ 9728 h 20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7872" h="2091448">
                <a:moveTo>
                  <a:pt x="0" y="9728"/>
                </a:moveTo>
                <a:lnTo>
                  <a:pt x="768485" y="0"/>
                </a:lnTo>
                <a:cubicBezTo>
                  <a:pt x="958175" y="189688"/>
                  <a:pt x="1144621" y="309665"/>
                  <a:pt x="1371600" y="447473"/>
                </a:cubicBezTo>
                <a:cubicBezTo>
                  <a:pt x="1598579" y="585281"/>
                  <a:pt x="2130358" y="826851"/>
                  <a:pt x="2130358" y="826851"/>
                </a:cubicBezTo>
                <a:cubicBezTo>
                  <a:pt x="2367064" y="946825"/>
                  <a:pt x="2595664" y="1084634"/>
                  <a:pt x="2791838" y="1167319"/>
                </a:cubicBezTo>
                <a:cubicBezTo>
                  <a:pt x="2988012" y="1250004"/>
                  <a:pt x="3164732" y="1287294"/>
                  <a:pt x="3307404" y="1322962"/>
                </a:cubicBezTo>
                <a:cubicBezTo>
                  <a:pt x="3450076" y="1358630"/>
                  <a:pt x="3485744" y="1348904"/>
                  <a:pt x="3647872" y="1381329"/>
                </a:cubicBezTo>
                <a:cubicBezTo>
                  <a:pt x="3109608" y="1715312"/>
                  <a:pt x="3151762" y="1713690"/>
                  <a:pt x="2509736" y="2091448"/>
                </a:cubicBezTo>
                <a:cubicBezTo>
                  <a:pt x="2247089" y="2070372"/>
                  <a:pt x="2047673" y="1989307"/>
                  <a:pt x="1819073" y="1906622"/>
                </a:cubicBezTo>
                <a:cubicBezTo>
                  <a:pt x="1590473" y="1823937"/>
                  <a:pt x="1334311" y="1726660"/>
                  <a:pt x="1138136" y="1595336"/>
                </a:cubicBezTo>
                <a:cubicBezTo>
                  <a:pt x="941962" y="1464013"/>
                  <a:pt x="789562" y="1322962"/>
                  <a:pt x="642026" y="1118681"/>
                </a:cubicBezTo>
                <a:cubicBezTo>
                  <a:pt x="494490" y="914400"/>
                  <a:pt x="355060" y="551234"/>
                  <a:pt x="252919" y="369651"/>
                </a:cubicBezTo>
                <a:cubicBezTo>
                  <a:pt x="150779" y="188068"/>
                  <a:pt x="98897" y="139430"/>
                  <a:pt x="0" y="9728"/>
                </a:cubicBezTo>
                <a:close/>
              </a:path>
            </a:pathLst>
          </a:custGeom>
          <a:pattFill prst="wdDnDiag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5D5616-EEF8-CE4B-BFA2-37529CA9F553}"/>
              </a:ext>
            </a:extLst>
          </p:cNvPr>
          <p:cNvSpPr/>
          <p:nvPr/>
        </p:nvSpPr>
        <p:spPr>
          <a:xfrm>
            <a:off x="4751290" y="2645923"/>
            <a:ext cx="3737841" cy="1546698"/>
          </a:xfrm>
          <a:custGeom>
            <a:avLst/>
            <a:gdLst>
              <a:gd name="connsiteX0" fmla="*/ 0 w 3913563"/>
              <a:gd name="connsiteY0" fmla="*/ 1457453 h 1659393"/>
              <a:gd name="connsiteX1" fmla="*/ 1147864 w 3913563"/>
              <a:gd name="connsiteY1" fmla="*/ 727879 h 1659393"/>
              <a:gd name="connsiteX2" fmla="*/ 2198451 w 3913563"/>
              <a:gd name="connsiteY2" fmla="*/ 95581 h 1659393"/>
              <a:gd name="connsiteX3" fmla="*/ 3725694 w 3913563"/>
              <a:gd name="connsiteY3" fmla="*/ 56670 h 1659393"/>
              <a:gd name="connsiteX4" fmla="*/ 3735421 w 3913563"/>
              <a:gd name="connsiteY4" fmla="*/ 620875 h 1659393"/>
              <a:gd name="connsiteX5" fmla="*/ 2334638 w 3913563"/>
              <a:gd name="connsiteY5" fmla="*/ 1603368 h 1659393"/>
              <a:gd name="connsiteX6" fmla="*/ 1177047 w 3913563"/>
              <a:gd name="connsiteY6" fmla="*/ 1545002 h 1659393"/>
              <a:gd name="connsiteX7" fmla="*/ 0 w 3913563"/>
              <a:gd name="connsiteY7" fmla="*/ 1457453 h 1659393"/>
              <a:gd name="connsiteX0" fmla="*/ 0 w 3834631"/>
              <a:gd name="connsiteY0" fmla="*/ 1533401 h 1735341"/>
              <a:gd name="connsiteX1" fmla="*/ 1147864 w 3834631"/>
              <a:gd name="connsiteY1" fmla="*/ 803827 h 1735341"/>
              <a:gd name="connsiteX2" fmla="*/ 2198451 w 3834631"/>
              <a:gd name="connsiteY2" fmla="*/ 171529 h 1735341"/>
              <a:gd name="connsiteX3" fmla="*/ 3725694 w 3834631"/>
              <a:gd name="connsiteY3" fmla="*/ 132618 h 1735341"/>
              <a:gd name="connsiteX4" fmla="*/ 3735421 w 3834631"/>
              <a:gd name="connsiteY4" fmla="*/ 696823 h 1735341"/>
              <a:gd name="connsiteX5" fmla="*/ 2334638 w 3834631"/>
              <a:gd name="connsiteY5" fmla="*/ 1679316 h 1735341"/>
              <a:gd name="connsiteX6" fmla="*/ 1177047 w 3834631"/>
              <a:gd name="connsiteY6" fmla="*/ 1620950 h 1735341"/>
              <a:gd name="connsiteX7" fmla="*/ 0 w 3834631"/>
              <a:gd name="connsiteY7" fmla="*/ 1533401 h 1735341"/>
              <a:gd name="connsiteX0" fmla="*/ 0 w 3834631"/>
              <a:gd name="connsiteY0" fmla="*/ 1533401 h 1735341"/>
              <a:gd name="connsiteX1" fmla="*/ 1147864 w 3834631"/>
              <a:gd name="connsiteY1" fmla="*/ 803827 h 1735341"/>
              <a:gd name="connsiteX2" fmla="*/ 2198451 w 3834631"/>
              <a:gd name="connsiteY2" fmla="*/ 171529 h 1735341"/>
              <a:gd name="connsiteX3" fmla="*/ 3725694 w 3834631"/>
              <a:gd name="connsiteY3" fmla="*/ 132618 h 1735341"/>
              <a:gd name="connsiteX4" fmla="*/ 3735421 w 3834631"/>
              <a:gd name="connsiteY4" fmla="*/ 696823 h 1735341"/>
              <a:gd name="connsiteX5" fmla="*/ 2334638 w 3834631"/>
              <a:gd name="connsiteY5" fmla="*/ 1679316 h 1735341"/>
              <a:gd name="connsiteX6" fmla="*/ 1177047 w 3834631"/>
              <a:gd name="connsiteY6" fmla="*/ 1620950 h 1735341"/>
              <a:gd name="connsiteX7" fmla="*/ 0 w 3834631"/>
              <a:gd name="connsiteY7" fmla="*/ 1533401 h 1735341"/>
              <a:gd name="connsiteX0" fmla="*/ 0 w 3834631"/>
              <a:gd name="connsiteY0" fmla="*/ 1421139 h 1623079"/>
              <a:gd name="connsiteX1" fmla="*/ 1147864 w 3834631"/>
              <a:gd name="connsiteY1" fmla="*/ 691565 h 1623079"/>
              <a:gd name="connsiteX2" fmla="*/ 2198451 w 3834631"/>
              <a:gd name="connsiteY2" fmla="*/ 59267 h 1623079"/>
              <a:gd name="connsiteX3" fmla="*/ 3725694 w 3834631"/>
              <a:gd name="connsiteY3" fmla="*/ 20356 h 1623079"/>
              <a:gd name="connsiteX4" fmla="*/ 3735421 w 3834631"/>
              <a:gd name="connsiteY4" fmla="*/ 584561 h 1623079"/>
              <a:gd name="connsiteX5" fmla="*/ 2334638 w 3834631"/>
              <a:gd name="connsiteY5" fmla="*/ 1567054 h 1623079"/>
              <a:gd name="connsiteX6" fmla="*/ 1177047 w 3834631"/>
              <a:gd name="connsiteY6" fmla="*/ 1508688 h 1623079"/>
              <a:gd name="connsiteX7" fmla="*/ 0 w 3834631"/>
              <a:gd name="connsiteY7" fmla="*/ 1421139 h 1623079"/>
              <a:gd name="connsiteX0" fmla="*/ 0 w 3836694"/>
              <a:gd name="connsiteY0" fmla="*/ 1421139 h 1623079"/>
              <a:gd name="connsiteX1" fmla="*/ 1147864 w 3836694"/>
              <a:gd name="connsiteY1" fmla="*/ 691565 h 1623079"/>
              <a:gd name="connsiteX2" fmla="*/ 2198451 w 3836694"/>
              <a:gd name="connsiteY2" fmla="*/ 59267 h 1623079"/>
              <a:gd name="connsiteX3" fmla="*/ 3725694 w 3836694"/>
              <a:gd name="connsiteY3" fmla="*/ 20356 h 1623079"/>
              <a:gd name="connsiteX4" fmla="*/ 3735421 w 3836694"/>
              <a:gd name="connsiteY4" fmla="*/ 584561 h 1623079"/>
              <a:gd name="connsiteX5" fmla="*/ 2334638 w 3836694"/>
              <a:gd name="connsiteY5" fmla="*/ 1567054 h 1623079"/>
              <a:gd name="connsiteX6" fmla="*/ 1177047 w 3836694"/>
              <a:gd name="connsiteY6" fmla="*/ 1508688 h 1623079"/>
              <a:gd name="connsiteX7" fmla="*/ 0 w 3836694"/>
              <a:gd name="connsiteY7" fmla="*/ 1421139 h 1623079"/>
              <a:gd name="connsiteX0" fmla="*/ 0 w 3836694"/>
              <a:gd name="connsiteY0" fmla="*/ 1421139 h 1623079"/>
              <a:gd name="connsiteX1" fmla="*/ 1147864 w 3836694"/>
              <a:gd name="connsiteY1" fmla="*/ 691565 h 1623079"/>
              <a:gd name="connsiteX2" fmla="*/ 2198451 w 3836694"/>
              <a:gd name="connsiteY2" fmla="*/ 59267 h 1623079"/>
              <a:gd name="connsiteX3" fmla="*/ 3725694 w 3836694"/>
              <a:gd name="connsiteY3" fmla="*/ 20356 h 1623079"/>
              <a:gd name="connsiteX4" fmla="*/ 3735421 w 3836694"/>
              <a:gd name="connsiteY4" fmla="*/ 584561 h 1623079"/>
              <a:gd name="connsiteX5" fmla="*/ 2334638 w 3836694"/>
              <a:gd name="connsiteY5" fmla="*/ 1567054 h 1623079"/>
              <a:gd name="connsiteX6" fmla="*/ 1177047 w 3836694"/>
              <a:gd name="connsiteY6" fmla="*/ 1508688 h 1623079"/>
              <a:gd name="connsiteX7" fmla="*/ 0 w 3836694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00783 h 1546698"/>
              <a:gd name="connsiteX1" fmla="*/ 1147864 w 3737841"/>
              <a:gd name="connsiteY1" fmla="*/ 671209 h 1546698"/>
              <a:gd name="connsiteX2" fmla="*/ 2198451 w 3737841"/>
              <a:gd name="connsiteY2" fmla="*/ 38911 h 1546698"/>
              <a:gd name="connsiteX3" fmla="*/ 3725694 w 3737841"/>
              <a:gd name="connsiteY3" fmla="*/ 0 h 1546698"/>
              <a:gd name="connsiteX4" fmla="*/ 3735421 w 3737841"/>
              <a:gd name="connsiteY4" fmla="*/ 564205 h 1546698"/>
              <a:gd name="connsiteX5" fmla="*/ 2334638 w 3737841"/>
              <a:gd name="connsiteY5" fmla="*/ 1546698 h 1546698"/>
              <a:gd name="connsiteX6" fmla="*/ 1177047 w 3737841"/>
              <a:gd name="connsiteY6" fmla="*/ 1488332 h 1546698"/>
              <a:gd name="connsiteX7" fmla="*/ 0 w 3737841"/>
              <a:gd name="connsiteY7" fmla="*/ 1400783 h 154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7841" h="1546698">
                <a:moveTo>
                  <a:pt x="0" y="1400783"/>
                </a:moveTo>
                <a:lnTo>
                  <a:pt x="1147864" y="671209"/>
                </a:lnTo>
                <a:cubicBezTo>
                  <a:pt x="1514272" y="444230"/>
                  <a:pt x="1673157" y="355060"/>
                  <a:pt x="2198451" y="38911"/>
                </a:cubicBezTo>
                <a:cubicBezTo>
                  <a:pt x="2628089" y="14592"/>
                  <a:pt x="3450077" y="9727"/>
                  <a:pt x="3725694" y="0"/>
                </a:cubicBezTo>
                <a:cubicBezTo>
                  <a:pt x="3728937" y="389107"/>
                  <a:pt x="3743528" y="306422"/>
                  <a:pt x="3735421" y="564205"/>
                </a:cubicBezTo>
                <a:cubicBezTo>
                  <a:pt x="3143654" y="1016542"/>
                  <a:pt x="2761034" y="1266217"/>
                  <a:pt x="2334638" y="1546698"/>
                </a:cubicBezTo>
                <a:lnTo>
                  <a:pt x="1177047" y="1488332"/>
                </a:lnTo>
                <a:lnTo>
                  <a:pt x="0" y="1400783"/>
                </a:lnTo>
                <a:close/>
              </a:path>
            </a:pathLst>
          </a:custGeom>
          <a:pattFill prst="ltHorz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7967E-E1D9-BB4F-A264-42955BA3FBD9}"/>
              </a:ext>
            </a:extLst>
          </p:cNvPr>
          <p:cNvGrpSpPr/>
          <p:nvPr/>
        </p:nvGrpSpPr>
        <p:grpSpPr>
          <a:xfrm>
            <a:off x="1609257" y="359923"/>
            <a:ext cx="6303522" cy="3696470"/>
            <a:chOff x="1429967" y="359923"/>
            <a:chExt cx="6303522" cy="36964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F606C4-789B-9B4A-9201-44A39FBE593E}"/>
                </a:ext>
              </a:extLst>
            </p:cNvPr>
            <p:cNvSpPr/>
            <p:nvPr/>
          </p:nvSpPr>
          <p:spPr>
            <a:xfrm>
              <a:off x="1429967" y="359923"/>
              <a:ext cx="3538422" cy="2510412"/>
            </a:xfrm>
            <a:custGeom>
              <a:avLst/>
              <a:gdLst>
                <a:gd name="connsiteX0" fmla="*/ 0 w 3511685"/>
                <a:gd name="connsiteY0" fmla="*/ 0 h 2507148"/>
                <a:gd name="connsiteX1" fmla="*/ 622570 w 3511685"/>
                <a:gd name="connsiteY1" fmla="*/ 1147864 h 2507148"/>
                <a:gd name="connsiteX2" fmla="*/ 1536970 w 3511685"/>
                <a:gd name="connsiteY2" fmla="*/ 2033081 h 2507148"/>
                <a:gd name="connsiteX3" fmla="*/ 2412460 w 3511685"/>
                <a:gd name="connsiteY3" fmla="*/ 2451371 h 2507148"/>
                <a:gd name="connsiteX4" fmla="*/ 3511685 w 3511685"/>
                <a:gd name="connsiteY4" fmla="*/ 2490281 h 2507148"/>
                <a:gd name="connsiteX0" fmla="*/ 0 w 3538422"/>
                <a:gd name="connsiteY0" fmla="*/ 0 h 2510412"/>
                <a:gd name="connsiteX1" fmla="*/ 622570 w 3538422"/>
                <a:gd name="connsiteY1" fmla="*/ 1147864 h 2510412"/>
                <a:gd name="connsiteX2" fmla="*/ 1536970 w 3538422"/>
                <a:gd name="connsiteY2" fmla="*/ 2033081 h 2510412"/>
                <a:gd name="connsiteX3" fmla="*/ 2412460 w 3538422"/>
                <a:gd name="connsiteY3" fmla="*/ 2451371 h 2510412"/>
                <a:gd name="connsiteX4" fmla="*/ 3538422 w 3538422"/>
                <a:gd name="connsiteY4" fmla="*/ 2495629 h 25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422" h="2510412">
                  <a:moveTo>
                    <a:pt x="0" y="0"/>
                  </a:moveTo>
                  <a:cubicBezTo>
                    <a:pt x="183204" y="404508"/>
                    <a:pt x="366408" y="809017"/>
                    <a:pt x="622570" y="1147864"/>
                  </a:cubicBezTo>
                  <a:cubicBezTo>
                    <a:pt x="878732" y="1486711"/>
                    <a:pt x="1238655" y="1815830"/>
                    <a:pt x="1536970" y="2033081"/>
                  </a:cubicBezTo>
                  <a:cubicBezTo>
                    <a:pt x="1835285" y="2250332"/>
                    <a:pt x="2083341" y="2375171"/>
                    <a:pt x="2412460" y="2451371"/>
                  </a:cubicBezTo>
                  <a:cubicBezTo>
                    <a:pt x="2741579" y="2527571"/>
                    <a:pt x="3311444" y="2515084"/>
                    <a:pt x="3538422" y="2495629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EF070BE-AD19-BF40-859C-B48DCC8FC5C2}"/>
                </a:ext>
              </a:extLst>
            </p:cNvPr>
            <p:cNvSpPr/>
            <p:nvPr/>
          </p:nvSpPr>
          <p:spPr>
            <a:xfrm>
              <a:off x="4941651" y="2859932"/>
              <a:ext cx="2791838" cy="1196461"/>
            </a:xfrm>
            <a:custGeom>
              <a:avLst/>
              <a:gdLst>
                <a:gd name="connsiteX0" fmla="*/ 0 w 2791838"/>
                <a:gd name="connsiteY0" fmla="*/ 0 h 1196461"/>
                <a:gd name="connsiteX1" fmla="*/ 321013 w 2791838"/>
                <a:gd name="connsiteY1" fmla="*/ 583659 h 1196461"/>
                <a:gd name="connsiteX2" fmla="*/ 933855 w 2791838"/>
                <a:gd name="connsiteY2" fmla="*/ 1040859 h 1196461"/>
                <a:gd name="connsiteX3" fmla="*/ 1712068 w 2791838"/>
                <a:gd name="connsiteY3" fmla="*/ 1186774 h 1196461"/>
                <a:gd name="connsiteX4" fmla="*/ 2431915 w 2791838"/>
                <a:gd name="connsiteY4" fmla="*/ 807396 h 1196461"/>
                <a:gd name="connsiteX5" fmla="*/ 2791838 w 2791838"/>
                <a:gd name="connsiteY5" fmla="*/ 233464 h 1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1838" h="1196461">
                  <a:moveTo>
                    <a:pt x="0" y="0"/>
                  </a:moveTo>
                  <a:cubicBezTo>
                    <a:pt x="82685" y="205091"/>
                    <a:pt x="165371" y="410183"/>
                    <a:pt x="321013" y="583659"/>
                  </a:cubicBezTo>
                  <a:cubicBezTo>
                    <a:pt x="476655" y="757135"/>
                    <a:pt x="702013" y="940340"/>
                    <a:pt x="933855" y="1040859"/>
                  </a:cubicBezTo>
                  <a:cubicBezTo>
                    <a:pt x="1165697" y="1141378"/>
                    <a:pt x="1462391" y="1225684"/>
                    <a:pt x="1712068" y="1186774"/>
                  </a:cubicBezTo>
                  <a:cubicBezTo>
                    <a:pt x="1961745" y="1147864"/>
                    <a:pt x="2251953" y="966281"/>
                    <a:pt x="2431915" y="807396"/>
                  </a:cubicBezTo>
                  <a:cubicBezTo>
                    <a:pt x="2611877" y="648511"/>
                    <a:pt x="2701857" y="440987"/>
                    <a:pt x="2791838" y="23346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D25E27F9-2249-2644-9665-FC19F3F8AEC1}"/>
              </a:ext>
            </a:extLst>
          </p:cNvPr>
          <p:cNvSpPr/>
          <p:nvPr/>
        </p:nvSpPr>
        <p:spPr>
          <a:xfrm>
            <a:off x="1181240" y="2363820"/>
            <a:ext cx="5535038" cy="1700725"/>
          </a:xfrm>
          <a:custGeom>
            <a:avLst/>
            <a:gdLst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13932"/>
              <a:gd name="connsiteX1" fmla="*/ 340468 w 6478621"/>
              <a:gd name="connsiteY1" fmla="*/ 817124 h 3213932"/>
              <a:gd name="connsiteX2" fmla="*/ 894945 w 6478621"/>
              <a:gd name="connsiteY2" fmla="*/ 1429966 h 3213932"/>
              <a:gd name="connsiteX3" fmla="*/ 1478604 w 6478621"/>
              <a:gd name="connsiteY3" fmla="*/ 1964988 h 3213932"/>
              <a:gd name="connsiteX4" fmla="*/ 2402732 w 6478621"/>
              <a:gd name="connsiteY4" fmla="*/ 2616741 h 3213932"/>
              <a:gd name="connsiteX5" fmla="*/ 3356043 w 6478621"/>
              <a:gd name="connsiteY5" fmla="*/ 3064213 h 3213932"/>
              <a:gd name="connsiteX6" fmla="*/ 3813243 w 6478621"/>
              <a:gd name="connsiteY6" fmla="*/ 3180945 h 3213932"/>
              <a:gd name="connsiteX7" fmla="*/ 4134255 w 6478621"/>
              <a:gd name="connsiteY7" fmla="*/ 3171217 h 3213932"/>
              <a:gd name="connsiteX8" fmla="*/ 4834647 w 6478621"/>
              <a:gd name="connsiteY8" fmla="*/ 2859932 h 3213932"/>
              <a:gd name="connsiteX9" fmla="*/ 5593404 w 6478621"/>
              <a:gd name="connsiteY9" fmla="*/ 2276273 h 3213932"/>
              <a:gd name="connsiteX10" fmla="*/ 6478621 w 6478621"/>
              <a:gd name="connsiteY10" fmla="*/ 1605064 h 3213932"/>
              <a:gd name="connsiteX0" fmla="*/ 0 w 6478621"/>
              <a:gd name="connsiteY0" fmla="*/ 0 h 3197379"/>
              <a:gd name="connsiteX1" fmla="*/ 340468 w 6478621"/>
              <a:gd name="connsiteY1" fmla="*/ 817124 h 3197379"/>
              <a:gd name="connsiteX2" fmla="*/ 894945 w 6478621"/>
              <a:gd name="connsiteY2" fmla="*/ 1429966 h 3197379"/>
              <a:gd name="connsiteX3" fmla="*/ 1478604 w 6478621"/>
              <a:gd name="connsiteY3" fmla="*/ 1964988 h 3197379"/>
              <a:gd name="connsiteX4" fmla="*/ 2402732 w 6478621"/>
              <a:gd name="connsiteY4" fmla="*/ 2616741 h 3197379"/>
              <a:gd name="connsiteX5" fmla="*/ 3356043 w 6478621"/>
              <a:gd name="connsiteY5" fmla="*/ 3064213 h 3197379"/>
              <a:gd name="connsiteX6" fmla="*/ 3813243 w 6478621"/>
              <a:gd name="connsiteY6" fmla="*/ 3180945 h 3197379"/>
              <a:gd name="connsiteX7" fmla="*/ 4134255 w 6478621"/>
              <a:gd name="connsiteY7" fmla="*/ 3171217 h 3197379"/>
              <a:gd name="connsiteX8" fmla="*/ 4834647 w 6478621"/>
              <a:gd name="connsiteY8" fmla="*/ 2859932 h 3197379"/>
              <a:gd name="connsiteX9" fmla="*/ 5593404 w 6478621"/>
              <a:gd name="connsiteY9" fmla="*/ 2276273 h 3197379"/>
              <a:gd name="connsiteX10" fmla="*/ 6478621 w 6478621"/>
              <a:gd name="connsiteY10" fmla="*/ 1605064 h 3197379"/>
              <a:gd name="connsiteX0" fmla="*/ 0 w 6138153"/>
              <a:gd name="connsiteY0" fmla="*/ 0 h 2380255"/>
              <a:gd name="connsiteX1" fmla="*/ 554477 w 6138153"/>
              <a:gd name="connsiteY1" fmla="*/ 612842 h 2380255"/>
              <a:gd name="connsiteX2" fmla="*/ 1138136 w 6138153"/>
              <a:gd name="connsiteY2" fmla="*/ 1147864 h 2380255"/>
              <a:gd name="connsiteX3" fmla="*/ 2062264 w 6138153"/>
              <a:gd name="connsiteY3" fmla="*/ 1799617 h 2380255"/>
              <a:gd name="connsiteX4" fmla="*/ 3015575 w 6138153"/>
              <a:gd name="connsiteY4" fmla="*/ 2247089 h 2380255"/>
              <a:gd name="connsiteX5" fmla="*/ 3472775 w 6138153"/>
              <a:gd name="connsiteY5" fmla="*/ 2363821 h 2380255"/>
              <a:gd name="connsiteX6" fmla="*/ 3793787 w 6138153"/>
              <a:gd name="connsiteY6" fmla="*/ 2354093 h 2380255"/>
              <a:gd name="connsiteX7" fmla="*/ 4494179 w 6138153"/>
              <a:gd name="connsiteY7" fmla="*/ 2042808 h 2380255"/>
              <a:gd name="connsiteX8" fmla="*/ 5252936 w 6138153"/>
              <a:gd name="connsiteY8" fmla="*/ 1459149 h 2380255"/>
              <a:gd name="connsiteX9" fmla="*/ 6138153 w 6138153"/>
              <a:gd name="connsiteY9" fmla="*/ 787940 h 2380255"/>
              <a:gd name="connsiteX0" fmla="*/ 0 w 5583676"/>
              <a:gd name="connsiteY0" fmla="*/ 0 h 1767413"/>
              <a:gd name="connsiteX1" fmla="*/ 583659 w 5583676"/>
              <a:gd name="connsiteY1" fmla="*/ 535022 h 1767413"/>
              <a:gd name="connsiteX2" fmla="*/ 1507787 w 5583676"/>
              <a:gd name="connsiteY2" fmla="*/ 1186775 h 1767413"/>
              <a:gd name="connsiteX3" fmla="*/ 2461098 w 5583676"/>
              <a:gd name="connsiteY3" fmla="*/ 1634247 h 1767413"/>
              <a:gd name="connsiteX4" fmla="*/ 2918298 w 5583676"/>
              <a:gd name="connsiteY4" fmla="*/ 1750979 h 1767413"/>
              <a:gd name="connsiteX5" fmla="*/ 3239310 w 5583676"/>
              <a:gd name="connsiteY5" fmla="*/ 1741251 h 1767413"/>
              <a:gd name="connsiteX6" fmla="*/ 3939702 w 5583676"/>
              <a:gd name="connsiteY6" fmla="*/ 1429966 h 1767413"/>
              <a:gd name="connsiteX7" fmla="*/ 4698459 w 5583676"/>
              <a:gd name="connsiteY7" fmla="*/ 846307 h 1767413"/>
              <a:gd name="connsiteX8" fmla="*/ 5583676 w 5583676"/>
              <a:gd name="connsiteY8" fmla="*/ 175098 h 1767413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038" h="1700725">
                <a:moveTo>
                  <a:pt x="0" y="0"/>
                </a:moveTo>
                <a:cubicBezTo>
                  <a:pt x="189689" y="191311"/>
                  <a:pt x="291830" y="288588"/>
                  <a:pt x="535021" y="476656"/>
                </a:cubicBezTo>
                <a:cubicBezTo>
                  <a:pt x="778213" y="664724"/>
                  <a:pt x="1146243" y="945205"/>
                  <a:pt x="1459149" y="1128409"/>
                </a:cubicBezTo>
                <a:cubicBezTo>
                  <a:pt x="1772055" y="1311613"/>
                  <a:pt x="2177375" y="1481847"/>
                  <a:pt x="2412460" y="1575881"/>
                </a:cubicBezTo>
                <a:cubicBezTo>
                  <a:pt x="2647545" y="1669915"/>
                  <a:pt x="2643492" y="1662484"/>
                  <a:pt x="2869660" y="1692613"/>
                </a:cubicBezTo>
                <a:cubicBezTo>
                  <a:pt x="3057728" y="1690992"/>
                  <a:pt x="2963288" y="1717337"/>
                  <a:pt x="3190672" y="1682885"/>
                </a:cubicBezTo>
                <a:cubicBezTo>
                  <a:pt x="3360906" y="1629383"/>
                  <a:pt x="3647873" y="1520757"/>
                  <a:pt x="3891064" y="1371600"/>
                </a:cubicBezTo>
                <a:cubicBezTo>
                  <a:pt x="4134255" y="1222443"/>
                  <a:pt x="4649821" y="787941"/>
                  <a:pt x="4649821" y="787941"/>
                </a:cubicBezTo>
                <a:lnTo>
                  <a:pt x="5535038" y="116732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2E3B6CB-90C0-B548-884E-56F4DF2DF645}"/>
              </a:ext>
            </a:extLst>
          </p:cNvPr>
          <p:cNvSpPr/>
          <p:nvPr/>
        </p:nvSpPr>
        <p:spPr>
          <a:xfrm>
            <a:off x="2270737" y="564204"/>
            <a:ext cx="4669276" cy="2779347"/>
          </a:xfrm>
          <a:custGeom>
            <a:avLst/>
            <a:gdLst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9276" h="2779347">
                <a:moveTo>
                  <a:pt x="0" y="0"/>
                </a:moveTo>
                <a:cubicBezTo>
                  <a:pt x="231842" y="563394"/>
                  <a:pt x="504217" y="1086256"/>
                  <a:pt x="719847" y="1391056"/>
                </a:cubicBezTo>
                <a:cubicBezTo>
                  <a:pt x="935477" y="1695856"/>
                  <a:pt x="1073285" y="1642353"/>
                  <a:pt x="1293779" y="1828800"/>
                </a:cubicBezTo>
                <a:cubicBezTo>
                  <a:pt x="1514273" y="2015247"/>
                  <a:pt x="2195209" y="2300591"/>
                  <a:pt x="2509736" y="2451370"/>
                </a:cubicBezTo>
                <a:cubicBezTo>
                  <a:pt x="2824264" y="2602149"/>
                  <a:pt x="2976663" y="2689699"/>
                  <a:pt x="3180944" y="2733473"/>
                </a:cubicBezTo>
                <a:cubicBezTo>
                  <a:pt x="3385225" y="2777247"/>
                  <a:pt x="3487366" y="2817779"/>
                  <a:pt x="3735421" y="2714017"/>
                </a:cubicBezTo>
                <a:cubicBezTo>
                  <a:pt x="3983476" y="2610255"/>
                  <a:pt x="4669276" y="2110902"/>
                  <a:pt x="4669276" y="2110902"/>
                </a:cubicBezTo>
                <a:lnTo>
                  <a:pt x="4669276" y="2110902"/>
                </a:lnTo>
                <a:lnTo>
                  <a:pt x="4669276" y="2110902"/>
                </a:lnTo>
              </a:path>
            </a:pathLst>
          </a:custGeom>
          <a:noFill/>
          <a:ln w="5715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012494-1B11-7842-B0E4-47C2EBF93BA8}"/>
              </a:ext>
            </a:extLst>
          </p:cNvPr>
          <p:cNvSpPr txBox="1"/>
          <p:nvPr/>
        </p:nvSpPr>
        <p:spPr>
          <a:xfrm>
            <a:off x="7088101" y="2038213"/>
            <a:ext cx="47961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rgbClr val="00B050"/>
                </a:solidFill>
              </a:rPr>
              <a:t>1908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7B03E36-B416-CA4B-8032-37AA13B399C0}"/>
              </a:ext>
            </a:extLst>
          </p:cNvPr>
          <p:cNvSpPr/>
          <p:nvPr/>
        </p:nvSpPr>
        <p:spPr>
          <a:xfrm>
            <a:off x="4055344" y="327561"/>
            <a:ext cx="4315406" cy="4056489"/>
          </a:xfrm>
          <a:custGeom>
            <a:avLst/>
            <a:gdLst>
              <a:gd name="connsiteX0" fmla="*/ 0 w 3025588"/>
              <a:gd name="connsiteY0" fmla="*/ 0 h 2844053"/>
              <a:gd name="connsiteX1" fmla="*/ 1519517 w 3025588"/>
              <a:gd name="connsiteY1" fmla="*/ 974912 h 2844053"/>
              <a:gd name="connsiteX2" fmla="*/ 2407023 w 3025588"/>
              <a:gd name="connsiteY2" fmla="*/ 1795182 h 2844053"/>
              <a:gd name="connsiteX3" fmla="*/ 3025588 w 3025588"/>
              <a:gd name="connsiteY3" fmla="*/ 2844053 h 284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88" h="2844053">
                <a:moveTo>
                  <a:pt x="0" y="0"/>
                </a:moveTo>
                <a:cubicBezTo>
                  <a:pt x="559173" y="337857"/>
                  <a:pt x="1118347" y="675715"/>
                  <a:pt x="1519517" y="974912"/>
                </a:cubicBezTo>
                <a:cubicBezTo>
                  <a:pt x="1920688" y="1274109"/>
                  <a:pt x="2156011" y="1483659"/>
                  <a:pt x="2407023" y="1795182"/>
                </a:cubicBezTo>
                <a:cubicBezTo>
                  <a:pt x="2658035" y="2106705"/>
                  <a:pt x="2841811" y="2475379"/>
                  <a:pt x="3025588" y="2844053"/>
                </a:cubicBezTo>
              </a:path>
            </a:pathLst>
          </a:cu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EAA86C-1BE4-2449-BB33-D1ADCF430BDF}"/>
              </a:ext>
            </a:extLst>
          </p:cNvPr>
          <p:cNvSpPr/>
          <p:nvPr/>
        </p:nvSpPr>
        <p:spPr>
          <a:xfrm>
            <a:off x="3212506" y="556268"/>
            <a:ext cx="4726953" cy="3042292"/>
          </a:xfrm>
          <a:custGeom>
            <a:avLst/>
            <a:gdLst>
              <a:gd name="connsiteX0" fmla="*/ 0 w 1842247"/>
              <a:gd name="connsiteY0" fmla="*/ 0 h 1727947"/>
              <a:gd name="connsiteX1" fmla="*/ 591671 w 1842247"/>
              <a:gd name="connsiteY1" fmla="*/ 141194 h 1727947"/>
              <a:gd name="connsiteX2" fmla="*/ 1351430 w 1842247"/>
              <a:gd name="connsiteY2" fmla="*/ 719417 h 1727947"/>
              <a:gd name="connsiteX3" fmla="*/ 1842247 w 1842247"/>
              <a:gd name="connsiteY3" fmla="*/ 1727947 h 172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247" h="1727947">
                <a:moveTo>
                  <a:pt x="0" y="0"/>
                </a:moveTo>
                <a:cubicBezTo>
                  <a:pt x="183216" y="10645"/>
                  <a:pt x="366433" y="21291"/>
                  <a:pt x="591671" y="141194"/>
                </a:cubicBezTo>
                <a:cubicBezTo>
                  <a:pt x="816909" y="261097"/>
                  <a:pt x="1143001" y="454958"/>
                  <a:pt x="1351430" y="719417"/>
                </a:cubicBezTo>
                <a:cubicBezTo>
                  <a:pt x="1559859" y="983876"/>
                  <a:pt x="1701053" y="1355911"/>
                  <a:pt x="1842247" y="1727947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BC63C4-B3BE-4B43-ADB6-01186D734F2B}"/>
              </a:ext>
            </a:extLst>
          </p:cNvPr>
          <p:cNvSpPr txBox="1"/>
          <p:nvPr/>
        </p:nvSpPr>
        <p:spPr>
          <a:xfrm>
            <a:off x="7720979" y="3942006"/>
            <a:ext cx="580923" cy="339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chemeClr val="accent3"/>
                </a:solidFill>
              </a:rPr>
              <a:t>Crab</a:t>
            </a:r>
          </a:p>
        </p:txBody>
      </p:sp>
    </p:spTree>
    <p:extLst>
      <p:ext uri="{BB962C8B-B14F-4D97-AF65-F5344CB8AC3E}">
        <p14:creationId xmlns:p14="http://schemas.microsoft.com/office/powerpoint/2010/main" val="3434871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DC0B6DE-DCF0-E745-A27F-F252DB7D44B0}"/>
              </a:ext>
            </a:extLst>
          </p:cNvPr>
          <p:cNvSpPr/>
          <p:nvPr/>
        </p:nvSpPr>
        <p:spPr>
          <a:xfrm>
            <a:off x="45188" y="84186"/>
            <a:ext cx="8974119" cy="1518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91FC5-5EDB-6A43-8E43-1A0383C49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21</a:t>
            </a:fld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54E7053-6C7B-7941-8BA4-323EF8A313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5014"/>
          <a:stretch/>
        </p:blipFill>
        <p:spPr>
          <a:xfrm>
            <a:off x="1719754" y="4863539"/>
            <a:ext cx="6974886" cy="85146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1AF8832-15FA-5C4E-95E9-5DE34F18930A}"/>
              </a:ext>
            </a:extLst>
          </p:cNvPr>
          <p:cNvSpPr/>
          <p:nvPr/>
        </p:nvSpPr>
        <p:spPr>
          <a:xfrm>
            <a:off x="4651612" y="576516"/>
            <a:ext cx="2250257" cy="7171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A5B6AE-C5B4-E245-96CE-7A1A198D47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82433"/>
          <a:stretch/>
        </p:blipFill>
        <p:spPr>
          <a:xfrm>
            <a:off x="25103" y="26246"/>
            <a:ext cx="1225274" cy="56816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DFFB7D4-12C6-3341-ABA1-A2FD7EDC0F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84402" r="53422" b="12473"/>
          <a:stretch/>
        </p:blipFill>
        <p:spPr>
          <a:xfrm>
            <a:off x="20656" y="4830217"/>
            <a:ext cx="3248787" cy="17756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90D8667-54B2-0C4B-AD76-E21110E5004F}"/>
              </a:ext>
            </a:extLst>
          </p:cNvPr>
          <p:cNvSpPr/>
          <p:nvPr/>
        </p:nvSpPr>
        <p:spPr>
          <a:xfrm>
            <a:off x="1172532" y="278969"/>
            <a:ext cx="7383592" cy="46457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613E29-0E14-ED4F-BB8B-9586755C8FDA}"/>
              </a:ext>
            </a:extLst>
          </p:cNvPr>
          <p:cNvSpPr txBox="1"/>
          <p:nvPr/>
        </p:nvSpPr>
        <p:spPr>
          <a:xfrm>
            <a:off x="1576241" y="3628786"/>
            <a:ext cx="1439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CTA South 50 h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3B73B2-55E8-7542-B3FC-DCF6E6706663}"/>
              </a:ext>
            </a:extLst>
          </p:cNvPr>
          <p:cNvSpPr txBox="1"/>
          <p:nvPr/>
        </p:nvSpPr>
        <p:spPr>
          <a:xfrm>
            <a:off x="6137433" y="4146755"/>
            <a:ext cx="1157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accent3">
                    <a:lumMod val="50000"/>
                  </a:schemeClr>
                </a:solidFill>
              </a:rPr>
              <a:t>LHAASO 1 y</a:t>
            </a:r>
          </a:p>
        </p:txBody>
      </p:sp>
      <p:sp>
        <p:nvSpPr>
          <p:cNvPr id="17" name="Freeform 16">
            <a:extLst>
              <a:ext uri="{FF2B5EF4-FFF2-40B4-BE49-F238E27FC236}">
                <a16:creationId xmlns:a16="http://schemas.microsoft.com/office/drawing/2014/main" id="{959F615E-1086-704F-800B-4DBA0B5F2940}"/>
              </a:ext>
            </a:extLst>
          </p:cNvPr>
          <p:cNvSpPr/>
          <p:nvPr/>
        </p:nvSpPr>
        <p:spPr>
          <a:xfrm>
            <a:off x="1132600" y="576793"/>
            <a:ext cx="1848255" cy="1408583"/>
          </a:xfrm>
          <a:custGeom>
            <a:avLst/>
            <a:gdLst>
              <a:gd name="connsiteX0" fmla="*/ 1143567 w 1863778"/>
              <a:gd name="connsiteY0" fmla="*/ 128592 h 1655319"/>
              <a:gd name="connsiteX1" fmla="*/ 15159 w 1863778"/>
              <a:gd name="connsiteY1" fmla="*/ 148047 h 1655319"/>
              <a:gd name="connsiteX2" fmla="*/ 530725 w 1863778"/>
              <a:gd name="connsiteY2" fmla="*/ 877621 h 1655319"/>
              <a:gd name="connsiteX3" fmla="*/ 1075474 w 1863778"/>
              <a:gd name="connsiteY3" fmla="*/ 1519647 h 1655319"/>
              <a:gd name="connsiteX4" fmla="*/ 1863414 w 1863778"/>
              <a:gd name="connsiteY4" fmla="*/ 1529375 h 1655319"/>
              <a:gd name="connsiteX5" fmla="*/ 1143567 w 1863778"/>
              <a:gd name="connsiteY5" fmla="*/ 128592 h 1655319"/>
              <a:gd name="connsiteX0" fmla="*/ 1195553 w 1915764"/>
              <a:gd name="connsiteY0" fmla="*/ 95232 h 1621959"/>
              <a:gd name="connsiteX1" fmla="*/ 67145 w 1915764"/>
              <a:gd name="connsiteY1" fmla="*/ 114687 h 1621959"/>
              <a:gd name="connsiteX2" fmla="*/ 582711 w 1915764"/>
              <a:gd name="connsiteY2" fmla="*/ 844261 h 1621959"/>
              <a:gd name="connsiteX3" fmla="*/ 1127460 w 1915764"/>
              <a:gd name="connsiteY3" fmla="*/ 1486287 h 1621959"/>
              <a:gd name="connsiteX4" fmla="*/ 1915400 w 1915764"/>
              <a:gd name="connsiteY4" fmla="*/ 1496015 h 1621959"/>
              <a:gd name="connsiteX5" fmla="*/ 1195553 w 1915764"/>
              <a:gd name="connsiteY5" fmla="*/ 95232 h 1621959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65791 w 1886002"/>
              <a:gd name="connsiteY0" fmla="*/ 97178 h 1623905"/>
              <a:gd name="connsiteX1" fmla="*/ 37383 w 1886002"/>
              <a:gd name="connsiteY1" fmla="*/ 116633 h 1623905"/>
              <a:gd name="connsiteX2" fmla="*/ 552949 w 1886002"/>
              <a:gd name="connsiteY2" fmla="*/ 846207 h 1623905"/>
              <a:gd name="connsiteX3" fmla="*/ 1097698 w 1886002"/>
              <a:gd name="connsiteY3" fmla="*/ 1488233 h 1623905"/>
              <a:gd name="connsiteX4" fmla="*/ 1885638 w 1886002"/>
              <a:gd name="connsiteY4" fmla="*/ 1497961 h 1623905"/>
              <a:gd name="connsiteX5" fmla="*/ 1165791 w 1886002"/>
              <a:gd name="connsiteY5" fmla="*/ 97178 h 1623905"/>
              <a:gd name="connsiteX0" fmla="*/ 1128408 w 1848619"/>
              <a:gd name="connsiteY0" fmla="*/ 97178 h 1623905"/>
              <a:gd name="connsiteX1" fmla="*/ 0 w 1848619"/>
              <a:gd name="connsiteY1" fmla="*/ 116633 h 1623905"/>
              <a:gd name="connsiteX2" fmla="*/ 515566 w 1848619"/>
              <a:gd name="connsiteY2" fmla="*/ 846207 h 1623905"/>
              <a:gd name="connsiteX3" fmla="*/ 1060315 w 1848619"/>
              <a:gd name="connsiteY3" fmla="*/ 1488233 h 1623905"/>
              <a:gd name="connsiteX4" fmla="*/ 1848255 w 1848619"/>
              <a:gd name="connsiteY4" fmla="*/ 1497961 h 1623905"/>
              <a:gd name="connsiteX5" fmla="*/ 1128408 w 1848619"/>
              <a:gd name="connsiteY5" fmla="*/ 97178 h 1623905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95232 h 1621959"/>
              <a:gd name="connsiteX1" fmla="*/ 0 w 1848619"/>
              <a:gd name="connsiteY1" fmla="*/ 114687 h 1621959"/>
              <a:gd name="connsiteX2" fmla="*/ 515566 w 1848619"/>
              <a:gd name="connsiteY2" fmla="*/ 844261 h 1621959"/>
              <a:gd name="connsiteX3" fmla="*/ 1060315 w 1848619"/>
              <a:gd name="connsiteY3" fmla="*/ 1486287 h 1621959"/>
              <a:gd name="connsiteX4" fmla="*/ 1848255 w 1848619"/>
              <a:gd name="connsiteY4" fmla="*/ 1496015 h 1621959"/>
              <a:gd name="connsiteX5" fmla="*/ 1128408 w 1848619"/>
              <a:gd name="connsiteY5" fmla="*/ 95232 h 1621959"/>
              <a:gd name="connsiteX0" fmla="*/ 1128408 w 1848619"/>
              <a:gd name="connsiteY0" fmla="*/ 6866 h 1533593"/>
              <a:gd name="connsiteX1" fmla="*/ 0 w 1848619"/>
              <a:gd name="connsiteY1" fmla="*/ 26321 h 1533593"/>
              <a:gd name="connsiteX2" fmla="*/ 515566 w 1848619"/>
              <a:gd name="connsiteY2" fmla="*/ 755895 h 1533593"/>
              <a:gd name="connsiteX3" fmla="*/ 1060315 w 1848619"/>
              <a:gd name="connsiteY3" fmla="*/ 1397921 h 1533593"/>
              <a:gd name="connsiteX4" fmla="*/ 1848255 w 1848619"/>
              <a:gd name="connsiteY4" fmla="*/ 1407649 h 1533593"/>
              <a:gd name="connsiteX5" fmla="*/ 1128408 w 1848619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533593"/>
              <a:gd name="connsiteX1" fmla="*/ 0 w 1848548"/>
              <a:gd name="connsiteY1" fmla="*/ 26321 h 1533593"/>
              <a:gd name="connsiteX2" fmla="*/ 515566 w 1848548"/>
              <a:gd name="connsiteY2" fmla="*/ 755895 h 1533593"/>
              <a:gd name="connsiteX3" fmla="*/ 1060315 w 1848548"/>
              <a:gd name="connsiteY3" fmla="*/ 1397921 h 1533593"/>
              <a:gd name="connsiteX4" fmla="*/ 1848255 w 1848548"/>
              <a:gd name="connsiteY4" fmla="*/ 1407649 h 1533593"/>
              <a:gd name="connsiteX5" fmla="*/ 1128408 w 1848548"/>
              <a:gd name="connsiteY5" fmla="*/ 6866 h 1533593"/>
              <a:gd name="connsiteX0" fmla="*/ 1128408 w 1848548"/>
              <a:gd name="connsiteY0" fmla="*/ 6866 h 1447314"/>
              <a:gd name="connsiteX1" fmla="*/ 0 w 1848548"/>
              <a:gd name="connsiteY1" fmla="*/ 26321 h 1447314"/>
              <a:gd name="connsiteX2" fmla="*/ 515566 w 1848548"/>
              <a:gd name="connsiteY2" fmla="*/ 755895 h 1447314"/>
              <a:gd name="connsiteX3" fmla="*/ 1060315 w 1848548"/>
              <a:gd name="connsiteY3" fmla="*/ 1397921 h 1447314"/>
              <a:gd name="connsiteX4" fmla="*/ 1848255 w 1848548"/>
              <a:gd name="connsiteY4" fmla="*/ 1407649 h 1447314"/>
              <a:gd name="connsiteX5" fmla="*/ 1128408 w 1848548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47314"/>
              <a:gd name="connsiteX1" fmla="*/ 0 w 1848255"/>
              <a:gd name="connsiteY1" fmla="*/ 26321 h 1447314"/>
              <a:gd name="connsiteX2" fmla="*/ 515566 w 1848255"/>
              <a:gd name="connsiteY2" fmla="*/ 755895 h 1447314"/>
              <a:gd name="connsiteX3" fmla="*/ 1060315 w 1848255"/>
              <a:gd name="connsiteY3" fmla="*/ 1397921 h 1447314"/>
              <a:gd name="connsiteX4" fmla="*/ 1848255 w 1848255"/>
              <a:gd name="connsiteY4" fmla="*/ 1407649 h 1447314"/>
              <a:gd name="connsiteX5" fmla="*/ 1128408 w 1848255"/>
              <a:gd name="connsiteY5" fmla="*/ 6866 h 1447314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15566 w 1848255"/>
              <a:gd name="connsiteY2" fmla="*/ 755895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  <a:gd name="connsiteX0" fmla="*/ 1128408 w 1848255"/>
              <a:gd name="connsiteY0" fmla="*/ 6866 h 1408583"/>
              <a:gd name="connsiteX1" fmla="*/ 0 w 1848255"/>
              <a:gd name="connsiteY1" fmla="*/ 26321 h 1408583"/>
              <a:gd name="connsiteX2" fmla="*/ 583660 w 1848255"/>
              <a:gd name="connsiteY2" fmla="*/ 716984 h 1408583"/>
              <a:gd name="connsiteX3" fmla="*/ 1060315 w 1848255"/>
              <a:gd name="connsiteY3" fmla="*/ 1397921 h 1408583"/>
              <a:gd name="connsiteX4" fmla="*/ 1848255 w 1848255"/>
              <a:gd name="connsiteY4" fmla="*/ 1407649 h 1408583"/>
              <a:gd name="connsiteX5" fmla="*/ 1128408 w 1848255"/>
              <a:gd name="connsiteY5" fmla="*/ 6866 h 1408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8255" h="1408583">
                <a:moveTo>
                  <a:pt x="1128408" y="6866"/>
                </a:moveTo>
                <a:cubicBezTo>
                  <a:pt x="830094" y="-19074"/>
                  <a:pt x="374514" y="37670"/>
                  <a:pt x="0" y="26321"/>
                </a:cubicBezTo>
                <a:cubicBezTo>
                  <a:pt x="92414" y="238708"/>
                  <a:pt x="406941" y="488384"/>
                  <a:pt x="583660" y="716984"/>
                </a:cubicBezTo>
                <a:cubicBezTo>
                  <a:pt x="760379" y="945584"/>
                  <a:pt x="925749" y="1250384"/>
                  <a:pt x="1060315" y="1397921"/>
                </a:cubicBezTo>
                <a:cubicBezTo>
                  <a:pt x="1408889" y="1418998"/>
                  <a:pt x="1551562" y="1401165"/>
                  <a:pt x="1848255" y="1407649"/>
                </a:cubicBezTo>
                <a:cubicBezTo>
                  <a:pt x="1736386" y="1190398"/>
                  <a:pt x="1329446" y="295453"/>
                  <a:pt x="1128408" y="6866"/>
                </a:cubicBezTo>
                <a:close/>
              </a:path>
            </a:pathLst>
          </a:custGeom>
          <a:pattFill prst="ltVert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BF9A7D71-103E-0044-963B-43ACE4908497}"/>
              </a:ext>
            </a:extLst>
          </p:cNvPr>
          <p:cNvSpPr/>
          <p:nvPr/>
        </p:nvSpPr>
        <p:spPr>
          <a:xfrm>
            <a:off x="2202644" y="1964988"/>
            <a:ext cx="3647872" cy="2091448"/>
          </a:xfrm>
          <a:custGeom>
            <a:avLst/>
            <a:gdLst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18433 w 3623526"/>
              <a:gd name="connsiteY0" fmla="*/ 55977 h 2115151"/>
              <a:gd name="connsiteX1" fmla="*/ 786918 w 3623526"/>
              <a:gd name="connsiteY1" fmla="*/ 46249 h 2115151"/>
              <a:gd name="connsiteX2" fmla="*/ 1390033 w 3623526"/>
              <a:gd name="connsiteY2" fmla="*/ 493722 h 2115151"/>
              <a:gd name="connsiteX3" fmla="*/ 2148791 w 3623526"/>
              <a:gd name="connsiteY3" fmla="*/ 873100 h 2115151"/>
              <a:gd name="connsiteX4" fmla="*/ 2810271 w 3623526"/>
              <a:gd name="connsiteY4" fmla="*/ 1213568 h 2115151"/>
              <a:gd name="connsiteX5" fmla="*/ 3325837 w 3623526"/>
              <a:gd name="connsiteY5" fmla="*/ 1369211 h 2115151"/>
              <a:gd name="connsiteX6" fmla="*/ 3588484 w 3623526"/>
              <a:gd name="connsiteY6" fmla="*/ 1437305 h 2115151"/>
              <a:gd name="connsiteX7" fmla="*/ 2547625 w 3623526"/>
              <a:gd name="connsiteY7" fmla="*/ 2089058 h 2115151"/>
              <a:gd name="connsiteX8" fmla="*/ 1837506 w 3623526"/>
              <a:gd name="connsiteY8" fmla="*/ 1952871 h 2115151"/>
              <a:gd name="connsiteX9" fmla="*/ 1156569 w 3623526"/>
              <a:gd name="connsiteY9" fmla="*/ 1641585 h 2115151"/>
              <a:gd name="connsiteX10" fmla="*/ 660459 w 3623526"/>
              <a:gd name="connsiteY10" fmla="*/ 1164930 h 2115151"/>
              <a:gd name="connsiteX11" fmla="*/ 271352 w 3623526"/>
              <a:gd name="connsiteY11" fmla="*/ 415900 h 2115151"/>
              <a:gd name="connsiteX12" fmla="*/ 18433 w 3623526"/>
              <a:gd name="connsiteY12" fmla="*/ 55977 h 2115151"/>
              <a:gd name="connsiteX0" fmla="*/ 0 w 3605093"/>
              <a:gd name="connsiteY0" fmla="*/ 55977 h 2115151"/>
              <a:gd name="connsiteX1" fmla="*/ 768485 w 3605093"/>
              <a:gd name="connsiteY1" fmla="*/ 46249 h 2115151"/>
              <a:gd name="connsiteX2" fmla="*/ 1371600 w 3605093"/>
              <a:gd name="connsiteY2" fmla="*/ 493722 h 2115151"/>
              <a:gd name="connsiteX3" fmla="*/ 2130358 w 3605093"/>
              <a:gd name="connsiteY3" fmla="*/ 873100 h 2115151"/>
              <a:gd name="connsiteX4" fmla="*/ 2791838 w 3605093"/>
              <a:gd name="connsiteY4" fmla="*/ 1213568 h 2115151"/>
              <a:gd name="connsiteX5" fmla="*/ 3307404 w 3605093"/>
              <a:gd name="connsiteY5" fmla="*/ 1369211 h 2115151"/>
              <a:gd name="connsiteX6" fmla="*/ 3570051 w 3605093"/>
              <a:gd name="connsiteY6" fmla="*/ 1437305 h 2115151"/>
              <a:gd name="connsiteX7" fmla="*/ 2529192 w 3605093"/>
              <a:gd name="connsiteY7" fmla="*/ 2089058 h 2115151"/>
              <a:gd name="connsiteX8" fmla="*/ 1819073 w 3605093"/>
              <a:gd name="connsiteY8" fmla="*/ 1952871 h 2115151"/>
              <a:gd name="connsiteX9" fmla="*/ 1138136 w 3605093"/>
              <a:gd name="connsiteY9" fmla="*/ 1641585 h 2115151"/>
              <a:gd name="connsiteX10" fmla="*/ 642026 w 3605093"/>
              <a:gd name="connsiteY10" fmla="*/ 1164930 h 2115151"/>
              <a:gd name="connsiteX11" fmla="*/ 252919 w 3605093"/>
              <a:gd name="connsiteY11" fmla="*/ 415900 h 2115151"/>
              <a:gd name="connsiteX12" fmla="*/ 0 w 3605093"/>
              <a:gd name="connsiteY12" fmla="*/ 55977 h 2115151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40454 h 2099628"/>
              <a:gd name="connsiteX1" fmla="*/ 768485 w 3605093"/>
              <a:gd name="connsiteY1" fmla="*/ 30726 h 2099628"/>
              <a:gd name="connsiteX2" fmla="*/ 1371600 w 3605093"/>
              <a:gd name="connsiteY2" fmla="*/ 478199 h 2099628"/>
              <a:gd name="connsiteX3" fmla="*/ 2130358 w 3605093"/>
              <a:gd name="connsiteY3" fmla="*/ 857577 h 2099628"/>
              <a:gd name="connsiteX4" fmla="*/ 2791838 w 3605093"/>
              <a:gd name="connsiteY4" fmla="*/ 1198045 h 2099628"/>
              <a:gd name="connsiteX5" fmla="*/ 3307404 w 3605093"/>
              <a:gd name="connsiteY5" fmla="*/ 1353688 h 2099628"/>
              <a:gd name="connsiteX6" fmla="*/ 3570051 w 3605093"/>
              <a:gd name="connsiteY6" fmla="*/ 1421782 h 2099628"/>
              <a:gd name="connsiteX7" fmla="*/ 2529192 w 3605093"/>
              <a:gd name="connsiteY7" fmla="*/ 2073535 h 2099628"/>
              <a:gd name="connsiteX8" fmla="*/ 1819073 w 3605093"/>
              <a:gd name="connsiteY8" fmla="*/ 1937348 h 2099628"/>
              <a:gd name="connsiteX9" fmla="*/ 1138136 w 3605093"/>
              <a:gd name="connsiteY9" fmla="*/ 1626062 h 2099628"/>
              <a:gd name="connsiteX10" fmla="*/ 642026 w 3605093"/>
              <a:gd name="connsiteY10" fmla="*/ 1149407 h 2099628"/>
              <a:gd name="connsiteX11" fmla="*/ 252919 w 3605093"/>
              <a:gd name="connsiteY11" fmla="*/ 400377 h 2099628"/>
              <a:gd name="connsiteX12" fmla="*/ 0 w 3605093"/>
              <a:gd name="connsiteY12" fmla="*/ 40454 h 2099628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605093"/>
              <a:gd name="connsiteY0" fmla="*/ 9728 h 2068902"/>
              <a:gd name="connsiteX1" fmla="*/ 768485 w 3605093"/>
              <a:gd name="connsiteY1" fmla="*/ 0 h 2068902"/>
              <a:gd name="connsiteX2" fmla="*/ 1371600 w 3605093"/>
              <a:gd name="connsiteY2" fmla="*/ 447473 h 2068902"/>
              <a:gd name="connsiteX3" fmla="*/ 2130358 w 3605093"/>
              <a:gd name="connsiteY3" fmla="*/ 826851 h 2068902"/>
              <a:gd name="connsiteX4" fmla="*/ 2791838 w 3605093"/>
              <a:gd name="connsiteY4" fmla="*/ 1167319 h 2068902"/>
              <a:gd name="connsiteX5" fmla="*/ 3307404 w 3605093"/>
              <a:gd name="connsiteY5" fmla="*/ 1322962 h 2068902"/>
              <a:gd name="connsiteX6" fmla="*/ 3570051 w 3605093"/>
              <a:gd name="connsiteY6" fmla="*/ 1391056 h 2068902"/>
              <a:gd name="connsiteX7" fmla="*/ 2529192 w 3605093"/>
              <a:gd name="connsiteY7" fmla="*/ 2042809 h 2068902"/>
              <a:gd name="connsiteX8" fmla="*/ 1819073 w 3605093"/>
              <a:gd name="connsiteY8" fmla="*/ 1906622 h 2068902"/>
              <a:gd name="connsiteX9" fmla="*/ 1138136 w 3605093"/>
              <a:gd name="connsiteY9" fmla="*/ 1595336 h 2068902"/>
              <a:gd name="connsiteX10" fmla="*/ 642026 w 3605093"/>
              <a:gd name="connsiteY10" fmla="*/ 1118681 h 2068902"/>
              <a:gd name="connsiteX11" fmla="*/ 252919 w 3605093"/>
              <a:gd name="connsiteY11" fmla="*/ 369651 h 2068902"/>
              <a:gd name="connsiteX12" fmla="*/ 0 w 3605093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68902"/>
              <a:gd name="connsiteX1" fmla="*/ 768485 w 3570051"/>
              <a:gd name="connsiteY1" fmla="*/ 0 h 2068902"/>
              <a:gd name="connsiteX2" fmla="*/ 1371600 w 3570051"/>
              <a:gd name="connsiteY2" fmla="*/ 447473 h 2068902"/>
              <a:gd name="connsiteX3" fmla="*/ 2130358 w 3570051"/>
              <a:gd name="connsiteY3" fmla="*/ 826851 h 2068902"/>
              <a:gd name="connsiteX4" fmla="*/ 2791838 w 3570051"/>
              <a:gd name="connsiteY4" fmla="*/ 1167319 h 2068902"/>
              <a:gd name="connsiteX5" fmla="*/ 3307404 w 3570051"/>
              <a:gd name="connsiteY5" fmla="*/ 1322962 h 2068902"/>
              <a:gd name="connsiteX6" fmla="*/ 3570051 w 3570051"/>
              <a:gd name="connsiteY6" fmla="*/ 1391056 h 2068902"/>
              <a:gd name="connsiteX7" fmla="*/ 2529192 w 3570051"/>
              <a:gd name="connsiteY7" fmla="*/ 2042809 h 2068902"/>
              <a:gd name="connsiteX8" fmla="*/ 1819073 w 3570051"/>
              <a:gd name="connsiteY8" fmla="*/ 1906622 h 2068902"/>
              <a:gd name="connsiteX9" fmla="*/ 1138136 w 3570051"/>
              <a:gd name="connsiteY9" fmla="*/ 1595336 h 2068902"/>
              <a:gd name="connsiteX10" fmla="*/ 642026 w 3570051"/>
              <a:gd name="connsiteY10" fmla="*/ 1118681 h 2068902"/>
              <a:gd name="connsiteX11" fmla="*/ 252919 w 3570051"/>
              <a:gd name="connsiteY11" fmla="*/ 369651 h 2068902"/>
              <a:gd name="connsiteX12" fmla="*/ 0 w 3570051"/>
              <a:gd name="connsiteY12" fmla="*/ 9728 h 2068902"/>
              <a:gd name="connsiteX0" fmla="*/ 0 w 3570051"/>
              <a:gd name="connsiteY0" fmla="*/ 9728 h 2042809"/>
              <a:gd name="connsiteX1" fmla="*/ 768485 w 3570051"/>
              <a:gd name="connsiteY1" fmla="*/ 0 h 2042809"/>
              <a:gd name="connsiteX2" fmla="*/ 1371600 w 3570051"/>
              <a:gd name="connsiteY2" fmla="*/ 447473 h 2042809"/>
              <a:gd name="connsiteX3" fmla="*/ 2130358 w 3570051"/>
              <a:gd name="connsiteY3" fmla="*/ 826851 h 2042809"/>
              <a:gd name="connsiteX4" fmla="*/ 2791838 w 3570051"/>
              <a:gd name="connsiteY4" fmla="*/ 1167319 h 2042809"/>
              <a:gd name="connsiteX5" fmla="*/ 3307404 w 3570051"/>
              <a:gd name="connsiteY5" fmla="*/ 1322962 h 2042809"/>
              <a:gd name="connsiteX6" fmla="*/ 3570051 w 3570051"/>
              <a:gd name="connsiteY6" fmla="*/ 1391056 h 2042809"/>
              <a:gd name="connsiteX7" fmla="*/ 2529192 w 3570051"/>
              <a:gd name="connsiteY7" fmla="*/ 2042809 h 2042809"/>
              <a:gd name="connsiteX8" fmla="*/ 1819073 w 3570051"/>
              <a:gd name="connsiteY8" fmla="*/ 1906622 h 2042809"/>
              <a:gd name="connsiteX9" fmla="*/ 1138136 w 3570051"/>
              <a:gd name="connsiteY9" fmla="*/ 1595336 h 2042809"/>
              <a:gd name="connsiteX10" fmla="*/ 642026 w 3570051"/>
              <a:gd name="connsiteY10" fmla="*/ 1118681 h 2042809"/>
              <a:gd name="connsiteX11" fmla="*/ 252919 w 3570051"/>
              <a:gd name="connsiteY11" fmla="*/ 369651 h 2042809"/>
              <a:gd name="connsiteX12" fmla="*/ 0 w 3570051"/>
              <a:gd name="connsiteY12" fmla="*/ 9728 h 2042809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570051"/>
              <a:gd name="connsiteY0" fmla="*/ 9728 h 2091448"/>
              <a:gd name="connsiteX1" fmla="*/ 768485 w 3570051"/>
              <a:gd name="connsiteY1" fmla="*/ 0 h 2091448"/>
              <a:gd name="connsiteX2" fmla="*/ 1371600 w 3570051"/>
              <a:gd name="connsiteY2" fmla="*/ 447473 h 2091448"/>
              <a:gd name="connsiteX3" fmla="*/ 2130358 w 3570051"/>
              <a:gd name="connsiteY3" fmla="*/ 826851 h 2091448"/>
              <a:gd name="connsiteX4" fmla="*/ 2791838 w 3570051"/>
              <a:gd name="connsiteY4" fmla="*/ 1167319 h 2091448"/>
              <a:gd name="connsiteX5" fmla="*/ 3307404 w 3570051"/>
              <a:gd name="connsiteY5" fmla="*/ 1322962 h 2091448"/>
              <a:gd name="connsiteX6" fmla="*/ 3570051 w 3570051"/>
              <a:gd name="connsiteY6" fmla="*/ 1391056 h 2091448"/>
              <a:gd name="connsiteX7" fmla="*/ 2509736 w 3570051"/>
              <a:gd name="connsiteY7" fmla="*/ 2091448 h 2091448"/>
              <a:gd name="connsiteX8" fmla="*/ 1819073 w 3570051"/>
              <a:gd name="connsiteY8" fmla="*/ 1906622 h 2091448"/>
              <a:gd name="connsiteX9" fmla="*/ 1138136 w 3570051"/>
              <a:gd name="connsiteY9" fmla="*/ 1595336 h 2091448"/>
              <a:gd name="connsiteX10" fmla="*/ 642026 w 3570051"/>
              <a:gd name="connsiteY10" fmla="*/ 1118681 h 2091448"/>
              <a:gd name="connsiteX11" fmla="*/ 252919 w 3570051"/>
              <a:gd name="connsiteY11" fmla="*/ 369651 h 2091448"/>
              <a:gd name="connsiteX12" fmla="*/ 0 w 3570051"/>
              <a:gd name="connsiteY12" fmla="*/ 9728 h 2091448"/>
              <a:gd name="connsiteX0" fmla="*/ 0 w 3647872"/>
              <a:gd name="connsiteY0" fmla="*/ 9728 h 2091448"/>
              <a:gd name="connsiteX1" fmla="*/ 768485 w 3647872"/>
              <a:gd name="connsiteY1" fmla="*/ 0 h 2091448"/>
              <a:gd name="connsiteX2" fmla="*/ 1371600 w 3647872"/>
              <a:gd name="connsiteY2" fmla="*/ 447473 h 2091448"/>
              <a:gd name="connsiteX3" fmla="*/ 2130358 w 3647872"/>
              <a:gd name="connsiteY3" fmla="*/ 826851 h 2091448"/>
              <a:gd name="connsiteX4" fmla="*/ 2791838 w 3647872"/>
              <a:gd name="connsiteY4" fmla="*/ 1167319 h 2091448"/>
              <a:gd name="connsiteX5" fmla="*/ 3307404 w 3647872"/>
              <a:gd name="connsiteY5" fmla="*/ 1322962 h 2091448"/>
              <a:gd name="connsiteX6" fmla="*/ 3647872 w 3647872"/>
              <a:gd name="connsiteY6" fmla="*/ 1381329 h 2091448"/>
              <a:gd name="connsiteX7" fmla="*/ 2509736 w 3647872"/>
              <a:gd name="connsiteY7" fmla="*/ 2091448 h 2091448"/>
              <a:gd name="connsiteX8" fmla="*/ 1819073 w 3647872"/>
              <a:gd name="connsiteY8" fmla="*/ 1906622 h 2091448"/>
              <a:gd name="connsiteX9" fmla="*/ 1138136 w 3647872"/>
              <a:gd name="connsiteY9" fmla="*/ 1595336 h 2091448"/>
              <a:gd name="connsiteX10" fmla="*/ 642026 w 3647872"/>
              <a:gd name="connsiteY10" fmla="*/ 1118681 h 2091448"/>
              <a:gd name="connsiteX11" fmla="*/ 252919 w 3647872"/>
              <a:gd name="connsiteY11" fmla="*/ 369651 h 2091448"/>
              <a:gd name="connsiteX12" fmla="*/ 0 w 3647872"/>
              <a:gd name="connsiteY12" fmla="*/ 9728 h 2091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647872" h="2091448">
                <a:moveTo>
                  <a:pt x="0" y="9728"/>
                </a:moveTo>
                <a:lnTo>
                  <a:pt x="768485" y="0"/>
                </a:lnTo>
                <a:cubicBezTo>
                  <a:pt x="958175" y="189688"/>
                  <a:pt x="1144621" y="309665"/>
                  <a:pt x="1371600" y="447473"/>
                </a:cubicBezTo>
                <a:cubicBezTo>
                  <a:pt x="1598579" y="585281"/>
                  <a:pt x="2130358" y="826851"/>
                  <a:pt x="2130358" y="826851"/>
                </a:cubicBezTo>
                <a:cubicBezTo>
                  <a:pt x="2367064" y="946825"/>
                  <a:pt x="2595664" y="1084634"/>
                  <a:pt x="2791838" y="1167319"/>
                </a:cubicBezTo>
                <a:cubicBezTo>
                  <a:pt x="2988012" y="1250004"/>
                  <a:pt x="3164732" y="1287294"/>
                  <a:pt x="3307404" y="1322962"/>
                </a:cubicBezTo>
                <a:cubicBezTo>
                  <a:pt x="3450076" y="1358630"/>
                  <a:pt x="3485744" y="1348904"/>
                  <a:pt x="3647872" y="1381329"/>
                </a:cubicBezTo>
                <a:cubicBezTo>
                  <a:pt x="3109608" y="1715312"/>
                  <a:pt x="3151762" y="1713690"/>
                  <a:pt x="2509736" y="2091448"/>
                </a:cubicBezTo>
                <a:cubicBezTo>
                  <a:pt x="2247089" y="2070372"/>
                  <a:pt x="2047673" y="1989307"/>
                  <a:pt x="1819073" y="1906622"/>
                </a:cubicBezTo>
                <a:cubicBezTo>
                  <a:pt x="1590473" y="1823937"/>
                  <a:pt x="1334311" y="1726660"/>
                  <a:pt x="1138136" y="1595336"/>
                </a:cubicBezTo>
                <a:cubicBezTo>
                  <a:pt x="941962" y="1464013"/>
                  <a:pt x="789562" y="1322962"/>
                  <a:pt x="642026" y="1118681"/>
                </a:cubicBezTo>
                <a:cubicBezTo>
                  <a:pt x="494490" y="914400"/>
                  <a:pt x="355060" y="551234"/>
                  <a:pt x="252919" y="369651"/>
                </a:cubicBezTo>
                <a:cubicBezTo>
                  <a:pt x="150779" y="188068"/>
                  <a:pt x="98897" y="139430"/>
                  <a:pt x="0" y="9728"/>
                </a:cubicBezTo>
                <a:close/>
              </a:path>
            </a:pathLst>
          </a:custGeom>
          <a:pattFill prst="wdDnDiag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A45D5616-EEF8-CE4B-BFA2-37529CA9F553}"/>
              </a:ext>
            </a:extLst>
          </p:cNvPr>
          <p:cNvSpPr/>
          <p:nvPr/>
        </p:nvSpPr>
        <p:spPr>
          <a:xfrm>
            <a:off x="4751290" y="2645923"/>
            <a:ext cx="3737841" cy="1546698"/>
          </a:xfrm>
          <a:custGeom>
            <a:avLst/>
            <a:gdLst>
              <a:gd name="connsiteX0" fmla="*/ 0 w 3913563"/>
              <a:gd name="connsiteY0" fmla="*/ 1457453 h 1659393"/>
              <a:gd name="connsiteX1" fmla="*/ 1147864 w 3913563"/>
              <a:gd name="connsiteY1" fmla="*/ 727879 h 1659393"/>
              <a:gd name="connsiteX2" fmla="*/ 2198451 w 3913563"/>
              <a:gd name="connsiteY2" fmla="*/ 95581 h 1659393"/>
              <a:gd name="connsiteX3" fmla="*/ 3725694 w 3913563"/>
              <a:gd name="connsiteY3" fmla="*/ 56670 h 1659393"/>
              <a:gd name="connsiteX4" fmla="*/ 3735421 w 3913563"/>
              <a:gd name="connsiteY4" fmla="*/ 620875 h 1659393"/>
              <a:gd name="connsiteX5" fmla="*/ 2334638 w 3913563"/>
              <a:gd name="connsiteY5" fmla="*/ 1603368 h 1659393"/>
              <a:gd name="connsiteX6" fmla="*/ 1177047 w 3913563"/>
              <a:gd name="connsiteY6" fmla="*/ 1545002 h 1659393"/>
              <a:gd name="connsiteX7" fmla="*/ 0 w 3913563"/>
              <a:gd name="connsiteY7" fmla="*/ 1457453 h 1659393"/>
              <a:gd name="connsiteX0" fmla="*/ 0 w 3834631"/>
              <a:gd name="connsiteY0" fmla="*/ 1533401 h 1735341"/>
              <a:gd name="connsiteX1" fmla="*/ 1147864 w 3834631"/>
              <a:gd name="connsiteY1" fmla="*/ 803827 h 1735341"/>
              <a:gd name="connsiteX2" fmla="*/ 2198451 w 3834631"/>
              <a:gd name="connsiteY2" fmla="*/ 171529 h 1735341"/>
              <a:gd name="connsiteX3" fmla="*/ 3725694 w 3834631"/>
              <a:gd name="connsiteY3" fmla="*/ 132618 h 1735341"/>
              <a:gd name="connsiteX4" fmla="*/ 3735421 w 3834631"/>
              <a:gd name="connsiteY4" fmla="*/ 696823 h 1735341"/>
              <a:gd name="connsiteX5" fmla="*/ 2334638 w 3834631"/>
              <a:gd name="connsiteY5" fmla="*/ 1679316 h 1735341"/>
              <a:gd name="connsiteX6" fmla="*/ 1177047 w 3834631"/>
              <a:gd name="connsiteY6" fmla="*/ 1620950 h 1735341"/>
              <a:gd name="connsiteX7" fmla="*/ 0 w 3834631"/>
              <a:gd name="connsiteY7" fmla="*/ 1533401 h 1735341"/>
              <a:gd name="connsiteX0" fmla="*/ 0 w 3834631"/>
              <a:gd name="connsiteY0" fmla="*/ 1533401 h 1735341"/>
              <a:gd name="connsiteX1" fmla="*/ 1147864 w 3834631"/>
              <a:gd name="connsiteY1" fmla="*/ 803827 h 1735341"/>
              <a:gd name="connsiteX2" fmla="*/ 2198451 w 3834631"/>
              <a:gd name="connsiteY2" fmla="*/ 171529 h 1735341"/>
              <a:gd name="connsiteX3" fmla="*/ 3725694 w 3834631"/>
              <a:gd name="connsiteY3" fmla="*/ 132618 h 1735341"/>
              <a:gd name="connsiteX4" fmla="*/ 3735421 w 3834631"/>
              <a:gd name="connsiteY4" fmla="*/ 696823 h 1735341"/>
              <a:gd name="connsiteX5" fmla="*/ 2334638 w 3834631"/>
              <a:gd name="connsiteY5" fmla="*/ 1679316 h 1735341"/>
              <a:gd name="connsiteX6" fmla="*/ 1177047 w 3834631"/>
              <a:gd name="connsiteY6" fmla="*/ 1620950 h 1735341"/>
              <a:gd name="connsiteX7" fmla="*/ 0 w 3834631"/>
              <a:gd name="connsiteY7" fmla="*/ 1533401 h 1735341"/>
              <a:gd name="connsiteX0" fmla="*/ 0 w 3834631"/>
              <a:gd name="connsiteY0" fmla="*/ 1421139 h 1623079"/>
              <a:gd name="connsiteX1" fmla="*/ 1147864 w 3834631"/>
              <a:gd name="connsiteY1" fmla="*/ 691565 h 1623079"/>
              <a:gd name="connsiteX2" fmla="*/ 2198451 w 3834631"/>
              <a:gd name="connsiteY2" fmla="*/ 59267 h 1623079"/>
              <a:gd name="connsiteX3" fmla="*/ 3725694 w 3834631"/>
              <a:gd name="connsiteY3" fmla="*/ 20356 h 1623079"/>
              <a:gd name="connsiteX4" fmla="*/ 3735421 w 3834631"/>
              <a:gd name="connsiteY4" fmla="*/ 584561 h 1623079"/>
              <a:gd name="connsiteX5" fmla="*/ 2334638 w 3834631"/>
              <a:gd name="connsiteY5" fmla="*/ 1567054 h 1623079"/>
              <a:gd name="connsiteX6" fmla="*/ 1177047 w 3834631"/>
              <a:gd name="connsiteY6" fmla="*/ 1508688 h 1623079"/>
              <a:gd name="connsiteX7" fmla="*/ 0 w 3834631"/>
              <a:gd name="connsiteY7" fmla="*/ 1421139 h 1623079"/>
              <a:gd name="connsiteX0" fmla="*/ 0 w 3836694"/>
              <a:gd name="connsiteY0" fmla="*/ 1421139 h 1623079"/>
              <a:gd name="connsiteX1" fmla="*/ 1147864 w 3836694"/>
              <a:gd name="connsiteY1" fmla="*/ 691565 h 1623079"/>
              <a:gd name="connsiteX2" fmla="*/ 2198451 w 3836694"/>
              <a:gd name="connsiteY2" fmla="*/ 59267 h 1623079"/>
              <a:gd name="connsiteX3" fmla="*/ 3725694 w 3836694"/>
              <a:gd name="connsiteY3" fmla="*/ 20356 h 1623079"/>
              <a:gd name="connsiteX4" fmla="*/ 3735421 w 3836694"/>
              <a:gd name="connsiteY4" fmla="*/ 584561 h 1623079"/>
              <a:gd name="connsiteX5" fmla="*/ 2334638 w 3836694"/>
              <a:gd name="connsiteY5" fmla="*/ 1567054 h 1623079"/>
              <a:gd name="connsiteX6" fmla="*/ 1177047 w 3836694"/>
              <a:gd name="connsiteY6" fmla="*/ 1508688 h 1623079"/>
              <a:gd name="connsiteX7" fmla="*/ 0 w 3836694"/>
              <a:gd name="connsiteY7" fmla="*/ 1421139 h 1623079"/>
              <a:gd name="connsiteX0" fmla="*/ 0 w 3836694"/>
              <a:gd name="connsiteY0" fmla="*/ 1421139 h 1623079"/>
              <a:gd name="connsiteX1" fmla="*/ 1147864 w 3836694"/>
              <a:gd name="connsiteY1" fmla="*/ 691565 h 1623079"/>
              <a:gd name="connsiteX2" fmla="*/ 2198451 w 3836694"/>
              <a:gd name="connsiteY2" fmla="*/ 59267 h 1623079"/>
              <a:gd name="connsiteX3" fmla="*/ 3725694 w 3836694"/>
              <a:gd name="connsiteY3" fmla="*/ 20356 h 1623079"/>
              <a:gd name="connsiteX4" fmla="*/ 3735421 w 3836694"/>
              <a:gd name="connsiteY4" fmla="*/ 584561 h 1623079"/>
              <a:gd name="connsiteX5" fmla="*/ 2334638 w 3836694"/>
              <a:gd name="connsiteY5" fmla="*/ 1567054 h 1623079"/>
              <a:gd name="connsiteX6" fmla="*/ 1177047 w 3836694"/>
              <a:gd name="connsiteY6" fmla="*/ 1508688 h 1623079"/>
              <a:gd name="connsiteX7" fmla="*/ 0 w 3836694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623079"/>
              <a:gd name="connsiteX1" fmla="*/ 1147864 w 3737841"/>
              <a:gd name="connsiteY1" fmla="*/ 691565 h 1623079"/>
              <a:gd name="connsiteX2" fmla="*/ 2198451 w 3737841"/>
              <a:gd name="connsiteY2" fmla="*/ 59267 h 1623079"/>
              <a:gd name="connsiteX3" fmla="*/ 3725694 w 3737841"/>
              <a:gd name="connsiteY3" fmla="*/ 20356 h 1623079"/>
              <a:gd name="connsiteX4" fmla="*/ 3735421 w 3737841"/>
              <a:gd name="connsiteY4" fmla="*/ 584561 h 1623079"/>
              <a:gd name="connsiteX5" fmla="*/ 2334638 w 3737841"/>
              <a:gd name="connsiteY5" fmla="*/ 1567054 h 1623079"/>
              <a:gd name="connsiteX6" fmla="*/ 1177047 w 3737841"/>
              <a:gd name="connsiteY6" fmla="*/ 1508688 h 1623079"/>
              <a:gd name="connsiteX7" fmla="*/ 0 w 3737841"/>
              <a:gd name="connsiteY7" fmla="*/ 1421139 h 1623079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21139 h 1567054"/>
              <a:gd name="connsiteX1" fmla="*/ 1147864 w 3737841"/>
              <a:gd name="connsiteY1" fmla="*/ 691565 h 1567054"/>
              <a:gd name="connsiteX2" fmla="*/ 2198451 w 3737841"/>
              <a:gd name="connsiteY2" fmla="*/ 59267 h 1567054"/>
              <a:gd name="connsiteX3" fmla="*/ 3725694 w 3737841"/>
              <a:gd name="connsiteY3" fmla="*/ 20356 h 1567054"/>
              <a:gd name="connsiteX4" fmla="*/ 3735421 w 3737841"/>
              <a:gd name="connsiteY4" fmla="*/ 584561 h 1567054"/>
              <a:gd name="connsiteX5" fmla="*/ 2334638 w 3737841"/>
              <a:gd name="connsiteY5" fmla="*/ 1567054 h 1567054"/>
              <a:gd name="connsiteX6" fmla="*/ 1177047 w 3737841"/>
              <a:gd name="connsiteY6" fmla="*/ 1508688 h 1567054"/>
              <a:gd name="connsiteX7" fmla="*/ 0 w 3737841"/>
              <a:gd name="connsiteY7" fmla="*/ 1421139 h 1567054"/>
              <a:gd name="connsiteX0" fmla="*/ 0 w 3737841"/>
              <a:gd name="connsiteY0" fmla="*/ 1400783 h 1546698"/>
              <a:gd name="connsiteX1" fmla="*/ 1147864 w 3737841"/>
              <a:gd name="connsiteY1" fmla="*/ 671209 h 1546698"/>
              <a:gd name="connsiteX2" fmla="*/ 2198451 w 3737841"/>
              <a:gd name="connsiteY2" fmla="*/ 38911 h 1546698"/>
              <a:gd name="connsiteX3" fmla="*/ 3725694 w 3737841"/>
              <a:gd name="connsiteY3" fmla="*/ 0 h 1546698"/>
              <a:gd name="connsiteX4" fmla="*/ 3735421 w 3737841"/>
              <a:gd name="connsiteY4" fmla="*/ 564205 h 1546698"/>
              <a:gd name="connsiteX5" fmla="*/ 2334638 w 3737841"/>
              <a:gd name="connsiteY5" fmla="*/ 1546698 h 1546698"/>
              <a:gd name="connsiteX6" fmla="*/ 1177047 w 3737841"/>
              <a:gd name="connsiteY6" fmla="*/ 1488332 h 1546698"/>
              <a:gd name="connsiteX7" fmla="*/ 0 w 3737841"/>
              <a:gd name="connsiteY7" fmla="*/ 1400783 h 1546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7841" h="1546698">
                <a:moveTo>
                  <a:pt x="0" y="1400783"/>
                </a:moveTo>
                <a:lnTo>
                  <a:pt x="1147864" y="671209"/>
                </a:lnTo>
                <a:cubicBezTo>
                  <a:pt x="1514272" y="444230"/>
                  <a:pt x="1673157" y="355060"/>
                  <a:pt x="2198451" y="38911"/>
                </a:cubicBezTo>
                <a:cubicBezTo>
                  <a:pt x="2628089" y="14592"/>
                  <a:pt x="3450077" y="9727"/>
                  <a:pt x="3725694" y="0"/>
                </a:cubicBezTo>
                <a:cubicBezTo>
                  <a:pt x="3728937" y="389107"/>
                  <a:pt x="3743528" y="306422"/>
                  <a:pt x="3735421" y="564205"/>
                </a:cubicBezTo>
                <a:cubicBezTo>
                  <a:pt x="3143654" y="1016542"/>
                  <a:pt x="2761034" y="1266217"/>
                  <a:pt x="2334638" y="1546698"/>
                </a:cubicBezTo>
                <a:lnTo>
                  <a:pt x="1177047" y="1488332"/>
                </a:lnTo>
                <a:lnTo>
                  <a:pt x="0" y="1400783"/>
                </a:lnTo>
                <a:close/>
              </a:path>
            </a:pathLst>
          </a:custGeom>
          <a:pattFill prst="ltHorz">
            <a:fgClr>
              <a:srgbClr val="FF7F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7967E-E1D9-BB4F-A264-42955BA3FBD9}"/>
              </a:ext>
            </a:extLst>
          </p:cNvPr>
          <p:cNvGrpSpPr/>
          <p:nvPr/>
        </p:nvGrpSpPr>
        <p:grpSpPr>
          <a:xfrm>
            <a:off x="1609257" y="359923"/>
            <a:ext cx="6303522" cy="3696470"/>
            <a:chOff x="1429967" y="359923"/>
            <a:chExt cx="6303522" cy="3696470"/>
          </a:xfrm>
        </p:grpSpPr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BEF606C4-789B-9B4A-9201-44A39FBE593E}"/>
                </a:ext>
              </a:extLst>
            </p:cNvPr>
            <p:cNvSpPr/>
            <p:nvPr/>
          </p:nvSpPr>
          <p:spPr>
            <a:xfrm>
              <a:off x="1429967" y="359923"/>
              <a:ext cx="3538422" cy="2510412"/>
            </a:xfrm>
            <a:custGeom>
              <a:avLst/>
              <a:gdLst>
                <a:gd name="connsiteX0" fmla="*/ 0 w 3511685"/>
                <a:gd name="connsiteY0" fmla="*/ 0 h 2507148"/>
                <a:gd name="connsiteX1" fmla="*/ 622570 w 3511685"/>
                <a:gd name="connsiteY1" fmla="*/ 1147864 h 2507148"/>
                <a:gd name="connsiteX2" fmla="*/ 1536970 w 3511685"/>
                <a:gd name="connsiteY2" fmla="*/ 2033081 h 2507148"/>
                <a:gd name="connsiteX3" fmla="*/ 2412460 w 3511685"/>
                <a:gd name="connsiteY3" fmla="*/ 2451371 h 2507148"/>
                <a:gd name="connsiteX4" fmla="*/ 3511685 w 3511685"/>
                <a:gd name="connsiteY4" fmla="*/ 2490281 h 2507148"/>
                <a:gd name="connsiteX0" fmla="*/ 0 w 3538422"/>
                <a:gd name="connsiteY0" fmla="*/ 0 h 2510412"/>
                <a:gd name="connsiteX1" fmla="*/ 622570 w 3538422"/>
                <a:gd name="connsiteY1" fmla="*/ 1147864 h 2510412"/>
                <a:gd name="connsiteX2" fmla="*/ 1536970 w 3538422"/>
                <a:gd name="connsiteY2" fmla="*/ 2033081 h 2510412"/>
                <a:gd name="connsiteX3" fmla="*/ 2412460 w 3538422"/>
                <a:gd name="connsiteY3" fmla="*/ 2451371 h 2510412"/>
                <a:gd name="connsiteX4" fmla="*/ 3538422 w 3538422"/>
                <a:gd name="connsiteY4" fmla="*/ 2495629 h 2510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38422" h="2510412">
                  <a:moveTo>
                    <a:pt x="0" y="0"/>
                  </a:moveTo>
                  <a:cubicBezTo>
                    <a:pt x="183204" y="404508"/>
                    <a:pt x="366408" y="809017"/>
                    <a:pt x="622570" y="1147864"/>
                  </a:cubicBezTo>
                  <a:cubicBezTo>
                    <a:pt x="878732" y="1486711"/>
                    <a:pt x="1238655" y="1815830"/>
                    <a:pt x="1536970" y="2033081"/>
                  </a:cubicBezTo>
                  <a:cubicBezTo>
                    <a:pt x="1835285" y="2250332"/>
                    <a:pt x="2083341" y="2375171"/>
                    <a:pt x="2412460" y="2451371"/>
                  </a:cubicBezTo>
                  <a:cubicBezTo>
                    <a:pt x="2741579" y="2527571"/>
                    <a:pt x="3311444" y="2515084"/>
                    <a:pt x="3538422" y="2495629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2EF070BE-AD19-BF40-859C-B48DCC8FC5C2}"/>
                </a:ext>
              </a:extLst>
            </p:cNvPr>
            <p:cNvSpPr/>
            <p:nvPr/>
          </p:nvSpPr>
          <p:spPr>
            <a:xfrm>
              <a:off x="4941651" y="2859932"/>
              <a:ext cx="2791838" cy="1196461"/>
            </a:xfrm>
            <a:custGeom>
              <a:avLst/>
              <a:gdLst>
                <a:gd name="connsiteX0" fmla="*/ 0 w 2791838"/>
                <a:gd name="connsiteY0" fmla="*/ 0 h 1196461"/>
                <a:gd name="connsiteX1" fmla="*/ 321013 w 2791838"/>
                <a:gd name="connsiteY1" fmla="*/ 583659 h 1196461"/>
                <a:gd name="connsiteX2" fmla="*/ 933855 w 2791838"/>
                <a:gd name="connsiteY2" fmla="*/ 1040859 h 1196461"/>
                <a:gd name="connsiteX3" fmla="*/ 1712068 w 2791838"/>
                <a:gd name="connsiteY3" fmla="*/ 1186774 h 1196461"/>
                <a:gd name="connsiteX4" fmla="*/ 2431915 w 2791838"/>
                <a:gd name="connsiteY4" fmla="*/ 807396 h 1196461"/>
                <a:gd name="connsiteX5" fmla="*/ 2791838 w 2791838"/>
                <a:gd name="connsiteY5" fmla="*/ 233464 h 1196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791838" h="1196461">
                  <a:moveTo>
                    <a:pt x="0" y="0"/>
                  </a:moveTo>
                  <a:cubicBezTo>
                    <a:pt x="82685" y="205091"/>
                    <a:pt x="165371" y="410183"/>
                    <a:pt x="321013" y="583659"/>
                  </a:cubicBezTo>
                  <a:cubicBezTo>
                    <a:pt x="476655" y="757135"/>
                    <a:pt x="702013" y="940340"/>
                    <a:pt x="933855" y="1040859"/>
                  </a:cubicBezTo>
                  <a:cubicBezTo>
                    <a:pt x="1165697" y="1141378"/>
                    <a:pt x="1462391" y="1225684"/>
                    <a:pt x="1712068" y="1186774"/>
                  </a:cubicBezTo>
                  <a:cubicBezTo>
                    <a:pt x="1961745" y="1147864"/>
                    <a:pt x="2251953" y="966281"/>
                    <a:pt x="2431915" y="807396"/>
                  </a:cubicBezTo>
                  <a:cubicBezTo>
                    <a:pt x="2611877" y="648511"/>
                    <a:pt x="2701857" y="440987"/>
                    <a:pt x="2791838" y="233464"/>
                  </a:cubicBezTo>
                </a:path>
              </a:pathLst>
            </a:custGeom>
            <a:noFill/>
            <a:ln w="57150"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Freeform 33">
            <a:extLst>
              <a:ext uri="{FF2B5EF4-FFF2-40B4-BE49-F238E27FC236}">
                <a16:creationId xmlns:a16="http://schemas.microsoft.com/office/drawing/2014/main" id="{D25E27F9-2249-2644-9665-FC19F3F8AEC1}"/>
              </a:ext>
            </a:extLst>
          </p:cNvPr>
          <p:cNvSpPr/>
          <p:nvPr/>
        </p:nvSpPr>
        <p:spPr>
          <a:xfrm>
            <a:off x="1181240" y="2363820"/>
            <a:ext cx="5535038" cy="1700725"/>
          </a:xfrm>
          <a:custGeom>
            <a:avLst/>
            <a:gdLst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03162"/>
              <a:gd name="connsiteX1" fmla="*/ 340468 w 6478621"/>
              <a:gd name="connsiteY1" fmla="*/ 817124 h 3203162"/>
              <a:gd name="connsiteX2" fmla="*/ 894945 w 6478621"/>
              <a:gd name="connsiteY2" fmla="*/ 1429966 h 3203162"/>
              <a:gd name="connsiteX3" fmla="*/ 1478604 w 6478621"/>
              <a:gd name="connsiteY3" fmla="*/ 1964988 h 3203162"/>
              <a:gd name="connsiteX4" fmla="*/ 2402732 w 6478621"/>
              <a:gd name="connsiteY4" fmla="*/ 2616741 h 3203162"/>
              <a:gd name="connsiteX5" fmla="*/ 3356043 w 6478621"/>
              <a:gd name="connsiteY5" fmla="*/ 3064213 h 3203162"/>
              <a:gd name="connsiteX6" fmla="*/ 3813243 w 6478621"/>
              <a:gd name="connsiteY6" fmla="*/ 3180945 h 3203162"/>
              <a:gd name="connsiteX7" fmla="*/ 4134255 w 6478621"/>
              <a:gd name="connsiteY7" fmla="*/ 3171217 h 3203162"/>
              <a:gd name="connsiteX8" fmla="*/ 4834647 w 6478621"/>
              <a:gd name="connsiteY8" fmla="*/ 2859932 h 3203162"/>
              <a:gd name="connsiteX9" fmla="*/ 5593404 w 6478621"/>
              <a:gd name="connsiteY9" fmla="*/ 2276273 h 3203162"/>
              <a:gd name="connsiteX10" fmla="*/ 6478621 w 6478621"/>
              <a:gd name="connsiteY10" fmla="*/ 1605064 h 3203162"/>
              <a:gd name="connsiteX0" fmla="*/ 0 w 6478621"/>
              <a:gd name="connsiteY0" fmla="*/ 0 h 3213932"/>
              <a:gd name="connsiteX1" fmla="*/ 340468 w 6478621"/>
              <a:gd name="connsiteY1" fmla="*/ 817124 h 3213932"/>
              <a:gd name="connsiteX2" fmla="*/ 894945 w 6478621"/>
              <a:gd name="connsiteY2" fmla="*/ 1429966 h 3213932"/>
              <a:gd name="connsiteX3" fmla="*/ 1478604 w 6478621"/>
              <a:gd name="connsiteY3" fmla="*/ 1964988 h 3213932"/>
              <a:gd name="connsiteX4" fmla="*/ 2402732 w 6478621"/>
              <a:gd name="connsiteY4" fmla="*/ 2616741 h 3213932"/>
              <a:gd name="connsiteX5" fmla="*/ 3356043 w 6478621"/>
              <a:gd name="connsiteY5" fmla="*/ 3064213 h 3213932"/>
              <a:gd name="connsiteX6" fmla="*/ 3813243 w 6478621"/>
              <a:gd name="connsiteY6" fmla="*/ 3180945 h 3213932"/>
              <a:gd name="connsiteX7" fmla="*/ 4134255 w 6478621"/>
              <a:gd name="connsiteY7" fmla="*/ 3171217 h 3213932"/>
              <a:gd name="connsiteX8" fmla="*/ 4834647 w 6478621"/>
              <a:gd name="connsiteY8" fmla="*/ 2859932 h 3213932"/>
              <a:gd name="connsiteX9" fmla="*/ 5593404 w 6478621"/>
              <a:gd name="connsiteY9" fmla="*/ 2276273 h 3213932"/>
              <a:gd name="connsiteX10" fmla="*/ 6478621 w 6478621"/>
              <a:gd name="connsiteY10" fmla="*/ 1605064 h 3213932"/>
              <a:gd name="connsiteX0" fmla="*/ 0 w 6478621"/>
              <a:gd name="connsiteY0" fmla="*/ 0 h 3197379"/>
              <a:gd name="connsiteX1" fmla="*/ 340468 w 6478621"/>
              <a:gd name="connsiteY1" fmla="*/ 817124 h 3197379"/>
              <a:gd name="connsiteX2" fmla="*/ 894945 w 6478621"/>
              <a:gd name="connsiteY2" fmla="*/ 1429966 h 3197379"/>
              <a:gd name="connsiteX3" fmla="*/ 1478604 w 6478621"/>
              <a:gd name="connsiteY3" fmla="*/ 1964988 h 3197379"/>
              <a:gd name="connsiteX4" fmla="*/ 2402732 w 6478621"/>
              <a:gd name="connsiteY4" fmla="*/ 2616741 h 3197379"/>
              <a:gd name="connsiteX5" fmla="*/ 3356043 w 6478621"/>
              <a:gd name="connsiteY5" fmla="*/ 3064213 h 3197379"/>
              <a:gd name="connsiteX6" fmla="*/ 3813243 w 6478621"/>
              <a:gd name="connsiteY6" fmla="*/ 3180945 h 3197379"/>
              <a:gd name="connsiteX7" fmla="*/ 4134255 w 6478621"/>
              <a:gd name="connsiteY7" fmla="*/ 3171217 h 3197379"/>
              <a:gd name="connsiteX8" fmla="*/ 4834647 w 6478621"/>
              <a:gd name="connsiteY8" fmla="*/ 2859932 h 3197379"/>
              <a:gd name="connsiteX9" fmla="*/ 5593404 w 6478621"/>
              <a:gd name="connsiteY9" fmla="*/ 2276273 h 3197379"/>
              <a:gd name="connsiteX10" fmla="*/ 6478621 w 6478621"/>
              <a:gd name="connsiteY10" fmla="*/ 1605064 h 3197379"/>
              <a:gd name="connsiteX0" fmla="*/ 0 w 6138153"/>
              <a:gd name="connsiteY0" fmla="*/ 0 h 2380255"/>
              <a:gd name="connsiteX1" fmla="*/ 554477 w 6138153"/>
              <a:gd name="connsiteY1" fmla="*/ 612842 h 2380255"/>
              <a:gd name="connsiteX2" fmla="*/ 1138136 w 6138153"/>
              <a:gd name="connsiteY2" fmla="*/ 1147864 h 2380255"/>
              <a:gd name="connsiteX3" fmla="*/ 2062264 w 6138153"/>
              <a:gd name="connsiteY3" fmla="*/ 1799617 h 2380255"/>
              <a:gd name="connsiteX4" fmla="*/ 3015575 w 6138153"/>
              <a:gd name="connsiteY4" fmla="*/ 2247089 h 2380255"/>
              <a:gd name="connsiteX5" fmla="*/ 3472775 w 6138153"/>
              <a:gd name="connsiteY5" fmla="*/ 2363821 h 2380255"/>
              <a:gd name="connsiteX6" fmla="*/ 3793787 w 6138153"/>
              <a:gd name="connsiteY6" fmla="*/ 2354093 h 2380255"/>
              <a:gd name="connsiteX7" fmla="*/ 4494179 w 6138153"/>
              <a:gd name="connsiteY7" fmla="*/ 2042808 h 2380255"/>
              <a:gd name="connsiteX8" fmla="*/ 5252936 w 6138153"/>
              <a:gd name="connsiteY8" fmla="*/ 1459149 h 2380255"/>
              <a:gd name="connsiteX9" fmla="*/ 6138153 w 6138153"/>
              <a:gd name="connsiteY9" fmla="*/ 787940 h 2380255"/>
              <a:gd name="connsiteX0" fmla="*/ 0 w 5583676"/>
              <a:gd name="connsiteY0" fmla="*/ 0 h 1767413"/>
              <a:gd name="connsiteX1" fmla="*/ 583659 w 5583676"/>
              <a:gd name="connsiteY1" fmla="*/ 535022 h 1767413"/>
              <a:gd name="connsiteX2" fmla="*/ 1507787 w 5583676"/>
              <a:gd name="connsiteY2" fmla="*/ 1186775 h 1767413"/>
              <a:gd name="connsiteX3" fmla="*/ 2461098 w 5583676"/>
              <a:gd name="connsiteY3" fmla="*/ 1634247 h 1767413"/>
              <a:gd name="connsiteX4" fmla="*/ 2918298 w 5583676"/>
              <a:gd name="connsiteY4" fmla="*/ 1750979 h 1767413"/>
              <a:gd name="connsiteX5" fmla="*/ 3239310 w 5583676"/>
              <a:gd name="connsiteY5" fmla="*/ 1741251 h 1767413"/>
              <a:gd name="connsiteX6" fmla="*/ 3939702 w 5583676"/>
              <a:gd name="connsiteY6" fmla="*/ 1429966 h 1767413"/>
              <a:gd name="connsiteX7" fmla="*/ 4698459 w 5583676"/>
              <a:gd name="connsiteY7" fmla="*/ 846307 h 1767413"/>
              <a:gd name="connsiteX8" fmla="*/ 5583676 w 5583676"/>
              <a:gd name="connsiteY8" fmla="*/ 175098 h 1767413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9047"/>
              <a:gd name="connsiteX1" fmla="*/ 535021 w 5535038"/>
              <a:gd name="connsiteY1" fmla="*/ 476656 h 1709047"/>
              <a:gd name="connsiteX2" fmla="*/ 1459149 w 5535038"/>
              <a:gd name="connsiteY2" fmla="*/ 1128409 h 1709047"/>
              <a:gd name="connsiteX3" fmla="*/ 2412460 w 5535038"/>
              <a:gd name="connsiteY3" fmla="*/ 1575881 h 1709047"/>
              <a:gd name="connsiteX4" fmla="*/ 2869660 w 5535038"/>
              <a:gd name="connsiteY4" fmla="*/ 1692613 h 1709047"/>
              <a:gd name="connsiteX5" fmla="*/ 3190672 w 5535038"/>
              <a:gd name="connsiteY5" fmla="*/ 1682885 h 1709047"/>
              <a:gd name="connsiteX6" fmla="*/ 3891064 w 5535038"/>
              <a:gd name="connsiteY6" fmla="*/ 1371600 h 1709047"/>
              <a:gd name="connsiteX7" fmla="*/ 4649821 w 5535038"/>
              <a:gd name="connsiteY7" fmla="*/ 787941 h 1709047"/>
              <a:gd name="connsiteX8" fmla="*/ 5535038 w 5535038"/>
              <a:gd name="connsiteY8" fmla="*/ 116732 h 1709047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  <a:gd name="connsiteX0" fmla="*/ 0 w 5535038"/>
              <a:gd name="connsiteY0" fmla="*/ 0 h 1700725"/>
              <a:gd name="connsiteX1" fmla="*/ 535021 w 5535038"/>
              <a:gd name="connsiteY1" fmla="*/ 476656 h 1700725"/>
              <a:gd name="connsiteX2" fmla="*/ 1459149 w 5535038"/>
              <a:gd name="connsiteY2" fmla="*/ 1128409 h 1700725"/>
              <a:gd name="connsiteX3" fmla="*/ 2412460 w 5535038"/>
              <a:gd name="connsiteY3" fmla="*/ 1575881 h 1700725"/>
              <a:gd name="connsiteX4" fmla="*/ 2869660 w 5535038"/>
              <a:gd name="connsiteY4" fmla="*/ 1692613 h 1700725"/>
              <a:gd name="connsiteX5" fmla="*/ 3190672 w 5535038"/>
              <a:gd name="connsiteY5" fmla="*/ 1682885 h 1700725"/>
              <a:gd name="connsiteX6" fmla="*/ 3891064 w 5535038"/>
              <a:gd name="connsiteY6" fmla="*/ 1371600 h 1700725"/>
              <a:gd name="connsiteX7" fmla="*/ 4649821 w 5535038"/>
              <a:gd name="connsiteY7" fmla="*/ 787941 h 1700725"/>
              <a:gd name="connsiteX8" fmla="*/ 5535038 w 5535038"/>
              <a:gd name="connsiteY8" fmla="*/ 116732 h 170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35038" h="1700725">
                <a:moveTo>
                  <a:pt x="0" y="0"/>
                </a:moveTo>
                <a:cubicBezTo>
                  <a:pt x="189689" y="191311"/>
                  <a:pt x="291830" y="288588"/>
                  <a:pt x="535021" y="476656"/>
                </a:cubicBezTo>
                <a:cubicBezTo>
                  <a:pt x="778213" y="664724"/>
                  <a:pt x="1146243" y="945205"/>
                  <a:pt x="1459149" y="1128409"/>
                </a:cubicBezTo>
                <a:cubicBezTo>
                  <a:pt x="1772055" y="1311613"/>
                  <a:pt x="2177375" y="1481847"/>
                  <a:pt x="2412460" y="1575881"/>
                </a:cubicBezTo>
                <a:cubicBezTo>
                  <a:pt x="2647545" y="1669915"/>
                  <a:pt x="2643492" y="1662484"/>
                  <a:pt x="2869660" y="1692613"/>
                </a:cubicBezTo>
                <a:cubicBezTo>
                  <a:pt x="3057728" y="1690992"/>
                  <a:pt x="2963288" y="1717337"/>
                  <a:pt x="3190672" y="1682885"/>
                </a:cubicBezTo>
                <a:cubicBezTo>
                  <a:pt x="3360906" y="1629383"/>
                  <a:pt x="3647873" y="1520757"/>
                  <a:pt x="3891064" y="1371600"/>
                </a:cubicBezTo>
                <a:cubicBezTo>
                  <a:pt x="4134255" y="1222443"/>
                  <a:pt x="4649821" y="787941"/>
                  <a:pt x="4649821" y="787941"/>
                </a:cubicBezTo>
                <a:lnTo>
                  <a:pt x="5535038" y="116732"/>
                </a:lnTo>
              </a:path>
            </a:pathLst>
          </a:cu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eform 32">
            <a:extLst>
              <a:ext uri="{FF2B5EF4-FFF2-40B4-BE49-F238E27FC236}">
                <a16:creationId xmlns:a16="http://schemas.microsoft.com/office/drawing/2014/main" id="{02E3B6CB-90C0-B548-884E-56F4DF2DF645}"/>
              </a:ext>
            </a:extLst>
          </p:cNvPr>
          <p:cNvSpPr/>
          <p:nvPr/>
        </p:nvSpPr>
        <p:spPr>
          <a:xfrm>
            <a:off x="2270737" y="564204"/>
            <a:ext cx="4669276" cy="2779347"/>
          </a:xfrm>
          <a:custGeom>
            <a:avLst/>
            <a:gdLst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661481 w 4669276"/>
              <a:gd name="connsiteY1" fmla="*/ 1420239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186774 w 4669276"/>
              <a:gd name="connsiteY2" fmla="*/ 1760707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  <a:gd name="connsiteX0" fmla="*/ 0 w 4669276"/>
              <a:gd name="connsiteY0" fmla="*/ 0 h 2779347"/>
              <a:gd name="connsiteX1" fmla="*/ 719847 w 4669276"/>
              <a:gd name="connsiteY1" fmla="*/ 1391056 h 2779347"/>
              <a:gd name="connsiteX2" fmla="*/ 1293779 w 4669276"/>
              <a:gd name="connsiteY2" fmla="*/ 1828800 h 2779347"/>
              <a:gd name="connsiteX3" fmla="*/ 2509736 w 4669276"/>
              <a:gd name="connsiteY3" fmla="*/ 2451370 h 2779347"/>
              <a:gd name="connsiteX4" fmla="*/ 3180944 w 4669276"/>
              <a:gd name="connsiteY4" fmla="*/ 2733473 h 2779347"/>
              <a:gd name="connsiteX5" fmla="*/ 3735421 w 4669276"/>
              <a:gd name="connsiteY5" fmla="*/ 2714017 h 2779347"/>
              <a:gd name="connsiteX6" fmla="*/ 4669276 w 4669276"/>
              <a:gd name="connsiteY6" fmla="*/ 2110902 h 2779347"/>
              <a:gd name="connsiteX7" fmla="*/ 4669276 w 4669276"/>
              <a:gd name="connsiteY7" fmla="*/ 2110902 h 2779347"/>
              <a:gd name="connsiteX8" fmla="*/ 4669276 w 4669276"/>
              <a:gd name="connsiteY8" fmla="*/ 2110902 h 2779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69276" h="2779347">
                <a:moveTo>
                  <a:pt x="0" y="0"/>
                </a:moveTo>
                <a:cubicBezTo>
                  <a:pt x="231842" y="563394"/>
                  <a:pt x="504217" y="1086256"/>
                  <a:pt x="719847" y="1391056"/>
                </a:cubicBezTo>
                <a:cubicBezTo>
                  <a:pt x="935477" y="1695856"/>
                  <a:pt x="1073285" y="1642353"/>
                  <a:pt x="1293779" y="1828800"/>
                </a:cubicBezTo>
                <a:cubicBezTo>
                  <a:pt x="1514273" y="2015247"/>
                  <a:pt x="2195209" y="2300591"/>
                  <a:pt x="2509736" y="2451370"/>
                </a:cubicBezTo>
                <a:cubicBezTo>
                  <a:pt x="2824264" y="2602149"/>
                  <a:pt x="2976663" y="2689699"/>
                  <a:pt x="3180944" y="2733473"/>
                </a:cubicBezTo>
                <a:cubicBezTo>
                  <a:pt x="3385225" y="2777247"/>
                  <a:pt x="3487366" y="2817779"/>
                  <a:pt x="3735421" y="2714017"/>
                </a:cubicBezTo>
                <a:cubicBezTo>
                  <a:pt x="3983476" y="2610255"/>
                  <a:pt x="4669276" y="2110902"/>
                  <a:pt x="4669276" y="2110902"/>
                </a:cubicBezTo>
                <a:lnTo>
                  <a:pt x="4669276" y="2110902"/>
                </a:lnTo>
                <a:lnTo>
                  <a:pt x="4669276" y="2110902"/>
                </a:lnTo>
              </a:path>
            </a:pathLst>
          </a:custGeom>
          <a:noFill/>
          <a:ln w="57150">
            <a:solidFill>
              <a:srgbClr val="FF7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A7B03E36-B416-CA4B-8032-37AA13B399C0}"/>
              </a:ext>
            </a:extLst>
          </p:cNvPr>
          <p:cNvSpPr/>
          <p:nvPr/>
        </p:nvSpPr>
        <p:spPr>
          <a:xfrm>
            <a:off x="4055344" y="327561"/>
            <a:ext cx="4315406" cy="4056489"/>
          </a:xfrm>
          <a:custGeom>
            <a:avLst/>
            <a:gdLst>
              <a:gd name="connsiteX0" fmla="*/ 0 w 3025588"/>
              <a:gd name="connsiteY0" fmla="*/ 0 h 2844053"/>
              <a:gd name="connsiteX1" fmla="*/ 1519517 w 3025588"/>
              <a:gd name="connsiteY1" fmla="*/ 974912 h 2844053"/>
              <a:gd name="connsiteX2" fmla="*/ 2407023 w 3025588"/>
              <a:gd name="connsiteY2" fmla="*/ 1795182 h 2844053"/>
              <a:gd name="connsiteX3" fmla="*/ 3025588 w 3025588"/>
              <a:gd name="connsiteY3" fmla="*/ 2844053 h 284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5588" h="2844053">
                <a:moveTo>
                  <a:pt x="0" y="0"/>
                </a:moveTo>
                <a:cubicBezTo>
                  <a:pt x="559173" y="337857"/>
                  <a:pt x="1118347" y="675715"/>
                  <a:pt x="1519517" y="974912"/>
                </a:cubicBezTo>
                <a:cubicBezTo>
                  <a:pt x="1920688" y="1274109"/>
                  <a:pt x="2156011" y="1483659"/>
                  <a:pt x="2407023" y="1795182"/>
                </a:cubicBezTo>
                <a:cubicBezTo>
                  <a:pt x="2658035" y="2106705"/>
                  <a:pt x="2841811" y="2475379"/>
                  <a:pt x="3025588" y="2844053"/>
                </a:cubicBezTo>
              </a:path>
            </a:pathLst>
          </a:custGeom>
          <a:ln w="3810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EAA86C-1BE4-2449-BB33-D1ADCF430BDF}"/>
              </a:ext>
            </a:extLst>
          </p:cNvPr>
          <p:cNvSpPr/>
          <p:nvPr/>
        </p:nvSpPr>
        <p:spPr>
          <a:xfrm>
            <a:off x="3212506" y="556268"/>
            <a:ext cx="4726953" cy="3042292"/>
          </a:xfrm>
          <a:custGeom>
            <a:avLst/>
            <a:gdLst>
              <a:gd name="connsiteX0" fmla="*/ 0 w 1842247"/>
              <a:gd name="connsiteY0" fmla="*/ 0 h 1727947"/>
              <a:gd name="connsiteX1" fmla="*/ 591671 w 1842247"/>
              <a:gd name="connsiteY1" fmla="*/ 141194 h 1727947"/>
              <a:gd name="connsiteX2" fmla="*/ 1351430 w 1842247"/>
              <a:gd name="connsiteY2" fmla="*/ 719417 h 1727947"/>
              <a:gd name="connsiteX3" fmla="*/ 1842247 w 1842247"/>
              <a:gd name="connsiteY3" fmla="*/ 1727947 h 1727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2247" h="1727947">
                <a:moveTo>
                  <a:pt x="0" y="0"/>
                </a:moveTo>
                <a:cubicBezTo>
                  <a:pt x="183216" y="10645"/>
                  <a:pt x="366433" y="21291"/>
                  <a:pt x="591671" y="141194"/>
                </a:cubicBezTo>
                <a:cubicBezTo>
                  <a:pt x="816909" y="261097"/>
                  <a:pt x="1143001" y="454958"/>
                  <a:pt x="1351430" y="719417"/>
                </a:cubicBezTo>
                <a:cubicBezTo>
                  <a:pt x="1559859" y="983876"/>
                  <a:pt x="1701053" y="1355911"/>
                  <a:pt x="1842247" y="1727947"/>
                </a:cubicBezTo>
              </a:path>
            </a:pathLst>
          </a:cu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DBC63C4-B3BE-4B43-ADB6-01186D734F2B}"/>
              </a:ext>
            </a:extLst>
          </p:cNvPr>
          <p:cNvSpPr txBox="1"/>
          <p:nvPr/>
        </p:nvSpPr>
        <p:spPr>
          <a:xfrm>
            <a:off x="7720979" y="3942006"/>
            <a:ext cx="580923" cy="339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chemeClr val="accent3"/>
                </a:solidFill>
              </a:rPr>
              <a:t>Crab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41B0A9-4949-4440-87C8-0185522D78D9}"/>
              </a:ext>
            </a:extLst>
          </p:cNvPr>
          <p:cNvCxnSpPr>
            <a:cxnSpLocks/>
          </p:cNvCxnSpPr>
          <p:nvPr/>
        </p:nvCxnSpPr>
        <p:spPr>
          <a:xfrm>
            <a:off x="2980855" y="1040860"/>
            <a:ext cx="3156578" cy="1071719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71AA38D-9025-8C4F-8417-FE1B7AB27059}"/>
              </a:ext>
            </a:extLst>
          </p:cNvPr>
          <p:cNvCxnSpPr/>
          <p:nvPr/>
        </p:nvCxnSpPr>
        <p:spPr>
          <a:xfrm>
            <a:off x="4041886" y="1399643"/>
            <a:ext cx="2782955" cy="94451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793166A-A358-A04B-A903-46EF33C351D6}"/>
              </a:ext>
            </a:extLst>
          </p:cNvPr>
          <p:cNvCxnSpPr>
            <a:cxnSpLocks/>
          </p:cNvCxnSpPr>
          <p:nvPr/>
        </p:nvCxnSpPr>
        <p:spPr>
          <a:xfrm>
            <a:off x="2836197" y="544652"/>
            <a:ext cx="3135283" cy="88334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25119226-1288-AB4E-9306-1DE5DFBAD35F}"/>
              </a:ext>
            </a:extLst>
          </p:cNvPr>
          <p:cNvSpPr txBox="1"/>
          <p:nvPr/>
        </p:nvSpPr>
        <p:spPr>
          <a:xfrm>
            <a:off x="4390981" y="1224458"/>
            <a:ext cx="976549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/>
              <a:t>CMZ (central)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06EF91D-AE5D-BA44-837C-423946A96850}"/>
              </a:ext>
            </a:extLst>
          </p:cNvPr>
          <p:cNvCxnSpPr>
            <a:cxnSpLocks/>
          </p:cNvCxnSpPr>
          <p:nvPr/>
        </p:nvCxnSpPr>
        <p:spPr>
          <a:xfrm>
            <a:off x="3601444" y="761723"/>
            <a:ext cx="3135283" cy="88334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6345519-6E76-7A44-8504-BB5407E13C00}"/>
              </a:ext>
            </a:extLst>
          </p:cNvPr>
          <p:cNvSpPr txBox="1"/>
          <p:nvPr/>
        </p:nvSpPr>
        <p:spPr>
          <a:xfrm>
            <a:off x="4163590" y="1785372"/>
            <a:ext cx="931665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 err="1">
                <a:solidFill>
                  <a:schemeClr val="bg1">
                    <a:lumMod val="50000"/>
                  </a:schemeClr>
                </a:solidFill>
              </a:rPr>
              <a:t>Westerlund</a:t>
            </a:r>
            <a:r>
              <a:rPr lang="en-GB" sz="1125" dirty="0">
                <a:solidFill>
                  <a:schemeClr val="bg1">
                    <a:lumMod val="50000"/>
                  </a:schemeClr>
                </a:solidFill>
              </a:rPr>
              <a:t> I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EB88E8C-D6DE-D546-B1C3-6BC1BE0331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83" t="1629" r="18863" b="13898"/>
          <a:stretch/>
        </p:blipFill>
        <p:spPr>
          <a:xfrm>
            <a:off x="7171664" y="-13493"/>
            <a:ext cx="1978881" cy="197970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0726095-8CC8-114F-B5DF-B1FA5340F6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" y="-11155"/>
            <a:ext cx="3413880" cy="133515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3AA1ADC5-A91E-AF49-8D3E-1260A1547E2B}"/>
              </a:ext>
            </a:extLst>
          </p:cNvPr>
          <p:cNvSpPr txBox="1"/>
          <p:nvPr/>
        </p:nvSpPr>
        <p:spPr>
          <a:xfrm>
            <a:off x="7088101" y="2038213"/>
            <a:ext cx="47961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rgbClr val="00B050"/>
                </a:solidFill>
              </a:rPr>
              <a:t>1908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B92AB42-3A01-F449-B294-B55B506ADB6C}"/>
              </a:ext>
            </a:extLst>
          </p:cNvPr>
          <p:cNvSpPr txBox="1"/>
          <p:nvPr/>
        </p:nvSpPr>
        <p:spPr>
          <a:xfrm>
            <a:off x="8246372" y="178172"/>
            <a:ext cx="931665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 err="1">
                <a:solidFill>
                  <a:schemeClr val="bg1"/>
                </a:solidFill>
              </a:rPr>
              <a:t>Westerlund</a:t>
            </a:r>
            <a:r>
              <a:rPr lang="en-GB" sz="1125" dirty="0">
                <a:solidFill>
                  <a:schemeClr val="bg1"/>
                </a:solidFill>
              </a:rPr>
              <a:t> 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E052A2-F19F-D240-9C2D-A35CF7C20996}"/>
              </a:ext>
            </a:extLst>
          </p:cNvPr>
          <p:cNvSpPr txBox="1"/>
          <p:nvPr/>
        </p:nvSpPr>
        <p:spPr>
          <a:xfrm>
            <a:off x="833243" y="37973"/>
            <a:ext cx="155202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chemeClr val="bg1"/>
                </a:solidFill>
              </a:rPr>
              <a:t>Central Molecular Zone</a:t>
            </a:r>
          </a:p>
        </p:txBody>
      </p:sp>
    </p:spTree>
    <p:extLst>
      <p:ext uri="{BB962C8B-B14F-4D97-AF65-F5344CB8AC3E}">
        <p14:creationId xmlns:p14="http://schemas.microsoft.com/office/powerpoint/2010/main" val="1366400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angularResolution.pdf">
            <a:extLst>
              <a:ext uri="{FF2B5EF4-FFF2-40B4-BE49-F238E27FC236}">
                <a16:creationId xmlns:a16="http://schemas.microsoft.com/office/drawing/2014/main" id="{A77D9579-6B71-3D4D-8016-10B70803F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6176" y="1302977"/>
            <a:ext cx="6975089" cy="41185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0867D9-E86E-E14B-B575-0CCE94369365}"/>
              </a:ext>
            </a:extLst>
          </p:cNvPr>
          <p:cNvSpPr/>
          <p:nvPr/>
        </p:nvSpPr>
        <p:spPr>
          <a:xfrm flipV="1">
            <a:off x="2356183" y="2204385"/>
            <a:ext cx="4655853" cy="651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ECD39B-A0D9-B640-ACBB-37526DD3EF8E}"/>
              </a:ext>
            </a:extLst>
          </p:cNvPr>
          <p:cNvSpPr/>
          <p:nvPr/>
        </p:nvSpPr>
        <p:spPr>
          <a:xfrm flipV="1">
            <a:off x="3277518" y="1582814"/>
            <a:ext cx="3796835" cy="33029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9232F64-00CE-4B4E-819F-1D4A6494917E}"/>
              </a:ext>
            </a:extLst>
          </p:cNvPr>
          <p:cNvSpPr/>
          <p:nvPr/>
        </p:nvSpPr>
        <p:spPr>
          <a:xfrm>
            <a:off x="3486912" y="1728918"/>
            <a:ext cx="3560064" cy="2343210"/>
          </a:xfrm>
          <a:custGeom>
            <a:avLst/>
            <a:gdLst>
              <a:gd name="connsiteX0" fmla="*/ 0 w 3560064"/>
              <a:gd name="connsiteY0" fmla="*/ 60960 h 2340864"/>
              <a:gd name="connsiteX1" fmla="*/ 390144 w 3560064"/>
              <a:gd name="connsiteY1" fmla="*/ 633984 h 2340864"/>
              <a:gd name="connsiteX2" fmla="*/ 1207008 w 3560064"/>
              <a:gd name="connsiteY2" fmla="*/ 1280160 h 2340864"/>
              <a:gd name="connsiteX3" fmla="*/ 2194560 w 3560064"/>
              <a:gd name="connsiteY3" fmla="*/ 1889760 h 2340864"/>
              <a:gd name="connsiteX4" fmla="*/ 3145536 w 3560064"/>
              <a:gd name="connsiteY4" fmla="*/ 2267712 h 2340864"/>
              <a:gd name="connsiteX5" fmla="*/ 3560064 w 3560064"/>
              <a:gd name="connsiteY5" fmla="*/ 2340864 h 2340864"/>
              <a:gd name="connsiteX6" fmla="*/ 3560064 w 3560064"/>
              <a:gd name="connsiteY6" fmla="*/ 1438656 h 2340864"/>
              <a:gd name="connsiteX7" fmla="*/ 2365248 w 3560064"/>
              <a:gd name="connsiteY7" fmla="*/ 1170432 h 2340864"/>
              <a:gd name="connsiteX8" fmla="*/ 1877568 w 3560064"/>
              <a:gd name="connsiteY8" fmla="*/ 975360 h 2340864"/>
              <a:gd name="connsiteX9" fmla="*/ 731520 w 3560064"/>
              <a:gd name="connsiteY9" fmla="*/ 268224 h 2340864"/>
              <a:gd name="connsiteX10" fmla="*/ 573024 w 3560064"/>
              <a:gd name="connsiteY10" fmla="*/ 24384 h 2340864"/>
              <a:gd name="connsiteX11" fmla="*/ 12192 w 3560064"/>
              <a:gd name="connsiteY11" fmla="*/ 0 h 2340864"/>
              <a:gd name="connsiteX0" fmla="*/ 0 w 3560064"/>
              <a:gd name="connsiteY0" fmla="*/ 63306 h 2343210"/>
              <a:gd name="connsiteX1" fmla="*/ 390144 w 3560064"/>
              <a:gd name="connsiteY1" fmla="*/ 636330 h 2343210"/>
              <a:gd name="connsiteX2" fmla="*/ 1207008 w 3560064"/>
              <a:gd name="connsiteY2" fmla="*/ 1282506 h 2343210"/>
              <a:gd name="connsiteX3" fmla="*/ 2194560 w 3560064"/>
              <a:gd name="connsiteY3" fmla="*/ 1892106 h 2343210"/>
              <a:gd name="connsiteX4" fmla="*/ 3145536 w 3560064"/>
              <a:gd name="connsiteY4" fmla="*/ 2270058 h 2343210"/>
              <a:gd name="connsiteX5" fmla="*/ 3560064 w 3560064"/>
              <a:gd name="connsiteY5" fmla="*/ 2343210 h 2343210"/>
              <a:gd name="connsiteX6" fmla="*/ 3560064 w 3560064"/>
              <a:gd name="connsiteY6" fmla="*/ 1441002 h 2343210"/>
              <a:gd name="connsiteX7" fmla="*/ 2365248 w 3560064"/>
              <a:gd name="connsiteY7" fmla="*/ 1172778 h 2343210"/>
              <a:gd name="connsiteX8" fmla="*/ 1877568 w 3560064"/>
              <a:gd name="connsiteY8" fmla="*/ 977706 h 2343210"/>
              <a:gd name="connsiteX9" fmla="*/ 731520 w 3560064"/>
              <a:gd name="connsiteY9" fmla="*/ 270570 h 2343210"/>
              <a:gd name="connsiteX10" fmla="*/ 451104 w 3560064"/>
              <a:gd name="connsiteY10" fmla="*/ 2346 h 2343210"/>
              <a:gd name="connsiteX11" fmla="*/ 12192 w 3560064"/>
              <a:gd name="connsiteY11" fmla="*/ 2346 h 2343210"/>
              <a:gd name="connsiteX0" fmla="*/ 0 w 3560064"/>
              <a:gd name="connsiteY0" fmla="*/ 63306 h 2343210"/>
              <a:gd name="connsiteX1" fmla="*/ 390144 w 3560064"/>
              <a:gd name="connsiteY1" fmla="*/ 636330 h 2343210"/>
              <a:gd name="connsiteX2" fmla="*/ 1207008 w 3560064"/>
              <a:gd name="connsiteY2" fmla="*/ 1282506 h 2343210"/>
              <a:gd name="connsiteX3" fmla="*/ 2194560 w 3560064"/>
              <a:gd name="connsiteY3" fmla="*/ 1892106 h 2343210"/>
              <a:gd name="connsiteX4" fmla="*/ 3145536 w 3560064"/>
              <a:gd name="connsiteY4" fmla="*/ 2270058 h 2343210"/>
              <a:gd name="connsiteX5" fmla="*/ 3560064 w 3560064"/>
              <a:gd name="connsiteY5" fmla="*/ 2343210 h 2343210"/>
              <a:gd name="connsiteX6" fmla="*/ 3560064 w 3560064"/>
              <a:gd name="connsiteY6" fmla="*/ 1441002 h 2343210"/>
              <a:gd name="connsiteX7" fmla="*/ 2365248 w 3560064"/>
              <a:gd name="connsiteY7" fmla="*/ 1172778 h 2343210"/>
              <a:gd name="connsiteX8" fmla="*/ 1877568 w 3560064"/>
              <a:gd name="connsiteY8" fmla="*/ 977706 h 2343210"/>
              <a:gd name="connsiteX9" fmla="*/ 975360 w 3560064"/>
              <a:gd name="connsiteY9" fmla="*/ 538794 h 2343210"/>
              <a:gd name="connsiteX10" fmla="*/ 451104 w 3560064"/>
              <a:gd name="connsiteY10" fmla="*/ 2346 h 2343210"/>
              <a:gd name="connsiteX11" fmla="*/ 12192 w 3560064"/>
              <a:gd name="connsiteY11" fmla="*/ 2346 h 2343210"/>
              <a:gd name="connsiteX0" fmla="*/ 0 w 3560064"/>
              <a:gd name="connsiteY0" fmla="*/ 63306 h 2343210"/>
              <a:gd name="connsiteX1" fmla="*/ 390144 w 3560064"/>
              <a:gd name="connsiteY1" fmla="*/ 636330 h 2343210"/>
              <a:gd name="connsiteX2" fmla="*/ 1207008 w 3560064"/>
              <a:gd name="connsiteY2" fmla="*/ 1282506 h 2343210"/>
              <a:gd name="connsiteX3" fmla="*/ 2194560 w 3560064"/>
              <a:gd name="connsiteY3" fmla="*/ 1892106 h 2343210"/>
              <a:gd name="connsiteX4" fmla="*/ 3145536 w 3560064"/>
              <a:gd name="connsiteY4" fmla="*/ 2270058 h 2343210"/>
              <a:gd name="connsiteX5" fmla="*/ 3560064 w 3560064"/>
              <a:gd name="connsiteY5" fmla="*/ 2343210 h 2343210"/>
              <a:gd name="connsiteX6" fmla="*/ 3560064 w 3560064"/>
              <a:gd name="connsiteY6" fmla="*/ 1441002 h 2343210"/>
              <a:gd name="connsiteX7" fmla="*/ 2365248 w 3560064"/>
              <a:gd name="connsiteY7" fmla="*/ 1172778 h 2343210"/>
              <a:gd name="connsiteX8" fmla="*/ 1865376 w 3560064"/>
              <a:gd name="connsiteY8" fmla="*/ 1038666 h 2343210"/>
              <a:gd name="connsiteX9" fmla="*/ 975360 w 3560064"/>
              <a:gd name="connsiteY9" fmla="*/ 538794 h 2343210"/>
              <a:gd name="connsiteX10" fmla="*/ 451104 w 3560064"/>
              <a:gd name="connsiteY10" fmla="*/ 2346 h 2343210"/>
              <a:gd name="connsiteX11" fmla="*/ 12192 w 3560064"/>
              <a:gd name="connsiteY11" fmla="*/ 2346 h 2343210"/>
              <a:gd name="connsiteX0" fmla="*/ 0 w 3560064"/>
              <a:gd name="connsiteY0" fmla="*/ 63306 h 2343210"/>
              <a:gd name="connsiteX1" fmla="*/ 390144 w 3560064"/>
              <a:gd name="connsiteY1" fmla="*/ 636330 h 2343210"/>
              <a:gd name="connsiteX2" fmla="*/ 1207008 w 3560064"/>
              <a:gd name="connsiteY2" fmla="*/ 1282506 h 2343210"/>
              <a:gd name="connsiteX3" fmla="*/ 2194560 w 3560064"/>
              <a:gd name="connsiteY3" fmla="*/ 1892106 h 2343210"/>
              <a:gd name="connsiteX4" fmla="*/ 3145536 w 3560064"/>
              <a:gd name="connsiteY4" fmla="*/ 2270058 h 2343210"/>
              <a:gd name="connsiteX5" fmla="*/ 3560064 w 3560064"/>
              <a:gd name="connsiteY5" fmla="*/ 2343210 h 2343210"/>
              <a:gd name="connsiteX6" fmla="*/ 3560064 w 3560064"/>
              <a:gd name="connsiteY6" fmla="*/ 1441002 h 2343210"/>
              <a:gd name="connsiteX7" fmla="*/ 2462784 w 3560064"/>
              <a:gd name="connsiteY7" fmla="*/ 1258122 h 2343210"/>
              <a:gd name="connsiteX8" fmla="*/ 1865376 w 3560064"/>
              <a:gd name="connsiteY8" fmla="*/ 1038666 h 2343210"/>
              <a:gd name="connsiteX9" fmla="*/ 975360 w 3560064"/>
              <a:gd name="connsiteY9" fmla="*/ 538794 h 2343210"/>
              <a:gd name="connsiteX10" fmla="*/ 451104 w 3560064"/>
              <a:gd name="connsiteY10" fmla="*/ 2346 h 2343210"/>
              <a:gd name="connsiteX11" fmla="*/ 12192 w 3560064"/>
              <a:gd name="connsiteY11" fmla="*/ 2346 h 2343210"/>
              <a:gd name="connsiteX0" fmla="*/ 0 w 3560064"/>
              <a:gd name="connsiteY0" fmla="*/ 63306 h 2343210"/>
              <a:gd name="connsiteX1" fmla="*/ 390144 w 3560064"/>
              <a:gd name="connsiteY1" fmla="*/ 636330 h 2343210"/>
              <a:gd name="connsiteX2" fmla="*/ 1207008 w 3560064"/>
              <a:gd name="connsiteY2" fmla="*/ 1282506 h 2343210"/>
              <a:gd name="connsiteX3" fmla="*/ 2194560 w 3560064"/>
              <a:gd name="connsiteY3" fmla="*/ 1892106 h 2343210"/>
              <a:gd name="connsiteX4" fmla="*/ 3145536 w 3560064"/>
              <a:gd name="connsiteY4" fmla="*/ 2270058 h 2343210"/>
              <a:gd name="connsiteX5" fmla="*/ 3560064 w 3560064"/>
              <a:gd name="connsiteY5" fmla="*/ 2343210 h 2343210"/>
              <a:gd name="connsiteX6" fmla="*/ 3547872 w 3560064"/>
              <a:gd name="connsiteY6" fmla="*/ 1538538 h 2343210"/>
              <a:gd name="connsiteX7" fmla="*/ 2462784 w 3560064"/>
              <a:gd name="connsiteY7" fmla="*/ 1258122 h 2343210"/>
              <a:gd name="connsiteX8" fmla="*/ 1865376 w 3560064"/>
              <a:gd name="connsiteY8" fmla="*/ 1038666 h 2343210"/>
              <a:gd name="connsiteX9" fmla="*/ 975360 w 3560064"/>
              <a:gd name="connsiteY9" fmla="*/ 538794 h 2343210"/>
              <a:gd name="connsiteX10" fmla="*/ 451104 w 3560064"/>
              <a:gd name="connsiteY10" fmla="*/ 2346 h 2343210"/>
              <a:gd name="connsiteX11" fmla="*/ 12192 w 3560064"/>
              <a:gd name="connsiteY11" fmla="*/ 2346 h 2343210"/>
              <a:gd name="connsiteX0" fmla="*/ 0 w 3560064"/>
              <a:gd name="connsiteY0" fmla="*/ 63306 h 2343210"/>
              <a:gd name="connsiteX1" fmla="*/ 390144 w 3560064"/>
              <a:gd name="connsiteY1" fmla="*/ 636330 h 2343210"/>
              <a:gd name="connsiteX2" fmla="*/ 1207008 w 3560064"/>
              <a:gd name="connsiteY2" fmla="*/ 1282506 h 2343210"/>
              <a:gd name="connsiteX3" fmla="*/ 2194560 w 3560064"/>
              <a:gd name="connsiteY3" fmla="*/ 1892106 h 2343210"/>
              <a:gd name="connsiteX4" fmla="*/ 3145536 w 3560064"/>
              <a:gd name="connsiteY4" fmla="*/ 2270058 h 2343210"/>
              <a:gd name="connsiteX5" fmla="*/ 3560064 w 3560064"/>
              <a:gd name="connsiteY5" fmla="*/ 2343210 h 2343210"/>
              <a:gd name="connsiteX6" fmla="*/ 3547872 w 3560064"/>
              <a:gd name="connsiteY6" fmla="*/ 1538538 h 2343210"/>
              <a:gd name="connsiteX7" fmla="*/ 2462784 w 3560064"/>
              <a:gd name="connsiteY7" fmla="*/ 1258122 h 2343210"/>
              <a:gd name="connsiteX8" fmla="*/ 1865376 w 3560064"/>
              <a:gd name="connsiteY8" fmla="*/ 1038666 h 2343210"/>
              <a:gd name="connsiteX9" fmla="*/ 975360 w 3560064"/>
              <a:gd name="connsiteY9" fmla="*/ 538794 h 2343210"/>
              <a:gd name="connsiteX10" fmla="*/ 451104 w 3560064"/>
              <a:gd name="connsiteY10" fmla="*/ 2346 h 2343210"/>
              <a:gd name="connsiteX11" fmla="*/ 12192 w 3560064"/>
              <a:gd name="connsiteY11" fmla="*/ 2346 h 2343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60064" h="2343210">
                <a:moveTo>
                  <a:pt x="0" y="63306"/>
                </a:moveTo>
                <a:lnTo>
                  <a:pt x="390144" y="636330"/>
                </a:lnTo>
                <a:lnTo>
                  <a:pt x="1207008" y="1282506"/>
                </a:lnTo>
                <a:lnTo>
                  <a:pt x="2194560" y="1892106"/>
                </a:lnTo>
                <a:lnTo>
                  <a:pt x="3145536" y="2270058"/>
                </a:lnTo>
                <a:lnTo>
                  <a:pt x="3560064" y="2343210"/>
                </a:lnTo>
                <a:lnTo>
                  <a:pt x="3547872" y="1538538"/>
                </a:lnTo>
                <a:cubicBezTo>
                  <a:pt x="3173984" y="1506026"/>
                  <a:pt x="2824480" y="1351594"/>
                  <a:pt x="2462784" y="1258122"/>
                </a:cubicBezTo>
                <a:lnTo>
                  <a:pt x="1865376" y="1038666"/>
                </a:lnTo>
                <a:lnTo>
                  <a:pt x="975360" y="538794"/>
                </a:lnTo>
                <a:lnTo>
                  <a:pt x="451104" y="2346"/>
                </a:lnTo>
                <a:cubicBezTo>
                  <a:pt x="264160" y="-5782"/>
                  <a:pt x="199136" y="10474"/>
                  <a:pt x="12192" y="2346"/>
                </a:cubicBezTo>
              </a:path>
            </a:pathLst>
          </a:custGeom>
          <a:solidFill>
            <a:srgbClr val="FF7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5DA463-4DF0-F543-B8B6-1632E43D3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Resolution?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83FE7-B819-F743-8988-864E56E15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4750AE-23EE-5649-9FD5-9342AE40157E}"/>
              </a:ext>
            </a:extLst>
          </p:cNvPr>
          <p:cNvSpPr txBox="1"/>
          <p:nvPr/>
        </p:nvSpPr>
        <p:spPr>
          <a:xfrm>
            <a:off x="2679661" y="2596798"/>
            <a:ext cx="26000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/>
              <a:t>o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8433FCED-57CA-C54F-93D4-067F394F53A8}"/>
              </a:ext>
            </a:extLst>
          </p:cNvPr>
          <p:cNvSpPr/>
          <p:nvPr/>
        </p:nvSpPr>
        <p:spPr>
          <a:xfrm>
            <a:off x="2201037" y="2166977"/>
            <a:ext cx="4829175" cy="2124075"/>
          </a:xfrm>
          <a:custGeom>
            <a:avLst/>
            <a:gdLst>
              <a:gd name="connsiteX0" fmla="*/ 0 w 5795010"/>
              <a:gd name="connsiteY0" fmla="*/ 0 h 2548890"/>
              <a:gd name="connsiteX1" fmla="*/ 720090 w 5795010"/>
              <a:gd name="connsiteY1" fmla="*/ 720090 h 2548890"/>
              <a:gd name="connsiteX2" fmla="*/ 994410 w 5795010"/>
              <a:gd name="connsiteY2" fmla="*/ 834390 h 2548890"/>
              <a:gd name="connsiteX3" fmla="*/ 2960370 w 5795010"/>
              <a:gd name="connsiteY3" fmla="*/ 1645920 h 2548890"/>
              <a:gd name="connsiteX4" fmla="*/ 4903470 w 5795010"/>
              <a:gd name="connsiteY4" fmla="*/ 2366010 h 2548890"/>
              <a:gd name="connsiteX5" fmla="*/ 5795010 w 5795010"/>
              <a:gd name="connsiteY5" fmla="*/ 2548890 h 2548890"/>
              <a:gd name="connsiteX0" fmla="*/ 0 w 5795010"/>
              <a:gd name="connsiteY0" fmla="*/ 0 h 2548890"/>
              <a:gd name="connsiteX1" fmla="*/ 720090 w 5795010"/>
              <a:gd name="connsiteY1" fmla="*/ 720090 h 2548890"/>
              <a:gd name="connsiteX2" fmla="*/ 2960370 w 5795010"/>
              <a:gd name="connsiteY2" fmla="*/ 1645920 h 2548890"/>
              <a:gd name="connsiteX3" fmla="*/ 4903470 w 5795010"/>
              <a:gd name="connsiteY3" fmla="*/ 2366010 h 2548890"/>
              <a:gd name="connsiteX4" fmla="*/ 5795010 w 5795010"/>
              <a:gd name="connsiteY4" fmla="*/ 2548890 h 2548890"/>
              <a:gd name="connsiteX0" fmla="*/ 0 w 5795010"/>
              <a:gd name="connsiteY0" fmla="*/ 0 h 2548890"/>
              <a:gd name="connsiteX1" fmla="*/ 720090 w 5795010"/>
              <a:gd name="connsiteY1" fmla="*/ 720090 h 2548890"/>
              <a:gd name="connsiteX2" fmla="*/ 2960370 w 5795010"/>
              <a:gd name="connsiteY2" fmla="*/ 1645920 h 2548890"/>
              <a:gd name="connsiteX3" fmla="*/ 4903470 w 5795010"/>
              <a:gd name="connsiteY3" fmla="*/ 2366010 h 2548890"/>
              <a:gd name="connsiteX4" fmla="*/ 5795010 w 5795010"/>
              <a:gd name="connsiteY4" fmla="*/ 2548890 h 2548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95010" h="2548890">
                <a:moveTo>
                  <a:pt x="0" y="0"/>
                </a:moveTo>
                <a:cubicBezTo>
                  <a:pt x="197167" y="381952"/>
                  <a:pt x="226695" y="445770"/>
                  <a:pt x="720090" y="720090"/>
                </a:cubicBezTo>
                <a:cubicBezTo>
                  <a:pt x="1213485" y="994410"/>
                  <a:pt x="2263140" y="1371600"/>
                  <a:pt x="2960370" y="1645920"/>
                </a:cubicBezTo>
                <a:cubicBezTo>
                  <a:pt x="3611880" y="1901190"/>
                  <a:pt x="4431030" y="2215515"/>
                  <a:pt x="4903470" y="2366010"/>
                </a:cubicBezTo>
                <a:cubicBezTo>
                  <a:pt x="5375910" y="2516505"/>
                  <a:pt x="5585460" y="2532697"/>
                  <a:pt x="5795010" y="2548890"/>
                </a:cubicBezTo>
              </a:path>
            </a:pathLst>
          </a:cu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6D72B9C0-52A4-5848-9A43-E46F2813851D}"/>
              </a:ext>
            </a:extLst>
          </p:cNvPr>
          <p:cNvSpPr/>
          <p:nvPr/>
        </p:nvSpPr>
        <p:spPr>
          <a:xfrm>
            <a:off x="4298185" y="1795359"/>
            <a:ext cx="2589654" cy="779806"/>
          </a:xfrm>
          <a:custGeom>
            <a:avLst/>
            <a:gdLst>
              <a:gd name="connsiteX0" fmla="*/ 0 w 3107585"/>
              <a:gd name="connsiteY0" fmla="*/ 0 h 935767"/>
              <a:gd name="connsiteX1" fmla="*/ 1485040 w 3107585"/>
              <a:gd name="connsiteY1" fmla="*/ 914400 h 935767"/>
              <a:gd name="connsiteX2" fmla="*/ 3107585 w 3107585"/>
              <a:gd name="connsiteY2" fmla="*/ 666894 h 935767"/>
              <a:gd name="connsiteX3" fmla="*/ 3107585 w 3107585"/>
              <a:gd name="connsiteY3" fmla="*/ 666894 h 93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7585" h="935767">
                <a:moveTo>
                  <a:pt x="0" y="0"/>
                </a:moveTo>
                <a:cubicBezTo>
                  <a:pt x="483554" y="401625"/>
                  <a:pt x="967109" y="803251"/>
                  <a:pt x="1485040" y="914400"/>
                </a:cubicBezTo>
                <a:cubicBezTo>
                  <a:pt x="2002971" y="1025549"/>
                  <a:pt x="3107585" y="666894"/>
                  <a:pt x="3107585" y="666894"/>
                </a:cubicBezTo>
                <a:lnTo>
                  <a:pt x="3107585" y="666894"/>
                </a:lnTo>
              </a:path>
            </a:pathLst>
          </a:custGeom>
          <a:noFill/>
          <a:ln w="127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98995DC6-4544-654B-A1FF-292961004700}"/>
              </a:ext>
            </a:extLst>
          </p:cNvPr>
          <p:cNvSpPr/>
          <p:nvPr/>
        </p:nvSpPr>
        <p:spPr>
          <a:xfrm>
            <a:off x="2524394" y="2220836"/>
            <a:ext cx="4343893" cy="1114204"/>
          </a:xfrm>
          <a:custGeom>
            <a:avLst/>
            <a:gdLst>
              <a:gd name="connsiteX0" fmla="*/ 0 w 5314950"/>
              <a:gd name="connsiteY0" fmla="*/ 0 h 1550266"/>
              <a:gd name="connsiteX1" fmla="*/ 1680210 w 5314950"/>
              <a:gd name="connsiteY1" fmla="*/ 1005840 h 1550266"/>
              <a:gd name="connsiteX2" fmla="*/ 3360420 w 5314950"/>
              <a:gd name="connsiteY2" fmla="*/ 1463040 h 1550266"/>
              <a:gd name="connsiteX3" fmla="*/ 4754880 w 5314950"/>
              <a:gd name="connsiteY3" fmla="*/ 1531620 h 1550266"/>
              <a:gd name="connsiteX4" fmla="*/ 5314950 w 5314950"/>
              <a:gd name="connsiteY4" fmla="*/ 1234440 h 1550266"/>
              <a:gd name="connsiteX5" fmla="*/ 5314950 w 5314950"/>
              <a:gd name="connsiteY5" fmla="*/ 1234440 h 155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14950" h="1550266">
                <a:moveTo>
                  <a:pt x="0" y="0"/>
                </a:moveTo>
                <a:cubicBezTo>
                  <a:pt x="560070" y="381000"/>
                  <a:pt x="1120140" y="762000"/>
                  <a:pt x="1680210" y="1005840"/>
                </a:cubicBezTo>
                <a:cubicBezTo>
                  <a:pt x="2240280" y="1249680"/>
                  <a:pt x="2847975" y="1375410"/>
                  <a:pt x="3360420" y="1463040"/>
                </a:cubicBezTo>
                <a:cubicBezTo>
                  <a:pt x="3872865" y="1550670"/>
                  <a:pt x="4429125" y="1569720"/>
                  <a:pt x="4754880" y="1531620"/>
                </a:cubicBezTo>
                <a:cubicBezTo>
                  <a:pt x="5080635" y="1493520"/>
                  <a:pt x="5314950" y="1234440"/>
                  <a:pt x="5314950" y="1234440"/>
                </a:cubicBezTo>
                <a:lnTo>
                  <a:pt x="5314950" y="1234440"/>
                </a:lnTo>
              </a:path>
            </a:pathLst>
          </a:custGeom>
          <a:noFill/>
          <a:ln w="1270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356A80C-9BAE-A146-B203-5C8193004E5E}"/>
              </a:ext>
            </a:extLst>
          </p:cNvPr>
          <p:cNvSpPr/>
          <p:nvPr/>
        </p:nvSpPr>
        <p:spPr>
          <a:xfrm>
            <a:off x="5572703" y="1284354"/>
            <a:ext cx="1587023" cy="1054543"/>
          </a:xfrm>
          <a:custGeom>
            <a:avLst/>
            <a:gdLst>
              <a:gd name="connsiteX0" fmla="*/ 0 w 3107585"/>
              <a:gd name="connsiteY0" fmla="*/ 0 h 935767"/>
              <a:gd name="connsiteX1" fmla="*/ 1485040 w 3107585"/>
              <a:gd name="connsiteY1" fmla="*/ 914400 h 935767"/>
              <a:gd name="connsiteX2" fmla="*/ 3107585 w 3107585"/>
              <a:gd name="connsiteY2" fmla="*/ 666894 h 935767"/>
              <a:gd name="connsiteX3" fmla="*/ 3107585 w 3107585"/>
              <a:gd name="connsiteY3" fmla="*/ 666894 h 935767"/>
              <a:gd name="connsiteX0" fmla="*/ 0 w 3107585"/>
              <a:gd name="connsiteY0" fmla="*/ 0 h 1210598"/>
              <a:gd name="connsiteX1" fmla="*/ 1485040 w 3107585"/>
              <a:gd name="connsiteY1" fmla="*/ 914400 h 1210598"/>
              <a:gd name="connsiteX2" fmla="*/ 3107585 w 3107585"/>
              <a:gd name="connsiteY2" fmla="*/ 666894 h 1210598"/>
              <a:gd name="connsiteX3" fmla="*/ 2729450 w 3107585"/>
              <a:gd name="connsiteY3" fmla="*/ 1210598 h 1210598"/>
              <a:gd name="connsiteX0" fmla="*/ 0 w 2729450"/>
              <a:gd name="connsiteY0" fmla="*/ 0 h 1210598"/>
              <a:gd name="connsiteX1" fmla="*/ 1485040 w 2729450"/>
              <a:gd name="connsiteY1" fmla="*/ 914400 h 1210598"/>
              <a:gd name="connsiteX2" fmla="*/ 1897552 w 2729450"/>
              <a:gd name="connsiteY2" fmla="*/ 920623 h 1210598"/>
              <a:gd name="connsiteX3" fmla="*/ 2729450 w 2729450"/>
              <a:gd name="connsiteY3" fmla="*/ 1210598 h 1210598"/>
              <a:gd name="connsiteX0" fmla="*/ 0 w 1897552"/>
              <a:gd name="connsiteY0" fmla="*/ 0 h 984245"/>
              <a:gd name="connsiteX1" fmla="*/ 1485040 w 1897552"/>
              <a:gd name="connsiteY1" fmla="*/ 914400 h 984245"/>
              <a:gd name="connsiteX2" fmla="*/ 1897552 w 1897552"/>
              <a:gd name="connsiteY2" fmla="*/ 920623 h 984245"/>
              <a:gd name="connsiteX0" fmla="*/ 0 w 1897552"/>
              <a:gd name="connsiteY0" fmla="*/ 0 h 929841"/>
              <a:gd name="connsiteX1" fmla="*/ 1333786 w 1897552"/>
              <a:gd name="connsiteY1" fmla="*/ 821194 h 929841"/>
              <a:gd name="connsiteX2" fmla="*/ 1897552 w 1897552"/>
              <a:gd name="connsiteY2" fmla="*/ 920623 h 929841"/>
              <a:gd name="connsiteX0" fmla="*/ 0 w 1904427"/>
              <a:gd name="connsiteY0" fmla="*/ 0 h 977619"/>
              <a:gd name="connsiteX1" fmla="*/ 1333786 w 1904427"/>
              <a:gd name="connsiteY1" fmla="*/ 821194 h 977619"/>
              <a:gd name="connsiteX2" fmla="*/ 1904427 w 1904427"/>
              <a:gd name="connsiteY2" fmla="*/ 977583 h 977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04427" h="977619">
                <a:moveTo>
                  <a:pt x="0" y="0"/>
                </a:moveTo>
                <a:cubicBezTo>
                  <a:pt x="483554" y="401625"/>
                  <a:pt x="1016382" y="658264"/>
                  <a:pt x="1333786" y="821194"/>
                </a:cubicBezTo>
                <a:cubicBezTo>
                  <a:pt x="1651190" y="984124"/>
                  <a:pt x="1904427" y="977583"/>
                  <a:pt x="1904427" y="977583"/>
                </a:cubicBezTo>
              </a:path>
            </a:pathLst>
          </a:custGeom>
          <a:noFill/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60882D-4724-B049-9AA5-3BF650D470AB}"/>
              </a:ext>
            </a:extLst>
          </p:cNvPr>
          <p:cNvSpPr txBox="1"/>
          <p:nvPr/>
        </p:nvSpPr>
        <p:spPr>
          <a:xfrm>
            <a:off x="4684109" y="3752620"/>
            <a:ext cx="45076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1" dirty="0">
                <a:solidFill>
                  <a:schemeClr val="accent5"/>
                </a:solidFill>
              </a:rPr>
              <a:t>CTA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EB65E5-BE6A-5745-B968-82F355466917}"/>
              </a:ext>
            </a:extLst>
          </p:cNvPr>
          <p:cNvSpPr txBox="1"/>
          <p:nvPr/>
        </p:nvSpPr>
        <p:spPr>
          <a:xfrm>
            <a:off x="2481509" y="1892617"/>
            <a:ext cx="1005403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b="1" dirty="0">
                <a:solidFill>
                  <a:schemeClr val="accent3"/>
                </a:solidFill>
              </a:rPr>
              <a:t>Current IACTs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6195D4-7302-C746-BA8D-B3193E187DFE}"/>
              </a:ext>
            </a:extLst>
          </p:cNvPr>
          <p:cNvSpPr txBox="1"/>
          <p:nvPr/>
        </p:nvSpPr>
        <p:spPr>
          <a:xfrm>
            <a:off x="5791079" y="2599522"/>
            <a:ext cx="1023037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b="1" dirty="0">
                <a:solidFill>
                  <a:schemeClr val="tx2"/>
                </a:solidFill>
              </a:rPr>
              <a:t>Current WCDs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A9A6DE-7A65-FF4D-BBD5-54B64487B306}"/>
              </a:ext>
            </a:extLst>
          </p:cNvPr>
          <p:cNvSpPr txBox="1"/>
          <p:nvPr/>
        </p:nvSpPr>
        <p:spPr>
          <a:xfrm>
            <a:off x="4907265" y="1589761"/>
            <a:ext cx="107914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b="1" dirty="0"/>
              <a:t>LHAASO KM2A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9BC920C1-41D4-6C4D-9945-1F419FC2BA62}"/>
              </a:ext>
            </a:extLst>
          </p:cNvPr>
          <p:cNvSpPr/>
          <p:nvPr/>
        </p:nvSpPr>
        <p:spPr>
          <a:xfrm>
            <a:off x="1629537" y="2414627"/>
            <a:ext cx="2257425" cy="770216"/>
          </a:xfrm>
          <a:custGeom>
            <a:avLst/>
            <a:gdLst>
              <a:gd name="connsiteX0" fmla="*/ 0 w 2708910"/>
              <a:gd name="connsiteY0" fmla="*/ 0 h 924259"/>
              <a:gd name="connsiteX1" fmla="*/ 594360 w 2708910"/>
              <a:gd name="connsiteY1" fmla="*/ 480060 h 924259"/>
              <a:gd name="connsiteX2" fmla="*/ 1725930 w 2708910"/>
              <a:gd name="connsiteY2" fmla="*/ 902970 h 924259"/>
              <a:gd name="connsiteX3" fmla="*/ 2708910 w 2708910"/>
              <a:gd name="connsiteY3" fmla="*/ 822960 h 924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08910" h="924259">
                <a:moveTo>
                  <a:pt x="0" y="0"/>
                </a:moveTo>
                <a:cubicBezTo>
                  <a:pt x="153352" y="164782"/>
                  <a:pt x="306705" y="329565"/>
                  <a:pt x="594360" y="480060"/>
                </a:cubicBezTo>
                <a:cubicBezTo>
                  <a:pt x="882015" y="630555"/>
                  <a:pt x="1373505" y="845820"/>
                  <a:pt x="1725930" y="902970"/>
                </a:cubicBezTo>
                <a:cubicBezTo>
                  <a:pt x="2078355" y="960120"/>
                  <a:pt x="2393632" y="891540"/>
                  <a:pt x="2708910" y="822960"/>
                </a:cubicBezTo>
              </a:path>
            </a:pathLst>
          </a:custGeom>
          <a:noFill/>
          <a:ln w="1270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23AC23F-F352-3F40-9694-AD2AA4D0EC30}"/>
              </a:ext>
            </a:extLst>
          </p:cNvPr>
          <p:cNvSpPr txBox="1"/>
          <p:nvPr/>
        </p:nvSpPr>
        <p:spPr>
          <a:xfrm>
            <a:off x="6494124" y="3316322"/>
            <a:ext cx="639983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SWGO</a:t>
            </a:r>
          </a:p>
          <a:p>
            <a:r>
              <a:rPr lang="en-GB" b="1" dirty="0">
                <a:solidFill>
                  <a:schemeClr val="bg1"/>
                </a:solidFill>
              </a:rPr>
              <a:t>Inner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  <a:p>
            <a:r>
              <a:rPr lang="en-GB" dirty="0">
                <a:solidFill>
                  <a:schemeClr val="bg1"/>
                </a:solidFill>
              </a:rPr>
              <a:t>Array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8755351-F934-D548-844A-97A87E3B9174}"/>
              </a:ext>
            </a:extLst>
          </p:cNvPr>
          <p:cNvSpPr/>
          <p:nvPr/>
        </p:nvSpPr>
        <p:spPr>
          <a:xfrm>
            <a:off x="101255" y="4034043"/>
            <a:ext cx="2038730" cy="1581261"/>
          </a:xfrm>
          <a:prstGeom prst="roundRect">
            <a:avLst/>
          </a:prstGeom>
          <a:solidFill>
            <a:srgbClr val="FF7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936B4-D3B9-F04F-B341-75EA5ACC42FE}"/>
              </a:ext>
            </a:extLst>
          </p:cNvPr>
          <p:cNvSpPr txBox="1"/>
          <p:nvPr/>
        </p:nvSpPr>
        <p:spPr>
          <a:xfrm>
            <a:off x="250422" y="4034044"/>
            <a:ext cx="19935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Goal</a:t>
            </a:r>
            <a:r>
              <a:rPr lang="en-GB" sz="1800" dirty="0">
                <a:solidFill>
                  <a:schemeClr val="bg1"/>
                </a:solidFill>
                <a:sym typeface="Wingdings" pitchFamily="2" charset="2"/>
              </a:rPr>
              <a:t> </a:t>
            </a:r>
            <a:r>
              <a:rPr lang="en-GB" sz="1800" dirty="0">
                <a:solidFill>
                  <a:schemeClr val="bg1"/>
                </a:solidFill>
              </a:rPr>
              <a:t> unprecedented resolution for a </a:t>
            </a:r>
            <a:r>
              <a:rPr lang="en-GB" sz="1800" b="1" dirty="0">
                <a:solidFill>
                  <a:schemeClr val="bg1"/>
                </a:solidFill>
              </a:rPr>
              <a:t>wide field </a:t>
            </a:r>
            <a:r>
              <a:rPr lang="en-GB" sz="1800" dirty="0">
                <a:solidFill>
                  <a:schemeClr val="bg1"/>
                </a:solidFill>
              </a:rPr>
              <a:t>VHE-UHE instrument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6FDD2EF-A851-B54F-97FF-2E68F466E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2" t="7716" r="6687" b="9059"/>
          <a:stretch/>
        </p:blipFill>
        <p:spPr>
          <a:xfrm>
            <a:off x="7595391" y="2691822"/>
            <a:ext cx="1899803" cy="1912460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21FC73FB-D028-7840-B10C-5E12694DBE63}"/>
              </a:ext>
            </a:extLst>
          </p:cNvPr>
          <p:cNvSpPr>
            <a:spLocks noChangeAspect="1"/>
          </p:cNvSpPr>
          <p:nvPr/>
        </p:nvSpPr>
        <p:spPr>
          <a:xfrm>
            <a:off x="7559792" y="2662552"/>
            <a:ext cx="1971000" cy="197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66B9806-7B0E-7B4F-AD2F-E14C7AF967CB}"/>
              </a:ext>
            </a:extLst>
          </p:cNvPr>
          <p:cNvCxnSpPr>
            <a:cxnSpLocks/>
          </p:cNvCxnSpPr>
          <p:nvPr/>
        </p:nvCxnSpPr>
        <p:spPr>
          <a:xfrm>
            <a:off x="7074353" y="3628571"/>
            <a:ext cx="1440997" cy="0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271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CDC06-DCBA-6942-8BE2-A1EE35575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Neutrino Synergies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156630-B982-0140-A566-DB81CBFACE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21354"/>
            <a:ext cx="4814465" cy="3626116"/>
          </a:xfrm>
        </p:spPr>
        <p:txBody>
          <a:bodyPr/>
          <a:lstStyle/>
          <a:p>
            <a:r>
              <a:rPr lang="en-GB" dirty="0"/>
              <a:t>SWGO+LHAASO</a:t>
            </a:r>
          </a:p>
          <a:p>
            <a:pPr lvl="1"/>
            <a:r>
              <a:rPr lang="en-GB" b="1" dirty="0">
                <a:solidFill>
                  <a:srgbClr val="DB5312"/>
                </a:solidFill>
              </a:rPr>
              <a:t>Full sky map of </a:t>
            </a:r>
            <a:r>
              <a:rPr lang="en-GB" b="1" dirty="0" err="1">
                <a:solidFill>
                  <a:srgbClr val="DB5312"/>
                </a:solidFill>
              </a:rPr>
              <a:t>TeV-PeV</a:t>
            </a:r>
            <a:r>
              <a:rPr lang="en-GB" b="1" dirty="0">
                <a:solidFill>
                  <a:srgbClr val="DB5312"/>
                </a:solidFill>
              </a:rPr>
              <a:t> </a:t>
            </a:r>
            <a:r>
              <a:rPr lang="en-GB" b="1" dirty="0">
                <a:solidFill>
                  <a:srgbClr val="DB5312"/>
                </a:solidFill>
                <a:latin typeface="Symbol" pitchFamily="2" charset="2"/>
              </a:rPr>
              <a:t>g</a:t>
            </a:r>
            <a:r>
              <a:rPr lang="en-GB" b="1" dirty="0">
                <a:solidFill>
                  <a:srgbClr val="DB5312"/>
                </a:solidFill>
              </a:rPr>
              <a:t> emission</a:t>
            </a:r>
          </a:p>
          <a:p>
            <a:r>
              <a:rPr lang="en-GB" dirty="0"/>
              <a:t>Strongly complements new generation of </a:t>
            </a:r>
            <a:r>
              <a:rPr lang="en-GB" b="1" dirty="0"/>
              <a:t>neutrino instruments</a:t>
            </a:r>
          </a:p>
          <a:p>
            <a:pPr lvl="1"/>
            <a:r>
              <a:rPr lang="en-GB" dirty="0"/>
              <a:t>Mapping out diffuse emission / separating IC from pion decay emission, Dark Matter search +++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6DDD82-D7D3-1944-AEDF-7E05633A7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115D19-BEA6-6A4A-B7B6-4CF4611B8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4449" y="4358796"/>
            <a:ext cx="3467690" cy="13562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BF3B8C-B6E3-A948-B4A1-38936E57A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284" y="3681121"/>
            <a:ext cx="1865639" cy="210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5DE40B-73FA-D74C-8B76-E939F4E2AB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5405" y="3592780"/>
            <a:ext cx="5553998" cy="2823411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BCB548FC-4DF6-C844-A034-B9A580505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6903" y="-99120"/>
            <a:ext cx="3634770" cy="242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2E017F-618F-694C-8233-4F22DC5291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16903" y="2324059"/>
            <a:ext cx="3634770" cy="2029689"/>
          </a:xfrm>
          <a:prstGeom prst="rect">
            <a:avLst/>
          </a:prstGeom>
        </p:spPr>
      </p:pic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42B36D66-3A68-054C-B60C-361A6391B528}"/>
              </a:ext>
            </a:extLst>
          </p:cNvPr>
          <p:cNvSpPr txBox="1">
            <a:spLocks/>
          </p:cNvSpPr>
          <p:nvPr/>
        </p:nvSpPr>
        <p:spPr>
          <a:xfrm>
            <a:off x="978697" y="3662100"/>
            <a:ext cx="4814465" cy="36261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7F01"/>
              </a:buClr>
              <a:buSzPct val="90000"/>
              <a:buFont typeface="ArialUnicodeMS" charset="0"/>
              <a:buChar char="⌾"/>
              <a:defRPr sz="21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514345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60000"/>
              <a:buFont typeface="LucidaGrande" charset="0"/>
              <a:buChar char="→"/>
              <a:defRPr sz="18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857241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60000"/>
              <a:buFont typeface="Wingdings" charset="2"/>
              <a:buChar char="ü"/>
              <a:defRPr sz="15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200138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120000"/>
              <a:buFont typeface="Arial"/>
              <a:buChar char="•"/>
              <a:defRPr sz="135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543035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120000"/>
              <a:buFont typeface="Wingdings" charset="2"/>
              <a:buChar char="§"/>
              <a:defRPr sz="12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1885931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8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24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21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GB" dirty="0"/>
              <a:t>Nearby transients/flares</a:t>
            </a:r>
          </a:p>
        </p:txBody>
      </p:sp>
    </p:spTree>
    <p:extLst>
      <p:ext uri="{BB962C8B-B14F-4D97-AF65-F5344CB8AC3E}">
        <p14:creationId xmlns:p14="http://schemas.microsoft.com/office/powerpoint/2010/main" val="4156743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8AA1-3B40-4D4D-AD2B-18EEC6D2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Transients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DC825-EA4B-F348-B4A4-4C646C38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Instantaneous / short-timescale sensitivity of ground-particle detectors is much worse than IACTs! Especially at low E!!</a:t>
            </a:r>
          </a:p>
          <a:p>
            <a:pPr lvl="1"/>
            <a:endParaRPr lang="en-GB" dirty="0"/>
          </a:p>
          <a:p>
            <a:r>
              <a:rPr lang="en-GB" dirty="0"/>
              <a:t>So why are they still interesting for transients?</a:t>
            </a:r>
          </a:p>
          <a:p>
            <a:pPr lvl="1"/>
            <a:r>
              <a:rPr lang="en-GB" b="1" dirty="0"/>
              <a:t>100% duty cycle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higher rate of high luminosity and/or nearby events (nearby bursts are very important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GWs, EBL systematics, ++)</a:t>
            </a:r>
          </a:p>
          <a:p>
            <a:pPr lvl="1"/>
            <a:r>
              <a:rPr lang="en-GB" b="1" dirty="0">
                <a:latin typeface="Avenir Black" panose="02000503020000020003" pitchFamily="2" charset="0"/>
              </a:rPr>
              <a:t>Zero observation delay </a:t>
            </a:r>
            <a:r>
              <a:rPr lang="en-GB" dirty="0"/>
              <a:t>- can potentially catch events with fluxes many orders of magnitude higher</a:t>
            </a:r>
          </a:p>
          <a:p>
            <a:pPr lvl="1"/>
            <a:r>
              <a:rPr lang="en-GB" b="1" dirty="0"/>
              <a:t>No need to trigger</a:t>
            </a:r>
            <a:r>
              <a:rPr lang="en-GB" dirty="0"/>
              <a:t>!</a:t>
            </a:r>
          </a:p>
          <a:p>
            <a:pPr lvl="2"/>
            <a:r>
              <a:rPr lang="en-GB" dirty="0"/>
              <a:t>Blind searches and can check offline for ‘slow’ alerts</a:t>
            </a:r>
          </a:p>
          <a:p>
            <a:pPr lvl="3"/>
            <a:r>
              <a:rPr lang="en-GB" dirty="0"/>
              <a:t>e.g. afterglow triggers from optical and radio </a:t>
            </a:r>
            <a:r>
              <a:rPr lang="en-GB" dirty="0">
                <a:sym typeface="Wingdings" pitchFamily="2" charset="2"/>
              </a:rPr>
              <a:t></a:t>
            </a:r>
            <a:r>
              <a:rPr lang="en-GB" dirty="0"/>
              <a:t> look back!</a:t>
            </a:r>
          </a:p>
          <a:p>
            <a:pPr lvl="3"/>
            <a:r>
              <a:rPr lang="en-GB" dirty="0"/>
              <a:t>e.g. </a:t>
            </a:r>
            <a:r>
              <a:rPr lang="en-GB" dirty="0" err="1"/>
              <a:t>cubesats</a:t>
            </a:r>
            <a:r>
              <a:rPr lang="en-GB" dirty="0"/>
              <a:t> ++ many new / near future alert sources which can come </a:t>
            </a:r>
            <a:r>
              <a:rPr lang="en-GB" b="1" dirty="0"/>
              <a:t>hours late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A10C8-D26D-D748-84CF-D87A43A11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t>24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F1A2DF-FEC0-6A47-84EB-E3090571A769}"/>
              </a:ext>
            </a:extLst>
          </p:cNvPr>
          <p:cNvSpPr txBox="1"/>
          <p:nvPr/>
        </p:nvSpPr>
        <p:spPr>
          <a:xfrm>
            <a:off x="816805" y="2082540"/>
            <a:ext cx="66568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7F02"/>
                </a:solidFill>
              </a:rPr>
              <a:t>Order of magnitude </a:t>
            </a:r>
            <a:r>
              <a:rPr lang="en-GB" b="1" dirty="0">
                <a:solidFill>
                  <a:srgbClr val="FF7F02"/>
                </a:solidFill>
              </a:rPr>
              <a:t>1 minute sensitivity</a:t>
            </a:r>
            <a:r>
              <a:rPr lang="en-GB" dirty="0">
                <a:solidFill>
                  <a:srgbClr val="FF7F02"/>
                </a:solidFill>
              </a:rPr>
              <a:t>: Fermi-LAT: 10</a:t>
            </a:r>
            <a:r>
              <a:rPr lang="en-GB" baseline="30000" dirty="0">
                <a:solidFill>
                  <a:srgbClr val="FF7F02"/>
                </a:solidFill>
              </a:rPr>
              <a:t>-7</a:t>
            </a:r>
            <a:r>
              <a:rPr lang="en-GB" dirty="0">
                <a:solidFill>
                  <a:srgbClr val="FF7F02"/>
                </a:solidFill>
              </a:rPr>
              <a:t>,  SWGO: 10</a:t>
            </a:r>
            <a:r>
              <a:rPr lang="en-GB" baseline="30000" dirty="0">
                <a:solidFill>
                  <a:srgbClr val="FF7F02"/>
                </a:solidFill>
              </a:rPr>
              <a:t>-9</a:t>
            </a:r>
            <a:r>
              <a:rPr lang="en-GB" dirty="0">
                <a:solidFill>
                  <a:srgbClr val="FF7F02"/>
                </a:solidFill>
              </a:rPr>
              <a:t>, CTA: 10</a:t>
            </a:r>
            <a:r>
              <a:rPr lang="en-GB" baseline="30000" dirty="0">
                <a:solidFill>
                  <a:srgbClr val="FF7F02"/>
                </a:solidFill>
              </a:rPr>
              <a:t>-11</a:t>
            </a:r>
            <a:r>
              <a:rPr lang="en-GB" dirty="0">
                <a:solidFill>
                  <a:srgbClr val="FF7F02"/>
                </a:solidFill>
              </a:rPr>
              <a:t> erg/cm</a:t>
            </a:r>
            <a:r>
              <a:rPr lang="en-GB" baseline="30000" dirty="0">
                <a:solidFill>
                  <a:srgbClr val="FF7F02"/>
                </a:solidFill>
              </a:rPr>
              <a:t>2</a:t>
            </a:r>
            <a:r>
              <a:rPr lang="en-GB" dirty="0">
                <a:solidFill>
                  <a:srgbClr val="FF7F02"/>
                </a:solidFill>
              </a:rPr>
              <a:t>/s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20E130-9D6C-9646-8992-FA47909922B4}"/>
              </a:ext>
            </a:extLst>
          </p:cNvPr>
          <p:cNvSpPr/>
          <p:nvPr/>
        </p:nvSpPr>
        <p:spPr>
          <a:xfrm>
            <a:off x="506084" y="5149013"/>
            <a:ext cx="6255786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GB" dirty="0">
                <a:solidFill>
                  <a:srgbClr val="FF7F02"/>
                </a:solidFill>
              </a:rPr>
              <a:t>SWGO can bring the 10s deg</a:t>
            </a:r>
            <a:r>
              <a:rPr lang="en-GB" baseline="30000" dirty="0">
                <a:solidFill>
                  <a:srgbClr val="FF7F02"/>
                </a:solidFill>
              </a:rPr>
              <a:t>2</a:t>
            </a:r>
            <a:r>
              <a:rPr lang="en-GB" dirty="0">
                <a:solidFill>
                  <a:srgbClr val="FF7F02"/>
                </a:solidFill>
              </a:rPr>
              <a:t> error boxes (GBM, GW) down to </a:t>
            </a:r>
            <a:r>
              <a:rPr lang="en-GB" sz="1100" dirty="0">
                <a:solidFill>
                  <a:srgbClr val="FF7F02"/>
                </a:solidFill>
              </a:rPr>
              <a:t>~</a:t>
            </a:r>
            <a:r>
              <a:rPr lang="en-GB" dirty="0">
                <a:solidFill>
                  <a:srgbClr val="FF7F02"/>
                </a:solidFill>
              </a:rPr>
              <a:t>arcmin size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DB4E13-77C1-7149-9B8B-ABB9F16BE644}"/>
              </a:ext>
            </a:extLst>
          </p:cNvPr>
          <p:cNvSpPr txBox="1"/>
          <p:nvPr/>
        </p:nvSpPr>
        <p:spPr>
          <a:xfrm>
            <a:off x="7473692" y="2131815"/>
            <a:ext cx="148470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b="1" dirty="0">
                <a:solidFill>
                  <a:srgbClr val="FF7F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Fermi</a:t>
            </a:r>
            <a:r>
              <a:rPr lang="en-GB" sz="1050" dirty="0">
                <a:solidFill>
                  <a:srgbClr val="FF7F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 1 GeV</a:t>
            </a:r>
          </a:p>
          <a:p>
            <a:r>
              <a:rPr lang="en-GB" sz="1050" b="1" dirty="0">
                <a:solidFill>
                  <a:srgbClr val="FF7F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CTA/SWGO</a:t>
            </a:r>
            <a:r>
              <a:rPr lang="en-GB" sz="1050" dirty="0">
                <a:solidFill>
                  <a:srgbClr val="FF7F0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: few 100 GeV</a:t>
            </a:r>
            <a:endParaRPr lang="en-GB" sz="105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6E25FF6F-9EEE-8448-A29E-BE9A99497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805" y="0"/>
            <a:ext cx="2133195" cy="12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2113CC-1486-7149-838E-DDBC9DC85E1D}"/>
              </a:ext>
            </a:extLst>
          </p:cNvPr>
          <p:cNvSpPr txBox="1"/>
          <p:nvPr/>
        </p:nvSpPr>
        <p:spPr>
          <a:xfrm>
            <a:off x="7959423" y="1016068"/>
            <a:ext cx="65434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00" dirty="0">
                <a:solidFill>
                  <a:schemeClr val="bg1">
                    <a:lumMod val="50000"/>
                  </a:schemeClr>
                </a:solidFill>
              </a:rPr>
              <a:t>Credit: NASA</a:t>
            </a:r>
          </a:p>
        </p:txBody>
      </p:sp>
    </p:spTree>
    <p:extLst>
      <p:ext uri="{BB962C8B-B14F-4D97-AF65-F5344CB8AC3E}">
        <p14:creationId xmlns:p14="http://schemas.microsoft.com/office/powerpoint/2010/main" val="1805512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>
            <a:extLst>
              <a:ext uri="{FF2B5EF4-FFF2-40B4-BE49-F238E27FC236}">
                <a16:creationId xmlns:a16="http://schemas.microsoft.com/office/drawing/2014/main" id="{81A31D9F-FD29-1847-A36D-E1175C774C2D}"/>
              </a:ext>
            </a:extLst>
          </p:cNvPr>
          <p:cNvSpPr/>
          <p:nvPr/>
        </p:nvSpPr>
        <p:spPr>
          <a:xfrm>
            <a:off x="290945" y="935302"/>
            <a:ext cx="8551719" cy="6648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2" name="Group 71"/>
          <p:cNvGrpSpPr/>
          <p:nvPr/>
        </p:nvGrpSpPr>
        <p:grpSpPr>
          <a:xfrm>
            <a:off x="2224535" y="774405"/>
            <a:ext cx="5666209" cy="3690000"/>
            <a:chOff x="2005984" y="437194"/>
            <a:chExt cx="143163" cy="5106095"/>
          </a:xfrm>
        </p:grpSpPr>
        <p:grpSp>
          <p:nvGrpSpPr>
            <p:cNvPr id="52" name="Group 51"/>
            <p:cNvGrpSpPr/>
            <p:nvPr/>
          </p:nvGrpSpPr>
          <p:grpSpPr>
            <a:xfrm rot="16200000">
              <a:off x="-49684" y="3344457"/>
              <a:ext cx="4254500" cy="143163"/>
              <a:chOff x="-973291" y="2054643"/>
              <a:chExt cx="4254500" cy="143163"/>
            </a:xfrm>
          </p:grpSpPr>
          <p:sp>
            <p:nvSpPr>
              <p:cNvPr id="47" name="Rectangle 46"/>
              <p:cNvSpPr/>
              <p:nvPr/>
            </p:nvSpPr>
            <p:spPr bwMode="auto">
              <a:xfrm>
                <a:off x="-973291" y="2054643"/>
                <a:ext cx="850900" cy="14316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Helvetica Neue Light" charset="0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-122391" y="2054643"/>
                <a:ext cx="850900" cy="14316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Helvetica Neue Light" charset="0"/>
                </a:endParaRPr>
              </a:p>
            </p:txBody>
          </p:sp>
          <p:sp>
            <p:nvSpPr>
              <p:cNvPr id="49" name="Rectangle 48"/>
              <p:cNvSpPr/>
              <p:nvPr/>
            </p:nvSpPr>
            <p:spPr bwMode="auto">
              <a:xfrm>
                <a:off x="728509" y="2054643"/>
                <a:ext cx="850900" cy="143163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Helvetica Neue Light" charset="0"/>
                </a:endParaRPr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1579408" y="2054643"/>
                <a:ext cx="850900" cy="14316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Helvetica Neue Light" charset="0"/>
                </a:endParaRPr>
              </a:p>
            </p:txBody>
          </p:sp>
          <p:sp>
            <p:nvSpPr>
              <p:cNvPr id="51" name="Rectangle 50"/>
              <p:cNvSpPr/>
              <p:nvPr/>
            </p:nvSpPr>
            <p:spPr bwMode="auto">
              <a:xfrm>
                <a:off x="2430309" y="2054643"/>
                <a:ext cx="850900" cy="14316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Avenir Book" charset="0"/>
                  <a:ea typeface="Avenir Book" charset="0"/>
                  <a:cs typeface="Avenir Book" charset="0"/>
                  <a:sym typeface="Helvetica Neue Light" charset="0"/>
                </a:endParaRPr>
              </a:p>
            </p:txBody>
          </p:sp>
        </p:grpSp>
        <p:sp>
          <p:nvSpPr>
            <p:cNvPr id="71" name="Rectangle 70"/>
            <p:cNvSpPr/>
            <p:nvPr/>
          </p:nvSpPr>
          <p:spPr bwMode="auto">
            <a:xfrm rot="16200000">
              <a:off x="1652116" y="791062"/>
              <a:ext cx="850900" cy="143163"/>
            </a:xfrm>
            <a:prstGeom prst="rect">
              <a:avLst/>
            </a:prstGeom>
            <a:solidFill>
              <a:schemeClr val="bg1"/>
            </a:solidFill>
            <a:ln w="2540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76200" tIns="38100" rIns="76200" bIns="3810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761970" fontAlgn="base">
                <a:spcBef>
                  <a:spcPct val="0"/>
                </a:spcBef>
                <a:spcAft>
                  <a:spcPct val="0"/>
                </a:spcAft>
              </a:pPr>
              <a:endParaRPr lang="en-GB" sz="3500">
                <a:solidFill>
                  <a:srgbClr val="000000"/>
                </a:solidFill>
                <a:latin typeface="Avenir Book" charset="0"/>
                <a:ea typeface="Avenir Book" charset="0"/>
                <a:cs typeface="Avenir Book" charset="0"/>
                <a:sym typeface="Helvetica Neue Light" charset="0"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753993" y="4619599"/>
            <a:ext cx="5136760" cy="695270"/>
            <a:chOff x="330152" y="4798857"/>
            <a:chExt cx="6164112" cy="834323"/>
          </a:xfrm>
        </p:grpSpPr>
        <p:grpSp>
          <p:nvGrpSpPr>
            <p:cNvPr id="7" name="Group 6"/>
            <p:cNvGrpSpPr/>
            <p:nvPr/>
          </p:nvGrpSpPr>
          <p:grpSpPr>
            <a:xfrm>
              <a:off x="546100" y="4798857"/>
              <a:ext cx="5948164" cy="143445"/>
              <a:chOff x="546100" y="4507269"/>
              <a:chExt cx="5948164" cy="333434"/>
            </a:xfrm>
          </p:grpSpPr>
          <p:sp>
            <p:nvSpPr>
              <p:cNvPr id="34" name="Rectangle 33"/>
              <p:cNvSpPr/>
              <p:nvPr/>
            </p:nvSpPr>
            <p:spPr bwMode="auto">
              <a:xfrm>
                <a:off x="546100" y="4507269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 bwMode="auto">
              <a:xfrm>
                <a:off x="1397000" y="4507269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 bwMode="auto">
              <a:xfrm>
                <a:off x="2247900" y="4510503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 bwMode="auto">
              <a:xfrm>
                <a:off x="3098800" y="4507505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 bwMode="auto">
              <a:xfrm>
                <a:off x="3949700" y="4507269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 bwMode="auto">
              <a:xfrm>
                <a:off x="4796532" y="4507269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 bwMode="auto">
              <a:xfrm>
                <a:off x="5643364" y="4507269"/>
                <a:ext cx="850900" cy="330200"/>
              </a:xfrm>
              <a:prstGeom prst="rect">
                <a:avLst/>
              </a:prstGeom>
              <a:solidFill>
                <a:srgbClr val="BFBFBF"/>
              </a:solidFill>
              <a:ln w="25400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vert="horz" wrap="square" lIns="76200" tIns="38100" rIns="76200" bIns="3810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defTabSz="76197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sz="3500">
                  <a:solidFill>
                    <a:srgbClr val="000000"/>
                  </a:solidFill>
                  <a:latin typeface="Helvetica Neue Light" charset="0"/>
                  <a:ea typeface="ヒラギノ角ゴ ProN W3" charset="0"/>
                  <a:cs typeface="ヒラギノ角ゴ ProN W3" charset="0"/>
                  <a:sym typeface="Helvetica Neue Light" charset="0"/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30152" y="4999082"/>
              <a:ext cx="5700224" cy="326321"/>
              <a:chOff x="342852" y="4999082"/>
              <a:chExt cx="5752104" cy="326321"/>
            </a:xfrm>
          </p:grpSpPr>
          <p:sp>
            <p:nvSpPr>
              <p:cNvPr id="27" name="TextBox 26"/>
              <p:cNvSpPr txBox="1"/>
              <p:nvPr/>
            </p:nvSpPr>
            <p:spPr>
              <a:xfrm>
                <a:off x="342852" y="4999082"/>
                <a:ext cx="660366" cy="326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latin typeface="Avenir Book" charset="0"/>
                    <a:ea typeface="Avenir Book" charset="0"/>
                    <a:cs typeface="Avenir Book" charset="0"/>
                  </a:rPr>
                  <a:t>1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kpc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054710" y="4999082"/>
                <a:ext cx="761304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>
                    <a:latin typeface="Avenir Book" charset="0"/>
                    <a:ea typeface="Avenir Book" charset="0"/>
                    <a:cs typeface="Avenir Book" charset="0"/>
                  </a:rPr>
                  <a:t>10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kpc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865954" y="4999082"/>
                <a:ext cx="862242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latin typeface="Avenir Book" charset="0"/>
                    <a:ea typeface="Avenir Book" charset="0"/>
                    <a:cs typeface="Avenir Book" charset="0"/>
                  </a:rPr>
                  <a:t>100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kpc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763761" y="4999082"/>
                <a:ext cx="734129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latin typeface="Avenir Book" charset="0"/>
                    <a:ea typeface="Avenir Book" charset="0"/>
                    <a:cs typeface="Avenir Book" charset="0"/>
                  </a:rPr>
                  <a:t>1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Mpc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3536533" y="4999082"/>
                <a:ext cx="835066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>
                    <a:latin typeface="Avenir Book" charset="0"/>
                    <a:ea typeface="Avenir Book" charset="0"/>
                    <a:cs typeface="Avenir Book" charset="0"/>
                  </a:rPr>
                  <a:t>10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Mpc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408692" y="4999082"/>
                <a:ext cx="936005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latin typeface="Avenir Book" charset="0"/>
                    <a:ea typeface="Avenir Book" charset="0"/>
                    <a:cs typeface="Avenir Book" charset="0"/>
                  </a:rPr>
                  <a:t>100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Mpc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380239" y="4999082"/>
                <a:ext cx="714717" cy="3263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67" dirty="0">
                    <a:latin typeface="Avenir Book" charset="0"/>
                    <a:ea typeface="Avenir Book" charset="0"/>
                    <a:cs typeface="Avenir Book" charset="0"/>
                  </a:rPr>
                  <a:t>1 </a:t>
                </a:r>
                <a:r>
                  <a:rPr lang="en-GB" sz="1167" dirty="0" err="1">
                    <a:latin typeface="Avenir Book" charset="0"/>
                    <a:ea typeface="Avenir Book" charset="0"/>
                    <a:cs typeface="Avenir Book" charset="0"/>
                  </a:rPr>
                  <a:t>Gpc</a:t>
                </a:r>
                <a:endParaRPr lang="en-GB" sz="1167" dirty="0">
                  <a:latin typeface="Avenir Book" charset="0"/>
                  <a:ea typeface="Avenir Book" charset="0"/>
                  <a:cs typeface="Avenir Book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2445429" y="5306859"/>
              <a:ext cx="771750" cy="326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67" dirty="0">
                  <a:latin typeface="Avenir Book" charset="0"/>
                  <a:ea typeface="Avenir Book" charset="0"/>
                  <a:cs typeface="Avenir Book" charset="0"/>
                </a:rPr>
                <a:t>0.0001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424493" y="5278798"/>
              <a:ext cx="571694" cy="32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67" dirty="0">
                  <a:latin typeface="Avenir Book" charset="0"/>
                  <a:ea typeface="Avenir Book" charset="0"/>
                  <a:cs typeface="Avenir Book" charset="0"/>
                </a:rPr>
                <a:t>0.01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7062" y="5278798"/>
              <a:ext cx="471667" cy="32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67">
                  <a:latin typeface="Avenir Book" charset="0"/>
                  <a:ea typeface="Avenir Book" charset="0"/>
                  <a:cs typeface="Avenir Book" charset="0"/>
                </a:rPr>
                <a:t>0.1</a:t>
              </a:r>
              <a:endParaRPr lang="en-GB" sz="1167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0246" y="5278798"/>
              <a:ext cx="471667" cy="32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67">
                  <a:latin typeface="Avenir Book" charset="0"/>
                  <a:ea typeface="Avenir Book" charset="0"/>
                  <a:cs typeface="Avenir Book" charset="0"/>
                </a:rPr>
                <a:t>1.0</a:t>
              </a:r>
              <a:endParaRPr lang="en-GB" sz="1167" dirty="0">
                <a:latin typeface="Avenir Book" charset="0"/>
                <a:ea typeface="Avenir Book" charset="0"/>
                <a:cs typeface="Avenir Book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699618" y="5278798"/>
              <a:ext cx="467820" cy="32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67" dirty="0">
                  <a:latin typeface="Avenir Book" charset="0"/>
                  <a:ea typeface="Avenir Book" charset="0"/>
                  <a:cs typeface="Avenir Book" charset="0"/>
                </a:rPr>
                <a:t>z</a:t>
              </a:r>
              <a:r>
                <a:rPr lang="en-GB" sz="1167">
                  <a:latin typeface="Avenir Book" charset="0"/>
                  <a:ea typeface="Avenir Book" charset="0"/>
                  <a:cs typeface="Avenir Book" charset="0"/>
                </a:rPr>
                <a:t> </a:t>
              </a:r>
              <a:r>
                <a:rPr lang="en-GB" sz="1167" dirty="0">
                  <a:latin typeface="Avenir Book" charset="0"/>
                  <a:ea typeface="Avenir Book" charset="0"/>
                  <a:cs typeface="Avenir Book" charset="0"/>
                </a:rPr>
                <a:t>~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337922" y="5032094"/>
            <a:ext cx="559769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67">
                <a:latin typeface="Avenir Book" charset="0"/>
                <a:ea typeface="Avenir Book" charset="0"/>
                <a:cs typeface="Avenir Book" charset="0"/>
              </a:rPr>
              <a:t>0.001</a:t>
            </a:r>
            <a:endParaRPr lang="en-GB" sz="1167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361609" y="2826632"/>
            <a:ext cx="253508" cy="275167"/>
          </a:xfrm>
          <a:prstGeom prst="rect">
            <a:avLst/>
          </a:prstGeom>
          <a:solidFill>
            <a:schemeClr val="accent2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endParaRPr lang="en-GB" sz="3500" b="1">
              <a:solidFill>
                <a:srgbClr val="000000"/>
              </a:solidFill>
              <a:latin typeface="Avenir Heavy" charset="0"/>
              <a:ea typeface="Avenir Heavy" charset="0"/>
              <a:cs typeface="Avenir Heavy" charset="0"/>
              <a:sym typeface="Helvetica Neue Light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83249" y="2816225"/>
            <a:ext cx="1680268" cy="2719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67" b="1">
                <a:latin typeface="Avenir Heavy" charset="0"/>
                <a:ea typeface="Avenir Heavy" charset="0"/>
                <a:cs typeface="Avenir Heavy" charset="0"/>
              </a:rPr>
              <a:t>Gamma-ray Bursts (2)</a:t>
            </a:r>
            <a:endParaRPr lang="en-GB" sz="1167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1420460" y="975084"/>
            <a:ext cx="732894" cy="3314229"/>
            <a:chOff x="451865" y="1963199"/>
            <a:chExt cx="879473" cy="2857230"/>
          </a:xfrm>
        </p:grpSpPr>
        <p:sp>
          <p:nvSpPr>
            <p:cNvPr id="53" name="TextBox 52"/>
            <p:cNvSpPr txBox="1"/>
            <p:nvPr/>
          </p:nvSpPr>
          <p:spPr>
            <a:xfrm>
              <a:off x="451865" y="4563991"/>
              <a:ext cx="879473" cy="256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33">
                  <a:latin typeface="Avenir Book" charset="0"/>
                  <a:ea typeface="Avenir Book" charset="0"/>
                  <a:cs typeface="Avenir Book" charset="0"/>
                </a:rPr>
                <a:t>second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6873" y="4043831"/>
              <a:ext cx="854465" cy="256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33">
                  <a:latin typeface="Avenir Book" charset="0"/>
                  <a:ea typeface="Avenir Book" charset="0"/>
                  <a:cs typeface="Avenir Book" charset="0"/>
                </a:rPr>
                <a:t>minute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94239" y="3523673"/>
              <a:ext cx="637099" cy="256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33">
                  <a:latin typeface="Avenir Book" charset="0"/>
                  <a:ea typeface="Avenir Book" charset="0"/>
                  <a:cs typeface="Avenir Book" charset="0"/>
                </a:rPr>
                <a:t>hour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780802" y="3003515"/>
              <a:ext cx="550536" cy="256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33" dirty="0">
                  <a:latin typeface="Avenir Book" charset="0"/>
                  <a:ea typeface="Avenir Book" charset="0"/>
                  <a:cs typeface="Avenir Book" charset="0"/>
                </a:rPr>
                <a:t>day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19192" y="2483357"/>
              <a:ext cx="812146" cy="256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33">
                  <a:latin typeface="Avenir Book" charset="0"/>
                  <a:ea typeface="Avenir Book" charset="0"/>
                  <a:cs typeface="Avenir Book" charset="0"/>
                </a:rPr>
                <a:t>month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88442" y="1963199"/>
              <a:ext cx="742896" cy="2564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sz="1333" dirty="0">
                  <a:latin typeface="Avenir Book" charset="0"/>
                  <a:ea typeface="Avenir Book" charset="0"/>
                  <a:cs typeface="Avenir Book" charset="0"/>
                </a:rPr>
                <a:t>year+</a:t>
              </a:r>
            </a:p>
          </p:txBody>
        </p:sp>
      </p:grpSp>
      <p:sp>
        <p:nvSpPr>
          <p:cNvPr id="61" name="Oval 60"/>
          <p:cNvSpPr/>
          <p:nvPr/>
        </p:nvSpPr>
        <p:spPr>
          <a:xfrm>
            <a:off x="2418530" y="1297634"/>
            <a:ext cx="1428699" cy="1302545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 b="1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5126132" y="1054340"/>
            <a:ext cx="2544683" cy="2642851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 b="1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5" name="Oval 64"/>
          <p:cNvSpPr/>
          <p:nvPr/>
        </p:nvSpPr>
        <p:spPr>
          <a:xfrm>
            <a:off x="3802225" y="774405"/>
            <a:ext cx="1981023" cy="806671"/>
          </a:xfrm>
          <a:prstGeom prst="ellipse">
            <a:avLst/>
          </a:prstGeom>
          <a:solidFill>
            <a:srgbClr val="FFF4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 b="1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946197" y="2064515"/>
            <a:ext cx="93647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500" b="1" dirty="0">
                <a:latin typeface="Avenir Heavy" charset="0"/>
                <a:ea typeface="Avenir Heavy" charset="0"/>
                <a:cs typeface="Avenir Heavy" charset="0"/>
              </a:rPr>
              <a:t>Active </a:t>
            </a:r>
          </a:p>
          <a:p>
            <a:pPr algn="ctr"/>
            <a:r>
              <a:rPr lang="en-GB" sz="1500" b="1" dirty="0">
                <a:latin typeface="Avenir Heavy" charset="0"/>
                <a:ea typeface="Avenir Heavy" charset="0"/>
                <a:cs typeface="Avenir Heavy" charset="0"/>
              </a:rPr>
              <a:t>Galaxies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739006" y="1736740"/>
            <a:ext cx="813043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33" b="1">
                <a:latin typeface="Avenir Heavy" charset="0"/>
                <a:ea typeface="Avenir Heavy" charset="0"/>
                <a:cs typeface="Avenir Heavy" charset="0"/>
              </a:rPr>
              <a:t>Gal.</a:t>
            </a:r>
          </a:p>
          <a:p>
            <a:pPr algn="ctr"/>
            <a:r>
              <a:rPr lang="en-GB" sz="1333" b="1" dirty="0">
                <a:latin typeface="Avenir Heavy" charset="0"/>
                <a:ea typeface="Avenir Heavy" charset="0"/>
                <a:cs typeface="Avenir Heavy" charset="0"/>
              </a:rPr>
              <a:t>Binaries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380236" y="951748"/>
            <a:ext cx="954108" cy="502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333" b="1" dirty="0" err="1">
                <a:latin typeface="Avenir Heavy" charset="0"/>
                <a:ea typeface="Avenir Heavy" charset="0"/>
                <a:cs typeface="Avenir Heavy" charset="0"/>
              </a:rPr>
              <a:t>Extragal</a:t>
            </a:r>
            <a:r>
              <a:rPr lang="en-GB" sz="1333" b="1" dirty="0">
                <a:latin typeface="Avenir Heavy" charset="0"/>
                <a:ea typeface="Avenir Heavy" charset="0"/>
                <a:cs typeface="Avenir Heavy" charset="0"/>
              </a:rPr>
              <a:t>. </a:t>
            </a:r>
          </a:p>
          <a:p>
            <a:pPr algn="ctr"/>
            <a:r>
              <a:rPr lang="en-GB" sz="1333" b="1" dirty="0">
                <a:latin typeface="Avenir Heavy" charset="0"/>
                <a:ea typeface="Avenir Heavy" charset="0"/>
                <a:cs typeface="Avenir Heavy" charset="0"/>
              </a:rPr>
              <a:t>Extended</a:t>
            </a:r>
          </a:p>
        </p:txBody>
      </p:sp>
      <p:sp>
        <p:nvSpPr>
          <p:cNvPr id="70" name="Rectangle 69"/>
          <p:cNvSpPr/>
          <p:nvPr/>
        </p:nvSpPr>
        <p:spPr bwMode="auto">
          <a:xfrm>
            <a:off x="2224535" y="4619384"/>
            <a:ext cx="709083" cy="118378"/>
          </a:xfrm>
          <a:prstGeom prst="rect">
            <a:avLst/>
          </a:prstGeom>
          <a:solidFill>
            <a:srgbClr val="BFBFBF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76200" tIns="38100" rIns="76200" bIns="38100" numCol="1" rtlCol="0" anchor="t" anchorCtr="0" compatLnSpc="1">
            <a:prstTxWarp prst="textNoShape">
              <a:avLst/>
            </a:prstTxWarp>
          </a:bodyPr>
          <a:lstStyle/>
          <a:p>
            <a:pPr algn="ctr" defTabSz="761970" fontAlgn="base">
              <a:spcBef>
                <a:spcPct val="0"/>
              </a:spcBef>
              <a:spcAft>
                <a:spcPct val="0"/>
              </a:spcAft>
            </a:pPr>
            <a:endParaRPr lang="en-GB" sz="3500">
              <a:solidFill>
                <a:srgbClr val="000000"/>
              </a:solidFill>
              <a:latin typeface="Helvetica Neue Light" charset="0"/>
              <a:ea typeface="ヒラギノ角ゴ ProN W3" charset="0"/>
              <a:cs typeface="ヒラギノ角ゴ ProN W3" charset="0"/>
              <a:sym typeface="Helvetica Neue Light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 rot="16200000">
            <a:off x="731432" y="2464944"/>
            <a:ext cx="117051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 b="1" dirty="0">
                <a:latin typeface="Avenir Black" charset="0"/>
                <a:ea typeface="Avenir Black" charset="0"/>
                <a:cs typeface="Avenir Black" charset="0"/>
              </a:rPr>
              <a:t>Timescale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453050" y="5105522"/>
            <a:ext cx="1053494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 b="1">
                <a:latin typeface="Avenir Black" charset="0"/>
                <a:ea typeface="Avenir Black" charset="0"/>
                <a:cs typeface="Avenir Black" charset="0"/>
              </a:rPr>
              <a:t>Distance</a:t>
            </a:r>
          </a:p>
        </p:txBody>
      </p:sp>
      <p:sp>
        <p:nvSpPr>
          <p:cNvPr id="60" name="Oval 59"/>
          <p:cNvSpPr/>
          <p:nvPr/>
        </p:nvSpPr>
        <p:spPr>
          <a:xfrm>
            <a:off x="2418530" y="761785"/>
            <a:ext cx="1836292" cy="799831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 b="1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753993" y="1054340"/>
            <a:ext cx="1326004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1" dirty="0">
                <a:latin typeface="Avenir Heavy" charset="0"/>
                <a:ea typeface="Avenir Heavy" charset="0"/>
                <a:cs typeface="Avenir Heavy" charset="0"/>
              </a:rPr>
              <a:t>Gal. Extended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530743" y="3707015"/>
            <a:ext cx="84991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SWGO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660560" y="3103212"/>
            <a:ext cx="590098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CTA</a:t>
            </a:r>
          </a:p>
        </p:txBody>
      </p:sp>
      <p:sp>
        <p:nvSpPr>
          <p:cNvPr id="2" name="Down Arrow 1"/>
          <p:cNvSpPr/>
          <p:nvPr/>
        </p:nvSpPr>
        <p:spPr>
          <a:xfrm flipV="1">
            <a:off x="6791164" y="3419177"/>
            <a:ext cx="296959" cy="27751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77" name="TextBox 76"/>
          <p:cNvSpPr txBox="1"/>
          <p:nvPr/>
        </p:nvSpPr>
        <p:spPr>
          <a:xfrm>
            <a:off x="5293835" y="1706052"/>
            <a:ext cx="84991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SWGO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5406500" y="2441422"/>
            <a:ext cx="590098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>
                <a:solidFill>
                  <a:schemeClr val="bg1"/>
                </a:solidFill>
                <a:latin typeface="Avenir Light" charset="0"/>
                <a:ea typeface="Avenir Light" charset="0"/>
                <a:cs typeface="Avenir Light" charset="0"/>
              </a:rPr>
              <a:t>CTA</a:t>
            </a:r>
          </a:p>
        </p:txBody>
      </p:sp>
      <p:sp>
        <p:nvSpPr>
          <p:cNvPr id="79" name="Down Arrow 78"/>
          <p:cNvSpPr/>
          <p:nvPr/>
        </p:nvSpPr>
        <p:spPr>
          <a:xfrm>
            <a:off x="5539100" y="2076277"/>
            <a:ext cx="288295" cy="315497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/>
          </a:p>
        </p:txBody>
      </p:sp>
      <p:sp>
        <p:nvSpPr>
          <p:cNvPr id="80" name="TextBox 79"/>
          <p:cNvSpPr txBox="1"/>
          <p:nvPr/>
        </p:nvSpPr>
        <p:spPr>
          <a:xfrm>
            <a:off x="2319045" y="439907"/>
            <a:ext cx="84991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>
                <a:latin typeface="Avenir Light" charset="0"/>
                <a:ea typeface="Avenir Light" charset="0"/>
                <a:cs typeface="Avenir Light" charset="0"/>
              </a:rPr>
              <a:t>SWGO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3451542" y="450984"/>
            <a:ext cx="588623" cy="348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67">
                <a:latin typeface="Avenir Light" charset="0"/>
                <a:ea typeface="Avenir Light" charset="0"/>
                <a:cs typeface="Avenir Light" charset="0"/>
              </a:rPr>
              <a:t>CTA</a:t>
            </a:r>
          </a:p>
        </p:txBody>
      </p:sp>
      <p:sp>
        <p:nvSpPr>
          <p:cNvPr id="82" name="Down Arrow 81"/>
          <p:cNvSpPr/>
          <p:nvPr/>
        </p:nvSpPr>
        <p:spPr>
          <a:xfrm rot="5400000" flipV="1">
            <a:off x="3127221" y="406089"/>
            <a:ext cx="313933" cy="367656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35055" y="462991"/>
            <a:ext cx="2848857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/>
              <a:t>Follow up of SWGO detected Galactic Sources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4762907" y="3979429"/>
            <a:ext cx="2491388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chemeClr val="bg1"/>
                </a:solidFill>
              </a:rPr>
              <a:t>Follow up of SWGO </a:t>
            </a:r>
            <a:r>
              <a:rPr lang="en-GB" sz="1125">
                <a:solidFill>
                  <a:schemeClr val="bg1"/>
                </a:solidFill>
              </a:rPr>
              <a:t>detected Transients</a:t>
            </a:r>
            <a:endParaRPr lang="en-GB" sz="1125" dirty="0">
              <a:solidFill>
                <a:schemeClr val="bg1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687402" y="2742942"/>
            <a:ext cx="2242922" cy="2654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25" dirty="0">
                <a:solidFill>
                  <a:schemeClr val="bg1"/>
                </a:solidFill>
              </a:rPr>
              <a:t>Follow up of SWGO </a:t>
            </a:r>
            <a:r>
              <a:rPr lang="en-GB" sz="1125">
                <a:solidFill>
                  <a:schemeClr val="bg1"/>
                </a:solidFill>
              </a:rPr>
              <a:t>detected Flares</a:t>
            </a:r>
            <a:endParaRPr lang="en-GB" sz="1125" dirty="0">
              <a:solidFill>
                <a:schemeClr val="bg1"/>
              </a:solidFill>
            </a:endParaRPr>
          </a:p>
        </p:txBody>
      </p:sp>
      <p:sp>
        <p:nvSpPr>
          <p:cNvPr id="85" name="Oval 84"/>
          <p:cNvSpPr/>
          <p:nvPr/>
        </p:nvSpPr>
        <p:spPr>
          <a:xfrm>
            <a:off x="7188413" y="2342479"/>
            <a:ext cx="667941" cy="176655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229028" y="3099606"/>
            <a:ext cx="611065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b="1" dirty="0">
                <a:latin typeface="Avenir Heavy" charset="0"/>
                <a:ea typeface="Avenir Heavy" charset="0"/>
                <a:cs typeface="Avenir Heavy" charset="0"/>
              </a:rPr>
              <a:t>GRBs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3944918" y="448736"/>
            <a:ext cx="3561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/>
              <a:t>1️⃣</a:t>
            </a:r>
            <a:endParaRPr lang="en-GB" sz="1333" dirty="0"/>
          </a:p>
        </p:txBody>
      </p:sp>
      <p:sp>
        <p:nvSpPr>
          <p:cNvPr id="91" name="TextBox 90"/>
          <p:cNvSpPr txBox="1"/>
          <p:nvPr/>
        </p:nvSpPr>
        <p:spPr>
          <a:xfrm>
            <a:off x="4564869" y="3979429"/>
            <a:ext cx="356188" cy="2974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33" dirty="0"/>
              <a:t>3️⃣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03683" y="2733216"/>
            <a:ext cx="356188" cy="2974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33" dirty="0"/>
              <a:t>2️⃣</a:t>
            </a:r>
          </a:p>
        </p:txBody>
      </p:sp>
      <p:pic>
        <p:nvPicPr>
          <p:cNvPr id="89" name="Picture 88">
            <a:extLst>
              <a:ext uri="{FF2B5EF4-FFF2-40B4-BE49-F238E27FC236}">
                <a16:creationId xmlns:a16="http://schemas.microsoft.com/office/drawing/2014/main" id="{DCC83DAD-2C7D-A54B-8F50-2821E921E3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907"/>
          <a:stretch/>
        </p:blipFill>
        <p:spPr>
          <a:xfrm>
            <a:off x="292343" y="4619384"/>
            <a:ext cx="1809803" cy="835016"/>
          </a:xfrm>
          <a:prstGeom prst="rect">
            <a:avLst/>
          </a:prstGeom>
        </p:spPr>
      </p:pic>
      <p:pic>
        <p:nvPicPr>
          <p:cNvPr id="90" name="Picture 89" descr="CTA_Logo_Template_RGB2.png">
            <a:extLst>
              <a:ext uri="{FF2B5EF4-FFF2-40B4-BE49-F238E27FC236}">
                <a16:creationId xmlns:a16="http://schemas.microsoft.com/office/drawing/2014/main" id="{9981B36B-643C-8B40-81C3-419754C1F1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425" y="42478"/>
            <a:ext cx="1758836" cy="106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73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15058-1A9D-AD43-9858-5AA584BF1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Wingdings" pitchFamily="2" charset="2"/>
              </a:rPr>
              <a:t>Thanks for listening!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9E7FF9-2FAD-704A-AC34-0B4B8B4D3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26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7ACD62-E906-E54A-95FB-5090A7A17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743"/>
            <a:ext cx="9144000" cy="426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1C79755-9F71-1449-A221-727FB1E95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6502" y="18820"/>
            <a:ext cx="4137498" cy="1390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825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09CD8E-106A-3D46-91C3-98CDE67E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2D5FF5-7D25-5648-941D-FDCF1DF18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792F54D-995E-3241-94D2-706870B17A4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54131"/>
            <a:ext cx="8566150" cy="5665787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1CDF65-7139-114E-B9BF-5D4E4A4141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0907"/>
          <a:stretch/>
        </p:blipFill>
        <p:spPr>
          <a:xfrm>
            <a:off x="3783432" y="555104"/>
            <a:ext cx="2170850" cy="1001598"/>
          </a:xfrm>
          <a:prstGeom prst="rect">
            <a:avLst/>
          </a:prstGeom>
        </p:spPr>
      </p:pic>
      <p:pic>
        <p:nvPicPr>
          <p:cNvPr id="11" name="Picture 10" descr="CTA_Logo_Template_RGB2.png">
            <a:extLst>
              <a:ext uri="{FF2B5EF4-FFF2-40B4-BE49-F238E27FC236}">
                <a16:creationId xmlns:a16="http://schemas.microsoft.com/office/drawing/2014/main" id="{71E24D08-1AFF-164A-8360-1070F67644E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00370" y="4265565"/>
            <a:ext cx="1959444" cy="11835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E8F785-AD99-0849-B7D9-80E172307DB0}"/>
              </a:ext>
            </a:extLst>
          </p:cNvPr>
          <p:cNvSpPr txBox="1"/>
          <p:nvPr/>
        </p:nvSpPr>
        <p:spPr>
          <a:xfrm>
            <a:off x="1158685" y="412988"/>
            <a:ext cx="140294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Very high energy </a:t>
            </a:r>
          </a:p>
          <a:p>
            <a:r>
              <a:rPr lang="en-GB" dirty="0">
                <a:solidFill>
                  <a:srgbClr val="FF0000"/>
                </a:solidFill>
              </a:rPr>
              <a:t>gamma-ray</a:t>
            </a:r>
          </a:p>
        </p:txBody>
      </p:sp>
    </p:spTree>
    <p:extLst>
      <p:ext uri="{BB962C8B-B14F-4D97-AF65-F5344CB8AC3E}">
        <p14:creationId xmlns:p14="http://schemas.microsoft.com/office/powerpoint/2010/main" val="2614282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67257B7-0975-704D-BD3D-9BC1B86B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24F1B6-2D86-844F-95F8-C5AF7A385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D15D83-5BC4-4FF7-8407-2D41C2802218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17" y="186612"/>
            <a:ext cx="8674943" cy="54857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3CF62C-DD18-2141-A20C-E828F0A25F8D}"/>
              </a:ext>
            </a:extLst>
          </p:cNvPr>
          <p:cNvSpPr txBox="1"/>
          <p:nvPr/>
        </p:nvSpPr>
        <p:spPr>
          <a:xfrm>
            <a:off x="6581089" y="5340391"/>
            <a:ext cx="1362991" cy="265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25" dirty="0">
                <a:latin typeface="Avenir Book" panose="02000503020000020003" pitchFamily="2" charset="0"/>
              </a:rPr>
              <a:t>For 0.4º sources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B131B7-B302-8A44-83AE-1A40ABFD6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142" y="3648200"/>
            <a:ext cx="6426858" cy="16803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9A7609-355D-3447-8B4E-E7A010A02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6599" y="2454325"/>
            <a:ext cx="4360307" cy="118207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2B26899-7E8A-2F4F-A29D-512F4CB552EC}"/>
              </a:ext>
            </a:extLst>
          </p:cNvPr>
          <p:cNvSpPr/>
          <p:nvPr/>
        </p:nvSpPr>
        <p:spPr>
          <a:xfrm>
            <a:off x="2158482" y="2388637"/>
            <a:ext cx="2164702" cy="329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BFDFDDCD-7D7F-A54E-9D3D-E8D0722B786B}"/>
              </a:ext>
            </a:extLst>
          </p:cNvPr>
          <p:cNvSpPr txBox="1">
            <a:spLocks/>
          </p:cNvSpPr>
          <p:nvPr/>
        </p:nvSpPr>
        <p:spPr>
          <a:xfrm>
            <a:off x="6892635" y="5296960"/>
            <a:ext cx="2126673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685800" rtl="0" eaLnBrk="1" latinLnBrk="0" hangingPunct="1">
              <a:defRPr sz="1600" kern="1200">
                <a:solidFill>
                  <a:srgbClr val="FF7F0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A13B091-27F1-FD4E-AC24-2E88FBC7C961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3447DB-4940-B547-B2B9-0365A13664C3}"/>
              </a:ext>
            </a:extLst>
          </p:cNvPr>
          <p:cNvSpPr txBox="1"/>
          <p:nvPr/>
        </p:nvSpPr>
        <p:spPr>
          <a:xfrm>
            <a:off x="1643605" y="367475"/>
            <a:ext cx="857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HAWC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1D3AE5-3C05-764A-BCA5-2B75B2967E5D}"/>
              </a:ext>
            </a:extLst>
          </p:cNvPr>
          <p:cNvSpPr txBox="1"/>
          <p:nvPr/>
        </p:nvSpPr>
        <p:spPr>
          <a:xfrm>
            <a:off x="7752574" y="3181554"/>
            <a:ext cx="1061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LHAASO</a:t>
            </a:r>
          </a:p>
        </p:txBody>
      </p:sp>
    </p:spTree>
    <p:extLst>
      <p:ext uri="{BB962C8B-B14F-4D97-AF65-F5344CB8AC3E}">
        <p14:creationId xmlns:p14="http://schemas.microsoft.com/office/powerpoint/2010/main" val="25397358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A9AB4C-D1FE-3046-BCDA-F0B5505E4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t>5</a:t>
            </a:fld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235150-6054-A249-897E-9F5391437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874A9C-8D22-BF49-B32A-CD52EF17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88D16D-714D-FE44-B9DA-2F39E1046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78" y="53512"/>
            <a:ext cx="8210550" cy="54858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1A0AAB-44B5-4A42-B689-4849CA28BA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98033" y="110259"/>
            <a:ext cx="2527799" cy="117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9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24CF7-3C9F-734C-AB0B-8CB1577CB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Status &amp;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E1E6B5-A20D-8144-BED7-0D0C377DC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6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E018451-1EA3-524E-9D0C-627BB2511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1655585"/>
            <a:ext cx="3939966" cy="240382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A7E86CFC-2B2E-5046-A626-D9674CC3A343}"/>
              </a:ext>
            </a:extLst>
          </p:cNvPr>
          <p:cNvGrpSpPr/>
          <p:nvPr/>
        </p:nvGrpSpPr>
        <p:grpSpPr>
          <a:xfrm>
            <a:off x="364586" y="1948748"/>
            <a:ext cx="319318" cy="717677"/>
            <a:chOff x="121184" y="1623103"/>
            <a:chExt cx="319318" cy="7176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99DC21-39D0-6348-9310-5F481BDF96C3}"/>
                </a:ext>
              </a:extLst>
            </p:cNvPr>
            <p:cNvSpPr txBox="1"/>
            <p:nvPr/>
          </p:nvSpPr>
          <p:spPr>
            <a:xfrm>
              <a:off x="121184" y="1623103"/>
              <a:ext cx="319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7F01"/>
                  </a:solidFill>
                </a:rPr>
                <a:t>✓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F61E9F7-203E-004D-8B7F-951480A2DC80}"/>
                </a:ext>
              </a:extLst>
            </p:cNvPr>
            <p:cNvSpPr txBox="1"/>
            <p:nvPr/>
          </p:nvSpPr>
          <p:spPr>
            <a:xfrm>
              <a:off x="121184" y="1828053"/>
              <a:ext cx="319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7F01"/>
                  </a:solidFill>
                </a:rPr>
                <a:t>✓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32BA46C-4B25-914B-8A86-E2EEB46AF3BA}"/>
                </a:ext>
              </a:extLst>
            </p:cNvPr>
            <p:cNvSpPr txBox="1"/>
            <p:nvPr/>
          </p:nvSpPr>
          <p:spPr>
            <a:xfrm>
              <a:off x="121184" y="2033003"/>
              <a:ext cx="3193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b="1" dirty="0">
                  <a:solidFill>
                    <a:srgbClr val="FF7F01"/>
                  </a:solidFill>
                </a:rPr>
                <a:t>✓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1079D77-A172-6A47-81A3-31643EC7134B}"/>
              </a:ext>
            </a:extLst>
          </p:cNvPr>
          <p:cNvSpPr txBox="1"/>
          <p:nvPr/>
        </p:nvSpPr>
        <p:spPr>
          <a:xfrm>
            <a:off x="355447" y="2797694"/>
            <a:ext cx="3193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rgbClr val="FF7F01"/>
                </a:solidFill>
              </a:rPr>
              <a:t>✓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FB58ADA-A010-4E4D-A68A-3B5639DF1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645" y="1512407"/>
            <a:ext cx="3750398" cy="3898321"/>
          </a:xfrm>
        </p:spPr>
        <p:txBody>
          <a:bodyPr>
            <a:normAutofit/>
          </a:bodyPr>
          <a:lstStyle/>
          <a:p>
            <a:r>
              <a:rPr lang="en-GB" dirty="0"/>
              <a:t>R&amp;D Phase</a:t>
            </a:r>
          </a:p>
          <a:p>
            <a:pPr lvl="1"/>
            <a:r>
              <a:rPr lang="en-GB" dirty="0"/>
              <a:t>Kick off meeting Nov 2019</a:t>
            </a:r>
          </a:p>
          <a:p>
            <a:pPr lvl="1"/>
            <a:r>
              <a:rPr lang="en-GB" dirty="0"/>
              <a:t>Expected completion 2023</a:t>
            </a:r>
          </a:p>
          <a:p>
            <a:pPr lvl="2"/>
            <a:r>
              <a:rPr lang="en-GB" dirty="0"/>
              <a:t>Site and Design Choices made</a:t>
            </a:r>
          </a:p>
          <a:p>
            <a:pPr lvl="1"/>
            <a:r>
              <a:rPr lang="en-GB" dirty="0"/>
              <a:t>Then:</a:t>
            </a:r>
          </a:p>
          <a:p>
            <a:r>
              <a:rPr lang="en-GB" dirty="0"/>
              <a:t>Preparatory Phase</a:t>
            </a:r>
          </a:p>
          <a:p>
            <a:pPr lvl="1"/>
            <a:r>
              <a:rPr lang="en-GB" dirty="0"/>
              <a:t>Detailed construction planning</a:t>
            </a:r>
          </a:p>
          <a:p>
            <a:pPr lvl="1"/>
            <a:r>
              <a:rPr lang="en-GB" b="1" dirty="0"/>
              <a:t>Engineering Array</a:t>
            </a:r>
          </a:p>
          <a:p>
            <a:r>
              <a:rPr lang="en-GB" dirty="0"/>
              <a:t>(Full) Construction Phase</a:t>
            </a:r>
          </a:p>
          <a:p>
            <a:pPr lvl="1"/>
            <a:r>
              <a:rPr lang="en-GB" dirty="0"/>
              <a:t>2026+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AFD8D8A5-39C0-1749-9A9F-4FCB756C0540}"/>
              </a:ext>
            </a:extLst>
          </p:cNvPr>
          <p:cNvSpPr txBox="1">
            <a:spLocks/>
          </p:cNvSpPr>
          <p:nvPr/>
        </p:nvSpPr>
        <p:spPr>
          <a:xfrm>
            <a:off x="364586" y="4395634"/>
            <a:ext cx="7229475" cy="1066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48" indent="-171448" algn="l" defTabSz="685793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FF7F01"/>
              </a:buClr>
              <a:buSzPct val="90000"/>
              <a:buFont typeface="ArialUnicodeMS" charset="0"/>
              <a:buChar char="⌾"/>
              <a:defRPr sz="2100" kern="120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defRPr>
            </a:lvl1pPr>
            <a:lvl2pPr marL="514345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60000"/>
              <a:buFont typeface="LucidaGrande" charset="0"/>
              <a:buChar char="→"/>
              <a:defRPr sz="18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2pPr>
            <a:lvl3pPr marL="857241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60000"/>
              <a:buFont typeface="Wingdings" charset="2"/>
              <a:buChar char="ü"/>
              <a:defRPr sz="15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3pPr>
            <a:lvl4pPr marL="1200138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120000"/>
              <a:buFont typeface="Arial"/>
              <a:buChar char="•"/>
              <a:defRPr sz="135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4pPr>
            <a:lvl5pPr marL="1543035" indent="-171448" algn="l" defTabSz="685793" rtl="0" eaLnBrk="1" latinLnBrk="0" hangingPunct="1">
              <a:lnSpc>
                <a:spcPts val="2000"/>
              </a:lnSpc>
              <a:spcBef>
                <a:spcPts val="376"/>
              </a:spcBef>
              <a:buClr>
                <a:srgbClr val="FF7F01"/>
              </a:buClr>
              <a:buSzPct val="120000"/>
              <a:buFont typeface="Wingdings" charset="2"/>
              <a:buChar char="§"/>
              <a:defRPr sz="1200" kern="1200">
                <a:solidFill>
                  <a:srgbClr val="404040"/>
                </a:solidFill>
                <a:latin typeface="Avenir Book" charset="0"/>
                <a:ea typeface="Avenir Book" charset="0"/>
                <a:cs typeface="Avenir Book" charset="0"/>
              </a:defRPr>
            </a:lvl5pPr>
            <a:lvl6pPr marL="1885931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28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24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21" indent="-171448" algn="l" defTabSz="685793" rtl="0" eaLnBrk="1" latinLnBrk="0" hangingPunct="1">
              <a:lnSpc>
                <a:spcPct val="90000"/>
              </a:lnSpc>
              <a:spcBef>
                <a:spcPts val="376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SWGO partners</a:t>
            </a:r>
          </a:p>
          <a:p>
            <a:pPr lvl="1"/>
            <a:r>
              <a:rPr lang="en-GB" dirty="0"/>
              <a:t>47 institutes in 12 countries*</a:t>
            </a:r>
          </a:p>
          <a:p>
            <a:pPr lvl="1"/>
            <a:r>
              <a:rPr lang="en-GB" dirty="0"/>
              <a:t>+ supporting scientists 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73E5BA8C-4606-4646-AB08-1D4A66EFC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6374">
            <a:off x="7885737" y="2855683"/>
            <a:ext cx="1259226" cy="162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3CAF06A-6D4A-474E-8618-EB542799498A}"/>
              </a:ext>
            </a:extLst>
          </p:cNvPr>
          <p:cNvSpPr txBox="1"/>
          <p:nvPr/>
        </p:nvSpPr>
        <p:spPr>
          <a:xfrm>
            <a:off x="7974549" y="3311526"/>
            <a:ext cx="59663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7F01"/>
                </a:solidFill>
              </a:rPr>
              <a:t>20M$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8EB4E5-3BB9-334E-B886-01B8C666928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734"/>
          <a:stretch/>
        </p:blipFill>
        <p:spPr>
          <a:xfrm>
            <a:off x="5440321" y="164830"/>
            <a:ext cx="3075029" cy="90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35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4" descr="Bubbles">
            <a:extLst>
              <a:ext uri="{FF2B5EF4-FFF2-40B4-BE49-F238E27FC236}">
                <a16:creationId xmlns:a16="http://schemas.microsoft.com/office/drawing/2014/main" id="{C6586910-EE49-A34B-B317-2610FBC6C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107" y="-45721"/>
            <a:ext cx="3040864" cy="385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Bubbles">
            <a:extLst>
              <a:ext uri="{FF2B5EF4-FFF2-40B4-BE49-F238E27FC236}">
                <a16:creationId xmlns:a16="http://schemas.microsoft.com/office/drawing/2014/main" id="{73C3B459-4BE7-3B44-9014-6E81F09D3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36" y="-1374501"/>
            <a:ext cx="4170264" cy="385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2D8B1A-4A31-B74F-BA7C-75443A42F4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87" y="3077107"/>
            <a:ext cx="7251163" cy="3618091"/>
          </a:xfrm>
          <a:prstGeom prst="ellipse">
            <a:avLst/>
          </a:prstGeom>
        </p:spPr>
      </p:pic>
      <p:pic>
        <p:nvPicPr>
          <p:cNvPr id="14344" name="Picture 8" descr="Sgr A* – Weltraumbild des Tages">
            <a:extLst>
              <a:ext uri="{FF2B5EF4-FFF2-40B4-BE49-F238E27FC236}">
                <a16:creationId xmlns:a16="http://schemas.microsoft.com/office/drawing/2014/main" id="{43FF2511-87A0-6F4F-930F-41C4CB8F7F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11" b="20713"/>
          <a:stretch/>
        </p:blipFill>
        <p:spPr bwMode="auto">
          <a:xfrm>
            <a:off x="6627740" y="1371466"/>
            <a:ext cx="2516260" cy="269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F49880-5BB9-7E46-94B7-6C65F3E8D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10" name="Content Placeholder 8">
            <a:extLst>
              <a:ext uri="{FF2B5EF4-FFF2-40B4-BE49-F238E27FC236}">
                <a16:creationId xmlns:a16="http://schemas.microsoft.com/office/drawing/2014/main" id="{7FD2ABD8-EB2B-1146-9A86-3CD8566EE7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0" r="32861"/>
          <a:stretch/>
        </p:blipFill>
        <p:spPr>
          <a:xfrm>
            <a:off x="0" y="3847989"/>
            <a:ext cx="3349193" cy="1867011"/>
          </a:xfrm>
          <a:prstGeom prst="rect">
            <a:avLst/>
          </a:prstGeom>
        </p:spPr>
      </p:pic>
      <p:pic>
        <p:nvPicPr>
          <p:cNvPr id="14338" name="Picture 2">
            <a:extLst>
              <a:ext uri="{FF2B5EF4-FFF2-40B4-BE49-F238E27FC236}">
                <a16:creationId xmlns:a16="http://schemas.microsoft.com/office/drawing/2014/main" id="{C5AB75C6-FF5B-6B41-8F38-9575EC674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38" y="-45721"/>
            <a:ext cx="2586222" cy="252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HAWC map for the region around Geminga (about 815 light-years away in the constellation Gemini) and PSR B0656+14 (about 940 light-years away). Image credit: John Pretz.">
            <a:extLst>
              <a:ext uri="{FF2B5EF4-FFF2-40B4-BE49-F238E27FC236}">
                <a16:creationId xmlns:a16="http://schemas.microsoft.com/office/drawing/2014/main" id="{036A401C-17C9-9D4C-9A2C-C4A51009B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1" y="2047556"/>
            <a:ext cx="2586223" cy="1730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DA1E02B-29C5-8A46-88D8-BB7F918D2186}"/>
              </a:ext>
            </a:extLst>
          </p:cNvPr>
          <p:cNvSpPr/>
          <p:nvPr/>
        </p:nvSpPr>
        <p:spPr>
          <a:xfrm>
            <a:off x="2317414" y="297587"/>
            <a:ext cx="4310633" cy="4626106"/>
          </a:xfrm>
          <a:prstGeom prst="rect">
            <a:avLst/>
          </a:prstGeom>
          <a:solidFill>
            <a:srgbClr val="FF7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70FA4-6230-CD42-A382-CA056D1AF30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059" t="3428" r="36803" b="17993"/>
          <a:stretch/>
        </p:blipFill>
        <p:spPr>
          <a:xfrm>
            <a:off x="2387445" y="362514"/>
            <a:ext cx="4170264" cy="449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4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4DB9-A847-204E-8819-3DEF2353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1BEF-0BB2-F342-BA81-74E16A7A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8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1D1753-A011-854D-9790-97AF9BE0A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53" y="2984721"/>
            <a:ext cx="5093547" cy="2740237"/>
          </a:xfrm>
          <a:prstGeom prst="rect">
            <a:avLst/>
          </a:prstGeom>
          <a:ln w="1905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772A0-AD80-334D-A108-0EF80F67C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01"/>
            <a:ext cx="6244855" cy="2682395"/>
          </a:xfrm>
          <a:prstGeom prst="rect">
            <a:avLst/>
          </a:prstGeom>
          <a:ln w="19050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F71F4E8-AC66-FA48-B1FE-5A1BEE767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638213"/>
            <a:ext cx="4050453" cy="3086745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87776A4-DBDA-E945-BF21-40A25D8C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89" y="0"/>
            <a:ext cx="4705911" cy="29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FA7A7E-B0D6-E443-9BEC-36A7BDF9D339}"/>
              </a:ext>
            </a:extLst>
          </p:cNvPr>
          <p:cNvSpPr txBox="1"/>
          <p:nvPr/>
        </p:nvSpPr>
        <p:spPr>
          <a:xfrm>
            <a:off x="0" y="7801"/>
            <a:ext cx="989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Bolivia 4.7k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5776C1-E0A2-0E4A-B725-24E062671EAC}"/>
              </a:ext>
            </a:extLst>
          </p:cNvPr>
          <p:cNvSpPr txBox="1"/>
          <p:nvPr/>
        </p:nvSpPr>
        <p:spPr>
          <a:xfrm>
            <a:off x="-12712" y="5414918"/>
            <a:ext cx="1282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Argentina 4.8 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97F293-DC9E-BA4C-BA35-CBCE89410577}"/>
              </a:ext>
            </a:extLst>
          </p:cNvPr>
          <p:cNvSpPr txBox="1"/>
          <p:nvPr/>
        </p:nvSpPr>
        <p:spPr>
          <a:xfrm>
            <a:off x="8196475" y="30503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Chile 4.8 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753685-6AC6-5843-9F8A-91BC322B1BC3}"/>
              </a:ext>
            </a:extLst>
          </p:cNvPr>
          <p:cNvSpPr txBox="1"/>
          <p:nvPr/>
        </p:nvSpPr>
        <p:spPr>
          <a:xfrm>
            <a:off x="8196475" y="5350903"/>
            <a:ext cx="885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Peru 4.9 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507C77-643C-5649-8F09-E6A9CCD54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29255" y="619230"/>
            <a:ext cx="2954329" cy="461102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A217C7-3D70-474A-9579-C2823D54B577}"/>
              </a:ext>
            </a:extLst>
          </p:cNvPr>
          <p:cNvGrpSpPr/>
          <p:nvPr/>
        </p:nvGrpSpPr>
        <p:grpSpPr>
          <a:xfrm>
            <a:off x="2874806" y="1120390"/>
            <a:ext cx="2625219" cy="3900136"/>
            <a:chOff x="5387939" y="688145"/>
            <a:chExt cx="2625219" cy="39001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B9F5B6-278C-3A4A-B361-2F0BC0F01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209" b="15548"/>
            <a:stretch/>
          </p:blipFill>
          <p:spPr>
            <a:xfrm>
              <a:off x="5387939" y="688145"/>
              <a:ext cx="2625219" cy="3900136"/>
            </a:xfrm>
            <a:prstGeom prst="rect">
              <a:avLst/>
            </a:prstGeom>
            <a:ln>
              <a:solidFill>
                <a:srgbClr val="FF7F0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F2F18E-73F7-BE48-8DE0-F6D5F373F8B3}"/>
                </a:ext>
              </a:extLst>
            </p:cNvPr>
            <p:cNvSpPr txBox="1"/>
            <p:nvPr/>
          </p:nvSpPr>
          <p:spPr>
            <a:xfrm>
              <a:off x="5861240" y="1342319"/>
              <a:ext cx="55335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13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º</a:t>
              </a:r>
              <a:r>
                <a:rPr lang="en-GB" dirty="0"/>
                <a:t> 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2B5A-25AF-7647-B1C0-F04A0888A9C8}"/>
                </a:ext>
              </a:extLst>
            </p:cNvPr>
            <p:cNvSpPr txBox="1"/>
            <p:nvPr/>
          </p:nvSpPr>
          <p:spPr>
            <a:xfrm>
              <a:off x="5821971" y="3464819"/>
              <a:ext cx="54213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24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º</a:t>
              </a:r>
              <a:r>
                <a:rPr lang="en-GB" dirty="0"/>
                <a:t> 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211315C-EE56-9F43-B57D-04C2AB898DE0}"/>
                </a:ext>
              </a:extLst>
            </p:cNvPr>
            <p:cNvCxnSpPr/>
            <p:nvPr/>
          </p:nvCxnSpPr>
          <p:spPr>
            <a:xfrm>
              <a:off x="5941974" y="1584405"/>
              <a:ext cx="59738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33BE44-B537-3246-9A2F-FB2921184346}"/>
                </a:ext>
              </a:extLst>
            </p:cNvPr>
            <p:cNvCxnSpPr/>
            <p:nvPr/>
          </p:nvCxnSpPr>
          <p:spPr>
            <a:xfrm>
              <a:off x="5901348" y="3702405"/>
              <a:ext cx="59738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94435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84DB9-A847-204E-8819-3DEF2353CE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751BEF-0BB2-F342-BA81-74E16A7A6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3B091-27F1-FD4E-AC24-2E88FBC7C961}" type="slidenum">
              <a:rPr lang="en-GB" smtClean="0"/>
              <a:pPr/>
              <a:t>9</a:t>
            </a:fld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B1D1753-A011-854D-9790-97AF9BE0A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53" y="2984721"/>
            <a:ext cx="5093547" cy="2740237"/>
          </a:xfrm>
          <a:prstGeom prst="rect">
            <a:avLst/>
          </a:prstGeom>
          <a:ln w="1905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9D772A0-AD80-334D-A108-0EF80F67C1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801"/>
            <a:ext cx="6244855" cy="2682395"/>
          </a:xfrm>
          <a:prstGeom prst="rect">
            <a:avLst/>
          </a:prstGeom>
          <a:ln w="19050">
            <a:noFill/>
          </a:ln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F71F4E8-AC66-FA48-B1FE-5A1BEE767F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2638213"/>
            <a:ext cx="4050453" cy="3086745"/>
          </a:xfr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787776A4-DBDA-E945-BF21-40A25D8CF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089" y="0"/>
            <a:ext cx="4705911" cy="298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FA7A7E-B0D6-E443-9BEC-36A7BDF9D339}"/>
              </a:ext>
            </a:extLst>
          </p:cNvPr>
          <p:cNvSpPr txBox="1"/>
          <p:nvPr/>
        </p:nvSpPr>
        <p:spPr>
          <a:xfrm>
            <a:off x="0" y="7801"/>
            <a:ext cx="989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Bolivia 4.7k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5776C1-E0A2-0E4A-B725-24E062671EAC}"/>
              </a:ext>
            </a:extLst>
          </p:cNvPr>
          <p:cNvSpPr txBox="1"/>
          <p:nvPr/>
        </p:nvSpPr>
        <p:spPr>
          <a:xfrm>
            <a:off x="-12712" y="5414918"/>
            <a:ext cx="128272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Argentina 4.8 k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97F293-DC9E-BA4C-BA35-CBCE89410577}"/>
              </a:ext>
            </a:extLst>
          </p:cNvPr>
          <p:cNvSpPr txBox="1"/>
          <p:nvPr/>
        </p:nvSpPr>
        <p:spPr>
          <a:xfrm>
            <a:off x="8196475" y="30503"/>
            <a:ext cx="9108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Chile 4.8 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753685-6AC6-5843-9F8A-91BC322B1BC3}"/>
              </a:ext>
            </a:extLst>
          </p:cNvPr>
          <p:cNvSpPr txBox="1"/>
          <p:nvPr/>
        </p:nvSpPr>
        <p:spPr>
          <a:xfrm>
            <a:off x="8196475" y="5350903"/>
            <a:ext cx="88517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Peru 4.9 k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9507C77-643C-5649-8F09-E6A9CCD545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429255" y="619230"/>
            <a:ext cx="2954329" cy="461102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AA217C7-3D70-474A-9579-C2823D54B577}"/>
              </a:ext>
            </a:extLst>
          </p:cNvPr>
          <p:cNvGrpSpPr/>
          <p:nvPr/>
        </p:nvGrpSpPr>
        <p:grpSpPr>
          <a:xfrm>
            <a:off x="2874806" y="1120390"/>
            <a:ext cx="2625219" cy="3900136"/>
            <a:chOff x="5387939" y="688145"/>
            <a:chExt cx="2625219" cy="390013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67B9F5B6-278C-3A4A-B361-2F0BC0F015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6209" b="15548"/>
            <a:stretch/>
          </p:blipFill>
          <p:spPr>
            <a:xfrm>
              <a:off x="5387939" y="688145"/>
              <a:ext cx="2625219" cy="3900136"/>
            </a:xfrm>
            <a:prstGeom prst="rect">
              <a:avLst/>
            </a:prstGeom>
            <a:ln>
              <a:solidFill>
                <a:srgbClr val="FF7F01"/>
              </a:solidFill>
            </a:ln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8F2F18E-73F7-BE48-8DE0-F6D5F373F8B3}"/>
                </a:ext>
              </a:extLst>
            </p:cNvPr>
            <p:cNvSpPr txBox="1"/>
            <p:nvPr/>
          </p:nvSpPr>
          <p:spPr>
            <a:xfrm>
              <a:off x="5861240" y="1342319"/>
              <a:ext cx="553357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13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º</a:t>
              </a:r>
              <a:r>
                <a:rPr lang="en-GB" dirty="0"/>
                <a:t> 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E502B5A-25AF-7647-B1C0-F04A0888A9C8}"/>
                </a:ext>
              </a:extLst>
            </p:cNvPr>
            <p:cNvSpPr txBox="1"/>
            <p:nvPr/>
          </p:nvSpPr>
          <p:spPr>
            <a:xfrm>
              <a:off x="5821971" y="3464819"/>
              <a:ext cx="542136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24</a:t>
              </a:r>
              <a:r>
                <a:rPr lang="en-GB" dirty="0">
                  <a:latin typeface="Arial" panose="020B0604020202020204" pitchFamily="34" charset="0"/>
                  <a:cs typeface="Arial" panose="020B0604020202020204" pitchFamily="34" charset="0"/>
                </a:rPr>
                <a:t>º</a:t>
              </a:r>
              <a:r>
                <a:rPr lang="en-GB" dirty="0"/>
                <a:t> S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4211315C-EE56-9F43-B57D-04C2AB898DE0}"/>
                </a:ext>
              </a:extLst>
            </p:cNvPr>
            <p:cNvCxnSpPr/>
            <p:nvPr/>
          </p:nvCxnSpPr>
          <p:spPr>
            <a:xfrm>
              <a:off x="5941974" y="1584405"/>
              <a:ext cx="59738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F33BE44-B537-3246-9A2F-FB2921184346}"/>
                </a:ext>
              </a:extLst>
            </p:cNvPr>
            <p:cNvCxnSpPr/>
            <p:nvPr/>
          </p:nvCxnSpPr>
          <p:spPr>
            <a:xfrm>
              <a:off x="5901348" y="3702405"/>
              <a:ext cx="597387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A3C291-1681-9149-B18E-16E6E310CD0A}"/>
              </a:ext>
            </a:extLst>
          </p:cNvPr>
          <p:cNvSpPr txBox="1"/>
          <p:nvPr/>
        </p:nvSpPr>
        <p:spPr>
          <a:xfrm>
            <a:off x="5564991" y="1999492"/>
            <a:ext cx="3041667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Site shortlisting: September 2022</a:t>
            </a:r>
          </a:p>
          <a:p>
            <a:r>
              <a:rPr lang="en-GB" dirty="0">
                <a:solidFill>
                  <a:schemeClr val="bg1"/>
                </a:solidFill>
              </a:rPr>
              <a:t>Site team visits: October 2022</a:t>
            </a:r>
          </a:p>
          <a:p>
            <a:r>
              <a:rPr lang="en-GB" dirty="0">
                <a:solidFill>
                  <a:schemeClr val="bg1"/>
                </a:solidFill>
              </a:rPr>
              <a:t>Preferred Site identified: Autumn 2023 </a:t>
            </a:r>
          </a:p>
          <a:p>
            <a:r>
              <a:rPr lang="en-GB" dirty="0">
                <a:solidFill>
                  <a:schemeClr val="bg1"/>
                </a:solidFill>
              </a:rPr>
              <a:t>On-site prototyping activities: from 2022</a:t>
            </a:r>
          </a:p>
        </p:txBody>
      </p:sp>
    </p:spTree>
    <p:extLst>
      <p:ext uri="{BB962C8B-B14F-4D97-AF65-F5344CB8AC3E}">
        <p14:creationId xmlns:p14="http://schemas.microsoft.com/office/powerpoint/2010/main" val="39636810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NeueFolien17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NeueFolien17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81832</TotalTime>
  <Words>737</Words>
  <Application>Microsoft Macintosh PowerPoint</Application>
  <PresentationFormat>On-screen Show (16:10)</PresentationFormat>
  <Paragraphs>236</Paragraphs>
  <Slides>26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49" baseType="lpstr">
      <vt:lpstr>ArialUnicodeMS</vt:lpstr>
      <vt:lpstr>Arial</vt:lpstr>
      <vt:lpstr>Arial Narrow</vt:lpstr>
      <vt:lpstr>Athelas</vt:lpstr>
      <vt:lpstr>Athelas Regular</vt:lpstr>
      <vt:lpstr>Avenir Black</vt:lpstr>
      <vt:lpstr>Avenir Book</vt:lpstr>
      <vt:lpstr>Avenir Heavy</vt:lpstr>
      <vt:lpstr>Avenir Light</vt:lpstr>
      <vt:lpstr>Calibri</vt:lpstr>
      <vt:lpstr>Calibri Light</vt:lpstr>
      <vt:lpstr>Cambria</vt:lpstr>
      <vt:lpstr>Courier New</vt:lpstr>
      <vt:lpstr>Helvetica Neue</vt:lpstr>
      <vt:lpstr>Helvetica Neue Light</vt:lpstr>
      <vt:lpstr>LucidaGrande</vt:lpstr>
      <vt:lpstr>Symbol</vt:lpstr>
      <vt:lpstr>Wingdings</vt:lpstr>
      <vt:lpstr>Office Theme</vt:lpstr>
      <vt:lpstr>1_Office Theme</vt:lpstr>
      <vt:lpstr>2_Office Theme</vt:lpstr>
      <vt:lpstr>1_NeueFolien17</vt:lpstr>
      <vt:lpstr>2_NeueFolien17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Status &amp; Plan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Resolution?</vt:lpstr>
      <vt:lpstr>Neutrino Synergies</vt:lpstr>
      <vt:lpstr>Transients </vt:lpstr>
      <vt:lpstr>PowerPoint Presentation</vt:lpstr>
      <vt:lpstr>Thanks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2nd SWGO Steering Committee Meeting </dc:title>
  <dc:creator>jim.hinton@mpi-hd.mpg.de</dc:creator>
  <cp:lastModifiedBy>Jim Hinton</cp:lastModifiedBy>
  <cp:revision>313</cp:revision>
  <cp:lastPrinted>2022-07-07T07:37:25Z</cp:lastPrinted>
  <dcterms:created xsi:type="dcterms:W3CDTF">2020-04-29T22:14:37Z</dcterms:created>
  <dcterms:modified xsi:type="dcterms:W3CDTF">2022-07-07T17:25:53Z</dcterms:modified>
</cp:coreProperties>
</file>