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99" r:id="rId3"/>
    <p:sldMasterId id="2147483717" r:id="rId4"/>
    <p:sldMasterId id="2147483751" r:id="rId5"/>
    <p:sldMasterId id="2147483766" r:id="rId6"/>
    <p:sldMasterId id="2147483770" r:id="rId7"/>
    <p:sldMasterId id="2147483785" r:id="rId8"/>
    <p:sldMasterId id="2147483813" r:id="rId9"/>
    <p:sldMasterId id="2147483827" r:id="rId10"/>
  </p:sldMasterIdLst>
  <p:notesMasterIdLst>
    <p:notesMasterId r:id="rId59"/>
  </p:notesMasterIdLst>
  <p:sldIdLst>
    <p:sldId id="2655" r:id="rId11"/>
    <p:sldId id="2883" r:id="rId12"/>
    <p:sldId id="2744" r:id="rId13"/>
    <p:sldId id="2728" r:id="rId14"/>
    <p:sldId id="2729" r:id="rId15"/>
    <p:sldId id="2814" r:id="rId16"/>
    <p:sldId id="2815" r:id="rId17"/>
    <p:sldId id="2853" r:id="rId18"/>
    <p:sldId id="2854" r:id="rId19"/>
    <p:sldId id="2773" r:id="rId20"/>
    <p:sldId id="2838" r:id="rId21"/>
    <p:sldId id="2878" r:id="rId22"/>
    <p:sldId id="2684" r:id="rId23"/>
    <p:sldId id="2685" r:id="rId24"/>
    <p:sldId id="2689" r:id="rId25"/>
    <p:sldId id="2865" r:id="rId26"/>
    <p:sldId id="2780" r:id="rId27"/>
    <p:sldId id="2781" r:id="rId28"/>
    <p:sldId id="2873" r:id="rId29"/>
    <p:sldId id="2755" r:id="rId30"/>
    <p:sldId id="2876" r:id="rId31"/>
    <p:sldId id="2757" r:id="rId32"/>
    <p:sldId id="2884" r:id="rId33"/>
    <p:sldId id="2882" r:id="rId34"/>
    <p:sldId id="2881" r:id="rId35"/>
    <p:sldId id="2879" r:id="rId36"/>
    <p:sldId id="2880" r:id="rId37"/>
    <p:sldId id="2866" r:id="rId38"/>
    <p:sldId id="2867" r:id="rId39"/>
    <p:sldId id="2868" r:id="rId40"/>
    <p:sldId id="2871" r:id="rId41"/>
    <p:sldId id="2857" r:id="rId42"/>
    <p:sldId id="2858" r:id="rId43"/>
    <p:sldId id="2850" r:id="rId44"/>
    <p:sldId id="2859" r:id="rId45"/>
    <p:sldId id="2860" r:id="rId46"/>
    <p:sldId id="2861" r:id="rId47"/>
    <p:sldId id="2862" r:id="rId48"/>
    <p:sldId id="2846" r:id="rId49"/>
    <p:sldId id="2847" r:id="rId50"/>
    <p:sldId id="2818" r:id="rId51"/>
    <p:sldId id="2819" r:id="rId52"/>
    <p:sldId id="2820" r:id="rId53"/>
    <p:sldId id="2821" r:id="rId54"/>
    <p:sldId id="2822" r:id="rId55"/>
    <p:sldId id="2823" r:id="rId56"/>
    <p:sldId id="2824" r:id="rId57"/>
    <p:sldId id="2864" r:id="rId58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99"/>
    <a:srgbClr val="0000FF"/>
    <a:srgbClr val="00CC99"/>
    <a:srgbClr val="FF9933"/>
    <a:srgbClr val="339966"/>
    <a:srgbClr val="FFFF00"/>
    <a:srgbClr val="FFCC99"/>
    <a:srgbClr val="0066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92" autoAdjust="0"/>
    <p:restoredTop sz="94627" autoAdjust="0"/>
  </p:normalViewPr>
  <p:slideViewPr>
    <p:cSldViewPr>
      <p:cViewPr varScale="1">
        <p:scale>
          <a:sx n="68" d="100"/>
          <a:sy n="68" d="100"/>
        </p:scale>
        <p:origin x="-125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91121E-D77F-4916-8CB2-7DD720FFD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0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043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>
                <a:solidFill>
                  <a:prstClr val="black"/>
                </a:solidFill>
              </a:rPr>
              <a:pPr/>
              <a:t>27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081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it-IT" sz="1600" dirty="0" err="1"/>
              <a:t>One</a:t>
            </a:r>
            <a:r>
              <a:rPr lang="it-IT" sz="1600" dirty="0"/>
              <a:t> can </a:t>
            </a:r>
            <a:r>
              <a:rPr lang="it-IT" sz="1600" dirty="0" err="1"/>
              <a:t>mention</a:t>
            </a:r>
            <a:r>
              <a:rPr lang="it-IT" sz="1600" dirty="0"/>
              <a:t> </a:t>
            </a:r>
            <a:r>
              <a:rPr lang="it-IT" sz="1600" dirty="0" err="1"/>
              <a:t>here</a:t>
            </a:r>
            <a:r>
              <a:rPr lang="it-IT" sz="1600" dirty="0"/>
              <a:t> the </a:t>
            </a:r>
            <a:r>
              <a:rPr lang="it-IT" sz="1600" dirty="0" err="1"/>
              <a:t>very</a:t>
            </a:r>
            <a:r>
              <a:rPr lang="it-IT" sz="1600" dirty="0"/>
              <a:t> </a:t>
            </a:r>
            <a:r>
              <a:rPr lang="it-IT" sz="1600" dirty="0" err="1"/>
              <a:t>recent</a:t>
            </a:r>
            <a:r>
              <a:rPr lang="it-IT" sz="1600" dirty="0"/>
              <a:t> </a:t>
            </a:r>
            <a:r>
              <a:rPr lang="it-IT" sz="1600" dirty="0" err="1"/>
              <a:t>publication</a:t>
            </a:r>
            <a:r>
              <a:rPr lang="it-IT" sz="1600" dirty="0"/>
              <a:t> of the </a:t>
            </a:r>
            <a:r>
              <a:rPr lang="it-IT" sz="1600" dirty="0" err="1"/>
              <a:t>Roadmap</a:t>
            </a:r>
            <a:r>
              <a:rPr lang="it-IT" sz="1600" dirty="0"/>
              <a:t> 2020-2030 of the GW International </a:t>
            </a:r>
            <a:r>
              <a:rPr lang="it-IT" sz="1600" dirty="0" err="1"/>
              <a:t>Committee</a:t>
            </a:r>
            <a:r>
              <a:rPr lang="it-IT" sz="1600" dirty="0"/>
              <a:t> </a:t>
            </a:r>
            <a:r>
              <a:rPr lang="it-IT" sz="1600" dirty="0" err="1"/>
              <a:t>that</a:t>
            </a:r>
            <a:endParaRPr lang="it-IT" sz="1600" dirty="0"/>
          </a:p>
          <a:p>
            <a:pPr marL="342900" indent="-342900">
              <a:buAutoNum type="arabicParenR"/>
            </a:pPr>
            <a:r>
              <a:rPr lang="it-IT" sz="1600" dirty="0" err="1"/>
              <a:t>confirms</a:t>
            </a:r>
            <a:r>
              <a:rPr lang="it-IT" sz="1600" dirty="0"/>
              <a:t> the </a:t>
            </a:r>
            <a:r>
              <a:rPr lang="it-IT" sz="1600" dirty="0" err="1"/>
              <a:t>extension</a:t>
            </a:r>
            <a:r>
              <a:rPr lang="it-IT" sz="1600" dirty="0"/>
              <a:t> of 2G in the 2030s with some </a:t>
            </a:r>
            <a:r>
              <a:rPr lang="it-IT" sz="1600" dirty="0" err="1"/>
              <a:t>upgrades</a:t>
            </a:r>
            <a:r>
              <a:rPr lang="it-IT" sz="1600" dirty="0"/>
              <a:t> (e.g. A+, Virgo+, </a:t>
            </a:r>
            <a:r>
              <a:rPr lang="it-IT" sz="1600" dirty="0" err="1"/>
              <a:t>Voyager</a:t>
            </a:r>
            <a:r>
              <a:rPr lang="it-IT" sz="1600" dirty="0"/>
              <a:t>)</a:t>
            </a:r>
          </a:p>
          <a:p>
            <a:pPr marL="342900" indent="-342900">
              <a:buAutoNum type="arabicParenR"/>
            </a:pPr>
            <a:r>
              <a:rPr lang="it-IT" sz="1600" dirty="0"/>
              <a:t>the 3G </a:t>
            </a:r>
            <a:r>
              <a:rPr lang="it-IT" sz="1600" dirty="0" err="1"/>
              <a:t>projects</a:t>
            </a:r>
            <a:r>
              <a:rPr lang="it-IT" sz="1600" dirty="0"/>
              <a:t> are </a:t>
            </a:r>
            <a:r>
              <a:rPr lang="it-IT" sz="1600" dirty="0" err="1"/>
              <a:t>officially</a:t>
            </a:r>
            <a:r>
              <a:rPr lang="it-IT" sz="1600" dirty="0"/>
              <a:t> </a:t>
            </a:r>
            <a:r>
              <a:rPr lang="it-IT" sz="1600" dirty="0" err="1"/>
              <a:t>inserted</a:t>
            </a:r>
            <a:r>
              <a:rPr lang="it-IT" sz="1600" dirty="0"/>
              <a:t> in the 2020-2030 </a:t>
            </a:r>
            <a:r>
              <a:rPr lang="it-IT" sz="1600" dirty="0" err="1"/>
              <a:t>roadmap</a:t>
            </a:r>
            <a:endParaRPr lang="it-IT" sz="1600" dirty="0"/>
          </a:p>
          <a:p>
            <a:pPr marL="342900" indent="-342900">
              <a:buAutoNum type="arabicParenR"/>
            </a:pPr>
            <a:endParaRPr lang="it-IT" sz="1600" dirty="0"/>
          </a:p>
          <a:p>
            <a:pPr marL="0" indent="0">
              <a:buNone/>
            </a:pPr>
            <a:r>
              <a:rPr lang="it-IT" sz="1600" dirty="0" err="1"/>
              <a:t>https</a:t>
            </a:r>
            <a:r>
              <a:rPr lang="it-IT" sz="1600" dirty="0"/>
              <a:t>://</a:t>
            </a:r>
            <a:r>
              <a:rPr lang="it-IT" sz="1600" dirty="0" err="1"/>
              <a:t>www.nature.com</a:t>
            </a:r>
            <a:r>
              <a:rPr lang="it-IT" sz="1600" dirty="0"/>
              <a:t>/</a:t>
            </a:r>
            <a:r>
              <a:rPr lang="it-IT" sz="1600" dirty="0" err="1"/>
              <a:t>articles</a:t>
            </a:r>
            <a:r>
              <a:rPr lang="it-IT" sz="1600" dirty="0"/>
              <a:t>/s42254-021-00303-8.pdf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28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29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d6efab6b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gd6efab6b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1600"/>
              <a:t>Presenter’s note: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/>
          </a:p>
        </p:txBody>
      </p:sp>
      <p:sp>
        <p:nvSpPr>
          <p:cNvPr id="48" name="Google Shape;48;gd6efab6b3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it-IT">
                <a:solidFill>
                  <a:prstClr val="black"/>
                </a:solidFill>
              </a:rPr>
              <a:pPr>
                <a:buSzPts val="1400"/>
              </a:pPr>
              <a:t>29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brief explanation of the red and blue KN (we can take in case another figure). Focus on explain 1) the “standard short GRB”-aligned and “soft short GRB”-misaligned issue 2) the synergy with upgraded 2G to study KN and jet structure with off-axis afterglow 3) the statistical studies possible with synergies with 3G</a:t>
            </a:r>
            <a:endParaRPr lang="it-IT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30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45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32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03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33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03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35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84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36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84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37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84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38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84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11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US" sz="1600" dirty="0"/>
              <a:t>LOFT is being designed to address one of the key science themes of Cosmic Vision: matter under extreme conditions. </a:t>
            </a:r>
          </a:p>
          <a:p>
            <a:endParaRPr lang="en-US" sz="1600" dirty="0"/>
          </a:p>
          <a:p>
            <a:r>
              <a:rPr lang="en-US" sz="1600" dirty="0"/>
              <a:t>Two are the objectives at the core of the LOFT mission: </a:t>
            </a:r>
          </a:p>
          <a:p>
            <a:r>
              <a:rPr lang="en-US" sz="1600" dirty="0"/>
              <a:t>- First, to probe the state of matter at supra nuclear densities, the ones only reached in the interiors of Neutron Stars. </a:t>
            </a:r>
          </a:p>
          <a:p>
            <a:r>
              <a:rPr lang="en-US" sz="1600" dirty="0"/>
              <a:t>- Second, to probe the theory of gravity, general relativity, in the very strong environment of Black holes. </a:t>
            </a:r>
          </a:p>
          <a:p>
            <a:endParaRPr lang="en-US" sz="1600" dirty="0"/>
          </a:p>
          <a:p>
            <a:r>
              <a:rPr lang="en-US" sz="1600" dirty="0"/>
              <a:t>LOFT is therefore an observatory designed to probe two key questions of nature, through astrophysics. </a:t>
            </a:r>
          </a:p>
          <a:p>
            <a:endParaRPr lang="en-US" sz="1600" dirty="0"/>
          </a:p>
          <a:p>
            <a:r>
              <a:rPr lang="en-US" sz="1600" dirty="0"/>
              <a:t>But of course LOFT is an observatory and will explore, in addition to its core science, the physics of hundred of</a:t>
            </a:r>
          </a:p>
          <a:p>
            <a:r>
              <a:rPr lang="en-US" sz="1600" dirty="0"/>
              <a:t>galactic and extragalactic sources. 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39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41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US" sz="1600" dirty="0"/>
              <a:t>LOFT is being designed to address one of the key science themes of Cosmic Vision: matter under extreme conditions. </a:t>
            </a:r>
          </a:p>
          <a:p>
            <a:endParaRPr lang="en-US" sz="1600" dirty="0"/>
          </a:p>
          <a:p>
            <a:r>
              <a:rPr lang="en-US" sz="1600" dirty="0"/>
              <a:t>Two are the objectives at the core of the LOFT mission: </a:t>
            </a:r>
          </a:p>
          <a:p>
            <a:r>
              <a:rPr lang="en-US" sz="1600" dirty="0"/>
              <a:t>- First, to probe the state of matter at supra nuclear densities, the ones only reached in the interiors of Neutron Stars. </a:t>
            </a:r>
          </a:p>
          <a:p>
            <a:r>
              <a:rPr lang="en-US" sz="1600" dirty="0"/>
              <a:t>- Second, to probe the theory of gravity, general relativity, in the very strong environment of Black holes. </a:t>
            </a:r>
          </a:p>
          <a:p>
            <a:endParaRPr lang="en-US" sz="1600" dirty="0"/>
          </a:p>
          <a:p>
            <a:r>
              <a:rPr lang="en-US" sz="1600" dirty="0"/>
              <a:t>LOFT is therefore an observatory designed to probe two key questions of nature, through astrophysics. </a:t>
            </a:r>
          </a:p>
          <a:p>
            <a:endParaRPr lang="en-US" sz="1600" dirty="0"/>
          </a:p>
          <a:p>
            <a:r>
              <a:rPr lang="en-US" sz="1600" dirty="0"/>
              <a:t>But of course LOFT is an observatory and will explore, in addition to its core science, the physics of hundred of</a:t>
            </a:r>
          </a:p>
          <a:p>
            <a:r>
              <a:rPr lang="en-US" sz="1600" dirty="0"/>
              <a:t>galactic and extragalactic sources. 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40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41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US" sz="1600" dirty="0"/>
              <a:t>LOFT is being designed to address one of the key science themes of Cosmic Vision: matter under extreme conditions. </a:t>
            </a:r>
          </a:p>
          <a:p>
            <a:endParaRPr lang="en-US" sz="1600" dirty="0"/>
          </a:p>
          <a:p>
            <a:r>
              <a:rPr lang="en-US" sz="1600" dirty="0"/>
              <a:t>Two are the objectives at the core of the LOFT mission: </a:t>
            </a:r>
          </a:p>
          <a:p>
            <a:r>
              <a:rPr lang="en-US" sz="1600" dirty="0"/>
              <a:t>- First, to probe the state of matter at supra nuclear densities, the ones only reached in the interiors of Neutron Stars. </a:t>
            </a:r>
          </a:p>
          <a:p>
            <a:r>
              <a:rPr lang="en-US" sz="1600" dirty="0"/>
              <a:t>- Second, to probe the theory of gravity, general relativity, in the very strong environment of Black holes. </a:t>
            </a:r>
          </a:p>
          <a:p>
            <a:endParaRPr lang="en-US" sz="1600" dirty="0"/>
          </a:p>
          <a:p>
            <a:r>
              <a:rPr lang="en-US" sz="1600" dirty="0"/>
              <a:t>LOFT is therefore an observatory designed to probe two key questions of nature, through astrophysics. </a:t>
            </a:r>
          </a:p>
          <a:p>
            <a:endParaRPr lang="en-US" sz="1600" dirty="0"/>
          </a:p>
          <a:p>
            <a:r>
              <a:rPr lang="en-US" sz="1600" dirty="0"/>
              <a:t>But of course LOFT is an observatory and will explore, in addition to its core science, the physics of hundred of</a:t>
            </a:r>
          </a:p>
          <a:p>
            <a:r>
              <a:rPr lang="en-US" sz="1600" dirty="0"/>
              <a:t>galactic and extragalactic sources. 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41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03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US" sz="1600" dirty="0"/>
              <a:t>LOFT is being designed to address one of the key science themes of Cosmic Vision: matter under extreme conditions. </a:t>
            </a:r>
          </a:p>
          <a:p>
            <a:endParaRPr lang="en-US" sz="1600" dirty="0"/>
          </a:p>
          <a:p>
            <a:r>
              <a:rPr lang="en-US" sz="1600" dirty="0"/>
              <a:t>Two are the objectives at the core of the LOFT mission: </a:t>
            </a:r>
          </a:p>
          <a:p>
            <a:r>
              <a:rPr lang="en-US" sz="1600" dirty="0"/>
              <a:t>- First, to probe the state of matter at supra nuclear densities, the ones only reached in the interiors of Neutron Stars. </a:t>
            </a:r>
          </a:p>
          <a:p>
            <a:r>
              <a:rPr lang="en-US" sz="1600" dirty="0"/>
              <a:t>- Second, to probe the theory of gravity, general relativity, in the very strong environment of Black holes. </a:t>
            </a:r>
          </a:p>
          <a:p>
            <a:endParaRPr lang="en-US" sz="1600" dirty="0"/>
          </a:p>
          <a:p>
            <a:r>
              <a:rPr lang="en-US" sz="1600" dirty="0"/>
              <a:t>LOFT is therefore an observatory designed to probe two key questions of nature, through astrophysics. </a:t>
            </a:r>
          </a:p>
          <a:p>
            <a:endParaRPr lang="en-US" sz="1600" dirty="0"/>
          </a:p>
          <a:p>
            <a:r>
              <a:rPr lang="en-US" sz="1600" dirty="0"/>
              <a:t>But of course LOFT is an observatory and will explore, in addition to its core science, the physics of hundred of</a:t>
            </a:r>
          </a:p>
          <a:p>
            <a:r>
              <a:rPr lang="en-US" sz="1600" dirty="0"/>
              <a:t>galactic and extragalactic sources. 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42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312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US" sz="1600" dirty="0"/>
              <a:t>LOFT is being designed to address one of the key science themes of Cosmic Vision: matter under extreme conditions. </a:t>
            </a:r>
          </a:p>
          <a:p>
            <a:endParaRPr lang="en-US" sz="1600" dirty="0"/>
          </a:p>
          <a:p>
            <a:r>
              <a:rPr lang="en-US" sz="1600" dirty="0"/>
              <a:t>Two are the objectives at the core of the LOFT mission: </a:t>
            </a:r>
          </a:p>
          <a:p>
            <a:r>
              <a:rPr lang="en-US" sz="1600" dirty="0"/>
              <a:t>- First, to probe the state of matter at supra nuclear densities, the ones only reached in the interiors of Neutron Stars. </a:t>
            </a:r>
          </a:p>
          <a:p>
            <a:r>
              <a:rPr lang="en-US" sz="1600" dirty="0"/>
              <a:t>- Second, to probe the theory of gravity, general relativity, in the very strong environment of Black holes. </a:t>
            </a:r>
          </a:p>
          <a:p>
            <a:endParaRPr lang="en-US" sz="1600" dirty="0"/>
          </a:p>
          <a:p>
            <a:r>
              <a:rPr lang="en-US" sz="1600" dirty="0"/>
              <a:t>LOFT is therefore an observatory designed to probe two key questions of nature, through astrophysics. </a:t>
            </a:r>
          </a:p>
          <a:p>
            <a:endParaRPr lang="en-US" sz="1600" dirty="0"/>
          </a:p>
          <a:p>
            <a:r>
              <a:rPr lang="en-US" sz="1600" dirty="0"/>
              <a:t>But of course LOFT is an observatory and will explore, in addition to its core science, the physics of hundred of</a:t>
            </a:r>
          </a:p>
          <a:p>
            <a:r>
              <a:rPr lang="en-US" sz="1600" dirty="0"/>
              <a:t>galactic and extragalactic sources. 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43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03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US" sz="1600" dirty="0"/>
              <a:t>LOFT is being designed to address one of the key science themes of Cosmic Vision: matter under extreme conditions. </a:t>
            </a:r>
          </a:p>
          <a:p>
            <a:endParaRPr lang="en-US" sz="1600" dirty="0"/>
          </a:p>
          <a:p>
            <a:r>
              <a:rPr lang="en-US" sz="1600" dirty="0"/>
              <a:t>Two are the objectives at the core of the LOFT mission: </a:t>
            </a:r>
          </a:p>
          <a:p>
            <a:r>
              <a:rPr lang="en-US" sz="1600" dirty="0"/>
              <a:t>- First, to probe the state of matter at supra nuclear densities, the ones only reached in the interiors of Neutron Stars. </a:t>
            </a:r>
          </a:p>
          <a:p>
            <a:r>
              <a:rPr lang="en-US" sz="1600" dirty="0"/>
              <a:t>- Second, to probe the theory of gravity, general relativity, in the very strong environment of Black holes. </a:t>
            </a:r>
          </a:p>
          <a:p>
            <a:endParaRPr lang="en-US" sz="1600" dirty="0"/>
          </a:p>
          <a:p>
            <a:r>
              <a:rPr lang="en-US" sz="1600" dirty="0"/>
              <a:t>LOFT is therefore an observatory designed to probe two key questions of nature, through astrophysics. </a:t>
            </a:r>
          </a:p>
          <a:p>
            <a:endParaRPr lang="en-US" sz="1600" dirty="0"/>
          </a:p>
          <a:p>
            <a:r>
              <a:rPr lang="en-US" sz="1600" dirty="0"/>
              <a:t>But of course LOFT is an observatory and will explore, in addition to its core science, the physics of hundred of</a:t>
            </a:r>
          </a:p>
          <a:p>
            <a:r>
              <a:rPr lang="en-US" sz="1600" dirty="0"/>
              <a:t>galactic and extragalactic sources. 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44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03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US" sz="1600" dirty="0"/>
              <a:t>LOFT is being designed to address one of the key science themes of Cosmic Vision: matter under extreme conditions. </a:t>
            </a:r>
          </a:p>
          <a:p>
            <a:endParaRPr lang="en-US" sz="1600" dirty="0"/>
          </a:p>
          <a:p>
            <a:r>
              <a:rPr lang="en-US" sz="1600" dirty="0"/>
              <a:t>Two are the objectives at the core of the LOFT mission: </a:t>
            </a:r>
          </a:p>
          <a:p>
            <a:r>
              <a:rPr lang="en-US" sz="1600" dirty="0"/>
              <a:t>- First, to probe the state of matter at supra nuclear densities, the ones only reached in the interiors of Neutron Stars. </a:t>
            </a:r>
          </a:p>
          <a:p>
            <a:r>
              <a:rPr lang="en-US" sz="1600" dirty="0"/>
              <a:t>- Second, to probe the theory of gravity, general relativity, in the very strong environment of Black holes. </a:t>
            </a:r>
          </a:p>
          <a:p>
            <a:endParaRPr lang="en-US" sz="1600" dirty="0"/>
          </a:p>
          <a:p>
            <a:r>
              <a:rPr lang="en-US" sz="1600" dirty="0"/>
              <a:t>LOFT is therefore an observatory designed to probe two key questions of nature, through astrophysics. </a:t>
            </a:r>
          </a:p>
          <a:p>
            <a:endParaRPr lang="en-US" sz="1600" dirty="0"/>
          </a:p>
          <a:p>
            <a:r>
              <a:rPr lang="en-US" sz="1600" dirty="0"/>
              <a:t>But of course LOFT is an observatory and will explore, in addition to its core science, the physics of hundred of</a:t>
            </a:r>
          </a:p>
          <a:p>
            <a:r>
              <a:rPr lang="en-US" sz="1600" dirty="0"/>
              <a:t>galactic and extragalactic sources. 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45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03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US" sz="1600" dirty="0"/>
              <a:t>LOFT is being designed to address one of the key science themes of Cosmic Vision: matter under extreme conditions. </a:t>
            </a:r>
          </a:p>
          <a:p>
            <a:endParaRPr lang="en-US" sz="1600" dirty="0"/>
          </a:p>
          <a:p>
            <a:r>
              <a:rPr lang="en-US" sz="1600" dirty="0"/>
              <a:t>Two are the objectives at the core of the LOFT mission: </a:t>
            </a:r>
          </a:p>
          <a:p>
            <a:r>
              <a:rPr lang="en-US" sz="1600" dirty="0"/>
              <a:t>- First, to probe the state of matter at supra nuclear densities, the ones only reached in the interiors of Neutron Stars. </a:t>
            </a:r>
          </a:p>
          <a:p>
            <a:r>
              <a:rPr lang="en-US" sz="1600" dirty="0"/>
              <a:t>- Second, to probe the theory of gravity, general relativity, in the very strong environment of Black holes. </a:t>
            </a:r>
          </a:p>
          <a:p>
            <a:endParaRPr lang="en-US" sz="1600" dirty="0"/>
          </a:p>
          <a:p>
            <a:r>
              <a:rPr lang="en-US" sz="1600" dirty="0"/>
              <a:t>LOFT is therefore an observatory designed to probe two key questions of nature, through astrophysics. </a:t>
            </a:r>
          </a:p>
          <a:p>
            <a:endParaRPr lang="en-US" sz="1600" dirty="0"/>
          </a:p>
          <a:p>
            <a:r>
              <a:rPr lang="en-US" sz="1600" dirty="0"/>
              <a:t>But of course LOFT is an observatory and will explore, in addition to its core science, the physics of hundred of</a:t>
            </a:r>
          </a:p>
          <a:p>
            <a:r>
              <a:rPr lang="en-US" sz="1600" dirty="0"/>
              <a:t>galactic and extragalactic sources. 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46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039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US" sz="1600" dirty="0"/>
              <a:t>LOFT is being designed to address one of the key science themes of Cosmic Vision: matter under extreme conditions. </a:t>
            </a:r>
          </a:p>
          <a:p>
            <a:endParaRPr lang="en-US" sz="1600" dirty="0"/>
          </a:p>
          <a:p>
            <a:r>
              <a:rPr lang="en-US" sz="1600" dirty="0"/>
              <a:t>Two are the objectives at the core of the LOFT mission: </a:t>
            </a:r>
          </a:p>
          <a:p>
            <a:r>
              <a:rPr lang="en-US" sz="1600" dirty="0"/>
              <a:t>- First, to probe the state of matter at supra nuclear densities, the ones only reached in the interiors of Neutron Stars. </a:t>
            </a:r>
          </a:p>
          <a:p>
            <a:r>
              <a:rPr lang="en-US" sz="1600" dirty="0"/>
              <a:t>- Second, to probe the theory of gravity, general relativity, in the very strong environment of Black holes. </a:t>
            </a:r>
          </a:p>
          <a:p>
            <a:endParaRPr lang="en-US" sz="1600" dirty="0"/>
          </a:p>
          <a:p>
            <a:r>
              <a:rPr lang="en-US" sz="1600" dirty="0"/>
              <a:t>LOFT is therefore an observatory designed to probe two key questions of nature, through astrophysics. </a:t>
            </a:r>
          </a:p>
          <a:p>
            <a:endParaRPr lang="en-US" sz="1600" dirty="0"/>
          </a:p>
          <a:p>
            <a:r>
              <a:rPr lang="en-US" sz="1600" dirty="0"/>
              <a:t>But of course LOFT is an observatory and will explore, in addition to its core science, the physics of hundred of</a:t>
            </a:r>
          </a:p>
          <a:p>
            <a:r>
              <a:rPr lang="en-US" sz="1600" dirty="0"/>
              <a:t>galactic and extragalactic sources. 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47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31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11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10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11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</a:rPr>
              <a:pPr eaLnBrk="1" hangingPunct="1">
                <a:defRPr/>
              </a:pPr>
              <a:t>12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5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607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607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mtClean="0">
                <a:solidFill>
                  <a:srgbClr val="000000"/>
                </a:solidFill>
              </a:rPr>
              <a:pPr eaLnBrk="1" hangingPunct="1">
                <a:defRPr/>
              </a:pPr>
              <a:t>16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3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>
                <a:solidFill>
                  <a:prstClr val="black"/>
                </a:solidFill>
              </a:rPr>
              <a:pPr/>
              <a:t>21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64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1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0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6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11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535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996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031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895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613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859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116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267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434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596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6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20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505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095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3001" y="-1142999"/>
            <a:ext cx="6858002" cy="9144001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296975" y="5849826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8176" y="6611881"/>
            <a:ext cx="1196912" cy="144000"/>
          </a:xfrm>
          <a:prstGeom prst="rect">
            <a:avLst/>
          </a:prstGeom>
        </p:spPr>
      </p:pic>
      <p:cxnSp>
        <p:nvCxnSpPr>
          <p:cNvPr id="35" name="Straight Connector 34"/>
          <p:cNvCxnSpPr/>
          <p:nvPr userDrawn="1"/>
        </p:nvCxnSpPr>
        <p:spPr>
          <a:xfrm>
            <a:off x="165932" y="650447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0" noProof="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42" name="Text Box 58"/>
          <p:cNvSpPr txBox="1">
            <a:spLocks noChangeArrowheads="1"/>
          </p:cNvSpPr>
          <p:nvPr userDrawn="1"/>
        </p:nvSpPr>
        <p:spPr bwMode="auto">
          <a:xfrm>
            <a:off x="78032" y="628770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FFFFFF"/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65932" y="6623023"/>
            <a:ext cx="6826666" cy="111519"/>
            <a:chOff x="172269" y="6621494"/>
            <a:chExt cx="6826666" cy="111519"/>
          </a:xfrm>
        </p:grpSpPr>
        <p:pic>
          <p:nvPicPr>
            <p:cNvPr id="39" name="Picture 38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43989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Second level</a:t>
            </a:r>
          </a:p>
          <a:p>
            <a:pPr marL="0" marR="0" lvl="2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Third level</a:t>
            </a:r>
          </a:p>
          <a:p>
            <a:pPr marL="0" marR="0" lvl="3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Fourth level</a:t>
            </a:r>
          </a:p>
          <a:p>
            <a:pPr marL="0" marR="0" lvl="4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5031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12000" y="1806416"/>
            <a:ext cx="77890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000" y="330660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0001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6156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85571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54045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5360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3875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049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  <a:prstGeom prst="rect">
            <a:avLst/>
          </a:prstGeom>
        </p:spPr>
        <p:txBody>
          <a:bodyPr/>
          <a:lstStyle>
            <a:lvl1pPr marL="2602800" indent="0">
              <a:buNone/>
              <a:defRPr lang="en-GB" sz="1400" noProof="0" dirty="0">
                <a:solidFill>
                  <a:schemeClr val="bg2"/>
                </a:solidFill>
                <a:latin typeface="Verdana"/>
                <a:cs typeface="Verdana"/>
              </a:defRPr>
            </a:lvl1pPr>
            <a:lvl2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1432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  <a:prstGeom prst="rect">
            <a:avLst/>
          </a:prstGeo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9390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9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4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FE8889D1-2319-C543-A770-32D6C96A0C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5" y="6540241"/>
            <a:ext cx="447261" cy="476251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45290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9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7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73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lang="en-US" sz="1400" cap="small" dirty="0" err="1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lang="en-US" sz="1400" cap="small" dirty="0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3" y="6369141"/>
            <a:ext cx="454354" cy="454355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20" y="6249156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9" y="446077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48715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388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371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4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50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86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462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44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44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94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91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999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44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44" y="2057403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081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44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44" y="2057403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610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92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17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85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93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155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16523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17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46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42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24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588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999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01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835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216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55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52073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298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0441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600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4903087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6" y="69019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95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3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" y="6068729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1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7205589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6" y="69019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4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95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6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lang="en-US" sz="1400" cap="small" dirty="0" err="1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lang="en-US" sz="1400" cap="small" dirty="0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5" y="6369142"/>
            <a:ext cx="454354" cy="45435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17" y="6249157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6" y="446081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93234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1715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237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91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6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4152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014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595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92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49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408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901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809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190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094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4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8121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4466657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596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085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584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718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727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376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146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660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4768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818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383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0179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481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308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762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58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912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234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72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64094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708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497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968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952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392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724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523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941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496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89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9" Type="http://schemas.openxmlformats.org/officeDocument/2006/relationships/image" Target="../media/image29.png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38" Type="http://schemas.openxmlformats.org/officeDocument/2006/relationships/image" Target="../media/image28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.jpe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2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7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DG"/>
          <p:cNvSpPr txBox="1">
            <a:spLocks noChangeArrowheads="1"/>
          </p:cNvSpPr>
          <p:nvPr userDrawn="1"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" name="Picture 2" descr="PPT_Footer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1287"/>
            <a:ext cx="9144000" cy="366713"/>
          </a:xfrm>
          <a:prstGeom prst="rect">
            <a:avLst/>
          </a:prstGeom>
        </p:spPr>
      </p:pic>
      <p:sp>
        <p:nvSpPr>
          <p:cNvPr id="4" name="Text Box 34"/>
          <p:cNvSpPr txBox="1">
            <a:spLocks noChangeAspect="1" noChangeArrowheads="1"/>
          </p:cNvSpPr>
          <p:nvPr userDrawn="1"/>
        </p:nvSpPr>
        <p:spPr bwMode="auto">
          <a:xfrm>
            <a:off x="6160933" y="6279900"/>
            <a:ext cx="28398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t>THESEUS ESA Study Team | 05/06/2020 | Slide  </a:t>
            </a:r>
            <a:fld id="{7AB8C592-106F-41A2-B883-0D20C0419F43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166064" y="6279900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4"/>
            <a:ext cx="1210456" cy="504000"/>
          </a:xfrm>
          <a:prstGeom prst="rect">
            <a:avLst/>
          </a:prstGeom>
        </p:spPr>
      </p:pic>
      <p:sp>
        <p:nvSpPr>
          <p:cNvPr id="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61566"/>
            <a:ext cx="7174846" cy="4270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33" name="Rectangle 2"/>
          <p:cNvSpPr/>
          <p:nvPr userDrawn="1"/>
        </p:nvSpPr>
        <p:spPr>
          <a:xfrm>
            <a:off x="172800" y="864000"/>
            <a:ext cx="8748000" cy="53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eaLnBrk="1" hangingPunct="1"/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34" name="Picture 36" descr="PPT_Header01" hidden="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 descr="PPT_Header02" hidden="1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signature" hidden="1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391276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Placeholder 36"/>
          <p:cNvSpPr>
            <a:spLocks noGrp="1"/>
          </p:cNvSpPr>
          <p:nvPr>
            <p:ph type="body"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dirty="0"/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172800" y="6618883"/>
            <a:ext cx="6826666" cy="111519"/>
            <a:chOff x="172269" y="6621494"/>
            <a:chExt cx="6826666" cy="111519"/>
          </a:xfrm>
        </p:grpSpPr>
        <p:pic>
          <p:nvPicPr>
            <p:cNvPr id="39" name="Picture 38" descr="at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a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h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z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s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ro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uk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i.png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268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810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</a:defRPr>
      </a:lvl2pPr>
      <a:lvl3pPr marL="1407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3pPr>
      <a:lvl4pPr marL="2005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4pPr>
      <a:lvl5pPr marL="2602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79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0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48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6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1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8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sv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1.png"/><Relationship Id="rId4" Type="http://schemas.openxmlformats.org/officeDocument/2006/relationships/image" Target="../media/image11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2.png"/><Relationship Id="rId5" Type="http://schemas.openxmlformats.org/officeDocument/2006/relationships/image" Target="../media/image119.emf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2.png"/><Relationship Id="rId4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3.png"/><Relationship Id="rId4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76200" y="228600"/>
            <a:ext cx="8991600" cy="2031325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Cosmology</a:t>
            </a:r>
            <a:r>
              <a:rPr lang="it-IT" sz="4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 m</a:t>
            </a:r>
            <a:r>
              <a:rPr lang="it-IT" sz="4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ulti-</a:t>
            </a:r>
            <a:r>
              <a:rPr lang="it-IT" sz="4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messenger</a:t>
            </a:r>
            <a:r>
              <a:rPr lang="it-IT" sz="4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4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  <a:r>
              <a:rPr lang="it-IT" sz="4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strophysics</a:t>
            </a:r>
            <a:r>
              <a:rPr lang="it-IT" sz="4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4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and </a:t>
            </a:r>
            <a:r>
              <a:rPr lang="it-IT" sz="4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fundamental</a:t>
            </a:r>
            <a:r>
              <a:rPr lang="it-IT" sz="4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4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physics</a:t>
            </a:r>
            <a:r>
              <a:rPr lang="it-IT" sz="4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with </a:t>
            </a:r>
            <a:r>
              <a:rPr lang="it-IT" sz="4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GRBs</a:t>
            </a:r>
            <a:endParaRPr lang="it-IT" sz="4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CasellaDiTesto 1"/>
          <p:cNvSpPr txBox="1">
            <a:spLocks noChangeArrowheads="1"/>
          </p:cNvSpPr>
          <p:nvPr/>
        </p:nvSpPr>
        <p:spPr bwMode="auto">
          <a:xfrm>
            <a:off x="2025432" y="2748602"/>
            <a:ext cx="532786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u="none" dirty="0" smtClean="0">
                <a:latin typeface="Book Antiqua" panose="02040602050305030304" pitchFamily="18" charset="0"/>
              </a:rPr>
              <a:t>Lorenzo Amati </a:t>
            </a:r>
            <a:endParaRPr lang="it-IT" altLang="it-IT" sz="2800" b="1" dirty="0"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u="none" dirty="0" smtClean="0">
                <a:latin typeface="Book Antiqua" panose="02040602050305030304" pitchFamily="18" charset="0"/>
              </a:rPr>
              <a:t>(INAF – OAS Bologna)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 smtClean="0">
                <a:latin typeface="Book Antiqua" panose="02040602050305030304" pitchFamily="18" charset="0"/>
              </a:rPr>
              <a:t>(</a:t>
            </a:r>
            <a:r>
              <a:rPr lang="it-IT" altLang="it-IT" sz="2800" dirty="0">
                <a:latin typeface="Book Antiqua" panose="02040602050305030304" pitchFamily="18" charset="0"/>
              </a:rPr>
              <a:t>7</a:t>
            </a:r>
            <a:r>
              <a:rPr lang="it-IT" altLang="it-IT" sz="2800" dirty="0" smtClean="0">
                <a:latin typeface="Book Antiqua" panose="02040602050305030304" pitchFamily="18" charset="0"/>
              </a:rPr>
              <a:t> </a:t>
            </a:r>
            <a:r>
              <a:rPr lang="it-IT" altLang="it-IT" sz="2800" dirty="0" err="1" smtClean="0">
                <a:latin typeface="Book Antiqua" panose="02040602050305030304" pitchFamily="18" charset="0"/>
              </a:rPr>
              <a:t>July</a:t>
            </a:r>
            <a:r>
              <a:rPr lang="it-IT" altLang="it-IT" sz="2800" dirty="0" smtClean="0">
                <a:latin typeface="Book Antiqua" panose="02040602050305030304" pitchFamily="18" charset="0"/>
              </a:rPr>
              <a:t> </a:t>
            </a:r>
            <a:r>
              <a:rPr lang="it-IT" altLang="it-IT" sz="2800" dirty="0" smtClean="0">
                <a:latin typeface="Book Antiqua" panose="02040602050305030304" pitchFamily="18" charset="0"/>
              </a:rPr>
              <a:t>2022)</a:t>
            </a:r>
            <a:endParaRPr lang="it-IT" altLang="it-IT" sz="2800" u="none" dirty="0">
              <a:latin typeface="Book Antiqua" panose="02040602050305030304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3" y="2743201"/>
            <a:ext cx="2690977" cy="152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84" y="4648200"/>
            <a:ext cx="70485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91156"/>
            <a:ext cx="174942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79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xmlns="" id="{F7395C69-E313-334A-A88F-236CDB31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10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264CE95-6AB1-944A-87CE-27C8240B275B}"/>
              </a:ext>
            </a:extLst>
          </p:cNvPr>
          <p:cNvSpPr txBox="1"/>
          <p:nvPr/>
        </p:nvSpPr>
        <p:spPr>
          <a:xfrm>
            <a:off x="232573" y="2362200"/>
            <a:ext cx="2755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Book Antiqua" panose="02040602050305030304" pitchFamily="18" charset="0"/>
              </a:rPr>
              <a:t>Relativistic jet formation, equation of state, fundamental physics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56B5AD5F-BA13-F144-A2A9-D18D87230F37}"/>
              </a:ext>
            </a:extLst>
          </p:cNvPr>
          <p:cNvSpPr txBox="1"/>
          <p:nvPr/>
        </p:nvSpPr>
        <p:spPr>
          <a:xfrm>
            <a:off x="3192726" y="3005790"/>
            <a:ext cx="263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Book Antiqua" panose="02040602050305030304" pitchFamily="18" charset="0"/>
              </a:rPr>
              <a:t>Cosmic sites of r-process nucleosynthesis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51CCE6CD-0889-EA4E-A37B-16037FD25D9A}"/>
              </a:ext>
            </a:extLst>
          </p:cNvPr>
          <p:cNvSpPr txBox="1"/>
          <p:nvPr/>
        </p:nvSpPr>
        <p:spPr>
          <a:xfrm>
            <a:off x="6212881" y="3459037"/>
            <a:ext cx="2818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Book Antiqua" panose="02040602050305030304" pitchFamily="18" charset="0"/>
              </a:rPr>
              <a:t>New independent route to measure cosmological parameters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57735FD9-8DC3-7D4E-9860-FC889A35E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362" y="3710309"/>
            <a:ext cx="2743200" cy="169298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D236AEC3-E7A0-2348-AC61-854DA9B34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27" y="3333355"/>
            <a:ext cx="2818371" cy="17393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DFCE59A4-8A2D-0644-9F57-8DA4DB078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069" y="4368829"/>
            <a:ext cx="3019183" cy="2050390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-7434" y="12654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AT2017GFO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THE BIRTH OF MULTI-MESSENGER ASTROPHYSICS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0"/>
            <a:ext cx="900112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GRB: a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phenomenon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multi-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messenger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astrophysics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(and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cosmology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1925" y="146447"/>
            <a:ext cx="8382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GRB </a:t>
            </a:r>
            <a:r>
              <a:rPr lang="it-IT" altLang="it-IT" sz="3400" b="1" noProof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(late‘20s and 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‘30s</a:t>
            </a: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3787676"/>
            <a:ext cx="8839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1813" indent="-531813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536700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173288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09875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46463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036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3608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180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2752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it-IT" altLang="it-IT" sz="2400" b="1" dirty="0" smtClean="0">
                <a:solidFill>
                  <a:srgbClr val="C00000"/>
                </a:solidFill>
              </a:rPr>
              <a:t>THESEUS </a:t>
            </a:r>
            <a:r>
              <a:rPr lang="it-IT" altLang="it-IT" sz="2400" dirty="0" smtClean="0">
                <a:solidFill>
                  <a:srgbClr val="C00000"/>
                </a:solidFill>
              </a:rPr>
              <a:t>(</a:t>
            </a:r>
            <a:r>
              <a:rPr lang="it-IT" altLang="it-IT" sz="2400" dirty="0" err="1" smtClean="0">
                <a:solidFill>
                  <a:srgbClr val="C00000"/>
                </a:solidFill>
              </a:rPr>
              <a:t>studied</a:t>
            </a:r>
            <a:r>
              <a:rPr lang="it-IT" altLang="it-IT" sz="2400" dirty="0" smtClean="0">
                <a:solidFill>
                  <a:srgbClr val="C00000"/>
                </a:solidFill>
              </a:rPr>
              <a:t> for ESA </a:t>
            </a:r>
            <a:r>
              <a:rPr lang="it-IT" altLang="it-IT" sz="2400" dirty="0" err="1" smtClean="0">
                <a:solidFill>
                  <a:srgbClr val="C00000"/>
                </a:solidFill>
              </a:rPr>
              <a:t>Cosmic</a:t>
            </a:r>
            <a:r>
              <a:rPr lang="it-IT" altLang="it-IT" sz="2400" dirty="0" smtClean="0">
                <a:solidFill>
                  <a:srgbClr val="C00000"/>
                </a:solidFill>
              </a:rPr>
              <a:t> Vision / M5), </a:t>
            </a:r>
            <a:r>
              <a:rPr lang="it-IT" altLang="it-IT" sz="2400" b="1" dirty="0" err="1" smtClean="0">
                <a:solidFill>
                  <a:srgbClr val="C00000"/>
                </a:solidFill>
              </a:rPr>
              <a:t>HiZ</a:t>
            </a:r>
            <a:r>
              <a:rPr lang="it-IT" altLang="it-IT" sz="2400" b="1" dirty="0" smtClean="0">
                <a:solidFill>
                  <a:srgbClr val="C00000"/>
                </a:solidFill>
              </a:rPr>
              <a:t>-GUNDAM </a:t>
            </a:r>
            <a:r>
              <a:rPr lang="it-IT" altLang="it-IT" sz="2400" dirty="0" smtClean="0">
                <a:solidFill>
                  <a:srgbClr val="C00000"/>
                </a:solidFill>
              </a:rPr>
              <a:t>(JAXA, under </a:t>
            </a:r>
            <a:r>
              <a:rPr lang="it-IT" altLang="it-IT" sz="2400" dirty="0" err="1" smtClean="0">
                <a:solidFill>
                  <a:srgbClr val="C00000"/>
                </a:solidFill>
              </a:rPr>
              <a:t>study</a:t>
            </a:r>
            <a:r>
              <a:rPr lang="it-IT" altLang="it-IT" sz="2400" dirty="0" smtClean="0">
                <a:solidFill>
                  <a:srgbClr val="C00000"/>
                </a:solidFill>
              </a:rPr>
              <a:t>), </a:t>
            </a:r>
            <a:r>
              <a:rPr lang="it-IT" altLang="it-IT" sz="2400" b="1" dirty="0" smtClean="0">
                <a:solidFill>
                  <a:srgbClr val="C00000"/>
                </a:solidFill>
              </a:rPr>
              <a:t>TAP </a:t>
            </a:r>
            <a:r>
              <a:rPr lang="it-IT" altLang="it-IT" sz="2400" dirty="0" smtClean="0">
                <a:solidFill>
                  <a:srgbClr val="C00000"/>
                </a:solidFill>
              </a:rPr>
              <a:t>(idea for NASA probe-</a:t>
            </a:r>
            <a:r>
              <a:rPr lang="it-IT" altLang="it-IT" sz="2400" dirty="0" err="1" smtClean="0">
                <a:solidFill>
                  <a:srgbClr val="C00000"/>
                </a:solidFill>
              </a:rPr>
              <a:t>class</a:t>
            </a:r>
            <a:r>
              <a:rPr lang="it-IT" altLang="it-IT" sz="2400" dirty="0" smtClean="0">
                <a:solidFill>
                  <a:srgbClr val="C00000"/>
                </a:solidFill>
              </a:rPr>
              <a:t> </a:t>
            </a:r>
            <a:r>
              <a:rPr lang="it-IT" altLang="it-IT" sz="2400" dirty="0" err="1" smtClean="0">
                <a:solidFill>
                  <a:srgbClr val="C00000"/>
                </a:solidFill>
              </a:rPr>
              <a:t>mission</a:t>
            </a:r>
            <a:r>
              <a:rPr lang="it-IT" altLang="it-IT" sz="2400" b="1" dirty="0" smtClean="0">
                <a:solidFill>
                  <a:srgbClr val="C00000"/>
                </a:solidFill>
              </a:rPr>
              <a:t>), </a:t>
            </a:r>
            <a:r>
              <a:rPr lang="it-IT" altLang="it-IT" sz="2400" b="1" dirty="0" err="1" smtClean="0">
                <a:solidFill>
                  <a:srgbClr val="C00000"/>
                </a:solidFill>
              </a:rPr>
              <a:t>Gamow</a:t>
            </a:r>
            <a:r>
              <a:rPr lang="it-IT" altLang="it-IT" sz="2400" b="1" dirty="0" smtClean="0">
                <a:solidFill>
                  <a:srgbClr val="C00000"/>
                </a:solidFill>
              </a:rPr>
              <a:t> Explorer </a:t>
            </a:r>
            <a:r>
              <a:rPr lang="it-IT" altLang="it-IT" sz="2400" dirty="0" smtClean="0">
                <a:solidFill>
                  <a:srgbClr val="C00000"/>
                </a:solidFill>
              </a:rPr>
              <a:t>(</a:t>
            </a:r>
            <a:r>
              <a:rPr lang="it-IT" altLang="it-IT" sz="2400" dirty="0" err="1" smtClean="0">
                <a:solidFill>
                  <a:srgbClr val="C00000"/>
                </a:solidFill>
              </a:rPr>
              <a:t>proposal</a:t>
            </a:r>
            <a:r>
              <a:rPr lang="it-IT" altLang="it-IT" sz="2400" dirty="0" smtClean="0">
                <a:solidFill>
                  <a:srgbClr val="C00000"/>
                </a:solidFill>
              </a:rPr>
              <a:t> for NASA MIDEX</a:t>
            </a:r>
            <a:r>
              <a:rPr lang="it-IT" altLang="it-IT" sz="2400" b="1" dirty="0" smtClean="0">
                <a:solidFill>
                  <a:srgbClr val="C00000"/>
                </a:solidFill>
              </a:rPr>
              <a:t>):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prompt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emission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 down to soft X-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rays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, source location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accuracy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 of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few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arcmin</a:t>
            </a:r>
            <a:r>
              <a:rPr lang="it-IT" altLang="it-IT" sz="2400" dirty="0" smtClean="0">
                <a:solidFill>
                  <a:schemeClr val="accent2"/>
                </a:solidFill>
              </a:rPr>
              <a:t>,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prompt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 follow-up with NIR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telescope</a:t>
            </a:r>
            <a:r>
              <a:rPr lang="it-IT" altLang="it-IT" sz="2400" dirty="0" smtClean="0">
                <a:solidFill>
                  <a:schemeClr val="accent2"/>
                </a:solidFill>
              </a:rPr>
              <a:t>, </a:t>
            </a:r>
            <a:r>
              <a:rPr lang="it-IT" altLang="it-IT" sz="2400" b="1" dirty="0" smtClean="0">
                <a:solidFill>
                  <a:srgbClr val="C00000"/>
                </a:solidFill>
              </a:rPr>
              <a:t>on-</a:t>
            </a:r>
            <a:r>
              <a:rPr lang="it-IT" altLang="it-IT" sz="2400" b="1" dirty="0" err="1" smtClean="0">
                <a:solidFill>
                  <a:srgbClr val="C00000"/>
                </a:solidFill>
              </a:rPr>
              <a:t>board</a:t>
            </a:r>
            <a:r>
              <a:rPr lang="it-IT" altLang="it-IT" sz="2400" b="1" dirty="0" smtClean="0">
                <a:solidFill>
                  <a:srgbClr val="C00000"/>
                </a:solidFill>
              </a:rPr>
              <a:t> REDSHIFT</a:t>
            </a:r>
            <a:endParaRPr lang="it-IT" altLang="it-IT" sz="2400" b="1" dirty="0">
              <a:solidFill>
                <a:srgbClr val="C0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22436"/>
          <a:stretch/>
        </p:blipFill>
        <p:spPr>
          <a:xfrm>
            <a:off x="14868" y="834522"/>
            <a:ext cx="9144000" cy="26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4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810AA5F-E236-45C9-B488-43B444874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977" r="6935" b="4217"/>
          <a:stretch/>
        </p:blipFill>
        <p:spPr>
          <a:xfrm>
            <a:off x="5219699" y="1692728"/>
            <a:ext cx="3820886" cy="4479472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xmlns="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12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9144" y="111613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THIS BREAKTHROUGH WILL BE ACHIEVED BY A MISSION CONCEPT OVERCOMING MAIN LIMITATIONS OF CURRENT FACILITIES  </a:t>
            </a:r>
          </a:p>
        </p:txBody>
      </p:sp>
      <p:sp>
        <p:nvSpPr>
          <p:cNvPr id="10" name="Rettangolo arrotondato 4">
            <a:extLst>
              <a:ext uri="{FF2B5EF4-FFF2-40B4-BE49-F238E27FC236}">
                <a16:creationId xmlns:a16="http://schemas.microsoft.com/office/drawing/2014/main" xmlns="" id="{C85C3724-9497-456A-84A8-20FCD81E2396}"/>
              </a:ext>
            </a:extLst>
          </p:cNvPr>
          <p:cNvSpPr/>
          <p:nvPr/>
        </p:nvSpPr>
        <p:spPr>
          <a:xfrm>
            <a:off x="149241" y="2502304"/>
            <a:ext cx="4807838" cy="147438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xmlns="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149242" y="2534965"/>
            <a:ext cx="4807838" cy="141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Set of innovative wide-field monitors with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combination of broad energy range, sensitivity, FOV and localization accuracy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149247" y="4351457"/>
            <a:ext cx="4807839" cy="1402407"/>
          </a:xfrm>
          <a:prstGeom prst="roundRect">
            <a:avLst>
              <a:gd name="adj" fmla="val 14235"/>
            </a:avLst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49248" y="4382464"/>
            <a:ext cx="4807837" cy="133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On-board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autonomous fast follow-up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in optical/NIR,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arcsec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location and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redshift measurement 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of detected GRB/transients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6199" y="0"/>
            <a:ext cx="889037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GRB </a:t>
            </a:r>
            <a:r>
              <a:rPr lang="it-IT" altLang="it-IT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r>
              <a:rPr lang="it-IT" altLang="it-IT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the case of THESEUS                        </a:t>
            </a:r>
            <a:r>
              <a:rPr lang="it-IT" altLang="it-IT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(led by </a:t>
            </a:r>
            <a:r>
              <a:rPr lang="it-IT" altLang="it-IT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r>
              <a:rPr lang="it-IT" altLang="it-IT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ESA/M5 </a:t>
            </a:r>
            <a:r>
              <a:rPr lang="it-IT" altLang="it-IT" sz="28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it-IT" altLang="it-IT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 </a:t>
            </a:r>
            <a:r>
              <a:rPr lang="it-IT" altLang="it-IT" sz="28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it-IT" altLang="it-IT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re-</a:t>
            </a:r>
            <a:r>
              <a:rPr lang="it-IT" altLang="it-IT" sz="28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proposed</a:t>
            </a:r>
            <a:r>
              <a:rPr lang="it-IT" altLang="it-IT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M7)  </a:t>
            </a:r>
            <a:endParaRPr lang="it-IT" altLang="it-IT" sz="28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388" y="76206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Shedding light on the early Universe with GRBs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3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69" y="1676400"/>
            <a:ext cx="3961242" cy="4456397"/>
          </a:xfrm>
          <a:prstGeom prst="rect">
            <a:avLst/>
          </a:prstGeom>
        </p:spPr>
      </p:pic>
      <p:pic>
        <p:nvPicPr>
          <p:cNvPr id="10" name="lum_z_hist_notheseus.pdf" descr="lum_z_hist_notheseus.pdf"/>
          <p:cNvPicPr>
            <a:picLocks noChangeAspect="1"/>
          </p:cNvPicPr>
          <p:nvPr/>
        </p:nvPicPr>
        <p:blipFill rotWithShape="1">
          <a:blip r:embed="rId5">
            <a:extLst/>
          </a:blip>
          <a:srcRect r="28354"/>
          <a:stretch/>
        </p:blipFill>
        <p:spPr>
          <a:xfrm>
            <a:off x="39755" y="509865"/>
            <a:ext cx="4331154" cy="5680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15" y="761369"/>
            <a:ext cx="4773091" cy="528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32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388" y="76206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Shedding light on the early Universe with GRBs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3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817850"/>
            <a:ext cx="4724400" cy="531495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01653"/>
            <a:ext cx="4292600" cy="567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21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959"/>
            <a:ext cx="9144000" cy="43053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119581"/>
            <a:ext cx="2930236" cy="2688771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3200400" y="1045473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733800" y="5334000"/>
            <a:ext cx="2895600" cy="1676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0" y="1508819"/>
            <a:ext cx="3048000" cy="53860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GRB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over large FOV with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arcmin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localization</a:t>
            </a:r>
            <a:endParaRPr lang="it-IT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Kilonova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arcsec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localization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endParaRPr lang="it-IT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weaker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isotropic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X-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endParaRPr lang="it-IT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6705600" y="2209800"/>
            <a:ext cx="76200" cy="76200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r="36666" b="33759"/>
          <a:stretch/>
        </p:blipFill>
        <p:spPr>
          <a:xfrm>
            <a:off x="6179791" y="4119579"/>
            <a:ext cx="2964217" cy="2440108"/>
          </a:xfrm>
          <a:prstGeom prst="rect">
            <a:avLst/>
          </a:prstGeom>
        </p:spPr>
      </p:pic>
      <p:sp>
        <p:nvSpPr>
          <p:cNvPr id="14" name="Ovale 13"/>
          <p:cNvSpPr/>
          <p:nvPr/>
        </p:nvSpPr>
        <p:spPr>
          <a:xfrm>
            <a:off x="6705600" y="4462625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7"/>
    </mc:Choice>
    <mc:Fallback xmlns="">
      <p:transition spd="slow" advTm="3387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" y="1980164"/>
            <a:ext cx="4961177" cy="33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1340C902-AEB3-914F-BF4A-EB6EA8BEAACF}"/>
              </a:ext>
            </a:extLst>
          </p:cNvPr>
          <p:cNvSpPr/>
          <p:nvPr/>
        </p:nvSpPr>
        <p:spPr>
          <a:xfrm>
            <a:off x="0" y="115250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MEASURING THE EXPANSION RATE AND GEOMETRY OF SPACE-TIME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530F12-044E-4DE8-BBC6-74F1CB2AE001}"/>
              </a:ext>
            </a:extLst>
          </p:cNvPr>
          <p:cNvSpPr txBox="1"/>
          <p:nvPr/>
        </p:nvSpPr>
        <p:spPr>
          <a:xfrm>
            <a:off x="2579260" y="6172981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~20 joint </a:t>
            </a:r>
            <a:r>
              <a:rPr lang="it-IT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GRB</a:t>
            </a:r>
            <a:r>
              <a:rPr lang="it-IT" sz="800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+</a:t>
            </a:r>
            <a:r>
              <a:rPr lang="it-IT" sz="8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GW events</a:t>
            </a:r>
          </a:p>
        </p:txBody>
      </p:sp>
      <p:sp>
        <p:nvSpPr>
          <p:cNvPr id="11" name="Rettangolo arrotondato 8">
            <a:extLst>
              <a:ext uri="{FF2B5EF4-FFF2-40B4-BE49-F238E27FC236}">
                <a16:creationId xmlns:a16="http://schemas.microsoft.com/office/drawing/2014/main" xmlns="" id="{4D68D804-CA28-45B6-9B67-B6FF973F5ED3}"/>
              </a:ext>
            </a:extLst>
          </p:cNvPr>
          <p:cNvSpPr/>
          <p:nvPr/>
        </p:nvSpPr>
        <p:spPr>
          <a:xfrm>
            <a:off x="2754086" y="6096000"/>
            <a:ext cx="3820885" cy="45868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 sz="1600" dirty="0">
              <a:solidFill>
                <a:srgbClr val="FFFFFF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146447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messenger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cosmology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endParaRPr lang="it-IT" altLang="it-IT" sz="3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262" y="1648127"/>
            <a:ext cx="4273550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90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Text Box 2"/>
          <p:cNvSpPr txBox="1">
            <a:spLocks noChangeArrowheads="1"/>
          </p:cNvSpPr>
          <p:nvPr/>
        </p:nvSpPr>
        <p:spPr bwMode="auto">
          <a:xfrm>
            <a:off x="0" y="760274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GRB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nFn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spectra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typically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show a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characteristic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photon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altLang="it-IT" sz="24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measured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it-IT" alt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measured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redshift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-&gt; </a:t>
            </a:r>
            <a:r>
              <a:rPr lang="it-IT" alt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intrinsic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enery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alt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radiated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endParaRPr lang="it-IT" alt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9603" name="Line 3"/>
          <p:cNvSpPr>
            <a:spLocks noChangeShapeType="1"/>
          </p:cNvSpPr>
          <p:nvPr/>
        </p:nvSpPr>
        <p:spPr bwMode="auto">
          <a:xfrm>
            <a:off x="35052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49604" name="Text Box 4"/>
          <p:cNvSpPr txBox="1">
            <a:spLocks noChangeArrowheads="1"/>
          </p:cNvSpPr>
          <p:nvPr/>
        </p:nvSpPr>
        <p:spPr bwMode="auto">
          <a:xfrm>
            <a:off x="762000" y="2743200"/>
            <a:ext cx="3276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sz="2000">
                <a:latin typeface="Times New Roman" panose="02020603050405020304" pitchFamily="18" charset="0"/>
              </a:rPr>
              <a:t>E</a:t>
            </a:r>
            <a:r>
              <a:rPr lang="it-IT" altLang="it-IT" sz="2400" baseline="-25000">
                <a:latin typeface="Times New Roman" panose="02020603050405020304" pitchFamily="18" charset="0"/>
              </a:rPr>
              <a:t>p,i</a:t>
            </a:r>
            <a:r>
              <a:rPr lang="it-IT" altLang="it-IT" sz="2000">
                <a:latin typeface="Times New Roman" panose="02020603050405020304" pitchFamily="18" charset="0"/>
              </a:rPr>
              <a:t> = E</a:t>
            </a:r>
            <a:r>
              <a:rPr lang="it-IT" altLang="it-IT" sz="2400" baseline="-25000">
                <a:latin typeface="Times New Roman" panose="02020603050405020304" pitchFamily="18" charset="0"/>
              </a:rPr>
              <a:t>p</a:t>
            </a:r>
            <a:r>
              <a:rPr lang="it-IT" altLang="it-IT" sz="2000">
                <a:latin typeface="Times New Roman" panose="02020603050405020304" pitchFamily="18" charset="0"/>
              </a:rPr>
              <a:t> </a:t>
            </a:r>
            <a:r>
              <a:rPr lang="it-IT" altLang="it-IT" sz="1600">
                <a:latin typeface="Times New Roman" panose="02020603050405020304" pitchFamily="18" charset="0"/>
              </a:rPr>
              <a:t>x</a:t>
            </a:r>
            <a:r>
              <a:rPr lang="it-IT" altLang="it-IT" sz="2000">
                <a:latin typeface="Times New Roman" panose="02020603050405020304" pitchFamily="18" charset="0"/>
              </a:rPr>
              <a:t> (1 + z)</a:t>
            </a:r>
          </a:p>
        </p:txBody>
      </p:sp>
      <p:pic>
        <p:nvPicPr>
          <p:cNvPr id="1049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396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9606" name="Rectangle 6"/>
          <p:cNvSpPr>
            <a:spLocks noChangeArrowheads="1"/>
          </p:cNvSpPr>
          <p:nvPr/>
        </p:nvSpPr>
        <p:spPr bwMode="auto">
          <a:xfrm>
            <a:off x="228600" y="2590800"/>
            <a:ext cx="8534400" cy="685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49609" name="Line 9"/>
          <p:cNvSpPr>
            <a:spLocks noChangeShapeType="1"/>
          </p:cNvSpPr>
          <p:nvPr/>
        </p:nvSpPr>
        <p:spPr bwMode="auto">
          <a:xfrm>
            <a:off x="3505200" y="3946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0496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038600" cy="314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9611" name="Line 11"/>
          <p:cNvSpPr>
            <a:spLocks noChangeShapeType="1"/>
          </p:cNvSpPr>
          <p:nvPr/>
        </p:nvSpPr>
        <p:spPr bwMode="auto">
          <a:xfrm>
            <a:off x="2209800" y="4022725"/>
            <a:ext cx="0" cy="2514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49612" name="Text Box 12"/>
          <p:cNvSpPr txBox="1">
            <a:spLocks noChangeArrowheads="1"/>
          </p:cNvSpPr>
          <p:nvPr/>
        </p:nvSpPr>
        <p:spPr bwMode="auto">
          <a:xfrm>
            <a:off x="1981200" y="6461125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sz="2000" b="1" i="1">
                <a:solidFill>
                  <a:srgbClr val="F82F00"/>
                </a:solidFill>
              </a:rPr>
              <a:t>Ep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7620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Measuring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cosmological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endParaRPr lang="it-IT" altLang="it-IT" sz="3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8" t="17098" r="6004" b="42147"/>
          <a:stretch/>
        </p:blipFill>
        <p:spPr bwMode="auto">
          <a:xfrm>
            <a:off x="4360312" y="3380998"/>
            <a:ext cx="4590066" cy="32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302512" y="6440255"/>
            <a:ext cx="487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t-IT" sz="2000" dirty="0">
                <a:solidFill>
                  <a:srgbClr val="F82F00"/>
                </a:solidFill>
                <a:latin typeface="Tahoma" panose="020B0604030504040204" pitchFamily="34" charset="0"/>
              </a:rPr>
              <a:t>Amati </a:t>
            </a:r>
            <a:r>
              <a:rPr lang="en-US" altLang="it-IT" sz="2000" dirty="0" smtClean="0">
                <a:solidFill>
                  <a:srgbClr val="F82F00"/>
                </a:solidFill>
                <a:latin typeface="Tahoma" panose="020B0604030504040204" pitchFamily="34" charset="0"/>
              </a:rPr>
              <a:t>et al. (2002,2006,2008, 2013)</a:t>
            </a:r>
            <a:endParaRPr lang="en-US" altLang="it-IT" sz="2000" dirty="0">
              <a:solidFill>
                <a:srgbClr val="F82F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34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3" name="Line 3"/>
          <p:cNvSpPr>
            <a:spLocks noChangeShapeType="1"/>
          </p:cNvSpPr>
          <p:nvPr/>
        </p:nvSpPr>
        <p:spPr bwMode="auto">
          <a:xfrm>
            <a:off x="35052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49609" name="Line 9"/>
          <p:cNvSpPr>
            <a:spLocks noChangeShapeType="1"/>
          </p:cNvSpPr>
          <p:nvPr/>
        </p:nvSpPr>
        <p:spPr bwMode="auto">
          <a:xfrm>
            <a:off x="3505200" y="3946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7620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Measuring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cosmological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endParaRPr lang="it-IT" altLang="it-IT" sz="3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5168493" cy="355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53876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endParaRPr lang="it-IT" altLang="it-IT" sz="2400" dirty="0"/>
          </a:p>
          <a:p>
            <a:pPr eaLnBrk="0" hangingPunct="0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fraction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extrinsic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scatter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altLang="it-IT" sz="24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p,i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-E</a:t>
            </a:r>
            <a:r>
              <a:rPr lang="it-IT" altLang="it-IT" sz="24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iso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correlation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indeed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due to the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cosmological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to compute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altLang="it-IT" sz="24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iso</a:t>
            </a:r>
            <a:r>
              <a:rPr lang="it-IT" altLang="it-IT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0" hangingPunct="0"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it-IT" altLang="it-IT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  <a:r>
              <a:rPr lang="it-IT" altLang="it-IT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</a:t>
            </a:r>
            <a:r>
              <a:rPr lang="it-IT" altLang="it-IT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altLang="it-IT" sz="2400" b="1" dirty="0" err="1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it-IT" altLang="it-IT" sz="2400" b="1" dirty="0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cosmological</a:t>
            </a:r>
            <a:r>
              <a:rPr lang="it-IT" altLang="it-IT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probes</a:t>
            </a:r>
            <a:r>
              <a:rPr lang="it-IT" altLang="it-IT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altLang="it-IT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it-IT" altLang="it-IT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altLang="it-IT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in a </a:t>
            </a:r>
            <a:r>
              <a:rPr lang="it-IT" altLang="it-IT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</a:t>
            </a:r>
            <a:r>
              <a:rPr lang="it-IT" altLang="it-IT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>
                <a:solidFill>
                  <a:srgbClr val="FF33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it-IT" altLang="it-IT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CDM </a:t>
            </a:r>
            <a:r>
              <a:rPr lang="it-IT" altLang="it-IT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universe</a:t>
            </a:r>
            <a:r>
              <a:rPr lang="it-IT" altLang="it-IT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it-IT" altLang="it-IT" sz="2400" b="1" dirty="0">
                <a:solidFill>
                  <a:srgbClr val="FF33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</a:t>
            </a:r>
            <a:r>
              <a:rPr lang="it-IT" altLang="it-IT" sz="2400" b="1" baseline="-2500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it-IT" altLang="it-IT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altLang="it-IT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it-IT" altLang="it-IT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it-IT" altLang="it-IT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and </a:t>
            </a:r>
            <a:r>
              <a:rPr lang="it-IT" altLang="it-IT" sz="2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  <a:r>
              <a:rPr lang="it-IT" altLang="it-IT" sz="2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0.3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33400" y="6021388"/>
            <a:ext cx="510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t-IT" sz="2000" dirty="0">
                <a:solidFill>
                  <a:srgbClr val="F82F00"/>
                </a:solidFill>
              </a:rPr>
              <a:t>Amati et al. 2008, Amati &amp; Della Valle 2013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2362200"/>
            <a:ext cx="3499624" cy="454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3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152400"/>
            <a:ext cx="8991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it-IT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it-IT" sz="22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uture </a:t>
            </a:r>
            <a:r>
              <a:rPr lang="en-US" altLang="it-IT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 experiments (e.g., </a:t>
            </a:r>
            <a:r>
              <a:rPr lang="en-US" altLang="it-IT" sz="2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SVOM, HERMES</a:t>
            </a:r>
            <a:r>
              <a:rPr lang="en-US" altLang="it-IT" sz="2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it-IT" sz="2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THESEUS, </a:t>
            </a:r>
            <a:r>
              <a:rPr lang="en-US" altLang="it-IT" sz="22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 </a:t>
            </a:r>
            <a:r>
              <a:rPr lang="en-US" altLang="it-IT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more investigations </a:t>
            </a:r>
            <a:r>
              <a:rPr lang="en-US" altLang="it-IT" sz="22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 particular: reliable estimates of jet angles and self-calibration</a:t>
            </a:r>
            <a:r>
              <a:rPr lang="en-US" altLang="it-IT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will improve the significance and reliability of the results and allow to go beyond SN </a:t>
            </a:r>
            <a:r>
              <a:rPr lang="en-US" altLang="it-IT" sz="22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</a:t>
            </a:r>
            <a:r>
              <a:rPr lang="en-US" altLang="it-IT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cosmology (e.g. investigation of dark energy</a:t>
            </a:r>
            <a:r>
              <a:rPr lang="en-US" altLang="it-IT" sz="2200" dirty="0">
                <a:solidFill>
                  <a:srgbClr val="000099"/>
                </a:solidFill>
              </a:rPr>
              <a:t>)</a:t>
            </a:r>
            <a:r>
              <a:rPr lang="en-US" altLang="it-IT" sz="2300" dirty="0">
                <a:solidFill>
                  <a:srgbClr val="000099"/>
                </a:solidFill>
              </a:rPr>
              <a:t>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"/>
          <a:stretch/>
        </p:blipFill>
        <p:spPr bwMode="auto">
          <a:xfrm>
            <a:off x="4376639" y="3505200"/>
            <a:ext cx="3611898" cy="321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791200"/>
            <a:ext cx="1828800" cy="54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r="404"/>
          <a:stretch/>
        </p:blipFill>
        <p:spPr>
          <a:xfrm>
            <a:off x="609600" y="1524000"/>
            <a:ext cx="7716133" cy="18794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403425"/>
            <a:ext cx="3825752" cy="33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8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3947259" y="1295400"/>
            <a:ext cx="458714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184366" y="1295400"/>
            <a:ext cx="3298371" cy="1558099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90071" y="3048000"/>
            <a:ext cx="3292664" cy="149997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442447" y="3080659"/>
            <a:ext cx="28334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Short GRBs: NS-NS or NS-BH mergers,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GW sources </a:t>
            </a:r>
            <a:endParaRPr lang="en-US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190071" y="1382486"/>
            <a:ext cx="308583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Long GRBs: core collapse of </a:t>
            </a:r>
            <a:r>
              <a:rPr lang="en-US" sz="2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pecular</a:t>
            </a: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massive stars,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SN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6200" y="7620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Gamma-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Ray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Bursts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: the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most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extreme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phenomena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in the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Universe</a:t>
            </a:r>
            <a:endParaRPr lang="it-IT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16" y="4617643"/>
            <a:ext cx="3149656" cy="22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8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-7938" y="565150"/>
            <a:ext cx="8839201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it-IT" sz="2400" i="0">
                <a:solidFill>
                  <a:schemeClr val="accent2"/>
                </a:solidFill>
              </a:rPr>
              <a:t> Using time delay between low and high energy photons to put Limits on Lorentz Invariance Violation (allowed by unprecedent Fermi GBM + LAT broad energy band)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1371600"/>
            <a:ext cx="4252912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38600"/>
            <a:ext cx="4800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8313"/>
            <a:ext cx="4041775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472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57600"/>
            <a:ext cx="2284413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990600" y="365760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000" b="1" i="0">
                <a:solidFill>
                  <a:srgbClr val="EC2D00"/>
                </a:solidFill>
              </a:rPr>
              <a:t>GRB 990510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 / QG</a:t>
            </a:r>
            <a:endParaRPr lang="it-IT" altLang="it-IT" sz="3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0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0624" y="-151584"/>
            <a:ext cx="7979664" cy="914400"/>
          </a:xfrm>
          <a:prstGeom prst="rect">
            <a:avLst/>
          </a:prstGeom>
        </p:spPr>
        <p:txBody>
          <a:bodyPr/>
          <a:lstStyle/>
          <a:p>
            <a:r>
              <a:rPr lang="it-IT" altLang="it-IT" sz="4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it-IT" altLang="it-IT" sz="4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it-IT" altLang="it-IT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4691" y="304800"/>
            <a:ext cx="9019309" cy="6518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endParaRPr lang="en-US" altLang="it-IT" sz="8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it-IT" sz="8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 are a key phenomenon for cosmology (</a:t>
            </a:r>
            <a:r>
              <a:rPr lang="en-US" altLang="it-IT" sz="8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ealry</a:t>
            </a:r>
            <a:r>
              <a:rPr lang="en-US" altLang="it-IT" sz="8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Universe, cosmological parameters), multi-messenger astrophysics (GW, neutrinos) and fundamental physics</a:t>
            </a:r>
          </a:p>
          <a:p>
            <a:pPr marL="0" indent="0">
              <a:buFont typeface="Arial"/>
              <a:buNone/>
              <a:defRPr/>
            </a:pPr>
            <a:r>
              <a:rPr lang="en-US" altLang="it-IT" sz="8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it-IT" sz="8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generation GRB missions, like THESEUS, developed by a large European collaboration and already studied by ESA (M5 Phase A) </a:t>
            </a:r>
            <a:r>
              <a:rPr lang="en-US" altLang="it-IT" sz="8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fully exploit these potentialities </a:t>
            </a:r>
            <a:r>
              <a:rPr lang="en-US" altLang="it-IT" sz="8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will provide us with </a:t>
            </a:r>
            <a:r>
              <a:rPr lang="en-US" altLang="it-IT" sz="8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unprecedented clues to GRB physics and sub-classes.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altLang="it-IT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/>
              <a:buNone/>
              <a:defRPr/>
            </a:pPr>
            <a:endParaRPr lang="en-US" altLang="it-IT" sz="40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it-IT" sz="8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is a </a:t>
            </a:r>
            <a:r>
              <a:rPr lang="en-US" altLang="it-IT" sz="8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 occasion for fully exploiting the </a:t>
            </a:r>
            <a:r>
              <a:rPr lang="en-US" altLang="it-IT" sz="8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leadership </a:t>
            </a:r>
            <a:r>
              <a:rPr lang="en-US" altLang="it-IT" sz="8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time-domain and multi-messenger astrophysics and in </a:t>
            </a:r>
            <a:r>
              <a:rPr lang="en-US" altLang="it-IT" sz="8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</a:t>
            </a:r>
            <a:r>
              <a:rPr lang="en-US" altLang="it-IT" sz="8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key-enabling </a:t>
            </a:r>
            <a:r>
              <a:rPr lang="en-US" altLang="it-IT" sz="8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technologies </a:t>
            </a:r>
            <a:endParaRPr lang="en-US" altLang="it-IT" sz="88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/>
              <a:buNone/>
              <a:defRPr/>
            </a:pPr>
            <a:endParaRPr lang="en-US" altLang="it-IT" sz="40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it-IT" sz="8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observations will impact on </a:t>
            </a:r>
            <a:r>
              <a:rPr lang="en-US" altLang="it-IT" sz="8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fields of astrophysics, cosmology and fundamental physics and will enhance importantly the scientific return of </a:t>
            </a:r>
            <a:r>
              <a:rPr lang="en-US" altLang="it-IT" sz="8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generation multi messenger </a:t>
            </a:r>
            <a:r>
              <a:rPr lang="en-US" altLang="it-IT" sz="8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8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aLIGO</a:t>
            </a:r>
            <a:r>
              <a:rPr lang="en-US" sz="8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US" sz="8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aVirgo</a:t>
            </a:r>
            <a:r>
              <a:rPr lang="en-US" sz="8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88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LISA</a:t>
            </a:r>
            <a:r>
              <a:rPr lang="en-US" sz="8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ET, or Km3NET;</a:t>
            </a:r>
            <a:r>
              <a:rPr lang="en-US" altLang="it-IT" sz="8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altLang="it-IT" sz="8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it-IT" sz="8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e.m</a:t>
            </a:r>
            <a:r>
              <a:rPr lang="en-US" altLang="it-IT" sz="8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facilities </a:t>
            </a:r>
            <a:r>
              <a:rPr lang="en-US" altLang="it-IT" sz="8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(e.g., LSST, E-ELT, SKA, CTA, ATHENA</a:t>
            </a:r>
            <a:r>
              <a:rPr lang="en-US" altLang="it-IT" sz="8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Font typeface="Arial"/>
              <a:buNone/>
              <a:defRPr/>
            </a:pPr>
            <a:endParaRPr lang="en-US" altLang="it-IT" sz="4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it-IT" sz="8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en-US" altLang="it-IT" sz="8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ESA/M5 Phase </a:t>
            </a:r>
            <a:r>
              <a:rPr lang="en-US" altLang="it-IT" sz="8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study successful -&gt; </a:t>
            </a:r>
            <a:r>
              <a:rPr lang="en-US" altLang="it-IT" sz="8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reproposed</a:t>
            </a:r>
            <a:r>
              <a:rPr lang="en-US" altLang="it-IT" sz="8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M7 (2037)</a:t>
            </a:r>
          </a:p>
          <a:p>
            <a:pPr marL="0" indent="0">
              <a:buFont typeface="Arial"/>
              <a:buNone/>
              <a:defRPr/>
            </a:pPr>
            <a:r>
              <a:rPr lang="en-US" altLang="it-IT" sz="8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8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SPIE articles on instruments, </a:t>
            </a:r>
            <a:r>
              <a:rPr lang="en-US" altLang="it-IT" sz="8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Adv.Sp.Res</a:t>
            </a:r>
            <a:r>
              <a:rPr lang="en-US" altLang="it-IT" sz="8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&amp; </a:t>
            </a:r>
            <a:r>
              <a:rPr lang="en-US" altLang="it-IT" sz="8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Exp.Astr</a:t>
            </a:r>
            <a:r>
              <a:rPr lang="en-US" altLang="it-IT" sz="8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articles on science </a:t>
            </a:r>
          </a:p>
          <a:p>
            <a:pPr marL="0" indent="0" algn="ctr">
              <a:buFont typeface="Arial"/>
              <a:buNone/>
              <a:defRPr/>
            </a:pPr>
            <a:r>
              <a:rPr lang="it-IT" sz="11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http://www.isdc.unige.ch/theseus/</a:t>
            </a:r>
          </a:p>
          <a:p>
            <a:pPr algn="ctr">
              <a:buFont typeface="Wingdings" panose="05000000000000000000" pitchFamily="2" charset="2"/>
              <a:buChar char="v"/>
              <a:defRPr/>
            </a:pPr>
            <a:endParaRPr lang="en-US" altLang="it-IT" sz="8800" u="sng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altLang="it-IT" sz="6000" dirty="0" smtClean="0">
              <a:solidFill>
                <a:srgbClr val="7030A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52400" y="5486400"/>
            <a:ext cx="8915400" cy="1219200"/>
          </a:xfrm>
          <a:prstGeom prst="rect">
            <a:avLst/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0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895600"/>
            <a:ext cx="7980363" cy="914400"/>
          </a:xfrm>
        </p:spPr>
        <p:txBody>
          <a:bodyPr/>
          <a:lstStyle/>
          <a:p>
            <a:r>
              <a:rPr lang="it-IT" altLang="it-IT" sz="6000" b="1" smtClean="0">
                <a:solidFill>
                  <a:srgbClr val="FF0000"/>
                </a:solidFill>
              </a:rPr>
              <a:t>Back-up slides</a:t>
            </a:r>
            <a:r>
              <a:rPr lang="it-IT" altLang="it-IT" sz="4000" b="1" smtClean="0">
                <a:solidFill>
                  <a:srgbClr val="FF0000"/>
                </a:solidFill>
              </a:rPr>
              <a:t/>
            </a:r>
            <a:br>
              <a:rPr lang="it-IT" altLang="it-IT" sz="4000" b="1" smtClean="0">
                <a:solidFill>
                  <a:srgbClr val="FF0000"/>
                </a:solidFill>
              </a:rPr>
            </a:br>
            <a:r>
              <a:rPr lang="it-IT" altLang="it-IT" sz="4000" b="1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80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er 12"/>
          <p:cNvGrpSpPr>
            <a:grpSpLocks/>
          </p:cNvGrpSpPr>
          <p:nvPr/>
        </p:nvGrpSpPr>
        <p:grpSpPr bwMode="auto">
          <a:xfrm>
            <a:off x="1431927" y="838200"/>
            <a:ext cx="5848350" cy="3646488"/>
            <a:chOff x="1385517" y="460900"/>
            <a:chExt cx="6795631" cy="4341189"/>
          </a:xfrm>
        </p:grpSpPr>
        <p:pic>
          <p:nvPicPr>
            <p:cNvPr id="9222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517" y="460900"/>
              <a:ext cx="6795631" cy="434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3" name="ZoneTexte 4"/>
            <p:cNvSpPr txBox="1">
              <a:spLocks noChangeArrowheads="1"/>
            </p:cNvSpPr>
            <p:nvPr/>
          </p:nvSpPr>
          <p:spPr bwMode="auto">
            <a:xfrm>
              <a:off x="1550460" y="686381"/>
              <a:ext cx="1993406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it-IT" sz="1600">
                  <a:solidFill>
                    <a:srgbClr val="FFFFFF"/>
                  </a:solidFill>
                </a:rPr>
                <a:t>z=6.29;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28.86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4" name="ZoneTexte 5"/>
            <p:cNvSpPr txBox="1">
              <a:spLocks noChangeArrowheads="1"/>
            </p:cNvSpPr>
            <p:nvPr/>
          </p:nvSpPr>
          <p:spPr bwMode="auto">
            <a:xfrm>
              <a:off x="3715175" y="686381"/>
              <a:ext cx="1999590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it-IT" sz="1600">
                  <a:solidFill>
                    <a:srgbClr val="FFFFFF"/>
                  </a:solidFill>
                </a:rPr>
                <a:t>Z=5.11;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28.13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5" name="ZoneTexte 6"/>
            <p:cNvSpPr txBox="1">
              <a:spLocks noChangeArrowheads="1"/>
            </p:cNvSpPr>
            <p:nvPr/>
          </p:nvSpPr>
          <p:spPr bwMode="auto">
            <a:xfrm>
              <a:off x="6028321" y="686381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it-IT" sz="1600">
                  <a:solidFill>
                    <a:srgbClr val="FFFFFF"/>
                  </a:solidFill>
                </a:rPr>
                <a:t>Z=5.47;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28.57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6" name="ZoneTexte 7"/>
            <p:cNvSpPr txBox="1">
              <a:spLocks noChangeArrowheads="1"/>
            </p:cNvSpPr>
            <p:nvPr/>
          </p:nvSpPr>
          <p:spPr bwMode="auto">
            <a:xfrm>
              <a:off x="1550460" y="2867725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it-IT" sz="1600">
                  <a:solidFill>
                    <a:srgbClr val="FFFFFF"/>
                  </a:solidFill>
                </a:rPr>
                <a:t>Z=6.73;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27.92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7" name="ZoneTexte 8"/>
            <p:cNvSpPr txBox="1">
              <a:spLocks noChangeArrowheads="1"/>
            </p:cNvSpPr>
            <p:nvPr/>
          </p:nvSpPr>
          <p:spPr bwMode="auto">
            <a:xfrm>
              <a:off x="3732081" y="2867725"/>
              <a:ext cx="2013895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it-IT" sz="1600">
                  <a:solidFill>
                    <a:srgbClr val="FFFFFF"/>
                  </a:solidFill>
                </a:rPr>
                <a:t>Z=8.23;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30.29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8" name="ZoneTexte 9"/>
            <p:cNvSpPr txBox="1">
              <a:spLocks noChangeArrowheads="1"/>
            </p:cNvSpPr>
            <p:nvPr/>
          </p:nvSpPr>
          <p:spPr bwMode="auto">
            <a:xfrm>
              <a:off x="6028321" y="2867725"/>
              <a:ext cx="1905862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it-IT" sz="1600">
                  <a:solidFill>
                    <a:srgbClr val="FFFFFF"/>
                  </a:solidFill>
                </a:rPr>
                <a:t>Z=9.4; M</a:t>
              </a:r>
              <a:r>
                <a:rPr lang="fr-FR" altLang="it-IT" sz="1600" baseline="-25000">
                  <a:solidFill>
                    <a:srgbClr val="FFFFFF"/>
                  </a:solidFill>
                </a:rPr>
                <a:t>AB </a:t>
              </a:r>
              <a:r>
                <a:rPr lang="fr-FR" altLang="it-IT" sz="1600">
                  <a:solidFill>
                    <a:srgbClr val="FFFFFF"/>
                  </a:solidFill>
                </a:rPr>
                <a:t>&gt; 28.49 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  <p:sp>
          <p:nvSpPr>
            <p:cNvPr id="9229" name="ZoneTexte 11"/>
            <p:cNvSpPr txBox="1">
              <a:spLocks noChangeArrowheads="1"/>
            </p:cNvSpPr>
            <p:nvPr/>
          </p:nvSpPr>
          <p:spPr bwMode="auto">
            <a:xfrm>
              <a:off x="1385517" y="4372751"/>
              <a:ext cx="1064616" cy="40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it-IT" sz="1600">
                  <a:solidFill>
                    <a:srgbClr val="FFFFFF"/>
                  </a:solidFill>
                </a:rPr>
                <a:t>Tanvir+12</a:t>
              </a:r>
              <a:endParaRPr lang="fr-FR" altLang="it-IT" sz="1600" baseline="-25000">
                <a:solidFill>
                  <a:srgbClr val="FFFFFF"/>
                </a:solidFill>
              </a:endParaRPr>
            </a:p>
          </p:txBody>
        </p:sp>
      </p:grpSp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75100" y="539591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it-IT" sz="1200">
                <a:solidFill>
                  <a:srgbClr val="000000"/>
                </a:solidFill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600"/>
            <a:ext cx="86994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Detecting and studying primordial invisible galaxies</a:t>
            </a:r>
            <a:endParaRPr lang="en-GB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36" y="774445"/>
            <a:ext cx="7419475" cy="58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0"/>
            <a:ext cx="900112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GW vs. light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</a:t>
            </a:r>
            <a:endParaRPr lang="it-IT" altLang="it-IT" sz="3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22" y="2438400"/>
            <a:ext cx="4300073" cy="2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53122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68087"/>
            <a:ext cx="203517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ccia a destra 1"/>
          <p:cNvSpPr/>
          <p:nvPr/>
        </p:nvSpPr>
        <p:spPr>
          <a:xfrm>
            <a:off x="6049769" y="1752600"/>
            <a:ext cx="397262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447032" y="1676400"/>
            <a:ext cx="2696968" cy="49244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it-IT" sz="2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6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</a:t>
            </a:r>
            <a:r>
              <a:rPr lang="it-IT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-C| / C </a:t>
            </a:r>
            <a:r>
              <a:rPr lang="it-IT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it-IT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it-IT" sz="2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-16</a:t>
            </a:r>
            <a:endParaRPr lang="it-IT" sz="26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52400" y="990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GW170817/GRB170817A, D ~ 40 </a:t>
            </a:r>
            <a:r>
              <a:rPr lang="it-IT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Mpc</a:t>
            </a:r>
            <a:endParaRPr lang="it-IT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5" y="5351444"/>
            <a:ext cx="454775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76" y="5843238"/>
            <a:ext cx="4505836" cy="86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37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3947259" y="1295400"/>
            <a:ext cx="458714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184366" y="1295400"/>
            <a:ext cx="3298371" cy="1558099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90071" y="3048000"/>
            <a:ext cx="3292664" cy="149997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442447" y="3080659"/>
            <a:ext cx="28334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Short GRBs: NS-NS or NS-BH mergers,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GW sources </a:t>
            </a:r>
            <a:endParaRPr lang="en-US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190071" y="1382486"/>
            <a:ext cx="308583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Long GRBs: core collapse of </a:t>
            </a:r>
            <a:r>
              <a:rPr lang="en-US" sz="2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pecular</a:t>
            </a: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massive stars,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SN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6200" y="7620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Gamma-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Ray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Bursts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: the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most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extreme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phenomena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in the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Universe</a:t>
            </a:r>
            <a:endParaRPr lang="it-IT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16" y="4617643"/>
            <a:ext cx="3149656" cy="22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9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00726"/>
              </p:ext>
            </p:extLst>
          </p:nvPr>
        </p:nvGraphicFramePr>
        <p:xfrm>
          <a:off x="521208" y="914400"/>
          <a:ext cx="8247888" cy="4284286"/>
        </p:xfrm>
        <a:graphic>
          <a:graphicData uri="http://schemas.openxmlformats.org/drawingml/2006/table">
            <a:tbl>
              <a:tblPr/>
              <a:tblGrid>
                <a:gridCol w="8247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564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Futura Lt BT"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87" marR="2228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66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1" dirty="0" smtClean="0">
                          <a:solidFill>
                            <a:srgbClr val="FF00FF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 Black" panose="020B0A04020102020204" pitchFamily="34" charset="0"/>
                        </a:rPr>
                        <a:t>Transient High Energy Sky and  Early Universe Surveyor </a:t>
                      </a:r>
                      <a:endParaRPr lang="it-IT" sz="11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it-IT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22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Lead Proposer (ESA/M5)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da-DK" sz="2200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Lorenzo Amati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INAF –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OAS 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Bologna, Italy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2200" b="0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22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Coordinators (ESA/M5)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Lorenzo Amati, Paul O’Brien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Univ.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Leicester,</a:t>
                      </a: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UK), 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Diego Gotz (CEA-Paris, France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), A.</a:t>
                      </a: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Santangelo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(Univ. Tuebingen, D),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E. Bozzo (Univ.</a:t>
                      </a: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Genève, CH)</a:t>
                      </a:r>
                      <a:endParaRPr lang="it-IT" sz="2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da-DK" sz="2200" b="1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22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Payload consortium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 Italy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UK,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France,</a:t>
                      </a: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Germany, Switzerland, Spain,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Poland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Denmark, Belgium, Czech 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Republic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Slovenia,</a:t>
                      </a: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Ireland,  NL, ESA</a:t>
                      </a:r>
                      <a:endParaRPr lang="it-IT" sz="2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87" marR="2228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52" y="5410200"/>
            <a:ext cx="8610600" cy="12575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1925" y="146447"/>
            <a:ext cx="8382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</a:t>
            </a:r>
            <a:r>
              <a:rPr lang="it-IT" altLang="it-IT" sz="3400" b="1" noProof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the case of THESEUS</a:t>
            </a: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2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50"/>
    </mc:Choice>
    <mc:Fallback xmlns="">
      <p:transition spd="slow" advTm="2485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6" y="14275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Exploring the multi-messenger transient sky</a:t>
            </a:r>
            <a:endParaRPr lang="en-US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6" y="990600"/>
            <a:ext cx="72294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2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E25CEBDB-8672-BF42-B628-268EE47C1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83" y="1325964"/>
            <a:ext cx="5824620" cy="4368466"/>
          </a:xfrm>
          <a:prstGeom prst="rect">
            <a:avLst/>
          </a:prstGeom>
        </p:spPr>
      </p:pic>
      <p:sp>
        <p:nvSpPr>
          <p:cNvPr id="71" name="Slide Number Placeholder 2">
            <a:extLst>
              <a:ext uri="{FF2B5EF4-FFF2-40B4-BE49-F238E27FC236}">
                <a16:creationId xmlns:a16="http://schemas.microsoft.com/office/drawing/2014/main" xmlns="" id="{7FDFCF9F-B59C-0443-8450-81E8FD31F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28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0" y="10368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ENTERING THE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GOLDEN ERA OF MULTI-MESSENGER ASTROPHYSICS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214997" y="2390411"/>
            <a:ext cx="2889387" cy="2131348"/>
          </a:xfrm>
          <a:prstGeom prst="roundRect">
            <a:avLst>
              <a:gd name="adj" fmla="val 9669"/>
            </a:avLst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A4E54AE-EA05-494E-BC49-AAFE68A784C7}"/>
              </a:ext>
            </a:extLst>
          </p:cNvPr>
          <p:cNvSpPr txBox="1"/>
          <p:nvPr/>
        </p:nvSpPr>
        <p:spPr>
          <a:xfrm>
            <a:off x="225044" y="2440651"/>
            <a:ext cx="28893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Synergy </a:t>
            </a: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with future GW and neutrino facilities will enable transformational investigations of </a:t>
            </a:r>
          </a:p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multi-messenger</a:t>
            </a:r>
          </a:p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sources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77A286B0-E25C-B546-816E-524B8A081E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977" r="6935" b="4217"/>
          <a:stretch/>
        </p:blipFill>
        <p:spPr>
          <a:xfrm>
            <a:off x="7868153" y="4377445"/>
            <a:ext cx="1012210" cy="1186679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152400"/>
            <a:ext cx="900112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it-IT" altLang="it-IT" sz="3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GRB </a:t>
            </a:r>
            <a:r>
              <a:rPr lang="it-IT" altLang="it-IT" sz="3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r>
              <a:rPr lang="it-IT" altLang="it-IT" sz="3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altLang="it-IT" sz="3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synergies</a:t>
            </a:r>
            <a:r>
              <a:rPr lang="it-IT" altLang="it-IT" sz="3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it-IT" altLang="it-IT" sz="3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18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6efab6b3a_0_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fld id="{00000000-1234-1234-1234-123412341234}" type="slidenum">
              <a:rPr lang="it-IT">
                <a:solidFill>
                  <a:srgbClr val="FFFFFF"/>
                </a:solidFill>
              </a:rPr>
              <a:pPr/>
              <a:t>29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52" name="Google Shape;52;gd6efab6b3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75" y="484625"/>
            <a:ext cx="3907326" cy="52924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5000" sy="105000" algn="tl" rotWithShape="0">
              <a:srgbClr val="000000">
                <a:alpha val="35690"/>
              </a:srgbClr>
            </a:outerShdw>
          </a:effectLst>
        </p:spPr>
      </p:pic>
      <p:sp>
        <p:nvSpPr>
          <p:cNvPr id="53" name="Google Shape;53;gd6efab6b3a_0_0"/>
          <p:cNvSpPr txBox="1"/>
          <p:nvPr/>
        </p:nvSpPr>
        <p:spPr>
          <a:xfrm>
            <a:off x="106380" y="884824"/>
            <a:ext cx="153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kern="0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Arial"/>
                <a:cs typeface="Arial"/>
                <a:sym typeface="Arial"/>
              </a:rPr>
              <a:t>April 2021</a:t>
            </a:r>
            <a:endParaRPr sz="1400" kern="0">
              <a:solidFill>
                <a:srgbClr val="000000"/>
              </a:solidFill>
              <a:latin typeface="Calibri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gd6efab6b3a_0_0"/>
          <p:cNvSpPr/>
          <p:nvPr/>
        </p:nvSpPr>
        <p:spPr>
          <a:xfrm>
            <a:off x="-253500" y="484630"/>
            <a:ext cx="457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kern="0">
                <a:solidFill>
                  <a:srgbClr val="0000FF"/>
                </a:solidFill>
                <a:latin typeface="Calibri"/>
                <a:ea typeface="Arial"/>
                <a:cs typeface="Arial"/>
                <a:sym typeface="Arial"/>
              </a:rPr>
              <a:t>https://www.nature.com/articles/s42254-021-00303-8</a:t>
            </a:r>
            <a:endParaRPr sz="1200" kern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it-IT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gd6efab6b3a_0_0"/>
          <p:cNvSpPr txBox="1"/>
          <p:nvPr/>
        </p:nvSpPr>
        <p:spPr>
          <a:xfrm>
            <a:off x="4138550" y="718188"/>
            <a:ext cx="4897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400" kern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GWIC Roadmap and Letter of Endorsement from EGO/virgo clearly mention further upgrades of 2G to bridge in the 3G era</a:t>
            </a:r>
            <a:endParaRPr sz="1400" kern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6" name="Google Shape;56;gd6efab6b3a_0_0"/>
          <p:cNvSpPr txBox="1"/>
          <p:nvPr/>
        </p:nvSpPr>
        <p:spPr>
          <a:xfrm>
            <a:off x="4849950" y="4882800"/>
            <a:ext cx="390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-IT" sz="1400" kern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NS-NS merger detection efficiency with 2G and 2G++ will sensibly improve at z&gt;0.1 with 2G++</a:t>
            </a:r>
            <a:endParaRPr sz="1400" kern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57" name="Google Shape;57;gd6efab6b3a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437" y="1989672"/>
            <a:ext cx="4339724" cy="2893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3907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6" y="52388"/>
            <a:ext cx="8853488" cy="698500"/>
          </a:xfrm>
        </p:spPr>
        <p:txBody>
          <a:bodyPr>
            <a:normAutofit/>
          </a:bodyPr>
          <a:lstStyle/>
          <a:p>
            <a:r>
              <a:rPr lang="fr-FR" altLang="it-IT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Shedding</a:t>
            </a:r>
            <a:r>
              <a:rPr lang="fr-FR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light on the </a:t>
            </a:r>
            <a:r>
              <a:rPr lang="fr-FR" altLang="it-IT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fr-FR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Universe</a:t>
            </a:r>
            <a:r>
              <a:rPr lang="fr-FR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endParaRPr lang="fr-FR" altLang="it-IT" sz="32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152400" y="990600"/>
            <a:ext cx="4267200" cy="54864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GRBs: </a:t>
            </a:r>
            <a:r>
              <a:rPr lang="en-GB" alt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huge luminosities, mostly emitted in the X and gamma-rays</a:t>
            </a:r>
          </a:p>
          <a:p>
            <a:pPr marL="0" indent="0">
              <a:buNone/>
            </a:pPr>
            <a:endParaRPr lang="en-GB" altLang="it-IT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Redshift distribution </a:t>
            </a:r>
            <a:r>
              <a:rPr lang="en-GB" alt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extending at least to </a:t>
            </a:r>
            <a:r>
              <a:rPr lang="en-GB" altLang="it-IT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~</a:t>
            </a:r>
            <a:r>
              <a:rPr lang="en-GB" altLang="it-IT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GB" altLang="it-IT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association with exploding massive stars </a:t>
            </a:r>
            <a:endParaRPr lang="en-GB" altLang="it-IT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altLang="it-IT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Powerful tools for cosmology:</a:t>
            </a:r>
            <a:r>
              <a:rPr lang="en-GB" alt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SFR evolution, physics of re-ionization, high-z low luminosity galaxies, pop III stars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396557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26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xmlns="" id="{ADB580D7-CDC9-4747-AAB1-7BE5FE0F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30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1340C902-AEB3-914F-BF4A-EB6EA8BEAACF}"/>
              </a:ext>
            </a:extLst>
          </p:cNvPr>
          <p:cNvSpPr/>
          <p:nvPr/>
        </p:nvSpPr>
        <p:spPr>
          <a:xfrm>
            <a:off x="0" y="844433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INDEPENDENT DETECTION &amp; CHARACTERISATION OF THE MULTI-MESSENGER SOURCES</a:t>
            </a:r>
            <a:endParaRPr lang="it-IT" sz="2000" b="1" dirty="0">
              <a:solidFill>
                <a:srgbClr val="000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6">
            <a:extLst>
              <a:ext uri="{FF2B5EF4-FFF2-40B4-BE49-F238E27FC236}">
                <a16:creationId xmlns:a16="http://schemas.microsoft.com/office/drawing/2014/main" xmlns="" id="{7B840D49-6FC6-4262-B2DD-98C378523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78" y="2600274"/>
            <a:ext cx="2992991" cy="3360731"/>
          </a:xfrm>
          <a:prstGeom prst="rect">
            <a:avLst/>
          </a:prstGeom>
        </p:spPr>
      </p:pic>
      <p:sp>
        <p:nvSpPr>
          <p:cNvPr id="16" name="CasellaDiTesto 18">
            <a:extLst>
              <a:ext uri="{FF2B5EF4-FFF2-40B4-BE49-F238E27FC236}">
                <a16:creationId xmlns:a16="http://schemas.microsoft.com/office/drawing/2014/main" xmlns="" id="{1E37C4C9-9485-49EF-A062-BFABD3CDFC8A}"/>
              </a:ext>
            </a:extLst>
          </p:cNvPr>
          <p:cNvSpPr txBox="1"/>
          <p:nvPr/>
        </p:nvSpPr>
        <p:spPr>
          <a:xfrm>
            <a:off x="2503812" y="2356731"/>
            <a:ext cx="1349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</a:rPr>
              <a:t>Misaligned GRBs</a:t>
            </a:r>
          </a:p>
        </p:txBody>
      </p:sp>
      <p:pic>
        <p:nvPicPr>
          <p:cNvPr id="24" name="Elemento grafico 19" descr="Faccia sorridente senza riempimento">
            <a:extLst>
              <a:ext uri="{FF2B5EF4-FFF2-40B4-BE49-F238E27FC236}">
                <a16:creationId xmlns:a16="http://schemas.microsoft.com/office/drawing/2014/main" xmlns="" id="{BBB1BF23-D0C3-41E8-AF64-58D81EF283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37596" y="2100374"/>
            <a:ext cx="501557" cy="501557"/>
          </a:xfrm>
          <a:prstGeom prst="rect">
            <a:avLst/>
          </a:prstGeom>
        </p:spPr>
      </p:pic>
      <p:sp>
        <p:nvSpPr>
          <p:cNvPr id="25" name="CasellaDiTesto 20">
            <a:extLst>
              <a:ext uri="{FF2B5EF4-FFF2-40B4-BE49-F238E27FC236}">
                <a16:creationId xmlns:a16="http://schemas.microsoft.com/office/drawing/2014/main" xmlns="" id="{6E0E5087-03E0-457F-BB98-B310803673D9}"/>
              </a:ext>
            </a:extLst>
          </p:cNvPr>
          <p:cNvSpPr txBox="1"/>
          <p:nvPr/>
        </p:nvSpPr>
        <p:spPr>
          <a:xfrm>
            <a:off x="717397" y="2101265"/>
            <a:ext cx="11574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black"/>
                </a:solidFill>
                <a:latin typeface="Book Antiqua" panose="02040602050305030304" pitchFamily="18" charset="0"/>
                <a:cs typeface="Bangla Sangam MN" panose="02000000000000000000" pitchFamily="2" charset="0"/>
              </a:rPr>
              <a:t>Aligned GRBs</a:t>
            </a:r>
          </a:p>
        </p:txBody>
      </p:sp>
      <p:pic>
        <p:nvPicPr>
          <p:cNvPr id="26" name="Elemento grafico 21" descr="Faccia sorridente senza riempimento">
            <a:extLst>
              <a:ext uri="{FF2B5EF4-FFF2-40B4-BE49-F238E27FC236}">
                <a16:creationId xmlns:a16="http://schemas.microsoft.com/office/drawing/2014/main" xmlns="" id="{765C92F1-03C2-40CD-A243-EEE732C4A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83312" y="2905454"/>
            <a:ext cx="501557" cy="501557"/>
          </a:xfrm>
          <a:prstGeom prst="rect">
            <a:avLst/>
          </a:prstGeom>
        </p:spPr>
      </p:pic>
      <p:sp>
        <p:nvSpPr>
          <p:cNvPr id="30" name="Rettangolo arrotondato 7">
            <a:extLst>
              <a:ext uri="{FF2B5EF4-FFF2-40B4-BE49-F238E27FC236}">
                <a16:creationId xmlns:a16="http://schemas.microsoft.com/office/drawing/2014/main" xmlns="" id="{7D2CBCA5-534D-4604-900D-0B92C530CB5D}"/>
              </a:ext>
            </a:extLst>
          </p:cNvPr>
          <p:cNvSpPr/>
          <p:nvPr/>
        </p:nvSpPr>
        <p:spPr>
          <a:xfrm>
            <a:off x="4013802" y="2457556"/>
            <a:ext cx="4895027" cy="1488969"/>
          </a:xfrm>
          <a:prstGeom prst="roundRect">
            <a:avLst>
              <a:gd name="adj" fmla="val 6642"/>
            </a:avLst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3CD3D43-89BC-48D6-A37E-CF2A298181B9}"/>
              </a:ext>
            </a:extLst>
          </p:cNvPr>
          <p:cNvSpPr txBox="1"/>
          <p:nvPr/>
        </p:nvSpPr>
        <p:spPr>
          <a:xfrm>
            <a:off x="4088173" y="2520203"/>
            <a:ext cx="4820655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Expected rates: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7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THESEUS + 3G: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~</a:t>
            </a:r>
            <a:r>
              <a:rPr lang="en-US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50 </a:t>
            </a:r>
            <a:r>
              <a:rPr lang="en-US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aligned+misaligned</a:t>
            </a: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short GRBs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~</a:t>
            </a: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00  </a:t>
            </a:r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X-ray transients </a:t>
            </a:r>
          </a:p>
        </p:txBody>
      </p:sp>
      <p:sp>
        <p:nvSpPr>
          <p:cNvPr id="18" name="Rettangolo arrotondato 8">
            <a:extLst>
              <a:ext uri="{FF2B5EF4-FFF2-40B4-BE49-F238E27FC236}">
                <a16:creationId xmlns:a16="http://schemas.microsoft.com/office/drawing/2014/main" xmlns="" id="{470E6F0A-5100-CB47-8038-E99920D9CF35}"/>
              </a:ext>
            </a:extLst>
          </p:cNvPr>
          <p:cNvSpPr/>
          <p:nvPr/>
        </p:nvSpPr>
        <p:spPr>
          <a:xfrm>
            <a:off x="800197" y="1543128"/>
            <a:ext cx="2677912" cy="457773"/>
          </a:xfrm>
          <a:prstGeom prst="roundRect">
            <a:avLst/>
          </a:prstGeom>
          <a:solidFill>
            <a:srgbClr val="9ABCE6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it-IT" sz="1600" dirty="0">
              <a:solidFill>
                <a:prstClr val="white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xmlns="" id="{C62EFF4F-B5DD-4DC8-81E4-C6D14F264E18}"/>
              </a:ext>
            </a:extLst>
          </p:cNvPr>
          <p:cNvSpPr txBox="1"/>
          <p:nvPr/>
        </p:nvSpPr>
        <p:spPr>
          <a:xfrm>
            <a:off x="800197" y="1605667"/>
            <a:ext cx="2677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it-IT" sz="1600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Lessons from GRB170817A</a:t>
            </a:r>
          </a:p>
        </p:txBody>
      </p:sp>
      <p:sp>
        <p:nvSpPr>
          <p:cNvPr id="21" name="Rettangolo arrotondato 8">
            <a:extLst>
              <a:ext uri="{FF2B5EF4-FFF2-40B4-BE49-F238E27FC236}">
                <a16:creationId xmlns:a16="http://schemas.microsoft.com/office/drawing/2014/main" xmlns="" id="{4D68D804-CA28-45B6-9B67-B6FF973F5ED3}"/>
              </a:ext>
            </a:extLst>
          </p:cNvPr>
          <p:cNvSpPr/>
          <p:nvPr/>
        </p:nvSpPr>
        <p:spPr>
          <a:xfrm>
            <a:off x="4013800" y="4398217"/>
            <a:ext cx="4895027" cy="1758108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it-IT" sz="1600" dirty="0">
              <a:solidFill>
                <a:prstClr val="white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xmlns="" id="{2201DA04-107A-43C8-938D-E2C4B66EF93C}"/>
              </a:ext>
            </a:extLst>
          </p:cNvPr>
          <p:cNvSpPr txBox="1"/>
          <p:nvPr/>
        </p:nvSpPr>
        <p:spPr>
          <a:xfrm>
            <a:off x="4035573" y="4436593"/>
            <a:ext cx="48950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Higher redshift events – </a:t>
            </a:r>
            <a:r>
              <a:rPr lang="it-IT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/𝛾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is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likely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only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route to EM </a:t>
            </a:r>
            <a:r>
              <a:rPr lang="it-IT" sz="2000" dirty="0" err="1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detection</a:t>
            </a:r>
            <a:r>
              <a:rPr lang="it-IT" sz="2000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: larger statistical studies including source evolution, </a:t>
            </a:r>
            <a:r>
              <a:rPr lang="en-GB" sz="2000" dirty="0">
                <a:solidFill>
                  <a:prstClr val="black"/>
                </a:solidFill>
                <a:latin typeface="Book Antiqua" panose="02040602050305030304" pitchFamily="18" charset="0"/>
              </a:rPr>
              <a:t>probe of dark energy and test modified gravity on cosmological scales</a:t>
            </a:r>
            <a:endParaRPr lang="it-IT" sz="2000" b="1" dirty="0">
              <a:solidFill>
                <a:prstClr val="black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28606" y="142750"/>
            <a:ext cx="86804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Multi-messenger science with THESEUS</a:t>
            </a:r>
            <a:endParaRPr lang="en-US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8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6" y="76205"/>
            <a:ext cx="86804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it-IT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Multi-wavelength/messenger </a:t>
            </a:r>
            <a:r>
              <a:rPr lang="en-GB" altLang="it-IT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altLang="it-IT" sz="3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ynergies</a:t>
            </a:r>
            <a:endParaRPr lang="en-US" altLang="it-IT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4669" r="2662" b="8072"/>
          <a:stretch/>
        </p:blipFill>
        <p:spPr bwMode="auto">
          <a:xfrm>
            <a:off x="825731" y="1030821"/>
            <a:ext cx="7492538" cy="52769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733800" y="6287425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Amati+  2021</a:t>
            </a:r>
            <a:endParaRPr lang="it-IT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42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xmlns="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32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xmlns="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192483"/>
            <a:ext cx="5421086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Soft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X-ray Imager (SXI):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set of two sensitive lobster-eye telescopes observing in 0.3 - 5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band, total FOV of ~0.5sr with source location accuracy &lt;2</a:t>
            </a: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’ 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rays  Imaging Spectrometer (</a:t>
            </a: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XGIS):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 coded-mask X-gamma ray cameras using Silicon drift detectors coupled with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crystal scintillator bars observing in 2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 band, a FOV of &gt;2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overlapping the SXI, with &lt;15’ GRB location accuracy </a:t>
            </a:r>
            <a:endParaRPr lang="en-US" sz="2000" dirty="0" smtClean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err="1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InfraRed</a:t>
            </a: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Telescope (IRT):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0.7m class IR telescope observing in the 0.7 – 1.8 </a:t>
            </a:r>
            <a:r>
              <a:rPr lang="el-GR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μ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 band, providing a 15’x15’ FOV, with both imaging and moderate resolution spectroscopy </a:t>
            </a: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capabilities</a:t>
            </a:r>
            <a:endParaRPr lang="en-US" sz="20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Font typeface="Arial" pitchFamily="34" charset="0"/>
              <a:buNone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xmlns="" id="{F1C83E3E-096E-F540-A768-33529740B830}"/>
              </a:ext>
            </a:extLst>
          </p:cNvPr>
          <p:cNvPicPr/>
          <p:nvPr/>
        </p:nvPicPr>
        <p:blipFill rotWithShape="1">
          <a:blip r:embed="rId3"/>
          <a:srcRect l="48279" r="-783"/>
          <a:stretch/>
        </p:blipFill>
        <p:spPr>
          <a:xfrm>
            <a:off x="7507891" y="751110"/>
            <a:ext cx="1458686" cy="174761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7208536" y="2801294"/>
            <a:ext cx="1783872" cy="166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4"/>
          <a:stretch/>
        </p:blipFill>
        <p:spPr bwMode="auto">
          <a:xfrm>
            <a:off x="5323114" y="890217"/>
            <a:ext cx="2184777" cy="160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1086" y="3002939"/>
            <a:ext cx="1698171" cy="12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oogle Shape;302;p48">
            <a:extLst>
              <a:ext uri="{FF2B5EF4-FFF2-40B4-BE49-F238E27FC236}">
                <a16:creationId xmlns:a16="http://schemas.microsoft.com/office/drawing/2014/main" xmlns="" id="{EF93C28E-49AB-E84F-A4AB-466163824176}"/>
              </a:ext>
            </a:extLst>
          </p:cNvPr>
          <p:cNvGrpSpPr/>
          <p:nvPr/>
        </p:nvGrpSpPr>
        <p:grpSpPr>
          <a:xfrm>
            <a:off x="5446674" y="4686754"/>
            <a:ext cx="3646713" cy="1719942"/>
            <a:chOff x="136956" y="633113"/>
            <a:chExt cx="3868333" cy="2044690"/>
          </a:xfrm>
        </p:grpSpPr>
        <p:pic>
          <p:nvPicPr>
            <p:cNvPr id="22" name="Google Shape;303;p48">
              <a:extLst>
                <a:ext uri="{FF2B5EF4-FFF2-40B4-BE49-F238E27FC236}">
                  <a16:creationId xmlns:a16="http://schemas.microsoft.com/office/drawing/2014/main" xmlns="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oogle Shape;304;p48">
              <a:extLst>
                <a:ext uri="{FF2B5EF4-FFF2-40B4-BE49-F238E27FC236}">
                  <a16:creationId xmlns:a16="http://schemas.microsoft.com/office/drawing/2014/main" xmlns="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4" name="Google Shape;305;p48">
                <a:extLst>
                  <a:ext uri="{FF2B5EF4-FFF2-40B4-BE49-F238E27FC236}">
                    <a16:creationId xmlns:a16="http://schemas.microsoft.com/office/drawing/2014/main" xmlns="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5" name="Google Shape;306;p48">
                <a:extLst>
                  <a:ext uri="{FF2B5EF4-FFF2-40B4-BE49-F238E27FC236}">
                    <a16:creationId xmlns:a16="http://schemas.microsoft.com/office/drawing/2014/main" xmlns="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6" name="Google Shape;307;p48">
                <a:extLst>
                  <a:ext uri="{FF2B5EF4-FFF2-40B4-BE49-F238E27FC236}">
                    <a16:creationId xmlns:a16="http://schemas.microsoft.com/office/drawing/2014/main" xmlns="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>
                  <a:solidFill>
                    <a:prstClr val="white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7" name="Google Shape;308;p48">
                <a:extLst>
                  <a:ext uri="{FF2B5EF4-FFF2-40B4-BE49-F238E27FC236}">
                    <a16:creationId xmlns:a16="http://schemas.microsoft.com/office/drawing/2014/main" xmlns="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lang="fr" sz="6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lang="fr" sz="600" baseline="-250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sz="600" dirty="0">
                  <a:solidFill>
                    <a:prstClr val="black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8" name="Google Shape;309;p48">
                <a:extLst>
                  <a:ext uri="{FF2B5EF4-FFF2-40B4-BE49-F238E27FC236}">
                    <a16:creationId xmlns:a16="http://schemas.microsoft.com/office/drawing/2014/main" xmlns="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fr" sz="8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lang="fr" sz="800" baseline="-250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sz="800" dirty="0">
                  <a:solidFill>
                    <a:prstClr val="black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pic>
        <p:nvPicPr>
          <p:cNvPr id="29" name="Immagin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6649" y="1753899"/>
            <a:ext cx="663694" cy="346007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6649" y="4265681"/>
            <a:ext cx="663694" cy="3517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7536" y="6064364"/>
            <a:ext cx="671662" cy="3423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61925" y="146447"/>
            <a:ext cx="8382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</a:t>
            </a:r>
            <a:r>
              <a:rPr lang="it-IT" altLang="it-IT" sz="3400" b="1" noProof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the case of THESEUS</a:t>
            </a: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55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xmlns="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33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xmlns="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0" y="1192483"/>
            <a:ext cx="5421086" cy="50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Soft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X-ray Imager (SXI):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set of two sensitive lobster-eye telescopes observing in 0.3 - 5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band, total FOV of ~0.5sr with source location accuracy &lt;2</a:t>
            </a: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’ 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rays  Imaging Spectrometer (</a:t>
            </a: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XGIS):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 coded-mask X-gamma ray cameras using Silicon drift detectors coupled with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crystal scintillator bars observing in 2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MeV band, a FOV of &gt;2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overlapping the SXI, with &lt;15’ GRB location accuracy </a:t>
            </a:r>
            <a:endParaRPr lang="en-US" sz="2000" dirty="0" smtClean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b="1" dirty="0" err="1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InfraRed</a:t>
            </a:r>
            <a:r>
              <a:rPr lang="en-US" sz="2000" b="1" dirty="0" smtClean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Telescope (IRT):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0.7m class IR telescope observing in the 0.7 – 1.8 </a:t>
            </a:r>
            <a:r>
              <a:rPr lang="el-GR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μ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 band, providing a 15’x15’ FOV, with both imaging and moderate resolution spectroscopy </a:t>
            </a: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capabilities</a:t>
            </a:r>
            <a:endParaRPr lang="en-US" sz="20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Font typeface="Arial" pitchFamily="34" charset="0"/>
              <a:buNone/>
              <a:defRPr/>
            </a:pPr>
            <a:endParaRPr lang="en-US" sz="2000" b="1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649" y="1753899"/>
            <a:ext cx="663694" cy="346007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649" y="4265681"/>
            <a:ext cx="663694" cy="3517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536" y="6064364"/>
            <a:ext cx="671662" cy="3423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2" name="CasellaDiTesto 31"/>
          <p:cNvSpPr txBox="1"/>
          <p:nvPr/>
        </p:nvSpPr>
        <p:spPr>
          <a:xfrm>
            <a:off x="2647585" y="6425801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Amati+  2021</a:t>
            </a:r>
            <a:endParaRPr lang="it-IT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299" y="767669"/>
            <a:ext cx="3858901" cy="3118531"/>
          </a:xfrm>
          <a:prstGeom prst="rect">
            <a:avLst/>
          </a:prstGeom>
        </p:spPr>
      </p:pic>
      <p:sp>
        <p:nvSpPr>
          <p:cNvPr id="34" name="Rectangle 1"/>
          <p:cNvSpPr/>
          <p:nvPr/>
        </p:nvSpPr>
        <p:spPr>
          <a:xfrm>
            <a:off x="5681398" y="4350958"/>
            <a:ext cx="3170114" cy="1930415"/>
          </a:xfrm>
          <a:prstGeom prst="rect">
            <a:avLst/>
          </a:prstGeom>
          <a:ln w="38100">
            <a:solidFill>
              <a:srgbClr val="0000FF"/>
            </a:solidFill>
          </a:ln>
        </p:spPr>
        <p:txBody>
          <a:bodyPr wrap="square" lIns="82945" tIns="41473" rIns="82945" bIns="41473">
            <a:spAutoFit/>
          </a:bodyPr>
          <a:lstStyle/>
          <a:p>
            <a:pPr marL="342900" indent="-342900" defTabSz="914305">
              <a:buFont typeface="Courier New" panose="02070309020205020404" pitchFamily="49" charset="0"/>
              <a:buChar char="o"/>
            </a:pPr>
            <a:r>
              <a:rPr lang="en-GB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Earth Orbit        (&lt; 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5°, ~600 km</a:t>
            </a:r>
            <a:r>
              <a:rPr lang="en-GB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305">
              <a:buFont typeface="Courier New" panose="02070309020205020404" pitchFamily="49" charset="0"/>
              <a:buChar char="o"/>
            </a:pPr>
            <a:r>
              <a:rPr lang="en-GB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Autonomously rapid 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slewing </a:t>
            </a:r>
            <a:r>
              <a:rPr lang="en-GB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</a:p>
          <a:p>
            <a:pPr marL="342900" indent="-342900" defTabSz="914305">
              <a:buFont typeface="Courier New" panose="02070309020205020404" pitchFamily="49" charset="0"/>
              <a:buChar char="o"/>
            </a:pPr>
            <a:r>
              <a:rPr lang="en-GB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4-years nominal</a:t>
            </a:r>
            <a:endParaRPr lang="en-GB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61925" y="146447"/>
            <a:ext cx="8382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</a:t>
            </a:r>
            <a:r>
              <a:rPr lang="it-IT" altLang="it-IT" sz="3400" b="1" noProof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the case of THESEUS</a:t>
            </a: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61924" y="990600"/>
            <a:ext cx="8982075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1813" indent="-531813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536700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173288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09875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46463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036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3608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180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2752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it-IT" altLang="it-IT" sz="2200" b="1" dirty="0" smtClean="0">
                <a:solidFill>
                  <a:srgbClr val="C00000"/>
                </a:solidFill>
              </a:rPr>
              <a:t>SVOM (2022/23-): 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prompt</a:t>
            </a:r>
            <a:r>
              <a:rPr lang="it-IT" altLang="it-IT" sz="2200" dirty="0" smtClean="0">
                <a:solidFill>
                  <a:schemeClr val="accent2"/>
                </a:solidFill>
              </a:rPr>
              <a:t>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emission</a:t>
            </a:r>
            <a:r>
              <a:rPr lang="it-IT" altLang="it-IT" sz="2200" dirty="0" smtClean="0">
                <a:solidFill>
                  <a:schemeClr val="accent2"/>
                </a:solidFill>
              </a:rPr>
              <a:t> </a:t>
            </a:r>
            <a:r>
              <a:rPr lang="it-IT" altLang="it-IT" sz="2200" dirty="0">
                <a:solidFill>
                  <a:schemeClr val="accent2"/>
                </a:solidFill>
              </a:rPr>
              <a:t>d</a:t>
            </a:r>
            <a:r>
              <a:rPr lang="it-IT" altLang="it-IT" sz="2200" dirty="0" smtClean="0">
                <a:solidFill>
                  <a:schemeClr val="accent2"/>
                </a:solidFill>
              </a:rPr>
              <a:t>own to 5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keV</a:t>
            </a:r>
            <a:r>
              <a:rPr lang="it-IT" altLang="it-IT" sz="2200" dirty="0" smtClean="0">
                <a:solidFill>
                  <a:schemeClr val="accent2"/>
                </a:solidFill>
              </a:rPr>
              <a:t> and up to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MeVs</a:t>
            </a:r>
            <a:r>
              <a:rPr lang="it-IT" altLang="it-IT" sz="2200" dirty="0" smtClean="0">
                <a:solidFill>
                  <a:schemeClr val="accent2"/>
                </a:solidFill>
              </a:rPr>
              <a:t>,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prompt</a:t>
            </a:r>
            <a:r>
              <a:rPr lang="it-IT" altLang="it-IT" sz="2200" dirty="0" smtClean="0">
                <a:solidFill>
                  <a:schemeClr val="accent2"/>
                </a:solidFill>
              </a:rPr>
              <a:t> follow-up with small X-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ray</a:t>
            </a:r>
            <a:r>
              <a:rPr lang="it-IT" altLang="it-IT" sz="2200" dirty="0" smtClean="0">
                <a:solidFill>
                  <a:schemeClr val="accent2"/>
                </a:solidFill>
              </a:rPr>
              <a:t> and O/UV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telescopes</a:t>
            </a:r>
            <a:r>
              <a:rPr lang="it-IT" altLang="it-IT" sz="2200" dirty="0" smtClean="0">
                <a:solidFill>
                  <a:schemeClr val="accent2"/>
                </a:solidFill>
              </a:rPr>
              <a:t>,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dedicated</a:t>
            </a:r>
            <a:r>
              <a:rPr lang="it-IT" altLang="it-IT" sz="2200" dirty="0" smtClean="0">
                <a:solidFill>
                  <a:schemeClr val="accent2"/>
                </a:solidFill>
              </a:rPr>
              <a:t> on-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ground</a:t>
            </a:r>
            <a:r>
              <a:rPr lang="it-IT" altLang="it-IT" sz="2200" dirty="0" smtClean="0">
                <a:solidFill>
                  <a:schemeClr val="accent2"/>
                </a:solidFill>
              </a:rPr>
              <a:t>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telescopes</a:t>
            </a:r>
            <a:endParaRPr lang="it-IT" altLang="it-IT" sz="2200" dirty="0" smtClean="0">
              <a:solidFill>
                <a:schemeClr val="accent2"/>
              </a:solidFill>
            </a:endParaRPr>
          </a:p>
          <a:p>
            <a:pPr marL="342900" lvl="0" indent="-342900"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it-IT" altLang="it-IT" sz="2200" b="1" dirty="0" smtClean="0">
                <a:solidFill>
                  <a:srgbClr val="C00000"/>
                </a:solidFill>
              </a:rPr>
              <a:t>Einstein Probe (2022/23-):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very</a:t>
            </a:r>
            <a:r>
              <a:rPr lang="it-IT" altLang="it-IT" sz="2200" dirty="0" smtClean="0">
                <a:solidFill>
                  <a:schemeClr val="accent2"/>
                </a:solidFill>
              </a:rPr>
              <a:t>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good</a:t>
            </a:r>
            <a:r>
              <a:rPr lang="it-IT" altLang="it-IT" sz="2200" dirty="0" smtClean="0">
                <a:solidFill>
                  <a:schemeClr val="accent2"/>
                </a:solidFill>
              </a:rPr>
              <a:t>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sensitivity</a:t>
            </a:r>
            <a:r>
              <a:rPr lang="it-IT" altLang="it-IT" sz="2200" dirty="0" smtClean="0">
                <a:solidFill>
                  <a:schemeClr val="accent2"/>
                </a:solidFill>
              </a:rPr>
              <a:t>,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arcmin</a:t>
            </a:r>
            <a:r>
              <a:rPr lang="it-IT" altLang="it-IT" sz="2200" dirty="0" smtClean="0">
                <a:solidFill>
                  <a:schemeClr val="accent2"/>
                </a:solidFill>
              </a:rPr>
              <a:t> location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accuracy</a:t>
            </a:r>
            <a:r>
              <a:rPr lang="it-IT" altLang="it-IT" sz="2200" dirty="0" smtClean="0">
                <a:solidFill>
                  <a:schemeClr val="accent2"/>
                </a:solidFill>
              </a:rPr>
              <a:t>,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operating</a:t>
            </a:r>
            <a:r>
              <a:rPr lang="it-IT" altLang="it-IT" sz="2200" dirty="0" smtClean="0">
                <a:solidFill>
                  <a:schemeClr val="accent2"/>
                </a:solidFill>
              </a:rPr>
              <a:t>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only</a:t>
            </a:r>
            <a:r>
              <a:rPr lang="it-IT" altLang="it-IT" sz="2200" dirty="0" smtClean="0">
                <a:solidFill>
                  <a:schemeClr val="accent2"/>
                </a:solidFill>
              </a:rPr>
              <a:t> in the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very</a:t>
            </a:r>
            <a:r>
              <a:rPr lang="it-IT" altLang="it-IT" sz="2200" dirty="0" smtClean="0">
                <a:solidFill>
                  <a:schemeClr val="accent2"/>
                </a:solidFill>
              </a:rPr>
              <a:t> soft X-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ray</a:t>
            </a:r>
            <a:r>
              <a:rPr lang="it-IT" altLang="it-IT" sz="2200" dirty="0" smtClean="0">
                <a:solidFill>
                  <a:schemeClr val="accent2"/>
                </a:solidFill>
              </a:rPr>
              <a:t>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energy</a:t>
            </a:r>
            <a:r>
              <a:rPr lang="it-IT" altLang="it-IT" sz="2200" dirty="0" smtClean="0">
                <a:solidFill>
                  <a:schemeClr val="accent2"/>
                </a:solidFill>
              </a:rPr>
              <a:t> band (0.3 - 5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keV</a:t>
            </a:r>
            <a:r>
              <a:rPr lang="it-IT" altLang="it-IT" sz="2200" dirty="0" smtClean="0">
                <a:solidFill>
                  <a:schemeClr val="accent2"/>
                </a:solidFill>
              </a:rPr>
              <a:t>), 1.4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sr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smtClean="0">
                <a:solidFill>
                  <a:schemeClr val="accent2"/>
                </a:solidFill>
              </a:rPr>
              <a:t>FOV, follow-up in X-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rays</a:t>
            </a:r>
            <a:endParaRPr lang="it-IT" altLang="it-IT" sz="2200" dirty="0" smtClean="0">
              <a:solidFill>
                <a:schemeClr val="accent2"/>
              </a:solidFill>
            </a:endParaRPr>
          </a:p>
          <a:p>
            <a:pPr marL="342900" lvl="0" indent="-342900"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it-IT" altLang="it-IT" sz="2200" b="1" dirty="0" smtClean="0">
                <a:solidFill>
                  <a:srgbClr val="C00000"/>
                </a:solidFill>
              </a:rPr>
              <a:t>POLAR-2 </a:t>
            </a:r>
            <a:r>
              <a:rPr lang="it-IT" altLang="it-IT" sz="2200" b="1" dirty="0">
                <a:solidFill>
                  <a:srgbClr val="C00000"/>
                </a:solidFill>
              </a:rPr>
              <a:t>(</a:t>
            </a:r>
            <a:r>
              <a:rPr lang="it-IT" altLang="it-IT" sz="2200" b="1" dirty="0" smtClean="0">
                <a:solidFill>
                  <a:srgbClr val="C00000"/>
                </a:solidFill>
              </a:rPr>
              <a:t>2025?):</a:t>
            </a:r>
            <a:r>
              <a:rPr lang="it-IT" altLang="it-IT" sz="2200" dirty="0" smtClean="0">
                <a:solidFill>
                  <a:srgbClr val="C00000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improved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polarimetry</a:t>
            </a:r>
            <a:r>
              <a:rPr lang="it-IT" altLang="it-IT" sz="2200" dirty="0">
                <a:solidFill>
                  <a:schemeClr val="accent2"/>
                </a:solidFill>
              </a:rPr>
              <a:t> of </a:t>
            </a:r>
            <a:r>
              <a:rPr lang="it-IT" altLang="it-IT" sz="2200" dirty="0" err="1">
                <a:solidFill>
                  <a:schemeClr val="accent2"/>
                </a:solidFill>
              </a:rPr>
              <a:t>prompt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emission</a:t>
            </a:r>
            <a:r>
              <a:rPr lang="it-IT" altLang="it-IT" sz="2200" dirty="0">
                <a:solidFill>
                  <a:schemeClr val="accent2"/>
                </a:solidFill>
              </a:rPr>
              <a:t>; </a:t>
            </a:r>
            <a:endParaRPr lang="it-IT" altLang="it-IT" sz="2200" dirty="0" smtClean="0">
              <a:solidFill>
                <a:schemeClr val="accent2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it-IT" altLang="it-IT" sz="2200" b="1" dirty="0">
                <a:solidFill>
                  <a:srgbClr val="C00000"/>
                </a:solidFill>
              </a:rPr>
              <a:t> HERMES and </a:t>
            </a:r>
            <a:r>
              <a:rPr lang="it-IT" altLang="it-IT" sz="2200" b="1" dirty="0" err="1">
                <a:solidFill>
                  <a:srgbClr val="C00000"/>
                </a:solidFill>
              </a:rPr>
              <a:t>other</a:t>
            </a:r>
            <a:r>
              <a:rPr lang="it-IT" altLang="it-IT" sz="2200" b="1" dirty="0">
                <a:solidFill>
                  <a:srgbClr val="C00000"/>
                </a:solidFill>
              </a:rPr>
              <a:t> nano-satellite </a:t>
            </a:r>
            <a:r>
              <a:rPr lang="it-IT" altLang="it-IT" sz="2200" b="1" dirty="0" err="1">
                <a:solidFill>
                  <a:srgbClr val="C00000"/>
                </a:solidFill>
              </a:rPr>
              <a:t>programs</a:t>
            </a:r>
            <a:r>
              <a:rPr lang="it-IT" altLang="it-IT" sz="2200" b="1" dirty="0">
                <a:solidFill>
                  <a:srgbClr val="C00000"/>
                </a:solidFill>
              </a:rPr>
              <a:t> (</a:t>
            </a:r>
            <a:r>
              <a:rPr lang="it-IT" altLang="it-IT" sz="2200" b="1" dirty="0" smtClean="0">
                <a:solidFill>
                  <a:srgbClr val="C00000"/>
                </a:solidFill>
              </a:rPr>
              <a:t>2022/23-):</a:t>
            </a:r>
            <a:r>
              <a:rPr lang="it-IT" altLang="it-IT" sz="2200" dirty="0" smtClean="0">
                <a:solidFill>
                  <a:srgbClr val="C00000"/>
                </a:solidFill>
              </a:rPr>
              <a:t>  </a:t>
            </a:r>
            <a:r>
              <a:rPr lang="it-IT" altLang="it-IT" sz="2200" dirty="0">
                <a:solidFill>
                  <a:schemeClr val="accent2"/>
                </a:solidFill>
              </a:rPr>
              <a:t>small detectors, </a:t>
            </a:r>
            <a:r>
              <a:rPr lang="it-IT" altLang="it-IT" sz="2200" dirty="0" err="1">
                <a:solidFill>
                  <a:schemeClr val="accent2"/>
                </a:solidFill>
              </a:rPr>
              <a:t>energy</a:t>
            </a:r>
            <a:r>
              <a:rPr lang="it-IT" altLang="it-IT" sz="2200" dirty="0">
                <a:solidFill>
                  <a:schemeClr val="accent2"/>
                </a:solidFill>
              </a:rPr>
              <a:t> band &gt; 10 </a:t>
            </a:r>
            <a:r>
              <a:rPr lang="it-IT" altLang="it-IT" sz="2200" dirty="0" err="1">
                <a:solidFill>
                  <a:schemeClr val="accent2"/>
                </a:solidFill>
              </a:rPr>
              <a:t>keV</a:t>
            </a:r>
            <a:r>
              <a:rPr lang="it-IT" altLang="it-IT" sz="2200" dirty="0">
                <a:solidFill>
                  <a:schemeClr val="accent2"/>
                </a:solidFill>
              </a:rPr>
              <a:t>, </a:t>
            </a:r>
            <a:r>
              <a:rPr lang="it-IT" altLang="it-IT" sz="2200" dirty="0" err="1">
                <a:solidFill>
                  <a:schemeClr val="accent2"/>
                </a:solidFill>
              </a:rPr>
              <a:t>potentially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very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good</a:t>
            </a:r>
            <a:r>
              <a:rPr lang="it-IT" altLang="it-IT" sz="2200" dirty="0">
                <a:solidFill>
                  <a:schemeClr val="accent2"/>
                </a:solidFill>
              </a:rPr>
              <a:t> location </a:t>
            </a:r>
            <a:r>
              <a:rPr lang="it-IT" altLang="it-IT" sz="2200" dirty="0" err="1">
                <a:solidFill>
                  <a:schemeClr val="accent2"/>
                </a:solidFill>
              </a:rPr>
              <a:t>accuracy</a:t>
            </a:r>
            <a:r>
              <a:rPr lang="it-IT" altLang="it-IT" sz="2200" dirty="0">
                <a:solidFill>
                  <a:schemeClr val="accent2"/>
                </a:solidFill>
              </a:rPr>
              <a:t> for </a:t>
            </a:r>
            <a:r>
              <a:rPr lang="it-IT" altLang="it-IT" sz="2200" dirty="0" err="1">
                <a:solidFill>
                  <a:schemeClr val="accent2"/>
                </a:solidFill>
              </a:rPr>
              <a:t>mid-bright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GRBs</a:t>
            </a:r>
            <a:r>
              <a:rPr lang="it-IT" altLang="it-IT" sz="2200" dirty="0">
                <a:solidFill>
                  <a:schemeClr val="accent2"/>
                </a:solidFill>
              </a:rPr>
              <a:t>, </a:t>
            </a:r>
            <a:r>
              <a:rPr lang="it-IT" altLang="it-IT" sz="2200" dirty="0" err="1">
                <a:solidFill>
                  <a:schemeClr val="accent2"/>
                </a:solidFill>
              </a:rPr>
              <a:t>very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good</a:t>
            </a:r>
            <a:r>
              <a:rPr lang="it-IT" altLang="it-IT" sz="2200" dirty="0">
                <a:solidFill>
                  <a:schemeClr val="accent2"/>
                </a:solidFill>
              </a:rPr>
              <a:t> timing, </a:t>
            </a:r>
            <a:r>
              <a:rPr lang="it-IT" altLang="it-IT" sz="2200" dirty="0" err="1">
                <a:solidFill>
                  <a:schemeClr val="accent2"/>
                </a:solidFill>
              </a:rPr>
              <a:t>depends</a:t>
            </a:r>
            <a:r>
              <a:rPr lang="it-IT" altLang="it-IT" sz="2200" dirty="0">
                <a:solidFill>
                  <a:schemeClr val="accent2"/>
                </a:solidFill>
              </a:rPr>
              <a:t> on follow-up from </a:t>
            </a:r>
            <a:r>
              <a:rPr lang="it-IT" altLang="it-IT" sz="2200" dirty="0" err="1" smtClean="0">
                <a:solidFill>
                  <a:schemeClr val="accent2"/>
                </a:solidFill>
              </a:rPr>
              <a:t>ground</a:t>
            </a:r>
            <a:endParaRPr lang="it-IT" altLang="it-IT" sz="2200" dirty="0" smtClean="0">
              <a:solidFill>
                <a:schemeClr val="accent2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it-IT" altLang="it-IT" sz="2200" b="1" dirty="0" err="1">
                <a:solidFill>
                  <a:srgbClr val="C00000"/>
                </a:solidFill>
              </a:rPr>
              <a:t>eXTP</a:t>
            </a:r>
            <a:r>
              <a:rPr lang="it-IT" altLang="it-IT" sz="2200" b="1" dirty="0">
                <a:solidFill>
                  <a:srgbClr val="C00000"/>
                </a:solidFill>
              </a:rPr>
              <a:t> </a:t>
            </a:r>
            <a:r>
              <a:rPr lang="it-IT" altLang="it-IT" sz="2200" b="1" dirty="0" smtClean="0">
                <a:solidFill>
                  <a:srgbClr val="C00000"/>
                </a:solidFill>
              </a:rPr>
              <a:t>(2025?) </a:t>
            </a:r>
            <a:r>
              <a:rPr lang="it-IT" altLang="it-IT" sz="2200" dirty="0" smtClean="0">
                <a:solidFill>
                  <a:srgbClr val="000099"/>
                </a:solidFill>
              </a:rPr>
              <a:t>China-Europe</a:t>
            </a:r>
            <a:r>
              <a:rPr lang="it-IT" altLang="it-IT" sz="2200" dirty="0">
                <a:solidFill>
                  <a:srgbClr val="000099"/>
                </a:solidFill>
              </a:rPr>
              <a:t>, </a:t>
            </a:r>
            <a:r>
              <a:rPr lang="it-IT" altLang="it-IT" sz="2200" dirty="0" err="1">
                <a:solidFill>
                  <a:srgbClr val="000099"/>
                </a:solidFill>
              </a:rPr>
              <a:t>monitoring</a:t>
            </a:r>
            <a:r>
              <a:rPr lang="it-IT" altLang="it-IT" sz="2200" dirty="0">
                <a:solidFill>
                  <a:srgbClr val="000099"/>
                </a:solidFill>
              </a:rPr>
              <a:t> in 2-50 </a:t>
            </a:r>
            <a:r>
              <a:rPr lang="it-IT" altLang="it-IT" sz="2200" dirty="0" err="1">
                <a:solidFill>
                  <a:srgbClr val="000099"/>
                </a:solidFill>
              </a:rPr>
              <a:t>keV</a:t>
            </a:r>
            <a:r>
              <a:rPr lang="it-IT" altLang="it-IT" sz="2200" dirty="0">
                <a:solidFill>
                  <a:srgbClr val="000099"/>
                </a:solidFill>
              </a:rPr>
              <a:t> on 4-5 </a:t>
            </a:r>
            <a:r>
              <a:rPr lang="it-IT" altLang="it-IT" sz="2200" dirty="0" err="1">
                <a:solidFill>
                  <a:srgbClr val="000099"/>
                </a:solidFill>
              </a:rPr>
              <a:t>sr</a:t>
            </a:r>
            <a:r>
              <a:rPr lang="it-IT" altLang="it-IT" sz="2200" dirty="0">
                <a:solidFill>
                  <a:srgbClr val="000099"/>
                </a:solidFill>
              </a:rPr>
              <a:t>, X-</a:t>
            </a:r>
            <a:r>
              <a:rPr lang="it-IT" altLang="it-IT" sz="2200" dirty="0" err="1">
                <a:solidFill>
                  <a:srgbClr val="000099"/>
                </a:solidFill>
              </a:rPr>
              <a:t>ray</a:t>
            </a:r>
            <a:r>
              <a:rPr lang="it-IT" altLang="it-IT" sz="2200" dirty="0">
                <a:solidFill>
                  <a:srgbClr val="000099"/>
                </a:solidFill>
              </a:rPr>
              <a:t> </a:t>
            </a:r>
            <a:r>
              <a:rPr lang="it-IT" altLang="it-IT" sz="2200" dirty="0" err="1">
                <a:solidFill>
                  <a:srgbClr val="000099"/>
                </a:solidFill>
              </a:rPr>
              <a:t>followp-up</a:t>
            </a:r>
            <a:r>
              <a:rPr lang="it-IT" altLang="it-IT" sz="2200" dirty="0">
                <a:solidFill>
                  <a:srgbClr val="000099"/>
                </a:solidFill>
              </a:rPr>
              <a:t> </a:t>
            </a:r>
            <a:r>
              <a:rPr lang="it-IT" altLang="it-IT" sz="2200" dirty="0" smtClean="0">
                <a:solidFill>
                  <a:srgbClr val="000099"/>
                </a:solidFill>
              </a:rPr>
              <a:t>with </a:t>
            </a:r>
            <a:r>
              <a:rPr lang="it-IT" altLang="it-IT" sz="2200" dirty="0" err="1" smtClean="0">
                <a:solidFill>
                  <a:srgbClr val="000099"/>
                </a:solidFill>
              </a:rPr>
              <a:t>deep</a:t>
            </a:r>
            <a:r>
              <a:rPr lang="it-IT" altLang="it-IT" sz="2200" dirty="0" smtClean="0">
                <a:solidFill>
                  <a:srgbClr val="000099"/>
                </a:solidFill>
              </a:rPr>
              <a:t> </a:t>
            </a:r>
            <a:r>
              <a:rPr lang="it-IT" altLang="it-IT" sz="2200" dirty="0" err="1" smtClean="0">
                <a:solidFill>
                  <a:srgbClr val="000099"/>
                </a:solidFill>
              </a:rPr>
              <a:t>spectroscopy</a:t>
            </a:r>
            <a:r>
              <a:rPr lang="it-IT" altLang="it-IT" sz="2200" dirty="0" smtClean="0">
                <a:solidFill>
                  <a:srgbClr val="000099"/>
                </a:solidFill>
              </a:rPr>
              <a:t>  </a:t>
            </a:r>
            <a:r>
              <a:rPr lang="it-IT" altLang="it-IT" sz="2200" dirty="0">
                <a:solidFill>
                  <a:srgbClr val="000099"/>
                </a:solidFill>
              </a:rPr>
              <a:t>and </a:t>
            </a:r>
            <a:r>
              <a:rPr lang="it-IT" altLang="it-IT" sz="2200" dirty="0" err="1" smtClean="0">
                <a:solidFill>
                  <a:srgbClr val="000099"/>
                </a:solidFill>
              </a:rPr>
              <a:t>polarimetric</a:t>
            </a:r>
            <a:r>
              <a:rPr lang="it-IT" altLang="it-IT" sz="2200" dirty="0" smtClean="0">
                <a:solidFill>
                  <a:srgbClr val="000099"/>
                </a:solidFill>
              </a:rPr>
              <a:t> </a:t>
            </a:r>
            <a:r>
              <a:rPr lang="it-IT" altLang="it-IT" sz="2200" dirty="0" err="1" smtClean="0">
                <a:solidFill>
                  <a:srgbClr val="000099"/>
                </a:solidFill>
              </a:rPr>
              <a:t>sensitivity</a:t>
            </a:r>
            <a:r>
              <a:rPr lang="it-IT" altLang="it-IT" sz="2200" dirty="0" smtClean="0">
                <a:solidFill>
                  <a:srgbClr val="000099"/>
                </a:solidFill>
              </a:rPr>
              <a:t> </a:t>
            </a:r>
            <a:endParaRPr lang="it-IT" altLang="it-IT" sz="2200" dirty="0">
              <a:solidFill>
                <a:srgbClr val="000099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1925" y="146447"/>
            <a:ext cx="8382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</a:t>
            </a:r>
            <a:r>
              <a:rPr lang="it-IT" altLang="it-IT" sz="3400" b="1" noProof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altLang="it-IT" sz="3400" b="1" noProof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it-IT" altLang="it-IT" sz="3400" b="1" noProof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</a:t>
            </a: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‘20s) 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01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=""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35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measure of  cosmic SFR at high-z (possibly including pop-III stars)</a:t>
            </a:r>
            <a:endParaRPr lang="en-GB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en-GB" sz="20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endParaRPr lang="it-IT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B5F9A2B4-D2BA-8F43-8F3B-E6A5C6446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7800" y="1153928"/>
            <a:ext cx="6019800" cy="425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ttangolo arrotondato 12">
            <a:extLst>
              <a:ext uri="{FF2B5EF4-FFF2-40B4-BE49-F238E27FC236}">
                <a16:creationId xmlns="" xmlns:a16="http://schemas.microsoft.com/office/drawing/2014/main" id="{47DC13AB-05EA-494A-87F4-B5212C4DF7FD}"/>
              </a:ext>
            </a:extLst>
          </p:cNvPr>
          <p:cNvSpPr/>
          <p:nvPr/>
        </p:nvSpPr>
        <p:spPr>
          <a:xfrm>
            <a:off x="545108" y="5478033"/>
            <a:ext cx="8053782" cy="69416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89000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="" xmlns:a16="http://schemas.microsoft.com/office/drawing/2014/main" id="{F50D3963-2657-414F-AD48-1229BB5CE6C0}"/>
              </a:ext>
            </a:extLst>
          </p:cNvPr>
          <p:cNvSpPr txBox="1"/>
          <p:nvPr/>
        </p:nvSpPr>
        <p:spPr>
          <a:xfrm>
            <a:off x="545107" y="5486912"/>
            <a:ext cx="8053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statistical sample of high–z GRBs will give access to star formation in the faintest galaxies, overcoming limits of current and future galaxy surveys </a:t>
            </a:r>
          </a:p>
        </p:txBody>
      </p:sp>
    </p:spTree>
    <p:extLst>
      <p:ext uri="{BB962C8B-B14F-4D97-AF65-F5344CB8AC3E}">
        <p14:creationId xmlns:p14="http://schemas.microsoft.com/office/powerpoint/2010/main" val="15668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=""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36</a:t>
            </a:fld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E9DEEC3-D03E-9B4C-BEC2-8A211504A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83" y="2086221"/>
            <a:ext cx="5269150" cy="3923835"/>
          </a:xfrm>
          <a:prstGeom prst="rect">
            <a:avLst/>
          </a:prstGeom>
        </p:spPr>
      </p:pic>
      <p:sp>
        <p:nvSpPr>
          <p:cNvPr id="8" name="Rettangolo arrotondato 6">
            <a:extLst>
              <a:ext uri="{FF2B5EF4-FFF2-40B4-BE49-F238E27FC236}">
                <a16:creationId xmlns="" xmlns:a16="http://schemas.microsoft.com/office/drawing/2014/main" id="{7359D941-5F5F-4447-AB4B-0B4DFC108C2B}"/>
              </a:ext>
            </a:extLst>
          </p:cNvPr>
          <p:cNvSpPr/>
          <p:nvPr/>
        </p:nvSpPr>
        <p:spPr>
          <a:xfrm>
            <a:off x="418415" y="966504"/>
            <a:ext cx="8307169" cy="709896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="" xmlns:a16="http://schemas.microsoft.com/office/drawing/2014/main" id="{CE62D11C-53B1-CA44-8B9D-D343E7CF5FF1}"/>
              </a:ext>
            </a:extLst>
          </p:cNvPr>
          <p:cNvSpPr/>
          <p:nvPr/>
        </p:nvSpPr>
        <p:spPr>
          <a:xfrm>
            <a:off x="5537059" y="2339982"/>
            <a:ext cx="1748409" cy="3145046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347" h="3145046">
                <a:moveTo>
                  <a:pt x="0" y="200879"/>
                </a:moveTo>
                <a:cubicBezTo>
                  <a:pt x="284703" y="117142"/>
                  <a:pt x="569407" y="33406"/>
                  <a:pt x="763675" y="9960"/>
                </a:cubicBezTo>
                <a:cubicBezTo>
                  <a:pt x="957943" y="-13486"/>
                  <a:pt x="1043354" y="4936"/>
                  <a:pt x="1165609" y="60202"/>
                </a:cubicBezTo>
                <a:cubicBezTo>
                  <a:pt x="1287864" y="115468"/>
                  <a:pt x="1384998" y="172409"/>
                  <a:pt x="1497204" y="341556"/>
                </a:cubicBezTo>
                <a:cubicBezTo>
                  <a:pt x="1609410" y="510703"/>
                  <a:pt x="1729991" y="607837"/>
                  <a:pt x="1838848" y="1075085"/>
                </a:cubicBezTo>
                <a:cubicBezTo>
                  <a:pt x="1947705" y="1542333"/>
                  <a:pt x="2150347" y="3145046"/>
                  <a:pt x="2150347" y="3145046"/>
                </a:cubicBezTo>
                <a:lnTo>
                  <a:pt x="2150347" y="3145046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="" xmlns:a16="http://schemas.microsoft.com/office/drawing/2014/main" id="{6CDB4A74-8074-114C-BE3B-69F7582E1ECA}"/>
              </a:ext>
            </a:extLst>
          </p:cNvPr>
          <p:cNvSpPr/>
          <p:nvPr/>
        </p:nvSpPr>
        <p:spPr>
          <a:xfrm>
            <a:off x="5516963" y="2450434"/>
            <a:ext cx="854106" cy="3034594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  <a:gd name="connsiteX0" fmla="*/ 0 w 2184254"/>
              <a:gd name="connsiteY0" fmla="*/ 112441 h 3139101"/>
              <a:gd name="connsiteX1" fmla="*/ 797582 w 2184254"/>
              <a:gd name="connsiteY1" fmla="*/ 4015 h 3139101"/>
              <a:gd name="connsiteX2" fmla="*/ 1199516 w 2184254"/>
              <a:gd name="connsiteY2" fmla="*/ 54257 h 3139101"/>
              <a:gd name="connsiteX3" fmla="*/ 1531111 w 2184254"/>
              <a:gd name="connsiteY3" fmla="*/ 335611 h 3139101"/>
              <a:gd name="connsiteX4" fmla="*/ 1872755 w 2184254"/>
              <a:gd name="connsiteY4" fmla="*/ 1069140 h 3139101"/>
              <a:gd name="connsiteX5" fmla="*/ 2184254 w 2184254"/>
              <a:gd name="connsiteY5" fmla="*/ 3139101 h 3139101"/>
              <a:gd name="connsiteX6" fmla="*/ 2184254 w 2184254"/>
              <a:gd name="connsiteY6" fmla="*/ 3139101 h 3139101"/>
              <a:gd name="connsiteX0" fmla="*/ 0 w 2184254"/>
              <a:gd name="connsiteY0" fmla="*/ 112441 h 3139101"/>
              <a:gd name="connsiteX1" fmla="*/ 797582 w 2184254"/>
              <a:gd name="connsiteY1" fmla="*/ 4015 h 3139101"/>
              <a:gd name="connsiteX2" fmla="*/ 1199516 w 2184254"/>
              <a:gd name="connsiteY2" fmla="*/ 54257 h 3139101"/>
              <a:gd name="connsiteX3" fmla="*/ 1531111 w 2184254"/>
              <a:gd name="connsiteY3" fmla="*/ 335611 h 3139101"/>
              <a:gd name="connsiteX4" fmla="*/ 1872755 w 2184254"/>
              <a:gd name="connsiteY4" fmla="*/ 1069140 h 3139101"/>
              <a:gd name="connsiteX5" fmla="*/ 2184254 w 2184254"/>
              <a:gd name="connsiteY5" fmla="*/ 3139101 h 3139101"/>
              <a:gd name="connsiteX6" fmla="*/ 2184254 w 2184254"/>
              <a:gd name="connsiteY6" fmla="*/ 3139101 h 31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254" h="3139101">
                <a:moveTo>
                  <a:pt x="0" y="112441"/>
                </a:moveTo>
                <a:cubicBezTo>
                  <a:pt x="284703" y="49327"/>
                  <a:pt x="597663" y="13712"/>
                  <a:pt x="797582" y="4015"/>
                </a:cubicBezTo>
                <a:cubicBezTo>
                  <a:pt x="997501" y="-5682"/>
                  <a:pt x="1077261" y="-1009"/>
                  <a:pt x="1199516" y="54257"/>
                </a:cubicBezTo>
                <a:cubicBezTo>
                  <a:pt x="1321771" y="109523"/>
                  <a:pt x="1418905" y="166464"/>
                  <a:pt x="1531111" y="335611"/>
                </a:cubicBezTo>
                <a:cubicBezTo>
                  <a:pt x="1643317" y="504758"/>
                  <a:pt x="1763898" y="601892"/>
                  <a:pt x="1872755" y="1069140"/>
                </a:cubicBezTo>
                <a:cubicBezTo>
                  <a:pt x="1981612" y="1536388"/>
                  <a:pt x="2184254" y="3139101"/>
                  <a:pt x="2184254" y="3139101"/>
                </a:cubicBezTo>
                <a:lnTo>
                  <a:pt x="2184254" y="3139101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="" xmlns:a16="http://schemas.microsoft.com/office/drawing/2014/main" id="{65807CA9-BD6A-894B-9B2C-61ADB4381845}"/>
              </a:ext>
            </a:extLst>
          </p:cNvPr>
          <p:cNvSpPr/>
          <p:nvPr/>
        </p:nvSpPr>
        <p:spPr>
          <a:xfrm>
            <a:off x="5537058" y="2339982"/>
            <a:ext cx="2632665" cy="3145046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347" h="3145046">
                <a:moveTo>
                  <a:pt x="0" y="200879"/>
                </a:moveTo>
                <a:cubicBezTo>
                  <a:pt x="284703" y="117142"/>
                  <a:pt x="569407" y="33406"/>
                  <a:pt x="763675" y="9960"/>
                </a:cubicBezTo>
                <a:cubicBezTo>
                  <a:pt x="957943" y="-13486"/>
                  <a:pt x="1043354" y="4936"/>
                  <a:pt x="1165609" y="60202"/>
                </a:cubicBezTo>
                <a:cubicBezTo>
                  <a:pt x="1287864" y="115468"/>
                  <a:pt x="1384998" y="172409"/>
                  <a:pt x="1497204" y="341556"/>
                </a:cubicBezTo>
                <a:cubicBezTo>
                  <a:pt x="1609410" y="510703"/>
                  <a:pt x="1729991" y="607837"/>
                  <a:pt x="1838848" y="1075085"/>
                </a:cubicBezTo>
                <a:cubicBezTo>
                  <a:pt x="1947705" y="1542333"/>
                  <a:pt x="2150347" y="3145046"/>
                  <a:pt x="2150347" y="3145046"/>
                </a:cubicBezTo>
                <a:lnTo>
                  <a:pt x="2150347" y="3145046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EA7616C-3F04-1541-9964-A517B1D0D4C7}"/>
              </a:ext>
            </a:extLst>
          </p:cNvPr>
          <p:cNvSpPr/>
          <p:nvPr/>
        </p:nvSpPr>
        <p:spPr>
          <a:xfrm>
            <a:off x="6561987" y="3048738"/>
            <a:ext cx="912359" cy="150180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glow rad="1397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8A9CBB-B39B-1749-AF62-FDFAC3901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2" t="-971" r="-1694" b="6832"/>
          <a:stretch/>
        </p:blipFill>
        <p:spPr>
          <a:xfrm>
            <a:off x="5536419" y="1988900"/>
            <a:ext cx="2856088" cy="37096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77800">
              <a:schemeClr val="tx1">
                <a:alpha val="29000"/>
              </a:schemeClr>
            </a:glo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833A95C7-852C-2942-A0BA-FBEB3162E659}"/>
              </a:ext>
            </a:extLst>
          </p:cNvPr>
          <p:cNvCxnSpPr/>
          <p:nvPr/>
        </p:nvCxnSpPr>
        <p:spPr>
          <a:xfrm>
            <a:off x="3127022" y="6141154"/>
            <a:ext cx="2856089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44FA1A1-2B4E-2B4F-977B-4BF5C14EFF06}"/>
              </a:ext>
            </a:extLst>
          </p:cNvPr>
          <p:cNvSpPr txBox="1"/>
          <p:nvPr/>
        </p:nvSpPr>
        <p:spPr>
          <a:xfrm>
            <a:off x="2104080" y="5945199"/>
            <a:ext cx="164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Bright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EACE663-985A-E34A-B398-9D3776F1B31A}"/>
              </a:ext>
            </a:extLst>
          </p:cNvPr>
          <p:cNvSpPr txBox="1"/>
          <p:nvPr/>
        </p:nvSpPr>
        <p:spPr>
          <a:xfrm>
            <a:off x="6286614" y="5933910"/>
            <a:ext cx="164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Faint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4DC88B5-5FBB-CF43-B573-28FF374A1221}"/>
              </a:ext>
            </a:extLst>
          </p:cNvPr>
          <p:cNvSpPr txBox="1"/>
          <p:nvPr/>
        </p:nvSpPr>
        <p:spPr>
          <a:xfrm>
            <a:off x="3761660" y="1683394"/>
            <a:ext cx="103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err="1">
                <a:solidFill>
                  <a:srgbClr val="1273FA">
                    <a:alpha val="88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>
                <a:solidFill>
                  <a:srgbClr val="1273FA">
                    <a:alpha val="88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UV</a:t>
            </a:r>
            <a:r>
              <a:rPr lang="en-US" baseline="-25000" dirty="0">
                <a:solidFill>
                  <a:srgbClr val="1273FA">
                    <a:alpha val="88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1273FA">
                    <a:alpha val="88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≈ 30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8024CF89-9BBA-5345-9C8C-9506D98E65C1}"/>
              </a:ext>
            </a:extLst>
          </p:cNvPr>
          <p:cNvCxnSpPr>
            <a:cxnSpLocks/>
          </p:cNvCxnSpPr>
          <p:nvPr/>
        </p:nvCxnSpPr>
        <p:spPr>
          <a:xfrm flipH="1">
            <a:off x="4269661" y="2064015"/>
            <a:ext cx="0" cy="170933"/>
          </a:xfrm>
          <a:prstGeom prst="straightConnector1">
            <a:avLst/>
          </a:prstGeom>
          <a:ln w="19050">
            <a:solidFill>
              <a:srgbClr val="1273FA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6583A39-F750-4947-879A-80F242318119}"/>
              </a:ext>
            </a:extLst>
          </p:cNvPr>
          <p:cNvSpPr txBox="1"/>
          <p:nvPr/>
        </p:nvSpPr>
        <p:spPr>
          <a:xfrm>
            <a:off x="418414" y="995850"/>
            <a:ext cx="8307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proportion of GRB hosts below a given detection limit provides an estimate of the fraction of star formation “hidden” in such faint galaxies</a:t>
            </a: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Detecting and studying primordial invisible galaxies</a:t>
            </a:r>
            <a:endParaRPr lang="en-GB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en-GB" sz="20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2842873" y="6392316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endParaRPr lang="it-IT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6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4" grpId="0" animBg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=""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37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Shedding light on cosmic reionization</a:t>
            </a:r>
            <a:endParaRPr lang="en-GB" sz="20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endParaRPr lang="it-IT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="" xmlns:a16="http://schemas.microsoft.com/office/drawing/2014/main" id="{05EA9078-3A49-7143-A1E5-684395A2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3404" r="4643" b="3199"/>
          <a:stretch/>
        </p:blipFill>
        <p:spPr>
          <a:xfrm>
            <a:off x="1861456" y="1019184"/>
            <a:ext cx="5502729" cy="40445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ttangolo arrotondato 8">
            <a:extLst>
              <a:ext uri="{FF2B5EF4-FFF2-40B4-BE49-F238E27FC236}">
                <a16:creationId xmlns="" xmlns:a16="http://schemas.microsoft.com/office/drawing/2014/main" id="{3E883F1D-DD21-E842-9FF2-C0C5F9F820EC}"/>
              </a:ext>
            </a:extLst>
          </p:cNvPr>
          <p:cNvSpPr/>
          <p:nvPr/>
        </p:nvSpPr>
        <p:spPr>
          <a:xfrm>
            <a:off x="692361" y="5129903"/>
            <a:ext cx="8097398" cy="968973"/>
          </a:xfrm>
          <a:prstGeom prst="roundRect">
            <a:avLst/>
          </a:prstGeom>
          <a:solidFill>
            <a:schemeClr val="tx2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="" xmlns:a16="http://schemas.microsoft.com/office/drawing/2014/main" id="{0DFCF0A6-7D47-4B6B-9082-130319A02BFE}"/>
              </a:ext>
            </a:extLst>
          </p:cNvPr>
          <p:cNvSpPr txBox="1"/>
          <p:nvPr/>
        </p:nvSpPr>
        <p:spPr>
          <a:xfrm>
            <a:off x="692361" y="5096852"/>
            <a:ext cx="80973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Combination of massive star formation rate and ionizing escape fraction will establish whether stellar radiation was sufficient to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reionize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the universe, and indicate the galaxy populations responsible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3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="" xmlns:a16="http://schemas.microsoft.com/office/drawing/2014/main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38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Cosmic chemical evolution at high-z</a:t>
            </a:r>
            <a:endParaRPr lang="en-GB" sz="20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endParaRPr lang="it-IT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027113"/>
            <a:ext cx="6742113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78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14"/>
          <p:cNvSpPr>
            <a:spLocks noGrp="1"/>
          </p:cNvSpPr>
          <p:nvPr>
            <p:ph type="body" sz="quarter" idx="10"/>
          </p:nvPr>
        </p:nvSpPr>
        <p:spPr>
          <a:xfrm>
            <a:off x="106363" y="69019"/>
            <a:ext cx="6697208" cy="276999"/>
          </a:xfrm>
        </p:spPr>
        <p:txBody>
          <a:bodyPr/>
          <a:lstStyle/>
          <a:p>
            <a:r>
              <a:rPr lang="en-US" dirty="0">
                <a:cs typeface="Verdana" panose="020B0604030504040204" pitchFamily="34" charset="0"/>
              </a:rPr>
              <a:t>THESEUS: XGIS performances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0" y="551712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2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THESEUS capabilities for </a:t>
            </a:r>
            <a:r>
              <a:rPr lang="en-US" sz="22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GRB SCIENCE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242321" y="1375494"/>
            <a:ext cx="8622901" cy="1137515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 bwMode="auto">
          <a:xfrm>
            <a:off x="256499" y="1440799"/>
            <a:ext cx="8709083" cy="135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THESEUS  will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provide an unprecedented sample of many hundreds of  GRBs with redshift, wide band X/gamma-ray spectroscopic and few </a:t>
            </a:r>
            <a:r>
              <a:rPr lang="en-US" sz="20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ms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timing characterization, NIR </a:t>
            </a: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7BB34095-91FD-435C-8B35-B0A957B6A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31" y="2842810"/>
            <a:ext cx="4125950" cy="342923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" b="874"/>
          <a:stretch/>
        </p:blipFill>
        <p:spPr bwMode="auto">
          <a:xfrm>
            <a:off x="897765" y="2845097"/>
            <a:ext cx="3856036" cy="3426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446072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433" y="457203"/>
            <a:ext cx="8689975" cy="34317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algn="just">
              <a:defRPr/>
            </a:pPr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statistical sample of high–z GRBs can provide fundamental information: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defRPr/>
            </a:pPr>
            <a:endParaRPr lang="en-GB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independently the 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cosmic star–formation rate</a:t>
            </a:r>
            <a:r>
              <a:rPr lang="en-GB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even beyond the limits of current and future galaxy surveys</a:t>
            </a:r>
          </a:p>
          <a:p>
            <a:pPr algn="just">
              <a:defRPr/>
            </a:pPr>
            <a:endParaRPr lang="en-GB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directly (or indirectly) detect the 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population of stars (pop III)</a:t>
            </a: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8195" name="Picture 6" descr="090429B_a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855397"/>
            <a:ext cx="3810000" cy="263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asellaDiTesto 7"/>
          <p:cNvSpPr txBox="1">
            <a:spLocks noChangeArrowheads="1"/>
          </p:cNvSpPr>
          <p:nvPr/>
        </p:nvSpPr>
        <p:spPr bwMode="auto">
          <a:xfrm>
            <a:off x="3098800" y="3948119"/>
            <a:ext cx="1092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600" b="1">
                <a:solidFill>
                  <a:srgbClr val="FFFF00"/>
                </a:solidFill>
              </a:rPr>
              <a:t>Z = 9.2</a:t>
            </a:r>
          </a:p>
        </p:txBody>
      </p:sp>
      <p:sp>
        <p:nvSpPr>
          <p:cNvPr id="8198" name="ZoneTexte 22"/>
          <p:cNvSpPr txBox="1">
            <a:spLocks noChangeArrowheads="1"/>
          </p:cNvSpPr>
          <p:nvPr/>
        </p:nvSpPr>
        <p:spPr bwMode="auto">
          <a:xfrm>
            <a:off x="6885354" y="391795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it-IT" sz="1200" dirty="0">
                <a:solidFill>
                  <a:srgbClr val="000000"/>
                </a:solidFill>
              </a:rPr>
              <a:t>Robertson&amp;Ellis12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91346" y="52391"/>
            <a:ext cx="8853488" cy="698500"/>
          </a:xfrm>
        </p:spPr>
        <p:txBody>
          <a:bodyPr>
            <a:normAutofit/>
          </a:bodyPr>
          <a:lstStyle/>
          <a:p>
            <a:r>
              <a:rPr lang="fr-FR" altLang="it-IT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Shedding</a:t>
            </a:r>
            <a:r>
              <a:rPr lang="fr-FR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light on the </a:t>
            </a:r>
            <a:r>
              <a:rPr lang="fr-FR" altLang="it-IT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fr-FR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Universe</a:t>
            </a:r>
            <a:r>
              <a:rPr lang="fr-FR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endParaRPr lang="fr-FR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270" y="3711426"/>
            <a:ext cx="4373941" cy="30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3"/>
    </mc:Choice>
    <mc:Fallback xmlns="">
      <p:transition spd="slow" advTm="6133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14"/>
          <p:cNvSpPr>
            <a:spLocks noGrp="1"/>
          </p:cNvSpPr>
          <p:nvPr>
            <p:ph type="body" sz="quarter" idx="10"/>
          </p:nvPr>
        </p:nvSpPr>
        <p:spPr>
          <a:xfrm>
            <a:off x="106363" y="69019"/>
            <a:ext cx="6697208" cy="276999"/>
          </a:xfrm>
        </p:spPr>
        <p:txBody>
          <a:bodyPr/>
          <a:lstStyle/>
          <a:p>
            <a:r>
              <a:rPr lang="en-US" dirty="0">
                <a:cs typeface="Verdana" panose="020B0604030504040204" pitchFamily="34" charset="0"/>
              </a:rPr>
              <a:t>THESEUS: XGIS performances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0" y="551712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2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THESESEUS </a:t>
            </a:r>
            <a:r>
              <a:rPr lang="en-US" sz="22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capabilities for </a:t>
            </a:r>
            <a:r>
              <a:rPr lang="en-US" sz="22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GRB SCIENCE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242319" y="1361983"/>
            <a:ext cx="4329682" cy="2075279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2"/>
          <a:stretch/>
        </p:blipFill>
        <p:spPr bwMode="auto">
          <a:xfrm>
            <a:off x="4778826" y="1439958"/>
            <a:ext cx="4180114" cy="492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egnaposto contenuto 2"/>
          <p:cNvSpPr txBox="1">
            <a:spLocks/>
          </p:cNvSpPr>
          <p:nvPr/>
        </p:nvSpPr>
        <p:spPr bwMode="auto">
          <a:xfrm>
            <a:off x="227495" y="1440468"/>
            <a:ext cx="4414869" cy="181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Extreme prompt emission physics, jet structure, central engine, </a:t>
            </a:r>
            <a:r>
              <a:rPr lang="en-US" sz="20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circum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-burst environment -&gt; progenitors, weak/soft “local” GRBs,  cosmological parameters, fundamental physics </a:t>
            </a: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/>
          <a:stretch/>
        </p:blipFill>
        <p:spPr bwMode="auto">
          <a:xfrm>
            <a:off x="595114" y="3601850"/>
            <a:ext cx="3976889" cy="262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05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arrotondato 8">
            <a:extLst>
              <a:ext uri="{FF2B5EF4-FFF2-40B4-BE49-F238E27FC236}">
                <a16:creationId xmlns:a16="http://schemas.microsoft.com/office/drawing/2014/main" xmlns="" id="{CAD522BC-588E-E44D-A6A8-719986FF48E1}"/>
              </a:ext>
            </a:extLst>
          </p:cNvPr>
          <p:cNvSpPr/>
          <p:nvPr/>
        </p:nvSpPr>
        <p:spPr>
          <a:xfrm>
            <a:off x="3775191" y="2368408"/>
            <a:ext cx="3332379" cy="98394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ttangolo arrotondato 8">
            <a:extLst>
              <a:ext uri="{FF2B5EF4-FFF2-40B4-BE49-F238E27FC236}">
                <a16:creationId xmlns:a16="http://schemas.microsoft.com/office/drawing/2014/main" xmlns="" id="{C9C34F08-29A2-BE4E-BF6D-7BD1CA72E228}"/>
              </a:ext>
            </a:extLst>
          </p:cNvPr>
          <p:cNvSpPr/>
          <p:nvPr/>
        </p:nvSpPr>
        <p:spPr>
          <a:xfrm>
            <a:off x="3775191" y="3763655"/>
            <a:ext cx="3332379" cy="2442592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0"/>
          </p:nvPr>
        </p:nvSpPr>
        <p:spPr>
          <a:xfrm>
            <a:off x="106368" y="69013"/>
            <a:ext cx="3997551" cy="276999"/>
          </a:xfrm>
        </p:spPr>
        <p:txBody>
          <a:bodyPr/>
          <a:lstStyle/>
          <a:p>
            <a:r>
              <a:rPr lang="en-US" dirty="0" smtClean="0">
                <a:cs typeface="Verdana" panose="020B0604030504040204" pitchFamily="34" charset="0"/>
              </a:rPr>
              <a:t>THESEUS mission profile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466369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Soft X-Ray Imager (SXI)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337824" y="1208317"/>
            <a:ext cx="8468352" cy="1023259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egnaposto contenuto 2"/>
              <p:cNvSpPr txBox="1">
                <a:spLocks/>
              </p:cNvSpPr>
              <p:nvPr/>
            </p:nvSpPr>
            <p:spPr bwMode="auto">
              <a:xfrm>
                <a:off x="239819" y="1195213"/>
                <a:ext cx="8454159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  <a:buFont typeface="Arial" pitchFamily="34" charset="0"/>
                  <a:buNone/>
                  <a:defRPr/>
                </a:pPr>
                <a:r>
                  <a:rPr lang="en-US" sz="2200" dirty="0" smtClean="0">
                    <a:solidFill>
                      <a:prstClr val="white"/>
                    </a:solidFill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Two sensitive “lobster-eye” X-ray telescopes (0.3 - 5 keV); total FOV of 0.5sr (&gt;1000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×</m:t>
                    </m:r>
                  </m:oMath>
                </a14:m>
                <a:r>
                  <a:rPr lang="en-US" sz="2200" dirty="0">
                    <a:solidFill>
                      <a:prstClr val="white"/>
                    </a:solidFill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conventional X-ray telescopes); 100ms photon timing; source location accuracy &lt;2</a:t>
                </a:r>
                <a:r>
                  <a:rPr lang="en-US" sz="22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anose="020406020503050303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’ </a:t>
                </a:r>
              </a:p>
            </p:txBody>
          </p:sp>
        </mc:Choice>
        <mc:Fallback xmlns="">
          <p:sp>
            <p:nvSpPr>
              <p:cNvPr id="11" name="Segnaposto contenu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813" y="1195213"/>
                <a:ext cx="8454159" cy="838200"/>
              </a:xfrm>
              <a:prstGeom prst="rect">
                <a:avLst/>
              </a:prstGeom>
              <a:blipFill rotWithShape="1">
                <a:blip r:embed="rId3"/>
                <a:stretch>
                  <a:fillRect t="-3623" b="-485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2">
            <a:extLst>
              <a:ext uri="{FF2B5EF4-FFF2-40B4-BE49-F238E27FC236}">
                <a16:creationId xmlns:a16="http://schemas.microsoft.com/office/drawing/2014/main" xmlns="" id="{D33E48D3-3555-6241-9118-AEB11F494A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/>
          <a:stretch/>
        </p:blipFill>
        <p:spPr bwMode="auto">
          <a:xfrm>
            <a:off x="497913" y="2461670"/>
            <a:ext cx="3160536" cy="363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asted-image.pdf">
            <a:extLst>
              <a:ext uri="{FF2B5EF4-FFF2-40B4-BE49-F238E27FC236}">
                <a16:creationId xmlns:a16="http://schemas.microsoft.com/office/drawing/2014/main" xmlns="" id="{43181033-1B2F-2245-8E4F-7B0A2D111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95"/>
          <a:stretch/>
        </p:blipFill>
        <p:spPr bwMode="auto">
          <a:xfrm>
            <a:off x="7179572" y="4095537"/>
            <a:ext cx="1715619" cy="169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xmlns="" id="{81945AD3-740D-2842-B8D0-2BF90BF6B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30" y="2461669"/>
            <a:ext cx="1741165" cy="13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D838F1-3A26-2543-A506-D0AF4E2683E8}"/>
              </a:ext>
            </a:extLst>
          </p:cNvPr>
          <p:cNvSpPr txBox="1"/>
          <p:nvPr/>
        </p:nvSpPr>
        <p:spPr>
          <a:xfrm>
            <a:off x="3770921" y="2435587"/>
            <a:ext cx="3310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</a:rPr>
              <a:t>Mimic a lobster-eye using  curved, square-pore MPOs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xmlns="" id="{49257ECD-66A4-EF4E-BE4B-E7808A0EA667}"/>
              </a:ext>
            </a:extLst>
          </p:cNvPr>
          <p:cNvSpPr/>
          <p:nvPr/>
        </p:nvSpPr>
        <p:spPr>
          <a:xfrm>
            <a:off x="6128425" y="3045028"/>
            <a:ext cx="1630892" cy="341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2AB665A-A8FB-BC4B-92CF-A4F3616B6964}"/>
              </a:ext>
            </a:extLst>
          </p:cNvPr>
          <p:cNvSpPr txBox="1"/>
          <p:nvPr/>
        </p:nvSpPr>
        <p:spPr>
          <a:xfrm>
            <a:off x="3813238" y="3851798"/>
            <a:ext cx="32004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</a:rPr>
              <a:t>No single optical axis: get a wide field of view plus focusing with constant effective area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Book Antiqua" panose="0204060205030503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</a:rPr>
              <a:t>Spot (double reflection) Lines (single reflections)</a:t>
            </a:r>
            <a:endParaRPr lang="en-US" sz="20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Bent Arrow 5">
            <a:extLst>
              <a:ext uri="{FF2B5EF4-FFF2-40B4-BE49-F238E27FC236}">
                <a16:creationId xmlns:a16="http://schemas.microsoft.com/office/drawing/2014/main" xmlns="" id="{CA6EA1FC-6C60-9247-ACD8-618BA5F93812}"/>
              </a:ext>
            </a:extLst>
          </p:cNvPr>
          <p:cNvSpPr/>
          <p:nvPr/>
        </p:nvSpPr>
        <p:spPr>
          <a:xfrm rot="16200000" flipV="1">
            <a:off x="6987401" y="4939647"/>
            <a:ext cx="690664" cy="11245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44" y="553460"/>
            <a:ext cx="1068189" cy="5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999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14"/>
          <p:cNvSpPr>
            <a:spLocks noGrp="1"/>
          </p:cNvSpPr>
          <p:nvPr>
            <p:ph type="body" sz="quarter" idx="10"/>
          </p:nvPr>
        </p:nvSpPr>
        <p:spPr>
          <a:xfrm>
            <a:off x="106368" y="69013"/>
            <a:ext cx="3997551" cy="276999"/>
          </a:xfrm>
        </p:spPr>
        <p:txBody>
          <a:bodyPr/>
          <a:lstStyle/>
          <a:p>
            <a:r>
              <a:rPr lang="en-US" dirty="0">
                <a:cs typeface="Verdana" panose="020B0604030504040204" pitchFamily="34" charset="0"/>
              </a:rPr>
              <a:t>THESEUS: </a:t>
            </a:r>
            <a:r>
              <a:rPr lang="en-US" dirty="0" smtClean="0">
                <a:cs typeface="Verdana" panose="020B0604030504040204" pitchFamily="34" charset="0"/>
              </a:rPr>
              <a:t>mission profile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466369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Soft X-Ray Imager (SXI)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CFDB7A7-98EA-4542-8969-A24E768190C7}"/>
              </a:ext>
            </a:extLst>
          </p:cNvPr>
          <p:cNvSpPr txBox="1"/>
          <p:nvPr/>
        </p:nvSpPr>
        <p:spPr>
          <a:xfrm>
            <a:off x="243683" y="1216215"/>
            <a:ext cx="45632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2 identical SXI modules: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Focal length: 300mm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Optic: 8x8 array of plates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Focal plane: 8 CMOS detectors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prstClr val="white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0.5sr total field of view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527DC2C-A577-5C40-A75F-A5356505F6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7329" y="2720597"/>
            <a:ext cx="4095961" cy="3246451"/>
          </a:xfrm>
          <a:prstGeom prst="rect">
            <a:avLst/>
          </a:prstGeom>
        </p:spPr>
      </p:pic>
      <p:sp>
        <p:nvSpPr>
          <p:cNvPr id="12" name="Rettangolo arrotondato 8">
            <a:extLst>
              <a:ext uri="{FF2B5EF4-FFF2-40B4-BE49-F238E27FC236}">
                <a16:creationId xmlns:a16="http://schemas.microsoft.com/office/drawing/2014/main" xmlns="" id="{C9C34F08-29A2-BE4E-BF6D-7BD1CA72E228}"/>
              </a:ext>
            </a:extLst>
          </p:cNvPr>
          <p:cNvSpPr/>
          <p:nvPr/>
        </p:nvSpPr>
        <p:spPr>
          <a:xfrm>
            <a:off x="133048" y="1254479"/>
            <a:ext cx="8753044" cy="1162159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243689" y="1287137"/>
            <a:ext cx="8407947" cy="161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SXI will show a unique combination of FOV and effective area (GRASP), enabling </a:t>
            </a:r>
            <a:r>
              <a:rPr lang="en-US" sz="22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simulatneous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detection and localization of many transients in parallel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xmlns="" id="{24E6EAD9-8B6E-3444-B3BB-49250C24043E}"/>
              </a:ext>
            </a:extLst>
          </p:cNvPr>
          <p:cNvPicPr/>
          <p:nvPr/>
        </p:nvPicPr>
        <p:blipFill rotWithShape="1">
          <a:blip r:embed="rId4"/>
          <a:srcRect l="3948" t="9772" r="6859" b="6634"/>
          <a:stretch/>
        </p:blipFill>
        <p:spPr>
          <a:xfrm>
            <a:off x="4650428" y="2925093"/>
            <a:ext cx="4344524" cy="3063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44" y="553460"/>
            <a:ext cx="1068189" cy="5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14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14"/>
          <p:cNvSpPr>
            <a:spLocks noGrp="1"/>
          </p:cNvSpPr>
          <p:nvPr>
            <p:ph type="body" sz="quarter" idx="10"/>
          </p:nvPr>
        </p:nvSpPr>
        <p:spPr>
          <a:xfrm>
            <a:off x="106368" y="69013"/>
            <a:ext cx="3997551" cy="276999"/>
          </a:xfrm>
        </p:spPr>
        <p:txBody>
          <a:bodyPr/>
          <a:lstStyle/>
          <a:p>
            <a:r>
              <a:rPr lang="en-US" dirty="0">
                <a:cs typeface="Verdana" panose="020B0604030504040204" pitchFamily="34" charset="0"/>
              </a:rPr>
              <a:t>THESEUS: </a:t>
            </a:r>
            <a:r>
              <a:rPr lang="en-US" dirty="0" smtClean="0">
                <a:cs typeface="Verdana" panose="020B0604030504040204" pitchFamily="34" charset="0"/>
              </a:rPr>
              <a:t>mission profile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466369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4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Ray Imaging Spectrometer (XGIS)</a:t>
            </a:r>
            <a:endParaRPr lang="en-US" sz="24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239819" y="1173440"/>
            <a:ext cx="8664701" cy="1134331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239819" y="1173441"/>
            <a:ext cx="84541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Two coded-mask 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ray cameras using 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innovative coupling between Silicon 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drift detectors 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(2-30 </a:t>
            </a:r>
            <a:r>
              <a:rPr lang="en-US" sz="22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 and </a:t>
            </a:r>
            <a:r>
              <a:rPr lang="en-US" sz="22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CsI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crystal scintillator bars 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(20 </a:t>
            </a:r>
            <a:r>
              <a:rPr lang="en-US" sz="22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–10 MeV)</a:t>
            </a:r>
            <a:endParaRPr lang="en-US" sz="2200" dirty="0">
              <a:solidFill>
                <a:prstClr val="white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10499" b="6887"/>
          <a:stretch/>
        </p:blipFill>
        <p:spPr bwMode="auto">
          <a:xfrm>
            <a:off x="926671" y="2307771"/>
            <a:ext cx="424265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169329" y="2318043"/>
            <a:ext cx="3974672" cy="197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13"/>
          <p:cNvCxnSpPr/>
          <p:nvPr/>
        </p:nvCxnSpPr>
        <p:spPr>
          <a:xfrm flipH="1" flipV="1">
            <a:off x="2155371" y="5020491"/>
            <a:ext cx="3102430" cy="73152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3"/>
          <p:cNvCxnSpPr/>
          <p:nvPr/>
        </p:nvCxnSpPr>
        <p:spPr>
          <a:xfrm flipH="1">
            <a:off x="4147457" y="3037118"/>
            <a:ext cx="1981364" cy="48985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70" y="4196021"/>
            <a:ext cx="1590111" cy="22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99" y="553461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7898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14"/>
          <p:cNvSpPr>
            <a:spLocks noGrp="1"/>
          </p:cNvSpPr>
          <p:nvPr>
            <p:ph type="body" sz="quarter" idx="10"/>
          </p:nvPr>
        </p:nvSpPr>
        <p:spPr>
          <a:xfrm>
            <a:off x="106368" y="69013"/>
            <a:ext cx="3997551" cy="276999"/>
          </a:xfrm>
        </p:spPr>
        <p:txBody>
          <a:bodyPr/>
          <a:lstStyle/>
          <a:p>
            <a:r>
              <a:rPr lang="en-US" dirty="0">
                <a:cs typeface="Verdana" panose="020B0604030504040204" pitchFamily="34" charset="0"/>
              </a:rPr>
              <a:t>THESEUS: </a:t>
            </a:r>
            <a:r>
              <a:rPr lang="en-US" dirty="0" smtClean="0">
                <a:cs typeface="Verdana" panose="020B0604030504040204" pitchFamily="34" charset="0"/>
              </a:rPr>
              <a:t>mission profile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466369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4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Ray Imaging Spectrometer (XGIS)</a:t>
            </a:r>
            <a:endParaRPr lang="en-US" sz="24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t="3454" r="4039" b="5427"/>
          <a:stretch/>
        </p:blipFill>
        <p:spPr bwMode="auto">
          <a:xfrm>
            <a:off x="5159834" y="3790688"/>
            <a:ext cx="3984171" cy="266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8">
            <a:extLst>
              <a:ext uri="{FF2B5EF4-FFF2-40B4-BE49-F238E27FC236}">
                <a16:creationId xmlns:a16="http://schemas.microsoft.com/office/drawing/2014/main" xmlns="" id="{C9C34F08-29A2-BE4E-BF6D-7BD1CA72E228}"/>
              </a:ext>
            </a:extLst>
          </p:cNvPr>
          <p:cNvSpPr/>
          <p:nvPr/>
        </p:nvSpPr>
        <p:spPr>
          <a:xfrm>
            <a:off x="172502" y="1534888"/>
            <a:ext cx="4326463" cy="3363685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 bwMode="auto">
          <a:xfrm>
            <a:off x="272945" y="1644327"/>
            <a:ext cx="4125575" cy="214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energy band  (2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 10 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MeV)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arge effective area down to 2 </a:t>
            </a:r>
            <a:r>
              <a:rPr lang="en-US" sz="22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endParaRPr lang="en-US" sz="2200" dirty="0" smtClean="0">
              <a:solidFill>
                <a:prstClr val="white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FOV 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&gt;2 </a:t>
            </a:r>
            <a:r>
              <a:rPr lang="en-US" sz="22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overlapping 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SXI one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GRB 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ocation 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accuracy 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&lt;15’ in 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2-150 </a:t>
            </a:r>
            <a:r>
              <a:rPr lang="en-US" sz="22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xcellent timing  (&lt; a few </a:t>
            </a:r>
            <a:r>
              <a:rPr lang="en-US" sz="2200" dirty="0" err="1" smtClean="0">
                <a:solidFill>
                  <a:prstClr val="white"/>
                </a:solidFill>
                <a:latin typeface="Symbol" panose="05050102010706020507" pitchFamily="18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sz="2200" dirty="0" err="1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2200" dirty="0">
              <a:solidFill>
                <a:prstClr val="white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7BB34095-91FD-435C-8B35-B0A957B6A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32" y="979935"/>
            <a:ext cx="3864429" cy="28106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99" y="553461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8824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14"/>
          <p:cNvSpPr>
            <a:spLocks noGrp="1"/>
          </p:cNvSpPr>
          <p:nvPr>
            <p:ph type="body" sz="quarter" idx="10"/>
          </p:nvPr>
        </p:nvSpPr>
        <p:spPr>
          <a:xfrm>
            <a:off x="106368" y="69013"/>
            <a:ext cx="3997551" cy="276999"/>
          </a:xfrm>
        </p:spPr>
        <p:txBody>
          <a:bodyPr/>
          <a:lstStyle/>
          <a:p>
            <a:r>
              <a:rPr lang="en-US" dirty="0">
                <a:cs typeface="Verdana" panose="020B0604030504040204" pitchFamily="34" charset="0"/>
              </a:rPr>
              <a:t>THESEUS: </a:t>
            </a:r>
            <a:r>
              <a:rPr lang="en-US" dirty="0" smtClean="0">
                <a:cs typeface="Verdana" panose="020B0604030504040204" pitchFamily="34" charset="0"/>
              </a:rPr>
              <a:t>mission profile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466369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4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X-Gamma Ray Imaging Spectrometer (XGIS)</a:t>
            </a:r>
            <a:endParaRPr lang="en-US" sz="24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333067" y="2071901"/>
            <a:ext cx="643466" cy="160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19150" r="8614" b="15737"/>
          <a:stretch/>
        </p:blipFill>
        <p:spPr bwMode="auto">
          <a:xfrm>
            <a:off x="5490846" y="2873829"/>
            <a:ext cx="3243943" cy="35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912260" y="1187647"/>
            <a:ext cx="3089172" cy="146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79369" y="1401380"/>
            <a:ext cx="3229571" cy="219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/>
          <a:stretch>
            <a:fillRect/>
          </a:stretch>
        </p:blipFill>
        <p:spPr bwMode="auto">
          <a:xfrm>
            <a:off x="3831261" y="1389568"/>
            <a:ext cx="1659583" cy="183128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rved Down Arrow 7"/>
          <p:cNvSpPr/>
          <p:nvPr/>
        </p:nvSpPr>
        <p:spPr>
          <a:xfrm rot="21289787">
            <a:off x="1935957" y="1621636"/>
            <a:ext cx="2498999" cy="565217"/>
          </a:xfrm>
          <a:prstGeom prst="curvedDownArrow">
            <a:avLst/>
          </a:prstGeom>
          <a:scene3d>
            <a:camera prst="orthographicFront">
              <a:rot lat="1200000" lon="9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18" name="Curved Down Arrow 8"/>
          <p:cNvSpPr/>
          <p:nvPr/>
        </p:nvSpPr>
        <p:spPr>
          <a:xfrm rot="21429489">
            <a:off x="4505553" y="1249249"/>
            <a:ext cx="2498999" cy="565217"/>
          </a:xfrm>
          <a:prstGeom prst="curvedDownArrow">
            <a:avLst/>
          </a:prstGeom>
          <a:scene3d>
            <a:camera prst="orthographicFront">
              <a:rot lat="1200000" lon="9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19" name="Rettangolo arrotondato 18">
            <a:extLst>
              <a:ext uri="{FF2B5EF4-FFF2-40B4-BE49-F238E27FC236}">
                <a16:creationId xmlns:a16="http://schemas.microsoft.com/office/drawing/2014/main" xmlns="" id="{EE0168D6-D319-C842-A04E-1F7F77E4061D}"/>
              </a:ext>
            </a:extLst>
          </p:cNvPr>
          <p:cNvSpPr/>
          <p:nvPr/>
        </p:nvSpPr>
        <p:spPr>
          <a:xfrm>
            <a:off x="183153" y="4196737"/>
            <a:ext cx="5078437" cy="102548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endParaRPr lang="en-US" sz="22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xmlns="" id="{646730A9-94A6-4D62-B7B9-53B8262FA0EA}"/>
              </a:ext>
            </a:extLst>
          </p:cNvPr>
          <p:cNvSpPr txBox="1"/>
          <p:nvPr/>
        </p:nvSpPr>
        <p:spPr>
          <a:xfrm>
            <a:off x="150500" y="4144999"/>
            <a:ext cx="51110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endParaRPr lang="en-US" sz="4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2000" dirty="0" smtClean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XGIS Phase A study: detection module prototype (ESA-OHB-ESA –INAF/OAS                            +ASI-INAF partners)</a:t>
            </a:r>
            <a:endParaRPr lang="en-US" sz="2000" dirty="0">
              <a:solidFill>
                <a:prstClr val="black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499" y="553461"/>
            <a:ext cx="970735" cy="514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18460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14"/>
          <p:cNvSpPr>
            <a:spLocks noGrp="1"/>
          </p:cNvSpPr>
          <p:nvPr>
            <p:ph type="body" sz="quarter" idx="10"/>
          </p:nvPr>
        </p:nvSpPr>
        <p:spPr>
          <a:xfrm>
            <a:off x="106368" y="69013"/>
            <a:ext cx="3997551" cy="276999"/>
          </a:xfrm>
        </p:spPr>
        <p:txBody>
          <a:bodyPr/>
          <a:lstStyle/>
          <a:p>
            <a:r>
              <a:rPr lang="en-US" dirty="0">
                <a:cs typeface="Verdana" panose="020B0604030504040204" pitchFamily="34" charset="0"/>
              </a:rPr>
              <a:t>THESEUS: </a:t>
            </a:r>
            <a:r>
              <a:rPr lang="en-US" dirty="0" smtClean="0">
                <a:cs typeface="Verdana" panose="020B0604030504040204" pitchFamily="34" charset="0"/>
              </a:rPr>
              <a:t>mission profile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466369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Infra-Red Telescope (IRT)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337824" y="1131048"/>
            <a:ext cx="8468352" cy="1312639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239819" y="1216985"/>
            <a:ext cx="84541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0.7 m class telescope with an off-axis </a:t>
            </a:r>
            <a:r>
              <a:rPr lang="en-US" sz="2200" dirty="0" err="1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Korsch</a:t>
            </a:r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optical design allowing for a large field of view (15’x15’) with imaging and moderate (R~400) spectroscopic capabilities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D838F1-3A26-2543-A506-D0AF4E2683E8}"/>
              </a:ext>
            </a:extLst>
          </p:cNvPr>
          <p:cNvSpPr txBox="1"/>
          <p:nvPr/>
        </p:nvSpPr>
        <p:spPr>
          <a:xfrm>
            <a:off x="3770921" y="2435587"/>
            <a:ext cx="3310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</a:rPr>
              <a:t>Mimic a lobster-eye using  curved, square-pore MPOs</a:t>
            </a:r>
          </a:p>
        </p:txBody>
      </p:sp>
      <p:grpSp>
        <p:nvGrpSpPr>
          <p:cNvPr id="16" name="Google Shape;302;p48">
            <a:extLst>
              <a:ext uri="{FF2B5EF4-FFF2-40B4-BE49-F238E27FC236}">
                <a16:creationId xmlns:a16="http://schemas.microsoft.com/office/drawing/2014/main" xmlns="" id="{EF93C28E-49AB-E84F-A4AB-466163824176}"/>
              </a:ext>
            </a:extLst>
          </p:cNvPr>
          <p:cNvGrpSpPr/>
          <p:nvPr/>
        </p:nvGrpSpPr>
        <p:grpSpPr>
          <a:xfrm>
            <a:off x="4191003" y="2581797"/>
            <a:ext cx="4952997" cy="3165859"/>
            <a:chOff x="136956" y="633113"/>
            <a:chExt cx="3868333" cy="2044690"/>
          </a:xfrm>
        </p:grpSpPr>
        <p:pic>
          <p:nvPicPr>
            <p:cNvPr id="18" name="Google Shape;303;p48">
              <a:extLst>
                <a:ext uri="{FF2B5EF4-FFF2-40B4-BE49-F238E27FC236}">
                  <a16:creationId xmlns:a16="http://schemas.microsoft.com/office/drawing/2014/main" xmlns="" id="{68178343-619F-8049-B216-7FE57F2D31A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6956" y="633113"/>
              <a:ext cx="3868333" cy="20446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oogle Shape;304;p48">
              <a:extLst>
                <a:ext uri="{FF2B5EF4-FFF2-40B4-BE49-F238E27FC236}">
                  <a16:creationId xmlns:a16="http://schemas.microsoft.com/office/drawing/2014/main" xmlns="" id="{1A555AF0-D446-F649-B61F-1EBC19C26AFF}"/>
                </a:ext>
              </a:extLst>
            </p:cNvPr>
            <p:cNvGrpSpPr/>
            <p:nvPr/>
          </p:nvGrpSpPr>
          <p:grpSpPr>
            <a:xfrm>
              <a:off x="2195736" y="1131590"/>
              <a:ext cx="730597" cy="583637"/>
              <a:chOff x="2955281" y="1770385"/>
              <a:chExt cx="2382426" cy="1763796"/>
            </a:xfrm>
          </p:grpSpPr>
          <p:cxnSp>
            <p:nvCxnSpPr>
              <p:cNvPr id="21" name="Google Shape;305;p48">
                <a:extLst>
                  <a:ext uri="{FF2B5EF4-FFF2-40B4-BE49-F238E27FC236}">
                    <a16:creationId xmlns:a16="http://schemas.microsoft.com/office/drawing/2014/main" xmlns="" id="{7B325486-962B-CD40-A8FE-F99708FBC1BE}"/>
                  </a:ext>
                </a:extLst>
              </p:cNvPr>
              <p:cNvCxnSpPr/>
              <p:nvPr/>
            </p:nvCxnSpPr>
            <p:spPr>
              <a:xfrm>
                <a:off x="3068015" y="3420596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2" name="Google Shape;306;p48">
                <a:extLst>
                  <a:ext uri="{FF2B5EF4-FFF2-40B4-BE49-F238E27FC236}">
                    <a16:creationId xmlns:a16="http://schemas.microsoft.com/office/drawing/2014/main" xmlns="" id="{9E728D4E-AA60-1443-A264-4E4588707AFC}"/>
                  </a:ext>
                </a:extLst>
              </p:cNvPr>
              <p:cNvCxnSpPr/>
              <p:nvPr/>
            </p:nvCxnSpPr>
            <p:spPr>
              <a:xfrm rot="-5400000">
                <a:off x="2319585" y="2690955"/>
                <a:ext cx="1484334" cy="1252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3" name="Google Shape;307;p48">
                <a:extLst>
                  <a:ext uri="{FF2B5EF4-FFF2-40B4-BE49-F238E27FC236}">
                    <a16:creationId xmlns:a16="http://schemas.microsoft.com/office/drawing/2014/main" xmlns="" id="{952E2079-4FCF-2A43-BA7F-235E33D9E0A5}"/>
                  </a:ext>
                </a:extLst>
              </p:cNvPr>
              <p:cNvSpPr/>
              <p:nvPr/>
            </p:nvSpPr>
            <p:spPr>
              <a:xfrm>
                <a:off x="2955281" y="3345440"/>
                <a:ext cx="175364" cy="162838"/>
              </a:xfrm>
              <a:prstGeom prst="flowChartSummingJunction">
                <a:avLst/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>
                  <a:solidFill>
                    <a:prstClr val="white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4" name="Google Shape;308;p48">
                <a:extLst>
                  <a:ext uri="{FF2B5EF4-FFF2-40B4-BE49-F238E27FC236}">
                    <a16:creationId xmlns:a16="http://schemas.microsoft.com/office/drawing/2014/main" xmlns="" id="{F5B415F9-2FAC-FB49-BF4F-4C9C14EA42F6}"/>
                  </a:ext>
                </a:extLst>
              </p:cNvPr>
              <p:cNvSpPr txBox="1"/>
              <p:nvPr/>
            </p:nvSpPr>
            <p:spPr>
              <a:xfrm>
                <a:off x="4072678" y="2976106"/>
                <a:ext cx="1265029" cy="558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"/>
                  <a:buFont typeface="Arial"/>
                  <a:buNone/>
                </a:pPr>
                <a:r>
                  <a:rPr lang="fr" sz="6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Z</a:t>
                </a:r>
                <a:r>
                  <a:rPr lang="fr" sz="600" baseline="-250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sz="600" dirty="0">
                  <a:solidFill>
                    <a:prstClr val="black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5" name="Google Shape;309;p48">
                <a:extLst>
                  <a:ext uri="{FF2B5EF4-FFF2-40B4-BE49-F238E27FC236}">
                    <a16:creationId xmlns:a16="http://schemas.microsoft.com/office/drawing/2014/main" xmlns="" id="{F89E4DC8-A26E-3545-B206-8B262BB54499}"/>
                  </a:ext>
                </a:extLst>
              </p:cNvPr>
              <p:cNvSpPr txBox="1"/>
              <p:nvPr/>
            </p:nvSpPr>
            <p:spPr>
              <a:xfrm>
                <a:off x="3105594" y="1770385"/>
                <a:ext cx="1446754" cy="651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fr" sz="8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Y</a:t>
                </a:r>
                <a:r>
                  <a:rPr lang="fr" sz="800" baseline="-25000" dirty="0">
                    <a:solidFill>
                      <a:prstClr val="black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IRTOR</a:t>
                </a:r>
                <a:endParaRPr sz="800" dirty="0">
                  <a:solidFill>
                    <a:prstClr val="black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27" name="Rettangolo arrotondato 8">
            <a:extLst>
              <a:ext uri="{FF2B5EF4-FFF2-40B4-BE49-F238E27FC236}">
                <a16:creationId xmlns:a16="http://schemas.microsoft.com/office/drawing/2014/main" xmlns="" id="{C9C34F08-29A2-BE4E-BF6D-7BD1CA72E228}"/>
              </a:ext>
            </a:extLst>
          </p:cNvPr>
          <p:cNvSpPr/>
          <p:nvPr/>
        </p:nvSpPr>
        <p:spPr>
          <a:xfrm>
            <a:off x="337824" y="2789534"/>
            <a:ext cx="3906460" cy="271864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xmlns="" id="{2716BF08-66AC-F441-B2E8-BBAA70929B6D}"/>
              </a:ext>
            </a:extLst>
          </p:cNvPr>
          <p:cNvSpPr txBox="1">
            <a:spLocks/>
          </p:cNvSpPr>
          <p:nvPr/>
        </p:nvSpPr>
        <p:spPr bwMode="auto">
          <a:xfrm>
            <a:off x="392260" y="2867352"/>
            <a:ext cx="3743497" cy="174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Teledyne </a:t>
            </a: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H2RG sensitive in </a:t>
            </a:r>
            <a:r>
              <a:rPr lang="en-US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0.7-1.8 </a:t>
            </a:r>
            <a:r>
              <a:rPr lang="en-US" sz="20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microns</a:t>
            </a:r>
            <a:endParaRPr lang="en-US" sz="2000" dirty="0">
              <a:solidFill>
                <a:prstClr val="white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Expected sensitivity per filter</a:t>
            </a:r>
            <a:r>
              <a:rPr lang="en-US" sz="2000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(over 150 s): 20.9 (I), 20.7 (Z), 20.4 (Y), 21.1 (J), 21.1(H). Spectral sensitivity limit (over 1800 s), about 17.5 (H) over the 0.8-1.6 microns </a:t>
            </a:r>
            <a:endParaRPr lang="en-US" sz="2000" dirty="0">
              <a:solidFill>
                <a:prstClr val="white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42" y="551402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81808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14"/>
          <p:cNvSpPr>
            <a:spLocks noGrp="1"/>
          </p:cNvSpPr>
          <p:nvPr>
            <p:ph type="body" sz="quarter" idx="10"/>
          </p:nvPr>
        </p:nvSpPr>
        <p:spPr>
          <a:xfrm>
            <a:off x="106368" y="69013"/>
            <a:ext cx="3997551" cy="276999"/>
          </a:xfrm>
        </p:spPr>
        <p:txBody>
          <a:bodyPr/>
          <a:lstStyle/>
          <a:p>
            <a:r>
              <a:rPr lang="en-US" dirty="0">
                <a:cs typeface="Verdana" panose="020B0604030504040204" pitchFamily="34" charset="0"/>
              </a:rPr>
              <a:t>THESEUS: </a:t>
            </a:r>
            <a:r>
              <a:rPr lang="en-US" dirty="0" smtClean="0">
                <a:cs typeface="Verdana" panose="020B0604030504040204" pitchFamily="34" charset="0"/>
              </a:rPr>
              <a:t>mission profile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Google Shape;329;p50">
            <a:extLst>
              <a:ext uri="{FF2B5EF4-FFF2-40B4-BE49-F238E27FC236}">
                <a16:creationId xmlns:a16="http://schemas.microsoft.com/office/drawing/2014/main" xmlns="" id="{E7C892E5-23C1-234B-96A3-4614D042DA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6" y="1293478"/>
            <a:ext cx="3773063" cy="169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28;p50">
            <a:extLst>
              <a:ext uri="{FF2B5EF4-FFF2-40B4-BE49-F238E27FC236}">
                <a16:creationId xmlns:a16="http://schemas.microsoft.com/office/drawing/2014/main" xmlns="" id="{6310A8EF-4C8D-A34B-9ABC-5762782289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4599" y="3467521"/>
            <a:ext cx="4089407" cy="246519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ttangolo arrotondato 8">
            <a:extLst>
              <a:ext uri="{FF2B5EF4-FFF2-40B4-BE49-F238E27FC236}">
                <a16:creationId xmlns:a16="http://schemas.microsoft.com/office/drawing/2014/main" xmlns="" id="{EE0168D6-D319-C842-A04E-1F7F77E4061D}"/>
              </a:ext>
            </a:extLst>
          </p:cNvPr>
          <p:cNvSpPr/>
          <p:nvPr/>
        </p:nvSpPr>
        <p:spPr>
          <a:xfrm>
            <a:off x="138532" y="3773477"/>
            <a:ext cx="4542326" cy="1207161"/>
          </a:xfrm>
          <a:prstGeom prst="roundRect">
            <a:avLst/>
          </a:prstGeom>
          <a:solidFill>
            <a:schemeClr val="accent4">
              <a:lumMod val="75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2200" dirty="0">
                <a:solidFill>
                  <a:prstClr val="white"/>
                </a:solidFill>
                <a:latin typeface="Book Antiqua" panose="02040602050305030304" pitchFamily="18" charset="0"/>
              </a:rPr>
              <a:t>O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</a:rPr>
              <a:t>n-board sensitive absorption </a:t>
            </a:r>
            <a:r>
              <a:rPr lang="en-US" sz="2200" dirty="0" err="1" smtClean="0">
                <a:solidFill>
                  <a:prstClr val="white"/>
                </a:solidFill>
                <a:latin typeface="Book Antiqua" panose="02040602050305030304" pitchFamily="18" charset="0"/>
              </a:rPr>
              <a:t>spectrosocpy</a:t>
            </a: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</a:rPr>
              <a:t> for medium-bright events</a:t>
            </a:r>
            <a:endParaRPr lang="en-US" sz="2200" dirty="0">
              <a:solidFill>
                <a:prstClr val="white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138539" y="1535207"/>
            <a:ext cx="4542325" cy="1108064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On-board photometric redshift for &gt;90% detected GRB afterglows</a:t>
            </a:r>
            <a:endParaRPr lang="en-US" sz="2200" dirty="0">
              <a:solidFill>
                <a:prstClr val="white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42" y="551402"/>
            <a:ext cx="990600" cy="504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0" y="466369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Infra-Red Telescope (IRT)</a:t>
            </a:r>
          </a:p>
        </p:txBody>
      </p:sp>
    </p:spTree>
    <p:extLst>
      <p:ext uri="{BB962C8B-B14F-4D97-AF65-F5344CB8AC3E}">
        <p14:creationId xmlns:p14="http://schemas.microsoft.com/office/powerpoint/2010/main" val="2719279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B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91639"/>
            <a:ext cx="4267199" cy="287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ammaraybursttypes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49661"/>
            <a:ext cx="4180724" cy="308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heasarc.gsfc.nasa.gov/docs/cgro/images/cgro/2704_grbs_flue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62400"/>
            <a:ext cx="426719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inspirehep.net/record/840869/files/z2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79" y="3962399"/>
            <a:ext cx="4063545" cy="285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6200" y="7620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Gamma-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Ray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Bursts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: the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most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extreme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phenomena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in the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Universe</a:t>
            </a:r>
            <a:endParaRPr lang="it-IT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75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oneTexte 10"/>
          <p:cNvSpPr txBox="1">
            <a:spLocks noChangeArrowheads="1"/>
          </p:cNvSpPr>
          <p:nvPr/>
        </p:nvSpPr>
        <p:spPr bwMode="auto">
          <a:xfrm>
            <a:off x="511183" y="5353791"/>
            <a:ext cx="7985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</a:t>
            </a:r>
            <a:r>
              <a:rPr lang="en-GB" altLang="it-IT" sz="2000" dirty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JWST</a:t>
            </a:r>
            <a:r>
              <a:rPr lang="en-GB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altLang="it-IT" sz="2000" dirty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ELTs </a:t>
            </a:r>
            <a:r>
              <a:rPr lang="en-GB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surveys will be not able to probe the faint end of the galaxy Luminosity Function at high redshifts (z&gt;6-8)</a:t>
            </a:r>
          </a:p>
        </p:txBody>
      </p:sp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3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it-IT" sz="1200" dirty="0">
                <a:solidFill>
                  <a:srgbClr val="000000"/>
                </a:solidFill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600"/>
            <a:ext cx="86232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Detecting and studying primordial invisible galaxies</a:t>
            </a:r>
            <a:endParaRPr lang="en-GB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1" y="1066800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3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it-IT" sz="1200" dirty="0">
                <a:solidFill>
                  <a:srgbClr val="000000"/>
                </a:solidFill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600"/>
            <a:ext cx="86232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Detecting and studying primordial invisible galaxies</a:t>
            </a:r>
            <a:endParaRPr lang="en-GB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1" y="1066800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1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it-IT" sz="1200">
                <a:solidFill>
                  <a:srgbClr val="000000"/>
                </a:solidFill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2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3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it-IT" sz="1200" dirty="0">
                <a:solidFill>
                  <a:srgbClr val="000000"/>
                </a:solidFill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600"/>
            <a:ext cx="86232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Detecting and studying primordial invisible galaxies</a:t>
            </a:r>
            <a:endParaRPr lang="en-GB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1" y="1066800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1"/>
          <p:cNvSpPr>
            <a:spLocks noChangeArrowheads="1"/>
          </p:cNvSpPr>
          <p:nvPr/>
        </p:nvSpPr>
        <p:spPr bwMode="auto">
          <a:xfrm>
            <a:off x="5257800" y="979944"/>
            <a:ext cx="3811678" cy="267765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GB" altLang="it-IT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neutral </a:t>
            </a:r>
            <a:r>
              <a:rPr lang="en-GB" altLang="it-IT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fraction </a:t>
            </a:r>
          </a:p>
          <a:p>
            <a:pPr algn="just">
              <a:spcBef>
                <a:spcPct val="0"/>
              </a:spcBef>
            </a:pPr>
            <a:r>
              <a:rPr lang="en-GB" altLang="it-IT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escape </a:t>
            </a:r>
            <a:r>
              <a:rPr lang="en-GB" altLang="it-IT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of UV photons from high-z galaxies</a:t>
            </a:r>
          </a:p>
          <a:p>
            <a:pPr algn="just">
              <a:spcBef>
                <a:spcPct val="0"/>
              </a:spcBef>
            </a:pPr>
            <a:r>
              <a:rPr lang="en-GB" altLang="it-IT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</a:t>
            </a:r>
            <a:r>
              <a:rPr lang="en-GB" altLang="it-IT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metallicity  of the ISM and IGM and its evolution</a:t>
            </a:r>
          </a:p>
        </p:txBody>
      </p:sp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1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it-IT" sz="1200">
                <a:solidFill>
                  <a:srgbClr val="000000"/>
                </a:solidFill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2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0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multi-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messenger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astrophysics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xmlns="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88" y="3310873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6" y="5796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b="1" dirty="0"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</a:t>
            </a:r>
            <a:r>
              <a:rPr lang="en-US" sz="2000" b="1" dirty="0" smtClean="0"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AT2017GFO</a:t>
            </a:r>
            <a:r>
              <a:rPr lang="en-US" sz="2000" b="1" dirty="0"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smtClean="0"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(~40 </a:t>
            </a:r>
            <a:r>
              <a:rPr lang="en-US" sz="2000" b="1" dirty="0" err="1" smtClean="0"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lang="en-US" sz="2000" b="1" dirty="0" smtClean="0"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   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birth of multi-.messenger astrophysics</a:t>
            </a:r>
            <a:endParaRPr lang="en-US" sz="2400" b="1" dirty="0">
              <a:solidFill>
                <a:srgbClr val="FF0000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0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6" y="3833099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76" y="3783453"/>
            <a:ext cx="2290853" cy="296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9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multi-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messenger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astrophysics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5">
            <a:extLst>
              <a:ext uri="{FF2B5EF4-FFF2-40B4-BE49-F238E27FC236}">
                <a16:creationId xmlns:a16="http://schemas.microsoft.com/office/drawing/2014/main" xmlns="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88" y="3310873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6" y="5796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b="1" dirty="0"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</a:t>
            </a:r>
            <a:r>
              <a:rPr lang="en-US" sz="2000" b="1" dirty="0" smtClean="0"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AT2017GFO</a:t>
            </a:r>
            <a:r>
              <a:rPr lang="en-US" sz="2000" b="1" dirty="0"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smtClean="0"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(~40 </a:t>
            </a:r>
            <a:r>
              <a:rPr lang="en-US" sz="2000" b="1" dirty="0" err="1" smtClean="0"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lang="en-US" sz="2000" b="1" dirty="0" smtClean="0"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   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birth of multi-.messenger astrophysics</a:t>
            </a:r>
            <a:endParaRPr lang="en-US" sz="2400" b="1" dirty="0">
              <a:solidFill>
                <a:srgbClr val="FF0000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0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6" y="3833099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76" y="3783453"/>
            <a:ext cx="2290853" cy="296526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51" y="1371601"/>
            <a:ext cx="438564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53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NEW ESA Presentation.potx" id="{DB15AC66-F376-4FDA-AEBD-2A4AA3085F07}" vid="{CEDCDA6D-37EF-4B74-B511-B725DAE78210}"/>
    </a:ext>
  </a:extLst>
</a:theme>
</file>

<file path=ppt/theme/theme3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14718</TotalTime>
  <Words>3518</Words>
  <Application>Microsoft Office PowerPoint</Application>
  <PresentationFormat>Presentazione su schermo (4:3)</PresentationFormat>
  <Paragraphs>407</Paragraphs>
  <Slides>48</Slides>
  <Notes>28</Notes>
  <HiddenSlides>0</HiddenSlides>
  <MMClips>0</MMClips>
  <ScaleCrop>false</ScaleCrop>
  <HeadingPairs>
    <vt:vector size="4" baseType="variant">
      <vt:variant>
        <vt:lpstr>Tema</vt:lpstr>
      </vt:variant>
      <vt:variant>
        <vt:i4>10</vt:i4>
      </vt:variant>
      <vt:variant>
        <vt:lpstr>Titoli diapositive</vt:lpstr>
      </vt:variant>
      <vt:variant>
        <vt:i4>48</vt:i4>
      </vt:variant>
    </vt:vector>
  </HeadingPairs>
  <TitlesOfParts>
    <vt:vector size="58" baseType="lpstr">
      <vt:lpstr>Struttura predefinita</vt:lpstr>
      <vt:lpstr>Esa presentation</vt:lpstr>
      <vt:lpstr>4_Tema di Office</vt:lpstr>
      <vt:lpstr>2_Struttura predefinita</vt:lpstr>
      <vt:lpstr>1_Struttura predefinita</vt:lpstr>
      <vt:lpstr>Tema di Office</vt:lpstr>
      <vt:lpstr>3_Struttura predefinita</vt:lpstr>
      <vt:lpstr>4_Struttura predefinita</vt:lpstr>
      <vt:lpstr>6_Struttura predefinita</vt:lpstr>
      <vt:lpstr>7_Struttura predefinita</vt:lpstr>
      <vt:lpstr>Presentazione standard di PowerPoint</vt:lpstr>
      <vt:lpstr>Presentazione standard di PowerPoint</vt:lpstr>
      <vt:lpstr>Shedding light on the early Universe with GRBs</vt:lpstr>
      <vt:lpstr>Shedding light on the early Universe with GRBs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summary</vt:lpstr>
      <vt:lpstr>Back-up slides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Lorenzo</dc:creator>
  <cp:lastModifiedBy>PAVILION</cp:lastModifiedBy>
  <cp:revision>1771</cp:revision>
  <cp:lastPrinted>1601-01-01T00:00:00Z</cp:lastPrinted>
  <dcterms:created xsi:type="dcterms:W3CDTF">1601-01-01T00:00:00Z</dcterms:created>
  <dcterms:modified xsi:type="dcterms:W3CDTF">2022-07-06T21:43:28Z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