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5143500" cx="9144000"/>
  <p:notesSz cx="6858000" cy="9144000"/>
  <p:embeddedFontLst>
    <p:embeddedFont>
      <p:font typeface="Proxima Nova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ProximaNova-regular.fntdata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ProximaNova-italic.fntdata"/><Relationship Id="rId25" Type="http://schemas.openxmlformats.org/officeDocument/2006/relationships/font" Target="fonts/ProximaNova-bold.fntdata"/><Relationship Id="rId27" Type="http://schemas.openxmlformats.org/officeDocument/2006/relationships/font" Target="fonts/ProximaNova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c6f919934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c6f91993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35e51dbd06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35e51dbd06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2024208d5e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12024208d5e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3a8800009a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3a8800009a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3b19315974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3b19315974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35e51dbd06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35e51dbd06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2024208d5e_0_10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2024208d5e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3b1931597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13b1931597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3b19315974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13b19315974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2024208d5e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12024208d5e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35e51dbd06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35e51dbd06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35e51dbd06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35e51dbd06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2024208d5e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2024208d5e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35e51dbd06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35e51dbd06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35e51dbd06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35e51dbd06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35e51dbd0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35e51dbd0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35e51dbd06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35e51dbd06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35e51dbd06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35e51dbd06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" name="Google Shape;11;p2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15;p3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" name="Google Shape;16;p3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pearmin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Relationship Id="rId4" Type="http://schemas.openxmlformats.org/officeDocument/2006/relationships/image" Target="../media/image25.png"/><Relationship Id="rId5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Relationship Id="rId4" Type="http://schemas.openxmlformats.org/officeDocument/2006/relationships/image" Target="../media/image23.png"/><Relationship Id="rId5" Type="http://schemas.openxmlformats.org/officeDocument/2006/relationships/image" Target="../media/image2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hyperlink" Target="mailto:mpetropo@phys.uoa.gr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2.gif"/><Relationship Id="rId4" Type="http://schemas.openxmlformats.org/officeDocument/2006/relationships/image" Target="../media/image39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Relationship Id="rId4" Type="http://schemas.openxmlformats.org/officeDocument/2006/relationships/image" Target="../media/image2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png"/><Relationship Id="rId4" Type="http://schemas.openxmlformats.org/officeDocument/2006/relationships/image" Target="../media/image30.png"/><Relationship Id="rId11" Type="http://schemas.openxmlformats.org/officeDocument/2006/relationships/image" Target="../media/image35.png"/><Relationship Id="rId10" Type="http://schemas.openxmlformats.org/officeDocument/2006/relationships/image" Target="../media/image36.png"/><Relationship Id="rId9" Type="http://schemas.openxmlformats.org/officeDocument/2006/relationships/image" Target="../media/image34.png"/><Relationship Id="rId5" Type="http://schemas.openxmlformats.org/officeDocument/2006/relationships/image" Target="../media/image26.png"/><Relationship Id="rId6" Type="http://schemas.openxmlformats.org/officeDocument/2006/relationships/image" Target="../media/image29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13.png"/><Relationship Id="rId5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7.png"/><Relationship Id="rId6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1.gif"/><Relationship Id="rId4" Type="http://schemas.openxmlformats.org/officeDocument/2006/relationships/image" Target="../media/image37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image" Target="../media/image6.png"/><Relationship Id="rId5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0.gif"/><Relationship Id="rId4" Type="http://schemas.openxmlformats.org/officeDocument/2006/relationships/image" Target="../media/image38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510450" y="381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Neutral pion bumps in the TeV spectra of X-ray flaring blazars</a:t>
            </a:r>
            <a:endParaRPr sz="4000"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510450" y="23441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Maria Petropoulou, Department of Physics (NKUA)</a:t>
            </a:r>
            <a:endParaRPr/>
          </a:p>
        </p:txBody>
      </p:sp>
      <p:sp>
        <p:nvSpPr>
          <p:cNvPr id="61" name="Google Shape;61;p13"/>
          <p:cNvSpPr txBox="1"/>
          <p:nvPr/>
        </p:nvSpPr>
        <p:spPr>
          <a:xfrm>
            <a:off x="613800" y="3132675"/>
            <a:ext cx="7764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rPr>
              <a:t>Collaborators: </a:t>
            </a:r>
            <a:r>
              <a:rPr lang="en" sz="15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  A. Mastichiadis (NKUA), D. Paneque (MPP), G. Vasilopoulos (ObAS)</a:t>
            </a:r>
            <a:endParaRPr sz="15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2" name="Google Shape;62;p13"/>
          <p:cNvSpPr txBox="1"/>
          <p:nvPr/>
        </p:nvSpPr>
        <p:spPr>
          <a:xfrm>
            <a:off x="4004475" y="4035625"/>
            <a:ext cx="129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4 July 2022 </a:t>
            </a:r>
            <a:endParaRPr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3" name="Google Shape;6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8969" y="3826157"/>
            <a:ext cx="1785950" cy="819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0801" y="3777937"/>
            <a:ext cx="1936349" cy="915576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Application to Mrk 501</a:t>
            </a:r>
            <a:endParaRPr/>
          </a:p>
        </p:txBody>
      </p:sp>
      <p:pic>
        <p:nvPicPr>
          <p:cNvPr id="190" name="Google Shape;190;p22"/>
          <p:cNvPicPr preferRelativeResize="0"/>
          <p:nvPr/>
        </p:nvPicPr>
        <p:blipFill rotWithShape="1">
          <a:blip r:embed="rId3">
            <a:alphaModFix/>
          </a:blip>
          <a:srcRect b="50000" l="0" r="0" t="0"/>
          <a:stretch/>
        </p:blipFill>
        <p:spPr>
          <a:xfrm>
            <a:off x="59975" y="2029800"/>
            <a:ext cx="4512036" cy="2238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2"/>
          <p:cNvPicPr preferRelativeResize="0"/>
          <p:nvPr/>
        </p:nvPicPr>
        <p:blipFill rotWithShape="1">
          <a:blip r:embed="rId3">
            <a:alphaModFix/>
          </a:blip>
          <a:srcRect b="0" l="0" r="0" t="49272"/>
          <a:stretch/>
        </p:blipFill>
        <p:spPr>
          <a:xfrm>
            <a:off x="4660100" y="2483600"/>
            <a:ext cx="4419599" cy="2238676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2"/>
          <p:cNvSpPr/>
          <p:nvPr/>
        </p:nvSpPr>
        <p:spPr>
          <a:xfrm rot="17">
            <a:off x="5967625" y="263378"/>
            <a:ext cx="2468470" cy="43865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2"/>
                </a:solidFill>
                <a:latin typeface="Arial"/>
              </a:rPr>
              <a:t>preliminary</a:t>
            </a:r>
          </a:p>
        </p:txBody>
      </p:sp>
      <p:sp>
        <p:nvSpPr>
          <p:cNvPr id="193" name="Google Shape;193;p22"/>
          <p:cNvSpPr txBox="1"/>
          <p:nvPr/>
        </p:nvSpPr>
        <p:spPr>
          <a:xfrm>
            <a:off x="559900" y="1065100"/>
            <a:ext cx="3816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MJD 56857.98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4" name="Google Shape;194;p22"/>
          <p:cNvSpPr txBox="1"/>
          <p:nvPr/>
        </p:nvSpPr>
        <p:spPr>
          <a:xfrm>
            <a:off x="2683375" y="2108350"/>
            <a:ext cx="106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SSC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95" name="Google Shape;195;p22"/>
          <p:cNvCxnSpPr>
            <a:stCxn id="194" idx="1"/>
          </p:cNvCxnSpPr>
          <p:nvPr/>
        </p:nvCxnSpPr>
        <p:spPr>
          <a:xfrm flipH="1">
            <a:off x="2531575" y="2308450"/>
            <a:ext cx="151800" cy="497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6" name="Google Shape;196;p22"/>
          <p:cNvSpPr txBox="1"/>
          <p:nvPr/>
        </p:nvSpPr>
        <p:spPr>
          <a:xfrm>
            <a:off x="5186375" y="2841338"/>
            <a:ext cx="1477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ICS of secondaries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97" name="Google Shape;197;p22"/>
          <p:cNvCxnSpPr>
            <a:stCxn id="196" idx="2"/>
          </p:cNvCxnSpPr>
          <p:nvPr/>
        </p:nvCxnSpPr>
        <p:spPr>
          <a:xfrm>
            <a:off x="5925275" y="3456938"/>
            <a:ext cx="246000" cy="7599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8" name="Google Shape;198;p22"/>
          <p:cNvSpPr txBox="1"/>
          <p:nvPr/>
        </p:nvSpPr>
        <p:spPr>
          <a:xfrm>
            <a:off x="7940375" y="2171550"/>
            <a:ext cx="101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π</a:t>
            </a:r>
            <a:r>
              <a:rPr baseline="30000" lang="en">
                <a:latin typeface="Proxima Nova"/>
                <a:ea typeface="Proxima Nova"/>
                <a:cs typeface="Proxima Nova"/>
                <a:sym typeface="Proxima Nova"/>
              </a:rPr>
              <a:t>0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- decay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99" name="Google Shape;199;p22"/>
          <p:cNvCxnSpPr/>
          <p:nvPr/>
        </p:nvCxnSpPr>
        <p:spPr>
          <a:xfrm flipH="1">
            <a:off x="8130100" y="2571750"/>
            <a:ext cx="2700" cy="6720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0" name="Google Shape;200;p22"/>
          <p:cNvSpPr txBox="1"/>
          <p:nvPr/>
        </p:nvSpPr>
        <p:spPr>
          <a:xfrm>
            <a:off x="559900" y="4600075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3"/>
                </a:solidFill>
              </a:rPr>
              <a:t>Data from </a:t>
            </a:r>
            <a:r>
              <a:rPr lang="en" sz="1000">
                <a:solidFill>
                  <a:schemeClr val="accent3"/>
                </a:solidFill>
              </a:rPr>
              <a:t>MAGIC Collaboration et al., 2020, A&amp;A</a:t>
            </a:r>
            <a:endParaRPr sz="1700">
              <a:solidFill>
                <a:schemeClr val="accent3"/>
              </a:solidFill>
            </a:endParaRPr>
          </a:p>
        </p:txBody>
      </p:sp>
      <p:sp>
        <p:nvSpPr>
          <p:cNvPr id="201" name="Google Shape;201;p22"/>
          <p:cNvSpPr txBox="1"/>
          <p:nvPr/>
        </p:nvSpPr>
        <p:spPr>
          <a:xfrm>
            <a:off x="5186375" y="1065088"/>
            <a:ext cx="3765000" cy="11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Different combinations of u</a:t>
            </a:r>
            <a:r>
              <a:rPr baseline="-25000" lang="en">
                <a:latin typeface="Proxima Nova"/>
                <a:ea typeface="Proxima Nova"/>
                <a:cs typeface="Proxima Nova"/>
                <a:sym typeface="Proxima Nova"/>
              </a:rPr>
              <a:t>ext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and L</a:t>
            </a:r>
            <a:r>
              <a:rPr baseline="-25000" lang="en">
                <a:latin typeface="Proxima Nova"/>
                <a:ea typeface="Proxima Nova"/>
                <a:cs typeface="Proxima Nova"/>
                <a:sym typeface="Proxima Nova"/>
              </a:rPr>
              <a:t>p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can lead to the same π</a:t>
            </a:r>
            <a:r>
              <a:rPr baseline="30000" lang="en">
                <a:latin typeface="Proxima Nova"/>
                <a:ea typeface="Proxima Nova"/>
                <a:cs typeface="Proxima Nova"/>
                <a:sym typeface="Proxima Nova"/>
              </a:rPr>
              <a:t>0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γ-ray flux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Limits on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u</a:t>
            </a:r>
            <a:r>
              <a:rPr baseline="-25000" lang="en">
                <a:latin typeface="Proxima Nova"/>
                <a:ea typeface="Proxima Nova"/>
                <a:cs typeface="Proxima Nova"/>
                <a:sym typeface="Proxima Nova"/>
              </a:rPr>
              <a:t>ext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/u</a:t>
            </a:r>
            <a:r>
              <a:rPr baseline="-25000" lang="en">
                <a:latin typeface="Proxima Nova"/>
                <a:ea typeface="Proxima Nova"/>
                <a:cs typeface="Proxima Nova"/>
                <a:sym typeface="Proxima Nova"/>
              </a:rPr>
              <a:t>B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can be placed using optical/UV + X-ray obs.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2" name="Google Shape;202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3" name="Google Shape;203;p22"/>
          <p:cNvSpPr/>
          <p:nvPr/>
        </p:nvSpPr>
        <p:spPr>
          <a:xfrm>
            <a:off x="6765575" y="2394925"/>
            <a:ext cx="606600" cy="13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22"/>
          <p:cNvSpPr/>
          <p:nvPr/>
        </p:nvSpPr>
        <p:spPr>
          <a:xfrm>
            <a:off x="2089050" y="1908275"/>
            <a:ext cx="493200" cy="672000"/>
          </a:xfrm>
          <a:prstGeom prst="ellipse">
            <a:avLst/>
          </a:prstGeom>
          <a:noFill/>
          <a:ln cap="flat" cmpd="sng" w="19050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2"/>
          <p:cNvSpPr txBox="1"/>
          <p:nvPr/>
        </p:nvSpPr>
        <p:spPr>
          <a:xfrm>
            <a:off x="1680850" y="1708150"/>
            <a:ext cx="75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74EA7"/>
                </a:solidFill>
                <a:latin typeface="Proxima Nova"/>
                <a:ea typeface="Proxima Nova"/>
                <a:cs typeface="Proxima Nova"/>
                <a:sym typeface="Proxima Nova"/>
              </a:rPr>
              <a:t>BAT</a:t>
            </a:r>
            <a:endParaRPr>
              <a:solidFill>
                <a:srgbClr val="674EA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Neutrinos from flaring </a:t>
            </a:r>
            <a:r>
              <a:rPr lang="en"/>
              <a:t>Mrk 501 ?</a:t>
            </a:r>
            <a:endParaRPr/>
          </a:p>
        </p:txBody>
      </p:sp>
      <p:sp>
        <p:nvSpPr>
          <p:cNvPr id="211" name="Google Shape;211;p23"/>
          <p:cNvSpPr/>
          <p:nvPr/>
        </p:nvSpPr>
        <p:spPr>
          <a:xfrm rot="17">
            <a:off x="5901763" y="1291628"/>
            <a:ext cx="2468470" cy="43865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2"/>
                </a:solidFill>
                <a:latin typeface="Arial"/>
              </a:rPr>
              <a:t>preliminary</a:t>
            </a:r>
          </a:p>
        </p:txBody>
      </p:sp>
      <p:pic>
        <p:nvPicPr>
          <p:cNvPr id="212" name="Google Shape;21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375" y="1291625"/>
            <a:ext cx="3913749" cy="354495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3"/>
          <p:cNvSpPr txBox="1"/>
          <p:nvPr/>
        </p:nvSpPr>
        <p:spPr>
          <a:xfrm>
            <a:off x="5303600" y="2325350"/>
            <a:ext cx="31593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Atmospheric muon neutrino flux from Honda et al. (HKKMS2007) plotted assuming ΔΩ= 1 deg </a:t>
            </a:r>
            <a:br>
              <a:rPr lang="en">
                <a:latin typeface="Proxima Nova"/>
                <a:ea typeface="Proxima Nova"/>
                <a:cs typeface="Proxima Nova"/>
                <a:sym typeface="Proxima Nova"/>
              </a:rPr>
            </a:b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Source neutrino flux well hidden in the atmospheric background 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4" name="Google Shape;214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0" name="Google Shape;22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1649" y="278950"/>
            <a:ext cx="1114675" cy="90482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4"/>
          <p:cNvSpPr txBox="1"/>
          <p:nvPr/>
        </p:nvSpPr>
        <p:spPr>
          <a:xfrm>
            <a:off x="5598338" y="402125"/>
            <a:ext cx="1996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Foivos Zanias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undergrad @ NKUA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22" name="Google Shape;22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336175"/>
            <a:ext cx="4344325" cy="3474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9731" y="1325825"/>
            <a:ext cx="4261996" cy="3408776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4"/>
          <p:cNvSpPr txBox="1"/>
          <p:nvPr/>
        </p:nvSpPr>
        <p:spPr>
          <a:xfrm>
            <a:off x="2152600" y="3829200"/>
            <a:ext cx="960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5" name="Google Shape;225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CTA:  1 hr exposure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CTA: 0.1 hr exposure</a:t>
            </a:r>
            <a:endParaRPr/>
          </a:p>
        </p:txBody>
      </p:sp>
      <p:sp>
        <p:nvSpPr>
          <p:cNvPr id="231" name="Google Shape;231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2" name="Google Shape;23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1649" y="278950"/>
            <a:ext cx="1114675" cy="904825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5"/>
          <p:cNvSpPr txBox="1"/>
          <p:nvPr/>
        </p:nvSpPr>
        <p:spPr>
          <a:xfrm>
            <a:off x="5598338" y="402125"/>
            <a:ext cx="1996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Foivos Zanias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undergrad @ NKUA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34" name="Google Shape;23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400" y="1363827"/>
            <a:ext cx="4220575" cy="3375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3350" y="1348527"/>
            <a:ext cx="4128952" cy="3302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Conclusions</a:t>
            </a:r>
            <a:endParaRPr/>
          </a:p>
        </p:txBody>
      </p:sp>
      <p:sp>
        <p:nvSpPr>
          <p:cNvPr id="241" name="Google Shape;241;p26"/>
          <p:cNvSpPr txBox="1"/>
          <p:nvPr/>
        </p:nvSpPr>
        <p:spPr>
          <a:xfrm>
            <a:off x="421250" y="1187550"/>
            <a:ext cx="8227200" cy="29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Intermittent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proton acceleration to  tens of TeV in flaring blazars can lead to transient narrow TeV spectral features from π</a:t>
            </a:r>
            <a:r>
              <a:rPr baseline="30000" lang="en">
                <a:latin typeface="Proxima Nova"/>
                <a:ea typeface="Proxima Nova"/>
                <a:cs typeface="Proxima Nova"/>
                <a:sym typeface="Proxima Nova"/>
              </a:rPr>
              <a:t>0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decay</a:t>
            </a:r>
            <a:br>
              <a:rPr lang="en">
                <a:latin typeface="Proxima Nova"/>
                <a:ea typeface="Proxima Nova"/>
                <a:cs typeface="Proxima Nova"/>
                <a:sym typeface="Proxima Nova"/>
              </a:rPr>
            </a:b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Effectively mono-energetic proton distributions and hard X-ray / soft γ-ray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photons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are needed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TeV neutrinos with similar flux as the VHE feature are expected. N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eutrino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signal hidden in the atmospheric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b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ackground, unless  bumps at E &gt; 30 TeV are discovered!</a:t>
            </a:r>
            <a:br>
              <a:rPr lang="en">
                <a:latin typeface="Proxima Nova"/>
                <a:ea typeface="Proxima Nova"/>
                <a:cs typeface="Proxima Nova"/>
                <a:sym typeface="Proxima Nova"/>
              </a:rPr>
            </a:b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Preliminary application to the VHE data of Mrk 501 in July 2014 is promising</a:t>
            </a:r>
            <a:br>
              <a:rPr lang="en">
                <a:latin typeface="Proxima Nova"/>
                <a:ea typeface="Proxima Nova"/>
                <a:cs typeface="Proxima Nova"/>
                <a:sym typeface="Proxima Nova"/>
              </a:rPr>
            </a:b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CTA will  be able to better resolve such features with exposure times &lt; 1 hr and allow searches for time variability</a:t>
            </a:r>
            <a:br>
              <a:rPr lang="en">
                <a:latin typeface="Proxima Nova"/>
                <a:ea typeface="Proxima Nova"/>
                <a:cs typeface="Proxima Nova"/>
                <a:sym typeface="Proxima Nova"/>
              </a:rPr>
            </a:b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2" name="Google Shape;242;p26"/>
          <p:cNvSpPr/>
          <p:nvPr/>
        </p:nvSpPr>
        <p:spPr>
          <a:xfrm>
            <a:off x="5487749" y="3916587"/>
            <a:ext cx="3091777" cy="572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2"/>
                </a:solidFill>
                <a:latin typeface="Arial"/>
              </a:rPr>
              <a:t>Thank you!</a:t>
            </a:r>
          </a:p>
        </p:txBody>
      </p:sp>
      <p:sp>
        <p:nvSpPr>
          <p:cNvPr id="243" name="Google Shape;243;p26"/>
          <p:cNvSpPr txBox="1"/>
          <p:nvPr/>
        </p:nvSpPr>
        <p:spPr>
          <a:xfrm>
            <a:off x="598200" y="4326150"/>
            <a:ext cx="4132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Contact email: </a:t>
            </a:r>
            <a:r>
              <a:rPr lang="en" sz="12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3"/>
              </a:rPr>
              <a:t>mpetropo@phys.uoa.gr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4" name="Google Shape;244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5" name="Google Shape;245;p26"/>
          <p:cNvSpPr txBox="1"/>
          <p:nvPr/>
        </p:nvSpPr>
        <p:spPr>
          <a:xfrm>
            <a:off x="597800" y="4648375"/>
            <a:ext cx="5595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Petropoulou, Mastichiadis, Paneque et al.,</a:t>
            </a:r>
            <a:r>
              <a:rPr b="1" lang="en" sz="1200">
                <a:latin typeface="Proxima Nova"/>
                <a:ea typeface="Proxima Nova"/>
                <a:cs typeface="Proxima Nova"/>
                <a:sym typeface="Proxima Nova"/>
              </a:rPr>
              <a:t> in prep.</a:t>
            </a:r>
            <a:endParaRPr b="1"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7"/>
          <p:cNvSpPr txBox="1"/>
          <p:nvPr>
            <p:ph idx="1" type="subTitle"/>
          </p:nvPr>
        </p:nvSpPr>
        <p:spPr>
          <a:xfrm>
            <a:off x="510450" y="23441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Back-up slides</a:t>
            </a:r>
            <a:endParaRPr/>
          </a:p>
        </p:txBody>
      </p:sp>
      <p:sp>
        <p:nvSpPr>
          <p:cNvPr id="251" name="Google Shape;251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X-ray ambient photons: SEDs - 2</a:t>
            </a:r>
            <a:endParaRPr/>
          </a:p>
        </p:txBody>
      </p:sp>
      <p:sp>
        <p:nvSpPr>
          <p:cNvPr id="257" name="Google Shape;257;p28"/>
          <p:cNvSpPr txBox="1"/>
          <p:nvPr/>
        </p:nvSpPr>
        <p:spPr>
          <a:xfrm>
            <a:off x="781613" y="1413425"/>
            <a:ext cx="2969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Grey-body photon field</a:t>
            </a:r>
            <a:endParaRPr>
              <a:solidFill>
                <a:schemeClr val="accent5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8" name="Google Shape;258;p28"/>
          <p:cNvSpPr txBox="1"/>
          <p:nvPr/>
        </p:nvSpPr>
        <p:spPr>
          <a:xfrm>
            <a:off x="5556763" y="1337225"/>
            <a:ext cx="2969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Power-law photon field  </a:t>
            </a:r>
            <a:endParaRPr>
              <a:solidFill>
                <a:schemeClr val="accent5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9" name="Google Shape;259;p28"/>
          <p:cNvSpPr txBox="1"/>
          <p:nvPr/>
        </p:nvSpPr>
        <p:spPr>
          <a:xfrm>
            <a:off x="1937750" y="4600450"/>
            <a:ext cx="4865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Other parameters: δ=10, R=1e15 cm, Lp,j = 1e49 erg/s </a:t>
            </a:r>
            <a:endParaRPr sz="900"/>
          </a:p>
        </p:txBody>
      </p:sp>
      <p:pic>
        <p:nvPicPr>
          <p:cNvPr id="260" name="Google Shape;26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2739" y="1729825"/>
            <a:ext cx="4065939" cy="2710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737425"/>
            <a:ext cx="4065939" cy="2710626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8"/>
          <p:cNvSpPr txBox="1"/>
          <p:nvPr/>
        </p:nvSpPr>
        <p:spPr>
          <a:xfrm>
            <a:off x="5755450" y="531275"/>
            <a:ext cx="2969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Strong magnetic field (B=0.1 kG)</a:t>
            </a: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3" name="Google Shape;263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Comparison of composite models</a:t>
            </a:r>
            <a:endParaRPr/>
          </a:p>
        </p:txBody>
      </p:sp>
      <p:sp>
        <p:nvSpPr>
          <p:cNvPr id="269" name="Google Shape;269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0" name="Google Shape;27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1649" y="278950"/>
            <a:ext cx="1114675" cy="904825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9"/>
          <p:cNvSpPr txBox="1"/>
          <p:nvPr/>
        </p:nvSpPr>
        <p:spPr>
          <a:xfrm>
            <a:off x="5598338" y="402125"/>
            <a:ext cx="1996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Foivos Zanias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undergrad @ NKUA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2" name="Google Shape;272;p29"/>
          <p:cNvSpPr txBox="1"/>
          <p:nvPr/>
        </p:nvSpPr>
        <p:spPr>
          <a:xfrm>
            <a:off x="2152600" y="3829200"/>
            <a:ext cx="960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73" name="Google Shape;27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7950" y="1257825"/>
            <a:ext cx="6078698" cy="35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Energetics</a:t>
            </a:r>
            <a:endParaRPr/>
          </a:p>
        </p:txBody>
      </p:sp>
      <p:sp>
        <p:nvSpPr>
          <p:cNvPr id="279" name="Google Shape;279;p30"/>
          <p:cNvSpPr txBox="1"/>
          <p:nvPr/>
        </p:nvSpPr>
        <p:spPr>
          <a:xfrm>
            <a:off x="387525" y="1258588"/>
            <a:ext cx="4321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P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ower  in relativistic protons: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descr="&lt;math xmlns=&quot;http://www.w3.org/1998/Math/MathML&quot;&gt;&lt;mfenced open=&quot;&amp;lt;&quot; close=&quot;&amp;gt;&quot;&gt;&lt;mrow&gt;&lt;mi&gt;&amp;#x3B3;&lt;/mi&gt;&lt;msub&gt;&lt;mo&gt;'&lt;/mo&gt;&lt;mi&gt;p&lt;/mi&gt;&lt;/msub&gt;&lt;/mrow&gt;&lt;/mfenced&gt;&lt;mo&gt;&amp;#x2248;&lt;/mo&gt;&lt;mfenced open=&quot;{&quot; close=&quot;&quot;&gt;&lt;mtable columnalign=&quot;left&quot;&gt;&lt;mtr&gt;&lt;mtd&gt;&lt;mn&gt;2000&lt;/mn&gt;&lt;mo&gt;&amp;#xA0;&lt;/mo&gt;&lt;mfenced&gt;&lt;mrow&gt;&lt;mi&gt;F&lt;/mi&gt;&lt;mi&gt;l&lt;/mi&gt;&lt;mi&gt;a&lt;/mi&gt;&lt;mi&gt;r&lt;/mi&gt;&lt;mi&gt;e&lt;/mi&gt;&lt;/mrow&gt;&lt;/mfenced&gt;&lt;/mtd&gt;&lt;/mtr&gt;&lt;mtr&gt;&lt;mtd&gt;&lt;mn&gt;2&lt;/mn&gt;&lt;mo&gt;&amp;#xA0;&lt;/mo&gt;&lt;mfenced&gt;&lt;mrow&gt;&lt;mi&gt;Q&lt;/mi&gt;&lt;mi&gt;u&lt;/mi&gt;&lt;mi&gt;i&lt;/mi&gt;&lt;mi&gt;e&lt;/mi&gt;&lt;mi&gt;t&lt;/mi&gt;&lt;/mrow&gt;&lt;/mfenced&gt;&lt;/mtd&gt;&lt;/mtr&gt;&lt;/mtable&gt;&lt;/mfenced&gt;&lt;/math&gt;" id="280" name="Google Shape;280;p30" title="open angle brackets gamma apostrophe subscript p close angle brackets almost equal to open curly brackets table attributes columnalign left end attributes row cell 2000 space open parentheses F l a r e close parentheses end cell row cell 2 space open parentheses Q u i e t close parentheses end cell end table clos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222" y="2422563"/>
            <a:ext cx="1618304" cy="4433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&lt;math xmlns=&quot;http://www.w3.org/1998/Math/MathML&quot;&gt;&lt;msub&gt;&lt;mi&gt;L&lt;/mi&gt;&lt;mrow&gt;&lt;mi&gt;p&lt;/mi&gt;&lt;mo&gt;,&lt;/mo&gt;&lt;mi&gt;j&lt;/mi&gt;&lt;mo&gt;&amp;#xA0;&lt;/mo&gt;&lt;/mrow&gt;&lt;/msub&gt;&lt;mo&gt;=&lt;/mo&gt;&lt;mo&gt;&amp;#xA0;&lt;/mo&gt;&lt;mn&gt;2&lt;/mn&gt;&lt;mi&gt;&amp;#x3C0;&lt;/mi&gt;&lt;msup&gt;&lt;mi&gt;R&lt;/mi&gt;&lt;mn&gt;2&lt;/mn&gt;&lt;/msup&gt;&lt;msup&gt;&lt;mi&gt;&amp;#x393;&lt;/mi&gt;&lt;mn&gt;2&lt;/mn&gt;&lt;/msup&gt;&lt;mi&gt;c&lt;/mi&gt;&lt;mo&gt;&amp;#xA0;&lt;/mo&gt;&lt;mi&gt;u&lt;/mi&gt;&lt;msub&gt;&lt;mo&gt;'&lt;/mo&gt;&lt;mi&gt;p&lt;/mi&gt;&lt;/msub&gt;&lt;mo&gt;&amp;#x2248;&lt;/mo&gt;&lt;mn&gt;2&lt;/mn&gt;&lt;mi&gt;&amp;#x3C0;&lt;/mi&gt;&lt;msup&gt;&lt;mi&gt;R&lt;/mi&gt;&lt;mn&gt;2&lt;/mn&gt;&lt;/msup&gt;&lt;msup&gt;&lt;mi&gt;&amp;#x393;&lt;/mi&gt;&lt;mn&gt;2&lt;/mn&gt;&lt;/msup&gt;&lt;mi&gt;c&lt;/mi&gt;&lt;mo&gt;&amp;#xA0;&lt;/mo&gt;&lt;mo&gt;&amp;lt;&lt;/mo&gt;&lt;mi&gt;&amp;#x3B3;&lt;/mi&gt;&lt;msub&gt;&lt;mo&gt;'&lt;/mo&gt;&lt;mi&gt;p&lt;/mi&gt;&lt;/msub&gt;&lt;mo&gt;&amp;gt;&lt;/mo&gt;&lt;mi&gt;n&lt;/mi&gt;&lt;msub&gt;&lt;mo&gt;'&lt;/mo&gt;&lt;mi&gt;p&lt;/mi&gt;&lt;/msub&gt;&lt;mo&gt;&amp;#xA0;&lt;/mo&gt;&lt;msub&gt;&lt;mi&gt;m&lt;/mi&gt;&lt;mrow&gt;&lt;mi&gt;p&lt;/mi&gt;&lt;mo&gt;&amp;#xA0;&lt;/mo&gt;&lt;/mrow&gt;&lt;/msub&gt;&lt;msup&gt;&lt;mi&gt;c&lt;/mi&gt;&lt;mn&gt;2&lt;/mn&gt;&lt;/msup&gt;&lt;mo&gt;&amp;#xA0;&lt;/mo&gt;&lt;/math&gt;" id="281" name="Google Shape;281;p30" title="L subscript p comma j space end subscript equals space 2 pi R squared capital gamma squared c space u apostrophe subscript p almost equal to 2 pi R squared capital gamma squared c space less than gamma apostrophe subscript p greater than n apostrophe subscript p space m subscript p space end subscript c squared spac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03431" y="1336425"/>
            <a:ext cx="4343399" cy="295808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0"/>
          <p:cNvSpPr txBox="1"/>
          <p:nvPr/>
        </p:nvSpPr>
        <p:spPr>
          <a:xfrm>
            <a:off x="311700" y="1899650"/>
            <a:ext cx="4321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Effectively monoenergetic </a:t>
            </a:r>
            <a: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proton distribution </a:t>
            </a: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3" name="Google Shape;283;p30"/>
          <p:cNvSpPr txBox="1"/>
          <p:nvPr/>
        </p:nvSpPr>
        <p:spPr>
          <a:xfrm>
            <a:off x="4632900" y="1899650"/>
            <a:ext cx="4321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Extended</a:t>
            </a:r>
            <a: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proton distribution </a:t>
            </a: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284" name="Google Shape;284;p30"/>
          <p:cNvGrpSpPr/>
          <p:nvPr/>
        </p:nvGrpSpPr>
        <p:grpSpPr>
          <a:xfrm>
            <a:off x="1293250" y="3088800"/>
            <a:ext cx="1990850" cy="1605000"/>
            <a:chOff x="1293250" y="2326800"/>
            <a:chExt cx="1990850" cy="1605000"/>
          </a:xfrm>
        </p:grpSpPr>
        <p:cxnSp>
          <p:nvCxnSpPr>
            <p:cNvPr id="285" name="Google Shape;285;p30"/>
            <p:cNvCxnSpPr/>
            <p:nvPr/>
          </p:nvCxnSpPr>
          <p:spPr>
            <a:xfrm>
              <a:off x="1312500" y="3931800"/>
              <a:ext cx="1971600" cy="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286" name="Google Shape;286;p30"/>
            <p:cNvCxnSpPr/>
            <p:nvPr/>
          </p:nvCxnSpPr>
          <p:spPr>
            <a:xfrm rot="10800000">
              <a:off x="1293250" y="2326800"/>
              <a:ext cx="0" cy="160500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287" name="Google Shape;287;p30"/>
          <p:cNvGrpSpPr/>
          <p:nvPr/>
        </p:nvGrpSpPr>
        <p:grpSpPr>
          <a:xfrm>
            <a:off x="1354530" y="3629707"/>
            <a:ext cx="1125827" cy="1050091"/>
            <a:chOff x="1506963" y="2654025"/>
            <a:chExt cx="683562" cy="1263800"/>
          </a:xfrm>
        </p:grpSpPr>
        <p:cxnSp>
          <p:nvCxnSpPr>
            <p:cNvPr id="288" name="Google Shape;288;p30"/>
            <p:cNvCxnSpPr/>
            <p:nvPr/>
          </p:nvCxnSpPr>
          <p:spPr>
            <a:xfrm flipH="1" rot="10800000">
              <a:off x="1506963" y="2654025"/>
              <a:ext cx="657300" cy="125100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cxnSp>
          <p:nvCxnSpPr>
            <p:cNvPr id="289" name="Google Shape;289;p30"/>
            <p:cNvCxnSpPr/>
            <p:nvPr/>
          </p:nvCxnSpPr>
          <p:spPr>
            <a:xfrm>
              <a:off x="2190525" y="2666525"/>
              <a:ext cx="0" cy="125130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</p:grpSp>
      <p:pic>
        <p:nvPicPr>
          <p:cNvPr descr="&lt;math xmlns=&quot;http://www.w3.org/1998/Math/MathML&quot;&gt;&lt;mi&gt;log&lt;/mi&gt;&lt;mo&gt;&amp;#xA0;&lt;/mo&gt;&lt;mi&gt;&amp;#x3B3;&lt;/mi&gt;&lt;msub&gt;&lt;mo&gt;'&lt;/mo&gt;&lt;mi&gt;p&lt;/mi&gt;&lt;/msub&gt;&lt;/math&gt;" id="290" name="Google Shape;290;p30" title="log space gamma apostrophe subscript p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88300" y="4655245"/>
            <a:ext cx="520900" cy="237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&lt;math xmlns=&quot;http://www.w3.org/1998/Math/MathML&quot;&gt;&lt;mi&gt;log&lt;/mi&gt;&lt;mo&gt;&amp;#xA0;&lt;/mo&gt;&lt;msub&gt;&lt;mi&gt;n&lt;/mi&gt;&lt;mi&gt;p&lt;/mi&gt;&lt;/msub&gt;&lt;mo&gt;'&lt;/mo&gt;&lt;mfenced&gt;&lt;mrow&gt;&lt;mi&gt;&amp;#x3B3;&lt;/mi&gt;&lt;msub&gt;&lt;mo&gt;'&lt;/mo&gt;&lt;mi&gt;p&lt;/mi&gt;&lt;/msub&gt;&lt;/mrow&gt;&lt;/mfenced&gt;&lt;/math&gt;" id="291" name="Google Shape;291;p30" title="log space n subscript p apostrophe open parentheses gamma apostrophe subscript p close parentheses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00" y="3088800"/>
            <a:ext cx="844269" cy="2374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2" name="Google Shape;292;p30"/>
          <p:cNvGrpSpPr/>
          <p:nvPr/>
        </p:nvGrpSpPr>
        <p:grpSpPr>
          <a:xfrm>
            <a:off x="6017650" y="3165000"/>
            <a:ext cx="1990850" cy="1605000"/>
            <a:chOff x="1293250" y="2326800"/>
            <a:chExt cx="1990850" cy="1605000"/>
          </a:xfrm>
        </p:grpSpPr>
        <p:cxnSp>
          <p:nvCxnSpPr>
            <p:cNvPr id="293" name="Google Shape;293;p30"/>
            <p:cNvCxnSpPr/>
            <p:nvPr/>
          </p:nvCxnSpPr>
          <p:spPr>
            <a:xfrm>
              <a:off x="1312500" y="3931800"/>
              <a:ext cx="1971600" cy="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294" name="Google Shape;294;p30"/>
            <p:cNvCxnSpPr/>
            <p:nvPr/>
          </p:nvCxnSpPr>
          <p:spPr>
            <a:xfrm rot="10800000">
              <a:off x="1293250" y="2326800"/>
              <a:ext cx="0" cy="160500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295" name="Google Shape;295;p30"/>
          <p:cNvGrpSpPr/>
          <p:nvPr/>
        </p:nvGrpSpPr>
        <p:grpSpPr>
          <a:xfrm>
            <a:off x="6095525" y="3478650"/>
            <a:ext cx="1289050" cy="1264691"/>
            <a:chOff x="6095525" y="2640450"/>
            <a:chExt cx="1289050" cy="1264691"/>
          </a:xfrm>
        </p:grpSpPr>
        <p:cxnSp>
          <p:nvCxnSpPr>
            <p:cNvPr id="296" name="Google Shape;296;p30"/>
            <p:cNvCxnSpPr/>
            <p:nvPr/>
          </p:nvCxnSpPr>
          <p:spPr>
            <a:xfrm>
              <a:off x="6095525" y="2640450"/>
              <a:ext cx="1273200" cy="56880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cxnSp>
          <p:nvCxnSpPr>
            <p:cNvPr id="297" name="Google Shape;297;p30"/>
            <p:cNvCxnSpPr/>
            <p:nvPr/>
          </p:nvCxnSpPr>
          <p:spPr>
            <a:xfrm flipH="1">
              <a:off x="7368375" y="3187241"/>
              <a:ext cx="16200" cy="71790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</p:grpSp>
      <p:pic>
        <p:nvPicPr>
          <p:cNvPr descr="&lt;math xmlns=&quot;http://www.w3.org/1998/Math/MathML&quot;&gt;&lt;mi&gt;log&lt;/mi&gt;&lt;mo&gt;&amp;#xA0;&lt;/mo&gt;&lt;mi&gt;&amp;#x3B3;&lt;/mi&gt;&lt;msub&gt;&lt;mo&gt;'&lt;/mo&gt;&lt;mi&gt;p&lt;/mi&gt;&lt;/msub&gt;&lt;/math&gt;" id="298" name="Google Shape;298;p30" title="log space gamma apostrophe subscript p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12700" y="4731445"/>
            <a:ext cx="520900" cy="237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&lt;math xmlns=&quot;http://www.w3.org/1998/Math/MathML&quot;&gt;&lt;mi&gt;log&lt;/mi&gt;&lt;mo&gt;&amp;#xA0;&lt;/mo&gt;&lt;msub&gt;&lt;mi&gt;n&lt;/mi&gt;&lt;mi&gt;p&lt;/mi&gt;&lt;/msub&gt;&lt;mo&gt;'&lt;/mo&gt;&lt;mfenced&gt;&lt;mrow&gt;&lt;mi&gt;&amp;#x3B3;&lt;/mi&gt;&lt;msub&gt;&lt;mo&gt;'&lt;/mo&gt;&lt;mi&gt;p&lt;/mi&gt;&lt;/msub&gt;&lt;/mrow&gt;&lt;/mfenced&gt;&lt;/math&gt;" id="299" name="Google Shape;299;p30" title="log space n subscript p apostrophe open parentheses gamma apostrophe subscript p close parentheses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36100" y="3165000"/>
            <a:ext cx="844269" cy="237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&lt;math xmlns=&quot;http://www.w3.org/1998/Math/MathML&quot;&gt;&lt;mn&gt;3&lt;/mn&gt;&lt;mo&gt;.&lt;/mo&gt;&lt;mn&gt;5&lt;/mn&gt;&lt;/math&gt;" id="300" name="Google Shape;300;p30" title="3.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45300" y="4784575"/>
            <a:ext cx="214712" cy="108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&lt;math xmlns=&quot;http://www.w3.org/1998/Math/MathML&quot;&gt;&lt;mn&gt;3&lt;/mn&gt;&lt;mo&gt;.&lt;/mo&gt;&lt;mn&gt;5&lt;/mn&gt;&lt;/math&gt;" id="301" name="Google Shape;301;p30" title="3.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85662" y="4848137"/>
            <a:ext cx="214712" cy="108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&lt;math xmlns=&quot;http://www.w3.org/1998/Math/MathML&quot;&gt;&lt;mn&gt;0&lt;/mn&gt;&lt;mo&gt;.&lt;/mo&gt;&lt;mn&gt;1&lt;/mn&gt;&lt;/math&gt;" id="302" name="Google Shape;302;p30" title="0.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02300" y="4760028"/>
            <a:ext cx="217826" cy="108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&lt;math xmlns=&quot;http://www.w3.org/1998/Math/MathML&quot;&gt;&lt;mn&gt;0&lt;/mn&gt;&lt;mo&gt;.&lt;/mo&gt;&lt;mn&gt;1&lt;/mn&gt;&lt;/math&gt;" id="303" name="Google Shape;303;p30" title="0.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02900" y="4836228"/>
            <a:ext cx="217826" cy="108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&lt;math xmlns=&quot;http://www.w3.org/1998/Math/MathML&quot;&gt;&lt;mfenced open=&quot;&amp;lt;&quot; close=&quot;&amp;gt;&quot;&gt;&lt;mrow&gt;&lt;mi&gt;&amp;#x3B3;&lt;/mi&gt;&lt;msub&gt;&lt;mo&gt;'&lt;/mo&gt;&lt;mi&gt;p&lt;/mi&gt;&lt;/msub&gt;&lt;/mrow&gt;&lt;/mfenced&gt;&lt;mo&gt;&amp;#x2248;&lt;/mo&gt;&lt;mfenced open=&quot;{&quot; close=&quot;&quot;&gt;&lt;mtable columnalign=&quot;left&quot;&gt;&lt;mtr&gt;&lt;mtd&gt;&lt;mn&gt;13&lt;/mn&gt;&lt;mo&gt;&amp;#xA0;&lt;/mo&gt;&lt;mfenced&gt;&lt;mrow&gt;&lt;mi&gt;F&lt;/mi&gt;&lt;mi&gt;l&lt;/mi&gt;&lt;mi&gt;a&lt;/mi&gt;&lt;mi&gt;r&lt;/mi&gt;&lt;mi&gt;e&lt;/mi&gt;&lt;/mrow&gt;&lt;/mfenced&gt;&lt;/mtd&gt;&lt;/mtr&gt;&lt;mtr&gt;&lt;mtd&gt;&lt;mn&gt;3&lt;/mn&gt;&lt;mo&gt;&amp;#xA0;&lt;/mo&gt;&lt;mfenced&gt;&lt;mrow&gt;&lt;mi&gt;Q&lt;/mi&gt;&lt;mi&gt;u&lt;/mi&gt;&lt;mi&gt;i&lt;/mi&gt;&lt;mi&gt;e&lt;/mi&gt;&lt;mi&gt;t&lt;/mi&gt;&lt;/mrow&gt;&lt;/mfenced&gt;&lt;/mtd&gt;&lt;/mtr&gt;&lt;/mtable&gt;&lt;/mfenced&gt;&lt;/math&gt;" id="304" name="Google Shape;304;p30" title="open angle brackets gamma apostrophe subscript p close angle brackets almost equal to open curly brackets table attributes columnalign left end attributes row cell 13 space open parentheses F l a r e close parentheses end cell row cell 3 space open parentheses Q u i e t close parentheses end cell end table close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306326" y="2422586"/>
            <a:ext cx="1468859" cy="443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&lt;math xmlns=&quot;http://www.w3.org/1998/Math/MathML&quot;&gt;&lt;msub&gt;&lt;mi&gt;L&lt;/mi&gt;&lt;mrow&gt;&lt;mi&gt;p&lt;/mi&gt;&lt;mo&gt;,&lt;/mo&gt;&lt;mi&gt;j&lt;/mi&gt;&lt;/mrow&gt;&lt;/msub&gt;&lt;mo&gt;&amp;#x2248;&lt;/mo&gt;&lt;mfenced open=&quot;{&quot; close=&quot;&quot;&gt;&lt;mtable columnalign=&quot;left&quot;&gt;&lt;mtr&gt;&lt;mtd&gt;&lt;msup&gt;&lt;mn&gt;10&lt;/mn&gt;&lt;mn&gt;49&lt;/mn&gt;&lt;/msup&gt;&lt;mo&gt;&amp;#xA0;&lt;/mo&gt;&lt;mi&gt;e&lt;/mi&gt;&lt;mi&gt;r&lt;/mi&gt;&lt;mi&gt;g&lt;/mi&gt;&lt;mo&gt;/&lt;/mo&gt;&lt;mi&gt;s&lt;/mi&gt;&lt;mo&gt;&amp;#xA0;&lt;/mo&gt;&lt;mfenced&gt;&lt;mrow&gt;&lt;mi&gt;F&lt;/mi&gt;&lt;mi&gt;l&lt;/mi&gt;&lt;mi&gt;a&lt;/mi&gt;&lt;mi&gt;r&lt;/mi&gt;&lt;mi&gt;e&lt;/mi&gt;&lt;/mrow&gt;&lt;/mfenced&gt;&lt;/mtd&gt;&lt;/mtr&gt;&lt;mtr&gt;&lt;mtd&gt;&lt;msup&gt;&lt;mn&gt;10&lt;/mn&gt;&lt;mn&gt;46&lt;/mn&gt;&lt;/msup&gt;&lt;mo&gt;&amp;#xA0;&lt;/mo&gt;&lt;mi&gt;e&lt;/mi&gt;&lt;mi&gt;r&lt;/mi&gt;&lt;mi&gt;g&lt;/mi&gt;&lt;mo&gt;/&lt;/mo&gt;&lt;mi&gt;s&lt;/mi&gt;&lt;mo&gt;&amp;#xA0;&lt;/mo&gt;&lt;mo&gt;&amp;#xA0;&lt;/mo&gt;&lt;mfenced&gt;&lt;mrow&gt;&lt;mi&gt;Q&lt;/mi&gt;&lt;mi&gt;u&lt;/mi&gt;&lt;mi&gt;i&lt;/mi&gt;&lt;mi&gt;e&lt;/mi&gt;&lt;mi&gt;t&lt;/mi&gt;&lt;/mrow&gt;&lt;/mfenced&gt;&lt;/mtd&gt;&lt;/mtr&gt;&lt;/mtable&gt;&lt;/mfenced&gt;&lt;/math&gt;" id="305" name="Google Shape;305;p30" title="L subscript p comma j end subscript almost equal to open curly brackets table attributes columnalign left end attributes row cell 10 to the power of 49 space e r g divided by s space open parentheses F l a r e close parentheses end cell row cell 10 to the power of 46 space e r g divided by s space space open parentheses Q u i e t close parentheses end cell end table close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547363" y="2426264"/>
            <a:ext cx="1881007" cy="443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&lt;math xmlns=&quot;http://www.w3.org/1998/Math/MathML&quot;&gt;&lt;msub&gt;&lt;mi&gt;L&lt;/mi&gt;&lt;mrow&gt;&lt;mi&gt;p&lt;/mi&gt;&lt;mo&gt;,&lt;/mo&gt;&lt;mi&gt;j&lt;/mi&gt;&lt;/mrow&gt;&lt;/msub&gt;&lt;mo&gt;&amp;#x2248;&lt;/mo&gt;&lt;mfenced open=&quot;{&quot; close=&quot;&quot;&gt;&lt;mtable columnalign=&quot;left&quot;&gt;&lt;mtr&gt;&lt;mtd&gt;&lt;msup&gt;&lt;mn&gt;10&lt;/mn&gt;&lt;mn&gt;49&lt;/mn&gt;&lt;/msup&gt;&lt;mo&gt;&amp;#xA0;&lt;/mo&gt;&lt;mi&gt;e&lt;/mi&gt;&lt;mi&gt;r&lt;/mi&gt;&lt;mi&gt;g&lt;/mi&gt;&lt;mo&gt;/&lt;/mo&gt;&lt;mi&gt;s&lt;/mi&gt;&lt;mo&gt;&amp;#xA0;&lt;/mo&gt;&lt;mfenced&gt;&lt;mrow&gt;&lt;mi&gt;F&lt;/mi&gt;&lt;mi&gt;l&lt;/mi&gt;&lt;mi&gt;a&lt;/mi&gt;&lt;mi&gt;r&lt;/mi&gt;&lt;mi&gt;e&lt;/mi&gt;&lt;/mrow&gt;&lt;/mfenced&gt;&lt;/mtd&gt;&lt;/mtr&gt;&lt;mtr&gt;&lt;mtd&gt;&lt;mn&gt;2&lt;/mn&gt;&lt;mo&gt;.&lt;/mo&gt;&lt;mn&gt;5&lt;/mn&gt;&lt;mo&gt;&amp;#xB7;&lt;/mo&gt;&lt;msup&gt;&lt;mn&gt;10&lt;/mn&gt;&lt;mn&gt;48&lt;/mn&gt;&lt;/msup&gt;&lt;mo&gt;&amp;#xA0;&lt;/mo&gt;&lt;mi&gt;e&lt;/mi&gt;&lt;mi&gt;r&lt;/mi&gt;&lt;mi&gt;g&lt;/mi&gt;&lt;mo&gt;/&lt;/mo&gt;&lt;mi&gt;s&lt;/mi&gt;&lt;mo&gt;&amp;#xA0;&lt;/mo&gt;&lt;mo&gt;&amp;#xA0;&lt;/mo&gt;&lt;mfenced&gt;&lt;mrow&gt;&lt;mi&gt;Q&lt;/mi&gt;&lt;mi&gt;u&lt;/mi&gt;&lt;mi&gt;i&lt;/mi&gt;&lt;mi&gt;e&lt;/mi&gt;&lt;mi&gt;t&lt;/mi&gt;&lt;/mrow&gt;&lt;/mfenced&gt;&lt;/mtd&gt;&lt;/mtr&gt;&lt;/mtable&gt;&lt;/mfenced&gt;&lt;/math&gt;" id="306" name="Google Shape;306;p30" title="L subscript p comma j end subscript almost equal to open curly brackets table attributes columnalign left end attributes row cell 10 to the power of 49 space e r g divided by s space open parentheses F l a r e close parentheses end cell row cell 2.5 times 10 to the power of 48 space e r g divided by s space space open parentheses Q u i e t close parentheses end cell end table close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962948" y="2422570"/>
            <a:ext cx="2181047" cy="443375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/>
          <p:nvPr>
            <p:ph idx="1" type="body"/>
          </p:nvPr>
        </p:nvSpPr>
        <p:spPr>
          <a:xfrm>
            <a:off x="311700" y="1152475"/>
            <a:ext cx="5050800" cy="8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One of the nearest to Earth TeV blazars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Hard X-ray flares (E</a:t>
            </a:r>
            <a:r>
              <a:rPr baseline="-25000" lang="en" sz="1400"/>
              <a:t>pk</a:t>
            </a:r>
            <a:r>
              <a:rPr lang="en" sz="1400"/>
              <a:t>&gt; 10 keV) 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Transient extreme blazar</a:t>
            </a:r>
            <a:endParaRPr sz="1400"/>
          </a:p>
        </p:txBody>
      </p:sp>
      <p:sp>
        <p:nvSpPr>
          <p:cNvPr id="71" name="Google Shape;7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 to Mrk 501</a:t>
            </a:r>
            <a:endParaRPr/>
          </a:p>
        </p:txBody>
      </p:sp>
      <p:pic>
        <p:nvPicPr>
          <p:cNvPr id="72" name="Google Shape;7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6222" y="1363725"/>
            <a:ext cx="3170250" cy="3046399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 txBox="1"/>
          <p:nvPr/>
        </p:nvSpPr>
        <p:spPr>
          <a:xfrm>
            <a:off x="6687675" y="1025025"/>
            <a:ext cx="2128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Proxima Nova"/>
                <a:ea typeface="Proxima Nova"/>
                <a:cs typeface="Proxima Nova"/>
                <a:sym typeface="Proxima Nova"/>
              </a:rPr>
              <a:t>Tavecchio et al. 2008, ApJ</a:t>
            </a: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4" name="Google Shape;7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145" y="2299451"/>
            <a:ext cx="4593899" cy="2625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" name="Google Shape;75;p14"/>
          <p:cNvCxnSpPr/>
          <p:nvPr/>
        </p:nvCxnSpPr>
        <p:spPr>
          <a:xfrm flipH="1" rot="10800000">
            <a:off x="2291625" y="4169850"/>
            <a:ext cx="442500" cy="215400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6" name="Google Shape;76;p14"/>
          <p:cNvSpPr txBox="1"/>
          <p:nvPr/>
        </p:nvSpPr>
        <p:spPr>
          <a:xfrm rot="-5400000">
            <a:off x="-744250" y="3696775"/>
            <a:ext cx="2128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Proxima Nova"/>
                <a:ea typeface="Proxima Nova"/>
                <a:cs typeface="Proxima Nova"/>
                <a:sym typeface="Proxima Nova"/>
              </a:rPr>
              <a:t>Credit: S. Dimitrakoudis</a:t>
            </a: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7" name="Google Shape;77;p14"/>
          <p:cNvSpPr txBox="1"/>
          <p:nvPr/>
        </p:nvSpPr>
        <p:spPr>
          <a:xfrm rot="-5400000">
            <a:off x="4803500" y="2593325"/>
            <a:ext cx="129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Log(Flux)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8" name="Google Shape;78;p14"/>
          <p:cNvSpPr txBox="1"/>
          <p:nvPr/>
        </p:nvSpPr>
        <p:spPr>
          <a:xfrm>
            <a:off x="6143875" y="4385250"/>
            <a:ext cx="2479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Log(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Frequency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)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9" name="Google Shape;79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</a:t>
            </a:r>
            <a:endParaRPr/>
          </a:p>
        </p:txBody>
      </p:sp>
      <p:sp>
        <p:nvSpPr>
          <p:cNvPr id="85" name="Google Shape;85;p15"/>
          <p:cNvSpPr txBox="1"/>
          <p:nvPr>
            <p:ph idx="1" type="body"/>
          </p:nvPr>
        </p:nvSpPr>
        <p:spPr>
          <a:xfrm>
            <a:off x="311700" y="1152475"/>
            <a:ext cx="4393800" cy="8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X-ray &amp; VHE flaring activity in July 2014 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Narrow spectral feature at ~ 3 TeV</a:t>
            </a:r>
            <a:endParaRPr sz="1400"/>
          </a:p>
        </p:txBody>
      </p:sp>
      <p:pic>
        <p:nvPicPr>
          <p:cNvPr id="86" name="Google Shape;8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225" y="1991875"/>
            <a:ext cx="5409701" cy="2645374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5"/>
          <p:cNvSpPr txBox="1"/>
          <p:nvPr/>
        </p:nvSpPr>
        <p:spPr>
          <a:xfrm>
            <a:off x="5832300" y="4071825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3"/>
                </a:solidFill>
              </a:rPr>
              <a:t>MAGIC Collaboration et al., 2020, A&amp;A, 637, 86</a:t>
            </a:r>
            <a:endParaRPr sz="1700">
              <a:solidFill>
                <a:schemeClr val="accent3"/>
              </a:solidFill>
            </a:endParaRPr>
          </a:p>
        </p:txBody>
      </p:sp>
      <p:sp>
        <p:nvSpPr>
          <p:cNvPr id="88" name="Google Shape;88;p15"/>
          <p:cNvSpPr/>
          <p:nvPr/>
        </p:nvSpPr>
        <p:spPr>
          <a:xfrm>
            <a:off x="2084050" y="3437425"/>
            <a:ext cx="548700" cy="9858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9" name="Google Shape;89;p15"/>
          <p:cNvCxnSpPr>
            <a:endCxn id="90" idx="1"/>
          </p:cNvCxnSpPr>
          <p:nvPr/>
        </p:nvCxnSpPr>
        <p:spPr>
          <a:xfrm flipH="1" rot="10800000">
            <a:off x="2620150" y="1176887"/>
            <a:ext cx="2186700" cy="2260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1" name="Google Shape;91;p15"/>
          <p:cNvCxnSpPr>
            <a:endCxn id="90" idx="2"/>
          </p:cNvCxnSpPr>
          <p:nvPr/>
        </p:nvCxnSpPr>
        <p:spPr>
          <a:xfrm flipH="1" rot="10800000">
            <a:off x="2658200" y="2069025"/>
            <a:ext cx="4273500" cy="2341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90" name="Google Shape;9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6850" y="284750"/>
            <a:ext cx="4249699" cy="17842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cxnSp>
        <p:nvCxnSpPr>
          <p:cNvPr id="92" name="Google Shape;92;p15"/>
          <p:cNvCxnSpPr/>
          <p:nvPr/>
        </p:nvCxnSpPr>
        <p:spPr>
          <a:xfrm>
            <a:off x="8142825" y="366500"/>
            <a:ext cx="37800" cy="1390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93" name="Google Shape;93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Various interpretations of TeV feature</a:t>
            </a:r>
            <a:endParaRPr/>
          </a:p>
        </p:txBody>
      </p:sp>
      <p:pic>
        <p:nvPicPr>
          <p:cNvPr id="99" name="Google Shape;9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900" y="1934925"/>
            <a:ext cx="2818929" cy="20581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00" name="Google Shape;10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2674" y="1858723"/>
            <a:ext cx="2818925" cy="217412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01" name="Google Shape;101;p16"/>
          <p:cNvSpPr txBox="1"/>
          <p:nvPr/>
        </p:nvSpPr>
        <p:spPr>
          <a:xfrm>
            <a:off x="-159487" y="1442250"/>
            <a:ext cx="3455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SSC from piled-up EED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02" name="Google Shape;10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43800" y="1891870"/>
            <a:ext cx="2818926" cy="21442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03" name="Google Shape;103;p16"/>
          <p:cNvSpPr txBox="1"/>
          <p:nvPr/>
        </p:nvSpPr>
        <p:spPr>
          <a:xfrm>
            <a:off x="2977813" y="1442238"/>
            <a:ext cx="3455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SSC from 2 emitting regions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4" name="Google Shape;104;p16"/>
          <p:cNvSpPr txBox="1"/>
          <p:nvPr/>
        </p:nvSpPr>
        <p:spPr>
          <a:xfrm>
            <a:off x="6143998" y="14422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SSC + IC cascade model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5" name="Google Shape;105;p16"/>
          <p:cNvSpPr txBox="1"/>
          <p:nvPr/>
        </p:nvSpPr>
        <p:spPr>
          <a:xfrm>
            <a:off x="6082138" y="4286675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3"/>
                </a:solidFill>
              </a:rPr>
              <a:t>(see also Wendel et al. 2021, A&amp;A)</a:t>
            </a:r>
            <a:endParaRPr sz="1700">
              <a:solidFill>
                <a:schemeClr val="accent3"/>
              </a:solidFill>
            </a:endParaRPr>
          </a:p>
        </p:txBody>
      </p:sp>
      <p:sp>
        <p:nvSpPr>
          <p:cNvPr id="106" name="Google Shape;106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7" name="Google Shape;107;p16"/>
          <p:cNvSpPr txBox="1"/>
          <p:nvPr/>
        </p:nvSpPr>
        <p:spPr>
          <a:xfrm>
            <a:off x="193500" y="4224225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3"/>
                </a:solidFill>
              </a:rPr>
              <a:t>MAGIC Collaboration et al., 2020, A&amp;A, 637, 86</a:t>
            </a:r>
            <a:endParaRPr sz="170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/>
          <p:nvPr>
            <p:ph idx="1" type="body"/>
          </p:nvPr>
        </p:nvSpPr>
        <p:spPr>
          <a:xfrm>
            <a:off x="311700" y="1381075"/>
            <a:ext cx="6024000" cy="47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Narrow TeV spectral feature → monoenergetic protons with tens of TeV energy</a:t>
            </a:r>
            <a:endParaRPr sz="1600"/>
          </a:p>
        </p:txBody>
      </p:sp>
      <p:sp>
        <p:nvSpPr>
          <p:cNvPr id="113" name="Google Shape;113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alternative scenario</a:t>
            </a:r>
            <a:endParaRPr/>
          </a:p>
        </p:txBody>
      </p:sp>
      <p:pic>
        <p:nvPicPr>
          <p:cNvPr id="114" name="Google Shape;11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4400" y="4010122"/>
            <a:ext cx="3513592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3200" y="3982600"/>
            <a:ext cx="326190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7"/>
          <p:cNvSpPr txBox="1"/>
          <p:nvPr/>
        </p:nvSpPr>
        <p:spPr>
          <a:xfrm>
            <a:off x="299075" y="3476450"/>
            <a:ext cx="4107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Interaction with jet photons</a:t>
            </a: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7" name="Google Shape;117;p17"/>
          <p:cNvSpPr txBox="1"/>
          <p:nvPr/>
        </p:nvSpPr>
        <p:spPr>
          <a:xfrm>
            <a:off x="4960500" y="3448925"/>
            <a:ext cx="4107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Interaction with external  photons</a:t>
            </a: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18" name="Google Shape;11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900" y="2101700"/>
            <a:ext cx="2124175" cy="61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7"/>
          <p:cNvSpPr txBox="1"/>
          <p:nvPr>
            <p:ph idx="1" type="body"/>
          </p:nvPr>
        </p:nvSpPr>
        <p:spPr>
          <a:xfrm>
            <a:off x="299075" y="2872200"/>
            <a:ext cx="8520600" cy="47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Energetic target photons needed for pion production</a:t>
            </a:r>
            <a:endParaRPr sz="1600"/>
          </a:p>
        </p:txBody>
      </p:sp>
      <p:pic>
        <p:nvPicPr>
          <p:cNvPr id="120" name="Google Shape;120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51959" y="755050"/>
            <a:ext cx="2027675" cy="173615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7"/>
          <p:cNvSpPr txBox="1"/>
          <p:nvPr/>
        </p:nvSpPr>
        <p:spPr>
          <a:xfrm>
            <a:off x="7245550" y="897275"/>
            <a:ext cx="7836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proton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2" name="Google Shape;122;p17"/>
          <p:cNvSpPr/>
          <p:nvPr/>
        </p:nvSpPr>
        <p:spPr>
          <a:xfrm>
            <a:off x="6638975" y="890400"/>
            <a:ext cx="518125" cy="413975"/>
          </a:xfrm>
          <a:custGeom>
            <a:rect b="b" l="l" r="r" t="t"/>
            <a:pathLst>
              <a:path extrusionOk="0" h="16559" w="20725">
                <a:moveTo>
                  <a:pt x="0" y="1394"/>
                </a:moveTo>
                <a:cubicBezTo>
                  <a:pt x="258" y="360"/>
                  <a:pt x="2279" y="-371"/>
                  <a:pt x="3033" y="383"/>
                </a:cubicBezTo>
                <a:cubicBezTo>
                  <a:pt x="4973" y="2323"/>
                  <a:pt x="2610" y="6531"/>
                  <a:pt x="4549" y="8471"/>
                </a:cubicBezTo>
                <a:cubicBezTo>
                  <a:pt x="6513" y="10437"/>
                  <a:pt x="10672" y="4484"/>
                  <a:pt x="12637" y="6449"/>
                </a:cubicBezTo>
                <a:cubicBezTo>
                  <a:pt x="13852" y="7664"/>
                  <a:pt x="12695" y="10074"/>
                  <a:pt x="13648" y="11504"/>
                </a:cubicBezTo>
                <a:cubicBezTo>
                  <a:pt x="14601" y="12934"/>
                  <a:pt x="17488" y="11300"/>
                  <a:pt x="18703" y="12515"/>
                </a:cubicBezTo>
                <a:cubicBezTo>
                  <a:pt x="19769" y="13580"/>
                  <a:pt x="19659" y="15493"/>
                  <a:pt x="20725" y="16559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sp>
      <p:sp>
        <p:nvSpPr>
          <p:cNvPr id="123" name="Google Shape;123;p17"/>
          <p:cNvSpPr txBox="1"/>
          <p:nvPr/>
        </p:nvSpPr>
        <p:spPr>
          <a:xfrm>
            <a:off x="6069900" y="617525"/>
            <a:ext cx="10872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photon</a:t>
            </a: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4" name="Google Shape;124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simple model for high-energy flares</a:t>
            </a:r>
            <a:endParaRPr/>
          </a:p>
        </p:txBody>
      </p:sp>
      <p:sp>
        <p:nvSpPr>
          <p:cNvPr id="130" name="Google Shape;130;p18"/>
          <p:cNvSpPr txBox="1"/>
          <p:nvPr/>
        </p:nvSpPr>
        <p:spPr>
          <a:xfrm>
            <a:off x="471825" y="1352200"/>
            <a:ext cx="3298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Multi-wavelength flare produced in the same region down the jet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1" name="Google Shape;131;p18"/>
          <p:cNvSpPr txBox="1"/>
          <p:nvPr/>
        </p:nvSpPr>
        <p:spPr>
          <a:xfrm>
            <a:off x="5224325" y="1431700"/>
            <a:ext cx="3298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TeV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flare produced in the inner jet regions (within X-ray coronal field)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2" name="Google Shape;132;p18"/>
          <p:cNvSpPr txBox="1"/>
          <p:nvPr/>
        </p:nvSpPr>
        <p:spPr>
          <a:xfrm>
            <a:off x="320150" y="4107225"/>
            <a:ext cx="2957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Photopion production on synchrotron jet photons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3" name="Google Shape;133;p18"/>
          <p:cNvSpPr txBox="1"/>
          <p:nvPr/>
        </p:nvSpPr>
        <p:spPr>
          <a:xfrm>
            <a:off x="5395025" y="4107225"/>
            <a:ext cx="2957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Photopion production on hard X-rays from corona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4" name="Google Shape;134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5" name="Google Shape;13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8396" y="2253951"/>
            <a:ext cx="4530367" cy="1325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050" y="2226075"/>
            <a:ext cx="4277849" cy="132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225" y="2082500"/>
            <a:ext cx="4134303" cy="2756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4472" y="2082500"/>
            <a:ext cx="4134303" cy="2756202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X-ray jet photons: SEDs </a:t>
            </a:r>
            <a:endParaRPr/>
          </a:p>
        </p:txBody>
      </p:sp>
      <p:sp>
        <p:nvSpPr>
          <p:cNvPr id="144" name="Google Shape;144;p19"/>
          <p:cNvSpPr txBox="1"/>
          <p:nvPr/>
        </p:nvSpPr>
        <p:spPr>
          <a:xfrm>
            <a:off x="2461800" y="1093925"/>
            <a:ext cx="66822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91440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E</a:t>
            </a:r>
            <a:r>
              <a:rPr baseline="-25000" lang="en">
                <a:latin typeface="Proxima Nova"/>
                <a:ea typeface="Proxima Nova"/>
                <a:cs typeface="Proxima Nova"/>
                <a:sym typeface="Proxima Nova"/>
              </a:rPr>
              <a:t>e,max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= E</a:t>
            </a:r>
            <a:r>
              <a:rPr baseline="-25000" lang="en">
                <a:latin typeface="Proxima Nova"/>
                <a:ea typeface="Proxima Nova"/>
                <a:cs typeface="Proxima Nova"/>
                <a:sym typeface="Proxima Nova"/>
              </a:rPr>
              <a:t>p,max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=  32 TeV (Flare)  and </a:t>
            </a: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1 </a:t>
            </a: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TeV (Quiet)</a:t>
            </a:r>
            <a:b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Other parameters: se = sp = 1.9, </a:t>
            </a: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B=0.86 G, R=1e15 cm, δ=20</a:t>
            </a:r>
            <a:endParaRPr sz="1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5" name="Google Shape;145;p19"/>
          <p:cNvSpPr txBox="1"/>
          <p:nvPr/>
        </p:nvSpPr>
        <p:spPr>
          <a:xfrm>
            <a:off x="711925" y="1910900"/>
            <a:ext cx="331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Hardening of TeV spectrum</a:t>
            </a:r>
            <a:endParaRPr>
              <a:solidFill>
                <a:schemeClr val="accent5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6" name="Google Shape;146;p19"/>
          <p:cNvSpPr txBox="1"/>
          <p:nvPr/>
        </p:nvSpPr>
        <p:spPr>
          <a:xfrm>
            <a:off x="5236075" y="1910900"/>
            <a:ext cx="331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Narrow TeV spectral feature</a:t>
            </a:r>
            <a:endParaRPr>
              <a:solidFill>
                <a:schemeClr val="accent5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47" name="Google Shape;147;p19"/>
          <p:cNvCxnSpPr/>
          <p:nvPr/>
        </p:nvCxnSpPr>
        <p:spPr>
          <a:xfrm>
            <a:off x="3568025" y="2554675"/>
            <a:ext cx="0" cy="543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8" name="Google Shape;148;p19"/>
          <p:cNvCxnSpPr/>
          <p:nvPr/>
        </p:nvCxnSpPr>
        <p:spPr>
          <a:xfrm>
            <a:off x="8055250" y="2845325"/>
            <a:ext cx="0" cy="558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9" name="Google Shape;149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55" name="Google Shape;155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X-ray jet photons: SSC vs. π</a:t>
            </a:r>
            <a:r>
              <a:rPr baseline="30000" lang="en"/>
              <a:t>0</a:t>
            </a:r>
            <a:r>
              <a:rPr lang="en"/>
              <a:t> decay</a:t>
            </a:r>
            <a:endParaRPr/>
          </a:p>
        </p:txBody>
      </p:sp>
      <p:pic>
        <p:nvPicPr>
          <p:cNvPr id="156" name="Google Shape;15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1" y="1383501"/>
            <a:ext cx="3930275" cy="3020224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0"/>
          <p:cNvSpPr txBox="1"/>
          <p:nvPr/>
        </p:nvSpPr>
        <p:spPr>
          <a:xfrm>
            <a:off x="4655225" y="1402400"/>
            <a:ext cx="4069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As the electron luminosity increases, the SSC component hides the π</a:t>
            </a:r>
            <a:r>
              <a:rPr baseline="30000" lang="en">
                <a:latin typeface="Proxima Nova"/>
                <a:ea typeface="Proxima Nova"/>
                <a:cs typeface="Proxima Nova"/>
                <a:sym typeface="Proxima Nova"/>
              </a:rPr>
              <a:t>0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bump: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8" name="Google Shape;158;p20"/>
          <p:cNvSpPr txBox="1"/>
          <p:nvPr/>
        </p:nvSpPr>
        <p:spPr>
          <a:xfrm>
            <a:off x="311700" y="4550025"/>
            <a:ext cx="393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Other parameters: B=0.86 G, R=1e15 cm, δ=20</a:t>
            </a:r>
            <a:endParaRPr sz="1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159" name="Google Shape;159;p20"/>
          <p:cNvGrpSpPr/>
          <p:nvPr/>
        </p:nvGrpSpPr>
        <p:grpSpPr>
          <a:xfrm>
            <a:off x="4964503" y="2157000"/>
            <a:ext cx="3450645" cy="2670825"/>
            <a:chOff x="4908078" y="2018000"/>
            <a:chExt cx="3450645" cy="2670825"/>
          </a:xfrm>
        </p:grpSpPr>
        <p:pic>
          <p:nvPicPr>
            <p:cNvPr id="160" name="Google Shape;160;p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908078" y="2018000"/>
              <a:ext cx="3450645" cy="2670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" name="Google Shape;161;p20"/>
            <p:cNvSpPr/>
            <p:nvPr/>
          </p:nvSpPr>
          <p:spPr>
            <a:xfrm>
              <a:off x="6803250" y="2055913"/>
              <a:ext cx="1425000" cy="1343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descr="&lt;math xmlns=&quot;http://www.w3.org/1998/Math/MathML&quot;&gt;&lt;mfrac&gt;&lt;msub&gt;&lt;mi&gt;L&lt;/mi&gt;&lt;mrow&gt;&lt;msup&gt;&lt;mi&gt;&amp;#x3C0;&lt;/mi&gt;&lt;mn&gt;0&lt;/mn&gt;&lt;/msup&gt;&lt;mo&gt;&amp;#x2192;&lt;/mo&gt;&lt;mn&gt;2&lt;/mn&gt;&lt;mi&gt;&amp;#x3B3;&lt;/mi&gt;&lt;mo&gt;&amp;#xA0;&lt;/mo&gt;&lt;/mrow&gt;&lt;/msub&gt;&lt;msub&gt;&lt;mi&gt;L&lt;/mi&gt;&lt;mrow&gt;&lt;mi&gt;S&lt;/mi&gt;&lt;mi&gt;S&lt;/mi&gt;&lt;mi&gt;C&lt;/mi&gt;&lt;mo&gt;&amp;#xA0;&lt;/mo&gt;&lt;/mrow&gt;&lt;/msub&gt;&lt;/mfrac&gt;&lt;mo&gt;&amp;#x221D;&lt;/mo&gt;&lt;mfrac&gt;&lt;mn&gt;1&lt;/mn&gt;&lt;msub&gt;&lt;mi&gt;L&lt;/mi&gt;&lt;mi&gt;e&lt;/mi&gt;&lt;/msub&gt;&lt;/mfrac&gt;&lt;/math&gt;" id="162" name="Google Shape;162;p20" title="L subscript pi to the power of 0 rightwards arrow 2 gamma space end subscript over L subscript S S C space end subscript proportional to 1 over L subscript e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803275" y="2402671"/>
              <a:ext cx="1424950" cy="6465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3" name="Google Shape;163;p20"/>
          <p:cNvSpPr txBox="1"/>
          <p:nvPr/>
        </p:nvSpPr>
        <p:spPr>
          <a:xfrm>
            <a:off x="5463650" y="4586700"/>
            <a:ext cx="2951400" cy="36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Dimensionless electron luminosity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4" name="Google Shape;164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9800" y="2258575"/>
            <a:ext cx="3366297" cy="2244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900" y="2182025"/>
            <a:ext cx="3366297" cy="2244192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X-ray ambient photons: SEDs </a:t>
            </a:r>
            <a:endParaRPr/>
          </a:p>
        </p:txBody>
      </p:sp>
      <p:sp>
        <p:nvSpPr>
          <p:cNvPr id="172" name="Google Shape;172;p21"/>
          <p:cNvSpPr txBox="1"/>
          <p:nvPr/>
        </p:nvSpPr>
        <p:spPr>
          <a:xfrm>
            <a:off x="837925" y="1399775"/>
            <a:ext cx="2969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Weak magnetic field (B=0.1 mG)</a:t>
            </a:r>
            <a:endParaRPr>
              <a:solidFill>
                <a:schemeClr val="accent5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3" name="Google Shape;173;p21"/>
          <p:cNvSpPr txBox="1"/>
          <p:nvPr/>
        </p:nvSpPr>
        <p:spPr>
          <a:xfrm>
            <a:off x="5692250" y="1361850"/>
            <a:ext cx="2969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Strong</a:t>
            </a:r>
            <a:r>
              <a:rPr lang="en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 magnetic field (B=0.1 kG)</a:t>
            </a:r>
            <a:endParaRPr>
              <a:solidFill>
                <a:schemeClr val="accent5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4" name="Google Shape;174;p21"/>
          <p:cNvSpPr txBox="1"/>
          <p:nvPr/>
        </p:nvSpPr>
        <p:spPr>
          <a:xfrm>
            <a:off x="1937750" y="4600450"/>
            <a:ext cx="4865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Other parameters: δ=10, </a:t>
            </a: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R=1e15 cm, Lp,j = 1e49 erg/s </a:t>
            </a:r>
            <a:endParaRPr sz="900"/>
          </a:p>
        </p:txBody>
      </p:sp>
      <p:cxnSp>
        <p:nvCxnSpPr>
          <p:cNvPr id="175" name="Google Shape;175;p21"/>
          <p:cNvCxnSpPr/>
          <p:nvPr/>
        </p:nvCxnSpPr>
        <p:spPr>
          <a:xfrm>
            <a:off x="7989675" y="2268450"/>
            <a:ext cx="300" cy="606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6" name="Google Shape;176;p21"/>
          <p:cNvSpPr txBox="1"/>
          <p:nvPr/>
        </p:nvSpPr>
        <p:spPr>
          <a:xfrm>
            <a:off x="6575750" y="1900825"/>
            <a:ext cx="193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Intrinsic γγ absorption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77" name="Google Shape;177;p21"/>
          <p:cNvCxnSpPr/>
          <p:nvPr/>
        </p:nvCxnSpPr>
        <p:spPr>
          <a:xfrm>
            <a:off x="2922750" y="2571750"/>
            <a:ext cx="300" cy="606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8" name="Google Shape;178;p21"/>
          <p:cNvSpPr txBox="1"/>
          <p:nvPr/>
        </p:nvSpPr>
        <p:spPr>
          <a:xfrm>
            <a:off x="2354488" y="2082388"/>
            <a:ext cx="1731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ICS of secondaries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79" name="Google Shape;179;p21"/>
          <p:cNvCxnSpPr/>
          <p:nvPr/>
        </p:nvCxnSpPr>
        <p:spPr>
          <a:xfrm>
            <a:off x="5741675" y="2097850"/>
            <a:ext cx="732900" cy="8973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0" name="Google Shape;180;p21"/>
          <p:cNvSpPr txBox="1"/>
          <p:nvPr/>
        </p:nvSpPr>
        <p:spPr>
          <a:xfrm>
            <a:off x="4502513" y="1729088"/>
            <a:ext cx="1731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Synchrotron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of secondaries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81" name="Google Shape;181;p21"/>
          <p:cNvCxnSpPr/>
          <p:nvPr/>
        </p:nvCxnSpPr>
        <p:spPr>
          <a:xfrm>
            <a:off x="7549200" y="2830825"/>
            <a:ext cx="0" cy="4932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2" name="Google Shape;182;p21"/>
          <p:cNvSpPr txBox="1"/>
          <p:nvPr/>
        </p:nvSpPr>
        <p:spPr>
          <a:xfrm>
            <a:off x="206450" y="2097850"/>
            <a:ext cx="1731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Greybody photon field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83" name="Google Shape;183;p21"/>
          <p:cNvCxnSpPr>
            <a:stCxn id="182" idx="3"/>
          </p:cNvCxnSpPr>
          <p:nvPr/>
        </p:nvCxnSpPr>
        <p:spPr>
          <a:xfrm>
            <a:off x="1937750" y="2282500"/>
            <a:ext cx="290700" cy="9654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4" name="Google Shape;184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