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517" r:id="rId3"/>
    <p:sldId id="530" r:id="rId4"/>
    <p:sldId id="531" r:id="rId5"/>
    <p:sldId id="532" r:id="rId6"/>
    <p:sldId id="545" r:id="rId7"/>
    <p:sldId id="546" r:id="rId8"/>
    <p:sldId id="547" r:id="rId9"/>
    <p:sldId id="548" r:id="rId10"/>
    <p:sldId id="549" r:id="rId11"/>
    <p:sldId id="550" r:id="rId12"/>
    <p:sldId id="551" r:id="rId13"/>
    <p:sldId id="552" r:id="rId14"/>
    <p:sldId id="267" r:id="rId15"/>
    <p:sldId id="544" r:id="rId16"/>
    <p:sldId id="537" r:id="rId17"/>
    <p:sldId id="510" r:id="rId18"/>
    <p:sldId id="512" r:id="rId19"/>
    <p:sldId id="516" r:id="rId20"/>
    <p:sldId id="526" r:id="rId21"/>
    <p:sldId id="540" r:id="rId22"/>
    <p:sldId id="514" r:id="rId23"/>
    <p:sldId id="538" r:id="rId24"/>
    <p:sldId id="539" r:id="rId25"/>
    <p:sldId id="522" r:id="rId26"/>
    <p:sldId id="533" r:id="rId27"/>
    <p:sldId id="534" r:id="rId28"/>
    <p:sldId id="535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6600"/>
    <a:srgbClr val="88CE42"/>
    <a:srgbClr val="FF0066"/>
    <a:srgbClr val="7BC333"/>
    <a:srgbClr val="FFCC00"/>
    <a:srgbClr val="00FF00"/>
    <a:srgbClr val="B88C00"/>
    <a:srgbClr val="8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3" autoAdjust="0"/>
    <p:restoredTop sz="94660"/>
  </p:normalViewPr>
  <p:slideViewPr>
    <p:cSldViewPr>
      <p:cViewPr varScale="1">
        <p:scale>
          <a:sx n="77" d="100"/>
          <a:sy n="77" d="100"/>
        </p:scale>
        <p:origin x="137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4D58C-E08C-450E-A6EA-39745809AA2F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F0E3D-509D-479E-A0BD-EA4C28717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8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65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6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75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19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06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66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0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78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72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82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91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40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72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9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39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2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78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11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20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79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36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02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D98B-94A6-4E4B-8E4F-ECAB81ED6F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6214-EF36-4B17-99AC-1B4AD4EE49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4ED30-6B1B-4DB5-AFEE-261D5BB4A8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88BF06-FEF1-4633-B7C0-B741B929DA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798ADC-519B-46C4-8D0C-6B688099F0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25888"/>
            <a:ext cx="8229600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A927B-D15B-4463-95CB-DC0CBC972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588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25888"/>
            <a:ext cx="8229600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73A39A-C253-4B88-9D7E-964BA00D68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1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FEECF-C883-4FE2-8520-8195F9E0B4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6C0AA-0951-4348-B3B7-89726DF6B8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96C74-3265-443A-9806-8285C09CF4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2496B-7DE7-4DB3-99C1-4F0F5F7A87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A2844-A0CB-4C0F-88F8-8CA03E3D74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5A0DE-764D-4BCF-8121-D124D9DE32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4BDB7-66BF-4B83-AC0A-54A42F743C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E0CEB-E3DD-40AC-BEA7-D3E7D0777B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F68F6D-F2F7-4DF3-97A4-AA1CC979C2F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hyperlink" Target="../../../../../Program%20Files/TurningPoint/2003/Questions.html" TargetMode="External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hyperlink" Target="../../../../../Program%20Files/TurningPoint/2003/Questions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49375"/>
            <a:ext cx="9904740" cy="70835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71600" y="5666510"/>
            <a:ext cx="6473563" cy="12508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104" y="-27036"/>
            <a:ext cx="8763000" cy="2084436"/>
          </a:xfrm>
        </p:spPr>
        <p:txBody>
          <a:bodyPr/>
          <a:lstStyle/>
          <a:p>
            <a:r>
              <a:rPr lang="en-US" sz="4000" b="1" u="sng" dirty="0">
                <a:solidFill>
                  <a:srgbClr val="FFFF00"/>
                </a:solidFill>
              </a:rPr>
              <a:t>A Shock-in-Jet Synchrotron Mirror Model for Blazars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105061"/>
            <a:ext cx="4889088" cy="1600200"/>
          </a:xfrm>
        </p:spPr>
        <p:txBody>
          <a:bodyPr/>
          <a:lstStyle/>
          <a:p>
            <a:r>
              <a:rPr lang="en-US" sz="2800" i="1" dirty="0">
                <a:solidFill>
                  <a:srgbClr val="FFFF00"/>
                </a:solidFill>
              </a:rPr>
              <a:t>Markus </a:t>
            </a:r>
            <a:r>
              <a:rPr lang="en-US" sz="2800" i="1" dirty="0" err="1">
                <a:solidFill>
                  <a:srgbClr val="FFFF00"/>
                </a:solidFill>
              </a:rPr>
              <a:t>B</a:t>
            </a:r>
            <a:r>
              <a:rPr lang="en-US" sz="2800" i="1" dirty="0" err="1">
                <a:solidFill>
                  <a:srgbClr val="FFFF00"/>
                </a:solidFill>
                <a:cs typeface="Arial" charset="0"/>
              </a:rPr>
              <a:t>öttcher</a:t>
            </a:r>
            <a:endParaRPr lang="en-US" sz="2800" i="1" dirty="0">
              <a:solidFill>
                <a:srgbClr val="FFFF00"/>
              </a:solidFill>
              <a:cs typeface="Arial" charset="0"/>
            </a:endParaRPr>
          </a:p>
          <a:p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North-West University</a:t>
            </a:r>
          </a:p>
          <a:p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Potchefstroom, South Africa</a:t>
            </a:r>
          </a:p>
        </p:txBody>
      </p:sp>
      <p:sp>
        <p:nvSpPr>
          <p:cNvPr id="2054" name="FlagCount" hidden="1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</a:rPr>
              <a:t>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41" y="2514600"/>
            <a:ext cx="2297792" cy="792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5791200"/>
            <a:ext cx="1733550" cy="5810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9252" y="6427763"/>
            <a:ext cx="603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Supported by the South African Research Chairs Initiative (</a:t>
            </a:r>
            <a:r>
              <a:rPr lang="en-US" sz="1200" dirty="0" err="1"/>
              <a:t>SARChI</a:t>
            </a:r>
            <a:r>
              <a:rPr lang="en-US" sz="1200" dirty="0"/>
              <a:t>) of the Department of Science and Innovation and the National Research Foundation of South Africa. </a:t>
            </a:r>
            <a:endParaRPr lang="en-ZA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04" y="5722605"/>
            <a:ext cx="1559250" cy="690627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371600" y="3913240"/>
            <a:ext cx="5389323" cy="88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i="1" kern="0" dirty="0">
                <a:solidFill>
                  <a:srgbClr val="FFFF00"/>
                </a:solidFill>
              </a:rPr>
              <a:t>In collaboration with Matthew Baring (Rice University, Houston, TX, USA) </a:t>
            </a:r>
            <a:endParaRPr lang="en-US" sz="2400" i="1" kern="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58434FC-CF19-0251-36B3-DB97725F7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29200"/>
            <a:ext cx="8610600" cy="53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i="1" kern="0" dirty="0">
                <a:solidFill>
                  <a:srgbClr val="FFFF00"/>
                </a:solidFill>
              </a:rPr>
              <a:t>Based on: Böttcher, M., 2021: Physics, vol. 3, Issue 4, p. 1112</a:t>
            </a:r>
            <a:endParaRPr lang="en-US" sz="2400" i="1" kern="0" dirty="0">
              <a:solidFill>
                <a:srgbClr val="FFFF00"/>
              </a:solidFill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" y="1600200"/>
            <a:ext cx="6500076" cy="5022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u="sng" dirty="0">
                <a:solidFill>
                  <a:schemeClr val="accent2"/>
                </a:solidFill>
              </a:rPr>
              <a:t>3C279 Flare B with the Synchrotron Mirror Model?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1600200"/>
            <a:ext cx="2514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chemeClr val="accent2"/>
                </a:solidFill>
              </a:rPr>
              <a:t>Keeping all shock parameters constant:</a:t>
            </a:r>
          </a:p>
          <a:p>
            <a:pPr algn="ctr"/>
            <a:endParaRPr lang="en-ZA" dirty="0">
              <a:solidFill>
                <a:schemeClr val="accent2"/>
              </a:solidFill>
            </a:endParaRPr>
          </a:p>
          <a:p>
            <a:pPr algn="ctr"/>
            <a:r>
              <a:rPr lang="en-ZA" dirty="0">
                <a:solidFill>
                  <a:schemeClr val="accent2"/>
                </a:solidFill>
              </a:rPr>
              <a:t>Only moderate orphan flare, irrespective of mirror parameters, due to limited energy budget. </a:t>
            </a:r>
          </a:p>
          <a:p>
            <a:pPr algn="ctr"/>
            <a:endParaRPr lang="en-ZA" dirty="0">
              <a:solidFill>
                <a:schemeClr val="accent2"/>
              </a:solidFill>
            </a:endParaRPr>
          </a:p>
          <a:p>
            <a:pPr algn="ctr"/>
            <a:r>
              <a:rPr lang="en-ZA" dirty="0">
                <a:solidFill>
                  <a:srgbClr val="FF0000"/>
                </a:solidFill>
              </a:rPr>
              <a:t>Impossible to reproduce large orphan flare (Flare B)</a:t>
            </a:r>
          </a:p>
          <a:p>
            <a:pPr algn="ctr"/>
            <a:endParaRPr lang="en-ZA" dirty="0">
              <a:solidFill>
                <a:schemeClr val="accent2"/>
              </a:solidFill>
            </a:endParaRPr>
          </a:p>
          <a:p>
            <a:pPr algn="ctr"/>
            <a:r>
              <a:rPr lang="en-ZA" dirty="0">
                <a:solidFill>
                  <a:schemeClr val="accent2"/>
                </a:solidFill>
              </a:rPr>
              <a:t>Suppression of synchrotron emission due to increased radiative cooling.</a:t>
            </a:r>
          </a:p>
        </p:txBody>
      </p:sp>
    </p:spTree>
    <p:extLst>
      <p:ext uri="{BB962C8B-B14F-4D97-AF65-F5344CB8AC3E}">
        <p14:creationId xmlns:p14="http://schemas.microsoft.com/office/powerpoint/2010/main" val="3378219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46959"/>
            <a:ext cx="6743700" cy="5211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u="sng" dirty="0">
                <a:solidFill>
                  <a:schemeClr val="accent2"/>
                </a:solidFill>
              </a:rPr>
              <a:t>Spectral Variability Features of the Shock-in-Jet Synchrotron Mirror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16002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u="sng" dirty="0">
                <a:solidFill>
                  <a:schemeClr val="accent2"/>
                </a:solidFill>
              </a:rPr>
              <a:t>Multi-wavelength </a:t>
            </a:r>
            <a:r>
              <a:rPr lang="en-ZA" sz="2400" u="sng" dirty="0" err="1">
                <a:solidFill>
                  <a:schemeClr val="accent2"/>
                </a:solidFill>
              </a:rPr>
              <a:t>lightcurves</a:t>
            </a:r>
            <a:endParaRPr lang="en-ZA" sz="24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86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6896100" cy="5328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u="sng" dirty="0">
                <a:solidFill>
                  <a:schemeClr val="accent2"/>
                </a:solidFill>
              </a:rPr>
              <a:t>Spectral Variability Features of the Shock-in-Jet Synchrotron Mirror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16002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u="sng" dirty="0">
                <a:solidFill>
                  <a:schemeClr val="accent2"/>
                </a:solidFill>
              </a:rPr>
              <a:t>Cross-Correlations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2514600"/>
            <a:ext cx="251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solidFill>
                  <a:schemeClr val="accent2"/>
                </a:solidFill>
              </a:rPr>
              <a:t>Radio and optical anti-correlated with X-ray and </a:t>
            </a:r>
            <a:r>
              <a:rPr lang="en-ZA" sz="200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ZA" sz="2000" dirty="0">
                <a:solidFill>
                  <a:schemeClr val="accent2"/>
                </a:solidFill>
              </a:rPr>
              <a:t>-ray emission.</a:t>
            </a:r>
          </a:p>
          <a:p>
            <a:endParaRPr lang="en-ZA" sz="2000" dirty="0">
              <a:solidFill>
                <a:schemeClr val="accent2"/>
              </a:solidFill>
            </a:endParaRPr>
          </a:p>
          <a:p>
            <a:pPr algn="ctr"/>
            <a:r>
              <a:rPr lang="en-ZA" sz="2000" dirty="0">
                <a:solidFill>
                  <a:schemeClr val="accent2"/>
                </a:solidFill>
              </a:rPr>
              <a:t>Radio dip delayed by ~ 10 – 20 hr behind flares / dips in other wavebands. </a:t>
            </a:r>
          </a:p>
        </p:txBody>
      </p:sp>
    </p:spTree>
    <p:extLst>
      <p:ext uri="{BB962C8B-B14F-4D97-AF65-F5344CB8AC3E}">
        <p14:creationId xmlns:p14="http://schemas.microsoft.com/office/powerpoint/2010/main" val="1789916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7086600" cy="547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u="sng" dirty="0">
                <a:solidFill>
                  <a:schemeClr val="accent2"/>
                </a:solidFill>
              </a:rPr>
              <a:t>Spectral Variability Features of the Shock-in-Jet Synchrotron Mirror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16002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u="sng" dirty="0">
                <a:solidFill>
                  <a:schemeClr val="accent2"/>
                </a:solidFill>
              </a:rPr>
              <a:t>Hardness-Intensity Diagrams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2908531"/>
            <a:ext cx="259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solidFill>
                  <a:schemeClr val="accent2"/>
                </a:solidFill>
              </a:rPr>
              <a:t>No significant spectral hysteresis in any waveband.</a:t>
            </a:r>
          </a:p>
          <a:p>
            <a:endParaRPr lang="en-ZA" sz="2000" dirty="0">
              <a:solidFill>
                <a:schemeClr val="accent2"/>
              </a:solidFill>
            </a:endParaRPr>
          </a:p>
          <a:p>
            <a:pPr algn="ctr"/>
            <a:r>
              <a:rPr lang="en-ZA" sz="2000" dirty="0">
                <a:solidFill>
                  <a:schemeClr val="accent2"/>
                </a:solidFill>
              </a:rPr>
              <a:t>Harder-when-brighter trend in all wavebands, except optical (synchrotron).</a:t>
            </a:r>
          </a:p>
        </p:txBody>
      </p:sp>
    </p:spTree>
    <p:extLst>
      <p:ext uri="{BB962C8B-B14F-4D97-AF65-F5344CB8AC3E}">
        <p14:creationId xmlns:p14="http://schemas.microsoft.com/office/powerpoint/2010/main" val="1274279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50408" y="2490"/>
            <a:ext cx="4343400" cy="685800"/>
          </a:xfrm>
        </p:spPr>
        <p:txBody>
          <a:bodyPr/>
          <a:lstStyle/>
          <a:p>
            <a:r>
              <a:rPr lang="en-US" sz="3600" u="sng" dirty="0">
                <a:solidFill>
                  <a:srgbClr val="002060"/>
                </a:solidFill>
              </a:rPr>
              <a:t>Summary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685800"/>
            <a:ext cx="8839200" cy="4953000"/>
          </a:xfrm>
        </p:spPr>
        <p:txBody>
          <a:bodyPr/>
          <a:lstStyle/>
          <a:p>
            <a:pPr marL="609600" indent="-609600" algn="l">
              <a:lnSpc>
                <a:spcPct val="80000"/>
              </a:lnSpc>
              <a:buFontTx/>
              <a:buAutoNum type="arabicPeriod"/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Time-dependent, coupled MC Simulations of Diffusive Shock Acceleration and radiation transport: Naturally capable of reproducing MWL flares with roughly equal flare amplitude in synchrotron and Compton SED components (e.g., flare C of 3C279 in 2013). </a:t>
            </a:r>
          </a:p>
          <a:p>
            <a:pPr marL="609600" indent="-609600" algn="l">
              <a:lnSpc>
                <a:spcPct val="80000"/>
              </a:lnSpc>
              <a:buFontTx/>
              <a:buAutoNum type="arabicPeriod"/>
            </a:pPr>
            <a:endParaRPr lang="en-US" sz="2000" dirty="0">
              <a:solidFill>
                <a:srgbClr val="002060"/>
              </a:solidFill>
              <a:cs typeface="Arial" charset="0"/>
            </a:endParaRPr>
          </a:p>
          <a:p>
            <a:pPr marL="609600" indent="-609600" algn="l">
              <a:lnSpc>
                <a:spcPct val="80000"/>
              </a:lnSpc>
              <a:buFontTx/>
              <a:buAutoNum type="arabicPeriod"/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Flares with strongly increased Compton dominance (incl. orphan </a:t>
            </a:r>
            <a:r>
              <a:rPr lang="en-US" sz="2000" dirty="0">
                <a:solidFill>
                  <a:srgbClr val="002060"/>
                </a:solidFill>
                <a:latin typeface="Symbol" panose="05050102010706020507" pitchFamily="18" charset="2"/>
                <a:cs typeface="Arial" charset="0"/>
              </a:rPr>
              <a:t>g</a:t>
            </a:r>
            <a:r>
              <a:rPr lang="en-US" sz="2000" dirty="0">
                <a:solidFill>
                  <a:srgbClr val="002060"/>
                </a:solidFill>
                <a:cs typeface="Arial" charset="0"/>
              </a:rPr>
              <a:t>-ray flares, e.g. flare B of 3C279 in 2013) require fine-tuned B-field evolution to avoid simultaneous synchrotron flares. </a:t>
            </a:r>
          </a:p>
          <a:p>
            <a:pPr marL="609600" indent="-609600" algn="l">
              <a:lnSpc>
                <a:spcPct val="80000"/>
              </a:lnSpc>
              <a:buFontTx/>
              <a:buAutoNum type="arabicPeriod"/>
            </a:pPr>
            <a:endParaRPr lang="en-US" sz="2000" dirty="0">
              <a:solidFill>
                <a:srgbClr val="002060"/>
              </a:solidFill>
              <a:cs typeface="Arial" charset="0"/>
            </a:endParaRPr>
          </a:p>
          <a:p>
            <a:pPr marL="609600" indent="-609600" algn="l">
              <a:lnSpc>
                <a:spcPct val="80000"/>
              </a:lnSpc>
              <a:buFontTx/>
              <a:buAutoNum type="arabicPeriod"/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Alternative interpretation through synchrotron mirror scenario plausible, but without increased energy input into electrons, only moderate orphan flares can be produced. </a:t>
            </a:r>
          </a:p>
          <a:p>
            <a:pPr algn="l">
              <a:lnSpc>
                <a:spcPct val="80000"/>
              </a:lnSpc>
            </a:pPr>
            <a:endParaRPr lang="en-US" sz="2000" dirty="0">
              <a:solidFill>
                <a:srgbClr val="002060"/>
              </a:solidFill>
              <a:cs typeface="Arial" charset="0"/>
            </a:endParaRPr>
          </a:p>
          <a:p>
            <a:pPr marL="609600" indent="-609600" algn="l">
              <a:lnSpc>
                <a:spcPct val="80000"/>
              </a:lnSpc>
              <a:buFont typeface="+mj-lt"/>
              <a:buAutoNum type="arabicPeriod" startAt="4"/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Significant anti-correlations between synchrotron (radio – optical) and Compton (X-rays – </a:t>
            </a:r>
            <a:r>
              <a:rPr lang="en-US" sz="2000" dirty="0">
                <a:solidFill>
                  <a:srgbClr val="002060"/>
                </a:solidFill>
                <a:latin typeface="Symbol" panose="05050102010706020507" pitchFamily="18" charset="2"/>
                <a:cs typeface="Arial" charset="0"/>
              </a:rPr>
              <a:t>g</a:t>
            </a:r>
            <a:r>
              <a:rPr lang="en-US" sz="2000" dirty="0">
                <a:solidFill>
                  <a:srgbClr val="002060"/>
                </a:solidFill>
                <a:cs typeface="Arial" charset="0"/>
              </a:rPr>
              <a:t>-rays) with radio time lags of ~ 10 – 20 hours. </a:t>
            </a:r>
          </a:p>
          <a:p>
            <a:pPr algn="l">
              <a:lnSpc>
                <a:spcPct val="80000"/>
              </a:lnSpc>
            </a:pPr>
            <a:endParaRPr lang="en-US" sz="2000" dirty="0">
              <a:solidFill>
                <a:srgbClr val="002060"/>
              </a:solidFill>
              <a:cs typeface="Arial" charset="0"/>
            </a:endParaRPr>
          </a:p>
          <a:p>
            <a:pPr marL="609600" indent="-609600" algn="l">
              <a:lnSpc>
                <a:spcPct val="80000"/>
              </a:lnSpc>
              <a:buFont typeface="+mj-lt"/>
              <a:buAutoNum type="arabicPeriod" startAt="5"/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No significant spectral hysteresis, with harder-when brighter trend in most wavebands, except optical. </a:t>
            </a:r>
          </a:p>
        </p:txBody>
      </p:sp>
      <p:sp>
        <p:nvSpPr>
          <p:cNvPr id="29709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</a:rPr>
              <a:t>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5791200"/>
            <a:ext cx="1733550" cy="581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652" y="6427763"/>
            <a:ext cx="603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Supported by the South African Research Chairs Initiative (</a:t>
            </a:r>
            <a:r>
              <a:rPr lang="en-US" sz="1200" dirty="0" err="1"/>
              <a:t>SARChI</a:t>
            </a:r>
            <a:r>
              <a:rPr lang="en-US" sz="1200" dirty="0"/>
              <a:t>) of the Department of Science and Technology and the National Research Foundation of South Africa. </a:t>
            </a:r>
            <a:endParaRPr lang="en-ZA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08" y="5759547"/>
            <a:ext cx="2297792" cy="792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652655"/>
            <a:ext cx="1812698" cy="8028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-262438"/>
            <a:ext cx="9372600" cy="7840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3400" y="6019800"/>
            <a:ext cx="8153400" cy="584775"/>
          </a:xfrm>
          <a:prstGeom prst="round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0212" y="838200"/>
            <a:ext cx="5943600" cy="1143000"/>
          </a:xfrm>
        </p:spPr>
        <p:txBody>
          <a:bodyPr/>
          <a:lstStyle/>
          <a:p>
            <a:r>
              <a:rPr lang="en-US" sz="8000" dirty="0">
                <a:solidFill>
                  <a:srgbClr val="FFFF00"/>
                </a:solidFill>
              </a:rPr>
              <a:t>Thank you!</a:t>
            </a:r>
            <a:endParaRPr lang="en-ZA" sz="8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010" y="6019800"/>
            <a:ext cx="8153400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600" dirty="0"/>
              <a:t>Any opinion, finding and conclusion or recommendation expressed in this material is that of the authors and the NRF does not accept any liability in this regard.</a:t>
            </a:r>
          </a:p>
        </p:txBody>
      </p:sp>
    </p:spTree>
    <p:extLst>
      <p:ext uri="{BB962C8B-B14F-4D97-AF65-F5344CB8AC3E}">
        <p14:creationId xmlns:p14="http://schemas.microsoft.com/office/powerpoint/2010/main" val="1756656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8229600" cy="1325562"/>
          </a:xfrm>
        </p:spPr>
        <p:txBody>
          <a:bodyPr/>
          <a:lstStyle/>
          <a:p>
            <a:r>
              <a:rPr lang="en-US" sz="8000" dirty="0"/>
              <a:t>Backup Slides</a:t>
            </a:r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3215859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213686"/>
          </a:xfrm>
        </p:spPr>
        <p:txBody>
          <a:bodyPr/>
          <a:lstStyle/>
          <a:p>
            <a:pPr eaLnBrk="1" hangingPunct="1"/>
            <a:r>
              <a:rPr lang="en-US" altLang="en-US" sz="3600" u="sng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Monte-Carlo Simulations of Diffusive Shock Acceleration (DSA)</a:t>
            </a:r>
          </a:p>
        </p:txBody>
      </p:sp>
      <p:sp>
        <p:nvSpPr>
          <p:cNvPr id="520196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46364" y="1583601"/>
            <a:ext cx="4343400" cy="292879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Gyration in B-fields and diffusive transport (pitch-angle diffusion) modeled by a Monte Carlo technique.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400" dirty="0">
              <a:solidFill>
                <a:srgbClr val="002060"/>
              </a:solidFill>
              <a:latin typeface="Baskerville Semibold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Shock crossings produce net energy gains 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→</a:t>
            </a:r>
            <a:r>
              <a:rPr lang="en-US" altLang="en-US" sz="240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 first-order Fermi.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6392" y="484422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Summerlin</a:t>
            </a:r>
            <a:r>
              <a:rPr lang="en-US" dirty="0"/>
              <a:t> &amp; Baring 2012) </a:t>
            </a:r>
            <a:endParaRPr lang="en-ZA" dirty="0"/>
          </a:p>
        </p:txBody>
      </p:sp>
      <p:sp>
        <p:nvSpPr>
          <p:cNvPr id="6" name="Rectangle 4"/>
          <p:cNvSpPr txBox="1">
            <a:spLocks noRot="1" noChangeArrowheads="1"/>
          </p:cNvSpPr>
          <p:nvPr/>
        </p:nvSpPr>
        <p:spPr bwMode="auto">
          <a:xfrm>
            <a:off x="426720" y="5349318"/>
            <a:ext cx="8260080" cy="158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kern="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Pitch-angle diffusion parameterized through a mean-free-path (</a:t>
            </a:r>
            <a:r>
              <a:rPr lang="en-US" altLang="en-US" sz="2400" kern="0" dirty="0" err="1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l</a:t>
            </a:r>
            <a:r>
              <a:rPr lang="en-US" altLang="en-US" sz="2400" kern="0" baseline="-25000" dirty="0" err="1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pas</a:t>
            </a:r>
            <a:r>
              <a:rPr lang="en-US" altLang="en-US" sz="2400" kern="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) parameter </a:t>
            </a:r>
            <a:r>
              <a:rPr lang="en-US" altLang="en-US" sz="2400" kern="0" dirty="0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h </a:t>
            </a:r>
            <a:r>
              <a:rPr lang="en-US" altLang="en-US" sz="2400" kern="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(p)</a:t>
            </a:r>
            <a:r>
              <a:rPr lang="en-US" altLang="en-US" sz="2400" kern="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altLang="en-US" sz="1800" kern="0" dirty="0">
              <a:latin typeface="Baskerville Semibold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400" kern="0" dirty="0">
                <a:ea typeface="ＭＳ Ｐゴシック" panose="020B0600070205080204" pitchFamily="34" charset="-128"/>
              </a:rPr>
              <a:t>		</a:t>
            </a:r>
            <a:r>
              <a:rPr lang="en-US" altLang="en-US" sz="2400" kern="0" dirty="0" err="1">
                <a:solidFill>
                  <a:srgbClr val="FF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l</a:t>
            </a:r>
            <a:r>
              <a:rPr lang="en-US" altLang="en-US" sz="2400" kern="0" baseline="-250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pas</a:t>
            </a:r>
            <a:r>
              <a:rPr lang="en-US" altLang="en-US" sz="2400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= </a:t>
            </a:r>
            <a:r>
              <a:rPr lang="en-US" altLang="en-US" sz="2400" kern="0" dirty="0">
                <a:solidFill>
                  <a:srgbClr val="FF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h</a:t>
            </a:r>
            <a:r>
              <a:rPr lang="en-US" altLang="en-US" sz="2400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(p)*</a:t>
            </a:r>
            <a:r>
              <a:rPr lang="en-US" altLang="en-US" sz="2400" kern="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</a:t>
            </a:r>
            <a:r>
              <a:rPr lang="en-US" altLang="en-US" sz="2400" kern="0" baseline="-250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g</a:t>
            </a:r>
            <a:r>
              <a:rPr lang="en-US" altLang="en-US" sz="2400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~ p</a:t>
            </a:r>
            <a:r>
              <a:rPr lang="en-US" altLang="en-US" sz="2400" kern="0" baseline="30000" dirty="0">
                <a:solidFill>
                  <a:srgbClr val="FF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a                   </a:t>
            </a:r>
            <a:r>
              <a:rPr lang="en-US" altLang="en-US" sz="2400" kern="0" dirty="0">
                <a:solidFill>
                  <a:srgbClr val="FF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(a </a:t>
            </a:r>
            <a:r>
              <a:rPr lang="en-US" altLang="en-US" sz="2400" kern="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≥ </a:t>
            </a:r>
            <a:r>
              <a:rPr lang="en-US" altLang="en-US" sz="2400" kern="0" dirty="0">
                <a:solidFill>
                  <a:srgbClr val="FF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272" y="1219200"/>
            <a:ext cx="433292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96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74965"/>
            <a:ext cx="6713925" cy="4876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714552" y="2438400"/>
            <a:ext cx="198551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838200"/>
          </a:xfrm>
        </p:spPr>
        <p:txBody>
          <a:bodyPr/>
          <a:lstStyle/>
          <a:p>
            <a:r>
              <a:rPr lang="en-US" altLang="en-US" sz="3600" b="0" u="sng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Shock Acceleration </a:t>
            </a:r>
            <a:r>
              <a:rPr lang="en-US" altLang="en-US" sz="3600" u="sng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Spectra</a:t>
            </a:r>
            <a:endParaRPr lang="en-US" altLang="en-US" sz="3600" b="0" u="sng" dirty="0">
              <a:solidFill>
                <a:srgbClr val="002060"/>
              </a:solidFill>
              <a:latin typeface="Baskerville Semibold" charset="0"/>
              <a:ea typeface="ＭＳ Ｐゴシック" panose="020B0600070205080204" pitchFamily="34" charset="-12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838200" y="5483940"/>
            <a:ext cx="7391400" cy="1294856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Non-thermal particle spectral index and thermal-to-non-thermal normalization are strongly dependent on </a:t>
            </a:r>
            <a:r>
              <a:rPr lang="en-US" altLang="en-US" sz="2400" dirty="0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h</a:t>
            </a:r>
            <a:r>
              <a:rPr lang="en-US" altLang="en-US" sz="2400" baseline="-25000" dirty="0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0</a:t>
            </a:r>
            <a:r>
              <a:rPr lang="en-US" altLang="en-US" sz="2400" dirty="0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, a,</a:t>
            </a:r>
            <a:r>
              <a:rPr lang="en-US" altLang="en-US" sz="240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 and B-field obliquity</a:t>
            </a:r>
            <a:r>
              <a:rPr lang="en-US" altLang="en-US" sz="200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!</a:t>
            </a:r>
          </a:p>
        </p:txBody>
      </p:sp>
      <p:sp>
        <p:nvSpPr>
          <p:cNvPr id="65542" name="TextBox 7"/>
          <p:cNvSpPr txBox="1">
            <a:spLocks noChangeArrowheads="1"/>
          </p:cNvSpPr>
          <p:nvPr/>
        </p:nvSpPr>
        <p:spPr bwMode="auto">
          <a:xfrm>
            <a:off x="5051307" y="5070365"/>
            <a:ext cx="259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/>
              <a:t>Baring et al. (2017)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543352" y="2362200"/>
            <a:ext cx="232918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20037" y="1482996"/>
            <a:ext cx="2900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Particle spectra as hard as n(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0000"/>
                </a:solidFill>
              </a:rPr>
              <a:t>) ~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400" baseline="30000" dirty="0">
                <a:solidFill>
                  <a:srgbClr val="FF0000"/>
                </a:solidFill>
                <a:latin typeface="Symbol" panose="05050102010706020507" pitchFamily="18" charset="2"/>
              </a:rPr>
              <a:t>-1</a:t>
            </a:r>
            <a:r>
              <a:rPr lang="en-US" sz="2400" dirty="0">
                <a:solidFill>
                  <a:srgbClr val="FF0000"/>
                </a:solidFill>
              </a:rPr>
              <a:t> possible! </a:t>
            </a:r>
            <a:endParaRPr lang="en-Z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37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z="3200" b="1" u="sng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Time-Dependent Electron Evolution with Radiative Energy Losses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35814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Acceleration time scale: </a:t>
            </a:r>
          </a:p>
          <a:p>
            <a:pPr marL="0" indent="0" algn="ctr">
              <a:buNone/>
            </a:pPr>
            <a:endParaRPr lang="en-US" altLang="en-US" sz="24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None/>
            </a:pPr>
            <a:endParaRPr lang="en-US" altLang="en-US" sz="24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None/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for almost all electrons </a:t>
            </a:r>
          </a:p>
          <a:p>
            <a:pPr marL="0" indent="0" algn="ctr">
              <a:buNone/>
            </a:pPr>
            <a:endParaRPr lang="en-US" altLang="en-US" sz="12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algn="ctr">
              <a:buFont typeface="Symbol" panose="05050102010706020507" pitchFamily="18" charset="2"/>
              <a:buChar char="Þ"/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Use shock-accelerated electron spectrum (MC simulations of DSA by </a:t>
            </a:r>
            <a:r>
              <a:rPr lang="en-US" altLang="en-US" sz="24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Summerlin</a:t>
            </a: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&amp; Baring 2012) as instantaneous injection </a:t>
            </a:r>
            <a:r>
              <a:rPr lang="en-US" altLang="en-US" sz="24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Q</a:t>
            </a:r>
            <a:r>
              <a:rPr lang="en-US" altLang="en-US" sz="2400" baseline="-250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(</a:t>
            </a:r>
            <a:r>
              <a:rPr lang="en-US" altLang="en-US" sz="2400" dirty="0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g</a:t>
            </a: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);</a:t>
            </a:r>
          </a:p>
          <a:p>
            <a:pPr algn="ctr">
              <a:buFont typeface="Symbol" panose="05050102010706020507" pitchFamily="18" charset="2"/>
              <a:buChar char="Þ"/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Solve Fokker-Planck Equation for electrons:</a:t>
            </a:r>
          </a:p>
          <a:p>
            <a:pPr marL="0" indent="0" algn="ctr">
              <a:buNone/>
            </a:pPr>
            <a:endParaRPr lang="en-US" altLang="en-US" sz="24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5791200"/>
            <a:ext cx="7543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981200" y="5562600"/>
            <a:ext cx="5410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= -      (</a:t>
            </a:r>
            <a:r>
              <a:rPr lang="en-US" altLang="en-US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en-US">
                <a:solidFill>
                  <a:srgbClr val="FF0000"/>
                </a:solidFill>
              </a:rPr>
              <a:t> n</a:t>
            </a:r>
            <a:r>
              <a:rPr lang="en-US" altLang="en-US" baseline="-25000">
                <a:solidFill>
                  <a:srgbClr val="FF0000"/>
                </a:solidFill>
              </a:rPr>
              <a:t>e</a:t>
            </a:r>
            <a:r>
              <a:rPr lang="en-US" altLang="en-US">
                <a:solidFill>
                  <a:srgbClr val="FF0000"/>
                </a:solidFill>
              </a:rPr>
              <a:t>) + Q</a:t>
            </a:r>
            <a:r>
              <a:rPr lang="en-US" altLang="en-US" baseline="-25000">
                <a:solidFill>
                  <a:srgbClr val="FF0000"/>
                </a:solidFill>
              </a:rPr>
              <a:t>e</a:t>
            </a:r>
            <a:r>
              <a:rPr lang="en-US" altLang="en-US">
                <a:solidFill>
                  <a:srgbClr val="FF0000"/>
                </a:solidFill>
              </a:rPr>
              <a:t> (</a:t>
            </a:r>
            <a:r>
              <a:rPr lang="en-US" altLang="en-US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en-US">
                <a:solidFill>
                  <a:srgbClr val="FF0000"/>
                </a:solidFill>
              </a:rPr>
              <a:t>,t) -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14400" y="53340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______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124200" y="5334000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914400" y="5257800"/>
            <a:ext cx="1676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cs typeface="Arial" panose="020B0604020202020204" pitchFamily="34" charset="0"/>
              </a:rPr>
              <a:t>∂n</a:t>
            </a:r>
            <a:r>
              <a:rPr lang="en-US" altLang="en-US" baseline="-25000" dirty="0">
                <a:solidFill>
                  <a:srgbClr val="FF0000"/>
                </a:solidFill>
                <a:cs typeface="Arial" panose="020B0604020202020204" pitchFamily="34" charset="0"/>
              </a:rPr>
              <a:t>e </a:t>
            </a:r>
            <a:r>
              <a:rPr lang="en-US" altLang="en-US" dirty="0">
                <a:solidFill>
                  <a:srgbClr val="FF0000"/>
                </a:solidFill>
                <a:cs typeface="Arial" panose="020B0604020202020204" pitchFamily="34" charset="0"/>
              </a:rPr>
              <a:t>(</a:t>
            </a:r>
            <a:r>
              <a:rPr lang="en-US" altLang="en-US" dirty="0" err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dirty="0" err="1">
                <a:solidFill>
                  <a:srgbClr val="FF0000"/>
                </a:solidFill>
                <a:cs typeface="Arial" panose="020B0604020202020204" pitchFamily="34" charset="0"/>
              </a:rPr>
              <a:t>,t</a:t>
            </a:r>
            <a:r>
              <a:rPr lang="en-US" altLang="en-US" dirty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219200" y="5791200"/>
            <a:ext cx="990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∂t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971800" y="5334000"/>
            <a:ext cx="990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∂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971800" y="5791200"/>
            <a:ext cx="990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∂</a:t>
            </a:r>
            <a:r>
              <a:rPr lang="en-US" altLang="en-US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810000" y="5257800"/>
            <a:ext cx="45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6705600" y="5410200"/>
            <a:ext cx="1600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______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705600" y="5334000"/>
            <a:ext cx="152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n</a:t>
            </a:r>
            <a:r>
              <a:rPr lang="en-US" altLang="en-US" baseline="-25000">
                <a:solidFill>
                  <a:srgbClr val="FF0000"/>
                </a:solidFill>
                <a:cs typeface="Arial" panose="020B0604020202020204" pitchFamily="34" charset="0"/>
              </a:rPr>
              <a:t>e </a:t>
            </a: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(</a:t>
            </a:r>
            <a:r>
              <a:rPr lang="en-US" altLang="en-US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,t)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6705600" y="5867400"/>
            <a:ext cx="137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t</a:t>
            </a:r>
            <a:r>
              <a:rPr lang="en-US" altLang="en-US" baseline="-25000">
                <a:solidFill>
                  <a:srgbClr val="FF0000"/>
                </a:solidFill>
                <a:cs typeface="Arial" panose="020B0604020202020204" pitchFamily="34" charset="0"/>
              </a:rPr>
              <a:t>esc,e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822703"/>
            <a:ext cx="6324600" cy="7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94703"/>
            <a:ext cx="4648200" cy="311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010400" cy="838200"/>
          </a:xfrm>
        </p:spPr>
        <p:txBody>
          <a:bodyPr/>
          <a:lstStyle/>
          <a:p>
            <a:pPr eaLnBrk="1" hangingPunct="1"/>
            <a:r>
              <a:rPr lang="en-US" u="sng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Relativistic Shocks in Jets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990600"/>
            <a:ext cx="80772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Internal Shocks: likely sites of relativistic particle acceleration.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Most likely mildly relativistic, </a:t>
            </a:r>
            <a:r>
              <a:rPr lang="en-US" sz="2000" dirty="0" err="1">
                <a:solidFill>
                  <a:srgbClr val="002060"/>
                </a:solidFill>
                <a:latin typeface="Symbol" panose="05050102010706020507" pitchFamily="18" charset="2"/>
              </a:rPr>
              <a:t>bg</a:t>
            </a:r>
            <a:r>
              <a:rPr lang="en-US" sz="2000" dirty="0">
                <a:solidFill>
                  <a:srgbClr val="002060"/>
                </a:solidFill>
              </a:rPr>
              <a:t> ~ 1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Efficient Diffusive Shock Acceleration at mildly relativistic, oblique shocks produces relativistic, non-thermal electron distributions which can be as hard as n</a:t>
            </a:r>
            <a:r>
              <a:rPr lang="en-US" sz="2000" baseline="-25000" dirty="0">
                <a:solidFill>
                  <a:srgbClr val="002060"/>
                </a:solidFill>
              </a:rPr>
              <a:t>e</a:t>
            </a:r>
            <a:r>
              <a:rPr lang="en-US" sz="2000" dirty="0">
                <a:solidFill>
                  <a:srgbClr val="002060"/>
                </a:solidFill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>
                <a:solidFill>
                  <a:srgbClr val="002060"/>
                </a:solidFill>
              </a:rPr>
              <a:t>) ~ </a:t>
            </a:r>
            <a:r>
              <a:rPr lang="en-US" sz="20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000" baseline="30000" dirty="0">
                <a:solidFill>
                  <a:srgbClr val="002060"/>
                </a:solidFill>
              </a:rPr>
              <a:t>-1</a:t>
            </a:r>
            <a:r>
              <a:rPr lang="en-US" sz="2000" dirty="0">
                <a:solidFill>
                  <a:srgbClr val="002060"/>
                </a:solidFill>
              </a:rPr>
              <a:t>, depending on B-field obliquity and efficiency of pitch-angle scattering.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Key parameter: Mean free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    path for pitch-angle scattering:</a:t>
            </a:r>
          </a:p>
          <a:p>
            <a:endParaRPr lang="en-ZA" dirty="0"/>
          </a:p>
          <a:p>
            <a:r>
              <a:rPr lang="en-ZA" sz="2800" dirty="0">
                <a:solidFill>
                  <a:srgbClr val="FF0000"/>
                </a:solidFill>
                <a:latin typeface="Symbol" panose="05050102010706020507" pitchFamily="18" charset="2"/>
              </a:rPr>
              <a:t>       </a:t>
            </a:r>
            <a:r>
              <a:rPr lang="en-ZA" sz="2800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ZA" sz="2800" baseline="-25000" dirty="0" err="1">
                <a:solidFill>
                  <a:srgbClr val="FF0000"/>
                </a:solidFill>
              </a:rPr>
              <a:t>pas</a:t>
            </a:r>
            <a:r>
              <a:rPr lang="en-ZA" sz="2800" dirty="0">
                <a:solidFill>
                  <a:srgbClr val="FF0000"/>
                </a:solidFill>
              </a:rPr>
              <a:t> = </a:t>
            </a:r>
            <a:r>
              <a:rPr lang="en-ZA" sz="2800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ZA" sz="2800" baseline="-25000" dirty="0">
                <a:solidFill>
                  <a:srgbClr val="FF0000"/>
                </a:solidFill>
              </a:rPr>
              <a:t>1</a:t>
            </a:r>
            <a:r>
              <a:rPr lang="en-ZA" sz="2800" dirty="0">
                <a:solidFill>
                  <a:srgbClr val="FF0000"/>
                </a:solidFill>
              </a:rPr>
              <a:t> </a:t>
            </a:r>
            <a:r>
              <a:rPr lang="en-ZA" sz="2800" dirty="0" err="1">
                <a:solidFill>
                  <a:srgbClr val="FF0000"/>
                </a:solidFill>
              </a:rPr>
              <a:t>r</a:t>
            </a:r>
            <a:r>
              <a:rPr lang="en-ZA" sz="2800" baseline="-25000" dirty="0" err="1">
                <a:solidFill>
                  <a:srgbClr val="FF0000"/>
                </a:solidFill>
              </a:rPr>
              <a:t>g</a:t>
            </a:r>
            <a:r>
              <a:rPr lang="en-ZA" sz="2800" dirty="0">
                <a:solidFill>
                  <a:srgbClr val="FF0000"/>
                </a:solidFill>
              </a:rPr>
              <a:t>(p) p</a:t>
            </a:r>
            <a:r>
              <a:rPr lang="en-ZA" sz="2800" baseline="30000" dirty="0">
                <a:solidFill>
                  <a:srgbClr val="FF0000"/>
                </a:solidFill>
                <a:latin typeface="Symbol" panose="05050102010706020507" pitchFamily="18" charset="2"/>
              </a:rPr>
              <a:t>a-1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0" y="5181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Jet of M87 at different wavelengths</a:t>
            </a:r>
            <a:endParaRPr lang="en-Z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  <a:latin typeface="Baskerville Old Face" panose="02020602080505020303" pitchFamily="18" charset="0"/>
              </a:rPr>
              <a:t>Numerical Scheme</a:t>
            </a:r>
            <a:endParaRPr lang="en-ZA" u="sng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2667000"/>
          </a:xfrm>
        </p:spPr>
        <p:txBody>
          <a:bodyPr/>
          <a:lstStyle/>
          <a:p>
            <a:r>
              <a:rPr lang="en-US" sz="2000" dirty="0">
                <a:solidFill>
                  <a:srgbClr val="002060"/>
                </a:solidFill>
              </a:rPr>
              <a:t>Injection spectra from turbulence characteristics + MC simulations of DSA</a:t>
            </a:r>
          </a:p>
          <a:p>
            <a:r>
              <a:rPr lang="en-US" sz="2000" dirty="0">
                <a:solidFill>
                  <a:srgbClr val="002060"/>
                </a:solidFill>
              </a:rPr>
              <a:t>Injection from small acceleration zone (shock) into larger radiation zone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Time-dependent </a:t>
            </a:r>
            <a:r>
              <a:rPr lang="en-US" sz="2000" dirty="0" err="1">
                <a:solidFill>
                  <a:srgbClr val="002060"/>
                </a:solidFill>
              </a:rPr>
              <a:t>leptonic</a:t>
            </a:r>
            <a:r>
              <a:rPr lang="en-US" sz="2000" dirty="0">
                <a:solidFill>
                  <a:srgbClr val="002060"/>
                </a:solidFill>
              </a:rPr>
              <a:t> code based on </a:t>
            </a:r>
            <a:r>
              <a:rPr lang="en-US" sz="2000" dirty="0" err="1">
                <a:solidFill>
                  <a:srgbClr val="002060"/>
                </a:solidFill>
              </a:rPr>
              <a:t>Böttcher</a:t>
            </a:r>
            <a:r>
              <a:rPr lang="en-US" sz="2000" dirty="0">
                <a:solidFill>
                  <a:srgbClr val="002060"/>
                </a:solidFill>
              </a:rPr>
              <a:t> &amp; Chiang (2002)</a:t>
            </a:r>
          </a:p>
          <a:p>
            <a:r>
              <a:rPr lang="en-US" sz="2000" dirty="0">
                <a:solidFill>
                  <a:srgbClr val="002060"/>
                </a:solidFill>
              </a:rPr>
              <a:t>Radiative processes: 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Synchrotron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Synchrotron self-Compton (SSC)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External Compton (EC: dust torus + BLR + direct accretion disk)</a:t>
            </a:r>
          </a:p>
          <a:p>
            <a:endParaRPr lang="en-ZA" dirty="0"/>
          </a:p>
        </p:txBody>
      </p:sp>
      <p:sp>
        <p:nvSpPr>
          <p:cNvPr id="4" name="Oval 3"/>
          <p:cNvSpPr/>
          <p:nvPr/>
        </p:nvSpPr>
        <p:spPr>
          <a:xfrm>
            <a:off x="4495800" y="4464307"/>
            <a:ext cx="381000" cy="119706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Oval 4"/>
          <p:cNvSpPr/>
          <p:nvPr/>
        </p:nvSpPr>
        <p:spPr>
          <a:xfrm>
            <a:off x="6309852" y="4427436"/>
            <a:ext cx="381000" cy="119706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86300" y="4778477"/>
            <a:ext cx="1814052" cy="3687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671552" y="5619590"/>
            <a:ext cx="1828800" cy="3687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4513006" y="4423584"/>
            <a:ext cx="1946788" cy="1227959"/>
          </a:xfrm>
          <a:custGeom>
            <a:avLst/>
            <a:gdLst>
              <a:gd name="connsiteX0" fmla="*/ 176981 w 1976284"/>
              <a:gd name="connsiteY0" fmla="*/ 29496 h 1563329"/>
              <a:gd name="connsiteX1" fmla="*/ 1961536 w 1976284"/>
              <a:gd name="connsiteY1" fmla="*/ 0 h 1563329"/>
              <a:gd name="connsiteX2" fmla="*/ 1976284 w 1976284"/>
              <a:gd name="connsiteY2" fmla="*/ 14748 h 1563329"/>
              <a:gd name="connsiteX3" fmla="*/ 1902542 w 1976284"/>
              <a:gd name="connsiteY3" fmla="*/ 88490 h 1563329"/>
              <a:gd name="connsiteX4" fmla="*/ 1843549 w 1976284"/>
              <a:gd name="connsiteY4" fmla="*/ 412955 h 1563329"/>
              <a:gd name="connsiteX5" fmla="*/ 1799304 w 1976284"/>
              <a:gd name="connsiteY5" fmla="*/ 766916 h 1563329"/>
              <a:gd name="connsiteX6" fmla="*/ 1814052 w 1976284"/>
              <a:gd name="connsiteY6" fmla="*/ 1135625 h 1563329"/>
              <a:gd name="connsiteX7" fmla="*/ 1814052 w 1976284"/>
              <a:gd name="connsiteY7" fmla="*/ 1135625 h 1563329"/>
              <a:gd name="connsiteX8" fmla="*/ 1902542 w 1976284"/>
              <a:gd name="connsiteY8" fmla="*/ 1445342 h 1563329"/>
              <a:gd name="connsiteX9" fmla="*/ 1917291 w 1976284"/>
              <a:gd name="connsiteY9" fmla="*/ 1519084 h 1563329"/>
              <a:gd name="connsiteX10" fmla="*/ 235975 w 1976284"/>
              <a:gd name="connsiteY10" fmla="*/ 1563329 h 1563329"/>
              <a:gd name="connsiteX11" fmla="*/ 176981 w 1976284"/>
              <a:gd name="connsiteY11" fmla="*/ 1563329 h 1563329"/>
              <a:gd name="connsiteX12" fmla="*/ 44246 w 1976284"/>
              <a:gd name="connsiteY12" fmla="*/ 1342103 h 1563329"/>
              <a:gd name="connsiteX13" fmla="*/ 0 w 1976284"/>
              <a:gd name="connsiteY13" fmla="*/ 870155 h 1563329"/>
              <a:gd name="connsiteX14" fmla="*/ 29497 w 1976284"/>
              <a:gd name="connsiteY14" fmla="*/ 486696 h 1563329"/>
              <a:gd name="connsiteX15" fmla="*/ 88491 w 1976284"/>
              <a:gd name="connsiteY15" fmla="*/ 265471 h 1563329"/>
              <a:gd name="connsiteX16" fmla="*/ 117988 w 1976284"/>
              <a:gd name="connsiteY16" fmla="*/ 117987 h 1563329"/>
              <a:gd name="connsiteX17" fmla="*/ 176981 w 1976284"/>
              <a:gd name="connsiteY17" fmla="*/ 29496 h 1563329"/>
              <a:gd name="connsiteX0" fmla="*/ 176981 w 1976284"/>
              <a:gd name="connsiteY0" fmla="*/ 29496 h 1563329"/>
              <a:gd name="connsiteX1" fmla="*/ 1961536 w 1976284"/>
              <a:gd name="connsiteY1" fmla="*/ 0 h 1563329"/>
              <a:gd name="connsiteX2" fmla="*/ 1976284 w 1976284"/>
              <a:gd name="connsiteY2" fmla="*/ 14748 h 1563329"/>
              <a:gd name="connsiteX3" fmla="*/ 1902542 w 1976284"/>
              <a:gd name="connsiteY3" fmla="*/ 88490 h 1563329"/>
              <a:gd name="connsiteX4" fmla="*/ 1843549 w 1976284"/>
              <a:gd name="connsiteY4" fmla="*/ 412955 h 1563329"/>
              <a:gd name="connsiteX5" fmla="*/ 1799304 w 1976284"/>
              <a:gd name="connsiteY5" fmla="*/ 766916 h 1563329"/>
              <a:gd name="connsiteX6" fmla="*/ 1814052 w 1976284"/>
              <a:gd name="connsiteY6" fmla="*/ 1135625 h 1563329"/>
              <a:gd name="connsiteX7" fmla="*/ 1814052 w 1976284"/>
              <a:gd name="connsiteY7" fmla="*/ 1135625 h 1563329"/>
              <a:gd name="connsiteX8" fmla="*/ 1902542 w 1976284"/>
              <a:gd name="connsiteY8" fmla="*/ 1445342 h 1563329"/>
              <a:gd name="connsiteX9" fmla="*/ 1917291 w 1976284"/>
              <a:gd name="connsiteY9" fmla="*/ 1519084 h 1563329"/>
              <a:gd name="connsiteX10" fmla="*/ 235975 w 1976284"/>
              <a:gd name="connsiteY10" fmla="*/ 1563329 h 1563329"/>
              <a:gd name="connsiteX11" fmla="*/ 176981 w 1976284"/>
              <a:gd name="connsiteY11" fmla="*/ 1563329 h 1563329"/>
              <a:gd name="connsiteX12" fmla="*/ 58995 w 1976284"/>
              <a:gd name="connsiteY12" fmla="*/ 1253613 h 1563329"/>
              <a:gd name="connsiteX13" fmla="*/ 0 w 1976284"/>
              <a:gd name="connsiteY13" fmla="*/ 870155 h 1563329"/>
              <a:gd name="connsiteX14" fmla="*/ 29497 w 1976284"/>
              <a:gd name="connsiteY14" fmla="*/ 486696 h 1563329"/>
              <a:gd name="connsiteX15" fmla="*/ 88491 w 1976284"/>
              <a:gd name="connsiteY15" fmla="*/ 265471 h 1563329"/>
              <a:gd name="connsiteX16" fmla="*/ 117988 w 1976284"/>
              <a:gd name="connsiteY16" fmla="*/ 117987 h 1563329"/>
              <a:gd name="connsiteX17" fmla="*/ 176981 w 1976284"/>
              <a:gd name="connsiteY17" fmla="*/ 29496 h 1563329"/>
              <a:gd name="connsiteX0" fmla="*/ 176981 w 1976284"/>
              <a:gd name="connsiteY0" fmla="*/ 29496 h 1563329"/>
              <a:gd name="connsiteX1" fmla="*/ 1961536 w 1976284"/>
              <a:gd name="connsiteY1" fmla="*/ 0 h 1563329"/>
              <a:gd name="connsiteX2" fmla="*/ 1976284 w 1976284"/>
              <a:gd name="connsiteY2" fmla="*/ 14748 h 1563329"/>
              <a:gd name="connsiteX3" fmla="*/ 1902542 w 1976284"/>
              <a:gd name="connsiteY3" fmla="*/ 88490 h 1563329"/>
              <a:gd name="connsiteX4" fmla="*/ 1843549 w 1976284"/>
              <a:gd name="connsiteY4" fmla="*/ 412955 h 1563329"/>
              <a:gd name="connsiteX5" fmla="*/ 1799304 w 1976284"/>
              <a:gd name="connsiteY5" fmla="*/ 766916 h 1563329"/>
              <a:gd name="connsiteX6" fmla="*/ 1814052 w 1976284"/>
              <a:gd name="connsiteY6" fmla="*/ 1135625 h 1563329"/>
              <a:gd name="connsiteX7" fmla="*/ 1814052 w 1976284"/>
              <a:gd name="connsiteY7" fmla="*/ 1135625 h 1563329"/>
              <a:gd name="connsiteX8" fmla="*/ 1902542 w 1976284"/>
              <a:gd name="connsiteY8" fmla="*/ 1445342 h 1563329"/>
              <a:gd name="connsiteX9" fmla="*/ 1917291 w 1976284"/>
              <a:gd name="connsiteY9" fmla="*/ 1519084 h 1563329"/>
              <a:gd name="connsiteX10" fmla="*/ 235975 w 1976284"/>
              <a:gd name="connsiteY10" fmla="*/ 1563329 h 1563329"/>
              <a:gd name="connsiteX11" fmla="*/ 162233 w 1976284"/>
              <a:gd name="connsiteY11" fmla="*/ 1548581 h 1563329"/>
              <a:gd name="connsiteX12" fmla="*/ 58995 w 1976284"/>
              <a:gd name="connsiteY12" fmla="*/ 1253613 h 1563329"/>
              <a:gd name="connsiteX13" fmla="*/ 0 w 1976284"/>
              <a:gd name="connsiteY13" fmla="*/ 870155 h 1563329"/>
              <a:gd name="connsiteX14" fmla="*/ 29497 w 1976284"/>
              <a:gd name="connsiteY14" fmla="*/ 486696 h 1563329"/>
              <a:gd name="connsiteX15" fmla="*/ 88491 w 1976284"/>
              <a:gd name="connsiteY15" fmla="*/ 265471 h 1563329"/>
              <a:gd name="connsiteX16" fmla="*/ 117988 w 1976284"/>
              <a:gd name="connsiteY16" fmla="*/ 117987 h 1563329"/>
              <a:gd name="connsiteX17" fmla="*/ 176981 w 1976284"/>
              <a:gd name="connsiteY17" fmla="*/ 29496 h 1563329"/>
              <a:gd name="connsiteX0" fmla="*/ 147485 w 1946788"/>
              <a:gd name="connsiteY0" fmla="*/ 29496 h 1563329"/>
              <a:gd name="connsiteX1" fmla="*/ 1932040 w 1946788"/>
              <a:gd name="connsiteY1" fmla="*/ 0 h 1563329"/>
              <a:gd name="connsiteX2" fmla="*/ 1946788 w 1946788"/>
              <a:gd name="connsiteY2" fmla="*/ 14748 h 1563329"/>
              <a:gd name="connsiteX3" fmla="*/ 1873046 w 1946788"/>
              <a:gd name="connsiteY3" fmla="*/ 88490 h 1563329"/>
              <a:gd name="connsiteX4" fmla="*/ 1814053 w 1946788"/>
              <a:gd name="connsiteY4" fmla="*/ 412955 h 1563329"/>
              <a:gd name="connsiteX5" fmla="*/ 1769808 w 1946788"/>
              <a:gd name="connsiteY5" fmla="*/ 766916 h 1563329"/>
              <a:gd name="connsiteX6" fmla="*/ 1784556 w 1946788"/>
              <a:gd name="connsiteY6" fmla="*/ 1135625 h 1563329"/>
              <a:gd name="connsiteX7" fmla="*/ 1784556 w 1946788"/>
              <a:gd name="connsiteY7" fmla="*/ 1135625 h 1563329"/>
              <a:gd name="connsiteX8" fmla="*/ 1873046 w 1946788"/>
              <a:gd name="connsiteY8" fmla="*/ 1445342 h 1563329"/>
              <a:gd name="connsiteX9" fmla="*/ 1887795 w 1946788"/>
              <a:gd name="connsiteY9" fmla="*/ 1519084 h 1563329"/>
              <a:gd name="connsiteX10" fmla="*/ 206479 w 1946788"/>
              <a:gd name="connsiteY10" fmla="*/ 1563329 h 1563329"/>
              <a:gd name="connsiteX11" fmla="*/ 132737 w 1946788"/>
              <a:gd name="connsiteY11" fmla="*/ 1548581 h 1563329"/>
              <a:gd name="connsiteX12" fmla="*/ 29499 w 1946788"/>
              <a:gd name="connsiteY12" fmla="*/ 1253613 h 1563329"/>
              <a:gd name="connsiteX13" fmla="*/ 0 w 1946788"/>
              <a:gd name="connsiteY13" fmla="*/ 840658 h 1563329"/>
              <a:gd name="connsiteX14" fmla="*/ 1 w 1946788"/>
              <a:gd name="connsiteY14" fmla="*/ 486696 h 1563329"/>
              <a:gd name="connsiteX15" fmla="*/ 58995 w 1946788"/>
              <a:gd name="connsiteY15" fmla="*/ 265471 h 1563329"/>
              <a:gd name="connsiteX16" fmla="*/ 88492 w 1946788"/>
              <a:gd name="connsiteY16" fmla="*/ 117987 h 1563329"/>
              <a:gd name="connsiteX17" fmla="*/ 147485 w 1946788"/>
              <a:gd name="connsiteY17" fmla="*/ 29496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46788" h="1563329">
                <a:moveTo>
                  <a:pt x="147485" y="29496"/>
                </a:moveTo>
                <a:lnTo>
                  <a:pt x="1932040" y="0"/>
                </a:lnTo>
                <a:lnTo>
                  <a:pt x="1946788" y="14748"/>
                </a:lnTo>
                <a:lnTo>
                  <a:pt x="1873046" y="88490"/>
                </a:lnTo>
                <a:lnTo>
                  <a:pt x="1814053" y="412955"/>
                </a:lnTo>
                <a:lnTo>
                  <a:pt x="1769808" y="766916"/>
                </a:lnTo>
                <a:lnTo>
                  <a:pt x="1784556" y="1135625"/>
                </a:lnTo>
                <a:lnTo>
                  <a:pt x="1784556" y="1135625"/>
                </a:lnTo>
                <a:lnTo>
                  <a:pt x="1873046" y="1445342"/>
                </a:lnTo>
                <a:lnTo>
                  <a:pt x="1887795" y="1519084"/>
                </a:lnTo>
                <a:lnTo>
                  <a:pt x="206479" y="1563329"/>
                </a:lnTo>
                <a:lnTo>
                  <a:pt x="132737" y="1548581"/>
                </a:lnTo>
                <a:lnTo>
                  <a:pt x="29499" y="1253613"/>
                </a:lnTo>
                <a:lnTo>
                  <a:pt x="0" y="840658"/>
                </a:lnTo>
                <a:cubicBezTo>
                  <a:pt x="0" y="722671"/>
                  <a:pt x="1" y="604683"/>
                  <a:pt x="1" y="486696"/>
                </a:cubicBezTo>
                <a:lnTo>
                  <a:pt x="58995" y="265471"/>
                </a:lnTo>
                <a:lnTo>
                  <a:pt x="88492" y="117987"/>
                </a:lnTo>
                <a:lnTo>
                  <a:pt x="147485" y="2949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4955457" y="4435168"/>
            <a:ext cx="117988" cy="1216375"/>
          </a:xfrm>
          <a:custGeom>
            <a:avLst/>
            <a:gdLst>
              <a:gd name="connsiteX0" fmla="*/ 88491 w 103239"/>
              <a:gd name="connsiteY0" fmla="*/ 0 h 1548581"/>
              <a:gd name="connsiteX1" fmla="*/ 0 w 103239"/>
              <a:gd name="connsiteY1" fmla="*/ 368710 h 1548581"/>
              <a:gd name="connsiteX2" fmla="*/ 0 w 103239"/>
              <a:gd name="connsiteY2" fmla="*/ 693174 h 1548581"/>
              <a:gd name="connsiteX3" fmla="*/ 14749 w 103239"/>
              <a:gd name="connsiteY3" fmla="*/ 1120877 h 1548581"/>
              <a:gd name="connsiteX4" fmla="*/ 58994 w 103239"/>
              <a:gd name="connsiteY4" fmla="*/ 1415845 h 1548581"/>
              <a:gd name="connsiteX5" fmla="*/ 103239 w 103239"/>
              <a:gd name="connsiteY5" fmla="*/ 1548581 h 1548581"/>
              <a:gd name="connsiteX6" fmla="*/ 88491 w 103239"/>
              <a:gd name="connsiteY6" fmla="*/ 1533832 h 1548581"/>
              <a:gd name="connsiteX7" fmla="*/ 88491 w 103239"/>
              <a:gd name="connsiteY7" fmla="*/ 1533832 h 1548581"/>
              <a:gd name="connsiteX0" fmla="*/ 103240 w 117988"/>
              <a:gd name="connsiteY0" fmla="*/ 0 h 1548581"/>
              <a:gd name="connsiteX1" fmla="*/ 14749 w 117988"/>
              <a:gd name="connsiteY1" fmla="*/ 368710 h 1548581"/>
              <a:gd name="connsiteX2" fmla="*/ 0 w 117988"/>
              <a:gd name="connsiteY2" fmla="*/ 707923 h 1548581"/>
              <a:gd name="connsiteX3" fmla="*/ 29498 w 117988"/>
              <a:gd name="connsiteY3" fmla="*/ 1120877 h 1548581"/>
              <a:gd name="connsiteX4" fmla="*/ 73743 w 117988"/>
              <a:gd name="connsiteY4" fmla="*/ 1415845 h 1548581"/>
              <a:gd name="connsiteX5" fmla="*/ 117988 w 117988"/>
              <a:gd name="connsiteY5" fmla="*/ 1548581 h 1548581"/>
              <a:gd name="connsiteX6" fmla="*/ 103240 w 117988"/>
              <a:gd name="connsiteY6" fmla="*/ 1533832 h 1548581"/>
              <a:gd name="connsiteX7" fmla="*/ 103240 w 117988"/>
              <a:gd name="connsiteY7" fmla="*/ 1533832 h 154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88" h="1548581">
                <a:moveTo>
                  <a:pt x="103240" y="0"/>
                </a:moveTo>
                <a:lnTo>
                  <a:pt x="14749" y="368710"/>
                </a:lnTo>
                <a:lnTo>
                  <a:pt x="0" y="707923"/>
                </a:lnTo>
                <a:lnTo>
                  <a:pt x="29498" y="1120877"/>
                </a:lnTo>
                <a:lnTo>
                  <a:pt x="73743" y="1415845"/>
                </a:lnTo>
                <a:lnTo>
                  <a:pt x="117988" y="1548581"/>
                </a:lnTo>
                <a:lnTo>
                  <a:pt x="103240" y="1533832"/>
                </a:lnTo>
                <a:lnTo>
                  <a:pt x="103240" y="1533832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858000" y="4876800"/>
            <a:ext cx="1600200" cy="33950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73445" y="5853104"/>
            <a:ext cx="3367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43645" y="4875780"/>
            <a:ext cx="459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endParaRPr lang="en-ZA" sz="2400" dirty="0">
              <a:solidFill>
                <a:srgbClr val="002060"/>
              </a:solidFill>
              <a:latin typeface="Symbol" panose="05050102010706020507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6741" y="5848187"/>
            <a:ext cx="61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400" baseline="-25000" dirty="0" err="1">
                <a:solidFill>
                  <a:srgbClr val="FF0000"/>
                </a:solidFill>
                <a:latin typeface="+mn-lt"/>
              </a:rPr>
              <a:t>s</a:t>
            </a:r>
            <a:endParaRPr lang="en-ZA" sz="240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4519" y="4645262"/>
            <a:ext cx="3324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Shock injection “on” for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0 &lt; </a:t>
            </a:r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>
                <a:solidFill>
                  <a:srgbClr val="002060"/>
                </a:solidFill>
              </a:rPr>
              <a:t>t’ &lt; L’/v’</a:t>
            </a:r>
            <a:r>
              <a:rPr lang="en-US" sz="2400" baseline="-25000" dirty="0">
                <a:solidFill>
                  <a:srgbClr val="002060"/>
                </a:solidFill>
              </a:rPr>
              <a:t>s</a:t>
            </a:r>
            <a:endParaRPr lang="en-ZA" sz="2400" baseline="-25000" dirty="0">
              <a:solidFill>
                <a:srgbClr val="00206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0" y="4358137"/>
            <a:ext cx="9144000" cy="18927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-76200" y="5574114"/>
            <a:ext cx="9144000" cy="18927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41822" y="3568100"/>
            <a:ext cx="73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L’</a:t>
            </a:r>
            <a:endParaRPr lang="en-ZA" sz="2400" baseline="-25000" dirty="0">
              <a:solidFill>
                <a:srgbClr val="002060"/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 rot="16200000">
            <a:off x="5352591" y="3318826"/>
            <a:ext cx="431235" cy="1783175"/>
          </a:xfrm>
          <a:prstGeom prst="rightBrac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TextBox 22"/>
          <p:cNvSpPr txBox="1"/>
          <p:nvPr/>
        </p:nvSpPr>
        <p:spPr>
          <a:xfrm>
            <a:off x="394519" y="6046983"/>
            <a:ext cx="403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Q</a:t>
            </a:r>
            <a:r>
              <a:rPr lang="en-US" sz="2400" baseline="-25000" dirty="0" err="1">
                <a:solidFill>
                  <a:srgbClr val="002060"/>
                </a:solidFill>
              </a:rPr>
              <a:t>e,s</a:t>
            </a:r>
            <a:r>
              <a:rPr lang="en-US" sz="2400" dirty="0">
                <a:solidFill>
                  <a:srgbClr val="002060"/>
                </a:solidFill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err="1">
                <a:solidFill>
                  <a:srgbClr val="002060"/>
                </a:solidFill>
              </a:rPr>
              <a:t>,t</a:t>
            </a:r>
            <a:r>
              <a:rPr lang="en-US" sz="2400" dirty="0">
                <a:solidFill>
                  <a:srgbClr val="002060"/>
                </a:solidFill>
              </a:rPr>
              <a:t>’) = </a:t>
            </a:r>
            <a:r>
              <a:rPr lang="en-US" sz="2400" dirty="0" err="1">
                <a:solidFill>
                  <a:srgbClr val="002060"/>
                </a:solidFill>
              </a:rPr>
              <a:t>Q</a:t>
            </a:r>
            <a:r>
              <a:rPr lang="en-US" sz="2400" baseline="-25000" dirty="0" err="1">
                <a:solidFill>
                  <a:srgbClr val="002060"/>
                </a:solidFill>
              </a:rPr>
              <a:t>e,s</a:t>
            </a:r>
            <a:r>
              <a:rPr lang="en-US" sz="2400" dirty="0">
                <a:solidFill>
                  <a:srgbClr val="002060"/>
                </a:solidFill>
              </a:rPr>
              <a:t>(</a:t>
            </a:r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002060"/>
                </a:solidFill>
              </a:rPr>
              <a:t>) H(t’; 0, </a:t>
            </a:r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>
                <a:solidFill>
                  <a:srgbClr val="002060"/>
                </a:solidFill>
              </a:rPr>
              <a:t>t’)</a:t>
            </a:r>
            <a:endParaRPr lang="en-ZA" sz="2400" baseline="-25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3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33400"/>
            <a:ext cx="7543800" cy="5829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Electron Evolution Time Scales</a:t>
            </a:r>
            <a:endParaRPr lang="en-ZA" u="sng" dirty="0">
              <a:solidFill>
                <a:srgbClr val="002060"/>
              </a:solidFill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" y="3977148"/>
            <a:ext cx="3712256" cy="2868562"/>
          </a:xfrm>
        </p:spPr>
      </p:pic>
      <p:sp>
        <p:nvSpPr>
          <p:cNvPr id="8" name="Rectangle 7"/>
          <p:cNvSpPr/>
          <p:nvPr/>
        </p:nvSpPr>
        <p:spPr>
          <a:xfrm>
            <a:off x="0" y="3962400"/>
            <a:ext cx="3831398" cy="2895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14861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5967"/>
            <a:ext cx="9144000" cy="39973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62000"/>
          </a:xfrm>
        </p:spPr>
        <p:txBody>
          <a:bodyPr/>
          <a:lstStyle/>
          <a:p>
            <a:r>
              <a:rPr lang="en-US" altLang="en-US" sz="3600" u="sng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Acceleration Indices for Oblique Shocks</a:t>
            </a:r>
            <a:endParaRPr lang="en-US" altLang="en-US" sz="3600" u="sng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7590" name="TextBox 9"/>
          <p:cNvSpPr txBox="1">
            <a:spLocks noChangeArrowheads="1"/>
          </p:cNvSpPr>
          <p:nvPr/>
        </p:nvSpPr>
        <p:spPr bwMode="auto">
          <a:xfrm>
            <a:off x="6248400" y="4918529"/>
            <a:ext cx="3193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/>
              <a:t>(</a:t>
            </a:r>
            <a:r>
              <a:rPr lang="en-US" altLang="en-US" sz="1800" dirty="0" err="1"/>
              <a:t>Summerlin</a:t>
            </a:r>
            <a:r>
              <a:rPr lang="en-US" altLang="en-US" sz="1800" dirty="0"/>
              <a:t> &amp; Baring 2012)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81000" y="5638800"/>
            <a:ext cx="8305800" cy="8382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kern="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Non-thermal spectra as hard as n(p) ~ p</a:t>
            </a:r>
            <a:r>
              <a:rPr lang="en-US" altLang="en-US" sz="2400" kern="0" baseline="3000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-1</a:t>
            </a:r>
            <a:r>
              <a:rPr lang="en-US" altLang="en-US" sz="2400" kern="0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 achievable for moderately sub-luminal shocks.</a:t>
            </a:r>
            <a:endParaRPr lang="en-US" altLang="en-US" sz="2000" kern="0" dirty="0">
              <a:solidFill>
                <a:srgbClr val="002060"/>
              </a:solidFill>
              <a:latin typeface="Baskerville Semibold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2357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Constraints from Blazar SEDs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39" y="1295400"/>
            <a:ext cx="7924800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</a:rPr>
              <a:t>Synchrotron peak ↔ </a:t>
            </a:r>
            <a:r>
              <a:rPr lang="en-US" sz="2800" dirty="0" err="1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baseline="-25000" dirty="0" err="1">
                <a:solidFill>
                  <a:srgbClr val="002060"/>
                </a:solidFill>
              </a:rPr>
              <a:t>max</a:t>
            </a:r>
            <a:r>
              <a:rPr lang="en-US" sz="2800" u="sng" dirty="0">
                <a:solidFill>
                  <a:srgbClr val="002060"/>
                </a:solidFill>
              </a:rPr>
              <a:t>  </a:t>
            </a:r>
          </a:p>
          <a:p>
            <a:pPr marL="0" indent="0" algn="ctr">
              <a:buNone/>
            </a:pPr>
            <a:endParaRPr lang="en-US" sz="2800" u="sng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</a:rPr>
              <a:t>Balance </a:t>
            </a:r>
            <a:r>
              <a:rPr lang="en-US" sz="2800" dirty="0" err="1">
                <a:solidFill>
                  <a:srgbClr val="002060"/>
                </a:solidFill>
              </a:rPr>
              <a:t>t</a:t>
            </a:r>
            <a:r>
              <a:rPr lang="en-US" sz="2800" baseline="-25000" dirty="0" err="1">
                <a:solidFill>
                  <a:srgbClr val="002060"/>
                </a:solidFill>
              </a:rPr>
              <a:t>acc</a:t>
            </a:r>
            <a:r>
              <a:rPr lang="en-US" sz="2800" dirty="0">
                <a:solidFill>
                  <a:srgbClr val="002060"/>
                </a:solidFill>
              </a:rPr>
              <a:t> ~ </a:t>
            </a:r>
            <a:r>
              <a:rPr lang="en-US" sz="2800" dirty="0">
                <a:solidFill>
                  <a:srgbClr val="00206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002060"/>
                </a:solidFill>
              </a:rPr>
              <a:t>(</a:t>
            </a:r>
            <a:r>
              <a:rPr lang="en-US" sz="28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>
                <a:solidFill>
                  <a:srgbClr val="002060"/>
                </a:solidFill>
              </a:rPr>
              <a:t>) </a:t>
            </a:r>
            <a:r>
              <a:rPr lang="en-US" sz="2800" dirty="0" err="1">
                <a:solidFill>
                  <a:srgbClr val="002060"/>
                </a:solidFill>
                <a:latin typeface="Symbol" panose="05050102010706020507" pitchFamily="18" charset="2"/>
              </a:rPr>
              <a:t>w</a:t>
            </a:r>
            <a:r>
              <a:rPr lang="en-US" sz="2800" baseline="-25000" dirty="0" err="1">
                <a:solidFill>
                  <a:srgbClr val="002060"/>
                </a:solidFill>
              </a:rPr>
              <a:t>gyr</a:t>
            </a:r>
            <a:r>
              <a:rPr lang="en-US" sz="2800" dirty="0">
                <a:solidFill>
                  <a:srgbClr val="002060"/>
                </a:solidFill>
              </a:rPr>
              <a:t>(</a:t>
            </a:r>
            <a:r>
              <a:rPr lang="en-US" sz="28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>
                <a:solidFill>
                  <a:srgbClr val="002060"/>
                </a:solidFill>
              </a:rPr>
              <a:t>)</a:t>
            </a:r>
            <a:r>
              <a:rPr lang="en-US" sz="2800" baseline="30000" dirty="0">
                <a:solidFill>
                  <a:srgbClr val="002060"/>
                </a:solidFill>
              </a:rPr>
              <a:t>-1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</a:rPr>
              <a:t>with radiative cooling time scale</a:t>
            </a:r>
          </a:p>
          <a:p>
            <a:pPr marL="0" indent="0" algn="ctr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</a:rPr>
              <a:t>If synchrotron cooling dominates:</a:t>
            </a:r>
          </a:p>
          <a:p>
            <a:pPr marL="0" indent="0">
              <a:buNone/>
            </a:pPr>
            <a:endParaRPr lang="en-US" sz="1000" u="sng" dirty="0"/>
          </a:p>
          <a:p>
            <a:pPr marL="0" indent="0" algn="ctr">
              <a:buNone/>
            </a:pPr>
            <a:r>
              <a:rPr lang="en-US" sz="2400" dirty="0" err="1">
                <a:latin typeface="Symbol" panose="05050102010706020507" pitchFamily="18" charset="2"/>
              </a:rPr>
              <a:t>g</a:t>
            </a:r>
            <a:r>
              <a:rPr lang="en-US" sz="2400" baseline="-25000" dirty="0" err="1"/>
              <a:t>max</a:t>
            </a:r>
            <a:r>
              <a:rPr lang="en-US" sz="2400" dirty="0"/>
              <a:t> ~ B</a:t>
            </a:r>
            <a:r>
              <a:rPr lang="en-US" sz="2400" baseline="30000" dirty="0"/>
              <a:t>-1/2</a:t>
            </a:r>
            <a:r>
              <a:rPr lang="en-US" sz="2400" dirty="0"/>
              <a:t> [</a:t>
            </a:r>
            <a:r>
              <a:rPr lang="en-US" sz="2400" dirty="0">
                <a:latin typeface="Symbol" panose="05050102010706020507" pitchFamily="18" charset="2"/>
              </a:rPr>
              <a:t>h</a:t>
            </a:r>
            <a:r>
              <a:rPr lang="en-US" sz="2400" dirty="0"/>
              <a:t>(</a:t>
            </a:r>
            <a:r>
              <a:rPr lang="en-US" sz="2400" dirty="0" err="1">
                <a:latin typeface="Symbol" panose="05050102010706020507" pitchFamily="18" charset="2"/>
              </a:rPr>
              <a:t>g</a:t>
            </a:r>
            <a:r>
              <a:rPr lang="en-US" sz="2400" baseline="-25000" dirty="0" err="1"/>
              <a:t>max</a:t>
            </a:r>
            <a:r>
              <a:rPr lang="en-US" sz="2400" dirty="0"/>
              <a:t>)]</a:t>
            </a:r>
            <a:r>
              <a:rPr lang="en-US" sz="2400" baseline="30000" dirty="0"/>
              <a:t>-1/2</a:t>
            </a:r>
            <a:r>
              <a:rPr lang="en-US" sz="2400" dirty="0"/>
              <a:t> </a:t>
            </a:r>
          </a:p>
          <a:p>
            <a:pPr marL="0" indent="0" algn="ctr">
              <a:buNone/>
            </a:pPr>
            <a:endParaRPr lang="en-US" sz="2400" dirty="0"/>
          </a:p>
          <a:p>
            <a:pPr algn="ctr">
              <a:buFont typeface="Symbol" panose="05050102010706020507" pitchFamily="18" charset="2"/>
              <a:buChar char="Þ"/>
            </a:pPr>
            <a:r>
              <a:rPr lang="en-US" sz="2400" i="1" dirty="0" err="1">
                <a:solidFill>
                  <a:srgbClr val="FF0000"/>
                </a:solidFill>
              </a:rPr>
              <a:t>h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2400" baseline="-25000" dirty="0" err="1">
                <a:solidFill>
                  <a:srgbClr val="FF0000"/>
                </a:solidFill>
              </a:rPr>
              <a:t>sy</a:t>
            </a:r>
            <a:r>
              <a:rPr lang="en-US" sz="2400" dirty="0">
                <a:solidFill>
                  <a:srgbClr val="FF0000"/>
                </a:solidFill>
              </a:rPr>
              <a:t> ~ 100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d [h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400" baseline="-25000" dirty="0" err="1">
                <a:solidFill>
                  <a:srgbClr val="FF0000"/>
                </a:solidFill>
              </a:rPr>
              <a:t>max</a:t>
            </a:r>
            <a:r>
              <a:rPr lang="en-US" sz="2400" dirty="0">
                <a:solidFill>
                  <a:srgbClr val="FF0000"/>
                </a:solidFill>
              </a:rPr>
              <a:t>)]</a:t>
            </a:r>
            <a:r>
              <a:rPr lang="en-US" sz="2400" baseline="30000" dirty="0">
                <a:solidFill>
                  <a:srgbClr val="FF0000"/>
                </a:solidFill>
              </a:rPr>
              <a:t>-1</a:t>
            </a:r>
            <a:r>
              <a:rPr lang="en-US" sz="2400" dirty="0">
                <a:solidFill>
                  <a:srgbClr val="FF0000"/>
                </a:solidFill>
              </a:rPr>
              <a:t> MeV    (independent of B-field!) </a:t>
            </a:r>
          </a:p>
          <a:p>
            <a:pPr marL="0" indent="0" algn="ctr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64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Constraints from Blazar SEDs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924800" cy="5486400"/>
          </a:xfrm>
        </p:spPr>
        <p:txBody>
          <a:bodyPr/>
          <a:lstStyle/>
          <a:p>
            <a:pPr marL="0" indent="0" algn="ctr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400" i="1" dirty="0" err="1">
                <a:solidFill>
                  <a:srgbClr val="FF0000"/>
                </a:solidFill>
              </a:rPr>
              <a:t>h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2400" baseline="-25000" dirty="0" err="1">
                <a:solidFill>
                  <a:srgbClr val="FF0000"/>
                </a:solidFill>
              </a:rPr>
              <a:t>sy</a:t>
            </a:r>
            <a:r>
              <a:rPr lang="en-US" sz="2400" dirty="0">
                <a:solidFill>
                  <a:srgbClr val="FF0000"/>
                </a:solidFill>
              </a:rPr>
              <a:t> ~ 100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d [h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400" baseline="-25000" dirty="0" err="1">
                <a:solidFill>
                  <a:srgbClr val="FF0000"/>
                </a:solidFill>
              </a:rPr>
              <a:t>max</a:t>
            </a:r>
            <a:r>
              <a:rPr lang="en-US" sz="2400" dirty="0">
                <a:solidFill>
                  <a:srgbClr val="FF0000"/>
                </a:solidFill>
              </a:rPr>
              <a:t>)]</a:t>
            </a:r>
            <a:r>
              <a:rPr lang="en-US" sz="2400" baseline="30000" dirty="0">
                <a:solidFill>
                  <a:srgbClr val="FF0000"/>
                </a:solidFill>
              </a:rPr>
              <a:t>-1</a:t>
            </a:r>
            <a:r>
              <a:rPr lang="en-US" sz="2400" dirty="0">
                <a:solidFill>
                  <a:srgbClr val="FF0000"/>
                </a:solidFill>
              </a:rPr>
              <a:t> MeV    (independent of B-field!) </a:t>
            </a:r>
          </a:p>
          <a:p>
            <a:pPr algn="ctr">
              <a:buFont typeface="Symbol" panose="05050102010706020507" pitchFamily="18" charset="2"/>
              <a:buChar char="Þ"/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en-US" sz="2400" dirty="0"/>
              <a:t>Need large </a:t>
            </a:r>
            <a:r>
              <a:rPr lang="en-US" sz="2400" dirty="0">
                <a:latin typeface="Symbol" panose="05050102010706020507" pitchFamily="18" charset="2"/>
              </a:rPr>
              <a:t>h</a:t>
            </a:r>
            <a:r>
              <a:rPr lang="en-US" sz="2400" dirty="0"/>
              <a:t>(</a:t>
            </a:r>
            <a:r>
              <a:rPr lang="en-US" sz="2400" dirty="0" err="1">
                <a:latin typeface="Symbol" panose="05050102010706020507" pitchFamily="18" charset="2"/>
              </a:rPr>
              <a:t>g</a:t>
            </a:r>
            <a:r>
              <a:rPr lang="en-US" sz="2400" baseline="-25000" dirty="0" err="1"/>
              <a:t>max</a:t>
            </a:r>
            <a:r>
              <a:rPr lang="en-US" sz="2400" dirty="0"/>
              <a:t>) to obtain synchrotron peak in optical/UV/X-rays</a:t>
            </a:r>
          </a:p>
          <a:p>
            <a:pPr>
              <a:buFont typeface="Symbol" panose="05050102010706020507" pitchFamily="18" charset="2"/>
              <a:buChar char="Þ"/>
            </a:pPr>
            <a:endParaRPr lang="en-US" sz="2400" dirty="0"/>
          </a:p>
          <a:p>
            <a:pPr>
              <a:buFont typeface="Symbol" panose="05050102010706020507" pitchFamily="18" charset="2"/>
              <a:buChar char="Þ"/>
            </a:pPr>
            <a:r>
              <a:rPr lang="en-US" sz="2400" dirty="0"/>
              <a:t>But: Need moderate </a:t>
            </a:r>
            <a:r>
              <a:rPr lang="en-US" sz="2400" dirty="0">
                <a:latin typeface="Symbol" panose="05050102010706020507" pitchFamily="18" charset="2"/>
              </a:rPr>
              <a:t>h</a:t>
            </a:r>
            <a:r>
              <a:rPr lang="en-US" sz="2400" dirty="0"/>
              <a:t>(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/>
              <a:t> ~ 1) for efficient injection of particles into the non-thermal accelerations scheme</a:t>
            </a:r>
          </a:p>
          <a:p>
            <a:pPr>
              <a:buFont typeface="Symbol" panose="05050102010706020507" pitchFamily="18" charset="2"/>
              <a:buChar char="Þ"/>
            </a:pPr>
            <a:endParaRPr lang="en-US" sz="2400" dirty="0"/>
          </a:p>
          <a:p>
            <a:pPr>
              <a:buFont typeface="Symbol" panose="05050102010706020507" pitchFamily="18" charset="2"/>
              <a:buChar char="Þ"/>
            </a:pPr>
            <a:r>
              <a:rPr lang="en-US" sz="2400" dirty="0"/>
              <a:t>Need strongly energy dependent pitch-angle scattering </a:t>
            </a:r>
            <a:r>
              <a:rPr lang="en-US" sz="2400" dirty="0" err="1"/>
              <a:t>m.f.p</a:t>
            </a:r>
            <a:r>
              <a:rPr lang="en-US" sz="2400" dirty="0"/>
              <a:t>., with </a:t>
            </a:r>
            <a:r>
              <a:rPr lang="en-US" sz="2400" dirty="0">
                <a:latin typeface="Symbol" panose="05050102010706020507" pitchFamily="18" charset="2"/>
              </a:rPr>
              <a:t>a</a:t>
            </a:r>
            <a:r>
              <a:rPr lang="en-US" sz="2400" dirty="0"/>
              <a:t> &gt; 1 (Baring et al. 2017)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382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" y="76200"/>
            <a:ext cx="9144000" cy="551682"/>
          </a:xfrm>
        </p:spPr>
        <p:txBody>
          <a:bodyPr/>
          <a:lstStyle/>
          <a:p>
            <a:r>
              <a:rPr lang="en-US" sz="3600" u="sng" dirty="0">
                <a:solidFill>
                  <a:srgbClr val="002060"/>
                </a:solidFill>
              </a:rPr>
              <a:t>Implications for Shock-Induced Turbulence</a:t>
            </a:r>
            <a:endParaRPr lang="en-ZA" sz="3600" u="sng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812" y="685800"/>
                <a:ext cx="9144000" cy="975815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2200" dirty="0"/>
                  <a:t>Gyro-resonance condition:    </a:t>
                </a:r>
                <a:r>
                  <a:rPr lang="en-US" sz="2200" dirty="0" err="1">
                    <a:solidFill>
                      <a:srgbClr val="FF0000"/>
                    </a:solidFill>
                    <a:latin typeface="Symbol" panose="05050102010706020507" pitchFamily="18" charset="2"/>
                  </a:rPr>
                  <a:t>l</a:t>
                </a:r>
                <a:r>
                  <a:rPr lang="en-US" sz="2200" baseline="-25000" dirty="0" err="1">
                    <a:solidFill>
                      <a:srgbClr val="FF0000"/>
                    </a:solidFill>
                  </a:rPr>
                  <a:t>res</a:t>
                </a:r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p </a:t>
                </a:r>
              </a:p>
              <a:p>
                <a:pPr marL="0" indent="0" algn="ctr">
                  <a:buNone/>
                </a:pPr>
                <a:r>
                  <a:rPr lang="en-US" sz="2200" dirty="0"/>
                  <a:t>=&gt; Higher-energy particles interact with longer-wavelength turbulence</a:t>
                </a:r>
                <a:endParaRPr lang="en-ZA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812" y="685800"/>
                <a:ext cx="9144000" cy="975815"/>
              </a:xfrm>
              <a:blipFill rotWithShape="0">
                <a:blip r:embed="rId3"/>
                <a:stretch>
                  <a:fillRect t="-437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990600" y="1676401"/>
            <a:ext cx="0" cy="3276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990600" y="4953001"/>
            <a:ext cx="70866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601411" y="1905638"/>
            <a:ext cx="5090108" cy="3001870"/>
          </a:xfrm>
          <a:custGeom>
            <a:avLst/>
            <a:gdLst>
              <a:gd name="connsiteX0" fmla="*/ 0 w 5517811"/>
              <a:gd name="connsiteY0" fmla="*/ 0 h 2988859"/>
              <a:gd name="connsiteX1" fmla="*/ 1146412 w 5517811"/>
              <a:gd name="connsiteY1" fmla="*/ 0 h 2988859"/>
              <a:gd name="connsiteX2" fmla="*/ 1910687 w 5517811"/>
              <a:gd name="connsiteY2" fmla="*/ 40943 h 2988859"/>
              <a:gd name="connsiteX3" fmla="*/ 2456597 w 5517811"/>
              <a:gd name="connsiteY3" fmla="*/ 354842 h 2988859"/>
              <a:gd name="connsiteX4" fmla="*/ 4189863 w 5517811"/>
              <a:gd name="connsiteY4" fmla="*/ 1501253 h 2988859"/>
              <a:gd name="connsiteX5" fmla="*/ 5104263 w 5517811"/>
              <a:gd name="connsiteY5" fmla="*/ 2169994 h 2988859"/>
              <a:gd name="connsiteX6" fmla="*/ 5459105 w 5517811"/>
              <a:gd name="connsiteY6" fmla="*/ 2702256 h 2988859"/>
              <a:gd name="connsiteX7" fmla="*/ 5513696 w 5517811"/>
              <a:gd name="connsiteY7" fmla="*/ 2988859 h 2988859"/>
              <a:gd name="connsiteX0" fmla="*/ 0 w 5414572"/>
              <a:gd name="connsiteY0" fmla="*/ 309716 h 2988859"/>
              <a:gd name="connsiteX1" fmla="*/ 1043173 w 5414572"/>
              <a:gd name="connsiteY1" fmla="*/ 0 h 2988859"/>
              <a:gd name="connsiteX2" fmla="*/ 1807448 w 5414572"/>
              <a:gd name="connsiteY2" fmla="*/ 40943 h 2988859"/>
              <a:gd name="connsiteX3" fmla="*/ 2353358 w 5414572"/>
              <a:gd name="connsiteY3" fmla="*/ 354842 h 2988859"/>
              <a:gd name="connsiteX4" fmla="*/ 4086624 w 5414572"/>
              <a:gd name="connsiteY4" fmla="*/ 1501253 h 2988859"/>
              <a:gd name="connsiteX5" fmla="*/ 5001024 w 5414572"/>
              <a:gd name="connsiteY5" fmla="*/ 2169994 h 2988859"/>
              <a:gd name="connsiteX6" fmla="*/ 5355866 w 5414572"/>
              <a:gd name="connsiteY6" fmla="*/ 2702256 h 2988859"/>
              <a:gd name="connsiteX7" fmla="*/ 5410457 w 5414572"/>
              <a:gd name="connsiteY7" fmla="*/ 2988859 h 2988859"/>
              <a:gd name="connsiteX0" fmla="*/ 0 w 5414572"/>
              <a:gd name="connsiteY0" fmla="*/ 309716 h 2988859"/>
              <a:gd name="connsiteX1" fmla="*/ 1043173 w 5414572"/>
              <a:gd name="connsiteY1" fmla="*/ 0 h 2988859"/>
              <a:gd name="connsiteX2" fmla="*/ 1807448 w 5414572"/>
              <a:gd name="connsiteY2" fmla="*/ 40943 h 2988859"/>
              <a:gd name="connsiteX3" fmla="*/ 2353358 w 5414572"/>
              <a:gd name="connsiteY3" fmla="*/ 354842 h 2988859"/>
              <a:gd name="connsiteX4" fmla="*/ 4086624 w 5414572"/>
              <a:gd name="connsiteY4" fmla="*/ 1501253 h 2988859"/>
              <a:gd name="connsiteX5" fmla="*/ 5001024 w 5414572"/>
              <a:gd name="connsiteY5" fmla="*/ 2169994 h 2988859"/>
              <a:gd name="connsiteX6" fmla="*/ 5355866 w 5414572"/>
              <a:gd name="connsiteY6" fmla="*/ 2702256 h 2988859"/>
              <a:gd name="connsiteX7" fmla="*/ 5410457 w 5414572"/>
              <a:gd name="connsiteY7" fmla="*/ 2988859 h 2988859"/>
              <a:gd name="connsiteX0" fmla="*/ 0 w 5414572"/>
              <a:gd name="connsiteY0" fmla="*/ 280288 h 2959431"/>
              <a:gd name="connsiteX1" fmla="*/ 1043173 w 5414572"/>
              <a:gd name="connsiteY1" fmla="*/ 59063 h 2959431"/>
              <a:gd name="connsiteX2" fmla="*/ 1807448 w 5414572"/>
              <a:gd name="connsiteY2" fmla="*/ 11515 h 2959431"/>
              <a:gd name="connsiteX3" fmla="*/ 2353358 w 5414572"/>
              <a:gd name="connsiteY3" fmla="*/ 325414 h 2959431"/>
              <a:gd name="connsiteX4" fmla="*/ 4086624 w 5414572"/>
              <a:gd name="connsiteY4" fmla="*/ 1471825 h 2959431"/>
              <a:gd name="connsiteX5" fmla="*/ 5001024 w 5414572"/>
              <a:gd name="connsiteY5" fmla="*/ 2140566 h 2959431"/>
              <a:gd name="connsiteX6" fmla="*/ 5355866 w 5414572"/>
              <a:gd name="connsiteY6" fmla="*/ 2672828 h 2959431"/>
              <a:gd name="connsiteX7" fmla="*/ 5410457 w 5414572"/>
              <a:gd name="connsiteY7" fmla="*/ 2959431 h 2959431"/>
              <a:gd name="connsiteX0" fmla="*/ 0 w 5414572"/>
              <a:gd name="connsiteY0" fmla="*/ 291063 h 2970206"/>
              <a:gd name="connsiteX1" fmla="*/ 1043173 w 5414572"/>
              <a:gd name="connsiteY1" fmla="*/ 69838 h 2970206"/>
              <a:gd name="connsiteX2" fmla="*/ 1807448 w 5414572"/>
              <a:gd name="connsiteY2" fmla="*/ 22290 h 2970206"/>
              <a:gd name="connsiteX3" fmla="*/ 2353358 w 5414572"/>
              <a:gd name="connsiteY3" fmla="*/ 336189 h 2970206"/>
              <a:gd name="connsiteX4" fmla="*/ 4086624 w 5414572"/>
              <a:gd name="connsiteY4" fmla="*/ 1482600 h 2970206"/>
              <a:gd name="connsiteX5" fmla="*/ 5001024 w 5414572"/>
              <a:gd name="connsiteY5" fmla="*/ 2151341 h 2970206"/>
              <a:gd name="connsiteX6" fmla="*/ 5355866 w 5414572"/>
              <a:gd name="connsiteY6" fmla="*/ 2683603 h 2970206"/>
              <a:gd name="connsiteX7" fmla="*/ 5410457 w 5414572"/>
              <a:gd name="connsiteY7" fmla="*/ 2970206 h 2970206"/>
              <a:gd name="connsiteX0" fmla="*/ 0 w 5414572"/>
              <a:gd name="connsiteY0" fmla="*/ 291063 h 2970206"/>
              <a:gd name="connsiteX1" fmla="*/ 1043173 w 5414572"/>
              <a:gd name="connsiteY1" fmla="*/ 69838 h 2970206"/>
              <a:gd name="connsiteX2" fmla="*/ 1807448 w 5414572"/>
              <a:gd name="connsiteY2" fmla="*/ 22290 h 2970206"/>
              <a:gd name="connsiteX3" fmla="*/ 2353358 w 5414572"/>
              <a:gd name="connsiteY3" fmla="*/ 336189 h 2970206"/>
              <a:gd name="connsiteX4" fmla="*/ 4086624 w 5414572"/>
              <a:gd name="connsiteY4" fmla="*/ 1482600 h 2970206"/>
              <a:gd name="connsiteX5" fmla="*/ 5001024 w 5414572"/>
              <a:gd name="connsiteY5" fmla="*/ 2151341 h 2970206"/>
              <a:gd name="connsiteX6" fmla="*/ 5355866 w 5414572"/>
              <a:gd name="connsiteY6" fmla="*/ 2683603 h 2970206"/>
              <a:gd name="connsiteX7" fmla="*/ 5410457 w 5414572"/>
              <a:gd name="connsiteY7" fmla="*/ 2970206 h 2970206"/>
              <a:gd name="connsiteX0" fmla="*/ 0 w 5090108"/>
              <a:gd name="connsiteY0" fmla="*/ 704018 h 2970206"/>
              <a:gd name="connsiteX1" fmla="*/ 718709 w 5090108"/>
              <a:gd name="connsiteY1" fmla="*/ 69838 h 2970206"/>
              <a:gd name="connsiteX2" fmla="*/ 1482984 w 5090108"/>
              <a:gd name="connsiteY2" fmla="*/ 22290 h 2970206"/>
              <a:gd name="connsiteX3" fmla="*/ 2028894 w 5090108"/>
              <a:gd name="connsiteY3" fmla="*/ 336189 h 2970206"/>
              <a:gd name="connsiteX4" fmla="*/ 3762160 w 5090108"/>
              <a:gd name="connsiteY4" fmla="*/ 1482600 h 2970206"/>
              <a:gd name="connsiteX5" fmla="*/ 4676560 w 5090108"/>
              <a:gd name="connsiteY5" fmla="*/ 2151341 h 2970206"/>
              <a:gd name="connsiteX6" fmla="*/ 5031402 w 5090108"/>
              <a:gd name="connsiteY6" fmla="*/ 2683603 h 2970206"/>
              <a:gd name="connsiteX7" fmla="*/ 5085993 w 5090108"/>
              <a:gd name="connsiteY7" fmla="*/ 2970206 h 2970206"/>
              <a:gd name="connsiteX0" fmla="*/ 0 w 5090108"/>
              <a:gd name="connsiteY0" fmla="*/ 704018 h 2970206"/>
              <a:gd name="connsiteX1" fmla="*/ 718709 w 5090108"/>
              <a:gd name="connsiteY1" fmla="*/ 69838 h 2970206"/>
              <a:gd name="connsiteX2" fmla="*/ 1482984 w 5090108"/>
              <a:gd name="connsiteY2" fmla="*/ 22290 h 2970206"/>
              <a:gd name="connsiteX3" fmla="*/ 2028894 w 5090108"/>
              <a:gd name="connsiteY3" fmla="*/ 336189 h 2970206"/>
              <a:gd name="connsiteX4" fmla="*/ 3762160 w 5090108"/>
              <a:gd name="connsiteY4" fmla="*/ 1482600 h 2970206"/>
              <a:gd name="connsiteX5" fmla="*/ 4676560 w 5090108"/>
              <a:gd name="connsiteY5" fmla="*/ 2151341 h 2970206"/>
              <a:gd name="connsiteX6" fmla="*/ 5031402 w 5090108"/>
              <a:gd name="connsiteY6" fmla="*/ 2683603 h 2970206"/>
              <a:gd name="connsiteX7" fmla="*/ 5085993 w 5090108"/>
              <a:gd name="connsiteY7" fmla="*/ 2970206 h 2970206"/>
              <a:gd name="connsiteX0" fmla="*/ 0 w 5090108"/>
              <a:gd name="connsiteY0" fmla="*/ 699428 h 2965616"/>
              <a:gd name="connsiteX1" fmla="*/ 748206 w 5090108"/>
              <a:gd name="connsiteY1" fmla="*/ 79996 h 2965616"/>
              <a:gd name="connsiteX2" fmla="*/ 1482984 w 5090108"/>
              <a:gd name="connsiteY2" fmla="*/ 17700 h 2965616"/>
              <a:gd name="connsiteX3" fmla="*/ 2028894 w 5090108"/>
              <a:gd name="connsiteY3" fmla="*/ 331599 h 2965616"/>
              <a:gd name="connsiteX4" fmla="*/ 3762160 w 5090108"/>
              <a:gd name="connsiteY4" fmla="*/ 1478010 h 2965616"/>
              <a:gd name="connsiteX5" fmla="*/ 4676560 w 5090108"/>
              <a:gd name="connsiteY5" fmla="*/ 2146751 h 2965616"/>
              <a:gd name="connsiteX6" fmla="*/ 5031402 w 5090108"/>
              <a:gd name="connsiteY6" fmla="*/ 2679013 h 2965616"/>
              <a:gd name="connsiteX7" fmla="*/ 5085993 w 5090108"/>
              <a:gd name="connsiteY7" fmla="*/ 2965616 h 2965616"/>
              <a:gd name="connsiteX0" fmla="*/ 0 w 5090108"/>
              <a:gd name="connsiteY0" fmla="*/ 699428 h 2965616"/>
              <a:gd name="connsiteX1" fmla="*/ 748206 w 5090108"/>
              <a:gd name="connsiteY1" fmla="*/ 79996 h 2965616"/>
              <a:gd name="connsiteX2" fmla="*/ 1482984 w 5090108"/>
              <a:gd name="connsiteY2" fmla="*/ 17700 h 2965616"/>
              <a:gd name="connsiteX3" fmla="*/ 2028894 w 5090108"/>
              <a:gd name="connsiteY3" fmla="*/ 331599 h 2965616"/>
              <a:gd name="connsiteX4" fmla="*/ 3762160 w 5090108"/>
              <a:gd name="connsiteY4" fmla="*/ 1478010 h 2965616"/>
              <a:gd name="connsiteX5" fmla="*/ 4676560 w 5090108"/>
              <a:gd name="connsiteY5" fmla="*/ 2146751 h 2965616"/>
              <a:gd name="connsiteX6" fmla="*/ 5031402 w 5090108"/>
              <a:gd name="connsiteY6" fmla="*/ 2679013 h 2965616"/>
              <a:gd name="connsiteX7" fmla="*/ 5085993 w 5090108"/>
              <a:gd name="connsiteY7" fmla="*/ 2965616 h 2965616"/>
              <a:gd name="connsiteX0" fmla="*/ 0 w 5090108"/>
              <a:gd name="connsiteY0" fmla="*/ 699428 h 2965616"/>
              <a:gd name="connsiteX1" fmla="*/ 748206 w 5090108"/>
              <a:gd name="connsiteY1" fmla="*/ 79996 h 2965616"/>
              <a:gd name="connsiteX2" fmla="*/ 1482984 w 5090108"/>
              <a:gd name="connsiteY2" fmla="*/ 17700 h 2965616"/>
              <a:gd name="connsiteX3" fmla="*/ 2028894 w 5090108"/>
              <a:gd name="connsiteY3" fmla="*/ 331599 h 2965616"/>
              <a:gd name="connsiteX4" fmla="*/ 3762160 w 5090108"/>
              <a:gd name="connsiteY4" fmla="*/ 1478010 h 2965616"/>
              <a:gd name="connsiteX5" fmla="*/ 4676560 w 5090108"/>
              <a:gd name="connsiteY5" fmla="*/ 2146751 h 2965616"/>
              <a:gd name="connsiteX6" fmla="*/ 5031402 w 5090108"/>
              <a:gd name="connsiteY6" fmla="*/ 2679013 h 2965616"/>
              <a:gd name="connsiteX7" fmla="*/ 5085993 w 5090108"/>
              <a:gd name="connsiteY7" fmla="*/ 2965616 h 2965616"/>
              <a:gd name="connsiteX0" fmla="*/ 0 w 5090108"/>
              <a:gd name="connsiteY0" fmla="*/ 725480 h 2991668"/>
              <a:gd name="connsiteX1" fmla="*/ 748206 w 5090108"/>
              <a:gd name="connsiteY1" fmla="*/ 106048 h 2991668"/>
              <a:gd name="connsiteX2" fmla="*/ 1482984 w 5090108"/>
              <a:gd name="connsiteY2" fmla="*/ 43752 h 2991668"/>
              <a:gd name="connsiteX3" fmla="*/ 2028894 w 5090108"/>
              <a:gd name="connsiteY3" fmla="*/ 357651 h 2991668"/>
              <a:gd name="connsiteX4" fmla="*/ 3762160 w 5090108"/>
              <a:gd name="connsiteY4" fmla="*/ 1504062 h 2991668"/>
              <a:gd name="connsiteX5" fmla="*/ 4676560 w 5090108"/>
              <a:gd name="connsiteY5" fmla="*/ 2172803 h 2991668"/>
              <a:gd name="connsiteX6" fmla="*/ 5031402 w 5090108"/>
              <a:gd name="connsiteY6" fmla="*/ 2705065 h 2991668"/>
              <a:gd name="connsiteX7" fmla="*/ 5085993 w 5090108"/>
              <a:gd name="connsiteY7" fmla="*/ 2991668 h 2991668"/>
              <a:gd name="connsiteX0" fmla="*/ 0 w 5090108"/>
              <a:gd name="connsiteY0" fmla="*/ 725480 h 2991668"/>
              <a:gd name="connsiteX1" fmla="*/ 748206 w 5090108"/>
              <a:gd name="connsiteY1" fmla="*/ 106048 h 2991668"/>
              <a:gd name="connsiteX2" fmla="*/ 1482984 w 5090108"/>
              <a:gd name="connsiteY2" fmla="*/ 43752 h 2991668"/>
              <a:gd name="connsiteX3" fmla="*/ 2028894 w 5090108"/>
              <a:gd name="connsiteY3" fmla="*/ 357651 h 2991668"/>
              <a:gd name="connsiteX4" fmla="*/ 3762160 w 5090108"/>
              <a:gd name="connsiteY4" fmla="*/ 1504062 h 2991668"/>
              <a:gd name="connsiteX5" fmla="*/ 4676560 w 5090108"/>
              <a:gd name="connsiteY5" fmla="*/ 2172803 h 2991668"/>
              <a:gd name="connsiteX6" fmla="*/ 5031402 w 5090108"/>
              <a:gd name="connsiteY6" fmla="*/ 2705065 h 2991668"/>
              <a:gd name="connsiteX7" fmla="*/ 5085993 w 5090108"/>
              <a:gd name="connsiteY7" fmla="*/ 2991668 h 2991668"/>
              <a:gd name="connsiteX0" fmla="*/ 0 w 5090108"/>
              <a:gd name="connsiteY0" fmla="*/ 735682 h 3001870"/>
              <a:gd name="connsiteX1" fmla="*/ 748206 w 5090108"/>
              <a:gd name="connsiteY1" fmla="*/ 116250 h 3001870"/>
              <a:gd name="connsiteX2" fmla="*/ 1482984 w 5090108"/>
              <a:gd name="connsiteY2" fmla="*/ 53954 h 3001870"/>
              <a:gd name="connsiteX3" fmla="*/ 2028894 w 5090108"/>
              <a:gd name="connsiteY3" fmla="*/ 367853 h 3001870"/>
              <a:gd name="connsiteX4" fmla="*/ 3762160 w 5090108"/>
              <a:gd name="connsiteY4" fmla="*/ 1514264 h 3001870"/>
              <a:gd name="connsiteX5" fmla="*/ 4676560 w 5090108"/>
              <a:gd name="connsiteY5" fmla="*/ 2183005 h 3001870"/>
              <a:gd name="connsiteX6" fmla="*/ 5031402 w 5090108"/>
              <a:gd name="connsiteY6" fmla="*/ 2715267 h 3001870"/>
              <a:gd name="connsiteX7" fmla="*/ 5085993 w 5090108"/>
              <a:gd name="connsiteY7" fmla="*/ 3001870 h 300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0108" h="3001870">
                <a:moveTo>
                  <a:pt x="0" y="735682"/>
                </a:moveTo>
                <a:cubicBezTo>
                  <a:pt x="293647" y="366972"/>
                  <a:pt x="351321" y="337476"/>
                  <a:pt x="748206" y="116250"/>
                </a:cubicBezTo>
                <a:cubicBezTo>
                  <a:pt x="1022411" y="5087"/>
                  <a:pt x="1210543" y="-46973"/>
                  <a:pt x="1482984" y="53954"/>
                </a:cubicBezTo>
                <a:cubicBezTo>
                  <a:pt x="1755425" y="154881"/>
                  <a:pt x="1649031" y="124468"/>
                  <a:pt x="2028894" y="367853"/>
                </a:cubicBezTo>
                <a:cubicBezTo>
                  <a:pt x="2408757" y="611238"/>
                  <a:pt x="3320882" y="1211739"/>
                  <a:pt x="3762160" y="1514264"/>
                </a:cubicBezTo>
                <a:cubicBezTo>
                  <a:pt x="4203438" y="1816789"/>
                  <a:pt x="4465020" y="1982838"/>
                  <a:pt x="4676560" y="2183005"/>
                </a:cubicBezTo>
                <a:cubicBezTo>
                  <a:pt x="4888100" y="2383172"/>
                  <a:pt x="4963163" y="2578790"/>
                  <a:pt x="5031402" y="2715267"/>
                </a:cubicBezTo>
                <a:cubicBezTo>
                  <a:pt x="5099641" y="2851745"/>
                  <a:pt x="5092817" y="2926807"/>
                  <a:pt x="5085993" y="3001870"/>
                </a:cubicBezTo>
              </a:path>
            </a:pathLst>
          </a:cu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Box 8"/>
          <p:cNvSpPr txBox="1"/>
          <p:nvPr/>
        </p:nvSpPr>
        <p:spPr>
          <a:xfrm>
            <a:off x="69342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k</a:t>
            </a:r>
            <a:r>
              <a:rPr lang="en-US" sz="2400" dirty="0"/>
              <a:t> = 2</a:t>
            </a:r>
            <a:r>
              <a:rPr lang="en-US" sz="2400" dirty="0">
                <a:latin typeface="Symbol" panose="05050102010706020507" pitchFamily="18" charset="2"/>
              </a:rPr>
              <a:t>p/l</a:t>
            </a:r>
            <a:endParaRPr lang="en-ZA" sz="2400" dirty="0">
              <a:latin typeface="Symbol" panose="05050102010706020507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30933" y="2931468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Energy density W(k)</a:t>
            </a:r>
            <a:r>
              <a:rPr lang="en-US" sz="2400" dirty="0"/>
              <a:t> </a:t>
            </a:r>
            <a:endParaRPr lang="en-ZA" sz="2400" dirty="0">
              <a:latin typeface="Symbol" panose="05050102010706020507" pitchFamily="18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266253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Stirring Scale ~ R</a:t>
            </a:r>
            <a:endParaRPr lang="en-ZA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4948535"/>
            <a:ext cx="173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k</a:t>
            </a:r>
            <a:r>
              <a:rPr lang="en-US" sz="2400" i="1" baseline="-25000" dirty="0" err="1"/>
              <a:t>stir</a:t>
            </a:r>
            <a:r>
              <a:rPr lang="en-US" sz="2400" dirty="0"/>
              <a:t> ~ 2</a:t>
            </a:r>
            <a:r>
              <a:rPr lang="en-US" sz="2400" dirty="0">
                <a:latin typeface="Symbol" panose="05050102010706020507" pitchFamily="18" charset="2"/>
              </a:rPr>
              <a:t>p/</a:t>
            </a:r>
            <a:r>
              <a:rPr lang="en-US" sz="2400" i="1" dirty="0">
                <a:latin typeface="+mn-lt"/>
              </a:rPr>
              <a:t>R</a:t>
            </a:r>
            <a:endParaRPr lang="en-ZA" sz="2400" i="1" dirty="0"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743200" y="2057401"/>
            <a:ext cx="304800" cy="6051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52800" y="426273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Dissipation Scale</a:t>
            </a:r>
            <a:endParaRPr lang="en-ZA" sz="24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905500" y="4419332"/>
            <a:ext cx="571500" cy="720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" y="55626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Turbulence level decreasing with increasing distance from the shock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200" dirty="0">
                <a:solidFill>
                  <a:srgbClr val="FF0000"/>
                </a:solidFill>
              </a:rPr>
              <a:t>High-energy (large </a:t>
            </a:r>
            <a:r>
              <a:rPr lang="en-US" sz="2200" dirty="0" err="1">
                <a:solidFill>
                  <a:srgbClr val="FF0000"/>
                </a:solidFill>
              </a:rPr>
              <a:t>r</a:t>
            </a:r>
            <a:r>
              <a:rPr lang="en-US" sz="2200" baseline="-25000" dirty="0" err="1">
                <a:solidFill>
                  <a:srgbClr val="FF0000"/>
                </a:solidFill>
              </a:rPr>
              <a:t>g</a:t>
            </a:r>
            <a:r>
              <a:rPr lang="en-US" sz="2200" dirty="0">
                <a:solidFill>
                  <a:srgbClr val="FF0000"/>
                </a:solidFill>
              </a:rPr>
              <a:t>) particles “see” reduced turbulence 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200" dirty="0">
                <a:solidFill>
                  <a:srgbClr val="FF0000"/>
                </a:solidFill>
              </a:rPr>
              <a:t>Large </a:t>
            </a:r>
            <a:r>
              <a:rPr lang="en-US" sz="2200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200" baseline="-25000" dirty="0" err="1">
                <a:solidFill>
                  <a:srgbClr val="FF0000"/>
                </a:solidFill>
              </a:rPr>
              <a:t>pas</a:t>
            </a:r>
            <a:endParaRPr lang="en-ZA" sz="2200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001766">
            <a:off x="3898090" y="2634906"/>
            <a:ext cx="216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Inertial Range</a:t>
            </a:r>
            <a:endParaRPr lang="en-Z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80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1158699"/>
            <a:ext cx="7353300" cy="5682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280"/>
            <a:ext cx="8229600" cy="1143000"/>
          </a:xfrm>
        </p:spPr>
        <p:txBody>
          <a:bodyPr/>
          <a:lstStyle/>
          <a:p>
            <a:r>
              <a:rPr lang="en-US" sz="4000" u="sng" dirty="0">
                <a:solidFill>
                  <a:srgbClr val="002060"/>
                </a:solidFill>
              </a:rPr>
              <a:t>3C279 – Flare C</a:t>
            </a:r>
            <a:br>
              <a:rPr lang="en-US" sz="4000" u="sng" dirty="0">
                <a:solidFill>
                  <a:srgbClr val="002060"/>
                </a:solidFill>
              </a:rPr>
            </a:br>
            <a:r>
              <a:rPr lang="en-US" sz="4000" u="sng" dirty="0">
                <a:solidFill>
                  <a:srgbClr val="002060"/>
                </a:solidFill>
              </a:rPr>
              <a:t>Model Light Curves</a:t>
            </a:r>
            <a:endParaRPr lang="en-ZA" sz="4000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34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543800" cy="582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879"/>
            <a:ext cx="8229600" cy="1143000"/>
          </a:xfrm>
        </p:spPr>
        <p:txBody>
          <a:bodyPr/>
          <a:lstStyle/>
          <a:p>
            <a:r>
              <a:rPr lang="en-US" sz="4000" u="sng" dirty="0">
                <a:solidFill>
                  <a:srgbClr val="002060"/>
                </a:solidFill>
              </a:rPr>
              <a:t>3C279 – Flare C</a:t>
            </a:r>
            <a:br>
              <a:rPr lang="en-US" sz="4000" u="sng" dirty="0">
                <a:solidFill>
                  <a:srgbClr val="002060"/>
                </a:solidFill>
              </a:rPr>
            </a:br>
            <a:r>
              <a:rPr lang="en-US" sz="4000" u="sng" dirty="0">
                <a:solidFill>
                  <a:srgbClr val="002060"/>
                </a:solidFill>
              </a:rPr>
              <a:t>Hardness-Intensity Diagrams</a:t>
            </a:r>
            <a:endParaRPr lang="en-ZA" sz="4000" u="sng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7962" y="208497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Sy</a:t>
            </a:r>
            <a:r>
              <a:rPr lang="en-US" dirty="0"/>
              <a:t>. (LE)</a:t>
            </a:r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2913253" y="474144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Sy</a:t>
            </a:r>
            <a:r>
              <a:rPr lang="en-US" dirty="0">
                <a:solidFill>
                  <a:srgbClr val="FF0000"/>
                </a:solidFill>
              </a:rPr>
              <a:t>. (HE)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4098" y="3441353"/>
            <a:ext cx="126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SSC (LE)</a:t>
            </a:r>
            <a:endParaRPr lang="en-ZA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4953000"/>
            <a:ext cx="126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EC (HE)</a:t>
            </a:r>
            <a:endParaRPr lang="en-Z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1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45347"/>
            <a:ext cx="6934200" cy="5358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u="sng" dirty="0">
                <a:solidFill>
                  <a:srgbClr val="002060"/>
                </a:solidFill>
              </a:rPr>
              <a:t>3C279 – Flare C</a:t>
            </a:r>
            <a:br>
              <a:rPr lang="en-US" sz="4000" u="sng" dirty="0">
                <a:solidFill>
                  <a:srgbClr val="002060"/>
                </a:solidFill>
              </a:rPr>
            </a:br>
            <a:r>
              <a:rPr lang="en-US" sz="4000" u="sng" dirty="0">
                <a:solidFill>
                  <a:srgbClr val="002060"/>
                </a:solidFill>
              </a:rPr>
              <a:t>Discrete Correlation Functions</a:t>
            </a:r>
            <a:endParaRPr lang="en-ZA" sz="4000" u="sng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4993" y="2895600"/>
            <a:ext cx="29890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Optical and </a:t>
            </a:r>
            <a:r>
              <a:rPr lang="en-US" sz="20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>
                <a:solidFill>
                  <a:srgbClr val="002060"/>
                </a:solidFill>
              </a:rPr>
              <a:t>-rays well correlated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   (0 lag)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X-rays and radio well correlated (0 lag)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X-rays and radio lag optical + </a:t>
            </a:r>
            <a:r>
              <a:rPr lang="en-US" sz="20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>
                <a:solidFill>
                  <a:srgbClr val="002060"/>
                </a:solidFill>
              </a:rPr>
              <a:t>-rays by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   ~ 7 - 9 </a:t>
            </a:r>
            <a:r>
              <a:rPr lang="en-US" sz="2000" dirty="0" err="1">
                <a:solidFill>
                  <a:srgbClr val="002060"/>
                </a:solidFill>
              </a:rPr>
              <a:t>hr</a:t>
            </a:r>
            <a:r>
              <a:rPr lang="en-US" sz="2000" dirty="0">
                <a:solidFill>
                  <a:srgbClr val="002060"/>
                </a:solidFill>
              </a:rPr>
              <a:t>)</a:t>
            </a:r>
            <a:endParaRPr lang="en-ZA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9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175" y="76200"/>
            <a:ext cx="6573825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2732887" cy="1981200"/>
          </a:xfrm>
        </p:spPr>
        <p:txBody>
          <a:bodyPr/>
          <a:lstStyle/>
          <a:p>
            <a:r>
              <a:rPr lang="en-US" sz="4000" u="sng" dirty="0">
                <a:solidFill>
                  <a:schemeClr val="accent6"/>
                </a:solidFill>
              </a:rPr>
              <a:t>Example: FSRQ 3C279</a:t>
            </a:r>
            <a:endParaRPr lang="en-ZA" sz="4000" u="sng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368" y="2603480"/>
            <a:ext cx="2080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Extended 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flaring period 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2013 – 2014 </a:t>
            </a:r>
          </a:p>
          <a:p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400" dirty="0">
                <a:solidFill>
                  <a:schemeClr val="accent6"/>
                </a:solidFill>
              </a:rPr>
              <a:t>Variability time scale 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~ 1 day</a:t>
            </a:r>
            <a:endParaRPr lang="en-ZA" sz="2400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6096000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Hayashida</a:t>
            </a:r>
            <a:r>
              <a:rPr lang="en-US" dirty="0"/>
              <a:t> et al. 2015)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13565" y="76200"/>
            <a:ext cx="273862" cy="6553200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868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914498"/>
            <a:ext cx="7001309" cy="541010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1229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u="sng" kern="0" dirty="0">
                <a:solidFill>
                  <a:schemeClr val="accent6"/>
                </a:solidFill>
              </a:rPr>
              <a:t>Example: FSRQ 3C279 (2013 – 2014)</a:t>
            </a:r>
            <a:endParaRPr lang="en-ZA" sz="4000" u="sng" kern="0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8954" y="4379892"/>
            <a:ext cx="4191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8CE42"/>
                </a:solidFill>
              </a:rPr>
              <a:t>                         A = Low State</a:t>
            </a:r>
          </a:p>
          <a:p>
            <a:endParaRPr lang="en-US" sz="1000" dirty="0">
              <a:solidFill>
                <a:srgbClr val="88CE42"/>
              </a:solidFill>
            </a:endParaRPr>
          </a:p>
          <a:p>
            <a:r>
              <a:rPr lang="en-US" sz="2400" dirty="0">
                <a:solidFill>
                  <a:srgbClr val="FFC000"/>
                </a:solidFill>
              </a:rPr>
              <a:t>Flare C: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81709" y="488753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C000"/>
                </a:solidFill>
              </a:rPr>
              <a:t>F</a:t>
            </a:r>
            <a:r>
              <a:rPr lang="en-US" sz="2400" baseline="-25000" dirty="0" err="1">
                <a:solidFill>
                  <a:srgbClr val="FFC0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/ </a:t>
            </a:r>
            <a:r>
              <a:rPr lang="en-US" sz="2400" dirty="0" err="1">
                <a:solidFill>
                  <a:srgbClr val="FFC000"/>
                </a:solidFill>
              </a:rPr>
              <a:t>F</a:t>
            </a:r>
            <a:r>
              <a:rPr lang="en-US" sz="2400" baseline="-25000" dirty="0" err="1">
                <a:solidFill>
                  <a:srgbClr val="FFC0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~ </a:t>
            </a:r>
            <a:r>
              <a:rPr lang="en-US" sz="2400" dirty="0" err="1">
                <a:solidFill>
                  <a:srgbClr val="FFC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C000"/>
                </a:solidFill>
              </a:rPr>
              <a:t>F</a:t>
            </a:r>
            <a:r>
              <a:rPr lang="en-US" sz="2400" baseline="-25000" dirty="0" err="1">
                <a:solidFill>
                  <a:srgbClr val="FFC000"/>
                </a:solidFill>
              </a:rPr>
              <a:t>opt</a:t>
            </a:r>
            <a:r>
              <a:rPr lang="en-US" sz="2400" dirty="0">
                <a:solidFill>
                  <a:srgbClr val="FFC000"/>
                </a:solidFill>
              </a:rPr>
              <a:t> / </a:t>
            </a:r>
            <a:r>
              <a:rPr lang="en-US" sz="2400" dirty="0" err="1">
                <a:solidFill>
                  <a:srgbClr val="FFC000"/>
                </a:solidFill>
              </a:rPr>
              <a:t>F</a:t>
            </a:r>
            <a:r>
              <a:rPr lang="en-US" sz="2400" baseline="-25000" dirty="0" err="1">
                <a:solidFill>
                  <a:srgbClr val="FFC000"/>
                </a:solidFill>
              </a:rPr>
              <a:t>opt</a:t>
            </a:r>
            <a:endParaRPr lang="en-ZA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1036796"/>
            <a:ext cx="2667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sz="2400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r>
              <a:rPr lang="en-US" sz="2400" dirty="0">
                <a:solidFill>
                  <a:srgbClr val="FF0000"/>
                </a:solidFill>
              </a:rPr>
              <a:t> = 300</a:t>
            </a:r>
          </a:p>
          <a:p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>
                <a:solidFill>
                  <a:srgbClr val="FF0000"/>
                </a:solidFill>
              </a:rPr>
              <a:t> = 3</a:t>
            </a:r>
          </a:p>
          <a:p>
            <a:r>
              <a:rPr lang="en-US" sz="2400" dirty="0">
                <a:solidFill>
                  <a:srgbClr val="002060"/>
                </a:solidFill>
              </a:rPr>
              <a:t>B = 0.65 G</a:t>
            </a:r>
          </a:p>
          <a:p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>
                <a:solidFill>
                  <a:srgbClr val="002060"/>
                </a:solidFill>
              </a:rPr>
              <a:t> = 15</a:t>
            </a:r>
          </a:p>
          <a:p>
            <a:r>
              <a:rPr lang="en-US" sz="2400" dirty="0">
                <a:solidFill>
                  <a:srgbClr val="002060"/>
                </a:solidFill>
              </a:rPr>
              <a:t>R = 1.8*10</a:t>
            </a:r>
            <a:r>
              <a:rPr lang="en-US" sz="2400" baseline="30000" dirty="0">
                <a:solidFill>
                  <a:srgbClr val="002060"/>
                </a:solidFill>
              </a:rPr>
              <a:t>16</a:t>
            </a:r>
            <a:r>
              <a:rPr lang="en-US" sz="2400" dirty="0">
                <a:solidFill>
                  <a:srgbClr val="002060"/>
                </a:solidFill>
              </a:rPr>
              <a:t> cm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 D</a:t>
            </a:r>
            <a:r>
              <a:rPr lang="en-US" sz="2400" dirty="0">
                <a:solidFill>
                  <a:srgbClr val="FF0000"/>
                </a:solidFill>
              </a:rPr>
              <a:t>t’ ~ few*10</a:t>
            </a:r>
            <a:r>
              <a:rPr lang="en-US" sz="2400" baseline="30000" dirty="0">
                <a:solidFill>
                  <a:srgbClr val="FF0000"/>
                </a:solidFill>
              </a:rPr>
              <a:t>5</a:t>
            </a:r>
            <a:r>
              <a:rPr lang="en-US" sz="2400" dirty="0">
                <a:solidFill>
                  <a:srgbClr val="FF0000"/>
                </a:solidFill>
              </a:rPr>
              <a:t> 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0000"/>
                </a:solidFill>
              </a:rPr>
              <a:t>t</a:t>
            </a:r>
            <a:r>
              <a:rPr lang="en-US" sz="2400" baseline="-25000" dirty="0" err="1">
                <a:solidFill>
                  <a:srgbClr val="FF0000"/>
                </a:solidFill>
              </a:rPr>
              <a:t>obs</a:t>
            </a:r>
            <a:r>
              <a:rPr lang="en-US" sz="2400" dirty="0">
                <a:solidFill>
                  <a:srgbClr val="FF0000"/>
                </a:solidFill>
              </a:rPr>
              <a:t> ~ few </a:t>
            </a:r>
            <a:r>
              <a:rPr lang="en-US" sz="2400" dirty="0" err="1">
                <a:solidFill>
                  <a:srgbClr val="FF0000"/>
                </a:solidFill>
              </a:rPr>
              <a:t>hr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002060"/>
                </a:solidFill>
              </a:rPr>
              <a:t>-rays EC (Dust Torus) dominated: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u = 4*10</a:t>
            </a:r>
            <a:r>
              <a:rPr lang="en-US" sz="2400" baseline="30000" dirty="0">
                <a:solidFill>
                  <a:srgbClr val="002060"/>
                </a:solidFill>
              </a:rPr>
              <a:t>-4</a:t>
            </a:r>
            <a:r>
              <a:rPr lang="en-US" sz="2400" dirty="0">
                <a:solidFill>
                  <a:srgbClr val="002060"/>
                </a:solidFill>
              </a:rPr>
              <a:t> erg/cm</a:t>
            </a:r>
            <a:r>
              <a:rPr lang="en-US" sz="2400" baseline="30000" dirty="0">
                <a:solidFill>
                  <a:srgbClr val="002060"/>
                </a:solidFill>
              </a:rPr>
              <a:t>3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</a:t>
            </a:r>
            <a:r>
              <a:rPr lang="en-US" sz="2400" baseline="-25000" dirty="0">
                <a:solidFill>
                  <a:srgbClr val="002060"/>
                </a:solidFill>
              </a:rPr>
              <a:t>BB</a:t>
            </a:r>
            <a:r>
              <a:rPr lang="en-US" sz="2400" dirty="0">
                <a:solidFill>
                  <a:srgbClr val="002060"/>
                </a:solidFill>
              </a:rPr>
              <a:t> = 300 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958837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800" baseline="-25000" dirty="0" err="1">
                <a:solidFill>
                  <a:srgbClr val="FF0000"/>
                </a:solidFill>
              </a:rPr>
              <a:t>pas</a:t>
            </a:r>
            <a:r>
              <a:rPr lang="en-US" sz="2800" dirty="0">
                <a:solidFill>
                  <a:srgbClr val="FF0000"/>
                </a:solidFill>
              </a:rPr>
              <a:t> = 300 </a:t>
            </a:r>
            <a:r>
              <a:rPr lang="en-US" sz="2800" dirty="0" err="1">
                <a:solidFill>
                  <a:srgbClr val="FF0000"/>
                </a:solidFill>
              </a:rPr>
              <a:t>r</a:t>
            </a:r>
            <a:r>
              <a:rPr lang="en-US" sz="2800" baseline="-25000" dirty="0" err="1">
                <a:solidFill>
                  <a:srgbClr val="FF0000"/>
                </a:solidFill>
              </a:rPr>
              <a:t>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800" baseline="30000" dirty="0">
                <a:solidFill>
                  <a:srgbClr val="FF0000"/>
                </a:solidFill>
              </a:rPr>
              <a:t>2</a:t>
            </a:r>
            <a:endParaRPr lang="en-ZA" sz="2800" baseline="30000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268068" y="958836"/>
            <a:ext cx="2743200" cy="487660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3"/>
          <p:cNvSpPr txBox="1"/>
          <p:nvPr/>
        </p:nvSpPr>
        <p:spPr>
          <a:xfrm>
            <a:off x="495300" y="6051231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(</a:t>
            </a:r>
            <a:r>
              <a:rPr lang="en-ZA" dirty="0" err="1"/>
              <a:t>Böttcher</a:t>
            </a:r>
            <a:r>
              <a:rPr lang="en-ZA" dirty="0"/>
              <a:t> &amp; Baring 2019)</a:t>
            </a:r>
          </a:p>
        </p:txBody>
      </p:sp>
    </p:spTree>
    <p:extLst>
      <p:ext uri="{BB962C8B-B14F-4D97-AF65-F5344CB8AC3E}">
        <p14:creationId xmlns:p14="http://schemas.microsoft.com/office/powerpoint/2010/main" val="3839275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7543800" cy="582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55"/>
            <a:ext cx="8229600" cy="1143000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3C279 – Flare C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34200" y="2720898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Flare modeled with</a:t>
            </a:r>
          </a:p>
          <a:p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FF0000"/>
                </a:solidFill>
              </a:rPr>
              <a:t>L</a:t>
            </a:r>
            <a:r>
              <a:rPr lang="en-US" baseline="-25000" dirty="0" err="1">
                <a:solidFill>
                  <a:srgbClr val="FF0000"/>
                </a:solidFill>
              </a:rPr>
              <a:t>inj</a:t>
            </a:r>
            <a:r>
              <a:rPr lang="en-US" dirty="0">
                <a:solidFill>
                  <a:srgbClr val="FF0000"/>
                </a:solidFill>
              </a:rPr>
              <a:t> = 1.1x10</a:t>
            </a:r>
            <a:r>
              <a:rPr lang="en-US" baseline="30000" dirty="0">
                <a:solidFill>
                  <a:srgbClr val="FF0000"/>
                </a:solidFill>
              </a:rPr>
              <a:t>43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→ </a:t>
            </a:r>
            <a:r>
              <a:rPr lang="en-US" dirty="0">
                <a:solidFill>
                  <a:srgbClr val="FF0000"/>
                </a:solidFill>
              </a:rPr>
              <a:t>5.0x10</a:t>
            </a:r>
            <a:r>
              <a:rPr lang="en-US" baseline="30000" dirty="0">
                <a:solidFill>
                  <a:srgbClr val="FF0000"/>
                </a:solidFill>
              </a:rPr>
              <a:t>43</a:t>
            </a:r>
            <a:r>
              <a:rPr lang="en-US" dirty="0">
                <a:solidFill>
                  <a:srgbClr val="FF0000"/>
                </a:solidFill>
              </a:rPr>
              <a:t> erg/s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29079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(</a:t>
            </a:r>
            <a:r>
              <a:rPr lang="en-ZA" dirty="0" err="1"/>
              <a:t>Böttcher</a:t>
            </a:r>
            <a:r>
              <a:rPr lang="en-ZA" dirty="0"/>
              <a:t> &amp; Baring 2019)</a:t>
            </a:r>
          </a:p>
        </p:txBody>
      </p:sp>
    </p:spTree>
    <p:extLst>
      <p:ext uri="{BB962C8B-B14F-4D97-AF65-F5344CB8AC3E}">
        <p14:creationId xmlns:p14="http://schemas.microsoft.com/office/powerpoint/2010/main" val="319903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975" y="76200"/>
            <a:ext cx="6573825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2732887" cy="1981200"/>
          </a:xfrm>
        </p:spPr>
        <p:txBody>
          <a:bodyPr/>
          <a:lstStyle/>
          <a:p>
            <a:r>
              <a:rPr lang="en-US" sz="4000" u="sng" dirty="0">
                <a:solidFill>
                  <a:schemeClr val="accent6"/>
                </a:solidFill>
              </a:rPr>
              <a:t>Example: FSRQ 3C279</a:t>
            </a:r>
            <a:endParaRPr lang="en-ZA" sz="4000" u="sng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2417389"/>
            <a:ext cx="2841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Flare B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(December 2013):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Orphan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0000"/>
                </a:solidFill>
              </a:rPr>
              <a:t>-ray flare</a:t>
            </a:r>
            <a:endParaRPr lang="en-ZA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6368534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Hayashida</a:t>
            </a:r>
            <a:r>
              <a:rPr lang="en-US" dirty="0"/>
              <a:t> et al. 2015)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65108" y="76200"/>
            <a:ext cx="261571" cy="6477000"/>
          </a:xfrm>
          <a:prstGeom prst="roundRect">
            <a:avLst/>
          </a:prstGeom>
          <a:solidFill>
            <a:srgbClr val="FF00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92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914498"/>
            <a:ext cx="7001309" cy="541010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1229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u="sng" kern="0" dirty="0">
                <a:solidFill>
                  <a:schemeClr val="accent6"/>
                </a:solidFill>
              </a:rPr>
              <a:t>Example: FSRQ 3C279 (2013 – 2014)</a:t>
            </a:r>
            <a:endParaRPr lang="en-ZA" sz="4000" u="sng" kern="0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4343400"/>
            <a:ext cx="419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8CE42"/>
                </a:solidFill>
              </a:rPr>
              <a:t>                         A = Low State</a:t>
            </a:r>
          </a:p>
          <a:p>
            <a:endParaRPr lang="en-US" sz="1000" dirty="0">
              <a:solidFill>
                <a:srgbClr val="88CE4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4872335"/>
            <a:ext cx="4405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Flare B: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0000"/>
                </a:solidFill>
              </a:rPr>
              <a:t> / </a:t>
            </a:r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0000"/>
                </a:solidFill>
              </a:rPr>
              <a:t> &gt;&gt;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</a:rPr>
              <a:t>opt</a:t>
            </a:r>
            <a:r>
              <a:rPr lang="en-US" sz="2400" dirty="0">
                <a:solidFill>
                  <a:srgbClr val="FF0000"/>
                </a:solidFill>
              </a:rPr>
              <a:t> / </a:t>
            </a:r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</a:rPr>
              <a:t>opt</a:t>
            </a:r>
            <a:endParaRPr lang="en-ZA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1036796"/>
            <a:ext cx="2667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sz="2400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r>
              <a:rPr lang="en-US" sz="2400" dirty="0">
                <a:solidFill>
                  <a:srgbClr val="FF0000"/>
                </a:solidFill>
              </a:rPr>
              <a:t> = 300</a:t>
            </a:r>
          </a:p>
          <a:p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dirty="0">
                <a:solidFill>
                  <a:srgbClr val="FF0000"/>
                </a:solidFill>
              </a:rPr>
              <a:t> = 3</a:t>
            </a:r>
          </a:p>
          <a:p>
            <a:r>
              <a:rPr lang="en-US" sz="2400" dirty="0">
                <a:solidFill>
                  <a:srgbClr val="002060"/>
                </a:solidFill>
              </a:rPr>
              <a:t>B = 0.65 G</a:t>
            </a:r>
          </a:p>
          <a:p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>
                <a:solidFill>
                  <a:srgbClr val="002060"/>
                </a:solidFill>
              </a:rPr>
              <a:t> = 15</a:t>
            </a:r>
          </a:p>
          <a:p>
            <a:r>
              <a:rPr lang="en-US" sz="2400" dirty="0">
                <a:solidFill>
                  <a:srgbClr val="002060"/>
                </a:solidFill>
              </a:rPr>
              <a:t>R = 1.8*10</a:t>
            </a:r>
            <a:r>
              <a:rPr lang="en-US" sz="2400" baseline="30000" dirty="0">
                <a:solidFill>
                  <a:srgbClr val="002060"/>
                </a:solidFill>
              </a:rPr>
              <a:t>16</a:t>
            </a:r>
            <a:r>
              <a:rPr lang="en-US" sz="2400" dirty="0">
                <a:solidFill>
                  <a:srgbClr val="002060"/>
                </a:solidFill>
              </a:rPr>
              <a:t> cm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 D</a:t>
            </a:r>
            <a:r>
              <a:rPr lang="en-US" sz="2400" dirty="0">
                <a:solidFill>
                  <a:srgbClr val="FF0000"/>
                </a:solidFill>
              </a:rPr>
              <a:t>t’ ~ few*10</a:t>
            </a:r>
            <a:r>
              <a:rPr lang="en-US" sz="2400" baseline="30000" dirty="0">
                <a:solidFill>
                  <a:srgbClr val="FF0000"/>
                </a:solidFill>
              </a:rPr>
              <a:t>5</a:t>
            </a:r>
            <a:r>
              <a:rPr lang="en-US" sz="2400" dirty="0">
                <a:solidFill>
                  <a:srgbClr val="FF0000"/>
                </a:solidFill>
              </a:rPr>
              <a:t> 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0000"/>
                </a:solidFill>
              </a:rPr>
              <a:t>t</a:t>
            </a:r>
            <a:r>
              <a:rPr lang="en-US" sz="2400" baseline="-25000" dirty="0" err="1">
                <a:solidFill>
                  <a:srgbClr val="FF0000"/>
                </a:solidFill>
              </a:rPr>
              <a:t>obs</a:t>
            </a:r>
            <a:r>
              <a:rPr lang="en-US" sz="2400" dirty="0">
                <a:solidFill>
                  <a:srgbClr val="FF0000"/>
                </a:solidFill>
              </a:rPr>
              <a:t> ~ few </a:t>
            </a:r>
            <a:r>
              <a:rPr lang="en-US" sz="2400" dirty="0" err="1">
                <a:solidFill>
                  <a:srgbClr val="FF0000"/>
                </a:solidFill>
              </a:rPr>
              <a:t>hr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002060"/>
                </a:solidFill>
              </a:rPr>
              <a:t>-rays EC (Dust Torus) dominated: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u = 4*10</a:t>
            </a:r>
            <a:r>
              <a:rPr lang="en-US" sz="2400" baseline="30000" dirty="0">
                <a:solidFill>
                  <a:srgbClr val="002060"/>
                </a:solidFill>
              </a:rPr>
              <a:t>-4</a:t>
            </a:r>
            <a:r>
              <a:rPr lang="en-US" sz="2400" dirty="0">
                <a:solidFill>
                  <a:srgbClr val="002060"/>
                </a:solidFill>
              </a:rPr>
              <a:t> erg/cm</a:t>
            </a:r>
            <a:r>
              <a:rPr lang="en-US" sz="2400" baseline="30000" dirty="0">
                <a:solidFill>
                  <a:srgbClr val="002060"/>
                </a:solidFill>
              </a:rPr>
              <a:t>3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</a:t>
            </a:r>
            <a:r>
              <a:rPr lang="en-US" sz="2400" baseline="-25000" dirty="0">
                <a:solidFill>
                  <a:srgbClr val="002060"/>
                </a:solidFill>
              </a:rPr>
              <a:t>BB</a:t>
            </a:r>
            <a:r>
              <a:rPr lang="en-US" sz="2400" dirty="0">
                <a:solidFill>
                  <a:srgbClr val="002060"/>
                </a:solidFill>
              </a:rPr>
              <a:t> = 300 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958837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800" baseline="-25000" dirty="0" err="1">
                <a:solidFill>
                  <a:srgbClr val="FF0000"/>
                </a:solidFill>
              </a:rPr>
              <a:t>pas</a:t>
            </a:r>
            <a:r>
              <a:rPr lang="en-US" sz="2800" dirty="0">
                <a:solidFill>
                  <a:srgbClr val="FF0000"/>
                </a:solidFill>
              </a:rPr>
              <a:t> = 300 </a:t>
            </a:r>
            <a:r>
              <a:rPr lang="en-US" sz="2800" dirty="0" err="1">
                <a:solidFill>
                  <a:srgbClr val="FF0000"/>
                </a:solidFill>
              </a:rPr>
              <a:t>r</a:t>
            </a:r>
            <a:r>
              <a:rPr lang="en-US" sz="2800" baseline="-25000" dirty="0" err="1">
                <a:solidFill>
                  <a:srgbClr val="FF0000"/>
                </a:solidFill>
              </a:rPr>
              <a:t>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800" baseline="30000" dirty="0">
                <a:solidFill>
                  <a:srgbClr val="FF0000"/>
                </a:solidFill>
              </a:rPr>
              <a:t>2</a:t>
            </a:r>
            <a:endParaRPr lang="en-ZA" sz="2800" baseline="30000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268068" y="958836"/>
            <a:ext cx="2743200" cy="487660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3"/>
          <p:cNvSpPr txBox="1"/>
          <p:nvPr/>
        </p:nvSpPr>
        <p:spPr>
          <a:xfrm>
            <a:off x="495300" y="6051231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(</a:t>
            </a:r>
            <a:r>
              <a:rPr lang="en-ZA" dirty="0" err="1"/>
              <a:t>Böttcher</a:t>
            </a:r>
            <a:r>
              <a:rPr lang="en-ZA" dirty="0"/>
              <a:t> &amp; Baring 2019)</a:t>
            </a:r>
          </a:p>
        </p:txBody>
      </p:sp>
    </p:spTree>
    <p:extLst>
      <p:ext uri="{BB962C8B-B14F-4D97-AF65-F5344CB8AC3E}">
        <p14:creationId xmlns:p14="http://schemas.microsoft.com/office/powerpoint/2010/main" val="188526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" y="615416"/>
            <a:ext cx="7543800" cy="582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55"/>
            <a:ext cx="8229600" cy="786270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3C279 – Flare B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5039" y="1752600"/>
            <a:ext cx="2209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Flare modeled with</a:t>
            </a:r>
          </a:p>
          <a:p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FF0000"/>
                </a:solidFill>
              </a:rPr>
              <a:t>L</a:t>
            </a:r>
            <a:r>
              <a:rPr lang="en-US" baseline="-25000" dirty="0" err="1">
                <a:solidFill>
                  <a:srgbClr val="FF0000"/>
                </a:solidFill>
              </a:rPr>
              <a:t>inj</a:t>
            </a:r>
            <a:r>
              <a:rPr lang="en-US" dirty="0">
                <a:solidFill>
                  <a:srgbClr val="FF0000"/>
                </a:solidFill>
              </a:rPr>
              <a:t> = 1.1x10</a:t>
            </a:r>
            <a:r>
              <a:rPr lang="en-US" baseline="30000" dirty="0">
                <a:solidFill>
                  <a:srgbClr val="FF0000"/>
                </a:solidFill>
              </a:rPr>
              <a:t>43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→ </a:t>
            </a:r>
            <a:r>
              <a:rPr lang="en-US" dirty="0">
                <a:solidFill>
                  <a:srgbClr val="FF0000"/>
                </a:solidFill>
              </a:rPr>
              <a:t>4.0x10</a:t>
            </a:r>
            <a:r>
              <a:rPr lang="en-US" baseline="30000" dirty="0">
                <a:solidFill>
                  <a:srgbClr val="FF0000"/>
                </a:solidFill>
              </a:rPr>
              <a:t>44</a:t>
            </a:r>
            <a:r>
              <a:rPr lang="en-US" dirty="0">
                <a:solidFill>
                  <a:srgbClr val="FF0000"/>
                </a:solidFill>
              </a:rPr>
              <a:t> erg/s</a:t>
            </a:r>
          </a:p>
          <a:p>
            <a:endParaRPr lang="en-US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 = 100 → 10</a:t>
            </a:r>
          </a:p>
          <a:p>
            <a:pPr marL="285750" indent="-285750">
              <a:buFont typeface="Symbol" panose="05050102010706020507" pitchFamily="18" charset="2"/>
              <a:buChar char="a"/>
            </a:pPr>
            <a:r>
              <a:rPr lang="en-US" dirty="0">
                <a:solidFill>
                  <a:srgbClr val="FF0000"/>
                </a:solidFill>
              </a:rPr>
              <a:t>= 3.0 → 2.3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>
                <a:solidFill>
                  <a:srgbClr val="FF0000"/>
                </a:solidFill>
              </a:rPr>
              <a:t>Harder electron spectrum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ZA" dirty="0">
                <a:solidFill>
                  <a:srgbClr val="FF0000"/>
                </a:solidFill>
              </a:rPr>
              <a:t>B = 0.65 → 0.075</a:t>
            </a:r>
          </a:p>
          <a:p>
            <a:endParaRPr lang="en-ZA" sz="1000" dirty="0">
              <a:solidFill>
                <a:srgbClr val="FF0000"/>
              </a:solidFill>
            </a:endParaRPr>
          </a:p>
          <a:p>
            <a:r>
              <a:rPr lang="en-ZA" dirty="0">
                <a:solidFill>
                  <a:srgbClr val="FF0000"/>
                </a:solidFill>
              </a:rPr>
              <a:t>with gradual recovery after shock passage: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603939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(</a:t>
            </a:r>
            <a:r>
              <a:rPr lang="en-ZA" dirty="0" err="1"/>
              <a:t>Böttcher</a:t>
            </a:r>
            <a:r>
              <a:rPr lang="en-ZA" dirty="0"/>
              <a:t> &amp; Baring 2019)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6124192"/>
            <a:ext cx="4953601" cy="5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0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828" y="4337653"/>
            <a:ext cx="5408972" cy="1529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ZA" sz="4000" u="sng" dirty="0">
                <a:solidFill>
                  <a:schemeClr val="accent2"/>
                </a:solidFill>
              </a:rPr>
              <a:t>Alternative Idea: Synchrotron Mirror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72" y="941441"/>
            <a:ext cx="8915400" cy="1219199"/>
          </a:xfrm>
        </p:spPr>
        <p:txBody>
          <a:bodyPr/>
          <a:lstStyle/>
          <a:p>
            <a:pPr marL="0" indent="0" algn="ctr">
              <a:buNone/>
            </a:pPr>
            <a:r>
              <a:rPr lang="en-ZA" sz="2000" dirty="0"/>
              <a:t>Originally proposed by </a:t>
            </a:r>
            <a:r>
              <a:rPr lang="en-ZA" sz="2000" dirty="0" err="1"/>
              <a:t>Ghisellini</a:t>
            </a:r>
            <a:r>
              <a:rPr lang="en-ZA" sz="2000" dirty="0"/>
              <a:t> &amp; </a:t>
            </a:r>
            <a:r>
              <a:rPr lang="en-ZA" sz="2000" dirty="0" err="1"/>
              <a:t>Madau</a:t>
            </a:r>
            <a:r>
              <a:rPr lang="en-ZA" sz="2000" dirty="0"/>
              <a:t> (1996); </a:t>
            </a:r>
            <a:r>
              <a:rPr lang="en-ZA" sz="2000" dirty="0" err="1"/>
              <a:t>Böttcher</a:t>
            </a:r>
            <a:r>
              <a:rPr lang="en-ZA" sz="2000" dirty="0"/>
              <a:t> &amp; Dermer (1998); </a:t>
            </a:r>
            <a:r>
              <a:rPr lang="en-ZA" sz="2000" dirty="0" err="1"/>
              <a:t>Bednarek</a:t>
            </a:r>
            <a:r>
              <a:rPr lang="en-ZA" sz="2000" dirty="0"/>
              <a:t> (1998); </a:t>
            </a:r>
          </a:p>
          <a:p>
            <a:pPr marL="0" indent="0" algn="ctr">
              <a:buNone/>
            </a:pPr>
            <a:r>
              <a:rPr lang="en-ZA" sz="2000" dirty="0"/>
              <a:t>further developed by </a:t>
            </a:r>
            <a:r>
              <a:rPr lang="en-ZA" sz="2000" dirty="0" err="1"/>
              <a:t>Vittorini</a:t>
            </a:r>
            <a:r>
              <a:rPr lang="en-ZA" sz="2000" dirty="0"/>
              <a:t> et al. (2014); Tavani et al. (2015)</a:t>
            </a:r>
          </a:p>
        </p:txBody>
      </p:sp>
      <p:sp>
        <p:nvSpPr>
          <p:cNvPr id="6" name="Oval 5"/>
          <p:cNvSpPr/>
          <p:nvPr/>
        </p:nvSpPr>
        <p:spPr>
          <a:xfrm>
            <a:off x="152400" y="2209800"/>
            <a:ext cx="533400" cy="2667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Oval 4"/>
          <p:cNvSpPr/>
          <p:nvPr/>
        </p:nvSpPr>
        <p:spPr>
          <a:xfrm>
            <a:off x="304800" y="3048000"/>
            <a:ext cx="228600" cy="838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Oval 3"/>
          <p:cNvSpPr/>
          <p:nvPr/>
        </p:nvSpPr>
        <p:spPr>
          <a:xfrm>
            <a:off x="353960" y="3314700"/>
            <a:ext cx="1524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1143000" y="3096519"/>
            <a:ext cx="5998407" cy="637281"/>
          </a:xfrm>
          <a:custGeom>
            <a:avLst/>
            <a:gdLst>
              <a:gd name="connsiteX0" fmla="*/ 5992864 w 6002696"/>
              <a:gd name="connsiteY0" fmla="*/ 0 h 632177"/>
              <a:gd name="connsiteX1" fmla="*/ 2708889 w 6002696"/>
              <a:gd name="connsiteY1" fmla="*/ 29496 h 632177"/>
              <a:gd name="connsiteX2" fmla="*/ 1558515 w 6002696"/>
              <a:gd name="connsiteY2" fmla="*/ 58993 h 632177"/>
              <a:gd name="connsiteX3" fmla="*/ 260657 w 6002696"/>
              <a:gd name="connsiteY3" fmla="*/ 98322 h 632177"/>
              <a:gd name="connsiteX4" fmla="*/ 5018 w 6002696"/>
              <a:gd name="connsiteY4" fmla="*/ 383458 h 632177"/>
              <a:gd name="connsiteX5" fmla="*/ 113173 w 6002696"/>
              <a:gd name="connsiteY5" fmla="*/ 589935 h 632177"/>
              <a:gd name="connsiteX6" fmla="*/ 378644 w 6002696"/>
              <a:gd name="connsiteY6" fmla="*/ 629264 h 632177"/>
              <a:gd name="connsiteX7" fmla="*/ 2128786 w 6002696"/>
              <a:gd name="connsiteY7" fmla="*/ 629264 h 632177"/>
              <a:gd name="connsiteX8" fmla="*/ 6002696 w 6002696"/>
              <a:gd name="connsiteY8" fmla="*/ 570271 h 632177"/>
              <a:gd name="connsiteX9" fmla="*/ 6002696 w 6002696"/>
              <a:gd name="connsiteY9" fmla="*/ 570271 h 632177"/>
              <a:gd name="connsiteX0" fmla="*/ 5992864 w 6002696"/>
              <a:gd name="connsiteY0" fmla="*/ 0 h 629264"/>
              <a:gd name="connsiteX1" fmla="*/ 2708889 w 6002696"/>
              <a:gd name="connsiteY1" fmla="*/ 29496 h 629264"/>
              <a:gd name="connsiteX2" fmla="*/ 1558515 w 6002696"/>
              <a:gd name="connsiteY2" fmla="*/ 58993 h 629264"/>
              <a:gd name="connsiteX3" fmla="*/ 260657 w 6002696"/>
              <a:gd name="connsiteY3" fmla="*/ 98322 h 629264"/>
              <a:gd name="connsiteX4" fmla="*/ 5018 w 6002696"/>
              <a:gd name="connsiteY4" fmla="*/ 383458 h 629264"/>
              <a:gd name="connsiteX5" fmla="*/ 113173 w 6002696"/>
              <a:gd name="connsiteY5" fmla="*/ 589935 h 629264"/>
              <a:gd name="connsiteX6" fmla="*/ 378644 w 6002696"/>
              <a:gd name="connsiteY6" fmla="*/ 629264 h 629264"/>
              <a:gd name="connsiteX7" fmla="*/ 2689224 w 6002696"/>
              <a:gd name="connsiteY7" fmla="*/ 609599 h 629264"/>
              <a:gd name="connsiteX8" fmla="*/ 6002696 w 6002696"/>
              <a:gd name="connsiteY8" fmla="*/ 570271 h 629264"/>
              <a:gd name="connsiteX9" fmla="*/ 6002696 w 6002696"/>
              <a:gd name="connsiteY9" fmla="*/ 570271 h 629264"/>
              <a:gd name="connsiteX0" fmla="*/ 5992864 w 6002696"/>
              <a:gd name="connsiteY0" fmla="*/ 0 h 629264"/>
              <a:gd name="connsiteX1" fmla="*/ 2708889 w 6002696"/>
              <a:gd name="connsiteY1" fmla="*/ 29496 h 629264"/>
              <a:gd name="connsiteX2" fmla="*/ 1578179 w 6002696"/>
              <a:gd name="connsiteY2" fmla="*/ 39329 h 629264"/>
              <a:gd name="connsiteX3" fmla="*/ 260657 w 6002696"/>
              <a:gd name="connsiteY3" fmla="*/ 98322 h 629264"/>
              <a:gd name="connsiteX4" fmla="*/ 5018 w 6002696"/>
              <a:gd name="connsiteY4" fmla="*/ 383458 h 629264"/>
              <a:gd name="connsiteX5" fmla="*/ 113173 w 6002696"/>
              <a:gd name="connsiteY5" fmla="*/ 589935 h 629264"/>
              <a:gd name="connsiteX6" fmla="*/ 378644 w 6002696"/>
              <a:gd name="connsiteY6" fmla="*/ 629264 h 629264"/>
              <a:gd name="connsiteX7" fmla="*/ 2689224 w 6002696"/>
              <a:gd name="connsiteY7" fmla="*/ 609599 h 629264"/>
              <a:gd name="connsiteX8" fmla="*/ 6002696 w 6002696"/>
              <a:gd name="connsiteY8" fmla="*/ 570271 h 629264"/>
              <a:gd name="connsiteX9" fmla="*/ 6002696 w 6002696"/>
              <a:gd name="connsiteY9" fmla="*/ 570271 h 629264"/>
              <a:gd name="connsiteX0" fmla="*/ 6044008 w 6053840"/>
              <a:gd name="connsiteY0" fmla="*/ 0 h 619432"/>
              <a:gd name="connsiteX1" fmla="*/ 2760033 w 6053840"/>
              <a:gd name="connsiteY1" fmla="*/ 29496 h 619432"/>
              <a:gd name="connsiteX2" fmla="*/ 1629323 w 6053840"/>
              <a:gd name="connsiteY2" fmla="*/ 39329 h 619432"/>
              <a:gd name="connsiteX3" fmla="*/ 311801 w 6053840"/>
              <a:gd name="connsiteY3" fmla="*/ 98322 h 619432"/>
              <a:gd name="connsiteX4" fmla="*/ 56162 w 6053840"/>
              <a:gd name="connsiteY4" fmla="*/ 383458 h 619432"/>
              <a:gd name="connsiteX5" fmla="*/ 164317 w 6053840"/>
              <a:gd name="connsiteY5" fmla="*/ 589935 h 619432"/>
              <a:gd name="connsiteX6" fmla="*/ 1668653 w 6053840"/>
              <a:gd name="connsiteY6" fmla="*/ 619432 h 619432"/>
              <a:gd name="connsiteX7" fmla="*/ 2740368 w 6053840"/>
              <a:gd name="connsiteY7" fmla="*/ 609599 h 619432"/>
              <a:gd name="connsiteX8" fmla="*/ 6053840 w 6053840"/>
              <a:gd name="connsiteY8" fmla="*/ 570271 h 619432"/>
              <a:gd name="connsiteX9" fmla="*/ 6053840 w 6053840"/>
              <a:gd name="connsiteY9" fmla="*/ 570271 h 619432"/>
              <a:gd name="connsiteX0" fmla="*/ 5988575 w 5998407"/>
              <a:gd name="connsiteY0" fmla="*/ 0 h 637281"/>
              <a:gd name="connsiteX1" fmla="*/ 2704600 w 5998407"/>
              <a:gd name="connsiteY1" fmla="*/ 29496 h 637281"/>
              <a:gd name="connsiteX2" fmla="*/ 1573890 w 5998407"/>
              <a:gd name="connsiteY2" fmla="*/ 39329 h 637281"/>
              <a:gd name="connsiteX3" fmla="*/ 256368 w 5998407"/>
              <a:gd name="connsiteY3" fmla="*/ 98322 h 637281"/>
              <a:gd name="connsiteX4" fmla="*/ 729 w 5998407"/>
              <a:gd name="connsiteY4" fmla="*/ 383458 h 637281"/>
              <a:gd name="connsiteX5" fmla="*/ 276032 w 5998407"/>
              <a:gd name="connsiteY5" fmla="*/ 619432 h 637281"/>
              <a:gd name="connsiteX6" fmla="*/ 1613220 w 5998407"/>
              <a:gd name="connsiteY6" fmla="*/ 619432 h 637281"/>
              <a:gd name="connsiteX7" fmla="*/ 2684935 w 5998407"/>
              <a:gd name="connsiteY7" fmla="*/ 609599 h 637281"/>
              <a:gd name="connsiteX8" fmla="*/ 5998407 w 5998407"/>
              <a:gd name="connsiteY8" fmla="*/ 570271 h 637281"/>
              <a:gd name="connsiteX9" fmla="*/ 5998407 w 5998407"/>
              <a:gd name="connsiteY9" fmla="*/ 570271 h 637281"/>
              <a:gd name="connsiteX0" fmla="*/ 5988575 w 6254284"/>
              <a:gd name="connsiteY0" fmla="*/ 0 h 637281"/>
              <a:gd name="connsiteX1" fmla="*/ 2704600 w 6254284"/>
              <a:gd name="connsiteY1" fmla="*/ 29496 h 637281"/>
              <a:gd name="connsiteX2" fmla="*/ 1573890 w 6254284"/>
              <a:gd name="connsiteY2" fmla="*/ 39329 h 637281"/>
              <a:gd name="connsiteX3" fmla="*/ 256368 w 6254284"/>
              <a:gd name="connsiteY3" fmla="*/ 98322 h 637281"/>
              <a:gd name="connsiteX4" fmla="*/ 729 w 6254284"/>
              <a:gd name="connsiteY4" fmla="*/ 383458 h 637281"/>
              <a:gd name="connsiteX5" fmla="*/ 276032 w 6254284"/>
              <a:gd name="connsiteY5" fmla="*/ 619432 h 637281"/>
              <a:gd name="connsiteX6" fmla="*/ 1613220 w 6254284"/>
              <a:gd name="connsiteY6" fmla="*/ 619432 h 637281"/>
              <a:gd name="connsiteX7" fmla="*/ 2684935 w 6254284"/>
              <a:gd name="connsiteY7" fmla="*/ 609599 h 637281"/>
              <a:gd name="connsiteX8" fmla="*/ 5998407 w 6254284"/>
              <a:gd name="connsiteY8" fmla="*/ 570271 h 637281"/>
              <a:gd name="connsiteX9" fmla="*/ 6037736 w 6254284"/>
              <a:gd name="connsiteY9" fmla="*/ 570271 h 637281"/>
              <a:gd name="connsiteX0" fmla="*/ 5988575 w 5998407"/>
              <a:gd name="connsiteY0" fmla="*/ 0 h 637281"/>
              <a:gd name="connsiteX1" fmla="*/ 2704600 w 5998407"/>
              <a:gd name="connsiteY1" fmla="*/ 29496 h 637281"/>
              <a:gd name="connsiteX2" fmla="*/ 1573890 w 5998407"/>
              <a:gd name="connsiteY2" fmla="*/ 39329 h 637281"/>
              <a:gd name="connsiteX3" fmla="*/ 256368 w 5998407"/>
              <a:gd name="connsiteY3" fmla="*/ 98322 h 637281"/>
              <a:gd name="connsiteX4" fmla="*/ 729 w 5998407"/>
              <a:gd name="connsiteY4" fmla="*/ 383458 h 637281"/>
              <a:gd name="connsiteX5" fmla="*/ 276032 w 5998407"/>
              <a:gd name="connsiteY5" fmla="*/ 619432 h 637281"/>
              <a:gd name="connsiteX6" fmla="*/ 1613220 w 5998407"/>
              <a:gd name="connsiteY6" fmla="*/ 619432 h 637281"/>
              <a:gd name="connsiteX7" fmla="*/ 2684935 w 5998407"/>
              <a:gd name="connsiteY7" fmla="*/ 609599 h 637281"/>
              <a:gd name="connsiteX8" fmla="*/ 5998407 w 5998407"/>
              <a:gd name="connsiteY8" fmla="*/ 570271 h 63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407" h="637281">
                <a:moveTo>
                  <a:pt x="5988575" y="0"/>
                </a:moveTo>
                <a:lnTo>
                  <a:pt x="2704600" y="29496"/>
                </a:lnTo>
                <a:lnTo>
                  <a:pt x="1573890" y="39329"/>
                </a:lnTo>
                <a:cubicBezTo>
                  <a:pt x="1165851" y="50800"/>
                  <a:pt x="518561" y="40967"/>
                  <a:pt x="256368" y="98322"/>
                </a:cubicBezTo>
                <a:cubicBezTo>
                  <a:pt x="-5825" y="155677"/>
                  <a:pt x="-2548" y="296607"/>
                  <a:pt x="729" y="383458"/>
                </a:cubicBezTo>
                <a:cubicBezTo>
                  <a:pt x="4006" y="470309"/>
                  <a:pt x="7284" y="580103"/>
                  <a:pt x="276032" y="619432"/>
                </a:cubicBezTo>
                <a:cubicBezTo>
                  <a:pt x="544780" y="658761"/>
                  <a:pt x="1211736" y="621071"/>
                  <a:pt x="1613220" y="619432"/>
                </a:cubicBezTo>
                <a:lnTo>
                  <a:pt x="2684935" y="609599"/>
                </a:lnTo>
                <a:lnTo>
                  <a:pt x="5998407" y="57027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0" name="Straight Connector 9"/>
          <p:cNvCxnSpPr/>
          <p:nvPr/>
        </p:nvCxnSpPr>
        <p:spPr>
          <a:xfrm>
            <a:off x="1981200" y="3163528"/>
            <a:ext cx="0" cy="570272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>
            <a:off x="7217607" y="2843659"/>
            <a:ext cx="762000" cy="1143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2035628" y="3156858"/>
            <a:ext cx="45719" cy="5769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/>
          <p:cNvSpPr/>
          <p:nvPr/>
        </p:nvSpPr>
        <p:spPr>
          <a:xfrm>
            <a:off x="7150115" y="3096519"/>
            <a:ext cx="45719" cy="5769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TextBox 17"/>
          <p:cNvSpPr txBox="1"/>
          <p:nvPr/>
        </p:nvSpPr>
        <p:spPr>
          <a:xfrm>
            <a:off x="6096000" y="605740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(</a:t>
            </a:r>
            <a:r>
              <a:rPr lang="en-ZA" dirty="0" err="1"/>
              <a:t>Böttcher</a:t>
            </a:r>
            <a:r>
              <a:rPr lang="en-ZA" dirty="0"/>
              <a:t> &amp; Dermer 1998)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52500" y="4267200"/>
                <a:ext cx="2514600" cy="2158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2000" dirty="0"/>
                  <a:t>Short enhancement of external radiation field on observed time scale</a:t>
                </a:r>
              </a:p>
              <a:p>
                <a:pPr algn="ctr"/>
                <a:endParaRPr lang="en-ZA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Z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ZA" sz="20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𝑜𝑏𝑠</m:t>
                      </m:r>
                      <m:r>
                        <a:rPr lang="en-ZA" sz="20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~ </m:t>
                      </m:r>
                      <m:f>
                        <m:fPr>
                          <m:ctrlPr>
                            <a:rPr lang="en-ZA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ZA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ZA" sz="2000" b="0" i="1" baseline="-2500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ZA" sz="2000" b="0" i="1" smtClean="0">
                              <a:latin typeface="Cambria Math" panose="02040503050406030204" pitchFamily="18" charset="0"/>
                            </a:rPr>
                            <m:t>8 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en-ZA" sz="2000" b="0" i="1" baseline="3000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ZA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ZA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ZA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4267200"/>
                <a:ext cx="2514600" cy="2158476"/>
              </a:xfrm>
              <a:prstGeom prst="rect">
                <a:avLst/>
              </a:prstGeom>
              <a:blipFill>
                <a:blip r:embed="rId3"/>
                <a:stretch>
                  <a:fillRect l="-726" t="-1130" r="-2906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/>
          <p:cNvSpPr/>
          <p:nvPr/>
        </p:nvSpPr>
        <p:spPr>
          <a:xfrm rot="5400000">
            <a:off x="4422219" y="9996"/>
            <a:ext cx="614193" cy="5476568"/>
          </a:xfrm>
          <a:prstGeom prst="leftBrac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TextBox 20"/>
          <p:cNvSpPr txBox="1"/>
          <p:nvPr/>
        </p:nvSpPr>
        <p:spPr>
          <a:xfrm>
            <a:off x="4572000" y="2081984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err="1"/>
              <a:t>r</a:t>
            </a:r>
            <a:r>
              <a:rPr lang="en-ZA" sz="2000" baseline="-25000" dirty="0" err="1"/>
              <a:t>m</a:t>
            </a:r>
            <a:endParaRPr lang="en-ZA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21912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70833 -0.0194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0.00486 L 0.56198 -0.0071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90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7 0.00023 L -0.0927 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6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ANSWERNOWTEXT" val="Answer Now"/>
  <p:tag name="RESPTABLESTYLE" val="0"/>
  <p:tag name="ALLOWDUPLICATES" val="False"/>
  <p:tag name="AUTOADVANCE" val="False"/>
  <p:tag name="STDCHART" val="1"/>
  <p:tag name="BUBBLENAMEVISIBLE" val="True"/>
  <p:tag name="DEFAULTNUMTEAMS" val="5"/>
  <p:tag name="CUSTOMCELLBACKCOLOR2" val="-13395457"/>
  <p:tag name="DISPLAYNAME" val="True"/>
  <p:tag name="GRIDROTATIONINTERVAL" val="2"/>
  <p:tag name="POLLINGCYCLE" val="2"/>
  <p:tag name="INCLUDENONRESPONDERS" val="False"/>
  <p:tag name="ALLOWUSERFEEDBACK" val="True"/>
  <p:tag name="REALTIMEBACKUPPATH" val="(None)"/>
  <p:tag name="ADVANCEDSETTINGSVIEW" val="False"/>
  <p:tag name="FIBDISPLAYKEYWORDS" val="True"/>
  <p:tag name="USESECONDARYMONITOR" val="True"/>
  <p:tag name="RESPCOUNTERSTYLE" val="1"/>
  <p:tag name="NUMRESPONSES" val="1"/>
  <p:tag name="REVIEWONLY" val="False"/>
  <p:tag name="TEAMSINLEADERBOARD" val="5"/>
  <p:tag name="BUBBLEGROUPING" val="3"/>
  <p:tag name="CUSTOMCELLBACKCOLOR3" val="-268652"/>
  <p:tag name="DISPLAYDEVICEID" val="True"/>
  <p:tag name="GRIDPOSITION" val="1"/>
  <p:tag name="MULTIRESPDIVISOR" val="1"/>
  <p:tag name="INCORRECTPOINTVALUE" val="0"/>
  <p:tag name="CHARTSCALE" val="True"/>
  <p:tag name="TPVERSION" val="2008"/>
  <p:tag name="ANSWERNOWSTYLE" val="-1"/>
  <p:tag name="INPUTSOURCE" val="1"/>
  <p:tag name="ROTATIONINTERVAL" val="2"/>
  <p:tag name="BUBBLESIZEVISIBLE" val="True"/>
  <p:tag name="CUSTOMCELLBACKCOLOR1" val="-657956"/>
  <p:tag name="GRIDOPACITY" val="90"/>
  <p:tag name="CHARTLABELS" val="1"/>
  <p:tag name="CORRECTPOINTVALUE" val="100"/>
  <p:tag name="FIBDISPLAYRESULTS" val="True"/>
  <p:tag name="SHOWBARVISIBLE" val="True"/>
  <p:tag name="COUNTDOWNSECONDS" val="10"/>
  <p:tag name="AUTOUPDATEALIASES" val="True"/>
  <p:tag name="CUSTOMGRIDBACKCOLOR" val="-2830136"/>
  <p:tag name="DISPLAYDEVICENUMBER" val="True"/>
  <p:tag name="RESETCHARTS" val="True"/>
  <p:tag name="ZEROBASED" val="False"/>
  <p:tag name="POWERPOINTVERSION" val="10.0"/>
  <p:tag name="BACKUPSESSIONS" val="True"/>
  <p:tag name="MAXRESPONDERS" val="5"/>
  <p:tag name="USESCHEMECOLORS" val="True"/>
  <p:tag name="PARTLISTDEFAULT" val="0"/>
  <p:tag name="FIBNUMRESULTS" val="5"/>
  <p:tag name="RESPCOUNTERFORMAT" val="0"/>
  <p:tag name="BUBBLEVALUEFORMAT" val="0.0"/>
  <p:tag name="GRIDSIZE" val="{Width=800, Height=600}"/>
  <p:tag name="AUTOADJUSTPARTRANGE" val="True"/>
  <p:tag name="BACKUPMAINTENANCE" val="7"/>
  <p:tag name="CUSTOMCELLBACKCOLOR4" val="-8355712"/>
  <p:tag name="REALTIMEBACKUP" val="False"/>
  <p:tag name="CHARTVALUEFORMAT" val="0%"/>
  <p:tag name="CHARTCOLORS" val="2"/>
  <p:tag name="COUNTDOWNSTYLE" val="2"/>
  <p:tag name="INCLUDEPPT" val="True"/>
  <p:tag name="CUSTOMCELLFORECOLOR" val="-16777216"/>
  <p:tag name="PARTICIPANTSINLEADERBOARD" val="5"/>
  <p:tag name="AUTOSIZEGRID" val="True"/>
  <p:tag name="BULLETTYPE" val="3"/>
  <p:tag name="FIBINCLUDEOTHER" val="Tru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26864</TotalTime>
  <Words>1464</Words>
  <Application>Microsoft Office PowerPoint</Application>
  <PresentationFormat>On-screen Show (4:3)</PresentationFormat>
  <Paragraphs>250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Baskerville Old Face</vt:lpstr>
      <vt:lpstr>Baskerville Semibold</vt:lpstr>
      <vt:lpstr>Calibri</vt:lpstr>
      <vt:lpstr>Cambria Math</vt:lpstr>
      <vt:lpstr>Symbol</vt:lpstr>
      <vt:lpstr>Tahoma</vt:lpstr>
      <vt:lpstr>Default Design</vt:lpstr>
      <vt:lpstr>A Shock-in-Jet Synchrotron Mirror Model for Blazars</vt:lpstr>
      <vt:lpstr>Relativistic Shocks in Jets</vt:lpstr>
      <vt:lpstr>Example: FSRQ 3C279</vt:lpstr>
      <vt:lpstr>PowerPoint Presentation</vt:lpstr>
      <vt:lpstr>3C279 – Flare C</vt:lpstr>
      <vt:lpstr>Example: FSRQ 3C279</vt:lpstr>
      <vt:lpstr>PowerPoint Presentation</vt:lpstr>
      <vt:lpstr>3C279 – Flare B</vt:lpstr>
      <vt:lpstr>Alternative Idea: Synchrotron Mirror</vt:lpstr>
      <vt:lpstr>3C279 Flare B with the Synchrotron Mirror Model?</vt:lpstr>
      <vt:lpstr>Spectral Variability Features of the Shock-in-Jet Synchrotron Mirror Model</vt:lpstr>
      <vt:lpstr>Spectral Variability Features of the Shock-in-Jet Synchrotron Mirror Model</vt:lpstr>
      <vt:lpstr>Spectral Variability Features of the Shock-in-Jet Synchrotron Mirror Model</vt:lpstr>
      <vt:lpstr>Summary</vt:lpstr>
      <vt:lpstr>Thank you!</vt:lpstr>
      <vt:lpstr>Backup Slides</vt:lpstr>
      <vt:lpstr>Monte-Carlo Simulations of Diffusive Shock Acceleration (DSA)</vt:lpstr>
      <vt:lpstr>Shock Acceleration Spectra</vt:lpstr>
      <vt:lpstr>Time-Dependent Electron Evolution with Radiative Energy Losses</vt:lpstr>
      <vt:lpstr>Numerical Scheme</vt:lpstr>
      <vt:lpstr>Electron Evolution Time Scales</vt:lpstr>
      <vt:lpstr>Acceleration Indices for Oblique Shocks</vt:lpstr>
      <vt:lpstr>Constraints from Blazar SEDs</vt:lpstr>
      <vt:lpstr>Constraints from Blazar SEDs</vt:lpstr>
      <vt:lpstr>Implications for Shock-Induced Turbulence</vt:lpstr>
      <vt:lpstr>3C279 – Flare C Model Light Curves</vt:lpstr>
      <vt:lpstr>3C279 – Flare C Hardness-Intensity Diagrams</vt:lpstr>
      <vt:lpstr>3C279 – Flare C Discrete Correlation Functions</vt:lpstr>
    </vt:vector>
  </TitlesOfParts>
  <Company>Ohio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Spectral Energy Distributions and Variability  of BL Lacertae in 2000</dc:title>
  <dc:creator>Markus Boettcher</dc:creator>
  <cp:lastModifiedBy>MARKUS BÖTTCHER</cp:lastModifiedBy>
  <cp:revision>1343</cp:revision>
  <dcterms:created xsi:type="dcterms:W3CDTF">2003-10-14T13:36:42Z</dcterms:created>
  <dcterms:modified xsi:type="dcterms:W3CDTF">2022-07-05T07:29:25Z</dcterms:modified>
</cp:coreProperties>
</file>