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howSpecialPlsOnTitleSld="0" saveSubsetFonts="1" autoCompressPictures="0">
  <p:sldMasterIdLst>
    <p:sldMasterId id="2147484077" r:id="rId1"/>
  </p:sldMasterIdLst>
  <p:notesMasterIdLst>
    <p:notesMasterId r:id="rId14"/>
  </p:notesMasterIdLst>
  <p:sldIdLst>
    <p:sldId id="532" r:id="rId2"/>
    <p:sldId id="520" r:id="rId3"/>
    <p:sldId id="492" r:id="rId4"/>
    <p:sldId id="494" r:id="rId5"/>
    <p:sldId id="538" r:id="rId6"/>
    <p:sldId id="497" r:id="rId7"/>
    <p:sldId id="536" r:id="rId8"/>
    <p:sldId id="527" r:id="rId9"/>
    <p:sldId id="529" r:id="rId10"/>
    <p:sldId id="531" r:id="rId11"/>
    <p:sldId id="526" r:id="rId12"/>
    <p:sldId id="438" r:id="rId13"/>
  </p:sldIdLst>
  <p:sldSz cx="9906000" cy="6858000" type="A4"/>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F8E37"/>
    <a:srgbClr val="004E00"/>
    <a:srgbClr val="FF9535"/>
    <a:srgbClr val="E3BCFF"/>
    <a:srgbClr val="FF00FF"/>
    <a:srgbClr val="A806A0"/>
    <a:srgbClr val="BFB8FF"/>
    <a:srgbClr val="2F528F"/>
    <a:srgbClr val="D5D6FD"/>
    <a:srgbClr val="752C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淡色スタイル 2 - アクセント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中間スタイル 1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443"/>
    <p:restoredTop sz="58216"/>
  </p:normalViewPr>
  <p:slideViewPr>
    <p:cSldViewPr snapToGrid="0" snapToObjects="1">
      <p:cViewPr>
        <p:scale>
          <a:sx n="68" d="100"/>
          <a:sy n="68" d="100"/>
        </p:scale>
        <p:origin x="888" y="216"/>
      </p:cViewPr>
      <p:guideLst/>
    </p:cSldViewPr>
  </p:slideViewPr>
  <p:outlineViewPr>
    <p:cViewPr>
      <p:scale>
        <a:sx n="33" d="100"/>
        <a:sy n="33" d="100"/>
      </p:scale>
      <p:origin x="0" y="-25568"/>
    </p:cViewPr>
  </p:outlineViewPr>
  <p:notesTextViewPr>
    <p:cViewPr>
      <p:scale>
        <a:sx n="150" d="100"/>
        <a:sy n="15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538CD7-0824-804D-B978-3B221079A608}" type="datetimeFigureOut">
              <a:rPr kumimoji="1" lang="ja-JP" altLang="en-US" smtClean="0"/>
              <a:t>2022/7/2</a:t>
            </a:fld>
            <a:endParaRPr kumimoji="1" lang="ja-JP" altLang="en-US"/>
          </a:p>
        </p:txBody>
      </p:sp>
      <p:sp>
        <p:nvSpPr>
          <p:cNvPr id="4" name="スライド イメージ プレースホルダー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6C06CB-FB06-234C-BD8F-208B9349C769}" type="slidenum">
              <a:rPr kumimoji="1" lang="ja-JP" altLang="en-US" smtClean="0"/>
              <a:t>‹#›</a:t>
            </a:fld>
            <a:endParaRPr kumimoji="1" lang="ja-JP" altLang="en-US"/>
          </a:p>
        </p:txBody>
      </p:sp>
    </p:spTree>
    <p:extLst>
      <p:ext uri="{BB962C8B-B14F-4D97-AF65-F5344CB8AC3E}">
        <p14:creationId xmlns:p14="http://schemas.microsoft.com/office/powerpoint/2010/main" val="95657471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www.astro.phys.s.chiba-u.ac.jp/pcans/algorithm.html#equation-pcurre" TargetMode="External"/><Relationship Id="rId3" Type="http://schemas.openxmlformats.org/officeDocument/2006/relationships/hyperlink" Target="http://www.astro.phys.s.chiba-u.ac.jp/pcans/algorithm.html#equation-vlasov" TargetMode="External"/><Relationship Id="rId7" Type="http://schemas.openxmlformats.org/officeDocument/2006/relationships/hyperlink" Target="http://www.astro.phys.s.chiba-u.ac.jp/pcans/algorithm.html#em-solv"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www.astro.phys.s.chiba-u.ac.jp/pcans/algorithm.html#equation-bb3" TargetMode="External"/><Relationship Id="rId5" Type="http://schemas.openxmlformats.org/officeDocument/2006/relationships/hyperlink" Target="http://www.astro.phys.s.chiba-u.ac.jp/pcans/algorithm.html#equation-bb1" TargetMode="External"/><Relationship Id="rId4" Type="http://schemas.openxmlformats.org/officeDocument/2006/relationships/hyperlink" Target="http://www.astro.phys.s.chiba-u.ac.jp/pcans/algorithm.html#f-o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200" b="0" i="0" kern="1200" dirty="0">
                <a:solidFill>
                  <a:schemeClr val="tx1"/>
                </a:solidFill>
                <a:effectLst/>
                <a:latin typeface="+mn-lt"/>
                <a:ea typeface="+mn-ea"/>
                <a:cs typeface="+mn-cs"/>
              </a:rPr>
              <a:t>I’m sara </a:t>
            </a:r>
            <a:r>
              <a:rPr kumimoji="1" lang="en" altLang="ja-JP" sz="1200" b="0" i="0" kern="1200" dirty="0" err="1">
                <a:solidFill>
                  <a:schemeClr val="tx1"/>
                </a:solidFill>
                <a:effectLst/>
                <a:latin typeface="+mn-lt"/>
                <a:ea typeface="+mn-ea"/>
                <a:cs typeface="+mn-cs"/>
              </a:rPr>
              <a:t>tomita</a:t>
            </a:r>
            <a:r>
              <a:rPr kumimoji="1" lang="en" altLang="ja-JP"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200" b="0" i="0" kern="1200" dirty="0">
                <a:solidFill>
                  <a:schemeClr val="tx1"/>
                </a:solidFill>
                <a:effectLst/>
                <a:latin typeface="+mn-lt"/>
                <a:ea typeface="+mn-ea"/>
                <a:cs typeface="+mn-cs"/>
              </a:rPr>
              <a:t>Today,</a:t>
            </a:r>
            <a:r>
              <a:rPr kumimoji="1" lang="en-US" altLang="ja-JP" sz="1200" b="0" i="0" kern="1200" dirty="0">
                <a:solidFill>
                  <a:schemeClr val="tx1"/>
                </a:solidFill>
                <a:effectLst/>
                <a:latin typeface="+mn-lt"/>
                <a:ea typeface="+mn-ea"/>
                <a:cs typeface="+mn-cs"/>
              </a:rPr>
              <a:t> </a:t>
            </a:r>
            <a:r>
              <a:rPr kumimoji="1" lang="en-US" altLang="ja-JP" dirty="0"/>
              <a:t>I’m going to talk about magnetic field amplification by the relativistic shock—clump interaction.</a:t>
            </a:r>
          </a:p>
        </p:txBody>
      </p:sp>
      <p:sp>
        <p:nvSpPr>
          <p:cNvPr id="4" name="スライド番号プレースホルダー 3"/>
          <p:cNvSpPr>
            <a:spLocks noGrp="1"/>
          </p:cNvSpPr>
          <p:nvPr>
            <p:ph type="sldNum" sz="quarter" idx="10"/>
          </p:nvPr>
        </p:nvSpPr>
        <p:spPr/>
        <p:txBody>
          <a:bodyPr/>
          <a:lstStyle/>
          <a:p>
            <a:fld id="{326C06CB-FB06-234C-BD8F-208B9349C769}" type="slidenum">
              <a:rPr kumimoji="1" lang="ja-JP" altLang="en-US" smtClean="0"/>
              <a:t>2</a:t>
            </a:fld>
            <a:endParaRPr kumimoji="1" lang="ja-JP" altLang="en-US"/>
          </a:p>
        </p:txBody>
      </p:sp>
    </p:spTree>
    <p:extLst>
      <p:ext uri="{BB962C8B-B14F-4D97-AF65-F5344CB8AC3E}">
        <p14:creationId xmlns:p14="http://schemas.microsoft.com/office/powerpoint/2010/main" val="3488922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Here are summary.</a:t>
            </a:r>
          </a:p>
          <a:p>
            <a:r>
              <a:rPr kumimoji="1" lang="en-US" altLang="ja-JP" dirty="0"/>
              <a:t>That’s it. Thank you for listening to my talk.</a:t>
            </a:r>
          </a:p>
          <a:p>
            <a:endParaRPr kumimoji="1" lang="en-US" altLang="ja-JP" dirty="0"/>
          </a:p>
          <a:p>
            <a:r>
              <a:rPr kumimoji="1" lang="ja-JP" altLang="en-US"/>
              <a:t>以上まとめますと、</a:t>
            </a:r>
            <a:endParaRPr kumimoji="1" lang="en-US" altLang="ja-JP" dirty="0"/>
          </a:p>
          <a:p>
            <a:r>
              <a:rPr kumimoji="1" lang="ja-JP" altLang="en-US"/>
              <a:t>相対論的無衝突衝撃波の下流では、</a:t>
            </a:r>
            <a:r>
              <a:rPr kumimoji="1" lang="en-US" altLang="ja-JP" dirty="0"/>
              <a:t>clump</a:t>
            </a:r>
            <a:r>
              <a:rPr kumimoji="1" lang="ja-JP" altLang="en-US"/>
              <a:t>サイズがジャイロ半径よりも大きく、かつ非常に高密度振幅の</a:t>
            </a:r>
            <a:r>
              <a:rPr kumimoji="1" lang="en-US" altLang="ja-JP" dirty="0"/>
              <a:t>clump</a:t>
            </a:r>
            <a:r>
              <a:rPr kumimoji="1" lang="ja-JP" altLang="en-US"/>
              <a:t>でも、</a:t>
            </a:r>
            <a:endParaRPr kumimoji="1" lang="en-US" altLang="ja-JP" dirty="0"/>
          </a:p>
          <a:p>
            <a:r>
              <a:rPr kumimoji="1" lang="en-US" altLang="ja-JP" dirty="0"/>
              <a:t>Shock-clump interaction</a:t>
            </a:r>
            <a:r>
              <a:rPr kumimoji="1" lang="ja-JP" altLang="en-US"/>
              <a:t>による有意な乱流ダイナモは起きないことが分かりました。</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なので他の磁場増幅機構が必要です。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本計算によると密度</a:t>
            </a:r>
            <a:r>
              <a:rPr kumimoji="1" lang="en-US" altLang="ja-JP" dirty="0"/>
              <a:t>clump</a:t>
            </a:r>
            <a:r>
              <a:rPr kumimoji="1" lang="ja-JP" altLang="en-US"/>
              <a:t>が減速してしまった分の運動量は音波に渡っています。</a:t>
            </a:r>
            <a:endParaRPr kumimoji="1" lang="en-US" altLang="ja-JP" dirty="0"/>
          </a:p>
          <a:p>
            <a:r>
              <a:rPr kumimoji="1" lang="ja-JP" altLang="en-US"/>
              <a:t>そこで今後は、音波同士や、音波と密度</a:t>
            </a:r>
            <a:r>
              <a:rPr kumimoji="1" lang="en-US" altLang="ja-JP" dirty="0"/>
              <a:t>clump</a:t>
            </a:r>
            <a:r>
              <a:rPr kumimoji="1" lang="ja-JP" altLang="en-US"/>
              <a:t>との相互作用による乱流ダイナモで磁場増幅が可能かどうか調べていきたいと考えています。</a:t>
            </a:r>
            <a:endParaRPr kumimoji="1" lang="en-US" altLang="ja-JP" dirty="0"/>
          </a:p>
          <a:p>
            <a:r>
              <a:rPr kumimoji="1" lang="ja-JP" altLang="en-US"/>
              <a:t>この機構の場合、ガンマ線バーストの残光放射は、衝撃波下流直後というよりも遠方で等方的乱流磁場中でのシンクロトロン放射になると期待されます。</a:t>
            </a:r>
            <a:endParaRPr kumimoji="1" lang="en-US" altLang="ja-JP" dirty="0"/>
          </a:p>
          <a:p>
            <a:endParaRPr kumimoji="1" lang="en-US" altLang="ja-JP" dirty="0"/>
          </a:p>
          <a:p>
            <a:r>
              <a:rPr kumimoji="1" lang="ja-JP" altLang="en-US"/>
              <a:t>また、まだ乱流発展について上流磁場の依存性は十分に調べられていないので、調べていきたいと思います。</a:t>
            </a:r>
            <a:endParaRPr kumimoji="1" lang="en-US" altLang="ja-JP" dirty="0"/>
          </a:p>
          <a:p>
            <a:endParaRPr kumimoji="1" lang="en-US" altLang="ja-JP" dirty="0"/>
          </a:p>
          <a:p>
            <a:r>
              <a:rPr kumimoji="1" lang="ja-JP" altLang="en-US"/>
              <a:t>以上です。ありがとうございました。</a:t>
            </a:r>
            <a:endParaRPr kumimoji="1" lang="en-US" altLang="ja-JP" dirty="0"/>
          </a:p>
          <a:p>
            <a:endParaRPr kumimoji="1" lang="en-US" altLang="ja-JP" dirty="0"/>
          </a:p>
          <a:p>
            <a:r>
              <a:rPr kumimoji="1" lang="ja-JP" altLang="en-US"/>
              <a:t>したがって、</a:t>
            </a:r>
            <a:r>
              <a:rPr kumimoji="1" lang="en-US" altLang="ja-JP" dirty="0"/>
              <a:t>GRB</a:t>
            </a:r>
            <a:r>
              <a:rPr kumimoji="1" lang="ja-JP" altLang="en-US"/>
              <a:t>親星の周辺には、我々の銀河の星間空間にある典型的な密度揺らぎよりももっと高密度な密度揺らぎがなくてはならないことが分かりました。</a:t>
            </a:r>
            <a:endParaRPr kumimoji="1" lang="en-US" altLang="ja-JP" dirty="0"/>
          </a:p>
          <a:p>
            <a:r>
              <a:rPr kumimoji="1" lang="ja-JP" altLang="en-US"/>
              <a:t>以上です。</a:t>
            </a:r>
            <a:endParaRPr kumimoji="1" lang="en-US" altLang="ja-JP" dirty="0"/>
          </a:p>
          <a:p>
            <a:endParaRPr kumimoji="1" lang="en-US" altLang="ja-JP" dirty="0"/>
          </a:p>
          <a:p>
            <a:endParaRPr kumimoji="1" lang="en-US" altLang="ja-JP" dirty="0"/>
          </a:p>
          <a:p>
            <a:r>
              <a:rPr kumimoji="1" lang="ja-JP" altLang="en-US"/>
              <a:t>・質問：</a:t>
            </a:r>
            <a:endParaRPr kumimoji="1" lang="en-US" altLang="ja-JP" dirty="0"/>
          </a:p>
          <a:p>
            <a:r>
              <a:rPr kumimoji="1" lang="en-US" altLang="ja-JP" dirty="0"/>
              <a:t>Clump</a:t>
            </a:r>
            <a:r>
              <a:rPr kumimoji="1" lang="ja-JP" altLang="en-US"/>
              <a:t>サイズとジャイロ半径の比がもっと大きい場合は？</a:t>
            </a:r>
            <a:endParaRPr kumimoji="1" lang="en-US" altLang="ja-JP" dirty="0"/>
          </a:p>
          <a:p>
            <a:r>
              <a:rPr kumimoji="1" lang="ja-JP" altLang="en-US"/>
              <a:t>今、粒子が</a:t>
            </a:r>
            <a:r>
              <a:rPr kumimoji="1" lang="en-US" altLang="ja-JP" dirty="0"/>
              <a:t>clump</a:t>
            </a:r>
            <a:r>
              <a:rPr kumimoji="1" lang="ja-JP" altLang="en-US"/>
              <a:t>の外へ逃げる間、粒子はほぼ一様磁場だけによるローレンツ力を感じて拡散している。</a:t>
            </a:r>
            <a:endParaRPr kumimoji="1" lang="en-US" altLang="ja-JP" dirty="0"/>
          </a:p>
          <a:p>
            <a:r>
              <a:rPr kumimoji="1" lang="ja-JP" altLang="en-US"/>
              <a:t>しかし、</a:t>
            </a:r>
            <a:r>
              <a:rPr kumimoji="1" lang="en-US" altLang="ja-JP" dirty="0"/>
              <a:t>Clump</a:t>
            </a:r>
            <a:r>
              <a:rPr kumimoji="1" lang="ja-JP" altLang="en-US"/>
              <a:t>サイズがもっと大きくなると、粒子が背景磁場に沿って</a:t>
            </a:r>
            <a:r>
              <a:rPr kumimoji="1" lang="en-US" altLang="ja-JP" dirty="0"/>
              <a:t>clump</a:t>
            </a:r>
            <a:r>
              <a:rPr kumimoji="1" lang="ja-JP" altLang="en-US"/>
              <a:t>の外へ出るまでの間に、運動論的安定性によって微小な磁場揺らぎが成長し、</a:t>
            </a:r>
            <a:endParaRPr kumimoji="1" lang="en-US" altLang="ja-JP" dirty="0"/>
          </a:p>
          <a:p>
            <a:r>
              <a:rPr kumimoji="1" lang="ja-JP" altLang="en-US"/>
              <a:t>そのミクロスケールの磁場によるローレンツ力を感じた小角度散乱が効き始めると、平均自由工程が</a:t>
            </a:r>
            <a:r>
              <a:rPr kumimoji="1" lang="en-US" altLang="ja-JP" dirty="0"/>
              <a:t>clump</a:t>
            </a:r>
            <a:r>
              <a:rPr kumimoji="1" lang="ja-JP" altLang="en-US"/>
              <a:t>サイズよりも短くなり、拡散が抑えられると期待される。</a:t>
            </a:r>
            <a:endParaRPr kumimoji="1" lang="en-US" altLang="ja-JP" dirty="0"/>
          </a:p>
          <a:p>
            <a:r>
              <a:rPr kumimoji="1" lang="ja-JP" altLang="en-US"/>
              <a:t>今後、もっと大規模計算をした際に、調べたいと思います。</a:t>
            </a:r>
            <a:endParaRPr kumimoji="1" lang="en-US" altLang="ja-JP" dirty="0"/>
          </a:p>
          <a:p>
            <a:endParaRPr kumimoji="1" lang="en-US" altLang="ja-JP" dirty="0"/>
          </a:p>
          <a:p>
            <a:r>
              <a:rPr kumimoji="1" lang="ja-JP" altLang="en-US"/>
              <a:t>・流体系と無衝突系の違いは</a:t>
            </a:r>
            <a:r>
              <a:rPr kumimoji="1" lang="en-US" altLang="ja-JP" dirty="0"/>
              <a:t>?</a:t>
            </a:r>
          </a:p>
          <a:p>
            <a:r>
              <a:rPr kumimoji="1" lang="ja-JP" altLang="en-US"/>
              <a:t>無衝突系は、クーロン相互作用などの粒子間衝突が効かず、背景の電磁場やプラズマ自身の集団的振る舞いで生成した磁場揺らぎ中での電磁力による小角度散乱の繰り返し運動に着目した系。</a:t>
            </a:r>
            <a:endParaRPr kumimoji="1" lang="en-US" altLang="ja-JP" dirty="0"/>
          </a:p>
          <a:p>
            <a:r>
              <a:rPr kumimoji="1" lang="ja-JP" altLang="en-US"/>
              <a:t>流体系は、クーロン力やローレンツ力などによる衝突が頻繁に起きているスケールで平均化した時のプラズマ全体の運動に着目した系。　</a:t>
            </a:r>
            <a:endParaRPr kumimoji="1" lang="en-US" altLang="ja-JP" dirty="0"/>
          </a:p>
          <a:p>
            <a:endParaRPr kumimoji="1" lang="en-US" altLang="ja-JP" dirty="0"/>
          </a:p>
          <a:p>
            <a:r>
              <a:rPr kumimoji="1" lang="ja-JP" altLang="en-US"/>
              <a:t>・富岳だと、どれくらいの計算ができるか？</a:t>
            </a:r>
            <a:endParaRPr kumimoji="1" lang="en-US" altLang="ja-JP" dirty="0"/>
          </a:p>
          <a:p>
            <a:r>
              <a:rPr kumimoji="1" lang="ja-JP" altLang="en-US"/>
              <a:t>今の約</a:t>
            </a:r>
            <a:r>
              <a:rPr kumimoji="1" lang="en-US" altLang="ja-JP" dirty="0"/>
              <a:t>500</a:t>
            </a:r>
            <a:r>
              <a:rPr kumimoji="1" lang="ja-JP" altLang="en-US"/>
              <a:t>倍以上はできそうなので、</a:t>
            </a:r>
            <a:r>
              <a:rPr kumimoji="1" lang="en-US" altLang="ja-JP" dirty="0"/>
              <a:t>clump</a:t>
            </a:r>
            <a:r>
              <a:rPr kumimoji="1" lang="ja-JP" altLang="en-US"/>
              <a:t>サイズがジャイロ半径の約１００倍の時の計算が可能になり、</a:t>
            </a:r>
            <a:r>
              <a:rPr kumimoji="1" lang="en-US" altLang="ja-JP" dirty="0"/>
              <a:t>GRB</a:t>
            </a:r>
            <a:r>
              <a:rPr kumimoji="1" lang="ja-JP" altLang="en-US"/>
              <a:t>残光で要求されるセットアップで計算できます。</a:t>
            </a:r>
            <a:endParaRPr kumimoji="1" lang="en-US" altLang="ja-JP" dirty="0"/>
          </a:p>
          <a:p>
            <a:r>
              <a:rPr kumimoji="1" lang="ja-JP" altLang="en-US"/>
              <a:t>ぜひ挑戦したいと思います。</a:t>
            </a:r>
            <a:endParaRPr kumimoji="1" lang="en-US" altLang="ja-JP" dirty="0"/>
          </a:p>
          <a:p>
            <a:endParaRPr kumimoji="1" lang="en-US" altLang="ja-JP" dirty="0"/>
          </a:p>
          <a:p>
            <a:r>
              <a:rPr kumimoji="1" lang="ja-JP" altLang="en-US"/>
              <a:t>・</a:t>
            </a:r>
            <a:r>
              <a:rPr kumimoji="1" lang="en-US" altLang="ja-JP" dirty="0"/>
              <a:t>PIC</a:t>
            </a:r>
            <a:r>
              <a:rPr kumimoji="1" lang="ja-JP" altLang="en-US"/>
              <a:t>では粒子加速はどうだったか？</a:t>
            </a:r>
            <a:endParaRPr kumimoji="1" lang="en-US" altLang="ja-JP" dirty="0"/>
          </a:p>
          <a:p>
            <a:r>
              <a:rPr kumimoji="1" lang="en-US" altLang="ja-JP" dirty="0"/>
              <a:t>Clump</a:t>
            </a:r>
            <a:r>
              <a:rPr kumimoji="1" lang="ja-JP" altLang="en-US"/>
              <a:t>が</a:t>
            </a:r>
            <a:r>
              <a:rPr kumimoji="1" lang="en-US" altLang="ja-JP" dirty="0"/>
              <a:t>shock</a:t>
            </a:r>
            <a:r>
              <a:rPr kumimoji="1" lang="ja-JP" altLang="en-US"/>
              <a:t>に衝突すると、下流静止系で測った粒子のエネルギー分布のベキが変動する様子が見られました。</a:t>
            </a:r>
            <a:endParaRPr kumimoji="1" lang="en-US" altLang="ja-JP" dirty="0"/>
          </a:p>
          <a:p>
            <a:r>
              <a:rPr kumimoji="1" lang="ja-JP" altLang="en-US"/>
              <a:t>その原因は今後調べます。</a:t>
            </a:r>
            <a:endParaRPr kumimoji="1" lang="en-US" altLang="ja-JP" dirty="0"/>
          </a:p>
          <a:p>
            <a:endParaRPr kumimoji="1" lang="en-US" altLang="ja-JP" dirty="0"/>
          </a:p>
          <a:p>
            <a:endParaRPr kumimoji="1" lang="en-US" altLang="ja-JP" dirty="0"/>
          </a:p>
          <a:p>
            <a:r>
              <a:rPr kumimoji="1" lang="ja-JP" altLang="en-US"/>
              <a:t>・３次元になるとどうなるか？</a:t>
            </a:r>
            <a:endParaRPr kumimoji="1" lang="en-US" altLang="ja-JP" dirty="0"/>
          </a:p>
          <a:p>
            <a:r>
              <a:rPr kumimoji="1" lang="ja-JP" altLang="en-US"/>
              <a:t>磁力線垂直方向への粒子拡散も増えるため、より</a:t>
            </a:r>
            <a:r>
              <a:rPr kumimoji="1" lang="en-US" altLang="ja-JP" dirty="0"/>
              <a:t>clump</a:t>
            </a:r>
            <a:r>
              <a:rPr kumimoji="1" lang="ja-JP" altLang="en-US"/>
              <a:t>が早く溶ける可能性がある。</a:t>
            </a:r>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326C06CB-FB06-234C-BD8F-208B9349C769}" type="slidenum">
              <a:rPr kumimoji="1" lang="ja-JP" altLang="en-US" smtClean="0"/>
              <a:t>11</a:t>
            </a:fld>
            <a:endParaRPr kumimoji="1" lang="ja-JP" altLang="en-US"/>
          </a:p>
        </p:txBody>
      </p:sp>
    </p:spTree>
    <p:extLst>
      <p:ext uri="{BB962C8B-B14F-4D97-AF65-F5344CB8AC3E}">
        <p14:creationId xmlns:p14="http://schemas.microsoft.com/office/powerpoint/2010/main" val="811703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this slide, we show the vorticity in the PIC and MHD simulations.</a:t>
            </a:r>
          </a:p>
          <a:p>
            <a:r>
              <a:rPr kumimoji="1" lang="en-US" altLang="ja-JP" dirty="0"/>
              <a:t>The shock front is located at x=0 and the left region is the shock downstream region.</a:t>
            </a:r>
          </a:p>
          <a:p>
            <a:r>
              <a:rPr kumimoji="1" lang="en-US" altLang="ja-JP" dirty="0"/>
              <a:t>The left two panels are the results of the PIC simulations with the clump density of 2 and 20, respectively.</a:t>
            </a:r>
          </a:p>
          <a:p>
            <a:r>
              <a:rPr kumimoji="1" lang="en-US" altLang="ja-JP" dirty="0"/>
              <a:t>The results of the MHD simulations are shown in the right two panels.</a:t>
            </a:r>
          </a:p>
          <a:p>
            <a:r>
              <a:rPr kumimoji="1" lang="en-US" altLang="ja-JP" dirty="0"/>
              <a:t>The vorticity in the PIC simulation is much lower than one in the MHD simulations.</a:t>
            </a:r>
          </a:p>
          <a:p>
            <a:r>
              <a:rPr kumimoji="1" lang="en-US" altLang="ja-JP" dirty="0"/>
              <a:t>As mentioned in the previous slide, the shocked clump decelerates more rapidly in the PIC simulations.</a:t>
            </a:r>
          </a:p>
          <a:p>
            <a:r>
              <a:rPr kumimoji="1" lang="en-US" altLang="ja-JP" dirty="0"/>
              <a:t>In addition, the particle streaming along the magnetic field line </a:t>
            </a:r>
            <a:r>
              <a:rPr kumimoji="1" lang="en" altLang="ja-JP" sz="1200" b="1" i="0" kern="1200" dirty="0">
                <a:solidFill>
                  <a:schemeClr val="tx1"/>
                </a:solidFill>
                <a:effectLst/>
                <a:latin typeface="+mn-lt"/>
                <a:ea typeface="+mn-ea"/>
                <a:cs typeface="+mn-cs"/>
              </a:rPr>
              <a:t>makes the gradient scale</a:t>
            </a:r>
            <a:r>
              <a:rPr kumimoji="1" lang="en" altLang="ja-JP" sz="1200" b="0" i="0" kern="1200" dirty="0">
                <a:solidFill>
                  <a:schemeClr val="tx1"/>
                </a:solidFill>
                <a:effectLst/>
                <a:latin typeface="+mn-lt"/>
                <a:ea typeface="+mn-ea"/>
                <a:cs typeface="+mn-cs"/>
              </a:rPr>
              <a:t> large.</a:t>
            </a:r>
            <a:endParaRPr kumimoji="1" lang="en-US" altLang="ja-JP" dirty="0"/>
          </a:p>
          <a:p>
            <a:r>
              <a:rPr kumimoji="1" lang="en-US" altLang="ja-JP" dirty="0"/>
              <a:t>Since the vorticity is estimated by the clump velocity over the clump size, the vorticity is lower for the PIC simulations. </a:t>
            </a:r>
          </a:p>
          <a:p>
            <a:endParaRPr kumimoji="1" lang="en-US" altLang="ja-JP" dirty="0"/>
          </a:p>
          <a:p>
            <a:r>
              <a:rPr kumimoji="1" lang="ja-JP" altLang="en-US"/>
              <a:t>では、これらのシミュレーションでどれほどの渦ができたのかどうかを示すために、衝撃波下流域での渦度の</a:t>
            </a:r>
            <a:r>
              <a:rPr kumimoji="1" lang="en-US" altLang="ja-JP" dirty="0"/>
              <a:t>z</a:t>
            </a:r>
            <a:r>
              <a:rPr kumimoji="1" lang="ja-JP" altLang="en-US"/>
              <a:t>成分の空間分布をお見せします。左が</a:t>
            </a:r>
            <a:r>
              <a:rPr kumimoji="1" lang="en-US" altLang="ja-JP" dirty="0"/>
              <a:t>PIC</a:t>
            </a:r>
            <a:r>
              <a:rPr kumimoji="1" lang="ja-JP" altLang="en-US"/>
              <a:t>で右が</a:t>
            </a:r>
            <a:r>
              <a:rPr kumimoji="1" lang="en-US" altLang="ja-JP" dirty="0"/>
              <a:t>MHD</a:t>
            </a:r>
            <a:r>
              <a:rPr kumimoji="1" lang="ja-JP" altLang="en-US"/>
              <a:t>です。</a:t>
            </a:r>
            <a:endParaRPr kumimoji="1" lang="en-US" altLang="ja-JP" dirty="0"/>
          </a:p>
          <a:p>
            <a:r>
              <a:rPr kumimoji="1" lang="ja-JP" altLang="en-US"/>
              <a:t>上段が振幅</a:t>
            </a:r>
            <a:r>
              <a:rPr kumimoji="1" lang="en-US" altLang="ja-JP" dirty="0"/>
              <a:t>2</a:t>
            </a:r>
            <a:r>
              <a:rPr kumimoji="1" lang="ja-JP" altLang="en-US"/>
              <a:t>で下段が振幅</a:t>
            </a:r>
            <a:r>
              <a:rPr kumimoji="1" lang="en-US" altLang="ja-JP" dirty="0"/>
              <a:t>20</a:t>
            </a:r>
            <a:r>
              <a:rPr kumimoji="1" lang="ja-JP" altLang="en-US"/>
              <a:t>の時の結果です。</a:t>
            </a:r>
            <a:endParaRPr kumimoji="1" lang="en-US" altLang="ja-JP" dirty="0"/>
          </a:p>
          <a:p>
            <a:r>
              <a:rPr kumimoji="1" lang="ja-JP" altLang="en-US"/>
              <a:t>この図では</a:t>
            </a:r>
            <a:r>
              <a:rPr kumimoji="1" lang="en-US" altLang="ja-JP" dirty="0"/>
              <a:t>x=0</a:t>
            </a:r>
            <a:r>
              <a:rPr kumimoji="1" lang="ja-JP" altLang="en-US"/>
              <a:t>を衝撃波面の位置として、マイナス側が下流域です。</a:t>
            </a:r>
            <a:endParaRPr kumimoji="1" lang="en-US" altLang="ja-JP" dirty="0"/>
          </a:p>
          <a:p>
            <a:r>
              <a:rPr kumimoji="1" lang="ja-JP" altLang="en-US"/>
              <a:t>ご覧のように、</a:t>
            </a:r>
            <a:r>
              <a:rPr kumimoji="1" lang="en-US" altLang="ja-JP" dirty="0"/>
              <a:t>PIC</a:t>
            </a:r>
            <a:r>
              <a:rPr kumimoji="1" lang="ja-JP" altLang="en-US"/>
              <a:t>計算で計測された渦度は、</a:t>
            </a:r>
            <a:r>
              <a:rPr kumimoji="1" lang="en-US" altLang="ja-JP" dirty="0"/>
              <a:t>MHD</a:t>
            </a:r>
            <a:r>
              <a:rPr kumimoji="1" lang="ja-JP" altLang="en-US"/>
              <a:t>のもよりもずっと小さいことがわかります。</a:t>
            </a:r>
            <a:endParaRPr kumimoji="1" lang="en-US" altLang="ja-JP" dirty="0"/>
          </a:p>
        </p:txBody>
      </p:sp>
      <p:sp>
        <p:nvSpPr>
          <p:cNvPr id="4" name="スライド番号プレースホルダー 3"/>
          <p:cNvSpPr>
            <a:spLocks noGrp="1"/>
          </p:cNvSpPr>
          <p:nvPr>
            <p:ph type="sldNum" sz="quarter" idx="5"/>
          </p:nvPr>
        </p:nvSpPr>
        <p:spPr/>
        <p:txBody>
          <a:bodyPr/>
          <a:lstStyle/>
          <a:p>
            <a:fld id="{326C06CB-FB06-234C-BD8F-208B9349C769}" type="slidenum">
              <a:rPr kumimoji="1" lang="ja-JP" altLang="en-US" smtClean="0"/>
              <a:t>12</a:t>
            </a:fld>
            <a:endParaRPr kumimoji="1" lang="ja-JP" altLang="en-US"/>
          </a:p>
        </p:txBody>
      </p:sp>
    </p:spTree>
    <p:extLst>
      <p:ext uri="{BB962C8B-B14F-4D97-AF65-F5344CB8AC3E}">
        <p14:creationId xmlns:p14="http://schemas.microsoft.com/office/powerpoint/2010/main" val="3061187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In this slide, Let me explain about Particle-in-cell simulation.</a:t>
            </a:r>
            <a:endParaRPr kumimoji="1" lang="en" altLang="ja-JP" sz="1200" b="0" i="1" kern="1200" dirty="0">
              <a:solidFill>
                <a:schemeClr val="tx1"/>
              </a:solidFill>
              <a:effectLst/>
              <a:latin typeface="+mn-lt"/>
              <a:ea typeface="+mn-ea"/>
              <a:cs typeface="+mn-cs"/>
            </a:endParaRPr>
          </a:p>
          <a:p>
            <a:r>
              <a:rPr kumimoji="1" lang="en" altLang="ja-JP" sz="1200" b="0" i="0" kern="1200" dirty="0">
                <a:solidFill>
                  <a:schemeClr val="tx1"/>
                </a:solidFill>
                <a:effectLst/>
                <a:latin typeface="+mn-lt"/>
                <a:ea typeface="+mn-ea"/>
                <a:cs typeface="+mn-cs"/>
              </a:rPr>
              <a:t>Particle-In-Cell (PIC) can address </a:t>
            </a:r>
            <a:r>
              <a:rPr kumimoji="1" lang="en" altLang="ja-JP" sz="1200" b="0" i="0" kern="1200" dirty="0" err="1">
                <a:solidFill>
                  <a:schemeClr val="tx1"/>
                </a:solidFill>
                <a:effectLst/>
                <a:latin typeface="+mn-lt"/>
                <a:ea typeface="+mn-ea"/>
                <a:cs typeface="+mn-cs"/>
              </a:rPr>
              <a:t>collisionless</a:t>
            </a:r>
            <a:r>
              <a:rPr kumimoji="1" lang="en" altLang="ja-JP" sz="1200" b="0" i="0" kern="1200" dirty="0">
                <a:solidFill>
                  <a:schemeClr val="tx1"/>
                </a:solidFill>
                <a:effectLst/>
                <a:latin typeface="+mn-lt"/>
                <a:ea typeface="+mn-ea"/>
                <a:cs typeface="+mn-cs"/>
              </a:rPr>
              <a:t> plasma process. </a:t>
            </a:r>
          </a:p>
          <a:p>
            <a:r>
              <a:rPr lang="en-US" altLang="ja-JP" dirty="0"/>
              <a:t>The method consists of the following step:</a:t>
            </a:r>
          </a:p>
          <a:p>
            <a:r>
              <a:rPr lang="en-US" altLang="ja-JP" dirty="0"/>
              <a:t>First, compute charged density in a grid point from velocities of particle inside a cell.</a:t>
            </a:r>
          </a:p>
          <a:p>
            <a:r>
              <a:rPr lang="en-US" altLang="ja-JP" dirty="0"/>
              <a:t>Then, compute electromagnetic field on a grid point from the gradient potential.</a:t>
            </a:r>
          </a:p>
          <a:p>
            <a:r>
              <a:rPr lang="en-US" altLang="ja-JP" dirty="0"/>
              <a:t>Finally, update velocity and position  </a:t>
            </a:r>
          </a:p>
          <a:p>
            <a:r>
              <a:rPr lang="en-US" altLang="ja-JP" dirty="0"/>
              <a:t>These steps are repeated in particle-in-cell simulation.</a:t>
            </a:r>
          </a:p>
          <a:p>
            <a:endParaRPr lang="en-US" altLang="ja-JP" dirty="0"/>
          </a:p>
          <a:p>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200" b="0" i="0" kern="1200" dirty="0">
                <a:solidFill>
                  <a:schemeClr val="tx1"/>
                </a:solidFill>
                <a:effectLst/>
                <a:latin typeface="+mn-lt"/>
                <a:ea typeface="+mn-ea"/>
                <a:cs typeface="+mn-cs"/>
              </a:rPr>
              <a:t>is a technique commonly used to simulate motion of charged particles.</a:t>
            </a:r>
          </a:p>
          <a:p>
            <a:endParaRPr lang="en-US" altLang="ja-JP" dirty="0"/>
          </a:p>
          <a:p>
            <a:r>
              <a:rPr lang="ja-JP" altLang="en-US"/>
              <a:t>分布</a:t>
            </a:r>
            <a:r>
              <a:rPr lang="ja-JP" altLang="en-US" dirty="0"/>
              <a:t>関数の位相空間上での時間発展は、実空間上の移流（移動、式 </a:t>
            </a:r>
            <a:r>
              <a:rPr lang="en-US" altLang="ja-JP" dirty="0">
                <a:hlinkClick r:id="rId3"/>
              </a:rPr>
              <a:t>(1)</a:t>
            </a:r>
            <a:r>
              <a:rPr lang="ja-JP" altLang="en-US" dirty="0"/>
              <a:t> の第</a:t>
            </a:r>
            <a:r>
              <a:rPr lang="en-US" altLang="ja-JP" dirty="0"/>
              <a:t>2</a:t>
            </a:r>
            <a:r>
              <a:rPr lang="ja-JP" altLang="en-US" dirty="0"/>
              <a:t>項）と速度空間上の移流（加速、式 </a:t>
            </a:r>
            <a:r>
              <a:rPr lang="en-US" altLang="ja-JP" dirty="0">
                <a:hlinkClick r:id="rId3"/>
              </a:rPr>
              <a:t>(1)</a:t>
            </a:r>
            <a:r>
              <a:rPr lang="ja-JP" altLang="en-US" dirty="0"/>
              <a:t> の第</a:t>
            </a:r>
            <a:r>
              <a:rPr lang="en-US" altLang="ja-JP" dirty="0"/>
              <a:t>3</a:t>
            </a:r>
            <a:r>
              <a:rPr lang="ja-JP" altLang="en-US" dirty="0"/>
              <a:t>項）の二つに分けて考えることができます </a:t>
            </a:r>
            <a:r>
              <a:rPr lang="en-US" altLang="ja-JP" dirty="0">
                <a:hlinkClick r:id="rId4"/>
              </a:rPr>
              <a:t>[1]</a:t>
            </a:r>
            <a:r>
              <a:rPr lang="ja-JP" altLang="en-US" dirty="0"/>
              <a:t> 。粒子シミュレーションではこれを、個々の粒子の運動を以下の様にして解くことにより、表現します。</a:t>
            </a:r>
            <a:endParaRPr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1" dirty="0" err="1"/>
              <a:t>Buneman</a:t>
            </a:r>
            <a:r>
              <a:rPr lang="en-US" altLang="ja-JP" b="1" dirty="0"/>
              <a:t>-Boris</a:t>
            </a:r>
            <a:r>
              <a:rPr lang="ja-JP" altLang="en-US" b="1" dirty="0"/>
              <a:t>法で粒子の位置と速度の更新をする</a:t>
            </a:r>
          </a:p>
          <a:p>
            <a:endParaRPr kumimoji="1" lang="en-US" altLang="ja-JP" dirty="0"/>
          </a:p>
          <a:p>
            <a:r>
              <a:rPr lang="ja-JP" altLang="en-US" dirty="0"/>
              <a:t>粒子の運動を解く上で（式 </a:t>
            </a:r>
            <a:r>
              <a:rPr lang="en-US" altLang="ja-JP" dirty="0">
                <a:hlinkClick r:id="rId5"/>
              </a:rPr>
              <a:t>(18)</a:t>
            </a:r>
            <a:r>
              <a:rPr lang="ja-JP" altLang="en-US" dirty="0"/>
              <a:t> </a:t>
            </a:r>
            <a:r>
              <a:rPr lang="en-US" altLang="ja-JP" dirty="0"/>
              <a:t>- </a:t>
            </a:r>
            <a:r>
              <a:rPr lang="en-US" altLang="ja-JP" dirty="0">
                <a:hlinkClick r:id="rId6"/>
              </a:rPr>
              <a:t>(20)</a:t>
            </a:r>
            <a:r>
              <a:rPr lang="ja-JP" altLang="en-US" dirty="0"/>
              <a:t> ）、粒子の位置における電磁場の情報が必要となります。電磁プラズマ粒子シミュレーションにおいて、粒子はシミュレーション空間内の任意の位置に存在するのに対して、電磁場は、 </a:t>
            </a:r>
            <a:r>
              <a:rPr lang="ja-JP" altLang="en-US" i="1" dirty="0">
                <a:hlinkClick r:id="rId7"/>
              </a:rPr>
              <a:t>下記</a:t>
            </a:r>
            <a:r>
              <a:rPr lang="ja-JP" altLang="en-US" dirty="0"/>
              <a:t> で示すように、空間内のグリッド点上に定義されています。また、式 </a:t>
            </a:r>
            <a:r>
              <a:rPr lang="en-US" altLang="ja-JP" dirty="0">
                <a:hlinkClick r:id="rId8"/>
              </a:rPr>
              <a:t>(8)</a:t>
            </a:r>
            <a:r>
              <a:rPr lang="ja-JP" altLang="en-US" dirty="0"/>
              <a:t> や </a:t>
            </a:r>
            <a:r>
              <a:rPr lang="ja-JP" altLang="en-US" i="1" dirty="0">
                <a:hlinkClick r:id="rId7"/>
              </a:rPr>
              <a:t>下記</a:t>
            </a:r>
            <a:r>
              <a:rPr lang="ja-JP" altLang="en-US" dirty="0"/>
              <a:t> で示す電磁場の時間発展を解く際には、逆にグリッド点での電流密度の情報が必要となります。粒子シミュレーションでは、ラグランジュ量である粒子とオイラー量である（電磁）場を、粒子を質点ではなく有限の広がりを持った </a:t>
            </a:r>
            <a:r>
              <a:rPr lang="ja-JP" altLang="en-US" b="1" dirty="0"/>
              <a:t>超粒子</a:t>
            </a:r>
            <a:r>
              <a:rPr lang="ja-JP" altLang="en-US" dirty="0"/>
              <a:t> として扱うことによって、結びつけます。</a:t>
            </a:r>
            <a:endParaRPr lang="en-US" altLang="ja-JP" dirty="0"/>
          </a:p>
          <a:p>
            <a:endParaRPr kumimoji="1" lang="en-US" altLang="ja-JP" dirty="0"/>
          </a:p>
          <a:p>
            <a:pPr marL="0" indent="0">
              <a:buNone/>
            </a:pPr>
            <a:r>
              <a:rPr lang="ja-JP" altLang="en-US" sz="1600" b="1" u="sng" dirty="0"/>
              <a:t>陰解法</a:t>
            </a:r>
            <a:r>
              <a:rPr lang="ja-JP" altLang="en-US" sz="1600" b="1" dirty="0"/>
              <a:t>：</a:t>
            </a:r>
            <a:endParaRPr lang="en-US" altLang="ja-JP" sz="1600" b="1" dirty="0"/>
          </a:p>
          <a:p>
            <a:pPr marL="0" indent="0">
              <a:buNone/>
            </a:pPr>
            <a:r>
              <a:rPr lang="ja-JP" altLang="en-US" sz="1200" b="1" dirty="0"/>
              <a:t>未来の値を未来の情報も含めて推測して更新する。</a:t>
            </a:r>
            <a:endParaRPr lang="en-US" altLang="ja-JP" sz="1200" b="1" dirty="0"/>
          </a:p>
          <a:p>
            <a:pPr marL="0" indent="0">
              <a:buNone/>
            </a:pPr>
            <a:r>
              <a:rPr lang="ja-JP" altLang="en-US" sz="1200" b="1" dirty="0"/>
              <a:t>光速による</a:t>
            </a:r>
            <a:r>
              <a:rPr lang="en-US" altLang="ja-JP" sz="1200" b="1" dirty="0"/>
              <a:t>CFL</a:t>
            </a:r>
            <a:r>
              <a:rPr lang="ja-JP" altLang="en-US" sz="1200" b="1" dirty="0"/>
              <a:t>条件なし。</a:t>
            </a:r>
            <a:endParaRPr lang="en-US" altLang="ja-JP" sz="1200" b="1" dirty="0"/>
          </a:p>
          <a:p>
            <a:pPr marL="0" indent="0">
              <a:buNone/>
            </a:pPr>
            <a:r>
              <a:rPr lang="en-US" altLang="ja-JP" sz="1200" b="1" dirty="0"/>
              <a:t>Δ</a:t>
            </a:r>
            <a:r>
              <a:rPr lang="ja-JP" altLang="en-US" sz="1200" b="1" dirty="0" err="1"/>
              <a:t>ｔ</a:t>
            </a:r>
            <a:r>
              <a:rPr lang="ja-JP" altLang="en-US" sz="1200" b="1" dirty="0"/>
              <a:t>をプラズマ振動で記述できる。</a:t>
            </a:r>
            <a:endParaRPr lang="en-US" altLang="ja-JP" sz="1200" b="1" dirty="0"/>
          </a:p>
          <a:p>
            <a:pPr marL="0" indent="0">
              <a:buNone/>
            </a:pPr>
            <a:r>
              <a:rPr lang="ja-JP" altLang="en-US" sz="1200" b="1" dirty="0"/>
              <a:t>空間・時間</a:t>
            </a:r>
            <a:r>
              <a:rPr lang="en-US" altLang="ja-JP" sz="1200" b="1" dirty="0"/>
              <a:t>2</a:t>
            </a:r>
            <a:r>
              <a:rPr lang="ja-JP" altLang="en-US" sz="1200" b="1" dirty="0"/>
              <a:t>次精度。</a:t>
            </a:r>
            <a:endParaRPr lang="en-US" altLang="ja-JP" sz="1200" b="1" dirty="0"/>
          </a:p>
          <a:p>
            <a:endParaRPr kumimoji="1" lang="en-US" altLang="ja-JP" dirty="0"/>
          </a:p>
        </p:txBody>
      </p:sp>
      <p:sp>
        <p:nvSpPr>
          <p:cNvPr id="4" name="スライド番号プレースホルダー 3"/>
          <p:cNvSpPr>
            <a:spLocks noGrp="1"/>
          </p:cNvSpPr>
          <p:nvPr>
            <p:ph type="sldNum" sz="quarter" idx="10"/>
          </p:nvPr>
        </p:nvSpPr>
        <p:spPr/>
        <p:txBody>
          <a:bodyPr/>
          <a:lstStyle/>
          <a:p>
            <a:fld id="{E62D2962-B74A-49F4-ACB5-A115719AEDE0}" type="slidenum">
              <a:rPr kumimoji="1" lang="ja-JP" altLang="en-US" smtClean="0"/>
              <a:t>13</a:t>
            </a:fld>
            <a:endParaRPr kumimoji="1" lang="ja-JP" altLang="en-US"/>
          </a:p>
        </p:txBody>
      </p:sp>
    </p:spTree>
    <p:extLst>
      <p:ext uri="{BB962C8B-B14F-4D97-AF65-F5344CB8AC3E}">
        <p14:creationId xmlns:p14="http://schemas.microsoft.com/office/powerpoint/2010/main" val="2407212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a:t>Collisionless</a:t>
            </a:r>
            <a:r>
              <a:rPr kumimoji="1" lang="en-US" altLang="ja-JP" dirty="0"/>
              <a:t> shocks are thought to play an important role in the energy dissipation in high-energy astrophysical phenomena.</a:t>
            </a:r>
          </a:p>
          <a:p>
            <a:r>
              <a:rPr kumimoji="1" lang="en-US" altLang="ja-JP" dirty="0"/>
              <a:t>In the </a:t>
            </a:r>
            <a:r>
              <a:rPr kumimoji="1" lang="en-US" altLang="ja-JP" dirty="0" err="1"/>
              <a:t>collisionless</a:t>
            </a:r>
            <a:r>
              <a:rPr kumimoji="1" lang="en-US" altLang="ja-JP" dirty="0"/>
              <a:t> shocks, non-thermal particles and strong magnetic fields are generated, which produce high-energy photons through synchrotron radiation.</a:t>
            </a:r>
          </a:p>
          <a:p>
            <a:r>
              <a:rPr kumimoji="1" lang="en-US" altLang="ja-JP" dirty="0"/>
              <a:t>In order to know the maximum energy of accelerated particles in the shock and the spectrum of synchrotron emission in the source, we need information about magnetic fields around a shock.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However, we have not understood how strong the magnetic field is around the shock and what structure the magnetic field have.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200" b="0" i="0" kern="1200" dirty="0">
                <a:solidFill>
                  <a:schemeClr val="tx1"/>
                </a:solidFill>
                <a:effectLst/>
                <a:latin typeface="+mn-lt"/>
                <a:ea typeface="+mn-ea"/>
                <a:cs typeface="+mn-cs"/>
              </a:rPr>
              <a:t>(Information about surroundings must tell us what’s the origin of high-energy astrophysical phenomena.)</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高エネルギー天体現象において重要なエネルギー散逸機構として考えられている無衝突衝撃波ですが、</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衝撃波下流で強磁場と非熱的粒子が生成されると、宇宙線加速や非熱的放射が生じることはこれまでに数値シミュレーションや観測から示されています。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ただしこれまでの理論研究により、粒子加速効率や放射機構は、衝撃波近傍磁場の情報に強く依存することがわかっています。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しかし、我々は衝撃波近傍磁場の情報を持っていないため、宇宙線の起源や天体現象の放射機構の理解が進んでいません。</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したがって、無衝突衝撃波での磁場増幅機構がこれまで精力的に調べられてきました。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r>
              <a:rPr kumimoji="1" lang="ja-JP" altLang="en-US"/>
              <a:t>無衝突衝撃波について簡単に説明します。</a:t>
            </a:r>
            <a:endParaRPr kumimoji="1" lang="en-US" altLang="ja-JP" dirty="0"/>
          </a:p>
          <a:p>
            <a:r>
              <a:rPr kumimoji="1" lang="ja-JP" altLang="en-US"/>
              <a:t>宇宙の至る所で生じている衝撃波は、天体からのアウトフローの運動エネルギーを熱化するプロセスを担っていますが、</a:t>
            </a:r>
            <a:endParaRPr kumimoji="1" lang="en-US" altLang="ja-JP" dirty="0"/>
          </a:p>
          <a:p>
            <a:r>
              <a:rPr kumimoji="1" lang="ja-JP" altLang="en-US"/>
              <a:t>クーロン衝突を受けずに、電磁場と荷電粒子の相互作用を経て形成される無衝突衝撃波では、</a:t>
            </a:r>
            <a:endParaRPr kumimoji="1" lang="en-US" altLang="ja-JP" dirty="0"/>
          </a:p>
          <a:p>
            <a:r>
              <a:rPr kumimoji="1" lang="en-US" altLang="ja-JP" dirty="0"/>
              <a:t>Maxwell</a:t>
            </a:r>
            <a:r>
              <a:rPr kumimoji="1" lang="ja-JP" altLang="en-US"/>
              <a:t>分布的粒子だけでなく、非熱的粒子や強磁場を生成することができます。</a:t>
            </a:r>
            <a:endParaRPr kumimoji="1" lang="en-US" altLang="ja-JP" dirty="0"/>
          </a:p>
          <a:p>
            <a:r>
              <a:rPr kumimoji="1" lang="ja-JP" altLang="en-US"/>
              <a:t>そのため無衝突衝撃波は、宇宙線の生成や、天体現象から観測される非熱的放射が起きている重要な物理機構だと考えられ、</a:t>
            </a:r>
            <a:endParaRPr kumimoji="1" lang="en-US" altLang="ja-JP" dirty="0"/>
          </a:p>
          <a:p>
            <a:r>
              <a:rPr kumimoji="1" lang="ja-JP" altLang="en-US"/>
              <a:t>観測、理論、そしてレーザー実験を通して、精力的に研究されてきました。</a:t>
            </a:r>
            <a:endParaRPr kumimoji="1" lang="en-US" altLang="ja-JP" dirty="0"/>
          </a:p>
          <a:p>
            <a:endParaRPr kumimoji="1" lang="en-US" altLang="ja-JP" dirty="0"/>
          </a:p>
          <a:p>
            <a:r>
              <a:rPr kumimoji="1" lang="ja-JP" altLang="en-US"/>
              <a:t>しかし、どの天体で効率的な宇宙線加速が起きているのかは、いまだわかっていません。</a:t>
            </a:r>
            <a:endParaRPr kumimoji="1" lang="en-US" altLang="ja-JP" dirty="0"/>
          </a:p>
          <a:p>
            <a:r>
              <a:rPr kumimoji="1" lang="ja-JP" altLang="en-US"/>
              <a:t>また、宇宙線の起源になり得る、これらの高エネルギー天体現象の放射機構の理解もあまり進展していないという現状にあります。</a:t>
            </a:r>
            <a:endParaRPr kumimoji="1" lang="en-US" altLang="ja-JP" dirty="0"/>
          </a:p>
          <a:p>
            <a:r>
              <a:rPr kumimoji="1" lang="ja-JP" altLang="en-US"/>
              <a:t>その大きな原因の一つが、磁場です。</a:t>
            </a:r>
            <a:endParaRPr kumimoji="1" lang="en-US" altLang="ja-JP" dirty="0"/>
          </a:p>
          <a:p>
            <a:r>
              <a:rPr kumimoji="1" lang="ja-JP" altLang="en-US"/>
              <a:t>粒子の加速効率や、高エネルギー光子の放射機構は、衝撃波近傍にある磁場の強度や構造に強く依存するのですが、</a:t>
            </a:r>
            <a:endParaRPr kumimoji="1" lang="en-US" altLang="ja-JP" dirty="0"/>
          </a:p>
          <a:p>
            <a:r>
              <a:rPr kumimoji="1" lang="ja-JP" altLang="en-US"/>
              <a:t>ほとんどの天体現象において、衝撃波近傍の磁場の情報を我々は持っていません。</a:t>
            </a:r>
            <a:endParaRPr kumimoji="1" lang="en-US" altLang="ja-JP" dirty="0"/>
          </a:p>
          <a:p>
            <a:r>
              <a:rPr kumimoji="1" lang="ja-JP" altLang="en-US"/>
              <a:t>したがって、宇宙線の起源や高エネルギー天体現象の放射機構を明らかにするためには、衝撃波近傍の磁場を理解する必要があります。</a:t>
            </a:r>
            <a:endParaRPr kumimoji="1" lang="en-US" altLang="ja-JP" dirty="0"/>
          </a:p>
          <a:p>
            <a:r>
              <a:rPr kumimoji="1" lang="ja-JP" altLang="en-US"/>
              <a:t>磁場の情報が得られれば、</a:t>
            </a:r>
            <a:endParaRPr kumimoji="1" lang="en-US" altLang="ja-JP" dirty="0"/>
          </a:p>
          <a:p>
            <a:endParaRPr kumimoji="1" lang="en-US" altLang="ja-JP" dirty="0"/>
          </a:p>
          <a:p>
            <a:r>
              <a:rPr kumimoji="1" lang="ja-JP" altLang="en-US"/>
              <a:t>その天体現象の放射効率が得られ、その天体現象の解放エネルギーに制限をつけることができるため、駆動天体の詳細な物理の理解が進展します。さらに、放射領域である駆動天体の周辺環境の理解にも迫ることができます。</a:t>
            </a:r>
            <a:endParaRPr kumimoji="1" lang="en-US" altLang="ja-JP" dirty="0"/>
          </a:p>
          <a:p>
            <a:endParaRPr kumimoji="1" lang="en-US" altLang="ja-JP" dirty="0"/>
          </a:p>
          <a:p>
            <a:endParaRPr kumimoji="1" lang="en-US" altLang="ja-JP" dirty="0"/>
          </a:p>
          <a:p>
            <a:r>
              <a:rPr kumimoji="1" lang="ja-JP" altLang="en-US"/>
              <a:t>　</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326C06CB-FB06-234C-BD8F-208B9349C769}" type="slidenum">
              <a:rPr kumimoji="1" lang="ja-JP" altLang="en-US" smtClean="0"/>
              <a:t>3</a:t>
            </a:fld>
            <a:endParaRPr kumimoji="1" lang="ja-JP" altLang="en-US"/>
          </a:p>
        </p:txBody>
      </p:sp>
    </p:spTree>
    <p:extLst>
      <p:ext uri="{BB962C8B-B14F-4D97-AF65-F5344CB8AC3E}">
        <p14:creationId xmlns:p14="http://schemas.microsoft.com/office/powerpoint/2010/main" val="3009955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1" dirty="0"/>
                  <a:t>According to astrophysical observations and numerical simulations, magnetic fields are thought to be strongly amplified around the shock, becoming larger than the shock-compressed interstellar magnetic fields.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1" dirty="0"/>
                  <a:t>So far, some mechanisms of magnetic field amplification have been investigated actively.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1" dirty="0"/>
                  <a:t>One of the promising mechanism is turbulent dynamo.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1" dirty="0"/>
                  <a:t>When the shock propagates into inhomogeneous media, the shock front is deformed by the density fluctuation.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1" dirty="0"/>
                  <a:t>Since the vortex motion occurs in the shock downstream, the the shock-compressed interstellar magnetic field is stretched, being amplified by the vortex motion.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1" dirty="0"/>
                  <a:t>Except for highly-relativistic shocks, the magnetic field amplification by the turbulent dynamo has been seen in magnetohydrodynamic simulations of a </a:t>
                </a:r>
                <a:r>
                  <a:rPr kumimoji="1" lang="en" altLang="ja-JP" sz="1200" b="0" i="0" kern="1200" dirty="0">
                    <a:solidFill>
                      <a:schemeClr val="tx1"/>
                    </a:solidFill>
                    <a:effectLst/>
                    <a:latin typeface="+mn-lt"/>
                    <a:ea typeface="+mn-ea"/>
                    <a:cs typeface="+mn-cs"/>
                  </a:rPr>
                  <a:t>shock</a:t>
                </a:r>
                <a:r>
                  <a:rPr lang="en-US" altLang="ja-JP" sz="1200" b="1" dirty="0"/>
                  <a:t> propagating into density fluctuations.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1" dirty="0"/>
                  <a:t>However, MHD simulations cannot solve the magnetic field whose wavelength is smaller than the </a:t>
                </a:r>
                <a:r>
                  <a:rPr lang="en-US" altLang="ja-JP" sz="1200" b="1" dirty="0" err="1"/>
                  <a:t>gyroradius</a:t>
                </a:r>
                <a:r>
                  <a:rPr lang="en-US" altLang="ja-JP" sz="1200" b="1" dirty="0"/>
                  <a:t> of downstream thermal particles.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1" dirty="0"/>
                  <a:t>Efficient particle acceleration needs the magnetic field from large to small scale.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1" dirty="0"/>
                  <a:t>Moreover, even though particle diffusion could occur in </a:t>
                </a:r>
                <a:r>
                  <a:rPr lang="en-US" altLang="ja-JP" sz="1200" b="1" dirty="0" err="1"/>
                  <a:t>collisionless</a:t>
                </a:r>
                <a:r>
                  <a:rPr lang="en-US" altLang="ja-JP" sz="1200" b="1" dirty="0"/>
                  <a:t> shocks, which is ignored in MHD simulation.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1" dirty="0"/>
                  <a:t>Therefore, in order to solve the magnetic field amplification in </a:t>
                </a:r>
                <a:r>
                  <a:rPr lang="en-US" altLang="ja-JP" sz="1200" b="1" dirty="0" err="1"/>
                  <a:t>collisionless</a:t>
                </a:r>
                <a:r>
                  <a:rPr lang="en-US" altLang="ja-JP" sz="1200" b="1" dirty="0"/>
                  <a:t> shocks, we need particle-in-cell simulation which can solve the evolution of electromagnetic waves and particle motions in self-consistently.</a:t>
                </a:r>
              </a:p>
              <a:p>
                <a:endParaRPr kumimoji="1" lang="en-US" altLang="ja-JP" dirty="0"/>
              </a:p>
              <a:p>
                <a:endParaRPr kumimoji="1" lang="en-US" altLang="ja-JP" dirty="0"/>
              </a:p>
              <a:p>
                <a:endParaRPr kumimoji="1" lang="en-US" altLang="ja-JP" dirty="0"/>
              </a:p>
              <a:p>
                <a:endParaRPr kumimoji="1" lang="en-US" altLang="ja-JP" dirty="0"/>
              </a:p>
              <a:p>
                <a:r>
                  <a:rPr kumimoji="1" lang="ja-JP" altLang="en-US"/>
                  <a:t>本研究では相対論的無衝突衝撃波での磁場増幅機構に着目しています。</a:t>
                </a:r>
                <a:endParaRPr kumimoji="1" lang="en-US" altLang="ja-JP" dirty="0"/>
              </a:p>
              <a:p>
                <a:r>
                  <a:rPr kumimoji="1" lang="ja-JP" altLang="en-US"/>
                  <a:t>これまでに、無衝突衝撃波で強磁場を生成する機構として、プラズマの運動論的不安定性であるワイベル不安定性が提案されてきました。</a:t>
                </a:r>
                <a:endParaRPr kumimoji="1" lang="en-US" altLang="ja-JP" dirty="0"/>
              </a:p>
              <a:p>
                <a:r>
                  <a:rPr kumimoji="1" lang="ja-JP" altLang="en-US"/>
                  <a:t>ワイベル不安定性は、相対論的衝撃波での粒子加速に必要なジャイロ半径以下の磁場揺らぎを生成するのですが、</a:t>
                </a:r>
                <a:endParaRPr kumimoji="1" lang="en-US" altLang="ja-JP" dirty="0"/>
              </a:p>
              <a:p>
                <a:r>
                  <a:rPr kumimoji="1" lang="ja-JP" altLang="en-US"/>
                  <a:t>それは衝撃波面のごく近傍のみで、天体現象の放射領域よりも何桁も下回っています。</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一方で衝撃波が密度揺らぎのある中を伝播することで駆動される乱流ダイナモは、</a:t>
                </a:r>
                <a:endParaRPr kumimoji="1" lang="en-US" altLang="ja-JP" dirty="0"/>
              </a:p>
              <a:p>
                <a:r>
                  <a:rPr kumimoji="1" lang="ja-JP" altLang="en-US"/>
                  <a:t>ジャイロ半径よりもずっと大きなスケールの磁場揺らぎを作り、運動論的スケールの磁場よりも長時間維持されるメリットがあります。</a:t>
                </a:r>
                <a:endParaRPr kumimoji="1" lang="en-US" altLang="ja-JP" dirty="0"/>
              </a:p>
              <a:p>
                <a:r>
                  <a:rPr kumimoji="1" lang="ja-JP" altLang="en-US"/>
                  <a:t>右下の図は、密度揺らぎ中を伝播する相対論的衝撃波の</a:t>
                </a:r>
                <a:r>
                  <a:rPr kumimoji="1" lang="en-US" altLang="ja-JP" dirty="0"/>
                  <a:t>MHD</a:t>
                </a:r>
                <a:r>
                  <a:rPr kumimoji="1" lang="ja-JP" altLang="en-US"/>
                  <a:t>シミュレーションの結果で、乱流ダイナモによる磁場増幅を示しています。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高エネルギー宇宙線の生成には流体スケールの磁場揺らぎも必要なため、運動論的スケールも流体スケールの磁場もどちらも衝撃波近傍に存在することが望ましいと考えられています。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しかし、無衝突衝撃波では、粒子拡散が働きうるため、</a:t>
                </a:r>
                <a:r>
                  <a:rPr kumimoji="1" lang="en-US" altLang="ja-JP" dirty="0"/>
                  <a:t>MHD</a:t>
                </a:r>
                <a:r>
                  <a:rPr kumimoji="1" lang="ja-JP" altLang="en-US"/>
                  <a:t>計算結果のような乱流ダイナモが起きるかどうかは、まだこれまでに調べられていませんでした。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また先行研究の相対論的衝撃波の</a:t>
                </a:r>
                <a:r>
                  <a:rPr kumimoji="1" lang="en-US" altLang="ja-JP" dirty="0"/>
                  <a:t>MHD</a:t>
                </a:r>
                <a:r>
                  <a:rPr kumimoji="1" lang="ja-JP" altLang="en-US"/>
                  <a:t>計算では、衝撃波の伝播速度がローレンツ因子で３程度の十分相対論的な系ではありませんでした。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r>
                  <a:rPr kumimoji="1" lang="ja-JP" altLang="en-US"/>
                  <a:t>右に示した図は、荷電粒子の運動と電磁場の相互作用を自己矛盾なく解けるプラズマ粒子シミュレーションを用いた、相対論的無衝突衝撃波の</a:t>
                </a:r>
                <a:r>
                  <a:rPr kumimoji="1" lang="en-US" altLang="ja-JP" dirty="0"/>
                  <a:t>2</a:t>
                </a:r>
                <a:r>
                  <a:rPr kumimoji="1" lang="ja-JP" altLang="en-US"/>
                  <a:t>次元シミュレーションの結果で、上が密度、下が</a:t>
                </a:r>
                <a:r>
                  <a:rPr kumimoji="1" lang="en-US" altLang="ja-JP" dirty="0"/>
                  <a:t>\</a:t>
                </a:r>
                <a:r>
                  <a:rPr kumimoji="1" lang="en-US" altLang="ja-JP" dirty="0" err="1"/>
                  <a:t>epsilon_B</a:t>
                </a:r>
                <a:r>
                  <a:rPr kumimoji="1" lang="ja-JP" altLang="en-US"/>
                  <a:t>のそれぞれ</a:t>
                </a:r>
                <a:r>
                  <a:rPr kumimoji="1" lang="en-US" altLang="ja-JP" dirty="0"/>
                  <a:t>1</a:t>
                </a:r>
                <a:r>
                  <a:rPr kumimoji="1" lang="ja-JP" altLang="en-US"/>
                  <a:t>次元空間発展を示しています。</a:t>
                </a:r>
                <a:endParaRPr kumimoji="1" lang="en-US" altLang="ja-JP" dirty="0"/>
              </a:p>
              <a:p>
                <a:r>
                  <a:rPr kumimoji="1" lang="ja-JP" altLang="en-US"/>
                  <a:t>密度</a:t>
                </a:r>
                <a:r>
                  <a:rPr kumimoji="1" lang="en-US" altLang="ja-JP" dirty="0"/>
                  <a:t>jump</a:t>
                </a:r>
                <a:r>
                  <a:rPr kumimoji="1" lang="ja-JP" altLang="en-US"/>
                  <a:t>のここに衝撃波面が位置し、その右側が上流、左側が下流となっています。</a:t>
                </a:r>
                <a:endParaRPr kumimoji="1" lang="en-US" altLang="ja-JP" dirty="0"/>
              </a:p>
              <a:p>
                <a:r>
                  <a:rPr kumimoji="1" lang="en-US" altLang="ja-JP" dirty="0"/>
                  <a:t>\</a:t>
                </a:r>
                <a:r>
                  <a:rPr kumimoji="1" lang="en-US" altLang="ja-JP" dirty="0" err="1"/>
                  <a:t>epsilon_B</a:t>
                </a:r>
                <a:r>
                  <a:rPr kumimoji="1" lang="ja-JP" altLang="en-US"/>
                  <a:t>の空間発展を見て分かりますように、磁場は衝撃波面でワイベル不安定性によって、強く増幅されるのですが、その後下流ですぐに減衰してしまっているのが分かります。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mc:Choice>
        <mc:Fallback xmlns="">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1" dirty="0"/>
                  <a:t>Both b-fields with large- and small-scale wavelength are needed to accelerate the thermal particles to non-thermal energies.</a:t>
                </a: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1" dirty="0"/>
                  <a:t>There should be both b-fields whose wavelength is larger and smaller than </a:t>
                </a:r>
                <a:r>
                  <a:rPr lang="en-US" altLang="ja-JP" sz="1200" b="1" dirty="0" err="1"/>
                  <a:t>gyroradius</a:t>
                </a:r>
                <a:r>
                  <a:rPr lang="en-US" altLang="ja-JP" sz="1200" b="1" dirty="0"/>
                  <a:t> of thermal particles in </a:t>
                </a:r>
                <a:r>
                  <a:rPr lang="en-US" altLang="ja-JP" sz="1200" b="1" dirty="0" err="1"/>
                  <a:t>collisionless</a:t>
                </a:r>
                <a:r>
                  <a:rPr lang="en-US" altLang="ja-JP" sz="1200" b="1" dirty="0"/>
                  <a:t> shock downstream.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1" dirty="0">
                  <a:ea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200" b="1" dirty="0">
                    <a:ea typeface="Cambria Math" panose="02040503050406030204" pitchFamily="18" charset="0"/>
                  </a:rPr>
                  <a:t>B-fields with </a:t>
                </a:r>
                <a:r>
                  <a:rPr lang="en-US" altLang="ja-JP" sz="2200" b="1" i="0">
                    <a:latin typeface="Cambria Math" panose="02040503050406030204" pitchFamily="18" charset="0"/>
                    <a:ea typeface="Cambria Math" panose="02040503050406030204" pitchFamily="18" charset="0"/>
                  </a:rPr>
                  <a:t>𝝀_𝜹𝑩</a:t>
                </a:r>
                <a:r>
                  <a:rPr lang="en-US" altLang="ja-JP" sz="2200" b="1" i="0">
                    <a:latin typeface="Cambria Math" panose="02040503050406030204" pitchFamily="18" charset="0"/>
                  </a:rPr>
                  <a:t>≤𝒓_𝐠</a:t>
                </a:r>
                <a:r>
                  <a:rPr lang="en-US" altLang="ja-JP" sz="2200" b="1" dirty="0"/>
                  <a:t>are generated by collective motion of particles.</a:t>
                </a:r>
              </a:p>
              <a:p>
                <a:endParaRPr kumimoji="1" lang="en-US" altLang="ja-JP" dirty="0"/>
              </a:p>
              <a:p>
                <a:endParaRPr kumimoji="1" lang="en-US" altLang="ja-JP" dirty="0"/>
              </a:p>
              <a:p>
                <a:r>
                  <a:rPr kumimoji="1" lang="ja-JP" altLang="en-US"/>
                  <a:t>本研究では相対論的無衝突衝撃波での磁場増幅機構に着目しています。</a:t>
                </a:r>
                <a:endParaRPr kumimoji="1" lang="en-US" altLang="ja-JP" dirty="0"/>
              </a:p>
              <a:p>
                <a:r>
                  <a:rPr kumimoji="1" lang="ja-JP" altLang="en-US"/>
                  <a:t>これまでに、無衝突衝撃波で強磁場を生成する機構として、プラズマの運動論的不安定性であるワイベル不安定性が提案されてきました。</a:t>
                </a:r>
                <a:endParaRPr kumimoji="1" lang="en-US" altLang="ja-JP" dirty="0"/>
              </a:p>
              <a:p>
                <a:r>
                  <a:rPr kumimoji="1" lang="ja-JP" altLang="en-US"/>
                  <a:t>ワイベル不安定性は、相対論的衝撃波での粒子加速に必要なジャイロ半径以下の磁場揺らぎを生成するのですが、</a:t>
                </a:r>
                <a:endParaRPr kumimoji="1" lang="en-US" altLang="ja-JP" dirty="0"/>
              </a:p>
              <a:p>
                <a:r>
                  <a:rPr kumimoji="1" lang="ja-JP" altLang="en-US"/>
                  <a:t>それは衝撃波面のごく近傍のみで、天体現象の放射領域よりも何桁も下回っています。</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一方で衝撃波が密度揺らぎのある中を伝播することで駆動される乱流ダイナモは、</a:t>
                </a:r>
                <a:endParaRPr kumimoji="1" lang="en-US" altLang="ja-JP" dirty="0"/>
              </a:p>
              <a:p>
                <a:r>
                  <a:rPr kumimoji="1" lang="ja-JP" altLang="en-US"/>
                  <a:t>ジャイロ半径よりもずっと大きなスケールの磁場揺らぎを作り、運動論的スケールの磁場よりも長時間維持されるメリットがあります。</a:t>
                </a:r>
                <a:endParaRPr kumimoji="1" lang="en-US" altLang="ja-JP" dirty="0"/>
              </a:p>
              <a:p>
                <a:r>
                  <a:rPr kumimoji="1" lang="ja-JP" altLang="en-US"/>
                  <a:t>右下の図は、密度揺らぎ中を伝播する相対論的衝撃波の</a:t>
                </a:r>
                <a:r>
                  <a:rPr kumimoji="1" lang="en-US" altLang="ja-JP" dirty="0"/>
                  <a:t>MHD</a:t>
                </a:r>
                <a:r>
                  <a:rPr kumimoji="1" lang="ja-JP" altLang="en-US"/>
                  <a:t>シミュレーションの結果で、乱流ダイナモによる磁場増幅を示しています。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高エネルギー宇宙線の生成には流体スケールの磁場揺らぎも必要なため、運動論的スケールも流体スケールの磁場もどちらも衝撃波近傍に存在することが望ましいと考えられています。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しかし、無衝突衝撃波では、粒子拡散が働きうるため、</a:t>
                </a:r>
                <a:r>
                  <a:rPr kumimoji="1" lang="en-US" altLang="ja-JP" dirty="0"/>
                  <a:t>MHD</a:t>
                </a:r>
                <a:r>
                  <a:rPr kumimoji="1" lang="ja-JP" altLang="en-US"/>
                  <a:t>計算結果のような乱流ダイナモが起きるかどうかは、まだこれまでに調べられていませんでした。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また先行研究の相対論的衝撃波の</a:t>
                </a:r>
                <a:r>
                  <a:rPr kumimoji="1" lang="en-US" altLang="ja-JP" dirty="0"/>
                  <a:t>MHD</a:t>
                </a:r>
                <a:r>
                  <a:rPr kumimoji="1" lang="ja-JP" altLang="en-US"/>
                  <a:t>計算では、衝撃波の伝播速度がローレンツ因子で３程度の十分相対論的な系ではありませんでした。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r>
                  <a:rPr kumimoji="1" lang="ja-JP" altLang="en-US"/>
                  <a:t>右に示した図は、荷電粒子の運動と電磁場の相互作用を自己矛盾なく解けるプラズマ粒子シミュレーションを用いた、相対論的無衝突衝撃波の</a:t>
                </a:r>
                <a:r>
                  <a:rPr kumimoji="1" lang="en-US" altLang="ja-JP" dirty="0"/>
                  <a:t>2</a:t>
                </a:r>
                <a:r>
                  <a:rPr kumimoji="1" lang="ja-JP" altLang="en-US"/>
                  <a:t>次元シミュレーションの結果で、上が密度、下が</a:t>
                </a:r>
                <a:r>
                  <a:rPr kumimoji="1" lang="en-US" altLang="ja-JP" dirty="0"/>
                  <a:t>\</a:t>
                </a:r>
                <a:r>
                  <a:rPr kumimoji="1" lang="en-US" altLang="ja-JP" dirty="0" err="1"/>
                  <a:t>epsilon_B</a:t>
                </a:r>
                <a:r>
                  <a:rPr kumimoji="1" lang="ja-JP" altLang="en-US"/>
                  <a:t>のそれぞれ</a:t>
                </a:r>
                <a:r>
                  <a:rPr kumimoji="1" lang="en-US" altLang="ja-JP" dirty="0"/>
                  <a:t>1</a:t>
                </a:r>
                <a:r>
                  <a:rPr kumimoji="1" lang="ja-JP" altLang="en-US"/>
                  <a:t>次元空間発展を示しています。</a:t>
                </a:r>
                <a:endParaRPr kumimoji="1" lang="en-US" altLang="ja-JP" dirty="0"/>
              </a:p>
              <a:p>
                <a:r>
                  <a:rPr kumimoji="1" lang="ja-JP" altLang="en-US"/>
                  <a:t>密度</a:t>
                </a:r>
                <a:r>
                  <a:rPr kumimoji="1" lang="en-US" altLang="ja-JP" dirty="0"/>
                  <a:t>jump</a:t>
                </a:r>
                <a:r>
                  <a:rPr kumimoji="1" lang="ja-JP" altLang="en-US"/>
                  <a:t>のここに衝撃波面が位置し、その右側が上流、左側が下流となっています。</a:t>
                </a:r>
                <a:endParaRPr kumimoji="1" lang="en-US" altLang="ja-JP" dirty="0"/>
              </a:p>
              <a:p>
                <a:r>
                  <a:rPr kumimoji="1" lang="en-US" altLang="ja-JP" dirty="0"/>
                  <a:t>\</a:t>
                </a:r>
                <a:r>
                  <a:rPr kumimoji="1" lang="en-US" altLang="ja-JP" dirty="0" err="1"/>
                  <a:t>epsilon_B</a:t>
                </a:r>
                <a:r>
                  <a:rPr kumimoji="1" lang="ja-JP" altLang="en-US"/>
                  <a:t>の空間発展を見て分かりますように、磁場は衝撃波面でワイベル不安定性によって、強く増幅されるのですが、その後下流ですぐに減衰してしまっているのが分かります。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mc:Fallback>
      </mc:AlternateContent>
      <p:sp>
        <p:nvSpPr>
          <p:cNvPr id="4" name="スライド番号プレースホルダー 3"/>
          <p:cNvSpPr>
            <a:spLocks noGrp="1"/>
          </p:cNvSpPr>
          <p:nvPr>
            <p:ph type="sldNum" sz="quarter" idx="5"/>
          </p:nvPr>
        </p:nvSpPr>
        <p:spPr/>
        <p:txBody>
          <a:bodyPr/>
          <a:lstStyle/>
          <a:p>
            <a:fld id="{326C06CB-FB06-234C-BD8F-208B9349C769}" type="slidenum">
              <a:rPr kumimoji="1" lang="ja-JP" altLang="en-US" smtClean="0"/>
              <a:t>4</a:t>
            </a:fld>
            <a:endParaRPr kumimoji="1" lang="ja-JP" altLang="en-US"/>
          </a:p>
        </p:txBody>
      </p:sp>
    </p:spTree>
    <p:extLst>
      <p:ext uri="{BB962C8B-B14F-4D97-AF65-F5344CB8AC3E}">
        <p14:creationId xmlns:p14="http://schemas.microsoft.com/office/powerpoint/2010/main" val="4234200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63613" y="1233488"/>
            <a:ext cx="4808537" cy="3328987"/>
          </a:xfrm>
        </p:spPr>
      </p:sp>
      <p:sp>
        <p:nvSpPr>
          <p:cNvPr id="3" name="ノート プレースホルダー 2"/>
          <p:cNvSpPr>
            <a:spLocks noGrp="1"/>
          </p:cNvSpPr>
          <p:nvPr>
            <p:ph type="body" idx="1"/>
          </p:nvPr>
        </p:nvSpPr>
        <p:spPr/>
        <p:txBody>
          <a:bodyPr/>
          <a:lstStyle/>
          <a:p>
            <a:r>
              <a:rPr kumimoji="1" lang="en-US" altLang="ja-JP" dirty="0"/>
              <a:t>The simulation setup are as follows.</a:t>
            </a:r>
          </a:p>
          <a:p>
            <a:r>
              <a:rPr kumimoji="1" lang="en-US" altLang="ja-JP" dirty="0"/>
              <a:t>We performed two-dimensional PIC simulations.</a:t>
            </a:r>
          </a:p>
          <a:p>
            <a:r>
              <a:rPr kumimoji="1" lang="en-US" altLang="ja-JP" sz="1200" kern="1200" dirty="0">
                <a:solidFill>
                  <a:schemeClr val="tx1"/>
                </a:solidFill>
                <a:effectLst/>
                <a:latin typeface="+mn-lt"/>
                <a:ea typeface="+mn-ea"/>
                <a:cs typeface="+mn-cs"/>
              </a:rPr>
              <a:t>The magnetized upstream electron-positron plasma with a Lorentz factor </a:t>
            </a:r>
            <a:r>
              <a:rPr kumimoji="1" lang="en-US" altLang="ja-JP" sz="1200" kern="1200" dirty="0" err="1">
                <a:solidFill>
                  <a:schemeClr val="tx1"/>
                </a:solidFill>
                <a:effectLst/>
                <a:latin typeface="+mn-lt"/>
                <a:ea typeface="+mn-ea"/>
                <a:cs typeface="+mn-cs"/>
              </a:rPr>
              <a:t>γof</a:t>
            </a:r>
            <a:r>
              <a:rPr kumimoji="1" lang="en-US" altLang="ja-JP" sz="1200" kern="1200" dirty="0">
                <a:solidFill>
                  <a:schemeClr val="tx1"/>
                </a:solidFill>
                <a:effectLst/>
                <a:latin typeface="+mn-lt"/>
                <a:ea typeface="+mn-ea"/>
                <a:cs typeface="+mn-cs"/>
              </a:rPr>
              <a:t> 10  are injected at the right boundary and reflected at the left boundary.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200" kern="1200" dirty="0">
                <a:solidFill>
                  <a:schemeClr val="tx1"/>
                </a:solidFill>
                <a:effectLst/>
                <a:latin typeface="+mn-lt"/>
                <a:ea typeface="+mn-ea"/>
                <a:cs typeface="+mn-cs"/>
              </a:rPr>
              <a:t>The reflected particles interact with the incoming particles thorough electromagnetic fields, so that a shock is formed and propagates toward the injection wall. The simulation frame is the downstream rest frame, that is, the downstream mean velocity is zero.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200" b="1" i="0" kern="1200" dirty="0">
                <a:solidFill>
                  <a:schemeClr val="tx1"/>
                </a:solidFill>
                <a:effectLst/>
                <a:latin typeface="+mn-lt"/>
                <a:ea typeface="+mn-ea"/>
                <a:cs typeface="+mn-cs"/>
              </a:rPr>
              <a:t>We set single high-density clump in the upstream region for simplification.</a:t>
            </a:r>
            <a:br>
              <a:rPr lang="en" altLang="ja-JP" dirty="0"/>
            </a:br>
            <a:r>
              <a:rPr kumimoji="1" lang="en" altLang="ja-JP" sz="1200" b="1" i="0" kern="1200" dirty="0">
                <a:solidFill>
                  <a:schemeClr val="tx1"/>
                </a:solidFill>
                <a:effectLst/>
                <a:latin typeface="+mn-lt"/>
                <a:ea typeface="+mn-ea"/>
                <a:cs typeface="+mn-cs"/>
              </a:rPr>
              <a:t>The high-density clump has a spherically symmetric structure in the upstream rest frame.</a:t>
            </a:r>
            <a:br>
              <a:rPr lang="en" altLang="ja-JP" dirty="0"/>
            </a:br>
            <a:r>
              <a:rPr kumimoji="1" lang="en" altLang="ja-JP" sz="1200" b="1" i="0" kern="1200" dirty="0">
                <a:solidFill>
                  <a:schemeClr val="tx1"/>
                </a:solidFill>
                <a:effectLst/>
                <a:latin typeface="+mn-lt"/>
                <a:ea typeface="+mn-ea"/>
                <a:cs typeface="+mn-cs"/>
              </a:rPr>
              <a:t>In the simulation frame, the high-density clump is compressed in the shock-propagation direction because of the Lorentz contraction.</a:t>
            </a:r>
            <a:br>
              <a:rPr lang="en" altLang="ja-JP" dirty="0"/>
            </a:br>
            <a:r>
              <a:rPr kumimoji="1" lang="en" altLang="ja-JP" sz="1200" b="1" i="0" kern="1200" dirty="0">
                <a:solidFill>
                  <a:schemeClr val="tx1"/>
                </a:solidFill>
                <a:effectLst/>
                <a:latin typeface="+mn-lt"/>
                <a:ea typeface="+mn-ea"/>
                <a:cs typeface="+mn-cs"/>
              </a:rPr>
              <a:t>The clump size is 300 c/w in the perpendicular direction to the shock normal, which is defined by half width at half maximum amplitude.</a:t>
            </a:r>
            <a:br>
              <a:rPr lang="en" altLang="ja-JP" dirty="0"/>
            </a:br>
            <a:r>
              <a:rPr kumimoji="1" lang="en" altLang="ja-JP" sz="1200" b="1" i="0" kern="1200" dirty="0">
                <a:solidFill>
                  <a:schemeClr val="tx1"/>
                </a:solidFill>
                <a:effectLst/>
                <a:latin typeface="+mn-lt"/>
                <a:ea typeface="+mn-ea"/>
                <a:cs typeface="+mn-cs"/>
              </a:rPr>
              <a:t>In the simulation frame, the clump size is 30 c/w in the shock normal direction.</a:t>
            </a:r>
            <a:endParaRPr lang="en"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The upstream magnetic field is in the y-direction. </a:t>
            </a:r>
            <a:endParaRPr kumimoji="1" lang="en" altLang="ja-JP"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200" b="0" i="0" kern="1200" dirty="0">
                <a:solidFill>
                  <a:schemeClr val="tx1"/>
                </a:solidFill>
                <a:effectLst/>
                <a:latin typeface="+mn-lt"/>
                <a:ea typeface="+mn-ea"/>
                <a:cs typeface="+mn-cs"/>
              </a:rPr>
              <a:t>These are the PIC simulation setup.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200" b="1" i="0" kern="1200" dirty="0">
                <a:solidFill>
                  <a:schemeClr val="tx1"/>
                </a:solidFill>
                <a:effectLst/>
                <a:latin typeface="+mn-lt"/>
                <a:ea typeface="+mn-ea"/>
                <a:cs typeface="+mn-cs"/>
              </a:rPr>
              <a:t>In addition, we perform relativistic MHD simulations in the same condition.</a:t>
            </a:r>
            <a:endParaRPr kumimoji="1" lang="en" altLang="ja-JP"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We used open source code, Athena++.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Ok, these are the simulation setup.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そこで我々は、十分相対論的速度で伝播する無衝突衝撃波での磁場増幅発展について、</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MHD</a:t>
            </a:r>
            <a:r>
              <a:rPr kumimoji="1" lang="ja-JP" altLang="en-US"/>
              <a:t>シミュレーションと、第一原理計算であるプラズマ粒子シミュレーションの両方を用いて、調べてみました。</a:t>
            </a:r>
            <a:endParaRPr kumimoji="1" lang="en-US" altLang="ja-JP" dirty="0"/>
          </a:p>
          <a:p>
            <a:r>
              <a:rPr kumimoji="1" lang="ja-JP" altLang="en-US"/>
              <a:t>セットアップは以下のようになっています。</a:t>
            </a:r>
            <a:endParaRPr kumimoji="1" lang="en-US" altLang="ja-JP" dirty="0"/>
          </a:p>
          <a:p>
            <a:r>
              <a:rPr kumimoji="1" lang="ja-JP" altLang="en-US" dirty="0"/>
              <a:t>計算コード</a:t>
            </a:r>
            <a:r>
              <a:rPr kumimoji="1" lang="ja-JP" altLang="en-US"/>
              <a:t>は、千葉大の松本洋介さんの</a:t>
            </a:r>
            <a:r>
              <a:rPr kumimoji="1" lang="en-US" altLang="ja-JP" dirty="0"/>
              <a:t>2</a:t>
            </a:r>
            <a:r>
              <a:rPr kumimoji="1" lang="ja-JP" altLang="en-US"/>
              <a:t>次元</a:t>
            </a:r>
            <a:r>
              <a:rPr kumimoji="1" lang="en-US" altLang="ja-JP" dirty="0"/>
              <a:t>PIC</a:t>
            </a:r>
            <a:r>
              <a:rPr kumimoji="1" lang="ja-JP" altLang="en-US"/>
              <a:t>コードを使用</a:t>
            </a:r>
            <a:r>
              <a:rPr kumimoji="1" lang="ja-JP" altLang="en-US" dirty="0"/>
              <a:t>して</a:t>
            </a:r>
            <a:r>
              <a:rPr kumimoji="1" lang="ja-JP" altLang="en-US"/>
              <a:t>います。</a:t>
            </a:r>
            <a:endParaRPr kumimoji="1" lang="en-US" altLang="ja-JP" dirty="0"/>
          </a:p>
          <a:p>
            <a:r>
              <a:rPr kumimoji="1" lang="ja-JP" altLang="en-US"/>
              <a:t>計算機は国立天文台の</a:t>
            </a:r>
            <a:r>
              <a:rPr kumimoji="1" lang="en-US" altLang="ja-JP" dirty="0"/>
              <a:t>cray xc50</a:t>
            </a:r>
            <a:r>
              <a:rPr kumimoji="1" lang="ja-JP" altLang="en-US"/>
              <a:t>の</a:t>
            </a:r>
            <a:r>
              <a:rPr kumimoji="1" lang="en-US" altLang="ja-JP" dirty="0"/>
              <a:t>3000</a:t>
            </a:r>
            <a:r>
              <a:rPr kumimoji="1" lang="ja-JP" altLang="en-US"/>
              <a:t>コアを使用させて頂きました。</a:t>
            </a:r>
            <a:endParaRPr kumimoji="1" lang="en-US" altLang="ja-JP" dirty="0"/>
          </a:p>
          <a:p>
            <a:r>
              <a:rPr kumimoji="1" lang="ja-JP" altLang="en-US"/>
              <a:t>まず</a:t>
            </a:r>
            <a:r>
              <a:rPr kumimoji="1" lang="en-US" altLang="ja-JP" dirty="0"/>
              <a:t>2</a:t>
            </a:r>
            <a:r>
              <a:rPr kumimoji="1" lang="ja-JP" altLang="en-US"/>
              <a:t>次元</a:t>
            </a:r>
            <a:r>
              <a:rPr kumimoji="1" lang="en-US" altLang="ja-JP" dirty="0" err="1"/>
              <a:t>xy</a:t>
            </a:r>
            <a:r>
              <a:rPr kumimoji="1" lang="ja-JP" altLang="en-US"/>
              <a:t>平面のシミュレーション領域に電子陽電子プラズマを用意します。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それらをローレンツ因子１０で</a:t>
            </a:r>
            <a:r>
              <a:rPr kumimoji="1" lang="en-US" altLang="ja-JP" dirty="0"/>
              <a:t>-x</a:t>
            </a:r>
            <a:r>
              <a:rPr kumimoji="1" lang="ja-JP" altLang="en-US"/>
              <a:t>方向に流し、</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左側の壁で反射されたプラズマと入射プラズマの間に衝撃波が生成されます。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シミュレーションは下流静止系にしているため、衝撃波は</a:t>
            </a:r>
            <a:r>
              <a:rPr kumimoji="1" lang="en-US" altLang="ja-JP" dirty="0"/>
              <a:t>+x</a:t>
            </a:r>
            <a:r>
              <a:rPr kumimoji="1" lang="ja-JP" altLang="en-US"/>
              <a:t>方向に伝播します。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今回上流においた密度揺らぎは、上流静止系で球対称な</a:t>
            </a:r>
            <a:r>
              <a:rPr kumimoji="1" lang="en-US" altLang="ja-JP" dirty="0"/>
              <a:t>clump</a:t>
            </a:r>
            <a:r>
              <a:rPr kumimoji="1" lang="ja-JP" altLang="en-US"/>
              <a:t>を、</a:t>
            </a:r>
            <a:r>
              <a:rPr kumimoji="1" lang="en-US" altLang="ja-JP" dirty="0"/>
              <a:t>shock</a:t>
            </a:r>
            <a:r>
              <a:rPr kumimoji="1" lang="ja-JP" altLang="en-US"/>
              <a:t>伝播方向にローレンツ収縮させた</a:t>
            </a:r>
            <a:r>
              <a:rPr kumimoji="1" lang="en-US" altLang="ja-JP" dirty="0"/>
              <a:t>clump</a:t>
            </a:r>
            <a:r>
              <a:rPr kumimoji="1" lang="ja-JP" altLang="en-US"/>
              <a:t>を１つおいて、このような関数で密度構造を与えました。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磁場は</a:t>
            </a:r>
            <a:r>
              <a:rPr kumimoji="1" lang="en-US" altLang="ja-JP" dirty="0"/>
              <a:t>y</a:t>
            </a:r>
            <a:r>
              <a:rPr kumimoji="1" lang="ja-JP" altLang="en-US"/>
              <a:t>方向の成分のみを持ち、一様に分布させました。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MHD</a:t>
            </a:r>
            <a:r>
              <a:rPr kumimoji="1" lang="ja-JP" altLang="en-US"/>
              <a:t>シミュレーションは、</a:t>
            </a:r>
            <a:r>
              <a:rPr kumimoji="1" lang="en-US" altLang="ja-JP" dirty="0" err="1"/>
              <a:t>athena</a:t>
            </a:r>
            <a:r>
              <a:rPr kumimoji="1" lang="en-US" altLang="ja-JP" dirty="0"/>
              <a:t>++</a:t>
            </a:r>
            <a:r>
              <a:rPr kumimoji="1" lang="ja-JP" altLang="en-US"/>
              <a:t>のコードを使用し、</a:t>
            </a:r>
            <a:r>
              <a:rPr kumimoji="1" lang="en-US" altLang="ja-JP" dirty="0"/>
              <a:t>PIC</a:t>
            </a:r>
            <a:r>
              <a:rPr kumimoji="1" lang="ja-JP" altLang="en-US"/>
              <a:t>と同様のセットアップで行いました。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以上が計算セットアップです。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密度揺らぎによる音波の発生は、</a:t>
            </a:r>
            <a:r>
              <a:rPr kumimoji="1" lang="en-US" altLang="ja-JP" dirty="0"/>
              <a:t>high </a:t>
            </a:r>
            <a:r>
              <a:rPr kumimoji="1" lang="en-US" altLang="ja-JP" dirty="0" err="1"/>
              <a:t>mach</a:t>
            </a:r>
            <a:r>
              <a:rPr kumimoji="1" lang="en-US" altLang="ja-JP" dirty="0"/>
              <a:t> number shock</a:t>
            </a:r>
            <a:r>
              <a:rPr kumimoji="1" lang="ja-JP" altLang="en-US"/>
              <a:t>　で聞かない</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ISM</a:t>
            </a:r>
            <a:r>
              <a:rPr kumimoji="1" lang="ja-JP" altLang="en-US"/>
              <a:t>の音速</a:t>
            </a:r>
            <a:r>
              <a:rPr kumimoji="1" lang="en-US" altLang="ja-JP" dirty="0"/>
              <a:t>10km/s</a:t>
            </a:r>
          </a:p>
        </p:txBody>
      </p:sp>
      <p:sp>
        <p:nvSpPr>
          <p:cNvPr id="4" name="スライド番号プレースホルダー 3"/>
          <p:cNvSpPr>
            <a:spLocks noGrp="1"/>
          </p:cNvSpPr>
          <p:nvPr>
            <p:ph type="sldNum" sz="quarter" idx="10"/>
          </p:nvPr>
        </p:nvSpPr>
        <p:spPr/>
        <p:txBody>
          <a:bodyPr/>
          <a:lstStyle/>
          <a:p>
            <a:fld id="{1DFEAB0F-F746-4A36-849C-9F8AC13AB1FE}" type="slidenum">
              <a:rPr kumimoji="1" lang="ja-JP" altLang="en-US" smtClean="0"/>
              <a:t>5</a:t>
            </a:fld>
            <a:endParaRPr kumimoji="1" lang="ja-JP" altLang="en-US"/>
          </a:p>
        </p:txBody>
      </p:sp>
    </p:spTree>
    <p:extLst>
      <p:ext uri="{BB962C8B-B14F-4D97-AF65-F5344CB8AC3E}">
        <p14:creationId xmlns:p14="http://schemas.microsoft.com/office/powerpoint/2010/main" val="2544303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p:cNvSpPr>
                <a:spLocks noGrp="1"/>
              </p:cNvSpPr>
              <p:nvPr>
                <p:ph type="body" idx="1"/>
              </p:nvPr>
            </p:nvSpPr>
            <p:spPr/>
            <p:txBody>
              <a:bodyPr/>
              <a:lstStyle/>
              <a:p>
                <a:r>
                  <a:rPr kumimoji="1" lang="en-US" altLang="ja-JP" dirty="0"/>
                  <a:t>First of all, we show the x-</a:t>
                </a:r>
                <a:r>
                  <a:rPr kumimoji="1" lang="en" altLang="ja-JP" sz="1200" kern="1200" dirty="0">
                    <a:solidFill>
                      <a:schemeClr val="tx1"/>
                    </a:solidFill>
                    <a:effectLst/>
                    <a:latin typeface="+mn-lt"/>
                    <a:ea typeface="+mn-ea"/>
                    <a:cs typeface="+mn-cs"/>
                  </a:rPr>
                  <a:t>component of four velocity at the high-density clump, </a:t>
                </a:r>
                <a:r>
                  <a:rPr kumimoji="1" lang="en" altLang="ja-JP" sz="1200" kern="1200" dirty="0" err="1">
                    <a:solidFill>
                      <a:schemeClr val="tx1"/>
                    </a:solidFill>
                    <a:effectLst/>
                    <a:latin typeface="+mn-lt"/>
                    <a:ea typeface="+mn-ea"/>
                    <a:cs typeface="+mn-cs"/>
                  </a:rPr>
                  <a:t>ux</a:t>
                </a:r>
                <a:r>
                  <a:rPr kumimoji="1" lang="en" altLang="ja-JP" sz="1200" kern="1200" dirty="0">
                    <a:solidFill>
                      <a:schemeClr val="tx1"/>
                    </a:solidFill>
                    <a:effectLst/>
                    <a:latin typeface="+mn-lt"/>
                    <a:ea typeface="+mn-ea"/>
                    <a:cs typeface="+mn-cs"/>
                  </a:rPr>
                  <a:t>, at a certain elapsed time after the clump passes through the shock.</a:t>
                </a:r>
              </a:p>
              <a:p>
                <a:r>
                  <a:rPr kumimoji="1" lang="en" altLang="ja-JP" sz="1200" b="0" i="0" kern="1200" dirty="0">
                    <a:solidFill>
                      <a:schemeClr val="tx1"/>
                    </a:solidFill>
                    <a:effectLst/>
                    <a:latin typeface="+mn-lt"/>
                    <a:ea typeface="+mn-ea"/>
                    <a:cs typeface="+mn-cs"/>
                  </a:rPr>
                  <a:t>The horizontal and vertical axis are the density of the clump, </a:t>
                </a:r>
                <a:r>
                  <a:rPr kumimoji="1" lang="en" altLang="ja-JP" sz="1200" b="0" i="0" kern="1200" dirty="0" err="1">
                    <a:solidFill>
                      <a:schemeClr val="tx1"/>
                    </a:solidFill>
                    <a:effectLst/>
                    <a:latin typeface="+mn-lt"/>
                    <a:ea typeface="+mn-ea"/>
                    <a:cs typeface="+mn-cs"/>
                  </a:rPr>
                  <a:t>n_cl</a:t>
                </a:r>
                <a:r>
                  <a:rPr kumimoji="1" lang="en" altLang="ja-JP" sz="1200" b="0" i="0" kern="1200" dirty="0">
                    <a:solidFill>
                      <a:schemeClr val="tx1"/>
                    </a:solidFill>
                    <a:effectLst/>
                    <a:latin typeface="+mn-lt"/>
                    <a:ea typeface="+mn-ea"/>
                    <a:cs typeface="+mn-cs"/>
                  </a:rPr>
                  <a:t>/n0 and the clump velocity, respectively.</a:t>
                </a:r>
                <a:endParaRPr kumimoji="1" lang="en" altLang="ja-JP" sz="1200" kern="1200" dirty="0">
                  <a:solidFill>
                    <a:schemeClr val="tx1"/>
                  </a:solidFill>
                  <a:effectLst/>
                  <a:latin typeface="+mn-lt"/>
                  <a:ea typeface="+mn-ea"/>
                  <a:cs typeface="+mn-cs"/>
                </a:endParaRPr>
              </a:p>
              <a:p>
                <a:r>
                  <a:rPr kumimoji="1" lang="en" altLang="ja-JP" sz="1200" kern="1200" dirty="0">
                    <a:solidFill>
                      <a:schemeClr val="tx1"/>
                    </a:solidFill>
                    <a:effectLst/>
                    <a:latin typeface="+mn-lt"/>
                    <a:ea typeface="+mn-ea"/>
                    <a:cs typeface="+mn-cs"/>
                  </a:rPr>
                  <a:t>In addition to the MHD and PIC results, theoretical expectations based on the geometrical shock dynamics (GSD) are plotted in this Figure.</a:t>
                </a:r>
              </a:p>
              <a:p>
                <a:r>
                  <a:rPr kumimoji="1" lang="en" altLang="ja-JP" sz="1200" b="1" i="0" kern="1200" dirty="0">
                    <a:solidFill>
                      <a:schemeClr val="tx1"/>
                    </a:solidFill>
                    <a:effectLst/>
                    <a:latin typeface="+mn-lt"/>
                    <a:ea typeface="+mn-ea"/>
                    <a:cs typeface="+mn-cs"/>
                  </a:rPr>
                  <a:t>The triangle points show the theoretical expectations. The square and circle points show the MHD and PIC results, respectively.</a:t>
                </a:r>
                <a:endParaRPr kumimoji="1" lang="en" altLang="ja-JP" sz="1200" kern="1200" dirty="0">
                  <a:solidFill>
                    <a:schemeClr val="tx1"/>
                  </a:solidFill>
                  <a:effectLst/>
                  <a:latin typeface="+mn-lt"/>
                  <a:ea typeface="+mn-ea"/>
                  <a:cs typeface="+mn-cs"/>
                </a:endParaRPr>
              </a:p>
              <a:p>
                <a:r>
                  <a:rPr kumimoji="1" lang="en" altLang="ja-JP" sz="1200" kern="1200" dirty="0">
                    <a:solidFill>
                      <a:schemeClr val="tx1"/>
                    </a:solidFill>
                    <a:effectLst/>
                    <a:latin typeface="+mn-lt"/>
                    <a:ea typeface="+mn-ea"/>
                    <a:cs typeface="+mn-cs"/>
                  </a:rPr>
                  <a:t>As you can see, our MHD simulations show that the clump velocities in the downstream region are much lower than those expected from the GSD approximation. </a:t>
                </a:r>
                <a:endParaRPr lang="en" altLang="ja-JP" dirty="0">
                  <a:effectLst/>
                </a:endParaRPr>
              </a:p>
              <a:p>
                <a:r>
                  <a:rPr lang="en" altLang="ja-JP" dirty="0">
                    <a:effectLst/>
                  </a:rPr>
                  <a:t>The theoretical studies based on the geometrical shock dynamics did not take the deceleration of the shocked clump into account.</a:t>
                </a:r>
              </a:p>
              <a:p>
                <a:r>
                  <a:rPr lang="en" altLang="ja-JP" dirty="0">
                    <a:effectLst/>
                  </a:rPr>
                  <a:t>On the other hand, our MHD simulations show the significant deceleration of the shocked clump.</a:t>
                </a:r>
              </a:p>
              <a:p>
                <a:r>
                  <a:rPr lang="en" altLang="ja-JP" dirty="0">
                    <a:effectLst/>
                  </a:rPr>
                  <a:t>At first, the shocked clump decelerates by the shock interaction in the shock-transition time.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200" kern="1200" dirty="0">
                    <a:solidFill>
                      <a:schemeClr val="tx1"/>
                    </a:solidFill>
                    <a:effectLst/>
                    <a:latin typeface="+mn-lt"/>
                    <a:ea typeface="+mn-ea"/>
                    <a:cs typeface="+mn-cs"/>
                  </a:rPr>
                  <a:t>After that, the shocked clump decelerates further as propagating to the uniform downstream region. </a:t>
                </a:r>
                <a:endParaRPr lang="en" altLang="ja-JP" dirty="0"/>
              </a:p>
              <a:p>
                <a:r>
                  <a:rPr lang="en" altLang="ja-JP" dirty="0">
                    <a:effectLst/>
                  </a:rPr>
                  <a:t>Then, the deceleration time of the shocked clump in the downstream region can be estimated, which is shorter than that in non-relativistic shocks.</a:t>
                </a: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ja-JP" dirty="0">
                    <a:effectLst/>
                  </a:rPr>
                  <a:t>Since we set the highly relativistic flow with \gamma of 10, the significant deceleration of the shocked clump occurs in our MHD simulations, which is indicated by us for the first time. </a:t>
                </a:r>
              </a:p>
              <a:p>
                <a:r>
                  <a:rPr kumimoji="1" lang="en-US" altLang="ja-JP" dirty="0"/>
                  <a:t>Since, in the PIC simulations, particle streaming from the clump makes the cross section large, the deceleration time is shorter than that in the MHD simulations.</a:t>
                </a:r>
              </a:p>
              <a:p>
                <a:endParaRPr kumimoji="1" lang="en-US" altLang="ja-JP" dirty="0"/>
              </a:p>
              <a:p>
                <a:endParaRPr kumimoji="1" lang="en-US" altLang="ja-JP" dirty="0"/>
              </a:p>
              <a:p>
                <a:r>
                  <a:rPr kumimoji="1" lang="ja-JP" altLang="en-US"/>
                  <a:t>最後に、本研究結果を踏まえて、ガンマ線バーストの残光の放射領域で期待される磁場について、少し議論します。</a:t>
                </a:r>
                <a:endParaRPr kumimoji="1" lang="en-US" altLang="ja-JP" dirty="0"/>
              </a:p>
              <a:p>
                <a:r>
                  <a:rPr kumimoji="1" lang="en-US" altLang="ja-JP" dirty="0" err="1"/>
                  <a:t>Sironi</a:t>
                </a:r>
                <a:r>
                  <a:rPr kumimoji="1" lang="en-US" altLang="ja-JP" dirty="0"/>
                  <a:t> &amp; Goodman2007</a:t>
                </a:r>
                <a:r>
                  <a:rPr kumimoji="1" lang="ja-JP" altLang="en-US"/>
                  <a:t>では、ガンマ線バースト残光の放射領域にある強磁場は、相対論的衝撃波と</a:t>
                </a:r>
                <a:r>
                  <a:rPr kumimoji="1" lang="en-US" altLang="ja-JP" dirty="0"/>
                  <a:t>clump</a:t>
                </a:r>
                <a:r>
                  <a:rPr kumimoji="1" lang="ja-JP" altLang="en-US"/>
                  <a:t>の相互作用で駆動される乱流ダイナモで作れると理論的に予言しています。</a:t>
                </a:r>
                <a:endParaRPr kumimoji="1" lang="en-US" altLang="ja-JP" dirty="0"/>
              </a:p>
              <a:p>
                <a:r>
                  <a:rPr kumimoji="1" lang="ja-JP" altLang="en-US"/>
                  <a:t>彼らの理論によると、密度</a:t>
                </a:r>
                <a:r>
                  <a:rPr kumimoji="1" lang="en-US" altLang="ja-JP" dirty="0"/>
                  <a:t>clump</a:t>
                </a:r>
                <a:r>
                  <a:rPr kumimoji="1" lang="ja-JP" altLang="en-US"/>
                  <a:t>の振幅が</a:t>
                </a:r>
                <a:r>
                  <a:rPr kumimoji="1" lang="en-US" altLang="ja-JP" dirty="0"/>
                  <a:t>3</a:t>
                </a:r>
                <a:r>
                  <a:rPr kumimoji="1" lang="ja-JP" altLang="en-US"/>
                  <a:t>程度で、下流磁場のエネルギー比</a:t>
                </a:r>
                <a:r>
                  <a:rPr kumimoji="1" lang="en-US" altLang="ja-JP" dirty="0"/>
                  <a:t>\epsilon_B10^-3</a:t>
                </a:r>
                <a:r>
                  <a:rPr kumimoji="1" lang="ja-JP" altLang="en-US"/>
                  <a:t>を説明可能と主張してます。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左のグラフは、一様下流静止系で測った、</a:t>
                </a:r>
                <a:r>
                  <a:rPr kumimoji="1" lang="ja-JP" altLang="en-US" b="1"/>
                  <a:t>衝撃波通過後</a:t>
                </a:r>
                <a:r>
                  <a:rPr lang="en-US" altLang="ja-JP" b="1" dirty="0"/>
                  <a:t>12</a:t>
                </a:r>
                <a:r>
                  <a:rPr kumimoji="1" lang="en-US" altLang="ja-JP" b="1" dirty="0"/>
                  <a:t>00</a:t>
                </a:r>
                <a:r>
                  <a:rPr lang="en-US" altLang="ja-JP" b="1" dirty="0"/>
                  <a:t> </a:t>
                </a:r>
                <a14:m>
                  <m:oMath xmlns:m="http://schemas.openxmlformats.org/officeDocument/2006/math">
                    <m:sSubSup>
                      <m:sSubSupPr>
                        <m:ctrlPr>
                          <a:rPr lang="en-US" altLang="ja-JP" b="1" i="1">
                            <a:latin typeface="Cambria Math" panose="02040503050406030204" pitchFamily="18" charset="0"/>
                          </a:rPr>
                        </m:ctrlPr>
                      </m:sSubSupPr>
                      <m:e>
                        <m:r>
                          <a:rPr lang="en-US" altLang="ja-JP" b="1" i="1">
                            <a:latin typeface="Cambria Math" panose="02040503050406030204" pitchFamily="18" charset="0"/>
                            <a:ea typeface="Cambria Math" panose="02040503050406030204" pitchFamily="18" charset="0"/>
                          </a:rPr>
                          <m:t>𝝎</m:t>
                        </m:r>
                      </m:e>
                      <m:sub>
                        <m:r>
                          <a:rPr lang="en-US" altLang="ja-JP" b="1" i="1">
                            <a:latin typeface="Cambria Math" panose="02040503050406030204" pitchFamily="18" charset="0"/>
                          </a:rPr>
                          <m:t>𝒑</m:t>
                        </m:r>
                      </m:sub>
                      <m:sup>
                        <m:r>
                          <a:rPr lang="en-US" altLang="ja-JP" b="1" i="1">
                            <a:latin typeface="Cambria Math" panose="02040503050406030204" pitchFamily="18" charset="0"/>
                          </a:rPr>
                          <m:t>−</m:t>
                        </m:r>
                        <m:r>
                          <a:rPr lang="en-US" altLang="ja-JP" b="1" i="1">
                            <a:latin typeface="Cambria Math" panose="02040503050406030204" pitchFamily="18" charset="0"/>
                          </a:rPr>
                          <m:t>𝟏</m:t>
                        </m:r>
                      </m:sup>
                    </m:sSubSup>
                  </m:oMath>
                </a14:m>
                <a:r>
                  <a:rPr kumimoji="1" lang="ja-JP" altLang="en-US" b="1"/>
                  <a:t>での</a:t>
                </a:r>
                <a:r>
                  <a:rPr kumimoji="1" lang="ja-JP" altLang="en-US"/>
                  <a:t>密度</a:t>
                </a:r>
                <a:r>
                  <a:rPr kumimoji="1" lang="en-US" altLang="ja-JP" dirty="0"/>
                  <a:t>clump</a:t>
                </a:r>
                <a:r>
                  <a:rPr kumimoji="1" lang="ja-JP" altLang="en-US"/>
                  <a:t>の</a:t>
                </a:r>
                <a:r>
                  <a:rPr kumimoji="1" lang="en-US" altLang="ja-JP" dirty="0"/>
                  <a:t>4</a:t>
                </a:r>
                <a:r>
                  <a:rPr kumimoji="1" lang="ja-JP" altLang="en-US"/>
                  <a:t>元速度</a:t>
                </a:r>
                <a:r>
                  <a:rPr kumimoji="1" lang="en-US" altLang="ja-JP" dirty="0" err="1"/>
                  <a:t>u_x</a:t>
                </a:r>
                <a:r>
                  <a:rPr kumimoji="1" lang="ja-JP" altLang="en-US"/>
                  <a:t>について密度揺らぎの依存性を示しています。</a:t>
                </a:r>
                <a:endParaRPr kumimoji="1" lang="en-US" altLang="ja-JP" dirty="0"/>
              </a:p>
              <a:p>
                <a:r>
                  <a:rPr kumimoji="1" lang="ja-JP" altLang="en-US"/>
                  <a:t>▲が</a:t>
                </a:r>
                <a:r>
                  <a:rPr kumimoji="1" lang="en-US" altLang="ja-JP" dirty="0"/>
                  <a:t>sironi&amp;goodman2007</a:t>
                </a:r>
                <a:r>
                  <a:rPr kumimoji="1" lang="ja-JP" altLang="en-US"/>
                  <a:t>で求められた速度で、四角と丸がそれおぞれ</a:t>
                </a:r>
                <a:r>
                  <a:rPr kumimoji="1" lang="en-US" altLang="ja-JP" dirty="0"/>
                  <a:t>MHD</a:t>
                </a:r>
                <a:r>
                  <a:rPr kumimoji="1" lang="ja-JP" altLang="en-US"/>
                  <a:t>と</a:t>
                </a:r>
                <a:r>
                  <a:rPr kumimoji="1" lang="en-US" altLang="ja-JP" dirty="0"/>
                  <a:t>PIC</a:t>
                </a:r>
                <a:r>
                  <a:rPr kumimoji="1" lang="ja-JP" altLang="en-US"/>
                  <a:t>シミュレーション結果です。</a:t>
                </a:r>
                <a:endParaRPr kumimoji="1" lang="en-US" altLang="ja-JP" dirty="0"/>
              </a:p>
              <a:p>
                <a:r>
                  <a:rPr kumimoji="1" lang="ja-JP" altLang="en-US"/>
                  <a:t>ご覧のように、数値計算で得られた速度は解析解に比べずっと遅いです。</a:t>
                </a:r>
                <a:endParaRPr kumimoji="1" lang="en-US" altLang="ja-JP" dirty="0"/>
              </a:p>
              <a:p>
                <a:r>
                  <a:rPr kumimoji="1" lang="ja-JP" altLang="en-US"/>
                  <a:t>理論計算と</a:t>
                </a:r>
                <a:r>
                  <a:rPr kumimoji="1" lang="en-US" altLang="ja-JP" dirty="0"/>
                  <a:t>PIC</a:t>
                </a:r>
                <a:r>
                  <a:rPr kumimoji="1" lang="ja-JP" altLang="en-US"/>
                  <a:t>計算の違いは粒子拡散の影響がまず言えますが、</a:t>
                </a:r>
                <a:r>
                  <a:rPr kumimoji="1" lang="en-US" altLang="ja-JP" dirty="0"/>
                  <a:t>MHD</a:t>
                </a:r>
                <a:r>
                  <a:rPr kumimoji="1" lang="ja-JP" altLang="en-US"/>
                  <a:t>計算とも違うのは、</a:t>
                </a:r>
                <a:r>
                  <a:rPr kumimoji="1" lang="en-US" altLang="ja-JP" dirty="0"/>
                  <a:t>clump</a:t>
                </a:r>
                <a:r>
                  <a:rPr kumimoji="1" lang="ja-JP" altLang="en-US"/>
                  <a:t>が一様下流物質を掃き集めることによる減速や、音波に運動エネルギーが渡ったことによる減速を理論では考えていなかったためです。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したがって、ガンマ線バースト残光では、</a:t>
                </a:r>
                <a:r>
                  <a:rPr kumimoji="1" lang="en-US" altLang="ja-JP" dirty="0"/>
                  <a:t>shock-clump interaction</a:t>
                </a:r>
                <a:r>
                  <a:rPr kumimoji="1" lang="ja-JP" altLang="en-US"/>
                  <a:t>による乱流ダイナモ機構は有意でないことが数値シミュレーションによって示唆されました。</a:t>
                </a:r>
                <a:endParaRPr kumimoji="1" lang="en-US" altLang="ja-JP" dirty="0"/>
              </a:p>
            </p:txBody>
          </p:sp>
        </mc:Choice>
        <mc:Fallback xmlns="">
          <p:sp>
            <p:nvSpPr>
              <p:cNvPr id="3" name="ノート プレースホルダー 2"/>
              <p:cNvSpPr>
                <a:spLocks noGrp="1"/>
              </p:cNvSpPr>
              <p:nvPr>
                <p:ph type="body" idx="1"/>
              </p:nvPr>
            </p:nvSpPr>
            <p:spPr/>
            <p:txBody>
              <a:bodyPr/>
              <a:lstStyle/>
              <a:p>
                <a:r>
                  <a:rPr kumimoji="1" lang="ja-JP" altLang="en-US"/>
                  <a:t>最後に、本研究結果を踏まえて、ガンマ線バーストの残光の放射領域で期待される磁場について、少し議論します。</a:t>
                </a:r>
                <a:endParaRPr kumimoji="1" lang="en-US" altLang="ja-JP" dirty="0"/>
              </a:p>
              <a:p>
                <a:r>
                  <a:rPr kumimoji="1" lang="en-US" altLang="ja-JP" dirty="0" err="1"/>
                  <a:t>Sironi</a:t>
                </a:r>
                <a:r>
                  <a:rPr kumimoji="1" lang="en-US" altLang="ja-JP" dirty="0"/>
                  <a:t> &amp; Goodman2007</a:t>
                </a:r>
                <a:r>
                  <a:rPr kumimoji="1" lang="ja-JP" altLang="en-US"/>
                  <a:t>では、ガンマ線バースト残光の放射領域にある強磁場は、相対論的衝撃波と</a:t>
                </a:r>
                <a:r>
                  <a:rPr kumimoji="1" lang="en-US" altLang="ja-JP" dirty="0"/>
                  <a:t>clump</a:t>
                </a:r>
                <a:r>
                  <a:rPr kumimoji="1" lang="ja-JP" altLang="en-US"/>
                  <a:t>の相互作用で駆動される乱流ダイナモで作れると理論的に予言しています。</a:t>
                </a:r>
                <a:endParaRPr kumimoji="1" lang="en-US" altLang="ja-JP" dirty="0"/>
              </a:p>
              <a:p>
                <a:r>
                  <a:rPr kumimoji="1" lang="ja-JP" altLang="en-US"/>
                  <a:t>彼らの理論によると、密度</a:t>
                </a:r>
                <a:r>
                  <a:rPr kumimoji="1" lang="en-US" altLang="ja-JP" dirty="0"/>
                  <a:t>clump</a:t>
                </a:r>
                <a:r>
                  <a:rPr kumimoji="1" lang="ja-JP" altLang="en-US"/>
                  <a:t>の振幅が</a:t>
                </a:r>
                <a:r>
                  <a:rPr kumimoji="1" lang="en-US" altLang="ja-JP" dirty="0"/>
                  <a:t>3</a:t>
                </a:r>
                <a:r>
                  <a:rPr kumimoji="1" lang="ja-JP" altLang="en-US"/>
                  <a:t>程度で、下流磁場のエネルギー比</a:t>
                </a:r>
                <a:r>
                  <a:rPr kumimoji="1" lang="en-US" altLang="ja-JP" dirty="0"/>
                  <a:t>\epsilon_B10^-3</a:t>
                </a:r>
                <a:r>
                  <a:rPr kumimoji="1" lang="ja-JP" altLang="en-US"/>
                  <a:t>を説明可能と主張してます。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左のグラフは、粒子拡散下流静止系で測った、</a:t>
                </a:r>
                <a:r>
                  <a:rPr kumimoji="1" lang="ja-JP" altLang="en-US" b="1"/>
                  <a:t>衝撃波通過後</a:t>
                </a:r>
                <a:r>
                  <a:rPr lang="en-US" altLang="ja-JP" b="1" dirty="0"/>
                  <a:t>12</a:t>
                </a:r>
                <a:r>
                  <a:rPr kumimoji="1" lang="en-US" altLang="ja-JP" b="1" dirty="0"/>
                  <a:t>00</a:t>
                </a:r>
                <a:r>
                  <a:rPr lang="en-US" altLang="ja-JP" b="1" dirty="0"/>
                  <a:t> </a:t>
                </a:r>
                <a:r>
                  <a:rPr lang="en-US" altLang="ja-JP" b="1" i="0">
                    <a:latin typeface="Cambria Math" panose="02040503050406030204" pitchFamily="18" charset="0"/>
                    <a:ea typeface="Cambria Math" panose="02040503050406030204" pitchFamily="18" charset="0"/>
                  </a:rPr>
                  <a:t>𝝎_</a:t>
                </a:r>
                <a:r>
                  <a:rPr lang="en-US" altLang="ja-JP" b="1" i="0">
                    <a:latin typeface="Cambria Math" panose="02040503050406030204" pitchFamily="18" charset="0"/>
                  </a:rPr>
                  <a:t>𝒑^(−𝟏)</a:t>
                </a:r>
                <a:r>
                  <a:rPr kumimoji="1" lang="ja-JP" altLang="en-US" b="1"/>
                  <a:t>での</a:t>
                </a:r>
                <a:r>
                  <a:rPr kumimoji="1" lang="ja-JP" altLang="en-US"/>
                  <a:t>密度</a:t>
                </a:r>
                <a:r>
                  <a:rPr kumimoji="1" lang="en-US" altLang="ja-JP" dirty="0"/>
                  <a:t>clump</a:t>
                </a:r>
                <a:r>
                  <a:rPr kumimoji="1" lang="ja-JP" altLang="en-US"/>
                  <a:t>の</a:t>
                </a:r>
                <a:r>
                  <a:rPr kumimoji="1" lang="en-US" altLang="ja-JP" dirty="0"/>
                  <a:t>4</a:t>
                </a:r>
                <a:r>
                  <a:rPr kumimoji="1" lang="ja-JP" altLang="en-US"/>
                  <a:t>元速度</a:t>
                </a:r>
                <a:r>
                  <a:rPr kumimoji="1" lang="en-US" altLang="ja-JP" dirty="0" err="1"/>
                  <a:t>u_x</a:t>
                </a:r>
                <a:r>
                  <a:rPr kumimoji="1" lang="ja-JP" altLang="en-US"/>
                  <a:t>について密度揺らぎの依存性を示しています。</a:t>
                </a:r>
                <a:endParaRPr kumimoji="1" lang="en-US" altLang="ja-JP" dirty="0"/>
              </a:p>
              <a:p>
                <a:r>
                  <a:rPr kumimoji="1" lang="ja-JP" altLang="en-US"/>
                  <a:t>▲が</a:t>
                </a:r>
                <a:r>
                  <a:rPr kumimoji="1" lang="en-US" altLang="ja-JP" dirty="0"/>
                  <a:t>sironi&amp;goodman2007</a:t>
                </a:r>
                <a:r>
                  <a:rPr kumimoji="1" lang="ja-JP" altLang="en-US"/>
                  <a:t>で求められた速度で、四角と丸がそれおぞれ</a:t>
                </a:r>
                <a:r>
                  <a:rPr kumimoji="1" lang="en-US" altLang="ja-JP" dirty="0"/>
                  <a:t>MHD</a:t>
                </a:r>
                <a:r>
                  <a:rPr kumimoji="1" lang="ja-JP" altLang="en-US"/>
                  <a:t>と</a:t>
                </a:r>
                <a:r>
                  <a:rPr kumimoji="1" lang="en-US" altLang="ja-JP" dirty="0"/>
                  <a:t>PIC</a:t>
                </a:r>
                <a:r>
                  <a:rPr kumimoji="1" lang="ja-JP" altLang="en-US"/>
                  <a:t>シミュレーション結果です。</a:t>
                </a:r>
                <a:endParaRPr kumimoji="1" lang="en-US" altLang="ja-JP" dirty="0"/>
              </a:p>
              <a:p>
                <a:r>
                  <a:rPr kumimoji="1" lang="ja-JP" altLang="en-US"/>
                  <a:t>ご覧のように、数値計算で得られた速度は解析解に比べずっと遅いです。</a:t>
                </a:r>
                <a:endParaRPr kumimoji="1" lang="en-US" altLang="ja-JP" dirty="0"/>
              </a:p>
              <a:p>
                <a:r>
                  <a:rPr kumimoji="1" lang="ja-JP" altLang="en-US"/>
                  <a:t>理論では、密度</a:t>
                </a:r>
                <a:r>
                  <a:rPr kumimoji="1" lang="en-US" altLang="ja-JP" dirty="0"/>
                  <a:t>clump</a:t>
                </a:r>
                <a:r>
                  <a:rPr kumimoji="1" lang="ja-JP" altLang="en-US"/>
                  <a:t>の減速を考えていませんでした。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したがって、ガンマ線バースト残光では、</a:t>
                </a:r>
                <a:r>
                  <a:rPr kumimoji="1" lang="en-US" altLang="ja-JP" dirty="0"/>
                  <a:t>shock-clump interaction</a:t>
                </a:r>
                <a:r>
                  <a:rPr kumimoji="1" lang="ja-JP" altLang="en-US"/>
                  <a:t>による乱流ダイナモ機構は有意でないことが数値シミュレーションによって示唆されました。</a:t>
                </a:r>
                <a:endParaRPr kumimoji="1" lang="en-US" altLang="ja-JP" dirty="0"/>
              </a:p>
            </p:txBody>
          </p:sp>
        </mc:Fallback>
      </mc:AlternateContent>
      <p:sp>
        <p:nvSpPr>
          <p:cNvPr id="4" name="スライド番号プレースホルダー 3"/>
          <p:cNvSpPr>
            <a:spLocks noGrp="1"/>
          </p:cNvSpPr>
          <p:nvPr>
            <p:ph type="sldNum" sz="quarter" idx="5"/>
          </p:nvPr>
        </p:nvSpPr>
        <p:spPr/>
        <p:txBody>
          <a:bodyPr/>
          <a:lstStyle/>
          <a:p>
            <a:fld id="{326C06CB-FB06-234C-BD8F-208B9349C769}" type="slidenum">
              <a:rPr kumimoji="1" lang="ja-JP" altLang="en-US" smtClean="0"/>
              <a:t>6</a:t>
            </a:fld>
            <a:endParaRPr kumimoji="1" lang="ja-JP" altLang="en-US"/>
          </a:p>
        </p:txBody>
      </p:sp>
    </p:spTree>
    <p:extLst>
      <p:ext uri="{BB962C8B-B14F-4D97-AF65-F5344CB8AC3E}">
        <p14:creationId xmlns:p14="http://schemas.microsoft.com/office/powerpoint/2010/main" val="1481663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 altLang="ja-JP" sz="1200" b="0" i="0" kern="1200" dirty="0">
                <a:solidFill>
                  <a:schemeClr val="tx1"/>
                </a:solidFill>
                <a:effectLst/>
                <a:latin typeface="+mn-lt"/>
                <a:ea typeface="+mn-ea"/>
                <a:cs typeface="+mn-cs"/>
              </a:rPr>
              <a:t>Now, we will show you the evolution of the density structure of the clump.</a:t>
            </a:r>
          </a:p>
          <a:p>
            <a:r>
              <a:rPr kumimoji="1" lang="en" altLang="ja-JP" sz="1200" b="0" i="0" kern="1200" dirty="0">
                <a:solidFill>
                  <a:schemeClr val="tx1"/>
                </a:solidFill>
                <a:effectLst/>
                <a:latin typeface="+mn-lt"/>
                <a:ea typeface="+mn-ea"/>
                <a:cs typeface="+mn-cs"/>
              </a:rPr>
              <a:t>The left movie shows the result for PIC simulation. The right movie shows that for MHD simulation.</a:t>
            </a:r>
          </a:p>
          <a:p>
            <a:r>
              <a:rPr kumimoji="1" lang="en" altLang="ja-JP" sz="1200" b="0" i="0" kern="1200" dirty="0">
                <a:solidFill>
                  <a:schemeClr val="tx1"/>
                </a:solidFill>
                <a:effectLst/>
                <a:latin typeface="+mn-lt"/>
                <a:ea typeface="+mn-ea"/>
                <a:cs typeface="+mn-cs"/>
              </a:rPr>
              <a:t>In these simulations, the ratio of clump size to the </a:t>
            </a:r>
            <a:r>
              <a:rPr kumimoji="1" lang="en" altLang="ja-JP" sz="1200" b="0" i="0" kern="1200" dirty="0" err="1">
                <a:solidFill>
                  <a:schemeClr val="tx1"/>
                </a:solidFill>
                <a:effectLst/>
                <a:latin typeface="+mn-lt"/>
                <a:ea typeface="+mn-ea"/>
                <a:cs typeface="+mn-cs"/>
              </a:rPr>
              <a:t>gyroradius</a:t>
            </a:r>
            <a:r>
              <a:rPr kumimoji="1" lang="en" altLang="ja-JP" sz="1200" b="0" i="0" kern="1200" dirty="0">
                <a:solidFill>
                  <a:schemeClr val="tx1"/>
                </a:solidFill>
                <a:effectLst/>
                <a:latin typeface="+mn-lt"/>
                <a:ea typeface="+mn-ea"/>
                <a:cs typeface="+mn-cs"/>
              </a:rPr>
              <a:t> of the thermal particles is 53.7 and the clump density is 2.</a:t>
            </a:r>
          </a:p>
          <a:p>
            <a:r>
              <a:rPr kumimoji="1" lang="en-US" altLang="ja-JP" dirty="0"/>
              <a:t>The blue and yellow regions are the upstream and downstream region, respectively.</a:t>
            </a:r>
          </a:p>
          <a:p>
            <a:r>
              <a:rPr kumimoji="1" lang="en" altLang="ja-JP" sz="1200" b="0" i="0" kern="1200" dirty="0">
                <a:solidFill>
                  <a:schemeClr val="tx1"/>
                </a:solidFill>
                <a:effectLst/>
                <a:latin typeface="+mn-lt"/>
                <a:ea typeface="+mn-ea"/>
                <a:cs typeface="+mn-cs"/>
              </a:rPr>
              <a:t>In our PIC simulation, </a:t>
            </a:r>
            <a:r>
              <a:rPr kumimoji="1" lang="en-US" altLang="ja-JP" dirty="0"/>
              <a:t>injection boundary move to the upstream region at every a few time steps, there is no injection particle in the white regions yet.</a:t>
            </a:r>
            <a:endParaRPr kumimoji="1" lang="en" altLang="ja-JP"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200" b="0" i="0" kern="1200" dirty="0">
                <a:solidFill>
                  <a:schemeClr val="tx1"/>
                </a:solidFill>
                <a:effectLst/>
                <a:latin typeface="+mn-lt"/>
                <a:ea typeface="+mn-ea"/>
                <a:cs typeface="+mn-cs"/>
              </a:rPr>
              <a:t>As you can see, in the MHD simulation, the shocked clump is deformed in the shock normal direction, but in the PIC simulation, the clump is not significantly deformed </a:t>
            </a:r>
            <a:r>
              <a:rPr kumimoji="1" lang="en-US" altLang="ja-JP" dirty="0"/>
              <a:t>even though density fluctuation is not so low.</a:t>
            </a:r>
          </a:p>
          <a:p>
            <a:r>
              <a:rPr kumimoji="1" lang="en" altLang="ja-JP" sz="1200" b="0" i="0" kern="1200" dirty="0">
                <a:solidFill>
                  <a:schemeClr val="tx1"/>
                </a:solidFill>
                <a:effectLst/>
                <a:latin typeface="+mn-lt"/>
                <a:ea typeface="+mn-ea"/>
                <a:cs typeface="+mn-cs"/>
              </a:rPr>
              <a:t>Its density distribution is eventually homogeneous in the y-direction.</a:t>
            </a:r>
          </a:p>
          <a:p>
            <a:r>
              <a:rPr kumimoji="1" lang="en" altLang="ja-JP" sz="1200" b="0" i="0" kern="1200" dirty="0">
                <a:solidFill>
                  <a:schemeClr val="tx1"/>
                </a:solidFill>
                <a:effectLst/>
                <a:latin typeface="+mn-lt"/>
                <a:ea typeface="+mn-ea"/>
                <a:cs typeface="+mn-cs"/>
              </a:rPr>
              <a:t>This is because particles in the clump escape along the magnetic field line.</a:t>
            </a:r>
          </a:p>
          <a:p>
            <a:endParaRPr kumimoji="1" lang="en-US" altLang="ja-JP" dirty="0"/>
          </a:p>
          <a:p>
            <a:endParaRPr kumimoji="1" lang="en-US" altLang="ja-JP" dirty="0"/>
          </a:p>
          <a:p>
            <a:r>
              <a:rPr kumimoji="1" lang="ja-JP" altLang="en-US"/>
              <a:t>では結果を見ていきます。</a:t>
            </a:r>
            <a:endParaRPr kumimoji="1" lang="en-US" altLang="ja-JP" dirty="0"/>
          </a:p>
          <a:p>
            <a:r>
              <a:rPr kumimoji="1" lang="ja-JP" altLang="en-US"/>
              <a:t>まず、密度</a:t>
            </a:r>
            <a:r>
              <a:rPr kumimoji="1" lang="en-US" altLang="ja-JP" dirty="0"/>
              <a:t>clump</a:t>
            </a:r>
            <a:r>
              <a:rPr kumimoji="1" lang="ja-JP" altLang="en-US"/>
              <a:t>のサイズと下流の熱的電子のジャイロ半径の比が</a:t>
            </a:r>
            <a:r>
              <a:rPr kumimoji="1" lang="en-US" altLang="ja-JP" dirty="0"/>
              <a:t>53.7</a:t>
            </a:r>
            <a:r>
              <a:rPr kumimoji="1" lang="ja-JP" altLang="en-US"/>
              <a:t>で、密度</a:t>
            </a:r>
            <a:r>
              <a:rPr kumimoji="1" lang="en-US" altLang="ja-JP" dirty="0"/>
              <a:t>clump</a:t>
            </a:r>
            <a:r>
              <a:rPr kumimoji="1" lang="ja-JP" altLang="en-US"/>
              <a:t>の振幅を２とした時の、密度分布の空間、時間発展をお見せします。</a:t>
            </a:r>
            <a:endParaRPr kumimoji="1" lang="en-US" altLang="ja-JP" dirty="0"/>
          </a:p>
          <a:p>
            <a:r>
              <a:rPr kumimoji="1" lang="ja-JP" altLang="en-US"/>
              <a:t>左と右がそれぞれ</a:t>
            </a:r>
            <a:r>
              <a:rPr kumimoji="1" lang="en-US" altLang="ja-JP" dirty="0"/>
              <a:t>PIC</a:t>
            </a:r>
            <a:r>
              <a:rPr kumimoji="1" lang="ja-JP" altLang="en-US"/>
              <a:t>シミュレーションと</a:t>
            </a:r>
            <a:r>
              <a:rPr kumimoji="1" lang="en-US" altLang="ja-JP" dirty="0"/>
              <a:t>MHD</a:t>
            </a:r>
            <a:r>
              <a:rPr kumimoji="1" lang="ja-JP" altLang="en-US"/>
              <a:t>シミュレーションの結果です。</a:t>
            </a:r>
            <a:endParaRPr kumimoji="1" lang="en-US" altLang="ja-JP" dirty="0"/>
          </a:p>
          <a:p>
            <a:r>
              <a:rPr kumimoji="1" lang="ja-JP" altLang="en-US"/>
              <a:t>青色領域が上流、黄色領域が下流です。</a:t>
            </a:r>
            <a:endParaRPr kumimoji="1" lang="en-US" altLang="ja-JP" dirty="0"/>
          </a:p>
          <a:p>
            <a:r>
              <a:rPr kumimoji="1" lang="en-US" altLang="ja-JP" dirty="0"/>
              <a:t>PIC</a:t>
            </a:r>
            <a:r>
              <a:rPr kumimoji="1" lang="ja-JP" altLang="en-US"/>
              <a:t>シミュレーションの白色領域ですが、計算コスト削減のために毎ステップ粒子の入射境界を</a:t>
            </a:r>
            <a:r>
              <a:rPr kumimoji="1" lang="en-US" altLang="ja-JP" dirty="0"/>
              <a:t>+x</a:t>
            </a:r>
            <a:r>
              <a:rPr kumimoji="1" lang="ja-JP" altLang="en-US"/>
              <a:t>方向に動かしているので、まだ粒子が入射されていない計算領域外です。</a:t>
            </a:r>
            <a:endParaRPr kumimoji="1" lang="en-US" altLang="ja-JP" dirty="0"/>
          </a:p>
          <a:p>
            <a:r>
              <a:rPr kumimoji="1" lang="ja-JP" altLang="en-US"/>
              <a:t>ご覧のように、</a:t>
            </a:r>
            <a:r>
              <a:rPr kumimoji="1" lang="en-US" altLang="ja-JP" dirty="0"/>
              <a:t>PIC</a:t>
            </a:r>
            <a:r>
              <a:rPr kumimoji="1" lang="ja-JP" altLang="en-US"/>
              <a:t>と</a:t>
            </a:r>
            <a:r>
              <a:rPr kumimoji="1" lang="en-US" altLang="ja-JP" dirty="0"/>
              <a:t>MHD</a:t>
            </a:r>
            <a:r>
              <a:rPr kumimoji="1" lang="ja-JP" altLang="en-US"/>
              <a:t>の両方で、</a:t>
            </a:r>
            <a:r>
              <a:rPr kumimoji="1" lang="en-US" altLang="ja-JP" dirty="0"/>
              <a:t>shock</a:t>
            </a:r>
            <a:r>
              <a:rPr kumimoji="1" lang="ja-JP" altLang="en-US"/>
              <a:t>を通過した密度</a:t>
            </a:r>
            <a:r>
              <a:rPr kumimoji="1" lang="en-US" altLang="ja-JP" dirty="0"/>
              <a:t>clump</a:t>
            </a:r>
            <a:r>
              <a:rPr kumimoji="1" lang="ja-JP" altLang="en-US"/>
              <a:t>は衝撃波圧縮を受けてさらに非等方になっています。</a:t>
            </a:r>
            <a:endParaRPr kumimoji="1" lang="en-US" altLang="ja-JP" dirty="0"/>
          </a:p>
          <a:p>
            <a:r>
              <a:rPr kumimoji="1" lang="ja-JP" altLang="en-US"/>
              <a:t>また下流へ伝播する音波も見られます。</a:t>
            </a:r>
            <a:endParaRPr kumimoji="1" lang="en-US" altLang="ja-JP" dirty="0"/>
          </a:p>
          <a:p>
            <a:r>
              <a:rPr kumimoji="1" lang="ja-JP" altLang="en-US"/>
              <a:t>しかし</a:t>
            </a:r>
            <a:r>
              <a:rPr kumimoji="1" lang="en-US" altLang="ja-JP" dirty="0"/>
              <a:t>MHD</a:t>
            </a:r>
            <a:r>
              <a:rPr kumimoji="1" lang="ja-JP" altLang="en-US"/>
              <a:t>では、下流で徐々に衝撃波伝播方向に曲げられているのに対し、</a:t>
            </a:r>
            <a:r>
              <a:rPr kumimoji="1" lang="en-US" altLang="ja-JP" dirty="0"/>
              <a:t>PIC</a:t>
            </a:r>
            <a:r>
              <a:rPr kumimoji="1" lang="ja-JP" altLang="en-US"/>
              <a:t>では、衝撃波通過後、密度</a:t>
            </a:r>
            <a:r>
              <a:rPr kumimoji="1" lang="en-US" altLang="ja-JP" dirty="0"/>
              <a:t>clump</a:t>
            </a:r>
            <a:r>
              <a:rPr kumimoji="1" lang="ja-JP" altLang="en-US"/>
              <a:t>が</a:t>
            </a:r>
            <a:r>
              <a:rPr kumimoji="1" lang="en-US" altLang="ja-JP" dirty="0"/>
              <a:t>y</a:t>
            </a:r>
            <a:r>
              <a:rPr kumimoji="1" lang="ja-JP" altLang="en-US"/>
              <a:t>方向に一様になっていきました。</a:t>
            </a:r>
            <a:endParaRPr kumimoji="1" lang="en-US" altLang="ja-JP" dirty="0"/>
          </a:p>
          <a:p>
            <a:r>
              <a:rPr kumimoji="1" lang="ja-JP" altLang="en-US"/>
              <a:t>これは</a:t>
            </a:r>
            <a:r>
              <a:rPr kumimoji="1" lang="en-US" altLang="ja-JP" dirty="0"/>
              <a:t>PIC</a:t>
            </a:r>
            <a:r>
              <a:rPr kumimoji="1" lang="ja-JP" altLang="en-US"/>
              <a:t>計算では</a:t>
            </a:r>
            <a:r>
              <a:rPr kumimoji="1" lang="en-US" altLang="ja-JP" dirty="0"/>
              <a:t>y</a:t>
            </a:r>
            <a:r>
              <a:rPr kumimoji="1" lang="ja-JP" altLang="en-US"/>
              <a:t>方向の背景磁場に沿って、粒子が拡散している様子が見えています。粒子は</a:t>
            </a:r>
            <a:r>
              <a:rPr kumimoji="1" lang="en-US" altLang="ja-JP" dirty="0"/>
              <a:t>shock</a:t>
            </a:r>
            <a:r>
              <a:rPr kumimoji="1" lang="ja-JP" altLang="en-US"/>
              <a:t>加熱を受けて光速度近くで拡散しています。</a:t>
            </a:r>
            <a:endParaRPr kumimoji="1" lang="en-US" altLang="ja-JP" dirty="0"/>
          </a:p>
          <a:p>
            <a:r>
              <a:rPr kumimoji="1" lang="ja-JP" altLang="en-US"/>
              <a:t>動画で見せている時間は</a:t>
            </a:r>
            <a:r>
              <a:rPr kumimoji="1" lang="en-US" altLang="ja-JP" dirty="0"/>
              <a:t>MHD</a:t>
            </a:r>
            <a:r>
              <a:rPr kumimoji="1" lang="ja-JP" altLang="en-US"/>
              <a:t>の方が長いのですが、</a:t>
            </a:r>
            <a:r>
              <a:rPr kumimoji="1" lang="en-US" altLang="ja-JP" dirty="0"/>
              <a:t>PIC</a:t>
            </a:r>
            <a:r>
              <a:rPr kumimoji="1" lang="ja-JP" altLang="en-US"/>
              <a:t>シミュレーションでは密度が</a:t>
            </a:r>
            <a:r>
              <a:rPr kumimoji="1" lang="en-US" altLang="ja-JP" dirty="0"/>
              <a:t>y</a:t>
            </a:r>
            <a:r>
              <a:rPr kumimoji="1" lang="ja-JP" altLang="en-US"/>
              <a:t>方向に一様になった後の発展は見られせんでした。</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326C06CB-FB06-234C-BD8F-208B9349C769}" type="slidenum">
              <a:rPr kumimoji="1" lang="ja-JP" altLang="en-US" smtClean="0"/>
              <a:t>7</a:t>
            </a:fld>
            <a:endParaRPr kumimoji="1" lang="ja-JP" altLang="en-US"/>
          </a:p>
        </p:txBody>
      </p:sp>
    </p:spTree>
    <p:extLst>
      <p:ext uri="{BB962C8B-B14F-4D97-AF65-F5344CB8AC3E}">
        <p14:creationId xmlns:p14="http://schemas.microsoft.com/office/powerpoint/2010/main" val="2901350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Next, we will show the case of the high-density clump, where </a:t>
            </a:r>
            <a:r>
              <a:rPr kumimoji="1" lang="en-US" altLang="ja-JP" dirty="0" err="1"/>
              <a:t>n_cl</a:t>
            </a:r>
            <a:r>
              <a:rPr kumimoji="1" lang="en-US" altLang="ja-JP" dirty="0"/>
              <a:t>/n_0 is 20.</a:t>
            </a:r>
          </a:p>
          <a:p>
            <a:r>
              <a:rPr kumimoji="1" lang="en-US" altLang="ja-JP" dirty="0"/>
              <a:t>In the MHD simulation, the clump is strongly deformed by the shear flow in the downstream region.</a:t>
            </a:r>
          </a:p>
          <a:p>
            <a:r>
              <a:rPr kumimoji="1" lang="en-US" altLang="ja-JP" dirty="0"/>
              <a:t>On the other hand, in the PIC simulation, the clump is not so strongly deformed as that in the MHD simulations.</a:t>
            </a:r>
          </a:p>
          <a:p>
            <a:r>
              <a:rPr kumimoji="1" lang="en-US" altLang="ja-JP" dirty="0"/>
              <a:t>As the particle streaming from the clump occurs in the PIC simulation, the vortex motion is suppressed.</a:t>
            </a:r>
          </a:p>
          <a:p>
            <a:endParaRPr kumimoji="1" lang="en-US" altLang="ja-JP" dirty="0"/>
          </a:p>
          <a:p>
            <a:r>
              <a:rPr kumimoji="1" lang="ja-JP" altLang="en-US"/>
              <a:t>次に密度</a:t>
            </a:r>
            <a:r>
              <a:rPr kumimoji="1" lang="en-US" altLang="ja-JP" dirty="0"/>
              <a:t>clump</a:t>
            </a:r>
            <a:r>
              <a:rPr kumimoji="1" lang="ja-JP" altLang="en-US"/>
              <a:t>の振幅</a:t>
            </a:r>
            <a:r>
              <a:rPr kumimoji="1" lang="en-US" altLang="ja-JP" dirty="0"/>
              <a:t>20</a:t>
            </a:r>
            <a:r>
              <a:rPr kumimoji="1" lang="ja-JP" altLang="en-US"/>
              <a:t>にした時の結果をお見せします。先ほどと同様に左が</a:t>
            </a:r>
            <a:r>
              <a:rPr kumimoji="1" lang="en-US" altLang="ja-JP" dirty="0"/>
              <a:t>PIC</a:t>
            </a:r>
            <a:r>
              <a:rPr kumimoji="1" lang="ja-JP" altLang="en-US"/>
              <a:t>で右が</a:t>
            </a:r>
            <a:r>
              <a:rPr kumimoji="1" lang="en-US" altLang="ja-JP" dirty="0"/>
              <a:t>MHD</a:t>
            </a:r>
            <a:r>
              <a:rPr kumimoji="1" lang="ja-JP" altLang="en-US"/>
              <a:t>の密度分布についての動画です。</a:t>
            </a:r>
            <a:endParaRPr kumimoji="1" lang="en-US" altLang="ja-JP" dirty="0"/>
          </a:p>
          <a:p>
            <a:r>
              <a:rPr kumimoji="1" lang="en-US" altLang="ja-JP" dirty="0"/>
              <a:t>MHD</a:t>
            </a:r>
            <a:r>
              <a:rPr kumimoji="1" lang="ja-JP" altLang="en-US"/>
              <a:t>では、下流で密度</a:t>
            </a:r>
            <a:r>
              <a:rPr kumimoji="1" lang="en-US" altLang="ja-JP" dirty="0"/>
              <a:t>clump</a:t>
            </a:r>
            <a:r>
              <a:rPr kumimoji="1" lang="ja-JP" altLang="en-US"/>
              <a:t>の周りで渦が成長しています。</a:t>
            </a:r>
            <a:endParaRPr kumimoji="1" lang="en-US" altLang="ja-JP" dirty="0"/>
          </a:p>
          <a:p>
            <a:r>
              <a:rPr kumimoji="1" lang="ja-JP" altLang="en-US"/>
              <a:t>一方</a:t>
            </a:r>
            <a:r>
              <a:rPr kumimoji="1" lang="en-US" altLang="ja-JP" dirty="0"/>
              <a:t>PIC</a:t>
            </a:r>
            <a:r>
              <a:rPr kumimoji="1" lang="ja-JP" altLang="en-US"/>
              <a:t>では、振幅</a:t>
            </a:r>
            <a:r>
              <a:rPr kumimoji="1" lang="en-US" altLang="ja-JP" dirty="0"/>
              <a:t>2</a:t>
            </a:r>
            <a:r>
              <a:rPr kumimoji="1" lang="ja-JP" altLang="en-US"/>
              <a:t>の時よりは密度</a:t>
            </a:r>
            <a:r>
              <a:rPr kumimoji="1" lang="en-US" altLang="ja-JP" dirty="0"/>
              <a:t>clump</a:t>
            </a:r>
            <a:r>
              <a:rPr kumimoji="1" lang="ja-JP" altLang="en-US"/>
              <a:t>は衝撃波伝播方向に曲げられていますが、徐々に粒子拡散が効いて</a:t>
            </a:r>
            <a:r>
              <a:rPr kumimoji="1" lang="en-US" altLang="ja-JP" dirty="0"/>
              <a:t>MHD</a:t>
            </a:r>
            <a:r>
              <a:rPr kumimoji="1" lang="ja-JP" altLang="en-US"/>
              <a:t>のような渦はできませんでした。</a:t>
            </a:r>
            <a:endParaRPr kumimoji="1" lang="en-US" altLang="ja-JP" dirty="0"/>
          </a:p>
        </p:txBody>
      </p:sp>
      <p:sp>
        <p:nvSpPr>
          <p:cNvPr id="4" name="スライド番号プレースホルダー 3"/>
          <p:cNvSpPr>
            <a:spLocks noGrp="1"/>
          </p:cNvSpPr>
          <p:nvPr>
            <p:ph type="sldNum" sz="quarter" idx="5"/>
          </p:nvPr>
        </p:nvSpPr>
        <p:spPr/>
        <p:txBody>
          <a:bodyPr/>
          <a:lstStyle/>
          <a:p>
            <a:fld id="{326C06CB-FB06-234C-BD8F-208B9349C769}" type="slidenum">
              <a:rPr kumimoji="1" lang="ja-JP" altLang="en-US" smtClean="0"/>
              <a:t>8</a:t>
            </a:fld>
            <a:endParaRPr kumimoji="1" lang="ja-JP" altLang="en-US"/>
          </a:p>
        </p:txBody>
      </p:sp>
    </p:spTree>
    <p:extLst>
      <p:ext uri="{BB962C8B-B14F-4D97-AF65-F5344CB8AC3E}">
        <p14:creationId xmlns:p14="http://schemas.microsoft.com/office/powerpoint/2010/main" val="2393332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Now, here are the distribution of the magnetic field strength.</a:t>
            </a:r>
          </a:p>
          <a:p>
            <a:r>
              <a:rPr kumimoji="1" lang="en-US" altLang="ja-JP" dirty="0"/>
              <a:t>As expected from the vorticity, in the MHD simulations, the magnetic field is amplified more strongly than that in the PIC simulations.</a:t>
            </a:r>
          </a:p>
          <a:p>
            <a:endParaRPr kumimoji="1" lang="en-US" altLang="ja-JP" dirty="0"/>
          </a:p>
          <a:p>
            <a:endParaRPr kumimoji="1" lang="en-US" altLang="ja-JP" dirty="0"/>
          </a:p>
          <a:p>
            <a:r>
              <a:rPr kumimoji="1" lang="ja-JP" altLang="en-US"/>
              <a:t>実際に、磁場強度の空間分布の図をお見せします。図の並びは先ほどと同様で、左が</a:t>
            </a:r>
            <a:r>
              <a:rPr kumimoji="1" lang="en-US" altLang="ja-JP" dirty="0"/>
              <a:t>PIC,</a:t>
            </a:r>
            <a:r>
              <a:rPr kumimoji="1" lang="ja-JP" altLang="en-US"/>
              <a:t>右が</a:t>
            </a:r>
            <a:r>
              <a:rPr kumimoji="1" lang="en-US" altLang="ja-JP" dirty="0"/>
              <a:t>MHD</a:t>
            </a:r>
            <a:r>
              <a:rPr kumimoji="1" lang="ja-JP" altLang="en-US"/>
              <a:t>の結果です。</a:t>
            </a:r>
            <a:endParaRPr kumimoji="1" lang="en-US" altLang="ja-JP" dirty="0"/>
          </a:p>
          <a:p>
            <a:r>
              <a:rPr kumimoji="1" lang="ja-JP" altLang="en-US"/>
              <a:t>磁場強度は下流の平均磁場との差分を示していて、乱流ダイナモによって増幅されたものです。</a:t>
            </a:r>
            <a:endParaRPr kumimoji="1" lang="en-US" altLang="ja-JP" dirty="0"/>
          </a:p>
          <a:p>
            <a:r>
              <a:rPr kumimoji="1" lang="ja-JP" altLang="en-US"/>
              <a:t>ご覧のように、渦度の小さい</a:t>
            </a:r>
            <a:r>
              <a:rPr kumimoji="1" lang="en-US" altLang="ja-JP" dirty="0"/>
              <a:t>PIC</a:t>
            </a:r>
            <a:r>
              <a:rPr kumimoji="1" lang="ja-JP" altLang="en-US"/>
              <a:t>では</a:t>
            </a:r>
            <a:r>
              <a:rPr kumimoji="1" lang="en-US" altLang="ja-JP" dirty="0"/>
              <a:t>MHD</a:t>
            </a:r>
            <a:r>
              <a:rPr kumimoji="1" lang="ja-JP" altLang="en-US"/>
              <a:t>のように乱流ダイナモによる磁場増幅がほぼ見えません。</a:t>
            </a:r>
            <a:endParaRPr kumimoji="1" lang="en-US" altLang="ja-JP" dirty="0"/>
          </a:p>
        </p:txBody>
      </p:sp>
      <p:sp>
        <p:nvSpPr>
          <p:cNvPr id="4" name="スライド番号プレースホルダー 3"/>
          <p:cNvSpPr>
            <a:spLocks noGrp="1"/>
          </p:cNvSpPr>
          <p:nvPr>
            <p:ph type="sldNum" sz="quarter" idx="5"/>
          </p:nvPr>
        </p:nvSpPr>
        <p:spPr/>
        <p:txBody>
          <a:bodyPr/>
          <a:lstStyle/>
          <a:p>
            <a:fld id="{326C06CB-FB06-234C-BD8F-208B9349C769}" type="slidenum">
              <a:rPr kumimoji="1" lang="ja-JP" altLang="en-US" smtClean="0"/>
              <a:t>9</a:t>
            </a:fld>
            <a:endParaRPr kumimoji="1" lang="ja-JP" altLang="en-US"/>
          </a:p>
        </p:txBody>
      </p:sp>
    </p:spTree>
    <p:extLst>
      <p:ext uri="{BB962C8B-B14F-4D97-AF65-F5344CB8AC3E}">
        <p14:creationId xmlns:p14="http://schemas.microsoft.com/office/powerpoint/2010/main" val="3898042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en-US" altLang="ja-JP" sz="1200" dirty="0">
                <a:solidFill>
                  <a:schemeClr val="tx1"/>
                </a:solidFill>
              </a:rPr>
              <a:t>The time evolution of the maximum field strength is shown here.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200" kern="1200" dirty="0">
                <a:solidFill>
                  <a:schemeClr val="tx1"/>
                </a:solidFill>
                <a:effectLst/>
                <a:latin typeface="+mn-lt"/>
                <a:ea typeface="+mn-ea"/>
                <a:cs typeface="+mn-cs"/>
              </a:rPr>
              <a:t>The open and filled points show results for the clump density of  2 and 20, respectively. The square and circle points show results for the MHD and PIC simulations, respectively. </a:t>
            </a:r>
            <a:endParaRPr lang="en-US" altLang="ja-JP" sz="1200" dirty="0">
              <a:solidFill>
                <a:schemeClr val="tx1"/>
              </a:solidFill>
            </a:endParaRPr>
          </a:p>
          <a:p>
            <a:pPr algn="l"/>
            <a:r>
              <a:rPr lang="en-US" altLang="ja-JP" sz="1200" dirty="0">
                <a:solidFill>
                  <a:schemeClr val="tx1"/>
                </a:solidFill>
              </a:rPr>
              <a:t>As you can see, in the MHD simulations, the magnetic field continue to be amplified or reaches the equipartition level with the upstream kinetic energy.</a:t>
            </a:r>
          </a:p>
          <a:p>
            <a:pPr algn="l"/>
            <a:r>
              <a:rPr lang="en-US" altLang="ja-JP" sz="1200" dirty="0">
                <a:solidFill>
                  <a:schemeClr val="tx1"/>
                </a:solidFill>
              </a:rPr>
              <a:t>However, PIC simulation show that the growth of the magnetic field already saturates before reaching the equipartition level.</a:t>
            </a:r>
          </a:p>
          <a:p>
            <a:pPr algn="l"/>
            <a:r>
              <a:rPr lang="en-US" altLang="ja-JP" sz="1200" dirty="0">
                <a:solidFill>
                  <a:schemeClr val="tx1"/>
                </a:solidFill>
              </a:rPr>
              <a:t>Therefore, we conclude that the magnetic field amplification due to the turbulent dynamo driven by the shock-clump interaction could be inefficient in relativistic </a:t>
            </a:r>
            <a:r>
              <a:rPr lang="en-US" altLang="ja-JP" sz="1200" dirty="0" err="1">
                <a:solidFill>
                  <a:schemeClr val="tx1"/>
                </a:solidFill>
              </a:rPr>
              <a:t>colisionless</a:t>
            </a:r>
            <a:r>
              <a:rPr lang="en-US" altLang="ja-JP" sz="1200" dirty="0">
                <a:solidFill>
                  <a:schemeClr val="tx1"/>
                </a:solidFill>
              </a:rPr>
              <a:t> shocks.</a:t>
            </a:r>
          </a:p>
          <a:p>
            <a:endParaRPr kumimoji="1" lang="en-US" altLang="ja-JP" dirty="0"/>
          </a:p>
          <a:p>
            <a:endParaRPr kumimoji="1" lang="en-US" altLang="ja-JP" dirty="0"/>
          </a:p>
          <a:p>
            <a:r>
              <a:rPr kumimoji="1" lang="ja-JP" altLang="en-US"/>
              <a:t> 磁場強度最大値の時間発展を見てもわかりますように、</a:t>
            </a:r>
            <a:r>
              <a:rPr kumimoji="1" lang="en-US" altLang="ja-JP" dirty="0"/>
              <a:t>MHD</a:t>
            </a:r>
            <a:r>
              <a:rPr kumimoji="1" lang="ja-JP" altLang="en-US"/>
              <a:t>では時間と共に磁場が増幅されていますが、</a:t>
            </a:r>
            <a:endParaRPr kumimoji="1" lang="en-US" altLang="ja-JP" dirty="0"/>
          </a:p>
          <a:p>
            <a:r>
              <a:rPr kumimoji="1" lang="en-US" altLang="ja-JP" dirty="0"/>
              <a:t>PIC</a:t>
            </a:r>
            <a:r>
              <a:rPr kumimoji="1" lang="ja-JP" altLang="en-US"/>
              <a:t>では、成長はサチュレーションしていて、これ以上磁場増幅しないことがわかります。</a:t>
            </a:r>
            <a:endParaRPr kumimoji="1" lang="en-US" altLang="ja-JP" dirty="0"/>
          </a:p>
          <a:p>
            <a:r>
              <a:rPr kumimoji="1" lang="ja-JP" altLang="en-US"/>
              <a:t>したがって、この</a:t>
            </a:r>
            <a:r>
              <a:rPr kumimoji="1" lang="en-US" altLang="ja-JP" dirty="0"/>
              <a:t>PIC</a:t>
            </a:r>
            <a:r>
              <a:rPr kumimoji="1" lang="ja-JP" altLang="en-US"/>
              <a:t>計算によって、相対論的無衝突衝撃波の下流では、高振幅な密度</a:t>
            </a:r>
            <a:r>
              <a:rPr kumimoji="1" lang="en-US" altLang="ja-JP" dirty="0"/>
              <a:t>clump</a:t>
            </a:r>
            <a:r>
              <a:rPr kumimoji="1" lang="ja-JP" altLang="en-US"/>
              <a:t>の時でさえも、</a:t>
            </a:r>
            <a:endParaRPr kumimoji="1" lang="en-US" altLang="ja-JP" dirty="0"/>
          </a:p>
          <a:p>
            <a:r>
              <a:rPr kumimoji="1" lang="en-US" altLang="ja-JP" dirty="0"/>
              <a:t>Shock-clump interaction</a:t>
            </a:r>
            <a:r>
              <a:rPr kumimoji="1" lang="ja-JP" altLang="en-US"/>
              <a:t>による乱流ダイナモはほぼ起きないことが言えます。</a:t>
            </a:r>
            <a:endParaRPr kumimoji="1" lang="en-US" altLang="ja-JP" dirty="0"/>
          </a:p>
          <a:p>
            <a:endParaRPr kumimoji="1"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326C06CB-FB06-234C-BD8F-208B9349C769}" type="slidenum">
              <a:rPr kumimoji="1" lang="ja-JP" altLang="en-US" smtClean="0"/>
              <a:t>10</a:t>
            </a:fld>
            <a:endParaRPr kumimoji="1" lang="ja-JP" altLang="en-US"/>
          </a:p>
        </p:txBody>
      </p:sp>
    </p:spTree>
    <p:extLst>
      <p:ext uri="{BB962C8B-B14F-4D97-AF65-F5344CB8AC3E}">
        <p14:creationId xmlns:p14="http://schemas.microsoft.com/office/powerpoint/2010/main" val="356665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09BB7D-D9BA-B448-82B3-4FDE4FE0736A}"/>
              </a:ext>
            </a:extLst>
          </p:cNvPr>
          <p:cNvSpPr>
            <a:spLocks noGrp="1"/>
          </p:cNvSpPr>
          <p:nvPr>
            <p:ph type="ctrTitle"/>
          </p:nvPr>
        </p:nvSpPr>
        <p:spPr>
          <a:xfrm>
            <a:off x="1238250" y="1122363"/>
            <a:ext cx="7429500" cy="2387600"/>
          </a:xfrm>
        </p:spPr>
        <p:txBody>
          <a:bodyPr anchor="b"/>
          <a:lstStyle>
            <a:lvl1pPr algn="ctr">
              <a:defRPr sz="4875"/>
            </a:lvl1pPr>
          </a:lstStyle>
          <a:p>
            <a:r>
              <a:rPr kumimoji="1" lang="ja-JP" altLang="en-US"/>
              <a:t>マスター タイトルの書式設定</a:t>
            </a:r>
          </a:p>
        </p:txBody>
      </p:sp>
      <p:sp>
        <p:nvSpPr>
          <p:cNvPr id="3" name="字幕 2">
            <a:extLst>
              <a:ext uri="{FF2B5EF4-FFF2-40B4-BE49-F238E27FC236}">
                <a16:creationId xmlns:a16="http://schemas.microsoft.com/office/drawing/2014/main" id="{E922DA19-5878-2043-B28E-E1ABAF032BA1}"/>
              </a:ext>
            </a:extLst>
          </p:cNvPr>
          <p:cNvSpPr>
            <a:spLocks noGrp="1"/>
          </p:cNvSpPr>
          <p:nvPr>
            <p:ph type="subTitle" idx="1"/>
          </p:nvPr>
        </p:nvSpPr>
        <p:spPr>
          <a:xfrm>
            <a:off x="1238250" y="3602038"/>
            <a:ext cx="7429500" cy="1655762"/>
          </a:xfr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CBE5CE7D-B19D-2246-AC9E-127565FD49D4}"/>
              </a:ext>
            </a:extLst>
          </p:cNvPr>
          <p:cNvSpPr>
            <a:spLocks noGrp="1"/>
          </p:cNvSpPr>
          <p:nvPr>
            <p:ph type="dt" sz="half" idx="10"/>
          </p:nvPr>
        </p:nvSpPr>
        <p:spPr/>
        <p:txBody>
          <a:bodyPr/>
          <a:lstStyle/>
          <a:p>
            <a:fld id="{C6EB6028-4A9C-8F4C-81A6-0B1FE37AC491}" type="datetime1">
              <a:rPr kumimoji="1" lang="ja-JP" altLang="en-US" smtClean="0"/>
              <a:t>2022/7/2</a:t>
            </a:fld>
            <a:endParaRPr kumimoji="1" lang="ja-JP" altLang="en-US"/>
          </a:p>
        </p:txBody>
      </p:sp>
      <p:sp>
        <p:nvSpPr>
          <p:cNvPr id="5" name="フッター プレースホルダー 4">
            <a:extLst>
              <a:ext uri="{FF2B5EF4-FFF2-40B4-BE49-F238E27FC236}">
                <a16:creationId xmlns:a16="http://schemas.microsoft.com/office/drawing/2014/main" id="{C0E69FE1-4A52-9B49-8847-91E1F74BCD0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ADA3905-A355-0C47-AE99-9E2305B84FE1}"/>
              </a:ext>
            </a:extLst>
          </p:cNvPr>
          <p:cNvSpPr>
            <a:spLocks noGrp="1"/>
          </p:cNvSpPr>
          <p:nvPr>
            <p:ph type="sldNum" sz="quarter" idx="12"/>
          </p:nvPr>
        </p:nvSpPr>
        <p:spPr/>
        <p:txBody>
          <a:bodyPr/>
          <a:lstStyle/>
          <a:p>
            <a:fld id="{1502C3CB-989F-0E47-878C-E2EBC848B821}" type="slidenum">
              <a:rPr kumimoji="1" lang="ja-JP" altLang="en-US" smtClean="0"/>
              <a:t>‹#›</a:t>
            </a:fld>
            <a:endParaRPr kumimoji="1" lang="ja-JP" altLang="en-US"/>
          </a:p>
        </p:txBody>
      </p:sp>
    </p:spTree>
    <p:extLst>
      <p:ext uri="{BB962C8B-B14F-4D97-AF65-F5344CB8AC3E}">
        <p14:creationId xmlns:p14="http://schemas.microsoft.com/office/powerpoint/2010/main" val="3535073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5A2A12-05B5-6A44-A7F3-0E56FEFE472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E85775C-3F90-BA40-B041-BFE2B1639134}"/>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54FBC83-DA2B-A647-AF41-1DDB17E45D97}"/>
              </a:ext>
            </a:extLst>
          </p:cNvPr>
          <p:cNvSpPr>
            <a:spLocks noGrp="1"/>
          </p:cNvSpPr>
          <p:nvPr>
            <p:ph type="dt" sz="half" idx="10"/>
          </p:nvPr>
        </p:nvSpPr>
        <p:spPr/>
        <p:txBody>
          <a:bodyPr/>
          <a:lstStyle/>
          <a:p>
            <a:fld id="{EABEB6AC-2A44-A444-8742-C342A624AC33}" type="datetime1">
              <a:rPr kumimoji="1" lang="ja-JP" altLang="en-US" smtClean="0"/>
              <a:t>2022/7/2</a:t>
            </a:fld>
            <a:endParaRPr kumimoji="1" lang="ja-JP" altLang="en-US"/>
          </a:p>
        </p:txBody>
      </p:sp>
      <p:sp>
        <p:nvSpPr>
          <p:cNvPr id="5" name="フッター プレースホルダー 4">
            <a:extLst>
              <a:ext uri="{FF2B5EF4-FFF2-40B4-BE49-F238E27FC236}">
                <a16:creationId xmlns:a16="http://schemas.microsoft.com/office/drawing/2014/main" id="{0A65797A-736F-3A46-AE98-F2B5E9E423B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984C9A4-4806-F44E-A8DB-0BBC5B5BAAE7}"/>
              </a:ext>
            </a:extLst>
          </p:cNvPr>
          <p:cNvSpPr>
            <a:spLocks noGrp="1"/>
          </p:cNvSpPr>
          <p:nvPr>
            <p:ph type="sldNum" sz="quarter" idx="12"/>
          </p:nvPr>
        </p:nvSpPr>
        <p:spPr/>
        <p:txBody>
          <a:bodyPr/>
          <a:lstStyle/>
          <a:p>
            <a:fld id="{1502C3CB-989F-0E47-878C-E2EBC848B821}" type="slidenum">
              <a:rPr kumimoji="1" lang="ja-JP" altLang="en-US" smtClean="0"/>
              <a:t>‹#›</a:t>
            </a:fld>
            <a:endParaRPr kumimoji="1" lang="ja-JP" altLang="en-US"/>
          </a:p>
        </p:txBody>
      </p:sp>
    </p:spTree>
    <p:extLst>
      <p:ext uri="{BB962C8B-B14F-4D97-AF65-F5344CB8AC3E}">
        <p14:creationId xmlns:p14="http://schemas.microsoft.com/office/powerpoint/2010/main" val="1854403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2CD50215-4BFA-2247-A175-E68B87B38A8A}"/>
              </a:ext>
            </a:extLst>
          </p:cNvPr>
          <p:cNvSpPr>
            <a:spLocks noGrp="1"/>
          </p:cNvSpPr>
          <p:nvPr>
            <p:ph type="title" orient="vert"/>
          </p:nvPr>
        </p:nvSpPr>
        <p:spPr>
          <a:xfrm>
            <a:off x="7088981" y="365125"/>
            <a:ext cx="2135981"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BE76B85-6FB9-CD41-A17A-0E48F842A616}"/>
              </a:ext>
            </a:extLst>
          </p:cNvPr>
          <p:cNvSpPr>
            <a:spLocks noGrp="1"/>
          </p:cNvSpPr>
          <p:nvPr>
            <p:ph type="body" orient="vert" idx="1"/>
          </p:nvPr>
        </p:nvSpPr>
        <p:spPr>
          <a:xfrm>
            <a:off x="681037" y="365125"/>
            <a:ext cx="6284119"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B75968E-C19C-C64F-90B7-1C682BA3B56E}"/>
              </a:ext>
            </a:extLst>
          </p:cNvPr>
          <p:cNvSpPr>
            <a:spLocks noGrp="1"/>
          </p:cNvSpPr>
          <p:nvPr>
            <p:ph type="dt" sz="half" idx="10"/>
          </p:nvPr>
        </p:nvSpPr>
        <p:spPr/>
        <p:txBody>
          <a:bodyPr/>
          <a:lstStyle/>
          <a:p>
            <a:fld id="{BA7A6F5C-19E1-1F4D-B48A-83F36B6C51A2}" type="datetime1">
              <a:rPr kumimoji="1" lang="ja-JP" altLang="en-US" smtClean="0"/>
              <a:t>2022/7/2</a:t>
            </a:fld>
            <a:endParaRPr kumimoji="1" lang="ja-JP" altLang="en-US"/>
          </a:p>
        </p:txBody>
      </p:sp>
      <p:sp>
        <p:nvSpPr>
          <p:cNvPr id="5" name="フッター プレースホルダー 4">
            <a:extLst>
              <a:ext uri="{FF2B5EF4-FFF2-40B4-BE49-F238E27FC236}">
                <a16:creationId xmlns:a16="http://schemas.microsoft.com/office/drawing/2014/main" id="{E7A37AAD-2DCE-DA48-A9B7-A5D4B404706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74C1EFF-DC29-AF4A-8967-30BAB39D7659}"/>
              </a:ext>
            </a:extLst>
          </p:cNvPr>
          <p:cNvSpPr>
            <a:spLocks noGrp="1"/>
          </p:cNvSpPr>
          <p:nvPr>
            <p:ph type="sldNum" sz="quarter" idx="12"/>
          </p:nvPr>
        </p:nvSpPr>
        <p:spPr/>
        <p:txBody>
          <a:bodyPr/>
          <a:lstStyle/>
          <a:p>
            <a:fld id="{1502C3CB-989F-0E47-878C-E2EBC848B821}" type="slidenum">
              <a:rPr kumimoji="1" lang="ja-JP" altLang="en-US" smtClean="0"/>
              <a:t>‹#›</a:t>
            </a:fld>
            <a:endParaRPr kumimoji="1" lang="ja-JP" altLang="en-US"/>
          </a:p>
        </p:txBody>
      </p:sp>
    </p:spTree>
    <p:extLst>
      <p:ext uri="{BB962C8B-B14F-4D97-AF65-F5344CB8AC3E}">
        <p14:creationId xmlns:p14="http://schemas.microsoft.com/office/powerpoint/2010/main" val="3900985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1A603F-4C69-BE4E-B9A6-1892769D65F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42951ED-CB3D-5A4A-A192-5259A180BF23}"/>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E60D531-4478-6A4B-820D-1B907B78BEF9}"/>
              </a:ext>
            </a:extLst>
          </p:cNvPr>
          <p:cNvSpPr>
            <a:spLocks noGrp="1"/>
          </p:cNvSpPr>
          <p:nvPr>
            <p:ph type="dt" sz="half" idx="10"/>
          </p:nvPr>
        </p:nvSpPr>
        <p:spPr/>
        <p:txBody>
          <a:bodyPr/>
          <a:lstStyle/>
          <a:p>
            <a:fld id="{A7E3EDC9-843F-674D-85FF-8DE3AC5AC51C}" type="datetime1">
              <a:rPr kumimoji="1" lang="ja-JP" altLang="en-US" smtClean="0"/>
              <a:t>2022/7/2</a:t>
            </a:fld>
            <a:endParaRPr kumimoji="1" lang="ja-JP" altLang="en-US"/>
          </a:p>
        </p:txBody>
      </p:sp>
      <p:sp>
        <p:nvSpPr>
          <p:cNvPr id="5" name="フッター プレースホルダー 4">
            <a:extLst>
              <a:ext uri="{FF2B5EF4-FFF2-40B4-BE49-F238E27FC236}">
                <a16:creationId xmlns:a16="http://schemas.microsoft.com/office/drawing/2014/main" id="{76B3FA18-33C6-7748-995A-14D35334D61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5915E0D-6FF9-5E40-8894-51D58ADDC8F4}"/>
              </a:ext>
            </a:extLst>
          </p:cNvPr>
          <p:cNvSpPr>
            <a:spLocks noGrp="1"/>
          </p:cNvSpPr>
          <p:nvPr>
            <p:ph type="sldNum" sz="quarter" idx="12"/>
          </p:nvPr>
        </p:nvSpPr>
        <p:spPr/>
        <p:txBody>
          <a:bodyPr/>
          <a:lstStyle/>
          <a:p>
            <a:fld id="{1502C3CB-989F-0E47-878C-E2EBC848B821}" type="slidenum">
              <a:rPr kumimoji="1" lang="ja-JP" altLang="en-US" smtClean="0"/>
              <a:t>‹#›</a:t>
            </a:fld>
            <a:endParaRPr kumimoji="1" lang="ja-JP" altLang="en-US"/>
          </a:p>
        </p:txBody>
      </p:sp>
    </p:spTree>
    <p:extLst>
      <p:ext uri="{BB962C8B-B14F-4D97-AF65-F5344CB8AC3E}">
        <p14:creationId xmlns:p14="http://schemas.microsoft.com/office/powerpoint/2010/main" val="1474911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6416094-8F82-5F45-AFAB-2D0892B465E8}"/>
              </a:ext>
            </a:extLst>
          </p:cNvPr>
          <p:cNvSpPr>
            <a:spLocks noGrp="1"/>
          </p:cNvSpPr>
          <p:nvPr>
            <p:ph type="title"/>
          </p:nvPr>
        </p:nvSpPr>
        <p:spPr>
          <a:xfrm>
            <a:off x="675878" y="1709739"/>
            <a:ext cx="8543925" cy="2852737"/>
          </a:xfrm>
        </p:spPr>
        <p:txBody>
          <a:bodyPr anchor="b"/>
          <a:lstStyle>
            <a:lvl1pPr>
              <a:defRPr sz="4875"/>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A5CEE5F-6103-B14B-A008-86F8C571C3FF}"/>
              </a:ext>
            </a:extLst>
          </p:cNvPr>
          <p:cNvSpPr>
            <a:spLocks noGrp="1"/>
          </p:cNvSpPr>
          <p:nvPr>
            <p:ph type="body" idx="1"/>
          </p:nvPr>
        </p:nvSpPr>
        <p:spPr>
          <a:xfrm>
            <a:off x="675878" y="4589464"/>
            <a:ext cx="8543925" cy="1500187"/>
          </a:xfrm>
        </p:spPr>
        <p:txBody>
          <a:bodyPr/>
          <a:lstStyle>
            <a:lvl1pPr marL="0" indent="0">
              <a:buNone/>
              <a:defRPr sz="1950">
                <a:solidFill>
                  <a:schemeClr val="tx1">
                    <a:tint val="75000"/>
                  </a:schemeClr>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232C2771-C401-3C48-934C-F3307C5AAA0C}"/>
              </a:ext>
            </a:extLst>
          </p:cNvPr>
          <p:cNvSpPr>
            <a:spLocks noGrp="1"/>
          </p:cNvSpPr>
          <p:nvPr>
            <p:ph type="dt" sz="half" idx="10"/>
          </p:nvPr>
        </p:nvSpPr>
        <p:spPr/>
        <p:txBody>
          <a:bodyPr/>
          <a:lstStyle/>
          <a:p>
            <a:fld id="{69F2C511-2BB0-9D47-BF0D-FB553C83C36D}" type="datetime1">
              <a:rPr kumimoji="1" lang="ja-JP" altLang="en-US" smtClean="0"/>
              <a:t>2022/7/2</a:t>
            </a:fld>
            <a:endParaRPr kumimoji="1" lang="ja-JP" altLang="en-US"/>
          </a:p>
        </p:txBody>
      </p:sp>
      <p:sp>
        <p:nvSpPr>
          <p:cNvPr id="5" name="フッター プレースホルダー 4">
            <a:extLst>
              <a:ext uri="{FF2B5EF4-FFF2-40B4-BE49-F238E27FC236}">
                <a16:creationId xmlns:a16="http://schemas.microsoft.com/office/drawing/2014/main" id="{7A859FFC-6020-9E49-B6B9-6ACEEA2A6D8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EB386BD-A6B3-A348-A6E3-D374E98FC07F}"/>
              </a:ext>
            </a:extLst>
          </p:cNvPr>
          <p:cNvSpPr>
            <a:spLocks noGrp="1"/>
          </p:cNvSpPr>
          <p:nvPr>
            <p:ph type="sldNum" sz="quarter" idx="12"/>
          </p:nvPr>
        </p:nvSpPr>
        <p:spPr/>
        <p:txBody>
          <a:bodyPr/>
          <a:lstStyle/>
          <a:p>
            <a:fld id="{1502C3CB-989F-0E47-878C-E2EBC848B821}" type="slidenum">
              <a:rPr kumimoji="1" lang="ja-JP" altLang="en-US" smtClean="0"/>
              <a:t>‹#›</a:t>
            </a:fld>
            <a:endParaRPr kumimoji="1" lang="ja-JP" altLang="en-US"/>
          </a:p>
        </p:txBody>
      </p:sp>
    </p:spTree>
    <p:extLst>
      <p:ext uri="{BB962C8B-B14F-4D97-AF65-F5344CB8AC3E}">
        <p14:creationId xmlns:p14="http://schemas.microsoft.com/office/powerpoint/2010/main" val="1539717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A936E4-42DB-434F-8B5B-172C5E2DBEA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3D3D8D9-4DB7-F843-AC05-A0D761E88BFA}"/>
              </a:ext>
            </a:extLst>
          </p:cNvPr>
          <p:cNvSpPr>
            <a:spLocks noGrp="1"/>
          </p:cNvSpPr>
          <p:nvPr>
            <p:ph sz="half" idx="1"/>
          </p:nvPr>
        </p:nvSpPr>
        <p:spPr>
          <a:xfrm>
            <a:off x="681038" y="1825625"/>
            <a:ext cx="42100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09A7943E-4143-7F44-A3D3-9CAFDC08746C}"/>
              </a:ext>
            </a:extLst>
          </p:cNvPr>
          <p:cNvSpPr>
            <a:spLocks noGrp="1"/>
          </p:cNvSpPr>
          <p:nvPr>
            <p:ph sz="half" idx="2"/>
          </p:nvPr>
        </p:nvSpPr>
        <p:spPr>
          <a:xfrm>
            <a:off x="5014913" y="1825625"/>
            <a:ext cx="42100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64A3EDE7-11BE-F544-997C-D85F45133851}"/>
              </a:ext>
            </a:extLst>
          </p:cNvPr>
          <p:cNvSpPr>
            <a:spLocks noGrp="1"/>
          </p:cNvSpPr>
          <p:nvPr>
            <p:ph type="dt" sz="half" idx="10"/>
          </p:nvPr>
        </p:nvSpPr>
        <p:spPr/>
        <p:txBody>
          <a:bodyPr/>
          <a:lstStyle/>
          <a:p>
            <a:fld id="{BDA2F1CD-E13B-9F4D-9EB5-003F9DA6B533}" type="datetime1">
              <a:rPr kumimoji="1" lang="ja-JP" altLang="en-US" smtClean="0"/>
              <a:t>2022/7/2</a:t>
            </a:fld>
            <a:endParaRPr kumimoji="1" lang="ja-JP" altLang="en-US"/>
          </a:p>
        </p:txBody>
      </p:sp>
      <p:sp>
        <p:nvSpPr>
          <p:cNvPr id="6" name="フッター プレースホルダー 5">
            <a:extLst>
              <a:ext uri="{FF2B5EF4-FFF2-40B4-BE49-F238E27FC236}">
                <a16:creationId xmlns:a16="http://schemas.microsoft.com/office/drawing/2014/main" id="{CDD9797D-9930-E043-8136-08B018270AD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370F005-F184-BE48-9C14-9F351D8298AA}"/>
              </a:ext>
            </a:extLst>
          </p:cNvPr>
          <p:cNvSpPr>
            <a:spLocks noGrp="1"/>
          </p:cNvSpPr>
          <p:nvPr>
            <p:ph type="sldNum" sz="quarter" idx="12"/>
          </p:nvPr>
        </p:nvSpPr>
        <p:spPr/>
        <p:txBody>
          <a:bodyPr/>
          <a:lstStyle/>
          <a:p>
            <a:fld id="{1502C3CB-989F-0E47-878C-E2EBC848B821}" type="slidenum">
              <a:rPr kumimoji="1" lang="ja-JP" altLang="en-US" smtClean="0"/>
              <a:t>‹#›</a:t>
            </a:fld>
            <a:endParaRPr kumimoji="1" lang="ja-JP" altLang="en-US"/>
          </a:p>
        </p:txBody>
      </p:sp>
    </p:spTree>
    <p:extLst>
      <p:ext uri="{BB962C8B-B14F-4D97-AF65-F5344CB8AC3E}">
        <p14:creationId xmlns:p14="http://schemas.microsoft.com/office/powerpoint/2010/main" val="129951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6EFA94-12CB-7E41-AE07-7E838E1EDBCD}"/>
              </a:ext>
            </a:extLst>
          </p:cNvPr>
          <p:cNvSpPr>
            <a:spLocks noGrp="1"/>
          </p:cNvSpPr>
          <p:nvPr>
            <p:ph type="title"/>
          </p:nvPr>
        </p:nvSpPr>
        <p:spPr>
          <a:xfrm>
            <a:off x="682328" y="365126"/>
            <a:ext cx="8543925"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C71068A-39EF-D14C-8840-B2D16972536D}"/>
              </a:ext>
            </a:extLst>
          </p:cNvPr>
          <p:cNvSpPr>
            <a:spLocks noGrp="1"/>
          </p:cNvSpPr>
          <p:nvPr>
            <p:ph type="body" idx="1"/>
          </p:nvPr>
        </p:nvSpPr>
        <p:spPr>
          <a:xfrm>
            <a:off x="682328" y="1681163"/>
            <a:ext cx="4190702"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B7A8E938-29AE-3240-A438-DD4A4B532EE2}"/>
              </a:ext>
            </a:extLst>
          </p:cNvPr>
          <p:cNvSpPr>
            <a:spLocks noGrp="1"/>
          </p:cNvSpPr>
          <p:nvPr>
            <p:ph sz="half" idx="2"/>
          </p:nvPr>
        </p:nvSpPr>
        <p:spPr>
          <a:xfrm>
            <a:off x="682328" y="2505075"/>
            <a:ext cx="4190702"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02A30D9C-7523-CD44-9BA9-4E2F0A84A9F1}"/>
              </a:ext>
            </a:extLst>
          </p:cNvPr>
          <p:cNvSpPr>
            <a:spLocks noGrp="1"/>
          </p:cNvSpPr>
          <p:nvPr>
            <p:ph type="body" sz="quarter" idx="3"/>
          </p:nvPr>
        </p:nvSpPr>
        <p:spPr>
          <a:xfrm>
            <a:off x="5014913" y="1681163"/>
            <a:ext cx="4211340"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CB5DA490-3518-4D4A-B697-ADFCC6FD34F0}"/>
              </a:ext>
            </a:extLst>
          </p:cNvPr>
          <p:cNvSpPr>
            <a:spLocks noGrp="1"/>
          </p:cNvSpPr>
          <p:nvPr>
            <p:ph sz="quarter" idx="4"/>
          </p:nvPr>
        </p:nvSpPr>
        <p:spPr>
          <a:xfrm>
            <a:off x="5014913" y="2505075"/>
            <a:ext cx="4211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87653E16-CC84-6B43-929F-CE4E9398C6FD}"/>
              </a:ext>
            </a:extLst>
          </p:cNvPr>
          <p:cNvSpPr>
            <a:spLocks noGrp="1"/>
          </p:cNvSpPr>
          <p:nvPr>
            <p:ph type="dt" sz="half" idx="10"/>
          </p:nvPr>
        </p:nvSpPr>
        <p:spPr/>
        <p:txBody>
          <a:bodyPr/>
          <a:lstStyle/>
          <a:p>
            <a:fld id="{486E37D4-CE55-A041-96AF-734AC4AF00D7}" type="datetime1">
              <a:rPr kumimoji="1" lang="ja-JP" altLang="en-US" smtClean="0"/>
              <a:t>2022/7/2</a:t>
            </a:fld>
            <a:endParaRPr kumimoji="1" lang="ja-JP" altLang="en-US"/>
          </a:p>
        </p:txBody>
      </p:sp>
      <p:sp>
        <p:nvSpPr>
          <p:cNvPr id="8" name="フッター プレースホルダー 7">
            <a:extLst>
              <a:ext uri="{FF2B5EF4-FFF2-40B4-BE49-F238E27FC236}">
                <a16:creationId xmlns:a16="http://schemas.microsoft.com/office/drawing/2014/main" id="{1B32ED95-B2FF-B744-A7A1-26F835C587F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2008CF25-4A6A-9B41-AFF5-940B0A4FDEE7}"/>
              </a:ext>
            </a:extLst>
          </p:cNvPr>
          <p:cNvSpPr>
            <a:spLocks noGrp="1"/>
          </p:cNvSpPr>
          <p:nvPr>
            <p:ph type="sldNum" sz="quarter" idx="12"/>
          </p:nvPr>
        </p:nvSpPr>
        <p:spPr/>
        <p:txBody>
          <a:bodyPr/>
          <a:lstStyle/>
          <a:p>
            <a:fld id="{1502C3CB-989F-0E47-878C-E2EBC848B821}" type="slidenum">
              <a:rPr kumimoji="1" lang="ja-JP" altLang="en-US" smtClean="0"/>
              <a:t>‹#›</a:t>
            </a:fld>
            <a:endParaRPr kumimoji="1" lang="ja-JP" altLang="en-US"/>
          </a:p>
        </p:txBody>
      </p:sp>
    </p:spTree>
    <p:extLst>
      <p:ext uri="{BB962C8B-B14F-4D97-AF65-F5344CB8AC3E}">
        <p14:creationId xmlns:p14="http://schemas.microsoft.com/office/powerpoint/2010/main" val="3012996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331E29-8BE4-E547-8669-8F70A5BD6E9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15A71256-ED11-2C41-B9EE-7DD0D94E56CC}"/>
              </a:ext>
            </a:extLst>
          </p:cNvPr>
          <p:cNvSpPr>
            <a:spLocks noGrp="1"/>
          </p:cNvSpPr>
          <p:nvPr>
            <p:ph type="dt" sz="half" idx="10"/>
          </p:nvPr>
        </p:nvSpPr>
        <p:spPr/>
        <p:txBody>
          <a:bodyPr/>
          <a:lstStyle/>
          <a:p>
            <a:fld id="{12EE930C-F416-4F43-ACE8-144527E788FA}" type="datetime1">
              <a:rPr kumimoji="1" lang="ja-JP" altLang="en-US" smtClean="0"/>
              <a:t>2022/7/2</a:t>
            </a:fld>
            <a:endParaRPr kumimoji="1" lang="ja-JP" altLang="en-US"/>
          </a:p>
        </p:txBody>
      </p:sp>
      <p:sp>
        <p:nvSpPr>
          <p:cNvPr id="4" name="フッター プレースホルダー 3">
            <a:extLst>
              <a:ext uri="{FF2B5EF4-FFF2-40B4-BE49-F238E27FC236}">
                <a16:creationId xmlns:a16="http://schemas.microsoft.com/office/drawing/2014/main" id="{1A8BA1E2-48D7-1048-BF02-C58BB7AF8F76}"/>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865ECE36-71E2-4B45-A0F9-A8CD8B9C7F80}"/>
              </a:ext>
            </a:extLst>
          </p:cNvPr>
          <p:cNvSpPr>
            <a:spLocks noGrp="1"/>
          </p:cNvSpPr>
          <p:nvPr>
            <p:ph type="sldNum" sz="quarter" idx="12"/>
          </p:nvPr>
        </p:nvSpPr>
        <p:spPr/>
        <p:txBody>
          <a:bodyPr/>
          <a:lstStyle/>
          <a:p>
            <a:fld id="{1502C3CB-989F-0E47-878C-E2EBC848B821}" type="slidenum">
              <a:rPr kumimoji="1" lang="ja-JP" altLang="en-US" smtClean="0"/>
              <a:t>‹#›</a:t>
            </a:fld>
            <a:endParaRPr kumimoji="1" lang="ja-JP" altLang="en-US"/>
          </a:p>
        </p:txBody>
      </p:sp>
    </p:spTree>
    <p:extLst>
      <p:ext uri="{BB962C8B-B14F-4D97-AF65-F5344CB8AC3E}">
        <p14:creationId xmlns:p14="http://schemas.microsoft.com/office/powerpoint/2010/main" val="2419148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B44A2BEE-1186-E543-9375-D0E2FA1D8698}"/>
              </a:ext>
            </a:extLst>
          </p:cNvPr>
          <p:cNvSpPr>
            <a:spLocks noGrp="1"/>
          </p:cNvSpPr>
          <p:nvPr>
            <p:ph type="dt" sz="half" idx="10"/>
          </p:nvPr>
        </p:nvSpPr>
        <p:spPr/>
        <p:txBody>
          <a:bodyPr/>
          <a:lstStyle/>
          <a:p>
            <a:fld id="{89CF1215-76D8-ED47-B2A9-107FA260FAA5}" type="datetime1">
              <a:rPr kumimoji="1" lang="ja-JP" altLang="en-US" smtClean="0"/>
              <a:t>2022/7/2</a:t>
            </a:fld>
            <a:endParaRPr kumimoji="1" lang="ja-JP" altLang="en-US"/>
          </a:p>
        </p:txBody>
      </p:sp>
      <p:sp>
        <p:nvSpPr>
          <p:cNvPr id="3" name="フッター プレースホルダー 2">
            <a:extLst>
              <a:ext uri="{FF2B5EF4-FFF2-40B4-BE49-F238E27FC236}">
                <a16:creationId xmlns:a16="http://schemas.microsoft.com/office/drawing/2014/main" id="{2633C4C4-DA9B-D24A-A848-47C6A141D75B}"/>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02AF010-2D9E-2A47-8D47-8383424C0D5E}"/>
              </a:ext>
            </a:extLst>
          </p:cNvPr>
          <p:cNvSpPr>
            <a:spLocks noGrp="1"/>
          </p:cNvSpPr>
          <p:nvPr>
            <p:ph type="sldNum" sz="quarter" idx="12"/>
          </p:nvPr>
        </p:nvSpPr>
        <p:spPr/>
        <p:txBody>
          <a:bodyPr/>
          <a:lstStyle/>
          <a:p>
            <a:fld id="{1502C3CB-989F-0E47-878C-E2EBC848B821}" type="slidenum">
              <a:rPr kumimoji="1" lang="ja-JP" altLang="en-US" smtClean="0"/>
              <a:t>‹#›</a:t>
            </a:fld>
            <a:endParaRPr kumimoji="1" lang="ja-JP" altLang="en-US"/>
          </a:p>
        </p:txBody>
      </p:sp>
    </p:spTree>
    <p:extLst>
      <p:ext uri="{BB962C8B-B14F-4D97-AF65-F5344CB8AC3E}">
        <p14:creationId xmlns:p14="http://schemas.microsoft.com/office/powerpoint/2010/main" val="599889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B5AF81-199C-CC4E-82EF-57ECB334978E}"/>
              </a:ext>
            </a:extLst>
          </p:cNvPr>
          <p:cNvSpPr>
            <a:spLocks noGrp="1"/>
          </p:cNvSpPr>
          <p:nvPr>
            <p:ph type="title"/>
          </p:nvPr>
        </p:nvSpPr>
        <p:spPr>
          <a:xfrm>
            <a:off x="682328" y="457200"/>
            <a:ext cx="3194943" cy="1600200"/>
          </a:xfrm>
        </p:spPr>
        <p:txBody>
          <a:bodyPr anchor="b"/>
          <a:lstStyle>
            <a:lvl1pPr>
              <a:defRPr sz="26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EAF5713-1C23-6642-8BEB-B9D1A7C9142B}"/>
              </a:ext>
            </a:extLst>
          </p:cNvPr>
          <p:cNvSpPr>
            <a:spLocks noGrp="1"/>
          </p:cNvSpPr>
          <p:nvPr>
            <p:ph idx="1"/>
          </p:nvPr>
        </p:nvSpPr>
        <p:spPr>
          <a:xfrm>
            <a:off x="4211340" y="987426"/>
            <a:ext cx="5014913"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704634A-7B87-3040-AE1B-91B5665D91E3}"/>
              </a:ext>
            </a:extLst>
          </p:cNvPr>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68CFC3F-744D-F249-82B0-6E927F044220}"/>
              </a:ext>
            </a:extLst>
          </p:cNvPr>
          <p:cNvSpPr>
            <a:spLocks noGrp="1"/>
          </p:cNvSpPr>
          <p:nvPr>
            <p:ph type="dt" sz="half" idx="10"/>
          </p:nvPr>
        </p:nvSpPr>
        <p:spPr/>
        <p:txBody>
          <a:bodyPr/>
          <a:lstStyle/>
          <a:p>
            <a:fld id="{D5A7A511-E694-724B-90BF-479A981802AB}" type="datetime1">
              <a:rPr kumimoji="1" lang="ja-JP" altLang="en-US" smtClean="0"/>
              <a:t>2022/7/2</a:t>
            </a:fld>
            <a:endParaRPr kumimoji="1" lang="ja-JP" altLang="en-US"/>
          </a:p>
        </p:txBody>
      </p:sp>
      <p:sp>
        <p:nvSpPr>
          <p:cNvPr id="6" name="フッター プレースホルダー 5">
            <a:extLst>
              <a:ext uri="{FF2B5EF4-FFF2-40B4-BE49-F238E27FC236}">
                <a16:creationId xmlns:a16="http://schemas.microsoft.com/office/drawing/2014/main" id="{1562413D-00B0-1A43-AF2C-3A88728B033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5F15AE1-BA44-BB43-97B5-CC88E8743F1C}"/>
              </a:ext>
            </a:extLst>
          </p:cNvPr>
          <p:cNvSpPr>
            <a:spLocks noGrp="1"/>
          </p:cNvSpPr>
          <p:nvPr>
            <p:ph type="sldNum" sz="quarter" idx="12"/>
          </p:nvPr>
        </p:nvSpPr>
        <p:spPr/>
        <p:txBody>
          <a:bodyPr/>
          <a:lstStyle/>
          <a:p>
            <a:fld id="{1502C3CB-989F-0E47-878C-E2EBC848B821}" type="slidenum">
              <a:rPr kumimoji="1" lang="ja-JP" altLang="en-US" smtClean="0"/>
              <a:t>‹#›</a:t>
            </a:fld>
            <a:endParaRPr kumimoji="1" lang="ja-JP" altLang="en-US"/>
          </a:p>
        </p:txBody>
      </p:sp>
    </p:spTree>
    <p:extLst>
      <p:ext uri="{BB962C8B-B14F-4D97-AF65-F5344CB8AC3E}">
        <p14:creationId xmlns:p14="http://schemas.microsoft.com/office/powerpoint/2010/main" val="3392529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864F7A-5A3A-F443-8644-A617955E2770}"/>
              </a:ext>
            </a:extLst>
          </p:cNvPr>
          <p:cNvSpPr>
            <a:spLocks noGrp="1"/>
          </p:cNvSpPr>
          <p:nvPr>
            <p:ph type="title"/>
          </p:nvPr>
        </p:nvSpPr>
        <p:spPr>
          <a:xfrm>
            <a:off x="682328" y="457200"/>
            <a:ext cx="3194943" cy="1600200"/>
          </a:xfrm>
        </p:spPr>
        <p:txBody>
          <a:bodyPr anchor="b"/>
          <a:lstStyle>
            <a:lvl1pPr>
              <a:defRPr sz="26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C4588BAE-2FD2-0D47-82E9-739FEE459D0D}"/>
              </a:ext>
            </a:extLst>
          </p:cNvPr>
          <p:cNvSpPr>
            <a:spLocks noGrp="1"/>
          </p:cNvSpPr>
          <p:nvPr>
            <p:ph type="pic" idx="1"/>
          </p:nvPr>
        </p:nvSpPr>
        <p:spPr>
          <a:xfrm>
            <a:off x="4211340" y="987426"/>
            <a:ext cx="5014913" cy="4873625"/>
          </a:xfrm>
        </p:spPr>
        <p:txBody>
          <a:bodyPr/>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endParaRPr kumimoji="1" lang="ja-JP" altLang="en-US"/>
          </a:p>
        </p:txBody>
      </p:sp>
      <p:sp>
        <p:nvSpPr>
          <p:cNvPr id="4" name="テキスト プレースホルダー 3">
            <a:extLst>
              <a:ext uri="{FF2B5EF4-FFF2-40B4-BE49-F238E27FC236}">
                <a16:creationId xmlns:a16="http://schemas.microsoft.com/office/drawing/2014/main" id="{7953FA80-7E01-224A-8B43-942C2AD1F3E5}"/>
              </a:ext>
            </a:extLst>
          </p:cNvPr>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D77571F-1B55-C943-B45C-509502CFAE38}"/>
              </a:ext>
            </a:extLst>
          </p:cNvPr>
          <p:cNvSpPr>
            <a:spLocks noGrp="1"/>
          </p:cNvSpPr>
          <p:nvPr>
            <p:ph type="dt" sz="half" idx="10"/>
          </p:nvPr>
        </p:nvSpPr>
        <p:spPr/>
        <p:txBody>
          <a:bodyPr/>
          <a:lstStyle/>
          <a:p>
            <a:fld id="{22150786-E10B-5342-BAF5-EF810095B3CF}" type="datetime1">
              <a:rPr kumimoji="1" lang="ja-JP" altLang="en-US" smtClean="0"/>
              <a:t>2022/7/2</a:t>
            </a:fld>
            <a:endParaRPr kumimoji="1" lang="ja-JP" altLang="en-US"/>
          </a:p>
        </p:txBody>
      </p:sp>
      <p:sp>
        <p:nvSpPr>
          <p:cNvPr id="6" name="フッター プレースホルダー 5">
            <a:extLst>
              <a:ext uri="{FF2B5EF4-FFF2-40B4-BE49-F238E27FC236}">
                <a16:creationId xmlns:a16="http://schemas.microsoft.com/office/drawing/2014/main" id="{B2ED125B-B58A-674C-A2FD-5704DA2439A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726ECF6-1D83-5348-AD79-6E9684628D0B}"/>
              </a:ext>
            </a:extLst>
          </p:cNvPr>
          <p:cNvSpPr>
            <a:spLocks noGrp="1"/>
          </p:cNvSpPr>
          <p:nvPr>
            <p:ph type="sldNum" sz="quarter" idx="12"/>
          </p:nvPr>
        </p:nvSpPr>
        <p:spPr/>
        <p:txBody>
          <a:bodyPr/>
          <a:lstStyle/>
          <a:p>
            <a:fld id="{1502C3CB-989F-0E47-878C-E2EBC848B821}" type="slidenum">
              <a:rPr kumimoji="1" lang="ja-JP" altLang="en-US" smtClean="0"/>
              <a:t>‹#›</a:t>
            </a:fld>
            <a:endParaRPr kumimoji="1" lang="ja-JP" altLang="en-US"/>
          </a:p>
        </p:txBody>
      </p:sp>
    </p:spTree>
    <p:extLst>
      <p:ext uri="{BB962C8B-B14F-4D97-AF65-F5344CB8AC3E}">
        <p14:creationId xmlns:p14="http://schemas.microsoft.com/office/powerpoint/2010/main" val="2693731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E1DDB013-A470-3B49-89E7-2ABD6A01EFFF}"/>
              </a:ext>
            </a:extLst>
          </p:cNvPr>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BE76CDD-F20C-6448-9C10-5BE2E0091E28}"/>
              </a:ext>
            </a:extLst>
          </p:cNvPr>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1DC1E8A-56F7-8342-AA89-708CE2FA86FE}"/>
              </a:ext>
            </a:extLst>
          </p:cNvPr>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975">
                <a:solidFill>
                  <a:schemeClr val="tx1">
                    <a:tint val="75000"/>
                  </a:schemeClr>
                </a:solidFill>
              </a:defRPr>
            </a:lvl1pPr>
          </a:lstStyle>
          <a:p>
            <a:fld id="{248296E1-EF9D-7749-AF79-4434B7591050}" type="datetime1">
              <a:rPr kumimoji="1" lang="ja-JP" altLang="en-US" smtClean="0"/>
              <a:t>2022/7/2</a:t>
            </a:fld>
            <a:endParaRPr kumimoji="1" lang="ja-JP" altLang="en-US"/>
          </a:p>
        </p:txBody>
      </p:sp>
      <p:sp>
        <p:nvSpPr>
          <p:cNvPr id="5" name="フッター プレースホルダー 4">
            <a:extLst>
              <a:ext uri="{FF2B5EF4-FFF2-40B4-BE49-F238E27FC236}">
                <a16:creationId xmlns:a16="http://schemas.microsoft.com/office/drawing/2014/main" id="{1CE407A2-2691-934C-89A6-D688107E6CE8}"/>
              </a:ext>
            </a:extLst>
          </p:cNvPr>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926A929-FEE3-0545-9D9C-F355F35FDEF4}"/>
              </a:ext>
            </a:extLst>
          </p:cNvPr>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975">
                <a:solidFill>
                  <a:schemeClr val="tx1">
                    <a:tint val="75000"/>
                  </a:schemeClr>
                </a:solidFill>
              </a:defRPr>
            </a:lvl1pPr>
          </a:lstStyle>
          <a:p>
            <a:fld id="{1502C3CB-989F-0E47-878C-E2EBC848B821}" type="slidenum">
              <a:rPr kumimoji="1" lang="ja-JP" altLang="en-US" smtClean="0"/>
              <a:t>‹#›</a:t>
            </a:fld>
            <a:endParaRPr kumimoji="1" lang="ja-JP" altLang="en-US"/>
          </a:p>
        </p:txBody>
      </p:sp>
    </p:spTree>
    <p:extLst>
      <p:ext uri="{BB962C8B-B14F-4D97-AF65-F5344CB8AC3E}">
        <p14:creationId xmlns:p14="http://schemas.microsoft.com/office/powerpoint/2010/main" val="3164318132"/>
      </p:ext>
    </p:extLst>
  </p:cSld>
  <p:clrMap bg1="lt1" tx1="dk1" bg2="lt2" tx2="dk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Lst>
  <p:hf hdr="0" ftr="0" dt="0"/>
  <p:txStyles>
    <p:title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kumimoji="1"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p:bodyStyle>
    <p:otherStyle>
      <a:defPPr>
        <a:defRPr lang="ja-JP"/>
      </a:defPPr>
      <a:lvl1pPr marL="0" algn="l" defTabSz="742950" rtl="0" eaLnBrk="1" latinLnBrk="0" hangingPunct="1">
        <a:defRPr kumimoji="1" sz="1463" kern="1200">
          <a:solidFill>
            <a:schemeClr val="tx1"/>
          </a:solidFill>
          <a:latin typeface="+mn-lt"/>
          <a:ea typeface="+mn-ea"/>
          <a:cs typeface="+mn-cs"/>
        </a:defRPr>
      </a:lvl1pPr>
      <a:lvl2pPr marL="371475" algn="l" defTabSz="742950" rtl="0" eaLnBrk="1" latinLnBrk="0" hangingPunct="1">
        <a:defRPr kumimoji="1" sz="1463" kern="1200">
          <a:solidFill>
            <a:schemeClr val="tx1"/>
          </a:solidFill>
          <a:latin typeface="+mn-lt"/>
          <a:ea typeface="+mn-ea"/>
          <a:cs typeface="+mn-cs"/>
        </a:defRPr>
      </a:lvl2pPr>
      <a:lvl3pPr marL="742950" algn="l" defTabSz="742950" rtl="0" eaLnBrk="1" latinLnBrk="0" hangingPunct="1">
        <a:defRPr kumimoji="1" sz="1463" kern="1200">
          <a:solidFill>
            <a:schemeClr val="tx1"/>
          </a:solidFill>
          <a:latin typeface="+mn-lt"/>
          <a:ea typeface="+mn-ea"/>
          <a:cs typeface="+mn-cs"/>
        </a:defRPr>
      </a:lvl3pPr>
      <a:lvl4pPr marL="1114425" algn="l" defTabSz="742950" rtl="0" eaLnBrk="1" latinLnBrk="0" hangingPunct="1">
        <a:defRPr kumimoji="1" sz="1463" kern="1200">
          <a:solidFill>
            <a:schemeClr val="tx1"/>
          </a:solidFill>
          <a:latin typeface="+mn-lt"/>
          <a:ea typeface="+mn-ea"/>
          <a:cs typeface="+mn-cs"/>
        </a:defRPr>
      </a:lvl4pPr>
      <a:lvl5pPr marL="1485900" algn="l" defTabSz="742950" rtl="0" eaLnBrk="1" latinLnBrk="0" hangingPunct="1">
        <a:defRPr kumimoji="1" sz="1463" kern="1200">
          <a:solidFill>
            <a:schemeClr val="tx1"/>
          </a:solidFill>
          <a:latin typeface="+mn-lt"/>
          <a:ea typeface="+mn-ea"/>
          <a:cs typeface="+mn-cs"/>
        </a:defRPr>
      </a:lvl5pPr>
      <a:lvl6pPr marL="1857375" algn="l" defTabSz="742950" rtl="0" eaLnBrk="1" latinLnBrk="0" hangingPunct="1">
        <a:defRPr kumimoji="1" sz="1463" kern="1200">
          <a:solidFill>
            <a:schemeClr val="tx1"/>
          </a:solidFill>
          <a:latin typeface="+mn-lt"/>
          <a:ea typeface="+mn-ea"/>
          <a:cs typeface="+mn-cs"/>
        </a:defRPr>
      </a:lvl6pPr>
      <a:lvl7pPr marL="2228850" algn="l" defTabSz="742950" rtl="0" eaLnBrk="1" latinLnBrk="0" hangingPunct="1">
        <a:defRPr kumimoji="1" sz="1463" kern="1200">
          <a:solidFill>
            <a:schemeClr val="tx1"/>
          </a:solidFill>
          <a:latin typeface="+mn-lt"/>
          <a:ea typeface="+mn-ea"/>
          <a:cs typeface="+mn-cs"/>
        </a:defRPr>
      </a:lvl7pPr>
      <a:lvl8pPr marL="2600325" algn="l" defTabSz="742950" rtl="0" eaLnBrk="1" latinLnBrk="0" hangingPunct="1">
        <a:defRPr kumimoji="1" sz="1463" kern="1200">
          <a:solidFill>
            <a:schemeClr val="tx1"/>
          </a:solidFill>
          <a:latin typeface="+mn-lt"/>
          <a:ea typeface="+mn-ea"/>
          <a:cs typeface="+mn-cs"/>
        </a:defRPr>
      </a:lvl8pPr>
      <a:lvl9pPr marL="2971800" algn="l" defTabSz="742950" rtl="0" eaLnBrk="1" latinLnBrk="0" hangingPunct="1">
        <a:defRPr kumimoji="1" sz="1463"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arxiv.org/abs/2204.08222"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57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50.png"/><Relationship Id="rId7"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390.png"/><Relationship Id="rId10" Type="http://schemas.openxmlformats.org/officeDocument/2006/relationships/image" Target="../media/image500.png"/><Relationship Id="rId4" Type="http://schemas.openxmlformats.org/officeDocument/2006/relationships/image" Target="../media/image59.emf"/><Relationship Id="rId9"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30.png"/><Relationship Id="rId4" Type="http://schemas.openxmlformats.org/officeDocument/2006/relationships/image" Target="../media/image4600.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gi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11.png"/><Relationship Id="rId7" Type="http://schemas.openxmlformats.org/officeDocument/2006/relationships/image" Target="../media/image511.png"/><Relationship Id="rId12" Type="http://schemas.openxmlformats.org/officeDocument/2006/relationships/image" Target="../media/image16.png"/><Relationship Id="rId3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15.png"/><Relationship Id="rId32" Type="http://schemas.openxmlformats.org/officeDocument/2006/relationships/image" Target="../media/image18.png"/><Relationship Id="rId5" Type="http://schemas.openxmlformats.org/officeDocument/2006/relationships/image" Target="../media/image313.png"/><Relationship Id="rId10" Type="http://schemas.openxmlformats.org/officeDocument/2006/relationships/image" Target="../media/image14.png"/><Relationship Id="rId31" Type="http://schemas.openxmlformats.org/officeDocument/2006/relationships/image" Target="../media/image22.png"/><Relationship Id="rId4" Type="http://schemas.openxmlformats.org/officeDocument/2006/relationships/image" Target="../media/image26.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0.png"/><Relationship Id="rId21" Type="http://schemas.openxmlformats.org/officeDocument/2006/relationships/image" Target="../media/image39.png"/><Relationship Id="rId7" Type="http://schemas.openxmlformats.org/officeDocument/2006/relationships/image" Target="../media/image24.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5.xml"/><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9.png"/><Relationship Id="rId24" Type="http://schemas.openxmlformats.org/officeDocument/2006/relationships/hyperlink" Target="https://arxiv.org/abs/2204.08222" TargetMode="External"/><Relationship Id="rId5" Type="http://schemas.openxmlformats.org/officeDocument/2006/relationships/image" Target="../media/image21.png"/><Relationship Id="rId15" Type="http://schemas.openxmlformats.org/officeDocument/2006/relationships/image" Target="../media/image33.png"/><Relationship Id="rId23" Type="http://schemas.openxmlformats.org/officeDocument/2006/relationships/image" Target="../media/image41.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18.emf"/><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image" Target="../media/image40.png"/></Relationships>
</file>

<file path=ppt/slides/_rels/slide6.xml.rels><?xml version="1.0" encoding="UTF-8" standalone="yes"?>
<Relationships xmlns="http://schemas.openxmlformats.org/package/2006/relationships"><Relationship Id="rId8" Type="http://schemas.openxmlformats.org/officeDocument/2006/relationships/image" Target="../media/image370.png"/><Relationship Id="rId3" Type="http://schemas.openxmlformats.org/officeDocument/2006/relationships/image" Target="../media/image42.gif"/><Relationship Id="rId7" Type="http://schemas.openxmlformats.org/officeDocument/2006/relationships/image" Target="../media/image36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50.png"/><Relationship Id="rId11" Type="http://schemas.openxmlformats.org/officeDocument/2006/relationships/image" Target="../media/image46.png"/><Relationship Id="rId5" Type="http://schemas.openxmlformats.org/officeDocument/2006/relationships/image" Target="../media/image43.emf"/><Relationship Id="rId10" Type="http://schemas.openxmlformats.org/officeDocument/2006/relationships/image" Target="../media/image45.png"/><Relationship Id="rId4" Type="http://schemas.openxmlformats.org/officeDocument/2006/relationships/image" Target="../media/image191.png"/><Relationship Id="rId9" Type="http://schemas.openxmlformats.org/officeDocument/2006/relationships/image" Target="../media/image44.gif"/></Relationships>
</file>

<file path=ppt/slides/_rels/slide7.xml.rels><?xml version="1.0" encoding="UTF-8" standalone="yes"?>
<Relationships xmlns="http://schemas.openxmlformats.org/package/2006/relationships"><Relationship Id="rId8" Type="http://schemas.openxmlformats.org/officeDocument/2006/relationships/image" Target="../media/image353.png"/><Relationship Id="rId3" Type="http://schemas.openxmlformats.org/officeDocument/2006/relationships/image" Target="../media/image47.gif"/><Relationship Id="rId7" Type="http://schemas.openxmlformats.org/officeDocument/2006/relationships/image" Target="../media/image30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3.emf"/><Relationship Id="rId11" Type="http://schemas.openxmlformats.org/officeDocument/2006/relationships/image" Target="../media/image44.png"/><Relationship Id="rId5" Type="http://schemas.openxmlformats.org/officeDocument/2006/relationships/image" Target="../media/image340.png"/><Relationship Id="rId10" Type="http://schemas.openxmlformats.org/officeDocument/2006/relationships/image" Target="../media/image50.png"/><Relationship Id="rId4" Type="http://schemas.openxmlformats.org/officeDocument/2006/relationships/image" Target="../media/image48.gif"/><Relationship Id="rId9" Type="http://schemas.openxmlformats.org/officeDocument/2006/relationships/image" Target="../media/image370.png"/></Relationships>
</file>

<file path=ppt/slides/_rels/slide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emf"/><Relationship Id="rId7" Type="http://schemas.openxmlformats.org/officeDocument/2006/relationships/image" Target="../media/image55.png"/><Relationship Id="rId12" Type="http://schemas.openxmlformats.org/officeDocument/2006/relationships/hyperlink" Target="https://arxiv.org/abs/2204.08222"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50.png"/><Relationship Id="rId5" Type="http://schemas.openxmlformats.org/officeDocument/2006/relationships/image" Target="../media/image53.png"/><Relationship Id="rId10" Type="http://schemas.openxmlformats.org/officeDocument/2006/relationships/image" Target="../media/image480.png"/><Relationship Id="rId4" Type="http://schemas.openxmlformats.org/officeDocument/2006/relationships/image" Target="../media/image52.png"/><Relationship Id="rId9" Type="http://schemas.openxmlformats.org/officeDocument/2006/relationships/image" Target="../media/image57.png"/></Relationships>
</file>

<file path=ppt/slides/_rels/slide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arxiv.org/abs/2204.0822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1"/>
            <a:ext cx="9906000" cy="3429000"/>
          </a:xfrm>
          <a:solidFill>
            <a:srgbClr val="FF9535"/>
          </a:solidFill>
          <a:ln w="127000" cmpd="thickThin">
            <a:noFill/>
          </a:ln>
        </p:spPr>
        <p:txBody>
          <a:bodyPr>
            <a:noAutofit/>
          </a:bodyPr>
          <a:lstStyle/>
          <a:p>
            <a:r>
              <a:rPr lang="en" altLang="ja-JP" sz="5400" b="1" dirty="0">
                <a:latin typeface="Times New Roman" panose="02020603050405020304" pitchFamily="18" charset="0"/>
                <a:cs typeface="Times New Roman" panose="02020603050405020304" pitchFamily="18" charset="0"/>
              </a:rPr>
              <a:t>Magnetic field amplification </a:t>
            </a:r>
            <a:br>
              <a:rPr lang="en" altLang="ja-JP" sz="5400" b="1" dirty="0">
                <a:latin typeface="Times New Roman" panose="02020603050405020304" pitchFamily="18" charset="0"/>
                <a:cs typeface="Times New Roman" panose="02020603050405020304" pitchFamily="18" charset="0"/>
              </a:rPr>
            </a:br>
            <a:r>
              <a:rPr lang="en" altLang="ja-JP" sz="5400" b="1" dirty="0">
                <a:latin typeface="Times New Roman" panose="02020603050405020304" pitchFamily="18" charset="0"/>
                <a:cs typeface="Times New Roman" panose="02020603050405020304" pitchFamily="18" charset="0"/>
              </a:rPr>
              <a:t>by the relativistic </a:t>
            </a:r>
            <a:br>
              <a:rPr lang="en" altLang="ja-JP" sz="5400" b="1" dirty="0">
                <a:latin typeface="Times New Roman" panose="02020603050405020304" pitchFamily="18" charset="0"/>
                <a:cs typeface="Times New Roman" panose="02020603050405020304" pitchFamily="18" charset="0"/>
              </a:rPr>
            </a:br>
            <a:r>
              <a:rPr lang="en" altLang="ja-JP" sz="5400" b="1" dirty="0">
                <a:latin typeface="Times New Roman" panose="02020603050405020304" pitchFamily="18" charset="0"/>
                <a:cs typeface="Times New Roman" panose="02020603050405020304" pitchFamily="18" charset="0"/>
              </a:rPr>
              <a:t>shock-clump interaction</a:t>
            </a:r>
            <a:endParaRPr kumimoji="1" lang="ja-JP" altLang="en-US" sz="5400" b="1" dirty="0">
              <a:ln w="9525">
                <a:noFill/>
                <a:prstDash val="solid"/>
              </a:ln>
              <a:solidFill>
                <a:schemeClr val="bg1"/>
              </a:solidFill>
              <a:effectLst>
                <a:outerShdw sx="1000" sy="1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5" name="テキスト ボックス 4">
            <a:extLst>
              <a:ext uri="{FF2B5EF4-FFF2-40B4-BE49-F238E27FC236}">
                <a16:creationId xmlns:a16="http://schemas.microsoft.com/office/drawing/2014/main" id="{B0199422-DB81-3B45-BF7D-B816AACD5526}"/>
              </a:ext>
            </a:extLst>
          </p:cNvPr>
          <p:cNvSpPr txBox="1"/>
          <p:nvPr/>
        </p:nvSpPr>
        <p:spPr>
          <a:xfrm>
            <a:off x="587086" y="6217793"/>
            <a:ext cx="9041767" cy="646331"/>
          </a:xfrm>
          <a:prstGeom prst="rect">
            <a:avLst/>
          </a:prstGeom>
          <a:noFill/>
        </p:spPr>
        <p:txBody>
          <a:bodyPr wrap="square" rtlCol="0">
            <a:spAutoFit/>
          </a:bodyPr>
          <a:lstStyle/>
          <a:p>
            <a:pPr algn="ctr"/>
            <a:r>
              <a:rPr lang="en" altLang="ja-JP" dirty="0"/>
              <a:t>The 7th Heidelberg International Symposium on High-Energy Gamma-Ray Astronomy (</a:t>
            </a:r>
            <a:r>
              <a:rPr lang="el-GR" altLang="ja-JP" dirty="0"/>
              <a:t>γ-2022)</a:t>
            </a:r>
            <a:r>
              <a:rPr lang="en-US" altLang="ja-JP" dirty="0"/>
              <a:t>, Barcelona, Spain, 4-8, July 2022 </a:t>
            </a:r>
            <a:endParaRPr kumimoji="1" lang="ja-JP" altLang="en-US"/>
          </a:p>
        </p:txBody>
      </p:sp>
      <p:sp>
        <p:nvSpPr>
          <p:cNvPr id="7" name="サブタイトル 2">
            <a:extLst>
              <a:ext uri="{FF2B5EF4-FFF2-40B4-BE49-F238E27FC236}">
                <a16:creationId xmlns:a16="http://schemas.microsoft.com/office/drawing/2014/main" id="{D829CDDB-F288-4747-BDAB-82039F920A54}"/>
              </a:ext>
            </a:extLst>
          </p:cNvPr>
          <p:cNvSpPr txBox="1">
            <a:spLocks/>
          </p:cNvSpPr>
          <p:nvPr/>
        </p:nvSpPr>
        <p:spPr>
          <a:xfrm>
            <a:off x="0" y="4474973"/>
            <a:ext cx="9905999" cy="1680499"/>
          </a:xfrm>
          <a:prstGeom prst="rect">
            <a:avLst/>
          </a:prstGeom>
          <a:solidFill>
            <a:schemeClr val="bg1"/>
          </a:solidFill>
        </p:spPr>
        <p:txBody>
          <a:bodyPr vert="horz" lIns="91440" tIns="45720" rIns="91440" bIns="45720" rtlCol="0">
            <a:noAutofit/>
          </a:bodyPr>
          <a:lstStyle>
            <a:lvl1pPr marL="0" indent="0" algn="ctr" defTabSz="742950" rtl="0" eaLnBrk="1" latinLnBrk="0" hangingPunct="1">
              <a:lnSpc>
                <a:spcPct val="90000"/>
              </a:lnSpc>
              <a:spcBef>
                <a:spcPts val="813"/>
              </a:spcBef>
              <a:buFont typeface="Arial" panose="020B0604020202020204" pitchFamily="34" charset="0"/>
              <a:buNone/>
              <a:defRPr kumimoji="1" sz="1950" kern="1200">
                <a:solidFill>
                  <a:schemeClr val="tx1"/>
                </a:solidFill>
                <a:latin typeface="+mn-lt"/>
                <a:ea typeface="+mn-ea"/>
                <a:cs typeface="+mn-cs"/>
              </a:defRPr>
            </a:lvl1pPr>
            <a:lvl2pPr marL="371475" indent="0" algn="ctr" defTabSz="742950" rtl="0" eaLnBrk="1" latinLnBrk="0" hangingPunct="1">
              <a:lnSpc>
                <a:spcPct val="90000"/>
              </a:lnSpc>
              <a:spcBef>
                <a:spcPts val="406"/>
              </a:spcBef>
              <a:buFont typeface="Arial" panose="020B0604020202020204" pitchFamily="34" charset="0"/>
              <a:buNone/>
              <a:defRPr kumimoji="1" sz="1625" kern="1200">
                <a:solidFill>
                  <a:schemeClr val="tx1"/>
                </a:solidFill>
                <a:latin typeface="+mn-lt"/>
                <a:ea typeface="+mn-ea"/>
                <a:cs typeface="+mn-cs"/>
              </a:defRPr>
            </a:lvl2pPr>
            <a:lvl3pPr marL="742950" indent="0" algn="ctr" defTabSz="742950" rtl="0" eaLnBrk="1" latinLnBrk="0" hangingPunct="1">
              <a:lnSpc>
                <a:spcPct val="90000"/>
              </a:lnSpc>
              <a:spcBef>
                <a:spcPts val="406"/>
              </a:spcBef>
              <a:buFont typeface="Arial" panose="020B0604020202020204" pitchFamily="34" charset="0"/>
              <a:buNone/>
              <a:defRPr kumimoji="1" sz="1463" kern="1200">
                <a:solidFill>
                  <a:schemeClr val="tx1"/>
                </a:solidFill>
                <a:latin typeface="+mn-lt"/>
                <a:ea typeface="+mn-ea"/>
                <a:cs typeface="+mn-cs"/>
              </a:defRPr>
            </a:lvl3pPr>
            <a:lvl4pPr marL="1114425" indent="0" algn="ctr" defTabSz="742950" rtl="0" eaLnBrk="1" latinLnBrk="0" hangingPunct="1">
              <a:lnSpc>
                <a:spcPct val="90000"/>
              </a:lnSpc>
              <a:spcBef>
                <a:spcPts val="406"/>
              </a:spcBef>
              <a:buFont typeface="Arial" panose="020B0604020202020204" pitchFamily="34" charset="0"/>
              <a:buNone/>
              <a:defRPr kumimoji="1" sz="1300" kern="1200">
                <a:solidFill>
                  <a:schemeClr val="tx1"/>
                </a:solidFill>
                <a:latin typeface="+mn-lt"/>
                <a:ea typeface="+mn-ea"/>
                <a:cs typeface="+mn-cs"/>
              </a:defRPr>
            </a:lvl4pPr>
            <a:lvl5pPr marL="1485900" indent="0" algn="ctr" defTabSz="742950" rtl="0" eaLnBrk="1" latinLnBrk="0" hangingPunct="1">
              <a:lnSpc>
                <a:spcPct val="90000"/>
              </a:lnSpc>
              <a:spcBef>
                <a:spcPts val="406"/>
              </a:spcBef>
              <a:buFont typeface="Arial" panose="020B0604020202020204" pitchFamily="34" charset="0"/>
              <a:buNone/>
              <a:defRPr kumimoji="1" sz="1300" kern="1200">
                <a:solidFill>
                  <a:schemeClr val="tx1"/>
                </a:solidFill>
                <a:latin typeface="+mn-lt"/>
                <a:ea typeface="+mn-ea"/>
                <a:cs typeface="+mn-cs"/>
              </a:defRPr>
            </a:lvl5pPr>
            <a:lvl6pPr marL="1857375" indent="0" algn="ctr" defTabSz="742950" rtl="0" eaLnBrk="1" latinLnBrk="0" hangingPunct="1">
              <a:lnSpc>
                <a:spcPct val="90000"/>
              </a:lnSpc>
              <a:spcBef>
                <a:spcPts val="406"/>
              </a:spcBef>
              <a:buFont typeface="Arial" panose="020B0604020202020204" pitchFamily="34" charset="0"/>
              <a:buNone/>
              <a:defRPr kumimoji="1" sz="1300" kern="1200">
                <a:solidFill>
                  <a:schemeClr val="tx1"/>
                </a:solidFill>
                <a:latin typeface="+mn-lt"/>
                <a:ea typeface="+mn-ea"/>
                <a:cs typeface="+mn-cs"/>
              </a:defRPr>
            </a:lvl6pPr>
            <a:lvl7pPr marL="2228850" indent="0" algn="ctr" defTabSz="742950" rtl="0" eaLnBrk="1" latinLnBrk="0" hangingPunct="1">
              <a:lnSpc>
                <a:spcPct val="90000"/>
              </a:lnSpc>
              <a:spcBef>
                <a:spcPts val="406"/>
              </a:spcBef>
              <a:buFont typeface="Arial" panose="020B0604020202020204" pitchFamily="34" charset="0"/>
              <a:buNone/>
              <a:defRPr kumimoji="1" sz="1300" kern="1200">
                <a:solidFill>
                  <a:schemeClr val="tx1"/>
                </a:solidFill>
                <a:latin typeface="+mn-lt"/>
                <a:ea typeface="+mn-ea"/>
                <a:cs typeface="+mn-cs"/>
              </a:defRPr>
            </a:lvl7pPr>
            <a:lvl8pPr marL="2600325" indent="0" algn="ctr" defTabSz="742950" rtl="0" eaLnBrk="1" latinLnBrk="0" hangingPunct="1">
              <a:lnSpc>
                <a:spcPct val="90000"/>
              </a:lnSpc>
              <a:spcBef>
                <a:spcPts val="406"/>
              </a:spcBef>
              <a:buFont typeface="Arial" panose="020B0604020202020204" pitchFamily="34" charset="0"/>
              <a:buNone/>
              <a:defRPr kumimoji="1" sz="1300" kern="1200">
                <a:solidFill>
                  <a:schemeClr val="tx1"/>
                </a:solidFill>
                <a:latin typeface="+mn-lt"/>
                <a:ea typeface="+mn-ea"/>
                <a:cs typeface="+mn-cs"/>
              </a:defRPr>
            </a:lvl8pPr>
            <a:lvl9pPr marL="2971800" indent="0" algn="ctr" defTabSz="742950" rtl="0" eaLnBrk="1" latinLnBrk="0" hangingPunct="1">
              <a:lnSpc>
                <a:spcPct val="90000"/>
              </a:lnSpc>
              <a:spcBef>
                <a:spcPts val="406"/>
              </a:spcBef>
              <a:buFont typeface="Arial" panose="020B0604020202020204" pitchFamily="34" charset="0"/>
              <a:buNone/>
              <a:defRPr kumimoji="1" sz="1300" kern="1200">
                <a:solidFill>
                  <a:schemeClr val="tx1"/>
                </a:solidFill>
                <a:latin typeface="+mn-lt"/>
                <a:ea typeface="+mn-ea"/>
                <a:cs typeface="+mn-cs"/>
              </a:defRPr>
            </a:lvl9pPr>
          </a:lstStyle>
          <a:p>
            <a:endParaRPr lang="en-US" altLang="ja-JP" sz="800" dirty="0">
              <a:solidFill>
                <a:srgbClr val="0070C0"/>
              </a:solidFill>
            </a:endParaRPr>
          </a:p>
          <a:p>
            <a:r>
              <a:rPr lang="en-US" altLang="ja-JP" sz="4000" b="1" dirty="0"/>
              <a:t>Sara Tomita</a:t>
            </a:r>
            <a:r>
              <a:rPr lang="ja-JP" altLang="en-US" sz="4000" b="1"/>
              <a:t>（</a:t>
            </a:r>
            <a:r>
              <a:rPr lang="en-US" altLang="ja-JP" sz="4000" b="1" dirty="0"/>
              <a:t>Tohoku University</a:t>
            </a:r>
            <a:r>
              <a:rPr lang="ja-JP" altLang="en-US" sz="4000" b="1"/>
              <a:t>）</a:t>
            </a:r>
            <a:endParaRPr lang="en-US" altLang="ja-JP" sz="4000" b="1" dirty="0"/>
          </a:p>
          <a:p>
            <a:r>
              <a:rPr lang="en-US" altLang="ja-JP" sz="2400" b="1" dirty="0"/>
              <a:t>Yutaka </a:t>
            </a:r>
            <a:r>
              <a:rPr lang="en-US" altLang="ja-JP" sz="2400" b="1" dirty="0" err="1"/>
              <a:t>Ohira</a:t>
            </a:r>
            <a:r>
              <a:rPr lang="ja-JP" altLang="en-US" sz="2400" b="1"/>
              <a:t>（</a:t>
            </a:r>
            <a:r>
              <a:rPr lang="en-US" altLang="ja-JP" sz="2400" b="1" dirty="0"/>
              <a:t>The University of Tokyo</a:t>
            </a:r>
            <a:r>
              <a:rPr lang="ja-JP" altLang="en-US" sz="2400" b="1"/>
              <a:t>）</a:t>
            </a:r>
            <a:endParaRPr lang="en-US" altLang="ja-JP" sz="2400" b="1" dirty="0"/>
          </a:p>
          <a:p>
            <a:r>
              <a:rPr lang="en-US" altLang="ja-JP" sz="2400" b="1" dirty="0"/>
              <a:t>Shigeo S. Kimura, </a:t>
            </a:r>
            <a:r>
              <a:rPr lang="en-US" altLang="ja-JP" sz="2400" b="1" dirty="0" err="1"/>
              <a:t>Kengo</a:t>
            </a:r>
            <a:r>
              <a:rPr lang="en-US" altLang="ja-JP" sz="2400" b="1" dirty="0"/>
              <a:t> </a:t>
            </a:r>
            <a:r>
              <a:rPr lang="en-US" altLang="ja-JP" sz="2400" b="1" dirty="0" err="1"/>
              <a:t>Tomida</a:t>
            </a:r>
            <a:r>
              <a:rPr lang="en-US" altLang="ja-JP" sz="2400" b="1" dirty="0"/>
              <a:t>, Kenji Toma(Tohoku University)</a:t>
            </a:r>
            <a:endParaRPr lang="ja-JP" altLang="en-US" sz="2400" b="1"/>
          </a:p>
        </p:txBody>
      </p:sp>
      <p:pic>
        <p:nvPicPr>
          <p:cNvPr id="4" name="図 3">
            <a:extLst>
              <a:ext uri="{FF2B5EF4-FFF2-40B4-BE49-F238E27FC236}">
                <a16:creationId xmlns:a16="http://schemas.microsoft.com/office/drawing/2014/main" id="{8ACB7762-B45B-3B4E-9472-A33D85C178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35555" y="3429944"/>
            <a:ext cx="1070444" cy="1287506"/>
          </a:xfrm>
          <a:prstGeom prst="rect">
            <a:avLst/>
          </a:prstGeom>
        </p:spPr>
      </p:pic>
      <p:sp>
        <p:nvSpPr>
          <p:cNvPr id="8" name="テキスト ボックス 7">
            <a:extLst>
              <a:ext uri="{FF2B5EF4-FFF2-40B4-BE49-F238E27FC236}">
                <a16:creationId xmlns:a16="http://schemas.microsoft.com/office/drawing/2014/main" id="{C9033E48-7F24-9CA0-B38B-BE09A466D773}"/>
              </a:ext>
            </a:extLst>
          </p:cNvPr>
          <p:cNvSpPr txBox="1"/>
          <p:nvPr/>
        </p:nvSpPr>
        <p:spPr>
          <a:xfrm>
            <a:off x="2447925" y="3491322"/>
            <a:ext cx="4972050" cy="646331"/>
          </a:xfrm>
          <a:prstGeom prst="rect">
            <a:avLst/>
          </a:prstGeom>
          <a:noFill/>
        </p:spPr>
        <p:txBody>
          <a:bodyPr wrap="square">
            <a:spAutoFit/>
          </a:bodyPr>
          <a:lstStyle/>
          <a:p>
            <a:pPr algn="ctr"/>
            <a:r>
              <a:rPr lang="en" altLang="ja-JP" sz="3600" b="1" i="0" u="none" strike="noStrike" dirty="0">
                <a:effectLst/>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arXiv: 2204.08222v1</a:t>
            </a:r>
            <a:endParaRPr lang="en" altLang="ja-JP" sz="3600" b="1"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72373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E40E97-3985-C947-9570-957ECDF06CF2}"/>
              </a:ext>
            </a:extLst>
          </p:cNvPr>
          <p:cNvSpPr>
            <a:spLocks noGrp="1"/>
          </p:cNvSpPr>
          <p:nvPr>
            <p:ph type="title"/>
          </p:nvPr>
        </p:nvSpPr>
        <p:spPr>
          <a:xfrm>
            <a:off x="0" y="0"/>
            <a:ext cx="9906001" cy="720000"/>
          </a:xfrm>
          <a:solidFill>
            <a:srgbClr val="FF9535"/>
          </a:solidFill>
        </p:spPr>
        <p:txBody>
          <a:bodyPr tIns="108000">
            <a:noAutofit/>
          </a:bodyPr>
          <a:lstStyle/>
          <a:p>
            <a:pPr algn="ctr"/>
            <a:r>
              <a:rPr lang="en-US" altLang="ja-JP" sz="3400" b="1" dirty="0">
                <a:solidFill>
                  <a:schemeClr val="bg1"/>
                </a:solidFill>
              </a:rPr>
              <a:t>Summary</a:t>
            </a:r>
            <a:endParaRPr kumimoji="1" lang="ja-JP" altLang="en-US" sz="3400" b="1">
              <a:solidFill>
                <a:schemeClr val="bg1"/>
              </a:solidFill>
            </a:endParaRP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D3C2CB0E-6076-6F4F-84CA-EF6CC5076EA7}"/>
                  </a:ext>
                </a:extLst>
              </p:cNvPr>
              <p:cNvSpPr>
                <a:spLocks noGrp="1"/>
              </p:cNvSpPr>
              <p:nvPr>
                <p:ph idx="1"/>
              </p:nvPr>
            </p:nvSpPr>
            <p:spPr>
              <a:xfrm>
                <a:off x="208169" y="923997"/>
                <a:ext cx="9588973" cy="5614916"/>
              </a:xfrm>
            </p:spPr>
            <p:txBody>
              <a:bodyPr>
                <a:noAutofit/>
              </a:bodyPr>
              <a:lstStyle/>
              <a:p>
                <a:pPr marL="0" indent="0">
                  <a:lnSpc>
                    <a:spcPct val="110000"/>
                  </a:lnSpc>
                  <a:buNone/>
                </a:pPr>
                <a:r>
                  <a:rPr lang="en-US" altLang="ja-JP" sz="2400" b="1" dirty="0"/>
                  <a:t>In relativistic </a:t>
                </a:r>
                <a:r>
                  <a:rPr lang="en-US" altLang="ja-JP" sz="2400" b="1" dirty="0" err="1"/>
                  <a:t>collisionless</a:t>
                </a:r>
                <a:r>
                  <a:rPr lang="en-US" altLang="ja-JP" sz="2400" b="1" dirty="0"/>
                  <a:t> shocks,</a:t>
                </a:r>
              </a:p>
              <a:p>
                <a:pPr>
                  <a:lnSpc>
                    <a:spcPct val="110000"/>
                  </a:lnSpc>
                </a:pPr>
                <a:r>
                  <a:rPr lang="en-US" altLang="ja-JP" sz="2400" b="1" dirty="0"/>
                  <a:t>the shocked clump </a:t>
                </a:r>
                <a:r>
                  <a:rPr lang="en-US" altLang="ja-JP" sz="2400" b="1" dirty="0">
                    <a:solidFill>
                      <a:schemeClr val="accent2"/>
                    </a:solidFill>
                  </a:rPr>
                  <a:t>quickly decelerates</a:t>
                </a:r>
                <a:r>
                  <a:rPr lang="en-US" altLang="ja-JP" sz="2400" b="1" dirty="0"/>
                  <a:t>.</a:t>
                </a:r>
                <a:endParaRPr lang="en-US" altLang="ja-JP" sz="2400" b="1" dirty="0">
                  <a:solidFill>
                    <a:schemeClr val="accent2"/>
                  </a:solidFill>
                </a:endParaRPr>
              </a:p>
              <a:p>
                <a:pPr>
                  <a:lnSpc>
                    <a:spcPct val="110000"/>
                  </a:lnSpc>
                  <a:buClr>
                    <a:schemeClr val="tx1"/>
                  </a:buClr>
                </a:pPr>
                <a:r>
                  <a:rPr lang="en-US" altLang="ja-JP" sz="2400" b="1" dirty="0">
                    <a:solidFill>
                      <a:schemeClr val="accent2"/>
                    </a:solidFill>
                  </a:rPr>
                  <a:t>particle escape </a:t>
                </a:r>
                <a:r>
                  <a:rPr lang="en-US" altLang="ja-JP" sz="2400" b="1" dirty="0"/>
                  <a:t>from the clump suppresses the vortex motion.</a:t>
                </a:r>
              </a:p>
              <a:p>
                <a:pPr>
                  <a:lnSpc>
                    <a:spcPct val="110000"/>
                  </a:lnSpc>
                </a:pPr>
                <a:r>
                  <a:rPr lang="en-US" altLang="ja-JP" sz="2400" b="1" dirty="0">
                    <a:solidFill>
                      <a:srgbClr val="C00000"/>
                    </a:solidFill>
                  </a:rPr>
                  <a:t>B-field amplification due to the turbulent dynamo caused by the shock-clump interaction is not efficient.</a:t>
                </a:r>
                <a:endParaRPr lang="en-US" altLang="ja-JP" sz="2400" b="1" dirty="0"/>
              </a:p>
              <a:p>
                <a:pPr marL="0" indent="0">
                  <a:lnSpc>
                    <a:spcPct val="110000"/>
                  </a:lnSpc>
                  <a:spcBef>
                    <a:spcPts val="2613"/>
                  </a:spcBef>
                  <a:buNone/>
                </a:pPr>
                <a:r>
                  <a:rPr lang="en-US" altLang="ja-JP" sz="2400" b="1" dirty="0"/>
                  <a:t>Future work</a:t>
                </a:r>
                <a:r>
                  <a:rPr lang="ja-JP" altLang="en-US" sz="2400" b="1"/>
                  <a:t>：</a:t>
                </a:r>
                <a:endParaRPr lang="en-US" altLang="ja-JP" sz="2400" b="1" dirty="0"/>
              </a:p>
              <a:p>
                <a:pPr>
                  <a:lnSpc>
                    <a:spcPct val="110000"/>
                  </a:lnSpc>
                </a:pPr>
                <a:r>
                  <a:rPr lang="en-US" altLang="ja-JP" sz="2400" b="1" dirty="0"/>
                  <a:t>the dependence of the ratio of </a:t>
                </a:r>
                <a14:m>
                  <m:oMath xmlns:m="http://schemas.openxmlformats.org/officeDocument/2006/math">
                    <m:f>
                      <m:fPr>
                        <m:type m:val="lin"/>
                        <m:ctrlPr>
                          <a:rPr lang="en-US" altLang="ja-JP" sz="2400" b="1" i="1">
                            <a:latin typeface="Cambria Math" panose="02040503050406030204" pitchFamily="18" charset="0"/>
                            <a:ea typeface="Cambria Math" panose="02040503050406030204" pitchFamily="18" charset="0"/>
                          </a:rPr>
                        </m:ctrlPr>
                      </m:fPr>
                      <m:num>
                        <m:sSub>
                          <m:sSubPr>
                            <m:ctrlPr>
                              <a:rPr lang="en-US" altLang="ja-JP" sz="2400" b="1" i="1">
                                <a:latin typeface="Cambria Math" panose="02040503050406030204" pitchFamily="18" charset="0"/>
                                <a:ea typeface="Cambria Math" panose="02040503050406030204" pitchFamily="18" charset="0"/>
                              </a:rPr>
                            </m:ctrlPr>
                          </m:sSubPr>
                          <m:e>
                            <m:r>
                              <a:rPr lang="en-US" altLang="ja-JP" sz="2400" b="1" i="1">
                                <a:latin typeface="Cambria Math" panose="02040503050406030204" pitchFamily="18" charset="0"/>
                                <a:ea typeface="Cambria Math" panose="02040503050406030204" pitchFamily="18" charset="0"/>
                              </a:rPr>
                              <m:t>𝝀</m:t>
                            </m:r>
                          </m:e>
                          <m:sub>
                            <m:r>
                              <a:rPr lang="en-US" altLang="ja-JP" sz="2400" b="1">
                                <a:latin typeface="Cambria Math" panose="02040503050406030204" pitchFamily="18" charset="0"/>
                                <a:ea typeface="Cambria Math" panose="02040503050406030204" pitchFamily="18" charset="0"/>
                              </a:rPr>
                              <m:t>𝐜</m:t>
                            </m:r>
                          </m:sub>
                        </m:sSub>
                      </m:num>
                      <m:den>
                        <m:sSub>
                          <m:sSubPr>
                            <m:ctrlPr>
                              <a:rPr lang="en-US" altLang="ja-JP" sz="2400" b="1" i="1">
                                <a:latin typeface="Cambria Math" panose="02040503050406030204" pitchFamily="18" charset="0"/>
                                <a:ea typeface="Cambria Math" panose="02040503050406030204" pitchFamily="18" charset="0"/>
                              </a:rPr>
                            </m:ctrlPr>
                          </m:sSubPr>
                          <m:e>
                            <m:r>
                              <a:rPr lang="en-US" altLang="ja-JP" sz="2400" b="1" i="1">
                                <a:latin typeface="Cambria Math" panose="02040503050406030204" pitchFamily="18" charset="0"/>
                                <a:ea typeface="Cambria Math" panose="02040503050406030204" pitchFamily="18" charset="0"/>
                              </a:rPr>
                              <m:t>𝒓</m:t>
                            </m:r>
                          </m:e>
                          <m:sub>
                            <m:r>
                              <a:rPr lang="en-US" altLang="ja-JP" sz="2400" b="1">
                                <a:latin typeface="Cambria Math" panose="02040503050406030204" pitchFamily="18" charset="0"/>
                                <a:ea typeface="Cambria Math" panose="02040503050406030204" pitchFamily="18" charset="0"/>
                              </a:rPr>
                              <m:t>𝐠𝐞</m:t>
                            </m:r>
                          </m:sub>
                        </m:sSub>
                      </m:den>
                    </m:f>
                  </m:oMath>
                </a14:m>
                <a:r>
                  <a:rPr lang="en-US" altLang="ja-JP" sz="2400" b="1" dirty="0">
                    <a:ea typeface="Cambria Math" panose="02040503050406030204" pitchFamily="18" charset="0"/>
                  </a:rPr>
                  <a:t> on </a:t>
                </a:r>
                <a:r>
                  <a:rPr lang="en-US" altLang="ja-JP" sz="2400" b="1" dirty="0"/>
                  <a:t>the effect of escape and diffusion?</a:t>
                </a:r>
              </a:p>
              <a:p>
                <a:pPr>
                  <a:lnSpc>
                    <a:spcPct val="110000"/>
                  </a:lnSpc>
                </a:pPr>
                <a:r>
                  <a:rPr lang="en-US" altLang="ja-JP" sz="2400" b="1" dirty="0"/>
                  <a:t>the dependence of the plasma parameter (magnetization etc.)</a:t>
                </a:r>
                <a:endParaRPr lang="en-US" altLang="ja-JP" sz="2400" b="1" dirty="0">
                  <a:ea typeface="Cambria Math" panose="02040503050406030204" pitchFamily="18" charset="0"/>
                </a:endParaRPr>
              </a:p>
              <a:p>
                <a:pPr>
                  <a:lnSpc>
                    <a:spcPct val="110000"/>
                  </a:lnSpc>
                </a:pPr>
                <a:r>
                  <a:rPr lang="en-US" altLang="ja-JP" sz="2400" b="1" dirty="0"/>
                  <a:t>When shocks interacts with multiple clumps, sound waves or weak shocks interact with each other. -&gt; turbulence occurs?</a:t>
                </a:r>
              </a:p>
            </p:txBody>
          </p:sp>
        </mc:Choice>
        <mc:Fallback xmlns="">
          <p:sp>
            <p:nvSpPr>
              <p:cNvPr id="3" name="コンテンツ プレースホルダー 2">
                <a:extLst>
                  <a:ext uri="{FF2B5EF4-FFF2-40B4-BE49-F238E27FC236}">
                    <a16:creationId xmlns:a16="http://schemas.microsoft.com/office/drawing/2014/main" id="{D3C2CB0E-6076-6F4F-84CA-EF6CC5076EA7}"/>
                  </a:ext>
                </a:extLst>
              </p:cNvPr>
              <p:cNvSpPr>
                <a:spLocks noGrp="1" noRot="1" noChangeAspect="1" noMove="1" noResize="1" noEditPoints="1" noAdjustHandles="1" noChangeArrowheads="1" noChangeShapeType="1" noTextEdit="1"/>
              </p:cNvSpPr>
              <p:nvPr>
                <p:ph idx="1"/>
              </p:nvPr>
            </p:nvSpPr>
            <p:spPr>
              <a:xfrm>
                <a:off x="208169" y="923997"/>
                <a:ext cx="9588973" cy="5614916"/>
              </a:xfrm>
              <a:blipFill>
                <a:blip r:embed="rId3"/>
                <a:stretch>
                  <a:fillRect l="-1058" t="-225" r="-794"/>
                </a:stretch>
              </a:blipFill>
            </p:spPr>
            <p:txBody>
              <a:bodyPr/>
              <a:lstStyle/>
              <a:p>
                <a:r>
                  <a:rPr lang="ja-JP" altLang="en-US">
                    <a:noFill/>
                  </a:rPr>
                  <a:t> </a:t>
                </a:r>
              </a:p>
            </p:txBody>
          </p:sp>
        </mc:Fallback>
      </mc:AlternateContent>
      <p:sp>
        <p:nvSpPr>
          <p:cNvPr id="5" name="スライド番号プレースホルダー 4">
            <a:extLst>
              <a:ext uri="{FF2B5EF4-FFF2-40B4-BE49-F238E27FC236}">
                <a16:creationId xmlns:a16="http://schemas.microsoft.com/office/drawing/2014/main" id="{ED2C3F8F-A993-6540-82D9-8E43ABA07EA7}"/>
              </a:ext>
            </a:extLst>
          </p:cNvPr>
          <p:cNvSpPr>
            <a:spLocks noGrp="1"/>
          </p:cNvSpPr>
          <p:nvPr>
            <p:ph type="sldNum" sz="quarter" idx="12"/>
          </p:nvPr>
        </p:nvSpPr>
        <p:spPr/>
        <p:txBody>
          <a:bodyPr/>
          <a:lstStyle/>
          <a:p>
            <a:r>
              <a:rPr lang="en-US" altLang="ja-JP" sz="1400" b="1" dirty="0">
                <a:solidFill>
                  <a:srgbClr val="FF9535"/>
                </a:solidFill>
              </a:rPr>
              <a:t>9</a:t>
            </a:r>
            <a:endParaRPr kumimoji="1" lang="ja-JP" altLang="en-US" sz="1400" b="1">
              <a:solidFill>
                <a:srgbClr val="FF9535"/>
              </a:solidFill>
            </a:endParaRPr>
          </a:p>
        </p:txBody>
      </p:sp>
    </p:spTree>
    <p:extLst>
      <p:ext uri="{BB962C8B-B14F-4D97-AF65-F5344CB8AC3E}">
        <p14:creationId xmlns:p14="http://schemas.microsoft.com/office/powerpoint/2010/main" val="579038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タイトル 1">
                <a:extLst>
                  <a:ext uri="{FF2B5EF4-FFF2-40B4-BE49-F238E27FC236}">
                    <a16:creationId xmlns:a16="http://schemas.microsoft.com/office/drawing/2014/main" id="{EC10CBEE-C407-474F-B440-937747657CCA}"/>
                  </a:ext>
                </a:extLst>
              </p:cNvPr>
              <p:cNvSpPr>
                <a:spLocks noGrp="1"/>
              </p:cNvSpPr>
              <p:nvPr>
                <p:ph type="title"/>
              </p:nvPr>
            </p:nvSpPr>
            <p:spPr>
              <a:xfrm>
                <a:off x="0" y="-193"/>
                <a:ext cx="9906000" cy="720000"/>
              </a:xfrm>
              <a:solidFill>
                <a:srgbClr val="FF9535"/>
              </a:solidFill>
            </p:spPr>
            <p:txBody>
              <a:bodyPr tIns="144000">
                <a:noAutofit/>
              </a:bodyPr>
              <a:lstStyle/>
              <a:p>
                <a:pPr algn="ctr"/>
                <a:r>
                  <a:rPr lang="en-US" altLang="ja-JP" sz="3400" b="1" dirty="0">
                    <a:solidFill>
                      <a:schemeClr val="bg1"/>
                    </a:solidFill>
                  </a:rPr>
                  <a:t>Vorticity</a:t>
                </a:r>
                <a:r>
                  <a:rPr kumimoji="1" lang="en-US" altLang="ja-JP" sz="3400" b="1" dirty="0">
                    <a:solidFill>
                      <a:schemeClr val="bg1"/>
                    </a:solidFill>
                  </a:rPr>
                  <a:t> distribution</a:t>
                </a:r>
                <a:r>
                  <a:rPr lang="en-US" altLang="ja-JP" sz="3400" b="1" dirty="0">
                    <a:solidFill>
                      <a:schemeClr val="bg1"/>
                    </a:solidFill>
                  </a:rPr>
                  <a:t>(</a:t>
                </a:r>
                <a14:m>
                  <m:oMath xmlns:m="http://schemas.openxmlformats.org/officeDocument/2006/math">
                    <m:f>
                      <m:fPr>
                        <m:type m:val="lin"/>
                        <m:ctrlPr>
                          <a:rPr lang="en-US" altLang="ja-JP" sz="3400" b="1" i="1">
                            <a:solidFill>
                              <a:schemeClr val="bg1"/>
                            </a:solidFill>
                            <a:latin typeface="Cambria Math" panose="02040503050406030204" pitchFamily="18" charset="0"/>
                            <a:ea typeface="Cambria Math" panose="02040503050406030204" pitchFamily="18" charset="0"/>
                          </a:rPr>
                        </m:ctrlPr>
                      </m:fPr>
                      <m:num>
                        <m:sSub>
                          <m:sSubPr>
                            <m:ctrlPr>
                              <a:rPr lang="en-US" altLang="ja-JP" sz="3400" b="1" i="1">
                                <a:solidFill>
                                  <a:schemeClr val="bg1"/>
                                </a:solidFill>
                                <a:latin typeface="Cambria Math" panose="02040503050406030204" pitchFamily="18" charset="0"/>
                                <a:ea typeface="Cambria Math" panose="02040503050406030204" pitchFamily="18" charset="0"/>
                              </a:rPr>
                            </m:ctrlPr>
                          </m:sSubPr>
                          <m:e>
                            <m:r>
                              <a:rPr lang="en-US" altLang="ja-JP" sz="3400" b="1" i="1">
                                <a:solidFill>
                                  <a:schemeClr val="bg1"/>
                                </a:solidFill>
                                <a:latin typeface="Cambria Math" panose="02040503050406030204" pitchFamily="18" charset="0"/>
                                <a:ea typeface="Cambria Math" panose="02040503050406030204" pitchFamily="18" charset="0"/>
                              </a:rPr>
                              <m:t>𝝀</m:t>
                            </m:r>
                          </m:e>
                          <m:sub>
                            <m:r>
                              <a:rPr lang="en-US" altLang="ja-JP" sz="3400" b="1">
                                <a:solidFill>
                                  <a:schemeClr val="bg1"/>
                                </a:solidFill>
                                <a:latin typeface="Cambria Math" panose="02040503050406030204" pitchFamily="18" charset="0"/>
                                <a:ea typeface="Cambria Math" panose="02040503050406030204" pitchFamily="18" charset="0"/>
                              </a:rPr>
                              <m:t>𝐜</m:t>
                            </m:r>
                          </m:sub>
                        </m:sSub>
                      </m:num>
                      <m:den>
                        <m:sSub>
                          <m:sSubPr>
                            <m:ctrlPr>
                              <a:rPr lang="en-US" altLang="ja-JP" sz="3400" b="1" i="1">
                                <a:solidFill>
                                  <a:schemeClr val="bg1"/>
                                </a:solidFill>
                                <a:latin typeface="Cambria Math" panose="02040503050406030204" pitchFamily="18" charset="0"/>
                                <a:ea typeface="Cambria Math" panose="02040503050406030204" pitchFamily="18" charset="0"/>
                              </a:rPr>
                            </m:ctrlPr>
                          </m:sSubPr>
                          <m:e>
                            <m:r>
                              <a:rPr lang="en-US" altLang="ja-JP" sz="3400" b="1" i="1">
                                <a:solidFill>
                                  <a:schemeClr val="bg1"/>
                                </a:solidFill>
                                <a:latin typeface="Cambria Math" panose="02040503050406030204" pitchFamily="18" charset="0"/>
                                <a:ea typeface="Cambria Math" panose="02040503050406030204" pitchFamily="18" charset="0"/>
                              </a:rPr>
                              <m:t>𝒓</m:t>
                            </m:r>
                          </m:e>
                          <m:sub>
                            <m:r>
                              <a:rPr lang="en-US" altLang="ja-JP" sz="3400" b="1">
                                <a:solidFill>
                                  <a:schemeClr val="bg1"/>
                                </a:solidFill>
                                <a:latin typeface="Cambria Math" panose="02040503050406030204" pitchFamily="18" charset="0"/>
                                <a:ea typeface="Cambria Math" panose="02040503050406030204" pitchFamily="18" charset="0"/>
                              </a:rPr>
                              <m:t>𝐠𝐞</m:t>
                            </m:r>
                          </m:sub>
                        </m:sSub>
                      </m:den>
                    </m:f>
                    <m:r>
                      <a:rPr lang="en-US" altLang="ja-JP" sz="3400" b="1" i="1">
                        <a:solidFill>
                          <a:schemeClr val="bg1"/>
                        </a:solidFill>
                        <a:latin typeface="Cambria Math" panose="02040503050406030204" pitchFamily="18" charset="0"/>
                      </a:rPr>
                      <m:t>=</m:t>
                    </m:r>
                    <m:r>
                      <a:rPr lang="en-US" altLang="ja-JP" sz="3400" b="1" i="1">
                        <a:solidFill>
                          <a:schemeClr val="bg1"/>
                        </a:solidFill>
                        <a:latin typeface="Cambria Math" panose="02040503050406030204" pitchFamily="18" charset="0"/>
                      </a:rPr>
                      <m:t>𝟓𝟑</m:t>
                    </m:r>
                    <m:r>
                      <a:rPr lang="en-US" altLang="ja-JP" sz="3400" b="1" i="1">
                        <a:solidFill>
                          <a:schemeClr val="bg1"/>
                        </a:solidFill>
                        <a:latin typeface="Cambria Math" panose="02040503050406030204" pitchFamily="18" charset="0"/>
                      </a:rPr>
                      <m:t>.</m:t>
                    </m:r>
                    <m:r>
                      <a:rPr lang="en-US" altLang="ja-JP" sz="3400" b="1" i="1">
                        <a:solidFill>
                          <a:schemeClr val="bg1"/>
                        </a:solidFill>
                        <a:latin typeface="Cambria Math" panose="02040503050406030204" pitchFamily="18" charset="0"/>
                      </a:rPr>
                      <m:t>𝟕</m:t>
                    </m:r>
                  </m:oMath>
                </a14:m>
                <a:r>
                  <a:rPr lang="en-US" altLang="ja-JP" sz="3400" b="1" dirty="0">
                    <a:solidFill>
                      <a:schemeClr val="bg1"/>
                    </a:solidFill>
                  </a:rPr>
                  <a:t>, </a:t>
                </a:r>
                <a14:m>
                  <m:oMath xmlns:m="http://schemas.openxmlformats.org/officeDocument/2006/math">
                    <m:f>
                      <m:fPr>
                        <m:type m:val="lin"/>
                        <m:ctrlPr>
                          <a:rPr lang="en-US" altLang="ja-JP" sz="3400" b="1" i="1">
                            <a:solidFill>
                              <a:schemeClr val="bg1"/>
                            </a:solidFill>
                            <a:latin typeface="Cambria Math" panose="02040503050406030204" pitchFamily="18" charset="0"/>
                            <a:ea typeface="Cambria Math" panose="02040503050406030204" pitchFamily="18" charset="0"/>
                          </a:rPr>
                        </m:ctrlPr>
                      </m:fPr>
                      <m:num>
                        <m:r>
                          <a:rPr lang="en-US" altLang="ja-JP" sz="3400" b="1" i="1">
                            <a:solidFill>
                              <a:schemeClr val="bg1"/>
                            </a:solidFill>
                            <a:latin typeface="Cambria Math" panose="02040503050406030204" pitchFamily="18" charset="0"/>
                            <a:ea typeface="Cambria Math" panose="02040503050406030204" pitchFamily="18" charset="0"/>
                          </a:rPr>
                          <m:t>𝒏</m:t>
                        </m:r>
                      </m:num>
                      <m:den>
                        <m:sSub>
                          <m:sSubPr>
                            <m:ctrlPr>
                              <a:rPr lang="en-US" altLang="ja-JP" sz="3400" b="1" i="1">
                                <a:solidFill>
                                  <a:schemeClr val="bg1"/>
                                </a:solidFill>
                                <a:latin typeface="Cambria Math" panose="02040503050406030204" pitchFamily="18" charset="0"/>
                                <a:ea typeface="Cambria Math" panose="02040503050406030204" pitchFamily="18" charset="0"/>
                              </a:rPr>
                            </m:ctrlPr>
                          </m:sSubPr>
                          <m:e>
                            <m:r>
                              <a:rPr lang="en-US" altLang="ja-JP" sz="3400" b="1" i="1">
                                <a:solidFill>
                                  <a:schemeClr val="bg1"/>
                                </a:solidFill>
                                <a:latin typeface="Cambria Math" panose="02040503050406030204" pitchFamily="18" charset="0"/>
                                <a:ea typeface="Cambria Math" panose="02040503050406030204" pitchFamily="18" charset="0"/>
                              </a:rPr>
                              <m:t>𝒏</m:t>
                            </m:r>
                          </m:e>
                          <m:sub>
                            <m:r>
                              <a:rPr lang="en-US" altLang="ja-JP" sz="3400" b="1" i="1">
                                <a:solidFill>
                                  <a:schemeClr val="bg1"/>
                                </a:solidFill>
                                <a:latin typeface="Cambria Math" panose="02040503050406030204" pitchFamily="18" charset="0"/>
                                <a:ea typeface="Cambria Math" panose="02040503050406030204" pitchFamily="18" charset="0"/>
                              </a:rPr>
                              <m:t>𝟎</m:t>
                            </m:r>
                          </m:sub>
                        </m:sSub>
                      </m:den>
                    </m:f>
                    <m:r>
                      <a:rPr lang="en-US" altLang="ja-JP" sz="3400" b="1">
                        <a:solidFill>
                          <a:schemeClr val="bg1"/>
                        </a:solidFill>
                        <a:latin typeface="Cambria Math" panose="02040503050406030204" pitchFamily="18" charset="0"/>
                      </a:rPr>
                      <m:t>=</m:t>
                    </m:r>
                    <m:r>
                      <a:rPr lang="en-US" altLang="ja-JP" sz="3400" b="1">
                        <a:solidFill>
                          <a:schemeClr val="bg1"/>
                        </a:solidFill>
                        <a:latin typeface="Cambria Math" panose="02040503050406030204" pitchFamily="18" charset="0"/>
                      </a:rPr>
                      <m:t>𝟐</m:t>
                    </m:r>
                    <m:r>
                      <a:rPr lang="en-US" altLang="ja-JP" sz="3400" b="1">
                        <a:solidFill>
                          <a:schemeClr val="bg1"/>
                        </a:solidFill>
                        <a:latin typeface="Cambria Math" panose="02040503050406030204" pitchFamily="18" charset="0"/>
                      </a:rPr>
                      <m:t>, </m:t>
                    </m:r>
                    <m:r>
                      <a:rPr lang="en-US" altLang="ja-JP" sz="3400" b="1">
                        <a:solidFill>
                          <a:schemeClr val="bg1"/>
                        </a:solidFill>
                        <a:latin typeface="Cambria Math" panose="02040503050406030204" pitchFamily="18" charset="0"/>
                      </a:rPr>
                      <m:t>𝟐𝟎</m:t>
                    </m:r>
                  </m:oMath>
                </a14:m>
                <a:r>
                  <a:rPr lang="en-US" altLang="ja-JP" sz="3400" b="1" dirty="0">
                    <a:solidFill>
                      <a:schemeClr val="bg1"/>
                    </a:solidFill>
                  </a:rPr>
                  <a:t>)</a:t>
                </a:r>
                <a:endParaRPr kumimoji="1" lang="ja-JP" altLang="en-US" sz="3400">
                  <a:solidFill>
                    <a:schemeClr val="bg1"/>
                  </a:solidFill>
                </a:endParaRPr>
              </a:p>
            </p:txBody>
          </p:sp>
        </mc:Choice>
        <mc:Fallback xmlns="">
          <p:sp>
            <p:nvSpPr>
              <p:cNvPr id="2" name="タイトル 1">
                <a:extLst>
                  <a:ext uri="{FF2B5EF4-FFF2-40B4-BE49-F238E27FC236}">
                    <a16:creationId xmlns:a16="http://schemas.microsoft.com/office/drawing/2014/main" id="{EC10CBEE-C407-474F-B440-937747657CCA}"/>
                  </a:ext>
                </a:extLst>
              </p:cNvPr>
              <p:cNvSpPr>
                <a:spLocks noGrp="1" noRot="1" noChangeAspect="1" noMove="1" noResize="1" noEditPoints="1" noAdjustHandles="1" noChangeArrowheads="1" noChangeShapeType="1" noTextEdit="1"/>
              </p:cNvSpPr>
              <p:nvPr>
                <p:ph type="title"/>
              </p:nvPr>
            </p:nvSpPr>
            <p:spPr>
              <a:xfrm>
                <a:off x="0" y="-193"/>
                <a:ext cx="9906000" cy="720000"/>
              </a:xfrm>
              <a:blipFill>
                <a:blip r:embed="rId3"/>
                <a:stretch>
                  <a:fillRect l="-128" t="-108772" r="-128" b="-173684"/>
                </a:stretch>
              </a:blipFill>
            </p:spPr>
            <p:txBody>
              <a:bodyPr/>
              <a:lstStyle/>
              <a:p>
                <a:r>
                  <a:rPr lang="ja-JP" altLang="en-US">
                    <a:noFill/>
                  </a:rPr>
                  <a:t> </a:t>
                </a:r>
              </a:p>
            </p:txBody>
          </p:sp>
        </mc:Fallback>
      </mc:AlternateContent>
      <p:pic>
        <p:nvPicPr>
          <p:cNvPr id="5" name="コンテンツ プレースホルダー 4">
            <a:extLst>
              <a:ext uri="{FF2B5EF4-FFF2-40B4-BE49-F238E27FC236}">
                <a16:creationId xmlns:a16="http://schemas.microsoft.com/office/drawing/2014/main" id="{31E3FA28-7C37-FD43-BE24-2ED806CB6665}"/>
              </a:ext>
            </a:extLst>
          </p:cNvPr>
          <p:cNvPicPr>
            <a:picLocks noGrp="1" noChangeAspect="1"/>
          </p:cNvPicPr>
          <p:nvPr>
            <p:ph idx="1"/>
          </p:nvPr>
        </p:nvPicPr>
        <p:blipFill rotWithShape="1">
          <a:blip r:embed="rId4" cstate="email">
            <a:extLst>
              <a:ext uri="{28A0092B-C50C-407E-A947-70E740481C1C}">
                <a14:useLocalDpi xmlns:a14="http://schemas.microsoft.com/office/drawing/2010/main"/>
              </a:ext>
            </a:extLst>
          </a:blip>
          <a:srcRect l="9218"/>
          <a:stretch/>
        </p:blipFill>
        <p:spPr>
          <a:xfrm>
            <a:off x="2180731" y="930849"/>
            <a:ext cx="7036214" cy="5425502"/>
          </a:xfrm>
        </p:spPr>
      </p:pic>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A2F68842-51C8-4644-B54C-8D450CE4A0A3}"/>
                  </a:ext>
                </a:extLst>
              </p:cNvPr>
              <p:cNvSpPr txBox="1"/>
              <p:nvPr/>
            </p:nvSpPr>
            <p:spPr>
              <a:xfrm>
                <a:off x="7883910" y="956231"/>
                <a:ext cx="106644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i="1" smtClean="0">
                              <a:latin typeface="Cambria Math" panose="02040503050406030204" pitchFamily="18" charset="0"/>
                            </a:rPr>
                          </m:ctrlPr>
                        </m:sSubPr>
                        <m:e>
                          <m:d>
                            <m:dPr>
                              <m:ctrlPr>
                                <a:rPr kumimoji="1" lang="en-US" altLang="ja-JP" sz="2400" i="1" smtClean="0">
                                  <a:latin typeface="Cambria Math" panose="02040503050406030204" pitchFamily="18" charset="0"/>
                                </a:rPr>
                              </m:ctrlPr>
                            </m:dPr>
                            <m:e>
                              <m:r>
                                <m:rPr>
                                  <m:sty m:val="p"/>
                                </m:rPr>
                                <a:rPr kumimoji="1" lang="en-US" altLang="ja-JP" sz="2400" i="1" smtClean="0">
                                  <a:latin typeface="Cambria Math" panose="02040503050406030204" pitchFamily="18" charset="0"/>
                                  <a:ea typeface="Cambria Math" panose="02040503050406030204" pitchFamily="18" charset="0"/>
                                </a:rPr>
                                <m:t>∇</m:t>
                              </m:r>
                              <m:r>
                                <a:rPr kumimoji="1" lang="en-US" altLang="ja-JP" sz="2400" i="1" smtClean="0">
                                  <a:latin typeface="Cambria Math" panose="02040503050406030204" pitchFamily="18" charset="0"/>
                                  <a:ea typeface="Cambria Math" panose="02040503050406030204" pitchFamily="18" charset="0"/>
                                </a:rPr>
                                <m:t>×</m:t>
                              </m:r>
                              <m:r>
                                <a:rPr kumimoji="1" lang="en-US" altLang="ja-JP" sz="2400" b="0" i="1" smtClean="0">
                                  <a:latin typeface="Cambria Math" panose="02040503050406030204" pitchFamily="18" charset="0"/>
                                  <a:ea typeface="Cambria Math" panose="02040503050406030204" pitchFamily="18" charset="0"/>
                                </a:rPr>
                                <m:t>𝑢</m:t>
                              </m:r>
                            </m:e>
                          </m:d>
                        </m:e>
                        <m:sub>
                          <m:r>
                            <a:rPr kumimoji="1" lang="en-US" altLang="ja-JP" sz="2400" b="0" i="1" smtClean="0">
                              <a:latin typeface="Cambria Math" panose="02040503050406030204" pitchFamily="18" charset="0"/>
                            </a:rPr>
                            <m:t>𝑧</m:t>
                          </m:r>
                        </m:sub>
                      </m:sSub>
                    </m:oMath>
                  </m:oMathPara>
                </a14:m>
                <a:endParaRPr kumimoji="1" lang="ja-JP" altLang="en-US" sz="2400"/>
              </a:p>
            </p:txBody>
          </p:sp>
        </mc:Choice>
        <mc:Fallback xmlns="">
          <p:sp>
            <p:nvSpPr>
              <p:cNvPr id="6" name="テキスト ボックス 5">
                <a:extLst>
                  <a:ext uri="{FF2B5EF4-FFF2-40B4-BE49-F238E27FC236}">
                    <a16:creationId xmlns:a16="http://schemas.microsoft.com/office/drawing/2014/main" id="{A2F68842-51C8-4644-B54C-8D450CE4A0A3}"/>
                  </a:ext>
                </a:extLst>
              </p:cNvPr>
              <p:cNvSpPr txBox="1">
                <a:spLocks noRot="1" noChangeAspect="1" noMove="1" noResize="1" noEditPoints="1" noAdjustHandles="1" noChangeArrowheads="1" noChangeShapeType="1" noTextEdit="1"/>
              </p:cNvSpPr>
              <p:nvPr/>
            </p:nvSpPr>
            <p:spPr>
              <a:xfrm>
                <a:off x="7883910" y="956231"/>
                <a:ext cx="1066446" cy="369332"/>
              </a:xfrm>
              <a:prstGeom prst="rect">
                <a:avLst/>
              </a:prstGeom>
              <a:blipFill>
                <a:blip r:embed="rId5"/>
                <a:stretch>
                  <a:fillRect b="-6667"/>
                </a:stretch>
              </a:blipFill>
            </p:spPr>
            <p:txBody>
              <a:bodyPr/>
              <a:lstStyle/>
              <a:p>
                <a:r>
                  <a:rPr lang="ja-JP" altLang="en-US">
                    <a:noFill/>
                  </a:rPr>
                  <a:t> </a:t>
                </a:r>
              </a:p>
            </p:txBody>
          </p:sp>
        </mc:Fallback>
      </mc:AlternateContent>
      <p:sp>
        <p:nvSpPr>
          <p:cNvPr id="7" name="テキスト ボックス 6">
            <a:extLst>
              <a:ext uri="{FF2B5EF4-FFF2-40B4-BE49-F238E27FC236}">
                <a16:creationId xmlns:a16="http://schemas.microsoft.com/office/drawing/2014/main" id="{095D86DD-F16E-1D44-82EC-B39345B9E27C}"/>
              </a:ext>
            </a:extLst>
          </p:cNvPr>
          <p:cNvSpPr txBox="1"/>
          <p:nvPr/>
        </p:nvSpPr>
        <p:spPr>
          <a:xfrm>
            <a:off x="689056" y="5927152"/>
            <a:ext cx="8036490" cy="556280"/>
          </a:xfrm>
          <a:prstGeom prst="rect">
            <a:avLst/>
          </a:prstGeom>
          <a:solidFill>
            <a:srgbClr val="FF9535"/>
          </a:solidFill>
          <a:ln w="50800">
            <a:solidFill>
              <a:schemeClr val="tx1"/>
            </a:solidFill>
          </a:ln>
        </p:spPr>
        <p:style>
          <a:lnRef idx="0">
            <a:scrgbClr r="0" g="0" b="0"/>
          </a:lnRef>
          <a:fillRef idx="0">
            <a:scrgbClr r="0" g="0" b="0"/>
          </a:fillRef>
          <a:effectRef idx="0">
            <a:scrgbClr r="0" g="0" b="0"/>
          </a:effectRef>
          <a:fontRef idx="minor">
            <a:schemeClr val="lt1"/>
          </a:fontRef>
        </p:style>
        <p:txBody>
          <a:bodyPr wrap="square" tIns="144000" rIns="72000" rtlCol="0">
            <a:noAutofit/>
          </a:bodyPr>
          <a:lstStyle/>
          <a:p>
            <a:pPr algn="ctr"/>
            <a:r>
              <a:rPr lang="en-US" altLang="ja-JP" sz="2000" b="1" dirty="0">
                <a:solidFill>
                  <a:schemeClr val="tx1"/>
                </a:solidFill>
              </a:rPr>
              <a:t>The vorticity in the PIC is much smaller than that in the MHD.</a:t>
            </a:r>
          </a:p>
        </p:txBody>
      </p:sp>
      <mc:AlternateContent xmlns:mc="http://schemas.openxmlformats.org/markup-compatibility/2006">
        <mc:Choice xmlns:a14="http://schemas.microsoft.com/office/drawing/2010/main" Requires="a14">
          <p:sp>
            <p:nvSpPr>
              <p:cNvPr id="10" name="テキスト ボックス 9">
                <a:extLst>
                  <a:ext uri="{FF2B5EF4-FFF2-40B4-BE49-F238E27FC236}">
                    <a16:creationId xmlns:a16="http://schemas.microsoft.com/office/drawing/2014/main" id="{34357CDE-086A-DB4E-946A-5A0D9198F178}"/>
                  </a:ext>
                </a:extLst>
              </p:cNvPr>
              <p:cNvSpPr txBox="1"/>
              <p:nvPr/>
            </p:nvSpPr>
            <p:spPr>
              <a:xfrm>
                <a:off x="122665" y="3286316"/>
                <a:ext cx="2209066" cy="461665"/>
              </a:xfrm>
              <a:prstGeom prst="rect">
                <a:avLst/>
              </a:prstGeom>
              <a:noFill/>
            </p:spPr>
            <p:txBody>
              <a:bodyPr wrap="none" rtlCol="0">
                <a:spAutoFit/>
              </a:bodyPr>
              <a:lstStyle/>
              <a:p>
                <a:pPr marL="342900" indent="-342900">
                  <a:buFont typeface="Wingdings" pitchFamily="2" charset="2"/>
                  <a:buChar char="l"/>
                </a:pPr>
                <a14:m>
                  <m:oMath xmlns:m="http://schemas.openxmlformats.org/officeDocument/2006/math">
                    <m:f>
                      <m:fPr>
                        <m:type m:val="lin"/>
                        <m:ctrlPr>
                          <a:rPr lang="en-US" altLang="ja-JP" sz="2400" b="1" i="1" smtClean="0">
                            <a:solidFill>
                              <a:schemeClr val="tx1"/>
                            </a:solidFill>
                            <a:latin typeface="Cambria Math" panose="02040503050406030204" pitchFamily="18" charset="0"/>
                            <a:ea typeface="Cambria Math" panose="02040503050406030204" pitchFamily="18" charset="0"/>
                          </a:rPr>
                        </m:ctrlPr>
                      </m:fPr>
                      <m:num>
                        <m:sSub>
                          <m:sSubPr>
                            <m:ctrlPr>
                              <a:rPr lang="en-US" altLang="ja-JP" sz="2400" b="1" i="1">
                                <a:solidFill>
                                  <a:schemeClr val="tx1"/>
                                </a:solidFill>
                                <a:latin typeface="Cambria Math" panose="02040503050406030204" pitchFamily="18" charset="0"/>
                                <a:ea typeface="Cambria Math" panose="02040503050406030204" pitchFamily="18" charset="0"/>
                              </a:rPr>
                            </m:ctrlPr>
                          </m:sSubPr>
                          <m:e>
                            <m:r>
                              <a:rPr lang="en-US" altLang="ja-JP" sz="2400" b="1" i="1">
                                <a:solidFill>
                                  <a:schemeClr val="tx1"/>
                                </a:solidFill>
                                <a:latin typeface="Cambria Math" panose="02040503050406030204" pitchFamily="18" charset="0"/>
                                <a:ea typeface="Cambria Math" panose="02040503050406030204" pitchFamily="18" charset="0"/>
                              </a:rPr>
                              <m:t>𝒏</m:t>
                            </m:r>
                          </m:e>
                          <m:sub>
                            <m:r>
                              <a:rPr lang="en-US" altLang="ja-JP" sz="2400" b="1">
                                <a:solidFill>
                                  <a:schemeClr val="tx1"/>
                                </a:solidFill>
                                <a:latin typeface="Cambria Math" panose="02040503050406030204" pitchFamily="18" charset="0"/>
                                <a:ea typeface="Cambria Math" panose="02040503050406030204" pitchFamily="18" charset="0"/>
                              </a:rPr>
                              <m:t>𝐜𝐥</m:t>
                            </m:r>
                          </m:sub>
                        </m:sSub>
                      </m:num>
                      <m:den>
                        <m:sSub>
                          <m:sSubPr>
                            <m:ctrlPr>
                              <a:rPr lang="en-US" altLang="ja-JP" sz="2400" b="1" i="1">
                                <a:solidFill>
                                  <a:schemeClr val="tx1"/>
                                </a:solidFill>
                                <a:latin typeface="Cambria Math" panose="02040503050406030204" pitchFamily="18" charset="0"/>
                                <a:ea typeface="Cambria Math" panose="02040503050406030204" pitchFamily="18" charset="0"/>
                              </a:rPr>
                            </m:ctrlPr>
                          </m:sSubPr>
                          <m:e>
                            <m:r>
                              <a:rPr lang="en-US" altLang="ja-JP" sz="2400" b="1" i="1">
                                <a:solidFill>
                                  <a:schemeClr val="tx1"/>
                                </a:solidFill>
                                <a:latin typeface="Cambria Math" panose="02040503050406030204" pitchFamily="18" charset="0"/>
                                <a:ea typeface="Cambria Math" panose="02040503050406030204" pitchFamily="18" charset="0"/>
                              </a:rPr>
                              <m:t>𝒏</m:t>
                            </m:r>
                          </m:e>
                          <m:sub>
                            <m:r>
                              <a:rPr lang="en-US" altLang="ja-JP" sz="2400" b="1" i="1">
                                <a:solidFill>
                                  <a:schemeClr val="tx1"/>
                                </a:solidFill>
                                <a:latin typeface="Cambria Math" panose="02040503050406030204" pitchFamily="18" charset="0"/>
                                <a:ea typeface="Cambria Math" panose="02040503050406030204" pitchFamily="18" charset="0"/>
                              </a:rPr>
                              <m:t>𝟎</m:t>
                            </m:r>
                          </m:sub>
                        </m:sSub>
                      </m:den>
                    </m:f>
                    <m:r>
                      <a:rPr lang="en-US" altLang="ja-JP" sz="2400" b="1">
                        <a:solidFill>
                          <a:schemeClr val="tx1"/>
                        </a:solidFill>
                        <a:latin typeface="Cambria Math" panose="02040503050406030204" pitchFamily="18" charset="0"/>
                      </a:rPr>
                      <m:t>=</m:t>
                    </m:r>
                    <m:r>
                      <a:rPr lang="en-US" altLang="ja-JP" sz="2400" b="1">
                        <a:solidFill>
                          <a:schemeClr val="tx1"/>
                        </a:solidFill>
                        <a:latin typeface="Cambria Math" panose="02040503050406030204" pitchFamily="18" charset="0"/>
                      </a:rPr>
                      <m:t>𝟐𝟎</m:t>
                    </m:r>
                  </m:oMath>
                </a14:m>
                <a:endParaRPr kumimoji="1" lang="ja-JP" altLang="en-US" sz="2400">
                  <a:solidFill>
                    <a:schemeClr val="tx1"/>
                  </a:solidFill>
                </a:endParaRPr>
              </a:p>
            </p:txBody>
          </p:sp>
        </mc:Choice>
        <mc:Fallback>
          <p:sp>
            <p:nvSpPr>
              <p:cNvPr id="10" name="テキスト ボックス 9">
                <a:extLst>
                  <a:ext uri="{FF2B5EF4-FFF2-40B4-BE49-F238E27FC236}">
                    <a16:creationId xmlns:a16="http://schemas.microsoft.com/office/drawing/2014/main" id="{34357CDE-086A-DB4E-946A-5A0D9198F178}"/>
                  </a:ext>
                </a:extLst>
              </p:cNvPr>
              <p:cNvSpPr txBox="1">
                <a:spLocks noRot="1" noChangeAspect="1" noMove="1" noResize="1" noEditPoints="1" noAdjustHandles="1" noChangeArrowheads="1" noChangeShapeType="1" noTextEdit="1"/>
              </p:cNvSpPr>
              <p:nvPr/>
            </p:nvSpPr>
            <p:spPr>
              <a:xfrm>
                <a:off x="122665" y="3286316"/>
                <a:ext cx="2209066" cy="461665"/>
              </a:xfrm>
              <a:prstGeom prst="rect">
                <a:avLst/>
              </a:prstGeom>
              <a:blipFill>
                <a:blip r:embed="rId6"/>
                <a:stretch>
                  <a:fillRect l="-4000" t="-123684" b="-184211"/>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11" name="テキスト ボックス 10">
                <a:extLst>
                  <a:ext uri="{FF2B5EF4-FFF2-40B4-BE49-F238E27FC236}">
                    <a16:creationId xmlns:a16="http://schemas.microsoft.com/office/drawing/2014/main" id="{52A6F72E-E97C-4B48-A505-BA93EE5B97B8}"/>
                  </a:ext>
                </a:extLst>
              </p:cNvPr>
              <p:cNvSpPr txBox="1"/>
              <p:nvPr/>
            </p:nvSpPr>
            <p:spPr>
              <a:xfrm>
                <a:off x="122665" y="1000836"/>
                <a:ext cx="2092048" cy="461665"/>
              </a:xfrm>
              <a:prstGeom prst="rect">
                <a:avLst/>
              </a:prstGeom>
              <a:noFill/>
            </p:spPr>
            <p:txBody>
              <a:bodyPr wrap="none" rtlCol="0">
                <a:spAutoFit/>
              </a:bodyPr>
              <a:lstStyle/>
              <a:p>
                <a:pPr marL="342900" indent="-342900">
                  <a:buFont typeface="Wingdings" pitchFamily="2" charset="2"/>
                  <a:buChar char="l"/>
                </a:pPr>
                <a14:m>
                  <m:oMath xmlns:m="http://schemas.openxmlformats.org/officeDocument/2006/math">
                    <m:f>
                      <m:fPr>
                        <m:type m:val="lin"/>
                        <m:ctrlPr>
                          <a:rPr lang="en-US" altLang="ja-JP" sz="2400" b="1" i="1" smtClean="0">
                            <a:solidFill>
                              <a:schemeClr val="tx1"/>
                            </a:solidFill>
                            <a:latin typeface="Cambria Math" panose="02040503050406030204" pitchFamily="18" charset="0"/>
                            <a:ea typeface="Cambria Math" panose="02040503050406030204" pitchFamily="18" charset="0"/>
                          </a:rPr>
                        </m:ctrlPr>
                      </m:fPr>
                      <m:num>
                        <m:sSub>
                          <m:sSubPr>
                            <m:ctrlPr>
                              <a:rPr lang="en-US" altLang="ja-JP" sz="2400" b="1" i="1">
                                <a:solidFill>
                                  <a:schemeClr val="tx1"/>
                                </a:solidFill>
                                <a:latin typeface="Cambria Math" panose="02040503050406030204" pitchFamily="18" charset="0"/>
                                <a:ea typeface="Cambria Math" panose="02040503050406030204" pitchFamily="18" charset="0"/>
                              </a:rPr>
                            </m:ctrlPr>
                          </m:sSubPr>
                          <m:e>
                            <m:r>
                              <a:rPr lang="en-US" altLang="ja-JP" sz="2400" b="1" i="1">
                                <a:solidFill>
                                  <a:schemeClr val="tx1"/>
                                </a:solidFill>
                                <a:latin typeface="Cambria Math" panose="02040503050406030204" pitchFamily="18" charset="0"/>
                                <a:ea typeface="Cambria Math" panose="02040503050406030204" pitchFamily="18" charset="0"/>
                              </a:rPr>
                              <m:t>𝒏</m:t>
                            </m:r>
                          </m:e>
                          <m:sub>
                            <m:r>
                              <a:rPr lang="en-US" altLang="ja-JP" sz="2400" b="1">
                                <a:solidFill>
                                  <a:schemeClr val="tx1"/>
                                </a:solidFill>
                                <a:latin typeface="Cambria Math" panose="02040503050406030204" pitchFamily="18" charset="0"/>
                                <a:ea typeface="Cambria Math" panose="02040503050406030204" pitchFamily="18" charset="0"/>
                              </a:rPr>
                              <m:t>𝐜𝐥</m:t>
                            </m:r>
                          </m:sub>
                        </m:sSub>
                      </m:num>
                      <m:den>
                        <m:sSub>
                          <m:sSubPr>
                            <m:ctrlPr>
                              <a:rPr lang="en-US" altLang="ja-JP" sz="2400" b="1" i="1">
                                <a:solidFill>
                                  <a:schemeClr val="tx1"/>
                                </a:solidFill>
                                <a:latin typeface="Cambria Math" panose="02040503050406030204" pitchFamily="18" charset="0"/>
                                <a:ea typeface="Cambria Math" panose="02040503050406030204" pitchFamily="18" charset="0"/>
                              </a:rPr>
                            </m:ctrlPr>
                          </m:sSubPr>
                          <m:e>
                            <m:r>
                              <a:rPr lang="en-US" altLang="ja-JP" sz="2400" b="1" i="1">
                                <a:solidFill>
                                  <a:schemeClr val="tx1"/>
                                </a:solidFill>
                                <a:latin typeface="Cambria Math" panose="02040503050406030204" pitchFamily="18" charset="0"/>
                                <a:ea typeface="Cambria Math" panose="02040503050406030204" pitchFamily="18" charset="0"/>
                              </a:rPr>
                              <m:t>𝒏</m:t>
                            </m:r>
                          </m:e>
                          <m:sub>
                            <m:r>
                              <a:rPr lang="en-US" altLang="ja-JP" sz="2400" b="1" i="1">
                                <a:solidFill>
                                  <a:schemeClr val="tx1"/>
                                </a:solidFill>
                                <a:latin typeface="Cambria Math" panose="02040503050406030204" pitchFamily="18" charset="0"/>
                                <a:ea typeface="Cambria Math" panose="02040503050406030204" pitchFamily="18" charset="0"/>
                              </a:rPr>
                              <m:t>𝟎</m:t>
                            </m:r>
                          </m:sub>
                        </m:sSub>
                      </m:den>
                    </m:f>
                    <m:r>
                      <a:rPr lang="en-US" altLang="ja-JP" sz="2400" b="1" i="1">
                        <a:solidFill>
                          <a:schemeClr val="accent2"/>
                        </a:solidFill>
                        <a:latin typeface="Cambria Math" panose="02040503050406030204" pitchFamily="18" charset="0"/>
                        <a:ea typeface="Cambria Math" panose="02040503050406030204" pitchFamily="18" charset="0"/>
                      </a:rPr>
                      <m:t> </m:t>
                    </m:r>
                    <m:r>
                      <a:rPr lang="en-US" altLang="ja-JP" sz="2400" b="1">
                        <a:solidFill>
                          <a:schemeClr val="tx1"/>
                        </a:solidFill>
                        <a:latin typeface="Cambria Math" panose="02040503050406030204" pitchFamily="18" charset="0"/>
                      </a:rPr>
                      <m:t>=</m:t>
                    </m:r>
                    <m:r>
                      <a:rPr lang="en-US" altLang="ja-JP" sz="2400" b="1">
                        <a:solidFill>
                          <a:schemeClr val="tx1"/>
                        </a:solidFill>
                        <a:latin typeface="Cambria Math" panose="02040503050406030204" pitchFamily="18" charset="0"/>
                      </a:rPr>
                      <m:t>𝟐</m:t>
                    </m:r>
                  </m:oMath>
                </a14:m>
                <a:endParaRPr kumimoji="1" lang="ja-JP" altLang="en-US" sz="2400">
                  <a:solidFill>
                    <a:schemeClr val="tx1"/>
                  </a:solidFill>
                </a:endParaRPr>
              </a:p>
            </p:txBody>
          </p:sp>
        </mc:Choice>
        <mc:Fallback>
          <p:sp>
            <p:nvSpPr>
              <p:cNvPr id="11" name="テキスト ボックス 10">
                <a:extLst>
                  <a:ext uri="{FF2B5EF4-FFF2-40B4-BE49-F238E27FC236}">
                    <a16:creationId xmlns:a16="http://schemas.microsoft.com/office/drawing/2014/main" id="{52A6F72E-E97C-4B48-A505-BA93EE5B97B8}"/>
                  </a:ext>
                </a:extLst>
              </p:cNvPr>
              <p:cNvSpPr txBox="1">
                <a:spLocks noRot="1" noChangeAspect="1" noMove="1" noResize="1" noEditPoints="1" noAdjustHandles="1" noChangeArrowheads="1" noChangeShapeType="1" noTextEdit="1"/>
              </p:cNvSpPr>
              <p:nvPr/>
            </p:nvSpPr>
            <p:spPr>
              <a:xfrm>
                <a:off x="122665" y="1000836"/>
                <a:ext cx="2092048" cy="461665"/>
              </a:xfrm>
              <a:prstGeom prst="rect">
                <a:avLst/>
              </a:prstGeom>
              <a:blipFill>
                <a:blip r:embed="rId7"/>
                <a:stretch>
                  <a:fillRect l="-4217" t="-123684" b="-184211"/>
                </a:stretch>
              </a:blipFill>
            </p:spPr>
            <p:txBody>
              <a:bodyPr/>
              <a:lstStyle/>
              <a:p>
                <a:r>
                  <a:rPr lang="ja-JP" altLang="en-US">
                    <a:noFill/>
                  </a:rPr>
                  <a:t> </a:t>
                </a:r>
              </a:p>
            </p:txBody>
          </p:sp>
        </mc:Fallback>
      </mc:AlternateContent>
      <p:sp>
        <p:nvSpPr>
          <p:cNvPr id="15" name="スライド番号プレースホルダー 14">
            <a:extLst>
              <a:ext uri="{FF2B5EF4-FFF2-40B4-BE49-F238E27FC236}">
                <a16:creationId xmlns:a16="http://schemas.microsoft.com/office/drawing/2014/main" id="{64EC7DB7-2C78-F14F-B71A-3A213789BC20}"/>
              </a:ext>
            </a:extLst>
          </p:cNvPr>
          <p:cNvSpPr>
            <a:spLocks noGrp="1"/>
          </p:cNvSpPr>
          <p:nvPr>
            <p:ph type="sldNum" sz="quarter" idx="12"/>
          </p:nvPr>
        </p:nvSpPr>
        <p:spPr/>
        <p:txBody>
          <a:bodyPr/>
          <a:lstStyle/>
          <a:p>
            <a:r>
              <a:rPr kumimoji="1" lang="en-US" altLang="ja-JP" sz="1400" b="1" dirty="0">
                <a:solidFill>
                  <a:schemeClr val="accent2"/>
                </a:solidFill>
              </a:rPr>
              <a:t>6</a:t>
            </a:r>
            <a:endParaRPr kumimoji="1" lang="ja-JP" altLang="en-US" sz="1400" b="1">
              <a:solidFill>
                <a:schemeClr val="accent2"/>
              </a:solidFill>
            </a:endParaRPr>
          </a:p>
        </p:txBody>
      </p:sp>
      <mc:AlternateContent xmlns:mc="http://schemas.openxmlformats.org/markup-compatibility/2006">
        <mc:Choice xmlns:a14="http://schemas.microsoft.com/office/drawing/2010/main" Requires="a14">
          <p:sp>
            <p:nvSpPr>
              <p:cNvPr id="14" name="テキスト ボックス 13">
                <a:extLst>
                  <a:ext uri="{FF2B5EF4-FFF2-40B4-BE49-F238E27FC236}">
                    <a16:creationId xmlns:a16="http://schemas.microsoft.com/office/drawing/2014/main" id="{3E847A9E-C198-16AA-BD7B-50F68857BEE6}"/>
                  </a:ext>
                </a:extLst>
              </p:cNvPr>
              <p:cNvSpPr txBox="1"/>
              <p:nvPr/>
            </p:nvSpPr>
            <p:spPr>
              <a:xfrm>
                <a:off x="122665" y="3788539"/>
                <a:ext cx="1457387" cy="406778"/>
              </a:xfrm>
              <a:prstGeom prst="rect">
                <a:avLst/>
              </a:prstGeom>
              <a:noFill/>
            </p:spPr>
            <p:txBody>
              <a:bodyPr wrap="none" rtlCol="0">
                <a:spAutoFit/>
              </a:bodyPr>
              <a:lstStyle/>
              <a:p>
                <a:r>
                  <a:rPr kumimoji="1" lang="en-US" altLang="ja-JP" b="1" dirty="0"/>
                  <a:t>T=1450</a:t>
                </a:r>
                <a14:m>
                  <m:oMath xmlns:m="http://schemas.openxmlformats.org/officeDocument/2006/math">
                    <m:sSubSup>
                      <m:sSubSupPr>
                        <m:ctrlPr>
                          <a:rPr kumimoji="1" lang="en-US" altLang="ja-JP" b="1" i="1" smtClean="0">
                            <a:latin typeface="Cambria Math" panose="02040503050406030204" pitchFamily="18" charset="0"/>
                          </a:rPr>
                        </m:ctrlPr>
                      </m:sSubSupPr>
                      <m:e>
                        <m:r>
                          <a:rPr kumimoji="1" lang="en-US" altLang="ja-JP" b="1" i="1" smtClean="0">
                            <a:latin typeface="Cambria Math" panose="02040503050406030204" pitchFamily="18" charset="0"/>
                            <a:ea typeface="Cambria Math" panose="02040503050406030204" pitchFamily="18" charset="0"/>
                          </a:rPr>
                          <m:t>𝝎</m:t>
                        </m:r>
                      </m:e>
                      <m:sub>
                        <m:r>
                          <a:rPr kumimoji="1" lang="en-US" altLang="ja-JP" b="1" i="1" smtClean="0">
                            <a:latin typeface="Cambria Math" panose="02040503050406030204" pitchFamily="18" charset="0"/>
                          </a:rPr>
                          <m:t>𝒑</m:t>
                        </m:r>
                      </m:sub>
                      <m:sup>
                        <m:r>
                          <a:rPr kumimoji="1" lang="en-US" altLang="ja-JP" b="1" i="1" smtClean="0">
                            <a:latin typeface="Cambria Math" panose="02040503050406030204" pitchFamily="18" charset="0"/>
                          </a:rPr>
                          <m:t>−</m:t>
                        </m:r>
                        <m:r>
                          <a:rPr kumimoji="1" lang="en-US" altLang="ja-JP" b="1" i="1" smtClean="0">
                            <a:latin typeface="Cambria Math" panose="02040503050406030204" pitchFamily="18" charset="0"/>
                          </a:rPr>
                          <m:t>𝟏</m:t>
                        </m:r>
                      </m:sup>
                    </m:sSubSup>
                  </m:oMath>
                </a14:m>
                <a:endParaRPr kumimoji="1" lang="ja-JP" altLang="en-US" b="1"/>
              </a:p>
            </p:txBody>
          </p:sp>
        </mc:Choice>
        <mc:Fallback>
          <p:sp>
            <p:nvSpPr>
              <p:cNvPr id="14" name="テキスト ボックス 13">
                <a:extLst>
                  <a:ext uri="{FF2B5EF4-FFF2-40B4-BE49-F238E27FC236}">
                    <a16:creationId xmlns:a16="http://schemas.microsoft.com/office/drawing/2014/main" id="{3E847A9E-C198-16AA-BD7B-50F68857BEE6}"/>
                  </a:ext>
                </a:extLst>
              </p:cNvPr>
              <p:cNvSpPr txBox="1">
                <a:spLocks noRot="1" noChangeAspect="1" noMove="1" noResize="1" noEditPoints="1" noAdjustHandles="1" noChangeArrowheads="1" noChangeShapeType="1" noTextEdit="1"/>
              </p:cNvSpPr>
              <p:nvPr/>
            </p:nvSpPr>
            <p:spPr>
              <a:xfrm>
                <a:off x="122665" y="3788539"/>
                <a:ext cx="1457387" cy="406778"/>
              </a:xfrm>
              <a:prstGeom prst="rect">
                <a:avLst/>
              </a:prstGeom>
              <a:blipFill>
                <a:blip r:embed="rId8"/>
                <a:stretch>
                  <a:fillRect l="-3448" t="-3030" b="-1515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テキスト ボックス 15">
                <a:extLst>
                  <a:ext uri="{FF2B5EF4-FFF2-40B4-BE49-F238E27FC236}">
                    <a16:creationId xmlns:a16="http://schemas.microsoft.com/office/drawing/2014/main" id="{BC997319-0E0A-EF9B-3876-7D2BB9FA847E}"/>
                  </a:ext>
                </a:extLst>
              </p:cNvPr>
              <p:cNvSpPr txBox="1"/>
              <p:nvPr/>
            </p:nvSpPr>
            <p:spPr>
              <a:xfrm>
                <a:off x="122665" y="1420978"/>
                <a:ext cx="2015167" cy="1391663"/>
              </a:xfrm>
              <a:prstGeom prst="rect">
                <a:avLst/>
              </a:prstGeom>
              <a:noFill/>
            </p:spPr>
            <p:txBody>
              <a:bodyPr wrap="square" rtlCol="0">
                <a:spAutoFit/>
              </a:bodyPr>
              <a:lstStyle/>
              <a:p>
                <a:r>
                  <a:rPr lang="en-US" altLang="ja-JP" b="1" dirty="0"/>
                  <a:t>T=</a:t>
                </a:r>
                <a:r>
                  <a:rPr kumimoji="1" lang="en-US" altLang="ja-JP" b="1" dirty="0"/>
                  <a:t>1450</a:t>
                </a:r>
                <a14:m>
                  <m:oMath xmlns:m="http://schemas.openxmlformats.org/officeDocument/2006/math">
                    <m:sSubSup>
                      <m:sSubSupPr>
                        <m:ctrlPr>
                          <a:rPr kumimoji="1" lang="en-US" altLang="ja-JP" b="1" i="1" smtClean="0">
                            <a:latin typeface="Cambria Math" panose="02040503050406030204" pitchFamily="18" charset="0"/>
                          </a:rPr>
                        </m:ctrlPr>
                      </m:sSubSupPr>
                      <m:e>
                        <m:r>
                          <a:rPr kumimoji="1" lang="en-US" altLang="ja-JP" b="1" i="1" smtClean="0">
                            <a:latin typeface="Cambria Math" panose="02040503050406030204" pitchFamily="18" charset="0"/>
                            <a:ea typeface="Cambria Math" panose="02040503050406030204" pitchFamily="18" charset="0"/>
                          </a:rPr>
                          <m:t>𝝎</m:t>
                        </m:r>
                      </m:e>
                      <m:sub>
                        <m:r>
                          <a:rPr kumimoji="1" lang="en-US" altLang="ja-JP" b="1" i="1" smtClean="0">
                            <a:latin typeface="Cambria Math" panose="02040503050406030204" pitchFamily="18" charset="0"/>
                          </a:rPr>
                          <m:t>𝒑</m:t>
                        </m:r>
                      </m:sub>
                      <m:sup>
                        <m:r>
                          <a:rPr kumimoji="1" lang="en-US" altLang="ja-JP" b="1" i="1" smtClean="0">
                            <a:latin typeface="Cambria Math" panose="02040503050406030204" pitchFamily="18" charset="0"/>
                          </a:rPr>
                          <m:t>−</m:t>
                        </m:r>
                        <m:r>
                          <a:rPr kumimoji="1" lang="en-US" altLang="ja-JP" b="1" i="1" smtClean="0">
                            <a:latin typeface="Cambria Math" panose="02040503050406030204" pitchFamily="18" charset="0"/>
                          </a:rPr>
                          <m:t>𝟏</m:t>
                        </m:r>
                      </m:sup>
                    </m:sSubSup>
                  </m:oMath>
                </a14:m>
                <a:r>
                  <a:rPr kumimoji="1" lang="en-US" altLang="ja-JP" b="1" dirty="0"/>
                  <a:t> </a:t>
                </a:r>
                <a:endParaRPr lang="en-US" altLang="ja-JP" b="1" dirty="0"/>
              </a:p>
              <a:p>
                <a:r>
                  <a:rPr lang="en-US" altLang="ja-JP" sz="1600" b="1" dirty="0"/>
                  <a:t>The elapsed time since the clump interacts with the shock.</a:t>
                </a:r>
                <a:endParaRPr lang="ja-JP" altLang="en-US"/>
              </a:p>
            </p:txBody>
          </p:sp>
        </mc:Choice>
        <mc:Fallback xmlns="">
          <p:sp>
            <p:nvSpPr>
              <p:cNvPr id="16" name="テキスト ボックス 15">
                <a:extLst>
                  <a:ext uri="{FF2B5EF4-FFF2-40B4-BE49-F238E27FC236}">
                    <a16:creationId xmlns:a16="http://schemas.microsoft.com/office/drawing/2014/main" id="{BC997319-0E0A-EF9B-3876-7D2BB9FA847E}"/>
                  </a:ext>
                </a:extLst>
              </p:cNvPr>
              <p:cNvSpPr txBox="1">
                <a:spLocks noRot="1" noChangeAspect="1" noMove="1" noResize="1" noEditPoints="1" noAdjustHandles="1" noChangeArrowheads="1" noChangeShapeType="1" noTextEdit="1"/>
              </p:cNvSpPr>
              <p:nvPr/>
            </p:nvSpPr>
            <p:spPr>
              <a:xfrm>
                <a:off x="122665" y="1420978"/>
                <a:ext cx="2015167" cy="1391663"/>
              </a:xfrm>
              <a:prstGeom prst="rect">
                <a:avLst/>
              </a:prstGeom>
              <a:blipFill>
                <a:blip r:embed="rId9"/>
                <a:stretch>
                  <a:fillRect l="-2500" t="-901" b="-450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 name="テキスト ボックス 16">
                <a:extLst>
                  <a:ext uri="{FF2B5EF4-FFF2-40B4-BE49-F238E27FC236}">
                    <a16:creationId xmlns:a16="http://schemas.microsoft.com/office/drawing/2014/main" id="{759A5709-D76A-FC16-E799-520BBB83F093}"/>
                  </a:ext>
                </a:extLst>
              </p:cNvPr>
              <p:cNvSpPr txBox="1"/>
              <p:nvPr/>
            </p:nvSpPr>
            <p:spPr>
              <a:xfrm>
                <a:off x="3238524" y="3353723"/>
                <a:ext cx="2121093" cy="369332"/>
              </a:xfrm>
              <a:prstGeom prst="rect">
                <a:avLst/>
              </a:prstGeom>
              <a:noFill/>
            </p:spPr>
            <p:txBody>
              <a:bodyPr wrap="none" rtlCol="0">
                <a:spAutoFit/>
              </a:bodyPr>
              <a:lstStyle/>
              <a:p>
                <a:r>
                  <a:rPr lang="en-US" altLang="ja-JP" b="1" dirty="0"/>
                  <a:t>Shock front</a:t>
                </a:r>
                <a:r>
                  <a:rPr kumimoji="1" lang="en-US" altLang="ja-JP" b="1" dirty="0"/>
                  <a:t> </a:t>
                </a:r>
                <a14:m>
                  <m:oMath xmlns:m="http://schemas.openxmlformats.org/officeDocument/2006/math">
                    <m:r>
                      <a:rPr kumimoji="1" lang="en-US" altLang="ja-JP" b="1" i="1" smtClean="0">
                        <a:latin typeface="Cambria Math" panose="02040503050406030204" pitchFamily="18" charset="0"/>
                      </a:rPr>
                      <m:t>𝒙</m:t>
                    </m:r>
                    <m:r>
                      <a:rPr kumimoji="1" lang="en-US" altLang="ja-JP" b="1" i="1" smtClean="0">
                        <a:latin typeface="Cambria Math" panose="02040503050406030204" pitchFamily="18" charset="0"/>
                      </a:rPr>
                      <m:t>=</m:t>
                    </m:r>
                    <m:r>
                      <a:rPr kumimoji="1" lang="en-US" altLang="ja-JP" b="1" i="1" smtClean="0">
                        <a:latin typeface="Cambria Math" panose="02040503050406030204" pitchFamily="18" charset="0"/>
                      </a:rPr>
                      <m:t>𝟎</m:t>
                    </m:r>
                  </m:oMath>
                </a14:m>
                <a:endParaRPr kumimoji="1" lang="ja-JP" altLang="en-US" b="1"/>
              </a:p>
            </p:txBody>
          </p:sp>
        </mc:Choice>
        <mc:Fallback xmlns="">
          <p:sp>
            <p:nvSpPr>
              <p:cNvPr id="17" name="テキスト ボックス 16">
                <a:extLst>
                  <a:ext uri="{FF2B5EF4-FFF2-40B4-BE49-F238E27FC236}">
                    <a16:creationId xmlns:a16="http://schemas.microsoft.com/office/drawing/2014/main" id="{759A5709-D76A-FC16-E799-520BBB83F093}"/>
                  </a:ext>
                </a:extLst>
              </p:cNvPr>
              <p:cNvSpPr txBox="1">
                <a:spLocks noRot="1" noChangeAspect="1" noMove="1" noResize="1" noEditPoints="1" noAdjustHandles="1" noChangeArrowheads="1" noChangeShapeType="1" noTextEdit="1"/>
              </p:cNvSpPr>
              <p:nvPr/>
            </p:nvSpPr>
            <p:spPr>
              <a:xfrm>
                <a:off x="3238524" y="3353723"/>
                <a:ext cx="2121093" cy="369332"/>
              </a:xfrm>
              <a:prstGeom prst="rect">
                <a:avLst/>
              </a:prstGeom>
              <a:blipFill>
                <a:blip r:embed="rId10"/>
                <a:stretch>
                  <a:fillRect l="-1786" t="-6667" b="-23333"/>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76884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83596A9C-F560-3344-9A58-ED801C74DB82}"/>
              </a:ext>
            </a:extLst>
          </p:cNvPr>
          <p:cNvSpPr>
            <a:spLocks noGrp="1"/>
          </p:cNvSpPr>
          <p:nvPr>
            <p:ph type="title"/>
          </p:nvPr>
        </p:nvSpPr>
        <p:spPr>
          <a:xfrm>
            <a:off x="381000" y="-68246"/>
            <a:ext cx="9017000" cy="1325563"/>
          </a:xfrm>
        </p:spPr>
        <p:txBody>
          <a:bodyPr>
            <a:normAutofit/>
          </a:bodyPr>
          <a:lstStyle/>
          <a:p>
            <a:r>
              <a:rPr lang="en-US" altLang="ja-JP" b="1" dirty="0">
                <a:solidFill>
                  <a:srgbClr val="002060"/>
                </a:solidFill>
              </a:rPr>
              <a:t>Particle-in-Cell(PIC) Simulation</a:t>
            </a:r>
            <a:endParaRPr lang="ja-JP" altLang="en-US">
              <a:solidFill>
                <a:srgbClr val="002060"/>
              </a:solidFill>
            </a:endParaRPr>
          </a:p>
        </p:txBody>
      </p:sp>
      <p:sp>
        <p:nvSpPr>
          <p:cNvPr id="3" name="コンテンツ プレースホルダー 2"/>
          <p:cNvSpPr>
            <a:spLocks noGrp="1"/>
          </p:cNvSpPr>
          <p:nvPr>
            <p:ph idx="1"/>
          </p:nvPr>
        </p:nvSpPr>
        <p:spPr>
          <a:xfrm>
            <a:off x="381001" y="965200"/>
            <a:ext cx="9143999" cy="5892800"/>
          </a:xfrm>
        </p:spPr>
        <p:txBody>
          <a:bodyPr>
            <a:normAutofit/>
          </a:bodyPr>
          <a:lstStyle/>
          <a:p>
            <a:pPr marL="0" indent="0">
              <a:buNone/>
            </a:pPr>
            <a:r>
              <a:rPr lang="en-US" altLang="ja-JP" sz="2600" b="1" u="sng" dirty="0"/>
              <a:t>Fundamental Equations</a:t>
            </a:r>
            <a:r>
              <a:rPr lang="ja-JP" altLang="en-US" sz="2400" b="1"/>
              <a:t>：</a:t>
            </a:r>
            <a:r>
              <a:rPr lang="en-US" altLang="ja-JP" sz="2400" b="1" dirty="0"/>
              <a:t> </a:t>
            </a:r>
          </a:p>
          <a:p>
            <a:pPr marL="0" indent="0">
              <a:buNone/>
            </a:pPr>
            <a:endParaRPr lang="en-US" altLang="ja-JP" sz="2400" b="1" u="sng" dirty="0"/>
          </a:p>
          <a:p>
            <a:pPr marL="0" indent="0">
              <a:buNone/>
            </a:pPr>
            <a:endParaRPr lang="en-US" altLang="ja-JP" sz="2400" b="1" u="sng" dirty="0"/>
          </a:p>
          <a:p>
            <a:pPr marL="0" indent="0">
              <a:spcBef>
                <a:spcPts val="2200"/>
              </a:spcBef>
              <a:buNone/>
            </a:pPr>
            <a:endParaRPr lang="en-US" altLang="ja-JP" sz="2600" b="1" u="sng" dirty="0"/>
          </a:p>
          <a:p>
            <a:pPr marL="0" indent="0">
              <a:spcBef>
                <a:spcPts val="2200"/>
              </a:spcBef>
              <a:buNone/>
            </a:pPr>
            <a:endParaRPr lang="en-US" altLang="ja-JP" sz="2600" b="1" u="sng" dirty="0"/>
          </a:p>
          <a:p>
            <a:pPr marL="0" indent="0">
              <a:spcBef>
                <a:spcPts val="2200"/>
              </a:spcBef>
              <a:buNone/>
            </a:pPr>
            <a:r>
              <a:rPr lang="en-US" altLang="ja-JP" sz="2600" b="1" u="sng" dirty="0"/>
              <a:t>The Algorithm:</a:t>
            </a:r>
            <a:endParaRPr lang="en-US" altLang="ja-JP" sz="2600" b="1" dirty="0"/>
          </a:p>
          <a:p>
            <a:pPr marL="457200" indent="-457200">
              <a:buAutoNum type="arabicPeriod"/>
            </a:pPr>
            <a:r>
              <a:rPr lang="en-US" altLang="ja-JP" sz="2400" b="1" dirty="0"/>
              <a:t>Compute charge density in a grid point</a:t>
            </a:r>
          </a:p>
          <a:p>
            <a:pPr marL="0" indent="0">
              <a:spcBef>
                <a:spcPts val="400"/>
              </a:spcBef>
              <a:buNone/>
            </a:pPr>
            <a:r>
              <a:rPr lang="en-US" altLang="ja-JP" sz="2400" b="1" dirty="0"/>
              <a:t>       from velocities of particle in a cell.</a:t>
            </a:r>
          </a:p>
          <a:p>
            <a:pPr marL="457200" indent="-457200">
              <a:spcBef>
                <a:spcPts val="1600"/>
              </a:spcBef>
              <a:buFont typeface="+mj-lt"/>
              <a:buAutoNum type="arabicPeriod" startAt="2"/>
            </a:pPr>
            <a:r>
              <a:rPr lang="en-US" altLang="ja-JP" sz="2400" b="1" dirty="0"/>
              <a:t>Compute electromagnetic field in a grid point</a:t>
            </a:r>
          </a:p>
          <a:p>
            <a:pPr marL="0" indent="0">
              <a:spcBef>
                <a:spcPts val="400"/>
              </a:spcBef>
              <a:buNone/>
            </a:pPr>
            <a:r>
              <a:rPr lang="en-US" altLang="ja-JP" sz="2400" b="1" dirty="0"/>
              <a:t>        from the charge density.</a:t>
            </a:r>
          </a:p>
          <a:p>
            <a:pPr marL="457200" indent="-457200">
              <a:spcBef>
                <a:spcPts val="1600"/>
              </a:spcBef>
              <a:buFont typeface="+mj-lt"/>
              <a:buAutoNum type="arabicPeriod" startAt="3"/>
            </a:pPr>
            <a:r>
              <a:rPr lang="en-US" altLang="ja-JP" sz="2400" b="1" dirty="0"/>
              <a:t>Update velocity and position.</a:t>
            </a:r>
          </a:p>
        </p:txBody>
      </p:sp>
      <p:pic>
        <p:nvPicPr>
          <p:cNvPr id="3076" name="Picture 4" descr="http://www.astro.phys.s.chiba-u.ac.jp/pcans/_images/ye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39418" y="2687749"/>
            <a:ext cx="4857195" cy="3798650"/>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8066479" y="6486399"/>
            <a:ext cx="1844328" cy="369332"/>
          </a:xfrm>
          <a:prstGeom prst="rect">
            <a:avLst/>
          </a:prstGeom>
          <a:noFill/>
        </p:spPr>
        <p:txBody>
          <a:bodyPr wrap="square" rtlCol="0">
            <a:spAutoFit/>
          </a:bodyPr>
          <a:lstStyle/>
          <a:p>
            <a:r>
              <a:rPr lang="en-US" altLang="ja-JP" b="1" dirty="0" err="1"/>
              <a:t>pCANS</a:t>
            </a:r>
            <a:r>
              <a:rPr lang="en-US" altLang="ja-JP" b="1" dirty="0"/>
              <a:t> HP</a:t>
            </a:r>
            <a:endParaRPr lang="ja-JP" altLang="en-US" b="1" dirty="0"/>
          </a:p>
        </p:txBody>
      </p:sp>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A0B45E98-3FCD-DF43-89DA-882D58CA30AF}"/>
                  </a:ext>
                </a:extLst>
              </p:cNvPr>
              <p:cNvSpPr txBox="1"/>
              <p:nvPr/>
            </p:nvSpPr>
            <p:spPr>
              <a:xfrm>
                <a:off x="4567253" y="1364676"/>
                <a:ext cx="3192477" cy="1616725"/>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pPr marL="342900" indent="-342900">
                  <a:buFont typeface="Arial" panose="020B0604020202020204" pitchFamily="34" charset="0"/>
                  <a:buChar char="•"/>
                </a:pPr>
                <a:r>
                  <a:rPr lang="en-US" altLang="ja-JP" sz="2300" b="1" dirty="0"/>
                  <a:t>Maxwell equations</a:t>
                </a:r>
                <a:endParaRPr lang="en-US" altLang="ja-JP" sz="2300" b="1" i="1" dirty="0">
                  <a:latin typeface="Cambria Math" panose="02040503050406030204" pitchFamily="18" charset="0"/>
                </a:endParaRPr>
              </a:p>
              <a:p>
                <a:pPr algn="just"/>
                <a14:m>
                  <m:oMathPara xmlns:m="http://schemas.openxmlformats.org/officeDocument/2006/math">
                    <m:oMathParaPr>
                      <m:jc m:val="left"/>
                    </m:oMathParaPr>
                    <m:oMath xmlns:m="http://schemas.openxmlformats.org/officeDocument/2006/math">
                      <m:r>
                        <a:rPr lang="en-US" altLang="ja-JP" sz="2000" b="1" i="1" smtClean="0">
                          <a:latin typeface="Cambria Math" panose="02040503050406030204" pitchFamily="18" charset="0"/>
                        </a:rPr>
                        <m:t>           </m:t>
                      </m:r>
                      <m:box>
                        <m:boxPr>
                          <m:ctrlPr>
                            <a:rPr lang="en-US" altLang="ja-JP" sz="2000" b="1" i="1">
                              <a:latin typeface="Cambria Math" panose="02040503050406030204" pitchFamily="18" charset="0"/>
                            </a:rPr>
                          </m:ctrlPr>
                        </m:boxPr>
                        <m:e>
                          <m:f>
                            <m:fPr>
                              <m:ctrlPr>
                                <a:rPr lang="en-US" altLang="ja-JP" sz="2000" b="1" i="1">
                                  <a:latin typeface="Cambria Math" panose="02040503050406030204" pitchFamily="18" charset="0"/>
                                </a:rPr>
                              </m:ctrlPr>
                            </m:fPr>
                            <m:num>
                              <m:r>
                                <a:rPr lang="en-US" altLang="ja-JP" sz="2000" b="1" i="1">
                                  <a:latin typeface="Cambria Math"/>
                                </a:rPr>
                                <m:t>𝟏</m:t>
                              </m:r>
                            </m:num>
                            <m:den>
                              <m:r>
                                <a:rPr lang="en-US" altLang="ja-JP" sz="2000" b="1" i="1">
                                  <a:latin typeface="Cambria Math"/>
                                </a:rPr>
                                <m:t>𝒄</m:t>
                              </m:r>
                            </m:den>
                          </m:f>
                        </m:e>
                      </m:box>
                      <m:f>
                        <m:fPr>
                          <m:ctrlPr>
                            <a:rPr lang="en-US" altLang="ja-JP" sz="2000" b="1" i="1">
                              <a:latin typeface="Cambria Math" panose="02040503050406030204" pitchFamily="18" charset="0"/>
                            </a:rPr>
                          </m:ctrlPr>
                        </m:fPr>
                        <m:num>
                          <m:r>
                            <a:rPr lang="en-US" altLang="ja-JP" sz="2000" b="1" i="1">
                              <a:latin typeface="Cambria Math"/>
                            </a:rPr>
                            <m:t>𝝏</m:t>
                          </m:r>
                          <m:r>
                            <a:rPr lang="en-US" altLang="ja-JP" sz="2000" b="1" i="1">
                              <a:latin typeface="Cambria Math"/>
                            </a:rPr>
                            <m:t>𝑬</m:t>
                          </m:r>
                        </m:num>
                        <m:den>
                          <m:r>
                            <a:rPr lang="en-US" altLang="ja-JP" sz="2000" b="1" i="1">
                              <a:latin typeface="Cambria Math"/>
                            </a:rPr>
                            <m:t>𝝏</m:t>
                          </m:r>
                          <m:r>
                            <a:rPr lang="ja-JP" altLang="en-US" sz="2000" b="1" i="1">
                              <a:latin typeface="Cambria Math"/>
                            </a:rPr>
                            <m:t>𝒕</m:t>
                          </m:r>
                        </m:den>
                      </m:f>
                      <m:r>
                        <a:rPr lang="en-US" altLang="ja-JP" sz="2000" b="1" i="1">
                          <a:latin typeface="Cambria Math"/>
                          <a:ea typeface="Cambria Math"/>
                        </a:rPr>
                        <m:t>=</m:t>
                      </m:r>
                      <m:r>
                        <a:rPr lang="ja-JP" altLang="en-US" sz="2000" b="1" i="1">
                          <a:latin typeface="Cambria Math"/>
                          <a:ea typeface="Cambria Math"/>
                        </a:rPr>
                        <m:t>𝛁</m:t>
                      </m:r>
                      <m:r>
                        <a:rPr lang="en-US" altLang="ja-JP" sz="2000" b="1" i="1">
                          <a:latin typeface="Cambria Math"/>
                          <a:ea typeface="Cambria Math"/>
                        </a:rPr>
                        <m:t>×</m:t>
                      </m:r>
                      <m:r>
                        <a:rPr lang="en-US" altLang="ja-JP" sz="2000" b="1" i="1">
                          <a:latin typeface="Cambria Math"/>
                          <a:ea typeface="Cambria Math"/>
                        </a:rPr>
                        <m:t>𝑩</m:t>
                      </m:r>
                      <m:r>
                        <a:rPr lang="en-US" altLang="ja-JP" sz="2000" b="1" i="1">
                          <a:latin typeface="Cambria Math"/>
                          <a:ea typeface="Cambria Math"/>
                        </a:rPr>
                        <m:t>−</m:t>
                      </m:r>
                      <m:box>
                        <m:boxPr>
                          <m:ctrlPr>
                            <a:rPr lang="en-US" altLang="ja-JP" sz="2000" b="1" i="1" smtClean="0">
                              <a:latin typeface="Cambria Math" panose="02040503050406030204" pitchFamily="18" charset="0"/>
                              <a:ea typeface="Cambria Math"/>
                            </a:rPr>
                          </m:ctrlPr>
                        </m:boxPr>
                        <m:e>
                          <m:f>
                            <m:fPr>
                              <m:ctrlPr>
                                <a:rPr lang="en-US" altLang="ja-JP" sz="2000" b="1" i="1">
                                  <a:latin typeface="Cambria Math" panose="02040503050406030204" pitchFamily="18" charset="0"/>
                                  <a:ea typeface="Cambria Math"/>
                                </a:rPr>
                              </m:ctrlPr>
                            </m:fPr>
                            <m:num>
                              <m:r>
                                <a:rPr lang="en-US" altLang="ja-JP" sz="2000" b="1" i="1">
                                  <a:latin typeface="Cambria Math"/>
                                  <a:ea typeface="Cambria Math"/>
                                </a:rPr>
                                <m:t>𝟒</m:t>
                              </m:r>
                              <m:r>
                                <a:rPr lang="ja-JP" altLang="en-US" sz="2000" b="1" i="1">
                                  <a:latin typeface="Cambria Math"/>
                                  <a:ea typeface="Cambria Math"/>
                                </a:rPr>
                                <m:t>𝝅</m:t>
                              </m:r>
                            </m:num>
                            <m:den>
                              <m:r>
                                <a:rPr lang="en-US" altLang="ja-JP" sz="2000" b="1" i="1">
                                  <a:latin typeface="Cambria Math"/>
                                  <a:ea typeface="Cambria Math"/>
                                </a:rPr>
                                <m:t>𝒄</m:t>
                              </m:r>
                            </m:den>
                          </m:f>
                          <m:r>
                            <a:rPr lang="en-US" altLang="ja-JP" sz="2000" b="1" i="1">
                              <a:latin typeface="Cambria Math"/>
                              <a:ea typeface="Cambria Math"/>
                            </a:rPr>
                            <m:t>𝒋</m:t>
                          </m:r>
                        </m:e>
                      </m:box>
                      <m:r>
                        <a:rPr lang="en-US" altLang="ja-JP" sz="2000" b="1" i="1">
                          <a:latin typeface="Cambria Math" panose="02040503050406030204" pitchFamily="18" charset="0"/>
                          <a:ea typeface="Cambria Math"/>
                        </a:rPr>
                        <m:t> , </m:t>
                      </m:r>
                    </m:oMath>
                  </m:oMathPara>
                </a14:m>
                <a:endParaRPr lang="en-US" altLang="ja-JP" sz="2000" b="1" i="1" dirty="0">
                  <a:latin typeface="Cambria Math" panose="02040503050406030204" pitchFamily="18" charset="0"/>
                  <a:ea typeface="Cambria Math"/>
                </a:endParaRPr>
              </a:p>
              <a:p>
                <a:pPr algn="just"/>
                <a14:m>
                  <m:oMathPara xmlns:m="http://schemas.openxmlformats.org/officeDocument/2006/math">
                    <m:oMathParaPr>
                      <m:jc m:val="left"/>
                    </m:oMathParaPr>
                    <m:oMath xmlns:m="http://schemas.openxmlformats.org/officeDocument/2006/math">
                      <m:r>
                        <a:rPr lang="en-US" altLang="ja-JP" sz="2000" b="1" i="1" smtClean="0">
                          <a:latin typeface="Cambria Math" panose="02040503050406030204" pitchFamily="18" charset="0"/>
                        </a:rPr>
                        <m:t>            </m:t>
                      </m:r>
                      <m:box>
                        <m:boxPr>
                          <m:ctrlPr>
                            <a:rPr lang="en-US" altLang="ja-JP" sz="2000" b="1" i="1">
                              <a:latin typeface="Cambria Math" panose="02040503050406030204" pitchFamily="18" charset="0"/>
                            </a:rPr>
                          </m:ctrlPr>
                        </m:boxPr>
                        <m:e>
                          <m:f>
                            <m:fPr>
                              <m:ctrlPr>
                                <a:rPr lang="en-US" altLang="ja-JP" sz="2000" b="1" i="1">
                                  <a:latin typeface="Cambria Math" panose="02040503050406030204" pitchFamily="18" charset="0"/>
                                </a:rPr>
                              </m:ctrlPr>
                            </m:fPr>
                            <m:num>
                              <m:r>
                                <a:rPr lang="en-US" altLang="ja-JP" sz="2000" b="1" i="1">
                                  <a:latin typeface="Cambria Math"/>
                                </a:rPr>
                                <m:t>𝟏</m:t>
                              </m:r>
                            </m:num>
                            <m:den>
                              <m:r>
                                <a:rPr lang="en-US" altLang="ja-JP" sz="2000" b="1" i="1">
                                  <a:latin typeface="Cambria Math"/>
                                </a:rPr>
                                <m:t>𝒄</m:t>
                              </m:r>
                            </m:den>
                          </m:f>
                        </m:e>
                      </m:box>
                      <m:f>
                        <m:fPr>
                          <m:ctrlPr>
                            <a:rPr lang="en-US" altLang="ja-JP" sz="2000" b="1" i="1">
                              <a:latin typeface="Cambria Math" panose="02040503050406030204" pitchFamily="18" charset="0"/>
                              <a:ea typeface="Cambria Math"/>
                            </a:rPr>
                          </m:ctrlPr>
                        </m:fPr>
                        <m:num>
                          <m:r>
                            <a:rPr lang="en-US" altLang="ja-JP" sz="2000" b="1" i="1">
                              <a:latin typeface="Cambria Math"/>
                              <a:ea typeface="Cambria Math"/>
                            </a:rPr>
                            <m:t>𝝏</m:t>
                          </m:r>
                          <m:r>
                            <a:rPr lang="en-US" altLang="ja-JP" sz="2000" b="1" i="1">
                              <a:latin typeface="Cambria Math"/>
                              <a:ea typeface="Cambria Math"/>
                            </a:rPr>
                            <m:t>𝑩</m:t>
                          </m:r>
                        </m:num>
                        <m:den>
                          <m:r>
                            <a:rPr lang="en-US" altLang="ja-JP" sz="2000" b="1" i="1">
                              <a:latin typeface="Cambria Math"/>
                              <a:ea typeface="Cambria Math"/>
                            </a:rPr>
                            <m:t>𝝏</m:t>
                          </m:r>
                          <m:r>
                            <a:rPr lang="en-US" altLang="ja-JP" sz="2000" b="1" i="1">
                              <a:latin typeface="Cambria Math"/>
                              <a:ea typeface="Cambria Math"/>
                            </a:rPr>
                            <m:t>𝒕</m:t>
                          </m:r>
                        </m:den>
                      </m:f>
                      <m:r>
                        <a:rPr lang="en-US" altLang="ja-JP" sz="2000" b="1" i="1">
                          <a:latin typeface="Cambria Math"/>
                          <a:ea typeface="Cambria Math"/>
                        </a:rPr>
                        <m:t>=−</m:t>
                      </m:r>
                      <m:r>
                        <a:rPr lang="ja-JP" altLang="en-US" sz="2000" b="1" i="1">
                          <a:latin typeface="Cambria Math"/>
                          <a:ea typeface="Cambria Math"/>
                        </a:rPr>
                        <m:t>𝛁</m:t>
                      </m:r>
                      <m:r>
                        <a:rPr lang="en-US" altLang="ja-JP" sz="2000" b="1" i="1">
                          <a:latin typeface="Cambria Math"/>
                          <a:ea typeface="Cambria Math"/>
                        </a:rPr>
                        <m:t>×</m:t>
                      </m:r>
                      <m:r>
                        <a:rPr lang="en-US" altLang="ja-JP" sz="2000" b="1" i="1">
                          <a:latin typeface="Cambria Math" panose="02040503050406030204" pitchFamily="18" charset="0"/>
                          <a:ea typeface="Cambria Math"/>
                        </a:rPr>
                        <m:t>𝑬</m:t>
                      </m:r>
                    </m:oMath>
                  </m:oMathPara>
                </a14:m>
                <a:endParaRPr lang="en-US" altLang="ja-JP" sz="2800" b="1" u="sng" dirty="0"/>
              </a:p>
            </p:txBody>
          </p:sp>
        </mc:Choice>
        <mc:Fallback xmlns="">
          <p:sp>
            <p:nvSpPr>
              <p:cNvPr id="4" name="テキスト ボックス 3">
                <a:extLst>
                  <a:ext uri="{FF2B5EF4-FFF2-40B4-BE49-F238E27FC236}">
                    <a16:creationId xmlns:a16="http://schemas.microsoft.com/office/drawing/2014/main" id="{A0B45E98-3FCD-DF43-89DA-882D58CA30AF}"/>
                  </a:ext>
                </a:extLst>
              </p:cNvPr>
              <p:cNvSpPr txBox="1">
                <a:spLocks noRot="1" noChangeAspect="1" noMove="1" noResize="1" noEditPoints="1" noAdjustHandles="1" noChangeArrowheads="1" noChangeShapeType="1" noTextEdit="1"/>
              </p:cNvSpPr>
              <p:nvPr/>
            </p:nvSpPr>
            <p:spPr>
              <a:xfrm>
                <a:off x="4567253" y="1364676"/>
                <a:ext cx="3192477" cy="1616725"/>
              </a:xfrm>
              <a:prstGeom prst="rect">
                <a:avLst/>
              </a:prstGeom>
              <a:blipFill>
                <a:blip r:embed="rId4"/>
                <a:stretch>
                  <a:fillRect l="-2789" t="-3101" b="-775"/>
                </a:stretch>
              </a:blipFill>
              <a:ln>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6B7AE323-B964-A845-830E-8BBE8360D0B4}"/>
                  </a:ext>
                </a:extLst>
              </p:cNvPr>
              <p:cNvSpPr txBox="1"/>
              <p:nvPr/>
            </p:nvSpPr>
            <p:spPr>
              <a:xfrm>
                <a:off x="488222" y="1363137"/>
                <a:ext cx="4079031" cy="207300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numCol="1" rtlCol="0">
                <a:spAutoFit/>
              </a:bodyPr>
              <a:lstStyle/>
              <a:p>
                <a:pPr marL="342900" indent="-342900">
                  <a:buFont typeface="Arial" panose="020B0604020202020204" pitchFamily="34" charset="0"/>
                  <a:buChar char="•"/>
                </a:pPr>
                <a:r>
                  <a:rPr lang="en-US" altLang="ja-JP" sz="2300" b="1" dirty="0"/>
                  <a:t>Equation of motion of N particles</a:t>
                </a:r>
                <a:endParaRPr lang="en-US" altLang="ja-JP" sz="2300" b="1"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altLang="ja-JP" sz="2000" b="1" i="1" smtClean="0">
                          <a:latin typeface="Cambria Math" panose="02040503050406030204" pitchFamily="18" charset="0"/>
                        </a:rPr>
                        <m:t>  </m:t>
                      </m:r>
                      <m:box>
                        <m:boxPr>
                          <m:ctrlPr>
                            <a:rPr lang="en-US" altLang="ja-JP" sz="2000" b="1" i="1" smtClean="0">
                              <a:latin typeface="Cambria Math" panose="02040503050406030204" pitchFamily="18" charset="0"/>
                            </a:rPr>
                          </m:ctrlPr>
                        </m:boxPr>
                        <m:e>
                          <m:r>
                            <a:rPr lang="en-US" altLang="ja-JP" sz="2000" b="1" i="1" smtClean="0">
                              <a:latin typeface="Cambria Math" panose="02040503050406030204" pitchFamily="18" charset="0"/>
                            </a:rPr>
                            <m:t>    </m:t>
                          </m:r>
                          <m:f>
                            <m:fPr>
                              <m:ctrlPr>
                                <a:rPr lang="en-US" altLang="ja-JP" sz="2000" b="1" i="1">
                                  <a:latin typeface="Cambria Math" panose="02040503050406030204" pitchFamily="18" charset="0"/>
                                </a:rPr>
                              </m:ctrlPr>
                            </m:fPr>
                            <m:num>
                              <m:r>
                                <a:rPr lang="en-US" altLang="ja-JP" sz="2000" b="1" i="1" smtClean="0">
                                  <a:latin typeface="Cambria Math" panose="02040503050406030204" pitchFamily="18" charset="0"/>
                                </a:rPr>
                                <m:t>𝒅</m:t>
                              </m:r>
                              <m:sSub>
                                <m:sSubPr>
                                  <m:ctrlPr>
                                    <a:rPr lang="en-US" altLang="ja-JP" sz="2000" b="1" i="1" smtClean="0">
                                      <a:latin typeface="Cambria Math" panose="02040503050406030204" pitchFamily="18" charset="0"/>
                                    </a:rPr>
                                  </m:ctrlPr>
                                </m:sSubPr>
                                <m:e>
                                  <m:r>
                                    <a:rPr lang="en-US" altLang="ja-JP" sz="2000" b="1" i="1" smtClean="0">
                                      <a:latin typeface="Cambria Math" panose="02040503050406030204" pitchFamily="18" charset="0"/>
                                    </a:rPr>
                                    <m:t>𝒖</m:t>
                                  </m:r>
                                </m:e>
                                <m:sub>
                                  <m:r>
                                    <a:rPr lang="en-US" altLang="ja-JP" sz="2000" b="1" i="0" smtClean="0">
                                      <a:latin typeface="Cambria Math" panose="02040503050406030204" pitchFamily="18" charset="0"/>
                                    </a:rPr>
                                    <m:t>𝐬</m:t>
                                  </m:r>
                                </m:sub>
                              </m:sSub>
                            </m:num>
                            <m:den>
                              <m:r>
                                <a:rPr lang="en-US" altLang="ja-JP" sz="2000" b="1" i="1" smtClean="0">
                                  <a:latin typeface="Cambria Math" panose="02040503050406030204" pitchFamily="18" charset="0"/>
                                  <a:ea typeface="Cambria Math" panose="02040503050406030204" pitchFamily="18" charset="0"/>
                                </a:rPr>
                                <m:t>𝒅</m:t>
                              </m:r>
                              <m:r>
                                <a:rPr lang="en-US" altLang="ja-JP" sz="2000" b="1" i="1">
                                  <a:latin typeface="Cambria Math" panose="02040503050406030204" pitchFamily="18" charset="0"/>
                                  <a:ea typeface="Cambria Math" panose="02040503050406030204" pitchFamily="18" charset="0"/>
                                </a:rPr>
                                <m:t>𝒕</m:t>
                              </m:r>
                            </m:den>
                          </m:f>
                          <m:r>
                            <a:rPr lang="en-US" altLang="ja-JP" sz="2000" b="1" i="1">
                              <a:latin typeface="Cambria Math" panose="02040503050406030204" pitchFamily="18" charset="0"/>
                            </a:rPr>
                            <m:t>=</m:t>
                          </m:r>
                          <m:box>
                            <m:boxPr>
                              <m:ctrlPr>
                                <a:rPr lang="en-US" altLang="ja-JP" sz="2000" b="1" i="1">
                                  <a:latin typeface="Cambria Math" panose="02040503050406030204" pitchFamily="18" charset="0"/>
                                </a:rPr>
                              </m:ctrlPr>
                            </m:boxPr>
                            <m:e>
                              <m:f>
                                <m:fPr>
                                  <m:ctrlPr>
                                    <a:rPr lang="en-US" altLang="ja-JP" sz="2000" b="1" i="1">
                                      <a:latin typeface="Cambria Math" panose="02040503050406030204" pitchFamily="18" charset="0"/>
                                    </a:rPr>
                                  </m:ctrlPr>
                                </m:fPr>
                                <m:num>
                                  <m:sSub>
                                    <m:sSubPr>
                                      <m:ctrlPr>
                                        <a:rPr lang="en-US" altLang="ja-JP" sz="2000" b="1" i="1">
                                          <a:latin typeface="Cambria Math" panose="02040503050406030204" pitchFamily="18" charset="0"/>
                                        </a:rPr>
                                      </m:ctrlPr>
                                    </m:sSubPr>
                                    <m:e>
                                      <m:r>
                                        <a:rPr lang="en-US" altLang="ja-JP" sz="2000" b="1" i="1">
                                          <a:latin typeface="Cambria Math" panose="02040503050406030204" pitchFamily="18" charset="0"/>
                                        </a:rPr>
                                        <m:t>𝒒</m:t>
                                      </m:r>
                                    </m:e>
                                    <m:sub>
                                      <m:r>
                                        <a:rPr lang="en-US" altLang="ja-JP" sz="2000" b="1" i="0">
                                          <a:latin typeface="Cambria Math" panose="02040503050406030204" pitchFamily="18" charset="0"/>
                                        </a:rPr>
                                        <m:t>𝐬</m:t>
                                      </m:r>
                                    </m:sub>
                                  </m:sSub>
                                </m:num>
                                <m:den>
                                  <m:sSub>
                                    <m:sSubPr>
                                      <m:ctrlPr>
                                        <a:rPr lang="en-US" altLang="ja-JP" sz="2000" b="1" i="1">
                                          <a:latin typeface="Cambria Math" panose="02040503050406030204" pitchFamily="18" charset="0"/>
                                        </a:rPr>
                                      </m:ctrlPr>
                                    </m:sSubPr>
                                    <m:e>
                                      <m:r>
                                        <a:rPr lang="en-US" altLang="ja-JP" sz="2000" b="1" i="1">
                                          <a:latin typeface="Cambria Math" panose="02040503050406030204" pitchFamily="18" charset="0"/>
                                        </a:rPr>
                                        <m:t>𝒎</m:t>
                                      </m:r>
                                    </m:e>
                                    <m:sub>
                                      <m:r>
                                        <a:rPr lang="en-US" altLang="ja-JP" sz="2000" b="1" i="0" smtClean="0">
                                          <a:latin typeface="Cambria Math" panose="02040503050406030204" pitchFamily="18" charset="0"/>
                                        </a:rPr>
                                        <m:t>𝐬</m:t>
                                      </m:r>
                                    </m:sub>
                                  </m:sSub>
                                </m:den>
                              </m:f>
                              <m:d>
                                <m:dPr>
                                  <m:ctrlPr>
                                    <a:rPr lang="en-US" altLang="ja-JP" sz="2000" b="1" i="1">
                                      <a:latin typeface="Cambria Math" panose="02040503050406030204" pitchFamily="18" charset="0"/>
                                    </a:rPr>
                                  </m:ctrlPr>
                                </m:dPr>
                                <m:e>
                                  <m:r>
                                    <a:rPr lang="en-US" altLang="ja-JP" sz="2000" b="1" i="1" smtClean="0">
                                      <a:latin typeface="Cambria Math" panose="02040503050406030204" pitchFamily="18" charset="0"/>
                                    </a:rPr>
                                    <m:t>𝑬</m:t>
                                  </m:r>
                                  <m:r>
                                    <a:rPr lang="en-US" altLang="ja-JP" sz="2000" b="1" i="1">
                                      <a:latin typeface="Cambria Math" panose="02040503050406030204" pitchFamily="18" charset="0"/>
                                    </a:rPr>
                                    <m:t>+</m:t>
                                  </m:r>
                                  <m:box>
                                    <m:boxPr>
                                      <m:ctrlPr>
                                        <a:rPr lang="en-US" altLang="ja-JP" sz="2000" b="1" i="1">
                                          <a:latin typeface="Cambria Math" panose="02040503050406030204" pitchFamily="18" charset="0"/>
                                        </a:rPr>
                                      </m:ctrlPr>
                                    </m:boxPr>
                                    <m:e>
                                      <m:f>
                                        <m:fPr>
                                          <m:ctrlPr>
                                            <a:rPr lang="en-US" altLang="ja-JP" sz="2000" b="1" i="1">
                                              <a:latin typeface="Cambria Math" panose="02040503050406030204" pitchFamily="18" charset="0"/>
                                            </a:rPr>
                                          </m:ctrlPr>
                                        </m:fPr>
                                        <m:num>
                                          <m:sSub>
                                            <m:sSubPr>
                                              <m:ctrlPr>
                                                <a:rPr lang="en-US" altLang="ja-JP" sz="2000" b="1" i="1" smtClean="0">
                                                  <a:latin typeface="Cambria Math" panose="02040503050406030204" pitchFamily="18" charset="0"/>
                                                </a:rPr>
                                              </m:ctrlPr>
                                            </m:sSubPr>
                                            <m:e>
                                              <m:r>
                                                <a:rPr lang="en-US" altLang="ja-JP" sz="2000" b="1" i="1" smtClean="0">
                                                  <a:latin typeface="Cambria Math" panose="02040503050406030204" pitchFamily="18" charset="0"/>
                                                </a:rPr>
                                                <m:t>𝒖</m:t>
                                              </m:r>
                                            </m:e>
                                            <m:sub>
                                              <m:r>
                                                <a:rPr lang="en-US" altLang="ja-JP" sz="2000" b="1" i="0" smtClean="0">
                                                  <a:latin typeface="Cambria Math" panose="02040503050406030204" pitchFamily="18" charset="0"/>
                                                </a:rPr>
                                                <m:t>𝐬</m:t>
                                              </m:r>
                                            </m:sub>
                                          </m:sSub>
                                        </m:num>
                                        <m:den>
                                          <m:r>
                                            <a:rPr lang="en-US" altLang="ja-JP" sz="2000" b="1" i="1">
                                              <a:latin typeface="Cambria Math" panose="02040503050406030204" pitchFamily="18" charset="0"/>
                                            </a:rPr>
                                            <m:t>𝒄</m:t>
                                          </m:r>
                                          <m:sSub>
                                            <m:sSubPr>
                                              <m:ctrlPr>
                                                <a:rPr lang="en-US" altLang="ja-JP" sz="2000" b="1" i="1" smtClean="0">
                                                  <a:latin typeface="Cambria Math" panose="02040503050406030204" pitchFamily="18" charset="0"/>
                                                </a:rPr>
                                              </m:ctrlPr>
                                            </m:sSubPr>
                                            <m:e>
                                              <m:r>
                                                <a:rPr lang="en-US" altLang="ja-JP" sz="2000" b="1" i="1" smtClean="0">
                                                  <a:latin typeface="Cambria Math" panose="02040503050406030204" pitchFamily="18" charset="0"/>
                                                  <a:ea typeface="Cambria Math" panose="02040503050406030204" pitchFamily="18" charset="0"/>
                                                </a:rPr>
                                                <m:t>𝜸</m:t>
                                              </m:r>
                                            </m:e>
                                            <m:sub>
                                              <m:r>
                                                <a:rPr lang="en-US" altLang="ja-JP" sz="2000" b="1" i="0" smtClean="0">
                                                  <a:latin typeface="Cambria Math" panose="02040503050406030204" pitchFamily="18" charset="0"/>
                                                </a:rPr>
                                                <m:t>𝐬</m:t>
                                              </m:r>
                                            </m:sub>
                                          </m:sSub>
                                        </m:den>
                                      </m:f>
                                    </m:e>
                                  </m:box>
                                  <m:r>
                                    <a:rPr lang="en-US" altLang="ja-JP" sz="2000" b="1" i="1">
                                      <a:latin typeface="Cambria Math" panose="02040503050406030204" pitchFamily="18" charset="0"/>
                                      <a:ea typeface="Cambria Math" panose="02040503050406030204" pitchFamily="18" charset="0"/>
                                    </a:rPr>
                                    <m:t>×</m:t>
                                  </m:r>
                                  <m:r>
                                    <a:rPr lang="en-US" altLang="ja-JP" sz="2000" b="1" i="1" smtClean="0">
                                      <a:latin typeface="Cambria Math" panose="02040503050406030204" pitchFamily="18" charset="0"/>
                                      <a:ea typeface="Cambria Math" panose="02040503050406030204" pitchFamily="18" charset="0"/>
                                    </a:rPr>
                                    <m:t>𝑩</m:t>
                                  </m:r>
                                </m:e>
                              </m:d>
                            </m:e>
                          </m:box>
                        </m:e>
                      </m:box>
                      <m:r>
                        <a:rPr lang="en-US" altLang="ja-JP" sz="2000" b="1" i="1">
                          <a:latin typeface="Cambria Math" panose="02040503050406030204" pitchFamily="18" charset="0"/>
                        </a:rPr>
                        <m:t> ,</m:t>
                      </m:r>
                    </m:oMath>
                  </m:oMathPara>
                </a14:m>
                <a:endParaRPr lang="en-US" altLang="ja-JP" sz="2000" b="1"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altLang="ja-JP" sz="2000" b="1" i="1">
                          <a:latin typeface="Cambria Math" panose="02040503050406030204" pitchFamily="18" charset="0"/>
                        </a:rPr>
                        <m:t>  </m:t>
                      </m:r>
                      <m:r>
                        <a:rPr lang="en-US" altLang="ja-JP" sz="2000" b="1" i="1" smtClean="0">
                          <a:latin typeface="Cambria Math" panose="02040503050406030204" pitchFamily="18" charset="0"/>
                        </a:rPr>
                        <m:t>     </m:t>
                      </m:r>
                      <m:f>
                        <m:fPr>
                          <m:ctrlPr>
                            <a:rPr lang="en-US" altLang="ja-JP" sz="2000" b="1" i="1">
                              <a:latin typeface="Cambria Math" panose="02040503050406030204" pitchFamily="18" charset="0"/>
                            </a:rPr>
                          </m:ctrlPr>
                        </m:fPr>
                        <m:num>
                          <m:r>
                            <a:rPr lang="en-US" altLang="ja-JP" sz="2000" b="1" i="1" smtClean="0">
                              <a:latin typeface="Cambria Math" panose="02040503050406030204" pitchFamily="18" charset="0"/>
                            </a:rPr>
                            <m:t>𝒅</m:t>
                          </m:r>
                          <m:sSub>
                            <m:sSubPr>
                              <m:ctrlPr>
                                <a:rPr lang="en-US" altLang="ja-JP" sz="2000" b="1" i="1">
                                  <a:latin typeface="Cambria Math" panose="02040503050406030204" pitchFamily="18" charset="0"/>
                                </a:rPr>
                              </m:ctrlPr>
                            </m:sSubPr>
                            <m:e>
                              <m:r>
                                <a:rPr lang="en-US" altLang="ja-JP" sz="2000" b="1" i="1" smtClean="0">
                                  <a:latin typeface="Cambria Math" panose="02040503050406030204" pitchFamily="18" charset="0"/>
                                </a:rPr>
                                <m:t>𝒙</m:t>
                              </m:r>
                            </m:e>
                            <m:sub>
                              <m:r>
                                <a:rPr lang="en-US" altLang="ja-JP" sz="2000" b="1">
                                  <a:latin typeface="Cambria Math" panose="02040503050406030204" pitchFamily="18" charset="0"/>
                                </a:rPr>
                                <m:t>𝐬</m:t>
                              </m:r>
                            </m:sub>
                          </m:sSub>
                        </m:num>
                        <m:den>
                          <m:r>
                            <a:rPr lang="en-US" altLang="ja-JP" sz="2000" b="1" i="1" smtClean="0">
                              <a:latin typeface="Cambria Math" panose="02040503050406030204" pitchFamily="18" charset="0"/>
                              <a:ea typeface="Cambria Math" panose="02040503050406030204" pitchFamily="18" charset="0"/>
                            </a:rPr>
                            <m:t>𝒅</m:t>
                          </m:r>
                          <m:r>
                            <a:rPr lang="en-US" altLang="ja-JP" sz="2000" b="1" i="1">
                              <a:latin typeface="Cambria Math" panose="02040503050406030204" pitchFamily="18" charset="0"/>
                              <a:ea typeface="Cambria Math" panose="02040503050406030204" pitchFamily="18" charset="0"/>
                            </a:rPr>
                            <m:t>𝒕</m:t>
                          </m:r>
                        </m:den>
                      </m:f>
                      <m:r>
                        <a:rPr lang="en-US" altLang="ja-JP" sz="2000" b="1" i="1" smtClean="0">
                          <a:latin typeface="Cambria Math" panose="02040503050406030204" pitchFamily="18" charset="0"/>
                          <a:ea typeface="Cambria Math" panose="02040503050406030204" pitchFamily="18" charset="0"/>
                        </a:rPr>
                        <m:t>=</m:t>
                      </m:r>
                      <m:f>
                        <m:fPr>
                          <m:ctrlPr>
                            <a:rPr lang="en-US" altLang="ja-JP" sz="2000" b="1" i="1">
                              <a:latin typeface="Cambria Math" panose="02040503050406030204" pitchFamily="18" charset="0"/>
                            </a:rPr>
                          </m:ctrlPr>
                        </m:fPr>
                        <m:num>
                          <m:sSub>
                            <m:sSubPr>
                              <m:ctrlPr>
                                <a:rPr lang="en-US" altLang="ja-JP" sz="2000" b="1" i="1">
                                  <a:latin typeface="Cambria Math" panose="02040503050406030204" pitchFamily="18" charset="0"/>
                                </a:rPr>
                              </m:ctrlPr>
                            </m:sSubPr>
                            <m:e>
                              <m:r>
                                <a:rPr lang="en-US" altLang="ja-JP" sz="2000" b="1" i="1">
                                  <a:latin typeface="Cambria Math" panose="02040503050406030204" pitchFamily="18" charset="0"/>
                                </a:rPr>
                                <m:t>𝒖</m:t>
                              </m:r>
                            </m:e>
                            <m:sub>
                              <m:r>
                                <a:rPr lang="en-US" altLang="ja-JP" sz="2000" b="1">
                                  <a:latin typeface="Cambria Math" panose="02040503050406030204" pitchFamily="18" charset="0"/>
                                </a:rPr>
                                <m:t>𝐬</m:t>
                              </m:r>
                            </m:sub>
                          </m:sSub>
                        </m:num>
                        <m:den>
                          <m:sSub>
                            <m:sSubPr>
                              <m:ctrlPr>
                                <a:rPr lang="en-US" altLang="ja-JP" sz="2000" b="1" i="1">
                                  <a:latin typeface="Cambria Math" panose="02040503050406030204" pitchFamily="18" charset="0"/>
                                </a:rPr>
                              </m:ctrlPr>
                            </m:sSubPr>
                            <m:e>
                              <m:r>
                                <a:rPr lang="en-US" altLang="ja-JP" sz="2000" b="1" i="1">
                                  <a:latin typeface="Cambria Math" panose="02040503050406030204" pitchFamily="18" charset="0"/>
                                  <a:ea typeface="Cambria Math" panose="02040503050406030204" pitchFamily="18" charset="0"/>
                                </a:rPr>
                                <m:t>𝜸</m:t>
                              </m:r>
                            </m:e>
                            <m:sub>
                              <m:r>
                                <a:rPr lang="en-US" altLang="ja-JP" sz="2000" b="1">
                                  <a:latin typeface="Cambria Math" panose="02040503050406030204" pitchFamily="18" charset="0"/>
                                </a:rPr>
                                <m:t>𝐬</m:t>
                              </m:r>
                            </m:sub>
                          </m:sSub>
                        </m:den>
                      </m:f>
                    </m:oMath>
                  </m:oMathPara>
                </a14:m>
                <a:endParaRPr lang="en-US" altLang="ja-JP" sz="2000" b="1" dirty="0">
                  <a:ea typeface="Cambria Math" panose="02040503050406030204" pitchFamily="18" charset="0"/>
                </a:endParaRPr>
              </a:p>
            </p:txBody>
          </p:sp>
        </mc:Choice>
        <mc:Fallback xmlns="">
          <p:sp>
            <p:nvSpPr>
              <p:cNvPr id="7" name="テキスト ボックス 6">
                <a:extLst>
                  <a:ext uri="{FF2B5EF4-FFF2-40B4-BE49-F238E27FC236}">
                    <a16:creationId xmlns:a16="http://schemas.microsoft.com/office/drawing/2014/main" id="{6B7AE323-B964-A845-830E-8BBE8360D0B4}"/>
                  </a:ext>
                </a:extLst>
              </p:cNvPr>
              <p:cNvSpPr txBox="1">
                <a:spLocks noRot="1" noChangeAspect="1" noMove="1" noResize="1" noEditPoints="1" noAdjustHandles="1" noChangeArrowheads="1" noChangeShapeType="1" noTextEdit="1"/>
              </p:cNvSpPr>
              <p:nvPr/>
            </p:nvSpPr>
            <p:spPr>
              <a:xfrm>
                <a:off x="488222" y="1363137"/>
                <a:ext cx="4079031" cy="2073003"/>
              </a:xfrm>
              <a:prstGeom prst="rect">
                <a:avLst/>
              </a:prstGeom>
              <a:blipFill>
                <a:blip r:embed="rId5"/>
                <a:stretch>
                  <a:fillRect l="-1548" t="-1818" b="-606"/>
                </a:stretch>
              </a:blipFill>
              <a:ln>
                <a:noFill/>
              </a:ln>
            </p:spPr>
            <p:txBody>
              <a:bodyPr/>
              <a:lstStyle/>
              <a:p>
                <a:r>
                  <a:rPr lang="ja-JP" altLang="en-US">
                    <a:noFill/>
                  </a:rPr>
                  <a:t> </a:t>
                </a:r>
              </a:p>
            </p:txBody>
          </p:sp>
        </mc:Fallback>
      </mc:AlternateContent>
      <p:sp>
        <p:nvSpPr>
          <p:cNvPr id="8" name="スライド番号プレースホルダー 7">
            <a:extLst>
              <a:ext uri="{FF2B5EF4-FFF2-40B4-BE49-F238E27FC236}">
                <a16:creationId xmlns:a16="http://schemas.microsoft.com/office/drawing/2014/main" id="{3EEB5FDB-DA33-6742-BF20-30F6A705BD64}"/>
              </a:ext>
            </a:extLst>
          </p:cNvPr>
          <p:cNvSpPr>
            <a:spLocks noGrp="1"/>
          </p:cNvSpPr>
          <p:nvPr>
            <p:ph type="sldNum" sz="quarter" idx="12"/>
          </p:nvPr>
        </p:nvSpPr>
        <p:spPr/>
        <p:txBody>
          <a:bodyPr/>
          <a:lstStyle/>
          <a:p>
            <a:fld id="{1502C3CB-989F-0E47-878C-E2EBC848B821}" type="slidenum">
              <a:rPr kumimoji="1" lang="ja-JP" altLang="en-US" smtClean="0"/>
              <a:t>13</a:t>
            </a:fld>
            <a:endParaRPr kumimoji="1" lang="ja-JP" altLang="en-US"/>
          </a:p>
        </p:txBody>
      </p:sp>
    </p:spTree>
    <p:extLst>
      <p:ext uri="{BB962C8B-B14F-4D97-AF65-F5344CB8AC3E}">
        <p14:creationId xmlns:p14="http://schemas.microsoft.com/office/powerpoint/2010/main" val="237249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F91445-F6D2-D44B-9C9B-C1E626C191B7}"/>
              </a:ext>
            </a:extLst>
          </p:cNvPr>
          <p:cNvSpPr>
            <a:spLocks noGrp="1"/>
          </p:cNvSpPr>
          <p:nvPr>
            <p:ph type="title"/>
          </p:nvPr>
        </p:nvSpPr>
        <p:spPr>
          <a:xfrm>
            <a:off x="0" y="7820"/>
            <a:ext cx="9918905" cy="720000"/>
          </a:xfrm>
          <a:solidFill>
            <a:srgbClr val="FF8E37"/>
          </a:solidFill>
          <a:ln w="50800">
            <a:noFill/>
          </a:ln>
        </p:spPr>
        <p:txBody>
          <a:bodyPr tIns="108000">
            <a:noAutofit/>
          </a:bodyPr>
          <a:lstStyle/>
          <a:p>
            <a:pPr algn="ctr"/>
            <a:r>
              <a:rPr lang="en-US" altLang="ja-JP" sz="3200" b="1" dirty="0">
                <a:solidFill>
                  <a:schemeClr val="bg1"/>
                </a:solidFill>
              </a:rPr>
              <a:t>Magnetic field around </a:t>
            </a:r>
            <a:r>
              <a:rPr lang="en-US" altLang="ja-JP" sz="3200" b="1" dirty="0" err="1">
                <a:solidFill>
                  <a:schemeClr val="bg1"/>
                </a:solidFill>
              </a:rPr>
              <a:t>Collisionless</a:t>
            </a:r>
            <a:r>
              <a:rPr lang="en-US" altLang="ja-JP" sz="3200" b="1" dirty="0">
                <a:solidFill>
                  <a:schemeClr val="bg1"/>
                </a:solidFill>
              </a:rPr>
              <a:t> Shocks</a:t>
            </a:r>
            <a:endParaRPr kumimoji="1" lang="ja-JP" altLang="en-US" sz="3400" b="1">
              <a:solidFill>
                <a:schemeClr val="bg1"/>
              </a:solidFill>
            </a:endParaRPr>
          </a:p>
        </p:txBody>
      </p:sp>
      <p:sp>
        <p:nvSpPr>
          <p:cNvPr id="5" name="正方形/長方形 4">
            <a:extLst>
              <a:ext uri="{FF2B5EF4-FFF2-40B4-BE49-F238E27FC236}">
                <a16:creationId xmlns:a16="http://schemas.microsoft.com/office/drawing/2014/main" id="{FC136C2D-287C-0842-97D8-CFB4B2BB8ABE}"/>
              </a:ext>
            </a:extLst>
          </p:cNvPr>
          <p:cNvSpPr/>
          <p:nvPr/>
        </p:nvSpPr>
        <p:spPr>
          <a:xfrm>
            <a:off x="7141244" y="1289943"/>
            <a:ext cx="2655144" cy="1569660"/>
          </a:xfrm>
          <a:prstGeom prst="rect">
            <a:avLst/>
          </a:prstGeom>
        </p:spPr>
        <p:txBody>
          <a:bodyPr wrap="square">
            <a:spAutoFit/>
          </a:bodyPr>
          <a:lstStyle/>
          <a:p>
            <a:r>
              <a:rPr lang="en-US" altLang="ja-JP" sz="2400" b="1" dirty="0"/>
              <a:t>Kinetic energies of outflows from astrophysical objects</a:t>
            </a:r>
            <a:r>
              <a:rPr lang="ja-JP" altLang="en-US" sz="2400" b="1"/>
              <a:t>　</a:t>
            </a:r>
            <a:endParaRPr lang="ja-JP" altLang="en-US" sz="2400"/>
          </a:p>
        </p:txBody>
      </p:sp>
      <p:grpSp>
        <p:nvGrpSpPr>
          <p:cNvPr id="18" name="グループ化 17">
            <a:extLst>
              <a:ext uri="{FF2B5EF4-FFF2-40B4-BE49-F238E27FC236}">
                <a16:creationId xmlns:a16="http://schemas.microsoft.com/office/drawing/2014/main" id="{0D29A436-F3BB-5D4B-B49A-4BBB394C0D69}"/>
              </a:ext>
            </a:extLst>
          </p:cNvPr>
          <p:cNvGrpSpPr/>
          <p:nvPr/>
        </p:nvGrpSpPr>
        <p:grpSpPr>
          <a:xfrm>
            <a:off x="7018727" y="2828321"/>
            <a:ext cx="3194559" cy="1978828"/>
            <a:chOff x="4841634" y="2988623"/>
            <a:chExt cx="4461011" cy="2071128"/>
          </a:xfrm>
        </p:grpSpPr>
        <p:pic>
          <p:nvPicPr>
            <p:cNvPr id="19" name="図 18">
              <a:extLst>
                <a:ext uri="{FF2B5EF4-FFF2-40B4-BE49-F238E27FC236}">
                  <a16:creationId xmlns:a16="http://schemas.microsoft.com/office/drawing/2014/main" id="{AC479E2D-1663-0C47-AB2C-CAEDDDBE5D28}"/>
                </a:ext>
              </a:extLst>
            </p:cNvPr>
            <p:cNvPicPr>
              <a:picLocks noChangeAspect="1"/>
            </p:cNvPicPr>
            <p:nvPr/>
          </p:nvPicPr>
          <p:blipFill>
            <a:blip r:embed="rId3">
              <a:alphaModFix/>
            </a:blip>
            <a:stretch>
              <a:fillRect/>
            </a:stretch>
          </p:blipFill>
          <p:spPr>
            <a:xfrm>
              <a:off x="4841634" y="2988623"/>
              <a:ext cx="4049926" cy="1943965"/>
            </a:xfrm>
            <a:prstGeom prst="rect">
              <a:avLst/>
            </a:prstGeom>
          </p:spPr>
        </p:pic>
        <p:sp>
          <p:nvSpPr>
            <p:cNvPr id="20" name="テキスト ボックス 19">
              <a:extLst>
                <a:ext uri="{FF2B5EF4-FFF2-40B4-BE49-F238E27FC236}">
                  <a16:creationId xmlns:a16="http://schemas.microsoft.com/office/drawing/2014/main" id="{F2618E02-DFA4-DE47-B7B3-FD0B568C0FB4}"/>
                </a:ext>
              </a:extLst>
            </p:cNvPr>
            <p:cNvSpPr txBox="1"/>
            <p:nvPr/>
          </p:nvSpPr>
          <p:spPr>
            <a:xfrm>
              <a:off x="6032982" y="4563255"/>
              <a:ext cx="3269663" cy="496496"/>
            </a:xfrm>
            <a:prstGeom prst="rect">
              <a:avLst/>
            </a:prstGeom>
            <a:noFill/>
          </p:spPr>
          <p:txBody>
            <a:bodyPr wrap="square" rtlCol="0">
              <a:spAutoFit/>
            </a:bodyPr>
            <a:lstStyle/>
            <a:p>
              <a:r>
                <a:rPr lang="en" altLang="ja-JP" sz="1600" dirty="0" err="1">
                  <a:solidFill>
                    <a:schemeClr val="bg1"/>
                  </a:solidFill>
                </a:rPr>
                <a:t>Kovalev</a:t>
              </a:r>
              <a:r>
                <a:rPr lang="en" altLang="ja-JP" sz="1600" dirty="0">
                  <a:solidFill>
                    <a:schemeClr val="bg1"/>
                  </a:solidFill>
                </a:rPr>
                <a:t> et al. 2007</a:t>
              </a:r>
              <a:endParaRPr kumimoji="1" lang="ja-JP" altLang="en-US" sz="1600">
                <a:solidFill>
                  <a:schemeClr val="bg1"/>
                </a:solidFill>
              </a:endParaRPr>
            </a:p>
          </p:txBody>
        </p:sp>
      </p:grpSp>
      <p:pic>
        <p:nvPicPr>
          <p:cNvPr id="24" name="図 23" descr="グラフ&#10;&#10;自動的に生成された説明">
            <a:extLst>
              <a:ext uri="{FF2B5EF4-FFF2-40B4-BE49-F238E27FC236}">
                <a16:creationId xmlns:a16="http://schemas.microsoft.com/office/drawing/2014/main" id="{377E5CA0-4548-E340-AAA8-6ABE27F56ED6}"/>
              </a:ext>
            </a:extLst>
          </p:cNvPr>
          <p:cNvPicPr>
            <a:picLocks noChangeAspect="1"/>
          </p:cNvPicPr>
          <p:nvPr/>
        </p:nvPicPr>
        <p:blipFill>
          <a:blip r:embed="rId4" cstate="email">
            <a:alphaModFix/>
            <a:extLst>
              <a:ext uri="{28A0092B-C50C-407E-A947-70E740481C1C}">
                <a14:useLocalDpi xmlns:a14="http://schemas.microsoft.com/office/drawing/2010/main"/>
              </a:ext>
            </a:extLst>
          </a:blip>
          <a:stretch>
            <a:fillRect/>
          </a:stretch>
        </p:blipFill>
        <p:spPr>
          <a:xfrm>
            <a:off x="2158488" y="3689402"/>
            <a:ext cx="2543851" cy="3088962"/>
          </a:xfrm>
          <a:prstGeom prst="rect">
            <a:avLst/>
          </a:prstGeom>
        </p:spPr>
      </p:pic>
      <p:pic>
        <p:nvPicPr>
          <p:cNvPr id="25" name="図 24" descr="ダイアグラム, 概略図&#10;&#10;自動的に生成された説明">
            <a:extLst>
              <a:ext uri="{FF2B5EF4-FFF2-40B4-BE49-F238E27FC236}">
                <a16:creationId xmlns:a16="http://schemas.microsoft.com/office/drawing/2014/main" id="{874C3841-BED9-054C-A05B-BE0662701CE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29515" y="3219406"/>
            <a:ext cx="2543852" cy="1445296"/>
          </a:xfrm>
          <a:prstGeom prst="rect">
            <a:avLst/>
          </a:prstGeom>
        </p:spPr>
      </p:pic>
      <p:pic>
        <p:nvPicPr>
          <p:cNvPr id="26" name="図 25">
            <a:extLst>
              <a:ext uri="{FF2B5EF4-FFF2-40B4-BE49-F238E27FC236}">
                <a16:creationId xmlns:a16="http://schemas.microsoft.com/office/drawing/2014/main" id="{6B5C9224-DABA-2C42-8274-15584DD7675D}"/>
              </a:ext>
            </a:extLst>
          </p:cNvPr>
          <p:cNvPicPr>
            <a:picLocks noChangeAspect="1"/>
          </p:cNvPicPr>
          <p:nvPr/>
        </p:nvPicPr>
        <p:blipFill>
          <a:blip r:embed="rId6" cstate="email">
            <a:alphaModFix/>
            <a:extLst>
              <a:ext uri="{28A0092B-C50C-407E-A947-70E740481C1C}">
                <a14:useLocalDpi xmlns:a14="http://schemas.microsoft.com/office/drawing/2010/main"/>
              </a:ext>
            </a:extLst>
          </a:blip>
          <a:stretch>
            <a:fillRect/>
          </a:stretch>
        </p:blipFill>
        <p:spPr>
          <a:xfrm>
            <a:off x="5592969" y="4725965"/>
            <a:ext cx="2683446" cy="1509439"/>
          </a:xfrm>
          <a:prstGeom prst="rect">
            <a:avLst/>
          </a:prstGeom>
        </p:spPr>
      </p:pic>
      <p:sp>
        <p:nvSpPr>
          <p:cNvPr id="14" name="コンテンツ プレースホルダー 9">
            <a:extLst>
              <a:ext uri="{FF2B5EF4-FFF2-40B4-BE49-F238E27FC236}">
                <a16:creationId xmlns:a16="http://schemas.microsoft.com/office/drawing/2014/main" id="{B876DA5F-FC96-E044-810A-11BD2DF7D127}"/>
              </a:ext>
            </a:extLst>
          </p:cNvPr>
          <p:cNvSpPr txBox="1">
            <a:spLocks/>
          </p:cNvSpPr>
          <p:nvPr/>
        </p:nvSpPr>
        <p:spPr>
          <a:xfrm>
            <a:off x="309084" y="1485721"/>
            <a:ext cx="3583371" cy="3452933"/>
          </a:xfrm>
          <a:prstGeom prst="rect">
            <a:avLst/>
          </a:prstGeom>
          <a:noFill/>
        </p:spPr>
        <p:txBody>
          <a:bodyPr vert="horz" wrap="square" lIns="91440" tIns="45720" rIns="91440" bIns="45720" rtlCol="0">
            <a:spAutoFit/>
          </a:bodyPr>
          <a:lstStyle>
            <a:lvl1pPr marL="185738" indent="-185738" algn="l" defTabSz="742950" rtl="0" eaLnBrk="1" latinLnBrk="0" hangingPunct="1">
              <a:lnSpc>
                <a:spcPct val="90000"/>
              </a:lnSpc>
              <a:spcBef>
                <a:spcPts val="813"/>
              </a:spcBef>
              <a:buFont typeface="Arial" panose="020B0604020202020204" pitchFamily="34" charset="0"/>
              <a:buChar char="•"/>
              <a:defRPr kumimoji="1"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0" indent="0">
              <a:buNone/>
            </a:pPr>
            <a:r>
              <a:rPr lang="en-US" altLang="ja-JP" sz="2400" b="1" dirty="0"/>
              <a:t>Thermal particles</a:t>
            </a:r>
          </a:p>
          <a:p>
            <a:pPr marL="0" indent="0">
              <a:buNone/>
            </a:pPr>
            <a:r>
              <a:rPr lang="en-US" altLang="ja-JP" sz="2400" b="1" dirty="0"/>
              <a:t>Non-thermal particles</a:t>
            </a:r>
          </a:p>
          <a:p>
            <a:pPr marL="0" indent="0">
              <a:buNone/>
            </a:pPr>
            <a:r>
              <a:rPr lang="en-US" altLang="ja-JP" sz="2500" b="1" dirty="0">
                <a:solidFill>
                  <a:srgbClr val="FF0000"/>
                </a:solidFill>
              </a:rPr>
              <a:t>Strong b-fields</a:t>
            </a:r>
          </a:p>
          <a:p>
            <a:pPr marL="0" indent="0">
              <a:buNone/>
            </a:pPr>
            <a:r>
              <a:rPr lang="en-US" altLang="ja-JP" sz="2500" b="1" dirty="0"/>
              <a:t>etc.</a:t>
            </a:r>
          </a:p>
          <a:p>
            <a:pPr marL="0" indent="0">
              <a:buNone/>
            </a:pPr>
            <a:r>
              <a:rPr lang="ja-JP" altLang="en-US" sz="2500" b="1"/>
              <a:t>　⬇︎</a:t>
            </a:r>
            <a:r>
              <a:rPr lang="en-US" altLang="ja-JP" sz="2500" b="1" dirty="0"/>
              <a:t>?</a:t>
            </a:r>
          </a:p>
          <a:p>
            <a:pPr marL="0" indent="0">
              <a:buNone/>
            </a:pPr>
            <a:r>
              <a:rPr lang="en-US" altLang="ja-JP" sz="2500" b="1" dirty="0"/>
              <a:t>Cosmic rays</a:t>
            </a:r>
          </a:p>
          <a:p>
            <a:pPr marL="0" indent="0">
              <a:buNone/>
            </a:pPr>
            <a:r>
              <a:rPr lang="en-US" altLang="ja-JP" sz="2500" b="1" dirty="0"/>
              <a:t>Non-thermal radiations</a:t>
            </a:r>
          </a:p>
        </p:txBody>
      </p:sp>
      <p:sp>
        <p:nvSpPr>
          <p:cNvPr id="7" name="下矢印 6">
            <a:extLst>
              <a:ext uri="{FF2B5EF4-FFF2-40B4-BE49-F238E27FC236}">
                <a16:creationId xmlns:a16="http://schemas.microsoft.com/office/drawing/2014/main" id="{7574EE0D-885E-0140-A09B-FCDD0D7E5752}"/>
              </a:ext>
            </a:extLst>
          </p:cNvPr>
          <p:cNvSpPr/>
          <p:nvPr/>
        </p:nvSpPr>
        <p:spPr>
          <a:xfrm rot="5400000" flipH="1">
            <a:off x="4260211" y="466805"/>
            <a:ext cx="2253876" cy="3306698"/>
          </a:xfrm>
          <a:prstGeom prst="downArrow">
            <a:avLst>
              <a:gd name="adj1" fmla="val 68274"/>
              <a:gd name="adj2" fmla="val 20700"/>
            </a:avLst>
          </a:prstGeom>
          <a:noFill/>
          <a:ln w="38100" cap="flat">
            <a:solidFill>
              <a:srgbClr val="FF8E37"/>
            </a:solidFill>
          </a:ln>
        </p:spPr>
        <p:style>
          <a:lnRef idx="1">
            <a:schemeClr val="dk1"/>
          </a:lnRef>
          <a:fillRef idx="2">
            <a:schemeClr val="dk1"/>
          </a:fillRef>
          <a:effectRef idx="1">
            <a:schemeClr val="dk1"/>
          </a:effectRef>
          <a:fontRef idx="minor">
            <a:schemeClr val="dk1"/>
          </a:fontRef>
        </p:style>
        <p:txBody>
          <a:bodyPr vert="vert270" rtlCol="0" anchor="ctr"/>
          <a:lstStyle/>
          <a:p>
            <a:pPr algn="ctr"/>
            <a:r>
              <a:rPr lang="en-US" altLang="ja-JP" sz="2200" b="1" dirty="0"/>
              <a:t>Thermalization</a:t>
            </a:r>
          </a:p>
          <a:p>
            <a:pPr algn="ctr"/>
            <a:r>
              <a:rPr lang="en-US" altLang="ja-JP" sz="2200" b="1" dirty="0"/>
              <a:t>(Particle scattering by turbulent b-fields)</a:t>
            </a:r>
          </a:p>
        </p:txBody>
      </p:sp>
      <p:grpSp>
        <p:nvGrpSpPr>
          <p:cNvPr id="15" name="グループ化 14">
            <a:extLst>
              <a:ext uri="{FF2B5EF4-FFF2-40B4-BE49-F238E27FC236}">
                <a16:creationId xmlns:a16="http://schemas.microsoft.com/office/drawing/2014/main" id="{3940CA41-DCEF-FB49-9C41-E503A2E74E3B}"/>
              </a:ext>
            </a:extLst>
          </p:cNvPr>
          <p:cNvGrpSpPr/>
          <p:nvPr/>
        </p:nvGrpSpPr>
        <p:grpSpPr>
          <a:xfrm>
            <a:off x="8373275" y="4714810"/>
            <a:ext cx="6444380" cy="1525609"/>
            <a:chOff x="7532595" y="681116"/>
            <a:chExt cx="8919860" cy="2026123"/>
          </a:xfrm>
        </p:grpSpPr>
        <p:pic>
          <p:nvPicPr>
            <p:cNvPr id="16" name="図 15">
              <a:extLst>
                <a:ext uri="{FF2B5EF4-FFF2-40B4-BE49-F238E27FC236}">
                  <a16:creationId xmlns:a16="http://schemas.microsoft.com/office/drawing/2014/main" id="{3F1CBBF4-45A4-3B43-AFD1-AB9263E287AC}"/>
                </a:ext>
              </a:extLst>
            </p:cNvPr>
            <p:cNvPicPr>
              <a:picLocks noChangeAspect="1"/>
            </p:cNvPicPr>
            <p:nvPr/>
          </p:nvPicPr>
          <p:blipFill>
            <a:blip r:embed="rId7" cstate="email">
              <a:alphaModFix/>
              <a:extLst>
                <a:ext uri="{28A0092B-C50C-407E-A947-70E740481C1C}">
                  <a14:useLocalDpi xmlns:a14="http://schemas.microsoft.com/office/drawing/2010/main"/>
                </a:ext>
              </a:extLst>
            </a:blip>
            <a:stretch>
              <a:fillRect/>
            </a:stretch>
          </p:blipFill>
          <p:spPr>
            <a:xfrm>
              <a:off x="7532595" y="681116"/>
              <a:ext cx="2051804" cy="2026123"/>
            </a:xfrm>
            <a:prstGeom prst="rect">
              <a:avLst/>
            </a:prstGeom>
          </p:spPr>
        </p:pic>
        <p:sp>
          <p:nvSpPr>
            <p:cNvPr id="17" name="テキスト ボックス 16">
              <a:extLst>
                <a:ext uri="{FF2B5EF4-FFF2-40B4-BE49-F238E27FC236}">
                  <a16:creationId xmlns:a16="http://schemas.microsoft.com/office/drawing/2014/main" id="{A86A3AFF-8BE9-C74E-9A7A-D56F8C3ABF67}"/>
                </a:ext>
              </a:extLst>
            </p:cNvPr>
            <p:cNvSpPr txBox="1"/>
            <p:nvPr/>
          </p:nvSpPr>
          <p:spPr>
            <a:xfrm>
              <a:off x="13167218" y="2158114"/>
              <a:ext cx="3285237" cy="395144"/>
            </a:xfrm>
            <a:prstGeom prst="rect">
              <a:avLst/>
            </a:prstGeom>
            <a:noFill/>
          </p:spPr>
          <p:txBody>
            <a:bodyPr wrap="square" rtlCol="0">
              <a:spAutoFit/>
            </a:bodyPr>
            <a:lstStyle/>
            <a:p>
              <a:r>
                <a:rPr lang="en" altLang="ja-JP" sz="1600" dirty="0">
                  <a:solidFill>
                    <a:schemeClr val="bg1"/>
                  </a:solidFill>
                </a:rPr>
                <a:t>Sato, T. et al. 2019</a:t>
              </a:r>
              <a:endParaRPr kumimoji="1" lang="ja-JP" altLang="en-US" sz="1600">
                <a:solidFill>
                  <a:schemeClr val="bg1"/>
                </a:solidFill>
              </a:endParaRPr>
            </a:p>
          </p:txBody>
        </p:sp>
      </p:grpSp>
      <p:grpSp>
        <p:nvGrpSpPr>
          <p:cNvPr id="11" name="グループ化 10">
            <a:extLst>
              <a:ext uri="{FF2B5EF4-FFF2-40B4-BE49-F238E27FC236}">
                <a16:creationId xmlns:a16="http://schemas.microsoft.com/office/drawing/2014/main" id="{1689114E-31DB-4A4E-884C-E23F81DC04E6}"/>
              </a:ext>
            </a:extLst>
          </p:cNvPr>
          <p:cNvGrpSpPr/>
          <p:nvPr/>
        </p:nvGrpSpPr>
        <p:grpSpPr>
          <a:xfrm>
            <a:off x="101223" y="2169066"/>
            <a:ext cx="3001580" cy="719667"/>
            <a:chOff x="101223" y="2607735"/>
            <a:chExt cx="3001580" cy="719667"/>
          </a:xfrm>
        </p:grpSpPr>
        <p:sp>
          <p:nvSpPr>
            <p:cNvPr id="10" name="フレーム 9">
              <a:extLst>
                <a:ext uri="{FF2B5EF4-FFF2-40B4-BE49-F238E27FC236}">
                  <a16:creationId xmlns:a16="http://schemas.microsoft.com/office/drawing/2014/main" id="{4E5A31BB-3754-F84C-B2EB-ACD0605798D7}"/>
                </a:ext>
              </a:extLst>
            </p:cNvPr>
            <p:cNvSpPr/>
            <p:nvPr/>
          </p:nvSpPr>
          <p:spPr>
            <a:xfrm>
              <a:off x="101223" y="2607735"/>
              <a:ext cx="3001580" cy="719667"/>
            </a:xfrm>
            <a:prstGeom prst="frame">
              <a:avLst/>
            </a:prstGeom>
            <a:solidFill>
              <a:schemeClr val="bg1"/>
            </a:solidFill>
            <a:ln w="50800">
              <a:solidFill>
                <a:srgbClr val="FF9535">
                  <a:alpha val="7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テキスト ボックス 7">
              <a:extLst>
                <a:ext uri="{FF2B5EF4-FFF2-40B4-BE49-F238E27FC236}">
                  <a16:creationId xmlns:a16="http://schemas.microsoft.com/office/drawing/2014/main" id="{212ED618-EDD4-1542-B653-72B786BB94AD}"/>
                </a:ext>
              </a:extLst>
            </p:cNvPr>
            <p:cNvSpPr txBox="1"/>
            <p:nvPr/>
          </p:nvSpPr>
          <p:spPr>
            <a:xfrm>
              <a:off x="2655245" y="2658972"/>
              <a:ext cx="447558" cy="646331"/>
            </a:xfrm>
            <a:prstGeom prst="rect">
              <a:avLst/>
            </a:prstGeom>
            <a:noFill/>
          </p:spPr>
          <p:txBody>
            <a:bodyPr wrap="none" rtlCol="0">
              <a:spAutoFit/>
            </a:bodyPr>
            <a:lstStyle/>
            <a:p>
              <a:r>
                <a:rPr lang="en-US" altLang="ja-JP" sz="3600" b="1" dirty="0">
                  <a:solidFill>
                    <a:srgbClr val="FF0000"/>
                  </a:solidFill>
                </a:rPr>
                <a:t>?</a:t>
              </a:r>
            </a:p>
          </p:txBody>
        </p:sp>
      </p:grpSp>
      <p:sp>
        <p:nvSpPr>
          <p:cNvPr id="3" name="テキスト ボックス 2">
            <a:extLst>
              <a:ext uri="{FF2B5EF4-FFF2-40B4-BE49-F238E27FC236}">
                <a16:creationId xmlns:a16="http://schemas.microsoft.com/office/drawing/2014/main" id="{1629B4BD-AA39-C945-B8D5-2A86E4BFDA16}"/>
              </a:ext>
            </a:extLst>
          </p:cNvPr>
          <p:cNvSpPr txBox="1"/>
          <p:nvPr/>
        </p:nvSpPr>
        <p:spPr>
          <a:xfrm>
            <a:off x="1123858" y="5154528"/>
            <a:ext cx="7969743" cy="1569660"/>
          </a:xfrm>
          <a:prstGeom prst="rect">
            <a:avLst/>
          </a:prstGeom>
          <a:solidFill>
            <a:srgbClr val="FF9535">
              <a:alpha val="99000"/>
            </a:srgbClr>
          </a:solidFill>
          <a:ln w="50800">
            <a:solidFill>
              <a:schemeClr val="tx1"/>
            </a:solidFill>
          </a:ln>
        </p:spPr>
        <p:txBody>
          <a:bodyPr wrap="square" rtlCol="0">
            <a:spAutoFit/>
          </a:bodyPr>
          <a:lstStyle/>
          <a:p>
            <a:pPr algn="ctr"/>
            <a:r>
              <a:rPr lang="en-US" altLang="ja-JP" sz="3200" dirty="0"/>
              <a:t>B-fields around shocks is needed to reveal the particle acceleration and radiation mechanism.</a:t>
            </a:r>
            <a:r>
              <a:rPr lang="ja-JP" altLang="en-US" sz="3200"/>
              <a:t> </a:t>
            </a:r>
            <a:endParaRPr lang="ja-JP" altLang="en-US" sz="2400"/>
          </a:p>
        </p:txBody>
      </p:sp>
      <p:sp>
        <p:nvSpPr>
          <p:cNvPr id="9" name="スライド番号プレースホルダー 8">
            <a:extLst>
              <a:ext uri="{FF2B5EF4-FFF2-40B4-BE49-F238E27FC236}">
                <a16:creationId xmlns:a16="http://schemas.microsoft.com/office/drawing/2014/main" id="{56C8099B-F6DA-3A44-A619-328356DE8FCD}"/>
              </a:ext>
            </a:extLst>
          </p:cNvPr>
          <p:cNvSpPr>
            <a:spLocks noGrp="1"/>
          </p:cNvSpPr>
          <p:nvPr>
            <p:ph type="sldNum" sz="quarter" idx="12"/>
          </p:nvPr>
        </p:nvSpPr>
        <p:spPr>
          <a:xfrm>
            <a:off x="7245777" y="6362787"/>
            <a:ext cx="2228850" cy="365125"/>
          </a:xfrm>
        </p:spPr>
        <p:txBody>
          <a:bodyPr/>
          <a:lstStyle/>
          <a:p>
            <a:r>
              <a:rPr kumimoji="1" lang="en-US" altLang="ja-JP" sz="1400" b="1" dirty="0">
                <a:solidFill>
                  <a:schemeClr val="accent2"/>
                </a:solidFill>
              </a:rPr>
              <a:t>1</a:t>
            </a:r>
            <a:endParaRPr kumimoji="1" lang="ja-JP" altLang="en-US" sz="1400" b="1">
              <a:solidFill>
                <a:schemeClr val="accent2"/>
              </a:solidFill>
            </a:endParaRPr>
          </a:p>
        </p:txBody>
      </p:sp>
    </p:spTree>
    <p:extLst>
      <p:ext uri="{BB962C8B-B14F-4D97-AF65-F5344CB8AC3E}">
        <p14:creationId xmlns:p14="http://schemas.microsoft.com/office/powerpoint/2010/main" val="235251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C4FB98-3E55-424D-B668-4666E65E40E2}"/>
              </a:ext>
            </a:extLst>
          </p:cNvPr>
          <p:cNvSpPr>
            <a:spLocks noGrp="1"/>
          </p:cNvSpPr>
          <p:nvPr>
            <p:ph type="title"/>
          </p:nvPr>
        </p:nvSpPr>
        <p:spPr>
          <a:xfrm>
            <a:off x="0" y="3915"/>
            <a:ext cx="9906000" cy="720000"/>
          </a:xfrm>
          <a:solidFill>
            <a:srgbClr val="FF8E37"/>
          </a:solidFill>
          <a:ln w="50800">
            <a:noFill/>
          </a:ln>
        </p:spPr>
        <p:txBody>
          <a:bodyPr tIns="108000">
            <a:noAutofit/>
          </a:bodyPr>
          <a:lstStyle/>
          <a:p>
            <a:pPr algn="ctr"/>
            <a:r>
              <a:rPr lang="en-US" altLang="ja-JP" sz="3200" b="1" dirty="0">
                <a:solidFill>
                  <a:schemeClr val="bg1"/>
                </a:solidFill>
                <a:cs typeface="Times New Roman" panose="02020603050405020304" pitchFamily="18" charset="0"/>
              </a:rPr>
              <a:t>Magnetic Field Amplification in </a:t>
            </a:r>
            <a:r>
              <a:rPr lang="en-US" altLang="ja-JP" sz="3200" b="1" dirty="0" err="1">
                <a:solidFill>
                  <a:schemeClr val="bg1"/>
                </a:solidFill>
                <a:cs typeface="Times New Roman" panose="02020603050405020304" pitchFamily="18" charset="0"/>
              </a:rPr>
              <a:t>Collisionless</a:t>
            </a:r>
            <a:r>
              <a:rPr lang="en-US" altLang="ja-JP" sz="3200" b="1" dirty="0">
                <a:solidFill>
                  <a:schemeClr val="bg1"/>
                </a:solidFill>
                <a:cs typeface="Times New Roman" panose="02020603050405020304" pitchFamily="18" charset="0"/>
              </a:rPr>
              <a:t> Shocks</a:t>
            </a:r>
            <a:endParaRPr kumimoji="1" lang="ja-JP" altLang="en-US" sz="3200">
              <a:solidFill>
                <a:schemeClr val="bg1"/>
              </a:solidFill>
              <a:cs typeface="Times New Roman" panose="02020603050405020304" pitchFamily="18" charset="0"/>
            </a:endParaRPr>
          </a:p>
        </p:txBody>
      </p:sp>
      <mc:AlternateContent xmlns:mc="http://schemas.openxmlformats.org/markup-compatibility/2006">
        <mc:Choice xmlns:a14="http://schemas.microsoft.com/office/drawing/2010/main" Requires="a14">
          <p:sp>
            <p:nvSpPr>
              <p:cNvPr id="3" name="コンテンツ プレースホルダー 2">
                <a:extLst>
                  <a:ext uri="{FF2B5EF4-FFF2-40B4-BE49-F238E27FC236}">
                    <a16:creationId xmlns:a16="http://schemas.microsoft.com/office/drawing/2014/main" id="{D938CA74-68E7-7740-8337-1082ED23EE00}"/>
                  </a:ext>
                </a:extLst>
              </p:cNvPr>
              <p:cNvSpPr>
                <a:spLocks noGrp="1"/>
              </p:cNvSpPr>
              <p:nvPr>
                <p:ph idx="1"/>
              </p:nvPr>
            </p:nvSpPr>
            <p:spPr>
              <a:xfrm>
                <a:off x="250594" y="860242"/>
                <a:ext cx="9557487" cy="5590326"/>
              </a:xfrm>
              <a:solidFill>
                <a:schemeClr val="bg1"/>
              </a:solidFill>
            </p:spPr>
            <p:txBody>
              <a:bodyPr>
                <a:noAutofit/>
              </a:bodyPr>
              <a:lstStyle/>
              <a:p>
                <a:pPr>
                  <a:lnSpc>
                    <a:spcPct val="120000"/>
                  </a:lnSpc>
                  <a:spcBef>
                    <a:spcPts val="1006"/>
                  </a:spcBef>
                  <a:buFont typeface=".Apple Color Emoji UI"/>
                  <a:buChar char="😁"/>
                </a:pPr>
                <a:r>
                  <a:rPr lang="en-US" altLang="ja-JP" sz="2300" b="1" dirty="0"/>
                  <a:t>Turbulent dynamo amplifies b-fields in the large scale </a:t>
                </a:r>
                <a14:m>
                  <m:oMath xmlns:m="http://schemas.openxmlformats.org/officeDocument/2006/math">
                    <m:sSub>
                      <m:sSubPr>
                        <m:ctrlPr>
                          <a:rPr lang="en-US" altLang="ja-JP" sz="2300" b="1" i="1">
                            <a:latin typeface="Cambria Math" panose="02040503050406030204" pitchFamily="18" charset="0"/>
                            <a:ea typeface="Cambria Math" panose="02040503050406030204" pitchFamily="18" charset="0"/>
                          </a:rPr>
                        </m:ctrlPr>
                      </m:sSubPr>
                      <m:e>
                        <m:r>
                          <a:rPr lang="en-US" altLang="ja-JP" sz="2300" b="1" i="1">
                            <a:latin typeface="Cambria Math" panose="02040503050406030204" pitchFamily="18" charset="0"/>
                            <a:ea typeface="Cambria Math" panose="02040503050406030204" pitchFamily="18" charset="0"/>
                          </a:rPr>
                          <m:t>𝝀</m:t>
                        </m:r>
                      </m:e>
                      <m:sub>
                        <m:r>
                          <a:rPr lang="en-US" altLang="ja-JP" sz="2300" b="1" i="1">
                            <a:latin typeface="Cambria Math" panose="02040503050406030204" pitchFamily="18" charset="0"/>
                            <a:ea typeface="Cambria Math" panose="02040503050406030204" pitchFamily="18" charset="0"/>
                          </a:rPr>
                          <m:t>𝜹</m:t>
                        </m:r>
                        <m:r>
                          <a:rPr lang="en-US" altLang="ja-JP" sz="2300" b="1" i="1">
                            <a:latin typeface="Cambria Math" panose="02040503050406030204" pitchFamily="18" charset="0"/>
                            <a:ea typeface="Cambria Math" panose="02040503050406030204" pitchFamily="18" charset="0"/>
                          </a:rPr>
                          <m:t>𝑩</m:t>
                        </m:r>
                      </m:sub>
                    </m:sSub>
                    <m:r>
                      <a:rPr lang="en-US" altLang="ja-JP" sz="2300" b="1">
                        <a:latin typeface="Cambria Math" panose="02040503050406030204" pitchFamily="18" charset="0"/>
                      </a:rPr>
                      <m:t>≫</m:t>
                    </m:r>
                    <m:sSub>
                      <m:sSubPr>
                        <m:ctrlPr>
                          <a:rPr lang="en-US" altLang="ja-JP" sz="2300" b="1" i="1">
                            <a:latin typeface="Cambria Math" panose="02040503050406030204" pitchFamily="18" charset="0"/>
                          </a:rPr>
                        </m:ctrlPr>
                      </m:sSubPr>
                      <m:e>
                        <m:r>
                          <a:rPr lang="en-US" altLang="ja-JP" sz="2300" b="1" i="1">
                            <a:latin typeface="Cambria Math" panose="02040503050406030204" pitchFamily="18" charset="0"/>
                          </a:rPr>
                          <m:t>𝒓</m:t>
                        </m:r>
                      </m:e>
                      <m:sub>
                        <m:r>
                          <a:rPr lang="en-US" altLang="ja-JP" sz="2300" b="1">
                            <a:latin typeface="Cambria Math" panose="02040503050406030204" pitchFamily="18" charset="0"/>
                          </a:rPr>
                          <m:t>𝐠</m:t>
                        </m:r>
                      </m:sub>
                    </m:sSub>
                  </m:oMath>
                </a14:m>
                <a:r>
                  <a:rPr lang="en-US" altLang="ja-JP" sz="2300" b="1" dirty="0"/>
                  <a:t>.</a:t>
                </a:r>
              </a:p>
              <a:p>
                <a:pPr>
                  <a:lnSpc>
                    <a:spcPct val="120000"/>
                  </a:lnSpc>
                  <a:spcBef>
                    <a:spcPts val="1006"/>
                  </a:spcBef>
                  <a:buFont typeface=".Apple Color Emoji UI"/>
                  <a:buChar char="😁"/>
                </a:pPr>
                <a:endParaRPr lang="en-US" altLang="ja-JP" sz="2300" b="1" dirty="0"/>
              </a:p>
              <a:p>
                <a:pPr>
                  <a:lnSpc>
                    <a:spcPct val="120000"/>
                  </a:lnSpc>
                  <a:spcBef>
                    <a:spcPts val="1006"/>
                  </a:spcBef>
                  <a:buFont typeface=".Apple Color Emoji UI"/>
                  <a:buChar char="😁"/>
                </a:pPr>
                <a:endParaRPr lang="en-US" altLang="ja-JP" sz="2300" b="1" dirty="0"/>
              </a:p>
              <a:p>
                <a:pPr>
                  <a:lnSpc>
                    <a:spcPct val="120000"/>
                  </a:lnSpc>
                  <a:spcBef>
                    <a:spcPts val="1006"/>
                  </a:spcBef>
                  <a:buFont typeface=".Apple Color Emoji UI"/>
                  <a:buChar char="😁"/>
                </a:pPr>
                <a:endParaRPr lang="en-US" altLang="ja-JP" sz="2300" b="1" dirty="0"/>
              </a:p>
              <a:p>
                <a:pPr>
                  <a:lnSpc>
                    <a:spcPct val="120000"/>
                  </a:lnSpc>
                  <a:spcBef>
                    <a:spcPts val="1006"/>
                  </a:spcBef>
                  <a:buFont typeface=".Apple Color Emoji UI"/>
                  <a:buChar char="😁"/>
                </a:pPr>
                <a:endParaRPr lang="en-US" altLang="ja-JP" sz="2300" b="1" dirty="0"/>
              </a:p>
              <a:p>
                <a:pPr>
                  <a:lnSpc>
                    <a:spcPct val="120000"/>
                  </a:lnSpc>
                  <a:spcBef>
                    <a:spcPts val="1006"/>
                  </a:spcBef>
                  <a:buFont typeface=".Apple Color Emoji UI"/>
                  <a:buChar char="😁"/>
                </a:pPr>
                <a:endParaRPr lang="en-US" altLang="ja-JP" sz="2300" b="1" dirty="0"/>
              </a:p>
              <a:p>
                <a:pPr>
                  <a:lnSpc>
                    <a:spcPct val="120000"/>
                  </a:lnSpc>
                  <a:spcBef>
                    <a:spcPts val="1006"/>
                  </a:spcBef>
                  <a:buFont typeface=".Apple Color Emoji UI"/>
                  <a:buChar char="😁"/>
                </a:pPr>
                <a:endParaRPr lang="en-US" altLang="ja-JP" sz="2300" b="1" dirty="0"/>
              </a:p>
              <a:p>
                <a:pPr lvl="1">
                  <a:lnSpc>
                    <a:spcPct val="120000"/>
                  </a:lnSpc>
                  <a:spcBef>
                    <a:spcPts val="2206"/>
                  </a:spcBef>
                  <a:buFont typeface=".Apple Color Emoji UI"/>
                  <a:buChar char="😥"/>
                </a:pPr>
                <a:r>
                  <a:rPr lang="en-US" altLang="ja-JP" sz="2200" b="1" dirty="0"/>
                  <a:t>MHD simulation cannot solve b-fields amplification</a:t>
                </a:r>
              </a:p>
              <a:p>
                <a:pPr marL="371475" lvl="1" indent="0">
                  <a:lnSpc>
                    <a:spcPct val="120000"/>
                  </a:lnSpc>
                  <a:spcBef>
                    <a:spcPts val="0"/>
                  </a:spcBef>
                  <a:buNone/>
                </a:pPr>
                <a:r>
                  <a:rPr lang="en-US" altLang="ja-JP" sz="2200" b="1" dirty="0"/>
                  <a:t>    concerning high-energy particles.</a:t>
                </a:r>
              </a:p>
              <a:p>
                <a:pPr lvl="1">
                  <a:spcBef>
                    <a:spcPts val="1006"/>
                  </a:spcBef>
                  <a:buFont typeface=".Apple Color Emoji UI"/>
                  <a:buChar char="🤔"/>
                </a:pPr>
                <a:r>
                  <a:rPr lang="en-US" altLang="ja-JP" sz="2200" b="1" dirty="0"/>
                  <a:t>Particle diffusion is negligible??</a:t>
                </a:r>
              </a:p>
              <a:p>
                <a:pPr marL="371475" lvl="1" indent="0">
                  <a:spcBef>
                    <a:spcPts val="1006"/>
                  </a:spcBef>
                  <a:buNone/>
                </a:pPr>
                <a:r>
                  <a:rPr lang="en-US" altLang="ja-JP" sz="2200" b="1" dirty="0"/>
                  <a:t>    Density structures are maintained in post-shock regions? </a:t>
                </a:r>
              </a:p>
              <a:p>
                <a:pPr lvl="1">
                  <a:spcBef>
                    <a:spcPts val="1006"/>
                  </a:spcBef>
                  <a:buFont typeface=".Apple Color Emoji UI"/>
                  <a:buChar char="🤔"/>
                </a:pPr>
                <a:endParaRPr lang="en-US" altLang="ja-JP" sz="2075" b="1" dirty="0">
                  <a:solidFill>
                    <a:srgbClr val="FF0000"/>
                  </a:solidFill>
                </a:endParaRPr>
              </a:p>
            </p:txBody>
          </p:sp>
        </mc:Choice>
        <mc:Fallback>
          <p:sp>
            <p:nvSpPr>
              <p:cNvPr id="3" name="コンテンツ プレースホルダー 2">
                <a:extLst>
                  <a:ext uri="{FF2B5EF4-FFF2-40B4-BE49-F238E27FC236}">
                    <a16:creationId xmlns:a16="http://schemas.microsoft.com/office/drawing/2014/main" id="{D938CA74-68E7-7740-8337-1082ED23EE00}"/>
                  </a:ext>
                </a:extLst>
              </p:cNvPr>
              <p:cNvSpPr>
                <a:spLocks noGrp="1" noRot="1" noChangeAspect="1" noMove="1" noResize="1" noEditPoints="1" noAdjustHandles="1" noChangeArrowheads="1" noChangeShapeType="1" noTextEdit="1"/>
              </p:cNvSpPr>
              <p:nvPr>
                <p:ph idx="1"/>
              </p:nvPr>
            </p:nvSpPr>
            <p:spPr>
              <a:xfrm>
                <a:off x="250594" y="860242"/>
                <a:ext cx="9557487" cy="5590326"/>
              </a:xfrm>
              <a:blipFill>
                <a:blip r:embed="rId3"/>
                <a:stretch>
                  <a:fillRect l="-1061" t="-227" b="-5669"/>
                </a:stretch>
              </a:blipFill>
            </p:spPr>
            <p:txBody>
              <a:bodyPr/>
              <a:lstStyle/>
              <a:p>
                <a:r>
                  <a:rPr lang="ja-JP" altLang="en-US">
                    <a:noFill/>
                  </a:rPr>
                  <a:t> </a:t>
                </a:r>
              </a:p>
            </p:txBody>
          </p:sp>
        </mc:Fallback>
      </mc:AlternateContent>
      <p:sp>
        <p:nvSpPr>
          <p:cNvPr id="74" name="スライド番号プレースホルダー 73">
            <a:extLst>
              <a:ext uri="{FF2B5EF4-FFF2-40B4-BE49-F238E27FC236}">
                <a16:creationId xmlns:a16="http://schemas.microsoft.com/office/drawing/2014/main" id="{D15A5A1E-0251-C344-BD5C-C53EAD6CAB87}"/>
              </a:ext>
            </a:extLst>
          </p:cNvPr>
          <p:cNvSpPr>
            <a:spLocks noGrp="1"/>
          </p:cNvSpPr>
          <p:nvPr>
            <p:ph type="sldNum" sz="quarter" idx="12"/>
          </p:nvPr>
        </p:nvSpPr>
        <p:spPr>
          <a:xfrm>
            <a:off x="7393540" y="6401110"/>
            <a:ext cx="2228850" cy="365125"/>
          </a:xfrm>
        </p:spPr>
        <p:txBody>
          <a:bodyPr/>
          <a:lstStyle/>
          <a:p>
            <a:r>
              <a:rPr lang="en-US" altLang="ja-JP" sz="1400" b="1" dirty="0">
                <a:solidFill>
                  <a:schemeClr val="accent2"/>
                </a:solidFill>
              </a:rPr>
              <a:t>2</a:t>
            </a:r>
          </a:p>
        </p:txBody>
      </p:sp>
      <p:sp>
        <p:nvSpPr>
          <p:cNvPr id="70" name="フリーフォーム 69">
            <a:extLst>
              <a:ext uri="{FF2B5EF4-FFF2-40B4-BE49-F238E27FC236}">
                <a16:creationId xmlns:a16="http://schemas.microsoft.com/office/drawing/2014/main" id="{62BB7747-9E5C-DE85-4953-6F80E3351E7B}"/>
              </a:ext>
            </a:extLst>
          </p:cNvPr>
          <p:cNvSpPr/>
          <p:nvPr/>
        </p:nvSpPr>
        <p:spPr>
          <a:xfrm rot="16200000">
            <a:off x="-1596871" y="4001390"/>
            <a:ext cx="981400" cy="162276"/>
          </a:xfrm>
          <a:custGeom>
            <a:avLst/>
            <a:gdLst>
              <a:gd name="connsiteX0" fmla="*/ 0 w 2590049"/>
              <a:gd name="connsiteY0" fmla="*/ 270266 h 567562"/>
              <a:gd name="connsiteX1" fmla="*/ 49549 w 2590049"/>
              <a:gd name="connsiteY1" fmla="*/ 13513 h 567562"/>
              <a:gd name="connsiteX2" fmla="*/ 211708 w 2590049"/>
              <a:gd name="connsiteY2" fmla="*/ 567559 h 567562"/>
              <a:gd name="connsiteX3" fmla="*/ 400895 w 2590049"/>
              <a:gd name="connsiteY3" fmla="*/ 4505 h 567562"/>
              <a:gd name="connsiteX4" fmla="*/ 554045 w 2590049"/>
              <a:gd name="connsiteY4" fmla="*/ 567559 h 567562"/>
              <a:gd name="connsiteX5" fmla="*/ 734223 w 2590049"/>
              <a:gd name="connsiteY5" fmla="*/ 13513 h 567562"/>
              <a:gd name="connsiteX6" fmla="*/ 896382 w 2590049"/>
              <a:gd name="connsiteY6" fmla="*/ 558550 h 567562"/>
              <a:gd name="connsiteX7" fmla="*/ 1081064 w 2590049"/>
              <a:gd name="connsiteY7" fmla="*/ 9009 h 567562"/>
              <a:gd name="connsiteX8" fmla="*/ 1247728 w 2590049"/>
              <a:gd name="connsiteY8" fmla="*/ 563054 h 567562"/>
              <a:gd name="connsiteX9" fmla="*/ 1423401 w 2590049"/>
              <a:gd name="connsiteY9" fmla="*/ 18018 h 567562"/>
              <a:gd name="connsiteX10" fmla="*/ 1590065 w 2590049"/>
              <a:gd name="connsiteY10" fmla="*/ 567559 h 567562"/>
              <a:gd name="connsiteX11" fmla="*/ 1761234 w 2590049"/>
              <a:gd name="connsiteY11" fmla="*/ 13513 h 567562"/>
              <a:gd name="connsiteX12" fmla="*/ 1932402 w 2590049"/>
              <a:gd name="connsiteY12" fmla="*/ 549541 h 567562"/>
              <a:gd name="connsiteX13" fmla="*/ 2108075 w 2590049"/>
              <a:gd name="connsiteY13" fmla="*/ 0 h 567562"/>
              <a:gd name="connsiteX14" fmla="*/ 2270235 w 2590049"/>
              <a:gd name="connsiteY14" fmla="*/ 545037 h 567562"/>
              <a:gd name="connsiteX15" fmla="*/ 2405368 w 2590049"/>
              <a:gd name="connsiteY15" fmla="*/ 270266 h 567562"/>
              <a:gd name="connsiteX16" fmla="*/ 2590049 w 2590049"/>
              <a:gd name="connsiteY16" fmla="*/ 261257 h 567562"/>
              <a:gd name="connsiteX0" fmla="*/ 0 w 2644103"/>
              <a:gd name="connsiteY0" fmla="*/ 344979 h 567562"/>
              <a:gd name="connsiteX1" fmla="*/ 103603 w 2644103"/>
              <a:gd name="connsiteY1" fmla="*/ 13513 h 567562"/>
              <a:gd name="connsiteX2" fmla="*/ 265762 w 2644103"/>
              <a:gd name="connsiteY2" fmla="*/ 567559 h 567562"/>
              <a:gd name="connsiteX3" fmla="*/ 454949 w 2644103"/>
              <a:gd name="connsiteY3" fmla="*/ 4505 h 567562"/>
              <a:gd name="connsiteX4" fmla="*/ 608099 w 2644103"/>
              <a:gd name="connsiteY4" fmla="*/ 567559 h 567562"/>
              <a:gd name="connsiteX5" fmla="*/ 788277 w 2644103"/>
              <a:gd name="connsiteY5" fmla="*/ 13513 h 567562"/>
              <a:gd name="connsiteX6" fmla="*/ 950436 w 2644103"/>
              <a:gd name="connsiteY6" fmla="*/ 558550 h 567562"/>
              <a:gd name="connsiteX7" fmla="*/ 1135118 w 2644103"/>
              <a:gd name="connsiteY7" fmla="*/ 9009 h 567562"/>
              <a:gd name="connsiteX8" fmla="*/ 1301782 w 2644103"/>
              <a:gd name="connsiteY8" fmla="*/ 563054 h 567562"/>
              <a:gd name="connsiteX9" fmla="*/ 1477455 w 2644103"/>
              <a:gd name="connsiteY9" fmla="*/ 18018 h 567562"/>
              <a:gd name="connsiteX10" fmla="*/ 1644119 w 2644103"/>
              <a:gd name="connsiteY10" fmla="*/ 567559 h 567562"/>
              <a:gd name="connsiteX11" fmla="*/ 1815288 w 2644103"/>
              <a:gd name="connsiteY11" fmla="*/ 13513 h 567562"/>
              <a:gd name="connsiteX12" fmla="*/ 1986456 w 2644103"/>
              <a:gd name="connsiteY12" fmla="*/ 549541 h 567562"/>
              <a:gd name="connsiteX13" fmla="*/ 2162129 w 2644103"/>
              <a:gd name="connsiteY13" fmla="*/ 0 h 567562"/>
              <a:gd name="connsiteX14" fmla="*/ 2324289 w 2644103"/>
              <a:gd name="connsiteY14" fmla="*/ 545037 h 567562"/>
              <a:gd name="connsiteX15" fmla="*/ 2459422 w 2644103"/>
              <a:gd name="connsiteY15" fmla="*/ 270266 h 567562"/>
              <a:gd name="connsiteX16" fmla="*/ 2644103 w 2644103"/>
              <a:gd name="connsiteY16" fmla="*/ 261257 h 5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4103" h="567562">
                <a:moveTo>
                  <a:pt x="0" y="344979"/>
                </a:moveTo>
                <a:cubicBezTo>
                  <a:pt x="7132" y="191828"/>
                  <a:pt x="59309" y="-23584"/>
                  <a:pt x="103603" y="13513"/>
                </a:cubicBezTo>
                <a:cubicBezTo>
                  <a:pt x="147897" y="50610"/>
                  <a:pt x="207204" y="569060"/>
                  <a:pt x="265762" y="567559"/>
                </a:cubicBezTo>
                <a:cubicBezTo>
                  <a:pt x="324320" y="566058"/>
                  <a:pt x="397893" y="4505"/>
                  <a:pt x="454949" y="4505"/>
                </a:cubicBezTo>
                <a:cubicBezTo>
                  <a:pt x="512005" y="4505"/>
                  <a:pt x="552544" y="566058"/>
                  <a:pt x="608099" y="567559"/>
                </a:cubicBezTo>
                <a:cubicBezTo>
                  <a:pt x="663654" y="569060"/>
                  <a:pt x="731221" y="15014"/>
                  <a:pt x="788277" y="13513"/>
                </a:cubicBezTo>
                <a:cubicBezTo>
                  <a:pt x="845333" y="12012"/>
                  <a:pt x="892629" y="559301"/>
                  <a:pt x="950436" y="558550"/>
                </a:cubicBezTo>
                <a:cubicBezTo>
                  <a:pt x="1008243" y="557799"/>
                  <a:pt x="1076560" y="8258"/>
                  <a:pt x="1135118" y="9009"/>
                </a:cubicBezTo>
                <a:cubicBezTo>
                  <a:pt x="1193676" y="9760"/>
                  <a:pt x="1244726" y="561553"/>
                  <a:pt x="1301782" y="563054"/>
                </a:cubicBezTo>
                <a:cubicBezTo>
                  <a:pt x="1358838" y="564555"/>
                  <a:pt x="1420399" y="17267"/>
                  <a:pt x="1477455" y="18018"/>
                </a:cubicBezTo>
                <a:cubicBezTo>
                  <a:pt x="1534511" y="18769"/>
                  <a:pt x="1587814" y="568310"/>
                  <a:pt x="1644119" y="567559"/>
                </a:cubicBezTo>
                <a:cubicBezTo>
                  <a:pt x="1700424" y="566808"/>
                  <a:pt x="1758232" y="16516"/>
                  <a:pt x="1815288" y="13513"/>
                </a:cubicBezTo>
                <a:cubicBezTo>
                  <a:pt x="1872344" y="10510"/>
                  <a:pt x="1928649" y="551793"/>
                  <a:pt x="1986456" y="549541"/>
                </a:cubicBezTo>
                <a:cubicBezTo>
                  <a:pt x="2044263" y="547289"/>
                  <a:pt x="2105824" y="751"/>
                  <a:pt x="2162129" y="0"/>
                </a:cubicBezTo>
                <a:cubicBezTo>
                  <a:pt x="2218434" y="-751"/>
                  <a:pt x="2274740" y="499993"/>
                  <a:pt x="2324289" y="545037"/>
                </a:cubicBezTo>
                <a:cubicBezTo>
                  <a:pt x="2373838" y="590081"/>
                  <a:pt x="2406120" y="317563"/>
                  <a:pt x="2459422" y="270266"/>
                </a:cubicBezTo>
                <a:cubicBezTo>
                  <a:pt x="2512724" y="222969"/>
                  <a:pt x="2578413" y="242113"/>
                  <a:pt x="2644103" y="261257"/>
                </a:cubicBezTo>
              </a:path>
            </a:pathLst>
          </a:custGeom>
          <a:noFill/>
          <a:ln w="38100">
            <a:solidFill>
              <a:schemeClr val="bg2">
                <a:lumMod val="75000"/>
              </a:schemeClr>
            </a:solidFill>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フリーフォーム 72">
            <a:extLst>
              <a:ext uri="{FF2B5EF4-FFF2-40B4-BE49-F238E27FC236}">
                <a16:creationId xmlns:a16="http://schemas.microsoft.com/office/drawing/2014/main" id="{5D48FED2-09B3-5550-A041-CDDA25E15EEA}"/>
              </a:ext>
            </a:extLst>
          </p:cNvPr>
          <p:cNvSpPr/>
          <p:nvPr/>
        </p:nvSpPr>
        <p:spPr>
          <a:xfrm>
            <a:off x="421696" y="2246017"/>
            <a:ext cx="1072576" cy="1268971"/>
          </a:xfrm>
          <a:custGeom>
            <a:avLst/>
            <a:gdLst>
              <a:gd name="connsiteX0" fmla="*/ 179577 w 1194752"/>
              <a:gd name="connsiteY0" fmla="*/ 723841 h 1540046"/>
              <a:gd name="connsiteX1" fmla="*/ 448518 w 1194752"/>
              <a:gd name="connsiteY1" fmla="*/ 132170 h 1540046"/>
              <a:gd name="connsiteX2" fmla="*/ 1138801 w 1194752"/>
              <a:gd name="connsiteY2" fmla="*/ 42523 h 1540046"/>
              <a:gd name="connsiteX3" fmla="*/ 1067083 w 1194752"/>
              <a:gd name="connsiteY3" fmla="*/ 679017 h 1540046"/>
              <a:gd name="connsiteX4" fmla="*/ 1192589 w 1194752"/>
              <a:gd name="connsiteY4" fmla="*/ 956923 h 1540046"/>
              <a:gd name="connsiteX5" fmla="*/ 941577 w 1194752"/>
              <a:gd name="connsiteY5" fmla="*/ 1530664 h 1540046"/>
              <a:gd name="connsiteX6" fmla="*/ 582989 w 1194752"/>
              <a:gd name="connsiteY6" fmla="*/ 1306547 h 1540046"/>
              <a:gd name="connsiteX7" fmla="*/ 376801 w 1194752"/>
              <a:gd name="connsiteY7" fmla="*/ 1216900 h 1540046"/>
              <a:gd name="connsiteX8" fmla="*/ 412659 w 1194752"/>
              <a:gd name="connsiteY8" fmla="*/ 1001747 h 1540046"/>
              <a:gd name="connsiteX9" fmla="*/ 152683 w 1194752"/>
              <a:gd name="connsiteY9" fmla="*/ 1037606 h 1540046"/>
              <a:gd name="connsiteX10" fmla="*/ 283 w 1194752"/>
              <a:gd name="connsiteY10" fmla="*/ 813488 h 1540046"/>
              <a:gd name="connsiteX11" fmla="*/ 188542 w 1194752"/>
              <a:gd name="connsiteY11" fmla="*/ 634194 h 1540046"/>
              <a:gd name="connsiteX12" fmla="*/ 179577 w 1194752"/>
              <a:gd name="connsiteY12" fmla="*/ 723841 h 1540046"/>
              <a:gd name="connsiteX0" fmla="*/ 191688 w 1194752"/>
              <a:gd name="connsiteY0" fmla="*/ 611175 h 1536381"/>
              <a:gd name="connsiteX1" fmla="*/ 448518 w 1194752"/>
              <a:gd name="connsiteY1" fmla="*/ 128505 h 1536381"/>
              <a:gd name="connsiteX2" fmla="*/ 1138801 w 1194752"/>
              <a:gd name="connsiteY2" fmla="*/ 38858 h 1536381"/>
              <a:gd name="connsiteX3" fmla="*/ 1067083 w 1194752"/>
              <a:gd name="connsiteY3" fmla="*/ 675352 h 1536381"/>
              <a:gd name="connsiteX4" fmla="*/ 1192589 w 1194752"/>
              <a:gd name="connsiteY4" fmla="*/ 953258 h 1536381"/>
              <a:gd name="connsiteX5" fmla="*/ 941577 w 1194752"/>
              <a:gd name="connsiteY5" fmla="*/ 1526999 h 1536381"/>
              <a:gd name="connsiteX6" fmla="*/ 582989 w 1194752"/>
              <a:gd name="connsiteY6" fmla="*/ 1302882 h 1536381"/>
              <a:gd name="connsiteX7" fmla="*/ 376801 w 1194752"/>
              <a:gd name="connsiteY7" fmla="*/ 1213235 h 1536381"/>
              <a:gd name="connsiteX8" fmla="*/ 412659 w 1194752"/>
              <a:gd name="connsiteY8" fmla="*/ 998082 h 1536381"/>
              <a:gd name="connsiteX9" fmla="*/ 152683 w 1194752"/>
              <a:gd name="connsiteY9" fmla="*/ 1033941 h 1536381"/>
              <a:gd name="connsiteX10" fmla="*/ 283 w 1194752"/>
              <a:gd name="connsiteY10" fmla="*/ 809823 h 1536381"/>
              <a:gd name="connsiteX11" fmla="*/ 188542 w 1194752"/>
              <a:gd name="connsiteY11" fmla="*/ 630529 h 1536381"/>
              <a:gd name="connsiteX12" fmla="*/ 191688 w 1194752"/>
              <a:gd name="connsiteY12" fmla="*/ 611175 h 1536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4752" h="1536381">
                <a:moveTo>
                  <a:pt x="191688" y="611175"/>
                </a:moveTo>
                <a:cubicBezTo>
                  <a:pt x="235017" y="527504"/>
                  <a:pt x="290666" y="223891"/>
                  <a:pt x="448518" y="128505"/>
                </a:cubicBezTo>
                <a:cubicBezTo>
                  <a:pt x="606370" y="33119"/>
                  <a:pt x="1035707" y="-52283"/>
                  <a:pt x="1138801" y="38858"/>
                </a:cubicBezTo>
                <a:cubicBezTo>
                  <a:pt x="1241895" y="129999"/>
                  <a:pt x="1058118" y="522952"/>
                  <a:pt x="1067083" y="675352"/>
                </a:cubicBezTo>
                <a:cubicBezTo>
                  <a:pt x="1076048" y="827752"/>
                  <a:pt x="1213507" y="811317"/>
                  <a:pt x="1192589" y="953258"/>
                </a:cubicBezTo>
                <a:cubicBezTo>
                  <a:pt x="1171671" y="1095199"/>
                  <a:pt x="1043177" y="1468728"/>
                  <a:pt x="941577" y="1526999"/>
                </a:cubicBezTo>
                <a:cubicBezTo>
                  <a:pt x="839977" y="1585270"/>
                  <a:pt x="677118" y="1355176"/>
                  <a:pt x="582989" y="1302882"/>
                </a:cubicBezTo>
                <a:cubicBezTo>
                  <a:pt x="488860" y="1250588"/>
                  <a:pt x="405189" y="1264035"/>
                  <a:pt x="376801" y="1213235"/>
                </a:cubicBezTo>
                <a:cubicBezTo>
                  <a:pt x="348413" y="1162435"/>
                  <a:pt x="450012" y="1027964"/>
                  <a:pt x="412659" y="998082"/>
                </a:cubicBezTo>
                <a:cubicBezTo>
                  <a:pt x="375306" y="968200"/>
                  <a:pt x="221412" y="1065317"/>
                  <a:pt x="152683" y="1033941"/>
                </a:cubicBezTo>
                <a:cubicBezTo>
                  <a:pt x="83954" y="1002565"/>
                  <a:pt x="-5693" y="877058"/>
                  <a:pt x="283" y="809823"/>
                </a:cubicBezTo>
                <a:cubicBezTo>
                  <a:pt x="6259" y="742588"/>
                  <a:pt x="156641" y="663637"/>
                  <a:pt x="188542" y="630529"/>
                </a:cubicBezTo>
                <a:cubicBezTo>
                  <a:pt x="220443" y="597421"/>
                  <a:pt x="148359" y="694846"/>
                  <a:pt x="191688" y="611175"/>
                </a:cubicBezTo>
                <a:close/>
              </a:path>
            </a:pathLst>
          </a:custGeom>
          <a:noFill/>
          <a:ln w="508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5" name="直線矢印コネクタ 74">
            <a:extLst>
              <a:ext uri="{FF2B5EF4-FFF2-40B4-BE49-F238E27FC236}">
                <a16:creationId xmlns:a16="http://schemas.microsoft.com/office/drawing/2014/main" id="{4DAE3397-D4AC-1E3D-6727-FA4B93543BBC}"/>
              </a:ext>
            </a:extLst>
          </p:cNvPr>
          <p:cNvCxnSpPr>
            <a:cxnSpLocks/>
          </p:cNvCxnSpPr>
          <p:nvPr/>
        </p:nvCxnSpPr>
        <p:spPr>
          <a:xfrm flipH="1">
            <a:off x="539339" y="2731311"/>
            <a:ext cx="79391" cy="102343"/>
          </a:xfrm>
          <a:prstGeom prst="straightConnector1">
            <a:avLst/>
          </a:prstGeom>
          <a:ln w="53975">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09" name="フリーフォーム 108">
            <a:extLst>
              <a:ext uri="{FF2B5EF4-FFF2-40B4-BE49-F238E27FC236}">
                <a16:creationId xmlns:a16="http://schemas.microsoft.com/office/drawing/2014/main" id="{F800D489-64F8-BD8E-A9F4-DAC3FCBF6E02}"/>
              </a:ext>
            </a:extLst>
          </p:cNvPr>
          <p:cNvSpPr/>
          <p:nvPr/>
        </p:nvSpPr>
        <p:spPr>
          <a:xfrm rot="4827920">
            <a:off x="756576" y="2350361"/>
            <a:ext cx="490472" cy="564681"/>
          </a:xfrm>
          <a:custGeom>
            <a:avLst/>
            <a:gdLst>
              <a:gd name="connsiteX0" fmla="*/ 179577 w 1194752"/>
              <a:gd name="connsiteY0" fmla="*/ 723841 h 1540046"/>
              <a:gd name="connsiteX1" fmla="*/ 448518 w 1194752"/>
              <a:gd name="connsiteY1" fmla="*/ 132170 h 1540046"/>
              <a:gd name="connsiteX2" fmla="*/ 1138801 w 1194752"/>
              <a:gd name="connsiteY2" fmla="*/ 42523 h 1540046"/>
              <a:gd name="connsiteX3" fmla="*/ 1067083 w 1194752"/>
              <a:gd name="connsiteY3" fmla="*/ 679017 h 1540046"/>
              <a:gd name="connsiteX4" fmla="*/ 1192589 w 1194752"/>
              <a:gd name="connsiteY4" fmla="*/ 956923 h 1540046"/>
              <a:gd name="connsiteX5" fmla="*/ 941577 w 1194752"/>
              <a:gd name="connsiteY5" fmla="*/ 1530664 h 1540046"/>
              <a:gd name="connsiteX6" fmla="*/ 582989 w 1194752"/>
              <a:gd name="connsiteY6" fmla="*/ 1306547 h 1540046"/>
              <a:gd name="connsiteX7" fmla="*/ 376801 w 1194752"/>
              <a:gd name="connsiteY7" fmla="*/ 1216900 h 1540046"/>
              <a:gd name="connsiteX8" fmla="*/ 412659 w 1194752"/>
              <a:gd name="connsiteY8" fmla="*/ 1001747 h 1540046"/>
              <a:gd name="connsiteX9" fmla="*/ 152683 w 1194752"/>
              <a:gd name="connsiteY9" fmla="*/ 1037606 h 1540046"/>
              <a:gd name="connsiteX10" fmla="*/ 283 w 1194752"/>
              <a:gd name="connsiteY10" fmla="*/ 813488 h 1540046"/>
              <a:gd name="connsiteX11" fmla="*/ 188542 w 1194752"/>
              <a:gd name="connsiteY11" fmla="*/ 634194 h 1540046"/>
              <a:gd name="connsiteX12" fmla="*/ 179577 w 1194752"/>
              <a:gd name="connsiteY12" fmla="*/ 723841 h 1540046"/>
              <a:gd name="connsiteX0" fmla="*/ 191688 w 1194752"/>
              <a:gd name="connsiteY0" fmla="*/ 611175 h 1536381"/>
              <a:gd name="connsiteX1" fmla="*/ 448518 w 1194752"/>
              <a:gd name="connsiteY1" fmla="*/ 128505 h 1536381"/>
              <a:gd name="connsiteX2" fmla="*/ 1138801 w 1194752"/>
              <a:gd name="connsiteY2" fmla="*/ 38858 h 1536381"/>
              <a:gd name="connsiteX3" fmla="*/ 1067083 w 1194752"/>
              <a:gd name="connsiteY3" fmla="*/ 675352 h 1536381"/>
              <a:gd name="connsiteX4" fmla="*/ 1192589 w 1194752"/>
              <a:gd name="connsiteY4" fmla="*/ 953258 h 1536381"/>
              <a:gd name="connsiteX5" fmla="*/ 941577 w 1194752"/>
              <a:gd name="connsiteY5" fmla="*/ 1526999 h 1536381"/>
              <a:gd name="connsiteX6" fmla="*/ 582989 w 1194752"/>
              <a:gd name="connsiteY6" fmla="*/ 1302882 h 1536381"/>
              <a:gd name="connsiteX7" fmla="*/ 376801 w 1194752"/>
              <a:gd name="connsiteY7" fmla="*/ 1213235 h 1536381"/>
              <a:gd name="connsiteX8" fmla="*/ 412659 w 1194752"/>
              <a:gd name="connsiteY8" fmla="*/ 998082 h 1536381"/>
              <a:gd name="connsiteX9" fmla="*/ 152683 w 1194752"/>
              <a:gd name="connsiteY9" fmla="*/ 1033941 h 1536381"/>
              <a:gd name="connsiteX10" fmla="*/ 283 w 1194752"/>
              <a:gd name="connsiteY10" fmla="*/ 809823 h 1536381"/>
              <a:gd name="connsiteX11" fmla="*/ 188542 w 1194752"/>
              <a:gd name="connsiteY11" fmla="*/ 630529 h 1536381"/>
              <a:gd name="connsiteX12" fmla="*/ 191688 w 1194752"/>
              <a:gd name="connsiteY12" fmla="*/ 611175 h 1536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4752" h="1536381">
                <a:moveTo>
                  <a:pt x="191688" y="611175"/>
                </a:moveTo>
                <a:cubicBezTo>
                  <a:pt x="235017" y="527504"/>
                  <a:pt x="290666" y="223891"/>
                  <a:pt x="448518" y="128505"/>
                </a:cubicBezTo>
                <a:cubicBezTo>
                  <a:pt x="606370" y="33119"/>
                  <a:pt x="1035707" y="-52283"/>
                  <a:pt x="1138801" y="38858"/>
                </a:cubicBezTo>
                <a:cubicBezTo>
                  <a:pt x="1241895" y="129999"/>
                  <a:pt x="1058118" y="522952"/>
                  <a:pt x="1067083" y="675352"/>
                </a:cubicBezTo>
                <a:cubicBezTo>
                  <a:pt x="1076048" y="827752"/>
                  <a:pt x="1213507" y="811317"/>
                  <a:pt x="1192589" y="953258"/>
                </a:cubicBezTo>
                <a:cubicBezTo>
                  <a:pt x="1171671" y="1095199"/>
                  <a:pt x="1043177" y="1468728"/>
                  <a:pt x="941577" y="1526999"/>
                </a:cubicBezTo>
                <a:cubicBezTo>
                  <a:pt x="839977" y="1585270"/>
                  <a:pt x="677118" y="1355176"/>
                  <a:pt x="582989" y="1302882"/>
                </a:cubicBezTo>
                <a:cubicBezTo>
                  <a:pt x="488860" y="1250588"/>
                  <a:pt x="405189" y="1264035"/>
                  <a:pt x="376801" y="1213235"/>
                </a:cubicBezTo>
                <a:cubicBezTo>
                  <a:pt x="348413" y="1162435"/>
                  <a:pt x="450012" y="1027964"/>
                  <a:pt x="412659" y="998082"/>
                </a:cubicBezTo>
                <a:cubicBezTo>
                  <a:pt x="375306" y="968200"/>
                  <a:pt x="221412" y="1065317"/>
                  <a:pt x="152683" y="1033941"/>
                </a:cubicBezTo>
                <a:cubicBezTo>
                  <a:pt x="83954" y="1002565"/>
                  <a:pt x="-5693" y="877058"/>
                  <a:pt x="283" y="809823"/>
                </a:cubicBezTo>
                <a:cubicBezTo>
                  <a:pt x="6259" y="742588"/>
                  <a:pt x="156641" y="663637"/>
                  <a:pt x="188542" y="630529"/>
                </a:cubicBezTo>
                <a:cubicBezTo>
                  <a:pt x="220443" y="597421"/>
                  <a:pt x="148359" y="694846"/>
                  <a:pt x="191688" y="611175"/>
                </a:cubicBezTo>
                <a:close/>
              </a:path>
            </a:pathLst>
          </a:custGeom>
          <a:noFill/>
          <a:ln w="508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0" name="直線矢印コネクタ 109">
            <a:extLst>
              <a:ext uri="{FF2B5EF4-FFF2-40B4-BE49-F238E27FC236}">
                <a16:creationId xmlns:a16="http://schemas.microsoft.com/office/drawing/2014/main" id="{5136B8E0-773D-DF60-6A5A-26419C0994F6}"/>
              </a:ext>
            </a:extLst>
          </p:cNvPr>
          <p:cNvCxnSpPr>
            <a:cxnSpLocks/>
          </p:cNvCxnSpPr>
          <p:nvPr/>
        </p:nvCxnSpPr>
        <p:spPr>
          <a:xfrm rot="4827920" flipH="1">
            <a:off x="1068526" y="2427174"/>
            <a:ext cx="63157" cy="98952"/>
          </a:xfrm>
          <a:prstGeom prst="straightConnector1">
            <a:avLst/>
          </a:prstGeom>
          <a:ln w="41275">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80" name="テキスト ボックス 79">
            <a:extLst>
              <a:ext uri="{FF2B5EF4-FFF2-40B4-BE49-F238E27FC236}">
                <a16:creationId xmlns:a16="http://schemas.microsoft.com/office/drawing/2014/main" id="{2A00E95D-6322-96C9-4013-A7EED19F62A9}"/>
              </a:ext>
            </a:extLst>
          </p:cNvPr>
          <p:cNvSpPr txBox="1"/>
          <p:nvPr/>
        </p:nvSpPr>
        <p:spPr>
          <a:xfrm>
            <a:off x="1751200" y="4010076"/>
            <a:ext cx="2891906" cy="707886"/>
          </a:xfrm>
          <a:prstGeom prst="rect">
            <a:avLst/>
          </a:prstGeom>
          <a:noFill/>
        </p:spPr>
        <p:txBody>
          <a:bodyPr wrap="square" rtlCol="0">
            <a:spAutoFit/>
          </a:bodyPr>
          <a:lstStyle/>
          <a:p>
            <a:pPr algn="ctr"/>
            <a:r>
              <a:rPr lang="en-US" altLang="ja-JP" sz="2000" b="1" dirty="0">
                <a:highlight>
                  <a:srgbClr val="C0C0C0"/>
                </a:highlight>
              </a:rPr>
              <a:t>Interstellar medium circumstellar medium</a:t>
            </a:r>
          </a:p>
        </p:txBody>
      </p:sp>
      <p:sp>
        <p:nvSpPr>
          <p:cNvPr id="106" name="円弧 105">
            <a:extLst>
              <a:ext uri="{FF2B5EF4-FFF2-40B4-BE49-F238E27FC236}">
                <a16:creationId xmlns:a16="http://schemas.microsoft.com/office/drawing/2014/main" id="{C2FFFD4A-41EF-F082-39D0-4D374D667067}"/>
              </a:ext>
            </a:extLst>
          </p:cNvPr>
          <p:cNvSpPr>
            <a:spLocks/>
          </p:cNvSpPr>
          <p:nvPr/>
        </p:nvSpPr>
        <p:spPr>
          <a:xfrm>
            <a:off x="-1921123" y="2652494"/>
            <a:ext cx="299995" cy="3062006"/>
          </a:xfrm>
          <a:prstGeom prst="arc">
            <a:avLst>
              <a:gd name="adj1" fmla="val 16200000"/>
              <a:gd name="adj2" fmla="val 5132270"/>
            </a:avLst>
          </a:prstGeom>
          <a:ln w="88900">
            <a:solidFill>
              <a:schemeClr val="tx1"/>
            </a:solidFill>
            <a:prstDash val="sysDash"/>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ja-JP" altLang="en-US">
              <a:ln w="19050">
                <a:solidFill>
                  <a:schemeClr val="tx1"/>
                </a:solidFill>
              </a:ln>
              <a:solidFill>
                <a:sysClr val="windowText" lastClr="000000"/>
              </a:solidFill>
            </a:endParaRPr>
          </a:p>
        </p:txBody>
      </p:sp>
      <p:sp>
        <p:nvSpPr>
          <p:cNvPr id="107" name="テキスト ボックス 106">
            <a:extLst>
              <a:ext uri="{FF2B5EF4-FFF2-40B4-BE49-F238E27FC236}">
                <a16:creationId xmlns:a16="http://schemas.microsoft.com/office/drawing/2014/main" id="{0A458635-4290-4354-B36D-DF62000547E8}"/>
              </a:ext>
            </a:extLst>
          </p:cNvPr>
          <p:cNvSpPr txBox="1"/>
          <p:nvPr/>
        </p:nvSpPr>
        <p:spPr>
          <a:xfrm>
            <a:off x="863430" y="1525482"/>
            <a:ext cx="1630575" cy="400110"/>
          </a:xfrm>
          <a:prstGeom prst="rect">
            <a:avLst/>
          </a:prstGeom>
          <a:noFill/>
        </p:spPr>
        <p:txBody>
          <a:bodyPr wrap="none" rtlCol="0">
            <a:spAutoFit/>
          </a:bodyPr>
          <a:lstStyle/>
          <a:p>
            <a:r>
              <a:rPr lang="en-US" altLang="ja-JP" sz="2000" b="1" dirty="0"/>
              <a:t>Shock front</a:t>
            </a:r>
            <a:endParaRPr lang="ja-JP" altLang="en-US" sz="2000" b="1"/>
          </a:p>
        </p:txBody>
      </p:sp>
      <p:sp>
        <p:nvSpPr>
          <p:cNvPr id="108" name="右矢印 107">
            <a:extLst>
              <a:ext uri="{FF2B5EF4-FFF2-40B4-BE49-F238E27FC236}">
                <a16:creationId xmlns:a16="http://schemas.microsoft.com/office/drawing/2014/main" id="{89D9757C-B130-2FD1-B5CC-85921F48A382}"/>
              </a:ext>
            </a:extLst>
          </p:cNvPr>
          <p:cNvSpPr/>
          <p:nvPr/>
        </p:nvSpPr>
        <p:spPr>
          <a:xfrm>
            <a:off x="1898405" y="2861507"/>
            <a:ext cx="515041" cy="287738"/>
          </a:xfrm>
          <a:prstGeom prst="rightArrow">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3" name="テキスト ボックス 82">
            <a:extLst>
              <a:ext uri="{FF2B5EF4-FFF2-40B4-BE49-F238E27FC236}">
                <a16:creationId xmlns:a16="http://schemas.microsoft.com/office/drawing/2014/main" id="{6204DF4B-9F7E-D310-3BFD-E4F20BD040A9}"/>
              </a:ext>
            </a:extLst>
          </p:cNvPr>
          <p:cNvSpPr txBox="1"/>
          <p:nvPr/>
        </p:nvSpPr>
        <p:spPr>
          <a:xfrm>
            <a:off x="339101" y="3379587"/>
            <a:ext cx="979755" cy="369332"/>
          </a:xfrm>
          <a:prstGeom prst="rect">
            <a:avLst/>
          </a:prstGeom>
          <a:noFill/>
        </p:spPr>
        <p:txBody>
          <a:bodyPr wrap="none" rtlCol="0">
            <a:spAutoFit/>
          </a:bodyPr>
          <a:lstStyle/>
          <a:p>
            <a:r>
              <a:rPr lang="en-US" altLang="ja-JP" b="1" dirty="0"/>
              <a:t>e</a:t>
            </a:r>
            <a:r>
              <a:rPr lang="en-US" altLang="ja-JP" b="1" baseline="30000" dirty="0"/>
              <a:t>-</a:t>
            </a:r>
            <a:r>
              <a:rPr lang="en-US" altLang="ja-JP" b="1" dirty="0"/>
              <a:t>, p, ...</a:t>
            </a:r>
            <a:endParaRPr kumimoji="1" lang="ja-JP" altLang="en-US" b="1"/>
          </a:p>
        </p:txBody>
      </p:sp>
      <p:sp>
        <p:nvSpPr>
          <p:cNvPr id="92" name="円/楕円 91">
            <a:extLst>
              <a:ext uri="{FF2B5EF4-FFF2-40B4-BE49-F238E27FC236}">
                <a16:creationId xmlns:a16="http://schemas.microsoft.com/office/drawing/2014/main" id="{CF7D5446-85A7-6567-DC99-C104A79E2E7F}"/>
              </a:ext>
            </a:extLst>
          </p:cNvPr>
          <p:cNvSpPr>
            <a:spLocks noChangeAspect="1"/>
          </p:cNvSpPr>
          <p:nvPr/>
        </p:nvSpPr>
        <p:spPr>
          <a:xfrm>
            <a:off x="863430" y="3239103"/>
            <a:ext cx="161593" cy="148671"/>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左カーブ矢印 92">
            <a:extLst>
              <a:ext uri="{FF2B5EF4-FFF2-40B4-BE49-F238E27FC236}">
                <a16:creationId xmlns:a16="http://schemas.microsoft.com/office/drawing/2014/main" id="{931A4913-FB58-1D10-2503-4EB3EF050C2C}"/>
              </a:ext>
            </a:extLst>
          </p:cNvPr>
          <p:cNvSpPr/>
          <p:nvPr/>
        </p:nvSpPr>
        <p:spPr>
          <a:xfrm rot="8943813">
            <a:off x="595640" y="3124178"/>
            <a:ext cx="265747" cy="312213"/>
          </a:xfrm>
          <a:prstGeom prst="curvedLeftArrow">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4" name="テキスト ボックス 93">
            <a:extLst>
              <a:ext uri="{FF2B5EF4-FFF2-40B4-BE49-F238E27FC236}">
                <a16:creationId xmlns:a16="http://schemas.microsoft.com/office/drawing/2014/main" id="{43954BD9-742B-202A-19BA-01F1F13D5037}"/>
              </a:ext>
            </a:extLst>
          </p:cNvPr>
          <p:cNvSpPr txBox="1"/>
          <p:nvPr/>
        </p:nvSpPr>
        <p:spPr>
          <a:xfrm>
            <a:off x="50955" y="1965202"/>
            <a:ext cx="1066318" cy="369332"/>
          </a:xfrm>
          <a:prstGeom prst="rect">
            <a:avLst/>
          </a:prstGeom>
          <a:noFill/>
        </p:spPr>
        <p:txBody>
          <a:bodyPr wrap="none" rtlCol="0">
            <a:spAutoFit/>
          </a:bodyPr>
          <a:lstStyle/>
          <a:p>
            <a:r>
              <a:rPr lang="en-US" altLang="ja-JP" b="1" dirty="0">
                <a:solidFill>
                  <a:schemeClr val="bg1">
                    <a:lumMod val="50000"/>
                  </a:schemeClr>
                </a:solidFill>
              </a:rPr>
              <a:t>B-fields</a:t>
            </a:r>
            <a:endParaRPr kumimoji="1" lang="en-US" altLang="ja-JP" b="1" dirty="0">
              <a:solidFill>
                <a:schemeClr val="bg1">
                  <a:lumMod val="50000"/>
                </a:schemeClr>
              </a:solidFill>
            </a:endParaRPr>
          </a:p>
        </p:txBody>
      </p:sp>
      <p:sp>
        <p:nvSpPr>
          <p:cNvPr id="98" name="フリーフォーム 97">
            <a:extLst>
              <a:ext uri="{FF2B5EF4-FFF2-40B4-BE49-F238E27FC236}">
                <a16:creationId xmlns:a16="http://schemas.microsoft.com/office/drawing/2014/main" id="{C3121925-8346-9415-5CAD-D4095C07D602}"/>
              </a:ext>
            </a:extLst>
          </p:cNvPr>
          <p:cNvSpPr/>
          <p:nvPr/>
        </p:nvSpPr>
        <p:spPr>
          <a:xfrm rot="16200000">
            <a:off x="-1593587" y="3068106"/>
            <a:ext cx="981400" cy="162276"/>
          </a:xfrm>
          <a:custGeom>
            <a:avLst/>
            <a:gdLst>
              <a:gd name="connsiteX0" fmla="*/ 0 w 2590049"/>
              <a:gd name="connsiteY0" fmla="*/ 270266 h 567562"/>
              <a:gd name="connsiteX1" fmla="*/ 49549 w 2590049"/>
              <a:gd name="connsiteY1" fmla="*/ 13513 h 567562"/>
              <a:gd name="connsiteX2" fmla="*/ 211708 w 2590049"/>
              <a:gd name="connsiteY2" fmla="*/ 567559 h 567562"/>
              <a:gd name="connsiteX3" fmla="*/ 400895 w 2590049"/>
              <a:gd name="connsiteY3" fmla="*/ 4505 h 567562"/>
              <a:gd name="connsiteX4" fmla="*/ 554045 w 2590049"/>
              <a:gd name="connsiteY4" fmla="*/ 567559 h 567562"/>
              <a:gd name="connsiteX5" fmla="*/ 734223 w 2590049"/>
              <a:gd name="connsiteY5" fmla="*/ 13513 h 567562"/>
              <a:gd name="connsiteX6" fmla="*/ 896382 w 2590049"/>
              <a:gd name="connsiteY6" fmla="*/ 558550 h 567562"/>
              <a:gd name="connsiteX7" fmla="*/ 1081064 w 2590049"/>
              <a:gd name="connsiteY7" fmla="*/ 9009 h 567562"/>
              <a:gd name="connsiteX8" fmla="*/ 1247728 w 2590049"/>
              <a:gd name="connsiteY8" fmla="*/ 563054 h 567562"/>
              <a:gd name="connsiteX9" fmla="*/ 1423401 w 2590049"/>
              <a:gd name="connsiteY9" fmla="*/ 18018 h 567562"/>
              <a:gd name="connsiteX10" fmla="*/ 1590065 w 2590049"/>
              <a:gd name="connsiteY10" fmla="*/ 567559 h 567562"/>
              <a:gd name="connsiteX11" fmla="*/ 1761234 w 2590049"/>
              <a:gd name="connsiteY11" fmla="*/ 13513 h 567562"/>
              <a:gd name="connsiteX12" fmla="*/ 1932402 w 2590049"/>
              <a:gd name="connsiteY12" fmla="*/ 549541 h 567562"/>
              <a:gd name="connsiteX13" fmla="*/ 2108075 w 2590049"/>
              <a:gd name="connsiteY13" fmla="*/ 0 h 567562"/>
              <a:gd name="connsiteX14" fmla="*/ 2270235 w 2590049"/>
              <a:gd name="connsiteY14" fmla="*/ 545037 h 567562"/>
              <a:gd name="connsiteX15" fmla="*/ 2405368 w 2590049"/>
              <a:gd name="connsiteY15" fmla="*/ 270266 h 567562"/>
              <a:gd name="connsiteX16" fmla="*/ 2590049 w 2590049"/>
              <a:gd name="connsiteY16" fmla="*/ 261257 h 567562"/>
              <a:gd name="connsiteX0" fmla="*/ 0 w 2644103"/>
              <a:gd name="connsiteY0" fmla="*/ 344979 h 567562"/>
              <a:gd name="connsiteX1" fmla="*/ 103603 w 2644103"/>
              <a:gd name="connsiteY1" fmla="*/ 13513 h 567562"/>
              <a:gd name="connsiteX2" fmla="*/ 265762 w 2644103"/>
              <a:gd name="connsiteY2" fmla="*/ 567559 h 567562"/>
              <a:gd name="connsiteX3" fmla="*/ 454949 w 2644103"/>
              <a:gd name="connsiteY3" fmla="*/ 4505 h 567562"/>
              <a:gd name="connsiteX4" fmla="*/ 608099 w 2644103"/>
              <a:gd name="connsiteY4" fmla="*/ 567559 h 567562"/>
              <a:gd name="connsiteX5" fmla="*/ 788277 w 2644103"/>
              <a:gd name="connsiteY5" fmla="*/ 13513 h 567562"/>
              <a:gd name="connsiteX6" fmla="*/ 950436 w 2644103"/>
              <a:gd name="connsiteY6" fmla="*/ 558550 h 567562"/>
              <a:gd name="connsiteX7" fmla="*/ 1135118 w 2644103"/>
              <a:gd name="connsiteY7" fmla="*/ 9009 h 567562"/>
              <a:gd name="connsiteX8" fmla="*/ 1301782 w 2644103"/>
              <a:gd name="connsiteY8" fmla="*/ 563054 h 567562"/>
              <a:gd name="connsiteX9" fmla="*/ 1477455 w 2644103"/>
              <a:gd name="connsiteY9" fmla="*/ 18018 h 567562"/>
              <a:gd name="connsiteX10" fmla="*/ 1644119 w 2644103"/>
              <a:gd name="connsiteY10" fmla="*/ 567559 h 567562"/>
              <a:gd name="connsiteX11" fmla="*/ 1815288 w 2644103"/>
              <a:gd name="connsiteY11" fmla="*/ 13513 h 567562"/>
              <a:gd name="connsiteX12" fmla="*/ 1986456 w 2644103"/>
              <a:gd name="connsiteY12" fmla="*/ 549541 h 567562"/>
              <a:gd name="connsiteX13" fmla="*/ 2162129 w 2644103"/>
              <a:gd name="connsiteY13" fmla="*/ 0 h 567562"/>
              <a:gd name="connsiteX14" fmla="*/ 2324289 w 2644103"/>
              <a:gd name="connsiteY14" fmla="*/ 545037 h 567562"/>
              <a:gd name="connsiteX15" fmla="*/ 2459422 w 2644103"/>
              <a:gd name="connsiteY15" fmla="*/ 270266 h 567562"/>
              <a:gd name="connsiteX16" fmla="*/ 2644103 w 2644103"/>
              <a:gd name="connsiteY16" fmla="*/ 261257 h 5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4103" h="567562">
                <a:moveTo>
                  <a:pt x="0" y="344979"/>
                </a:moveTo>
                <a:cubicBezTo>
                  <a:pt x="7132" y="191828"/>
                  <a:pt x="59309" y="-23584"/>
                  <a:pt x="103603" y="13513"/>
                </a:cubicBezTo>
                <a:cubicBezTo>
                  <a:pt x="147897" y="50610"/>
                  <a:pt x="207204" y="569060"/>
                  <a:pt x="265762" y="567559"/>
                </a:cubicBezTo>
                <a:cubicBezTo>
                  <a:pt x="324320" y="566058"/>
                  <a:pt x="397893" y="4505"/>
                  <a:pt x="454949" y="4505"/>
                </a:cubicBezTo>
                <a:cubicBezTo>
                  <a:pt x="512005" y="4505"/>
                  <a:pt x="552544" y="566058"/>
                  <a:pt x="608099" y="567559"/>
                </a:cubicBezTo>
                <a:cubicBezTo>
                  <a:pt x="663654" y="569060"/>
                  <a:pt x="731221" y="15014"/>
                  <a:pt x="788277" y="13513"/>
                </a:cubicBezTo>
                <a:cubicBezTo>
                  <a:pt x="845333" y="12012"/>
                  <a:pt x="892629" y="559301"/>
                  <a:pt x="950436" y="558550"/>
                </a:cubicBezTo>
                <a:cubicBezTo>
                  <a:pt x="1008243" y="557799"/>
                  <a:pt x="1076560" y="8258"/>
                  <a:pt x="1135118" y="9009"/>
                </a:cubicBezTo>
                <a:cubicBezTo>
                  <a:pt x="1193676" y="9760"/>
                  <a:pt x="1244726" y="561553"/>
                  <a:pt x="1301782" y="563054"/>
                </a:cubicBezTo>
                <a:cubicBezTo>
                  <a:pt x="1358838" y="564555"/>
                  <a:pt x="1420399" y="17267"/>
                  <a:pt x="1477455" y="18018"/>
                </a:cubicBezTo>
                <a:cubicBezTo>
                  <a:pt x="1534511" y="18769"/>
                  <a:pt x="1587814" y="568310"/>
                  <a:pt x="1644119" y="567559"/>
                </a:cubicBezTo>
                <a:cubicBezTo>
                  <a:pt x="1700424" y="566808"/>
                  <a:pt x="1758232" y="16516"/>
                  <a:pt x="1815288" y="13513"/>
                </a:cubicBezTo>
                <a:cubicBezTo>
                  <a:pt x="1872344" y="10510"/>
                  <a:pt x="1928649" y="551793"/>
                  <a:pt x="1986456" y="549541"/>
                </a:cubicBezTo>
                <a:cubicBezTo>
                  <a:pt x="2044263" y="547289"/>
                  <a:pt x="2105824" y="751"/>
                  <a:pt x="2162129" y="0"/>
                </a:cubicBezTo>
                <a:cubicBezTo>
                  <a:pt x="2218434" y="-751"/>
                  <a:pt x="2274740" y="499993"/>
                  <a:pt x="2324289" y="545037"/>
                </a:cubicBezTo>
                <a:cubicBezTo>
                  <a:pt x="2373838" y="590081"/>
                  <a:pt x="2406120" y="317563"/>
                  <a:pt x="2459422" y="270266"/>
                </a:cubicBezTo>
                <a:cubicBezTo>
                  <a:pt x="2512724" y="222969"/>
                  <a:pt x="2578413" y="242113"/>
                  <a:pt x="2644103" y="261257"/>
                </a:cubicBezTo>
              </a:path>
            </a:pathLst>
          </a:custGeom>
          <a:noFill/>
          <a:ln w="38100">
            <a:solidFill>
              <a:schemeClr val="bg2">
                <a:lumMod val="75000"/>
              </a:schemeClr>
            </a:solidFill>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フリーフォーム 98">
            <a:extLst>
              <a:ext uri="{FF2B5EF4-FFF2-40B4-BE49-F238E27FC236}">
                <a16:creationId xmlns:a16="http://schemas.microsoft.com/office/drawing/2014/main" id="{5C888773-E98B-2B0D-9634-D70E8A6BACE7}"/>
              </a:ext>
            </a:extLst>
          </p:cNvPr>
          <p:cNvSpPr/>
          <p:nvPr/>
        </p:nvSpPr>
        <p:spPr>
          <a:xfrm rot="15864665">
            <a:off x="-1613042" y="2308840"/>
            <a:ext cx="981400" cy="162276"/>
          </a:xfrm>
          <a:custGeom>
            <a:avLst/>
            <a:gdLst>
              <a:gd name="connsiteX0" fmla="*/ 0 w 2590049"/>
              <a:gd name="connsiteY0" fmla="*/ 270266 h 567562"/>
              <a:gd name="connsiteX1" fmla="*/ 49549 w 2590049"/>
              <a:gd name="connsiteY1" fmla="*/ 13513 h 567562"/>
              <a:gd name="connsiteX2" fmla="*/ 211708 w 2590049"/>
              <a:gd name="connsiteY2" fmla="*/ 567559 h 567562"/>
              <a:gd name="connsiteX3" fmla="*/ 400895 w 2590049"/>
              <a:gd name="connsiteY3" fmla="*/ 4505 h 567562"/>
              <a:gd name="connsiteX4" fmla="*/ 554045 w 2590049"/>
              <a:gd name="connsiteY4" fmla="*/ 567559 h 567562"/>
              <a:gd name="connsiteX5" fmla="*/ 734223 w 2590049"/>
              <a:gd name="connsiteY5" fmla="*/ 13513 h 567562"/>
              <a:gd name="connsiteX6" fmla="*/ 896382 w 2590049"/>
              <a:gd name="connsiteY6" fmla="*/ 558550 h 567562"/>
              <a:gd name="connsiteX7" fmla="*/ 1081064 w 2590049"/>
              <a:gd name="connsiteY7" fmla="*/ 9009 h 567562"/>
              <a:gd name="connsiteX8" fmla="*/ 1247728 w 2590049"/>
              <a:gd name="connsiteY8" fmla="*/ 563054 h 567562"/>
              <a:gd name="connsiteX9" fmla="*/ 1423401 w 2590049"/>
              <a:gd name="connsiteY9" fmla="*/ 18018 h 567562"/>
              <a:gd name="connsiteX10" fmla="*/ 1590065 w 2590049"/>
              <a:gd name="connsiteY10" fmla="*/ 567559 h 567562"/>
              <a:gd name="connsiteX11" fmla="*/ 1761234 w 2590049"/>
              <a:gd name="connsiteY11" fmla="*/ 13513 h 567562"/>
              <a:gd name="connsiteX12" fmla="*/ 1932402 w 2590049"/>
              <a:gd name="connsiteY12" fmla="*/ 549541 h 567562"/>
              <a:gd name="connsiteX13" fmla="*/ 2108075 w 2590049"/>
              <a:gd name="connsiteY13" fmla="*/ 0 h 567562"/>
              <a:gd name="connsiteX14" fmla="*/ 2270235 w 2590049"/>
              <a:gd name="connsiteY14" fmla="*/ 545037 h 567562"/>
              <a:gd name="connsiteX15" fmla="*/ 2405368 w 2590049"/>
              <a:gd name="connsiteY15" fmla="*/ 270266 h 567562"/>
              <a:gd name="connsiteX16" fmla="*/ 2590049 w 2590049"/>
              <a:gd name="connsiteY16" fmla="*/ 261257 h 567562"/>
              <a:gd name="connsiteX0" fmla="*/ 0 w 2644103"/>
              <a:gd name="connsiteY0" fmla="*/ 344979 h 567562"/>
              <a:gd name="connsiteX1" fmla="*/ 103603 w 2644103"/>
              <a:gd name="connsiteY1" fmla="*/ 13513 h 567562"/>
              <a:gd name="connsiteX2" fmla="*/ 265762 w 2644103"/>
              <a:gd name="connsiteY2" fmla="*/ 567559 h 567562"/>
              <a:gd name="connsiteX3" fmla="*/ 454949 w 2644103"/>
              <a:gd name="connsiteY3" fmla="*/ 4505 h 567562"/>
              <a:gd name="connsiteX4" fmla="*/ 608099 w 2644103"/>
              <a:gd name="connsiteY4" fmla="*/ 567559 h 567562"/>
              <a:gd name="connsiteX5" fmla="*/ 788277 w 2644103"/>
              <a:gd name="connsiteY5" fmla="*/ 13513 h 567562"/>
              <a:gd name="connsiteX6" fmla="*/ 950436 w 2644103"/>
              <a:gd name="connsiteY6" fmla="*/ 558550 h 567562"/>
              <a:gd name="connsiteX7" fmla="*/ 1135118 w 2644103"/>
              <a:gd name="connsiteY7" fmla="*/ 9009 h 567562"/>
              <a:gd name="connsiteX8" fmla="*/ 1301782 w 2644103"/>
              <a:gd name="connsiteY8" fmla="*/ 563054 h 567562"/>
              <a:gd name="connsiteX9" fmla="*/ 1477455 w 2644103"/>
              <a:gd name="connsiteY9" fmla="*/ 18018 h 567562"/>
              <a:gd name="connsiteX10" fmla="*/ 1644119 w 2644103"/>
              <a:gd name="connsiteY10" fmla="*/ 567559 h 567562"/>
              <a:gd name="connsiteX11" fmla="*/ 1815288 w 2644103"/>
              <a:gd name="connsiteY11" fmla="*/ 13513 h 567562"/>
              <a:gd name="connsiteX12" fmla="*/ 1986456 w 2644103"/>
              <a:gd name="connsiteY12" fmla="*/ 549541 h 567562"/>
              <a:gd name="connsiteX13" fmla="*/ 2162129 w 2644103"/>
              <a:gd name="connsiteY13" fmla="*/ 0 h 567562"/>
              <a:gd name="connsiteX14" fmla="*/ 2324289 w 2644103"/>
              <a:gd name="connsiteY14" fmla="*/ 545037 h 567562"/>
              <a:gd name="connsiteX15" fmla="*/ 2459422 w 2644103"/>
              <a:gd name="connsiteY15" fmla="*/ 270266 h 567562"/>
              <a:gd name="connsiteX16" fmla="*/ 2644103 w 2644103"/>
              <a:gd name="connsiteY16" fmla="*/ 261257 h 5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4103" h="567562">
                <a:moveTo>
                  <a:pt x="0" y="344979"/>
                </a:moveTo>
                <a:cubicBezTo>
                  <a:pt x="7132" y="191828"/>
                  <a:pt x="59309" y="-23584"/>
                  <a:pt x="103603" y="13513"/>
                </a:cubicBezTo>
                <a:cubicBezTo>
                  <a:pt x="147897" y="50610"/>
                  <a:pt x="207204" y="569060"/>
                  <a:pt x="265762" y="567559"/>
                </a:cubicBezTo>
                <a:cubicBezTo>
                  <a:pt x="324320" y="566058"/>
                  <a:pt x="397893" y="4505"/>
                  <a:pt x="454949" y="4505"/>
                </a:cubicBezTo>
                <a:cubicBezTo>
                  <a:pt x="512005" y="4505"/>
                  <a:pt x="552544" y="566058"/>
                  <a:pt x="608099" y="567559"/>
                </a:cubicBezTo>
                <a:cubicBezTo>
                  <a:pt x="663654" y="569060"/>
                  <a:pt x="731221" y="15014"/>
                  <a:pt x="788277" y="13513"/>
                </a:cubicBezTo>
                <a:cubicBezTo>
                  <a:pt x="845333" y="12012"/>
                  <a:pt x="892629" y="559301"/>
                  <a:pt x="950436" y="558550"/>
                </a:cubicBezTo>
                <a:cubicBezTo>
                  <a:pt x="1008243" y="557799"/>
                  <a:pt x="1076560" y="8258"/>
                  <a:pt x="1135118" y="9009"/>
                </a:cubicBezTo>
                <a:cubicBezTo>
                  <a:pt x="1193676" y="9760"/>
                  <a:pt x="1244726" y="561553"/>
                  <a:pt x="1301782" y="563054"/>
                </a:cubicBezTo>
                <a:cubicBezTo>
                  <a:pt x="1358838" y="564555"/>
                  <a:pt x="1420399" y="17267"/>
                  <a:pt x="1477455" y="18018"/>
                </a:cubicBezTo>
                <a:cubicBezTo>
                  <a:pt x="1534511" y="18769"/>
                  <a:pt x="1587814" y="568310"/>
                  <a:pt x="1644119" y="567559"/>
                </a:cubicBezTo>
                <a:cubicBezTo>
                  <a:pt x="1700424" y="566808"/>
                  <a:pt x="1758232" y="16516"/>
                  <a:pt x="1815288" y="13513"/>
                </a:cubicBezTo>
                <a:cubicBezTo>
                  <a:pt x="1872344" y="10510"/>
                  <a:pt x="1928649" y="551793"/>
                  <a:pt x="1986456" y="549541"/>
                </a:cubicBezTo>
                <a:cubicBezTo>
                  <a:pt x="2044263" y="547289"/>
                  <a:pt x="2105824" y="751"/>
                  <a:pt x="2162129" y="0"/>
                </a:cubicBezTo>
                <a:cubicBezTo>
                  <a:pt x="2218434" y="-751"/>
                  <a:pt x="2274740" y="499993"/>
                  <a:pt x="2324289" y="545037"/>
                </a:cubicBezTo>
                <a:cubicBezTo>
                  <a:pt x="2373838" y="590081"/>
                  <a:pt x="2406120" y="317563"/>
                  <a:pt x="2459422" y="270266"/>
                </a:cubicBezTo>
                <a:cubicBezTo>
                  <a:pt x="2512724" y="222969"/>
                  <a:pt x="2578413" y="242113"/>
                  <a:pt x="2644103" y="261257"/>
                </a:cubicBezTo>
              </a:path>
            </a:pathLst>
          </a:custGeom>
          <a:noFill/>
          <a:ln w="38100">
            <a:solidFill>
              <a:schemeClr val="bg2">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雲 99">
            <a:extLst>
              <a:ext uri="{FF2B5EF4-FFF2-40B4-BE49-F238E27FC236}">
                <a16:creationId xmlns:a16="http://schemas.microsoft.com/office/drawing/2014/main" id="{64A0A914-F520-09B0-F99B-61AD1F2B696F}"/>
              </a:ext>
            </a:extLst>
          </p:cNvPr>
          <p:cNvSpPr/>
          <p:nvPr/>
        </p:nvSpPr>
        <p:spPr>
          <a:xfrm>
            <a:off x="2631230" y="3436008"/>
            <a:ext cx="515041" cy="470705"/>
          </a:xfrm>
          <a:prstGeom prst="cloud">
            <a:avLst/>
          </a:prstGeom>
          <a:solidFill>
            <a:schemeClr val="tx1">
              <a:lumMod val="50000"/>
              <a:lumOff val="5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雲 100">
            <a:extLst>
              <a:ext uri="{FF2B5EF4-FFF2-40B4-BE49-F238E27FC236}">
                <a16:creationId xmlns:a16="http://schemas.microsoft.com/office/drawing/2014/main" id="{A754A05D-8934-001B-7885-A722384AF368}"/>
              </a:ext>
            </a:extLst>
          </p:cNvPr>
          <p:cNvSpPr/>
          <p:nvPr/>
        </p:nvSpPr>
        <p:spPr>
          <a:xfrm>
            <a:off x="2794102" y="2231968"/>
            <a:ext cx="440019" cy="299068"/>
          </a:xfrm>
          <a:prstGeom prst="cloud">
            <a:avLst/>
          </a:prstGeom>
          <a:solidFill>
            <a:schemeClr val="tx1">
              <a:lumMod val="50000"/>
              <a:lumOff val="5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雲 101">
            <a:extLst>
              <a:ext uri="{FF2B5EF4-FFF2-40B4-BE49-F238E27FC236}">
                <a16:creationId xmlns:a16="http://schemas.microsoft.com/office/drawing/2014/main" id="{39B72751-665B-4601-57A7-2DB7AD6886F8}"/>
              </a:ext>
            </a:extLst>
          </p:cNvPr>
          <p:cNvSpPr/>
          <p:nvPr/>
        </p:nvSpPr>
        <p:spPr>
          <a:xfrm>
            <a:off x="2463088" y="3005376"/>
            <a:ext cx="299995" cy="247026"/>
          </a:xfrm>
          <a:prstGeom prst="cloud">
            <a:avLst/>
          </a:prstGeom>
          <a:solidFill>
            <a:schemeClr val="tx1">
              <a:lumMod val="50000"/>
              <a:lumOff val="5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テキスト ボックス 102">
            <a:extLst>
              <a:ext uri="{FF2B5EF4-FFF2-40B4-BE49-F238E27FC236}">
                <a16:creationId xmlns:a16="http://schemas.microsoft.com/office/drawing/2014/main" id="{2D0BAEF5-3A51-56A5-C573-1443B7472690}"/>
              </a:ext>
            </a:extLst>
          </p:cNvPr>
          <p:cNvSpPr txBox="1"/>
          <p:nvPr/>
        </p:nvSpPr>
        <p:spPr>
          <a:xfrm>
            <a:off x="2466835" y="2617330"/>
            <a:ext cx="1794081" cy="369332"/>
          </a:xfrm>
          <a:prstGeom prst="rect">
            <a:avLst/>
          </a:prstGeom>
          <a:noFill/>
        </p:spPr>
        <p:txBody>
          <a:bodyPr wrap="none" rtlCol="0">
            <a:spAutoFit/>
          </a:bodyPr>
          <a:lstStyle/>
          <a:p>
            <a:r>
              <a:rPr lang="en-US" altLang="ja-JP" b="1" dirty="0"/>
              <a:t>Density clump</a:t>
            </a:r>
            <a:endParaRPr kumimoji="1" lang="ja-JP" altLang="en-US" b="1"/>
          </a:p>
        </p:txBody>
      </p:sp>
      <p:sp>
        <p:nvSpPr>
          <p:cNvPr id="112" name="フリーフォーム 111">
            <a:extLst>
              <a:ext uri="{FF2B5EF4-FFF2-40B4-BE49-F238E27FC236}">
                <a16:creationId xmlns:a16="http://schemas.microsoft.com/office/drawing/2014/main" id="{5A5C14A1-8DF6-F4D2-12A2-63516F71B648}"/>
              </a:ext>
            </a:extLst>
          </p:cNvPr>
          <p:cNvSpPr/>
          <p:nvPr/>
        </p:nvSpPr>
        <p:spPr>
          <a:xfrm rot="16040191">
            <a:off x="9962683" y="4750820"/>
            <a:ext cx="1613550" cy="180761"/>
          </a:xfrm>
          <a:custGeom>
            <a:avLst/>
            <a:gdLst>
              <a:gd name="connsiteX0" fmla="*/ 0 w 2590049"/>
              <a:gd name="connsiteY0" fmla="*/ 270266 h 567562"/>
              <a:gd name="connsiteX1" fmla="*/ 49549 w 2590049"/>
              <a:gd name="connsiteY1" fmla="*/ 13513 h 567562"/>
              <a:gd name="connsiteX2" fmla="*/ 211708 w 2590049"/>
              <a:gd name="connsiteY2" fmla="*/ 567559 h 567562"/>
              <a:gd name="connsiteX3" fmla="*/ 400895 w 2590049"/>
              <a:gd name="connsiteY3" fmla="*/ 4505 h 567562"/>
              <a:gd name="connsiteX4" fmla="*/ 554045 w 2590049"/>
              <a:gd name="connsiteY4" fmla="*/ 567559 h 567562"/>
              <a:gd name="connsiteX5" fmla="*/ 734223 w 2590049"/>
              <a:gd name="connsiteY5" fmla="*/ 13513 h 567562"/>
              <a:gd name="connsiteX6" fmla="*/ 896382 w 2590049"/>
              <a:gd name="connsiteY6" fmla="*/ 558550 h 567562"/>
              <a:gd name="connsiteX7" fmla="*/ 1081064 w 2590049"/>
              <a:gd name="connsiteY7" fmla="*/ 9009 h 567562"/>
              <a:gd name="connsiteX8" fmla="*/ 1247728 w 2590049"/>
              <a:gd name="connsiteY8" fmla="*/ 563054 h 567562"/>
              <a:gd name="connsiteX9" fmla="*/ 1423401 w 2590049"/>
              <a:gd name="connsiteY9" fmla="*/ 18018 h 567562"/>
              <a:gd name="connsiteX10" fmla="*/ 1590065 w 2590049"/>
              <a:gd name="connsiteY10" fmla="*/ 567559 h 567562"/>
              <a:gd name="connsiteX11" fmla="*/ 1761234 w 2590049"/>
              <a:gd name="connsiteY11" fmla="*/ 13513 h 567562"/>
              <a:gd name="connsiteX12" fmla="*/ 1932402 w 2590049"/>
              <a:gd name="connsiteY12" fmla="*/ 549541 h 567562"/>
              <a:gd name="connsiteX13" fmla="*/ 2108075 w 2590049"/>
              <a:gd name="connsiteY13" fmla="*/ 0 h 567562"/>
              <a:gd name="connsiteX14" fmla="*/ 2270235 w 2590049"/>
              <a:gd name="connsiteY14" fmla="*/ 545037 h 567562"/>
              <a:gd name="connsiteX15" fmla="*/ 2405368 w 2590049"/>
              <a:gd name="connsiteY15" fmla="*/ 270266 h 567562"/>
              <a:gd name="connsiteX16" fmla="*/ 2590049 w 2590049"/>
              <a:gd name="connsiteY16" fmla="*/ 261257 h 567562"/>
              <a:gd name="connsiteX0" fmla="*/ 0 w 2644103"/>
              <a:gd name="connsiteY0" fmla="*/ 344979 h 567562"/>
              <a:gd name="connsiteX1" fmla="*/ 103603 w 2644103"/>
              <a:gd name="connsiteY1" fmla="*/ 13513 h 567562"/>
              <a:gd name="connsiteX2" fmla="*/ 265762 w 2644103"/>
              <a:gd name="connsiteY2" fmla="*/ 567559 h 567562"/>
              <a:gd name="connsiteX3" fmla="*/ 454949 w 2644103"/>
              <a:gd name="connsiteY3" fmla="*/ 4505 h 567562"/>
              <a:gd name="connsiteX4" fmla="*/ 608099 w 2644103"/>
              <a:gd name="connsiteY4" fmla="*/ 567559 h 567562"/>
              <a:gd name="connsiteX5" fmla="*/ 788277 w 2644103"/>
              <a:gd name="connsiteY5" fmla="*/ 13513 h 567562"/>
              <a:gd name="connsiteX6" fmla="*/ 950436 w 2644103"/>
              <a:gd name="connsiteY6" fmla="*/ 558550 h 567562"/>
              <a:gd name="connsiteX7" fmla="*/ 1135118 w 2644103"/>
              <a:gd name="connsiteY7" fmla="*/ 9009 h 567562"/>
              <a:gd name="connsiteX8" fmla="*/ 1301782 w 2644103"/>
              <a:gd name="connsiteY8" fmla="*/ 563054 h 567562"/>
              <a:gd name="connsiteX9" fmla="*/ 1477455 w 2644103"/>
              <a:gd name="connsiteY9" fmla="*/ 18018 h 567562"/>
              <a:gd name="connsiteX10" fmla="*/ 1644119 w 2644103"/>
              <a:gd name="connsiteY10" fmla="*/ 567559 h 567562"/>
              <a:gd name="connsiteX11" fmla="*/ 1815288 w 2644103"/>
              <a:gd name="connsiteY11" fmla="*/ 13513 h 567562"/>
              <a:gd name="connsiteX12" fmla="*/ 1986456 w 2644103"/>
              <a:gd name="connsiteY12" fmla="*/ 549541 h 567562"/>
              <a:gd name="connsiteX13" fmla="*/ 2162129 w 2644103"/>
              <a:gd name="connsiteY13" fmla="*/ 0 h 567562"/>
              <a:gd name="connsiteX14" fmla="*/ 2324289 w 2644103"/>
              <a:gd name="connsiteY14" fmla="*/ 545037 h 567562"/>
              <a:gd name="connsiteX15" fmla="*/ 2459422 w 2644103"/>
              <a:gd name="connsiteY15" fmla="*/ 270266 h 567562"/>
              <a:gd name="connsiteX16" fmla="*/ 2644103 w 2644103"/>
              <a:gd name="connsiteY16" fmla="*/ 261257 h 5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4103" h="567562">
                <a:moveTo>
                  <a:pt x="0" y="344979"/>
                </a:moveTo>
                <a:cubicBezTo>
                  <a:pt x="7132" y="191828"/>
                  <a:pt x="59309" y="-23584"/>
                  <a:pt x="103603" y="13513"/>
                </a:cubicBezTo>
                <a:cubicBezTo>
                  <a:pt x="147897" y="50610"/>
                  <a:pt x="207204" y="569060"/>
                  <a:pt x="265762" y="567559"/>
                </a:cubicBezTo>
                <a:cubicBezTo>
                  <a:pt x="324320" y="566058"/>
                  <a:pt x="397893" y="4505"/>
                  <a:pt x="454949" y="4505"/>
                </a:cubicBezTo>
                <a:cubicBezTo>
                  <a:pt x="512005" y="4505"/>
                  <a:pt x="552544" y="566058"/>
                  <a:pt x="608099" y="567559"/>
                </a:cubicBezTo>
                <a:cubicBezTo>
                  <a:pt x="663654" y="569060"/>
                  <a:pt x="731221" y="15014"/>
                  <a:pt x="788277" y="13513"/>
                </a:cubicBezTo>
                <a:cubicBezTo>
                  <a:pt x="845333" y="12012"/>
                  <a:pt x="892629" y="559301"/>
                  <a:pt x="950436" y="558550"/>
                </a:cubicBezTo>
                <a:cubicBezTo>
                  <a:pt x="1008243" y="557799"/>
                  <a:pt x="1076560" y="8258"/>
                  <a:pt x="1135118" y="9009"/>
                </a:cubicBezTo>
                <a:cubicBezTo>
                  <a:pt x="1193676" y="9760"/>
                  <a:pt x="1244726" y="561553"/>
                  <a:pt x="1301782" y="563054"/>
                </a:cubicBezTo>
                <a:cubicBezTo>
                  <a:pt x="1358838" y="564555"/>
                  <a:pt x="1420399" y="17267"/>
                  <a:pt x="1477455" y="18018"/>
                </a:cubicBezTo>
                <a:cubicBezTo>
                  <a:pt x="1534511" y="18769"/>
                  <a:pt x="1587814" y="568310"/>
                  <a:pt x="1644119" y="567559"/>
                </a:cubicBezTo>
                <a:cubicBezTo>
                  <a:pt x="1700424" y="566808"/>
                  <a:pt x="1758232" y="16516"/>
                  <a:pt x="1815288" y="13513"/>
                </a:cubicBezTo>
                <a:cubicBezTo>
                  <a:pt x="1872344" y="10510"/>
                  <a:pt x="1928649" y="551793"/>
                  <a:pt x="1986456" y="549541"/>
                </a:cubicBezTo>
                <a:cubicBezTo>
                  <a:pt x="2044263" y="547289"/>
                  <a:pt x="2105824" y="751"/>
                  <a:pt x="2162129" y="0"/>
                </a:cubicBezTo>
                <a:cubicBezTo>
                  <a:pt x="2218434" y="-751"/>
                  <a:pt x="2274740" y="499993"/>
                  <a:pt x="2324289" y="545037"/>
                </a:cubicBezTo>
                <a:cubicBezTo>
                  <a:pt x="2373838" y="590081"/>
                  <a:pt x="2406120" y="317563"/>
                  <a:pt x="2459422" y="270266"/>
                </a:cubicBezTo>
                <a:cubicBezTo>
                  <a:pt x="2512724" y="222969"/>
                  <a:pt x="2578413" y="242113"/>
                  <a:pt x="2644103" y="261257"/>
                </a:cubicBezTo>
              </a:path>
            </a:pathLst>
          </a:custGeom>
          <a:noFill/>
          <a:ln w="38100">
            <a:solidFill>
              <a:schemeClr val="bg2">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フリーフォーム 112">
            <a:extLst>
              <a:ext uri="{FF2B5EF4-FFF2-40B4-BE49-F238E27FC236}">
                <a16:creationId xmlns:a16="http://schemas.microsoft.com/office/drawing/2014/main" id="{F5616A63-50C5-0A86-2446-C0B87126862F}"/>
              </a:ext>
            </a:extLst>
          </p:cNvPr>
          <p:cNvSpPr/>
          <p:nvPr/>
        </p:nvSpPr>
        <p:spPr>
          <a:xfrm rot="16040191">
            <a:off x="10115083" y="4903220"/>
            <a:ext cx="1613550" cy="180761"/>
          </a:xfrm>
          <a:custGeom>
            <a:avLst/>
            <a:gdLst>
              <a:gd name="connsiteX0" fmla="*/ 0 w 2590049"/>
              <a:gd name="connsiteY0" fmla="*/ 270266 h 567562"/>
              <a:gd name="connsiteX1" fmla="*/ 49549 w 2590049"/>
              <a:gd name="connsiteY1" fmla="*/ 13513 h 567562"/>
              <a:gd name="connsiteX2" fmla="*/ 211708 w 2590049"/>
              <a:gd name="connsiteY2" fmla="*/ 567559 h 567562"/>
              <a:gd name="connsiteX3" fmla="*/ 400895 w 2590049"/>
              <a:gd name="connsiteY3" fmla="*/ 4505 h 567562"/>
              <a:gd name="connsiteX4" fmla="*/ 554045 w 2590049"/>
              <a:gd name="connsiteY4" fmla="*/ 567559 h 567562"/>
              <a:gd name="connsiteX5" fmla="*/ 734223 w 2590049"/>
              <a:gd name="connsiteY5" fmla="*/ 13513 h 567562"/>
              <a:gd name="connsiteX6" fmla="*/ 896382 w 2590049"/>
              <a:gd name="connsiteY6" fmla="*/ 558550 h 567562"/>
              <a:gd name="connsiteX7" fmla="*/ 1081064 w 2590049"/>
              <a:gd name="connsiteY7" fmla="*/ 9009 h 567562"/>
              <a:gd name="connsiteX8" fmla="*/ 1247728 w 2590049"/>
              <a:gd name="connsiteY8" fmla="*/ 563054 h 567562"/>
              <a:gd name="connsiteX9" fmla="*/ 1423401 w 2590049"/>
              <a:gd name="connsiteY9" fmla="*/ 18018 h 567562"/>
              <a:gd name="connsiteX10" fmla="*/ 1590065 w 2590049"/>
              <a:gd name="connsiteY10" fmla="*/ 567559 h 567562"/>
              <a:gd name="connsiteX11" fmla="*/ 1761234 w 2590049"/>
              <a:gd name="connsiteY11" fmla="*/ 13513 h 567562"/>
              <a:gd name="connsiteX12" fmla="*/ 1932402 w 2590049"/>
              <a:gd name="connsiteY12" fmla="*/ 549541 h 567562"/>
              <a:gd name="connsiteX13" fmla="*/ 2108075 w 2590049"/>
              <a:gd name="connsiteY13" fmla="*/ 0 h 567562"/>
              <a:gd name="connsiteX14" fmla="*/ 2270235 w 2590049"/>
              <a:gd name="connsiteY14" fmla="*/ 545037 h 567562"/>
              <a:gd name="connsiteX15" fmla="*/ 2405368 w 2590049"/>
              <a:gd name="connsiteY15" fmla="*/ 270266 h 567562"/>
              <a:gd name="connsiteX16" fmla="*/ 2590049 w 2590049"/>
              <a:gd name="connsiteY16" fmla="*/ 261257 h 567562"/>
              <a:gd name="connsiteX0" fmla="*/ 0 w 2644103"/>
              <a:gd name="connsiteY0" fmla="*/ 344979 h 567562"/>
              <a:gd name="connsiteX1" fmla="*/ 103603 w 2644103"/>
              <a:gd name="connsiteY1" fmla="*/ 13513 h 567562"/>
              <a:gd name="connsiteX2" fmla="*/ 265762 w 2644103"/>
              <a:gd name="connsiteY2" fmla="*/ 567559 h 567562"/>
              <a:gd name="connsiteX3" fmla="*/ 454949 w 2644103"/>
              <a:gd name="connsiteY3" fmla="*/ 4505 h 567562"/>
              <a:gd name="connsiteX4" fmla="*/ 608099 w 2644103"/>
              <a:gd name="connsiteY4" fmla="*/ 567559 h 567562"/>
              <a:gd name="connsiteX5" fmla="*/ 788277 w 2644103"/>
              <a:gd name="connsiteY5" fmla="*/ 13513 h 567562"/>
              <a:gd name="connsiteX6" fmla="*/ 950436 w 2644103"/>
              <a:gd name="connsiteY6" fmla="*/ 558550 h 567562"/>
              <a:gd name="connsiteX7" fmla="*/ 1135118 w 2644103"/>
              <a:gd name="connsiteY7" fmla="*/ 9009 h 567562"/>
              <a:gd name="connsiteX8" fmla="*/ 1301782 w 2644103"/>
              <a:gd name="connsiteY8" fmla="*/ 563054 h 567562"/>
              <a:gd name="connsiteX9" fmla="*/ 1477455 w 2644103"/>
              <a:gd name="connsiteY9" fmla="*/ 18018 h 567562"/>
              <a:gd name="connsiteX10" fmla="*/ 1644119 w 2644103"/>
              <a:gd name="connsiteY10" fmla="*/ 567559 h 567562"/>
              <a:gd name="connsiteX11" fmla="*/ 1815288 w 2644103"/>
              <a:gd name="connsiteY11" fmla="*/ 13513 h 567562"/>
              <a:gd name="connsiteX12" fmla="*/ 1986456 w 2644103"/>
              <a:gd name="connsiteY12" fmla="*/ 549541 h 567562"/>
              <a:gd name="connsiteX13" fmla="*/ 2162129 w 2644103"/>
              <a:gd name="connsiteY13" fmla="*/ 0 h 567562"/>
              <a:gd name="connsiteX14" fmla="*/ 2324289 w 2644103"/>
              <a:gd name="connsiteY14" fmla="*/ 545037 h 567562"/>
              <a:gd name="connsiteX15" fmla="*/ 2459422 w 2644103"/>
              <a:gd name="connsiteY15" fmla="*/ 270266 h 567562"/>
              <a:gd name="connsiteX16" fmla="*/ 2644103 w 2644103"/>
              <a:gd name="connsiteY16" fmla="*/ 261257 h 5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4103" h="567562">
                <a:moveTo>
                  <a:pt x="0" y="344979"/>
                </a:moveTo>
                <a:cubicBezTo>
                  <a:pt x="7132" y="191828"/>
                  <a:pt x="59309" y="-23584"/>
                  <a:pt x="103603" y="13513"/>
                </a:cubicBezTo>
                <a:cubicBezTo>
                  <a:pt x="147897" y="50610"/>
                  <a:pt x="207204" y="569060"/>
                  <a:pt x="265762" y="567559"/>
                </a:cubicBezTo>
                <a:cubicBezTo>
                  <a:pt x="324320" y="566058"/>
                  <a:pt x="397893" y="4505"/>
                  <a:pt x="454949" y="4505"/>
                </a:cubicBezTo>
                <a:cubicBezTo>
                  <a:pt x="512005" y="4505"/>
                  <a:pt x="552544" y="566058"/>
                  <a:pt x="608099" y="567559"/>
                </a:cubicBezTo>
                <a:cubicBezTo>
                  <a:pt x="663654" y="569060"/>
                  <a:pt x="731221" y="15014"/>
                  <a:pt x="788277" y="13513"/>
                </a:cubicBezTo>
                <a:cubicBezTo>
                  <a:pt x="845333" y="12012"/>
                  <a:pt x="892629" y="559301"/>
                  <a:pt x="950436" y="558550"/>
                </a:cubicBezTo>
                <a:cubicBezTo>
                  <a:pt x="1008243" y="557799"/>
                  <a:pt x="1076560" y="8258"/>
                  <a:pt x="1135118" y="9009"/>
                </a:cubicBezTo>
                <a:cubicBezTo>
                  <a:pt x="1193676" y="9760"/>
                  <a:pt x="1244726" y="561553"/>
                  <a:pt x="1301782" y="563054"/>
                </a:cubicBezTo>
                <a:cubicBezTo>
                  <a:pt x="1358838" y="564555"/>
                  <a:pt x="1420399" y="17267"/>
                  <a:pt x="1477455" y="18018"/>
                </a:cubicBezTo>
                <a:cubicBezTo>
                  <a:pt x="1534511" y="18769"/>
                  <a:pt x="1587814" y="568310"/>
                  <a:pt x="1644119" y="567559"/>
                </a:cubicBezTo>
                <a:cubicBezTo>
                  <a:pt x="1700424" y="566808"/>
                  <a:pt x="1758232" y="16516"/>
                  <a:pt x="1815288" y="13513"/>
                </a:cubicBezTo>
                <a:cubicBezTo>
                  <a:pt x="1872344" y="10510"/>
                  <a:pt x="1928649" y="551793"/>
                  <a:pt x="1986456" y="549541"/>
                </a:cubicBezTo>
                <a:cubicBezTo>
                  <a:pt x="2044263" y="547289"/>
                  <a:pt x="2105824" y="751"/>
                  <a:pt x="2162129" y="0"/>
                </a:cubicBezTo>
                <a:cubicBezTo>
                  <a:pt x="2218434" y="-751"/>
                  <a:pt x="2274740" y="499993"/>
                  <a:pt x="2324289" y="545037"/>
                </a:cubicBezTo>
                <a:cubicBezTo>
                  <a:pt x="2373838" y="590081"/>
                  <a:pt x="2406120" y="317563"/>
                  <a:pt x="2459422" y="270266"/>
                </a:cubicBezTo>
                <a:cubicBezTo>
                  <a:pt x="2512724" y="222969"/>
                  <a:pt x="2578413" y="242113"/>
                  <a:pt x="2644103" y="261257"/>
                </a:cubicBezTo>
              </a:path>
            </a:pathLst>
          </a:custGeom>
          <a:noFill/>
          <a:ln w="38100">
            <a:solidFill>
              <a:schemeClr val="bg2">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雲 113">
            <a:extLst>
              <a:ext uri="{FF2B5EF4-FFF2-40B4-BE49-F238E27FC236}">
                <a16:creationId xmlns:a16="http://schemas.microsoft.com/office/drawing/2014/main" id="{E5E85CCE-0257-34B4-3A3E-238A1D46C0A8}"/>
              </a:ext>
            </a:extLst>
          </p:cNvPr>
          <p:cNvSpPr/>
          <p:nvPr/>
        </p:nvSpPr>
        <p:spPr>
          <a:xfrm>
            <a:off x="1549804" y="3588409"/>
            <a:ext cx="515041" cy="470705"/>
          </a:xfrm>
          <a:prstGeom prst="cloud">
            <a:avLst/>
          </a:prstGeom>
          <a:solidFill>
            <a:schemeClr val="tx1">
              <a:lumMod val="50000"/>
              <a:lumOff val="5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リーフォーム 8">
            <a:extLst>
              <a:ext uri="{FF2B5EF4-FFF2-40B4-BE49-F238E27FC236}">
                <a16:creationId xmlns:a16="http://schemas.microsoft.com/office/drawing/2014/main" id="{744AD623-8E4D-AEF8-2584-A00EA6C3301E}"/>
              </a:ext>
            </a:extLst>
          </p:cNvPr>
          <p:cNvSpPr/>
          <p:nvPr/>
        </p:nvSpPr>
        <p:spPr>
          <a:xfrm>
            <a:off x="-1208314" y="3974970"/>
            <a:ext cx="58459" cy="292230"/>
          </a:xfrm>
          <a:custGeom>
            <a:avLst/>
            <a:gdLst>
              <a:gd name="connsiteX0" fmla="*/ 0 w 58459"/>
              <a:gd name="connsiteY0" fmla="*/ 292230 h 292230"/>
              <a:gd name="connsiteX1" fmla="*/ 54428 w 58459"/>
              <a:gd name="connsiteY1" fmla="*/ 9201 h 292230"/>
              <a:gd name="connsiteX2" fmla="*/ 54428 w 58459"/>
              <a:gd name="connsiteY2" fmla="*/ 63630 h 292230"/>
              <a:gd name="connsiteX3" fmla="*/ 54428 w 58459"/>
              <a:gd name="connsiteY3" fmla="*/ 63630 h 292230"/>
            </a:gdLst>
            <a:ahLst/>
            <a:cxnLst>
              <a:cxn ang="0">
                <a:pos x="connsiteX0" y="connsiteY0"/>
              </a:cxn>
              <a:cxn ang="0">
                <a:pos x="connsiteX1" y="connsiteY1"/>
              </a:cxn>
              <a:cxn ang="0">
                <a:pos x="connsiteX2" y="connsiteY2"/>
              </a:cxn>
              <a:cxn ang="0">
                <a:pos x="connsiteX3" y="connsiteY3"/>
              </a:cxn>
            </a:cxnLst>
            <a:rect l="l" t="t" r="r" b="b"/>
            <a:pathLst>
              <a:path w="58459" h="292230">
                <a:moveTo>
                  <a:pt x="0" y="292230"/>
                </a:moveTo>
                <a:lnTo>
                  <a:pt x="54428" y="9201"/>
                </a:lnTo>
                <a:cubicBezTo>
                  <a:pt x="63499" y="-28899"/>
                  <a:pt x="54428" y="63630"/>
                  <a:pt x="54428" y="63630"/>
                </a:cubicBezTo>
                <a:lnTo>
                  <a:pt x="54428" y="6363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フリーフォーム 114">
            <a:extLst>
              <a:ext uri="{FF2B5EF4-FFF2-40B4-BE49-F238E27FC236}">
                <a16:creationId xmlns:a16="http://schemas.microsoft.com/office/drawing/2014/main" id="{28D26041-FE0D-3785-F1B7-BDE01AF116EF}"/>
              </a:ext>
            </a:extLst>
          </p:cNvPr>
          <p:cNvSpPr/>
          <p:nvPr/>
        </p:nvSpPr>
        <p:spPr>
          <a:xfrm rot="5400000">
            <a:off x="363067" y="3002218"/>
            <a:ext cx="2766311" cy="525647"/>
          </a:xfrm>
          <a:custGeom>
            <a:avLst/>
            <a:gdLst>
              <a:gd name="connsiteX0" fmla="*/ 0 w 702756"/>
              <a:gd name="connsiteY0" fmla="*/ 251874 h 525647"/>
              <a:gd name="connsiteX1" fmla="*/ 158788 w 702756"/>
              <a:gd name="connsiteY1" fmla="*/ 4 h 525647"/>
              <a:gd name="connsiteX2" fmla="*/ 339478 w 702756"/>
              <a:gd name="connsiteY2" fmla="*/ 257350 h 525647"/>
              <a:gd name="connsiteX3" fmla="*/ 498266 w 702756"/>
              <a:gd name="connsiteY3" fmla="*/ 525647 h 525647"/>
              <a:gd name="connsiteX4" fmla="*/ 689907 w 702756"/>
              <a:gd name="connsiteY4" fmla="*/ 257350 h 525647"/>
              <a:gd name="connsiteX5" fmla="*/ 684431 w 702756"/>
              <a:gd name="connsiteY5" fmla="*/ 262825 h 525647"/>
              <a:gd name="connsiteX6" fmla="*/ 678956 w 702756"/>
              <a:gd name="connsiteY6" fmla="*/ 262825 h 525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756" h="525647">
                <a:moveTo>
                  <a:pt x="0" y="251874"/>
                </a:moveTo>
                <a:cubicBezTo>
                  <a:pt x="51104" y="125482"/>
                  <a:pt x="102208" y="-909"/>
                  <a:pt x="158788" y="4"/>
                </a:cubicBezTo>
                <a:cubicBezTo>
                  <a:pt x="215368" y="917"/>
                  <a:pt x="282898" y="169743"/>
                  <a:pt x="339478" y="257350"/>
                </a:cubicBezTo>
                <a:cubicBezTo>
                  <a:pt x="396058" y="344957"/>
                  <a:pt x="439861" y="525647"/>
                  <a:pt x="498266" y="525647"/>
                </a:cubicBezTo>
                <a:cubicBezTo>
                  <a:pt x="556671" y="525647"/>
                  <a:pt x="658880" y="301154"/>
                  <a:pt x="689907" y="257350"/>
                </a:cubicBezTo>
                <a:cubicBezTo>
                  <a:pt x="720934" y="213546"/>
                  <a:pt x="686256" y="261913"/>
                  <a:pt x="684431" y="262825"/>
                </a:cubicBezTo>
                <a:cubicBezTo>
                  <a:pt x="682606" y="263738"/>
                  <a:pt x="680781" y="263281"/>
                  <a:pt x="678956" y="262825"/>
                </a:cubicBezTo>
              </a:path>
            </a:pathLst>
          </a:custGeom>
          <a:noFill/>
          <a:ln w="635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a:extLst>
              <a:ext uri="{FF2B5EF4-FFF2-40B4-BE49-F238E27FC236}">
                <a16:creationId xmlns:a16="http://schemas.microsoft.com/office/drawing/2014/main" id="{A4D0B1BE-DB35-1B1D-A234-789AE572F550}"/>
              </a:ext>
            </a:extLst>
          </p:cNvPr>
          <p:cNvGrpSpPr/>
          <p:nvPr/>
        </p:nvGrpSpPr>
        <p:grpSpPr>
          <a:xfrm>
            <a:off x="4460556" y="1612683"/>
            <a:ext cx="5169724" cy="3330616"/>
            <a:chOff x="4340429" y="1405509"/>
            <a:chExt cx="5169724" cy="3330616"/>
          </a:xfrm>
        </p:grpSpPr>
        <p:grpSp>
          <p:nvGrpSpPr>
            <p:cNvPr id="68" name="グループ化 67">
              <a:extLst>
                <a:ext uri="{FF2B5EF4-FFF2-40B4-BE49-F238E27FC236}">
                  <a16:creationId xmlns:a16="http://schemas.microsoft.com/office/drawing/2014/main" id="{C7625488-EB47-AA4D-B485-7B2EED8196EB}"/>
                </a:ext>
              </a:extLst>
            </p:cNvPr>
            <p:cNvGrpSpPr/>
            <p:nvPr/>
          </p:nvGrpSpPr>
          <p:grpSpPr>
            <a:xfrm>
              <a:off x="4578778" y="1405509"/>
              <a:ext cx="3813338" cy="3173044"/>
              <a:chOff x="5126461" y="3561117"/>
              <a:chExt cx="3813338" cy="3173044"/>
            </a:xfrm>
          </p:grpSpPr>
          <p:pic>
            <p:nvPicPr>
              <p:cNvPr id="46" name="図 45" descr="時計 が含まれている画像&#10;&#10;自動的に生成された説明">
                <a:extLst>
                  <a:ext uri="{FF2B5EF4-FFF2-40B4-BE49-F238E27FC236}">
                    <a16:creationId xmlns:a16="http://schemas.microsoft.com/office/drawing/2014/main" id="{46C73849-41DD-164F-BCF1-45937F74149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126461" y="3608493"/>
                <a:ext cx="3281558" cy="3125668"/>
              </a:xfrm>
              <a:prstGeom prst="rect">
                <a:avLst/>
              </a:prstGeom>
            </p:spPr>
          </p:pic>
          <p:sp>
            <p:nvSpPr>
              <p:cNvPr id="51" name="テキスト ボックス 50">
                <a:extLst>
                  <a:ext uri="{FF2B5EF4-FFF2-40B4-BE49-F238E27FC236}">
                    <a16:creationId xmlns:a16="http://schemas.microsoft.com/office/drawing/2014/main" id="{C81DB819-F4B6-5A40-930E-BB1705E28C31}"/>
                  </a:ext>
                </a:extLst>
              </p:cNvPr>
              <p:cNvSpPr txBox="1"/>
              <p:nvPr/>
            </p:nvSpPr>
            <p:spPr>
              <a:xfrm>
                <a:off x="5592077" y="3561117"/>
                <a:ext cx="694357" cy="307777"/>
              </a:xfrm>
              <a:prstGeom prst="rect">
                <a:avLst/>
              </a:prstGeom>
              <a:noFill/>
            </p:spPr>
            <p:txBody>
              <a:bodyPr wrap="square" rtlCol="0">
                <a:spAutoFit/>
              </a:bodyPr>
              <a:lstStyle/>
              <a:p>
                <a:r>
                  <a:rPr lang="en-US" altLang="ja-JP" sz="1400" b="1" dirty="0"/>
                  <a:t>shock</a:t>
                </a:r>
                <a:endParaRPr kumimoji="1" lang="en-US" altLang="ja-JP" sz="1400" b="1" dirty="0"/>
              </a:p>
            </p:txBody>
          </p:sp>
          <p:sp>
            <p:nvSpPr>
              <p:cNvPr id="52" name="テキスト ボックス 51">
                <a:extLst>
                  <a:ext uri="{FF2B5EF4-FFF2-40B4-BE49-F238E27FC236}">
                    <a16:creationId xmlns:a16="http://schemas.microsoft.com/office/drawing/2014/main" id="{73AE1BE9-34BB-9B44-99C1-2590661F2CA7}"/>
                  </a:ext>
                </a:extLst>
              </p:cNvPr>
              <p:cNvSpPr txBox="1"/>
              <p:nvPr/>
            </p:nvSpPr>
            <p:spPr>
              <a:xfrm>
                <a:off x="8386442" y="4345355"/>
                <a:ext cx="553357" cy="369332"/>
              </a:xfrm>
              <a:prstGeom prst="rect">
                <a:avLst/>
              </a:prstGeom>
              <a:noFill/>
            </p:spPr>
            <p:txBody>
              <a:bodyPr wrap="none" rtlCol="0">
                <a:spAutoFit/>
              </a:bodyPr>
              <a:lstStyle/>
              <a:p>
                <a:r>
                  <a:rPr lang="en-US" altLang="ja-JP" b="1" dirty="0"/>
                  <a:t>rho</a:t>
                </a:r>
                <a:endParaRPr kumimoji="1" lang="ja-JP" altLang="en-US" b="1"/>
              </a:p>
            </p:txBody>
          </p:sp>
          <p:sp>
            <p:nvSpPr>
              <p:cNvPr id="53" name="下矢印 52">
                <a:extLst>
                  <a:ext uri="{FF2B5EF4-FFF2-40B4-BE49-F238E27FC236}">
                    <a16:creationId xmlns:a16="http://schemas.microsoft.com/office/drawing/2014/main" id="{26F31838-DCFD-8641-8002-0B2D960AB35E}"/>
                  </a:ext>
                </a:extLst>
              </p:cNvPr>
              <p:cNvSpPr/>
              <p:nvPr/>
            </p:nvSpPr>
            <p:spPr>
              <a:xfrm rot="5400000" flipH="1">
                <a:off x="7559187" y="4464919"/>
                <a:ext cx="239629" cy="318436"/>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dirty="0"/>
              </a:p>
            </p:txBody>
          </p:sp>
          <p:sp>
            <p:nvSpPr>
              <p:cNvPr id="54" name="下矢印 53">
                <a:extLst>
                  <a:ext uri="{FF2B5EF4-FFF2-40B4-BE49-F238E27FC236}">
                    <a16:creationId xmlns:a16="http://schemas.microsoft.com/office/drawing/2014/main" id="{0B60AD02-EC59-6B40-88E3-7D5F512BFDAA}"/>
                  </a:ext>
                </a:extLst>
              </p:cNvPr>
              <p:cNvSpPr/>
              <p:nvPr/>
            </p:nvSpPr>
            <p:spPr>
              <a:xfrm rot="16200000" flipH="1">
                <a:off x="5511268" y="4490618"/>
                <a:ext cx="239629" cy="318436"/>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dirty="0"/>
              </a:p>
            </p:txBody>
          </p:sp>
          <p:sp>
            <p:nvSpPr>
              <p:cNvPr id="55" name="テキスト ボックス 54">
                <a:extLst>
                  <a:ext uri="{FF2B5EF4-FFF2-40B4-BE49-F238E27FC236}">
                    <a16:creationId xmlns:a16="http://schemas.microsoft.com/office/drawing/2014/main" id="{A40F3779-81E7-FE42-9B01-2FED69DC9818}"/>
                  </a:ext>
                </a:extLst>
              </p:cNvPr>
              <p:cNvSpPr txBox="1"/>
              <p:nvPr/>
            </p:nvSpPr>
            <p:spPr>
              <a:xfrm>
                <a:off x="5681579" y="5102758"/>
                <a:ext cx="2212395" cy="215444"/>
              </a:xfrm>
              <a:prstGeom prst="rect">
                <a:avLst/>
              </a:prstGeom>
              <a:solidFill>
                <a:schemeClr val="bg1"/>
              </a:solidFill>
            </p:spPr>
            <p:txBody>
              <a:bodyPr wrap="square" tIns="0" bIns="0" rtlCol="0">
                <a:spAutoFit/>
              </a:bodyPr>
              <a:lstStyle/>
              <a:p>
                <a:r>
                  <a:rPr lang="en-US" altLang="ja-JP" sz="1400" b="1" dirty="0">
                    <a:solidFill>
                      <a:schemeClr val="accent2">
                        <a:lumMod val="50000"/>
                      </a:schemeClr>
                    </a:solidFill>
                  </a:rPr>
                  <a:t>Contact discontinuity</a:t>
                </a:r>
                <a:endParaRPr lang="ja-JP" altLang="en-US" sz="1400" b="1">
                  <a:solidFill>
                    <a:schemeClr val="accent2">
                      <a:lumMod val="50000"/>
                    </a:schemeClr>
                  </a:solidFill>
                </a:endParaRPr>
              </a:p>
            </p:txBody>
          </p:sp>
          <p:sp>
            <p:nvSpPr>
              <p:cNvPr id="57" name="テキスト ボックス 56">
                <a:extLst>
                  <a:ext uri="{FF2B5EF4-FFF2-40B4-BE49-F238E27FC236}">
                    <a16:creationId xmlns:a16="http://schemas.microsoft.com/office/drawing/2014/main" id="{98946537-FC11-FA4A-91E7-3CA047A907B0}"/>
                  </a:ext>
                </a:extLst>
              </p:cNvPr>
              <p:cNvSpPr txBox="1"/>
              <p:nvPr/>
            </p:nvSpPr>
            <p:spPr>
              <a:xfrm>
                <a:off x="7334492" y="4646535"/>
                <a:ext cx="635110" cy="369332"/>
              </a:xfrm>
              <a:prstGeom prst="rect">
                <a:avLst/>
              </a:prstGeom>
              <a:noFill/>
            </p:spPr>
            <p:txBody>
              <a:bodyPr wrap="none" rtlCol="0">
                <a:spAutoFit/>
              </a:bodyPr>
              <a:lstStyle/>
              <a:p>
                <a:r>
                  <a:rPr kumimoji="1" lang="en-US" altLang="ja-JP" dirty="0">
                    <a:solidFill>
                      <a:schemeClr val="bg1"/>
                    </a:solidFill>
                  </a:rPr>
                  <a:t>flow</a:t>
                </a:r>
                <a:endParaRPr kumimoji="1" lang="ja-JP" altLang="en-US">
                  <a:solidFill>
                    <a:schemeClr val="bg1"/>
                  </a:solidFill>
                </a:endParaRPr>
              </a:p>
            </p:txBody>
          </p:sp>
          <p:sp>
            <p:nvSpPr>
              <p:cNvPr id="58" name="テキスト ボックス 57">
                <a:extLst>
                  <a:ext uri="{FF2B5EF4-FFF2-40B4-BE49-F238E27FC236}">
                    <a16:creationId xmlns:a16="http://schemas.microsoft.com/office/drawing/2014/main" id="{502238AC-3B24-A344-89C3-785C188BEA08}"/>
                  </a:ext>
                </a:extLst>
              </p:cNvPr>
              <p:cNvSpPr txBox="1"/>
              <p:nvPr/>
            </p:nvSpPr>
            <p:spPr>
              <a:xfrm>
                <a:off x="5419520" y="4658487"/>
                <a:ext cx="635110" cy="369332"/>
              </a:xfrm>
              <a:prstGeom prst="rect">
                <a:avLst/>
              </a:prstGeom>
              <a:noFill/>
            </p:spPr>
            <p:txBody>
              <a:bodyPr wrap="none" rtlCol="0">
                <a:spAutoFit/>
              </a:bodyPr>
              <a:lstStyle/>
              <a:p>
                <a:r>
                  <a:rPr kumimoji="1" lang="en-US" altLang="ja-JP" dirty="0">
                    <a:solidFill>
                      <a:schemeClr val="bg1"/>
                    </a:solidFill>
                  </a:rPr>
                  <a:t>flow</a:t>
                </a:r>
                <a:endParaRPr kumimoji="1" lang="ja-JP" altLang="en-US">
                  <a:solidFill>
                    <a:schemeClr val="bg1"/>
                  </a:solidFill>
                </a:endParaRPr>
              </a:p>
            </p:txBody>
          </p:sp>
          <p:cxnSp>
            <p:nvCxnSpPr>
              <p:cNvPr id="59" name="直線コネクタ 58">
                <a:extLst>
                  <a:ext uri="{FF2B5EF4-FFF2-40B4-BE49-F238E27FC236}">
                    <a16:creationId xmlns:a16="http://schemas.microsoft.com/office/drawing/2014/main" id="{99B35ACE-3595-3E4C-9913-018CF4522B58}"/>
                  </a:ext>
                </a:extLst>
              </p:cNvPr>
              <p:cNvCxnSpPr>
                <a:cxnSpLocks/>
              </p:cNvCxnSpPr>
              <p:nvPr/>
            </p:nvCxnSpPr>
            <p:spPr>
              <a:xfrm flipH="1">
                <a:off x="6758150" y="3789796"/>
                <a:ext cx="387" cy="1204053"/>
              </a:xfrm>
              <a:prstGeom prst="line">
                <a:avLst/>
              </a:prstGeom>
              <a:ln w="44450">
                <a:solidFill>
                  <a:schemeClr val="accent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0" name="テキスト ボックス 59">
                <a:extLst>
                  <a:ext uri="{FF2B5EF4-FFF2-40B4-BE49-F238E27FC236}">
                    <a16:creationId xmlns:a16="http://schemas.microsoft.com/office/drawing/2014/main" id="{C89B16D7-BBEC-694C-95CB-7F6C379A1912}"/>
                  </a:ext>
                </a:extLst>
              </p:cNvPr>
              <p:cNvSpPr txBox="1"/>
              <p:nvPr/>
            </p:nvSpPr>
            <p:spPr>
              <a:xfrm>
                <a:off x="7199617" y="3565536"/>
                <a:ext cx="694357" cy="307777"/>
              </a:xfrm>
              <a:prstGeom prst="rect">
                <a:avLst/>
              </a:prstGeom>
              <a:noFill/>
            </p:spPr>
            <p:txBody>
              <a:bodyPr wrap="square" rtlCol="0">
                <a:spAutoFit/>
              </a:bodyPr>
              <a:lstStyle/>
              <a:p>
                <a:r>
                  <a:rPr lang="en-US" altLang="ja-JP" sz="1400" b="1" dirty="0"/>
                  <a:t>shock</a:t>
                </a:r>
                <a:endParaRPr kumimoji="1" lang="en-US" altLang="ja-JP" sz="1400" b="1" dirty="0"/>
              </a:p>
            </p:txBody>
          </p:sp>
          <p:cxnSp>
            <p:nvCxnSpPr>
              <p:cNvPr id="65" name="直線コネクタ 64">
                <a:extLst>
                  <a:ext uri="{FF2B5EF4-FFF2-40B4-BE49-F238E27FC236}">
                    <a16:creationId xmlns:a16="http://schemas.microsoft.com/office/drawing/2014/main" id="{CFD9E25B-142E-A949-A148-E011C650D5DC}"/>
                  </a:ext>
                </a:extLst>
              </p:cNvPr>
              <p:cNvCxnSpPr>
                <a:cxnSpLocks/>
              </p:cNvCxnSpPr>
              <p:nvPr/>
            </p:nvCxnSpPr>
            <p:spPr>
              <a:xfrm flipH="1">
                <a:off x="6750168" y="5380374"/>
                <a:ext cx="387" cy="1204053"/>
              </a:xfrm>
              <a:prstGeom prst="line">
                <a:avLst/>
              </a:prstGeom>
              <a:ln w="44450">
                <a:solidFill>
                  <a:schemeClr val="accent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6" name="テキスト ボックス 65">
                <a:extLst>
                  <a:ext uri="{FF2B5EF4-FFF2-40B4-BE49-F238E27FC236}">
                    <a16:creationId xmlns:a16="http://schemas.microsoft.com/office/drawing/2014/main" id="{726CDF2B-3B1F-7B43-8D53-1020021C9948}"/>
                  </a:ext>
                </a:extLst>
              </p:cNvPr>
              <p:cNvSpPr txBox="1"/>
              <p:nvPr/>
            </p:nvSpPr>
            <p:spPr>
              <a:xfrm>
                <a:off x="8382177" y="5712358"/>
                <a:ext cx="534121" cy="369332"/>
              </a:xfrm>
              <a:prstGeom prst="rect">
                <a:avLst/>
              </a:prstGeom>
              <a:noFill/>
            </p:spPr>
            <p:txBody>
              <a:bodyPr wrap="none" rtlCol="0">
                <a:spAutoFit/>
              </a:bodyPr>
              <a:lstStyle/>
              <a:p>
                <a:r>
                  <a:rPr kumimoji="1" lang="en-US" altLang="ja-JP" b="1" dirty="0"/>
                  <a:t>|B|</a:t>
                </a:r>
                <a:endParaRPr kumimoji="1" lang="ja-JP" altLang="en-US" b="1"/>
              </a:p>
            </p:txBody>
          </p:sp>
        </p:grpSp>
        <p:sp>
          <p:nvSpPr>
            <p:cNvPr id="71" name="テキスト ボックス 70">
              <a:extLst>
                <a:ext uri="{FF2B5EF4-FFF2-40B4-BE49-F238E27FC236}">
                  <a16:creationId xmlns:a16="http://schemas.microsoft.com/office/drawing/2014/main" id="{5501F9CE-69C8-9C4C-BF4E-AC69E6EDC443}"/>
                </a:ext>
              </a:extLst>
            </p:cNvPr>
            <p:cNvSpPr txBox="1"/>
            <p:nvPr/>
          </p:nvSpPr>
          <p:spPr>
            <a:xfrm>
              <a:off x="7562184" y="4366793"/>
              <a:ext cx="1947969" cy="369332"/>
            </a:xfrm>
            <a:prstGeom prst="rect">
              <a:avLst/>
            </a:prstGeom>
            <a:noFill/>
          </p:spPr>
          <p:txBody>
            <a:bodyPr wrap="none" rtlCol="0">
              <a:spAutoFit/>
            </a:bodyPr>
            <a:lstStyle/>
            <a:p>
              <a:r>
                <a:rPr lang="en-US" altLang="ja-JP" dirty="0"/>
                <a:t>Inoue et al. 2011</a:t>
              </a:r>
            </a:p>
          </p:txBody>
        </p:sp>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AFDAEB99-048E-D840-A393-AD928F907C84}"/>
                    </a:ext>
                  </a:extLst>
                </p:cNvPr>
                <p:cNvSpPr txBox="1"/>
                <p:nvPr/>
              </p:nvSpPr>
              <p:spPr>
                <a:xfrm>
                  <a:off x="4340429" y="2360019"/>
                  <a:ext cx="564578" cy="338554"/>
                </a:xfrm>
                <a:prstGeom prst="rect">
                  <a:avLst/>
                </a:prstGeom>
                <a:solidFill>
                  <a:schemeClr val="bg1"/>
                </a:solidFill>
              </p:spPr>
              <p:txBody>
                <a:bodyPr wrap="none" rtlCol="0">
                  <a:spAutoFit/>
                </a:bodyPr>
                <a:lstStyle/>
                <a:p>
                  <a14:m>
                    <m:oMath xmlns:m="http://schemas.openxmlformats.org/officeDocument/2006/math">
                      <m:r>
                        <a:rPr kumimoji="1" lang="en-US" altLang="ja-JP" sz="1600" b="1" i="1" smtClean="0">
                          <a:latin typeface="Cambria Math" panose="02040503050406030204" pitchFamily="18" charset="0"/>
                          <a:ea typeface="Cambria Math" panose="02040503050406030204" pitchFamily="18" charset="0"/>
                        </a:rPr>
                        <m:t>𝚪</m:t>
                      </m:r>
                    </m:oMath>
                  </a14:m>
                  <a:r>
                    <a:rPr kumimoji="1" lang="en-US" altLang="ja-JP" sz="1600" b="1" dirty="0"/>
                    <a:t>~2</a:t>
                  </a:r>
                  <a:endParaRPr kumimoji="1" lang="ja-JP" altLang="en-US" sz="1600" b="1"/>
                </a:p>
              </p:txBody>
            </p:sp>
          </mc:Choice>
          <mc:Fallback xmlns="">
            <p:sp>
              <p:nvSpPr>
                <p:cNvPr id="6" name="テキスト ボックス 5">
                  <a:extLst>
                    <a:ext uri="{FF2B5EF4-FFF2-40B4-BE49-F238E27FC236}">
                      <a16:creationId xmlns:a16="http://schemas.microsoft.com/office/drawing/2014/main" id="{AFDAEB99-048E-D840-A393-AD928F907C84}"/>
                    </a:ext>
                  </a:extLst>
                </p:cNvPr>
                <p:cNvSpPr txBox="1">
                  <a:spLocks noRot="1" noChangeAspect="1" noMove="1" noResize="1" noEditPoints="1" noAdjustHandles="1" noChangeArrowheads="1" noChangeShapeType="1" noTextEdit="1"/>
                </p:cNvSpPr>
                <p:nvPr/>
              </p:nvSpPr>
              <p:spPr>
                <a:xfrm>
                  <a:off x="4340429" y="2360019"/>
                  <a:ext cx="564578" cy="338554"/>
                </a:xfrm>
                <a:prstGeom prst="rect">
                  <a:avLst/>
                </a:prstGeom>
                <a:blipFill>
                  <a:blip r:embed="rId5"/>
                  <a:stretch>
                    <a:fillRect t="-7407" r="-4444" b="-22222"/>
                  </a:stretch>
                </a:blipFill>
              </p:spPr>
              <p:txBody>
                <a:bodyPr/>
                <a:lstStyle/>
                <a:p>
                  <a:r>
                    <a:rPr lang="ja-JP" altLang="en-US">
                      <a:noFill/>
                    </a:rPr>
                    <a:t> </a:t>
                  </a:r>
                </a:p>
              </p:txBody>
            </p:sp>
          </mc:Fallback>
        </mc:AlternateContent>
        <p:sp>
          <p:nvSpPr>
            <p:cNvPr id="116" name="テキスト ボックス 115">
              <a:extLst>
                <a:ext uri="{FF2B5EF4-FFF2-40B4-BE49-F238E27FC236}">
                  <a16:creationId xmlns:a16="http://schemas.microsoft.com/office/drawing/2014/main" id="{2F1C1D59-8FB4-BE32-21DD-1A9F336E4874}"/>
                </a:ext>
              </a:extLst>
            </p:cNvPr>
            <p:cNvSpPr txBox="1"/>
            <p:nvPr/>
          </p:nvSpPr>
          <p:spPr>
            <a:xfrm>
              <a:off x="6335811" y="1604213"/>
              <a:ext cx="709877" cy="307777"/>
            </a:xfrm>
            <a:prstGeom prst="rect">
              <a:avLst/>
            </a:prstGeom>
            <a:noFill/>
          </p:spPr>
          <p:txBody>
            <a:bodyPr wrap="square" rtlCol="0">
              <a:spAutoFit/>
            </a:bodyPr>
            <a:lstStyle/>
            <a:p>
              <a:r>
                <a:rPr kumimoji="1" lang="en-US" altLang="ja-JP" sz="1400" b="1" dirty="0"/>
                <a:t>down</a:t>
              </a:r>
              <a:endParaRPr kumimoji="1" lang="ja-JP" altLang="en-US" sz="1400" b="1" dirty="0"/>
            </a:p>
          </p:txBody>
        </p:sp>
        <p:sp>
          <p:nvSpPr>
            <p:cNvPr id="117" name="テキスト ボックス 116">
              <a:extLst>
                <a:ext uri="{FF2B5EF4-FFF2-40B4-BE49-F238E27FC236}">
                  <a16:creationId xmlns:a16="http://schemas.microsoft.com/office/drawing/2014/main" id="{314F31B9-A71D-5D7C-332E-8D2330E348E4}"/>
                </a:ext>
              </a:extLst>
            </p:cNvPr>
            <p:cNvSpPr txBox="1"/>
            <p:nvPr/>
          </p:nvSpPr>
          <p:spPr>
            <a:xfrm>
              <a:off x="6878077" y="1593062"/>
              <a:ext cx="618116" cy="307777"/>
            </a:xfrm>
            <a:prstGeom prst="rect">
              <a:avLst/>
            </a:prstGeom>
            <a:noFill/>
          </p:spPr>
          <p:txBody>
            <a:bodyPr wrap="square" rtlCol="0">
              <a:spAutoFit/>
            </a:bodyPr>
            <a:lstStyle/>
            <a:p>
              <a:r>
                <a:rPr lang="en-US" altLang="ja-JP" sz="1400" b="1" dirty="0">
                  <a:solidFill>
                    <a:schemeClr val="bg1"/>
                  </a:solidFill>
                </a:rPr>
                <a:t>up</a:t>
              </a:r>
              <a:endParaRPr kumimoji="1" lang="ja-JP" altLang="en-US" sz="1400" b="1" dirty="0">
                <a:solidFill>
                  <a:schemeClr val="bg1"/>
                </a:solidFill>
              </a:endParaRPr>
            </a:p>
          </p:txBody>
        </p:sp>
        <p:sp>
          <p:nvSpPr>
            <p:cNvPr id="118" name="テキスト ボックス 117">
              <a:extLst>
                <a:ext uri="{FF2B5EF4-FFF2-40B4-BE49-F238E27FC236}">
                  <a16:creationId xmlns:a16="http://schemas.microsoft.com/office/drawing/2014/main" id="{E25B5A27-F711-D774-49EB-3958C726B6F3}"/>
                </a:ext>
              </a:extLst>
            </p:cNvPr>
            <p:cNvSpPr txBox="1"/>
            <p:nvPr/>
          </p:nvSpPr>
          <p:spPr>
            <a:xfrm>
              <a:off x="4894216" y="1627836"/>
              <a:ext cx="709877" cy="307777"/>
            </a:xfrm>
            <a:prstGeom prst="rect">
              <a:avLst/>
            </a:prstGeom>
            <a:noFill/>
          </p:spPr>
          <p:txBody>
            <a:bodyPr wrap="square" rtlCol="0">
              <a:spAutoFit/>
            </a:bodyPr>
            <a:lstStyle/>
            <a:p>
              <a:r>
                <a:rPr kumimoji="1" lang="en-US" altLang="ja-JP" sz="1400" b="1" dirty="0">
                  <a:solidFill>
                    <a:schemeClr val="bg1"/>
                  </a:solidFill>
                </a:rPr>
                <a:t>up</a:t>
              </a:r>
              <a:endParaRPr kumimoji="1" lang="ja-JP" altLang="en-US" sz="1400" b="1" dirty="0">
                <a:solidFill>
                  <a:schemeClr val="bg1"/>
                </a:solidFill>
              </a:endParaRPr>
            </a:p>
          </p:txBody>
        </p:sp>
        <p:sp>
          <p:nvSpPr>
            <p:cNvPr id="119" name="テキスト ボックス 118">
              <a:extLst>
                <a:ext uri="{FF2B5EF4-FFF2-40B4-BE49-F238E27FC236}">
                  <a16:creationId xmlns:a16="http://schemas.microsoft.com/office/drawing/2014/main" id="{D8578336-4204-75B7-911C-666121B0CBD0}"/>
                </a:ext>
              </a:extLst>
            </p:cNvPr>
            <p:cNvSpPr txBox="1"/>
            <p:nvPr/>
          </p:nvSpPr>
          <p:spPr>
            <a:xfrm>
              <a:off x="5471359" y="1627836"/>
              <a:ext cx="664885" cy="307777"/>
            </a:xfrm>
            <a:prstGeom prst="rect">
              <a:avLst/>
            </a:prstGeom>
            <a:noFill/>
          </p:spPr>
          <p:txBody>
            <a:bodyPr wrap="square" rtlCol="0">
              <a:spAutoFit/>
            </a:bodyPr>
            <a:lstStyle/>
            <a:p>
              <a:r>
                <a:rPr kumimoji="1" lang="en-US" altLang="ja-JP" sz="1400" b="1" dirty="0"/>
                <a:t>down</a:t>
              </a:r>
              <a:endParaRPr kumimoji="1" lang="ja-JP" altLang="en-US" sz="1400" b="1" dirty="0"/>
            </a:p>
          </p:txBody>
        </p:sp>
      </p:grpSp>
      <p:sp>
        <p:nvSpPr>
          <p:cNvPr id="10" name="テキスト ボックス 9">
            <a:extLst>
              <a:ext uri="{FF2B5EF4-FFF2-40B4-BE49-F238E27FC236}">
                <a16:creationId xmlns:a16="http://schemas.microsoft.com/office/drawing/2014/main" id="{8CFC2F71-C792-2117-646E-552171039163}"/>
              </a:ext>
            </a:extLst>
          </p:cNvPr>
          <p:cNvSpPr txBox="1"/>
          <p:nvPr/>
        </p:nvSpPr>
        <p:spPr>
          <a:xfrm>
            <a:off x="11379" y="4104087"/>
            <a:ext cx="1616148" cy="369332"/>
          </a:xfrm>
          <a:prstGeom prst="rect">
            <a:avLst/>
          </a:prstGeom>
          <a:noFill/>
        </p:spPr>
        <p:txBody>
          <a:bodyPr wrap="none" rtlCol="0">
            <a:spAutoFit/>
          </a:bodyPr>
          <a:lstStyle/>
          <a:p>
            <a:r>
              <a:rPr kumimoji="1" lang="en-US" altLang="ja-JP" b="1" dirty="0"/>
              <a:t>Downstream</a:t>
            </a:r>
          </a:p>
        </p:txBody>
      </p:sp>
      <p:sp>
        <p:nvSpPr>
          <p:cNvPr id="11" name="テキスト ボックス 10">
            <a:extLst>
              <a:ext uri="{FF2B5EF4-FFF2-40B4-BE49-F238E27FC236}">
                <a16:creationId xmlns:a16="http://schemas.microsoft.com/office/drawing/2014/main" id="{FC4A2584-4C6F-FBC1-1FBE-6CBB4B27E3F6}"/>
              </a:ext>
            </a:extLst>
          </p:cNvPr>
          <p:cNvSpPr txBox="1"/>
          <p:nvPr/>
        </p:nvSpPr>
        <p:spPr>
          <a:xfrm>
            <a:off x="6619539" y="5477503"/>
            <a:ext cx="3035866" cy="707886"/>
          </a:xfrm>
          <a:prstGeom prst="rect">
            <a:avLst/>
          </a:prstGeom>
          <a:solidFill>
            <a:srgbClr val="FF8E37"/>
          </a:solidFill>
          <a:ln w="53975" cmpd="thickThin">
            <a:solidFill>
              <a:schemeClr val="tx1"/>
            </a:solidFill>
          </a:ln>
        </p:spPr>
        <p:txBody>
          <a:bodyPr wrap="square" rtlCol="0">
            <a:spAutoFit/>
          </a:bodyPr>
          <a:lstStyle/>
          <a:p>
            <a:r>
              <a:rPr kumimoji="1" lang="en-US" altLang="ja-JP" sz="2000" b="1" dirty="0">
                <a:solidFill>
                  <a:sysClr val="windowText" lastClr="000000"/>
                </a:solidFill>
              </a:rPr>
              <a:t>Particle-In-Cell simulation is needed!!</a:t>
            </a:r>
            <a:endParaRPr kumimoji="1" lang="ja-JP" altLang="en-US" sz="2000" b="1">
              <a:solidFill>
                <a:sysClr val="windowText" lastClr="000000"/>
              </a:solidFill>
            </a:endParaRPr>
          </a:p>
        </p:txBody>
      </p:sp>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E576424E-9BB7-5EDC-859F-8F44DE0A9314}"/>
                  </a:ext>
                </a:extLst>
              </p:cNvPr>
              <p:cNvSpPr txBox="1"/>
              <p:nvPr/>
            </p:nvSpPr>
            <p:spPr>
              <a:xfrm>
                <a:off x="7718815" y="1405509"/>
                <a:ext cx="2089267" cy="672685"/>
              </a:xfrm>
              <a:prstGeom prst="rect">
                <a:avLst/>
              </a:prstGeom>
              <a:noFill/>
            </p:spPr>
            <p:txBody>
              <a:bodyPr wrap="square" rtlCol="0">
                <a:spAutoFit/>
              </a:bodyPr>
              <a:lstStyle/>
              <a:p>
                <a:pPr algn="r"/>
                <a14:m>
                  <m:oMath xmlns:m="http://schemas.openxmlformats.org/officeDocument/2006/math">
                    <m:sSub>
                      <m:sSubPr>
                        <m:ctrlPr>
                          <a:rPr lang="en-US" altLang="ja-JP" b="1" i="1">
                            <a:latin typeface="Cambria Math" panose="02040503050406030204" pitchFamily="18" charset="0"/>
                          </a:rPr>
                        </m:ctrlPr>
                      </m:sSubPr>
                      <m:e>
                        <m:r>
                          <a:rPr lang="en-US" altLang="ja-JP" b="1" i="1">
                            <a:latin typeface="Cambria Math" panose="02040503050406030204" pitchFamily="18" charset="0"/>
                          </a:rPr>
                          <m:t>𝒓</m:t>
                        </m:r>
                      </m:e>
                      <m:sub>
                        <m:r>
                          <a:rPr lang="en-US" altLang="ja-JP" b="1">
                            <a:latin typeface="Cambria Math" panose="02040503050406030204" pitchFamily="18" charset="0"/>
                          </a:rPr>
                          <m:t>𝐠</m:t>
                        </m:r>
                      </m:sub>
                    </m:sSub>
                  </m:oMath>
                </a14:m>
                <a:r>
                  <a:rPr kumimoji="1" lang="en-US" altLang="ja-JP" dirty="0"/>
                  <a:t>: </a:t>
                </a:r>
                <a:r>
                  <a:rPr kumimoji="1" lang="en-US" altLang="ja-JP" b="1" dirty="0" err="1"/>
                  <a:t>Gyroradius</a:t>
                </a:r>
                <a:r>
                  <a:rPr kumimoji="1" lang="en-US" altLang="ja-JP" b="1" dirty="0"/>
                  <a:t> of thermal particles</a:t>
                </a:r>
                <a:endParaRPr kumimoji="1" lang="ja-JP" altLang="en-US" b="1"/>
              </a:p>
            </p:txBody>
          </p:sp>
        </mc:Choice>
        <mc:Fallback xmlns="">
          <p:sp>
            <p:nvSpPr>
              <p:cNvPr id="8" name="テキスト ボックス 7">
                <a:extLst>
                  <a:ext uri="{FF2B5EF4-FFF2-40B4-BE49-F238E27FC236}">
                    <a16:creationId xmlns:a16="http://schemas.microsoft.com/office/drawing/2014/main" id="{E576424E-9BB7-5EDC-859F-8F44DE0A9314}"/>
                  </a:ext>
                </a:extLst>
              </p:cNvPr>
              <p:cNvSpPr txBox="1">
                <a:spLocks noRot="1" noChangeAspect="1" noMove="1" noResize="1" noEditPoints="1" noAdjustHandles="1" noChangeArrowheads="1" noChangeShapeType="1" noTextEdit="1"/>
              </p:cNvSpPr>
              <p:nvPr/>
            </p:nvSpPr>
            <p:spPr>
              <a:xfrm>
                <a:off x="7718815" y="1405509"/>
                <a:ext cx="2089267" cy="672685"/>
              </a:xfrm>
              <a:prstGeom prst="rect">
                <a:avLst/>
              </a:prstGeom>
              <a:blipFill>
                <a:blip r:embed="rId6"/>
                <a:stretch>
                  <a:fillRect l="-1205" t="-3704" r="-5422" b="-12963"/>
                </a:stretch>
              </a:blipFill>
            </p:spPr>
            <p:txBody>
              <a:bodyPr/>
              <a:lstStyle/>
              <a:p>
                <a:r>
                  <a:rPr lang="ja-JP" altLang="en-US">
                    <a:noFill/>
                  </a:rPr>
                  <a:t> </a:t>
                </a:r>
              </a:p>
            </p:txBody>
          </p:sp>
        </mc:Fallback>
      </mc:AlternateContent>
      <p:sp>
        <p:nvSpPr>
          <p:cNvPr id="13" name="テキスト ボックス 12">
            <a:extLst>
              <a:ext uri="{FF2B5EF4-FFF2-40B4-BE49-F238E27FC236}">
                <a16:creationId xmlns:a16="http://schemas.microsoft.com/office/drawing/2014/main" id="{9EFCD4A7-F152-DD2E-76A3-1743D50FECA6}"/>
              </a:ext>
            </a:extLst>
          </p:cNvPr>
          <p:cNvSpPr txBox="1"/>
          <p:nvPr/>
        </p:nvSpPr>
        <p:spPr>
          <a:xfrm>
            <a:off x="7609915" y="2876224"/>
            <a:ext cx="2372719" cy="646331"/>
          </a:xfrm>
          <a:prstGeom prst="rect">
            <a:avLst/>
          </a:prstGeom>
          <a:noFill/>
        </p:spPr>
        <p:txBody>
          <a:bodyPr wrap="square" rtlCol="0">
            <a:spAutoFit/>
          </a:bodyPr>
          <a:lstStyle/>
          <a:p>
            <a:r>
              <a:rPr kumimoji="1" lang="en-US" altLang="ja-JP" b="1" dirty="0"/>
              <a:t>MHD simulation of  relativistic shocks</a:t>
            </a:r>
            <a:endParaRPr kumimoji="1" lang="ja-JP" altLang="en-US" b="1"/>
          </a:p>
        </p:txBody>
      </p:sp>
    </p:spTree>
    <p:extLst>
      <p:ext uri="{BB962C8B-B14F-4D97-AF65-F5344CB8AC3E}">
        <p14:creationId xmlns:p14="http://schemas.microsoft.com/office/powerpoint/2010/main" val="264194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9535"/>
            <a:ext cx="9906001" cy="720000"/>
          </a:xfrm>
          <a:solidFill>
            <a:srgbClr val="FF8E37"/>
          </a:solidFill>
          <a:ln w="50800">
            <a:noFill/>
          </a:ln>
        </p:spPr>
        <p:txBody>
          <a:bodyPr tIns="108000">
            <a:noAutofit/>
          </a:bodyPr>
          <a:lstStyle/>
          <a:p>
            <a:pPr algn="ctr"/>
            <a:r>
              <a:rPr kumimoji="1" lang="en-US" altLang="ja-JP" sz="3400" b="1" dirty="0">
                <a:solidFill>
                  <a:schemeClr val="bg1"/>
                </a:solidFill>
              </a:rPr>
              <a:t>Simulation Set Up</a:t>
            </a:r>
            <a:endParaRPr kumimoji="1" lang="ja-JP" altLang="en-US" sz="3400" b="1" dirty="0">
              <a:solidFill>
                <a:schemeClr val="bg1"/>
              </a:solidFill>
            </a:endParaRPr>
          </a:p>
        </p:txBody>
      </p:sp>
      <mc:AlternateContent xmlns:mc="http://schemas.openxmlformats.org/markup-compatibility/2006" xmlns:a14="http://schemas.microsoft.com/office/drawing/2010/main">
        <mc:Choice Requires="a14">
          <p:sp>
            <p:nvSpPr>
              <p:cNvPr id="46" name="コンテンツ プレースホルダー 2">
                <a:extLst>
                  <a:ext uri="{FF2B5EF4-FFF2-40B4-BE49-F238E27FC236}">
                    <a16:creationId xmlns:a16="http://schemas.microsoft.com/office/drawing/2014/main" id="{97813B95-E4DB-8E49-863D-6EBFFBF3B9AB}"/>
                  </a:ext>
                </a:extLst>
              </p:cNvPr>
              <p:cNvSpPr>
                <a:spLocks noGrp="1"/>
              </p:cNvSpPr>
              <p:nvPr>
                <p:ph idx="1"/>
              </p:nvPr>
            </p:nvSpPr>
            <p:spPr>
              <a:xfrm>
                <a:off x="238399" y="1119989"/>
                <a:ext cx="9506181" cy="5916428"/>
              </a:xfrm>
            </p:spPr>
            <p:txBody>
              <a:bodyPr>
                <a:normAutofit/>
              </a:bodyPr>
              <a:lstStyle/>
              <a:p>
                <a:pPr>
                  <a:buFont typeface="Wingdings" pitchFamily="2" charset="2"/>
                  <a:buChar char="l"/>
                </a:pPr>
                <a:r>
                  <a:rPr lang="en-US" altLang="ja-JP" sz="2100" b="1" dirty="0">
                    <a:solidFill>
                      <a:srgbClr val="FF0000"/>
                    </a:solidFill>
                  </a:rPr>
                  <a:t>Particle-in-cell (PIC) simulation</a:t>
                </a:r>
              </a:p>
              <a:p>
                <a:pPr lvl="1"/>
                <a14:m>
                  <m:oMath xmlns:m="http://schemas.openxmlformats.org/officeDocument/2006/math">
                    <m:r>
                      <m:rPr>
                        <m:nor/>
                      </m:rPr>
                      <a:rPr lang="en-US" altLang="ja-JP" sz="2000" b="1" dirty="0"/>
                      <m:t>Two</m:t>
                    </m:r>
                    <m:r>
                      <m:rPr>
                        <m:nor/>
                      </m:rPr>
                      <a:rPr lang="en-US" altLang="ja-JP" sz="2000" b="1" dirty="0"/>
                      <m:t>−</m:t>
                    </m:r>
                    <m:r>
                      <m:rPr>
                        <m:nor/>
                      </m:rPr>
                      <a:rPr lang="en-US" altLang="ja-JP" sz="2000" b="1" dirty="0"/>
                      <m:t>dimensional</m:t>
                    </m:r>
                    <m:r>
                      <m:rPr>
                        <m:nor/>
                      </m:rPr>
                      <a:rPr lang="en-US" altLang="ja-JP" sz="2000" b="1" dirty="0"/>
                      <m:t> </m:t>
                    </m:r>
                    <m:r>
                      <m:rPr>
                        <m:nor/>
                      </m:rPr>
                      <a:rPr lang="en-US" altLang="ja-JP" sz="2000" b="1" dirty="0"/>
                      <m:t>electromagnetic</m:t>
                    </m:r>
                    <m:r>
                      <m:rPr>
                        <m:nor/>
                      </m:rPr>
                      <a:rPr lang="en-US" altLang="ja-JP" sz="2000" b="1" dirty="0"/>
                      <m:t> </m:t>
                    </m:r>
                    <m:r>
                      <m:rPr>
                        <m:nor/>
                      </m:rPr>
                      <a:rPr lang="en-US" altLang="ja-JP" sz="2000" b="1" dirty="0"/>
                      <m:t>PIC</m:t>
                    </m:r>
                    <m:r>
                      <m:rPr>
                        <m:nor/>
                      </m:rPr>
                      <a:rPr lang="en-US" altLang="ja-JP" sz="2000" b="1" dirty="0"/>
                      <m:t> </m:t>
                    </m:r>
                    <m:r>
                      <m:rPr>
                        <m:nor/>
                      </m:rPr>
                      <a:rPr lang="en-US" altLang="ja-JP" sz="2000" b="1" dirty="0"/>
                      <m:t>code</m:t>
                    </m:r>
                    <m:r>
                      <m:rPr>
                        <m:nor/>
                      </m:rPr>
                      <a:rPr lang="en-US" altLang="ja-JP" sz="2000" b="1" dirty="0"/>
                      <m:t>∗. </m:t>
                    </m:r>
                  </m:oMath>
                </a14:m>
                <a:endParaRPr lang="en-US" altLang="ja-JP" sz="2200" b="1" dirty="0">
                  <a:solidFill>
                    <a:prstClr val="black"/>
                  </a:solidFill>
                </a:endParaRPr>
              </a:p>
              <a:p>
                <a:pPr lvl="1"/>
                <a14:m>
                  <m:oMath xmlns:m="http://schemas.openxmlformats.org/officeDocument/2006/math">
                    <m:sSup>
                      <m:sSupPr>
                        <m:ctrlPr>
                          <a:rPr lang="en-US" altLang="ja-JP" sz="2000" b="1" i="1">
                            <a:solidFill>
                              <a:prstClr val="black"/>
                            </a:solidFill>
                            <a:latin typeface="Cambria Math" panose="02040503050406030204" pitchFamily="18" charset="0"/>
                          </a:rPr>
                        </m:ctrlPr>
                      </m:sSupPr>
                      <m:e>
                        <m:r>
                          <a:rPr lang="en-US" altLang="ja-JP" sz="2000" b="1" i="1">
                            <a:solidFill>
                              <a:prstClr val="black"/>
                            </a:solidFill>
                            <a:latin typeface="Cambria Math" panose="02040503050406030204" pitchFamily="18" charset="0"/>
                          </a:rPr>
                          <m:t>𝒆</m:t>
                        </m:r>
                      </m:e>
                      <m:sup>
                        <m:r>
                          <a:rPr lang="en-US" altLang="ja-JP" sz="2000" b="1" i="1">
                            <a:solidFill>
                              <a:prstClr val="black"/>
                            </a:solidFill>
                            <a:latin typeface="Cambria Math" panose="02040503050406030204" pitchFamily="18" charset="0"/>
                            <a:ea typeface="Cambria Math" panose="02040503050406030204" pitchFamily="18" charset="0"/>
                          </a:rPr>
                          <m:t>±</m:t>
                        </m:r>
                      </m:sup>
                    </m:sSup>
                  </m:oMath>
                </a14:m>
                <a:r>
                  <a:rPr lang="en-US" altLang="ja-JP" sz="2000" b="1" dirty="0">
                    <a:solidFill>
                      <a:prstClr val="black"/>
                    </a:solidFill>
                  </a:rPr>
                  <a:t> plasmas </a:t>
                </a:r>
              </a:p>
              <a:p>
                <a:pPr lvl="1"/>
                <a:r>
                  <a:rPr lang="en-US" altLang="ja-JP" sz="2000" b="1" dirty="0">
                    <a:solidFill>
                      <a:prstClr val="black"/>
                    </a:solidFill>
                  </a:rPr>
                  <a:t>Calculator</a:t>
                </a:r>
                <a:r>
                  <a:rPr lang="ja-JP" altLang="en-US" sz="2000" b="1">
                    <a:solidFill>
                      <a:prstClr val="black"/>
                    </a:solidFill>
                  </a:rPr>
                  <a:t>：</a:t>
                </a:r>
                <a:r>
                  <a:rPr lang="en-US" altLang="ja-JP" sz="2000" b="1" dirty="0">
                    <a:solidFill>
                      <a:prstClr val="black"/>
                    </a:solidFill>
                  </a:rPr>
                  <a:t>Cray</a:t>
                </a:r>
                <a:r>
                  <a:rPr lang="ja-JP" altLang="en-US" sz="2000" b="1">
                    <a:solidFill>
                      <a:prstClr val="black"/>
                    </a:solidFill>
                  </a:rPr>
                  <a:t> </a:t>
                </a:r>
                <a:r>
                  <a:rPr lang="en-US" altLang="ja-JP" sz="2000" b="1" dirty="0">
                    <a:solidFill>
                      <a:prstClr val="black"/>
                    </a:solidFill>
                  </a:rPr>
                  <a:t>XC50</a:t>
                </a:r>
                <a:r>
                  <a:rPr lang="ja-JP" altLang="en-US" sz="2000" b="1">
                    <a:solidFill>
                      <a:prstClr val="black"/>
                    </a:solidFill>
                  </a:rPr>
                  <a:t>（</a:t>
                </a:r>
                <a:r>
                  <a:rPr lang="en-US" altLang="ja-JP" sz="2000" b="1" dirty="0">
                    <a:solidFill>
                      <a:prstClr val="black"/>
                    </a:solidFill>
                  </a:rPr>
                  <a:t>3000core</a:t>
                </a:r>
                <a:r>
                  <a:rPr lang="ja-JP" altLang="en-US" sz="2000" b="1">
                    <a:solidFill>
                      <a:prstClr val="black"/>
                    </a:solidFill>
                  </a:rPr>
                  <a:t>）</a:t>
                </a:r>
                <a:r>
                  <a:rPr lang="en-US" altLang="ja-JP" sz="2000" b="1" dirty="0">
                    <a:solidFill>
                      <a:prstClr val="black"/>
                    </a:solidFill>
                  </a:rPr>
                  <a:t>@NAOJ</a:t>
                </a:r>
              </a:p>
              <a:p>
                <a:pPr lvl="1">
                  <a:spcBef>
                    <a:spcPts val="1088"/>
                  </a:spcBef>
                </a:pPr>
                <a:r>
                  <a:rPr lang="en-US" altLang="ja-JP" sz="2000" b="1" dirty="0">
                    <a:solidFill>
                      <a:prstClr val="black"/>
                    </a:solidFill>
                  </a:rPr>
                  <a:t>Box size    </a:t>
                </a:r>
                <a:r>
                  <a:rPr lang="ja-JP" altLang="en-US" sz="2000" b="1">
                    <a:solidFill>
                      <a:prstClr val="black"/>
                    </a:solidFill>
                  </a:rPr>
                  <a:t>： </a:t>
                </a:r>
                <a14:m>
                  <m:oMath xmlns:m="http://schemas.openxmlformats.org/officeDocument/2006/math">
                    <m:sSub>
                      <m:sSubPr>
                        <m:ctrlPr>
                          <a:rPr lang="en-US" altLang="ja-JP" sz="2000" b="1" i="1" smtClean="0">
                            <a:solidFill>
                              <a:srgbClr val="FF0000"/>
                            </a:solidFill>
                            <a:latin typeface="Cambria Math" panose="02040503050406030204" pitchFamily="18" charset="0"/>
                          </a:rPr>
                        </m:ctrlPr>
                      </m:sSubPr>
                      <m:e>
                        <m:r>
                          <a:rPr lang="en-US" altLang="ja-JP" sz="2000" b="1" i="1">
                            <a:solidFill>
                              <a:srgbClr val="FF0000"/>
                            </a:solidFill>
                            <a:latin typeface="Cambria Math" panose="02040503050406030204" pitchFamily="18" charset="0"/>
                          </a:rPr>
                          <m:t>𝑳</m:t>
                        </m:r>
                      </m:e>
                      <m:sub>
                        <m:r>
                          <a:rPr lang="en-US" altLang="ja-JP" sz="2000" b="1" i="1">
                            <a:solidFill>
                              <a:srgbClr val="FF0000"/>
                            </a:solidFill>
                            <a:latin typeface="Cambria Math" panose="02040503050406030204" pitchFamily="18" charset="0"/>
                          </a:rPr>
                          <m:t>𝒙</m:t>
                        </m:r>
                      </m:sub>
                    </m:sSub>
                    <m:r>
                      <a:rPr lang="en-US" altLang="ja-JP" sz="2000" b="1" i="1">
                        <a:solidFill>
                          <a:srgbClr val="FF0000"/>
                        </a:solidFill>
                        <a:latin typeface="Cambria Math" panose="02040503050406030204" pitchFamily="18" charset="0"/>
                      </a:rPr>
                      <m:t>=</m:t>
                    </m:r>
                    <m:r>
                      <a:rPr lang="en-US" altLang="ja-JP" sz="2000" b="1" i="1">
                        <a:solidFill>
                          <a:srgbClr val="FF0000"/>
                        </a:solidFill>
                        <a:latin typeface="Cambria Math" panose="02040503050406030204" pitchFamily="18" charset="0"/>
                      </a:rPr>
                      <m:t>𝟑𝟏𝟐𝟎</m:t>
                    </m:r>
                    <m:f>
                      <m:fPr>
                        <m:type m:val="skw"/>
                        <m:ctrlPr>
                          <a:rPr lang="en-US" altLang="ja-JP" sz="2000" b="1" i="1">
                            <a:solidFill>
                              <a:srgbClr val="FF0000"/>
                            </a:solidFill>
                            <a:latin typeface="Cambria Math" panose="02040503050406030204" pitchFamily="18" charset="0"/>
                            <a:ea typeface="Cambria Math" panose="02040503050406030204" pitchFamily="18" charset="0"/>
                          </a:rPr>
                        </m:ctrlPr>
                      </m:fPr>
                      <m:num>
                        <m:r>
                          <a:rPr lang="en-US" altLang="ja-JP" sz="2000" b="1" i="1">
                            <a:solidFill>
                              <a:srgbClr val="FF0000"/>
                            </a:solidFill>
                            <a:latin typeface="Cambria Math" panose="02040503050406030204" pitchFamily="18" charset="0"/>
                            <a:ea typeface="Cambria Math" panose="02040503050406030204" pitchFamily="18" charset="0"/>
                          </a:rPr>
                          <m:t>𝒄</m:t>
                        </m:r>
                      </m:num>
                      <m:den>
                        <m:sSub>
                          <m:sSubPr>
                            <m:ctrlPr>
                              <a:rPr lang="en-US" altLang="ja-JP" sz="2000" b="1" i="1">
                                <a:solidFill>
                                  <a:srgbClr val="FF0000"/>
                                </a:solidFill>
                                <a:latin typeface="Cambria Math" panose="02040503050406030204" pitchFamily="18" charset="0"/>
                                <a:ea typeface="Cambria Math" panose="02040503050406030204" pitchFamily="18" charset="0"/>
                              </a:rPr>
                            </m:ctrlPr>
                          </m:sSubPr>
                          <m:e>
                            <m:r>
                              <a:rPr lang="ja-JP" altLang="en-US" sz="2000" b="1" i="1">
                                <a:solidFill>
                                  <a:srgbClr val="FF0000"/>
                                </a:solidFill>
                                <a:latin typeface="Cambria Math" panose="02040503050406030204" pitchFamily="18" charset="0"/>
                                <a:ea typeface="Cambria Math" panose="02040503050406030204" pitchFamily="18" charset="0"/>
                              </a:rPr>
                              <m:t>𝝎</m:t>
                            </m:r>
                          </m:e>
                          <m:sub>
                            <m:r>
                              <a:rPr lang="en-US" altLang="ja-JP" sz="2000" b="1">
                                <a:solidFill>
                                  <a:srgbClr val="FF0000"/>
                                </a:solidFill>
                                <a:latin typeface="Cambria Math" panose="02040503050406030204" pitchFamily="18" charset="0"/>
                                <a:ea typeface="Cambria Math" panose="02040503050406030204" pitchFamily="18" charset="0"/>
                              </a:rPr>
                              <m:t>𝐩𝐞</m:t>
                            </m:r>
                          </m:sub>
                        </m:sSub>
                      </m:den>
                    </m:f>
                    <m:r>
                      <a:rPr lang="en-US" altLang="ja-JP" sz="2000" b="1" i="1">
                        <a:solidFill>
                          <a:srgbClr val="FF0000"/>
                        </a:solidFill>
                        <a:latin typeface="Cambria Math" panose="02040503050406030204" pitchFamily="18" charset="0"/>
                      </a:rPr>
                      <m:t>,</m:t>
                    </m:r>
                    <m:r>
                      <a:rPr lang="en-US" altLang="ja-JP" sz="2000" b="1" i="1">
                        <a:solidFill>
                          <a:srgbClr val="FF0000"/>
                        </a:solidFill>
                        <a:latin typeface="Cambria Math" charset="0"/>
                      </a:rPr>
                      <m:t>  </m:t>
                    </m:r>
                    <m:sSub>
                      <m:sSubPr>
                        <m:ctrlPr>
                          <a:rPr lang="en-US" altLang="ja-JP" sz="2000" b="1" i="1">
                            <a:solidFill>
                              <a:srgbClr val="FF0000"/>
                            </a:solidFill>
                            <a:latin typeface="Cambria Math" panose="02040503050406030204" pitchFamily="18" charset="0"/>
                          </a:rPr>
                        </m:ctrlPr>
                      </m:sSubPr>
                      <m:e>
                        <m:r>
                          <a:rPr lang="en-US" altLang="ja-JP" sz="2000" b="1" i="1">
                            <a:solidFill>
                              <a:srgbClr val="FF0000"/>
                            </a:solidFill>
                            <a:latin typeface="Cambria Math" panose="02040503050406030204" pitchFamily="18" charset="0"/>
                          </a:rPr>
                          <m:t>𝑳</m:t>
                        </m:r>
                      </m:e>
                      <m:sub>
                        <m:r>
                          <a:rPr lang="en-US" altLang="ja-JP" sz="2000" b="1" i="1">
                            <a:solidFill>
                              <a:srgbClr val="FF0000"/>
                            </a:solidFill>
                            <a:latin typeface="Cambria Math" panose="02040503050406030204" pitchFamily="18" charset="0"/>
                          </a:rPr>
                          <m:t>𝒚</m:t>
                        </m:r>
                      </m:sub>
                    </m:sSub>
                    <m:r>
                      <a:rPr lang="en-US" altLang="ja-JP" sz="2000" b="1" i="1">
                        <a:solidFill>
                          <a:srgbClr val="FF0000"/>
                        </a:solidFill>
                        <a:latin typeface="Cambria Math" panose="02040503050406030204" pitchFamily="18" charset="0"/>
                      </a:rPr>
                      <m:t>=</m:t>
                    </m:r>
                    <m:r>
                      <a:rPr lang="en-US" altLang="ja-JP" sz="2000" b="1" i="1">
                        <a:solidFill>
                          <a:srgbClr val="FF0000"/>
                        </a:solidFill>
                        <a:latin typeface="Cambria Math" panose="02040503050406030204" pitchFamily="18" charset="0"/>
                      </a:rPr>
                      <m:t>𝟏𝟐𝟎𝟎</m:t>
                    </m:r>
                    <m:f>
                      <m:fPr>
                        <m:type m:val="skw"/>
                        <m:ctrlPr>
                          <a:rPr lang="en-US" altLang="ja-JP" sz="2000" b="1" i="1">
                            <a:solidFill>
                              <a:srgbClr val="FF0000"/>
                            </a:solidFill>
                            <a:latin typeface="Cambria Math" panose="02040503050406030204" pitchFamily="18" charset="0"/>
                            <a:ea typeface="Cambria Math" panose="02040503050406030204" pitchFamily="18" charset="0"/>
                          </a:rPr>
                        </m:ctrlPr>
                      </m:fPr>
                      <m:num>
                        <m:r>
                          <a:rPr lang="en-US" altLang="ja-JP" sz="2000" b="1" i="1">
                            <a:solidFill>
                              <a:srgbClr val="FF0000"/>
                            </a:solidFill>
                            <a:latin typeface="Cambria Math" panose="02040503050406030204" pitchFamily="18" charset="0"/>
                            <a:ea typeface="Cambria Math" panose="02040503050406030204" pitchFamily="18" charset="0"/>
                          </a:rPr>
                          <m:t>𝒄</m:t>
                        </m:r>
                      </m:num>
                      <m:den>
                        <m:sSub>
                          <m:sSubPr>
                            <m:ctrlPr>
                              <a:rPr lang="en-US" altLang="ja-JP" sz="2000" b="1" i="1">
                                <a:solidFill>
                                  <a:srgbClr val="FF0000"/>
                                </a:solidFill>
                                <a:latin typeface="Cambria Math" panose="02040503050406030204" pitchFamily="18" charset="0"/>
                                <a:ea typeface="Cambria Math" panose="02040503050406030204" pitchFamily="18" charset="0"/>
                              </a:rPr>
                            </m:ctrlPr>
                          </m:sSubPr>
                          <m:e>
                            <m:r>
                              <a:rPr lang="ja-JP" altLang="en-US" sz="2000" b="1" i="1">
                                <a:solidFill>
                                  <a:srgbClr val="FF0000"/>
                                </a:solidFill>
                                <a:latin typeface="Cambria Math" panose="02040503050406030204" pitchFamily="18" charset="0"/>
                                <a:ea typeface="Cambria Math" panose="02040503050406030204" pitchFamily="18" charset="0"/>
                              </a:rPr>
                              <m:t>𝝎</m:t>
                            </m:r>
                          </m:e>
                          <m:sub>
                            <m:r>
                              <a:rPr lang="en-US" altLang="ja-JP" sz="2000" b="1">
                                <a:solidFill>
                                  <a:srgbClr val="FF0000"/>
                                </a:solidFill>
                                <a:latin typeface="Cambria Math" panose="02040503050406030204" pitchFamily="18" charset="0"/>
                                <a:ea typeface="Cambria Math" panose="02040503050406030204" pitchFamily="18" charset="0"/>
                              </a:rPr>
                              <m:t>𝐩</m:t>
                            </m:r>
                            <m:r>
                              <a:rPr lang="en-US" altLang="ja-JP" sz="2000" b="1" i="1">
                                <a:solidFill>
                                  <a:srgbClr val="FF0000"/>
                                </a:solidFill>
                                <a:latin typeface="Cambria Math" panose="02040503050406030204" pitchFamily="18" charset="0"/>
                                <a:ea typeface="Cambria Math" panose="02040503050406030204" pitchFamily="18" charset="0"/>
                              </a:rPr>
                              <m:t>𝒆</m:t>
                            </m:r>
                          </m:sub>
                        </m:sSub>
                      </m:den>
                    </m:f>
                  </m:oMath>
                </a14:m>
                <a:r>
                  <a:rPr lang="en-US" altLang="ja-JP" sz="2000" b="1" dirty="0">
                    <a:solidFill>
                      <a:prstClr val="black"/>
                    </a:solidFill>
                  </a:rPr>
                  <a:t>  </a:t>
                </a:r>
              </a:p>
              <a:p>
                <a:pPr marL="0" indent="0">
                  <a:spcBef>
                    <a:spcPts val="1088"/>
                  </a:spcBef>
                  <a:buNone/>
                </a:pPr>
                <a:r>
                  <a:rPr lang="ja-JP" altLang="en-US" sz="2000" b="1">
                    <a:solidFill>
                      <a:prstClr val="black"/>
                    </a:solidFill>
                  </a:rPr>
                  <a:t>　　　　　　</a:t>
                </a:r>
                <a:r>
                  <a:rPr lang="en-US" altLang="ja-JP" sz="2000" b="1" dirty="0">
                    <a:solidFill>
                      <a:prstClr val="black"/>
                    </a:solidFill>
                  </a:rPr>
                  <a:t>         (</a:t>
                </a:r>
                <a14:m>
                  <m:oMath xmlns:m="http://schemas.openxmlformats.org/officeDocument/2006/math">
                    <m:r>
                      <a:rPr lang="en-US" altLang="ja-JP" sz="2000" b="1" i="1">
                        <a:solidFill>
                          <a:prstClr val="black"/>
                        </a:solidFill>
                        <a:latin typeface="Cambria Math" panose="02040503050406030204" pitchFamily="18" charset="0"/>
                        <a:ea typeface="Cambria Math" panose="02040503050406030204" pitchFamily="18" charset="0"/>
                      </a:rPr>
                      <m:t>∆</m:t>
                    </m:r>
                    <m:r>
                      <a:rPr lang="en-US" altLang="ja-JP" sz="2000" b="1" i="1">
                        <a:solidFill>
                          <a:prstClr val="black"/>
                        </a:solidFill>
                        <a:latin typeface="Cambria Math" panose="02040503050406030204" pitchFamily="18" charset="0"/>
                        <a:ea typeface="Cambria Math" panose="02040503050406030204" pitchFamily="18" charset="0"/>
                      </a:rPr>
                      <m:t>𝒙</m:t>
                    </m:r>
                    <m:r>
                      <a:rPr lang="en-US" altLang="ja-JP" sz="2000" b="1" i="1">
                        <a:solidFill>
                          <a:prstClr val="black"/>
                        </a:solidFill>
                        <a:latin typeface="Cambria Math" panose="02040503050406030204" pitchFamily="18" charset="0"/>
                        <a:ea typeface="Cambria Math" panose="02040503050406030204" pitchFamily="18" charset="0"/>
                      </a:rPr>
                      <m:t>=∆</m:t>
                    </m:r>
                    <m:r>
                      <a:rPr lang="en-US" altLang="ja-JP" sz="2000" b="1" i="1">
                        <a:solidFill>
                          <a:prstClr val="black"/>
                        </a:solidFill>
                        <a:latin typeface="Cambria Math" panose="02040503050406030204" pitchFamily="18" charset="0"/>
                        <a:ea typeface="Cambria Math" panose="02040503050406030204" pitchFamily="18" charset="0"/>
                      </a:rPr>
                      <m:t>𝒚</m:t>
                    </m:r>
                    <m:r>
                      <a:rPr lang="en-US" altLang="ja-JP" sz="2000" b="1">
                        <a:solidFill>
                          <a:prstClr val="black"/>
                        </a:solidFill>
                        <a:latin typeface="Cambria Math" panose="02040503050406030204" pitchFamily="18" charset="0"/>
                        <a:ea typeface="Cambria Math" panose="02040503050406030204" pitchFamily="18" charset="0"/>
                      </a:rPr>
                      <m:t>=</m:t>
                    </m:r>
                    <m:r>
                      <a:rPr lang="en-US" altLang="ja-JP" sz="2000" b="1">
                        <a:solidFill>
                          <a:prstClr val="black"/>
                        </a:solidFill>
                        <a:latin typeface="Cambria Math" panose="02040503050406030204" pitchFamily="18" charset="0"/>
                        <a:ea typeface="Cambria Math" panose="02040503050406030204" pitchFamily="18" charset="0"/>
                      </a:rPr>
                      <m:t>𝟎</m:t>
                    </m:r>
                    <m:r>
                      <a:rPr lang="en-US" altLang="ja-JP" sz="2000" b="1">
                        <a:solidFill>
                          <a:prstClr val="black"/>
                        </a:solidFill>
                        <a:latin typeface="Cambria Math" panose="02040503050406030204" pitchFamily="18" charset="0"/>
                        <a:ea typeface="Cambria Math" panose="02040503050406030204" pitchFamily="18" charset="0"/>
                      </a:rPr>
                      <m:t>.</m:t>
                    </m:r>
                    <m:r>
                      <a:rPr lang="en-US" altLang="ja-JP" sz="2000" b="1" i="1">
                        <a:solidFill>
                          <a:prstClr val="black"/>
                        </a:solidFill>
                        <a:latin typeface="Cambria Math" panose="02040503050406030204" pitchFamily="18" charset="0"/>
                        <a:ea typeface="Cambria Math" panose="02040503050406030204" pitchFamily="18" charset="0"/>
                      </a:rPr>
                      <m:t>𝟏</m:t>
                    </m:r>
                    <m:f>
                      <m:fPr>
                        <m:type m:val="skw"/>
                        <m:ctrlPr>
                          <a:rPr lang="en-US" altLang="ja-JP" sz="2000" b="1" i="1">
                            <a:solidFill>
                              <a:prstClr val="black"/>
                            </a:solidFill>
                            <a:latin typeface="Cambria Math" panose="02040503050406030204" pitchFamily="18" charset="0"/>
                            <a:ea typeface="Cambria Math" panose="02040503050406030204" pitchFamily="18" charset="0"/>
                          </a:rPr>
                        </m:ctrlPr>
                      </m:fPr>
                      <m:num>
                        <m:r>
                          <a:rPr lang="en-US" altLang="ja-JP" sz="2000" b="1" i="1">
                            <a:solidFill>
                              <a:prstClr val="black"/>
                            </a:solidFill>
                            <a:latin typeface="Cambria Math" panose="02040503050406030204" pitchFamily="18" charset="0"/>
                            <a:ea typeface="Cambria Math" panose="02040503050406030204" pitchFamily="18" charset="0"/>
                          </a:rPr>
                          <m:t>𝒄</m:t>
                        </m:r>
                      </m:num>
                      <m:den>
                        <m:sSub>
                          <m:sSubPr>
                            <m:ctrlPr>
                              <a:rPr lang="en-US" altLang="ja-JP" sz="2000" b="1" i="1">
                                <a:solidFill>
                                  <a:prstClr val="black"/>
                                </a:solidFill>
                                <a:latin typeface="Cambria Math" panose="02040503050406030204" pitchFamily="18" charset="0"/>
                                <a:ea typeface="Cambria Math" panose="02040503050406030204" pitchFamily="18" charset="0"/>
                              </a:rPr>
                            </m:ctrlPr>
                          </m:sSubPr>
                          <m:e>
                            <m:r>
                              <a:rPr lang="ja-JP" altLang="en-US" sz="2000" b="1" i="1">
                                <a:solidFill>
                                  <a:prstClr val="black"/>
                                </a:solidFill>
                                <a:latin typeface="Cambria Math" panose="02040503050406030204" pitchFamily="18" charset="0"/>
                                <a:ea typeface="Cambria Math" panose="02040503050406030204" pitchFamily="18" charset="0"/>
                              </a:rPr>
                              <m:t>𝝎</m:t>
                            </m:r>
                          </m:e>
                          <m:sub>
                            <m:r>
                              <a:rPr lang="en-US" altLang="ja-JP" sz="2000" b="1">
                                <a:solidFill>
                                  <a:prstClr val="black"/>
                                </a:solidFill>
                                <a:latin typeface="Cambria Math" panose="02040503050406030204" pitchFamily="18" charset="0"/>
                                <a:ea typeface="Cambria Math" panose="02040503050406030204" pitchFamily="18" charset="0"/>
                              </a:rPr>
                              <m:t>𝐩</m:t>
                            </m:r>
                            <m:r>
                              <a:rPr lang="en-US" altLang="ja-JP" sz="2000" b="1" i="1">
                                <a:solidFill>
                                  <a:prstClr val="black"/>
                                </a:solidFill>
                                <a:latin typeface="Cambria Math" panose="02040503050406030204" pitchFamily="18" charset="0"/>
                                <a:ea typeface="Cambria Math" panose="02040503050406030204" pitchFamily="18" charset="0"/>
                              </a:rPr>
                              <m:t>𝒆</m:t>
                            </m:r>
                          </m:sub>
                        </m:sSub>
                      </m:den>
                    </m:f>
                  </m:oMath>
                </a14:m>
                <a:r>
                  <a:rPr lang="en-US" altLang="ja-JP" sz="2000" b="1" dirty="0">
                    <a:solidFill>
                      <a:prstClr val="black"/>
                    </a:solidFill>
                  </a:rPr>
                  <a:t>)</a:t>
                </a:r>
              </a:p>
              <a:p>
                <a:pPr lvl="1">
                  <a:spcBef>
                    <a:spcPts val="1088"/>
                  </a:spcBef>
                </a:pPr>
                <a:r>
                  <a:rPr lang="en-US" altLang="ja-JP" sz="2000" b="1" dirty="0">
                    <a:solidFill>
                      <a:prstClr val="black"/>
                    </a:solidFill>
                  </a:rPr>
                  <a:t>Number of particles :</a:t>
                </a:r>
                <a:r>
                  <a:rPr lang="ja-JP" altLang="en-US" sz="2000" b="1">
                    <a:solidFill>
                      <a:prstClr val="black"/>
                    </a:solidFill>
                  </a:rPr>
                  <a:t> </a:t>
                </a:r>
                <a:r>
                  <a:rPr lang="en-US" altLang="ja-JP" sz="2000" b="1" dirty="0">
                    <a:solidFill>
                      <a:prstClr val="black"/>
                    </a:solidFill>
                  </a:rPr>
                  <a:t>n</a:t>
                </a:r>
                <a:r>
                  <a:rPr lang="en-US" altLang="ja-JP" sz="2000" b="1" baseline="-25000" dirty="0">
                    <a:solidFill>
                      <a:prstClr val="black"/>
                    </a:solidFill>
                  </a:rPr>
                  <a:t>0</a:t>
                </a:r>
                <a:r>
                  <a:rPr lang="en-US" altLang="ja-JP" sz="2000" b="1" dirty="0">
                    <a:solidFill>
                      <a:prstClr val="black"/>
                    </a:solidFill>
                  </a:rPr>
                  <a:t>=120/cell, Total~10</a:t>
                </a:r>
                <a:r>
                  <a:rPr lang="en-US" altLang="ja-JP" sz="2000" b="1" baseline="30000" dirty="0">
                    <a:solidFill>
                      <a:prstClr val="black"/>
                    </a:solidFill>
                  </a:rPr>
                  <a:t>12</a:t>
                </a:r>
                <a:r>
                  <a:rPr lang="en-US" altLang="ja-JP" sz="2000" b="1" dirty="0">
                    <a:solidFill>
                      <a:prstClr val="black"/>
                    </a:solidFill>
                  </a:rPr>
                  <a:t>particles</a:t>
                </a:r>
              </a:p>
              <a:p>
                <a:pPr marL="0" indent="0">
                  <a:spcBef>
                    <a:spcPts val="1088"/>
                  </a:spcBef>
                  <a:buNone/>
                </a:pPr>
                <a:endParaRPr lang="en-US" altLang="ja-JP" sz="2100" b="1" dirty="0">
                  <a:solidFill>
                    <a:prstClr val="black"/>
                  </a:solidFill>
                </a:endParaRPr>
              </a:p>
              <a:p>
                <a:pPr marL="0" indent="0">
                  <a:spcBef>
                    <a:spcPts val="1088"/>
                  </a:spcBef>
                  <a:buNone/>
                </a:pPr>
                <a:endParaRPr lang="en-US" altLang="ja-JP" sz="2000" b="1" dirty="0">
                  <a:solidFill>
                    <a:prstClr val="black"/>
                  </a:solidFill>
                </a:endParaRPr>
              </a:p>
              <a:p>
                <a:pPr>
                  <a:spcBef>
                    <a:spcPts val="1088"/>
                  </a:spcBef>
                </a:pPr>
                <a:endParaRPr lang="en-US" altLang="ja-JP" sz="2000" b="1" dirty="0">
                  <a:solidFill>
                    <a:prstClr val="black"/>
                  </a:solidFill>
                </a:endParaRPr>
              </a:p>
              <a:p>
                <a:pPr marL="0" indent="0">
                  <a:buNone/>
                </a:pPr>
                <a:endParaRPr lang="en-US" altLang="ja-JP" sz="1800" dirty="0"/>
              </a:p>
              <a:p>
                <a:pPr marL="0" indent="0">
                  <a:buNone/>
                </a:pPr>
                <a:endParaRPr lang="en-US" altLang="ja-JP" sz="1800" dirty="0"/>
              </a:p>
              <a:p>
                <a:pPr marL="0" indent="0">
                  <a:buNone/>
                </a:pPr>
                <a:endParaRPr lang="en-US" altLang="ja-JP" sz="1800" dirty="0"/>
              </a:p>
              <a:p>
                <a:pPr>
                  <a:buFont typeface="Wingdings" pitchFamily="2" charset="2"/>
                  <a:buChar char="l"/>
                </a:pPr>
                <a:r>
                  <a:rPr lang="en-US" altLang="ja-JP" sz="2100" b="1" dirty="0">
                    <a:solidFill>
                      <a:srgbClr val="FF0000"/>
                    </a:solidFill>
                  </a:rPr>
                  <a:t>MHD simulations are also performed in the same setup.</a:t>
                </a:r>
              </a:p>
              <a:p>
                <a:pPr marL="0" indent="0">
                  <a:buNone/>
                </a:pPr>
                <a:r>
                  <a:rPr lang="en-US" altLang="ja-JP" sz="2000" b="1" dirty="0">
                    <a:solidFill>
                      <a:prstClr val="black"/>
                    </a:solidFill>
                  </a:rPr>
                  <a:t>   Athena++ MHD code.</a:t>
                </a:r>
              </a:p>
            </p:txBody>
          </p:sp>
        </mc:Choice>
        <mc:Fallback xmlns="">
          <p:sp>
            <p:nvSpPr>
              <p:cNvPr id="46" name="コンテンツ プレースホルダー 2">
                <a:extLst>
                  <a:ext uri="{FF2B5EF4-FFF2-40B4-BE49-F238E27FC236}">
                    <a16:creationId xmlns:a16="http://schemas.microsoft.com/office/drawing/2014/main" id="{97813B95-E4DB-8E49-863D-6EBFFBF3B9AB}"/>
                  </a:ext>
                </a:extLst>
              </p:cNvPr>
              <p:cNvSpPr>
                <a:spLocks noGrp="1" noRot="1" noChangeAspect="1" noMove="1" noResize="1" noEditPoints="1" noAdjustHandles="1" noChangeArrowheads="1" noChangeShapeType="1" noTextEdit="1"/>
              </p:cNvSpPr>
              <p:nvPr>
                <p:ph idx="1"/>
              </p:nvPr>
            </p:nvSpPr>
            <p:spPr>
              <a:xfrm>
                <a:off x="238399" y="1119989"/>
                <a:ext cx="9506181" cy="5916428"/>
              </a:xfrm>
              <a:blipFill>
                <a:blip r:embed="rId3"/>
                <a:stretch>
                  <a:fillRect l="-533" t="-1073"/>
                </a:stretch>
              </a:blipFill>
            </p:spPr>
            <p:txBody>
              <a:bodyPr/>
              <a:lstStyle/>
              <a:p>
                <a:r>
                  <a:rPr lang="ja-JP" altLang="en-US">
                    <a:noFill/>
                  </a:rPr>
                  <a:t> </a:t>
                </a:r>
              </a:p>
            </p:txBody>
          </p:sp>
        </mc:Fallback>
      </mc:AlternateContent>
      <p:grpSp>
        <p:nvGrpSpPr>
          <p:cNvPr id="7" name="グループ化 6">
            <a:extLst>
              <a:ext uri="{FF2B5EF4-FFF2-40B4-BE49-F238E27FC236}">
                <a16:creationId xmlns:a16="http://schemas.microsoft.com/office/drawing/2014/main" id="{C4767DA8-A065-8F4D-B57E-B6ABDEB0FF6C}"/>
              </a:ext>
            </a:extLst>
          </p:cNvPr>
          <p:cNvGrpSpPr/>
          <p:nvPr/>
        </p:nvGrpSpPr>
        <p:grpSpPr>
          <a:xfrm>
            <a:off x="767973" y="4153299"/>
            <a:ext cx="7630741" cy="1814533"/>
            <a:chOff x="981537" y="3286640"/>
            <a:chExt cx="7780670" cy="2286076"/>
          </a:xfrm>
        </p:grpSpPr>
        <p:grpSp>
          <p:nvGrpSpPr>
            <p:cNvPr id="16" name="グループ化 15">
              <a:extLst>
                <a:ext uri="{FF2B5EF4-FFF2-40B4-BE49-F238E27FC236}">
                  <a16:creationId xmlns:a16="http://schemas.microsoft.com/office/drawing/2014/main" id="{8F2A8DAC-9C8C-954F-9719-C5C42A8FB506}"/>
                </a:ext>
              </a:extLst>
            </p:cNvPr>
            <p:cNvGrpSpPr/>
            <p:nvPr/>
          </p:nvGrpSpPr>
          <p:grpSpPr>
            <a:xfrm>
              <a:off x="981537" y="3384701"/>
              <a:ext cx="7780670" cy="2188015"/>
              <a:chOff x="327430" y="943048"/>
              <a:chExt cx="7827577" cy="4136455"/>
            </a:xfrm>
          </p:grpSpPr>
          <p:grpSp>
            <p:nvGrpSpPr>
              <p:cNvPr id="17" name="グループ化 16">
                <a:extLst>
                  <a:ext uri="{FF2B5EF4-FFF2-40B4-BE49-F238E27FC236}">
                    <a16:creationId xmlns:a16="http://schemas.microsoft.com/office/drawing/2014/main" id="{9C2E12DD-3410-DE4B-A29E-A30550DD4B32}"/>
                  </a:ext>
                </a:extLst>
              </p:cNvPr>
              <p:cNvGrpSpPr/>
              <p:nvPr/>
            </p:nvGrpSpPr>
            <p:grpSpPr>
              <a:xfrm>
                <a:off x="327430" y="943048"/>
                <a:ext cx="7827577" cy="4136455"/>
                <a:chOff x="176955" y="933109"/>
                <a:chExt cx="7827577" cy="4136455"/>
              </a:xfrm>
            </p:grpSpPr>
            <p:sp>
              <p:nvSpPr>
                <p:cNvPr id="20" name="正方形/長方形 19">
                  <a:extLst>
                    <a:ext uri="{FF2B5EF4-FFF2-40B4-BE49-F238E27FC236}">
                      <a16:creationId xmlns:a16="http://schemas.microsoft.com/office/drawing/2014/main" id="{4BE343FD-A8C8-D84E-8135-173EA990FA6B}"/>
                    </a:ext>
                  </a:extLst>
                </p:cNvPr>
                <p:cNvSpPr/>
                <p:nvPr/>
              </p:nvSpPr>
              <p:spPr>
                <a:xfrm>
                  <a:off x="1086959" y="1386314"/>
                  <a:ext cx="6477197" cy="318569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ja-JP" altLang="en-US" sz="1097" dirty="0"/>
                </a:p>
              </p:txBody>
            </p:sp>
            <p:cxnSp>
              <p:nvCxnSpPr>
                <p:cNvPr id="23" name="直線コネクタ 22">
                  <a:extLst>
                    <a:ext uri="{FF2B5EF4-FFF2-40B4-BE49-F238E27FC236}">
                      <a16:creationId xmlns:a16="http://schemas.microsoft.com/office/drawing/2014/main" id="{872DD13A-E245-654B-A2C1-CE025F4289C2}"/>
                    </a:ext>
                  </a:extLst>
                </p:cNvPr>
                <p:cNvCxnSpPr>
                  <a:cxnSpLocks/>
                </p:cNvCxnSpPr>
                <p:nvPr/>
              </p:nvCxnSpPr>
              <p:spPr>
                <a:xfrm>
                  <a:off x="2512108" y="1425830"/>
                  <a:ext cx="0" cy="3153071"/>
                </a:xfrm>
                <a:prstGeom prst="line">
                  <a:avLst/>
                </a:prstGeom>
              </p:spPr>
              <p:style>
                <a:lnRef idx="3">
                  <a:schemeClr val="accent2"/>
                </a:lnRef>
                <a:fillRef idx="0">
                  <a:schemeClr val="accent2"/>
                </a:fillRef>
                <a:effectRef idx="2">
                  <a:schemeClr val="accent2"/>
                </a:effectRef>
                <a:fontRef idx="minor">
                  <a:schemeClr val="tx1"/>
                </a:fontRef>
              </p:style>
            </p:cxnSp>
            <mc:AlternateContent xmlns:mc="http://schemas.openxmlformats.org/markup-compatibility/2006" xmlns:a14="http://schemas.microsoft.com/office/drawing/2010/main">
              <mc:Choice Requires="a14">
                <p:sp>
                  <p:nvSpPr>
                    <p:cNvPr id="26" name="テキスト ボックス 25">
                      <a:extLst>
                        <a:ext uri="{FF2B5EF4-FFF2-40B4-BE49-F238E27FC236}">
                          <a16:creationId xmlns:a16="http://schemas.microsoft.com/office/drawing/2014/main" id="{AEDD8334-8D87-0947-ACB3-C2B730CF5CC4}"/>
                        </a:ext>
                      </a:extLst>
                    </p:cNvPr>
                    <p:cNvSpPr txBox="1"/>
                    <p:nvPr/>
                  </p:nvSpPr>
                  <p:spPr>
                    <a:xfrm>
                      <a:off x="768584" y="4570415"/>
                      <a:ext cx="93556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b="1" i="1">
                                <a:latin typeface="Cambria Math" panose="02040503050406030204" pitchFamily="18" charset="0"/>
                              </a:rPr>
                              <m:t>𝒙</m:t>
                            </m:r>
                            <m:r>
                              <a:rPr lang="en-US" altLang="ja-JP" b="1" i="1">
                                <a:latin typeface="Cambria Math" panose="02040503050406030204" pitchFamily="18" charset="0"/>
                              </a:rPr>
                              <m:t>=</m:t>
                            </m:r>
                            <m:r>
                              <a:rPr lang="en-US" altLang="ja-JP" b="1" i="1">
                                <a:latin typeface="Cambria Math" panose="02040503050406030204" pitchFamily="18" charset="0"/>
                              </a:rPr>
                              <m:t>𝟎</m:t>
                            </m:r>
                          </m:oMath>
                        </m:oMathPara>
                      </a14:m>
                      <a:endParaRPr lang="ja-JP" altLang="en-US" b="1" dirty="0"/>
                    </a:p>
                  </p:txBody>
                </p:sp>
              </mc:Choice>
              <mc:Fallback xmlns="">
                <p:sp>
                  <p:nvSpPr>
                    <p:cNvPr id="16" name="テキスト ボックス 15"/>
                    <p:cNvSpPr txBox="1">
                      <a:spLocks noRot="1" noChangeAspect="1" noMove="1" noResize="1" noEditPoints="1" noAdjustHandles="1" noChangeArrowheads="1" noChangeShapeType="1" noTextEdit="1"/>
                    </p:cNvSpPr>
                    <p:nvPr/>
                  </p:nvSpPr>
                  <p:spPr>
                    <a:xfrm>
                      <a:off x="768584" y="4570415"/>
                      <a:ext cx="935564" cy="369332"/>
                    </a:xfrm>
                    <a:prstGeom prst="rect">
                      <a:avLst/>
                    </a:prstGeom>
                    <a:blipFill>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 name="テキスト ボックス 26">
                      <a:extLst>
                        <a:ext uri="{FF2B5EF4-FFF2-40B4-BE49-F238E27FC236}">
                          <a16:creationId xmlns:a16="http://schemas.microsoft.com/office/drawing/2014/main" id="{A5E3935F-CF35-5242-B149-1C9A73CF671B}"/>
                        </a:ext>
                      </a:extLst>
                    </p:cNvPr>
                    <p:cNvSpPr txBox="1"/>
                    <p:nvPr/>
                  </p:nvSpPr>
                  <p:spPr>
                    <a:xfrm>
                      <a:off x="6966067" y="4700232"/>
                      <a:ext cx="103846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b="1" i="1">
                                <a:latin typeface="Cambria Math" panose="02040503050406030204" pitchFamily="18" charset="0"/>
                              </a:rPr>
                              <m:t>𝒙</m:t>
                            </m:r>
                            <m:r>
                              <a:rPr lang="en-US" altLang="ja-JP" b="1" i="1">
                                <a:latin typeface="Cambria Math" panose="02040503050406030204" pitchFamily="18" charset="0"/>
                              </a:rPr>
                              <m:t>=</m:t>
                            </m:r>
                            <m:sSub>
                              <m:sSubPr>
                                <m:ctrlPr>
                                  <a:rPr lang="en-US" altLang="ja-JP" b="1" i="1">
                                    <a:latin typeface="Cambria Math" panose="02040503050406030204" pitchFamily="18" charset="0"/>
                                  </a:rPr>
                                </m:ctrlPr>
                              </m:sSubPr>
                              <m:e>
                                <m:r>
                                  <a:rPr lang="en-US" altLang="ja-JP" b="1" i="1">
                                    <a:latin typeface="Cambria Math" panose="02040503050406030204" pitchFamily="18" charset="0"/>
                                  </a:rPr>
                                  <m:t>𝑳</m:t>
                                </m:r>
                              </m:e>
                              <m:sub>
                                <m:r>
                                  <a:rPr lang="en-US" altLang="ja-JP" b="1" i="1">
                                    <a:latin typeface="Cambria Math" panose="02040503050406030204" pitchFamily="18" charset="0"/>
                                  </a:rPr>
                                  <m:t>𝒙</m:t>
                                </m:r>
                              </m:sub>
                            </m:sSub>
                          </m:oMath>
                        </m:oMathPara>
                      </a14:m>
                      <a:endParaRPr lang="ja-JP" altLang="en-US" b="1" dirty="0"/>
                    </a:p>
                  </p:txBody>
                </p:sp>
              </mc:Choice>
              <mc:Fallback xmlns="">
                <p:sp>
                  <p:nvSpPr>
                    <p:cNvPr id="17" name="テキスト ボックス 16"/>
                    <p:cNvSpPr txBox="1">
                      <a:spLocks noRot="1" noChangeAspect="1" noMove="1" noResize="1" noEditPoints="1" noAdjustHandles="1" noChangeArrowheads="1" noChangeShapeType="1" noTextEdit="1"/>
                    </p:cNvSpPr>
                    <p:nvPr/>
                  </p:nvSpPr>
                  <p:spPr>
                    <a:xfrm>
                      <a:off x="6966067" y="4700232"/>
                      <a:ext cx="1038465" cy="369332"/>
                    </a:xfrm>
                    <a:prstGeom prst="rect">
                      <a:avLst/>
                    </a:prstGeom>
                    <a:blipFill>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0" name="テキスト ボックス 29">
                      <a:extLst>
                        <a:ext uri="{FF2B5EF4-FFF2-40B4-BE49-F238E27FC236}">
                          <a16:creationId xmlns:a16="http://schemas.microsoft.com/office/drawing/2014/main" id="{E9F7B968-4427-AB47-896F-1069A5D4AC91}"/>
                        </a:ext>
                      </a:extLst>
                    </p:cNvPr>
                    <p:cNvSpPr txBox="1"/>
                    <p:nvPr/>
                  </p:nvSpPr>
                  <p:spPr>
                    <a:xfrm>
                      <a:off x="176955" y="933109"/>
                      <a:ext cx="1152793" cy="394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b="1" i="1">
                                <a:latin typeface="Cambria Math" panose="02040503050406030204" pitchFamily="18" charset="0"/>
                              </a:rPr>
                              <m:t>𝒚</m:t>
                            </m:r>
                            <m:r>
                              <a:rPr lang="en-US" altLang="ja-JP" b="1" i="1">
                                <a:latin typeface="Cambria Math" panose="02040503050406030204" pitchFamily="18" charset="0"/>
                              </a:rPr>
                              <m:t>=</m:t>
                            </m:r>
                            <m:sSub>
                              <m:sSubPr>
                                <m:ctrlPr>
                                  <a:rPr lang="en-US" altLang="ja-JP" b="1" i="1">
                                    <a:latin typeface="Cambria Math" panose="02040503050406030204" pitchFamily="18" charset="0"/>
                                  </a:rPr>
                                </m:ctrlPr>
                              </m:sSubPr>
                              <m:e>
                                <m:r>
                                  <a:rPr lang="en-US" altLang="ja-JP" b="1" i="1">
                                    <a:latin typeface="Cambria Math" panose="02040503050406030204" pitchFamily="18" charset="0"/>
                                  </a:rPr>
                                  <m:t>𝑳</m:t>
                                </m:r>
                              </m:e>
                              <m:sub>
                                <m:r>
                                  <a:rPr lang="en-US" altLang="ja-JP" b="1" i="1">
                                    <a:latin typeface="Cambria Math" panose="02040503050406030204" pitchFamily="18" charset="0"/>
                                  </a:rPr>
                                  <m:t>𝒚</m:t>
                                </m:r>
                              </m:sub>
                            </m:sSub>
                          </m:oMath>
                        </m:oMathPara>
                      </a14:m>
                      <a:endParaRPr lang="ja-JP" altLang="en-US" b="1" dirty="0"/>
                    </a:p>
                  </p:txBody>
                </p:sp>
              </mc:Choice>
              <mc:Fallback xmlns="">
                <p:sp>
                  <p:nvSpPr>
                    <p:cNvPr id="27" name="テキスト ボックス 26"/>
                    <p:cNvSpPr txBox="1">
                      <a:spLocks noRot="1" noChangeAspect="1" noMove="1" noResize="1" noEditPoints="1" noAdjustHandles="1" noChangeArrowheads="1" noChangeShapeType="1" noTextEdit="1"/>
                    </p:cNvSpPr>
                    <p:nvPr/>
                  </p:nvSpPr>
                  <p:spPr>
                    <a:xfrm>
                      <a:off x="176955" y="933109"/>
                      <a:ext cx="1152793" cy="394788"/>
                    </a:xfrm>
                    <a:prstGeom prst="rect">
                      <a:avLst/>
                    </a:prstGeom>
                    <a:blipFill>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1" name="テキスト ボックス 30">
                      <a:extLst>
                        <a:ext uri="{FF2B5EF4-FFF2-40B4-BE49-F238E27FC236}">
                          <a16:creationId xmlns:a16="http://schemas.microsoft.com/office/drawing/2014/main" id="{52ABFC19-55A7-2A4D-A4DE-78B165A59246}"/>
                        </a:ext>
                      </a:extLst>
                    </p:cNvPr>
                    <p:cNvSpPr txBox="1"/>
                    <p:nvPr/>
                  </p:nvSpPr>
                  <p:spPr>
                    <a:xfrm>
                      <a:off x="320063" y="4190140"/>
                      <a:ext cx="91630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b="1" i="1">
                                <a:latin typeface="Cambria Math" panose="02040503050406030204" pitchFamily="18" charset="0"/>
                              </a:rPr>
                              <m:t>𝒚</m:t>
                            </m:r>
                            <m:r>
                              <a:rPr lang="en-US" altLang="ja-JP" b="1" i="1">
                                <a:latin typeface="Cambria Math" panose="02040503050406030204" pitchFamily="18" charset="0"/>
                              </a:rPr>
                              <m:t>=</m:t>
                            </m:r>
                            <m:r>
                              <a:rPr lang="en-US" altLang="ja-JP" b="1" i="1">
                                <a:latin typeface="Cambria Math" panose="02040503050406030204" pitchFamily="18" charset="0"/>
                              </a:rPr>
                              <m:t>𝟎</m:t>
                            </m:r>
                          </m:oMath>
                        </m:oMathPara>
                      </a14:m>
                      <a:endParaRPr lang="ja-JP" altLang="en-US" b="1" dirty="0"/>
                    </a:p>
                  </p:txBody>
                </p:sp>
              </mc:Choice>
              <mc:Fallback xmlns="">
                <p:sp>
                  <p:nvSpPr>
                    <p:cNvPr id="28" name="テキスト ボックス 27"/>
                    <p:cNvSpPr txBox="1">
                      <a:spLocks noRot="1" noChangeAspect="1" noMove="1" noResize="1" noEditPoints="1" noAdjustHandles="1" noChangeArrowheads="1" noChangeShapeType="1" noTextEdit="1"/>
                    </p:cNvSpPr>
                    <p:nvPr/>
                  </p:nvSpPr>
                  <p:spPr>
                    <a:xfrm>
                      <a:off x="320063" y="4190140"/>
                      <a:ext cx="916303" cy="369332"/>
                    </a:xfrm>
                    <a:prstGeom prst="rect">
                      <a:avLst/>
                    </a:prstGeom>
                    <a:blipFill>
                      <a:blip r:embed="rId7"/>
                      <a:stretch>
                        <a:fillRect b="-6667"/>
                      </a:stretch>
                    </a:blipFill>
                  </p:spPr>
                  <p:txBody>
                    <a:bodyPr/>
                    <a:lstStyle/>
                    <a:p>
                      <a:r>
                        <a:rPr lang="ja-JP" altLang="en-US">
                          <a:noFill/>
                        </a:rPr>
                        <a:t> </a:t>
                      </a:r>
                    </a:p>
                  </p:txBody>
                </p:sp>
              </mc:Fallback>
            </mc:AlternateContent>
            <p:sp>
              <p:nvSpPr>
                <p:cNvPr id="56" name="テキスト ボックス 55">
                  <a:extLst>
                    <a:ext uri="{FF2B5EF4-FFF2-40B4-BE49-F238E27FC236}">
                      <a16:creationId xmlns:a16="http://schemas.microsoft.com/office/drawing/2014/main" id="{1639348D-AC8B-A84D-84FF-83995D2C42CE}"/>
                    </a:ext>
                  </a:extLst>
                </p:cNvPr>
                <p:cNvSpPr txBox="1"/>
                <p:nvPr/>
              </p:nvSpPr>
              <p:spPr>
                <a:xfrm>
                  <a:off x="2450787" y="1546547"/>
                  <a:ext cx="1082695" cy="424592"/>
                </a:xfrm>
                <a:prstGeom prst="rect">
                  <a:avLst/>
                </a:prstGeom>
                <a:noFill/>
              </p:spPr>
              <p:txBody>
                <a:bodyPr wrap="square" rtlCol="0">
                  <a:noAutofit/>
                </a:bodyPr>
                <a:lstStyle/>
                <a:p>
                  <a:r>
                    <a:rPr lang="en-US" altLang="ja-JP" sz="1400" b="1" dirty="0"/>
                    <a:t>Upstream</a:t>
                  </a:r>
                  <a:endParaRPr lang="ja-JP" altLang="en-US" sz="1400" b="1" dirty="0"/>
                </a:p>
              </p:txBody>
            </p:sp>
            <p:sp>
              <p:nvSpPr>
                <p:cNvPr id="57" name="円/楕円 56">
                  <a:extLst>
                    <a:ext uri="{FF2B5EF4-FFF2-40B4-BE49-F238E27FC236}">
                      <a16:creationId xmlns:a16="http://schemas.microsoft.com/office/drawing/2014/main" id="{5636F7DC-7FE3-3D4B-A91C-14A7F46E3A36}"/>
                    </a:ext>
                  </a:extLst>
                </p:cNvPr>
                <p:cNvSpPr/>
                <p:nvPr/>
              </p:nvSpPr>
              <p:spPr>
                <a:xfrm>
                  <a:off x="4365028" y="2181662"/>
                  <a:ext cx="190300" cy="13774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sp>
              <p:nvSpPr>
                <p:cNvPr id="58" name="右矢印 57">
                  <a:extLst>
                    <a:ext uri="{FF2B5EF4-FFF2-40B4-BE49-F238E27FC236}">
                      <a16:creationId xmlns:a16="http://schemas.microsoft.com/office/drawing/2014/main" id="{48E48CE8-E889-B742-A875-176A54023C91}"/>
                    </a:ext>
                  </a:extLst>
                </p:cNvPr>
                <p:cNvSpPr/>
                <p:nvPr/>
              </p:nvSpPr>
              <p:spPr>
                <a:xfrm flipH="1">
                  <a:off x="3530871" y="3004423"/>
                  <a:ext cx="2355064" cy="50623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97"/>
                </a:p>
              </p:txBody>
            </p:sp>
            <mc:AlternateContent xmlns:mc="http://schemas.openxmlformats.org/markup-compatibility/2006">
              <mc:Choice xmlns:a14="http://schemas.microsoft.com/office/drawing/2010/main" Requires="a14">
                <p:sp>
                  <p:nvSpPr>
                    <p:cNvPr id="59" name="テキスト ボックス 58">
                      <a:extLst>
                        <a:ext uri="{FF2B5EF4-FFF2-40B4-BE49-F238E27FC236}">
                          <a16:creationId xmlns:a16="http://schemas.microsoft.com/office/drawing/2014/main" id="{DB97A439-7BD7-0D48-A1DB-6F720B3E377D}"/>
                        </a:ext>
                      </a:extLst>
                    </p:cNvPr>
                    <p:cNvSpPr txBox="1"/>
                    <p:nvPr/>
                  </p:nvSpPr>
                  <p:spPr>
                    <a:xfrm>
                      <a:off x="3369486" y="3326215"/>
                      <a:ext cx="3200240" cy="879672"/>
                    </a:xfrm>
                    <a:prstGeom prst="rect">
                      <a:avLst/>
                    </a:prstGeom>
                    <a:noFill/>
                  </p:spPr>
                  <p:txBody>
                    <a:bodyPr wrap="none" rtlCol="0">
                      <a:spAutoFit/>
                    </a:bodyPr>
                    <a:lstStyle/>
                    <a:p>
                      <a:r>
                        <a:rPr lang="en-US" altLang="ja-JP" b="1" dirty="0"/>
                        <a:t>Bulk Lorentz factor </a:t>
                      </a:r>
                      <a14:m>
                        <m:oMath xmlns:m="http://schemas.openxmlformats.org/officeDocument/2006/math">
                          <m:r>
                            <a:rPr kumimoji="1" lang="el-GR" altLang="ja-JP" b="1" i="1" smtClean="0">
                              <a:latin typeface="Cambria Math" panose="02040503050406030204" pitchFamily="18" charset="0"/>
                              <a:ea typeface="Cambria Math" panose="02040503050406030204" pitchFamily="18" charset="0"/>
                            </a:rPr>
                            <m:t>𝜞</m:t>
                          </m:r>
                          <m:r>
                            <a:rPr kumimoji="1" lang="en-US" altLang="ja-JP" b="1" i="1" smtClean="0">
                              <a:latin typeface="Cambria Math" panose="02040503050406030204" pitchFamily="18" charset="0"/>
                              <a:ea typeface="Cambria Math" panose="02040503050406030204" pitchFamily="18" charset="0"/>
                            </a:rPr>
                            <m:t>=</m:t>
                          </m:r>
                          <m:r>
                            <a:rPr kumimoji="1" lang="en-US" altLang="ja-JP" b="1" i="1" smtClean="0">
                              <a:latin typeface="Cambria Math" panose="02040503050406030204" pitchFamily="18" charset="0"/>
                              <a:ea typeface="Cambria Math" panose="02040503050406030204" pitchFamily="18" charset="0"/>
                            </a:rPr>
                            <m:t>𝟏𝟎</m:t>
                          </m:r>
                        </m:oMath>
                      </a14:m>
                      <a:endParaRPr kumimoji="1" lang="ja-JP" altLang="en-US" b="1"/>
                    </a:p>
                  </p:txBody>
                </p:sp>
              </mc:Choice>
              <mc:Fallback>
                <p:sp>
                  <p:nvSpPr>
                    <p:cNvPr id="59" name="テキスト ボックス 58">
                      <a:extLst>
                        <a:ext uri="{FF2B5EF4-FFF2-40B4-BE49-F238E27FC236}">
                          <a16:creationId xmlns:a16="http://schemas.microsoft.com/office/drawing/2014/main" id="{DB97A439-7BD7-0D48-A1DB-6F720B3E377D}"/>
                        </a:ext>
                      </a:extLst>
                    </p:cNvPr>
                    <p:cNvSpPr txBox="1">
                      <a:spLocks noRot="1" noChangeAspect="1" noMove="1" noResize="1" noEditPoints="1" noAdjustHandles="1" noChangeArrowheads="1" noChangeShapeType="1" noTextEdit="1"/>
                    </p:cNvSpPr>
                    <p:nvPr/>
                  </p:nvSpPr>
                  <p:spPr>
                    <a:xfrm>
                      <a:off x="3369486" y="3326215"/>
                      <a:ext cx="3200240" cy="879672"/>
                    </a:xfrm>
                    <a:prstGeom prst="rect">
                      <a:avLst/>
                    </a:prstGeom>
                    <a:blipFill>
                      <a:blip r:embed="rId8"/>
                      <a:stretch>
                        <a:fillRect l="-1619" t="-10000" b="-26667"/>
                      </a:stretch>
                    </a:blipFill>
                  </p:spPr>
                  <p:txBody>
                    <a:bodyPr/>
                    <a:lstStyle/>
                    <a:p>
                      <a:r>
                        <a:rPr lang="ja-JP" altLang="en-US">
                          <a:noFill/>
                        </a:rPr>
                        <a:t> </a:t>
                      </a:r>
                    </a:p>
                  </p:txBody>
                </p:sp>
              </mc:Fallback>
            </mc:AlternateContent>
            <p:sp>
              <p:nvSpPr>
                <p:cNvPr id="60" name="正方形/長方形 59">
                  <a:extLst>
                    <a:ext uri="{FF2B5EF4-FFF2-40B4-BE49-F238E27FC236}">
                      <a16:creationId xmlns:a16="http://schemas.microsoft.com/office/drawing/2014/main" id="{EAB25F93-8550-7D41-BFD2-C56233865F03}"/>
                    </a:ext>
                  </a:extLst>
                </p:cNvPr>
                <p:cNvSpPr/>
                <p:nvPr/>
              </p:nvSpPr>
              <p:spPr>
                <a:xfrm>
                  <a:off x="1096481" y="1402115"/>
                  <a:ext cx="1415664" cy="3153071"/>
                </a:xfrm>
                <a:prstGeom prst="rect">
                  <a:avLst/>
                </a:prstGeom>
              </p:spPr>
              <p:style>
                <a:lnRef idx="1">
                  <a:schemeClr val="accent2"/>
                </a:lnRef>
                <a:fillRef idx="2">
                  <a:schemeClr val="accent2"/>
                </a:fillRef>
                <a:effectRef idx="1">
                  <a:schemeClr val="accent2"/>
                </a:effectRef>
                <a:fontRef idx="minor">
                  <a:schemeClr val="dk1"/>
                </a:fontRef>
              </p:style>
              <p:txBody>
                <a:bodyPr rot="0" spcFirstLastPara="0" vert="horz" wrap="square" lIns="55721" tIns="27861" rIns="55721" bIns="27861"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sz="1097"/>
                </a:p>
              </p:txBody>
            </p:sp>
            <p:sp>
              <p:nvSpPr>
                <p:cNvPr id="61" name="右矢印 60">
                  <a:extLst>
                    <a:ext uri="{FF2B5EF4-FFF2-40B4-BE49-F238E27FC236}">
                      <a16:creationId xmlns:a16="http://schemas.microsoft.com/office/drawing/2014/main" id="{336FF314-4BE3-FF46-9BD3-F01FC2494577}"/>
                    </a:ext>
                  </a:extLst>
                </p:cNvPr>
                <p:cNvSpPr/>
                <p:nvPr/>
              </p:nvSpPr>
              <p:spPr>
                <a:xfrm>
                  <a:off x="2517389" y="2693963"/>
                  <a:ext cx="640153" cy="97551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ja-JP" altLang="en-US" sz="1097"/>
                </a:p>
              </p:txBody>
            </p:sp>
            <p:sp>
              <p:nvSpPr>
                <p:cNvPr id="28" name="テキスト ボックス 27">
                  <a:extLst>
                    <a:ext uri="{FF2B5EF4-FFF2-40B4-BE49-F238E27FC236}">
                      <a16:creationId xmlns:a16="http://schemas.microsoft.com/office/drawing/2014/main" id="{3FB1A84E-EACD-974C-91D7-5EA2DFAD9106}"/>
                    </a:ext>
                  </a:extLst>
                </p:cNvPr>
                <p:cNvSpPr txBox="1"/>
                <p:nvPr/>
              </p:nvSpPr>
              <p:spPr>
                <a:xfrm>
                  <a:off x="1186783" y="1495841"/>
                  <a:ext cx="1334993" cy="733061"/>
                </a:xfrm>
                <a:prstGeom prst="rect">
                  <a:avLst/>
                </a:prstGeom>
                <a:noFill/>
              </p:spPr>
              <p:txBody>
                <a:bodyPr wrap="square" rtlCol="0">
                  <a:spAutoFit/>
                </a:bodyPr>
                <a:lstStyle/>
                <a:p>
                  <a:r>
                    <a:rPr lang="en-US" altLang="ja-JP" sz="1400" b="1" dirty="0"/>
                    <a:t>Downstream</a:t>
                  </a:r>
                  <a:endParaRPr lang="ja-JP" altLang="en-US" sz="1400" b="1" dirty="0"/>
                </a:p>
              </p:txBody>
            </p:sp>
          </p:grpSp>
          <p:cxnSp>
            <p:nvCxnSpPr>
              <p:cNvPr id="18" name="直線矢印コネクタ 17">
                <a:extLst>
                  <a:ext uri="{FF2B5EF4-FFF2-40B4-BE49-F238E27FC236}">
                    <a16:creationId xmlns:a16="http://schemas.microsoft.com/office/drawing/2014/main" id="{7CEB0FD7-84A5-3F4F-ACF9-0E13B4AE80D7}"/>
                  </a:ext>
                </a:extLst>
              </p:cNvPr>
              <p:cNvCxnSpPr>
                <a:cxnSpLocks/>
              </p:cNvCxnSpPr>
              <p:nvPr/>
            </p:nvCxnSpPr>
            <p:spPr>
              <a:xfrm flipV="1">
                <a:off x="7344527" y="1446966"/>
                <a:ext cx="0" cy="3017310"/>
              </a:xfrm>
              <a:prstGeom prst="straightConnector1">
                <a:avLst/>
              </a:prstGeom>
              <a:ln w="41275">
                <a:solidFill>
                  <a:schemeClr val="tx1"/>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9" name="テキスト ボックス 18">
                    <a:extLst>
                      <a:ext uri="{FF2B5EF4-FFF2-40B4-BE49-F238E27FC236}">
                        <a16:creationId xmlns:a16="http://schemas.microsoft.com/office/drawing/2014/main" id="{DDAD8105-D7AC-E248-BF2D-1089AB0C0F5C}"/>
                      </a:ext>
                    </a:extLst>
                  </p:cNvPr>
                  <p:cNvSpPr txBox="1"/>
                  <p:nvPr/>
                </p:nvSpPr>
                <p:spPr>
                  <a:xfrm>
                    <a:off x="6644335" y="3454427"/>
                    <a:ext cx="514820" cy="10744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ja-JP" sz="2400" b="1" i="1" smtClean="0">
                                  <a:latin typeface="Cambria Math" panose="02040503050406030204" pitchFamily="18" charset="0"/>
                                  <a:ea typeface="Cambria Math" panose="02040503050406030204" pitchFamily="18" charset="0"/>
                                </a:rPr>
                              </m:ctrlPr>
                            </m:sSubPr>
                            <m:e>
                              <m:r>
                                <a:rPr lang="el-GR" altLang="ja-JP" sz="2400" b="1" i="1">
                                  <a:latin typeface="Cambria Math" panose="02040503050406030204" pitchFamily="18" charset="0"/>
                                  <a:ea typeface="Cambria Math" panose="02040503050406030204" pitchFamily="18" charset="0"/>
                                </a:rPr>
                                <m:t>𝜞</m:t>
                              </m:r>
                              <m:r>
                                <a:rPr lang="en-US" altLang="ja-JP" sz="2400" b="1" i="1">
                                  <a:latin typeface="Cambria Math" panose="02040503050406030204" pitchFamily="18" charset="0"/>
                                  <a:ea typeface="Cambria Math" panose="02040503050406030204" pitchFamily="18" charset="0"/>
                                </a:rPr>
                                <m:t>𝑩</m:t>
                              </m:r>
                            </m:e>
                            <m:sub>
                              <m:r>
                                <a:rPr lang="en-US" altLang="ja-JP" sz="2400" b="1" i="1" smtClean="0">
                                  <a:latin typeface="Cambria Math" panose="02040503050406030204" pitchFamily="18" charset="0"/>
                                  <a:ea typeface="Cambria Math" panose="02040503050406030204" pitchFamily="18" charset="0"/>
                                </a:rPr>
                                <m:t>𝟎</m:t>
                              </m:r>
                            </m:sub>
                          </m:sSub>
                        </m:oMath>
                      </m:oMathPara>
                    </a14:m>
                    <a:endParaRPr kumimoji="1" lang="ja-JP" altLang="en-US" sz="2400"/>
                  </a:p>
                </p:txBody>
              </p:sp>
            </mc:Choice>
            <mc:Fallback xmlns="">
              <p:sp>
                <p:nvSpPr>
                  <p:cNvPr id="19" name="テキスト ボックス 18">
                    <a:extLst>
                      <a:ext uri="{FF2B5EF4-FFF2-40B4-BE49-F238E27FC236}">
                        <a16:creationId xmlns:a16="http://schemas.microsoft.com/office/drawing/2014/main" id="{DDAD8105-D7AC-E248-BF2D-1089AB0C0F5C}"/>
                      </a:ext>
                    </a:extLst>
                  </p:cNvPr>
                  <p:cNvSpPr txBox="1">
                    <a:spLocks noRot="1" noChangeAspect="1" noMove="1" noResize="1" noEditPoints="1" noAdjustHandles="1" noChangeArrowheads="1" noChangeShapeType="1" noTextEdit="1"/>
                  </p:cNvSpPr>
                  <p:nvPr/>
                </p:nvSpPr>
                <p:spPr>
                  <a:xfrm>
                    <a:off x="6644335" y="3454427"/>
                    <a:ext cx="514820" cy="1074498"/>
                  </a:xfrm>
                  <a:prstGeom prst="rect">
                    <a:avLst/>
                  </a:prstGeom>
                  <a:blipFill>
                    <a:blip r:embed="rId9"/>
                    <a:stretch>
                      <a:fillRect l="-5000" r="-42500" b="-5556"/>
                    </a:stretch>
                  </a:blipFill>
                </p:spPr>
                <p:txBody>
                  <a:bodyPr/>
                  <a:lstStyle/>
                  <a:p>
                    <a:r>
                      <a:rPr lang="ja-JP" altLang="en-US">
                        <a:noFill/>
                      </a:rPr>
                      <a:t> </a:t>
                    </a:r>
                  </a:p>
                </p:txBody>
              </p:sp>
            </mc:Fallback>
          </mc:AlternateContent>
        </p:grpSp>
        <p:sp>
          <p:nvSpPr>
            <p:cNvPr id="6" name="テキスト ボックス 5">
              <a:extLst>
                <a:ext uri="{FF2B5EF4-FFF2-40B4-BE49-F238E27FC236}">
                  <a16:creationId xmlns:a16="http://schemas.microsoft.com/office/drawing/2014/main" id="{71BA31B9-7647-E44A-8A7F-7F5CEDBC2851}"/>
                </a:ext>
              </a:extLst>
            </p:cNvPr>
            <p:cNvSpPr txBox="1"/>
            <p:nvPr/>
          </p:nvSpPr>
          <p:spPr>
            <a:xfrm>
              <a:off x="4177896" y="3286640"/>
              <a:ext cx="3158103" cy="814293"/>
            </a:xfrm>
            <a:prstGeom prst="rect">
              <a:avLst/>
            </a:prstGeom>
            <a:noFill/>
          </p:spPr>
          <p:txBody>
            <a:bodyPr wrap="square" rtlCol="0">
              <a:spAutoFit/>
            </a:bodyPr>
            <a:lstStyle/>
            <a:p>
              <a:r>
                <a:rPr lang="en-US" altLang="ja-JP" b="1" dirty="0">
                  <a:solidFill>
                    <a:srgbClr val="FF0000"/>
                  </a:solidFill>
                </a:rPr>
                <a:t>The Lorentz contracted density clump</a:t>
              </a:r>
              <a:endParaRPr kumimoji="1" lang="ja-JP" altLang="en-US" b="1">
                <a:solidFill>
                  <a:srgbClr val="FF0000"/>
                </a:solidFill>
              </a:endParaRPr>
            </a:p>
          </p:txBody>
        </p:sp>
      </p:grpSp>
      <p:sp>
        <p:nvSpPr>
          <p:cNvPr id="3" name="テキスト ボックス 2">
            <a:extLst>
              <a:ext uri="{FF2B5EF4-FFF2-40B4-BE49-F238E27FC236}">
                <a16:creationId xmlns:a16="http://schemas.microsoft.com/office/drawing/2014/main" id="{437CCFF7-96F8-754F-BE63-1D55DC55E412}"/>
              </a:ext>
            </a:extLst>
          </p:cNvPr>
          <p:cNvSpPr txBox="1"/>
          <p:nvPr/>
        </p:nvSpPr>
        <p:spPr>
          <a:xfrm>
            <a:off x="3890139" y="5482379"/>
            <a:ext cx="2732043" cy="369332"/>
          </a:xfrm>
          <a:prstGeom prst="rect">
            <a:avLst/>
          </a:prstGeom>
          <a:noFill/>
        </p:spPr>
        <p:txBody>
          <a:bodyPr wrap="square" rtlCol="0">
            <a:spAutoFit/>
          </a:bodyPr>
          <a:lstStyle/>
          <a:p>
            <a:r>
              <a:rPr lang="en-US" altLang="ja-JP" b="1" dirty="0"/>
              <a:t>Thermal velocity </a:t>
            </a:r>
            <a:r>
              <a:rPr kumimoji="1" lang="en-US" altLang="ja-JP" b="1" dirty="0"/>
              <a:t>0.18c</a:t>
            </a:r>
            <a:endParaRPr kumimoji="1" lang="ja-JP" altLang="en-US" b="1"/>
          </a:p>
        </p:txBody>
      </p:sp>
      <p:grpSp>
        <p:nvGrpSpPr>
          <p:cNvPr id="5" name="グループ化 4">
            <a:extLst>
              <a:ext uri="{FF2B5EF4-FFF2-40B4-BE49-F238E27FC236}">
                <a16:creationId xmlns:a16="http://schemas.microsoft.com/office/drawing/2014/main" id="{4FB6A6A6-19C7-8A4C-B6F3-660CAB15C066}"/>
              </a:ext>
            </a:extLst>
          </p:cNvPr>
          <p:cNvGrpSpPr/>
          <p:nvPr/>
        </p:nvGrpSpPr>
        <p:grpSpPr>
          <a:xfrm>
            <a:off x="6579451" y="1573294"/>
            <a:ext cx="3445868" cy="2372169"/>
            <a:chOff x="6592369" y="1939418"/>
            <a:chExt cx="3445868" cy="2372169"/>
          </a:xfrm>
        </p:grpSpPr>
        <p:grpSp>
          <p:nvGrpSpPr>
            <p:cNvPr id="11" name="グループ化 10">
              <a:extLst>
                <a:ext uri="{FF2B5EF4-FFF2-40B4-BE49-F238E27FC236}">
                  <a16:creationId xmlns:a16="http://schemas.microsoft.com/office/drawing/2014/main" id="{8E14AF14-B82A-B343-8520-7BD082678744}"/>
                </a:ext>
              </a:extLst>
            </p:cNvPr>
            <p:cNvGrpSpPr/>
            <p:nvPr/>
          </p:nvGrpSpPr>
          <p:grpSpPr>
            <a:xfrm>
              <a:off x="6592369" y="1939418"/>
              <a:ext cx="3445868" cy="2372169"/>
              <a:chOff x="6229793" y="1533318"/>
              <a:chExt cx="3878554" cy="2965921"/>
            </a:xfrm>
          </p:grpSpPr>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31F18C83-FDB5-6247-86FB-73F2410059D4}"/>
                      </a:ext>
                    </a:extLst>
                  </p:cNvPr>
                  <p:cNvSpPr txBox="1"/>
                  <p:nvPr/>
                </p:nvSpPr>
                <p:spPr>
                  <a:xfrm>
                    <a:off x="6718493" y="1533318"/>
                    <a:ext cx="3309350" cy="466025"/>
                  </a:xfrm>
                  <a:prstGeom prst="rect">
                    <a:avLst/>
                  </a:prstGeom>
                  <a:noFill/>
                </p:spPr>
                <p:txBody>
                  <a:bodyPr wrap="none" rtlCol="0">
                    <a:spAutoFit/>
                  </a:bodyPr>
                  <a:lstStyle/>
                  <a:p>
                    <a:r>
                      <a:rPr lang="en-US" altLang="ja-JP" b="1" dirty="0">
                        <a:solidFill>
                          <a:prstClr val="black"/>
                        </a:solidFill>
                      </a:rPr>
                      <a:t>Spatial distribution of </a:t>
                    </a:r>
                    <a14:m>
                      <m:oMath xmlns:m="http://schemas.openxmlformats.org/officeDocument/2006/math">
                        <m:sSup>
                          <m:sSupPr>
                            <m:ctrlPr>
                              <a:rPr lang="en-US" altLang="ja-JP" b="1" i="1">
                                <a:solidFill>
                                  <a:prstClr val="black"/>
                                </a:solidFill>
                                <a:latin typeface="Cambria Math" panose="02040503050406030204" pitchFamily="18" charset="0"/>
                              </a:rPr>
                            </m:ctrlPr>
                          </m:sSupPr>
                          <m:e>
                            <m:r>
                              <a:rPr lang="en-US" altLang="ja-JP" b="1" i="1">
                                <a:solidFill>
                                  <a:prstClr val="black"/>
                                </a:solidFill>
                                <a:latin typeface="Cambria Math" panose="02040503050406030204" pitchFamily="18" charset="0"/>
                              </a:rPr>
                              <m:t>𝒆</m:t>
                            </m:r>
                          </m:e>
                          <m:sup>
                            <m:r>
                              <a:rPr lang="en-US" altLang="ja-JP" b="1" i="1">
                                <a:solidFill>
                                  <a:prstClr val="black"/>
                                </a:solidFill>
                                <a:latin typeface="Cambria Math" panose="02040503050406030204" pitchFamily="18" charset="0"/>
                                <a:ea typeface="Cambria Math" panose="02040503050406030204" pitchFamily="18" charset="0"/>
                              </a:rPr>
                              <m:t>±</m:t>
                            </m:r>
                          </m:sup>
                        </m:sSup>
                      </m:oMath>
                    </a14:m>
                    <a:endParaRPr lang="en-US" altLang="ja-JP" b="1" dirty="0">
                      <a:solidFill>
                        <a:prstClr val="black"/>
                      </a:solidFill>
                    </a:endParaRPr>
                  </a:p>
                </p:txBody>
              </p:sp>
            </mc:Choice>
            <mc:Fallback xmlns="">
              <p:sp>
                <p:nvSpPr>
                  <p:cNvPr id="8" name="テキスト ボックス 7">
                    <a:extLst>
                      <a:ext uri="{FF2B5EF4-FFF2-40B4-BE49-F238E27FC236}">
                        <a16:creationId xmlns:a16="http://schemas.microsoft.com/office/drawing/2014/main" id="{31F18C83-FDB5-6247-86FB-73F2410059D4}"/>
                      </a:ext>
                    </a:extLst>
                  </p:cNvPr>
                  <p:cNvSpPr txBox="1">
                    <a:spLocks noRot="1" noChangeAspect="1" noMove="1" noResize="1" noEditPoints="1" noAdjustHandles="1" noChangeArrowheads="1" noChangeShapeType="1" noTextEdit="1"/>
                  </p:cNvSpPr>
                  <p:nvPr/>
                </p:nvSpPr>
                <p:spPr>
                  <a:xfrm>
                    <a:off x="6718493" y="1533318"/>
                    <a:ext cx="3309350" cy="466025"/>
                  </a:xfrm>
                  <a:prstGeom prst="rect">
                    <a:avLst/>
                  </a:prstGeom>
                  <a:blipFill>
                    <a:blip r:embed="rId10"/>
                    <a:stretch>
                      <a:fillRect l="-1724" t="-6452" b="-22581"/>
                    </a:stretch>
                  </a:blipFill>
                </p:spPr>
                <p:txBody>
                  <a:bodyPr/>
                  <a:lstStyle/>
                  <a:p>
                    <a:r>
                      <a:rPr lang="ja-JP" altLang="en-US">
                        <a:noFill/>
                      </a:rPr>
                      <a:t> </a:t>
                    </a:r>
                  </a:p>
                </p:txBody>
              </p:sp>
            </mc:Fallback>
          </mc:AlternateContent>
          <p:grpSp>
            <p:nvGrpSpPr>
              <p:cNvPr id="10" name="グループ化 9">
                <a:extLst>
                  <a:ext uri="{FF2B5EF4-FFF2-40B4-BE49-F238E27FC236}">
                    <a16:creationId xmlns:a16="http://schemas.microsoft.com/office/drawing/2014/main" id="{A3291059-A454-2848-9078-9112DC740A00}"/>
                  </a:ext>
                </a:extLst>
              </p:cNvPr>
              <p:cNvGrpSpPr/>
              <p:nvPr/>
            </p:nvGrpSpPr>
            <p:grpSpPr>
              <a:xfrm>
                <a:off x="6229793" y="1929841"/>
                <a:ext cx="3878554" cy="2569398"/>
                <a:chOff x="5998044" y="1958544"/>
                <a:chExt cx="3878554" cy="2569398"/>
              </a:xfrm>
            </p:grpSpPr>
            <p:grpSp>
              <p:nvGrpSpPr>
                <p:cNvPr id="44" name="グループ化 43">
                  <a:extLst>
                    <a:ext uri="{FF2B5EF4-FFF2-40B4-BE49-F238E27FC236}">
                      <a16:creationId xmlns:a16="http://schemas.microsoft.com/office/drawing/2014/main" id="{7B4D1533-0EDD-A34E-9A1D-5FF9BBD4D323}"/>
                    </a:ext>
                  </a:extLst>
                </p:cNvPr>
                <p:cNvGrpSpPr/>
                <p:nvPr/>
              </p:nvGrpSpPr>
              <p:grpSpPr>
                <a:xfrm>
                  <a:off x="5998044" y="1958544"/>
                  <a:ext cx="3878554" cy="2569398"/>
                  <a:chOff x="6547825" y="2846458"/>
                  <a:chExt cx="3836371" cy="2121203"/>
                </a:xfrm>
              </p:grpSpPr>
              <p:grpSp>
                <p:nvGrpSpPr>
                  <p:cNvPr id="47" name="グループ化 46">
                    <a:extLst>
                      <a:ext uri="{FF2B5EF4-FFF2-40B4-BE49-F238E27FC236}">
                        <a16:creationId xmlns:a16="http://schemas.microsoft.com/office/drawing/2014/main" id="{6B624310-E78F-7649-9E59-52E6ED3BA809}"/>
                      </a:ext>
                    </a:extLst>
                  </p:cNvPr>
                  <p:cNvGrpSpPr/>
                  <p:nvPr/>
                </p:nvGrpSpPr>
                <p:grpSpPr>
                  <a:xfrm>
                    <a:off x="6547825" y="2846458"/>
                    <a:ext cx="3836371" cy="1762758"/>
                    <a:chOff x="8699486" y="2379682"/>
                    <a:chExt cx="3836371" cy="1762758"/>
                  </a:xfrm>
                </p:grpSpPr>
                <p:pic>
                  <p:nvPicPr>
                    <p:cNvPr id="52" name="図 51">
                      <a:extLst>
                        <a:ext uri="{FF2B5EF4-FFF2-40B4-BE49-F238E27FC236}">
                          <a16:creationId xmlns:a16="http://schemas.microsoft.com/office/drawing/2014/main" id="{45E8C8F2-462B-1A44-BF12-4B5090569BC4}"/>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895759" y="2379682"/>
                      <a:ext cx="2164508" cy="1623381"/>
                    </a:xfrm>
                    <a:prstGeom prst="rect">
                      <a:avLst/>
                    </a:prstGeom>
                  </p:spPr>
                </p:pic>
                <p:sp>
                  <p:nvSpPr>
                    <p:cNvPr id="53" name="テキスト ボックス 52">
                      <a:extLst>
                        <a:ext uri="{FF2B5EF4-FFF2-40B4-BE49-F238E27FC236}">
                          <a16:creationId xmlns:a16="http://schemas.microsoft.com/office/drawing/2014/main" id="{E6729175-35A6-1543-B438-FCDE46E45557}"/>
                        </a:ext>
                      </a:extLst>
                    </p:cNvPr>
                    <p:cNvSpPr txBox="1"/>
                    <p:nvPr/>
                  </p:nvSpPr>
                  <p:spPr>
                    <a:xfrm>
                      <a:off x="10033652" y="3920980"/>
                      <a:ext cx="1764000" cy="221460"/>
                    </a:xfrm>
                    <a:prstGeom prst="rect">
                      <a:avLst/>
                    </a:prstGeom>
                    <a:solidFill>
                      <a:schemeClr val="bg1"/>
                    </a:solidFill>
                  </p:spPr>
                  <p:txBody>
                    <a:bodyPr wrap="square" rtlCol="0">
                      <a:spAutoFit/>
                    </a:bodyPr>
                    <a:lstStyle/>
                    <a:p>
                      <a:endParaRPr kumimoji="1" lang="ja-JP" altLang="en-US"/>
                    </a:p>
                  </p:txBody>
                </p:sp>
                <p:sp>
                  <p:nvSpPr>
                    <p:cNvPr id="54" name="左右矢印 53">
                      <a:extLst>
                        <a:ext uri="{FF2B5EF4-FFF2-40B4-BE49-F238E27FC236}">
                          <a16:creationId xmlns:a16="http://schemas.microsoft.com/office/drawing/2014/main" id="{972F4238-CB2B-9846-B049-4EEDEEDF7671}"/>
                        </a:ext>
                      </a:extLst>
                    </p:cNvPr>
                    <p:cNvSpPr/>
                    <p:nvPr/>
                  </p:nvSpPr>
                  <p:spPr>
                    <a:xfrm>
                      <a:off x="10520463" y="3024143"/>
                      <a:ext cx="984507" cy="232056"/>
                    </a:xfrm>
                    <a:prstGeom prst="leftRightArrow">
                      <a:avLst>
                        <a:gd name="adj1" fmla="val 35330"/>
                        <a:gd name="adj2" fmla="val 49424"/>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テキスト ボックス 66">
                      <a:extLst>
                        <a:ext uri="{FF2B5EF4-FFF2-40B4-BE49-F238E27FC236}">
                          <a16:creationId xmlns:a16="http://schemas.microsoft.com/office/drawing/2014/main" id="{9AF06BB6-4092-2442-B745-07640DEFCE1F}"/>
                        </a:ext>
                      </a:extLst>
                    </p:cNvPr>
                    <p:cNvSpPr txBox="1"/>
                    <p:nvPr/>
                  </p:nvSpPr>
                  <p:spPr>
                    <a:xfrm rot="5400000">
                      <a:off x="9237037" y="3093456"/>
                      <a:ext cx="1416450" cy="245922"/>
                    </a:xfrm>
                    <a:prstGeom prst="rect">
                      <a:avLst/>
                    </a:prstGeom>
                    <a:solidFill>
                      <a:schemeClr val="bg1"/>
                    </a:solidFill>
                  </p:spPr>
                  <p:txBody>
                    <a:bodyPr wrap="square" rtlCol="0">
                      <a:spAutoFit/>
                    </a:bodyPr>
                    <a:lstStyle/>
                    <a:p>
                      <a:endParaRPr kumimoji="1" lang="ja-JP" altLang="en-US"/>
                    </a:p>
                  </p:txBody>
                </p:sp>
                <mc:AlternateContent xmlns:mc="http://schemas.openxmlformats.org/markup-compatibility/2006">
                  <mc:Choice xmlns:a14="http://schemas.microsoft.com/office/drawing/2010/main" Requires="a14">
                    <p:sp>
                      <p:nvSpPr>
                        <p:cNvPr id="68" name="テキスト ボックス 67">
                          <a:extLst>
                            <a:ext uri="{FF2B5EF4-FFF2-40B4-BE49-F238E27FC236}">
                              <a16:creationId xmlns:a16="http://schemas.microsoft.com/office/drawing/2014/main" id="{668100D0-124C-0A4E-8F99-D247B46CDD50}"/>
                            </a:ext>
                          </a:extLst>
                        </p:cNvPr>
                        <p:cNvSpPr txBox="1"/>
                        <p:nvPr/>
                      </p:nvSpPr>
                      <p:spPr>
                        <a:xfrm>
                          <a:off x="8699486" y="2704064"/>
                          <a:ext cx="1509970" cy="667144"/>
                        </a:xfrm>
                        <a:prstGeom prst="rect">
                          <a:avLst/>
                        </a:prstGeom>
                        <a:noFill/>
                      </p:spPr>
                      <p:txBody>
                        <a:bodyPr wrap="square" rtlCol="0">
                          <a:spAutoFit/>
                        </a:bodyPr>
                        <a:lstStyle/>
                        <a:p>
                          <a:r>
                            <a:rPr lang="en-US" altLang="ja-JP" b="1" dirty="0">
                              <a:solidFill>
                                <a:prstClr val="black"/>
                              </a:solidFill>
                              <a:latin typeface="+mn-ea"/>
                            </a:rPr>
                            <a:t>Amplitude</a:t>
                          </a:r>
                        </a:p>
                        <a:p>
                          <a:pPr/>
                          <a14:m>
                            <m:oMathPara xmlns:m="http://schemas.openxmlformats.org/officeDocument/2006/math">
                              <m:oMathParaPr>
                                <m:jc m:val="right"/>
                              </m:oMathParaPr>
                              <m:oMath xmlns:m="http://schemas.openxmlformats.org/officeDocument/2006/math">
                                <m:sSub>
                                  <m:sSubPr>
                                    <m:ctrlPr>
                                      <a:rPr lang="en-US" altLang="ja-JP" b="1" i="1" smtClean="0">
                                        <a:solidFill>
                                          <a:prstClr val="black"/>
                                        </a:solidFill>
                                        <a:latin typeface="Cambria Math" panose="02040503050406030204" pitchFamily="18" charset="0"/>
                                        <a:ea typeface="Cambria Math" panose="02040503050406030204" pitchFamily="18" charset="0"/>
                                      </a:rPr>
                                    </m:ctrlPr>
                                  </m:sSubPr>
                                  <m:e>
                                    <m:r>
                                      <a:rPr lang="en-US" altLang="ja-JP" b="1" i="1" smtClean="0">
                                        <a:solidFill>
                                          <a:prstClr val="black"/>
                                        </a:solidFill>
                                        <a:latin typeface="Cambria Math" panose="02040503050406030204" pitchFamily="18" charset="0"/>
                                        <a:ea typeface="Cambria Math" panose="02040503050406030204" pitchFamily="18" charset="0"/>
                                      </a:rPr>
                                      <m:t>𝒏</m:t>
                                    </m:r>
                                  </m:e>
                                  <m:sub>
                                    <m:r>
                                      <a:rPr lang="en-US" altLang="ja-JP" b="1" i="0" smtClean="0">
                                        <a:solidFill>
                                          <a:prstClr val="black"/>
                                        </a:solidFill>
                                        <a:latin typeface="Cambria Math" panose="02040503050406030204" pitchFamily="18" charset="0"/>
                                        <a:ea typeface="Cambria Math" panose="02040503050406030204" pitchFamily="18" charset="0"/>
                                      </a:rPr>
                                      <m:t>𝐜𝐥</m:t>
                                    </m:r>
                                  </m:sub>
                                </m:sSub>
                                <m:r>
                                  <a:rPr lang="en-US" altLang="ja-JP" b="1" i="0" smtClean="0">
                                    <a:solidFill>
                                      <a:prstClr val="black"/>
                                    </a:solidFill>
                                    <a:latin typeface="Cambria Math" panose="02040503050406030204" pitchFamily="18" charset="0"/>
                                    <a:ea typeface="Cambria Math" panose="02040503050406030204" pitchFamily="18" charset="0"/>
                                  </a:rPr>
                                  <m:t>/</m:t>
                                </m:r>
                                <m:sSub>
                                  <m:sSubPr>
                                    <m:ctrlPr>
                                      <a:rPr lang="en-US" altLang="ja-JP" b="1" i="1">
                                        <a:solidFill>
                                          <a:prstClr val="black"/>
                                        </a:solidFill>
                                        <a:latin typeface="Cambria Math" panose="02040503050406030204" pitchFamily="18" charset="0"/>
                                        <a:ea typeface="Cambria Math" panose="02040503050406030204" pitchFamily="18" charset="0"/>
                                      </a:rPr>
                                    </m:ctrlPr>
                                  </m:sSubPr>
                                  <m:e>
                                    <m:r>
                                      <a:rPr lang="en-US" altLang="ja-JP" b="1" i="1">
                                        <a:solidFill>
                                          <a:prstClr val="black"/>
                                        </a:solidFill>
                                        <a:latin typeface="Cambria Math" panose="02040503050406030204" pitchFamily="18" charset="0"/>
                                        <a:ea typeface="Cambria Math" panose="02040503050406030204" pitchFamily="18" charset="0"/>
                                      </a:rPr>
                                      <m:t>𝒏</m:t>
                                    </m:r>
                                  </m:e>
                                  <m:sub>
                                    <m:r>
                                      <a:rPr lang="en-US" altLang="ja-JP" b="1" i="1">
                                        <a:solidFill>
                                          <a:prstClr val="black"/>
                                        </a:solidFill>
                                        <a:latin typeface="Cambria Math" panose="02040503050406030204" pitchFamily="18" charset="0"/>
                                        <a:ea typeface="Cambria Math" panose="02040503050406030204" pitchFamily="18" charset="0"/>
                                      </a:rPr>
                                      <m:t>𝟎</m:t>
                                    </m:r>
                                  </m:sub>
                                </m:sSub>
                              </m:oMath>
                            </m:oMathPara>
                          </a14:m>
                          <a:endParaRPr kumimoji="1" lang="ja-JP" altLang="en-US"/>
                        </a:p>
                      </p:txBody>
                    </p:sp>
                  </mc:Choice>
                  <mc:Fallback>
                    <p:sp>
                      <p:nvSpPr>
                        <p:cNvPr id="68" name="テキスト ボックス 67">
                          <a:extLst>
                            <a:ext uri="{FF2B5EF4-FFF2-40B4-BE49-F238E27FC236}">
                              <a16:creationId xmlns:a16="http://schemas.microsoft.com/office/drawing/2014/main" id="{668100D0-124C-0A4E-8F99-D247B46CDD50}"/>
                            </a:ext>
                          </a:extLst>
                        </p:cNvPr>
                        <p:cNvSpPr txBox="1">
                          <a:spLocks noRot="1" noChangeAspect="1" noMove="1" noResize="1" noEditPoints="1" noAdjustHandles="1" noChangeArrowheads="1" noChangeShapeType="1" noTextEdit="1"/>
                        </p:cNvSpPr>
                        <p:nvPr/>
                      </p:nvSpPr>
                      <p:spPr>
                        <a:xfrm>
                          <a:off x="8699486" y="2704064"/>
                          <a:ext cx="1509970" cy="667144"/>
                        </a:xfrm>
                        <a:prstGeom prst="rect">
                          <a:avLst/>
                        </a:prstGeom>
                        <a:blipFill>
                          <a:blip r:embed="rId12"/>
                          <a:stretch>
                            <a:fillRect l="-2778" t="-3846" r="-926" b="-7692"/>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70" name="テキスト ボックス 69">
                          <a:extLst>
                            <a:ext uri="{FF2B5EF4-FFF2-40B4-BE49-F238E27FC236}">
                              <a16:creationId xmlns:a16="http://schemas.microsoft.com/office/drawing/2014/main" id="{C0C3CCA3-68BF-D34E-BEF9-94BA2404C733}"/>
                            </a:ext>
                          </a:extLst>
                        </p:cNvPr>
                        <p:cNvSpPr txBox="1"/>
                        <p:nvPr/>
                      </p:nvSpPr>
                      <p:spPr>
                        <a:xfrm>
                          <a:off x="10536391" y="3207098"/>
                          <a:ext cx="1999466" cy="467465"/>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sSub>
                                  <m:sSubPr>
                                    <m:ctrlPr>
                                      <a:rPr lang="en-US" altLang="ja-JP" b="1" i="1">
                                        <a:solidFill>
                                          <a:schemeClr val="tx2"/>
                                        </a:solidFill>
                                        <a:latin typeface="Cambria Math" panose="02040503050406030204" pitchFamily="18" charset="0"/>
                                        <a:ea typeface="Cambria Math" panose="02040503050406030204" pitchFamily="18" charset="0"/>
                                      </a:rPr>
                                    </m:ctrlPr>
                                  </m:sSubPr>
                                  <m:e>
                                    <m:r>
                                      <a:rPr lang="en-US" altLang="ja-JP" b="1" i="1">
                                        <a:solidFill>
                                          <a:schemeClr val="tx2"/>
                                        </a:solidFill>
                                        <a:latin typeface="Cambria Math" panose="02040503050406030204" pitchFamily="18" charset="0"/>
                                        <a:ea typeface="Cambria Math" panose="02040503050406030204" pitchFamily="18" charset="0"/>
                                      </a:rPr>
                                      <m:t>𝝀</m:t>
                                    </m:r>
                                  </m:e>
                                  <m:sub>
                                    <m:r>
                                      <a:rPr lang="en-US" altLang="ja-JP" b="1" i="0">
                                        <a:solidFill>
                                          <a:schemeClr val="tx2"/>
                                        </a:solidFill>
                                        <a:latin typeface="Cambria Math" panose="02040503050406030204" pitchFamily="18" charset="0"/>
                                        <a:ea typeface="Cambria Math" panose="02040503050406030204" pitchFamily="18" charset="0"/>
                                      </a:rPr>
                                      <m:t>𝐜</m:t>
                                    </m:r>
                                  </m:sub>
                                </m:sSub>
                                <m:r>
                                  <a:rPr lang="en-US" altLang="ja-JP" b="0" i="0" smtClean="0">
                                    <a:solidFill>
                                      <a:schemeClr val="tx1"/>
                                    </a:solidFill>
                                    <a:latin typeface="Cambria Math" panose="02040503050406030204" pitchFamily="18" charset="0"/>
                                    <a:ea typeface="Cambria Math" panose="02040503050406030204" pitchFamily="18" charset="0"/>
                                  </a:rPr>
                                  <m:t>=300</m:t>
                                </m:r>
                                <m:f>
                                  <m:fPr>
                                    <m:type m:val="skw"/>
                                    <m:ctrlPr>
                                      <a:rPr lang="en-US" altLang="ja-JP" b="1" i="1">
                                        <a:solidFill>
                                          <a:prstClr val="black"/>
                                        </a:solidFill>
                                        <a:latin typeface="Cambria Math" panose="02040503050406030204" pitchFamily="18" charset="0"/>
                                        <a:ea typeface="Cambria Math" panose="02040503050406030204" pitchFamily="18" charset="0"/>
                                      </a:rPr>
                                    </m:ctrlPr>
                                  </m:fPr>
                                  <m:num>
                                    <m:r>
                                      <a:rPr lang="en-US" altLang="ja-JP" b="1" i="1">
                                        <a:solidFill>
                                          <a:prstClr val="black"/>
                                        </a:solidFill>
                                        <a:latin typeface="Cambria Math" panose="02040503050406030204" pitchFamily="18" charset="0"/>
                                        <a:ea typeface="Cambria Math" panose="02040503050406030204" pitchFamily="18" charset="0"/>
                                      </a:rPr>
                                      <m:t>𝒄</m:t>
                                    </m:r>
                                  </m:num>
                                  <m:den>
                                    <m:sSub>
                                      <m:sSubPr>
                                        <m:ctrlPr>
                                          <a:rPr lang="en-US" altLang="ja-JP" b="1" i="1">
                                            <a:solidFill>
                                              <a:prstClr val="black"/>
                                            </a:solidFill>
                                            <a:latin typeface="Cambria Math" panose="02040503050406030204" pitchFamily="18" charset="0"/>
                                            <a:ea typeface="Cambria Math" panose="02040503050406030204" pitchFamily="18" charset="0"/>
                                          </a:rPr>
                                        </m:ctrlPr>
                                      </m:sSubPr>
                                      <m:e>
                                        <m:r>
                                          <a:rPr lang="ja-JP" altLang="en-US" b="1" i="1">
                                            <a:solidFill>
                                              <a:prstClr val="black"/>
                                            </a:solidFill>
                                            <a:latin typeface="Cambria Math" panose="02040503050406030204" pitchFamily="18" charset="0"/>
                                            <a:ea typeface="Cambria Math" panose="02040503050406030204" pitchFamily="18" charset="0"/>
                                          </a:rPr>
                                          <m:t>𝝎</m:t>
                                        </m:r>
                                      </m:e>
                                      <m:sub>
                                        <m:r>
                                          <a:rPr lang="en-US" altLang="ja-JP" b="1">
                                            <a:solidFill>
                                              <a:prstClr val="black"/>
                                            </a:solidFill>
                                            <a:latin typeface="Cambria Math" panose="02040503050406030204" pitchFamily="18" charset="0"/>
                                            <a:ea typeface="Cambria Math" panose="02040503050406030204" pitchFamily="18" charset="0"/>
                                          </a:rPr>
                                          <m:t>𝐩</m:t>
                                        </m:r>
                                        <m:r>
                                          <a:rPr lang="en-US" altLang="ja-JP" b="1" i="1">
                                            <a:solidFill>
                                              <a:prstClr val="black"/>
                                            </a:solidFill>
                                            <a:latin typeface="Cambria Math" panose="02040503050406030204" pitchFamily="18" charset="0"/>
                                            <a:ea typeface="Cambria Math" panose="02040503050406030204" pitchFamily="18" charset="0"/>
                                          </a:rPr>
                                          <m:t>𝒆</m:t>
                                        </m:r>
                                      </m:sub>
                                    </m:sSub>
                                  </m:den>
                                </m:f>
                              </m:oMath>
                            </m:oMathPara>
                          </a14:m>
                          <a:endParaRPr kumimoji="1" lang="en-US" altLang="ja-JP" dirty="0"/>
                        </a:p>
                      </p:txBody>
                    </p:sp>
                  </mc:Choice>
                  <mc:Fallback>
                    <p:sp>
                      <p:nvSpPr>
                        <p:cNvPr id="70" name="テキスト ボックス 69">
                          <a:extLst>
                            <a:ext uri="{FF2B5EF4-FFF2-40B4-BE49-F238E27FC236}">
                              <a16:creationId xmlns:a16="http://schemas.microsoft.com/office/drawing/2014/main" id="{C0C3CCA3-68BF-D34E-BEF9-94BA2404C733}"/>
                            </a:ext>
                          </a:extLst>
                        </p:cNvPr>
                        <p:cNvSpPr txBox="1">
                          <a:spLocks noRot="1" noChangeAspect="1" noMove="1" noResize="1" noEditPoints="1" noAdjustHandles="1" noChangeArrowheads="1" noChangeShapeType="1" noTextEdit="1"/>
                        </p:cNvSpPr>
                        <p:nvPr/>
                      </p:nvSpPr>
                      <p:spPr>
                        <a:xfrm>
                          <a:off x="10536391" y="3207098"/>
                          <a:ext cx="1999466" cy="467465"/>
                        </a:xfrm>
                        <a:prstGeom prst="rect">
                          <a:avLst/>
                        </a:prstGeom>
                        <a:blipFill>
                          <a:blip r:embed="rId13"/>
                          <a:stretch>
                            <a:fillRect t="-119444" b="-175000"/>
                          </a:stretch>
                        </a:blipFill>
                      </p:spPr>
                      <p:txBody>
                        <a:bodyPr/>
                        <a:lstStyle/>
                        <a:p>
                          <a:r>
                            <a:rPr lang="ja-JP" altLang="en-US">
                              <a:noFill/>
                            </a:rPr>
                            <a:t> </a:t>
                          </a:r>
                        </a:p>
                      </p:txBody>
                    </p:sp>
                  </mc:Fallback>
                </mc:AlternateContent>
              </p:grpSp>
              <p:sp>
                <p:nvSpPr>
                  <p:cNvPr id="48" name="テキスト ボックス 47">
                    <a:extLst>
                      <a:ext uri="{FF2B5EF4-FFF2-40B4-BE49-F238E27FC236}">
                        <a16:creationId xmlns:a16="http://schemas.microsoft.com/office/drawing/2014/main" id="{24CBC5AE-DF22-AD45-B90B-7D395EE96B62}"/>
                      </a:ext>
                    </a:extLst>
                  </p:cNvPr>
                  <p:cNvSpPr txBox="1"/>
                  <p:nvPr/>
                </p:nvSpPr>
                <p:spPr>
                  <a:xfrm>
                    <a:off x="8352415" y="4300516"/>
                    <a:ext cx="1714605" cy="667145"/>
                  </a:xfrm>
                  <a:prstGeom prst="rect">
                    <a:avLst/>
                  </a:prstGeom>
                  <a:noFill/>
                </p:spPr>
                <p:txBody>
                  <a:bodyPr wrap="square" rtlCol="0">
                    <a:spAutoFit/>
                  </a:bodyPr>
                  <a:lstStyle/>
                  <a:p>
                    <a:r>
                      <a:rPr lang="en-US" altLang="ja-JP" b="1" dirty="0"/>
                      <a:t>center of c</a:t>
                    </a:r>
                    <a:r>
                      <a:rPr kumimoji="1" lang="en-US" altLang="ja-JP" b="1" dirty="0"/>
                      <a:t>lump</a:t>
                    </a:r>
                  </a:p>
                </p:txBody>
              </p:sp>
              <p:cxnSp>
                <p:nvCxnSpPr>
                  <p:cNvPr id="49" name="直線コネクタ 48">
                    <a:extLst>
                      <a:ext uri="{FF2B5EF4-FFF2-40B4-BE49-F238E27FC236}">
                        <a16:creationId xmlns:a16="http://schemas.microsoft.com/office/drawing/2014/main" id="{64609A1F-50C6-B542-B055-7A4E6EEBD883}"/>
                      </a:ext>
                    </a:extLst>
                  </p:cNvPr>
                  <p:cNvCxnSpPr/>
                  <p:nvPr/>
                </p:nvCxnSpPr>
                <p:spPr>
                  <a:xfrm>
                    <a:off x="8859239" y="2880239"/>
                    <a:ext cx="0" cy="1449212"/>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grpSp>
            <p:cxnSp>
              <p:nvCxnSpPr>
                <p:cNvPr id="63" name="直線コネクタ 62">
                  <a:extLst>
                    <a:ext uri="{FF2B5EF4-FFF2-40B4-BE49-F238E27FC236}">
                      <a16:creationId xmlns:a16="http://schemas.microsoft.com/office/drawing/2014/main" id="{03FBF7FE-2C32-8E45-BEE2-D6D7492BDFF3}"/>
                    </a:ext>
                  </a:extLst>
                </p:cNvPr>
                <p:cNvCxnSpPr>
                  <a:cxnSpLocks/>
                </p:cNvCxnSpPr>
                <p:nvPr/>
              </p:nvCxnSpPr>
              <p:spPr>
                <a:xfrm flipH="1">
                  <a:off x="7407339" y="2846516"/>
                  <a:ext cx="1855131"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9A2704BD-72AA-B84A-AE16-F0E3012E3EC2}"/>
                    </a:ext>
                  </a:extLst>
                </p:cNvPr>
                <p:cNvSpPr txBox="1"/>
                <p:nvPr/>
              </p:nvSpPr>
              <p:spPr>
                <a:xfrm>
                  <a:off x="7439551" y="3504585"/>
                  <a:ext cx="51001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ja-JP" b="1" i="1">
                                <a:solidFill>
                                  <a:prstClr val="black"/>
                                </a:solidFill>
                                <a:latin typeface="Cambria Math" panose="02040503050406030204" pitchFamily="18" charset="0"/>
                                <a:ea typeface="Cambria Math" panose="02040503050406030204" pitchFamily="18" charset="0"/>
                              </a:rPr>
                            </m:ctrlPr>
                          </m:sSubPr>
                          <m:e>
                            <m:r>
                              <a:rPr lang="en-US" altLang="ja-JP" b="1" i="1">
                                <a:solidFill>
                                  <a:prstClr val="black"/>
                                </a:solidFill>
                                <a:latin typeface="Cambria Math" panose="02040503050406030204" pitchFamily="18" charset="0"/>
                                <a:ea typeface="Cambria Math" panose="02040503050406030204" pitchFamily="18" charset="0"/>
                              </a:rPr>
                              <m:t>𝒏</m:t>
                            </m:r>
                          </m:e>
                          <m:sub>
                            <m:r>
                              <a:rPr lang="en-US" altLang="ja-JP" b="1" i="1">
                                <a:solidFill>
                                  <a:prstClr val="black"/>
                                </a:solidFill>
                                <a:latin typeface="Cambria Math" panose="02040503050406030204" pitchFamily="18" charset="0"/>
                                <a:ea typeface="Cambria Math" panose="02040503050406030204" pitchFamily="18" charset="0"/>
                              </a:rPr>
                              <m:t>𝟎</m:t>
                            </m:r>
                          </m:sub>
                        </m:sSub>
                      </m:oMath>
                    </m:oMathPara>
                  </a14:m>
                  <a:endParaRPr kumimoji="1" lang="ja-JP" altLang="en-US" b="1"/>
                </a:p>
              </p:txBody>
            </p:sp>
          </mc:Choice>
          <mc:Fallback xmlns="">
            <p:sp>
              <p:nvSpPr>
                <p:cNvPr id="4" name="テキスト ボックス 3">
                  <a:extLst>
                    <a:ext uri="{FF2B5EF4-FFF2-40B4-BE49-F238E27FC236}">
                      <a16:creationId xmlns:a16="http://schemas.microsoft.com/office/drawing/2014/main" id="{9A2704BD-72AA-B84A-AE16-F0E3012E3EC2}"/>
                    </a:ext>
                  </a:extLst>
                </p:cNvPr>
                <p:cNvSpPr txBox="1">
                  <a:spLocks noRot="1" noChangeAspect="1" noMove="1" noResize="1" noEditPoints="1" noAdjustHandles="1" noChangeArrowheads="1" noChangeShapeType="1" noTextEdit="1"/>
                </p:cNvSpPr>
                <p:nvPr/>
              </p:nvSpPr>
              <p:spPr>
                <a:xfrm>
                  <a:off x="7439551" y="3504585"/>
                  <a:ext cx="510011" cy="369332"/>
                </a:xfrm>
                <a:prstGeom prst="rect">
                  <a:avLst/>
                </a:prstGeom>
                <a:blipFill>
                  <a:blip r:embed="rId31"/>
                  <a:stretch>
                    <a:fillRect/>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60B1544D-C386-AA4C-B4DD-B1FD5C33AC47}"/>
                  </a:ext>
                </a:extLst>
              </p:cNvPr>
              <p:cNvSpPr txBox="1"/>
              <p:nvPr/>
            </p:nvSpPr>
            <p:spPr>
              <a:xfrm>
                <a:off x="4360453" y="4768861"/>
                <a:ext cx="474745" cy="37080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ja-JP" b="1" i="1" smtClean="0">
                              <a:solidFill>
                                <a:schemeClr val="tx1"/>
                              </a:solidFill>
                              <a:latin typeface="Cambria Math" panose="02040503050406030204" pitchFamily="18" charset="0"/>
                              <a:ea typeface="Cambria Math" panose="02040503050406030204" pitchFamily="18" charset="0"/>
                            </a:rPr>
                          </m:ctrlPr>
                        </m:sSubPr>
                        <m:e>
                          <m:r>
                            <a:rPr lang="en-US" altLang="ja-JP" b="1" i="1">
                              <a:solidFill>
                                <a:schemeClr val="tx1"/>
                              </a:solidFill>
                              <a:latin typeface="Cambria Math" panose="02040503050406030204" pitchFamily="18" charset="0"/>
                              <a:ea typeface="Cambria Math" panose="02040503050406030204" pitchFamily="18" charset="0"/>
                            </a:rPr>
                            <m:t>𝝀</m:t>
                          </m:r>
                        </m:e>
                        <m:sub>
                          <m:r>
                            <a:rPr lang="en-US" altLang="ja-JP" b="1" i="1">
                              <a:solidFill>
                                <a:schemeClr val="tx1"/>
                              </a:solidFill>
                              <a:latin typeface="Cambria Math" panose="02040503050406030204" pitchFamily="18" charset="0"/>
                              <a:ea typeface="Cambria Math" panose="02040503050406030204" pitchFamily="18" charset="0"/>
                            </a:rPr>
                            <m:t>𝒄</m:t>
                          </m:r>
                        </m:sub>
                      </m:sSub>
                    </m:oMath>
                  </m:oMathPara>
                </a14:m>
                <a:endParaRPr kumimoji="1" lang="ja-JP" altLang="en-US">
                  <a:solidFill>
                    <a:schemeClr val="tx1"/>
                  </a:solidFill>
                </a:endParaRPr>
              </a:p>
            </p:txBody>
          </p:sp>
        </mc:Choice>
        <mc:Fallback xmlns="">
          <p:sp>
            <p:nvSpPr>
              <p:cNvPr id="9" name="テキスト ボックス 8">
                <a:extLst>
                  <a:ext uri="{FF2B5EF4-FFF2-40B4-BE49-F238E27FC236}">
                    <a16:creationId xmlns:a16="http://schemas.microsoft.com/office/drawing/2014/main" id="{60B1544D-C386-AA4C-B4DD-B1FD5C33AC47}"/>
                  </a:ext>
                </a:extLst>
              </p:cNvPr>
              <p:cNvSpPr txBox="1">
                <a:spLocks noRot="1" noChangeAspect="1" noMove="1" noResize="1" noEditPoints="1" noAdjustHandles="1" noChangeArrowheads="1" noChangeShapeType="1" noTextEdit="1"/>
              </p:cNvSpPr>
              <p:nvPr/>
            </p:nvSpPr>
            <p:spPr>
              <a:xfrm>
                <a:off x="4360453" y="4768861"/>
                <a:ext cx="474745" cy="370800"/>
              </a:xfrm>
              <a:prstGeom prst="rect">
                <a:avLst/>
              </a:prstGeom>
              <a:blipFill>
                <a:blip r:embed="rId32"/>
                <a:stretch>
                  <a:fillRect/>
                </a:stretch>
              </a:blipFill>
            </p:spPr>
            <p:txBody>
              <a:bodyPr/>
              <a:lstStyle/>
              <a:p>
                <a:r>
                  <a:rPr lang="ja-JP" altLang="en-US">
                    <a:noFill/>
                  </a:rPr>
                  <a:t> </a:t>
                </a:r>
              </a:p>
            </p:txBody>
          </p:sp>
        </mc:Fallback>
      </mc:AlternateContent>
      <p:cxnSp>
        <p:nvCxnSpPr>
          <p:cNvPr id="50" name="直線矢印コネクタ 49">
            <a:extLst>
              <a:ext uri="{FF2B5EF4-FFF2-40B4-BE49-F238E27FC236}">
                <a16:creationId xmlns:a16="http://schemas.microsoft.com/office/drawing/2014/main" id="{C2528578-31F1-B440-8AA1-4906BAA82059}"/>
              </a:ext>
            </a:extLst>
          </p:cNvPr>
          <p:cNvCxnSpPr>
            <a:cxnSpLocks/>
          </p:cNvCxnSpPr>
          <p:nvPr/>
        </p:nvCxnSpPr>
        <p:spPr>
          <a:xfrm flipV="1">
            <a:off x="4796755" y="4854441"/>
            <a:ext cx="0" cy="396000"/>
          </a:xfrm>
          <a:prstGeom prst="straightConnector1">
            <a:avLst/>
          </a:prstGeom>
          <a:ln w="412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1" name="テキスト ボックス 50">
                <a:extLst>
                  <a:ext uri="{FF2B5EF4-FFF2-40B4-BE49-F238E27FC236}">
                    <a16:creationId xmlns:a16="http://schemas.microsoft.com/office/drawing/2014/main" id="{67CC1D3E-0593-9247-9C45-B7670CD2CCAF}"/>
                  </a:ext>
                </a:extLst>
              </p:cNvPr>
              <p:cNvSpPr txBox="1"/>
              <p:nvPr/>
            </p:nvSpPr>
            <p:spPr>
              <a:xfrm>
                <a:off x="9364319" y="3268205"/>
                <a:ext cx="495997" cy="3701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b="1" i="1" smtClean="0">
                          <a:latin typeface="Cambria Math" panose="02040503050406030204" pitchFamily="18" charset="0"/>
                        </a:rPr>
                        <m:t>𝒚</m:t>
                      </m:r>
                    </m:oMath>
                  </m:oMathPara>
                </a14:m>
                <a:endParaRPr lang="ja-JP" altLang="en-US" b="1" dirty="0"/>
              </a:p>
            </p:txBody>
          </p:sp>
        </mc:Choice>
        <mc:Fallback xmlns="">
          <p:sp>
            <p:nvSpPr>
              <p:cNvPr id="51" name="テキスト ボックス 50">
                <a:extLst>
                  <a:ext uri="{FF2B5EF4-FFF2-40B4-BE49-F238E27FC236}">
                    <a16:creationId xmlns:a16="http://schemas.microsoft.com/office/drawing/2014/main" id="{67CC1D3E-0593-9247-9C45-B7670CD2CCAF}"/>
                  </a:ext>
                </a:extLst>
              </p:cNvPr>
              <p:cNvSpPr txBox="1">
                <a:spLocks noRot="1" noChangeAspect="1" noMove="1" noResize="1" noEditPoints="1" noAdjustHandles="1" noChangeArrowheads="1" noChangeShapeType="1" noTextEdit="1"/>
              </p:cNvSpPr>
              <p:nvPr/>
            </p:nvSpPr>
            <p:spPr>
              <a:xfrm>
                <a:off x="9364319" y="3268205"/>
                <a:ext cx="495997" cy="370166"/>
              </a:xfrm>
              <a:prstGeom prst="rect">
                <a:avLst/>
              </a:prstGeom>
              <a:blipFill>
                <a:blip r:embed="rId33"/>
                <a:stretch>
                  <a:fillRect b="-6667"/>
                </a:stretch>
              </a:blipFill>
            </p:spPr>
            <p:txBody>
              <a:bodyPr/>
              <a:lstStyle/>
              <a:p>
                <a:r>
                  <a:rPr lang="ja-JP" altLang="en-US">
                    <a:noFill/>
                  </a:rPr>
                  <a:t> </a:t>
                </a:r>
              </a:p>
            </p:txBody>
          </p:sp>
        </mc:Fallback>
      </mc:AlternateContent>
      <p:sp>
        <p:nvSpPr>
          <p:cNvPr id="22" name="スライド番号プレースホルダー 21">
            <a:extLst>
              <a:ext uri="{FF2B5EF4-FFF2-40B4-BE49-F238E27FC236}">
                <a16:creationId xmlns:a16="http://schemas.microsoft.com/office/drawing/2014/main" id="{60E58D92-A064-BF4B-8159-DEA12159D591}"/>
              </a:ext>
            </a:extLst>
          </p:cNvPr>
          <p:cNvSpPr>
            <a:spLocks noGrp="1"/>
          </p:cNvSpPr>
          <p:nvPr>
            <p:ph type="sldNum" sz="quarter" idx="12"/>
          </p:nvPr>
        </p:nvSpPr>
        <p:spPr>
          <a:xfrm>
            <a:off x="7382207" y="6369631"/>
            <a:ext cx="2228850" cy="365125"/>
          </a:xfrm>
        </p:spPr>
        <p:txBody>
          <a:bodyPr/>
          <a:lstStyle/>
          <a:p>
            <a:r>
              <a:rPr lang="en-US" altLang="ja-JP" sz="1400" b="1" dirty="0">
                <a:solidFill>
                  <a:schemeClr val="accent2"/>
                </a:solidFill>
              </a:rPr>
              <a:t>3</a:t>
            </a:r>
            <a:endParaRPr kumimoji="1" lang="ja-JP" altLang="en-US" sz="1400" b="1">
              <a:solidFill>
                <a:schemeClr val="accent2"/>
              </a:solidFill>
            </a:endParaRPr>
          </a:p>
        </p:txBody>
      </p:sp>
      <p:sp>
        <p:nvSpPr>
          <p:cNvPr id="55" name="テキスト ボックス 54">
            <a:extLst>
              <a:ext uri="{FF2B5EF4-FFF2-40B4-BE49-F238E27FC236}">
                <a16:creationId xmlns:a16="http://schemas.microsoft.com/office/drawing/2014/main" id="{B60F0DE1-E0E8-5C79-E462-AC558B95BAD0}"/>
              </a:ext>
            </a:extLst>
          </p:cNvPr>
          <p:cNvSpPr txBox="1"/>
          <p:nvPr/>
        </p:nvSpPr>
        <p:spPr>
          <a:xfrm>
            <a:off x="4221710" y="888501"/>
            <a:ext cx="4905638" cy="369332"/>
          </a:xfrm>
          <a:prstGeom prst="rect">
            <a:avLst/>
          </a:prstGeom>
          <a:noFill/>
        </p:spPr>
        <p:txBody>
          <a:bodyPr wrap="none" rtlCol="0">
            <a:spAutoFit/>
          </a:bodyPr>
          <a:lstStyle/>
          <a:p>
            <a:r>
              <a:rPr lang="en-US" altLang="ja-JP" b="1" dirty="0"/>
              <a:t>*Source code given by Matsumoto Y.(Chiba Univ.)</a:t>
            </a:r>
            <a:endParaRPr kumimoji="1" lang="ja-JP" altLang="en-US"/>
          </a:p>
        </p:txBody>
      </p:sp>
      <p:sp>
        <p:nvSpPr>
          <p:cNvPr id="62" name="テキスト ボックス 61">
            <a:extLst>
              <a:ext uri="{FF2B5EF4-FFF2-40B4-BE49-F238E27FC236}">
                <a16:creationId xmlns:a16="http://schemas.microsoft.com/office/drawing/2014/main" id="{887FDFC7-3878-4C7B-0AD4-700BB5B14919}"/>
              </a:ext>
            </a:extLst>
          </p:cNvPr>
          <p:cNvSpPr txBox="1"/>
          <p:nvPr/>
        </p:nvSpPr>
        <p:spPr>
          <a:xfrm>
            <a:off x="226614" y="3862543"/>
            <a:ext cx="3099937" cy="304923"/>
          </a:xfrm>
          <a:prstGeom prst="rect">
            <a:avLst/>
          </a:prstGeom>
          <a:noFill/>
          <a:ln>
            <a:solidFill>
              <a:schemeClr val="tx1"/>
            </a:solidFill>
          </a:ln>
        </p:spPr>
        <p:txBody>
          <a:bodyPr wrap="square" lIns="0" tIns="0" rIns="0" bIns="0" rtlCol="0">
            <a:noAutofit/>
          </a:bodyPr>
          <a:lstStyle/>
          <a:p>
            <a:pPr algn="ctr"/>
            <a:r>
              <a:rPr lang="en-US" altLang="ja-JP" sz="2000" b="1" dirty="0"/>
              <a:t>Downstream rest frame</a:t>
            </a:r>
            <a:endParaRPr lang="ja-JP" altLang="en-US" sz="2000" b="1" dirty="0"/>
          </a:p>
        </p:txBody>
      </p:sp>
      <p:sp>
        <p:nvSpPr>
          <p:cNvPr id="64" name="テキスト ボックス 63">
            <a:extLst>
              <a:ext uri="{FF2B5EF4-FFF2-40B4-BE49-F238E27FC236}">
                <a16:creationId xmlns:a16="http://schemas.microsoft.com/office/drawing/2014/main" id="{429EFBCF-CE54-EA98-F423-D977B061390D}"/>
              </a:ext>
            </a:extLst>
          </p:cNvPr>
          <p:cNvSpPr txBox="1"/>
          <p:nvPr/>
        </p:nvSpPr>
        <p:spPr>
          <a:xfrm>
            <a:off x="2641739" y="4153298"/>
            <a:ext cx="1205915" cy="270524"/>
          </a:xfrm>
          <a:prstGeom prst="rect">
            <a:avLst/>
          </a:prstGeom>
          <a:noFill/>
        </p:spPr>
        <p:txBody>
          <a:bodyPr wrap="none" rtlCol="0">
            <a:noAutofit/>
          </a:bodyPr>
          <a:lstStyle/>
          <a:p>
            <a:r>
              <a:rPr lang="en-US" altLang="ja-JP" b="1" dirty="0"/>
              <a:t>shock</a:t>
            </a:r>
            <a:endParaRPr kumimoji="1" lang="ja-JP" altLang="en-US" b="1"/>
          </a:p>
        </p:txBody>
      </p:sp>
      <p:sp>
        <p:nvSpPr>
          <p:cNvPr id="65" name="テキスト ボックス 64">
            <a:extLst>
              <a:ext uri="{FF2B5EF4-FFF2-40B4-BE49-F238E27FC236}">
                <a16:creationId xmlns:a16="http://schemas.microsoft.com/office/drawing/2014/main" id="{5874CE8F-CC9A-7979-4A66-26281A5CCA51}"/>
              </a:ext>
            </a:extLst>
          </p:cNvPr>
          <p:cNvSpPr txBox="1"/>
          <p:nvPr/>
        </p:nvSpPr>
        <p:spPr>
          <a:xfrm>
            <a:off x="8005044" y="4670870"/>
            <a:ext cx="1401462" cy="707886"/>
          </a:xfrm>
          <a:prstGeom prst="rect">
            <a:avLst/>
          </a:prstGeom>
          <a:noFill/>
        </p:spPr>
        <p:txBody>
          <a:bodyPr wrap="square" rtlCol="0">
            <a:spAutoFit/>
          </a:bodyPr>
          <a:lstStyle/>
          <a:p>
            <a:r>
              <a:rPr lang="en-US" altLang="ja-JP" sz="2000" b="1" dirty="0"/>
              <a:t>Injection boundary</a:t>
            </a:r>
            <a:endParaRPr lang="ja-JP" altLang="en-US" sz="2000" b="1" dirty="0"/>
          </a:p>
        </p:txBody>
      </p:sp>
      <p:sp>
        <p:nvSpPr>
          <p:cNvPr id="66" name="テキスト ボックス 65">
            <a:extLst>
              <a:ext uri="{FF2B5EF4-FFF2-40B4-BE49-F238E27FC236}">
                <a16:creationId xmlns:a16="http://schemas.microsoft.com/office/drawing/2014/main" id="{DB8810B1-CFBE-0C28-B83B-395B78D9FA59}"/>
              </a:ext>
            </a:extLst>
          </p:cNvPr>
          <p:cNvSpPr txBox="1"/>
          <p:nvPr/>
        </p:nvSpPr>
        <p:spPr>
          <a:xfrm>
            <a:off x="595569" y="4931820"/>
            <a:ext cx="1087108" cy="523220"/>
          </a:xfrm>
          <a:prstGeom prst="rect">
            <a:avLst/>
          </a:prstGeom>
          <a:noFill/>
        </p:spPr>
        <p:txBody>
          <a:bodyPr wrap="square" rtlCol="0">
            <a:spAutoFit/>
          </a:bodyPr>
          <a:lstStyle/>
          <a:p>
            <a:r>
              <a:rPr lang="en-US" altLang="ja-JP" sz="1400" b="1" dirty="0"/>
              <a:t>Reflecting wall</a:t>
            </a:r>
            <a:endParaRPr lang="ja-JP" altLang="en-US" sz="1400" b="1" dirty="0"/>
          </a:p>
        </p:txBody>
      </p:sp>
    </p:spTree>
    <p:extLst>
      <p:ext uri="{BB962C8B-B14F-4D97-AF65-F5344CB8AC3E}">
        <p14:creationId xmlns:p14="http://schemas.microsoft.com/office/powerpoint/2010/main" val="2816284292"/>
      </p:ext>
    </p:extLst>
  </p:cSld>
  <p:clrMapOvr>
    <a:masterClrMapping/>
  </p:clrMapOvr>
  <mc:AlternateContent xmlns:mc="http://schemas.openxmlformats.org/markup-compatibility/2006" xmlns:p14="http://schemas.microsoft.com/office/powerpoint/2010/main">
    <mc:Choice Requires="p14">
      <p:transition spd="slow" p14:dur="2000" advTm="53193"/>
    </mc:Choice>
    <mc:Fallback xmlns="">
      <p:transition spd="slow" advTm="5319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タイトル 1">
                <a:extLst>
                  <a:ext uri="{FF2B5EF4-FFF2-40B4-BE49-F238E27FC236}">
                    <a16:creationId xmlns:a16="http://schemas.microsoft.com/office/drawing/2014/main" id="{057EF0CE-007C-F347-B95F-81601340EFA8}"/>
                  </a:ext>
                </a:extLst>
              </p:cNvPr>
              <p:cNvSpPr>
                <a:spLocks noGrp="1"/>
              </p:cNvSpPr>
              <p:nvPr>
                <p:ph type="title"/>
              </p:nvPr>
            </p:nvSpPr>
            <p:spPr>
              <a:xfrm>
                <a:off x="1" y="-428"/>
                <a:ext cx="9905999" cy="720000"/>
              </a:xfrm>
              <a:solidFill>
                <a:srgbClr val="FF9535"/>
              </a:solidFill>
            </p:spPr>
            <p:txBody>
              <a:bodyPr tIns="108000">
                <a:noAutofit/>
              </a:bodyPr>
              <a:lstStyle/>
              <a:p>
                <a:pPr algn="ctr"/>
                <a:r>
                  <a:rPr lang="en-US" altLang="ja-JP" sz="3400" b="1" dirty="0">
                    <a:solidFill>
                      <a:schemeClr val="bg1"/>
                    </a:solidFill>
                  </a:rPr>
                  <a:t>V</a:t>
                </a:r>
                <a:r>
                  <a:rPr kumimoji="1" lang="en-US" altLang="ja-JP" sz="3400" b="1" dirty="0">
                    <a:solidFill>
                      <a:schemeClr val="bg1"/>
                    </a:solidFill>
                  </a:rPr>
                  <a:t>elocity of the shocked clump </a:t>
                </a:r>
                <a14:m>
                  <m:oMath xmlns:m="http://schemas.openxmlformats.org/officeDocument/2006/math">
                    <m:sSub>
                      <m:sSubPr>
                        <m:ctrlPr>
                          <a:rPr lang="en-US" altLang="ja-JP" sz="3600" b="1" i="1" smtClean="0">
                            <a:solidFill>
                              <a:schemeClr val="bg1"/>
                            </a:solidFill>
                            <a:latin typeface="Cambria Math" panose="02040503050406030204" pitchFamily="18" charset="0"/>
                          </a:rPr>
                        </m:ctrlPr>
                      </m:sSubPr>
                      <m:e>
                        <m:r>
                          <a:rPr lang="en-US" altLang="ja-JP" sz="3600" b="1" i="1">
                            <a:solidFill>
                              <a:schemeClr val="bg1"/>
                            </a:solidFill>
                            <a:latin typeface="Cambria Math" panose="02040503050406030204" pitchFamily="18" charset="0"/>
                          </a:rPr>
                          <m:t>𝒖</m:t>
                        </m:r>
                      </m:e>
                      <m:sub>
                        <m:r>
                          <a:rPr lang="en-US" altLang="ja-JP" sz="3600" b="1" i="1">
                            <a:solidFill>
                              <a:schemeClr val="bg1"/>
                            </a:solidFill>
                            <a:latin typeface="Cambria Math" panose="02040503050406030204" pitchFamily="18" charset="0"/>
                          </a:rPr>
                          <m:t>𝒙</m:t>
                        </m:r>
                      </m:sub>
                    </m:sSub>
                  </m:oMath>
                </a14:m>
                <a:endParaRPr kumimoji="1" lang="ja-JP" altLang="en-US" sz="3400" b="1">
                  <a:solidFill>
                    <a:schemeClr val="bg1"/>
                  </a:solidFill>
                </a:endParaRPr>
              </a:p>
            </p:txBody>
          </p:sp>
        </mc:Choice>
        <mc:Fallback xmlns="">
          <p:sp>
            <p:nvSpPr>
              <p:cNvPr id="2" name="タイトル 1">
                <a:extLst>
                  <a:ext uri="{FF2B5EF4-FFF2-40B4-BE49-F238E27FC236}">
                    <a16:creationId xmlns:a16="http://schemas.microsoft.com/office/drawing/2014/main" id="{057EF0CE-007C-F347-B95F-81601340EFA8}"/>
                  </a:ext>
                </a:extLst>
              </p:cNvPr>
              <p:cNvSpPr>
                <a:spLocks noGrp="1" noRot="1" noChangeAspect="1" noMove="1" noResize="1" noEditPoints="1" noAdjustHandles="1" noChangeArrowheads="1" noChangeShapeType="1" noTextEdit="1"/>
              </p:cNvSpPr>
              <p:nvPr>
                <p:ph type="title"/>
              </p:nvPr>
            </p:nvSpPr>
            <p:spPr>
              <a:xfrm>
                <a:off x="1" y="-428"/>
                <a:ext cx="9905999" cy="720000"/>
              </a:xfrm>
              <a:blipFill>
                <a:blip r:embed="rId3"/>
                <a:stretch>
                  <a:fillRect t="-1754" b="-24561"/>
                </a:stretch>
              </a:blipFill>
            </p:spPr>
            <p:txBody>
              <a:bodyPr/>
              <a:lstStyle/>
              <a:p>
                <a:r>
                  <a:rPr lang="ja-JP" altLang="en-US">
                    <a:noFill/>
                  </a:rPr>
                  <a:t> </a:t>
                </a:r>
              </a:p>
            </p:txBody>
          </p:sp>
        </mc:Fallback>
      </mc:AlternateContent>
      <p:grpSp>
        <p:nvGrpSpPr>
          <p:cNvPr id="20" name="グループ化 19">
            <a:extLst>
              <a:ext uri="{FF2B5EF4-FFF2-40B4-BE49-F238E27FC236}">
                <a16:creationId xmlns:a16="http://schemas.microsoft.com/office/drawing/2014/main" id="{47C1DFC7-0011-844D-B471-2B6EDBD9A609}"/>
              </a:ext>
            </a:extLst>
          </p:cNvPr>
          <p:cNvGrpSpPr/>
          <p:nvPr/>
        </p:nvGrpSpPr>
        <p:grpSpPr>
          <a:xfrm>
            <a:off x="31857" y="837954"/>
            <a:ext cx="5544293" cy="5370381"/>
            <a:chOff x="-90804" y="1626922"/>
            <a:chExt cx="5544293" cy="5370381"/>
          </a:xfrm>
        </p:grpSpPr>
        <p:grpSp>
          <p:nvGrpSpPr>
            <p:cNvPr id="18" name="グループ化 17">
              <a:extLst>
                <a:ext uri="{FF2B5EF4-FFF2-40B4-BE49-F238E27FC236}">
                  <a16:creationId xmlns:a16="http://schemas.microsoft.com/office/drawing/2014/main" id="{ED53924D-DBE6-F344-A635-C7F6C4463CFC}"/>
                </a:ext>
              </a:extLst>
            </p:cNvPr>
            <p:cNvGrpSpPr/>
            <p:nvPr/>
          </p:nvGrpSpPr>
          <p:grpSpPr>
            <a:xfrm>
              <a:off x="-90804" y="1626922"/>
              <a:ext cx="5544293" cy="5370381"/>
              <a:chOff x="375574" y="1013941"/>
              <a:chExt cx="7721065" cy="6746498"/>
            </a:xfrm>
          </p:grpSpPr>
          <p:pic>
            <p:nvPicPr>
              <p:cNvPr id="16" name="図 15">
                <a:extLst>
                  <a:ext uri="{FF2B5EF4-FFF2-40B4-BE49-F238E27FC236}">
                    <a16:creationId xmlns:a16="http://schemas.microsoft.com/office/drawing/2014/main" id="{1330FCAA-3E18-C34E-9CEE-5E3EF41E8E10}"/>
                  </a:ext>
                </a:extLst>
              </p:cNvPr>
              <p:cNvPicPr>
                <a:picLocks noChangeAspect="1"/>
              </p:cNvPicPr>
              <p:nvPr/>
            </p:nvPicPr>
            <p:blipFill>
              <a:blip r:embed="rId4"/>
              <a:stretch>
                <a:fillRect/>
              </a:stretch>
            </p:blipFill>
            <p:spPr>
              <a:xfrm>
                <a:off x="880639" y="1981139"/>
                <a:ext cx="7216000" cy="5051199"/>
              </a:xfrm>
              <a:prstGeom prst="rect">
                <a:avLst/>
              </a:prstGeom>
            </p:spPr>
          </p:pic>
          <mc:AlternateContent xmlns:mc="http://schemas.openxmlformats.org/markup-compatibility/2006">
            <mc:Choice xmlns:a14="http://schemas.microsoft.com/office/drawing/2010/main" Requires="a14">
              <p:sp>
                <p:nvSpPr>
                  <p:cNvPr id="3" name="テキスト ボックス 2">
                    <a:extLst>
                      <a:ext uri="{FF2B5EF4-FFF2-40B4-BE49-F238E27FC236}">
                        <a16:creationId xmlns:a16="http://schemas.microsoft.com/office/drawing/2014/main" id="{28ADB66B-FEB1-1449-9B0B-7912B15FD0B5}"/>
                      </a:ext>
                    </a:extLst>
                  </p:cNvPr>
                  <p:cNvSpPr txBox="1"/>
                  <p:nvPr/>
                </p:nvSpPr>
                <p:spPr>
                  <a:xfrm rot="16200000">
                    <a:off x="-2504768" y="3894283"/>
                    <a:ext cx="6746498" cy="985813"/>
                  </a:xfrm>
                  <a:prstGeom prst="rect">
                    <a:avLst/>
                  </a:prstGeom>
                  <a:solidFill>
                    <a:schemeClr val="bg1"/>
                  </a:solidFill>
                </p:spPr>
                <p:txBody>
                  <a:bodyPr wrap="none" rtlCol="0">
                    <a:spAutoFit/>
                  </a:bodyPr>
                  <a:lstStyle/>
                  <a:p>
                    <a:pPr algn="ctr"/>
                    <a:r>
                      <a:rPr lang="en-US" altLang="ja-JP" sz="2000" b="1" dirty="0">
                        <a:latin typeface="Cambria Math" panose="02040503050406030204" pitchFamily="18" charset="0"/>
                      </a:rPr>
                      <a:t> </a:t>
                    </a:r>
                    <a14:m>
                      <m:oMath xmlns:m="http://schemas.openxmlformats.org/officeDocument/2006/math">
                        <m:sSub>
                          <m:sSubPr>
                            <m:ctrlPr>
                              <a:rPr kumimoji="1" lang="en-US" altLang="ja-JP" sz="2000" b="1" i="1" smtClean="0">
                                <a:latin typeface="Cambria Math" panose="02040503050406030204" pitchFamily="18" charset="0"/>
                              </a:rPr>
                            </m:ctrlPr>
                          </m:sSubPr>
                          <m:e>
                            <m:r>
                              <a:rPr kumimoji="1" lang="en-US" altLang="ja-JP" sz="2000" b="1" i="1" smtClean="0">
                                <a:latin typeface="Cambria Math" panose="02040503050406030204" pitchFamily="18" charset="0"/>
                              </a:rPr>
                              <m:t>𝒖</m:t>
                            </m:r>
                          </m:e>
                          <m:sub>
                            <m:r>
                              <a:rPr kumimoji="1" lang="en-US" altLang="ja-JP" sz="2000" b="1" i="1" smtClean="0">
                                <a:latin typeface="Cambria Math" panose="02040503050406030204" pitchFamily="18" charset="0"/>
                              </a:rPr>
                              <m:t>𝒙</m:t>
                            </m:r>
                          </m:sub>
                        </m:sSub>
                      </m:oMath>
                    </a14:m>
                    <a:endParaRPr lang="en-US" altLang="ja-JP" sz="2000" b="1" dirty="0"/>
                  </a:p>
                  <a:p>
                    <a:pPr algn="ctr"/>
                    <a:r>
                      <a:rPr lang="en-US" altLang="ja-JP" sz="2000" b="1" dirty="0"/>
                      <a:t>(</a:t>
                    </a:r>
                    <a:r>
                      <a:rPr lang="ja-JP" altLang="en-US" sz="2000" b="1"/>
                      <a:t> </a:t>
                    </a:r>
                    <a:r>
                      <a:rPr lang="en-US" altLang="ja-JP" sz="2000" b="1" dirty="0"/>
                      <a:t>Four velocity at the high-density region)</a:t>
                    </a:r>
                    <a:endParaRPr lang="ja-JP" altLang="en-US" sz="2000" b="1"/>
                  </a:p>
                </p:txBody>
              </p:sp>
            </mc:Choice>
            <mc:Fallback>
              <p:sp>
                <p:nvSpPr>
                  <p:cNvPr id="3" name="テキスト ボックス 2">
                    <a:extLst>
                      <a:ext uri="{FF2B5EF4-FFF2-40B4-BE49-F238E27FC236}">
                        <a16:creationId xmlns:a16="http://schemas.microsoft.com/office/drawing/2014/main" id="{28ADB66B-FEB1-1449-9B0B-7912B15FD0B5}"/>
                      </a:ext>
                    </a:extLst>
                  </p:cNvPr>
                  <p:cNvSpPr txBox="1">
                    <a:spLocks noRot="1" noChangeAspect="1" noMove="1" noResize="1" noEditPoints="1" noAdjustHandles="1" noChangeArrowheads="1" noChangeShapeType="1" noTextEdit="1"/>
                  </p:cNvSpPr>
                  <p:nvPr/>
                </p:nvSpPr>
                <p:spPr>
                  <a:xfrm rot="16200000">
                    <a:off x="-2504768" y="3894283"/>
                    <a:ext cx="6746498" cy="985813"/>
                  </a:xfrm>
                  <a:prstGeom prst="rect">
                    <a:avLst/>
                  </a:prstGeom>
                  <a:blipFill>
                    <a:blip r:embed="rId5"/>
                    <a:stretch>
                      <a:fillRect t="-708" r="-14035" b="-943"/>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6" name="テキスト ボックス 5">
                    <a:extLst>
                      <a:ext uri="{FF2B5EF4-FFF2-40B4-BE49-F238E27FC236}">
                        <a16:creationId xmlns:a16="http://schemas.microsoft.com/office/drawing/2014/main" id="{CEB699CE-E1F2-D74B-B968-701960FA5739}"/>
                      </a:ext>
                    </a:extLst>
                  </p:cNvPr>
                  <p:cNvSpPr txBox="1"/>
                  <p:nvPr/>
                </p:nvSpPr>
                <p:spPr>
                  <a:xfrm>
                    <a:off x="2668697" y="6438967"/>
                    <a:ext cx="4939065" cy="502635"/>
                  </a:xfrm>
                  <a:prstGeom prst="rect">
                    <a:avLst/>
                  </a:prstGeom>
                  <a:solidFill>
                    <a:schemeClr val="bg1"/>
                  </a:solidFill>
                </p:spPr>
                <p:txBody>
                  <a:bodyPr wrap="none" rtlCol="0">
                    <a:spAutoFit/>
                  </a:bodyPr>
                  <a:lstStyle/>
                  <a:p>
                    <a:r>
                      <a:rPr kumimoji="1" lang="en-US" altLang="ja-JP" sz="2000" b="1" dirty="0"/>
                      <a:t>Density fluctuation, </a:t>
                    </a:r>
                    <a14:m>
                      <m:oMath xmlns:m="http://schemas.openxmlformats.org/officeDocument/2006/math">
                        <m:sSub>
                          <m:sSubPr>
                            <m:ctrlPr>
                              <a:rPr kumimoji="1" lang="en-US" altLang="ja-JP" sz="2000" b="1" i="1" smtClean="0">
                                <a:latin typeface="Cambria Math" panose="02040503050406030204" pitchFamily="18" charset="0"/>
                              </a:rPr>
                            </m:ctrlPr>
                          </m:sSubPr>
                          <m:e>
                            <m:sSub>
                              <m:sSubPr>
                                <m:ctrlPr>
                                  <a:rPr kumimoji="1" lang="en-US" altLang="ja-JP" sz="2000" b="1" i="1" smtClean="0">
                                    <a:latin typeface="Cambria Math" panose="02040503050406030204" pitchFamily="18" charset="0"/>
                                  </a:rPr>
                                </m:ctrlPr>
                              </m:sSubPr>
                              <m:e>
                                <m:r>
                                  <a:rPr kumimoji="1" lang="en-US" altLang="ja-JP" sz="2000" b="1" i="1" smtClean="0">
                                    <a:latin typeface="Cambria Math" panose="02040503050406030204" pitchFamily="18" charset="0"/>
                                  </a:rPr>
                                  <m:t>𝒏</m:t>
                                </m:r>
                              </m:e>
                              <m:sub>
                                <m:r>
                                  <a:rPr kumimoji="1" lang="en-US" altLang="ja-JP" sz="2000" b="1" i="0" smtClean="0">
                                    <a:latin typeface="Cambria Math" panose="02040503050406030204" pitchFamily="18" charset="0"/>
                                  </a:rPr>
                                  <m:t>𝐜𝐥</m:t>
                                </m:r>
                              </m:sub>
                            </m:sSub>
                            <m:r>
                              <a:rPr kumimoji="1" lang="en-US" altLang="ja-JP" sz="2000" b="1" i="1" smtClean="0">
                                <a:latin typeface="Cambria Math" panose="02040503050406030204" pitchFamily="18" charset="0"/>
                              </a:rPr>
                              <m:t>/</m:t>
                            </m:r>
                            <m:r>
                              <a:rPr kumimoji="1" lang="en-US" altLang="ja-JP" sz="2000" b="1" i="1" smtClean="0">
                                <a:latin typeface="Cambria Math" panose="02040503050406030204" pitchFamily="18" charset="0"/>
                              </a:rPr>
                              <m:t>𝒏</m:t>
                            </m:r>
                          </m:e>
                          <m:sub>
                            <m:r>
                              <a:rPr kumimoji="1" lang="en-US" altLang="ja-JP" sz="2000" b="1" i="1" smtClean="0">
                                <a:latin typeface="Cambria Math" panose="02040503050406030204" pitchFamily="18" charset="0"/>
                              </a:rPr>
                              <m:t>𝟎</m:t>
                            </m:r>
                          </m:sub>
                        </m:sSub>
                      </m:oMath>
                    </a14:m>
                    <a:endParaRPr kumimoji="1" lang="ja-JP" altLang="en-US" sz="2000" b="1"/>
                  </a:p>
                </p:txBody>
              </p:sp>
            </mc:Choice>
            <mc:Fallback>
              <p:sp>
                <p:nvSpPr>
                  <p:cNvPr id="6" name="テキスト ボックス 5">
                    <a:extLst>
                      <a:ext uri="{FF2B5EF4-FFF2-40B4-BE49-F238E27FC236}">
                        <a16:creationId xmlns:a16="http://schemas.microsoft.com/office/drawing/2014/main" id="{CEB699CE-E1F2-D74B-B968-701960FA5739}"/>
                      </a:ext>
                    </a:extLst>
                  </p:cNvPr>
                  <p:cNvSpPr txBox="1">
                    <a:spLocks noRot="1" noChangeAspect="1" noMove="1" noResize="1" noEditPoints="1" noAdjustHandles="1" noChangeArrowheads="1" noChangeShapeType="1" noTextEdit="1"/>
                  </p:cNvSpPr>
                  <p:nvPr/>
                </p:nvSpPr>
                <p:spPr>
                  <a:xfrm>
                    <a:off x="2668697" y="6438967"/>
                    <a:ext cx="4939065" cy="502635"/>
                  </a:xfrm>
                  <a:prstGeom prst="rect">
                    <a:avLst/>
                  </a:prstGeom>
                  <a:blipFill>
                    <a:blip r:embed="rId6"/>
                    <a:stretch>
                      <a:fillRect l="-1786" t="-6250" b="-28125"/>
                    </a:stretch>
                  </a:blipFill>
                </p:spPr>
                <p:txBody>
                  <a:bodyPr/>
                  <a:lstStyle/>
                  <a:p>
                    <a:r>
                      <a:rPr lang="ja-JP" altLang="en-US">
                        <a:noFill/>
                      </a:rPr>
                      <a:t> </a:t>
                    </a:r>
                  </a:p>
                </p:txBody>
              </p:sp>
            </mc:Fallback>
          </mc:AlternateContent>
          <p:sp>
            <p:nvSpPr>
              <p:cNvPr id="10" name="テキスト ボックス 9">
                <a:extLst>
                  <a:ext uri="{FF2B5EF4-FFF2-40B4-BE49-F238E27FC236}">
                    <a16:creationId xmlns:a16="http://schemas.microsoft.com/office/drawing/2014/main" id="{0E9813FE-2EE8-8C47-B60C-69B704E37560}"/>
                  </a:ext>
                </a:extLst>
              </p:cNvPr>
              <p:cNvSpPr txBox="1"/>
              <p:nvPr/>
            </p:nvSpPr>
            <p:spPr>
              <a:xfrm>
                <a:off x="5239098" y="2294829"/>
                <a:ext cx="2270935" cy="661579"/>
              </a:xfrm>
              <a:prstGeom prst="rect">
                <a:avLst/>
              </a:prstGeom>
              <a:solidFill>
                <a:schemeClr val="bg1"/>
              </a:solidFill>
            </p:spPr>
            <p:txBody>
              <a:bodyPr wrap="square" rtlCol="0">
                <a:normAutofit/>
              </a:bodyPr>
              <a:lstStyle/>
              <a:p>
                <a:endParaRPr kumimoji="1" lang="ja-JP" altLang="en-US" sz="1600" b="1"/>
              </a:p>
            </p:txBody>
          </p:sp>
        </p:grpSp>
        <p:sp>
          <p:nvSpPr>
            <p:cNvPr id="8" name="テキスト ボックス 7">
              <a:extLst>
                <a:ext uri="{FF2B5EF4-FFF2-40B4-BE49-F238E27FC236}">
                  <a16:creationId xmlns:a16="http://schemas.microsoft.com/office/drawing/2014/main" id="{93B08048-E333-5049-9B74-6D61FA464F0C}"/>
                </a:ext>
              </a:extLst>
            </p:cNvPr>
            <p:cNvSpPr txBox="1"/>
            <p:nvPr/>
          </p:nvSpPr>
          <p:spPr>
            <a:xfrm>
              <a:off x="568652" y="1698721"/>
              <a:ext cx="4640077" cy="830997"/>
            </a:xfrm>
            <a:prstGeom prst="rect">
              <a:avLst/>
            </a:prstGeom>
            <a:solidFill>
              <a:schemeClr val="bg1"/>
            </a:solidFill>
          </p:spPr>
          <p:txBody>
            <a:bodyPr wrap="square" rtlCol="0">
              <a:spAutoFit/>
            </a:bodyPr>
            <a:lstStyle/>
            <a:p>
              <a:pPr algn="r"/>
              <a:r>
                <a:rPr lang="en-US" altLang="ja-JP" sz="1600" b="1" dirty="0"/>
                <a:t>GSD approximation</a:t>
              </a:r>
              <a:r>
                <a:rPr kumimoji="1" lang="en-US" altLang="ja-JP" sz="1600" b="1" dirty="0"/>
                <a:t> </a:t>
              </a:r>
              <a:r>
                <a:rPr kumimoji="1" lang="en-US" altLang="ja-JP" sz="1400" b="1" dirty="0"/>
                <a:t>(</a:t>
              </a:r>
              <a:r>
                <a:rPr kumimoji="1" lang="en-US" altLang="ja-JP" sz="1400" b="1" dirty="0" err="1"/>
                <a:t>Sironi</a:t>
              </a:r>
              <a:r>
                <a:rPr kumimoji="1" lang="en-US" altLang="ja-JP" sz="1400" b="1" dirty="0"/>
                <a:t> &amp; </a:t>
              </a:r>
              <a:r>
                <a:rPr lang="en-US" altLang="ja-JP" sz="1400" b="1" dirty="0"/>
                <a:t>Goodman 2007</a:t>
              </a:r>
              <a:r>
                <a:rPr kumimoji="1" lang="en-US" altLang="ja-JP" sz="1400" b="1" dirty="0"/>
                <a:t>) </a:t>
              </a:r>
              <a:r>
                <a:rPr kumimoji="1" lang="ja-JP" altLang="en-US" sz="1600" b="1"/>
                <a:t>▲</a:t>
              </a:r>
              <a:endParaRPr kumimoji="1" lang="en-US" altLang="ja-JP" sz="1600" b="1" dirty="0"/>
            </a:p>
            <a:p>
              <a:pPr algn="r"/>
              <a:r>
                <a:rPr lang="en-US" altLang="ja-JP" sz="1600" b="1" dirty="0"/>
                <a:t>MHD sim. </a:t>
              </a:r>
              <a:r>
                <a:rPr lang="ja-JP" altLang="en-US" sz="1600" b="1"/>
                <a:t>　■</a:t>
              </a:r>
              <a:endParaRPr lang="en-US" altLang="ja-JP" sz="1600" b="1" dirty="0"/>
            </a:p>
            <a:p>
              <a:pPr algn="r"/>
              <a:r>
                <a:rPr lang="en-US" altLang="ja-JP" sz="1600" b="1" dirty="0"/>
                <a:t>PIC</a:t>
              </a:r>
              <a:r>
                <a:rPr kumimoji="1" lang="en-US" altLang="ja-JP" sz="1600" b="1" dirty="0"/>
                <a:t> sim. </a:t>
              </a:r>
              <a:r>
                <a:rPr kumimoji="1" lang="ja-JP" altLang="en-US" sz="1600" b="1"/>
                <a:t>      ●</a:t>
              </a:r>
            </a:p>
          </p:txBody>
        </p:sp>
      </p:grpSp>
      <p:sp>
        <p:nvSpPr>
          <p:cNvPr id="9" name="スライド番号プレースホルダー 8">
            <a:extLst>
              <a:ext uri="{FF2B5EF4-FFF2-40B4-BE49-F238E27FC236}">
                <a16:creationId xmlns:a16="http://schemas.microsoft.com/office/drawing/2014/main" id="{A7308E10-5034-DE49-A5EF-FB3376462F71}"/>
              </a:ext>
            </a:extLst>
          </p:cNvPr>
          <p:cNvSpPr>
            <a:spLocks noGrp="1"/>
          </p:cNvSpPr>
          <p:nvPr>
            <p:ph type="sldNum" sz="quarter" idx="12"/>
          </p:nvPr>
        </p:nvSpPr>
        <p:spPr/>
        <p:txBody>
          <a:bodyPr/>
          <a:lstStyle/>
          <a:p>
            <a:r>
              <a:rPr lang="en-US" altLang="ja-JP" sz="1400" b="1" dirty="0">
                <a:solidFill>
                  <a:srgbClr val="FF9535"/>
                </a:solidFill>
              </a:rPr>
              <a:t>4</a:t>
            </a:r>
            <a:endParaRPr kumimoji="1" lang="ja-JP" altLang="en-US" sz="1400" b="1">
              <a:solidFill>
                <a:srgbClr val="FF9535"/>
              </a:solidFill>
            </a:endParaRPr>
          </a:p>
        </p:txBody>
      </p:sp>
      <mc:AlternateContent xmlns:mc="http://schemas.openxmlformats.org/markup-compatibility/2006">
        <mc:Choice xmlns:a14="http://schemas.microsoft.com/office/drawing/2010/main" Requires="a14">
          <p:sp>
            <p:nvSpPr>
              <p:cNvPr id="15" name="テキスト ボックス 14">
                <a:extLst>
                  <a:ext uri="{FF2B5EF4-FFF2-40B4-BE49-F238E27FC236}">
                    <a16:creationId xmlns:a16="http://schemas.microsoft.com/office/drawing/2014/main" id="{3070EC87-1C9C-4F4E-B0CE-69CDE4F0900B}"/>
                  </a:ext>
                </a:extLst>
              </p:cNvPr>
              <p:cNvSpPr txBox="1"/>
              <p:nvPr/>
            </p:nvSpPr>
            <p:spPr>
              <a:xfrm>
                <a:off x="-7019254" y="4232702"/>
                <a:ext cx="8052516" cy="683777"/>
              </a:xfrm>
              <a:prstGeom prst="rect">
                <a:avLst/>
              </a:prstGeom>
              <a:noFill/>
            </p:spPr>
            <p:txBody>
              <a:bodyPr wrap="square" rtlCol="0">
                <a:spAutoFit/>
              </a:bodyPr>
              <a:lstStyle/>
              <a:p>
                <a:r>
                  <a:rPr lang="en-US" altLang="ja-JP" b="1" dirty="0"/>
                  <a:t>@T=1200 </a:t>
                </a:r>
                <a14:m>
                  <m:oMath xmlns:m="http://schemas.openxmlformats.org/officeDocument/2006/math">
                    <m:sSubSup>
                      <m:sSubSupPr>
                        <m:ctrlPr>
                          <a:rPr lang="en-US" altLang="ja-JP" b="1" i="1">
                            <a:latin typeface="Cambria Math" panose="02040503050406030204" pitchFamily="18" charset="0"/>
                          </a:rPr>
                        </m:ctrlPr>
                      </m:sSubSupPr>
                      <m:e>
                        <m:r>
                          <a:rPr lang="en-US" altLang="ja-JP" b="1" i="1">
                            <a:latin typeface="Cambria Math" panose="02040503050406030204" pitchFamily="18" charset="0"/>
                            <a:ea typeface="Cambria Math" panose="02040503050406030204" pitchFamily="18" charset="0"/>
                          </a:rPr>
                          <m:t>𝝎</m:t>
                        </m:r>
                      </m:e>
                      <m:sub>
                        <m:r>
                          <a:rPr lang="en-US" altLang="ja-JP" b="1" i="1">
                            <a:latin typeface="Cambria Math" panose="02040503050406030204" pitchFamily="18" charset="0"/>
                          </a:rPr>
                          <m:t>𝒑</m:t>
                        </m:r>
                      </m:sub>
                      <m:sup>
                        <m:r>
                          <a:rPr lang="en-US" altLang="ja-JP" b="1" i="1">
                            <a:latin typeface="Cambria Math" panose="02040503050406030204" pitchFamily="18" charset="0"/>
                          </a:rPr>
                          <m:t>−</m:t>
                        </m:r>
                        <m:r>
                          <a:rPr lang="en-US" altLang="ja-JP" b="1" i="1">
                            <a:latin typeface="Cambria Math" panose="02040503050406030204" pitchFamily="18" charset="0"/>
                          </a:rPr>
                          <m:t>𝟏</m:t>
                        </m:r>
                      </m:sup>
                    </m:sSubSup>
                  </m:oMath>
                </a14:m>
                <a:r>
                  <a:rPr lang="en-US" altLang="ja-JP" b="1" dirty="0"/>
                  <a:t> </a:t>
                </a:r>
              </a:p>
              <a:p>
                <a:r>
                  <a:rPr lang="en-US" altLang="ja-JP" b="1" dirty="0"/>
                  <a:t>(The elapsed time since the clump interacts with the shock.)</a:t>
                </a:r>
                <a:endParaRPr lang="ja-JP" altLang="en-US"/>
              </a:p>
            </p:txBody>
          </p:sp>
        </mc:Choice>
        <mc:Fallback>
          <p:sp>
            <p:nvSpPr>
              <p:cNvPr id="15" name="テキスト ボックス 14">
                <a:extLst>
                  <a:ext uri="{FF2B5EF4-FFF2-40B4-BE49-F238E27FC236}">
                    <a16:creationId xmlns:a16="http://schemas.microsoft.com/office/drawing/2014/main" id="{3070EC87-1C9C-4F4E-B0CE-69CDE4F0900B}"/>
                  </a:ext>
                </a:extLst>
              </p:cNvPr>
              <p:cNvSpPr txBox="1">
                <a:spLocks noRot="1" noChangeAspect="1" noMove="1" noResize="1" noEditPoints="1" noAdjustHandles="1" noChangeArrowheads="1" noChangeShapeType="1" noTextEdit="1"/>
              </p:cNvSpPr>
              <p:nvPr/>
            </p:nvSpPr>
            <p:spPr>
              <a:xfrm>
                <a:off x="-7019254" y="4232702"/>
                <a:ext cx="8052516" cy="683777"/>
              </a:xfrm>
              <a:prstGeom prst="rect">
                <a:avLst/>
              </a:prstGeom>
              <a:blipFill>
                <a:blip r:embed="rId7"/>
                <a:stretch>
                  <a:fillRect l="-630" t="-1818" b="-12727"/>
                </a:stretch>
              </a:blipFill>
            </p:spPr>
            <p:txBody>
              <a:bodyPr/>
              <a:lstStyle/>
              <a:p>
                <a:r>
                  <a:rPr lang="ja-JP" altLang="en-US">
                    <a:noFill/>
                  </a:rPr>
                  <a:t> </a:t>
                </a:r>
              </a:p>
            </p:txBody>
          </p:sp>
        </mc:Fallback>
      </mc:AlternateContent>
      <p:sp>
        <p:nvSpPr>
          <p:cNvPr id="7" name="テキスト ボックス 6">
            <a:extLst>
              <a:ext uri="{FF2B5EF4-FFF2-40B4-BE49-F238E27FC236}">
                <a16:creationId xmlns:a16="http://schemas.microsoft.com/office/drawing/2014/main" id="{3C9E7AEB-97B1-B04C-9514-470064B25870}"/>
              </a:ext>
            </a:extLst>
          </p:cNvPr>
          <p:cNvSpPr txBox="1"/>
          <p:nvPr/>
        </p:nvSpPr>
        <p:spPr>
          <a:xfrm>
            <a:off x="5448419" y="1073730"/>
            <a:ext cx="4530856" cy="923330"/>
          </a:xfrm>
          <a:prstGeom prst="rect">
            <a:avLst/>
          </a:prstGeom>
          <a:noFill/>
        </p:spPr>
        <p:txBody>
          <a:bodyPr wrap="square" rtlCol="0">
            <a:spAutoFit/>
          </a:bodyPr>
          <a:lstStyle/>
          <a:p>
            <a:pPr>
              <a:spcBef>
                <a:spcPts val="600"/>
              </a:spcBef>
            </a:pPr>
            <a:r>
              <a:rPr lang="en" altLang="ja-JP" b="1" dirty="0"/>
              <a:t>Theoretical estimation based on GSD </a:t>
            </a:r>
            <a:r>
              <a:rPr lang="en-US" altLang="ja-JP" b="1" dirty="0"/>
              <a:t>did not take the clump deceleration into account.</a:t>
            </a:r>
            <a:r>
              <a:rPr lang="en-US" altLang="ja-JP" b="1" dirty="0">
                <a:solidFill>
                  <a:schemeClr val="accent2"/>
                </a:solidFill>
              </a:rPr>
              <a:t> </a:t>
            </a:r>
          </a:p>
        </p:txBody>
      </p:sp>
      <mc:AlternateContent xmlns:mc="http://schemas.openxmlformats.org/markup-compatibility/2006">
        <mc:Choice xmlns:a14="http://schemas.microsoft.com/office/drawing/2010/main" Requires="a14">
          <p:sp>
            <p:nvSpPr>
              <p:cNvPr id="27" name="テキスト ボックス 26">
                <a:extLst>
                  <a:ext uri="{FF2B5EF4-FFF2-40B4-BE49-F238E27FC236}">
                    <a16:creationId xmlns:a16="http://schemas.microsoft.com/office/drawing/2014/main" id="{F63C02FC-AA67-FFC5-310A-ABEE685FE515}"/>
                  </a:ext>
                </a:extLst>
              </p:cNvPr>
              <p:cNvSpPr txBox="1"/>
              <p:nvPr/>
            </p:nvSpPr>
            <p:spPr>
              <a:xfrm>
                <a:off x="1242885" y="2319892"/>
                <a:ext cx="3682969" cy="969496"/>
              </a:xfrm>
              <a:prstGeom prst="rect">
                <a:avLst/>
              </a:prstGeom>
              <a:noFill/>
            </p:spPr>
            <p:txBody>
              <a:bodyPr wrap="square" rtlCol="0">
                <a:spAutoFit/>
              </a:bodyPr>
              <a:lstStyle/>
              <a:p>
                <a14:m>
                  <m:oMath xmlns:m="http://schemas.openxmlformats.org/officeDocument/2006/math">
                    <m:sSub>
                      <m:sSubPr>
                        <m:ctrlPr>
                          <a:rPr lang="en-US" altLang="ja-JP" sz="1900" b="1" i="1">
                            <a:solidFill>
                              <a:schemeClr val="accent2"/>
                            </a:solidFill>
                            <a:latin typeface="Cambria Math" panose="02040503050406030204" pitchFamily="18" charset="0"/>
                          </a:rPr>
                        </m:ctrlPr>
                      </m:sSubPr>
                      <m:e>
                        <m:r>
                          <a:rPr lang="en-US" altLang="ja-JP" sz="1900" b="1" i="1">
                            <a:solidFill>
                              <a:schemeClr val="accent2"/>
                            </a:solidFill>
                            <a:latin typeface="Cambria Math" panose="02040503050406030204" pitchFamily="18" charset="0"/>
                          </a:rPr>
                          <m:t>𝒖</m:t>
                        </m:r>
                      </m:e>
                      <m:sub>
                        <m:r>
                          <a:rPr lang="en-US" altLang="ja-JP" sz="1900" b="1" i="1">
                            <a:solidFill>
                              <a:schemeClr val="accent2"/>
                            </a:solidFill>
                            <a:latin typeface="Cambria Math" panose="02040503050406030204" pitchFamily="18" charset="0"/>
                          </a:rPr>
                          <m:t>𝒙</m:t>
                        </m:r>
                      </m:sub>
                    </m:sSub>
                  </m:oMath>
                </a14:m>
                <a:r>
                  <a:rPr lang="en-US" altLang="ja-JP" sz="1900" b="1" dirty="0">
                    <a:solidFill>
                      <a:schemeClr val="accent2"/>
                    </a:solidFill>
                  </a:rPr>
                  <a:t> in the MHD &amp; PIC is much lower than that expected from the GSD!</a:t>
                </a:r>
              </a:p>
            </p:txBody>
          </p:sp>
        </mc:Choice>
        <mc:Fallback>
          <p:sp>
            <p:nvSpPr>
              <p:cNvPr id="27" name="テキスト ボックス 26">
                <a:extLst>
                  <a:ext uri="{FF2B5EF4-FFF2-40B4-BE49-F238E27FC236}">
                    <a16:creationId xmlns:a16="http://schemas.microsoft.com/office/drawing/2014/main" id="{F63C02FC-AA67-FFC5-310A-ABEE685FE515}"/>
                  </a:ext>
                </a:extLst>
              </p:cNvPr>
              <p:cNvSpPr txBox="1">
                <a:spLocks noRot="1" noChangeAspect="1" noMove="1" noResize="1" noEditPoints="1" noAdjustHandles="1" noChangeArrowheads="1" noChangeShapeType="1" noTextEdit="1"/>
              </p:cNvSpPr>
              <p:nvPr/>
            </p:nvSpPr>
            <p:spPr>
              <a:xfrm>
                <a:off x="1242885" y="2319892"/>
                <a:ext cx="3682969" cy="969496"/>
              </a:xfrm>
              <a:prstGeom prst="rect">
                <a:avLst/>
              </a:prstGeom>
              <a:blipFill>
                <a:blip r:embed="rId8"/>
                <a:stretch>
                  <a:fillRect l="-1375" t="-2564" r="-687" b="-7692"/>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29" name="テキスト ボックス 28">
                <a:extLst>
                  <a:ext uri="{FF2B5EF4-FFF2-40B4-BE49-F238E27FC236}">
                    <a16:creationId xmlns:a16="http://schemas.microsoft.com/office/drawing/2014/main" id="{E84A0DC1-E678-4EC3-C7FD-3B336FD01536}"/>
                  </a:ext>
                </a:extLst>
              </p:cNvPr>
              <p:cNvSpPr txBox="1"/>
              <p:nvPr/>
            </p:nvSpPr>
            <p:spPr>
              <a:xfrm>
                <a:off x="5448419" y="5039764"/>
                <a:ext cx="3956446" cy="369332"/>
              </a:xfrm>
              <a:prstGeom prst="rect">
                <a:avLst/>
              </a:prstGeom>
              <a:noFill/>
            </p:spPr>
            <p:txBody>
              <a:bodyPr wrap="square" rtlCol="0">
                <a:spAutoFit/>
              </a:bodyPr>
              <a:lstStyle/>
              <a:p>
                <a:r>
                  <a:rPr kumimoji="1" lang="en-US" altLang="ja-JP" b="1" dirty="0">
                    <a:solidFill>
                      <a:schemeClr val="accent2"/>
                    </a:solidFill>
                  </a:rPr>
                  <a:t>Our simulations: </a:t>
                </a:r>
                <a14:m>
                  <m:oMath xmlns:m="http://schemas.openxmlformats.org/officeDocument/2006/math">
                    <m:r>
                      <a:rPr lang="en-US" altLang="ja-JP" b="1" i="1">
                        <a:solidFill>
                          <a:schemeClr val="accent2"/>
                        </a:solidFill>
                        <a:latin typeface="Cambria Math" panose="02040503050406030204" pitchFamily="18" charset="0"/>
                        <a:ea typeface="Cambria Math" panose="02040503050406030204" pitchFamily="18" charset="0"/>
                      </a:rPr>
                      <m:t>𝜞</m:t>
                    </m:r>
                  </m:oMath>
                </a14:m>
                <a:r>
                  <a:rPr kumimoji="1" lang="en-US" altLang="ja-JP" b="1" dirty="0">
                    <a:solidFill>
                      <a:schemeClr val="accent2"/>
                    </a:solidFill>
                  </a:rPr>
                  <a:t>=10</a:t>
                </a:r>
              </a:p>
            </p:txBody>
          </p:sp>
        </mc:Choice>
        <mc:Fallback>
          <p:sp>
            <p:nvSpPr>
              <p:cNvPr id="29" name="テキスト ボックス 28">
                <a:extLst>
                  <a:ext uri="{FF2B5EF4-FFF2-40B4-BE49-F238E27FC236}">
                    <a16:creationId xmlns:a16="http://schemas.microsoft.com/office/drawing/2014/main" id="{E84A0DC1-E678-4EC3-C7FD-3B336FD01536}"/>
                  </a:ext>
                </a:extLst>
              </p:cNvPr>
              <p:cNvSpPr txBox="1">
                <a:spLocks noRot="1" noChangeAspect="1" noMove="1" noResize="1" noEditPoints="1" noAdjustHandles="1" noChangeArrowheads="1" noChangeShapeType="1" noTextEdit="1"/>
              </p:cNvSpPr>
              <p:nvPr/>
            </p:nvSpPr>
            <p:spPr>
              <a:xfrm>
                <a:off x="5448419" y="5039764"/>
                <a:ext cx="3956446" cy="369332"/>
              </a:xfrm>
              <a:prstGeom prst="rect">
                <a:avLst/>
              </a:prstGeom>
              <a:blipFill>
                <a:blip r:embed="rId9"/>
                <a:stretch>
                  <a:fillRect l="-1603" t="-6667" b="-26667"/>
                </a:stretch>
              </a:blipFill>
            </p:spPr>
            <p:txBody>
              <a:bodyPr/>
              <a:lstStyle/>
              <a:p>
                <a:r>
                  <a:rPr lang="ja-JP" altLang="en-US">
                    <a:noFill/>
                  </a:rPr>
                  <a:t> </a:t>
                </a:r>
              </a:p>
            </p:txBody>
          </p:sp>
        </mc:Fallback>
      </mc:AlternateContent>
      <p:sp>
        <p:nvSpPr>
          <p:cNvPr id="4" name="テキスト ボックス 3">
            <a:extLst>
              <a:ext uri="{FF2B5EF4-FFF2-40B4-BE49-F238E27FC236}">
                <a16:creationId xmlns:a16="http://schemas.microsoft.com/office/drawing/2014/main" id="{0A1A8527-BE50-7512-8260-B729CB3BAEF3}"/>
              </a:ext>
            </a:extLst>
          </p:cNvPr>
          <p:cNvSpPr txBox="1"/>
          <p:nvPr/>
        </p:nvSpPr>
        <p:spPr>
          <a:xfrm>
            <a:off x="-3692036" y="1159375"/>
            <a:ext cx="3692036" cy="338554"/>
          </a:xfrm>
          <a:prstGeom prst="rect">
            <a:avLst/>
          </a:prstGeom>
          <a:noFill/>
        </p:spPr>
        <p:txBody>
          <a:bodyPr wrap="none" rtlCol="0">
            <a:spAutoFit/>
          </a:bodyPr>
          <a:lstStyle/>
          <a:p>
            <a:r>
              <a:rPr kumimoji="1" lang="en-US" altLang="ja-JP" sz="1600" b="1" dirty="0"/>
              <a:t>GSD: Geometrical </a:t>
            </a:r>
            <a:r>
              <a:rPr lang="en-US" altLang="ja-JP" sz="1600" b="1" dirty="0"/>
              <a:t>S</a:t>
            </a:r>
            <a:r>
              <a:rPr kumimoji="1" lang="en-US" altLang="ja-JP" sz="1600" b="1" dirty="0"/>
              <a:t>hock Dynamics</a:t>
            </a:r>
            <a:endParaRPr kumimoji="1" lang="ja-JP" altLang="en-US" sz="1600" b="1"/>
          </a:p>
        </p:txBody>
      </p:sp>
      <p:sp>
        <p:nvSpPr>
          <p:cNvPr id="11" name="フローチャート: 記憶データ 10">
            <a:extLst>
              <a:ext uri="{FF2B5EF4-FFF2-40B4-BE49-F238E27FC236}">
                <a16:creationId xmlns:a16="http://schemas.microsoft.com/office/drawing/2014/main" id="{602251F3-CF36-F548-DF02-B52769BEE861}"/>
              </a:ext>
            </a:extLst>
          </p:cNvPr>
          <p:cNvSpPr/>
          <p:nvPr/>
        </p:nvSpPr>
        <p:spPr>
          <a:xfrm>
            <a:off x="6121992" y="2000926"/>
            <a:ext cx="1296528" cy="1115683"/>
          </a:xfrm>
          <a:prstGeom prst="flowChartOnlineStorag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a:extLst>
              <a:ext uri="{FF2B5EF4-FFF2-40B4-BE49-F238E27FC236}">
                <a16:creationId xmlns:a16="http://schemas.microsoft.com/office/drawing/2014/main" id="{5783A107-5ACE-AFC7-F72D-BB75AB0039F6}"/>
              </a:ext>
            </a:extLst>
          </p:cNvPr>
          <p:cNvSpPr/>
          <p:nvPr/>
        </p:nvSpPr>
        <p:spPr>
          <a:xfrm>
            <a:off x="7584686" y="2029213"/>
            <a:ext cx="379105" cy="1081504"/>
          </a:xfrm>
          <a:prstGeom prst="ellipse">
            <a:avLst/>
          </a:prstGeom>
          <a:solidFill>
            <a:srgbClr val="FF8E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mc:AlternateContent xmlns:mc="http://schemas.openxmlformats.org/markup-compatibility/2006">
        <mc:Choice xmlns:a14="http://schemas.microsoft.com/office/drawing/2010/main" Requires="a14">
          <p:sp>
            <p:nvSpPr>
              <p:cNvPr id="12" name="テキスト ボックス 11">
                <a:extLst>
                  <a:ext uri="{FF2B5EF4-FFF2-40B4-BE49-F238E27FC236}">
                    <a16:creationId xmlns:a16="http://schemas.microsoft.com/office/drawing/2014/main" id="{0B3CC576-CE2C-995B-39E9-7615CFF86813}"/>
                  </a:ext>
                </a:extLst>
              </p:cNvPr>
              <p:cNvSpPr txBox="1"/>
              <p:nvPr/>
            </p:nvSpPr>
            <p:spPr>
              <a:xfrm>
                <a:off x="7460693" y="2159499"/>
                <a:ext cx="612309" cy="369332"/>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sSub>
                        <m:sSubPr>
                          <m:ctrlPr>
                            <a:rPr kumimoji="1" lang="en-US" altLang="ja-JP" i="1" smtClean="0">
                              <a:solidFill>
                                <a:schemeClr val="bg1"/>
                              </a:solidFill>
                              <a:latin typeface="Cambria Math" panose="02040503050406030204" pitchFamily="18" charset="0"/>
                            </a:rPr>
                          </m:ctrlPr>
                        </m:sSubPr>
                        <m:e>
                          <m:r>
                            <a:rPr kumimoji="1" lang="en-US" altLang="ja-JP" b="0" i="1" smtClean="0">
                              <a:solidFill>
                                <a:schemeClr val="bg1"/>
                              </a:solidFill>
                              <a:latin typeface="Cambria Math" panose="02040503050406030204" pitchFamily="18" charset="0"/>
                            </a:rPr>
                            <m:t>𝑃</m:t>
                          </m:r>
                        </m:e>
                        <m:sub>
                          <m:r>
                            <m:rPr>
                              <m:sty m:val="p"/>
                            </m:rPr>
                            <a:rPr kumimoji="1" lang="en-US" altLang="ja-JP" b="0" i="0" smtClean="0">
                              <a:solidFill>
                                <a:schemeClr val="bg1"/>
                              </a:solidFill>
                              <a:latin typeface="Cambria Math" panose="02040503050406030204" pitchFamily="18" charset="0"/>
                            </a:rPr>
                            <m:t>cl</m:t>
                          </m:r>
                        </m:sub>
                      </m:sSub>
                    </m:oMath>
                  </m:oMathPara>
                </a14:m>
                <a:endParaRPr kumimoji="1" lang="ja-JP" altLang="en-US">
                  <a:solidFill>
                    <a:schemeClr val="bg1"/>
                  </a:solidFill>
                </a:endParaRPr>
              </a:p>
            </p:txBody>
          </p:sp>
        </mc:Choice>
        <mc:Fallback>
          <p:sp>
            <p:nvSpPr>
              <p:cNvPr id="12" name="テキスト ボックス 11">
                <a:extLst>
                  <a:ext uri="{FF2B5EF4-FFF2-40B4-BE49-F238E27FC236}">
                    <a16:creationId xmlns:a16="http://schemas.microsoft.com/office/drawing/2014/main" id="{0B3CC576-CE2C-995B-39E9-7615CFF86813}"/>
                  </a:ext>
                </a:extLst>
              </p:cNvPr>
              <p:cNvSpPr txBox="1">
                <a:spLocks noRot="1" noChangeAspect="1" noMove="1" noResize="1" noEditPoints="1" noAdjustHandles="1" noChangeArrowheads="1" noChangeShapeType="1" noTextEdit="1"/>
              </p:cNvSpPr>
              <p:nvPr/>
            </p:nvSpPr>
            <p:spPr>
              <a:xfrm>
                <a:off x="7460693" y="2159499"/>
                <a:ext cx="612309" cy="369332"/>
              </a:xfrm>
              <a:prstGeom prst="rect">
                <a:avLst/>
              </a:prstGeom>
              <a:blipFill>
                <a:blip r:embed="rId10"/>
                <a:stretch>
                  <a:fillRect/>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14" name="テキスト ボックス 13">
                <a:extLst>
                  <a:ext uri="{FF2B5EF4-FFF2-40B4-BE49-F238E27FC236}">
                    <a16:creationId xmlns:a16="http://schemas.microsoft.com/office/drawing/2014/main" id="{D6717136-9B07-FF9B-4864-D8ECAC476C23}"/>
                  </a:ext>
                </a:extLst>
              </p:cNvPr>
              <p:cNvSpPr txBox="1"/>
              <p:nvPr/>
            </p:nvSpPr>
            <p:spPr>
              <a:xfrm>
                <a:off x="6910072" y="2087512"/>
                <a:ext cx="365806" cy="369332"/>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r>
                        <m:rPr>
                          <m:sty m:val="p"/>
                        </m:rPr>
                        <a:rPr lang="en-US" altLang="ja-JP" smtClean="0">
                          <a:latin typeface="Cambria Math" panose="02040503050406030204" pitchFamily="18" charset="0"/>
                        </a:rPr>
                        <m:t>F</m:t>
                      </m:r>
                    </m:oMath>
                  </m:oMathPara>
                </a14:m>
                <a:endParaRPr kumimoji="1" lang="ja-JP" altLang="en-US" i="1">
                  <a:latin typeface="Times New Roman" panose="02020603050405020304" pitchFamily="18" charset="0"/>
                  <a:cs typeface="Times New Roman" panose="02020603050405020304" pitchFamily="18" charset="0"/>
                </a:endParaRPr>
              </a:p>
            </p:txBody>
          </p:sp>
        </mc:Choice>
        <mc:Fallback>
          <p:sp>
            <p:nvSpPr>
              <p:cNvPr id="14" name="テキスト ボックス 13">
                <a:extLst>
                  <a:ext uri="{FF2B5EF4-FFF2-40B4-BE49-F238E27FC236}">
                    <a16:creationId xmlns:a16="http://schemas.microsoft.com/office/drawing/2014/main" id="{D6717136-9B07-FF9B-4864-D8ECAC476C23}"/>
                  </a:ext>
                </a:extLst>
              </p:cNvPr>
              <p:cNvSpPr txBox="1">
                <a:spLocks noRot="1" noChangeAspect="1" noMove="1" noResize="1" noEditPoints="1" noAdjustHandles="1" noChangeArrowheads="1" noChangeShapeType="1" noTextEdit="1"/>
              </p:cNvSpPr>
              <p:nvPr/>
            </p:nvSpPr>
            <p:spPr>
              <a:xfrm>
                <a:off x="6910072" y="2087512"/>
                <a:ext cx="365806" cy="369332"/>
              </a:xfrm>
              <a:prstGeom prst="rect">
                <a:avLst/>
              </a:prstGeom>
              <a:blipFill>
                <a:blip r:embed="rId11"/>
                <a:stretch>
                  <a:fillRect/>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31" name="テキスト ボックス 30">
                <a:extLst>
                  <a:ext uri="{FF2B5EF4-FFF2-40B4-BE49-F238E27FC236}">
                    <a16:creationId xmlns:a16="http://schemas.microsoft.com/office/drawing/2014/main" id="{E985D6D7-A635-9025-0794-9A343C719871}"/>
                  </a:ext>
                </a:extLst>
              </p:cNvPr>
              <p:cNvSpPr txBox="1"/>
              <p:nvPr/>
            </p:nvSpPr>
            <p:spPr>
              <a:xfrm>
                <a:off x="5410888" y="3259170"/>
                <a:ext cx="4453399" cy="369332"/>
              </a:xfrm>
              <a:prstGeom prst="rect">
                <a:avLst/>
              </a:prstGeom>
              <a:noFill/>
            </p:spPr>
            <p:txBody>
              <a:bodyPr wrap="none" rtlCol="0">
                <a:spAutoFit/>
              </a:bodyPr>
              <a:lstStyle/>
              <a:p>
                <a14:m>
                  <m:oMath xmlns:m="http://schemas.openxmlformats.org/officeDocument/2006/math">
                    <m:sSub>
                      <m:sSubPr>
                        <m:ctrlPr>
                          <a:rPr kumimoji="1" lang="en-US" altLang="ja-JP" b="1" i="1" smtClean="0">
                            <a:solidFill>
                              <a:schemeClr val="tx1"/>
                            </a:solidFill>
                            <a:latin typeface="Cambria Math" panose="02040503050406030204" pitchFamily="18" charset="0"/>
                          </a:rPr>
                        </m:ctrlPr>
                      </m:sSubPr>
                      <m:e>
                        <m:r>
                          <a:rPr kumimoji="1" lang="en-US" altLang="ja-JP" b="1" i="1" smtClean="0">
                            <a:solidFill>
                              <a:schemeClr val="tx1"/>
                            </a:solidFill>
                            <a:latin typeface="Cambria Math" panose="02040503050406030204" pitchFamily="18" charset="0"/>
                          </a:rPr>
                          <m:t>𝑷</m:t>
                        </m:r>
                      </m:e>
                      <m:sub>
                        <m:r>
                          <a:rPr kumimoji="1" lang="en-US" altLang="ja-JP" b="1" i="0" smtClean="0">
                            <a:solidFill>
                              <a:schemeClr val="tx1"/>
                            </a:solidFill>
                            <a:latin typeface="Cambria Math" panose="02040503050406030204" pitchFamily="18" charset="0"/>
                          </a:rPr>
                          <m:t>𝐜𝐥</m:t>
                        </m:r>
                      </m:sub>
                    </m:sSub>
                  </m:oMath>
                </a14:m>
                <a:r>
                  <a:rPr kumimoji="1" lang="en-US" altLang="ja-JP" b="1" dirty="0">
                    <a:solidFill>
                      <a:schemeClr val="tx1"/>
                    </a:solidFill>
                  </a:rPr>
                  <a:t> : Momentum of the shocked clump</a:t>
                </a:r>
                <a:endParaRPr kumimoji="1" lang="ja-JP" altLang="en-US" b="1">
                  <a:solidFill>
                    <a:schemeClr val="tx1"/>
                  </a:solidFill>
                </a:endParaRPr>
              </a:p>
            </p:txBody>
          </p:sp>
        </mc:Choice>
        <mc:Fallback>
          <p:sp>
            <p:nvSpPr>
              <p:cNvPr id="31" name="テキスト ボックス 30">
                <a:extLst>
                  <a:ext uri="{FF2B5EF4-FFF2-40B4-BE49-F238E27FC236}">
                    <a16:creationId xmlns:a16="http://schemas.microsoft.com/office/drawing/2014/main" id="{E985D6D7-A635-9025-0794-9A343C719871}"/>
                  </a:ext>
                </a:extLst>
              </p:cNvPr>
              <p:cNvSpPr txBox="1">
                <a:spLocks noRot="1" noChangeAspect="1" noMove="1" noResize="1" noEditPoints="1" noAdjustHandles="1" noChangeArrowheads="1" noChangeShapeType="1" noTextEdit="1"/>
              </p:cNvSpPr>
              <p:nvPr/>
            </p:nvSpPr>
            <p:spPr>
              <a:xfrm>
                <a:off x="5410888" y="3259170"/>
                <a:ext cx="4453399" cy="369332"/>
              </a:xfrm>
              <a:prstGeom prst="rect">
                <a:avLst/>
              </a:prstGeom>
              <a:blipFill>
                <a:blip r:embed="rId12"/>
                <a:stretch>
                  <a:fillRect t="-6667" r="-285" b="-26667"/>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32" name="テキスト ボックス 31">
                <a:extLst>
                  <a:ext uri="{FF2B5EF4-FFF2-40B4-BE49-F238E27FC236}">
                    <a16:creationId xmlns:a16="http://schemas.microsoft.com/office/drawing/2014/main" id="{1AF59994-F42B-355A-F70E-A82632569AE3}"/>
                  </a:ext>
                </a:extLst>
              </p:cNvPr>
              <p:cNvSpPr txBox="1"/>
              <p:nvPr/>
            </p:nvSpPr>
            <p:spPr>
              <a:xfrm>
                <a:off x="5410888" y="3629168"/>
                <a:ext cx="4459875" cy="369332"/>
              </a:xfrm>
              <a:prstGeom prst="rect">
                <a:avLst/>
              </a:prstGeom>
              <a:noFill/>
            </p:spPr>
            <p:txBody>
              <a:bodyPr wrap="none" rtlCol="0">
                <a:spAutoFit/>
              </a:bodyPr>
              <a:lstStyle/>
              <a:p>
                <a14:m>
                  <m:oMath xmlns:m="http://schemas.openxmlformats.org/officeDocument/2006/math">
                    <m:r>
                      <a:rPr lang="en-US" altLang="ja-JP" b="1" i="1">
                        <a:latin typeface="Cambria Math" panose="02040503050406030204" pitchFamily="18" charset="0"/>
                      </a:rPr>
                      <m:t>𝐅</m:t>
                    </m:r>
                  </m:oMath>
                </a14:m>
                <a:r>
                  <a:rPr kumimoji="1" lang="en-US" altLang="ja-JP" b="1" i="1" dirty="0">
                    <a:latin typeface="Times New Roman" panose="02020603050405020304" pitchFamily="18" charset="0"/>
                    <a:cs typeface="Times New Roman" panose="02020603050405020304" pitchFamily="18" charset="0"/>
                  </a:rPr>
                  <a:t> </a:t>
                </a:r>
                <a:r>
                  <a:rPr kumimoji="1" lang="en-US" altLang="ja-JP" b="1" dirty="0">
                    <a:cs typeface="Times New Roman" panose="02020603050405020304" pitchFamily="18" charset="0"/>
                  </a:rPr>
                  <a:t>:</a:t>
                </a:r>
                <a:r>
                  <a:rPr kumimoji="1" lang="en-US" altLang="ja-JP" b="1" dirty="0">
                    <a:latin typeface="Times New Roman" panose="02020603050405020304" pitchFamily="18" charset="0"/>
                    <a:cs typeface="Times New Roman" panose="02020603050405020304" pitchFamily="18" charset="0"/>
                  </a:rPr>
                  <a:t> </a:t>
                </a:r>
                <a:r>
                  <a:rPr lang="en-US" altLang="ja-JP" b="1" dirty="0">
                    <a:cs typeface="Times New Roman" panose="02020603050405020304" pitchFamily="18" charset="0"/>
                  </a:rPr>
                  <a:t>M</a:t>
                </a:r>
                <a:r>
                  <a:rPr kumimoji="1" lang="en-US" altLang="ja-JP" b="1" dirty="0">
                    <a:cs typeface="Times New Roman" panose="02020603050405020304" pitchFamily="18" charset="0"/>
                  </a:rPr>
                  <a:t>omentum flux that clump sweeps</a:t>
                </a:r>
                <a:endParaRPr kumimoji="1" lang="ja-JP" altLang="en-US" b="1" i="1">
                  <a:cs typeface="Times New Roman" panose="02020603050405020304" pitchFamily="18" charset="0"/>
                </a:endParaRPr>
              </a:p>
            </p:txBody>
          </p:sp>
        </mc:Choice>
        <mc:Fallback>
          <p:sp>
            <p:nvSpPr>
              <p:cNvPr id="32" name="テキスト ボックス 31">
                <a:extLst>
                  <a:ext uri="{FF2B5EF4-FFF2-40B4-BE49-F238E27FC236}">
                    <a16:creationId xmlns:a16="http://schemas.microsoft.com/office/drawing/2014/main" id="{1AF59994-F42B-355A-F70E-A82632569AE3}"/>
                  </a:ext>
                </a:extLst>
              </p:cNvPr>
              <p:cNvSpPr txBox="1">
                <a:spLocks noRot="1" noChangeAspect="1" noMove="1" noResize="1" noEditPoints="1" noAdjustHandles="1" noChangeArrowheads="1" noChangeShapeType="1" noTextEdit="1"/>
              </p:cNvSpPr>
              <p:nvPr/>
            </p:nvSpPr>
            <p:spPr>
              <a:xfrm>
                <a:off x="5410888" y="3629168"/>
                <a:ext cx="4459875" cy="369332"/>
              </a:xfrm>
              <a:prstGeom prst="rect">
                <a:avLst/>
              </a:prstGeom>
              <a:blipFill>
                <a:blip r:embed="rId13"/>
                <a:stretch>
                  <a:fillRect t="-6667" r="-284" b="-26667"/>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33" name="テキスト ボックス 32">
                <a:extLst>
                  <a:ext uri="{FF2B5EF4-FFF2-40B4-BE49-F238E27FC236}">
                    <a16:creationId xmlns:a16="http://schemas.microsoft.com/office/drawing/2014/main" id="{A044B5C2-D174-5736-935E-68F0F4A1AE80}"/>
                  </a:ext>
                </a:extLst>
              </p:cNvPr>
              <p:cNvSpPr txBox="1"/>
              <p:nvPr/>
            </p:nvSpPr>
            <p:spPr>
              <a:xfrm>
                <a:off x="5826856" y="4362758"/>
                <a:ext cx="4094136" cy="4001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altLang="ja-JP" sz="2000" i="1" smtClean="0">
                              <a:latin typeface="Cambria Math" panose="02040503050406030204" pitchFamily="18" charset="0"/>
                            </a:rPr>
                          </m:ctrlPr>
                        </m:sSubPr>
                        <m:e>
                          <m:r>
                            <a:rPr lang="en-US" altLang="ja-JP" sz="2000" b="0" i="1">
                              <a:latin typeface="Cambria Math" panose="02040503050406030204" pitchFamily="18" charset="0"/>
                            </a:rPr>
                            <m:t>𝑡</m:t>
                          </m:r>
                        </m:e>
                        <m:sub>
                          <m:r>
                            <a:rPr lang="en-US" altLang="ja-JP" sz="2000" b="0" i="1">
                              <a:latin typeface="Cambria Math" panose="02040503050406030204" pitchFamily="18" charset="0"/>
                            </a:rPr>
                            <m:t>𝑑𝑒𝑐</m:t>
                          </m:r>
                        </m:sub>
                      </m:sSub>
                      <m:r>
                        <a:rPr lang="en-US" altLang="ja-JP" sz="2000" b="0" i="1" smtClean="0">
                          <a:latin typeface="Cambria Math" panose="02040503050406030204" pitchFamily="18" charset="0"/>
                        </a:rPr>
                        <m:t>=</m:t>
                      </m:r>
                    </m:oMath>
                  </m:oMathPara>
                </a14:m>
                <a:endParaRPr kumimoji="1" lang="ja-JP" altLang="en-US" sz="2000"/>
              </a:p>
            </p:txBody>
          </p:sp>
        </mc:Choice>
        <mc:Fallback>
          <p:sp>
            <p:nvSpPr>
              <p:cNvPr id="33" name="テキスト ボックス 32">
                <a:extLst>
                  <a:ext uri="{FF2B5EF4-FFF2-40B4-BE49-F238E27FC236}">
                    <a16:creationId xmlns:a16="http://schemas.microsoft.com/office/drawing/2014/main" id="{A044B5C2-D174-5736-935E-68F0F4A1AE80}"/>
                  </a:ext>
                </a:extLst>
              </p:cNvPr>
              <p:cNvSpPr txBox="1">
                <a:spLocks noRot="1" noChangeAspect="1" noMove="1" noResize="1" noEditPoints="1" noAdjustHandles="1" noChangeArrowheads="1" noChangeShapeType="1" noTextEdit="1"/>
              </p:cNvSpPr>
              <p:nvPr/>
            </p:nvSpPr>
            <p:spPr>
              <a:xfrm>
                <a:off x="5826856" y="4362758"/>
                <a:ext cx="4094136" cy="400110"/>
              </a:xfrm>
              <a:prstGeom prst="rect">
                <a:avLst/>
              </a:prstGeom>
              <a:blipFill>
                <a:blip r:embed="rId14"/>
                <a:stretch>
                  <a:fillRect b="-3125"/>
                </a:stretch>
              </a:blipFill>
            </p:spPr>
            <p:txBody>
              <a:bodyPr/>
              <a:lstStyle/>
              <a:p>
                <a:r>
                  <a:rPr lang="ja-JP" altLang="en-US">
                    <a:noFill/>
                  </a:rPr>
                  <a:t> </a:t>
                </a:r>
              </a:p>
            </p:txBody>
          </p:sp>
        </mc:Fallback>
      </mc:AlternateContent>
      <p:sp>
        <p:nvSpPr>
          <p:cNvPr id="21" name="テキスト ボックス 20">
            <a:extLst>
              <a:ext uri="{FF2B5EF4-FFF2-40B4-BE49-F238E27FC236}">
                <a16:creationId xmlns:a16="http://schemas.microsoft.com/office/drawing/2014/main" id="{4E0C9D03-1453-FDA4-3921-30DB9DA03134}"/>
              </a:ext>
            </a:extLst>
          </p:cNvPr>
          <p:cNvSpPr txBox="1"/>
          <p:nvPr/>
        </p:nvSpPr>
        <p:spPr>
          <a:xfrm>
            <a:off x="10325813" y="3909537"/>
            <a:ext cx="1630698" cy="646331"/>
          </a:xfrm>
          <a:prstGeom prst="rect">
            <a:avLst/>
          </a:prstGeom>
          <a:noFill/>
        </p:spPr>
        <p:txBody>
          <a:bodyPr wrap="square" rtlCol="0">
            <a:spAutoFit/>
          </a:bodyPr>
          <a:lstStyle/>
          <a:p>
            <a:r>
              <a:rPr lang="en-US" altLang="ja-JP" dirty="0"/>
              <a:t>Effective mass density:</a:t>
            </a:r>
            <a:endParaRPr kumimoji="1" lang="ja-JP" altLang="en-US"/>
          </a:p>
        </p:txBody>
      </p:sp>
      <p:sp>
        <p:nvSpPr>
          <p:cNvPr id="35" name="円/楕円 34">
            <a:extLst>
              <a:ext uri="{FF2B5EF4-FFF2-40B4-BE49-F238E27FC236}">
                <a16:creationId xmlns:a16="http://schemas.microsoft.com/office/drawing/2014/main" id="{98BC2184-68C5-230D-FD88-7F0DAFE63F28}"/>
              </a:ext>
            </a:extLst>
          </p:cNvPr>
          <p:cNvSpPr/>
          <p:nvPr/>
        </p:nvSpPr>
        <p:spPr>
          <a:xfrm>
            <a:off x="7180325" y="1993193"/>
            <a:ext cx="379105" cy="1130992"/>
          </a:xfrm>
          <a:prstGeom prst="ellipse">
            <a:avLst/>
          </a:prstGeom>
          <a:pattFill prst="wdDnDiag">
            <a:fgClr>
              <a:srgbClr val="FFC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mc:AlternateContent xmlns:mc="http://schemas.openxmlformats.org/markup-compatibility/2006">
        <mc:Choice xmlns:a14="http://schemas.microsoft.com/office/drawing/2010/main" Requires="a14">
          <p:sp>
            <p:nvSpPr>
              <p:cNvPr id="17" name="テキスト ボックス 16">
                <a:extLst>
                  <a:ext uri="{FF2B5EF4-FFF2-40B4-BE49-F238E27FC236}">
                    <a16:creationId xmlns:a16="http://schemas.microsoft.com/office/drawing/2014/main" id="{F9826027-F841-1116-AF11-58D938BEB1C7}"/>
                  </a:ext>
                </a:extLst>
              </p:cNvPr>
              <p:cNvSpPr txBox="1"/>
              <p:nvPr/>
            </p:nvSpPr>
            <p:spPr>
              <a:xfrm>
                <a:off x="10325813" y="3274086"/>
                <a:ext cx="1151597" cy="369332"/>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sSup>
                        <m:sSupPr>
                          <m:ctrlPr>
                            <a:rPr kumimoji="1" lang="en-US" altLang="ja-JP" b="0" i="1" smtClean="0">
                              <a:latin typeface="Cambria Math" panose="02040503050406030204" pitchFamily="18" charset="0"/>
                              <a:ea typeface="Cambria Math" panose="02040503050406030204" pitchFamily="18" charset="0"/>
                            </a:rPr>
                          </m:ctrlPr>
                        </m:sSupPr>
                        <m:e>
                          <m:r>
                            <m:rPr>
                              <m:sty m:val="p"/>
                            </m:rPr>
                            <a:rPr kumimoji="1" lang="el-GR" altLang="ja-JP" b="0" i="1" smtClean="0">
                              <a:latin typeface="Cambria Math" panose="02040503050406030204" pitchFamily="18" charset="0"/>
                              <a:ea typeface="Cambria Math" panose="02040503050406030204" pitchFamily="18" charset="0"/>
                            </a:rPr>
                            <m:t>Γ</m:t>
                          </m:r>
                        </m:e>
                        <m:sup>
                          <m:r>
                            <a:rPr kumimoji="1" lang="en-US" altLang="ja-JP" b="0" i="1" smtClean="0">
                              <a:latin typeface="Cambria Math" panose="02040503050406030204" pitchFamily="18" charset="0"/>
                              <a:ea typeface="Cambria Math" panose="02040503050406030204" pitchFamily="18" charset="0"/>
                            </a:rPr>
                            <m:t>2</m:t>
                          </m:r>
                        </m:sup>
                      </m:sSup>
                      <m:r>
                        <a:rPr kumimoji="1" lang="en-US" altLang="ja-JP" b="0" i="1" smtClean="0">
                          <a:latin typeface="Cambria Math" panose="02040503050406030204" pitchFamily="18" charset="0"/>
                          <a:ea typeface="Cambria Math" panose="02040503050406030204" pitchFamily="18" charset="0"/>
                        </a:rPr>
                        <m:t>𝑛</m:t>
                      </m:r>
                      <m:sSub>
                        <m:sSubPr>
                          <m:ctrlPr>
                            <a:rPr kumimoji="1" lang="en-US" altLang="ja-JP" b="0" i="1" smtClean="0">
                              <a:latin typeface="Cambria Math" panose="02040503050406030204" pitchFamily="18" charset="0"/>
                              <a:ea typeface="Cambria Math" panose="02040503050406030204" pitchFamily="18" charset="0"/>
                            </a:rPr>
                          </m:ctrlPr>
                        </m:sSubPr>
                        <m:e>
                          <m:r>
                            <a:rPr kumimoji="1" lang="en-US" altLang="ja-JP" b="0" i="1" smtClean="0">
                              <a:latin typeface="Cambria Math" panose="02040503050406030204" pitchFamily="18" charset="0"/>
                              <a:ea typeface="Cambria Math" panose="02040503050406030204" pitchFamily="18" charset="0"/>
                            </a:rPr>
                            <m:t>𝑚</m:t>
                          </m:r>
                        </m:e>
                        <m:sub>
                          <m:r>
                            <a:rPr kumimoji="1" lang="en-US" altLang="ja-JP" b="0" i="1" smtClean="0">
                              <a:latin typeface="Cambria Math" panose="02040503050406030204" pitchFamily="18" charset="0"/>
                              <a:ea typeface="Cambria Math" panose="02040503050406030204" pitchFamily="18" charset="0"/>
                            </a:rPr>
                            <m:t>𝑒</m:t>
                          </m:r>
                        </m:sub>
                      </m:sSub>
                      <m:sSup>
                        <m:sSupPr>
                          <m:ctrlPr>
                            <a:rPr kumimoji="1" lang="en-US" altLang="ja-JP" b="0" i="1" smtClean="0">
                              <a:latin typeface="Cambria Math" panose="02040503050406030204" pitchFamily="18" charset="0"/>
                              <a:ea typeface="Cambria Math" panose="02040503050406030204" pitchFamily="18" charset="0"/>
                            </a:rPr>
                          </m:ctrlPr>
                        </m:sSupPr>
                        <m:e>
                          <m:r>
                            <a:rPr kumimoji="1" lang="en-US" altLang="ja-JP" b="0" i="1" smtClean="0">
                              <a:latin typeface="Cambria Math" panose="02040503050406030204" pitchFamily="18" charset="0"/>
                              <a:ea typeface="Cambria Math" panose="02040503050406030204" pitchFamily="18" charset="0"/>
                            </a:rPr>
                            <m:t>𝑐</m:t>
                          </m:r>
                        </m:e>
                        <m:sup>
                          <m:r>
                            <a:rPr kumimoji="1" lang="en-US" altLang="ja-JP" b="0" i="1" smtClean="0">
                              <a:latin typeface="Cambria Math" panose="02040503050406030204" pitchFamily="18" charset="0"/>
                              <a:ea typeface="Cambria Math" panose="02040503050406030204" pitchFamily="18" charset="0"/>
                            </a:rPr>
                            <m:t>2</m:t>
                          </m:r>
                        </m:sup>
                      </m:sSup>
                    </m:oMath>
                  </m:oMathPara>
                </a14:m>
                <a:endParaRPr kumimoji="1" lang="ja-JP" altLang="en-US"/>
              </a:p>
            </p:txBody>
          </p:sp>
        </mc:Choice>
        <mc:Fallback>
          <p:sp>
            <p:nvSpPr>
              <p:cNvPr id="17" name="テキスト ボックス 16">
                <a:extLst>
                  <a:ext uri="{FF2B5EF4-FFF2-40B4-BE49-F238E27FC236}">
                    <a16:creationId xmlns:a16="http://schemas.microsoft.com/office/drawing/2014/main" id="{F9826027-F841-1116-AF11-58D938BEB1C7}"/>
                  </a:ext>
                </a:extLst>
              </p:cNvPr>
              <p:cNvSpPr txBox="1">
                <a:spLocks noRot="1" noChangeAspect="1" noMove="1" noResize="1" noEditPoints="1" noAdjustHandles="1" noChangeArrowheads="1" noChangeShapeType="1" noTextEdit="1"/>
              </p:cNvSpPr>
              <p:nvPr/>
            </p:nvSpPr>
            <p:spPr>
              <a:xfrm>
                <a:off x="10325813" y="3274086"/>
                <a:ext cx="1151597" cy="369332"/>
              </a:xfrm>
              <a:prstGeom prst="rect">
                <a:avLst/>
              </a:prstGeom>
              <a:blipFill>
                <a:blip r:embed="rId15"/>
                <a:stretch>
                  <a:fillRect/>
                </a:stretch>
              </a:blipFill>
            </p:spPr>
            <p:txBody>
              <a:bodyPr/>
              <a:lstStyle/>
              <a:p>
                <a:r>
                  <a:rPr lang="ja-JP" altLang="en-US">
                    <a:noFill/>
                  </a:rPr>
                  <a:t> </a:t>
                </a:r>
              </a:p>
            </p:txBody>
          </p:sp>
        </mc:Fallback>
      </mc:AlternateContent>
      <p:sp>
        <p:nvSpPr>
          <p:cNvPr id="30" name="右矢印 29">
            <a:extLst>
              <a:ext uri="{FF2B5EF4-FFF2-40B4-BE49-F238E27FC236}">
                <a16:creationId xmlns:a16="http://schemas.microsoft.com/office/drawing/2014/main" id="{605E663B-6016-B8C8-A4AF-A95B00AB186D}"/>
              </a:ext>
            </a:extLst>
          </p:cNvPr>
          <p:cNvSpPr/>
          <p:nvPr/>
        </p:nvSpPr>
        <p:spPr>
          <a:xfrm rot="10800000">
            <a:off x="7481986" y="2406604"/>
            <a:ext cx="400492" cy="263869"/>
          </a:xfrm>
          <a:prstGeom prst="rightArrow">
            <a:avLst/>
          </a:prstGeom>
          <a:solidFill>
            <a:schemeClr val="bg1"/>
          </a:solidFill>
          <a:ln>
            <a:solidFill>
              <a:srgbClr val="FF8E37"/>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ja-JP" altLang="en-US" sz="1097"/>
          </a:p>
        </p:txBody>
      </p:sp>
      <p:sp>
        <p:nvSpPr>
          <p:cNvPr id="36" name="右矢印 35">
            <a:extLst>
              <a:ext uri="{FF2B5EF4-FFF2-40B4-BE49-F238E27FC236}">
                <a16:creationId xmlns:a16="http://schemas.microsoft.com/office/drawing/2014/main" id="{EA49A67B-45DC-45F2-D3BB-4F77C6DF3368}"/>
              </a:ext>
            </a:extLst>
          </p:cNvPr>
          <p:cNvSpPr/>
          <p:nvPr/>
        </p:nvSpPr>
        <p:spPr>
          <a:xfrm rot="10800000">
            <a:off x="6947747" y="2340175"/>
            <a:ext cx="466233" cy="338553"/>
          </a:xfrm>
          <a:prstGeom prst="rightArrow">
            <a:avLst/>
          </a:prstGeom>
          <a:solidFill>
            <a:schemeClr val="tx1">
              <a:alpha val="23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ja-JP" altLang="en-US" sz="1097"/>
          </a:p>
        </p:txBody>
      </p:sp>
      <mc:AlternateContent xmlns:mc="http://schemas.openxmlformats.org/markup-compatibility/2006">
        <mc:Choice xmlns:a14="http://schemas.microsoft.com/office/drawing/2010/main" Requires="a14">
          <p:sp>
            <p:nvSpPr>
              <p:cNvPr id="37" name="テキスト ボックス 36">
                <a:extLst>
                  <a:ext uri="{FF2B5EF4-FFF2-40B4-BE49-F238E27FC236}">
                    <a16:creationId xmlns:a16="http://schemas.microsoft.com/office/drawing/2014/main" id="{E6ECBCC7-002A-C2EE-3922-9231A589CBCF}"/>
                  </a:ext>
                </a:extLst>
              </p:cNvPr>
              <p:cNvSpPr txBox="1"/>
              <p:nvPr/>
            </p:nvSpPr>
            <p:spPr>
              <a:xfrm>
                <a:off x="10139427" y="2286024"/>
                <a:ext cx="4454725" cy="652551"/>
              </a:xfrm>
              <a:prstGeom prst="rect">
                <a:avLst/>
              </a:prstGeom>
              <a:noFill/>
            </p:spPr>
            <p:txBody>
              <a:bodyPr wrap="square" rtlCol="0">
                <a:spAutoFit/>
              </a:bodyPr>
              <a:lstStyle/>
              <a:p>
                <a:r>
                  <a:rPr lang="en-US" altLang="ja-JP" b="1" dirty="0"/>
                  <a:t>The effective mass density in d</a:t>
                </a:r>
                <a:r>
                  <a:rPr kumimoji="1" lang="en-US" altLang="ja-JP" b="1" dirty="0"/>
                  <a:t>ownstream uniform region : </a:t>
                </a:r>
                <a14:m>
                  <m:oMath xmlns:m="http://schemas.openxmlformats.org/officeDocument/2006/math">
                    <m:sSup>
                      <m:sSupPr>
                        <m:ctrlPr>
                          <a:rPr lang="en-US" altLang="ja-JP" b="1" i="1">
                            <a:latin typeface="Cambria Math" panose="02040503050406030204" pitchFamily="18" charset="0"/>
                            <a:ea typeface="Cambria Math" panose="02040503050406030204" pitchFamily="18" charset="0"/>
                          </a:rPr>
                        </m:ctrlPr>
                      </m:sSupPr>
                      <m:e>
                        <m:r>
                          <a:rPr lang="el-GR" altLang="ja-JP" b="1" i="1">
                            <a:latin typeface="Cambria Math" panose="02040503050406030204" pitchFamily="18" charset="0"/>
                            <a:ea typeface="Cambria Math" panose="02040503050406030204" pitchFamily="18" charset="0"/>
                          </a:rPr>
                          <m:t>𝜞</m:t>
                        </m:r>
                      </m:e>
                      <m:sup>
                        <m:r>
                          <a:rPr lang="en-US" altLang="ja-JP" b="1" i="1">
                            <a:latin typeface="Cambria Math" panose="02040503050406030204" pitchFamily="18" charset="0"/>
                            <a:ea typeface="Cambria Math" panose="02040503050406030204" pitchFamily="18" charset="0"/>
                          </a:rPr>
                          <m:t>𝟐</m:t>
                        </m:r>
                      </m:sup>
                    </m:sSup>
                    <m:r>
                      <a:rPr lang="en-US" altLang="ja-JP" b="1" i="1">
                        <a:latin typeface="Cambria Math" panose="02040503050406030204" pitchFamily="18" charset="0"/>
                        <a:ea typeface="Cambria Math" panose="02040503050406030204" pitchFamily="18" charset="0"/>
                      </a:rPr>
                      <m:t>𝒏</m:t>
                    </m:r>
                    <m:sSub>
                      <m:sSubPr>
                        <m:ctrlPr>
                          <a:rPr lang="en-US" altLang="ja-JP" b="1" i="1">
                            <a:latin typeface="Cambria Math" panose="02040503050406030204" pitchFamily="18" charset="0"/>
                            <a:ea typeface="Cambria Math" panose="02040503050406030204" pitchFamily="18" charset="0"/>
                          </a:rPr>
                        </m:ctrlPr>
                      </m:sSubPr>
                      <m:e>
                        <m:r>
                          <a:rPr lang="en-US" altLang="ja-JP" b="1" i="1">
                            <a:latin typeface="Cambria Math" panose="02040503050406030204" pitchFamily="18" charset="0"/>
                            <a:ea typeface="Cambria Math" panose="02040503050406030204" pitchFamily="18" charset="0"/>
                          </a:rPr>
                          <m:t>𝒎</m:t>
                        </m:r>
                      </m:e>
                      <m:sub>
                        <m:r>
                          <a:rPr lang="en-US" altLang="ja-JP" b="1" i="1">
                            <a:latin typeface="Cambria Math" panose="02040503050406030204" pitchFamily="18" charset="0"/>
                            <a:ea typeface="Cambria Math" panose="02040503050406030204" pitchFamily="18" charset="0"/>
                          </a:rPr>
                          <m:t>𝒆</m:t>
                        </m:r>
                      </m:sub>
                    </m:sSub>
                    <m:sSup>
                      <m:sSupPr>
                        <m:ctrlPr>
                          <a:rPr lang="en-US" altLang="ja-JP" b="1" i="1">
                            <a:latin typeface="Cambria Math" panose="02040503050406030204" pitchFamily="18" charset="0"/>
                            <a:ea typeface="Cambria Math" panose="02040503050406030204" pitchFamily="18" charset="0"/>
                          </a:rPr>
                        </m:ctrlPr>
                      </m:sSupPr>
                      <m:e>
                        <m:r>
                          <a:rPr lang="en-US" altLang="ja-JP" b="1" i="1">
                            <a:latin typeface="Cambria Math" panose="02040503050406030204" pitchFamily="18" charset="0"/>
                            <a:ea typeface="Cambria Math" panose="02040503050406030204" pitchFamily="18" charset="0"/>
                          </a:rPr>
                          <m:t>𝒄</m:t>
                        </m:r>
                      </m:e>
                      <m:sup>
                        <m:r>
                          <a:rPr lang="en-US" altLang="ja-JP" b="1" i="1">
                            <a:latin typeface="Cambria Math" panose="02040503050406030204" pitchFamily="18" charset="0"/>
                            <a:ea typeface="Cambria Math" panose="02040503050406030204" pitchFamily="18" charset="0"/>
                          </a:rPr>
                          <m:t>𝟐</m:t>
                        </m:r>
                      </m:sup>
                    </m:sSup>
                  </m:oMath>
                </a14:m>
                <a:r>
                  <a:rPr kumimoji="1" lang="en-US" altLang="ja-JP" b="1" dirty="0"/>
                  <a:t> </a:t>
                </a:r>
                <a:endParaRPr kumimoji="1" lang="ja-JP" altLang="en-US" b="1"/>
              </a:p>
            </p:txBody>
          </p:sp>
        </mc:Choice>
        <mc:Fallback>
          <p:sp>
            <p:nvSpPr>
              <p:cNvPr id="37" name="テキスト ボックス 36">
                <a:extLst>
                  <a:ext uri="{FF2B5EF4-FFF2-40B4-BE49-F238E27FC236}">
                    <a16:creationId xmlns:a16="http://schemas.microsoft.com/office/drawing/2014/main" id="{E6ECBCC7-002A-C2EE-3922-9231A589CBCF}"/>
                  </a:ext>
                </a:extLst>
              </p:cNvPr>
              <p:cNvSpPr txBox="1">
                <a:spLocks noRot="1" noChangeAspect="1" noMove="1" noResize="1" noEditPoints="1" noAdjustHandles="1" noChangeArrowheads="1" noChangeShapeType="1" noTextEdit="1"/>
              </p:cNvSpPr>
              <p:nvPr/>
            </p:nvSpPr>
            <p:spPr>
              <a:xfrm>
                <a:off x="10139427" y="2286024"/>
                <a:ext cx="4454725" cy="652551"/>
              </a:xfrm>
              <a:prstGeom prst="rect">
                <a:avLst/>
              </a:prstGeom>
              <a:blipFill>
                <a:blip r:embed="rId16"/>
                <a:stretch>
                  <a:fillRect l="-1136" t="-3846" b="-15385"/>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38" name="テキスト ボックス 37">
                <a:extLst>
                  <a:ext uri="{FF2B5EF4-FFF2-40B4-BE49-F238E27FC236}">
                    <a16:creationId xmlns:a16="http://schemas.microsoft.com/office/drawing/2014/main" id="{BBC929C0-96F5-751D-4B74-4E4DA394A0C0}"/>
                  </a:ext>
                </a:extLst>
              </p:cNvPr>
              <p:cNvSpPr txBox="1"/>
              <p:nvPr/>
            </p:nvSpPr>
            <p:spPr>
              <a:xfrm>
                <a:off x="7944829" y="2190008"/>
                <a:ext cx="1895058" cy="523220"/>
              </a:xfrm>
              <a:prstGeom prst="rect">
                <a:avLst/>
              </a:prstGeom>
              <a:noFill/>
            </p:spPr>
            <p:txBody>
              <a:bodyPr wrap="square" rtlCol="0">
                <a:spAutoFit/>
              </a:bodyPr>
              <a:lstStyle/>
              <a:p>
                <a:r>
                  <a:rPr kumimoji="1" lang="en-US" altLang="ja-JP" sz="1400" b="1" dirty="0"/>
                  <a:t>Shocked clump with mass </a:t>
                </a:r>
                <a14:m>
                  <m:oMath xmlns:m="http://schemas.openxmlformats.org/officeDocument/2006/math">
                    <m:sSub>
                      <m:sSubPr>
                        <m:ctrlPr>
                          <a:rPr lang="en-US" altLang="ja-JP" sz="1400" i="1">
                            <a:latin typeface="Cambria Math" panose="02040503050406030204" pitchFamily="18" charset="0"/>
                          </a:rPr>
                        </m:ctrlPr>
                      </m:sSubPr>
                      <m:e>
                        <m:r>
                          <m:rPr>
                            <m:sty m:val="p"/>
                          </m:rPr>
                          <a:rPr lang="el-GR" altLang="ja-JP" sz="1400" i="1">
                            <a:latin typeface="Cambria Math" panose="02040503050406030204" pitchFamily="18" charset="0"/>
                            <a:ea typeface="Cambria Math" panose="02040503050406030204" pitchFamily="18" charset="0"/>
                          </a:rPr>
                          <m:t>Γ</m:t>
                        </m:r>
                        <m:r>
                          <a:rPr lang="en-US" altLang="ja-JP" sz="1400" i="1">
                            <a:latin typeface="Cambria Math" panose="02040503050406030204" pitchFamily="18" charset="0"/>
                          </a:rPr>
                          <m:t>𝑀</m:t>
                        </m:r>
                      </m:e>
                      <m:sub>
                        <m:r>
                          <m:rPr>
                            <m:sty m:val="p"/>
                          </m:rPr>
                          <a:rPr lang="en-US" altLang="ja-JP" sz="1400">
                            <a:latin typeface="Cambria Math" panose="02040503050406030204" pitchFamily="18" charset="0"/>
                          </a:rPr>
                          <m:t>cl</m:t>
                        </m:r>
                      </m:sub>
                    </m:sSub>
                  </m:oMath>
                </a14:m>
                <a:endParaRPr lang="ja-JP" altLang="en-US" sz="1400"/>
              </a:p>
            </p:txBody>
          </p:sp>
        </mc:Choice>
        <mc:Fallback>
          <p:sp>
            <p:nvSpPr>
              <p:cNvPr id="38" name="テキスト ボックス 37">
                <a:extLst>
                  <a:ext uri="{FF2B5EF4-FFF2-40B4-BE49-F238E27FC236}">
                    <a16:creationId xmlns:a16="http://schemas.microsoft.com/office/drawing/2014/main" id="{BBC929C0-96F5-751D-4B74-4E4DA394A0C0}"/>
                  </a:ext>
                </a:extLst>
              </p:cNvPr>
              <p:cNvSpPr txBox="1">
                <a:spLocks noRot="1" noChangeAspect="1" noMove="1" noResize="1" noEditPoints="1" noAdjustHandles="1" noChangeArrowheads="1" noChangeShapeType="1" noTextEdit="1"/>
              </p:cNvSpPr>
              <p:nvPr/>
            </p:nvSpPr>
            <p:spPr>
              <a:xfrm>
                <a:off x="7944829" y="2190008"/>
                <a:ext cx="1895058" cy="523220"/>
              </a:xfrm>
              <a:prstGeom prst="rect">
                <a:avLst/>
              </a:prstGeom>
              <a:blipFill>
                <a:blip r:embed="rId17"/>
                <a:stretch>
                  <a:fillRect l="-667" t="-2381" b="-11905"/>
                </a:stretch>
              </a:blipFill>
            </p:spPr>
            <p:txBody>
              <a:bodyPr/>
              <a:lstStyle/>
              <a:p>
                <a:r>
                  <a:rPr lang="ja-JP" altLang="en-US">
                    <a:noFill/>
                  </a:rPr>
                  <a:t> </a:t>
                </a:r>
              </a:p>
            </p:txBody>
          </p:sp>
        </mc:Fallback>
      </mc:AlternateContent>
      <p:sp>
        <p:nvSpPr>
          <p:cNvPr id="39" name="テキスト ボックス 38">
            <a:extLst>
              <a:ext uri="{FF2B5EF4-FFF2-40B4-BE49-F238E27FC236}">
                <a16:creationId xmlns:a16="http://schemas.microsoft.com/office/drawing/2014/main" id="{B434F59C-F3BA-C817-2A27-0170CA0AD807}"/>
              </a:ext>
            </a:extLst>
          </p:cNvPr>
          <p:cNvSpPr txBox="1"/>
          <p:nvPr/>
        </p:nvSpPr>
        <p:spPr>
          <a:xfrm>
            <a:off x="6200363" y="1993193"/>
            <a:ext cx="931195" cy="738664"/>
          </a:xfrm>
          <a:prstGeom prst="rect">
            <a:avLst/>
          </a:prstGeom>
          <a:noFill/>
        </p:spPr>
        <p:txBody>
          <a:bodyPr wrap="square" rtlCol="0">
            <a:spAutoFit/>
          </a:bodyPr>
          <a:lstStyle/>
          <a:p>
            <a:r>
              <a:rPr kumimoji="1" lang="en-US" altLang="ja-JP" sz="1400" b="1" dirty="0">
                <a:solidFill>
                  <a:schemeClr val="bg1"/>
                </a:solidFill>
              </a:rPr>
              <a:t>Shocked uniform region</a:t>
            </a:r>
            <a:endParaRPr kumimoji="1" lang="ja-JP" altLang="en-US" sz="1400" b="1">
              <a:solidFill>
                <a:schemeClr val="bg1"/>
              </a:solidFill>
            </a:endParaRPr>
          </a:p>
        </p:txBody>
      </p:sp>
      <p:pic>
        <p:nvPicPr>
          <p:cNvPr id="41" name="図 40">
            <a:extLst>
              <a:ext uri="{FF2B5EF4-FFF2-40B4-BE49-F238E27FC236}">
                <a16:creationId xmlns:a16="http://schemas.microsoft.com/office/drawing/2014/main" id="{C45FAE2F-5378-3C32-6451-0E6926BAB39F}"/>
              </a:ext>
            </a:extLst>
          </p:cNvPr>
          <p:cNvPicPr>
            <a:picLocks noChangeAspect="1"/>
          </p:cNvPicPr>
          <p:nvPr/>
        </p:nvPicPr>
        <p:blipFill>
          <a:blip r:embed="rId18"/>
          <a:stretch>
            <a:fillRect/>
          </a:stretch>
        </p:blipFill>
        <p:spPr>
          <a:xfrm>
            <a:off x="6575947" y="4082453"/>
            <a:ext cx="1684705" cy="929492"/>
          </a:xfrm>
          <a:prstGeom prst="rect">
            <a:avLst/>
          </a:prstGeom>
        </p:spPr>
      </p:pic>
      <mc:AlternateContent xmlns:mc="http://schemas.openxmlformats.org/markup-compatibility/2006">
        <mc:Choice xmlns:a14="http://schemas.microsoft.com/office/drawing/2010/main" Requires="a14">
          <p:sp>
            <p:nvSpPr>
              <p:cNvPr id="42" name="テキスト ボックス 41">
                <a:extLst>
                  <a:ext uri="{FF2B5EF4-FFF2-40B4-BE49-F238E27FC236}">
                    <a16:creationId xmlns:a16="http://schemas.microsoft.com/office/drawing/2014/main" id="{961C0573-B178-F625-5BC9-5C5DFA3FB3E6}"/>
                  </a:ext>
                </a:extLst>
              </p:cNvPr>
              <p:cNvSpPr txBox="1"/>
              <p:nvPr/>
            </p:nvSpPr>
            <p:spPr>
              <a:xfrm>
                <a:off x="7476331" y="2528982"/>
                <a:ext cx="562910" cy="369332"/>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sSub>
                        <m:sSubPr>
                          <m:ctrlPr>
                            <a:rPr kumimoji="1" lang="en-US" altLang="ja-JP" i="1" smtClean="0">
                              <a:solidFill>
                                <a:schemeClr val="bg1"/>
                              </a:solidFill>
                              <a:latin typeface="Cambria Math" panose="02040503050406030204" pitchFamily="18" charset="0"/>
                            </a:rPr>
                          </m:ctrlPr>
                        </m:sSubPr>
                        <m:e>
                          <m:r>
                            <a:rPr kumimoji="1" lang="en-US" altLang="ja-JP" b="0" i="1" smtClean="0">
                              <a:solidFill>
                                <a:schemeClr val="bg1"/>
                              </a:solidFill>
                              <a:latin typeface="Cambria Math" panose="02040503050406030204" pitchFamily="18" charset="0"/>
                            </a:rPr>
                            <m:t>𝑢</m:t>
                          </m:r>
                        </m:e>
                        <m:sub>
                          <m:r>
                            <a:rPr kumimoji="1" lang="en-US" altLang="ja-JP" b="0" i="1" smtClean="0">
                              <a:solidFill>
                                <a:schemeClr val="bg1"/>
                              </a:solidFill>
                              <a:latin typeface="Cambria Math" panose="02040503050406030204" pitchFamily="18" charset="0"/>
                            </a:rPr>
                            <m:t>𝑥</m:t>
                          </m:r>
                        </m:sub>
                      </m:sSub>
                    </m:oMath>
                  </m:oMathPara>
                </a14:m>
                <a:endParaRPr kumimoji="1" lang="ja-JP" altLang="en-US">
                  <a:solidFill>
                    <a:schemeClr val="bg1"/>
                  </a:solidFill>
                </a:endParaRPr>
              </a:p>
            </p:txBody>
          </p:sp>
        </mc:Choice>
        <mc:Fallback>
          <p:sp>
            <p:nvSpPr>
              <p:cNvPr id="42" name="テキスト ボックス 41">
                <a:extLst>
                  <a:ext uri="{FF2B5EF4-FFF2-40B4-BE49-F238E27FC236}">
                    <a16:creationId xmlns:a16="http://schemas.microsoft.com/office/drawing/2014/main" id="{961C0573-B178-F625-5BC9-5C5DFA3FB3E6}"/>
                  </a:ext>
                </a:extLst>
              </p:cNvPr>
              <p:cNvSpPr txBox="1">
                <a:spLocks noRot="1" noChangeAspect="1" noMove="1" noResize="1" noEditPoints="1" noAdjustHandles="1" noChangeArrowheads="1" noChangeShapeType="1" noTextEdit="1"/>
              </p:cNvSpPr>
              <p:nvPr/>
            </p:nvSpPr>
            <p:spPr>
              <a:xfrm>
                <a:off x="7476331" y="2528982"/>
                <a:ext cx="562910" cy="369332"/>
              </a:xfrm>
              <a:prstGeom prst="rect">
                <a:avLst/>
              </a:prstGeom>
              <a:blipFill>
                <a:blip r:embed="rId19"/>
                <a:stretch>
                  <a:fillRect/>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19" name="テキスト ボックス 18">
                <a:extLst>
                  <a:ext uri="{FF2B5EF4-FFF2-40B4-BE49-F238E27FC236}">
                    <a16:creationId xmlns:a16="http://schemas.microsoft.com/office/drawing/2014/main" id="{FDDA6F5E-F366-9D64-401E-833E51A424F8}"/>
                  </a:ext>
                </a:extLst>
              </p:cNvPr>
              <p:cNvSpPr txBox="1"/>
              <p:nvPr/>
            </p:nvSpPr>
            <p:spPr>
              <a:xfrm>
                <a:off x="5826856" y="3914395"/>
                <a:ext cx="1449115" cy="369332"/>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sSub>
                        <m:sSubPr>
                          <m:ctrlPr>
                            <a:rPr lang="en-US" altLang="ja-JP" i="1" smtClean="0">
                              <a:latin typeface="Cambria Math" panose="02040503050406030204" pitchFamily="18" charset="0"/>
                            </a:rPr>
                          </m:ctrlPr>
                        </m:sSubPr>
                        <m:e>
                          <m:r>
                            <a:rPr lang="en-US" altLang="ja-JP" i="1">
                              <a:latin typeface="Cambria Math" panose="02040503050406030204" pitchFamily="18" charset="0"/>
                            </a:rPr>
                            <m:t>𝑃</m:t>
                          </m:r>
                        </m:e>
                        <m:sub>
                          <m:r>
                            <m:rPr>
                              <m:sty m:val="p"/>
                            </m:rPr>
                            <a:rPr lang="en-US" altLang="ja-JP">
                              <a:latin typeface="Cambria Math" panose="02040503050406030204" pitchFamily="18" charset="0"/>
                            </a:rPr>
                            <m:t>cl</m:t>
                          </m:r>
                        </m:sub>
                      </m:sSub>
                      <m:r>
                        <a:rPr lang="en-US" altLang="ja-JP" b="0" i="0" smtClean="0">
                          <a:latin typeface="Cambria Math" panose="02040503050406030204" pitchFamily="18" charset="0"/>
                        </a:rPr>
                        <m:t>  =</m:t>
                      </m:r>
                      <m:r>
                        <m:rPr>
                          <m:sty m:val="p"/>
                        </m:rPr>
                        <a:rPr lang="en-US" altLang="ja-JP" b="0" i="0" smtClean="0">
                          <a:latin typeface="Cambria Math" panose="02040503050406030204" pitchFamily="18" charset="0"/>
                        </a:rPr>
                        <m:t>F</m:t>
                      </m:r>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rPr>
                            <m:t>𝑡</m:t>
                          </m:r>
                        </m:e>
                        <m:sub>
                          <m:r>
                            <m:rPr>
                              <m:sty m:val="p"/>
                            </m:rPr>
                            <a:rPr lang="en-US" altLang="ja-JP" b="0" i="0" smtClean="0">
                              <a:latin typeface="Cambria Math" panose="02040503050406030204" pitchFamily="18" charset="0"/>
                            </a:rPr>
                            <m:t>dec</m:t>
                          </m:r>
                        </m:sub>
                      </m:sSub>
                    </m:oMath>
                  </m:oMathPara>
                </a14:m>
                <a:endParaRPr kumimoji="1" lang="ja-JP" altLang="en-US"/>
              </a:p>
            </p:txBody>
          </p:sp>
        </mc:Choice>
        <mc:Fallback>
          <p:sp>
            <p:nvSpPr>
              <p:cNvPr id="19" name="テキスト ボックス 18">
                <a:extLst>
                  <a:ext uri="{FF2B5EF4-FFF2-40B4-BE49-F238E27FC236}">
                    <a16:creationId xmlns:a16="http://schemas.microsoft.com/office/drawing/2014/main" id="{FDDA6F5E-F366-9D64-401E-833E51A424F8}"/>
                  </a:ext>
                </a:extLst>
              </p:cNvPr>
              <p:cNvSpPr txBox="1">
                <a:spLocks noRot="1" noChangeAspect="1" noMove="1" noResize="1" noEditPoints="1" noAdjustHandles="1" noChangeArrowheads="1" noChangeShapeType="1" noTextEdit="1"/>
              </p:cNvSpPr>
              <p:nvPr/>
            </p:nvSpPr>
            <p:spPr>
              <a:xfrm>
                <a:off x="5826856" y="3914395"/>
                <a:ext cx="1449115" cy="369332"/>
              </a:xfrm>
              <a:prstGeom prst="rect">
                <a:avLst/>
              </a:prstGeom>
              <a:blipFill>
                <a:blip r:embed="rId20"/>
                <a:stretch>
                  <a:fillRect b="-16667"/>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5" name="テキスト ボックス 4">
                <a:extLst>
                  <a:ext uri="{FF2B5EF4-FFF2-40B4-BE49-F238E27FC236}">
                    <a16:creationId xmlns:a16="http://schemas.microsoft.com/office/drawing/2014/main" id="{F236C78F-FA0B-3A40-9082-A4D4B65E83B1}"/>
                  </a:ext>
                </a:extLst>
              </p:cNvPr>
              <p:cNvSpPr txBox="1"/>
              <p:nvPr/>
            </p:nvSpPr>
            <p:spPr>
              <a:xfrm>
                <a:off x="796390" y="5786955"/>
                <a:ext cx="8038093" cy="830997"/>
              </a:xfrm>
              <a:prstGeom prst="rect">
                <a:avLst/>
              </a:prstGeom>
              <a:solidFill>
                <a:srgbClr val="FF8E37"/>
              </a:solidFill>
              <a:ln w="50800">
                <a:solidFill>
                  <a:schemeClr val="tx1"/>
                </a:solidFill>
              </a:ln>
            </p:spPr>
            <p:txBody>
              <a:bodyPr wrap="square" rtlCol="0">
                <a:spAutoFit/>
              </a:bodyPr>
              <a:lstStyle/>
              <a:p>
                <a:pPr algn="ctr"/>
                <a:r>
                  <a:rPr lang="en-US" altLang="ja-JP" sz="2400" b="1" dirty="0"/>
                  <a:t>In relativistic shocks, the shocked clump decelerates </a:t>
                </a:r>
                <a14:m>
                  <m:oMath xmlns:m="http://schemas.openxmlformats.org/officeDocument/2006/math">
                    <m:r>
                      <a:rPr lang="en-US" altLang="ja-JP" sz="2400" b="1" i="1" smtClean="0">
                        <a:latin typeface="Cambria Math" panose="02040503050406030204" pitchFamily="18" charset="0"/>
                        <a:ea typeface="Cambria Math" panose="02040503050406030204" pitchFamily="18" charset="0"/>
                      </a:rPr>
                      <m:t>𝚪</m:t>
                    </m:r>
                  </m:oMath>
                </a14:m>
                <a:r>
                  <a:rPr lang="en-US" altLang="ja-JP" sz="2400" b="1" dirty="0"/>
                  <a:t> times quickly than that in non-relativistic shocks!!</a:t>
                </a:r>
              </a:p>
            </p:txBody>
          </p:sp>
        </mc:Choice>
        <mc:Fallback>
          <p:sp>
            <p:nvSpPr>
              <p:cNvPr id="5" name="テキスト ボックス 4">
                <a:extLst>
                  <a:ext uri="{FF2B5EF4-FFF2-40B4-BE49-F238E27FC236}">
                    <a16:creationId xmlns:a16="http://schemas.microsoft.com/office/drawing/2014/main" id="{F236C78F-FA0B-3A40-9082-A4D4B65E83B1}"/>
                  </a:ext>
                </a:extLst>
              </p:cNvPr>
              <p:cNvSpPr txBox="1">
                <a:spLocks noRot="1" noChangeAspect="1" noMove="1" noResize="1" noEditPoints="1" noAdjustHandles="1" noChangeArrowheads="1" noChangeShapeType="1" noTextEdit="1"/>
              </p:cNvSpPr>
              <p:nvPr/>
            </p:nvSpPr>
            <p:spPr>
              <a:xfrm>
                <a:off x="796390" y="5786955"/>
                <a:ext cx="8038093" cy="830997"/>
              </a:xfrm>
              <a:prstGeom prst="rect">
                <a:avLst/>
              </a:prstGeom>
              <a:blipFill>
                <a:blip r:embed="rId21"/>
                <a:stretch>
                  <a:fillRect l="-784" t="-2817" r="-1881" b="-11268"/>
                </a:stretch>
              </a:blipFill>
              <a:ln w="50800">
                <a:solidFill>
                  <a:schemeClr val="tx1"/>
                </a:solidFill>
              </a:ln>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48" name="テキスト ボックス 47">
                <a:extLst>
                  <a:ext uri="{FF2B5EF4-FFF2-40B4-BE49-F238E27FC236}">
                    <a16:creationId xmlns:a16="http://schemas.microsoft.com/office/drawing/2014/main" id="{6E8BBF51-F53C-0D07-9E50-B9FBFDDA5AD4}"/>
                  </a:ext>
                </a:extLst>
              </p:cNvPr>
              <p:cNvSpPr txBox="1"/>
              <p:nvPr/>
            </p:nvSpPr>
            <p:spPr>
              <a:xfrm>
                <a:off x="7107957" y="2616534"/>
                <a:ext cx="541302" cy="387670"/>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sSubSup>
                        <m:sSubSupPr>
                          <m:ctrlPr>
                            <a:rPr kumimoji="1" lang="en-US" altLang="ja-JP" i="1" smtClean="0">
                              <a:latin typeface="Cambria Math" panose="02040503050406030204" pitchFamily="18" charset="0"/>
                            </a:rPr>
                          </m:ctrlPr>
                        </m:sSubSupPr>
                        <m:e>
                          <m:r>
                            <a:rPr kumimoji="1" lang="en-US" altLang="ja-JP" b="0" i="1" smtClean="0">
                              <a:latin typeface="Cambria Math" panose="02040503050406030204" pitchFamily="18" charset="0"/>
                            </a:rPr>
                            <m:t>𝑅</m:t>
                          </m:r>
                        </m:e>
                        <m:sub>
                          <m:r>
                            <m:rPr>
                              <m:sty m:val="p"/>
                            </m:rPr>
                            <a:rPr kumimoji="1" lang="en-US" altLang="ja-JP" b="0" i="0" smtClean="0">
                              <a:latin typeface="Cambria Math" panose="02040503050406030204" pitchFamily="18" charset="0"/>
                            </a:rPr>
                            <m:t>cl</m:t>
                          </m:r>
                        </m:sub>
                        <m:sup>
                          <m:r>
                            <a:rPr kumimoji="1" lang="en-US" altLang="ja-JP" b="0" i="1" smtClean="0">
                              <a:latin typeface="Cambria Math" panose="02040503050406030204" pitchFamily="18" charset="0"/>
                            </a:rPr>
                            <m:t>2</m:t>
                          </m:r>
                        </m:sup>
                      </m:sSubSup>
                    </m:oMath>
                  </m:oMathPara>
                </a14:m>
                <a:endParaRPr kumimoji="1" lang="ja-JP" altLang="en-US"/>
              </a:p>
            </p:txBody>
          </p:sp>
        </mc:Choice>
        <mc:Fallback>
          <p:sp>
            <p:nvSpPr>
              <p:cNvPr id="48" name="テキスト ボックス 47">
                <a:extLst>
                  <a:ext uri="{FF2B5EF4-FFF2-40B4-BE49-F238E27FC236}">
                    <a16:creationId xmlns:a16="http://schemas.microsoft.com/office/drawing/2014/main" id="{6E8BBF51-F53C-0D07-9E50-B9FBFDDA5AD4}"/>
                  </a:ext>
                </a:extLst>
              </p:cNvPr>
              <p:cNvSpPr txBox="1">
                <a:spLocks noRot="1" noChangeAspect="1" noMove="1" noResize="1" noEditPoints="1" noAdjustHandles="1" noChangeArrowheads="1" noChangeShapeType="1" noTextEdit="1"/>
              </p:cNvSpPr>
              <p:nvPr/>
            </p:nvSpPr>
            <p:spPr>
              <a:xfrm>
                <a:off x="7107957" y="2616534"/>
                <a:ext cx="541302" cy="387670"/>
              </a:xfrm>
              <a:prstGeom prst="rect">
                <a:avLst/>
              </a:prstGeom>
              <a:blipFill>
                <a:blip r:embed="rId22"/>
                <a:stretch>
                  <a:fillRect b="-6250"/>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51" name="テキスト ボックス 50">
                <a:extLst>
                  <a:ext uri="{FF2B5EF4-FFF2-40B4-BE49-F238E27FC236}">
                    <a16:creationId xmlns:a16="http://schemas.microsoft.com/office/drawing/2014/main" id="{B1B86BEB-AB69-6009-B5D4-7DEC41CB0FFD}"/>
                  </a:ext>
                </a:extLst>
              </p:cNvPr>
              <p:cNvSpPr txBox="1"/>
              <p:nvPr/>
            </p:nvSpPr>
            <p:spPr>
              <a:xfrm>
                <a:off x="6101782" y="2713559"/>
                <a:ext cx="1202060" cy="390748"/>
              </a:xfrm>
              <a:prstGeom prst="rect">
                <a:avLst/>
              </a:prstGeom>
              <a:noFill/>
            </p:spPr>
            <p:txBody>
              <a:bodyPr wrap="none" rtlCol="0">
                <a:spAutoFit/>
              </a:bodyPr>
              <a:lstStyle/>
              <a:p>
                <a14:m>
                  <m:oMath xmlns:m="http://schemas.openxmlformats.org/officeDocument/2006/math">
                    <m:r>
                      <m:rPr>
                        <m:sty m:val="p"/>
                      </m:rPr>
                      <a:rPr lang="el-GR" altLang="ja-JP" i="1" smtClean="0">
                        <a:solidFill>
                          <a:schemeClr val="bg1"/>
                        </a:solidFill>
                        <a:latin typeface="Cambria Math" panose="02040503050406030204" pitchFamily="18" charset="0"/>
                        <a:ea typeface="Cambria Math" panose="02040503050406030204" pitchFamily="18" charset="0"/>
                      </a:rPr>
                      <m:t>Γ</m:t>
                    </m:r>
                    <m:sSub>
                      <m:sSubPr>
                        <m:ctrlPr>
                          <a:rPr lang="en-US" altLang="ja-JP" i="1" smtClean="0">
                            <a:solidFill>
                              <a:schemeClr val="bg1"/>
                            </a:solidFill>
                            <a:latin typeface="Cambria Math" panose="02040503050406030204" pitchFamily="18" charset="0"/>
                            <a:ea typeface="Cambria Math" panose="02040503050406030204" pitchFamily="18" charset="0"/>
                          </a:rPr>
                        </m:ctrlPr>
                      </m:sSubPr>
                      <m:e>
                        <m:r>
                          <a:rPr lang="en-US" altLang="ja-JP" i="1">
                            <a:solidFill>
                              <a:schemeClr val="bg1"/>
                            </a:solidFill>
                            <a:latin typeface="Cambria Math" panose="02040503050406030204" pitchFamily="18" charset="0"/>
                            <a:ea typeface="Cambria Math" panose="02040503050406030204" pitchFamily="18" charset="0"/>
                          </a:rPr>
                          <m:t>𝑚</m:t>
                        </m:r>
                      </m:e>
                      <m:sub>
                        <m:r>
                          <a:rPr lang="en-US" altLang="ja-JP" b="0" i="1" smtClean="0">
                            <a:solidFill>
                              <a:schemeClr val="bg1"/>
                            </a:solidFill>
                            <a:latin typeface="Cambria Math" panose="02040503050406030204" pitchFamily="18" charset="0"/>
                            <a:ea typeface="Cambria Math" panose="02040503050406030204" pitchFamily="18" charset="0"/>
                          </a:rPr>
                          <m:t>𝑝</m:t>
                        </m:r>
                      </m:sub>
                    </m:sSub>
                  </m:oMath>
                </a14:m>
                <a:r>
                  <a:rPr kumimoji="1" lang="en-US" altLang="ja-JP" dirty="0">
                    <a:solidFill>
                      <a:schemeClr val="bg1"/>
                    </a:solidFill>
                  </a:rPr>
                  <a:t>, </a:t>
                </a:r>
                <a14:m>
                  <m:oMath xmlns:m="http://schemas.openxmlformats.org/officeDocument/2006/math">
                    <m:r>
                      <a:rPr lang="en-US" altLang="ja-JP" b="0" i="0" smtClean="0">
                        <a:solidFill>
                          <a:schemeClr val="bg1"/>
                        </a:solidFill>
                        <a:latin typeface="Cambria Math" panose="02040503050406030204" pitchFamily="18" charset="0"/>
                        <a:ea typeface="Cambria Math" panose="02040503050406030204" pitchFamily="18" charset="0"/>
                      </a:rPr>
                      <m:t>4</m:t>
                    </m:r>
                    <m:r>
                      <m:rPr>
                        <m:sty m:val="p"/>
                      </m:rPr>
                      <a:rPr lang="el-GR" altLang="ja-JP" i="1">
                        <a:solidFill>
                          <a:schemeClr val="bg1"/>
                        </a:solidFill>
                        <a:latin typeface="Cambria Math" panose="02040503050406030204" pitchFamily="18" charset="0"/>
                        <a:ea typeface="Cambria Math" panose="02040503050406030204" pitchFamily="18" charset="0"/>
                      </a:rPr>
                      <m:t>Γ</m:t>
                    </m:r>
                    <m:sSup>
                      <m:sSupPr>
                        <m:ctrlPr>
                          <a:rPr lang="el-GR" altLang="ja-JP" i="1" smtClean="0">
                            <a:solidFill>
                              <a:schemeClr val="bg1"/>
                            </a:solidFill>
                            <a:latin typeface="Cambria Math" panose="02040503050406030204" pitchFamily="18" charset="0"/>
                            <a:ea typeface="Cambria Math" panose="02040503050406030204" pitchFamily="18" charset="0"/>
                          </a:rPr>
                        </m:ctrlPr>
                      </m:sSupPr>
                      <m:e>
                        <m:r>
                          <a:rPr lang="en-US" altLang="ja-JP" b="0" i="1" smtClean="0">
                            <a:solidFill>
                              <a:schemeClr val="bg1"/>
                            </a:solidFill>
                            <a:latin typeface="Cambria Math" panose="02040503050406030204" pitchFamily="18" charset="0"/>
                            <a:ea typeface="Cambria Math" panose="02040503050406030204" pitchFamily="18" charset="0"/>
                          </a:rPr>
                          <m:t>𝑛</m:t>
                        </m:r>
                      </m:e>
                      <m:sup>
                        <m:r>
                          <a:rPr lang="en-US" altLang="ja-JP" b="0" i="1" smtClean="0">
                            <a:solidFill>
                              <a:schemeClr val="bg1"/>
                            </a:solidFill>
                            <a:latin typeface="Cambria Math" panose="02040503050406030204" pitchFamily="18" charset="0"/>
                            <a:ea typeface="Cambria Math" panose="02040503050406030204" pitchFamily="18" charset="0"/>
                          </a:rPr>
                          <m:t>′</m:t>
                        </m:r>
                      </m:sup>
                    </m:sSup>
                  </m:oMath>
                </a14:m>
                <a:endParaRPr kumimoji="1" lang="ja-JP" altLang="en-US">
                  <a:solidFill>
                    <a:schemeClr val="bg1"/>
                  </a:solidFill>
                </a:endParaRPr>
              </a:p>
            </p:txBody>
          </p:sp>
        </mc:Choice>
        <mc:Fallback>
          <p:sp>
            <p:nvSpPr>
              <p:cNvPr id="51" name="テキスト ボックス 50">
                <a:extLst>
                  <a:ext uri="{FF2B5EF4-FFF2-40B4-BE49-F238E27FC236}">
                    <a16:creationId xmlns:a16="http://schemas.microsoft.com/office/drawing/2014/main" id="{B1B86BEB-AB69-6009-B5D4-7DEC41CB0FFD}"/>
                  </a:ext>
                </a:extLst>
              </p:cNvPr>
              <p:cNvSpPr txBox="1">
                <a:spLocks noRot="1" noChangeAspect="1" noMove="1" noResize="1" noEditPoints="1" noAdjustHandles="1" noChangeArrowheads="1" noChangeShapeType="1" noTextEdit="1"/>
              </p:cNvSpPr>
              <p:nvPr/>
            </p:nvSpPr>
            <p:spPr>
              <a:xfrm>
                <a:off x="6101782" y="2713559"/>
                <a:ext cx="1202060" cy="390748"/>
              </a:xfrm>
              <a:prstGeom prst="rect">
                <a:avLst/>
              </a:prstGeom>
              <a:blipFill>
                <a:blip r:embed="rId23"/>
                <a:stretch>
                  <a:fillRect t="-6250" b="-18750"/>
                </a:stretch>
              </a:blipFill>
            </p:spPr>
            <p:txBody>
              <a:bodyPr/>
              <a:lstStyle/>
              <a:p>
                <a:r>
                  <a:rPr lang="ja-JP" altLang="en-US">
                    <a:noFill/>
                  </a:rPr>
                  <a:t> </a:t>
                </a:r>
              </a:p>
            </p:txBody>
          </p:sp>
        </mc:Fallback>
      </mc:AlternateContent>
      <p:sp>
        <p:nvSpPr>
          <p:cNvPr id="40" name="テキスト ボックス 39">
            <a:extLst>
              <a:ext uri="{FF2B5EF4-FFF2-40B4-BE49-F238E27FC236}">
                <a16:creationId xmlns:a16="http://schemas.microsoft.com/office/drawing/2014/main" id="{9CB05AC9-5F4E-82A5-F087-F7B7C57CF1CB}"/>
              </a:ext>
            </a:extLst>
          </p:cNvPr>
          <p:cNvSpPr txBox="1"/>
          <p:nvPr/>
        </p:nvSpPr>
        <p:spPr>
          <a:xfrm>
            <a:off x="1033240" y="1454530"/>
            <a:ext cx="2313812" cy="369332"/>
          </a:xfrm>
          <a:prstGeom prst="rect">
            <a:avLst/>
          </a:prstGeom>
          <a:noFill/>
        </p:spPr>
        <p:txBody>
          <a:bodyPr wrap="square">
            <a:spAutoFit/>
          </a:bodyPr>
          <a:lstStyle/>
          <a:p>
            <a:pPr algn="ctr"/>
            <a:r>
              <a:rPr lang="en" altLang="ja-JP" sz="1800" b="1" i="0" u="none" strike="noStrike" dirty="0">
                <a:effectLst/>
                <a:latin typeface="Times New Roman" panose="02020603050405020304" pitchFamily="18" charset="0"/>
                <a:cs typeface="Times New Roman" panose="02020603050405020304" pitchFamily="18" charset="0"/>
                <a:hlinkClick r:id="rId24">
                  <a:extLst>
                    <a:ext uri="{A12FA001-AC4F-418D-AE19-62706E023703}">
                      <ahyp:hlinkClr xmlns:ahyp="http://schemas.microsoft.com/office/drawing/2018/hyperlinkcolor" val="tx"/>
                    </a:ext>
                  </a:extLst>
                </a:hlinkClick>
              </a:rPr>
              <a:t>arXiv: 2204.08222v</a:t>
            </a:r>
            <a:r>
              <a:rPr lang="en" altLang="ja-JP" sz="1800" b="1" i="0" u="none" strike="noStrike" dirty="0">
                <a:effectLst/>
                <a:latin typeface="Times New Roman" panose="02020603050405020304" pitchFamily="18" charset="0"/>
                <a:cs typeface="Times New Roman" panose="02020603050405020304" pitchFamily="18" charset="0"/>
              </a:rPr>
              <a:t>2</a:t>
            </a:r>
            <a:endParaRPr lang="en" altLang="ja-JP" sz="1800" b="1"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7628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827626FD-8C73-CD4A-8D45-5EBF3D49FC8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3568"/>
          <a:stretch/>
        </p:blipFill>
        <p:spPr>
          <a:xfrm>
            <a:off x="5385395" y="1783831"/>
            <a:ext cx="4511301" cy="3842923"/>
          </a:xfrm>
          <a:prstGeom prst="rect">
            <a:avLst/>
          </a:prstGeom>
        </p:spPr>
      </p:pic>
      <mc:AlternateContent xmlns:mc="http://schemas.openxmlformats.org/markup-compatibility/2006" xmlns:a14="http://schemas.microsoft.com/office/drawing/2010/main">
        <mc:Choice Requires="a14">
          <p:sp>
            <p:nvSpPr>
              <p:cNvPr id="64" name="テキスト ボックス 63">
                <a:extLst>
                  <a:ext uri="{FF2B5EF4-FFF2-40B4-BE49-F238E27FC236}">
                    <a16:creationId xmlns:a16="http://schemas.microsoft.com/office/drawing/2014/main" id="{E0F2832B-FF87-374D-B8D8-BCB3E2537C16}"/>
                  </a:ext>
                </a:extLst>
              </p:cNvPr>
              <p:cNvSpPr txBox="1"/>
              <p:nvPr/>
            </p:nvSpPr>
            <p:spPr>
              <a:xfrm>
                <a:off x="8994250" y="1427253"/>
                <a:ext cx="798873" cy="454868"/>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f>
                        <m:fPr>
                          <m:type m:val="skw"/>
                          <m:ctrlPr>
                            <a:rPr kumimoji="1" lang="ja-JP" altLang="en-US" sz="2000" b="1" i="1" smtClean="0">
                              <a:latin typeface="Cambria Math" panose="02040503050406030204" pitchFamily="18" charset="0"/>
                            </a:rPr>
                          </m:ctrlPr>
                        </m:fPr>
                        <m:num>
                          <m:r>
                            <a:rPr kumimoji="1" lang="en-US" altLang="ja-JP" sz="2000" b="1" i="1" smtClean="0">
                              <a:latin typeface="Cambria Math" panose="02040503050406030204" pitchFamily="18" charset="0"/>
                            </a:rPr>
                            <m:t>𝒏</m:t>
                          </m:r>
                        </m:num>
                        <m:den>
                          <m:sSub>
                            <m:sSubPr>
                              <m:ctrlPr>
                                <a:rPr kumimoji="1" lang="en-US" altLang="ja-JP" sz="2000" b="1" i="1" smtClean="0">
                                  <a:latin typeface="Cambria Math" panose="02040503050406030204" pitchFamily="18" charset="0"/>
                                </a:rPr>
                              </m:ctrlPr>
                            </m:sSubPr>
                            <m:e>
                              <m:r>
                                <a:rPr kumimoji="1" lang="en-US" altLang="ja-JP" sz="2000" b="1" i="1" smtClean="0">
                                  <a:latin typeface="Cambria Math" panose="02040503050406030204" pitchFamily="18" charset="0"/>
                                </a:rPr>
                                <m:t>𝒏</m:t>
                              </m:r>
                            </m:e>
                            <m:sub>
                              <m:r>
                                <a:rPr kumimoji="1" lang="en-US" altLang="ja-JP" sz="2000" b="1" i="1" smtClean="0">
                                  <a:latin typeface="Cambria Math" panose="02040503050406030204" pitchFamily="18" charset="0"/>
                                </a:rPr>
                                <m:t>𝟎</m:t>
                              </m:r>
                            </m:sub>
                          </m:sSub>
                        </m:den>
                      </m:f>
                    </m:oMath>
                  </m:oMathPara>
                </a14:m>
                <a:endParaRPr kumimoji="1" lang="ja-JP" altLang="en-US" sz="2400" b="1"/>
              </a:p>
            </p:txBody>
          </p:sp>
        </mc:Choice>
        <mc:Fallback xmlns="">
          <p:sp>
            <p:nvSpPr>
              <p:cNvPr id="64" name="テキスト ボックス 63">
                <a:extLst>
                  <a:ext uri="{FF2B5EF4-FFF2-40B4-BE49-F238E27FC236}">
                    <a16:creationId xmlns:a16="http://schemas.microsoft.com/office/drawing/2014/main" id="{E0F2832B-FF87-374D-B8D8-BCB3E2537C16}"/>
                  </a:ext>
                </a:extLst>
              </p:cNvPr>
              <p:cNvSpPr txBox="1">
                <a:spLocks noRot="1" noChangeAspect="1" noMove="1" noResize="1" noEditPoints="1" noAdjustHandles="1" noChangeArrowheads="1" noChangeShapeType="1" noTextEdit="1"/>
              </p:cNvSpPr>
              <p:nvPr/>
            </p:nvSpPr>
            <p:spPr>
              <a:xfrm>
                <a:off x="8994250" y="1427253"/>
                <a:ext cx="798873" cy="454868"/>
              </a:xfrm>
              <a:prstGeom prst="rect">
                <a:avLst/>
              </a:prstGeom>
              <a:blipFill>
                <a:blip r:embed="rId4"/>
                <a:stretch>
                  <a:fillRect l="-39683" t="-135135" r="-7937" b="-205405"/>
                </a:stretch>
              </a:blipFill>
              <a:ln>
                <a:noFill/>
              </a:ln>
            </p:spPr>
            <p:txBody>
              <a:bodyPr/>
              <a:lstStyle/>
              <a:p>
                <a:r>
                  <a:rPr lang="ja-JP" altLang="en-US">
                    <a:noFill/>
                  </a:rPr>
                  <a:t> </a:t>
                </a:r>
              </a:p>
            </p:txBody>
          </p:sp>
        </mc:Fallback>
      </mc:AlternateContent>
      <p:sp>
        <p:nvSpPr>
          <p:cNvPr id="66" name="テキスト ボックス 65">
            <a:extLst>
              <a:ext uri="{FF2B5EF4-FFF2-40B4-BE49-F238E27FC236}">
                <a16:creationId xmlns:a16="http://schemas.microsoft.com/office/drawing/2014/main" id="{E9353847-2523-1545-893A-8D70BE82BBE4}"/>
              </a:ext>
            </a:extLst>
          </p:cNvPr>
          <p:cNvSpPr txBox="1"/>
          <p:nvPr/>
        </p:nvSpPr>
        <p:spPr>
          <a:xfrm>
            <a:off x="416707" y="2446695"/>
            <a:ext cx="647613" cy="338554"/>
          </a:xfrm>
          <a:prstGeom prst="rect">
            <a:avLst/>
          </a:prstGeom>
          <a:solidFill>
            <a:schemeClr val="bg1"/>
          </a:solidFill>
        </p:spPr>
        <p:txBody>
          <a:bodyPr wrap="none" lIns="0" tIns="0" rIns="0" bIns="0" rtlCol="0">
            <a:spAutoFit/>
          </a:bodyPr>
          <a:lstStyle/>
          <a:p>
            <a:r>
              <a:rPr kumimoji="1" lang="en-US" altLang="ja-JP" sz="2200" b="1" dirty="0"/>
              <a:t>1200</a:t>
            </a:r>
            <a:endParaRPr kumimoji="1" lang="ja-JP" altLang="en-US" sz="2200" b="1"/>
          </a:p>
        </p:txBody>
      </p:sp>
      <p:sp>
        <p:nvSpPr>
          <p:cNvPr id="67" name="テキスト ボックス 66">
            <a:extLst>
              <a:ext uri="{FF2B5EF4-FFF2-40B4-BE49-F238E27FC236}">
                <a16:creationId xmlns:a16="http://schemas.microsoft.com/office/drawing/2014/main" id="{508B2854-FCEA-F243-8020-C1513C6D9995}"/>
              </a:ext>
            </a:extLst>
          </p:cNvPr>
          <p:cNvSpPr txBox="1"/>
          <p:nvPr/>
        </p:nvSpPr>
        <p:spPr>
          <a:xfrm>
            <a:off x="563893" y="3457447"/>
            <a:ext cx="485710" cy="338554"/>
          </a:xfrm>
          <a:prstGeom prst="rect">
            <a:avLst/>
          </a:prstGeom>
          <a:solidFill>
            <a:schemeClr val="bg1"/>
          </a:solidFill>
        </p:spPr>
        <p:txBody>
          <a:bodyPr wrap="none" lIns="0" tIns="0" rIns="0" bIns="0" rtlCol="0">
            <a:spAutoFit/>
          </a:bodyPr>
          <a:lstStyle/>
          <a:p>
            <a:r>
              <a:rPr lang="en-US" altLang="ja-JP" sz="2200" b="1" dirty="0"/>
              <a:t>6</a:t>
            </a:r>
            <a:r>
              <a:rPr kumimoji="1" lang="en-US" altLang="ja-JP" sz="2200" b="1" dirty="0"/>
              <a:t>00</a:t>
            </a:r>
            <a:endParaRPr kumimoji="1" lang="ja-JP" altLang="en-US" sz="2200" b="1"/>
          </a:p>
        </p:txBody>
      </p:sp>
      <p:sp>
        <p:nvSpPr>
          <p:cNvPr id="68" name="テキスト ボックス 67">
            <a:extLst>
              <a:ext uri="{FF2B5EF4-FFF2-40B4-BE49-F238E27FC236}">
                <a16:creationId xmlns:a16="http://schemas.microsoft.com/office/drawing/2014/main" id="{5F154EA5-E03E-B148-9C27-BC555BB5A312}"/>
              </a:ext>
            </a:extLst>
          </p:cNvPr>
          <p:cNvSpPr txBox="1"/>
          <p:nvPr/>
        </p:nvSpPr>
        <p:spPr>
          <a:xfrm flipH="1">
            <a:off x="832697" y="4570367"/>
            <a:ext cx="242871" cy="338554"/>
          </a:xfrm>
          <a:prstGeom prst="rect">
            <a:avLst/>
          </a:prstGeom>
          <a:solidFill>
            <a:schemeClr val="bg1"/>
          </a:solidFill>
        </p:spPr>
        <p:txBody>
          <a:bodyPr wrap="square" lIns="0" tIns="0" rIns="0" bIns="0" rtlCol="0">
            <a:spAutoFit/>
          </a:bodyPr>
          <a:lstStyle/>
          <a:p>
            <a:r>
              <a:rPr kumimoji="1" lang="en-US" altLang="ja-JP" sz="2200" b="1" dirty="0"/>
              <a:t>0</a:t>
            </a:r>
            <a:endParaRPr kumimoji="1" lang="ja-JP" altLang="en-US" sz="2200" b="1"/>
          </a:p>
        </p:txBody>
      </p:sp>
      <p:sp>
        <p:nvSpPr>
          <p:cNvPr id="33" name="テキスト ボックス 32">
            <a:extLst>
              <a:ext uri="{FF2B5EF4-FFF2-40B4-BE49-F238E27FC236}">
                <a16:creationId xmlns:a16="http://schemas.microsoft.com/office/drawing/2014/main" id="{AE9E00D9-D6BA-B143-9EF3-14A8B692E51C}"/>
              </a:ext>
            </a:extLst>
          </p:cNvPr>
          <p:cNvSpPr txBox="1"/>
          <p:nvPr/>
        </p:nvSpPr>
        <p:spPr>
          <a:xfrm rot="5400000">
            <a:off x="4735471" y="2875605"/>
            <a:ext cx="431877" cy="5760000"/>
          </a:xfrm>
          <a:prstGeom prst="rect">
            <a:avLst/>
          </a:prstGeom>
          <a:solidFill>
            <a:schemeClr val="bg1"/>
          </a:solidFill>
        </p:spPr>
        <p:txBody>
          <a:bodyPr wrap="square" rtlCol="0">
            <a:spAutoFit/>
          </a:bodyPr>
          <a:lstStyle/>
          <a:p>
            <a:endParaRPr kumimoji="1" lang="ja-JP" altLang="en-US"/>
          </a:p>
        </p:txBody>
      </p:sp>
      <p:sp>
        <p:nvSpPr>
          <p:cNvPr id="7" name="テキスト ボックス 6">
            <a:extLst>
              <a:ext uri="{FF2B5EF4-FFF2-40B4-BE49-F238E27FC236}">
                <a16:creationId xmlns:a16="http://schemas.microsoft.com/office/drawing/2014/main" id="{F293BEBA-C851-0646-AEB9-87929BD15E72}"/>
              </a:ext>
            </a:extLst>
          </p:cNvPr>
          <p:cNvSpPr txBox="1"/>
          <p:nvPr/>
        </p:nvSpPr>
        <p:spPr>
          <a:xfrm>
            <a:off x="1026313" y="2186438"/>
            <a:ext cx="2507418" cy="369332"/>
          </a:xfrm>
          <a:prstGeom prst="rect">
            <a:avLst/>
          </a:prstGeom>
          <a:noFill/>
        </p:spPr>
        <p:txBody>
          <a:bodyPr wrap="none" rtlCol="0">
            <a:spAutoFit/>
          </a:bodyPr>
          <a:lstStyle/>
          <a:p>
            <a:r>
              <a:rPr lang="en-US" altLang="ja-JP" b="1" dirty="0"/>
              <a:t>Yellow</a:t>
            </a:r>
            <a:r>
              <a:rPr kumimoji="1" lang="en-US" altLang="ja-JP" b="1" dirty="0"/>
              <a:t>: D</a:t>
            </a:r>
            <a:r>
              <a:rPr lang="en-US" altLang="ja-JP" b="1" dirty="0"/>
              <a:t>ownstream</a:t>
            </a:r>
            <a:endParaRPr kumimoji="1" lang="ja-JP" altLang="en-US" b="1"/>
          </a:p>
        </p:txBody>
      </p:sp>
      <p:sp>
        <p:nvSpPr>
          <p:cNvPr id="35" name="テキスト ボックス 34">
            <a:extLst>
              <a:ext uri="{FF2B5EF4-FFF2-40B4-BE49-F238E27FC236}">
                <a16:creationId xmlns:a16="http://schemas.microsoft.com/office/drawing/2014/main" id="{67AE8026-56ED-9843-8C0E-F493EF6C24C5}"/>
              </a:ext>
            </a:extLst>
          </p:cNvPr>
          <p:cNvSpPr txBox="1"/>
          <p:nvPr/>
        </p:nvSpPr>
        <p:spPr>
          <a:xfrm>
            <a:off x="3555437" y="2186438"/>
            <a:ext cx="1930337" cy="369332"/>
          </a:xfrm>
          <a:prstGeom prst="rect">
            <a:avLst/>
          </a:prstGeom>
          <a:noFill/>
        </p:spPr>
        <p:txBody>
          <a:bodyPr wrap="none" rtlCol="0">
            <a:spAutoFit/>
          </a:bodyPr>
          <a:lstStyle/>
          <a:p>
            <a:r>
              <a:rPr lang="en-US" altLang="ja-JP" b="1" dirty="0"/>
              <a:t>Blue</a:t>
            </a:r>
            <a:r>
              <a:rPr kumimoji="1" lang="en-US" altLang="ja-JP" b="1" dirty="0"/>
              <a:t>: </a:t>
            </a:r>
            <a:r>
              <a:rPr lang="en-US" altLang="ja-JP" b="1" dirty="0"/>
              <a:t>Upstream</a:t>
            </a:r>
            <a:endParaRPr kumimoji="1" lang="ja-JP" altLang="en-US" b="1"/>
          </a:p>
        </p:txBody>
      </p:sp>
      <p:pic>
        <p:nvPicPr>
          <p:cNvPr id="51" name="図 50">
            <a:extLst>
              <a:ext uri="{FF2B5EF4-FFF2-40B4-BE49-F238E27FC236}">
                <a16:creationId xmlns:a16="http://schemas.microsoft.com/office/drawing/2014/main" id="{A2B21E63-51A1-0941-BB79-9BB3E7EB22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6200000">
            <a:off x="-187800" y="3295162"/>
            <a:ext cx="884442" cy="324571"/>
          </a:xfrm>
          <a:prstGeom prst="rect">
            <a:avLst/>
          </a:prstGeom>
          <a:solidFill>
            <a:schemeClr val="bg1"/>
          </a:solidFill>
        </p:spPr>
      </p:pic>
      <p:sp>
        <p:nvSpPr>
          <p:cNvPr id="52" name="テキスト ボックス 51">
            <a:extLst>
              <a:ext uri="{FF2B5EF4-FFF2-40B4-BE49-F238E27FC236}">
                <a16:creationId xmlns:a16="http://schemas.microsoft.com/office/drawing/2014/main" id="{19A3D343-14CC-FB44-B2FC-E9048E9DC2A6}"/>
              </a:ext>
            </a:extLst>
          </p:cNvPr>
          <p:cNvSpPr txBox="1"/>
          <p:nvPr/>
        </p:nvSpPr>
        <p:spPr>
          <a:xfrm>
            <a:off x="6029149" y="4838551"/>
            <a:ext cx="2831020" cy="369332"/>
          </a:xfrm>
          <a:prstGeom prst="rect">
            <a:avLst/>
          </a:prstGeom>
          <a:solidFill>
            <a:schemeClr val="bg1"/>
          </a:solidFill>
        </p:spPr>
        <p:txBody>
          <a:bodyPr wrap="square" lIns="0" tIns="0" rIns="0" bIns="0" rtlCol="0">
            <a:spAutoFit/>
          </a:bodyPr>
          <a:lstStyle/>
          <a:p>
            <a:endParaRPr kumimoji="1" lang="ja-JP" altLang="en-US" sz="2400" b="1"/>
          </a:p>
        </p:txBody>
      </p:sp>
      <p:grpSp>
        <p:nvGrpSpPr>
          <p:cNvPr id="53" name="グループ化 52">
            <a:extLst>
              <a:ext uri="{FF2B5EF4-FFF2-40B4-BE49-F238E27FC236}">
                <a16:creationId xmlns:a16="http://schemas.microsoft.com/office/drawing/2014/main" id="{8D5BE59E-F509-3141-96F1-BB361D5F8163}"/>
              </a:ext>
            </a:extLst>
          </p:cNvPr>
          <p:cNvGrpSpPr/>
          <p:nvPr/>
        </p:nvGrpSpPr>
        <p:grpSpPr>
          <a:xfrm>
            <a:off x="5333316" y="4743591"/>
            <a:ext cx="3831602" cy="384491"/>
            <a:chOff x="5578837" y="3321179"/>
            <a:chExt cx="3831602" cy="384491"/>
          </a:xfrm>
        </p:grpSpPr>
        <p:sp>
          <p:nvSpPr>
            <p:cNvPr id="55" name="テキスト ボックス 54">
              <a:extLst>
                <a:ext uri="{FF2B5EF4-FFF2-40B4-BE49-F238E27FC236}">
                  <a16:creationId xmlns:a16="http://schemas.microsoft.com/office/drawing/2014/main" id="{4111A711-A606-6B4C-B197-4076B4CF56C3}"/>
                </a:ext>
              </a:extLst>
            </p:cNvPr>
            <p:cNvSpPr txBox="1"/>
            <p:nvPr/>
          </p:nvSpPr>
          <p:spPr>
            <a:xfrm>
              <a:off x="5862066" y="3336338"/>
              <a:ext cx="2915475" cy="369332"/>
            </a:xfrm>
            <a:prstGeom prst="rect">
              <a:avLst/>
            </a:prstGeom>
            <a:solidFill>
              <a:schemeClr val="bg1"/>
            </a:solidFill>
          </p:spPr>
          <p:txBody>
            <a:bodyPr wrap="square" lIns="0" tIns="0" rIns="0" bIns="0" rtlCol="0">
              <a:spAutoFit/>
            </a:bodyPr>
            <a:lstStyle/>
            <a:p>
              <a:endParaRPr kumimoji="1" lang="ja-JP" altLang="en-US" sz="2400" b="1"/>
            </a:p>
          </p:txBody>
        </p:sp>
        <p:sp>
          <p:nvSpPr>
            <p:cNvPr id="57" name="テキスト ボックス 56">
              <a:extLst>
                <a:ext uri="{FF2B5EF4-FFF2-40B4-BE49-F238E27FC236}">
                  <a16:creationId xmlns:a16="http://schemas.microsoft.com/office/drawing/2014/main" id="{CEE18E5F-EACF-1640-9391-2227753FBD6A}"/>
                </a:ext>
              </a:extLst>
            </p:cNvPr>
            <p:cNvSpPr txBox="1"/>
            <p:nvPr/>
          </p:nvSpPr>
          <p:spPr>
            <a:xfrm>
              <a:off x="5578837" y="3342531"/>
              <a:ext cx="161904" cy="338554"/>
            </a:xfrm>
            <a:prstGeom prst="rect">
              <a:avLst/>
            </a:prstGeom>
            <a:solidFill>
              <a:schemeClr val="bg1"/>
            </a:solidFill>
          </p:spPr>
          <p:txBody>
            <a:bodyPr wrap="none" lIns="0" tIns="0" rIns="0" bIns="0" rtlCol="0">
              <a:spAutoFit/>
            </a:bodyPr>
            <a:lstStyle/>
            <a:p>
              <a:r>
                <a:rPr kumimoji="1" lang="en-US" altLang="ja-JP" sz="2200" b="1" dirty="0"/>
                <a:t>0</a:t>
              </a:r>
              <a:endParaRPr kumimoji="1" lang="ja-JP" altLang="en-US" sz="2200" b="1"/>
            </a:p>
          </p:txBody>
        </p:sp>
        <p:sp>
          <p:nvSpPr>
            <p:cNvPr id="58" name="テキスト ボックス 57">
              <a:extLst>
                <a:ext uri="{FF2B5EF4-FFF2-40B4-BE49-F238E27FC236}">
                  <a16:creationId xmlns:a16="http://schemas.microsoft.com/office/drawing/2014/main" id="{FF22E586-FDA4-AB49-A9DA-39469822C5DF}"/>
                </a:ext>
              </a:extLst>
            </p:cNvPr>
            <p:cNvSpPr txBox="1"/>
            <p:nvPr/>
          </p:nvSpPr>
          <p:spPr>
            <a:xfrm>
              <a:off x="6235997" y="3342531"/>
              <a:ext cx="566422" cy="338554"/>
            </a:xfrm>
            <a:prstGeom prst="rect">
              <a:avLst/>
            </a:prstGeom>
            <a:solidFill>
              <a:schemeClr val="bg1"/>
            </a:solidFill>
          </p:spPr>
          <p:txBody>
            <a:bodyPr wrap="square" lIns="0" tIns="0" rIns="0" bIns="0" rtlCol="0">
              <a:spAutoFit/>
            </a:bodyPr>
            <a:lstStyle/>
            <a:p>
              <a:r>
                <a:rPr lang="en-US" altLang="ja-JP" sz="2200" b="1" dirty="0"/>
                <a:t>500</a:t>
              </a:r>
              <a:endParaRPr kumimoji="1" lang="ja-JP" altLang="en-US" sz="2200" b="1"/>
            </a:p>
          </p:txBody>
        </p:sp>
        <p:sp>
          <p:nvSpPr>
            <p:cNvPr id="59" name="テキスト ボックス 58">
              <a:extLst>
                <a:ext uri="{FF2B5EF4-FFF2-40B4-BE49-F238E27FC236}">
                  <a16:creationId xmlns:a16="http://schemas.microsoft.com/office/drawing/2014/main" id="{4820CD2B-30C8-D343-94A5-0D08AEAC9005}"/>
                </a:ext>
              </a:extLst>
            </p:cNvPr>
            <p:cNvSpPr txBox="1"/>
            <p:nvPr/>
          </p:nvSpPr>
          <p:spPr>
            <a:xfrm>
              <a:off x="7052590" y="3342531"/>
              <a:ext cx="744470" cy="338554"/>
            </a:xfrm>
            <a:prstGeom prst="rect">
              <a:avLst/>
            </a:prstGeom>
            <a:solidFill>
              <a:schemeClr val="bg1"/>
            </a:solidFill>
          </p:spPr>
          <p:txBody>
            <a:bodyPr wrap="square" lIns="0" tIns="0" rIns="0" bIns="0" rtlCol="0">
              <a:spAutoFit/>
            </a:bodyPr>
            <a:lstStyle/>
            <a:p>
              <a:r>
                <a:rPr lang="en-US" altLang="ja-JP" sz="2200" b="1" dirty="0"/>
                <a:t>1000</a:t>
              </a:r>
              <a:endParaRPr kumimoji="1" lang="ja-JP" altLang="en-US" sz="2200" b="1"/>
            </a:p>
          </p:txBody>
        </p:sp>
        <p:sp>
          <p:nvSpPr>
            <p:cNvPr id="60" name="テキスト ボックス 59">
              <a:extLst>
                <a:ext uri="{FF2B5EF4-FFF2-40B4-BE49-F238E27FC236}">
                  <a16:creationId xmlns:a16="http://schemas.microsoft.com/office/drawing/2014/main" id="{733D89C5-C22C-A943-8A48-73F00B13D682}"/>
                </a:ext>
              </a:extLst>
            </p:cNvPr>
            <p:cNvSpPr txBox="1"/>
            <p:nvPr/>
          </p:nvSpPr>
          <p:spPr>
            <a:xfrm>
              <a:off x="8762439" y="3321179"/>
              <a:ext cx="648000" cy="338554"/>
            </a:xfrm>
            <a:prstGeom prst="rect">
              <a:avLst/>
            </a:prstGeom>
            <a:solidFill>
              <a:schemeClr val="bg1"/>
            </a:solidFill>
          </p:spPr>
          <p:txBody>
            <a:bodyPr wrap="square" lIns="0" tIns="0" rIns="0" bIns="0" rtlCol="0">
              <a:spAutoFit/>
            </a:bodyPr>
            <a:lstStyle/>
            <a:p>
              <a:r>
                <a:rPr lang="en-US" altLang="ja-JP" sz="2200" b="1" dirty="0"/>
                <a:t>2000</a:t>
              </a:r>
              <a:endParaRPr kumimoji="1" lang="ja-JP" altLang="en-US" sz="2200" b="1"/>
            </a:p>
          </p:txBody>
        </p:sp>
      </p:grpSp>
      <mc:AlternateContent xmlns:mc="http://schemas.openxmlformats.org/markup-compatibility/2006" xmlns:a14="http://schemas.microsoft.com/office/drawing/2010/main">
        <mc:Choice Requires="a14">
          <p:sp>
            <p:nvSpPr>
              <p:cNvPr id="31" name="テキスト ボックス 30">
                <a:extLst>
                  <a:ext uri="{FF2B5EF4-FFF2-40B4-BE49-F238E27FC236}">
                    <a16:creationId xmlns:a16="http://schemas.microsoft.com/office/drawing/2014/main" id="{754E69C4-583F-9347-B99C-6A13C2B02549}"/>
                  </a:ext>
                </a:extLst>
              </p:cNvPr>
              <p:cNvSpPr txBox="1"/>
              <p:nvPr/>
            </p:nvSpPr>
            <p:spPr>
              <a:xfrm>
                <a:off x="6635047" y="5121992"/>
                <a:ext cx="1331198" cy="42761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ja-JP" sz="2000" b="1" i="1">
                          <a:latin typeface="Cambria Math" panose="02040503050406030204" pitchFamily="18" charset="0"/>
                        </a:rPr>
                        <m:t>𝒙</m:t>
                      </m:r>
                      <m:r>
                        <a:rPr lang="en-US" altLang="ja-JP" sz="2000" b="1" i="1">
                          <a:latin typeface="Cambria Math" panose="02040503050406030204" pitchFamily="18" charset="0"/>
                        </a:rPr>
                        <m:t> [</m:t>
                      </m:r>
                      <m:f>
                        <m:fPr>
                          <m:type m:val="lin"/>
                          <m:ctrlPr>
                            <a:rPr lang="en-US" altLang="ja-JP" sz="2000" b="1" i="1">
                              <a:latin typeface="Cambria Math" panose="02040503050406030204" pitchFamily="18" charset="0"/>
                            </a:rPr>
                          </m:ctrlPr>
                        </m:fPr>
                        <m:num>
                          <m:r>
                            <a:rPr lang="en-US" altLang="ja-JP" sz="2000" b="1" i="1">
                              <a:latin typeface="Cambria Math" panose="02040503050406030204" pitchFamily="18" charset="0"/>
                            </a:rPr>
                            <m:t>𝒄</m:t>
                          </m:r>
                        </m:num>
                        <m:den>
                          <m:sSub>
                            <m:sSubPr>
                              <m:ctrlPr>
                                <a:rPr lang="en-US" altLang="ja-JP" sz="2000" b="1" i="1">
                                  <a:latin typeface="Cambria Math" panose="02040503050406030204" pitchFamily="18" charset="0"/>
                                </a:rPr>
                              </m:ctrlPr>
                            </m:sSubPr>
                            <m:e>
                              <m:r>
                                <a:rPr lang="en-US" altLang="ja-JP" sz="2000" b="1" i="1">
                                  <a:latin typeface="Cambria Math" panose="02040503050406030204" pitchFamily="18" charset="0"/>
                                  <a:ea typeface="Cambria Math" panose="02040503050406030204" pitchFamily="18" charset="0"/>
                                </a:rPr>
                                <m:t>𝝎</m:t>
                              </m:r>
                            </m:e>
                            <m:sub>
                              <m:r>
                                <a:rPr lang="en-US" altLang="ja-JP" sz="2000" b="1" i="0">
                                  <a:latin typeface="Cambria Math" panose="02040503050406030204" pitchFamily="18" charset="0"/>
                                </a:rPr>
                                <m:t>𝐩𝐞</m:t>
                              </m:r>
                            </m:sub>
                          </m:sSub>
                        </m:den>
                      </m:f>
                      <m:r>
                        <a:rPr lang="en-US" altLang="ja-JP" sz="2000" b="1" i="1">
                          <a:latin typeface="Cambria Math" panose="02040503050406030204" pitchFamily="18" charset="0"/>
                        </a:rPr>
                        <m:t>]</m:t>
                      </m:r>
                    </m:oMath>
                  </m:oMathPara>
                </a14:m>
                <a:endParaRPr lang="ja-JP" altLang="en-US" sz="2000" b="1"/>
              </a:p>
            </p:txBody>
          </p:sp>
        </mc:Choice>
        <mc:Fallback xmlns="">
          <p:sp>
            <p:nvSpPr>
              <p:cNvPr id="31" name="テキスト ボックス 30">
                <a:extLst>
                  <a:ext uri="{FF2B5EF4-FFF2-40B4-BE49-F238E27FC236}">
                    <a16:creationId xmlns:a16="http://schemas.microsoft.com/office/drawing/2014/main" id="{754E69C4-583F-9347-B99C-6A13C2B02549}"/>
                  </a:ext>
                </a:extLst>
              </p:cNvPr>
              <p:cNvSpPr txBox="1">
                <a:spLocks noRot="1" noChangeAspect="1" noMove="1" noResize="1" noEditPoints="1" noAdjustHandles="1" noChangeArrowheads="1" noChangeShapeType="1" noTextEdit="1"/>
              </p:cNvSpPr>
              <p:nvPr/>
            </p:nvSpPr>
            <p:spPr>
              <a:xfrm>
                <a:off x="6635047" y="5121992"/>
                <a:ext cx="1331198" cy="427618"/>
              </a:xfrm>
              <a:prstGeom prst="rect">
                <a:avLst/>
              </a:prstGeom>
              <a:blipFill>
                <a:blip r:embed="rId6"/>
                <a:stretch>
                  <a:fillRect t="-111765" b="-16470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1" name="テキスト ボックス 60">
                <a:extLst>
                  <a:ext uri="{FF2B5EF4-FFF2-40B4-BE49-F238E27FC236}">
                    <a16:creationId xmlns:a16="http://schemas.microsoft.com/office/drawing/2014/main" id="{17125016-0A33-3F40-BD05-01FDE4AEEEE4}"/>
                  </a:ext>
                </a:extLst>
              </p:cNvPr>
              <p:cNvSpPr txBox="1"/>
              <p:nvPr/>
            </p:nvSpPr>
            <p:spPr>
              <a:xfrm>
                <a:off x="2000210" y="5175987"/>
                <a:ext cx="1331198" cy="42761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ja-JP" sz="2000" b="1" i="1">
                          <a:latin typeface="Cambria Math" panose="02040503050406030204" pitchFamily="18" charset="0"/>
                        </a:rPr>
                        <m:t>𝒙</m:t>
                      </m:r>
                      <m:r>
                        <a:rPr lang="en-US" altLang="ja-JP" sz="2000" b="1" i="1">
                          <a:latin typeface="Cambria Math" panose="02040503050406030204" pitchFamily="18" charset="0"/>
                        </a:rPr>
                        <m:t> [</m:t>
                      </m:r>
                      <m:f>
                        <m:fPr>
                          <m:type m:val="lin"/>
                          <m:ctrlPr>
                            <a:rPr lang="en-US" altLang="ja-JP" sz="2000" b="1" i="1">
                              <a:latin typeface="Cambria Math" panose="02040503050406030204" pitchFamily="18" charset="0"/>
                            </a:rPr>
                          </m:ctrlPr>
                        </m:fPr>
                        <m:num>
                          <m:r>
                            <a:rPr lang="en-US" altLang="ja-JP" sz="2000" b="1" i="1">
                              <a:latin typeface="Cambria Math" panose="02040503050406030204" pitchFamily="18" charset="0"/>
                            </a:rPr>
                            <m:t>𝒄</m:t>
                          </m:r>
                        </m:num>
                        <m:den>
                          <m:sSub>
                            <m:sSubPr>
                              <m:ctrlPr>
                                <a:rPr lang="en-US" altLang="ja-JP" sz="2000" b="1" i="1">
                                  <a:latin typeface="Cambria Math" panose="02040503050406030204" pitchFamily="18" charset="0"/>
                                </a:rPr>
                              </m:ctrlPr>
                            </m:sSubPr>
                            <m:e>
                              <m:r>
                                <a:rPr lang="en-US" altLang="ja-JP" sz="2000" b="1" i="1">
                                  <a:latin typeface="Cambria Math" panose="02040503050406030204" pitchFamily="18" charset="0"/>
                                  <a:ea typeface="Cambria Math" panose="02040503050406030204" pitchFamily="18" charset="0"/>
                                </a:rPr>
                                <m:t>𝝎</m:t>
                              </m:r>
                            </m:e>
                            <m:sub>
                              <m:r>
                                <a:rPr lang="en-US" altLang="ja-JP" sz="2000" b="1" i="0">
                                  <a:latin typeface="Cambria Math" panose="02040503050406030204" pitchFamily="18" charset="0"/>
                                </a:rPr>
                                <m:t>𝐩𝐞</m:t>
                              </m:r>
                            </m:sub>
                          </m:sSub>
                        </m:den>
                      </m:f>
                      <m:r>
                        <a:rPr lang="en-US" altLang="ja-JP" sz="2000" b="1" i="1">
                          <a:latin typeface="Cambria Math" panose="02040503050406030204" pitchFamily="18" charset="0"/>
                        </a:rPr>
                        <m:t>]</m:t>
                      </m:r>
                    </m:oMath>
                  </m:oMathPara>
                </a14:m>
                <a:endParaRPr lang="ja-JP" altLang="en-US" sz="2000" b="1"/>
              </a:p>
            </p:txBody>
          </p:sp>
        </mc:Choice>
        <mc:Fallback xmlns="">
          <p:sp>
            <p:nvSpPr>
              <p:cNvPr id="61" name="テキスト ボックス 60">
                <a:extLst>
                  <a:ext uri="{FF2B5EF4-FFF2-40B4-BE49-F238E27FC236}">
                    <a16:creationId xmlns:a16="http://schemas.microsoft.com/office/drawing/2014/main" id="{17125016-0A33-3F40-BD05-01FDE4AEEEE4}"/>
                  </a:ext>
                </a:extLst>
              </p:cNvPr>
              <p:cNvSpPr txBox="1">
                <a:spLocks noRot="1" noChangeAspect="1" noMove="1" noResize="1" noEditPoints="1" noAdjustHandles="1" noChangeArrowheads="1" noChangeShapeType="1" noTextEdit="1"/>
              </p:cNvSpPr>
              <p:nvPr/>
            </p:nvSpPr>
            <p:spPr>
              <a:xfrm>
                <a:off x="2000210" y="5175987"/>
                <a:ext cx="1331198" cy="427618"/>
              </a:xfrm>
              <a:prstGeom prst="rect">
                <a:avLst/>
              </a:prstGeom>
              <a:blipFill>
                <a:blip r:embed="rId7"/>
                <a:stretch>
                  <a:fillRect t="-105714" b="-157143"/>
                </a:stretch>
              </a:blipFill>
            </p:spPr>
            <p:txBody>
              <a:bodyPr/>
              <a:lstStyle/>
              <a:p>
                <a:r>
                  <a:rPr lang="ja-JP" altLang="en-US">
                    <a:noFill/>
                  </a:rPr>
                  <a:t> </a:t>
                </a:r>
              </a:p>
            </p:txBody>
          </p:sp>
        </mc:Fallback>
      </mc:AlternateContent>
      <p:sp>
        <p:nvSpPr>
          <p:cNvPr id="54" name="テキスト ボックス 53">
            <a:extLst>
              <a:ext uri="{FF2B5EF4-FFF2-40B4-BE49-F238E27FC236}">
                <a16:creationId xmlns:a16="http://schemas.microsoft.com/office/drawing/2014/main" id="{D1DA3774-D0E8-CE46-88CA-EC5028802BD5}"/>
              </a:ext>
            </a:extLst>
          </p:cNvPr>
          <p:cNvSpPr txBox="1"/>
          <p:nvPr/>
        </p:nvSpPr>
        <p:spPr>
          <a:xfrm>
            <a:off x="7672568" y="4769354"/>
            <a:ext cx="744470" cy="338554"/>
          </a:xfrm>
          <a:prstGeom prst="rect">
            <a:avLst/>
          </a:prstGeom>
          <a:solidFill>
            <a:schemeClr val="bg1"/>
          </a:solidFill>
        </p:spPr>
        <p:txBody>
          <a:bodyPr wrap="square" lIns="0" tIns="0" rIns="0" bIns="0" rtlCol="0">
            <a:spAutoFit/>
          </a:bodyPr>
          <a:lstStyle/>
          <a:p>
            <a:r>
              <a:rPr lang="en-US" altLang="ja-JP" sz="2200" b="1" dirty="0"/>
              <a:t>1500</a:t>
            </a:r>
            <a:endParaRPr kumimoji="1" lang="ja-JP" altLang="en-US" sz="2200" b="1"/>
          </a:p>
        </p:txBody>
      </p:sp>
      <p:sp>
        <p:nvSpPr>
          <p:cNvPr id="56" name="テキスト ボックス 55">
            <a:extLst>
              <a:ext uri="{FF2B5EF4-FFF2-40B4-BE49-F238E27FC236}">
                <a16:creationId xmlns:a16="http://schemas.microsoft.com/office/drawing/2014/main" id="{C76E14CD-AFAF-794C-AAE3-C2B834098E55}"/>
              </a:ext>
            </a:extLst>
          </p:cNvPr>
          <p:cNvSpPr txBox="1"/>
          <p:nvPr/>
        </p:nvSpPr>
        <p:spPr>
          <a:xfrm>
            <a:off x="1745436" y="4875273"/>
            <a:ext cx="2831020" cy="369332"/>
          </a:xfrm>
          <a:prstGeom prst="rect">
            <a:avLst/>
          </a:prstGeom>
          <a:solidFill>
            <a:schemeClr val="bg1"/>
          </a:solidFill>
        </p:spPr>
        <p:txBody>
          <a:bodyPr wrap="square" lIns="0" tIns="0" rIns="0" bIns="0" rtlCol="0">
            <a:spAutoFit/>
          </a:bodyPr>
          <a:lstStyle/>
          <a:p>
            <a:endParaRPr kumimoji="1" lang="ja-JP" altLang="en-US" sz="2400" b="1"/>
          </a:p>
        </p:txBody>
      </p:sp>
      <p:grpSp>
        <p:nvGrpSpPr>
          <p:cNvPr id="62" name="グループ化 61">
            <a:extLst>
              <a:ext uri="{FF2B5EF4-FFF2-40B4-BE49-F238E27FC236}">
                <a16:creationId xmlns:a16="http://schemas.microsoft.com/office/drawing/2014/main" id="{EE888581-E2FF-DD48-B648-38CEDB56589A}"/>
              </a:ext>
            </a:extLst>
          </p:cNvPr>
          <p:cNvGrpSpPr/>
          <p:nvPr/>
        </p:nvGrpSpPr>
        <p:grpSpPr>
          <a:xfrm>
            <a:off x="1049603" y="4780313"/>
            <a:ext cx="3831602" cy="384491"/>
            <a:chOff x="5578837" y="3321179"/>
            <a:chExt cx="3831602" cy="384491"/>
          </a:xfrm>
        </p:grpSpPr>
        <p:sp>
          <p:nvSpPr>
            <p:cNvPr id="63" name="テキスト ボックス 62">
              <a:extLst>
                <a:ext uri="{FF2B5EF4-FFF2-40B4-BE49-F238E27FC236}">
                  <a16:creationId xmlns:a16="http://schemas.microsoft.com/office/drawing/2014/main" id="{31BD0F6D-6429-5B4D-BAE6-C18CCA11323F}"/>
                </a:ext>
              </a:extLst>
            </p:cNvPr>
            <p:cNvSpPr txBox="1"/>
            <p:nvPr/>
          </p:nvSpPr>
          <p:spPr>
            <a:xfrm>
              <a:off x="5862066" y="3336338"/>
              <a:ext cx="2915475" cy="369332"/>
            </a:xfrm>
            <a:prstGeom prst="rect">
              <a:avLst/>
            </a:prstGeom>
            <a:solidFill>
              <a:schemeClr val="bg1"/>
            </a:solidFill>
          </p:spPr>
          <p:txBody>
            <a:bodyPr wrap="square" lIns="0" tIns="0" rIns="0" bIns="0" rtlCol="0">
              <a:spAutoFit/>
            </a:bodyPr>
            <a:lstStyle/>
            <a:p>
              <a:endParaRPr kumimoji="1" lang="ja-JP" altLang="en-US" sz="2400" b="1"/>
            </a:p>
          </p:txBody>
        </p:sp>
        <p:sp>
          <p:nvSpPr>
            <p:cNvPr id="65" name="テキスト ボックス 64">
              <a:extLst>
                <a:ext uri="{FF2B5EF4-FFF2-40B4-BE49-F238E27FC236}">
                  <a16:creationId xmlns:a16="http://schemas.microsoft.com/office/drawing/2014/main" id="{3A41BED9-C5F6-3E4C-AF3F-77C5F6BDC108}"/>
                </a:ext>
              </a:extLst>
            </p:cNvPr>
            <p:cNvSpPr txBox="1"/>
            <p:nvPr/>
          </p:nvSpPr>
          <p:spPr>
            <a:xfrm>
              <a:off x="5578837" y="3342531"/>
              <a:ext cx="161904" cy="338554"/>
            </a:xfrm>
            <a:prstGeom prst="rect">
              <a:avLst/>
            </a:prstGeom>
            <a:solidFill>
              <a:schemeClr val="bg1"/>
            </a:solidFill>
          </p:spPr>
          <p:txBody>
            <a:bodyPr wrap="none" lIns="0" tIns="0" rIns="0" bIns="0" rtlCol="0">
              <a:spAutoFit/>
            </a:bodyPr>
            <a:lstStyle/>
            <a:p>
              <a:r>
                <a:rPr kumimoji="1" lang="en-US" altLang="ja-JP" sz="2200" b="1" dirty="0"/>
                <a:t>0</a:t>
              </a:r>
              <a:endParaRPr kumimoji="1" lang="ja-JP" altLang="en-US" sz="2200" b="1"/>
            </a:p>
          </p:txBody>
        </p:sp>
        <p:sp>
          <p:nvSpPr>
            <p:cNvPr id="69" name="テキスト ボックス 68">
              <a:extLst>
                <a:ext uri="{FF2B5EF4-FFF2-40B4-BE49-F238E27FC236}">
                  <a16:creationId xmlns:a16="http://schemas.microsoft.com/office/drawing/2014/main" id="{EBFF57DA-486F-1D4B-AB2A-93628B520C69}"/>
                </a:ext>
              </a:extLst>
            </p:cNvPr>
            <p:cNvSpPr txBox="1"/>
            <p:nvPr/>
          </p:nvSpPr>
          <p:spPr>
            <a:xfrm>
              <a:off x="6235997" y="3342531"/>
              <a:ext cx="566422" cy="338554"/>
            </a:xfrm>
            <a:prstGeom prst="rect">
              <a:avLst/>
            </a:prstGeom>
            <a:solidFill>
              <a:schemeClr val="bg1"/>
            </a:solidFill>
          </p:spPr>
          <p:txBody>
            <a:bodyPr wrap="square" lIns="0" tIns="0" rIns="0" bIns="0" rtlCol="0">
              <a:spAutoFit/>
            </a:bodyPr>
            <a:lstStyle/>
            <a:p>
              <a:r>
                <a:rPr lang="en-US" altLang="ja-JP" sz="2200" b="1" dirty="0"/>
                <a:t>500</a:t>
              </a:r>
              <a:endParaRPr kumimoji="1" lang="ja-JP" altLang="en-US" sz="2200" b="1"/>
            </a:p>
          </p:txBody>
        </p:sp>
        <p:sp>
          <p:nvSpPr>
            <p:cNvPr id="70" name="テキスト ボックス 69">
              <a:extLst>
                <a:ext uri="{FF2B5EF4-FFF2-40B4-BE49-F238E27FC236}">
                  <a16:creationId xmlns:a16="http://schemas.microsoft.com/office/drawing/2014/main" id="{7744A6C7-1FD1-4D4E-9F54-CB299BC1BCE6}"/>
                </a:ext>
              </a:extLst>
            </p:cNvPr>
            <p:cNvSpPr txBox="1"/>
            <p:nvPr/>
          </p:nvSpPr>
          <p:spPr>
            <a:xfrm>
              <a:off x="7052590" y="3342531"/>
              <a:ext cx="744470" cy="338554"/>
            </a:xfrm>
            <a:prstGeom prst="rect">
              <a:avLst/>
            </a:prstGeom>
            <a:solidFill>
              <a:schemeClr val="bg1"/>
            </a:solidFill>
          </p:spPr>
          <p:txBody>
            <a:bodyPr wrap="square" lIns="0" tIns="0" rIns="0" bIns="0" rtlCol="0">
              <a:spAutoFit/>
            </a:bodyPr>
            <a:lstStyle/>
            <a:p>
              <a:r>
                <a:rPr lang="en-US" altLang="ja-JP" sz="2200" b="1" dirty="0"/>
                <a:t>1000</a:t>
              </a:r>
              <a:endParaRPr kumimoji="1" lang="ja-JP" altLang="en-US" sz="2200" b="1"/>
            </a:p>
          </p:txBody>
        </p:sp>
        <p:sp>
          <p:nvSpPr>
            <p:cNvPr id="71" name="テキスト ボックス 70">
              <a:extLst>
                <a:ext uri="{FF2B5EF4-FFF2-40B4-BE49-F238E27FC236}">
                  <a16:creationId xmlns:a16="http://schemas.microsoft.com/office/drawing/2014/main" id="{36C71499-A529-634B-BA6E-BDBC5A957BD1}"/>
                </a:ext>
              </a:extLst>
            </p:cNvPr>
            <p:cNvSpPr txBox="1"/>
            <p:nvPr/>
          </p:nvSpPr>
          <p:spPr>
            <a:xfrm>
              <a:off x="8762439" y="3321179"/>
              <a:ext cx="648000" cy="338554"/>
            </a:xfrm>
            <a:prstGeom prst="rect">
              <a:avLst/>
            </a:prstGeom>
            <a:solidFill>
              <a:schemeClr val="bg1"/>
            </a:solidFill>
          </p:spPr>
          <p:txBody>
            <a:bodyPr wrap="square" lIns="0" tIns="0" rIns="0" bIns="0" rtlCol="0">
              <a:spAutoFit/>
            </a:bodyPr>
            <a:lstStyle/>
            <a:p>
              <a:r>
                <a:rPr lang="en-US" altLang="ja-JP" sz="2200" b="1" dirty="0"/>
                <a:t>2000</a:t>
              </a:r>
              <a:endParaRPr kumimoji="1" lang="ja-JP" altLang="en-US" sz="2200" b="1"/>
            </a:p>
          </p:txBody>
        </p:sp>
      </p:grpSp>
      <p:sp>
        <p:nvSpPr>
          <p:cNvPr id="73" name="テキスト ボックス 72">
            <a:extLst>
              <a:ext uri="{FF2B5EF4-FFF2-40B4-BE49-F238E27FC236}">
                <a16:creationId xmlns:a16="http://schemas.microsoft.com/office/drawing/2014/main" id="{4E84A937-95D8-BC49-95E3-AB543E862CA0}"/>
              </a:ext>
            </a:extLst>
          </p:cNvPr>
          <p:cNvSpPr txBox="1"/>
          <p:nvPr/>
        </p:nvSpPr>
        <p:spPr>
          <a:xfrm>
            <a:off x="3378280" y="4817094"/>
            <a:ext cx="744470" cy="338554"/>
          </a:xfrm>
          <a:prstGeom prst="rect">
            <a:avLst/>
          </a:prstGeom>
          <a:solidFill>
            <a:schemeClr val="bg1"/>
          </a:solidFill>
        </p:spPr>
        <p:txBody>
          <a:bodyPr wrap="square" lIns="0" tIns="0" rIns="0" bIns="0" rtlCol="0">
            <a:spAutoFit/>
          </a:bodyPr>
          <a:lstStyle/>
          <a:p>
            <a:r>
              <a:rPr lang="en-US" altLang="ja-JP" sz="2200" b="1" dirty="0"/>
              <a:t>1500</a:t>
            </a:r>
            <a:endParaRPr kumimoji="1" lang="ja-JP" altLang="en-US" sz="2200" b="1"/>
          </a:p>
        </p:txBody>
      </p:sp>
      <p:sp>
        <p:nvSpPr>
          <p:cNvPr id="41" name="テキスト ボックス 40">
            <a:extLst>
              <a:ext uri="{FF2B5EF4-FFF2-40B4-BE49-F238E27FC236}">
                <a16:creationId xmlns:a16="http://schemas.microsoft.com/office/drawing/2014/main" id="{D2F5FD0B-25CA-6D43-94EC-81E87AD79A42}"/>
              </a:ext>
            </a:extLst>
          </p:cNvPr>
          <p:cNvSpPr txBox="1"/>
          <p:nvPr/>
        </p:nvSpPr>
        <p:spPr>
          <a:xfrm>
            <a:off x="778222" y="5633735"/>
            <a:ext cx="8147264" cy="1101633"/>
          </a:xfrm>
          <a:prstGeom prst="rect">
            <a:avLst/>
          </a:prstGeom>
          <a:solidFill>
            <a:srgbClr val="FF9535"/>
          </a:solidFill>
          <a:ln w="50800">
            <a:solidFill>
              <a:schemeClr val="tx1"/>
            </a:solidFill>
          </a:ln>
        </p:spPr>
        <p:style>
          <a:lnRef idx="0">
            <a:scrgbClr r="0" g="0" b="0"/>
          </a:lnRef>
          <a:fillRef idx="0">
            <a:scrgbClr r="0" g="0" b="0"/>
          </a:fillRef>
          <a:effectRef idx="0">
            <a:scrgbClr r="0" g="0" b="0"/>
          </a:effectRef>
          <a:fontRef idx="minor">
            <a:schemeClr val="lt1"/>
          </a:fontRef>
        </p:style>
        <p:txBody>
          <a:bodyPr wrap="square" rtlCol="0">
            <a:noAutofit/>
          </a:bodyPr>
          <a:lstStyle/>
          <a:p>
            <a:r>
              <a:rPr lang="en-US" altLang="ja-JP" sz="2400" dirty="0">
                <a:solidFill>
                  <a:schemeClr val="tx1"/>
                </a:solidFill>
              </a:rPr>
              <a:t>MHD : Clump is deformed in the shock normal direction.</a:t>
            </a:r>
          </a:p>
          <a:p>
            <a:r>
              <a:rPr kumimoji="1" lang="en-US" altLang="ja-JP" sz="2400" dirty="0">
                <a:solidFill>
                  <a:schemeClr val="tx1"/>
                </a:solidFill>
              </a:rPr>
              <a:t>PIC</a:t>
            </a:r>
            <a:r>
              <a:rPr lang="en-US" altLang="ja-JP" sz="2400" dirty="0">
                <a:solidFill>
                  <a:schemeClr val="tx1"/>
                </a:solidFill>
              </a:rPr>
              <a:t>    : Density distribution is uniform in the y-direction</a:t>
            </a:r>
          </a:p>
          <a:p>
            <a:r>
              <a:rPr lang="en-US" altLang="ja-JP" sz="2400" dirty="0">
                <a:solidFill>
                  <a:schemeClr val="tx1"/>
                </a:solidFill>
              </a:rPr>
              <a:t>             due to particle streaming.</a:t>
            </a:r>
            <a:endParaRPr kumimoji="1" lang="ja-JP" altLang="en-US" sz="2400">
              <a:solidFill>
                <a:schemeClr val="tx1"/>
              </a:solidFill>
            </a:endParaRPr>
          </a:p>
        </p:txBody>
      </p:sp>
      <p:sp>
        <p:nvSpPr>
          <p:cNvPr id="5" name="テキスト ボックス 4">
            <a:extLst>
              <a:ext uri="{FF2B5EF4-FFF2-40B4-BE49-F238E27FC236}">
                <a16:creationId xmlns:a16="http://schemas.microsoft.com/office/drawing/2014/main" id="{186C4C9D-34CF-8147-8E6F-711B1664D53E}"/>
              </a:ext>
            </a:extLst>
          </p:cNvPr>
          <p:cNvSpPr txBox="1"/>
          <p:nvPr/>
        </p:nvSpPr>
        <p:spPr>
          <a:xfrm>
            <a:off x="2523357" y="2513647"/>
            <a:ext cx="1646336" cy="457021"/>
          </a:xfrm>
          <a:prstGeom prst="rect">
            <a:avLst/>
          </a:prstGeom>
          <a:solidFill>
            <a:schemeClr val="bg1"/>
          </a:solidFill>
        </p:spPr>
        <p:txBody>
          <a:bodyPr wrap="square" rtlCol="0">
            <a:spAutoFit/>
          </a:bodyPr>
          <a:lstStyle/>
          <a:p>
            <a:endParaRPr kumimoji="1" lang="ja-JP" altLang="en-US"/>
          </a:p>
        </p:txBody>
      </p:sp>
      <mc:AlternateContent xmlns:mc="http://schemas.openxmlformats.org/markup-compatibility/2006" xmlns:a14="http://schemas.microsoft.com/office/drawing/2010/main">
        <mc:Choice Requires="a14">
          <p:sp>
            <p:nvSpPr>
              <p:cNvPr id="40" name="タイトル 1">
                <a:extLst>
                  <a:ext uri="{FF2B5EF4-FFF2-40B4-BE49-F238E27FC236}">
                    <a16:creationId xmlns:a16="http://schemas.microsoft.com/office/drawing/2014/main" id="{50587880-CDA8-424F-95B2-D902F1761DB2}"/>
                  </a:ext>
                </a:extLst>
              </p:cNvPr>
              <p:cNvSpPr txBox="1">
                <a:spLocks/>
              </p:cNvSpPr>
              <p:nvPr/>
            </p:nvSpPr>
            <p:spPr>
              <a:xfrm>
                <a:off x="0" y="0"/>
                <a:ext cx="9905999" cy="720000"/>
              </a:xfrm>
              <a:prstGeom prst="rect">
                <a:avLst/>
              </a:prstGeom>
              <a:solidFill>
                <a:srgbClr val="FF8E37"/>
              </a:solidFill>
              <a:ln w="50800">
                <a:noFill/>
              </a:ln>
            </p:spPr>
            <p:txBody>
              <a:bodyPr vert="horz" lIns="91440" tIns="108000" rIns="91440" bIns="45720" rtlCol="0" anchor="ctr">
                <a:no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pPr algn="ctr"/>
                <a:r>
                  <a:rPr lang="en-US" altLang="ja-JP" sz="3400" b="1" dirty="0">
                    <a:solidFill>
                      <a:schemeClr val="bg1"/>
                    </a:solidFill>
                  </a:rPr>
                  <a:t>Density distribution </a:t>
                </a:r>
                <a14:m>
                  <m:oMath xmlns:m="http://schemas.openxmlformats.org/officeDocument/2006/math">
                    <m:f>
                      <m:fPr>
                        <m:type m:val="lin"/>
                        <m:ctrlPr>
                          <a:rPr lang="en-US" altLang="ja-JP" sz="3600" b="1" i="1" smtClean="0">
                            <a:solidFill>
                              <a:schemeClr val="bg1"/>
                            </a:solidFill>
                            <a:latin typeface="Cambria Math" panose="02040503050406030204" pitchFamily="18" charset="0"/>
                            <a:ea typeface="Cambria Math" panose="02040503050406030204" pitchFamily="18" charset="0"/>
                          </a:rPr>
                        </m:ctrlPr>
                      </m:fPr>
                      <m:num>
                        <m:r>
                          <a:rPr lang="en-US" altLang="ja-JP" sz="3600" b="1" i="1">
                            <a:solidFill>
                              <a:schemeClr val="bg1"/>
                            </a:solidFill>
                            <a:latin typeface="Cambria Math" panose="02040503050406030204" pitchFamily="18" charset="0"/>
                            <a:ea typeface="Cambria Math" panose="02040503050406030204" pitchFamily="18" charset="0"/>
                          </a:rPr>
                          <m:t>𝒏</m:t>
                        </m:r>
                      </m:num>
                      <m:den>
                        <m:sSub>
                          <m:sSubPr>
                            <m:ctrlPr>
                              <a:rPr lang="en-US" altLang="ja-JP" sz="3600" b="1" i="1">
                                <a:solidFill>
                                  <a:schemeClr val="bg1"/>
                                </a:solidFill>
                                <a:latin typeface="Cambria Math" panose="02040503050406030204" pitchFamily="18" charset="0"/>
                                <a:ea typeface="Cambria Math" panose="02040503050406030204" pitchFamily="18" charset="0"/>
                              </a:rPr>
                            </m:ctrlPr>
                          </m:sSubPr>
                          <m:e>
                            <m:r>
                              <a:rPr lang="en-US" altLang="ja-JP" sz="3600" b="1" i="1">
                                <a:solidFill>
                                  <a:schemeClr val="bg1"/>
                                </a:solidFill>
                                <a:latin typeface="Cambria Math" panose="02040503050406030204" pitchFamily="18" charset="0"/>
                                <a:ea typeface="Cambria Math" panose="02040503050406030204" pitchFamily="18" charset="0"/>
                              </a:rPr>
                              <m:t>𝒏</m:t>
                            </m:r>
                          </m:e>
                          <m:sub>
                            <m:r>
                              <a:rPr lang="en-US" altLang="ja-JP" sz="3600" b="1" i="1">
                                <a:solidFill>
                                  <a:schemeClr val="bg1"/>
                                </a:solidFill>
                                <a:latin typeface="Cambria Math" panose="02040503050406030204" pitchFamily="18" charset="0"/>
                                <a:ea typeface="Cambria Math" panose="02040503050406030204" pitchFamily="18" charset="0"/>
                              </a:rPr>
                              <m:t>𝟎</m:t>
                            </m:r>
                          </m:sub>
                        </m:sSub>
                      </m:den>
                    </m:f>
                  </m:oMath>
                </a14:m>
                <a:endParaRPr lang="ja-JP" altLang="en-US" sz="3400" b="1">
                  <a:solidFill>
                    <a:schemeClr val="bg1"/>
                  </a:solidFill>
                </a:endParaRPr>
              </a:p>
            </p:txBody>
          </p:sp>
        </mc:Choice>
        <mc:Fallback xmlns="">
          <p:sp>
            <p:nvSpPr>
              <p:cNvPr id="40" name="タイトル 1">
                <a:extLst>
                  <a:ext uri="{FF2B5EF4-FFF2-40B4-BE49-F238E27FC236}">
                    <a16:creationId xmlns:a16="http://schemas.microsoft.com/office/drawing/2014/main" id="{50587880-CDA8-424F-95B2-D902F1761DB2}"/>
                  </a:ext>
                </a:extLst>
              </p:cNvPr>
              <p:cNvSpPr txBox="1">
                <a:spLocks noRot="1" noChangeAspect="1" noMove="1" noResize="1" noEditPoints="1" noAdjustHandles="1" noChangeArrowheads="1" noChangeShapeType="1" noTextEdit="1"/>
              </p:cNvSpPr>
              <p:nvPr/>
            </p:nvSpPr>
            <p:spPr>
              <a:xfrm>
                <a:off x="0" y="0"/>
                <a:ext cx="9905999" cy="720000"/>
              </a:xfrm>
              <a:prstGeom prst="rect">
                <a:avLst/>
              </a:prstGeom>
              <a:blipFill>
                <a:blip r:embed="rId8"/>
                <a:stretch>
                  <a:fillRect t="-121053" b="-187719"/>
                </a:stretch>
              </a:blipFill>
              <a:ln w="50800">
                <a:noFill/>
              </a:ln>
            </p:spPr>
            <p:txBody>
              <a:bodyPr/>
              <a:lstStyle/>
              <a:p>
                <a:r>
                  <a:rPr lang="ja-JP" altLang="en-US">
                    <a:noFill/>
                  </a:rPr>
                  <a:t> </a:t>
                </a:r>
              </a:p>
            </p:txBody>
          </p:sp>
        </mc:Fallback>
      </mc:AlternateContent>
      <p:pic>
        <p:nvPicPr>
          <p:cNvPr id="10" name="図 9" descr="グラフ&#10;&#10;自動的に生成された説明">
            <a:extLst>
              <a:ext uri="{FF2B5EF4-FFF2-40B4-BE49-F238E27FC236}">
                <a16:creationId xmlns:a16="http://schemas.microsoft.com/office/drawing/2014/main" id="{8E262993-1C86-E84C-9154-CC0F8BAF9035}"/>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l="15871" t="17151" r="15745" b="17971"/>
          <a:stretch/>
        </p:blipFill>
        <p:spPr>
          <a:xfrm>
            <a:off x="1074252" y="2558897"/>
            <a:ext cx="3950845" cy="2248962"/>
          </a:xfrm>
          <a:prstGeom prst="rect">
            <a:avLst/>
          </a:prstGeom>
        </p:spPr>
      </p:pic>
      <mc:AlternateContent xmlns:mc="http://schemas.openxmlformats.org/markup-compatibility/2006">
        <mc:Choice xmlns:a14="http://schemas.microsoft.com/office/drawing/2010/main" Requires="a14">
          <p:sp>
            <p:nvSpPr>
              <p:cNvPr id="14" name="テキスト ボックス 13">
                <a:extLst>
                  <a:ext uri="{FF2B5EF4-FFF2-40B4-BE49-F238E27FC236}">
                    <a16:creationId xmlns:a16="http://schemas.microsoft.com/office/drawing/2014/main" id="{0BCF9709-8887-C14B-A368-C93823D7030C}"/>
                  </a:ext>
                </a:extLst>
              </p:cNvPr>
              <p:cNvSpPr txBox="1"/>
              <p:nvPr/>
            </p:nvSpPr>
            <p:spPr>
              <a:xfrm>
                <a:off x="235871" y="1019374"/>
                <a:ext cx="4262321" cy="496739"/>
              </a:xfrm>
              <a:prstGeom prst="rect">
                <a:avLst/>
              </a:prstGeom>
              <a:noFill/>
            </p:spPr>
            <p:txBody>
              <a:bodyPr wrap="none" rtlCol="0">
                <a:spAutoFit/>
              </a:bodyPr>
              <a:lstStyle/>
              <a:p>
                <a:pPr marL="342900" indent="-342900">
                  <a:buFont typeface="Wingdings" pitchFamily="2" charset="2"/>
                  <a:buChar char="l"/>
                </a:pPr>
                <a14:m>
                  <m:oMath xmlns:m="http://schemas.openxmlformats.org/officeDocument/2006/math">
                    <m:f>
                      <m:fPr>
                        <m:type m:val="lin"/>
                        <m:ctrlPr>
                          <a:rPr lang="en-US" altLang="ja-JP" sz="2400" b="1" i="1" smtClean="0">
                            <a:solidFill>
                              <a:schemeClr val="tx1"/>
                            </a:solidFill>
                            <a:latin typeface="Cambria Math" panose="02040503050406030204" pitchFamily="18" charset="0"/>
                            <a:ea typeface="Cambria Math" panose="02040503050406030204" pitchFamily="18" charset="0"/>
                          </a:rPr>
                        </m:ctrlPr>
                      </m:fPr>
                      <m:num>
                        <m:sSub>
                          <m:sSubPr>
                            <m:ctrlPr>
                              <a:rPr lang="en-US" altLang="ja-JP" sz="2400" b="1" i="1">
                                <a:solidFill>
                                  <a:schemeClr val="tx1"/>
                                </a:solidFill>
                                <a:latin typeface="Cambria Math" panose="02040503050406030204" pitchFamily="18" charset="0"/>
                                <a:ea typeface="Cambria Math" panose="02040503050406030204" pitchFamily="18" charset="0"/>
                              </a:rPr>
                            </m:ctrlPr>
                          </m:sSubPr>
                          <m:e>
                            <m:r>
                              <a:rPr lang="en-US" altLang="ja-JP" sz="2400" b="1" i="1">
                                <a:solidFill>
                                  <a:schemeClr val="tx1"/>
                                </a:solidFill>
                                <a:latin typeface="Cambria Math" panose="02040503050406030204" pitchFamily="18" charset="0"/>
                                <a:ea typeface="Cambria Math" panose="02040503050406030204" pitchFamily="18" charset="0"/>
                              </a:rPr>
                              <m:t>𝝀</m:t>
                            </m:r>
                          </m:e>
                          <m:sub>
                            <m:r>
                              <a:rPr lang="en-US" altLang="ja-JP" sz="2400" b="1">
                                <a:solidFill>
                                  <a:schemeClr val="tx1"/>
                                </a:solidFill>
                                <a:latin typeface="Cambria Math" panose="02040503050406030204" pitchFamily="18" charset="0"/>
                                <a:ea typeface="Cambria Math" panose="02040503050406030204" pitchFamily="18" charset="0"/>
                              </a:rPr>
                              <m:t>𝐜</m:t>
                            </m:r>
                          </m:sub>
                        </m:sSub>
                      </m:num>
                      <m:den>
                        <m:sSub>
                          <m:sSubPr>
                            <m:ctrlPr>
                              <a:rPr lang="en-US" altLang="ja-JP" sz="2400" b="1" i="1">
                                <a:solidFill>
                                  <a:schemeClr val="tx1"/>
                                </a:solidFill>
                                <a:latin typeface="Cambria Math" panose="02040503050406030204" pitchFamily="18" charset="0"/>
                                <a:ea typeface="Cambria Math" panose="02040503050406030204" pitchFamily="18" charset="0"/>
                              </a:rPr>
                            </m:ctrlPr>
                          </m:sSubPr>
                          <m:e>
                            <m:r>
                              <a:rPr lang="en-US" altLang="ja-JP" sz="2400" b="1" i="1">
                                <a:solidFill>
                                  <a:schemeClr val="tx1"/>
                                </a:solidFill>
                                <a:latin typeface="Cambria Math" panose="02040503050406030204" pitchFamily="18" charset="0"/>
                                <a:ea typeface="Cambria Math" panose="02040503050406030204" pitchFamily="18" charset="0"/>
                              </a:rPr>
                              <m:t>𝒓</m:t>
                            </m:r>
                          </m:e>
                          <m:sub>
                            <m:r>
                              <a:rPr lang="en-US" altLang="ja-JP" sz="2400" b="1">
                                <a:solidFill>
                                  <a:schemeClr val="tx1"/>
                                </a:solidFill>
                                <a:latin typeface="Cambria Math" panose="02040503050406030204" pitchFamily="18" charset="0"/>
                                <a:ea typeface="Cambria Math" panose="02040503050406030204" pitchFamily="18" charset="0"/>
                              </a:rPr>
                              <m:t>𝐠𝐞</m:t>
                            </m:r>
                          </m:sub>
                        </m:sSub>
                      </m:den>
                    </m:f>
                    <m:r>
                      <a:rPr lang="en-US" altLang="ja-JP" sz="2400" b="1" i="1">
                        <a:solidFill>
                          <a:schemeClr val="tx1"/>
                        </a:solidFill>
                        <a:latin typeface="Cambria Math" panose="02040503050406030204" pitchFamily="18" charset="0"/>
                      </a:rPr>
                      <m:t>=</m:t>
                    </m:r>
                    <m:r>
                      <a:rPr lang="en-US" altLang="ja-JP" sz="2400" b="1" i="1">
                        <a:solidFill>
                          <a:schemeClr val="tx1"/>
                        </a:solidFill>
                        <a:latin typeface="Cambria Math" panose="02040503050406030204" pitchFamily="18" charset="0"/>
                      </a:rPr>
                      <m:t>𝟓𝟑</m:t>
                    </m:r>
                    <m:r>
                      <a:rPr lang="en-US" altLang="ja-JP" sz="2400" b="1" i="1">
                        <a:solidFill>
                          <a:schemeClr val="tx1"/>
                        </a:solidFill>
                        <a:latin typeface="Cambria Math" panose="02040503050406030204" pitchFamily="18" charset="0"/>
                      </a:rPr>
                      <m:t>.</m:t>
                    </m:r>
                    <m:r>
                      <a:rPr lang="en-US" altLang="ja-JP" sz="2400" b="1" i="1">
                        <a:solidFill>
                          <a:schemeClr val="tx1"/>
                        </a:solidFill>
                        <a:latin typeface="Cambria Math" panose="02040503050406030204" pitchFamily="18" charset="0"/>
                      </a:rPr>
                      <m:t>𝟕</m:t>
                    </m:r>
                  </m:oMath>
                </a14:m>
                <a:r>
                  <a:rPr lang="en-US" altLang="ja-JP" sz="2400" b="1" dirty="0">
                    <a:solidFill>
                      <a:schemeClr val="tx1"/>
                    </a:solidFill>
                  </a:rPr>
                  <a:t>, </a:t>
                </a:r>
                <a14:m>
                  <m:oMath xmlns:m="http://schemas.openxmlformats.org/officeDocument/2006/math">
                    <m:f>
                      <m:fPr>
                        <m:type m:val="lin"/>
                        <m:ctrlPr>
                          <a:rPr lang="en-US" altLang="ja-JP" sz="2400" b="1" i="1" smtClean="0">
                            <a:solidFill>
                              <a:schemeClr val="accent2"/>
                            </a:solidFill>
                            <a:latin typeface="Cambria Math" panose="02040503050406030204" pitchFamily="18" charset="0"/>
                            <a:ea typeface="Cambria Math" panose="02040503050406030204" pitchFamily="18" charset="0"/>
                          </a:rPr>
                        </m:ctrlPr>
                      </m:fPr>
                      <m:num>
                        <m:sSub>
                          <m:sSubPr>
                            <m:ctrlPr>
                              <a:rPr lang="en-US" altLang="ja-JP" sz="2400" b="1" i="1" smtClean="0">
                                <a:solidFill>
                                  <a:schemeClr val="accent2"/>
                                </a:solidFill>
                                <a:latin typeface="Cambria Math" panose="02040503050406030204" pitchFamily="18" charset="0"/>
                                <a:ea typeface="Cambria Math" panose="02040503050406030204" pitchFamily="18" charset="0"/>
                              </a:rPr>
                            </m:ctrlPr>
                          </m:sSubPr>
                          <m:e>
                            <m:r>
                              <a:rPr lang="en-US" altLang="ja-JP" sz="2400" b="1" i="1" smtClean="0">
                                <a:solidFill>
                                  <a:schemeClr val="accent2"/>
                                </a:solidFill>
                                <a:latin typeface="Cambria Math" panose="02040503050406030204" pitchFamily="18" charset="0"/>
                                <a:ea typeface="Cambria Math" panose="02040503050406030204" pitchFamily="18" charset="0"/>
                              </a:rPr>
                              <m:t>𝒏</m:t>
                            </m:r>
                          </m:e>
                          <m:sub>
                            <m:r>
                              <a:rPr lang="en-US" altLang="ja-JP" sz="2400" b="1" i="0" smtClean="0">
                                <a:solidFill>
                                  <a:schemeClr val="accent2"/>
                                </a:solidFill>
                                <a:latin typeface="Cambria Math" panose="02040503050406030204" pitchFamily="18" charset="0"/>
                                <a:ea typeface="Cambria Math" panose="02040503050406030204" pitchFamily="18" charset="0"/>
                              </a:rPr>
                              <m:t>𝐜𝐥</m:t>
                            </m:r>
                          </m:sub>
                        </m:sSub>
                      </m:num>
                      <m:den>
                        <m:sSub>
                          <m:sSubPr>
                            <m:ctrlPr>
                              <a:rPr lang="en-US" altLang="ja-JP" sz="2400" b="1" i="1">
                                <a:solidFill>
                                  <a:schemeClr val="accent2"/>
                                </a:solidFill>
                                <a:latin typeface="Cambria Math" panose="02040503050406030204" pitchFamily="18" charset="0"/>
                                <a:ea typeface="Cambria Math" panose="02040503050406030204" pitchFamily="18" charset="0"/>
                              </a:rPr>
                            </m:ctrlPr>
                          </m:sSubPr>
                          <m:e>
                            <m:r>
                              <a:rPr lang="en-US" altLang="ja-JP" sz="2400" b="1" i="1">
                                <a:solidFill>
                                  <a:schemeClr val="accent2"/>
                                </a:solidFill>
                                <a:latin typeface="Cambria Math" panose="02040503050406030204" pitchFamily="18" charset="0"/>
                                <a:ea typeface="Cambria Math" panose="02040503050406030204" pitchFamily="18" charset="0"/>
                              </a:rPr>
                              <m:t>𝒏</m:t>
                            </m:r>
                          </m:e>
                          <m:sub>
                            <m:r>
                              <a:rPr lang="en-US" altLang="ja-JP" sz="2400" b="1" i="1">
                                <a:solidFill>
                                  <a:schemeClr val="accent2"/>
                                </a:solidFill>
                                <a:latin typeface="Cambria Math" panose="02040503050406030204" pitchFamily="18" charset="0"/>
                                <a:ea typeface="Cambria Math" panose="02040503050406030204" pitchFamily="18" charset="0"/>
                              </a:rPr>
                              <m:t>𝟎</m:t>
                            </m:r>
                          </m:sub>
                        </m:sSub>
                      </m:den>
                    </m:f>
                    <m:r>
                      <a:rPr lang="en-US" altLang="ja-JP" sz="2400" b="1">
                        <a:solidFill>
                          <a:schemeClr val="accent2"/>
                        </a:solidFill>
                        <a:latin typeface="Cambria Math" panose="02040503050406030204" pitchFamily="18" charset="0"/>
                        <a:ea typeface="Cambria Math" panose="02040503050406030204" pitchFamily="18" charset="0"/>
                      </a:rPr>
                      <m:t>=</m:t>
                    </m:r>
                    <m:r>
                      <a:rPr lang="en-US" altLang="ja-JP" sz="2400" b="1" smtClean="0">
                        <a:solidFill>
                          <a:schemeClr val="accent2"/>
                        </a:solidFill>
                        <a:latin typeface="Cambria Math" panose="02040503050406030204" pitchFamily="18" charset="0"/>
                        <a:ea typeface="Cambria Math" panose="02040503050406030204" pitchFamily="18" charset="0"/>
                      </a:rPr>
                      <m:t>𝟐</m:t>
                    </m:r>
                  </m:oMath>
                </a14:m>
                <a:endParaRPr kumimoji="1" lang="ja-JP" altLang="en-US" sz="1400">
                  <a:solidFill>
                    <a:schemeClr val="tx1"/>
                  </a:solidFill>
                </a:endParaRPr>
              </a:p>
            </p:txBody>
          </p:sp>
        </mc:Choice>
        <mc:Fallback>
          <p:sp>
            <p:nvSpPr>
              <p:cNvPr id="14" name="テキスト ボックス 13">
                <a:extLst>
                  <a:ext uri="{FF2B5EF4-FFF2-40B4-BE49-F238E27FC236}">
                    <a16:creationId xmlns:a16="http://schemas.microsoft.com/office/drawing/2014/main" id="{0BCF9709-8887-C14B-A368-C93823D7030C}"/>
                  </a:ext>
                </a:extLst>
              </p:cNvPr>
              <p:cNvSpPr txBox="1">
                <a:spLocks noRot="1" noChangeAspect="1" noMove="1" noResize="1" noEditPoints="1" noAdjustHandles="1" noChangeArrowheads="1" noChangeShapeType="1" noTextEdit="1"/>
              </p:cNvSpPr>
              <p:nvPr/>
            </p:nvSpPr>
            <p:spPr>
              <a:xfrm>
                <a:off x="235871" y="1019374"/>
                <a:ext cx="4262321" cy="496739"/>
              </a:xfrm>
              <a:prstGeom prst="rect">
                <a:avLst/>
              </a:prstGeom>
              <a:blipFill>
                <a:blip r:embed="rId10"/>
                <a:stretch>
                  <a:fillRect l="-1780" t="-117500" b="-172500"/>
                </a:stretch>
              </a:blipFill>
            </p:spPr>
            <p:txBody>
              <a:bodyPr/>
              <a:lstStyle/>
              <a:p>
                <a:r>
                  <a:rPr lang="ja-JP" altLang="en-US">
                    <a:noFill/>
                  </a:rPr>
                  <a:t> </a:t>
                </a:r>
              </a:p>
            </p:txBody>
          </p:sp>
        </mc:Fallback>
      </mc:AlternateContent>
      <p:sp>
        <p:nvSpPr>
          <p:cNvPr id="47" name="テキスト ボックス 46">
            <a:extLst>
              <a:ext uri="{FF2B5EF4-FFF2-40B4-BE49-F238E27FC236}">
                <a16:creationId xmlns:a16="http://schemas.microsoft.com/office/drawing/2014/main" id="{8E9AA6BC-91BB-FB4B-8BCB-FE7BE84C15AA}"/>
              </a:ext>
            </a:extLst>
          </p:cNvPr>
          <p:cNvSpPr txBox="1"/>
          <p:nvPr/>
        </p:nvSpPr>
        <p:spPr>
          <a:xfrm>
            <a:off x="2452746" y="1873343"/>
            <a:ext cx="718466" cy="461665"/>
          </a:xfrm>
          <a:prstGeom prst="rect">
            <a:avLst/>
          </a:prstGeom>
          <a:noFill/>
        </p:spPr>
        <p:txBody>
          <a:bodyPr wrap="none" rtlCol="0">
            <a:spAutoFit/>
          </a:bodyPr>
          <a:lstStyle/>
          <a:p>
            <a:r>
              <a:rPr kumimoji="1" lang="en-US" altLang="ja-JP" sz="2400" b="1" dirty="0"/>
              <a:t>PIC</a:t>
            </a:r>
            <a:endParaRPr kumimoji="1" lang="ja-JP" altLang="en-US" sz="2400" b="1"/>
          </a:p>
        </p:txBody>
      </p:sp>
      <p:sp>
        <p:nvSpPr>
          <p:cNvPr id="15" name="スライド番号プレースホルダー 14">
            <a:extLst>
              <a:ext uri="{FF2B5EF4-FFF2-40B4-BE49-F238E27FC236}">
                <a16:creationId xmlns:a16="http://schemas.microsoft.com/office/drawing/2014/main" id="{13760853-D9C9-DA45-A688-4E849502C719}"/>
              </a:ext>
            </a:extLst>
          </p:cNvPr>
          <p:cNvSpPr>
            <a:spLocks noGrp="1"/>
          </p:cNvSpPr>
          <p:nvPr>
            <p:ph type="sldNum" sz="quarter" idx="12"/>
          </p:nvPr>
        </p:nvSpPr>
        <p:spPr>
          <a:xfrm>
            <a:off x="7444659" y="6383956"/>
            <a:ext cx="2228850" cy="365125"/>
          </a:xfrm>
        </p:spPr>
        <p:txBody>
          <a:bodyPr/>
          <a:lstStyle/>
          <a:p>
            <a:r>
              <a:rPr lang="en-US" altLang="ja-JP" sz="1400" b="1" dirty="0">
                <a:solidFill>
                  <a:schemeClr val="accent2"/>
                </a:solidFill>
              </a:rPr>
              <a:t>5</a:t>
            </a:r>
            <a:endParaRPr kumimoji="1" lang="ja-JP" altLang="en-US" sz="1400" b="1">
              <a:solidFill>
                <a:schemeClr val="accent2"/>
              </a:solidFill>
            </a:endParaRPr>
          </a:p>
        </p:txBody>
      </p:sp>
      <p:sp>
        <p:nvSpPr>
          <p:cNvPr id="36" name="テキスト ボックス 35">
            <a:extLst>
              <a:ext uri="{FF2B5EF4-FFF2-40B4-BE49-F238E27FC236}">
                <a16:creationId xmlns:a16="http://schemas.microsoft.com/office/drawing/2014/main" id="{518F9B4C-B3FB-A944-B12D-55B30CECC0A0}"/>
              </a:ext>
            </a:extLst>
          </p:cNvPr>
          <p:cNvSpPr txBox="1"/>
          <p:nvPr/>
        </p:nvSpPr>
        <p:spPr>
          <a:xfrm>
            <a:off x="6807069" y="1946345"/>
            <a:ext cx="954107" cy="461665"/>
          </a:xfrm>
          <a:prstGeom prst="rect">
            <a:avLst/>
          </a:prstGeom>
          <a:noFill/>
        </p:spPr>
        <p:txBody>
          <a:bodyPr wrap="none" rtlCol="0">
            <a:spAutoFit/>
          </a:bodyPr>
          <a:lstStyle/>
          <a:p>
            <a:r>
              <a:rPr lang="en-US" altLang="ja-JP" sz="2400" b="1" dirty="0"/>
              <a:t>MHD</a:t>
            </a:r>
            <a:endParaRPr kumimoji="1" lang="ja-JP" altLang="en-US" sz="2400" b="1"/>
          </a:p>
        </p:txBody>
      </p:sp>
      <mc:AlternateContent xmlns:mc="http://schemas.openxmlformats.org/markup-compatibility/2006">
        <mc:Choice xmlns:a14="http://schemas.microsoft.com/office/drawing/2010/main" Requires="a14">
          <p:sp>
            <p:nvSpPr>
              <p:cNvPr id="2" name="テキスト ボックス 1">
                <a:extLst>
                  <a:ext uri="{FF2B5EF4-FFF2-40B4-BE49-F238E27FC236}">
                    <a16:creationId xmlns:a16="http://schemas.microsoft.com/office/drawing/2014/main" id="{49FD951B-6ED5-5656-3C61-78143416604F}"/>
                  </a:ext>
                </a:extLst>
              </p:cNvPr>
              <p:cNvSpPr txBox="1"/>
              <p:nvPr/>
            </p:nvSpPr>
            <p:spPr>
              <a:xfrm>
                <a:off x="4851854" y="833174"/>
                <a:ext cx="4888929" cy="737061"/>
              </a:xfrm>
              <a:prstGeom prst="rect">
                <a:avLst/>
              </a:prstGeom>
              <a:noFill/>
            </p:spPr>
            <p:txBody>
              <a:bodyPr wrap="square" rtlCol="0">
                <a:spAutoFit/>
              </a:bodyPr>
              <a:lstStyle/>
              <a:p>
                <a14:m>
                  <m:oMath xmlns:m="http://schemas.openxmlformats.org/officeDocument/2006/math">
                    <m:sSub>
                      <m:sSubPr>
                        <m:ctrlPr>
                          <a:rPr lang="en-US" altLang="ja-JP" sz="2000" b="1" i="1">
                            <a:latin typeface="Cambria Math" panose="02040503050406030204" pitchFamily="18" charset="0"/>
                            <a:ea typeface="Cambria Math" panose="02040503050406030204" pitchFamily="18" charset="0"/>
                          </a:rPr>
                        </m:ctrlPr>
                      </m:sSubPr>
                      <m:e>
                        <m:r>
                          <a:rPr lang="en-US" altLang="ja-JP" sz="2000" b="1" i="1">
                            <a:latin typeface="Cambria Math" panose="02040503050406030204" pitchFamily="18" charset="0"/>
                            <a:ea typeface="Cambria Math" panose="02040503050406030204" pitchFamily="18" charset="0"/>
                          </a:rPr>
                          <m:t>𝒓</m:t>
                        </m:r>
                      </m:e>
                      <m:sub>
                        <m:r>
                          <a:rPr lang="en-US" altLang="ja-JP" sz="2000" b="1">
                            <a:latin typeface="Cambria Math" panose="02040503050406030204" pitchFamily="18" charset="0"/>
                            <a:ea typeface="Cambria Math" panose="02040503050406030204" pitchFamily="18" charset="0"/>
                          </a:rPr>
                          <m:t>𝐠𝐞</m:t>
                        </m:r>
                      </m:sub>
                    </m:sSub>
                    <m:r>
                      <a:rPr lang="en-US" altLang="ja-JP" sz="2000" b="1" i="1">
                        <a:latin typeface="Cambria Math" panose="02040503050406030204" pitchFamily="18" charset="0"/>
                        <a:ea typeface="Cambria Math" panose="02040503050406030204" pitchFamily="18" charset="0"/>
                      </a:rPr>
                      <m:t> </m:t>
                    </m:r>
                  </m:oMath>
                </a14:m>
                <a:r>
                  <a:rPr lang="en-US" altLang="ja-JP" sz="2000" b="1" dirty="0"/>
                  <a:t>: </a:t>
                </a:r>
                <a:r>
                  <a:rPr lang="en-US" altLang="ja-JP" sz="2000" b="1" dirty="0" err="1"/>
                  <a:t>Gyroradius</a:t>
                </a:r>
                <a:r>
                  <a:rPr lang="en-US" altLang="ja-JP" sz="2000" b="1" dirty="0"/>
                  <a:t> of thermal particles</a:t>
                </a:r>
              </a:p>
              <a:p>
                <a:r>
                  <a:rPr lang="en-US" altLang="ja-JP" sz="2000" b="1" dirty="0"/>
                  <a:t>        in the shock compressed b-fields</a:t>
                </a:r>
                <a:endParaRPr kumimoji="1" lang="ja-JP" altLang="en-US" sz="2000" b="1"/>
              </a:p>
            </p:txBody>
          </p:sp>
        </mc:Choice>
        <mc:Fallback>
          <p:sp>
            <p:nvSpPr>
              <p:cNvPr id="2" name="テキスト ボックス 1">
                <a:extLst>
                  <a:ext uri="{FF2B5EF4-FFF2-40B4-BE49-F238E27FC236}">
                    <a16:creationId xmlns:a16="http://schemas.microsoft.com/office/drawing/2014/main" id="{49FD951B-6ED5-5656-3C61-78143416604F}"/>
                  </a:ext>
                </a:extLst>
              </p:cNvPr>
              <p:cNvSpPr txBox="1">
                <a:spLocks noRot="1" noChangeAspect="1" noMove="1" noResize="1" noEditPoints="1" noAdjustHandles="1" noChangeArrowheads="1" noChangeShapeType="1" noTextEdit="1"/>
              </p:cNvSpPr>
              <p:nvPr/>
            </p:nvSpPr>
            <p:spPr>
              <a:xfrm>
                <a:off x="4851854" y="833174"/>
                <a:ext cx="4888929" cy="737061"/>
              </a:xfrm>
              <a:prstGeom prst="rect">
                <a:avLst/>
              </a:prstGeom>
              <a:blipFill>
                <a:blip r:embed="rId11"/>
                <a:stretch>
                  <a:fillRect l="-1554" t="-3390" r="-777" b="-15254"/>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4269475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7B14AA4-AE0B-3242-82FC-E52E2B2F0DB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2780"/>
          <a:stretch/>
        </p:blipFill>
        <p:spPr>
          <a:xfrm>
            <a:off x="4996002" y="1480209"/>
            <a:ext cx="4718731" cy="3828982"/>
          </a:xfrm>
          <a:prstGeom prst="rect">
            <a:avLst/>
          </a:prstGeom>
        </p:spPr>
      </p:pic>
      <p:pic>
        <p:nvPicPr>
          <p:cNvPr id="23" name="図 22" descr="グラフ&#10;&#10;自動的に生成された説明">
            <a:extLst>
              <a:ext uri="{FF2B5EF4-FFF2-40B4-BE49-F238E27FC236}">
                <a16:creationId xmlns:a16="http://schemas.microsoft.com/office/drawing/2014/main" id="{12D00764-8053-D54D-896C-35E48A09BCB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5185" t="14372" r="14315" b="16694"/>
          <a:stretch/>
        </p:blipFill>
        <p:spPr>
          <a:xfrm>
            <a:off x="1028441" y="2254043"/>
            <a:ext cx="3888522" cy="2281314"/>
          </a:xfrm>
          <a:prstGeom prst="rect">
            <a:avLst/>
          </a:prstGeom>
        </p:spPr>
      </p:pic>
      <mc:AlternateContent xmlns:mc="http://schemas.openxmlformats.org/markup-compatibility/2006" xmlns:a14="http://schemas.microsoft.com/office/drawing/2010/main">
        <mc:Choice Requires="a14">
          <p:sp>
            <p:nvSpPr>
              <p:cNvPr id="64" name="テキスト ボックス 63">
                <a:extLst>
                  <a:ext uri="{FF2B5EF4-FFF2-40B4-BE49-F238E27FC236}">
                    <a16:creationId xmlns:a16="http://schemas.microsoft.com/office/drawing/2014/main" id="{E0F2832B-FF87-374D-B8D8-BCB3E2537C16}"/>
                  </a:ext>
                </a:extLst>
              </p:cNvPr>
              <p:cNvSpPr txBox="1"/>
              <p:nvPr/>
            </p:nvSpPr>
            <p:spPr>
              <a:xfrm>
                <a:off x="8942534" y="938088"/>
                <a:ext cx="798873" cy="454868"/>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f>
                        <m:fPr>
                          <m:type m:val="skw"/>
                          <m:ctrlPr>
                            <a:rPr kumimoji="1" lang="ja-JP" altLang="en-US" sz="2000" b="1" i="1" smtClean="0">
                              <a:latin typeface="Cambria Math" panose="02040503050406030204" pitchFamily="18" charset="0"/>
                            </a:rPr>
                          </m:ctrlPr>
                        </m:fPr>
                        <m:num>
                          <m:r>
                            <a:rPr kumimoji="1" lang="en-US" altLang="ja-JP" sz="2000" b="1" i="1" smtClean="0">
                              <a:latin typeface="Cambria Math" panose="02040503050406030204" pitchFamily="18" charset="0"/>
                            </a:rPr>
                            <m:t>𝒏</m:t>
                          </m:r>
                        </m:num>
                        <m:den>
                          <m:sSub>
                            <m:sSubPr>
                              <m:ctrlPr>
                                <a:rPr kumimoji="1" lang="en-US" altLang="ja-JP" sz="2000" b="1" i="1" smtClean="0">
                                  <a:latin typeface="Cambria Math" panose="02040503050406030204" pitchFamily="18" charset="0"/>
                                </a:rPr>
                              </m:ctrlPr>
                            </m:sSubPr>
                            <m:e>
                              <m:r>
                                <a:rPr kumimoji="1" lang="en-US" altLang="ja-JP" sz="2000" b="1" i="1" smtClean="0">
                                  <a:latin typeface="Cambria Math" panose="02040503050406030204" pitchFamily="18" charset="0"/>
                                </a:rPr>
                                <m:t>𝒏</m:t>
                              </m:r>
                            </m:e>
                            <m:sub>
                              <m:r>
                                <a:rPr kumimoji="1" lang="en-US" altLang="ja-JP" sz="2000" b="1" i="1" smtClean="0">
                                  <a:latin typeface="Cambria Math" panose="02040503050406030204" pitchFamily="18" charset="0"/>
                                </a:rPr>
                                <m:t>𝟎</m:t>
                              </m:r>
                            </m:sub>
                          </m:sSub>
                        </m:den>
                      </m:f>
                    </m:oMath>
                  </m:oMathPara>
                </a14:m>
                <a:endParaRPr kumimoji="1" lang="ja-JP" altLang="en-US" sz="2400" b="1"/>
              </a:p>
            </p:txBody>
          </p:sp>
        </mc:Choice>
        <mc:Fallback xmlns="">
          <p:sp>
            <p:nvSpPr>
              <p:cNvPr id="64" name="テキスト ボックス 63">
                <a:extLst>
                  <a:ext uri="{FF2B5EF4-FFF2-40B4-BE49-F238E27FC236}">
                    <a16:creationId xmlns:a16="http://schemas.microsoft.com/office/drawing/2014/main" id="{E0F2832B-FF87-374D-B8D8-BCB3E2537C16}"/>
                  </a:ext>
                </a:extLst>
              </p:cNvPr>
              <p:cNvSpPr txBox="1">
                <a:spLocks noRot="1" noChangeAspect="1" noMove="1" noResize="1" noEditPoints="1" noAdjustHandles="1" noChangeArrowheads="1" noChangeShapeType="1" noTextEdit="1"/>
              </p:cNvSpPr>
              <p:nvPr/>
            </p:nvSpPr>
            <p:spPr>
              <a:xfrm>
                <a:off x="8942534" y="938088"/>
                <a:ext cx="798873" cy="454868"/>
              </a:xfrm>
              <a:prstGeom prst="rect">
                <a:avLst/>
              </a:prstGeom>
              <a:blipFill>
                <a:blip r:embed="rId5"/>
                <a:stretch>
                  <a:fillRect l="-39063" t="-132432" r="-6250" b="-205405"/>
                </a:stretch>
              </a:blipFill>
              <a:ln>
                <a:noFill/>
              </a:ln>
            </p:spPr>
            <p:txBody>
              <a:bodyPr/>
              <a:lstStyle/>
              <a:p>
                <a:r>
                  <a:rPr lang="ja-JP" altLang="en-US">
                    <a:noFill/>
                  </a:rPr>
                  <a:t> </a:t>
                </a:r>
              </a:p>
            </p:txBody>
          </p:sp>
        </mc:Fallback>
      </mc:AlternateContent>
      <p:sp>
        <p:nvSpPr>
          <p:cNvPr id="66" name="テキスト ボックス 65">
            <a:extLst>
              <a:ext uri="{FF2B5EF4-FFF2-40B4-BE49-F238E27FC236}">
                <a16:creationId xmlns:a16="http://schemas.microsoft.com/office/drawing/2014/main" id="{E9353847-2523-1545-893A-8D70BE82BBE4}"/>
              </a:ext>
            </a:extLst>
          </p:cNvPr>
          <p:cNvSpPr txBox="1"/>
          <p:nvPr/>
        </p:nvSpPr>
        <p:spPr>
          <a:xfrm>
            <a:off x="351803" y="2110368"/>
            <a:ext cx="647613" cy="338554"/>
          </a:xfrm>
          <a:prstGeom prst="rect">
            <a:avLst/>
          </a:prstGeom>
          <a:solidFill>
            <a:schemeClr val="bg1"/>
          </a:solidFill>
        </p:spPr>
        <p:txBody>
          <a:bodyPr wrap="none" lIns="0" tIns="0" rIns="0" bIns="0" rtlCol="0">
            <a:spAutoFit/>
          </a:bodyPr>
          <a:lstStyle/>
          <a:p>
            <a:r>
              <a:rPr kumimoji="1" lang="en-US" altLang="ja-JP" sz="2200" b="1" dirty="0"/>
              <a:t>1200</a:t>
            </a:r>
            <a:endParaRPr kumimoji="1" lang="ja-JP" altLang="en-US" sz="2200" b="1"/>
          </a:p>
        </p:txBody>
      </p:sp>
      <p:sp>
        <p:nvSpPr>
          <p:cNvPr id="67" name="テキスト ボックス 66">
            <a:extLst>
              <a:ext uri="{FF2B5EF4-FFF2-40B4-BE49-F238E27FC236}">
                <a16:creationId xmlns:a16="http://schemas.microsoft.com/office/drawing/2014/main" id="{508B2854-FCEA-F243-8020-C1513C6D9995}"/>
              </a:ext>
            </a:extLst>
          </p:cNvPr>
          <p:cNvSpPr txBox="1"/>
          <p:nvPr/>
        </p:nvSpPr>
        <p:spPr>
          <a:xfrm>
            <a:off x="452975" y="3181580"/>
            <a:ext cx="546441" cy="338554"/>
          </a:xfrm>
          <a:prstGeom prst="rect">
            <a:avLst/>
          </a:prstGeom>
          <a:solidFill>
            <a:schemeClr val="bg1"/>
          </a:solidFill>
        </p:spPr>
        <p:txBody>
          <a:bodyPr wrap="square" lIns="0" tIns="0" rIns="0" bIns="0" rtlCol="0">
            <a:spAutoFit/>
          </a:bodyPr>
          <a:lstStyle/>
          <a:p>
            <a:r>
              <a:rPr lang="en-US" altLang="ja-JP" sz="2200" b="1" dirty="0"/>
              <a:t>6</a:t>
            </a:r>
            <a:r>
              <a:rPr kumimoji="1" lang="en-US" altLang="ja-JP" sz="2200" b="1" dirty="0"/>
              <a:t>00</a:t>
            </a:r>
            <a:endParaRPr kumimoji="1" lang="ja-JP" altLang="en-US" sz="2200" b="1"/>
          </a:p>
        </p:txBody>
      </p:sp>
      <p:sp>
        <p:nvSpPr>
          <p:cNvPr id="68" name="テキスト ボックス 67">
            <a:extLst>
              <a:ext uri="{FF2B5EF4-FFF2-40B4-BE49-F238E27FC236}">
                <a16:creationId xmlns:a16="http://schemas.microsoft.com/office/drawing/2014/main" id="{5F154EA5-E03E-B148-9C27-BC555BB5A312}"/>
              </a:ext>
            </a:extLst>
          </p:cNvPr>
          <p:cNvSpPr txBox="1"/>
          <p:nvPr/>
        </p:nvSpPr>
        <p:spPr>
          <a:xfrm flipH="1">
            <a:off x="787594" y="4134923"/>
            <a:ext cx="242871" cy="338554"/>
          </a:xfrm>
          <a:prstGeom prst="rect">
            <a:avLst/>
          </a:prstGeom>
          <a:solidFill>
            <a:schemeClr val="bg1"/>
          </a:solidFill>
        </p:spPr>
        <p:txBody>
          <a:bodyPr wrap="square" lIns="0" tIns="0" rIns="0" bIns="0" rtlCol="0">
            <a:spAutoFit/>
          </a:bodyPr>
          <a:lstStyle/>
          <a:p>
            <a:r>
              <a:rPr kumimoji="1" lang="en-US" altLang="ja-JP" sz="2200" b="1" dirty="0"/>
              <a:t>0</a:t>
            </a:r>
            <a:endParaRPr kumimoji="1" lang="ja-JP" altLang="en-US" sz="2200" b="1"/>
          </a:p>
        </p:txBody>
      </p:sp>
      <p:sp>
        <p:nvSpPr>
          <p:cNvPr id="33" name="テキスト ボックス 32">
            <a:extLst>
              <a:ext uri="{FF2B5EF4-FFF2-40B4-BE49-F238E27FC236}">
                <a16:creationId xmlns:a16="http://schemas.microsoft.com/office/drawing/2014/main" id="{AE9E00D9-D6BA-B143-9EF3-14A8B692E51C}"/>
              </a:ext>
            </a:extLst>
          </p:cNvPr>
          <p:cNvSpPr txBox="1"/>
          <p:nvPr/>
        </p:nvSpPr>
        <p:spPr>
          <a:xfrm rot="5400000">
            <a:off x="4625551" y="3074203"/>
            <a:ext cx="431877" cy="5760000"/>
          </a:xfrm>
          <a:prstGeom prst="rect">
            <a:avLst/>
          </a:prstGeom>
          <a:solidFill>
            <a:schemeClr val="bg1"/>
          </a:solidFill>
        </p:spPr>
        <p:txBody>
          <a:bodyPr wrap="square" rtlCol="0">
            <a:spAutoFit/>
          </a:bodyPr>
          <a:lstStyle/>
          <a:p>
            <a:endParaRPr kumimoji="1" lang="ja-JP" altLang="en-US"/>
          </a:p>
        </p:txBody>
      </p:sp>
      <p:pic>
        <p:nvPicPr>
          <p:cNvPr id="51" name="図 50">
            <a:extLst>
              <a:ext uri="{FF2B5EF4-FFF2-40B4-BE49-F238E27FC236}">
                <a16:creationId xmlns:a16="http://schemas.microsoft.com/office/drawing/2014/main" id="{A2B21E63-51A1-0941-BB79-9BB3E7EB22B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155389" y="3188571"/>
            <a:ext cx="884442" cy="324571"/>
          </a:xfrm>
          <a:prstGeom prst="rect">
            <a:avLst/>
          </a:prstGeom>
          <a:solidFill>
            <a:schemeClr val="bg1"/>
          </a:solidFill>
        </p:spPr>
      </p:pic>
      <p:sp>
        <p:nvSpPr>
          <p:cNvPr id="52" name="テキスト ボックス 51">
            <a:extLst>
              <a:ext uri="{FF2B5EF4-FFF2-40B4-BE49-F238E27FC236}">
                <a16:creationId xmlns:a16="http://schemas.microsoft.com/office/drawing/2014/main" id="{19A3D343-14CC-FB44-B2FC-E9048E9DC2A6}"/>
              </a:ext>
            </a:extLst>
          </p:cNvPr>
          <p:cNvSpPr txBox="1"/>
          <p:nvPr/>
        </p:nvSpPr>
        <p:spPr>
          <a:xfrm>
            <a:off x="5665146" y="4515079"/>
            <a:ext cx="2831020" cy="369332"/>
          </a:xfrm>
          <a:prstGeom prst="rect">
            <a:avLst/>
          </a:prstGeom>
          <a:solidFill>
            <a:schemeClr val="bg1"/>
          </a:solidFill>
        </p:spPr>
        <p:txBody>
          <a:bodyPr wrap="square" lIns="0" tIns="0" rIns="0" bIns="0" rtlCol="0">
            <a:spAutoFit/>
          </a:bodyPr>
          <a:lstStyle/>
          <a:p>
            <a:endParaRPr kumimoji="1" lang="ja-JP" altLang="en-US" sz="2400" b="1"/>
          </a:p>
        </p:txBody>
      </p:sp>
      <mc:AlternateContent xmlns:mc="http://schemas.openxmlformats.org/markup-compatibility/2006" xmlns:a14="http://schemas.microsoft.com/office/drawing/2010/main">
        <mc:Choice Requires="a14">
          <p:sp>
            <p:nvSpPr>
              <p:cNvPr id="31" name="テキスト ボックス 30">
                <a:extLst>
                  <a:ext uri="{FF2B5EF4-FFF2-40B4-BE49-F238E27FC236}">
                    <a16:creationId xmlns:a16="http://schemas.microsoft.com/office/drawing/2014/main" id="{754E69C4-583F-9347-B99C-6A13C2B02549}"/>
                  </a:ext>
                </a:extLst>
              </p:cNvPr>
              <p:cNvSpPr txBox="1"/>
              <p:nvPr/>
            </p:nvSpPr>
            <p:spPr>
              <a:xfrm>
                <a:off x="6495288" y="4885608"/>
                <a:ext cx="1331198" cy="42761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ja-JP" sz="2000" b="1" i="1">
                          <a:latin typeface="Cambria Math" panose="02040503050406030204" pitchFamily="18" charset="0"/>
                        </a:rPr>
                        <m:t>𝒙</m:t>
                      </m:r>
                      <m:r>
                        <a:rPr lang="en-US" altLang="ja-JP" sz="2000" b="1" i="1">
                          <a:latin typeface="Cambria Math" panose="02040503050406030204" pitchFamily="18" charset="0"/>
                        </a:rPr>
                        <m:t> [</m:t>
                      </m:r>
                      <m:f>
                        <m:fPr>
                          <m:type m:val="lin"/>
                          <m:ctrlPr>
                            <a:rPr lang="en-US" altLang="ja-JP" sz="2000" b="1" i="1">
                              <a:latin typeface="Cambria Math" panose="02040503050406030204" pitchFamily="18" charset="0"/>
                            </a:rPr>
                          </m:ctrlPr>
                        </m:fPr>
                        <m:num>
                          <m:r>
                            <a:rPr lang="en-US" altLang="ja-JP" sz="2000" b="1" i="1">
                              <a:latin typeface="Cambria Math" panose="02040503050406030204" pitchFamily="18" charset="0"/>
                            </a:rPr>
                            <m:t>𝒄</m:t>
                          </m:r>
                        </m:num>
                        <m:den>
                          <m:sSub>
                            <m:sSubPr>
                              <m:ctrlPr>
                                <a:rPr lang="en-US" altLang="ja-JP" sz="2000" b="1" i="1">
                                  <a:latin typeface="Cambria Math" panose="02040503050406030204" pitchFamily="18" charset="0"/>
                                </a:rPr>
                              </m:ctrlPr>
                            </m:sSubPr>
                            <m:e>
                              <m:r>
                                <a:rPr lang="en-US" altLang="ja-JP" sz="2000" b="1" i="1">
                                  <a:latin typeface="Cambria Math" panose="02040503050406030204" pitchFamily="18" charset="0"/>
                                  <a:ea typeface="Cambria Math" panose="02040503050406030204" pitchFamily="18" charset="0"/>
                                </a:rPr>
                                <m:t>𝝎</m:t>
                              </m:r>
                            </m:e>
                            <m:sub>
                              <m:r>
                                <a:rPr lang="en-US" altLang="ja-JP" sz="2000" b="1" i="0">
                                  <a:latin typeface="Cambria Math" panose="02040503050406030204" pitchFamily="18" charset="0"/>
                                </a:rPr>
                                <m:t>𝐩𝐞</m:t>
                              </m:r>
                            </m:sub>
                          </m:sSub>
                        </m:den>
                      </m:f>
                      <m:r>
                        <a:rPr lang="en-US" altLang="ja-JP" sz="2000" b="1" i="1">
                          <a:latin typeface="Cambria Math" panose="02040503050406030204" pitchFamily="18" charset="0"/>
                        </a:rPr>
                        <m:t>]</m:t>
                      </m:r>
                    </m:oMath>
                  </m:oMathPara>
                </a14:m>
                <a:endParaRPr lang="ja-JP" altLang="en-US" sz="2000" b="1"/>
              </a:p>
            </p:txBody>
          </p:sp>
        </mc:Choice>
        <mc:Fallback xmlns="">
          <p:sp>
            <p:nvSpPr>
              <p:cNvPr id="31" name="テキスト ボックス 30">
                <a:extLst>
                  <a:ext uri="{FF2B5EF4-FFF2-40B4-BE49-F238E27FC236}">
                    <a16:creationId xmlns:a16="http://schemas.microsoft.com/office/drawing/2014/main" id="{754E69C4-583F-9347-B99C-6A13C2B02549}"/>
                  </a:ext>
                </a:extLst>
              </p:cNvPr>
              <p:cNvSpPr txBox="1">
                <a:spLocks noRot="1" noChangeAspect="1" noMove="1" noResize="1" noEditPoints="1" noAdjustHandles="1" noChangeArrowheads="1" noChangeShapeType="1" noTextEdit="1"/>
              </p:cNvSpPr>
              <p:nvPr/>
            </p:nvSpPr>
            <p:spPr>
              <a:xfrm>
                <a:off x="6495288" y="4885608"/>
                <a:ext cx="1331198" cy="427618"/>
              </a:xfrm>
              <a:prstGeom prst="rect">
                <a:avLst/>
              </a:prstGeom>
              <a:blipFill>
                <a:blip r:embed="rId7"/>
                <a:stretch>
                  <a:fillRect t="-105714" b="-15714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1" name="テキスト ボックス 60">
                <a:extLst>
                  <a:ext uri="{FF2B5EF4-FFF2-40B4-BE49-F238E27FC236}">
                    <a16:creationId xmlns:a16="http://schemas.microsoft.com/office/drawing/2014/main" id="{17125016-0A33-3F40-BD05-01FDE4AEEEE4}"/>
                  </a:ext>
                </a:extLst>
              </p:cNvPr>
              <p:cNvSpPr txBox="1"/>
              <p:nvPr/>
            </p:nvSpPr>
            <p:spPr>
              <a:xfrm>
                <a:off x="2285292" y="4884411"/>
                <a:ext cx="1331198" cy="42761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ja-JP" sz="2000" b="1" i="1">
                          <a:latin typeface="Cambria Math" panose="02040503050406030204" pitchFamily="18" charset="0"/>
                        </a:rPr>
                        <m:t>𝒙</m:t>
                      </m:r>
                      <m:r>
                        <a:rPr lang="en-US" altLang="ja-JP" sz="2000" b="1" i="1">
                          <a:latin typeface="Cambria Math" panose="02040503050406030204" pitchFamily="18" charset="0"/>
                        </a:rPr>
                        <m:t> [</m:t>
                      </m:r>
                      <m:f>
                        <m:fPr>
                          <m:type m:val="lin"/>
                          <m:ctrlPr>
                            <a:rPr lang="en-US" altLang="ja-JP" sz="2000" b="1" i="1">
                              <a:latin typeface="Cambria Math" panose="02040503050406030204" pitchFamily="18" charset="0"/>
                            </a:rPr>
                          </m:ctrlPr>
                        </m:fPr>
                        <m:num>
                          <m:r>
                            <a:rPr lang="en-US" altLang="ja-JP" sz="2000" b="1" i="1">
                              <a:latin typeface="Cambria Math" panose="02040503050406030204" pitchFamily="18" charset="0"/>
                            </a:rPr>
                            <m:t>𝒄</m:t>
                          </m:r>
                        </m:num>
                        <m:den>
                          <m:sSub>
                            <m:sSubPr>
                              <m:ctrlPr>
                                <a:rPr lang="en-US" altLang="ja-JP" sz="2000" b="1" i="1">
                                  <a:latin typeface="Cambria Math" panose="02040503050406030204" pitchFamily="18" charset="0"/>
                                </a:rPr>
                              </m:ctrlPr>
                            </m:sSubPr>
                            <m:e>
                              <m:r>
                                <a:rPr lang="en-US" altLang="ja-JP" sz="2000" b="1" i="1">
                                  <a:latin typeface="Cambria Math" panose="02040503050406030204" pitchFamily="18" charset="0"/>
                                  <a:ea typeface="Cambria Math" panose="02040503050406030204" pitchFamily="18" charset="0"/>
                                </a:rPr>
                                <m:t>𝝎</m:t>
                              </m:r>
                            </m:e>
                            <m:sub>
                              <m:r>
                                <a:rPr lang="en-US" altLang="ja-JP" sz="2000" b="1" i="0">
                                  <a:latin typeface="Cambria Math" panose="02040503050406030204" pitchFamily="18" charset="0"/>
                                </a:rPr>
                                <m:t>𝐩𝐞</m:t>
                              </m:r>
                            </m:sub>
                          </m:sSub>
                        </m:den>
                      </m:f>
                      <m:r>
                        <a:rPr lang="en-US" altLang="ja-JP" sz="2000" b="1" i="1">
                          <a:latin typeface="Cambria Math" panose="02040503050406030204" pitchFamily="18" charset="0"/>
                        </a:rPr>
                        <m:t>]</m:t>
                      </m:r>
                    </m:oMath>
                  </m:oMathPara>
                </a14:m>
                <a:endParaRPr lang="ja-JP" altLang="en-US" sz="2000" b="1"/>
              </a:p>
            </p:txBody>
          </p:sp>
        </mc:Choice>
        <mc:Fallback xmlns="">
          <p:sp>
            <p:nvSpPr>
              <p:cNvPr id="61" name="テキスト ボックス 60">
                <a:extLst>
                  <a:ext uri="{FF2B5EF4-FFF2-40B4-BE49-F238E27FC236}">
                    <a16:creationId xmlns:a16="http://schemas.microsoft.com/office/drawing/2014/main" id="{17125016-0A33-3F40-BD05-01FDE4AEEEE4}"/>
                  </a:ext>
                </a:extLst>
              </p:cNvPr>
              <p:cNvSpPr txBox="1">
                <a:spLocks noRot="1" noChangeAspect="1" noMove="1" noResize="1" noEditPoints="1" noAdjustHandles="1" noChangeArrowheads="1" noChangeShapeType="1" noTextEdit="1"/>
              </p:cNvSpPr>
              <p:nvPr/>
            </p:nvSpPr>
            <p:spPr>
              <a:xfrm>
                <a:off x="2285292" y="4884411"/>
                <a:ext cx="1331198" cy="427618"/>
              </a:xfrm>
              <a:prstGeom prst="rect">
                <a:avLst/>
              </a:prstGeom>
              <a:blipFill>
                <a:blip r:embed="rId8"/>
                <a:stretch>
                  <a:fillRect t="-105714" b="-157143"/>
                </a:stretch>
              </a:blipFill>
            </p:spPr>
            <p:txBody>
              <a:bodyPr/>
              <a:lstStyle/>
              <a:p>
                <a:r>
                  <a:rPr lang="ja-JP" altLang="en-US">
                    <a:noFill/>
                  </a:rPr>
                  <a:t> </a:t>
                </a:r>
              </a:p>
            </p:txBody>
          </p:sp>
        </mc:Fallback>
      </mc:AlternateContent>
      <p:sp>
        <p:nvSpPr>
          <p:cNvPr id="56" name="テキスト ボックス 55">
            <a:extLst>
              <a:ext uri="{FF2B5EF4-FFF2-40B4-BE49-F238E27FC236}">
                <a16:creationId xmlns:a16="http://schemas.microsoft.com/office/drawing/2014/main" id="{C76E14CD-AFAF-794C-AAE3-C2B834098E55}"/>
              </a:ext>
            </a:extLst>
          </p:cNvPr>
          <p:cNvSpPr txBox="1"/>
          <p:nvPr/>
        </p:nvSpPr>
        <p:spPr>
          <a:xfrm>
            <a:off x="745395" y="4426843"/>
            <a:ext cx="4057989" cy="369332"/>
          </a:xfrm>
          <a:prstGeom prst="rect">
            <a:avLst/>
          </a:prstGeom>
          <a:solidFill>
            <a:schemeClr val="bg1"/>
          </a:solidFill>
        </p:spPr>
        <p:txBody>
          <a:bodyPr wrap="square" lIns="0" tIns="0" rIns="0" bIns="0" rtlCol="0">
            <a:spAutoFit/>
          </a:bodyPr>
          <a:lstStyle/>
          <a:p>
            <a:r>
              <a:rPr kumimoji="1" lang="en-US" altLang="ja-JP" sz="2400" b="1" dirty="0"/>
              <a:t> 0     500   1000  1500   2000</a:t>
            </a:r>
            <a:endParaRPr kumimoji="1" lang="ja-JP" altLang="en-US" sz="2400" b="1"/>
          </a:p>
        </p:txBody>
      </p:sp>
      <p:sp>
        <p:nvSpPr>
          <p:cNvPr id="41" name="テキスト ボックス 40">
            <a:extLst>
              <a:ext uri="{FF2B5EF4-FFF2-40B4-BE49-F238E27FC236}">
                <a16:creationId xmlns:a16="http://schemas.microsoft.com/office/drawing/2014/main" id="{D2F5FD0B-25CA-6D43-94EC-81E87AD79A42}"/>
              </a:ext>
            </a:extLst>
          </p:cNvPr>
          <p:cNvSpPr txBox="1"/>
          <p:nvPr/>
        </p:nvSpPr>
        <p:spPr>
          <a:xfrm>
            <a:off x="684441" y="5576940"/>
            <a:ext cx="8730320" cy="830997"/>
          </a:xfrm>
          <a:prstGeom prst="rect">
            <a:avLst/>
          </a:prstGeom>
          <a:solidFill>
            <a:srgbClr val="FF9535"/>
          </a:solidFill>
          <a:ln w="50800">
            <a:solidFill>
              <a:schemeClr val="tx1"/>
            </a:solid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altLang="ja-JP" sz="2400" dirty="0">
                <a:solidFill>
                  <a:schemeClr val="tx1"/>
                </a:solidFill>
              </a:rPr>
              <a:t>MHD</a:t>
            </a:r>
            <a:r>
              <a:rPr lang="ja-JP" altLang="en-US" sz="2400">
                <a:solidFill>
                  <a:schemeClr val="tx1"/>
                </a:solidFill>
              </a:rPr>
              <a:t>：</a:t>
            </a:r>
            <a:r>
              <a:rPr lang="en-US" altLang="ja-JP" sz="2400" dirty="0">
                <a:solidFill>
                  <a:schemeClr val="tx1"/>
                </a:solidFill>
              </a:rPr>
              <a:t>Vortex is generated.</a:t>
            </a:r>
          </a:p>
          <a:p>
            <a:pPr algn="ctr"/>
            <a:r>
              <a:rPr lang="en-US" altLang="ja-JP" sz="2400" dirty="0">
                <a:solidFill>
                  <a:schemeClr val="tx1"/>
                </a:solidFill>
              </a:rPr>
              <a:t>PIC</a:t>
            </a:r>
            <a:r>
              <a:rPr lang="ja-JP" altLang="en-US" sz="2400">
                <a:solidFill>
                  <a:schemeClr val="tx1"/>
                </a:solidFill>
              </a:rPr>
              <a:t>：</a:t>
            </a:r>
            <a:r>
              <a:rPr lang="en-US" altLang="ja-JP" sz="2400" dirty="0">
                <a:solidFill>
                  <a:schemeClr val="tx1"/>
                </a:solidFill>
              </a:rPr>
              <a:t>Particle streaming suppresses the vortex motion. </a:t>
            </a:r>
          </a:p>
        </p:txBody>
      </p:sp>
      <p:sp>
        <p:nvSpPr>
          <p:cNvPr id="36" name="テキスト ボックス 35">
            <a:extLst>
              <a:ext uri="{FF2B5EF4-FFF2-40B4-BE49-F238E27FC236}">
                <a16:creationId xmlns:a16="http://schemas.microsoft.com/office/drawing/2014/main" id="{825E3CEA-088F-ED45-BAF1-AE91249A3D67}"/>
              </a:ext>
            </a:extLst>
          </p:cNvPr>
          <p:cNvSpPr txBox="1"/>
          <p:nvPr/>
        </p:nvSpPr>
        <p:spPr>
          <a:xfrm>
            <a:off x="4898470" y="4398518"/>
            <a:ext cx="4057989" cy="369332"/>
          </a:xfrm>
          <a:prstGeom prst="rect">
            <a:avLst/>
          </a:prstGeom>
          <a:solidFill>
            <a:schemeClr val="bg1"/>
          </a:solidFill>
        </p:spPr>
        <p:txBody>
          <a:bodyPr wrap="square" lIns="0" tIns="0" rIns="0" bIns="0" rtlCol="0">
            <a:spAutoFit/>
          </a:bodyPr>
          <a:lstStyle/>
          <a:p>
            <a:r>
              <a:rPr kumimoji="1" lang="en-US" altLang="ja-JP" sz="2400" b="1" dirty="0"/>
              <a:t> 0    500   1000  1500   2000</a:t>
            </a:r>
            <a:endParaRPr kumimoji="1" lang="ja-JP" altLang="en-US" sz="2400" b="1"/>
          </a:p>
        </p:txBody>
      </p:sp>
      <p:sp>
        <p:nvSpPr>
          <p:cNvPr id="9" name="テキスト ボックス 8">
            <a:extLst>
              <a:ext uri="{FF2B5EF4-FFF2-40B4-BE49-F238E27FC236}">
                <a16:creationId xmlns:a16="http://schemas.microsoft.com/office/drawing/2014/main" id="{E5DCD6DF-7A9D-AD4A-B9D2-0F291F38C3B4}"/>
              </a:ext>
            </a:extLst>
          </p:cNvPr>
          <p:cNvSpPr txBox="1"/>
          <p:nvPr/>
        </p:nvSpPr>
        <p:spPr>
          <a:xfrm>
            <a:off x="2591658" y="1634942"/>
            <a:ext cx="718466" cy="461665"/>
          </a:xfrm>
          <a:prstGeom prst="rect">
            <a:avLst/>
          </a:prstGeom>
          <a:noFill/>
        </p:spPr>
        <p:txBody>
          <a:bodyPr wrap="none" rtlCol="0">
            <a:spAutoFit/>
          </a:bodyPr>
          <a:lstStyle/>
          <a:p>
            <a:r>
              <a:rPr kumimoji="1" lang="en-US" altLang="ja-JP" sz="2400" b="1" dirty="0"/>
              <a:t>PIC</a:t>
            </a:r>
            <a:endParaRPr kumimoji="1" lang="ja-JP" altLang="en-US" sz="2400" b="1"/>
          </a:p>
        </p:txBody>
      </p:sp>
      <p:sp>
        <p:nvSpPr>
          <p:cNvPr id="39" name="テキスト ボックス 38">
            <a:extLst>
              <a:ext uri="{FF2B5EF4-FFF2-40B4-BE49-F238E27FC236}">
                <a16:creationId xmlns:a16="http://schemas.microsoft.com/office/drawing/2014/main" id="{6D8F5C07-0B73-DB48-B621-DE72A44DE5A2}"/>
              </a:ext>
            </a:extLst>
          </p:cNvPr>
          <p:cNvSpPr txBox="1"/>
          <p:nvPr/>
        </p:nvSpPr>
        <p:spPr>
          <a:xfrm>
            <a:off x="6733470" y="1685969"/>
            <a:ext cx="954107" cy="461665"/>
          </a:xfrm>
          <a:prstGeom prst="rect">
            <a:avLst/>
          </a:prstGeom>
          <a:noFill/>
        </p:spPr>
        <p:txBody>
          <a:bodyPr wrap="none" rtlCol="0">
            <a:spAutoFit/>
          </a:bodyPr>
          <a:lstStyle/>
          <a:p>
            <a:r>
              <a:rPr lang="en-US" altLang="ja-JP" sz="2400" b="1" dirty="0"/>
              <a:t>MHD</a:t>
            </a:r>
            <a:endParaRPr kumimoji="1" lang="ja-JP" altLang="en-US" sz="2000" b="1"/>
          </a:p>
        </p:txBody>
      </p:sp>
      <mc:AlternateContent xmlns:mc="http://schemas.openxmlformats.org/markup-compatibility/2006" xmlns:a14="http://schemas.microsoft.com/office/drawing/2010/main">
        <mc:Choice Requires="a14">
          <p:sp>
            <p:nvSpPr>
              <p:cNvPr id="46" name="タイトル 1">
                <a:extLst>
                  <a:ext uri="{FF2B5EF4-FFF2-40B4-BE49-F238E27FC236}">
                    <a16:creationId xmlns:a16="http://schemas.microsoft.com/office/drawing/2014/main" id="{882EED3D-F44C-104E-A7C3-B5678BD8196F}"/>
                  </a:ext>
                </a:extLst>
              </p:cNvPr>
              <p:cNvSpPr txBox="1">
                <a:spLocks/>
              </p:cNvSpPr>
              <p:nvPr/>
            </p:nvSpPr>
            <p:spPr>
              <a:xfrm>
                <a:off x="0" y="445"/>
                <a:ext cx="9905999" cy="720000"/>
              </a:xfrm>
              <a:prstGeom prst="rect">
                <a:avLst/>
              </a:prstGeom>
              <a:solidFill>
                <a:srgbClr val="FF8E37"/>
              </a:solidFill>
              <a:ln w="50800">
                <a:noFill/>
              </a:ln>
            </p:spPr>
            <p:txBody>
              <a:bodyPr vert="horz" lIns="91440" tIns="108000" rIns="91440" bIns="45720" rtlCol="0" anchor="ctr">
                <a:no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pPr algn="ctr"/>
                <a:r>
                  <a:rPr lang="en-US" altLang="ja-JP" sz="3400" b="1" dirty="0">
                    <a:solidFill>
                      <a:schemeClr val="bg1"/>
                    </a:solidFill>
                  </a:rPr>
                  <a:t>Density distribution </a:t>
                </a:r>
                <a14:m>
                  <m:oMath xmlns:m="http://schemas.openxmlformats.org/officeDocument/2006/math">
                    <m:f>
                      <m:fPr>
                        <m:type m:val="lin"/>
                        <m:ctrlPr>
                          <a:rPr lang="en-US" altLang="ja-JP" sz="3600" b="1" i="1">
                            <a:solidFill>
                              <a:schemeClr val="bg1"/>
                            </a:solidFill>
                            <a:latin typeface="Cambria Math" panose="02040503050406030204" pitchFamily="18" charset="0"/>
                            <a:ea typeface="Cambria Math" panose="02040503050406030204" pitchFamily="18" charset="0"/>
                          </a:rPr>
                        </m:ctrlPr>
                      </m:fPr>
                      <m:num>
                        <m:r>
                          <a:rPr lang="en-US" altLang="ja-JP" sz="3600" b="1" i="1">
                            <a:solidFill>
                              <a:schemeClr val="bg1"/>
                            </a:solidFill>
                            <a:latin typeface="Cambria Math" panose="02040503050406030204" pitchFamily="18" charset="0"/>
                            <a:ea typeface="Cambria Math" panose="02040503050406030204" pitchFamily="18" charset="0"/>
                          </a:rPr>
                          <m:t>𝒏</m:t>
                        </m:r>
                      </m:num>
                      <m:den>
                        <m:sSub>
                          <m:sSubPr>
                            <m:ctrlPr>
                              <a:rPr lang="en-US" altLang="ja-JP" sz="3600" b="1" i="1">
                                <a:solidFill>
                                  <a:schemeClr val="bg1"/>
                                </a:solidFill>
                                <a:latin typeface="Cambria Math" panose="02040503050406030204" pitchFamily="18" charset="0"/>
                                <a:ea typeface="Cambria Math" panose="02040503050406030204" pitchFamily="18" charset="0"/>
                              </a:rPr>
                            </m:ctrlPr>
                          </m:sSubPr>
                          <m:e>
                            <m:r>
                              <a:rPr lang="en-US" altLang="ja-JP" sz="3600" b="1" i="1">
                                <a:solidFill>
                                  <a:schemeClr val="bg1"/>
                                </a:solidFill>
                                <a:latin typeface="Cambria Math" panose="02040503050406030204" pitchFamily="18" charset="0"/>
                                <a:ea typeface="Cambria Math" panose="02040503050406030204" pitchFamily="18" charset="0"/>
                              </a:rPr>
                              <m:t>𝒏</m:t>
                            </m:r>
                          </m:e>
                          <m:sub>
                            <m:r>
                              <a:rPr lang="en-US" altLang="ja-JP" sz="3600" b="1" i="1">
                                <a:solidFill>
                                  <a:schemeClr val="bg1"/>
                                </a:solidFill>
                                <a:latin typeface="Cambria Math" panose="02040503050406030204" pitchFamily="18" charset="0"/>
                                <a:ea typeface="Cambria Math" panose="02040503050406030204" pitchFamily="18" charset="0"/>
                              </a:rPr>
                              <m:t>𝟎</m:t>
                            </m:r>
                          </m:sub>
                        </m:sSub>
                      </m:den>
                    </m:f>
                  </m:oMath>
                </a14:m>
                <a:endParaRPr lang="ja-JP" altLang="en-US" sz="3400" b="1">
                  <a:solidFill>
                    <a:schemeClr val="bg1"/>
                  </a:solidFill>
                </a:endParaRPr>
              </a:p>
            </p:txBody>
          </p:sp>
        </mc:Choice>
        <mc:Fallback xmlns="">
          <p:sp>
            <p:nvSpPr>
              <p:cNvPr id="46" name="タイトル 1">
                <a:extLst>
                  <a:ext uri="{FF2B5EF4-FFF2-40B4-BE49-F238E27FC236}">
                    <a16:creationId xmlns:a16="http://schemas.microsoft.com/office/drawing/2014/main" id="{882EED3D-F44C-104E-A7C3-B5678BD8196F}"/>
                  </a:ext>
                </a:extLst>
              </p:cNvPr>
              <p:cNvSpPr txBox="1">
                <a:spLocks noRot="1" noChangeAspect="1" noMove="1" noResize="1" noEditPoints="1" noAdjustHandles="1" noChangeArrowheads="1" noChangeShapeType="1" noTextEdit="1"/>
              </p:cNvSpPr>
              <p:nvPr/>
            </p:nvSpPr>
            <p:spPr>
              <a:xfrm>
                <a:off x="0" y="445"/>
                <a:ext cx="9905999" cy="720000"/>
              </a:xfrm>
              <a:prstGeom prst="rect">
                <a:avLst/>
              </a:prstGeom>
              <a:blipFill>
                <a:blip r:embed="rId9"/>
                <a:stretch>
                  <a:fillRect t="-121053" b="-187719"/>
                </a:stretch>
              </a:blipFill>
              <a:ln w="50800">
                <a:noFill/>
              </a:ln>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47" name="テキスト ボックス 46">
                <a:extLst>
                  <a:ext uri="{FF2B5EF4-FFF2-40B4-BE49-F238E27FC236}">
                    <a16:creationId xmlns:a16="http://schemas.microsoft.com/office/drawing/2014/main" id="{DF4CFAC3-7519-DA48-8C99-85DEA86C6D2B}"/>
                  </a:ext>
                </a:extLst>
              </p:cNvPr>
              <p:cNvSpPr txBox="1"/>
              <p:nvPr/>
            </p:nvSpPr>
            <p:spPr>
              <a:xfrm>
                <a:off x="191267" y="1130884"/>
                <a:ext cx="4404988" cy="496739"/>
              </a:xfrm>
              <a:prstGeom prst="rect">
                <a:avLst/>
              </a:prstGeom>
              <a:noFill/>
            </p:spPr>
            <p:txBody>
              <a:bodyPr wrap="none" rtlCol="0">
                <a:spAutoFit/>
              </a:bodyPr>
              <a:lstStyle/>
              <a:p>
                <a:pPr marL="342900" indent="-342900">
                  <a:buFont typeface="Wingdings" pitchFamily="2" charset="2"/>
                  <a:buChar char="l"/>
                </a:pPr>
                <a14:m>
                  <m:oMath xmlns:m="http://schemas.openxmlformats.org/officeDocument/2006/math">
                    <m:f>
                      <m:fPr>
                        <m:type m:val="lin"/>
                        <m:ctrlPr>
                          <a:rPr lang="en-US" altLang="ja-JP" sz="2400" b="1" i="1" smtClean="0">
                            <a:solidFill>
                              <a:schemeClr val="tx1"/>
                            </a:solidFill>
                            <a:latin typeface="Cambria Math" panose="02040503050406030204" pitchFamily="18" charset="0"/>
                            <a:ea typeface="Cambria Math" panose="02040503050406030204" pitchFamily="18" charset="0"/>
                          </a:rPr>
                        </m:ctrlPr>
                      </m:fPr>
                      <m:num>
                        <m:sSub>
                          <m:sSubPr>
                            <m:ctrlPr>
                              <a:rPr lang="en-US" altLang="ja-JP" sz="2400" b="1" i="1">
                                <a:solidFill>
                                  <a:schemeClr val="tx1"/>
                                </a:solidFill>
                                <a:latin typeface="Cambria Math" panose="02040503050406030204" pitchFamily="18" charset="0"/>
                                <a:ea typeface="Cambria Math" panose="02040503050406030204" pitchFamily="18" charset="0"/>
                              </a:rPr>
                            </m:ctrlPr>
                          </m:sSubPr>
                          <m:e>
                            <m:r>
                              <a:rPr lang="en-US" altLang="ja-JP" sz="2400" b="1" i="1">
                                <a:solidFill>
                                  <a:schemeClr val="tx1"/>
                                </a:solidFill>
                                <a:latin typeface="Cambria Math" panose="02040503050406030204" pitchFamily="18" charset="0"/>
                                <a:ea typeface="Cambria Math" panose="02040503050406030204" pitchFamily="18" charset="0"/>
                              </a:rPr>
                              <m:t>𝝀</m:t>
                            </m:r>
                          </m:e>
                          <m:sub>
                            <m:r>
                              <a:rPr lang="en-US" altLang="ja-JP" sz="2400" b="1">
                                <a:solidFill>
                                  <a:schemeClr val="tx1"/>
                                </a:solidFill>
                                <a:latin typeface="Cambria Math" panose="02040503050406030204" pitchFamily="18" charset="0"/>
                                <a:ea typeface="Cambria Math" panose="02040503050406030204" pitchFamily="18" charset="0"/>
                              </a:rPr>
                              <m:t>𝐜</m:t>
                            </m:r>
                          </m:sub>
                        </m:sSub>
                      </m:num>
                      <m:den>
                        <m:sSub>
                          <m:sSubPr>
                            <m:ctrlPr>
                              <a:rPr lang="en-US" altLang="ja-JP" sz="2400" b="1" i="1">
                                <a:solidFill>
                                  <a:schemeClr val="tx1"/>
                                </a:solidFill>
                                <a:latin typeface="Cambria Math" panose="02040503050406030204" pitchFamily="18" charset="0"/>
                                <a:ea typeface="Cambria Math" panose="02040503050406030204" pitchFamily="18" charset="0"/>
                              </a:rPr>
                            </m:ctrlPr>
                          </m:sSubPr>
                          <m:e>
                            <m:r>
                              <a:rPr lang="en-US" altLang="ja-JP" sz="2400" b="1" i="1">
                                <a:solidFill>
                                  <a:schemeClr val="tx1"/>
                                </a:solidFill>
                                <a:latin typeface="Cambria Math" panose="02040503050406030204" pitchFamily="18" charset="0"/>
                                <a:ea typeface="Cambria Math" panose="02040503050406030204" pitchFamily="18" charset="0"/>
                              </a:rPr>
                              <m:t>𝒓</m:t>
                            </m:r>
                          </m:e>
                          <m:sub>
                            <m:r>
                              <a:rPr lang="en-US" altLang="ja-JP" sz="2400" b="1">
                                <a:solidFill>
                                  <a:schemeClr val="tx1"/>
                                </a:solidFill>
                                <a:latin typeface="Cambria Math" panose="02040503050406030204" pitchFamily="18" charset="0"/>
                                <a:ea typeface="Cambria Math" panose="02040503050406030204" pitchFamily="18" charset="0"/>
                              </a:rPr>
                              <m:t>𝐠𝐞</m:t>
                            </m:r>
                          </m:sub>
                        </m:sSub>
                      </m:den>
                    </m:f>
                    <m:r>
                      <a:rPr lang="en-US" altLang="ja-JP" sz="2400" b="1" i="1">
                        <a:solidFill>
                          <a:schemeClr val="tx1"/>
                        </a:solidFill>
                        <a:latin typeface="Cambria Math" panose="02040503050406030204" pitchFamily="18" charset="0"/>
                      </a:rPr>
                      <m:t>=</m:t>
                    </m:r>
                    <m:r>
                      <a:rPr lang="en-US" altLang="ja-JP" sz="2400" b="1" i="1">
                        <a:solidFill>
                          <a:schemeClr val="tx1"/>
                        </a:solidFill>
                        <a:latin typeface="Cambria Math" panose="02040503050406030204" pitchFamily="18" charset="0"/>
                      </a:rPr>
                      <m:t>𝟓𝟑</m:t>
                    </m:r>
                    <m:r>
                      <a:rPr lang="en-US" altLang="ja-JP" sz="2400" b="1" i="1">
                        <a:solidFill>
                          <a:schemeClr val="tx1"/>
                        </a:solidFill>
                        <a:latin typeface="Cambria Math" panose="02040503050406030204" pitchFamily="18" charset="0"/>
                      </a:rPr>
                      <m:t>.</m:t>
                    </m:r>
                    <m:r>
                      <a:rPr lang="en-US" altLang="ja-JP" sz="2400" b="1" i="1">
                        <a:solidFill>
                          <a:schemeClr val="tx1"/>
                        </a:solidFill>
                        <a:latin typeface="Cambria Math" panose="02040503050406030204" pitchFamily="18" charset="0"/>
                      </a:rPr>
                      <m:t>𝟕</m:t>
                    </m:r>
                  </m:oMath>
                </a14:m>
                <a:r>
                  <a:rPr lang="en-US" altLang="ja-JP" sz="2400" b="1" dirty="0">
                    <a:solidFill>
                      <a:schemeClr val="tx1"/>
                    </a:solidFill>
                  </a:rPr>
                  <a:t>, </a:t>
                </a:r>
                <a14:m>
                  <m:oMath xmlns:m="http://schemas.openxmlformats.org/officeDocument/2006/math">
                    <m:f>
                      <m:fPr>
                        <m:type m:val="lin"/>
                        <m:ctrlPr>
                          <a:rPr lang="en-US" altLang="ja-JP" sz="2400" b="1" i="1">
                            <a:solidFill>
                              <a:schemeClr val="accent2"/>
                            </a:solidFill>
                            <a:latin typeface="Cambria Math" panose="02040503050406030204" pitchFamily="18" charset="0"/>
                            <a:ea typeface="Cambria Math" panose="02040503050406030204" pitchFamily="18" charset="0"/>
                          </a:rPr>
                        </m:ctrlPr>
                      </m:fPr>
                      <m:num>
                        <m:sSub>
                          <m:sSubPr>
                            <m:ctrlPr>
                              <a:rPr lang="en-US" altLang="ja-JP" sz="2400" b="1" i="1">
                                <a:solidFill>
                                  <a:schemeClr val="accent2"/>
                                </a:solidFill>
                                <a:latin typeface="Cambria Math" panose="02040503050406030204" pitchFamily="18" charset="0"/>
                                <a:ea typeface="Cambria Math" panose="02040503050406030204" pitchFamily="18" charset="0"/>
                              </a:rPr>
                            </m:ctrlPr>
                          </m:sSubPr>
                          <m:e>
                            <m:r>
                              <a:rPr lang="en-US" altLang="ja-JP" sz="2400" b="1" i="1">
                                <a:solidFill>
                                  <a:schemeClr val="accent2"/>
                                </a:solidFill>
                                <a:latin typeface="Cambria Math" panose="02040503050406030204" pitchFamily="18" charset="0"/>
                                <a:ea typeface="Cambria Math" panose="02040503050406030204" pitchFamily="18" charset="0"/>
                              </a:rPr>
                              <m:t>𝒏</m:t>
                            </m:r>
                          </m:e>
                          <m:sub>
                            <m:r>
                              <a:rPr lang="en-US" altLang="ja-JP" sz="2400" b="1">
                                <a:solidFill>
                                  <a:schemeClr val="accent2"/>
                                </a:solidFill>
                                <a:latin typeface="Cambria Math" panose="02040503050406030204" pitchFamily="18" charset="0"/>
                                <a:ea typeface="Cambria Math" panose="02040503050406030204" pitchFamily="18" charset="0"/>
                              </a:rPr>
                              <m:t>𝐜𝐥</m:t>
                            </m:r>
                          </m:sub>
                        </m:sSub>
                      </m:num>
                      <m:den>
                        <m:sSub>
                          <m:sSubPr>
                            <m:ctrlPr>
                              <a:rPr lang="en-US" altLang="ja-JP" sz="2400" b="1" i="1">
                                <a:solidFill>
                                  <a:schemeClr val="accent2"/>
                                </a:solidFill>
                                <a:latin typeface="Cambria Math" panose="02040503050406030204" pitchFamily="18" charset="0"/>
                                <a:ea typeface="Cambria Math" panose="02040503050406030204" pitchFamily="18" charset="0"/>
                              </a:rPr>
                            </m:ctrlPr>
                          </m:sSubPr>
                          <m:e>
                            <m:r>
                              <a:rPr lang="en-US" altLang="ja-JP" sz="2400" b="1" i="1">
                                <a:solidFill>
                                  <a:schemeClr val="accent2"/>
                                </a:solidFill>
                                <a:latin typeface="Cambria Math" panose="02040503050406030204" pitchFamily="18" charset="0"/>
                                <a:ea typeface="Cambria Math" panose="02040503050406030204" pitchFamily="18" charset="0"/>
                              </a:rPr>
                              <m:t>𝒏</m:t>
                            </m:r>
                          </m:e>
                          <m:sub>
                            <m:r>
                              <a:rPr lang="en-US" altLang="ja-JP" sz="2400" b="1" i="1">
                                <a:solidFill>
                                  <a:schemeClr val="accent2"/>
                                </a:solidFill>
                                <a:latin typeface="Cambria Math" panose="02040503050406030204" pitchFamily="18" charset="0"/>
                                <a:ea typeface="Cambria Math" panose="02040503050406030204" pitchFamily="18" charset="0"/>
                              </a:rPr>
                              <m:t>𝟎</m:t>
                            </m:r>
                          </m:sub>
                        </m:sSub>
                      </m:den>
                    </m:f>
                    <m:r>
                      <a:rPr lang="en-US" altLang="ja-JP" sz="2400" b="1" i="1">
                        <a:solidFill>
                          <a:schemeClr val="accent2"/>
                        </a:solidFill>
                        <a:latin typeface="Cambria Math" panose="02040503050406030204" pitchFamily="18" charset="0"/>
                        <a:ea typeface="Cambria Math" panose="02040503050406030204" pitchFamily="18" charset="0"/>
                      </a:rPr>
                      <m:t> </m:t>
                    </m:r>
                    <m:r>
                      <a:rPr lang="en-US" altLang="ja-JP" sz="2400" b="1">
                        <a:solidFill>
                          <a:schemeClr val="accent2"/>
                        </a:solidFill>
                        <a:latin typeface="Cambria Math" panose="02040503050406030204" pitchFamily="18" charset="0"/>
                        <a:ea typeface="Cambria Math" panose="02040503050406030204" pitchFamily="18" charset="0"/>
                      </a:rPr>
                      <m:t>=</m:t>
                    </m:r>
                    <m:r>
                      <a:rPr lang="en-US" altLang="ja-JP" sz="2400" b="1" smtClean="0">
                        <a:solidFill>
                          <a:schemeClr val="accent2"/>
                        </a:solidFill>
                        <a:latin typeface="Cambria Math" panose="02040503050406030204" pitchFamily="18" charset="0"/>
                        <a:ea typeface="Cambria Math" panose="02040503050406030204" pitchFamily="18" charset="0"/>
                      </a:rPr>
                      <m:t>𝟐</m:t>
                    </m:r>
                    <m:r>
                      <a:rPr lang="en-US" altLang="ja-JP" sz="2400" b="1" i="0" smtClean="0">
                        <a:solidFill>
                          <a:schemeClr val="accent2"/>
                        </a:solidFill>
                        <a:latin typeface="Cambria Math" panose="02040503050406030204" pitchFamily="18" charset="0"/>
                        <a:ea typeface="Cambria Math" panose="02040503050406030204" pitchFamily="18" charset="0"/>
                      </a:rPr>
                      <m:t>𝟎</m:t>
                    </m:r>
                  </m:oMath>
                </a14:m>
                <a:endParaRPr kumimoji="1" lang="ja-JP" altLang="en-US" sz="2400">
                  <a:solidFill>
                    <a:schemeClr val="tx1"/>
                  </a:solidFill>
                </a:endParaRPr>
              </a:p>
            </p:txBody>
          </p:sp>
        </mc:Choice>
        <mc:Fallback>
          <p:sp>
            <p:nvSpPr>
              <p:cNvPr id="47" name="テキスト ボックス 46">
                <a:extLst>
                  <a:ext uri="{FF2B5EF4-FFF2-40B4-BE49-F238E27FC236}">
                    <a16:creationId xmlns:a16="http://schemas.microsoft.com/office/drawing/2014/main" id="{DF4CFAC3-7519-DA48-8C99-85DEA86C6D2B}"/>
                  </a:ext>
                </a:extLst>
              </p:cNvPr>
              <p:cNvSpPr txBox="1">
                <a:spLocks noRot="1" noChangeAspect="1" noMove="1" noResize="1" noEditPoints="1" noAdjustHandles="1" noChangeArrowheads="1" noChangeShapeType="1" noTextEdit="1"/>
              </p:cNvSpPr>
              <p:nvPr/>
            </p:nvSpPr>
            <p:spPr>
              <a:xfrm>
                <a:off x="191267" y="1130884"/>
                <a:ext cx="4404988" cy="496739"/>
              </a:xfrm>
              <a:prstGeom prst="rect">
                <a:avLst/>
              </a:prstGeom>
              <a:blipFill>
                <a:blip r:embed="rId10"/>
                <a:stretch>
                  <a:fillRect l="-1724" t="-117500" b="-170000"/>
                </a:stretch>
              </a:blipFill>
            </p:spPr>
            <p:txBody>
              <a:bodyPr/>
              <a:lstStyle/>
              <a:p>
                <a:r>
                  <a:rPr lang="ja-JP" altLang="en-US">
                    <a:noFill/>
                  </a:rPr>
                  <a:t> </a:t>
                </a:r>
              </a:p>
            </p:txBody>
          </p:sp>
        </mc:Fallback>
      </mc:AlternateContent>
      <p:sp>
        <p:nvSpPr>
          <p:cNvPr id="18" name="スライド番号プレースホルダー 17">
            <a:extLst>
              <a:ext uri="{FF2B5EF4-FFF2-40B4-BE49-F238E27FC236}">
                <a16:creationId xmlns:a16="http://schemas.microsoft.com/office/drawing/2014/main" id="{ED92595F-E3FA-C544-98D7-075E643FEC75}"/>
              </a:ext>
            </a:extLst>
          </p:cNvPr>
          <p:cNvSpPr>
            <a:spLocks noGrp="1"/>
          </p:cNvSpPr>
          <p:nvPr>
            <p:ph type="sldNum" sz="quarter" idx="12"/>
          </p:nvPr>
        </p:nvSpPr>
        <p:spPr>
          <a:xfrm>
            <a:off x="7370216" y="6386698"/>
            <a:ext cx="2228850" cy="365125"/>
          </a:xfrm>
        </p:spPr>
        <p:txBody>
          <a:bodyPr/>
          <a:lstStyle/>
          <a:p>
            <a:r>
              <a:rPr kumimoji="1" lang="en-US" altLang="ja-JP" sz="1400" b="1" dirty="0">
                <a:solidFill>
                  <a:schemeClr val="accent2"/>
                </a:solidFill>
              </a:rPr>
              <a:t>6</a:t>
            </a:r>
            <a:endParaRPr kumimoji="1" lang="ja-JP" altLang="en-US" sz="1400" b="1">
              <a:solidFill>
                <a:schemeClr val="accent2"/>
              </a:solidFill>
            </a:endParaRPr>
          </a:p>
        </p:txBody>
      </p:sp>
      <p:sp>
        <p:nvSpPr>
          <p:cNvPr id="24" name="テキスト ボックス 23">
            <a:extLst>
              <a:ext uri="{FF2B5EF4-FFF2-40B4-BE49-F238E27FC236}">
                <a16:creationId xmlns:a16="http://schemas.microsoft.com/office/drawing/2014/main" id="{A67118FF-D6EE-8D35-C5DD-09047D45445A}"/>
              </a:ext>
            </a:extLst>
          </p:cNvPr>
          <p:cNvSpPr txBox="1"/>
          <p:nvPr/>
        </p:nvSpPr>
        <p:spPr>
          <a:xfrm>
            <a:off x="1028441" y="2008923"/>
            <a:ext cx="2507418" cy="369332"/>
          </a:xfrm>
          <a:prstGeom prst="rect">
            <a:avLst/>
          </a:prstGeom>
          <a:noFill/>
        </p:spPr>
        <p:txBody>
          <a:bodyPr wrap="none" rtlCol="0">
            <a:spAutoFit/>
          </a:bodyPr>
          <a:lstStyle/>
          <a:p>
            <a:r>
              <a:rPr lang="en-US" altLang="ja-JP" b="1" dirty="0"/>
              <a:t>Yellow</a:t>
            </a:r>
            <a:r>
              <a:rPr kumimoji="1" lang="en-US" altLang="ja-JP" b="1" dirty="0"/>
              <a:t>: D</a:t>
            </a:r>
            <a:r>
              <a:rPr lang="en-US" altLang="ja-JP" b="1" dirty="0"/>
              <a:t>ownstream</a:t>
            </a:r>
            <a:endParaRPr kumimoji="1" lang="ja-JP" altLang="en-US" b="1"/>
          </a:p>
        </p:txBody>
      </p:sp>
      <p:sp>
        <p:nvSpPr>
          <p:cNvPr id="25" name="テキスト ボックス 24">
            <a:extLst>
              <a:ext uri="{FF2B5EF4-FFF2-40B4-BE49-F238E27FC236}">
                <a16:creationId xmlns:a16="http://schemas.microsoft.com/office/drawing/2014/main" id="{05444E56-F91E-C06D-664C-B4AD88BBB4CE}"/>
              </a:ext>
            </a:extLst>
          </p:cNvPr>
          <p:cNvSpPr txBox="1"/>
          <p:nvPr/>
        </p:nvSpPr>
        <p:spPr>
          <a:xfrm>
            <a:off x="3557565" y="2008923"/>
            <a:ext cx="1930337" cy="369332"/>
          </a:xfrm>
          <a:prstGeom prst="rect">
            <a:avLst/>
          </a:prstGeom>
          <a:noFill/>
        </p:spPr>
        <p:txBody>
          <a:bodyPr wrap="none" rtlCol="0">
            <a:spAutoFit/>
          </a:bodyPr>
          <a:lstStyle/>
          <a:p>
            <a:r>
              <a:rPr lang="en-US" altLang="ja-JP" b="1" dirty="0"/>
              <a:t>Blue</a:t>
            </a:r>
            <a:r>
              <a:rPr kumimoji="1" lang="en-US" altLang="ja-JP" b="1" dirty="0"/>
              <a:t>: </a:t>
            </a:r>
            <a:r>
              <a:rPr lang="en-US" altLang="ja-JP" b="1" dirty="0"/>
              <a:t>Upstream</a:t>
            </a:r>
            <a:endParaRPr kumimoji="1" lang="ja-JP" altLang="en-US" b="1"/>
          </a:p>
        </p:txBody>
      </p:sp>
      <mc:AlternateContent xmlns:mc="http://schemas.openxmlformats.org/markup-compatibility/2006" xmlns:a14="http://schemas.microsoft.com/office/drawing/2010/main">
        <mc:Choice Requires="a14">
          <p:sp>
            <p:nvSpPr>
              <p:cNvPr id="26" name="テキスト ボックス 25">
                <a:extLst>
                  <a:ext uri="{FF2B5EF4-FFF2-40B4-BE49-F238E27FC236}">
                    <a16:creationId xmlns:a16="http://schemas.microsoft.com/office/drawing/2014/main" id="{2DFAC60B-758A-59AE-5EE1-47E58E012C66}"/>
                  </a:ext>
                </a:extLst>
              </p:cNvPr>
              <p:cNvSpPr txBox="1"/>
              <p:nvPr/>
            </p:nvSpPr>
            <p:spPr>
              <a:xfrm>
                <a:off x="4171821" y="739113"/>
                <a:ext cx="4888929" cy="737061"/>
              </a:xfrm>
              <a:prstGeom prst="rect">
                <a:avLst/>
              </a:prstGeom>
              <a:noFill/>
            </p:spPr>
            <p:txBody>
              <a:bodyPr wrap="square" rtlCol="0">
                <a:spAutoFit/>
              </a:bodyPr>
              <a:lstStyle/>
              <a:p>
                <a14:m>
                  <m:oMath xmlns:m="http://schemas.openxmlformats.org/officeDocument/2006/math">
                    <m:sSub>
                      <m:sSubPr>
                        <m:ctrlPr>
                          <a:rPr lang="en-US" altLang="ja-JP" sz="2000" b="1" i="1">
                            <a:latin typeface="Cambria Math" panose="02040503050406030204" pitchFamily="18" charset="0"/>
                            <a:ea typeface="Cambria Math" panose="02040503050406030204" pitchFamily="18" charset="0"/>
                          </a:rPr>
                        </m:ctrlPr>
                      </m:sSubPr>
                      <m:e>
                        <m:r>
                          <a:rPr lang="en-US" altLang="ja-JP" sz="2000" b="1" i="1">
                            <a:latin typeface="Cambria Math" panose="02040503050406030204" pitchFamily="18" charset="0"/>
                            <a:ea typeface="Cambria Math" panose="02040503050406030204" pitchFamily="18" charset="0"/>
                          </a:rPr>
                          <m:t>𝒓</m:t>
                        </m:r>
                      </m:e>
                      <m:sub>
                        <m:r>
                          <a:rPr lang="en-US" altLang="ja-JP" sz="2000" b="1">
                            <a:latin typeface="Cambria Math" panose="02040503050406030204" pitchFamily="18" charset="0"/>
                            <a:ea typeface="Cambria Math" panose="02040503050406030204" pitchFamily="18" charset="0"/>
                          </a:rPr>
                          <m:t>𝐠𝐞</m:t>
                        </m:r>
                      </m:sub>
                    </m:sSub>
                    <m:r>
                      <a:rPr lang="en-US" altLang="ja-JP" sz="2000" b="1" i="1">
                        <a:latin typeface="Cambria Math" panose="02040503050406030204" pitchFamily="18" charset="0"/>
                        <a:ea typeface="Cambria Math" panose="02040503050406030204" pitchFamily="18" charset="0"/>
                      </a:rPr>
                      <m:t> </m:t>
                    </m:r>
                  </m:oMath>
                </a14:m>
                <a:r>
                  <a:rPr lang="en-US" altLang="ja-JP" sz="2000" b="1" dirty="0"/>
                  <a:t>: </a:t>
                </a:r>
                <a:r>
                  <a:rPr lang="en-US" altLang="ja-JP" sz="2000" b="1" dirty="0" err="1"/>
                  <a:t>Gyroradius</a:t>
                </a:r>
                <a:r>
                  <a:rPr lang="en-US" altLang="ja-JP" sz="2000" b="1" dirty="0"/>
                  <a:t> of thermal particles</a:t>
                </a:r>
              </a:p>
              <a:p>
                <a:r>
                  <a:rPr lang="en-US" altLang="ja-JP" sz="2000" b="1" dirty="0"/>
                  <a:t>        in the shock compressed b-fields</a:t>
                </a:r>
                <a:endParaRPr kumimoji="1" lang="ja-JP" altLang="en-US" sz="2000" b="1"/>
              </a:p>
            </p:txBody>
          </p:sp>
        </mc:Choice>
        <mc:Fallback xmlns="">
          <p:sp>
            <p:nvSpPr>
              <p:cNvPr id="26" name="テキスト ボックス 25">
                <a:extLst>
                  <a:ext uri="{FF2B5EF4-FFF2-40B4-BE49-F238E27FC236}">
                    <a16:creationId xmlns:a16="http://schemas.microsoft.com/office/drawing/2014/main" id="{2DFAC60B-758A-59AE-5EE1-47E58E012C66}"/>
                  </a:ext>
                </a:extLst>
              </p:cNvPr>
              <p:cNvSpPr txBox="1">
                <a:spLocks noRot="1" noChangeAspect="1" noMove="1" noResize="1" noEditPoints="1" noAdjustHandles="1" noChangeArrowheads="1" noChangeShapeType="1" noTextEdit="1"/>
              </p:cNvSpPr>
              <p:nvPr/>
            </p:nvSpPr>
            <p:spPr>
              <a:xfrm>
                <a:off x="4171821" y="739113"/>
                <a:ext cx="4888929" cy="737061"/>
              </a:xfrm>
              <a:prstGeom prst="rect">
                <a:avLst/>
              </a:prstGeom>
              <a:blipFill>
                <a:blip r:embed="rId11"/>
                <a:stretch>
                  <a:fillRect t="-3390" r="-777" b="-13559"/>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468189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F5FCF45-750D-C045-BFD4-E941E7685FB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8056" t="7343"/>
          <a:stretch/>
        </p:blipFill>
        <p:spPr>
          <a:xfrm>
            <a:off x="2129479" y="1304295"/>
            <a:ext cx="7399795" cy="5220000"/>
          </a:xfrm>
          <a:prstGeom prst="rect">
            <a:avLst/>
          </a:prstGeom>
        </p:spPr>
      </p:pic>
      <mc:AlternateContent xmlns:mc="http://schemas.openxmlformats.org/markup-compatibility/2006" xmlns:a14="http://schemas.microsoft.com/office/drawing/2010/main">
        <mc:Choice Requires="a14">
          <p:sp>
            <p:nvSpPr>
              <p:cNvPr id="2" name="タイトル 1">
                <a:extLst>
                  <a:ext uri="{FF2B5EF4-FFF2-40B4-BE49-F238E27FC236}">
                    <a16:creationId xmlns:a16="http://schemas.microsoft.com/office/drawing/2014/main" id="{76ABC5A0-D333-5044-8362-65D527ABD6E6}"/>
                  </a:ext>
                </a:extLst>
              </p:cNvPr>
              <p:cNvSpPr>
                <a:spLocks noGrp="1"/>
              </p:cNvSpPr>
              <p:nvPr>
                <p:ph type="title"/>
              </p:nvPr>
            </p:nvSpPr>
            <p:spPr>
              <a:xfrm>
                <a:off x="1" y="-2122"/>
                <a:ext cx="9906000" cy="720000"/>
              </a:xfrm>
              <a:solidFill>
                <a:srgbClr val="FF9535"/>
              </a:solidFill>
            </p:spPr>
            <p:txBody>
              <a:bodyPr tIns="144000">
                <a:noAutofit/>
              </a:bodyPr>
              <a:lstStyle/>
              <a:p>
                <a:pPr algn="ctr"/>
                <a:r>
                  <a:rPr lang="en-US" altLang="ja-JP" sz="3200" b="1" dirty="0">
                    <a:solidFill>
                      <a:schemeClr val="bg1"/>
                    </a:solidFill>
                  </a:rPr>
                  <a:t>|</a:t>
                </a:r>
                <a:r>
                  <a:rPr lang="en-US" altLang="ja-JP" sz="3200" b="1" dirty="0" err="1">
                    <a:solidFill>
                      <a:schemeClr val="bg1"/>
                    </a:solidFill>
                  </a:rPr>
                  <a:t>B</a:t>
                </a:r>
                <a:r>
                  <a:rPr lang="en-US" altLang="ja-JP" sz="3200" b="1" baseline="-25000" dirty="0" err="1">
                    <a:solidFill>
                      <a:schemeClr val="bg1"/>
                    </a:solidFill>
                  </a:rPr>
                  <a:t>max</a:t>
                </a:r>
                <a:r>
                  <a:rPr lang="en-US" altLang="ja-JP" sz="3200" b="1" dirty="0">
                    <a:solidFill>
                      <a:schemeClr val="bg1"/>
                    </a:solidFill>
                  </a:rPr>
                  <a:t>| distribution (</a:t>
                </a:r>
                <a14:m>
                  <m:oMath xmlns:m="http://schemas.openxmlformats.org/officeDocument/2006/math">
                    <m:f>
                      <m:fPr>
                        <m:type m:val="lin"/>
                        <m:ctrlPr>
                          <a:rPr lang="en-US" altLang="ja-JP" sz="3200" b="1" i="1">
                            <a:solidFill>
                              <a:schemeClr val="bg1"/>
                            </a:solidFill>
                            <a:latin typeface="Cambria Math" panose="02040503050406030204" pitchFamily="18" charset="0"/>
                            <a:ea typeface="Cambria Math" panose="02040503050406030204" pitchFamily="18" charset="0"/>
                          </a:rPr>
                        </m:ctrlPr>
                      </m:fPr>
                      <m:num>
                        <m:sSub>
                          <m:sSubPr>
                            <m:ctrlPr>
                              <a:rPr lang="en-US" altLang="ja-JP" sz="3200" b="1" i="1">
                                <a:solidFill>
                                  <a:schemeClr val="bg1"/>
                                </a:solidFill>
                                <a:latin typeface="Cambria Math" panose="02040503050406030204" pitchFamily="18" charset="0"/>
                                <a:ea typeface="Cambria Math" panose="02040503050406030204" pitchFamily="18" charset="0"/>
                              </a:rPr>
                            </m:ctrlPr>
                          </m:sSubPr>
                          <m:e>
                            <m:r>
                              <a:rPr lang="en-US" altLang="ja-JP" sz="3200" b="1" i="1">
                                <a:solidFill>
                                  <a:schemeClr val="bg1"/>
                                </a:solidFill>
                                <a:latin typeface="Cambria Math" panose="02040503050406030204" pitchFamily="18" charset="0"/>
                                <a:ea typeface="Cambria Math" panose="02040503050406030204" pitchFamily="18" charset="0"/>
                              </a:rPr>
                              <m:t>𝝀</m:t>
                            </m:r>
                          </m:e>
                          <m:sub>
                            <m:r>
                              <a:rPr lang="en-US" altLang="ja-JP" sz="3200" b="1">
                                <a:solidFill>
                                  <a:schemeClr val="bg1"/>
                                </a:solidFill>
                                <a:latin typeface="Cambria Math" panose="02040503050406030204" pitchFamily="18" charset="0"/>
                                <a:ea typeface="Cambria Math" panose="02040503050406030204" pitchFamily="18" charset="0"/>
                              </a:rPr>
                              <m:t>𝐜</m:t>
                            </m:r>
                          </m:sub>
                        </m:sSub>
                      </m:num>
                      <m:den>
                        <m:sSub>
                          <m:sSubPr>
                            <m:ctrlPr>
                              <a:rPr lang="en-US" altLang="ja-JP" sz="3200" b="1" i="1">
                                <a:solidFill>
                                  <a:schemeClr val="bg1"/>
                                </a:solidFill>
                                <a:latin typeface="Cambria Math" panose="02040503050406030204" pitchFamily="18" charset="0"/>
                                <a:ea typeface="Cambria Math" panose="02040503050406030204" pitchFamily="18" charset="0"/>
                              </a:rPr>
                            </m:ctrlPr>
                          </m:sSubPr>
                          <m:e>
                            <m:r>
                              <a:rPr lang="en-US" altLang="ja-JP" sz="3200" b="1" i="1">
                                <a:solidFill>
                                  <a:schemeClr val="bg1"/>
                                </a:solidFill>
                                <a:latin typeface="Cambria Math" panose="02040503050406030204" pitchFamily="18" charset="0"/>
                                <a:ea typeface="Cambria Math" panose="02040503050406030204" pitchFamily="18" charset="0"/>
                              </a:rPr>
                              <m:t>𝒓</m:t>
                            </m:r>
                          </m:e>
                          <m:sub>
                            <m:r>
                              <a:rPr lang="en-US" altLang="ja-JP" sz="3200" b="1">
                                <a:solidFill>
                                  <a:schemeClr val="bg1"/>
                                </a:solidFill>
                                <a:latin typeface="Cambria Math" panose="02040503050406030204" pitchFamily="18" charset="0"/>
                                <a:ea typeface="Cambria Math" panose="02040503050406030204" pitchFamily="18" charset="0"/>
                              </a:rPr>
                              <m:t>𝐠𝐞</m:t>
                            </m:r>
                          </m:sub>
                        </m:sSub>
                      </m:den>
                    </m:f>
                    <m:r>
                      <a:rPr lang="en-US" altLang="ja-JP" sz="3200" b="1" i="1">
                        <a:solidFill>
                          <a:schemeClr val="bg1"/>
                        </a:solidFill>
                        <a:latin typeface="Cambria Math" panose="02040503050406030204" pitchFamily="18" charset="0"/>
                      </a:rPr>
                      <m:t>=</m:t>
                    </m:r>
                    <m:r>
                      <a:rPr lang="en-US" altLang="ja-JP" sz="3200" b="1" i="1">
                        <a:solidFill>
                          <a:schemeClr val="bg1"/>
                        </a:solidFill>
                        <a:latin typeface="Cambria Math" panose="02040503050406030204" pitchFamily="18" charset="0"/>
                      </a:rPr>
                      <m:t>𝟓𝟑</m:t>
                    </m:r>
                    <m:r>
                      <a:rPr lang="en-US" altLang="ja-JP" sz="3200" b="1" i="1">
                        <a:solidFill>
                          <a:schemeClr val="bg1"/>
                        </a:solidFill>
                        <a:latin typeface="Cambria Math" panose="02040503050406030204" pitchFamily="18" charset="0"/>
                      </a:rPr>
                      <m:t>.</m:t>
                    </m:r>
                    <m:r>
                      <a:rPr lang="en-US" altLang="ja-JP" sz="3200" b="1" i="1">
                        <a:solidFill>
                          <a:schemeClr val="bg1"/>
                        </a:solidFill>
                        <a:latin typeface="Cambria Math" panose="02040503050406030204" pitchFamily="18" charset="0"/>
                      </a:rPr>
                      <m:t>𝟕</m:t>
                    </m:r>
                  </m:oMath>
                </a14:m>
                <a:r>
                  <a:rPr lang="en-US" altLang="ja-JP" sz="3200" b="1" dirty="0">
                    <a:solidFill>
                      <a:schemeClr val="bg1"/>
                    </a:solidFill>
                  </a:rPr>
                  <a:t>, </a:t>
                </a:r>
                <a14:m>
                  <m:oMath xmlns:m="http://schemas.openxmlformats.org/officeDocument/2006/math">
                    <m:f>
                      <m:fPr>
                        <m:type m:val="lin"/>
                        <m:ctrlPr>
                          <a:rPr lang="en-US" altLang="ja-JP" sz="3200" b="1" i="1">
                            <a:solidFill>
                              <a:schemeClr val="bg1"/>
                            </a:solidFill>
                            <a:latin typeface="Cambria Math" panose="02040503050406030204" pitchFamily="18" charset="0"/>
                            <a:ea typeface="Cambria Math" panose="02040503050406030204" pitchFamily="18" charset="0"/>
                          </a:rPr>
                        </m:ctrlPr>
                      </m:fPr>
                      <m:num>
                        <m:r>
                          <a:rPr lang="en-US" altLang="ja-JP" sz="3200" b="1" i="1">
                            <a:solidFill>
                              <a:schemeClr val="bg1"/>
                            </a:solidFill>
                            <a:latin typeface="Cambria Math" panose="02040503050406030204" pitchFamily="18" charset="0"/>
                            <a:ea typeface="Cambria Math" panose="02040503050406030204" pitchFamily="18" charset="0"/>
                          </a:rPr>
                          <m:t>𝒏</m:t>
                        </m:r>
                      </m:num>
                      <m:den>
                        <m:sSub>
                          <m:sSubPr>
                            <m:ctrlPr>
                              <a:rPr lang="en-US" altLang="ja-JP" sz="3200" b="1" i="1">
                                <a:solidFill>
                                  <a:schemeClr val="bg1"/>
                                </a:solidFill>
                                <a:latin typeface="Cambria Math" panose="02040503050406030204" pitchFamily="18" charset="0"/>
                                <a:ea typeface="Cambria Math" panose="02040503050406030204" pitchFamily="18" charset="0"/>
                              </a:rPr>
                            </m:ctrlPr>
                          </m:sSubPr>
                          <m:e>
                            <m:r>
                              <a:rPr lang="en-US" altLang="ja-JP" sz="3200" b="1" i="1">
                                <a:solidFill>
                                  <a:schemeClr val="bg1"/>
                                </a:solidFill>
                                <a:latin typeface="Cambria Math" panose="02040503050406030204" pitchFamily="18" charset="0"/>
                                <a:ea typeface="Cambria Math" panose="02040503050406030204" pitchFamily="18" charset="0"/>
                              </a:rPr>
                              <m:t>𝒏</m:t>
                            </m:r>
                          </m:e>
                          <m:sub>
                            <m:r>
                              <a:rPr lang="en-US" altLang="ja-JP" sz="3200" b="1" i="1">
                                <a:solidFill>
                                  <a:schemeClr val="bg1"/>
                                </a:solidFill>
                                <a:latin typeface="Cambria Math" panose="02040503050406030204" pitchFamily="18" charset="0"/>
                                <a:ea typeface="Cambria Math" panose="02040503050406030204" pitchFamily="18" charset="0"/>
                              </a:rPr>
                              <m:t>𝟎</m:t>
                            </m:r>
                          </m:sub>
                        </m:sSub>
                      </m:den>
                    </m:f>
                    <m:r>
                      <a:rPr lang="en-US" altLang="ja-JP" sz="3200" b="1">
                        <a:solidFill>
                          <a:schemeClr val="bg1"/>
                        </a:solidFill>
                        <a:latin typeface="Cambria Math" panose="02040503050406030204" pitchFamily="18" charset="0"/>
                      </a:rPr>
                      <m:t>=</m:t>
                    </m:r>
                    <m:r>
                      <a:rPr lang="en-US" altLang="ja-JP" sz="3200" b="1" i="0" smtClean="0">
                        <a:solidFill>
                          <a:schemeClr val="bg1"/>
                        </a:solidFill>
                        <a:latin typeface="Cambria Math" panose="02040503050406030204" pitchFamily="18" charset="0"/>
                      </a:rPr>
                      <m:t>𝟐</m:t>
                    </m:r>
                    <m:r>
                      <a:rPr lang="en-US" altLang="ja-JP" sz="3200" b="1" i="0" smtClean="0">
                        <a:solidFill>
                          <a:schemeClr val="bg1"/>
                        </a:solidFill>
                        <a:latin typeface="Cambria Math" panose="02040503050406030204" pitchFamily="18" charset="0"/>
                      </a:rPr>
                      <m:t>, </m:t>
                    </m:r>
                    <m:r>
                      <a:rPr lang="en-US" altLang="ja-JP" sz="3200" b="1">
                        <a:solidFill>
                          <a:schemeClr val="bg1"/>
                        </a:solidFill>
                        <a:latin typeface="Cambria Math" panose="02040503050406030204" pitchFamily="18" charset="0"/>
                      </a:rPr>
                      <m:t>𝟐</m:t>
                    </m:r>
                    <m:r>
                      <a:rPr lang="en-US" altLang="ja-JP" sz="3200" b="1" i="0" smtClean="0">
                        <a:solidFill>
                          <a:schemeClr val="bg1"/>
                        </a:solidFill>
                        <a:latin typeface="Cambria Math" panose="02040503050406030204" pitchFamily="18" charset="0"/>
                      </a:rPr>
                      <m:t>𝟎</m:t>
                    </m:r>
                  </m:oMath>
                </a14:m>
                <a:r>
                  <a:rPr kumimoji="1" lang="en-US" altLang="ja-JP" sz="3200" b="1" dirty="0">
                    <a:solidFill>
                      <a:schemeClr val="bg1"/>
                    </a:solidFill>
                  </a:rPr>
                  <a:t>)</a:t>
                </a:r>
                <a:endParaRPr kumimoji="1" lang="ja-JP" altLang="en-US" sz="3200" b="1">
                  <a:solidFill>
                    <a:schemeClr val="bg1"/>
                  </a:solidFill>
                </a:endParaRPr>
              </a:p>
            </p:txBody>
          </p:sp>
        </mc:Choice>
        <mc:Fallback xmlns="">
          <p:sp>
            <p:nvSpPr>
              <p:cNvPr id="2" name="タイトル 1">
                <a:extLst>
                  <a:ext uri="{FF2B5EF4-FFF2-40B4-BE49-F238E27FC236}">
                    <a16:creationId xmlns:a16="http://schemas.microsoft.com/office/drawing/2014/main" id="{76ABC5A0-D333-5044-8362-65D527ABD6E6}"/>
                  </a:ext>
                </a:extLst>
              </p:cNvPr>
              <p:cNvSpPr>
                <a:spLocks noGrp="1" noRot="1" noChangeAspect="1" noMove="1" noResize="1" noEditPoints="1" noAdjustHandles="1" noChangeArrowheads="1" noChangeShapeType="1" noTextEdit="1"/>
              </p:cNvSpPr>
              <p:nvPr>
                <p:ph type="title"/>
              </p:nvPr>
            </p:nvSpPr>
            <p:spPr>
              <a:xfrm>
                <a:off x="1" y="-2122"/>
                <a:ext cx="9906000" cy="720000"/>
              </a:xfrm>
              <a:blipFill>
                <a:blip r:embed="rId4"/>
                <a:stretch>
                  <a:fillRect t="-100000" b="-159649"/>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29" name="テキスト ボックス 28">
                <a:extLst>
                  <a:ext uri="{FF2B5EF4-FFF2-40B4-BE49-F238E27FC236}">
                    <a16:creationId xmlns:a16="http://schemas.microsoft.com/office/drawing/2014/main" id="{14E1284B-066F-4F44-B765-D6A2232B7464}"/>
                  </a:ext>
                </a:extLst>
              </p:cNvPr>
              <p:cNvSpPr txBox="1"/>
              <p:nvPr/>
            </p:nvSpPr>
            <p:spPr>
              <a:xfrm>
                <a:off x="8567254" y="3478070"/>
                <a:ext cx="1375761" cy="7391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box>
                        <m:boxPr>
                          <m:ctrlPr>
                            <a:rPr lang="ja-JP" altLang="en-US" sz="2000" b="1" i="1" smtClean="0">
                              <a:latin typeface="Cambria Math" panose="02040503050406030204" pitchFamily="18" charset="0"/>
                            </a:rPr>
                          </m:ctrlPr>
                        </m:boxPr>
                        <m:e>
                          <m:f>
                            <m:fPr>
                              <m:ctrlPr>
                                <a:rPr lang="en-US" altLang="ja-JP" sz="2000" b="1" i="1">
                                  <a:latin typeface="Cambria Math" panose="02040503050406030204" pitchFamily="18" charset="0"/>
                                </a:rPr>
                              </m:ctrlPr>
                            </m:fPr>
                            <m:num>
                              <m:sSub>
                                <m:sSubPr>
                                  <m:ctrlPr>
                                    <a:rPr lang="en-US" altLang="ja-JP" sz="2000" b="1" i="1">
                                      <a:latin typeface="Cambria Math" panose="02040503050406030204" pitchFamily="18" charset="0"/>
                                    </a:rPr>
                                  </m:ctrlPr>
                                </m:sSubPr>
                                <m:e>
                                  <m:d>
                                    <m:dPr>
                                      <m:begChr m:val="|"/>
                                      <m:endChr m:val="|"/>
                                      <m:ctrlPr>
                                        <a:rPr lang="en-US" altLang="ja-JP" sz="2000" b="1" i="1" smtClean="0">
                                          <a:latin typeface="Cambria Math" panose="02040503050406030204" pitchFamily="18" charset="0"/>
                                        </a:rPr>
                                      </m:ctrlPr>
                                    </m:dPr>
                                    <m:e>
                                      <m:r>
                                        <a:rPr lang="en-US" altLang="ja-JP" sz="2000" b="1" i="1" smtClean="0">
                                          <a:latin typeface="Cambria Math" panose="02040503050406030204" pitchFamily="18" charset="0"/>
                                        </a:rPr>
                                        <m:t>𝑩</m:t>
                                      </m:r>
                                    </m:e>
                                  </m:d>
                                  <m:r>
                                    <a:rPr lang="en-US" altLang="ja-JP" sz="2000" b="1" i="1" smtClean="0">
                                      <a:latin typeface="Cambria Math" panose="02040503050406030204" pitchFamily="18" charset="0"/>
                                    </a:rPr>
                                    <m:t>−</m:t>
                                  </m:r>
                                  <m:r>
                                    <a:rPr lang="en-US" altLang="ja-JP" sz="2000" b="1" i="1" smtClean="0">
                                      <a:latin typeface="Cambria Math" panose="02040503050406030204" pitchFamily="18" charset="0"/>
                                    </a:rPr>
                                    <m:t>𝟒</m:t>
                                  </m:r>
                                  <m:r>
                                    <a:rPr lang="en-US" altLang="ja-JP" sz="2000" b="1" i="1">
                                      <a:latin typeface="Cambria Math" panose="02040503050406030204" pitchFamily="18" charset="0"/>
                                    </a:rPr>
                                    <m:t>𝑩</m:t>
                                  </m:r>
                                </m:e>
                                <m:sub>
                                  <m:r>
                                    <a:rPr lang="en-US" altLang="ja-JP" sz="2000" b="1" i="1" smtClean="0">
                                      <a:latin typeface="Cambria Math" panose="02040503050406030204" pitchFamily="18" charset="0"/>
                                    </a:rPr>
                                    <m:t>𝟎</m:t>
                                  </m:r>
                                </m:sub>
                              </m:sSub>
                            </m:num>
                            <m:den>
                              <m:r>
                                <a:rPr lang="en-US" altLang="ja-JP" sz="2000" b="1" i="1" smtClean="0">
                                  <a:latin typeface="Cambria Math" panose="02040503050406030204" pitchFamily="18" charset="0"/>
                                </a:rPr>
                                <m:t>𝟒</m:t>
                              </m:r>
                              <m:sSub>
                                <m:sSubPr>
                                  <m:ctrlPr>
                                    <a:rPr lang="en-US" altLang="ja-JP" sz="2000" b="1" i="1">
                                      <a:latin typeface="Cambria Math" panose="02040503050406030204" pitchFamily="18" charset="0"/>
                                    </a:rPr>
                                  </m:ctrlPr>
                                </m:sSubPr>
                                <m:e>
                                  <m:r>
                                    <a:rPr lang="en-US" altLang="ja-JP" sz="2000" b="1" i="1" smtClean="0">
                                      <a:latin typeface="Cambria Math" panose="02040503050406030204" pitchFamily="18" charset="0"/>
                                    </a:rPr>
                                    <m:t>𝑩</m:t>
                                  </m:r>
                                </m:e>
                                <m:sub>
                                  <m:r>
                                    <a:rPr lang="en-US" altLang="ja-JP" sz="2000" b="1" i="1">
                                      <a:latin typeface="Cambria Math" panose="02040503050406030204" pitchFamily="18" charset="0"/>
                                    </a:rPr>
                                    <m:t>𝟎</m:t>
                                  </m:r>
                                </m:sub>
                              </m:sSub>
                            </m:den>
                          </m:f>
                        </m:e>
                      </m:box>
                    </m:oMath>
                  </m:oMathPara>
                </a14:m>
                <a:endParaRPr lang="ja-JP" altLang="en-US" sz="2400" b="1"/>
              </a:p>
            </p:txBody>
          </p:sp>
        </mc:Choice>
        <mc:Fallback>
          <p:sp>
            <p:nvSpPr>
              <p:cNvPr id="29" name="テキスト ボックス 28">
                <a:extLst>
                  <a:ext uri="{FF2B5EF4-FFF2-40B4-BE49-F238E27FC236}">
                    <a16:creationId xmlns:a16="http://schemas.microsoft.com/office/drawing/2014/main" id="{14E1284B-066F-4F44-B765-D6A2232B7464}"/>
                  </a:ext>
                </a:extLst>
              </p:cNvPr>
              <p:cNvSpPr txBox="1">
                <a:spLocks noRot="1" noChangeAspect="1" noMove="1" noResize="1" noEditPoints="1" noAdjustHandles="1" noChangeArrowheads="1" noChangeShapeType="1" noTextEdit="1"/>
              </p:cNvSpPr>
              <p:nvPr/>
            </p:nvSpPr>
            <p:spPr>
              <a:xfrm>
                <a:off x="8567254" y="3478070"/>
                <a:ext cx="1375761" cy="739177"/>
              </a:xfrm>
              <a:prstGeom prst="rect">
                <a:avLst/>
              </a:prstGeom>
              <a:blipFill>
                <a:blip r:embed="rId5"/>
                <a:stretch>
                  <a:fillRect b="-169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0" name="テキスト ボックス 29">
                <a:extLst>
                  <a:ext uri="{FF2B5EF4-FFF2-40B4-BE49-F238E27FC236}">
                    <a16:creationId xmlns:a16="http://schemas.microsoft.com/office/drawing/2014/main" id="{C1EA89C8-09CB-2849-BF8B-921D9EDA6911}"/>
                  </a:ext>
                </a:extLst>
              </p:cNvPr>
              <p:cNvSpPr txBox="1"/>
              <p:nvPr/>
            </p:nvSpPr>
            <p:spPr>
              <a:xfrm>
                <a:off x="8570963" y="863527"/>
                <a:ext cx="1375761" cy="7391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box>
                        <m:boxPr>
                          <m:ctrlPr>
                            <a:rPr lang="ja-JP" altLang="en-US" sz="2000" b="1" i="1" smtClean="0">
                              <a:latin typeface="Cambria Math" panose="02040503050406030204" pitchFamily="18" charset="0"/>
                            </a:rPr>
                          </m:ctrlPr>
                        </m:boxPr>
                        <m:e>
                          <m:f>
                            <m:fPr>
                              <m:ctrlPr>
                                <a:rPr lang="en-US" altLang="ja-JP" sz="2000" b="1" i="1">
                                  <a:latin typeface="Cambria Math" panose="02040503050406030204" pitchFamily="18" charset="0"/>
                                </a:rPr>
                              </m:ctrlPr>
                            </m:fPr>
                            <m:num>
                              <m:sSub>
                                <m:sSubPr>
                                  <m:ctrlPr>
                                    <a:rPr lang="en-US" altLang="ja-JP" sz="2000" b="1" i="1">
                                      <a:latin typeface="Cambria Math" panose="02040503050406030204" pitchFamily="18" charset="0"/>
                                    </a:rPr>
                                  </m:ctrlPr>
                                </m:sSubPr>
                                <m:e>
                                  <m:d>
                                    <m:dPr>
                                      <m:begChr m:val="|"/>
                                      <m:endChr m:val="|"/>
                                      <m:ctrlPr>
                                        <a:rPr lang="en-US" altLang="ja-JP" sz="2000" b="1" i="1" smtClean="0">
                                          <a:latin typeface="Cambria Math" panose="02040503050406030204" pitchFamily="18" charset="0"/>
                                        </a:rPr>
                                      </m:ctrlPr>
                                    </m:dPr>
                                    <m:e>
                                      <m:r>
                                        <a:rPr lang="en-US" altLang="ja-JP" sz="2000" b="1" i="1" smtClean="0">
                                          <a:latin typeface="Cambria Math" panose="02040503050406030204" pitchFamily="18" charset="0"/>
                                        </a:rPr>
                                        <m:t>𝑩</m:t>
                                      </m:r>
                                    </m:e>
                                  </m:d>
                                  <m:r>
                                    <a:rPr lang="en-US" altLang="ja-JP" sz="2000" b="1" i="1" smtClean="0">
                                      <a:latin typeface="Cambria Math" panose="02040503050406030204" pitchFamily="18" charset="0"/>
                                    </a:rPr>
                                    <m:t>−</m:t>
                                  </m:r>
                                  <m:r>
                                    <a:rPr lang="en-US" altLang="ja-JP" sz="2000" b="1" i="1" smtClean="0">
                                      <a:latin typeface="Cambria Math" panose="02040503050406030204" pitchFamily="18" charset="0"/>
                                    </a:rPr>
                                    <m:t>𝟒</m:t>
                                  </m:r>
                                  <m:r>
                                    <a:rPr lang="en-US" altLang="ja-JP" sz="2000" b="1" i="1">
                                      <a:latin typeface="Cambria Math" panose="02040503050406030204" pitchFamily="18" charset="0"/>
                                    </a:rPr>
                                    <m:t>𝑩</m:t>
                                  </m:r>
                                </m:e>
                                <m:sub>
                                  <m:r>
                                    <a:rPr lang="en-US" altLang="ja-JP" sz="2000" b="1" i="1" smtClean="0">
                                      <a:latin typeface="Cambria Math" panose="02040503050406030204" pitchFamily="18" charset="0"/>
                                    </a:rPr>
                                    <m:t>𝟎</m:t>
                                  </m:r>
                                </m:sub>
                              </m:sSub>
                            </m:num>
                            <m:den>
                              <m:r>
                                <a:rPr lang="en-US" altLang="ja-JP" sz="2000" b="1" i="1" smtClean="0">
                                  <a:latin typeface="Cambria Math" panose="02040503050406030204" pitchFamily="18" charset="0"/>
                                </a:rPr>
                                <m:t>𝟒</m:t>
                              </m:r>
                              <m:sSub>
                                <m:sSubPr>
                                  <m:ctrlPr>
                                    <a:rPr lang="en-US" altLang="ja-JP" sz="2000" b="1" i="1">
                                      <a:latin typeface="Cambria Math" panose="02040503050406030204" pitchFamily="18" charset="0"/>
                                    </a:rPr>
                                  </m:ctrlPr>
                                </m:sSubPr>
                                <m:e>
                                  <m:r>
                                    <a:rPr lang="en-US" altLang="ja-JP" sz="2000" b="1" i="1" smtClean="0">
                                      <a:latin typeface="Cambria Math" panose="02040503050406030204" pitchFamily="18" charset="0"/>
                                    </a:rPr>
                                    <m:t>𝑩</m:t>
                                  </m:r>
                                </m:e>
                                <m:sub>
                                  <m:r>
                                    <a:rPr lang="en-US" altLang="ja-JP" sz="2000" b="1" i="1">
                                      <a:latin typeface="Cambria Math" panose="02040503050406030204" pitchFamily="18" charset="0"/>
                                    </a:rPr>
                                    <m:t>𝟎</m:t>
                                  </m:r>
                                </m:sub>
                              </m:sSub>
                            </m:den>
                          </m:f>
                        </m:e>
                      </m:box>
                    </m:oMath>
                  </m:oMathPara>
                </a14:m>
                <a:endParaRPr lang="ja-JP" altLang="en-US" sz="2400" b="1"/>
              </a:p>
            </p:txBody>
          </p:sp>
        </mc:Choice>
        <mc:Fallback xmlns="">
          <p:sp>
            <p:nvSpPr>
              <p:cNvPr id="30" name="テキスト ボックス 29">
                <a:extLst>
                  <a:ext uri="{FF2B5EF4-FFF2-40B4-BE49-F238E27FC236}">
                    <a16:creationId xmlns:a16="http://schemas.microsoft.com/office/drawing/2014/main" id="{C1EA89C8-09CB-2849-BF8B-921D9EDA6911}"/>
                  </a:ext>
                </a:extLst>
              </p:cNvPr>
              <p:cNvSpPr txBox="1">
                <a:spLocks noRot="1" noChangeAspect="1" noMove="1" noResize="1" noEditPoints="1" noAdjustHandles="1" noChangeArrowheads="1" noChangeShapeType="1" noTextEdit="1"/>
              </p:cNvSpPr>
              <p:nvPr/>
            </p:nvSpPr>
            <p:spPr>
              <a:xfrm>
                <a:off x="8570963" y="863527"/>
                <a:ext cx="1375761" cy="739177"/>
              </a:xfrm>
              <a:prstGeom prst="rect">
                <a:avLst/>
              </a:prstGeom>
              <a:blipFill>
                <a:blip r:embed="rId6"/>
                <a:stretch>
                  <a:fillRect b="-1695"/>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31" name="テキスト ボックス 30">
                <a:extLst>
                  <a:ext uri="{FF2B5EF4-FFF2-40B4-BE49-F238E27FC236}">
                    <a16:creationId xmlns:a16="http://schemas.microsoft.com/office/drawing/2014/main" id="{388C64E7-75FE-8D4F-AC96-B046431D626E}"/>
                  </a:ext>
                </a:extLst>
              </p:cNvPr>
              <p:cNvSpPr txBox="1"/>
              <p:nvPr/>
            </p:nvSpPr>
            <p:spPr>
              <a:xfrm>
                <a:off x="-44600" y="3286315"/>
                <a:ext cx="2209066" cy="461665"/>
              </a:xfrm>
              <a:prstGeom prst="rect">
                <a:avLst/>
              </a:prstGeom>
              <a:noFill/>
            </p:spPr>
            <p:txBody>
              <a:bodyPr wrap="none" rtlCol="0">
                <a:spAutoFit/>
              </a:bodyPr>
              <a:lstStyle/>
              <a:p>
                <a:pPr marL="342900" indent="-342900">
                  <a:buFont typeface="Wingdings" pitchFamily="2" charset="2"/>
                  <a:buChar char="l"/>
                </a:pPr>
                <a14:m>
                  <m:oMath xmlns:m="http://schemas.openxmlformats.org/officeDocument/2006/math">
                    <m:f>
                      <m:fPr>
                        <m:type m:val="lin"/>
                        <m:ctrlPr>
                          <a:rPr lang="en-US" altLang="ja-JP" sz="2400" b="1" i="1" smtClean="0">
                            <a:solidFill>
                              <a:schemeClr val="tx1"/>
                            </a:solidFill>
                            <a:latin typeface="Cambria Math" panose="02040503050406030204" pitchFamily="18" charset="0"/>
                            <a:ea typeface="Cambria Math" panose="02040503050406030204" pitchFamily="18" charset="0"/>
                          </a:rPr>
                        </m:ctrlPr>
                      </m:fPr>
                      <m:num>
                        <m:sSub>
                          <m:sSubPr>
                            <m:ctrlPr>
                              <a:rPr lang="en-US" altLang="ja-JP" sz="2400" b="1" i="1" smtClean="0">
                                <a:solidFill>
                                  <a:schemeClr val="tx1"/>
                                </a:solidFill>
                                <a:latin typeface="Cambria Math" panose="02040503050406030204" pitchFamily="18" charset="0"/>
                                <a:ea typeface="Cambria Math" panose="02040503050406030204" pitchFamily="18" charset="0"/>
                              </a:rPr>
                            </m:ctrlPr>
                          </m:sSubPr>
                          <m:e>
                            <m:r>
                              <a:rPr lang="en-US" altLang="ja-JP" sz="2400" b="1" i="1">
                                <a:solidFill>
                                  <a:schemeClr val="tx1"/>
                                </a:solidFill>
                                <a:latin typeface="Cambria Math" panose="02040503050406030204" pitchFamily="18" charset="0"/>
                                <a:ea typeface="Cambria Math" panose="02040503050406030204" pitchFamily="18" charset="0"/>
                              </a:rPr>
                              <m:t>𝒏</m:t>
                            </m:r>
                          </m:e>
                          <m:sub>
                            <m:r>
                              <a:rPr lang="en-US" altLang="ja-JP" sz="2400" b="1">
                                <a:solidFill>
                                  <a:schemeClr val="tx1"/>
                                </a:solidFill>
                                <a:latin typeface="Cambria Math" panose="02040503050406030204" pitchFamily="18" charset="0"/>
                                <a:ea typeface="Cambria Math" panose="02040503050406030204" pitchFamily="18" charset="0"/>
                              </a:rPr>
                              <m:t>𝐜𝐥</m:t>
                            </m:r>
                          </m:sub>
                        </m:sSub>
                      </m:num>
                      <m:den>
                        <m:sSub>
                          <m:sSubPr>
                            <m:ctrlPr>
                              <a:rPr lang="en-US" altLang="ja-JP" sz="2400" b="1" i="1">
                                <a:solidFill>
                                  <a:schemeClr val="tx1"/>
                                </a:solidFill>
                                <a:latin typeface="Cambria Math" panose="02040503050406030204" pitchFamily="18" charset="0"/>
                                <a:ea typeface="Cambria Math" panose="02040503050406030204" pitchFamily="18" charset="0"/>
                              </a:rPr>
                            </m:ctrlPr>
                          </m:sSubPr>
                          <m:e>
                            <m:r>
                              <a:rPr lang="en-US" altLang="ja-JP" sz="2400" b="1" i="1">
                                <a:solidFill>
                                  <a:schemeClr val="tx1"/>
                                </a:solidFill>
                                <a:latin typeface="Cambria Math" panose="02040503050406030204" pitchFamily="18" charset="0"/>
                                <a:ea typeface="Cambria Math" panose="02040503050406030204" pitchFamily="18" charset="0"/>
                              </a:rPr>
                              <m:t>𝒏</m:t>
                            </m:r>
                          </m:e>
                          <m:sub>
                            <m:r>
                              <a:rPr lang="en-US" altLang="ja-JP" sz="2400" b="1" i="1">
                                <a:solidFill>
                                  <a:schemeClr val="tx1"/>
                                </a:solidFill>
                                <a:latin typeface="Cambria Math" panose="02040503050406030204" pitchFamily="18" charset="0"/>
                                <a:ea typeface="Cambria Math" panose="02040503050406030204" pitchFamily="18" charset="0"/>
                              </a:rPr>
                              <m:t>𝟎</m:t>
                            </m:r>
                          </m:sub>
                        </m:sSub>
                      </m:den>
                    </m:f>
                    <m:r>
                      <a:rPr lang="en-US" altLang="ja-JP" sz="2400" b="1">
                        <a:solidFill>
                          <a:schemeClr val="tx1"/>
                        </a:solidFill>
                        <a:latin typeface="Cambria Math" panose="02040503050406030204" pitchFamily="18" charset="0"/>
                      </a:rPr>
                      <m:t>=</m:t>
                    </m:r>
                    <m:r>
                      <a:rPr lang="en-US" altLang="ja-JP" sz="2400" b="1">
                        <a:solidFill>
                          <a:schemeClr val="tx1"/>
                        </a:solidFill>
                        <a:latin typeface="Cambria Math" panose="02040503050406030204" pitchFamily="18" charset="0"/>
                      </a:rPr>
                      <m:t>𝟐𝟎</m:t>
                    </m:r>
                  </m:oMath>
                </a14:m>
                <a:endParaRPr kumimoji="1" lang="ja-JP" altLang="en-US" sz="2400">
                  <a:solidFill>
                    <a:schemeClr val="tx1"/>
                  </a:solidFill>
                </a:endParaRPr>
              </a:p>
            </p:txBody>
          </p:sp>
        </mc:Choice>
        <mc:Fallback>
          <p:sp>
            <p:nvSpPr>
              <p:cNvPr id="31" name="テキスト ボックス 30">
                <a:extLst>
                  <a:ext uri="{FF2B5EF4-FFF2-40B4-BE49-F238E27FC236}">
                    <a16:creationId xmlns:a16="http://schemas.microsoft.com/office/drawing/2014/main" id="{388C64E7-75FE-8D4F-AC96-B046431D626E}"/>
                  </a:ext>
                </a:extLst>
              </p:cNvPr>
              <p:cNvSpPr txBox="1">
                <a:spLocks noRot="1" noChangeAspect="1" noMove="1" noResize="1" noEditPoints="1" noAdjustHandles="1" noChangeArrowheads="1" noChangeShapeType="1" noTextEdit="1"/>
              </p:cNvSpPr>
              <p:nvPr/>
            </p:nvSpPr>
            <p:spPr>
              <a:xfrm>
                <a:off x="-44600" y="3286315"/>
                <a:ext cx="2209066" cy="461665"/>
              </a:xfrm>
              <a:prstGeom prst="rect">
                <a:avLst/>
              </a:prstGeom>
              <a:blipFill>
                <a:blip r:embed="rId7"/>
                <a:stretch>
                  <a:fillRect l="-4000" t="-123684" b="-184211"/>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32" name="テキスト ボックス 31">
                <a:extLst>
                  <a:ext uri="{FF2B5EF4-FFF2-40B4-BE49-F238E27FC236}">
                    <a16:creationId xmlns:a16="http://schemas.microsoft.com/office/drawing/2014/main" id="{2BBAD402-5D2E-0641-A939-881EFEB75724}"/>
                  </a:ext>
                </a:extLst>
              </p:cNvPr>
              <p:cNvSpPr txBox="1"/>
              <p:nvPr/>
            </p:nvSpPr>
            <p:spPr>
              <a:xfrm>
                <a:off x="-44600" y="842630"/>
                <a:ext cx="2092048" cy="461665"/>
              </a:xfrm>
              <a:prstGeom prst="rect">
                <a:avLst/>
              </a:prstGeom>
              <a:noFill/>
            </p:spPr>
            <p:txBody>
              <a:bodyPr wrap="none" rtlCol="0">
                <a:spAutoFit/>
              </a:bodyPr>
              <a:lstStyle/>
              <a:p>
                <a:pPr marL="342900" indent="-342900">
                  <a:buFont typeface="Wingdings" pitchFamily="2" charset="2"/>
                  <a:buChar char="l"/>
                </a:pPr>
                <a14:m>
                  <m:oMath xmlns:m="http://schemas.openxmlformats.org/officeDocument/2006/math">
                    <m:f>
                      <m:fPr>
                        <m:type m:val="lin"/>
                        <m:ctrlPr>
                          <a:rPr lang="en-US" altLang="ja-JP" sz="2400" b="1" i="1" smtClean="0">
                            <a:solidFill>
                              <a:schemeClr val="tx1"/>
                            </a:solidFill>
                            <a:latin typeface="Cambria Math" panose="02040503050406030204" pitchFamily="18" charset="0"/>
                            <a:ea typeface="Cambria Math" panose="02040503050406030204" pitchFamily="18" charset="0"/>
                          </a:rPr>
                        </m:ctrlPr>
                      </m:fPr>
                      <m:num>
                        <m:sSub>
                          <m:sSubPr>
                            <m:ctrlPr>
                              <a:rPr lang="en-US" altLang="ja-JP" sz="2400" b="1" i="1">
                                <a:solidFill>
                                  <a:schemeClr val="tx1"/>
                                </a:solidFill>
                                <a:latin typeface="Cambria Math" panose="02040503050406030204" pitchFamily="18" charset="0"/>
                                <a:ea typeface="Cambria Math" panose="02040503050406030204" pitchFamily="18" charset="0"/>
                              </a:rPr>
                            </m:ctrlPr>
                          </m:sSubPr>
                          <m:e>
                            <m:r>
                              <a:rPr lang="en-US" altLang="ja-JP" sz="2400" b="1" i="1">
                                <a:solidFill>
                                  <a:schemeClr val="tx1"/>
                                </a:solidFill>
                                <a:latin typeface="Cambria Math" panose="02040503050406030204" pitchFamily="18" charset="0"/>
                                <a:ea typeface="Cambria Math" panose="02040503050406030204" pitchFamily="18" charset="0"/>
                              </a:rPr>
                              <m:t>𝒏</m:t>
                            </m:r>
                          </m:e>
                          <m:sub>
                            <m:r>
                              <a:rPr lang="en-US" altLang="ja-JP" sz="2400" b="1">
                                <a:solidFill>
                                  <a:schemeClr val="tx1"/>
                                </a:solidFill>
                                <a:latin typeface="Cambria Math" panose="02040503050406030204" pitchFamily="18" charset="0"/>
                                <a:ea typeface="Cambria Math" panose="02040503050406030204" pitchFamily="18" charset="0"/>
                              </a:rPr>
                              <m:t>𝐜𝐥</m:t>
                            </m:r>
                          </m:sub>
                        </m:sSub>
                      </m:num>
                      <m:den>
                        <m:sSub>
                          <m:sSubPr>
                            <m:ctrlPr>
                              <a:rPr lang="en-US" altLang="ja-JP" sz="2400" b="1" i="1">
                                <a:solidFill>
                                  <a:schemeClr val="tx1"/>
                                </a:solidFill>
                                <a:latin typeface="Cambria Math" panose="02040503050406030204" pitchFamily="18" charset="0"/>
                                <a:ea typeface="Cambria Math" panose="02040503050406030204" pitchFamily="18" charset="0"/>
                              </a:rPr>
                            </m:ctrlPr>
                          </m:sSubPr>
                          <m:e>
                            <m:r>
                              <a:rPr lang="en-US" altLang="ja-JP" sz="2400" b="1" i="1">
                                <a:solidFill>
                                  <a:schemeClr val="tx1"/>
                                </a:solidFill>
                                <a:latin typeface="Cambria Math" panose="02040503050406030204" pitchFamily="18" charset="0"/>
                                <a:ea typeface="Cambria Math" panose="02040503050406030204" pitchFamily="18" charset="0"/>
                              </a:rPr>
                              <m:t>𝒏</m:t>
                            </m:r>
                          </m:e>
                          <m:sub>
                            <m:r>
                              <a:rPr lang="en-US" altLang="ja-JP" sz="2400" b="1" i="1">
                                <a:solidFill>
                                  <a:schemeClr val="tx1"/>
                                </a:solidFill>
                                <a:latin typeface="Cambria Math" panose="02040503050406030204" pitchFamily="18" charset="0"/>
                                <a:ea typeface="Cambria Math" panose="02040503050406030204" pitchFamily="18" charset="0"/>
                              </a:rPr>
                              <m:t>𝟎</m:t>
                            </m:r>
                          </m:sub>
                        </m:sSub>
                      </m:den>
                    </m:f>
                    <m:r>
                      <a:rPr lang="en-US" altLang="ja-JP" sz="2400" b="1" i="1">
                        <a:solidFill>
                          <a:schemeClr val="tx1"/>
                        </a:solidFill>
                        <a:latin typeface="Cambria Math" panose="02040503050406030204" pitchFamily="18" charset="0"/>
                        <a:ea typeface="Cambria Math" panose="02040503050406030204" pitchFamily="18" charset="0"/>
                      </a:rPr>
                      <m:t> </m:t>
                    </m:r>
                    <m:r>
                      <a:rPr lang="en-US" altLang="ja-JP" sz="2400" b="1">
                        <a:solidFill>
                          <a:schemeClr val="tx1"/>
                        </a:solidFill>
                        <a:latin typeface="Cambria Math" panose="02040503050406030204" pitchFamily="18" charset="0"/>
                      </a:rPr>
                      <m:t>=</m:t>
                    </m:r>
                    <m:r>
                      <a:rPr lang="en-US" altLang="ja-JP" sz="2400" b="1">
                        <a:solidFill>
                          <a:schemeClr val="tx1"/>
                        </a:solidFill>
                        <a:latin typeface="Cambria Math" panose="02040503050406030204" pitchFamily="18" charset="0"/>
                      </a:rPr>
                      <m:t>𝟐</m:t>
                    </m:r>
                  </m:oMath>
                </a14:m>
                <a:endParaRPr kumimoji="1" lang="ja-JP" altLang="en-US" sz="2400">
                  <a:solidFill>
                    <a:schemeClr val="tx1"/>
                  </a:solidFill>
                </a:endParaRPr>
              </a:p>
            </p:txBody>
          </p:sp>
        </mc:Choice>
        <mc:Fallback>
          <p:sp>
            <p:nvSpPr>
              <p:cNvPr id="32" name="テキスト ボックス 31">
                <a:extLst>
                  <a:ext uri="{FF2B5EF4-FFF2-40B4-BE49-F238E27FC236}">
                    <a16:creationId xmlns:a16="http://schemas.microsoft.com/office/drawing/2014/main" id="{2BBAD402-5D2E-0641-A939-881EFEB75724}"/>
                  </a:ext>
                </a:extLst>
              </p:cNvPr>
              <p:cNvSpPr txBox="1">
                <a:spLocks noRot="1" noChangeAspect="1" noMove="1" noResize="1" noEditPoints="1" noAdjustHandles="1" noChangeArrowheads="1" noChangeShapeType="1" noTextEdit="1"/>
              </p:cNvSpPr>
              <p:nvPr/>
            </p:nvSpPr>
            <p:spPr>
              <a:xfrm>
                <a:off x="-44600" y="842630"/>
                <a:ext cx="2092048" cy="461665"/>
              </a:xfrm>
              <a:prstGeom prst="rect">
                <a:avLst/>
              </a:prstGeom>
              <a:blipFill>
                <a:blip r:embed="rId8"/>
                <a:stretch>
                  <a:fillRect l="-4217" t="-129730" b="-191892"/>
                </a:stretch>
              </a:blipFill>
            </p:spPr>
            <p:txBody>
              <a:bodyPr/>
              <a:lstStyle/>
              <a:p>
                <a:r>
                  <a:rPr lang="ja-JP" altLang="en-US">
                    <a:noFill/>
                  </a:rPr>
                  <a:t> </a:t>
                </a:r>
              </a:p>
            </p:txBody>
          </p:sp>
        </mc:Fallback>
      </mc:AlternateContent>
      <p:sp>
        <p:nvSpPr>
          <p:cNvPr id="16" name="テキスト ボックス 15">
            <a:extLst>
              <a:ext uri="{FF2B5EF4-FFF2-40B4-BE49-F238E27FC236}">
                <a16:creationId xmlns:a16="http://schemas.microsoft.com/office/drawing/2014/main" id="{396CB6C2-C9C5-B64E-9DC8-F3B31552FBDA}"/>
              </a:ext>
            </a:extLst>
          </p:cNvPr>
          <p:cNvSpPr txBox="1"/>
          <p:nvPr/>
        </p:nvSpPr>
        <p:spPr>
          <a:xfrm>
            <a:off x="285406" y="5341589"/>
            <a:ext cx="9243868" cy="893885"/>
          </a:xfrm>
          <a:prstGeom prst="rect">
            <a:avLst/>
          </a:prstGeom>
          <a:solidFill>
            <a:srgbClr val="FF9535"/>
          </a:solidFill>
          <a:ln w="50800">
            <a:solidFill>
              <a:schemeClr val="tx1"/>
            </a:solidFill>
          </a:ln>
        </p:spPr>
        <p:style>
          <a:lnRef idx="0">
            <a:scrgbClr r="0" g="0" b="0"/>
          </a:lnRef>
          <a:fillRef idx="0">
            <a:scrgbClr r="0" g="0" b="0"/>
          </a:fillRef>
          <a:effectRef idx="0">
            <a:scrgbClr r="0" g="0" b="0"/>
          </a:effectRef>
          <a:fontRef idx="minor">
            <a:schemeClr val="lt1"/>
          </a:fontRef>
        </p:style>
        <p:txBody>
          <a:bodyPr wrap="square" tIns="108000" rtlCol="0">
            <a:spAutoFit/>
          </a:bodyPr>
          <a:lstStyle/>
          <a:p>
            <a:pPr algn="ctr"/>
            <a:r>
              <a:rPr lang="en-US" altLang="ja-JP" sz="2400" dirty="0">
                <a:solidFill>
                  <a:schemeClr val="tx1"/>
                </a:solidFill>
              </a:rPr>
              <a:t>PIC: No significant b-field amplification. </a:t>
            </a:r>
          </a:p>
          <a:p>
            <a:pPr algn="ctr"/>
            <a:r>
              <a:rPr lang="en-US" altLang="ja-JP" sz="2400" dirty="0">
                <a:solidFill>
                  <a:schemeClr val="tx1"/>
                </a:solidFill>
              </a:rPr>
              <a:t>Because the vortex motion is suppressed by the particle escape.</a:t>
            </a:r>
          </a:p>
        </p:txBody>
      </p:sp>
      <p:sp>
        <p:nvSpPr>
          <p:cNvPr id="35" name="テキスト ボックス 34">
            <a:extLst>
              <a:ext uri="{FF2B5EF4-FFF2-40B4-BE49-F238E27FC236}">
                <a16:creationId xmlns:a16="http://schemas.microsoft.com/office/drawing/2014/main" id="{6F2C1F80-116B-4B4F-9559-57E9EE349D1B}"/>
              </a:ext>
            </a:extLst>
          </p:cNvPr>
          <p:cNvSpPr txBox="1"/>
          <p:nvPr/>
        </p:nvSpPr>
        <p:spPr>
          <a:xfrm>
            <a:off x="6581331" y="1048927"/>
            <a:ext cx="954107" cy="461665"/>
          </a:xfrm>
          <a:prstGeom prst="rect">
            <a:avLst/>
          </a:prstGeom>
          <a:noFill/>
        </p:spPr>
        <p:txBody>
          <a:bodyPr wrap="none" rtlCol="0">
            <a:spAutoFit/>
          </a:bodyPr>
          <a:lstStyle/>
          <a:p>
            <a:r>
              <a:rPr lang="en-US" altLang="ja-JP" sz="2400" b="1" dirty="0"/>
              <a:t>MHD</a:t>
            </a:r>
            <a:endParaRPr kumimoji="1" lang="ja-JP" altLang="en-US" sz="2000" b="1"/>
          </a:p>
        </p:txBody>
      </p:sp>
      <p:sp>
        <p:nvSpPr>
          <p:cNvPr id="37" name="テキスト ボックス 36">
            <a:extLst>
              <a:ext uri="{FF2B5EF4-FFF2-40B4-BE49-F238E27FC236}">
                <a16:creationId xmlns:a16="http://schemas.microsoft.com/office/drawing/2014/main" id="{2CDE4448-9D48-B641-9F10-904DD7433DE7}"/>
              </a:ext>
            </a:extLst>
          </p:cNvPr>
          <p:cNvSpPr txBox="1"/>
          <p:nvPr/>
        </p:nvSpPr>
        <p:spPr>
          <a:xfrm>
            <a:off x="3829441" y="1047156"/>
            <a:ext cx="718466" cy="461665"/>
          </a:xfrm>
          <a:prstGeom prst="rect">
            <a:avLst/>
          </a:prstGeom>
          <a:noFill/>
        </p:spPr>
        <p:txBody>
          <a:bodyPr wrap="none" rtlCol="0">
            <a:spAutoFit/>
          </a:bodyPr>
          <a:lstStyle/>
          <a:p>
            <a:r>
              <a:rPr kumimoji="1" lang="en-US" altLang="ja-JP" sz="2400" b="1" dirty="0"/>
              <a:t>PIC</a:t>
            </a:r>
            <a:endParaRPr kumimoji="1" lang="ja-JP" altLang="en-US" sz="2000" b="1"/>
          </a:p>
        </p:txBody>
      </p:sp>
      <mc:AlternateContent xmlns:mc="http://schemas.openxmlformats.org/markup-compatibility/2006">
        <mc:Choice xmlns:a14="http://schemas.microsoft.com/office/drawing/2010/main" Requires="a14">
          <p:sp>
            <p:nvSpPr>
              <p:cNvPr id="38" name="テキスト ボックス 37">
                <a:extLst>
                  <a:ext uri="{FF2B5EF4-FFF2-40B4-BE49-F238E27FC236}">
                    <a16:creationId xmlns:a16="http://schemas.microsoft.com/office/drawing/2014/main" id="{56CD9991-6E9A-B048-A428-507FD0243248}"/>
                  </a:ext>
                </a:extLst>
              </p:cNvPr>
              <p:cNvSpPr txBox="1"/>
              <p:nvPr/>
            </p:nvSpPr>
            <p:spPr>
              <a:xfrm>
                <a:off x="122665" y="3788539"/>
                <a:ext cx="1457387" cy="406778"/>
              </a:xfrm>
              <a:prstGeom prst="rect">
                <a:avLst/>
              </a:prstGeom>
              <a:noFill/>
            </p:spPr>
            <p:txBody>
              <a:bodyPr wrap="none" rtlCol="0">
                <a:spAutoFit/>
              </a:bodyPr>
              <a:lstStyle/>
              <a:p>
                <a:r>
                  <a:rPr kumimoji="1" lang="en-US" altLang="ja-JP" b="1" dirty="0"/>
                  <a:t>T=1450</a:t>
                </a:r>
                <a14:m>
                  <m:oMath xmlns:m="http://schemas.openxmlformats.org/officeDocument/2006/math">
                    <m:sSubSup>
                      <m:sSubSupPr>
                        <m:ctrlPr>
                          <a:rPr kumimoji="1" lang="en-US" altLang="ja-JP" b="1" i="1" smtClean="0">
                            <a:latin typeface="Cambria Math" panose="02040503050406030204" pitchFamily="18" charset="0"/>
                          </a:rPr>
                        </m:ctrlPr>
                      </m:sSubSupPr>
                      <m:e>
                        <m:r>
                          <a:rPr kumimoji="1" lang="en-US" altLang="ja-JP" b="1" i="1" smtClean="0">
                            <a:latin typeface="Cambria Math" panose="02040503050406030204" pitchFamily="18" charset="0"/>
                            <a:ea typeface="Cambria Math" panose="02040503050406030204" pitchFamily="18" charset="0"/>
                          </a:rPr>
                          <m:t>𝝎</m:t>
                        </m:r>
                      </m:e>
                      <m:sub>
                        <m:r>
                          <a:rPr kumimoji="1" lang="en-US" altLang="ja-JP" b="1" i="1" smtClean="0">
                            <a:latin typeface="Cambria Math" panose="02040503050406030204" pitchFamily="18" charset="0"/>
                          </a:rPr>
                          <m:t>𝒑</m:t>
                        </m:r>
                      </m:sub>
                      <m:sup>
                        <m:r>
                          <a:rPr kumimoji="1" lang="en-US" altLang="ja-JP" b="1" i="1" smtClean="0">
                            <a:latin typeface="Cambria Math" panose="02040503050406030204" pitchFamily="18" charset="0"/>
                          </a:rPr>
                          <m:t>−</m:t>
                        </m:r>
                        <m:r>
                          <a:rPr kumimoji="1" lang="en-US" altLang="ja-JP" b="1" i="1" smtClean="0">
                            <a:latin typeface="Cambria Math" panose="02040503050406030204" pitchFamily="18" charset="0"/>
                          </a:rPr>
                          <m:t>𝟏</m:t>
                        </m:r>
                      </m:sup>
                    </m:sSubSup>
                  </m:oMath>
                </a14:m>
                <a:endParaRPr kumimoji="1" lang="ja-JP" altLang="en-US" b="1"/>
              </a:p>
            </p:txBody>
          </p:sp>
        </mc:Choice>
        <mc:Fallback>
          <p:sp>
            <p:nvSpPr>
              <p:cNvPr id="38" name="テキスト ボックス 37">
                <a:extLst>
                  <a:ext uri="{FF2B5EF4-FFF2-40B4-BE49-F238E27FC236}">
                    <a16:creationId xmlns:a16="http://schemas.microsoft.com/office/drawing/2014/main" id="{56CD9991-6E9A-B048-A428-507FD0243248}"/>
                  </a:ext>
                </a:extLst>
              </p:cNvPr>
              <p:cNvSpPr txBox="1">
                <a:spLocks noRot="1" noChangeAspect="1" noMove="1" noResize="1" noEditPoints="1" noAdjustHandles="1" noChangeArrowheads="1" noChangeShapeType="1" noTextEdit="1"/>
              </p:cNvSpPr>
              <p:nvPr/>
            </p:nvSpPr>
            <p:spPr>
              <a:xfrm>
                <a:off x="122665" y="3788539"/>
                <a:ext cx="1457387" cy="406778"/>
              </a:xfrm>
              <a:prstGeom prst="rect">
                <a:avLst/>
              </a:prstGeom>
              <a:blipFill>
                <a:blip r:embed="rId9"/>
                <a:stretch>
                  <a:fillRect l="-3448" t="-3030" b="-1515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9" name="テキスト ボックス 38">
                <a:extLst>
                  <a:ext uri="{FF2B5EF4-FFF2-40B4-BE49-F238E27FC236}">
                    <a16:creationId xmlns:a16="http://schemas.microsoft.com/office/drawing/2014/main" id="{44D3E4AC-6F71-D443-A9D9-4953C5F78339}"/>
                  </a:ext>
                </a:extLst>
              </p:cNvPr>
              <p:cNvSpPr txBox="1"/>
              <p:nvPr/>
            </p:nvSpPr>
            <p:spPr>
              <a:xfrm>
                <a:off x="122665" y="1420978"/>
                <a:ext cx="2015167" cy="1391663"/>
              </a:xfrm>
              <a:prstGeom prst="rect">
                <a:avLst/>
              </a:prstGeom>
              <a:noFill/>
            </p:spPr>
            <p:txBody>
              <a:bodyPr wrap="square" rtlCol="0">
                <a:spAutoFit/>
              </a:bodyPr>
              <a:lstStyle/>
              <a:p>
                <a:r>
                  <a:rPr lang="en-US" altLang="ja-JP" b="1" dirty="0"/>
                  <a:t>T=</a:t>
                </a:r>
                <a:r>
                  <a:rPr kumimoji="1" lang="en-US" altLang="ja-JP" b="1" dirty="0"/>
                  <a:t>1450</a:t>
                </a:r>
                <a14:m>
                  <m:oMath xmlns:m="http://schemas.openxmlformats.org/officeDocument/2006/math">
                    <m:sSubSup>
                      <m:sSubSupPr>
                        <m:ctrlPr>
                          <a:rPr kumimoji="1" lang="en-US" altLang="ja-JP" b="1" i="1" smtClean="0">
                            <a:latin typeface="Cambria Math" panose="02040503050406030204" pitchFamily="18" charset="0"/>
                          </a:rPr>
                        </m:ctrlPr>
                      </m:sSubSupPr>
                      <m:e>
                        <m:r>
                          <a:rPr kumimoji="1" lang="en-US" altLang="ja-JP" b="1" i="1" smtClean="0">
                            <a:latin typeface="Cambria Math" panose="02040503050406030204" pitchFamily="18" charset="0"/>
                            <a:ea typeface="Cambria Math" panose="02040503050406030204" pitchFamily="18" charset="0"/>
                          </a:rPr>
                          <m:t>𝝎</m:t>
                        </m:r>
                      </m:e>
                      <m:sub>
                        <m:r>
                          <a:rPr kumimoji="1" lang="en-US" altLang="ja-JP" b="1" i="1" smtClean="0">
                            <a:latin typeface="Cambria Math" panose="02040503050406030204" pitchFamily="18" charset="0"/>
                          </a:rPr>
                          <m:t>𝒑</m:t>
                        </m:r>
                      </m:sub>
                      <m:sup>
                        <m:r>
                          <a:rPr kumimoji="1" lang="en-US" altLang="ja-JP" b="1" i="1" smtClean="0">
                            <a:latin typeface="Cambria Math" panose="02040503050406030204" pitchFamily="18" charset="0"/>
                          </a:rPr>
                          <m:t>−</m:t>
                        </m:r>
                        <m:r>
                          <a:rPr kumimoji="1" lang="en-US" altLang="ja-JP" b="1" i="1" smtClean="0">
                            <a:latin typeface="Cambria Math" panose="02040503050406030204" pitchFamily="18" charset="0"/>
                          </a:rPr>
                          <m:t>𝟏</m:t>
                        </m:r>
                      </m:sup>
                    </m:sSubSup>
                  </m:oMath>
                </a14:m>
                <a:r>
                  <a:rPr kumimoji="1" lang="en-US" altLang="ja-JP" b="1" dirty="0"/>
                  <a:t> </a:t>
                </a:r>
                <a:endParaRPr lang="en-US" altLang="ja-JP" b="1" dirty="0"/>
              </a:p>
              <a:p>
                <a:r>
                  <a:rPr lang="en-US" altLang="ja-JP" sz="1600" b="1" dirty="0"/>
                  <a:t>The elapsed time since the clump interacts with the shock.</a:t>
                </a:r>
                <a:endParaRPr lang="ja-JP" altLang="en-US"/>
              </a:p>
            </p:txBody>
          </p:sp>
        </mc:Choice>
        <mc:Fallback xmlns="">
          <p:sp>
            <p:nvSpPr>
              <p:cNvPr id="39" name="テキスト ボックス 38">
                <a:extLst>
                  <a:ext uri="{FF2B5EF4-FFF2-40B4-BE49-F238E27FC236}">
                    <a16:creationId xmlns:a16="http://schemas.microsoft.com/office/drawing/2014/main" id="{44D3E4AC-6F71-D443-A9D9-4953C5F78339}"/>
                  </a:ext>
                </a:extLst>
              </p:cNvPr>
              <p:cNvSpPr txBox="1">
                <a:spLocks noRot="1" noChangeAspect="1" noMove="1" noResize="1" noEditPoints="1" noAdjustHandles="1" noChangeArrowheads="1" noChangeShapeType="1" noTextEdit="1"/>
              </p:cNvSpPr>
              <p:nvPr/>
            </p:nvSpPr>
            <p:spPr>
              <a:xfrm>
                <a:off x="122665" y="1420978"/>
                <a:ext cx="2015167" cy="1391663"/>
              </a:xfrm>
              <a:prstGeom prst="rect">
                <a:avLst/>
              </a:prstGeom>
              <a:blipFill>
                <a:blip r:embed="rId10"/>
                <a:stretch>
                  <a:fillRect l="-2500" t="-901" b="-4505"/>
                </a:stretch>
              </a:blipFill>
            </p:spPr>
            <p:txBody>
              <a:bodyPr/>
              <a:lstStyle/>
              <a:p>
                <a:r>
                  <a:rPr lang="ja-JP" altLang="en-US">
                    <a:noFill/>
                  </a:rPr>
                  <a:t> </a:t>
                </a:r>
              </a:p>
            </p:txBody>
          </p:sp>
        </mc:Fallback>
      </mc:AlternateContent>
      <p:sp>
        <p:nvSpPr>
          <p:cNvPr id="8" name="スライド番号プレースホルダー 7">
            <a:extLst>
              <a:ext uri="{FF2B5EF4-FFF2-40B4-BE49-F238E27FC236}">
                <a16:creationId xmlns:a16="http://schemas.microsoft.com/office/drawing/2014/main" id="{541ACE08-EC8E-D449-813F-21284E924BA0}"/>
              </a:ext>
            </a:extLst>
          </p:cNvPr>
          <p:cNvSpPr>
            <a:spLocks noGrp="1"/>
          </p:cNvSpPr>
          <p:nvPr>
            <p:ph type="sldNum" sz="quarter" idx="12"/>
          </p:nvPr>
        </p:nvSpPr>
        <p:spPr>
          <a:xfrm>
            <a:off x="7300424" y="6374949"/>
            <a:ext cx="2228850" cy="365125"/>
          </a:xfrm>
        </p:spPr>
        <p:txBody>
          <a:bodyPr/>
          <a:lstStyle/>
          <a:p>
            <a:r>
              <a:rPr kumimoji="1" lang="en-US" altLang="ja-JP" sz="1400" b="1" dirty="0">
                <a:solidFill>
                  <a:schemeClr val="accent2"/>
                </a:solidFill>
              </a:rPr>
              <a:t>7</a:t>
            </a:r>
            <a:endParaRPr kumimoji="1" lang="ja-JP" altLang="en-US" sz="1400" b="1">
              <a:solidFill>
                <a:schemeClr val="accent2"/>
              </a:solidFill>
            </a:endParaRPr>
          </a:p>
        </p:txBody>
      </p:sp>
      <mc:AlternateContent xmlns:mc="http://schemas.openxmlformats.org/markup-compatibility/2006" xmlns:a14="http://schemas.microsoft.com/office/drawing/2010/main">
        <mc:Choice Requires="a14">
          <p:sp>
            <p:nvSpPr>
              <p:cNvPr id="14" name="テキスト ボックス 13">
                <a:extLst>
                  <a:ext uri="{FF2B5EF4-FFF2-40B4-BE49-F238E27FC236}">
                    <a16:creationId xmlns:a16="http://schemas.microsoft.com/office/drawing/2014/main" id="{8FE464E8-329E-224B-B9D9-63A52024E78A}"/>
                  </a:ext>
                </a:extLst>
              </p:cNvPr>
              <p:cNvSpPr txBox="1"/>
              <p:nvPr/>
            </p:nvSpPr>
            <p:spPr>
              <a:xfrm>
                <a:off x="3586866" y="3419517"/>
                <a:ext cx="2121093" cy="369332"/>
              </a:xfrm>
              <a:prstGeom prst="rect">
                <a:avLst/>
              </a:prstGeom>
              <a:noFill/>
            </p:spPr>
            <p:txBody>
              <a:bodyPr wrap="none" rtlCol="0">
                <a:spAutoFit/>
              </a:bodyPr>
              <a:lstStyle/>
              <a:p>
                <a:r>
                  <a:rPr lang="en-US" altLang="ja-JP" b="1" dirty="0"/>
                  <a:t>Shock front</a:t>
                </a:r>
                <a:r>
                  <a:rPr kumimoji="1" lang="en-US" altLang="ja-JP" b="1" dirty="0"/>
                  <a:t> </a:t>
                </a:r>
                <a14:m>
                  <m:oMath xmlns:m="http://schemas.openxmlformats.org/officeDocument/2006/math">
                    <m:r>
                      <a:rPr kumimoji="1" lang="en-US" altLang="ja-JP" b="1" i="1" smtClean="0">
                        <a:latin typeface="Cambria Math" panose="02040503050406030204" pitchFamily="18" charset="0"/>
                      </a:rPr>
                      <m:t>𝒙</m:t>
                    </m:r>
                    <m:r>
                      <a:rPr kumimoji="1" lang="en-US" altLang="ja-JP" b="1" i="1" smtClean="0">
                        <a:latin typeface="Cambria Math" panose="02040503050406030204" pitchFamily="18" charset="0"/>
                      </a:rPr>
                      <m:t>=</m:t>
                    </m:r>
                    <m:r>
                      <a:rPr kumimoji="1" lang="en-US" altLang="ja-JP" b="1" i="1" smtClean="0">
                        <a:latin typeface="Cambria Math" panose="02040503050406030204" pitchFamily="18" charset="0"/>
                      </a:rPr>
                      <m:t>𝟎</m:t>
                    </m:r>
                  </m:oMath>
                </a14:m>
                <a:endParaRPr kumimoji="1" lang="ja-JP" altLang="en-US" b="1"/>
              </a:p>
            </p:txBody>
          </p:sp>
        </mc:Choice>
        <mc:Fallback xmlns="">
          <p:sp>
            <p:nvSpPr>
              <p:cNvPr id="14" name="テキスト ボックス 13">
                <a:extLst>
                  <a:ext uri="{FF2B5EF4-FFF2-40B4-BE49-F238E27FC236}">
                    <a16:creationId xmlns:a16="http://schemas.microsoft.com/office/drawing/2014/main" id="{8FE464E8-329E-224B-B9D9-63A52024E78A}"/>
                  </a:ext>
                </a:extLst>
              </p:cNvPr>
              <p:cNvSpPr txBox="1">
                <a:spLocks noRot="1" noChangeAspect="1" noMove="1" noResize="1" noEditPoints="1" noAdjustHandles="1" noChangeArrowheads="1" noChangeShapeType="1" noTextEdit="1"/>
              </p:cNvSpPr>
              <p:nvPr/>
            </p:nvSpPr>
            <p:spPr>
              <a:xfrm>
                <a:off x="3586866" y="3419517"/>
                <a:ext cx="2121093" cy="369332"/>
              </a:xfrm>
              <a:prstGeom prst="rect">
                <a:avLst/>
              </a:prstGeom>
              <a:blipFill>
                <a:blip r:embed="rId11"/>
                <a:stretch>
                  <a:fillRect l="-2381" t="-10000" b="-26667"/>
                </a:stretch>
              </a:blipFill>
            </p:spPr>
            <p:txBody>
              <a:bodyPr/>
              <a:lstStyle/>
              <a:p>
                <a:r>
                  <a:rPr lang="ja-JP" altLang="en-US">
                    <a:noFill/>
                  </a:rPr>
                  <a:t> </a:t>
                </a:r>
              </a:p>
            </p:txBody>
          </p:sp>
        </mc:Fallback>
      </mc:AlternateContent>
      <p:sp>
        <p:nvSpPr>
          <p:cNvPr id="15" name="テキスト ボックス 14">
            <a:extLst>
              <a:ext uri="{FF2B5EF4-FFF2-40B4-BE49-F238E27FC236}">
                <a16:creationId xmlns:a16="http://schemas.microsoft.com/office/drawing/2014/main" id="{1767D9D6-02AB-B515-079A-58C3C12EA7B5}"/>
              </a:ext>
            </a:extLst>
          </p:cNvPr>
          <p:cNvSpPr txBox="1"/>
          <p:nvPr/>
        </p:nvSpPr>
        <p:spPr>
          <a:xfrm>
            <a:off x="6941322" y="6447519"/>
            <a:ext cx="2313812" cy="369332"/>
          </a:xfrm>
          <a:prstGeom prst="rect">
            <a:avLst/>
          </a:prstGeom>
          <a:noFill/>
        </p:spPr>
        <p:txBody>
          <a:bodyPr wrap="square">
            <a:spAutoFit/>
          </a:bodyPr>
          <a:lstStyle/>
          <a:p>
            <a:pPr algn="ctr"/>
            <a:r>
              <a:rPr lang="en" altLang="ja-JP" sz="1800" b="1" i="0" u="none" strike="noStrike" dirty="0">
                <a:effectLst/>
                <a:latin typeface="Times New Roman" panose="02020603050405020304" pitchFamily="18" charset="0"/>
                <a:cs typeface="Times New Roman" panose="02020603050405020304" pitchFamily="18" charset="0"/>
                <a:hlinkClick r:id="rId12">
                  <a:extLst>
                    <a:ext uri="{A12FA001-AC4F-418D-AE19-62706E023703}">
                      <ahyp:hlinkClr xmlns:ahyp="http://schemas.microsoft.com/office/drawing/2018/hyperlinkcolor" val="tx"/>
                    </a:ext>
                  </a:extLst>
                </a:hlinkClick>
              </a:rPr>
              <a:t>arXiv: 2204.08222v</a:t>
            </a:r>
            <a:r>
              <a:rPr lang="en" altLang="ja-JP" b="1" dirty="0">
                <a:latin typeface="Times New Roman" panose="02020603050405020304" pitchFamily="18" charset="0"/>
                <a:cs typeface="Times New Roman" panose="02020603050405020304" pitchFamily="18" charset="0"/>
              </a:rPr>
              <a:t>1</a:t>
            </a:r>
            <a:endParaRPr lang="en" altLang="ja-JP" sz="1800" b="1"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402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B83C1591-30F6-1B4E-9CA8-1B2E227C1E82}"/>
              </a:ext>
            </a:extLst>
          </p:cNvPr>
          <p:cNvSpPr txBox="1">
            <a:spLocks/>
          </p:cNvSpPr>
          <p:nvPr/>
        </p:nvSpPr>
        <p:spPr>
          <a:xfrm>
            <a:off x="0" y="0"/>
            <a:ext cx="9906000" cy="720000"/>
          </a:xfrm>
          <a:prstGeom prst="rect">
            <a:avLst/>
          </a:prstGeom>
          <a:solidFill>
            <a:srgbClr val="FF8E37"/>
          </a:solidFill>
        </p:spPr>
        <p:txBody>
          <a:bodyPr vert="horz" lIns="91440" tIns="108000" rIns="91440" bIns="45720" rtlCol="0" anchor="ctr">
            <a:norm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pPr algn="ctr"/>
            <a:r>
              <a:rPr lang="en-US" altLang="ja-JP" b="1" dirty="0">
                <a:solidFill>
                  <a:schemeClr val="bg1"/>
                </a:solidFill>
              </a:rPr>
              <a:t>Time evolution of the |</a:t>
            </a:r>
            <a:r>
              <a:rPr lang="en-US" altLang="ja-JP" b="1" dirty="0" err="1">
                <a:solidFill>
                  <a:schemeClr val="bg1"/>
                </a:solidFill>
              </a:rPr>
              <a:t>B</a:t>
            </a:r>
            <a:r>
              <a:rPr lang="en-US" altLang="ja-JP" b="1" baseline="-25000" dirty="0" err="1">
                <a:solidFill>
                  <a:schemeClr val="bg1"/>
                </a:solidFill>
              </a:rPr>
              <a:t>max</a:t>
            </a:r>
            <a:r>
              <a:rPr lang="en-US" altLang="ja-JP" b="1" dirty="0">
                <a:solidFill>
                  <a:schemeClr val="bg1"/>
                </a:solidFill>
              </a:rPr>
              <a:t>|</a:t>
            </a:r>
            <a:endParaRPr lang="ja-JP" altLang="en-US" b="1">
              <a:solidFill>
                <a:schemeClr val="bg1"/>
              </a:solidFill>
            </a:endParaRPr>
          </a:p>
        </p:txBody>
      </p:sp>
      <p:sp>
        <p:nvSpPr>
          <p:cNvPr id="6" name="スライド番号プレースホルダー 7">
            <a:extLst>
              <a:ext uri="{FF2B5EF4-FFF2-40B4-BE49-F238E27FC236}">
                <a16:creationId xmlns:a16="http://schemas.microsoft.com/office/drawing/2014/main" id="{FB723ACD-A356-6840-B048-7F3D01C8D9E6}"/>
              </a:ext>
            </a:extLst>
          </p:cNvPr>
          <p:cNvSpPr txBox="1">
            <a:spLocks/>
          </p:cNvSpPr>
          <p:nvPr/>
        </p:nvSpPr>
        <p:spPr>
          <a:xfrm>
            <a:off x="7389310" y="6384541"/>
            <a:ext cx="222885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975"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400" b="1" dirty="0">
                <a:solidFill>
                  <a:schemeClr val="accent2"/>
                </a:solidFill>
              </a:rPr>
              <a:t>8</a:t>
            </a:r>
            <a:endParaRPr lang="ja-JP" altLang="en-US" sz="1400" b="1">
              <a:solidFill>
                <a:schemeClr val="accent2"/>
              </a:solidFill>
            </a:endParaRPr>
          </a:p>
        </p:txBody>
      </p:sp>
      <p:pic>
        <p:nvPicPr>
          <p:cNvPr id="4" name="図 3">
            <a:extLst>
              <a:ext uri="{FF2B5EF4-FFF2-40B4-BE49-F238E27FC236}">
                <a16:creationId xmlns:a16="http://schemas.microsoft.com/office/drawing/2014/main" id="{59F8FE4A-AC32-2E07-4FDF-694EAD113EA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1925736" y="-455513"/>
            <a:ext cx="5545499" cy="7176528"/>
          </a:xfrm>
          <a:prstGeom prst="rect">
            <a:avLst/>
          </a:prstGeom>
        </p:spPr>
      </p:pic>
      <p:sp>
        <p:nvSpPr>
          <p:cNvPr id="3" name="テキスト ボックス 2">
            <a:extLst>
              <a:ext uri="{FF2B5EF4-FFF2-40B4-BE49-F238E27FC236}">
                <a16:creationId xmlns:a16="http://schemas.microsoft.com/office/drawing/2014/main" id="{F4ABBE62-37D8-7C45-4F71-527DBFA7AE9B}"/>
              </a:ext>
            </a:extLst>
          </p:cNvPr>
          <p:cNvSpPr txBox="1"/>
          <p:nvPr/>
        </p:nvSpPr>
        <p:spPr>
          <a:xfrm>
            <a:off x="6766967" y="3749687"/>
            <a:ext cx="3194093" cy="1015663"/>
          </a:xfrm>
          <a:prstGeom prst="rect">
            <a:avLst/>
          </a:prstGeom>
          <a:noFill/>
        </p:spPr>
        <p:txBody>
          <a:bodyPr wrap="square" rtlCol="0">
            <a:spAutoFit/>
          </a:bodyPr>
          <a:lstStyle/>
          <a:p>
            <a:r>
              <a:rPr lang="en-US" altLang="ja-JP" sz="2000" b="1" dirty="0">
                <a:solidFill>
                  <a:srgbClr val="FF8E37"/>
                </a:solidFill>
              </a:rPr>
              <a:t>t</a:t>
            </a:r>
            <a:r>
              <a:rPr kumimoji="1" lang="en-US" altLang="ja-JP" sz="2000" b="1" dirty="0">
                <a:solidFill>
                  <a:srgbClr val="FF8E37"/>
                </a:solidFill>
              </a:rPr>
              <a:t>(</a:t>
            </a:r>
            <a:r>
              <a:rPr kumimoji="1" lang="en-US" altLang="ja-JP" sz="2000" b="1" dirty="0" err="1">
                <a:solidFill>
                  <a:srgbClr val="FF8E37"/>
                </a:solidFill>
              </a:rPr>
              <a:t>t</a:t>
            </a:r>
            <a:r>
              <a:rPr kumimoji="1" lang="en-US" altLang="ja-JP" sz="2000" b="1" baseline="-25000" dirty="0" err="1">
                <a:solidFill>
                  <a:srgbClr val="FF8E37"/>
                </a:solidFill>
              </a:rPr>
              <a:t>esc</a:t>
            </a:r>
            <a:r>
              <a:rPr kumimoji="1" lang="en-US" altLang="ja-JP" sz="2000" b="1" dirty="0">
                <a:solidFill>
                  <a:srgbClr val="FF8E37"/>
                </a:solidFill>
              </a:rPr>
              <a:t>): The elapsed time since the clump interacts with the shock </a:t>
            </a:r>
            <a:endParaRPr kumimoji="1" lang="ja-JP" altLang="en-US" sz="2000" b="1">
              <a:solidFill>
                <a:srgbClr val="FF8E37"/>
              </a:solidFill>
            </a:endParaRPr>
          </a:p>
        </p:txBody>
      </p:sp>
      <p:sp>
        <p:nvSpPr>
          <p:cNvPr id="8" name="テキスト ボックス 7">
            <a:extLst>
              <a:ext uri="{FF2B5EF4-FFF2-40B4-BE49-F238E27FC236}">
                <a16:creationId xmlns:a16="http://schemas.microsoft.com/office/drawing/2014/main" id="{84DD9D74-1596-2340-8520-2DA6B5924661}"/>
              </a:ext>
            </a:extLst>
          </p:cNvPr>
          <p:cNvSpPr txBox="1"/>
          <p:nvPr/>
        </p:nvSpPr>
        <p:spPr>
          <a:xfrm>
            <a:off x="1219200" y="5423561"/>
            <a:ext cx="7467599" cy="1326105"/>
          </a:xfrm>
          <a:prstGeom prst="rect">
            <a:avLst/>
          </a:prstGeom>
          <a:solidFill>
            <a:srgbClr val="FF8E37"/>
          </a:solidFill>
          <a:ln w="50800">
            <a:solidFill>
              <a:schemeClr val="tx1"/>
            </a:solidFill>
          </a:ln>
        </p:spPr>
        <p:style>
          <a:lnRef idx="0">
            <a:scrgbClr r="0" g="0" b="0"/>
          </a:lnRef>
          <a:fillRef idx="0">
            <a:scrgbClr r="0" g="0" b="0"/>
          </a:fillRef>
          <a:effectRef idx="0">
            <a:scrgbClr r="0" g="0" b="0"/>
          </a:effectRef>
          <a:fontRef idx="minor">
            <a:schemeClr val="lt1"/>
          </a:fontRef>
        </p:style>
        <p:txBody>
          <a:bodyPr wrap="square" lIns="144000" tIns="108000" rIns="144000" bIns="108000" rtlCol="0">
            <a:spAutoFit/>
          </a:bodyPr>
          <a:lstStyle/>
          <a:p>
            <a:pPr algn="ctr"/>
            <a:r>
              <a:rPr lang="en-US" altLang="ja-JP" sz="2400" b="1" dirty="0">
                <a:solidFill>
                  <a:schemeClr val="tx1"/>
                </a:solidFill>
              </a:rPr>
              <a:t>PIC sim. show that B-field amplification due to the turbulent dynamo caused by the shock-clump interaction does not work efficiently.</a:t>
            </a:r>
          </a:p>
        </p:txBody>
      </p:sp>
      <p:sp>
        <p:nvSpPr>
          <p:cNvPr id="10" name="テキスト ボックス 9">
            <a:extLst>
              <a:ext uri="{FF2B5EF4-FFF2-40B4-BE49-F238E27FC236}">
                <a16:creationId xmlns:a16="http://schemas.microsoft.com/office/drawing/2014/main" id="{3823262A-98D5-9C20-6E26-E892BFB1B3AB}"/>
              </a:ext>
            </a:extLst>
          </p:cNvPr>
          <p:cNvSpPr txBox="1"/>
          <p:nvPr/>
        </p:nvSpPr>
        <p:spPr>
          <a:xfrm>
            <a:off x="7638873" y="5037475"/>
            <a:ext cx="2313812" cy="369332"/>
          </a:xfrm>
          <a:prstGeom prst="rect">
            <a:avLst/>
          </a:prstGeom>
          <a:noFill/>
        </p:spPr>
        <p:txBody>
          <a:bodyPr wrap="square">
            <a:spAutoFit/>
          </a:bodyPr>
          <a:lstStyle/>
          <a:p>
            <a:pPr algn="ctr"/>
            <a:r>
              <a:rPr lang="en" altLang="ja-JP" sz="1800" b="1" i="0" u="none" strike="noStrike" dirty="0">
                <a:effectLst/>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arXiv: 2204.08222v</a:t>
            </a:r>
            <a:r>
              <a:rPr lang="en" altLang="ja-JP" sz="1800" b="1" i="0" u="none" strike="noStrike" dirty="0">
                <a:effectLst/>
                <a:latin typeface="Times New Roman" panose="02020603050405020304" pitchFamily="18" charset="0"/>
                <a:cs typeface="Times New Roman" panose="02020603050405020304" pitchFamily="18" charset="0"/>
              </a:rPr>
              <a:t>2</a:t>
            </a:r>
            <a:endParaRPr lang="en" altLang="ja-JP" sz="1800" b="1"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603713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97342</TotalTime>
  <Words>5382</Words>
  <Application>Microsoft Macintosh PowerPoint</Application>
  <PresentationFormat>A4 210 x 297 mm</PresentationFormat>
  <Paragraphs>495</Paragraphs>
  <Slides>12</Slides>
  <Notes>12</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12</vt:i4>
      </vt:variant>
    </vt:vector>
  </HeadingPairs>
  <TitlesOfParts>
    <vt:vector size="21" baseType="lpstr">
      <vt:lpstr>.Apple Color Emoji UI</vt:lpstr>
      <vt:lpstr>Yu Gothic</vt:lpstr>
      <vt:lpstr>Yu Gothic</vt:lpstr>
      <vt:lpstr>游ゴシック Light</vt:lpstr>
      <vt:lpstr>Arial</vt:lpstr>
      <vt:lpstr>Cambria Math</vt:lpstr>
      <vt:lpstr>Times New Roman</vt:lpstr>
      <vt:lpstr>Wingdings</vt:lpstr>
      <vt:lpstr>Office テーマ</vt:lpstr>
      <vt:lpstr>Magnetic field amplification  by the relativistic  shock-clump interaction</vt:lpstr>
      <vt:lpstr>Magnetic field around Collisionless Shocks</vt:lpstr>
      <vt:lpstr>Magnetic Field Amplification in Collisionless Shocks</vt:lpstr>
      <vt:lpstr>Simulation Set Up</vt:lpstr>
      <vt:lpstr>Velocity of the shocked clump u_x</vt:lpstr>
      <vt:lpstr>PowerPoint プレゼンテーション</vt:lpstr>
      <vt:lpstr>PowerPoint プレゼンテーション</vt:lpstr>
      <vt:lpstr>|Bmax| distribution (λ_c∕r_ge =53.7, n∕n_0 =2, 20)</vt:lpstr>
      <vt:lpstr>PowerPoint プレゼンテーション</vt:lpstr>
      <vt:lpstr>Summary</vt:lpstr>
      <vt:lpstr>Vorticity distribution(λ_c∕r_ge =53.7, n∕n_0 =2, 20)</vt:lpstr>
      <vt:lpstr>Particle-in-Cell(PIC) Simulation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非一様媒質中を伝播する 相対論的衝撃波の Particle-In-Cellシミュレーション</dc:title>
  <dc:creator>冨田　沙羅</dc:creator>
  <cp:lastModifiedBy>冨田　沙羅</cp:lastModifiedBy>
  <cp:revision>2038</cp:revision>
  <cp:lastPrinted>2020-08-31T23:33:54Z</cp:lastPrinted>
  <dcterms:created xsi:type="dcterms:W3CDTF">2017-08-29T03:45:48Z</dcterms:created>
  <dcterms:modified xsi:type="dcterms:W3CDTF">2022-07-05T17:20:40Z</dcterms:modified>
</cp:coreProperties>
</file>