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604" r:id="rId2"/>
    <p:sldId id="607" r:id="rId3"/>
    <p:sldId id="609" r:id="rId4"/>
    <p:sldId id="608" r:id="rId5"/>
    <p:sldId id="610" r:id="rId6"/>
    <p:sldId id="612" r:id="rId7"/>
    <p:sldId id="614" r:id="rId8"/>
    <p:sldId id="615" r:id="rId9"/>
    <p:sldId id="616" r:id="rId10"/>
    <p:sldId id="617" r:id="rId11"/>
    <p:sldId id="619" r:id="rId12"/>
    <p:sldId id="618" r:id="rId13"/>
    <p:sldId id="622" r:id="rId14"/>
    <p:sldId id="621" r:id="rId15"/>
    <p:sldId id="628" r:id="rId16"/>
    <p:sldId id="627" r:id="rId17"/>
    <p:sldId id="623" r:id="rId18"/>
    <p:sldId id="624" r:id="rId19"/>
    <p:sldId id="625" r:id="rId20"/>
    <p:sldId id="626" r:id="rId21"/>
    <p:sldId id="629" r:id="rId22"/>
    <p:sldId id="630" r:id="rId23"/>
    <p:sldId id="637" r:id="rId24"/>
    <p:sldId id="631" r:id="rId25"/>
    <p:sldId id="632" r:id="rId26"/>
    <p:sldId id="633" r:id="rId27"/>
    <p:sldId id="634" r:id="rId28"/>
    <p:sldId id="635" r:id="rId29"/>
    <p:sldId id="636" r:id="rId30"/>
    <p:sldId id="638" r:id="rId31"/>
    <p:sldId id="650" r:id="rId32"/>
    <p:sldId id="646" r:id="rId33"/>
    <p:sldId id="639" r:id="rId34"/>
    <p:sldId id="640" r:id="rId35"/>
    <p:sldId id="641" r:id="rId36"/>
    <p:sldId id="642" r:id="rId37"/>
    <p:sldId id="643" r:id="rId38"/>
    <p:sldId id="644" r:id="rId39"/>
    <p:sldId id="645" r:id="rId40"/>
    <p:sldId id="651" r:id="rId41"/>
    <p:sldId id="652" r:id="rId42"/>
    <p:sldId id="647" r:id="rId43"/>
    <p:sldId id="648" r:id="rId44"/>
    <p:sldId id="649" r:id="rId45"/>
    <p:sldId id="657" r:id="rId46"/>
    <p:sldId id="658" r:id="rId47"/>
    <p:sldId id="653" r:id="rId48"/>
    <p:sldId id="654" r:id="rId49"/>
    <p:sldId id="655" r:id="rId50"/>
    <p:sldId id="656" r:id="rId51"/>
    <p:sldId id="660" r:id="rId52"/>
    <p:sldId id="663" r:id="rId53"/>
    <p:sldId id="662" r:id="rId54"/>
    <p:sldId id="661" r:id="rId55"/>
    <p:sldId id="664" r:id="rId56"/>
    <p:sldId id="659" r:id="rId57"/>
    <p:sldId id="666" r:id="rId58"/>
    <p:sldId id="667" r:id="rId59"/>
    <p:sldId id="668" r:id="rId60"/>
    <p:sldId id="669" r:id="rId61"/>
    <p:sldId id="670" r:id="rId62"/>
    <p:sldId id="665" r:id="rId63"/>
    <p:sldId id="671" r:id="rId64"/>
    <p:sldId id="613" r:id="rId65"/>
  </p:sldIdLst>
  <p:sldSz cx="9144000" cy="6858000" type="screen4x3"/>
  <p:notesSz cx="7010400" cy="9296400"/>
  <p:defaultTextStyle>
    <a:defPPr>
      <a:defRPr lang="en-GB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400" b="1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400" b="1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400" b="1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400" b="1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400" b="1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>
          <p15:clr>
            <a:srgbClr val="A4A3A4"/>
          </p15:clr>
        </p15:guide>
        <p15:guide id="2" pos="3110">
          <p15:clr>
            <a:srgbClr val="A4A3A4"/>
          </p15:clr>
        </p15:guide>
        <p15:guide id="3" orient="horz" pos="2305">
          <p15:clr>
            <a:srgbClr val="A4A3A4"/>
          </p15:clr>
        </p15:guide>
        <p15:guide id="4" pos="3024">
          <p15:clr>
            <a:srgbClr val="A4A3A4"/>
          </p15:clr>
        </p15:guide>
        <p15:guide id="5" orient="horz" pos="2053">
          <p15:clr>
            <a:srgbClr val="A4A3A4"/>
          </p15:clr>
        </p15:guide>
        <p15:guide id="6" orient="horz" pos="2209">
          <p15:clr>
            <a:srgbClr val="A4A3A4"/>
          </p15:clr>
        </p15:guide>
        <p15:guide id="7" pos="3011">
          <p15:clr>
            <a:srgbClr val="A4A3A4"/>
          </p15:clr>
        </p15:guide>
        <p15:guide id="8" pos="2928">
          <p15:clr>
            <a:srgbClr val="A4A3A4"/>
          </p15:clr>
        </p15:guide>
        <p15:guide id="9" orient="horz" pos="2840">
          <p15:clr>
            <a:srgbClr val="A4A3A4"/>
          </p15:clr>
        </p15:guide>
        <p15:guide id="10" orient="horz" pos="3057">
          <p15:clr>
            <a:srgbClr val="A4A3A4"/>
          </p15:clr>
        </p15:guide>
        <p15:guide id="11" orient="horz" pos="2722">
          <p15:clr>
            <a:srgbClr val="A4A3A4"/>
          </p15:clr>
        </p15:guide>
        <p15:guide id="12" orient="horz" pos="2929">
          <p15:clr>
            <a:srgbClr val="A4A3A4"/>
          </p15:clr>
        </p15:guide>
        <p15:guide id="13" pos="2345">
          <p15:clr>
            <a:srgbClr val="A4A3A4"/>
          </p15:clr>
        </p15:guide>
        <p15:guide id="14" pos="2280">
          <p15:clr>
            <a:srgbClr val="A4A3A4"/>
          </p15:clr>
        </p15:guide>
        <p15:guide id="15" pos="2271">
          <p15:clr>
            <a:srgbClr val="A4A3A4"/>
          </p15:clr>
        </p15:guide>
        <p15:guide id="16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1250E"/>
    <a:srgbClr val="339966"/>
    <a:srgbClr val="0000FF"/>
    <a:srgbClr val="004696"/>
    <a:srgbClr val="0033CC"/>
    <a:srgbClr val="009972"/>
    <a:srgbClr val="6B8A42"/>
    <a:srgbClr val="99CC00"/>
    <a:srgbClr val="FF9966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42" autoAdjust="0"/>
    <p:restoredTop sz="93329" autoAdjust="0"/>
  </p:normalViewPr>
  <p:slideViewPr>
    <p:cSldViewPr>
      <p:cViewPr varScale="1">
        <p:scale>
          <a:sx n="106" d="100"/>
          <a:sy n="106" d="100"/>
        </p:scale>
        <p:origin x="208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74" y="-906"/>
      </p:cViewPr>
      <p:guideLst>
        <p:guide orient="horz" pos="2142"/>
        <p:guide pos="3110"/>
        <p:guide orient="horz" pos="2305"/>
        <p:guide pos="3024"/>
        <p:guide orient="horz" pos="2053"/>
        <p:guide orient="horz" pos="2209"/>
        <p:guide pos="3011"/>
        <p:guide pos="2928"/>
        <p:guide orient="horz" pos="2840"/>
        <p:guide orient="horz" pos="3057"/>
        <p:guide orient="horz" pos="2722"/>
        <p:guide orient="horz" pos="2929"/>
        <p:guide pos="2345"/>
        <p:guide pos="2280"/>
        <p:guide pos="2271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Number of publications (Elsevier)</a:t>
            </a:r>
          </a:p>
          <a:p>
            <a:pPr>
              <a:defRPr/>
            </a:pPr>
            <a:r>
              <a:rPr lang="en-US"/>
              <a:t>Search</a:t>
            </a:r>
            <a:r>
              <a:rPr lang="en-US" baseline="0"/>
              <a:t> terms: thermal control + CubeSats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Hoja1!$E$2</c:f>
              <c:strCache>
                <c:ptCount val="1"/>
                <c:pt idx="0">
                  <c:v>nº of publications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Hoja1!$D$3:$D$15</c:f>
              <c:numCache>
                <c:formatCode>General</c:formatCode>
                <c:ptCount val="13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  <c:pt idx="5">
                  <c:v>2014</c:v>
                </c:pt>
                <c:pt idx="6">
                  <c:v>2013</c:v>
                </c:pt>
                <c:pt idx="7">
                  <c:v>2012</c:v>
                </c:pt>
                <c:pt idx="8">
                  <c:v>2011</c:v>
                </c:pt>
                <c:pt idx="9">
                  <c:v>2010</c:v>
                </c:pt>
                <c:pt idx="10">
                  <c:v>2009</c:v>
                </c:pt>
                <c:pt idx="11">
                  <c:v>2008</c:v>
                </c:pt>
                <c:pt idx="12">
                  <c:v>2007</c:v>
                </c:pt>
              </c:numCache>
            </c:numRef>
          </c:xVal>
          <c:yVal>
            <c:numRef>
              <c:f>Hoja1!$E$3:$E$15</c:f>
              <c:numCache>
                <c:formatCode>General</c:formatCode>
                <c:ptCount val="13"/>
                <c:pt idx="0">
                  <c:v>19</c:v>
                </c:pt>
                <c:pt idx="1">
                  <c:v>21</c:v>
                </c:pt>
                <c:pt idx="2">
                  <c:v>14</c:v>
                </c:pt>
                <c:pt idx="3">
                  <c:v>8</c:v>
                </c:pt>
                <c:pt idx="4">
                  <c:v>7</c:v>
                </c:pt>
                <c:pt idx="5">
                  <c:v>7</c:v>
                </c:pt>
                <c:pt idx="6">
                  <c:v>8</c:v>
                </c:pt>
                <c:pt idx="7">
                  <c:v>6</c:v>
                </c:pt>
                <c:pt idx="8">
                  <c:v>1</c:v>
                </c:pt>
                <c:pt idx="9">
                  <c:v>1</c:v>
                </c:pt>
                <c:pt idx="10">
                  <c:v>3</c:v>
                </c:pt>
                <c:pt idx="11">
                  <c:v>3</c:v>
                </c:pt>
                <c:pt idx="12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861-49DC-A1B3-85CF34F5E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992383"/>
        <c:axId val="240134063"/>
      </c:scatterChart>
      <c:valAx>
        <c:axId val="129992383"/>
        <c:scaling>
          <c:orientation val="minMax"/>
          <c:max val="2019"/>
          <c:min val="200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240134063"/>
        <c:crosses val="autoZero"/>
        <c:crossBetween val="midCat"/>
      </c:valAx>
      <c:valAx>
        <c:axId val="24013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1299923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e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e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8167" cy="46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19" tIns="44060" rIns="88119" bIns="44060" numCol="1" anchor="t" anchorCtr="0" compatLnSpc="1">
            <a:prstTxWarp prst="textNoShape">
              <a:avLst/>
            </a:prstTxWarp>
          </a:bodyPr>
          <a:lstStyle>
            <a:lvl1pPr defTabSz="881571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36" y="2"/>
            <a:ext cx="3038167" cy="46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19" tIns="44060" rIns="88119" bIns="44060" numCol="1" anchor="t" anchorCtr="0" compatLnSpc="1">
            <a:prstTxWarp prst="textNoShape">
              <a:avLst/>
            </a:prstTxWarp>
          </a:bodyPr>
          <a:lstStyle>
            <a:lvl1pPr algn="r" defTabSz="881571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30"/>
            <a:ext cx="3038167" cy="46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19" tIns="44060" rIns="88119" bIns="44060" numCol="1" anchor="b" anchorCtr="0" compatLnSpc="1">
            <a:prstTxWarp prst="textNoShape">
              <a:avLst/>
            </a:prstTxWarp>
          </a:bodyPr>
          <a:lstStyle>
            <a:lvl1pPr defTabSz="881571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36" y="8832830"/>
            <a:ext cx="3038167" cy="46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19" tIns="44060" rIns="88119" bIns="44060" numCol="1" anchor="b" anchorCtr="0" compatLnSpc="1">
            <a:prstTxWarp prst="textNoShape">
              <a:avLst/>
            </a:prstTxWarp>
          </a:bodyPr>
          <a:lstStyle>
            <a:lvl1pPr algn="r" defTabSz="881571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35550BD-2A56-48DE-BD00-2AF60EE2E26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500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8167" cy="46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19" tIns="44060" rIns="88119" bIns="44060" numCol="1" anchor="t" anchorCtr="0" compatLnSpc="1">
            <a:prstTxWarp prst="textNoShape">
              <a:avLst/>
            </a:prstTxWarp>
          </a:bodyPr>
          <a:lstStyle>
            <a:lvl1pPr defTabSz="881571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36" y="2"/>
            <a:ext cx="3038167" cy="46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19" tIns="44060" rIns="88119" bIns="44060" numCol="1" anchor="t" anchorCtr="0" compatLnSpc="1">
            <a:prstTxWarp prst="textNoShape">
              <a:avLst/>
            </a:prstTxWarp>
          </a:bodyPr>
          <a:lstStyle>
            <a:lvl1pPr algn="r" defTabSz="881571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1675"/>
            <a:ext cx="4641850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68" y="4415374"/>
            <a:ext cx="5142265" cy="418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19" tIns="44060" rIns="88119" bIns="440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Haga clic para modificar el estilo de texto del patrón</a:t>
            </a:r>
          </a:p>
          <a:p>
            <a:pPr lvl="1"/>
            <a:r>
              <a:rPr lang="en-GB" noProof="0"/>
              <a:t>Segundo nivel</a:t>
            </a:r>
          </a:p>
          <a:p>
            <a:pPr lvl="2"/>
            <a:r>
              <a:rPr lang="en-GB" noProof="0"/>
              <a:t>Tercer nivel</a:t>
            </a:r>
          </a:p>
          <a:p>
            <a:pPr lvl="3"/>
            <a:r>
              <a:rPr lang="en-GB" noProof="0"/>
              <a:t>Cuarto nivel</a:t>
            </a:r>
          </a:p>
          <a:p>
            <a:pPr lvl="4"/>
            <a:r>
              <a:rPr lang="en-GB" noProof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30"/>
            <a:ext cx="3038167" cy="46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19" tIns="44060" rIns="88119" bIns="44060" numCol="1" anchor="b" anchorCtr="0" compatLnSpc="1">
            <a:prstTxWarp prst="textNoShape">
              <a:avLst/>
            </a:prstTxWarp>
          </a:bodyPr>
          <a:lstStyle>
            <a:lvl1pPr defTabSz="881571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36" y="8832830"/>
            <a:ext cx="3038167" cy="46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19" tIns="44060" rIns="88119" bIns="44060" numCol="1" anchor="b" anchorCtr="0" compatLnSpc="1">
            <a:prstTxWarp prst="textNoShape">
              <a:avLst/>
            </a:prstTxWarp>
          </a:bodyPr>
          <a:lstStyle>
            <a:lvl1pPr algn="r" defTabSz="881571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4236D72-6696-407D-811B-DD716750105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829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36D72-6696-407D-811B-DD716750105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136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236D72-6696-407D-811B-DD716750105F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007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 lang="en-US" noProof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0000EF-F7FF-4995-9779-9AD9C9B2040A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611560" y="116631"/>
            <a:ext cx="6696744" cy="648073"/>
          </a:xfrm>
          <a:prstGeom prst="rect">
            <a:avLst/>
          </a:prstGeom>
        </p:spPr>
        <p:txBody>
          <a:bodyPr anchor="b"/>
          <a:lstStyle/>
          <a:p>
            <a:r>
              <a:rPr lang="en-US" noProof="0" dirty="0" err="1"/>
              <a:t>Haga</a:t>
            </a:r>
            <a:r>
              <a:rPr lang="en-US" noProof="0" dirty="0"/>
              <a:t> </a:t>
            </a:r>
            <a:r>
              <a:rPr lang="en-US" noProof="0" dirty="0" err="1"/>
              <a:t>clic</a:t>
            </a:r>
            <a:r>
              <a:rPr lang="en-US" noProof="0" dirty="0"/>
              <a:t> para </a:t>
            </a:r>
            <a:r>
              <a:rPr lang="en-US" noProof="0" dirty="0" err="1"/>
              <a:t>modificar</a:t>
            </a:r>
            <a:r>
              <a:rPr lang="en-US" noProof="0" dirty="0"/>
              <a:t> el </a:t>
            </a:r>
            <a:r>
              <a:rPr lang="en-US" noProof="0" dirty="0" err="1"/>
              <a:t>estilo</a:t>
            </a:r>
            <a:r>
              <a:rPr lang="en-US" noProof="0" dirty="0"/>
              <a:t> de </a:t>
            </a:r>
            <a:r>
              <a:rPr lang="en-US" noProof="0" dirty="0" err="1"/>
              <a:t>título</a:t>
            </a:r>
            <a:r>
              <a:rPr lang="en-US" noProof="0" dirty="0"/>
              <a:t> del </a:t>
            </a:r>
            <a:r>
              <a:rPr lang="en-US" noProof="0" dirty="0" err="1"/>
              <a:t>patrón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614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1754326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 err="1"/>
              <a:t>Haga</a:t>
            </a:r>
            <a:r>
              <a:rPr lang="en-US" noProof="0" dirty="0"/>
              <a:t> </a:t>
            </a:r>
            <a:r>
              <a:rPr lang="en-US" noProof="0" dirty="0" err="1"/>
              <a:t>clic</a:t>
            </a:r>
            <a:r>
              <a:rPr lang="en-US" noProof="0" dirty="0"/>
              <a:t> para </a:t>
            </a:r>
            <a:r>
              <a:rPr lang="en-US" noProof="0" dirty="0" err="1"/>
              <a:t>modificar</a:t>
            </a:r>
            <a:r>
              <a:rPr lang="en-US" noProof="0" dirty="0"/>
              <a:t> el </a:t>
            </a:r>
            <a:r>
              <a:rPr lang="en-US" noProof="0" dirty="0" err="1"/>
              <a:t>estilo</a:t>
            </a:r>
            <a:r>
              <a:rPr lang="en-US" noProof="0" dirty="0"/>
              <a:t> de </a:t>
            </a:r>
            <a:r>
              <a:rPr lang="en-US" noProof="0" dirty="0" err="1"/>
              <a:t>texto</a:t>
            </a:r>
            <a:r>
              <a:rPr lang="en-US" noProof="0" dirty="0"/>
              <a:t> del </a:t>
            </a:r>
            <a:r>
              <a:rPr lang="en-US" noProof="0" dirty="0" err="1"/>
              <a:t>patrón</a:t>
            </a:r>
            <a:endParaRPr lang="en-US" noProof="0" dirty="0"/>
          </a:p>
          <a:p>
            <a:pPr lvl="1"/>
            <a:r>
              <a:rPr lang="en-US" noProof="0" dirty="0"/>
              <a:t>Segundo </a:t>
            </a:r>
            <a:r>
              <a:rPr lang="en-US" noProof="0" dirty="0" err="1"/>
              <a:t>nivel</a:t>
            </a:r>
            <a:endParaRPr lang="en-US" noProof="0" dirty="0"/>
          </a:p>
          <a:p>
            <a:pPr lvl="2"/>
            <a:r>
              <a:rPr lang="en-US" noProof="0" dirty="0" err="1"/>
              <a:t>Tercer</a:t>
            </a:r>
            <a:r>
              <a:rPr lang="en-US" noProof="0" dirty="0"/>
              <a:t> </a:t>
            </a:r>
            <a:r>
              <a:rPr lang="en-US" noProof="0" dirty="0" err="1"/>
              <a:t>nivel</a:t>
            </a:r>
            <a:endParaRPr lang="en-US" noProof="0" dirty="0"/>
          </a:p>
          <a:p>
            <a:pPr lvl="3"/>
            <a:r>
              <a:rPr lang="en-US" noProof="0" dirty="0"/>
              <a:t>Cuarto </a:t>
            </a:r>
            <a:r>
              <a:rPr lang="en-US" noProof="0" dirty="0" err="1"/>
              <a:t>nivel</a:t>
            </a:r>
            <a:endParaRPr lang="en-US" noProof="0" dirty="0"/>
          </a:p>
          <a:p>
            <a:pPr lvl="4"/>
            <a:r>
              <a:rPr lang="en-US" noProof="0" dirty="0"/>
              <a:t>Quinto </a:t>
            </a:r>
            <a:r>
              <a:rPr lang="en-US" noProof="0" dirty="0" err="1"/>
              <a:t>nivel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629400"/>
            <a:ext cx="1905000" cy="182880"/>
          </a:xfrm>
        </p:spPr>
        <p:txBody>
          <a:bodyPr anchor="ctr" anchorCtr="0"/>
          <a:lstStyle>
            <a:lvl1pPr>
              <a:defRPr sz="1100"/>
            </a:lvl1pPr>
          </a:lstStyle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29400"/>
            <a:ext cx="2895600" cy="182880"/>
          </a:xfrm>
        </p:spPr>
        <p:txBody>
          <a:bodyPr anchor="ctr" anchorCtr="0"/>
          <a:lstStyle>
            <a:lvl1pPr>
              <a:defRPr sz="1100"/>
            </a:lvl1pPr>
          </a:lstStyle>
          <a:p>
            <a:pPr>
              <a:defRPr/>
            </a:pPr>
            <a:r>
              <a:rPr lang="en-GB" dirty="0"/>
              <a:t>Barcelona </a:t>
            </a:r>
            <a:r>
              <a:rPr lang="en-GB" dirty="0" err="1"/>
              <a:t>TechnoWeek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629400"/>
            <a:ext cx="1905000" cy="182880"/>
          </a:xfrm>
        </p:spPr>
        <p:txBody>
          <a:bodyPr anchor="ctr" anchorCtr="0"/>
          <a:lstStyle>
            <a:lvl1pPr>
              <a:defRPr sz="1100"/>
            </a:lvl1pPr>
          </a:lstStyle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8BCBA5C-53E9-47FE-AD4F-A4CCB27F077B}"/>
              </a:ext>
            </a:extLst>
          </p:cNvPr>
          <p:cNvSpPr>
            <a:spLocks noGrp="1"/>
          </p:cNvSpPr>
          <p:nvPr>
            <p:ph type="title" idx="13"/>
          </p:nvPr>
        </p:nvSpPr>
        <p:spPr>
          <a:xfrm>
            <a:off x="611560" y="116631"/>
            <a:ext cx="6696744" cy="648073"/>
          </a:xfrm>
          <a:prstGeom prst="rect">
            <a:avLst/>
          </a:prstGeom>
        </p:spPr>
        <p:txBody>
          <a:bodyPr anchor="b"/>
          <a:lstStyle/>
          <a:p>
            <a:r>
              <a:rPr lang="en-US" noProof="0" dirty="0" err="1"/>
              <a:t>Haga</a:t>
            </a:r>
            <a:r>
              <a:rPr lang="en-US" noProof="0" dirty="0"/>
              <a:t> </a:t>
            </a:r>
            <a:r>
              <a:rPr lang="en-US" noProof="0" dirty="0" err="1"/>
              <a:t>clic</a:t>
            </a:r>
            <a:r>
              <a:rPr lang="en-US" noProof="0" dirty="0"/>
              <a:t> para </a:t>
            </a:r>
            <a:r>
              <a:rPr lang="en-US" noProof="0" dirty="0" err="1"/>
              <a:t>modificar</a:t>
            </a:r>
            <a:r>
              <a:rPr lang="en-US" noProof="0" dirty="0"/>
              <a:t> el </a:t>
            </a:r>
            <a:r>
              <a:rPr lang="en-US" noProof="0" dirty="0" err="1"/>
              <a:t>estilo</a:t>
            </a:r>
            <a:r>
              <a:rPr lang="en-US" noProof="0" dirty="0"/>
              <a:t> de </a:t>
            </a:r>
            <a:r>
              <a:rPr lang="en-US" noProof="0" dirty="0" err="1"/>
              <a:t>título</a:t>
            </a:r>
            <a:r>
              <a:rPr lang="en-US" noProof="0" dirty="0"/>
              <a:t> del </a:t>
            </a:r>
            <a:r>
              <a:rPr lang="en-US" noProof="0" dirty="0" err="1"/>
              <a:t>patrón</a:t>
            </a:r>
            <a:endParaRPr lang="en-US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882F31F-BBF1-4D9C-B6FF-786EA96281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631" y="45720"/>
            <a:ext cx="1637369" cy="87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9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8001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modificar</a:t>
            </a:r>
            <a:r>
              <a:rPr lang="en-GB" dirty="0"/>
              <a:t> el </a:t>
            </a:r>
            <a:r>
              <a:rPr lang="en-GB" dirty="0" err="1"/>
              <a:t>estilo</a:t>
            </a:r>
            <a:r>
              <a:rPr lang="en-GB" dirty="0"/>
              <a:t> de </a:t>
            </a:r>
            <a:r>
              <a:rPr lang="en-GB" dirty="0" err="1"/>
              <a:t>texto</a:t>
            </a:r>
            <a:r>
              <a:rPr lang="en-GB" dirty="0"/>
              <a:t> del </a:t>
            </a:r>
            <a:r>
              <a:rPr lang="en-GB" dirty="0" err="1"/>
              <a:t>patrón</a:t>
            </a:r>
            <a:endParaRPr lang="en-GB" dirty="0"/>
          </a:p>
          <a:p>
            <a:pPr lvl="1"/>
            <a:r>
              <a:rPr lang="en-GB" dirty="0"/>
              <a:t>Segundo </a:t>
            </a:r>
            <a:r>
              <a:rPr lang="en-GB" dirty="0" err="1"/>
              <a:t>nivel</a:t>
            </a:r>
            <a:endParaRPr lang="en-GB" dirty="0"/>
          </a:p>
          <a:p>
            <a:pPr lvl="2"/>
            <a:r>
              <a:rPr lang="en-GB" dirty="0" err="1"/>
              <a:t>Tercer</a:t>
            </a:r>
            <a:r>
              <a:rPr lang="en-GB" dirty="0"/>
              <a:t> </a:t>
            </a:r>
            <a:r>
              <a:rPr lang="en-GB" dirty="0" err="1"/>
              <a:t>nivel</a:t>
            </a:r>
            <a:endParaRPr lang="en-GB" dirty="0"/>
          </a:p>
          <a:p>
            <a:pPr lvl="3"/>
            <a:r>
              <a:rPr lang="en-GB" dirty="0"/>
              <a:t>Cuarto </a:t>
            </a:r>
            <a:r>
              <a:rPr lang="en-GB" dirty="0" err="1"/>
              <a:t>nivel</a:t>
            </a:r>
            <a:endParaRPr lang="en-GB" dirty="0"/>
          </a:p>
          <a:p>
            <a:pPr lvl="4"/>
            <a:r>
              <a:rPr lang="en-GB" dirty="0" err="1"/>
              <a:t>Quinto</a:t>
            </a:r>
            <a:r>
              <a:rPr lang="en-GB" dirty="0"/>
              <a:t> </a:t>
            </a:r>
            <a:r>
              <a:rPr lang="en-GB" dirty="0" err="1"/>
              <a:t>nivel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629400"/>
            <a:ext cx="19050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09DF92-259A-482E-95D4-714C64C72D64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Meeting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29400"/>
            <a:ext cx="19050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1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14B82EF-9FE2-46A8-83CE-779EF030B8DD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 flipV="1">
            <a:off x="-508" y="830408"/>
            <a:ext cx="9144508" cy="45719"/>
          </a:xfrm>
          <a:prstGeom prst="rect">
            <a:avLst/>
          </a:prstGeom>
          <a:gradFill flip="none" rotWithShape="1">
            <a:gsLst>
              <a:gs pos="9000">
                <a:srgbClr val="005DC8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s-ES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4" r:id="rId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bg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000">
          <a:solidFill>
            <a:schemeClr val="accent1">
              <a:lumMod val="7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Ø"/>
        <a:defRPr sz="2000">
          <a:solidFill>
            <a:schemeClr val="accent6">
              <a:lumMod val="50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4.wmf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6.wmf"/><Relationship Id="rId10" Type="http://schemas.openxmlformats.org/officeDocument/2006/relationships/image" Target="../media/image13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3.wmf"/><Relationship Id="rId4" Type="http://schemas.openxmlformats.org/officeDocument/2006/relationships/image" Target="../media/image30.e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35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9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503280" y="6172200"/>
            <a:ext cx="8532360" cy="5076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CustomShape 3"/>
          <p:cNvSpPr/>
          <p:nvPr/>
        </p:nvSpPr>
        <p:spPr>
          <a:xfrm>
            <a:off x="222593" y="2361615"/>
            <a:ext cx="8269457" cy="2266560"/>
          </a:xfrm>
          <a:prstGeom prst="rect">
            <a:avLst/>
          </a:prstGeom>
          <a:noFill/>
          <a:ln>
            <a:noFill/>
          </a:ln>
        </p:spPr>
        <p:txBody>
          <a:bodyPr lIns="90000" tIns="64800" rIns="90000" bIns="46800" anchor="ctr"/>
          <a:lstStyle/>
          <a:p>
            <a:pPr algn="ctr">
              <a:lnSpc>
                <a:spcPct val="98000"/>
              </a:lnSpc>
              <a:buNone/>
            </a:pPr>
            <a:r>
              <a:rPr lang="en-US" sz="3600" i="1" dirty="0">
                <a:solidFill>
                  <a:srgbClr val="6B8A42"/>
                </a:solidFill>
                <a:latin typeface="Arial"/>
              </a:rPr>
              <a:t>Thermal Aspects</a:t>
            </a:r>
            <a:endParaRPr lang="en-US" sz="3600" i="1" dirty="0">
              <a:solidFill>
                <a:srgbClr val="6B8A42"/>
              </a:solidFill>
            </a:endParaRPr>
          </a:p>
        </p:txBody>
      </p:sp>
      <p:sp>
        <p:nvSpPr>
          <p:cNvPr id="86" name="CustomShape 4"/>
          <p:cNvSpPr/>
          <p:nvPr/>
        </p:nvSpPr>
        <p:spPr>
          <a:xfrm>
            <a:off x="710176" y="4212526"/>
            <a:ext cx="7669120" cy="1152128"/>
          </a:xfrm>
          <a:prstGeom prst="rect">
            <a:avLst/>
          </a:prstGeom>
          <a:noFill/>
          <a:ln>
            <a:noFill/>
          </a:ln>
        </p:spPr>
        <p:txBody>
          <a:bodyPr lIns="0" tIns="6840" rIns="0" bIns="0" anchor="ctr"/>
          <a:lstStyle/>
          <a:p>
            <a:pPr algn="ctr">
              <a:lnSpc>
                <a:spcPct val="98000"/>
              </a:lnSpc>
              <a:buNone/>
            </a:pPr>
            <a:r>
              <a:rPr lang="es-ES" sz="2000" dirty="0">
                <a:solidFill>
                  <a:srgbClr val="21250E"/>
                </a:solidFill>
                <a:latin typeface="Arial"/>
              </a:rPr>
              <a:t>Ignacio Torralbo Gimeno</a:t>
            </a:r>
            <a:endParaRPr sz="2000" dirty="0">
              <a:solidFill>
                <a:srgbClr val="21250E"/>
              </a:solidFill>
            </a:endParaRPr>
          </a:p>
          <a:p>
            <a:pPr algn="ctr">
              <a:lnSpc>
                <a:spcPct val="98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900" b="1" i="1" dirty="0">
              <a:solidFill>
                <a:srgbClr val="439DFF"/>
              </a:solidFill>
              <a:latin typeface="Arial"/>
            </a:endParaRPr>
          </a:p>
          <a:p>
            <a:pPr algn="ctr">
              <a:lnSpc>
                <a:spcPct val="98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i="1" dirty="0">
                <a:solidFill>
                  <a:srgbClr val="21250E"/>
                </a:solidFill>
                <a:latin typeface="Arial"/>
              </a:rPr>
              <a:t>Universidad </a:t>
            </a:r>
            <a:r>
              <a:rPr lang="en-US" sz="2000" i="1" dirty="0" err="1">
                <a:solidFill>
                  <a:srgbClr val="21250E"/>
                </a:solidFill>
                <a:latin typeface="Arial"/>
              </a:rPr>
              <a:t>Politécnica</a:t>
            </a:r>
            <a:r>
              <a:rPr lang="en-US" sz="2000" i="1" dirty="0">
                <a:solidFill>
                  <a:srgbClr val="21250E"/>
                </a:solidFill>
                <a:latin typeface="Arial"/>
              </a:rPr>
              <a:t> de Madrid</a:t>
            </a:r>
          </a:p>
          <a:p>
            <a:pPr algn="ctr">
              <a:lnSpc>
                <a:spcPct val="98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i="1" dirty="0">
                <a:solidFill>
                  <a:srgbClr val="21250E"/>
                </a:solidFill>
                <a:latin typeface="Arial"/>
              </a:rPr>
              <a:t>Instituto </a:t>
            </a:r>
            <a:r>
              <a:rPr lang="en-US" sz="2000" i="1" dirty="0" err="1">
                <a:solidFill>
                  <a:srgbClr val="21250E"/>
                </a:solidFill>
                <a:latin typeface="Arial"/>
              </a:rPr>
              <a:t>‘Ignacio</a:t>
            </a:r>
            <a:r>
              <a:rPr lang="en-US" sz="2000" i="1" dirty="0">
                <a:solidFill>
                  <a:srgbClr val="21250E"/>
                </a:solidFill>
                <a:latin typeface="Arial"/>
              </a:rPr>
              <a:t> da Riva’</a:t>
            </a:r>
            <a:endParaRPr lang="en-US" sz="2000" b="1" i="1" dirty="0">
              <a:solidFill>
                <a:srgbClr val="21250E"/>
              </a:solidFill>
              <a:latin typeface="Arial"/>
            </a:endParaRPr>
          </a:p>
          <a:p>
            <a:pPr algn="ctr">
              <a:lnSpc>
                <a:spcPct val="97000"/>
              </a:lnSpc>
            </a:pPr>
            <a:endParaRPr sz="20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075" y="217914"/>
            <a:ext cx="1161848" cy="402774"/>
          </a:xfrm>
          <a:prstGeom prst="rect">
            <a:avLst/>
          </a:prstGeom>
        </p:spPr>
      </p:pic>
      <p:pic>
        <p:nvPicPr>
          <p:cNvPr id="1041" name="Picture 17" descr="Z:\CONGRESOS\2017-TechnoWeek2017\plantilles\banner presentaci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09085"/>
            <a:ext cx="9144000" cy="161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Z:\Imatge corporativa\ICCUB\Logo ICCUB 2016\Logotip+nom\LogoICCUB_positiu\LogoICCUB_MdM_positiu\LogoICCUB_MdM_positiu_english\LogoICCUB_en_MdM_positiu_RG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6518"/>
            <a:ext cx="1696768" cy="43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Z:\Imatge corporativa\UB\marca_pos_rg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6423" y="216000"/>
            <a:ext cx="1205537" cy="36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icc.ub.edu/congress/TechnoWeek/images/logos/logo_icg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197162"/>
            <a:ext cx="1217340" cy="49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953101"/>
            <a:ext cx="5184576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en-US" sz="2200" dirty="0">
                <a:solidFill>
                  <a:schemeClr val="bg1"/>
                </a:solidFill>
                <a:latin typeface="+mj-lt"/>
              </a:rPr>
              <a:t>Fourth Barcelona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TechnoWeek</a:t>
            </a:r>
            <a:br>
              <a:rPr lang="en-US" sz="2000" dirty="0">
                <a:solidFill>
                  <a:schemeClr val="bg1"/>
                </a:solidFill>
                <a:latin typeface="+mj-lt"/>
              </a:rPr>
            </a:br>
            <a:r>
              <a:rPr lang="en-US" sz="1800" dirty="0">
                <a:solidFill>
                  <a:schemeClr val="bg1"/>
                </a:solidFill>
                <a:latin typeface="+mj-lt"/>
              </a:rPr>
              <a:t>Course on Nanosatellites</a:t>
            </a:r>
          </a:p>
          <a:p>
            <a:pPr>
              <a:lnSpc>
                <a:spcPct val="110000"/>
              </a:lnSpc>
              <a:buNone/>
            </a:pPr>
            <a:endParaRPr lang="en-US" sz="1400" b="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10000"/>
              </a:lnSpc>
              <a:buNone/>
            </a:pPr>
            <a:r>
              <a:rPr lang="en-US" sz="1400" b="0" dirty="0">
                <a:solidFill>
                  <a:schemeClr val="bg1"/>
                </a:solidFill>
                <a:latin typeface="+mj-lt"/>
              </a:rPr>
              <a:t>Institute of Cosmos Sciences, Barcelona, 17-21 June 2019</a:t>
            </a:r>
            <a:r>
              <a:rPr lang="en-US" sz="1800" b="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02451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F445F8B-4927-4E33-A7C2-54F1CFFCB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089B030-3484-4214-A3E5-5C0C550BB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38B74EE-F41E-4BF3-8C73-7CCC4A156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01ED4044-81FA-4370-BA4B-FCF286100287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/>
              <a:t>Thermal Environment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CA698CB-4F6F-44DB-99A6-999F6A2AA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412776"/>
            <a:ext cx="8153400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6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s-ES" b="0" kern="0" dirty="0"/>
              <a:t>Ground operations:</a:t>
            </a:r>
          </a:p>
          <a:p>
            <a:pPr lvl="1">
              <a:lnSpc>
                <a:spcPct val="100000"/>
              </a:lnSpc>
            </a:pPr>
            <a:r>
              <a:rPr lang="en-US" altLang="es-ES" sz="1600" b="0" kern="0" dirty="0"/>
              <a:t>Including: AIV, testing, storage and shipping.</a:t>
            </a:r>
          </a:p>
          <a:p>
            <a:pPr lvl="1">
              <a:lnSpc>
                <a:spcPct val="100000"/>
              </a:lnSpc>
            </a:pPr>
            <a:r>
              <a:rPr lang="en-US" altLang="es-ES" sz="1600" b="0" kern="0" dirty="0"/>
              <a:t>Convection, conduction and radiation heat exchange.</a:t>
            </a:r>
          </a:p>
          <a:p>
            <a:pPr lvl="1">
              <a:lnSpc>
                <a:spcPct val="100000"/>
              </a:lnSpc>
            </a:pPr>
            <a:r>
              <a:rPr lang="en-US" altLang="es-ES" sz="1600" b="0" kern="0" dirty="0"/>
              <a:t>Power dissipation.</a:t>
            </a:r>
          </a:p>
          <a:p>
            <a:pPr lvl="1">
              <a:lnSpc>
                <a:spcPct val="100000"/>
              </a:lnSpc>
            </a:pPr>
            <a:r>
              <a:rPr lang="en-US" altLang="es-ES" sz="1600" b="0" kern="0" dirty="0"/>
              <a:t>Temperature and humidity control to avoid condensations.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s-ES" sz="2000" b="0" kern="0" dirty="0"/>
          </a:p>
          <a:p>
            <a:pPr>
              <a:lnSpc>
                <a:spcPct val="80000"/>
              </a:lnSpc>
            </a:pPr>
            <a:r>
              <a:rPr lang="en-US" altLang="es-ES" b="0" kern="0" dirty="0"/>
              <a:t>Orbit:</a:t>
            </a:r>
          </a:p>
          <a:p>
            <a:pPr lvl="1">
              <a:lnSpc>
                <a:spcPct val="100000"/>
              </a:lnSpc>
            </a:pPr>
            <a:r>
              <a:rPr lang="en-US" altLang="es-ES" sz="1600" b="0" kern="0" dirty="0"/>
              <a:t>Main feature: vacuum environment</a:t>
            </a:r>
          </a:p>
          <a:p>
            <a:pPr lvl="1">
              <a:lnSpc>
                <a:spcPct val="100000"/>
              </a:lnSpc>
            </a:pPr>
            <a:r>
              <a:rPr lang="en-US" altLang="es-ES" sz="1600" b="0" kern="0" dirty="0"/>
              <a:t>All the dissipation has to be dumped into space just by radiation.</a:t>
            </a:r>
          </a:p>
          <a:p>
            <a:pPr lvl="1">
              <a:lnSpc>
                <a:spcPct val="100000"/>
              </a:lnSpc>
            </a:pPr>
            <a:r>
              <a:rPr lang="en-US" altLang="es-ES" sz="1600" b="0" kern="0" dirty="0"/>
              <a:t>Different thermal behavior in maneuver orbits and definite orbits.</a:t>
            </a:r>
          </a:p>
          <a:p>
            <a:pPr lvl="1">
              <a:lnSpc>
                <a:spcPct val="100000"/>
              </a:lnSpc>
            </a:pPr>
            <a:r>
              <a:rPr lang="en-US" altLang="es-ES" sz="1600" b="0" kern="0" dirty="0"/>
              <a:t>Highly varying conditions in planetary missions.</a:t>
            </a:r>
          </a:p>
          <a:p>
            <a:pPr>
              <a:lnSpc>
                <a:spcPct val="80000"/>
              </a:lnSpc>
            </a:pPr>
            <a:endParaRPr lang="en-US" altLang="es-ES" sz="1800" b="0" kern="0" dirty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s-ES" b="0" kern="0" dirty="0"/>
              <a:t>The thermal system is usually designed for the nominal orbit, making it compatible with ground operations and ascent phase.</a:t>
            </a:r>
            <a:endParaRPr lang="en-GB" altLang="es-ES" b="0" kern="0" dirty="0"/>
          </a:p>
        </p:txBody>
      </p:sp>
    </p:spTree>
    <p:extLst>
      <p:ext uri="{BB962C8B-B14F-4D97-AF65-F5344CB8AC3E}">
        <p14:creationId xmlns:p14="http://schemas.microsoft.com/office/powerpoint/2010/main" val="282740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5B12C4E-5B63-4E44-A020-923977B86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404B5C-55BF-4E50-9658-6FEA6EA91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4ECB4F9A-592B-4C06-896B-213385824297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A077DE1-11CB-4B17-9B46-404FBBFD1558}"/>
              </a:ext>
            </a:extLst>
          </p:cNvPr>
          <p:cNvSpPr/>
          <p:nvPr/>
        </p:nvSpPr>
        <p:spPr>
          <a:xfrm>
            <a:off x="697792" y="1231710"/>
            <a:ext cx="776040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altLang="es-ES" b="0" dirty="0">
                <a:solidFill>
                  <a:srgbClr val="004696"/>
                </a:solidFill>
              </a:rPr>
              <a:t>TCS Design. Example</a:t>
            </a: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83A63684-D588-4F6D-9BEF-7A7E42384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82880"/>
          </a:xfrm>
        </p:spPr>
        <p:txBody>
          <a:bodyPr/>
          <a:lstStyle/>
          <a:p>
            <a:pPr>
              <a:defRPr/>
            </a:pPr>
            <a:r>
              <a:rPr lang="en-GB" dirty="0"/>
              <a:t>Barcelona </a:t>
            </a:r>
            <a:r>
              <a:rPr lang="en-GB" dirty="0" err="1"/>
              <a:t>TechnoWeek</a:t>
            </a:r>
            <a:endParaRPr lang="en-GB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4180AC8-924B-4B88-9C0D-4B9140FDC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636912"/>
            <a:ext cx="6641031" cy="380502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E246E056-C839-4BEC-991C-5D0A46DFC9DB}"/>
              </a:ext>
            </a:extLst>
          </p:cNvPr>
          <p:cNvSpPr/>
          <p:nvPr/>
        </p:nvSpPr>
        <p:spPr>
          <a:xfrm>
            <a:off x="697792" y="1778594"/>
            <a:ext cx="69107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1800" b="0" kern="0" dirty="0">
                <a:solidFill>
                  <a:srgbClr val="808080">
                    <a:lumMod val="50000"/>
                  </a:srgbClr>
                </a:solidFill>
                <a:latin typeface="Arial"/>
              </a:rPr>
              <a:t>Effect of the convection, conduction and radiation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0" kern="0" dirty="0">
                <a:solidFill>
                  <a:srgbClr val="808080">
                    <a:lumMod val="50000"/>
                  </a:srgbClr>
                </a:solidFill>
                <a:latin typeface="Arial"/>
              </a:rPr>
              <a:t>Temperature vs power for a E-Unit inside a 25 ºC cavity.</a:t>
            </a:r>
          </a:p>
        </p:txBody>
      </p:sp>
    </p:spTree>
    <p:extLst>
      <p:ext uri="{BB962C8B-B14F-4D97-AF65-F5344CB8AC3E}">
        <p14:creationId xmlns:p14="http://schemas.microsoft.com/office/powerpoint/2010/main" val="4039643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F445F8B-4927-4E33-A7C2-54F1CFFCB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089B030-3484-4214-A3E5-5C0C550BB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38B74EE-F41E-4BF3-8C73-7CCC4A156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01ED4044-81FA-4370-BA4B-FCF286100287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/>
              <a:t>Thermal Environment</a:t>
            </a:r>
          </a:p>
        </p:txBody>
      </p:sp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45330E0C-9107-43A6-B248-53CCA0F733D3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5076825" y="3789363"/>
          <a:ext cx="2376488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Visio" r:id="rId3" imgW="1477670" imgH="1477670" progId="Visio.Drawing.11">
                  <p:embed/>
                </p:oleObj>
              </mc:Choice>
              <mc:Fallback>
                <p:oleObj name="Visio" r:id="rId3" imgW="1477670" imgH="1477670" progId="Visio.Drawing.11">
                  <p:embed/>
                  <p:pic>
                    <p:nvPicPr>
                      <p:cNvPr id="3727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3789363"/>
                        <a:ext cx="2376488" cy="237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rgbClr val="000000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F0435CF4-4E14-4117-8232-E9884E7AD7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12063" y="1916113"/>
          <a:ext cx="1208087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Visio" r:id="rId5" imgW="1207618" imgH="1072591" progId="Visio.Drawing.11">
                  <p:embed/>
                </p:oleObj>
              </mc:Choice>
              <mc:Fallback>
                <p:oleObj name="Visio" r:id="rId5" imgW="1207618" imgH="1072591" progId="Visio.Drawing.11">
                  <p:embed/>
                  <p:pic>
                    <p:nvPicPr>
                      <p:cNvPr id="3727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2063" y="1916113"/>
                        <a:ext cx="1208087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rgbClr val="000000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82203825-1E42-4429-B0CA-DAA0E4526A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058268"/>
              </p:ext>
            </p:extLst>
          </p:nvPr>
        </p:nvGraphicFramePr>
        <p:xfrm>
          <a:off x="3722672" y="1566662"/>
          <a:ext cx="1209691" cy="1130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Visio" r:id="rId7" imgW="891235" imgH="891235" progId="Visio.Drawing.11">
                  <p:embed/>
                </p:oleObj>
              </mc:Choice>
              <mc:Fallback>
                <p:oleObj name="Visio" r:id="rId7" imgW="891235" imgH="891235" progId="Visio.Drawing.11">
                  <p:embed/>
                  <p:pic>
                    <p:nvPicPr>
                      <p:cNvPr id="3727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2672" y="1566662"/>
                        <a:ext cx="1209691" cy="1130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7">
            <a:extLst>
              <a:ext uri="{FF2B5EF4-FFF2-40B4-BE49-F238E27FC236}">
                <a16:creationId xmlns:a16="http://schemas.microsoft.com/office/drawing/2014/main" id="{FCF1492C-A107-45D6-9DC2-28383A8AE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1521" y="2116877"/>
            <a:ext cx="2086881" cy="215900"/>
          </a:xfrm>
          <a:prstGeom prst="rightArrow">
            <a:avLst>
              <a:gd name="adj1" fmla="val 50000"/>
              <a:gd name="adj2" fmla="val 241728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/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72E4240F-A830-4C8E-B23B-455DAEA852F0}"/>
              </a:ext>
            </a:extLst>
          </p:cNvPr>
          <p:cNvSpPr>
            <a:spLocks noChangeArrowheads="1"/>
          </p:cNvSpPr>
          <p:nvPr/>
        </p:nvSpPr>
        <p:spPr bwMode="auto">
          <a:xfrm rot="2725983">
            <a:off x="4808039" y="3088254"/>
            <a:ext cx="1368425" cy="215900"/>
          </a:xfrm>
          <a:prstGeom prst="rightArrow">
            <a:avLst>
              <a:gd name="adj1" fmla="val 50000"/>
              <a:gd name="adj2" fmla="val 158456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/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52BCE46E-D9E3-4C3C-8161-98E335F12BA9}"/>
              </a:ext>
            </a:extLst>
          </p:cNvPr>
          <p:cNvSpPr>
            <a:spLocks noChangeArrowheads="1"/>
          </p:cNvSpPr>
          <p:nvPr/>
        </p:nvSpPr>
        <p:spPr bwMode="auto">
          <a:xfrm rot="19424991">
            <a:off x="6182160" y="3203418"/>
            <a:ext cx="1368425" cy="82514"/>
          </a:xfrm>
          <a:prstGeom prst="rightArrow">
            <a:avLst>
              <a:gd name="adj1" fmla="val 50000"/>
              <a:gd name="adj2" fmla="val 158456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/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C10F56BD-24F2-4F5F-A69C-EC9316A71C2E}"/>
              </a:ext>
            </a:extLst>
          </p:cNvPr>
          <p:cNvSpPr>
            <a:spLocks noChangeArrowheads="1"/>
          </p:cNvSpPr>
          <p:nvPr/>
        </p:nvSpPr>
        <p:spPr bwMode="auto">
          <a:xfrm rot="18359372">
            <a:off x="6809456" y="3435324"/>
            <a:ext cx="1304380" cy="143666"/>
          </a:xfrm>
          <a:prstGeom prst="rightArrow">
            <a:avLst>
              <a:gd name="adj1" fmla="val 50000"/>
              <a:gd name="adj2" fmla="val 183456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/>
          </a:p>
        </p:txBody>
      </p:sp>
      <p:sp>
        <p:nvSpPr>
          <p:cNvPr id="15" name="Line 11">
            <a:extLst>
              <a:ext uri="{FF2B5EF4-FFF2-40B4-BE49-F238E27FC236}">
                <a16:creationId xmlns:a16="http://schemas.microsoft.com/office/drawing/2014/main" id="{BB809923-D14C-4A67-BF89-3C5B50E03A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32813" y="2565400"/>
            <a:ext cx="431800" cy="714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6" name="Line 12">
            <a:extLst>
              <a:ext uri="{FF2B5EF4-FFF2-40B4-BE49-F238E27FC236}">
                <a16:creationId xmlns:a16="http://schemas.microsoft.com/office/drawing/2014/main" id="{2480003C-214B-4EDF-952C-DDB8F3A18CE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8350" y="3068638"/>
            <a:ext cx="215900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8176F8D7-F38C-490A-A669-6CDB003D080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08850" y="2133600"/>
            <a:ext cx="358775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F867B815-8C40-4715-83B1-39A2D70D61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43888" y="1484313"/>
            <a:ext cx="73025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" name="Line 15">
            <a:extLst>
              <a:ext uri="{FF2B5EF4-FFF2-40B4-BE49-F238E27FC236}">
                <a16:creationId xmlns:a16="http://schemas.microsoft.com/office/drawing/2014/main" id="{976F8806-CAD3-409C-B40E-214A90EC719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67625" y="1700213"/>
            <a:ext cx="215900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516C893-8319-45ED-9714-F33D2B04A7B5}"/>
              </a:ext>
            </a:extLst>
          </p:cNvPr>
          <p:cNvSpPr/>
          <p:nvPr/>
        </p:nvSpPr>
        <p:spPr>
          <a:xfrm>
            <a:off x="451226" y="1491381"/>
            <a:ext cx="85151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s-ES" b="0" kern="0" dirty="0">
                <a:solidFill>
                  <a:srgbClr val="004696"/>
                </a:solidFill>
              </a:rPr>
              <a:t>Orbit</a:t>
            </a:r>
            <a:endParaRPr lang="es-ES" dirty="0">
              <a:solidFill>
                <a:srgbClr val="004696"/>
              </a:solidFill>
            </a:endParaRPr>
          </a:p>
        </p:txBody>
      </p:sp>
      <p:sp>
        <p:nvSpPr>
          <p:cNvPr id="23" name="Marcador de contenido 2">
            <a:extLst>
              <a:ext uri="{FF2B5EF4-FFF2-40B4-BE49-F238E27FC236}">
                <a16:creationId xmlns:a16="http://schemas.microsoft.com/office/drawing/2014/main" id="{367E83B0-5518-4B87-A71B-605A61ADB9A6}"/>
              </a:ext>
            </a:extLst>
          </p:cNvPr>
          <p:cNvSpPr txBox="1">
            <a:spLocks/>
          </p:cNvSpPr>
          <p:nvPr/>
        </p:nvSpPr>
        <p:spPr bwMode="auto">
          <a:xfrm>
            <a:off x="323528" y="1988840"/>
            <a:ext cx="3981398" cy="291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6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114300" indent="0">
              <a:lnSpc>
                <a:spcPct val="80000"/>
              </a:lnSpc>
              <a:buNone/>
            </a:pPr>
            <a:r>
              <a:rPr lang="en-US" b="0" kern="0" dirty="0"/>
              <a:t>Thermal Loads</a:t>
            </a:r>
          </a:p>
          <a:p>
            <a:pPr marL="114300" indent="0">
              <a:lnSpc>
                <a:spcPct val="80000"/>
              </a:lnSpc>
              <a:buNone/>
            </a:pPr>
            <a:endParaRPr lang="en-US" b="0" kern="0" dirty="0"/>
          </a:p>
          <a:p>
            <a:pPr marL="514350" lvl="1" indent="0">
              <a:lnSpc>
                <a:spcPct val="80000"/>
              </a:lnSpc>
              <a:buFontTx/>
              <a:buNone/>
            </a:pPr>
            <a:r>
              <a:rPr lang="en-US" b="0" kern="0" dirty="0"/>
              <a:t>Solar radiation</a:t>
            </a:r>
          </a:p>
          <a:p>
            <a:pPr marL="514350" lvl="1" indent="0">
              <a:lnSpc>
                <a:spcPct val="80000"/>
              </a:lnSpc>
              <a:buFontTx/>
              <a:buNone/>
            </a:pPr>
            <a:r>
              <a:rPr lang="en-US" b="0" kern="0" dirty="0"/>
              <a:t>Planetary albedo</a:t>
            </a:r>
          </a:p>
          <a:p>
            <a:pPr marL="514350" lvl="1" indent="0">
              <a:lnSpc>
                <a:spcPct val="80000"/>
              </a:lnSpc>
              <a:buFontTx/>
              <a:buNone/>
            </a:pPr>
            <a:r>
              <a:rPr lang="en-US" b="0" kern="0" dirty="0"/>
              <a:t>Planetary IR radiation</a:t>
            </a:r>
          </a:p>
          <a:p>
            <a:pPr marL="514350" lvl="1" indent="0">
              <a:lnSpc>
                <a:spcPct val="80000"/>
              </a:lnSpc>
              <a:buFontTx/>
              <a:buNone/>
            </a:pPr>
            <a:endParaRPr lang="en-US" b="0" kern="0" dirty="0"/>
          </a:p>
          <a:p>
            <a:pPr marL="514350" lvl="1" indent="0">
              <a:lnSpc>
                <a:spcPct val="80000"/>
              </a:lnSpc>
              <a:buNone/>
            </a:pPr>
            <a:r>
              <a:rPr lang="en-US" b="0" kern="0" dirty="0"/>
              <a:t>Internal dissipation</a:t>
            </a:r>
          </a:p>
          <a:p>
            <a:pPr marL="514350" lvl="1" indent="0">
              <a:lnSpc>
                <a:spcPct val="80000"/>
              </a:lnSpc>
              <a:buFontTx/>
              <a:buNone/>
            </a:pPr>
            <a:r>
              <a:rPr lang="en-US" b="0" kern="0" dirty="0"/>
              <a:t>Radiation to outer space</a:t>
            </a:r>
          </a:p>
          <a:p>
            <a:pPr marL="514350" lvl="1" indent="0">
              <a:lnSpc>
                <a:spcPct val="80000"/>
              </a:lnSpc>
              <a:buFontTx/>
              <a:buNone/>
            </a:pP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359545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5B12C4E-5B63-4E44-A020-923977B86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404B5C-55BF-4E50-9658-6FEA6EA91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4ECB4F9A-592B-4C06-896B-213385824297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83A63684-D588-4F6D-9BEF-7A7E42384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82880"/>
          </a:xfrm>
        </p:spPr>
        <p:txBody>
          <a:bodyPr/>
          <a:lstStyle/>
          <a:p>
            <a:pPr>
              <a:defRPr/>
            </a:pPr>
            <a:r>
              <a:rPr lang="en-GB" dirty="0"/>
              <a:t>Barcelona </a:t>
            </a:r>
            <a:r>
              <a:rPr lang="en-GB" dirty="0" err="1"/>
              <a:t>TechnoWeek</a:t>
            </a:r>
            <a:endParaRPr lang="en-GB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736B5A8-032D-4711-A18E-014311E84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086" y="1772816"/>
            <a:ext cx="6604273" cy="440285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1112DD05-7183-4070-A55E-2A3B68F7BF2F}"/>
              </a:ext>
            </a:extLst>
          </p:cNvPr>
          <p:cNvSpPr/>
          <p:nvPr/>
        </p:nvSpPr>
        <p:spPr>
          <a:xfrm>
            <a:off x="697792" y="1231710"/>
            <a:ext cx="776040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altLang="es-ES" b="0" dirty="0">
                <a:solidFill>
                  <a:srgbClr val="004696"/>
                </a:solidFill>
              </a:rPr>
              <a:t>TCS Design. Example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3E11A3F-28FB-424D-820B-4E5ADD09D9AD}"/>
              </a:ext>
            </a:extLst>
          </p:cNvPr>
          <p:cNvSpPr/>
          <p:nvPr/>
        </p:nvSpPr>
        <p:spPr>
          <a:xfrm>
            <a:off x="697792" y="1778594"/>
            <a:ext cx="6910775" cy="77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1800" b="0" kern="0" dirty="0">
                <a:solidFill>
                  <a:srgbClr val="808080">
                    <a:lumMod val="50000"/>
                  </a:srgbClr>
                </a:solidFill>
                <a:latin typeface="Arial"/>
              </a:rPr>
              <a:t>Solar Heat Flux. From 1168 W/m</a:t>
            </a:r>
            <a:r>
              <a:rPr lang="en-US" sz="1800" b="0" kern="0" baseline="30000" dirty="0">
                <a:solidFill>
                  <a:srgbClr val="808080">
                    <a:lumMod val="50000"/>
                  </a:srgbClr>
                </a:solidFill>
                <a:latin typeface="Arial"/>
              </a:rPr>
              <a:t>2 </a:t>
            </a:r>
            <a:r>
              <a:rPr lang="en-US" sz="1800" b="0" kern="0" dirty="0">
                <a:solidFill>
                  <a:srgbClr val="808080">
                    <a:lumMod val="50000"/>
                  </a:srgbClr>
                </a:solidFill>
                <a:latin typeface="Arial"/>
              </a:rPr>
              <a:t>to 0 W/m</a:t>
            </a:r>
            <a:r>
              <a:rPr lang="en-US" sz="1800" b="0" kern="0" baseline="30000" dirty="0">
                <a:solidFill>
                  <a:srgbClr val="808080">
                    <a:lumMod val="50000"/>
                  </a:srgbClr>
                </a:solidFill>
                <a:latin typeface="Arial"/>
              </a:rPr>
              <a:t>2 </a:t>
            </a:r>
            <a:r>
              <a:rPr lang="en-US" sz="1800" b="0" kern="0" dirty="0">
                <a:solidFill>
                  <a:srgbClr val="808080">
                    <a:lumMod val="50000"/>
                  </a:srgbClr>
                </a:solidFill>
                <a:latin typeface="Arial"/>
              </a:rPr>
              <a:t>in 93 min</a:t>
            </a:r>
            <a:endParaRPr lang="en-US" sz="1800" b="0" kern="0" baseline="30000" dirty="0">
              <a:solidFill>
                <a:srgbClr val="808080">
                  <a:lumMod val="50000"/>
                </a:srgbClr>
              </a:solidFill>
              <a:latin typeface="Arial"/>
            </a:endParaRPr>
          </a:p>
          <a:p>
            <a:pPr>
              <a:lnSpc>
                <a:spcPct val="80000"/>
              </a:lnSpc>
              <a:buNone/>
            </a:pPr>
            <a:endParaRPr lang="en-US" sz="1800" b="0" kern="0" baseline="30000" dirty="0">
              <a:solidFill>
                <a:srgbClr val="808080">
                  <a:lumMod val="50000"/>
                </a:srgbClr>
              </a:solidFill>
              <a:latin typeface="Arial"/>
            </a:endParaRPr>
          </a:p>
          <a:p>
            <a:pPr>
              <a:lnSpc>
                <a:spcPct val="80000"/>
              </a:lnSpc>
              <a:buNone/>
            </a:pPr>
            <a:r>
              <a:rPr lang="en-US" sz="1800" b="0" kern="0" dirty="0">
                <a:solidFill>
                  <a:srgbClr val="808080">
                    <a:lumMod val="50000"/>
                  </a:srgbClr>
                </a:solidFill>
                <a:latin typeface="Arial"/>
              </a:rPr>
              <a:t>ISS orbit (400 km, 51,6 º)</a:t>
            </a:r>
            <a:r>
              <a:rPr lang="en-US" sz="1800" b="0" kern="0" baseline="30000" dirty="0">
                <a:solidFill>
                  <a:srgbClr val="808080">
                    <a:lumMod val="50000"/>
                  </a:srgbClr>
                </a:solidFill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9480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202BAF2-1A3E-4505-8753-18D2E9A8B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61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Conduction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AU"/>
              <a:t>Basic concepts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252DA76-39B0-4209-9727-46F523050BFB}"/>
              </a:ext>
            </a:extLst>
          </p:cNvPr>
          <p:cNvSpPr/>
          <p:nvPr/>
        </p:nvSpPr>
        <p:spPr>
          <a:xfrm>
            <a:off x="697792" y="1778594"/>
            <a:ext cx="691077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1800" b="0" kern="0" dirty="0">
                <a:solidFill>
                  <a:srgbClr val="808080">
                    <a:lumMod val="50000"/>
                  </a:srgbClr>
                </a:solidFill>
                <a:latin typeface="Arial"/>
              </a:rPr>
              <a:t>Fourier’s law</a:t>
            </a:r>
            <a:endParaRPr lang="en-US" sz="1800" b="0" kern="0" baseline="30000" dirty="0">
              <a:solidFill>
                <a:srgbClr val="808080">
                  <a:lumMod val="50000"/>
                </a:srgbClr>
              </a:solidFill>
              <a:latin typeface="Arial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62BE70D-7F37-4FF0-95CE-4A4D175DB487}"/>
              </a:ext>
            </a:extLst>
          </p:cNvPr>
          <p:cNvSpPr/>
          <p:nvPr/>
        </p:nvSpPr>
        <p:spPr>
          <a:xfrm>
            <a:off x="697792" y="2153879"/>
            <a:ext cx="691077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1800" b="0" kern="0" dirty="0">
                <a:solidFill>
                  <a:srgbClr val="808080">
                    <a:lumMod val="50000"/>
                  </a:srgbClr>
                </a:solidFill>
                <a:latin typeface="Arial"/>
              </a:rPr>
              <a:t>The time rate of heat transfer through a material is proportional to the negative gradient in the temperature and to the area.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7D2111E-9DAF-4BB9-8CD7-0922A156D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3882" y="3417737"/>
            <a:ext cx="1220787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FC1B9D58-8FAB-46BB-B8A8-DF7F10921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9893" y="3628258"/>
            <a:ext cx="1905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D21231A3-8B22-460B-87C9-CE5872868F1B}"/>
              </a:ext>
            </a:extLst>
          </p:cNvPr>
          <p:cNvSpPr/>
          <p:nvPr/>
        </p:nvSpPr>
        <p:spPr>
          <a:xfrm>
            <a:off x="3721142" y="3628258"/>
            <a:ext cx="2250937" cy="24468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100" b="0" dirty="0">
                <a:solidFill>
                  <a:srgbClr val="000000"/>
                </a:solidFill>
                <a:sym typeface="Wingdings" panose="05000000000000000000" pitchFamily="2" charset="2"/>
              </a:rPr>
              <a:t>Thermal conductivity [W·m</a:t>
            </a:r>
            <a:r>
              <a:rPr lang="en-US" sz="1100" b="0" baseline="30000" dirty="0">
                <a:solidFill>
                  <a:srgbClr val="000000"/>
                </a:solidFill>
                <a:sym typeface="Wingdings" panose="05000000000000000000" pitchFamily="2" charset="2"/>
              </a:rPr>
              <a:t>-1</a:t>
            </a:r>
            <a:r>
              <a:rPr lang="en-US" sz="1100" b="0" dirty="0">
                <a:solidFill>
                  <a:srgbClr val="000000"/>
                </a:solidFill>
                <a:sym typeface="Wingdings" panose="05000000000000000000" pitchFamily="2" charset="2"/>
              </a:rPr>
              <a:t>·K</a:t>
            </a:r>
            <a:r>
              <a:rPr lang="en-US" sz="1100" b="0" baseline="30000" dirty="0">
                <a:solidFill>
                  <a:srgbClr val="000000"/>
                </a:solidFill>
                <a:sym typeface="Wingdings" panose="05000000000000000000" pitchFamily="2" charset="2"/>
              </a:rPr>
              <a:t>-1</a:t>
            </a:r>
            <a:r>
              <a:rPr lang="en-US" sz="1100" b="0" dirty="0">
                <a:solidFill>
                  <a:srgbClr val="000000"/>
                </a:solidFill>
                <a:sym typeface="Wingdings" panose="05000000000000000000" pitchFamily="2" charset="2"/>
              </a:rPr>
              <a:t>]</a:t>
            </a:r>
            <a:endParaRPr lang="es-ES" sz="1100" b="0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1C61851-0964-4828-A23D-86A2F8197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5380" y="4038706"/>
            <a:ext cx="3619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359EE252-1948-4A84-9808-83AE4C58E93A}"/>
              </a:ext>
            </a:extLst>
          </p:cNvPr>
          <p:cNvSpPr/>
          <p:nvPr/>
        </p:nvSpPr>
        <p:spPr>
          <a:xfrm>
            <a:off x="3721953" y="4146770"/>
            <a:ext cx="2702829" cy="3970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100" b="0" dirty="0">
                <a:solidFill>
                  <a:srgbClr val="000000"/>
                </a:solidFill>
                <a:sym typeface="Wingdings" panose="05000000000000000000" pitchFamily="2" charset="2"/>
              </a:rPr>
              <a:t>Temperature gradient in the direction of the flow.</a:t>
            </a:r>
            <a:endParaRPr lang="es-ES" sz="1100" b="0" dirty="0"/>
          </a:p>
        </p:txBody>
      </p:sp>
      <p:sp>
        <p:nvSpPr>
          <p:cNvPr id="13" name="Abrir llave 12">
            <a:extLst>
              <a:ext uri="{FF2B5EF4-FFF2-40B4-BE49-F238E27FC236}">
                <a16:creationId xmlns:a16="http://schemas.microsoft.com/office/drawing/2014/main" id="{599D708E-AFC0-4997-B230-3B1A8AA85222}"/>
              </a:ext>
            </a:extLst>
          </p:cNvPr>
          <p:cNvSpPr/>
          <p:nvPr/>
        </p:nvSpPr>
        <p:spPr>
          <a:xfrm>
            <a:off x="2680366" y="2931064"/>
            <a:ext cx="274916" cy="1906242"/>
          </a:xfrm>
          <a:prstGeom prst="leftBrace">
            <a:avLst>
              <a:gd name="adj1" fmla="val 51717"/>
              <a:gd name="adj2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28D01301-3FE8-4F5A-85C9-40D359C4157A}"/>
              </a:ext>
            </a:extLst>
          </p:cNvPr>
          <p:cNvGrpSpPr/>
          <p:nvPr/>
        </p:nvGrpSpPr>
        <p:grpSpPr>
          <a:xfrm>
            <a:off x="3020843" y="2925766"/>
            <a:ext cx="3403128" cy="407283"/>
            <a:chOff x="3113088" y="2289175"/>
            <a:chExt cx="3403128" cy="407283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30C77A0-0DF3-42D3-8893-8B824CBB8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13088" y="2289175"/>
              <a:ext cx="2286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D99F726F-6D0E-4C7F-BDC5-94F1741DD943}"/>
                </a:ext>
              </a:extLst>
            </p:cNvPr>
            <p:cNvSpPr/>
            <p:nvPr/>
          </p:nvSpPr>
          <p:spPr>
            <a:xfrm>
              <a:off x="3813387" y="2299426"/>
              <a:ext cx="2702829" cy="3970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4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4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4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4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r>
                <a:rPr lang="en-US" sz="1100" b="0" dirty="0">
                  <a:solidFill>
                    <a:srgbClr val="000000"/>
                  </a:solidFill>
                  <a:sym typeface="Wingdings" panose="05000000000000000000" pitchFamily="2" charset="2"/>
                </a:rPr>
                <a:t>Normal area to the direction of heat transfer.</a:t>
              </a:r>
            </a:p>
          </p:txBody>
        </p:sp>
      </p:grpSp>
      <p:graphicFrame>
        <p:nvGraphicFramePr>
          <p:cNvPr id="27" name="Object 10">
            <a:extLst>
              <a:ext uri="{FF2B5EF4-FFF2-40B4-BE49-F238E27FC236}">
                <a16:creationId xmlns:a16="http://schemas.microsoft.com/office/drawing/2014/main" id="{A195CF3A-BB44-44C6-A9B9-353DC980B7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552260"/>
              </p:ext>
            </p:extLst>
          </p:nvPr>
        </p:nvGraphicFramePr>
        <p:xfrm>
          <a:off x="952432" y="5293480"/>
          <a:ext cx="139223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Equation" r:id="rId7" imgW="927000" imgH="393480" progId="Equation.DSMT4">
                  <p:embed/>
                </p:oleObj>
              </mc:Choice>
              <mc:Fallback>
                <p:oleObj name="Equation" r:id="rId7" imgW="927000" imgH="393480" progId="Equation.DSMT4">
                  <p:embed/>
                  <p:pic>
                    <p:nvPicPr>
                      <p:cNvPr id="4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432" y="5293480"/>
                        <a:ext cx="1392237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CuadroTexto 28">
            <a:extLst>
              <a:ext uri="{FF2B5EF4-FFF2-40B4-BE49-F238E27FC236}">
                <a16:creationId xmlns:a16="http://schemas.microsoft.com/office/drawing/2014/main" id="{2FD46ABB-7B99-4E34-934A-417B366E7661}"/>
              </a:ext>
            </a:extLst>
          </p:cNvPr>
          <p:cNvSpPr txBox="1"/>
          <p:nvPr/>
        </p:nvSpPr>
        <p:spPr>
          <a:xfrm>
            <a:off x="2829919" y="4862719"/>
            <a:ext cx="27924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ES" sz="1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F493DC19-225C-4E08-BDDF-FB59358328DD}"/>
              </a:ext>
            </a:extLst>
          </p:cNvPr>
          <p:cNvGrpSpPr/>
          <p:nvPr/>
        </p:nvGrpSpPr>
        <p:grpSpPr>
          <a:xfrm>
            <a:off x="2843808" y="4977454"/>
            <a:ext cx="1634166" cy="1537975"/>
            <a:chOff x="3029692" y="4429341"/>
            <a:chExt cx="2295189" cy="2139122"/>
          </a:xfrm>
        </p:grpSpPr>
        <p:cxnSp>
          <p:nvCxnSpPr>
            <p:cNvPr id="31" name="Conector recto de flecha 30">
              <a:extLst>
                <a:ext uri="{FF2B5EF4-FFF2-40B4-BE49-F238E27FC236}">
                  <a16:creationId xmlns:a16="http://schemas.microsoft.com/office/drawing/2014/main" id="{0E2B7E25-EF91-4256-ADAC-AE56DFE0520B}"/>
                </a:ext>
              </a:extLst>
            </p:cNvPr>
            <p:cNvCxnSpPr/>
            <p:nvPr/>
          </p:nvCxnSpPr>
          <p:spPr>
            <a:xfrm flipH="1" flipV="1">
              <a:off x="3399414" y="4429341"/>
              <a:ext cx="9252" cy="16639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Conector recto de flecha 31">
              <a:extLst>
                <a:ext uri="{FF2B5EF4-FFF2-40B4-BE49-F238E27FC236}">
                  <a16:creationId xmlns:a16="http://schemas.microsoft.com/office/drawing/2014/main" id="{430BA1A4-3DDE-47DF-B0A9-58EDBFF0135D}"/>
                </a:ext>
              </a:extLst>
            </p:cNvPr>
            <p:cNvCxnSpPr/>
            <p:nvPr/>
          </p:nvCxnSpPr>
          <p:spPr>
            <a:xfrm>
              <a:off x="3399414" y="6093296"/>
              <a:ext cx="16046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617A9BA6-B561-4212-A3E1-E47FEEF937AC}"/>
                </a:ext>
              </a:extLst>
            </p:cNvPr>
            <p:cNvSpPr txBox="1"/>
            <p:nvPr/>
          </p:nvSpPr>
          <p:spPr>
            <a:xfrm>
              <a:off x="4903415" y="6093297"/>
              <a:ext cx="421466" cy="475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s-ES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s-ES" sz="1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5F07FCC1-A280-4281-A3CE-3B239247E43B}"/>
                </a:ext>
              </a:extLst>
            </p:cNvPr>
            <p:cNvCxnSpPr/>
            <p:nvPr/>
          </p:nvCxnSpPr>
          <p:spPr>
            <a:xfrm>
              <a:off x="3615981" y="4859341"/>
              <a:ext cx="1080120" cy="864624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B6B86F8B-AD02-4173-8218-FCB7D4CE2F99}"/>
                </a:ext>
              </a:extLst>
            </p:cNvPr>
            <p:cNvCxnSpPr/>
            <p:nvPr/>
          </p:nvCxnSpPr>
          <p:spPr>
            <a:xfrm>
              <a:off x="3408666" y="4859340"/>
              <a:ext cx="207315" cy="4046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24FF1C62-8047-436D-9DB3-E95F0D164B40}"/>
                </a:ext>
              </a:extLst>
            </p:cNvPr>
            <p:cNvCxnSpPr/>
            <p:nvPr/>
          </p:nvCxnSpPr>
          <p:spPr>
            <a:xfrm>
              <a:off x="3420655" y="5709350"/>
              <a:ext cx="1282864" cy="14615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5BBAA0DF-C394-4F72-9971-07632E3C65EC}"/>
                </a:ext>
              </a:extLst>
            </p:cNvPr>
            <p:cNvSpPr txBox="1"/>
            <p:nvPr/>
          </p:nvSpPr>
          <p:spPr>
            <a:xfrm>
              <a:off x="3029692" y="4686557"/>
              <a:ext cx="475500" cy="359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s-E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s-ES" sz="1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330436E-7F6C-4D2D-B777-AC5B6BE09240}"/>
                </a:ext>
              </a:extLst>
            </p:cNvPr>
            <p:cNvSpPr txBox="1"/>
            <p:nvPr/>
          </p:nvSpPr>
          <p:spPr>
            <a:xfrm>
              <a:off x="3059868" y="5480564"/>
              <a:ext cx="475500" cy="359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s-E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s-ES" sz="1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7577553A-8C47-4B48-A080-DFE392D8B0CB}"/>
              </a:ext>
            </a:extLst>
          </p:cNvPr>
          <p:cNvGrpSpPr/>
          <p:nvPr/>
        </p:nvGrpSpPr>
        <p:grpSpPr>
          <a:xfrm>
            <a:off x="4806296" y="4718833"/>
            <a:ext cx="3489504" cy="1712144"/>
            <a:chOff x="5361039" y="4307728"/>
            <a:chExt cx="3489504" cy="1712144"/>
          </a:xfrm>
        </p:grpSpPr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4953E142-94A2-4EAC-A618-27900342BD32}"/>
                </a:ext>
              </a:extLst>
            </p:cNvPr>
            <p:cNvGrpSpPr/>
            <p:nvPr/>
          </p:nvGrpSpPr>
          <p:grpSpPr>
            <a:xfrm>
              <a:off x="5837778" y="4798094"/>
              <a:ext cx="2528069" cy="1221778"/>
              <a:chOff x="1790582" y="4869160"/>
              <a:chExt cx="4794312" cy="1593025"/>
            </a:xfrm>
          </p:grpSpPr>
          <p:sp>
            <p:nvSpPr>
              <p:cNvPr id="47" name="Rectángulo 46">
                <a:extLst>
                  <a:ext uri="{FF2B5EF4-FFF2-40B4-BE49-F238E27FC236}">
                    <a16:creationId xmlns:a16="http://schemas.microsoft.com/office/drawing/2014/main" id="{67DBEC2D-07FC-4A74-9F24-DFAC09977950}"/>
                  </a:ext>
                </a:extLst>
              </p:cNvPr>
              <p:cNvSpPr/>
              <p:nvPr/>
            </p:nvSpPr>
            <p:spPr>
              <a:xfrm>
                <a:off x="2594431" y="4869160"/>
                <a:ext cx="3201706" cy="151216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08C57E4B-3116-4AAF-B331-147F55B8077A}"/>
                  </a:ext>
                </a:extLst>
              </p:cNvPr>
              <p:cNvSpPr txBox="1"/>
              <p:nvPr/>
            </p:nvSpPr>
            <p:spPr>
              <a:xfrm>
                <a:off x="1790582" y="6005797"/>
                <a:ext cx="763644" cy="445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s-E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s-ES" sz="1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A04B9118-4066-4B29-A59C-4B64ECFB86B0}"/>
                  </a:ext>
                </a:extLst>
              </p:cNvPr>
              <p:cNvSpPr txBox="1"/>
              <p:nvPr/>
            </p:nvSpPr>
            <p:spPr>
              <a:xfrm>
                <a:off x="5821250" y="6016745"/>
                <a:ext cx="763644" cy="445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s-E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s-ES" sz="1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cxnSp>
          <p:nvCxnSpPr>
            <p:cNvPr id="41" name="Conector recto de flecha 40">
              <a:extLst>
                <a:ext uri="{FF2B5EF4-FFF2-40B4-BE49-F238E27FC236}">
                  <a16:creationId xmlns:a16="http://schemas.microsoft.com/office/drawing/2014/main" id="{5174B9E2-5EF0-48BA-A626-2985E081A588}"/>
                </a:ext>
              </a:extLst>
            </p:cNvPr>
            <p:cNvCxnSpPr>
              <a:endCxn id="47" idx="1"/>
            </p:cNvCxnSpPr>
            <p:nvPr/>
          </p:nvCxnSpPr>
          <p:spPr>
            <a:xfrm>
              <a:off x="5361039" y="5373216"/>
              <a:ext cx="900613" cy="47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2" name="Conector recto de flecha 41">
              <a:extLst>
                <a:ext uri="{FF2B5EF4-FFF2-40B4-BE49-F238E27FC236}">
                  <a16:creationId xmlns:a16="http://schemas.microsoft.com/office/drawing/2014/main" id="{EC392E0D-518E-4EE5-B1BD-549D3F43CDA7}"/>
                </a:ext>
              </a:extLst>
            </p:cNvPr>
            <p:cNvCxnSpPr/>
            <p:nvPr/>
          </p:nvCxnSpPr>
          <p:spPr>
            <a:xfrm>
              <a:off x="7949930" y="5373216"/>
              <a:ext cx="900613" cy="47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aphicFrame>
          <p:nvGraphicFramePr>
            <p:cNvPr id="43" name="Object 10">
              <a:extLst>
                <a:ext uri="{FF2B5EF4-FFF2-40B4-BE49-F238E27FC236}">
                  <a16:creationId xmlns:a16="http://schemas.microsoft.com/office/drawing/2014/main" id="{F8E885AD-96DF-4CE2-8743-6D8DB0E1604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753137"/>
                </p:ext>
              </p:extLst>
            </p:nvPr>
          </p:nvGraphicFramePr>
          <p:xfrm>
            <a:off x="5751277" y="4971875"/>
            <a:ext cx="2286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1" name="Equation" r:id="rId9" imgW="152280" imgH="228600" progId="Equation.DSMT4">
                    <p:embed/>
                  </p:oleObj>
                </mc:Choice>
                <mc:Fallback>
                  <p:oleObj name="Equation" r:id="rId9" imgW="152280" imgH="228600" progId="Equation.DSMT4">
                    <p:embed/>
                    <p:pic>
                      <p:nvPicPr>
                        <p:cNvPr id="8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51277" y="4971875"/>
                          <a:ext cx="228600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10">
              <a:extLst>
                <a:ext uri="{FF2B5EF4-FFF2-40B4-BE49-F238E27FC236}">
                  <a16:creationId xmlns:a16="http://schemas.microsoft.com/office/drawing/2014/main" id="{56D175ED-5B23-4DC3-9B20-E074A54CADF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54818"/>
                </p:ext>
              </p:extLst>
            </p:nvPr>
          </p:nvGraphicFramePr>
          <p:xfrm>
            <a:off x="8231832" y="4977726"/>
            <a:ext cx="2286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2" name="Equation" r:id="rId11" imgW="152280" imgH="228600" progId="Equation.DSMT4">
                    <p:embed/>
                  </p:oleObj>
                </mc:Choice>
                <mc:Fallback>
                  <p:oleObj name="Equation" r:id="rId11" imgW="152280" imgH="228600" progId="Equation.DSMT4">
                    <p:embed/>
                    <p:pic>
                      <p:nvPicPr>
                        <p:cNvPr id="81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31832" y="4977726"/>
                          <a:ext cx="228600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5" name="Conector recto de flecha 44">
              <a:extLst>
                <a:ext uri="{FF2B5EF4-FFF2-40B4-BE49-F238E27FC236}">
                  <a16:creationId xmlns:a16="http://schemas.microsoft.com/office/drawing/2014/main" id="{69DFA056-F497-4D73-9908-88EAEC0BA294}"/>
                </a:ext>
              </a:extLst>
            </p:cNvPr>
            <p:cNvCxnSpPr/>
            <p:nvPr/>
          </p:nvCxnSpPr>
          <p:spPr>
            <a:xfrm>
              <a:off x="6261652" y="4676995"/>
              <a:ext cx="1688278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52F9117C-02E6-4E55-B257-D055ADB1A35F}"/>
                </a:ext>
              </a:extLst>
            </p:cNvPr>
            <p:cNvSpPr txBox="1"/>
            <p:nvPr/>
          </p:nvSpPr>
          <p:spPr>
            <a:xfrm>
              <a:off x="6960908" y="4307728"/>
              <a:ext cx="248786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s-ES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s-ES" sz="1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3844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202BAF2-1A3E-4505-8753-18D2E9A8B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61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Conduction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AU"/>
              <a:t>Basic concepts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252DA76-39B0-4209-9727-46F523050BFB}"/>
              </a:ext>
            </a:extLst>
          </p:cNvPr>
          <p:cNvSpPr/>
          <p:nvPr/>
        </p:nvSpPr>
        <p:spPr>
          <a:xfrm>
            <a:off x="697792" y="1778594"/>
            <a:ext cx="691077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1800" b="0" kern="0" dirty="0">
                <a:solidFill>
                  <a:srgbClr val="808080">
                    <a:lumMod val="50000"/>
                  </a:srgbClr>
                </a:solidFill>
                <a:latin typeface="Arial"/>
              </a:rPr>
              <a:t>Thermal conductivity</a:t>
            </a:r>
            <a:endParaRPr lang="en-US" sz="1800" b="0" kern="0" baseline="30000" dirty="0">
              <a:solidFill>
                <a:srgbClr val="808080">
                  <a:lumMod val="50000"/>
                </a:srgbClr>
              </a:solidFill>
              <a:latin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E82095E-3361-4FEC-9F97-A509EB55C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376890"/>
            <a:ext cx="5699676" cy="373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27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202BAF2-1A3E-4505-8753-18D2E9A8B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61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Thermal radiation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AU"/>
              <a:t>Basic concepts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569CE67-E7BC-463C-9B81-4AB6DB5535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65009"/>
            <a:ext cx="6013674" cy="313645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252DA76-39B0-4209-9727-46F523050BFB}"/>
              </a:ext>
            </a:extLst>
          </p:cNvPr>
          <p:cNvSpPr/>
          <p:nvPr/>
        </p:nvSpPr>
        <p:spPr>
          <a:xfrm>
            <a:off x="697792" y="1778594"/>
            <a:ext cx="691077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1800" b="0" kern="0" dirty="0">
                <a:solidFill>
                  <a:srgbClr val="808080">
                    <a:lumMod val="50000"/>
                  </a:srgbClr>
                </a:solidFill>
                <a:latin typeface="Arial"/>
              </a:rPr>
              <a:t>Electromagnetic spectrum</a:t>
            </a:r>
            <a:endParaRPr lang="en-US" sz="1800" b="0" kern="0" baseline="30000" dirty="0">
              <a:solidFill>
                <a:srgbClr val="808080">
                  <a:lumMod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3119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3" descr="http://cse.ssl.berkeley.edu/bmendez/ay10/2002/notes/pics/bt2lf0612_a.jpg">
            <a:extLst>
              <a:ext uri="{FF2B5EF4-FFF2-40B4-BE49-F238E27FC236}">
                <a16:creationId xmlns:a16="http://schemas.microsoft.com/office/drawing/2014/main" id="{E5438B73-ADEB-4D01-B2F4-3D2786821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52" y="2758948"/>
            <a:ext cx="5928593" cy="372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202BAF2-1A3E-4505-8753-18D2E9A8B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61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Thermal radiation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BZ"/>
              <a:t>Basic concepts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252DA76-39B0-4209-9727-46F523050BFB}"/>
              </a:ext>
            </a:extLst>
          </p:cNvPr>
          <p:cNvSpPr/>
          <p:nvPr/>
        </p:nvSpPr>
        <p:spPr>
          <a:xfrm>
            <a:off x="697793" y="1778594"/>
            <a:ext cx="293810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1800" b="0" kern="0" dirty="0">
                <a:solidFill>
                  <a:srgbClr val="808080">
                    <a:lumMod val="50000"/>
                  </a:srgbClr>
                </a:solidFill>
                <a:latin typeface="Arial"/>
              </a:rPr>
              <a:t>Electromagnetic spectrum</a:t>
            </a:r>
            <a:endParaRPr lang="en-US" sz="1800" b="0" kern="0" baseline="30000" dirty="0">
              <a:solidFill>
                <a:srgbClr val="808080">
                  <a:lumMod val="50000"/>
                </a:srgbClr>
              </a:solidFill>
              <a:latin typeface="Arial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EB38A0C-0C53-4BF8-883D-83BCF8056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179" y="2993754"/>
            <a:ext cx="2504250" cy="6968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9841BD15-91AB-42FE-9175-4BE55B17FE13}"/>
              </a:ext>
            </a:extLst>
          </p:cNvPr>
          <p:cNvSpPr/>
          <p:nvPr/>
        </p:nvSpPr>
        <p:spPr>
          <a:xfrm>
            <a:off x="5633969" y="2601982"/>
            <a:ext cx="352794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1800" b="0" kern="0" dirty="0">
                <a:solidFill>
                  <a:srgbClr val="808080">
                    <a:lumMod val="50000"/>
                  </a:srgbClr>
                </a:solidFill>
                <a:latin typeface="Arial"/>
              </a:rPr>
              <a:t>Planck law (black body radiation)</a:t>
            </a:r>
            <a:endParaRPr lang="en-US" sz="1800" b="0" kern="0" baseline="30000" dirty="0">
              <a:solidFill>
                <a:srgbClr val="808080">
                  <a:lumMod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8362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202BAF2-1A3E-4505-8753-18D2E9A8B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61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Thermal radiation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AU"/>
              <a:t>Basic concepts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252DA76-39B0-4209-9727-46F523050BFB}"/>
              </a:ext>
            </a:extLst>
          </p:cNvPr>
          <p:cNvSpPr/>
          <p:nvPr/>
        </p:nvSpPr>
        <p:spPr>
          <a:xfrm>
            <a:off x="697793" y="1778594"/>
            <a:ext cx="293810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1800" b="0" kern="0" dirty="0">
                <a:solidFill>
                  <a:srgbClr val="808080">
                    <a:lumMod val="50000"/>
                  </a:srgbClr>
                </a:solidFill>
                <a:latin typeface="Arial"/>
              </a:rPr>
              <a:t>Emissivity</a:t>
            </a:r>
            <a:endParaRPr lang="en-US" sz="1800" b="0" kern="0" baseline="30000" dirty="0">
              <a:solidFill>
                <a:srgbClr val="808080">
                  <a:lumMod val="50000"/>
                </a:srgbClr>
              </a:solidFill>
              <a:latin typeface="Arial"/>
            </a:endParaRPr>
          </a:p>
        </p:txBody>
      </p:sp>
      <p:pic>
        <p:nvPicPr>
          <p:cNvPr id="13" name="Picture 2" descr="C:\Users\isabel\Documents\jphysd422015f01_online.jpg">
            <a:extLst>
              <a:ext uri="{FF2B5EF4-FFF2-40B4-BE49-F238E27FC236}">
                <a16:creationId xmlns:a16="http://schemas.microsoft.com/office/drawing/2014/main" id="{9D9FFE5B-17DC-4058-B723-35A74B2EE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2279142"/>
            <a:ext cx="5476875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3 Objeto">
            <a:extLst>
              <a:ext uri="{FF2B5EF4-FFF2-40B4-BE49-F238E27FC236}">
                <a16:creationId xmlns:a16="http://schemas.microsoft.com/office/drawing/2014/main" id="{83664A01-AF20-4622-84E5-B53F564753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700943"/>
              </p:ext>
            </p:extLst>
          </p:nvPr>
        </p:nvGraphicFramePr>
        <p:xfrm>
          <a:off x="6553200" y="3047028"/>
          <a:ext cx="1753568" cy="763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4" imgW="1167893" imgH="431613" progId="Equation.DSMT4">
                  <p:embed/>
                </p:oleObj>
              </mc:Choice>
              <mc:Fallback>
                <p:oleObj name="Equation" r:id="rId4" imgW="1167893" imgH="431613" progId="Equation.DSMT4">
                  <p:embed/>
                  <p:pic>
                    <p:nvPicPr>
                      <p:cNvPr id="7172" name="3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047028"/>
                        <a:ext cx="1753568" cy="763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0184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202BAF2-1A3E-4505-8753-18D2E9A8B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61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Thermal radiation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AU"/>
              <a:t>Basic concepts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252DA76-39B0-4209-9727-46F523050BFB}"/>
              </a:ext>
            </a:extLst>
          </p:cNvPr>
          <p:cNvSpPr/>
          <p:nvPr/>
        </p:nvSpPr>
        <p:spPr>
          <a:xfrm>
            <a:off x="697792" y="1778594"/>
            <a:ext cx="538637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1800" b="0" kern="0" dirty="0">
                <a:solidFill>
                  <a:srgbClr val="808080">
                    <a:lumMod val="50000"/>
                  </a:srgbClr>
                </a:solidFill>
                <a:latin typeface="Arial"/>
              </a:rPr>
              <a:t>Infrared emissivity and  solar absorptivity</a:t>
            </a:r>
            <a:endParaRPr lang="en-US" sz="1800" b="0" kern="0" baseline="30000" dirty="0">
              <a:solidFill>
                <a:srgbClr val="808080">
                  <a:lumMod val="50000"/>
                </a:srgbClr>
              </a:solidFill>
              <a:latin typeface="Arial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558226D2-9862-4B80-BC3D-9BEC543A8C5F}"/>
              </a:ext>
            </a:extLst>
          </p:cNvPr>
          <p:cNvGrpSpPr/>
          <p:nvPr/>
        </p:nvGrpSpPr>
        <p:grpSpPr>
          <a:xfrm>
            <a:off x="323528" y="3146251"/>
            <a:ext cx="3817123" cy="2775194"/>
            <a:chOff x="323528" y="2984196"/>
            <a:chExt cx="3817123" cy="2775194"/>
          </a:xfrm>
        </p:grpSpPr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EC8F9C5C-0B3A-480A-A75B-43F46F63E4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984196"/>
              <a:ext cx="3817123" cy="2775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76965713-6F19-460A-8A09-DEB94033C9F3}"/>
                </a:ext>
              </a:extLst>
            </p:cNvPr>
            <p:cNvSpPr/>
            <p:nvPr/>
          </p:nvSpPr>
          <p:spPr>
            <a:xfrm>
              <a:off x="2592059" y="3184318"/>
              <a:ext cx="877163" cy="2446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100" b="0" i="1" dirty="0">
                  <a:solidFill>
                    <a:schemeClr val="accent2">
                      <a:lumMod val="75000"/>
                    </a:schemeClr>
                  </a:solidFill>
                </a:rPr>
                <a:t>T </a:t>
              </a:r>
              <a:r>
                <a:rPr lang="en-US" sz="1100" b="0" dirty="0">
                  <a:solidFill>
                    <a:schemeClr val="accent2">
                      <a:lumMod val="75000"/>
                    </a:schemeClr>
                  </a:solidFill>
                </a:rPr>
                <a:t>= 5700 K</a:t>
              </a:r>
              <a:endParaRPr lang="es-ES" sz="1100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17F69DC9-4DE0-4D1E-B806-83445A38C778}"/>
                </a:ext>
              </a:extLst>
            </p:cNvPr>
            <p:cNvSpPr/>
            <p:nvPr/>
          </p:nvSpPr>
          <p:spPr>
            <a:xfrm>
              <a:off x="2339752" y="5013176"/>
              <a:ext cx="798617" cy="2446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100" b="0" i="1" dirty="0">
                  <a:solidFill>
                    <a:srgbClr val="C00000"/>
                  </a:solidFill>
                </a:rPr>
                <a:t>T </a:t>
              </a:r>
              <a:r>
                <a:rPr lang="en-US" sz="1100" b="0" dirty="0">
                  <a:solidFill>
                    <a:srgbClr val="C00000"/>
                  </a:solidFill>
                </a:rPr>
                <a:t>= 300 K</a:t>
              </a:r>
              <a:endParaRPr lang="es-ES" sz="11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250E7453-284B-4077-8A80-C1FC655D35A7}"/>
              </a:ext>
            </a:extLst>
          </p:cNvPr>
          <p:cNvGrpSpPr/>
          <p:nvPr/>
        </p:nvGrpSpPr>
        <p:grpSpPr>
          <a:xfrm>
            <a:off x="4440699" y="2996952"/>
            <a:ext cx="4295309" cy="2924493"/>
            <a:chOff x="4440699" y="2834897"/>
            <a:chExt cx="4295309" cy="2924493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60AF3021-A337-4B18-AF9B-4E911C326C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0699" y="2834897"/>
              <a:ext cx="4295309" cy="2924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0D440646-FA49-46B1-8176-B3C9431F89F2}"/>
                </a:ext>
              </a:extLst>
            </p:cNvPr>
            <p:cNvSpPr/>
            <p:nvPr/>
          </p:nvSpPr>
          <p:spPr>
            <a:xfrm>
              <a:off x="7534720" y="3727814"/>
              <a:ext cx="798617" cy="2446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100" b="0" i="1" dirty="0">
                  <a:solidFill>
                    <a:srgbClr val="C00000"/>
                  </a:solidFill>
                </a:rPr>
                <a:t>T </a:t>
              </a:r>
              <a:r>
                <a:rPr lang="en-US" sz="1100" b="0" dirty="0">
                  <a:solidFill>
                    <a:srgbClr val="C00000"/>
                  </a:solidFill>
                </a:rPr>
                <a:t>= 300 K</a:t>
              </a:r>
              <a:endParaRPr lang="es-ES" sz="1100" dirty="0">
                <a:solidFill>
                  <a:srgbClr val="C00000"/>
                </a:solidFill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6EFE0DCB-9EEE-46F1-877D-E60110345C11}"/>
                </a:ext>
              </a:extLst>
            </p:cNvPr>
            <p:cNvSpPr/>
            <p:nvPr/>
          </p:nvSpPr>
          <p:spPr>
            <a:xfrm>
              <a:off x="6000159" y="3487215"/>
              <a:ext cx="877163" cy="2446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100" b="0" i="1" dirty="0">
                  <a:solidFill>
                    <a:schemeClr val="accent2">
                      <a:lumMod val="75000"/>
                    </a:schemeClr>
                  </a:solidFill>
                </a:rPr>
                <a:t>T </a:t>
              </a:r>
              <a:r>
                <a:rPr lang="en-US" sz="1100" b="0" dirty="0">
                  <a:solidFill>
                    <a:schemeClr val="accent2">
                      <a:lumMod val="75000"/>
                    </a:schemeClr>
                  </a:solidFill>
                </a:rPr>
                <a:t>= 5700 K</a:t>
              </a:r>
              <a:endParaRPr lang="es-ES" sz="1100" dirty="0"/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75ED394C-6370-4EF8-B129-8EDBDCB75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558" y="2327546"/>
            <a:ext cx="2504250" cy="6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25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F478A31-D3C1-416E-A12F-A448C6F49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07BCBE4-18E9-4B63-94F8-4A1995746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9710359A-D5B0-4EBC-9179-7B1D06654A4F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7" name="Marcador de contenido 4">
            <a:extLst>
              <a:ext uri="{FF2B5EF4-FFF2-40B4-BE49-F238E27FC236}">
                <a16:creationId xmlns:a16="http://schemas.microsoft.com/office/drawing/2014/main" id="{050D1296-652B-4EDB-9964-526740DD8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007251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Basic concepts</a:t>
            </a:r>
          </a:p>
          <a:p>
            <a:r>
              <a:rPr lang="en-US" dirty="0"/>
              <a:t>Thermal control methods</a:t>
            </a:r>
          </a:p>
          <a:p>
            <a:r>
              <a:rPr lang="en-US" dirty="0"/>
              <a:t>Thermal design</a:t>
            </a:r>
          </a:p>
          <a:p>
            <a:r>
              <a:rPr lang="en-US" dirty="0"/>
              <a:t>Thermal analysis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Some examples</a:t>
            </a:r>
          </a:p>
          <a:p>
            <a:r>
              <a:rPr lang="en-US" dirty="0"/>
              <a:t>Conclusion</a:t>
            </a:r>
          </a:p>
          <a:p>
            <a:r>
              <a:rPr lang="en-US" dirty="0"/>
              <a:t>References</a:t>
            </a:r>
          </a:p>
        </p:txBody>
      </p:sp>
      <p:sp>
        <p:nvSpPr>
          <p:cNvPr id="8" name="Marcador de pie de página 3">
            <a:extLst>
              <a:ext uri="{FF2B5EF4-FFF2-40B4-BE49-F238E27FC236}">
                <a16:creationId xmlns:a16="http://schemas.microsoft.com/office/drawing/2014/main" id="{F62D63BA-074B-4C84-955A-287AAFF3F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82880"/>
          </a:xfrm>
        </p:spPr>
        <p:txBody>
          <a:bodyPr/>
          <a:lstStyle/>
          <a:p>
            <a:pPr>
              <a:defRPr/>
            </a:pPr>
            <a:r>
              <a:rPr lang="en-GB" dirty="0"/>
              <a:t>Barcelona </a:t>
            </a:r>
            <a:r>
              <a:rPr lang="en-GB" dirty="0" err="1"/>
              <a:t>TechnoWeek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2755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202BAF2-1A3E-4505-8753-18D2E9A8B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61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Thermal radiation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/>
              <a:t>Basic concepts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252DA76-39B0-4209-9727-46F523050BFB}"/>
              </a:ext>
            </a:extLst>
          </p:cNvPr>
          <p:cNvSpPr/>
          <p:nvPr/>
        </p:nvSpPr>
        <p:spPr>
          <a:xfrm>
            <a:off x="697792" y="1778594"/>
            <a:ext cx="538637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1800" b="0" kern="0" dirty="0">
                <a:solidFill>
                  <a:srgbClr val="808080">
                    <a:lumMod val="50000"/>
                  </a:srgbClr>
                </a:solidFill>
                <a:latin typeface="Arial"/>
              </a:rPr>
              <a:t>Infrared emissivity and  solar absorptivity</a:t>
            </a:r>
            <a:endParaRPr lang="en-US" sz="1800" b="0" kern="0" baseline="30000" dirty="0">
              <a:solidFill>
                <a:srgbClr val="808080">
                  <a:lumMod val="50000"/>
                </a:srgbClr>
              </a:solidFill>
              <a:latin typeface="Arial"/>
            </a:endParaRPr>
          </a:p>
        </p:txBody>
      </p:sp>
      <p:pic>
        <p:nvPicPr>
          <p:cNvPr id="19" name="Picture 2" descr="Plot of the wavelength-dependent emissivity of the cooler and the fraction of total emitted power as a function of wavelength">
            <a:extLst>
              <a:ext uri="{FF2B5EF4-FFF2-40B4-BE49-F238E27FC236}">
                <a16:creationId xmlns:a16="http://schemas.microsoft.com/office/drawing/2014/main" id="{4647332A-508C-406E-B2B3-1D9D37A1E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58" y="2786629"/>
            <a:ext cx="5164368" cy="323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9F3DC0F7-509E-40B9-9406-44A7F8B8662F}"/>
              </a:ext>
            </a:extLst>
          </p:cNvPr>
          <p:cNvSpPr/>
          <p:nvPr/>
        </p:nvSpPr>
        <p:spPr>
          <a:xfrm>
            <a:off x="5346026" y="2007516"/>
            <a:ext cx="3616316" cy="319472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800" b="0" kern="0" baseline="30000" dirty="0">
                <a:solidFill>
                  <a:srgbClr val="004696"/>
                </a:solidFill>
                <a:latin typeface="Arial"/>
              </a:rPr>
              <a:t>Two bands of interest</a:t>
            </a:r>
          </a:p>
          <a:p>
            <a:pPr>
              <a:lnSpc>
                <a:spcPct val="80000"/>
              </a:lnSpc>
              <a:buNone/>
            </a:pPr>
            <a:endParaRPr lang="en-US" sz="2800" b="0" kern="0" baseline="30000" dirty="0">
              <a:solidFill>
                <a:srgbClr val="808080">
                  <a:lumMod val="50000"/>
                </a:srgbClr>
              </a:solidFill>
              <a:latin typeface="Arial"/>
            </a:endParaRPr>
          </a:p>
          <a:p>
            <a:pPr>
              <a:lnSpc>
                <a:spcPct val="80000"/>
              </a:lnSpc>
              <a:buNone/>
            </a:pPr>
            <a:r>
              <a:rPr lang="en-US" sz="2800" b="0" kern="0" baseline="30000" dirty="0">
                <a:solidFill>
                  <a:srgbClr val="808080">
                    <a:lumMod val="50000"/>
                  </a:srgbClr>
                </a:solidFill>
                <a:latin typeface="Arial"/>
              </a:rPr>
              <a:t>Wavelengths up to 2 mm: </a:t>
            </a:r>
          </a:p>
          <a:p>
            <a:pPr>
              <a:lnSpc>
                <a:spcPct val="80000"/>
              </a:lnSpc>
              <a:buNone/>
            </a:pPr>
            <a:r>
              <a:rPr lang="en-US" sz="2800" b="0" kern="0" baseline="30000" dirty="0">
                <a:solidFill>
                  <a:srgbClr val="808080">
                    <a:lumMod val="50000"/>
                  </a:srgbClr>
                </a:solidFill>
                <a:latin typeface="Arial"/>
              </a:rPr>
              <a:t>  </a:t>
            </a:r>
            <a:r>
              <a:rPr lang="en-US" sz="2800" b="0" kern="0" baseline="30000" dirty="0">
                <a:solidFill>
                  <a:srgbClr val="0000FF"/>
                </a:solidFill>
                <a:latin typeface="Arial"/>
              </a:rPr>
              <a:t>solar radiation</a:t>
            </a:r>
          </a:p>
          <a:p>
            <a:pPr>
              <a:lnSpc>
                <a:spcPct val="80000"/>
              </a:lnSpc>
              <a:buNone/>
            </a:pPr>
            <a:r>
              <a:rPr lang="en-US" sz="2800" b="0" kern="0" baseline="30000" dirty="0">
                <a:solidFill>
                  <a:srgbClr val="0000FF"/>
                </a:solidFill>
                <a:latin typeface="Arial"/>
              </a:rPr>
              <a:t>  absorptivity,</a:t>
            </a:r>
            <a:r>
              <a:rPr lang="en-US" sz="2800" b="0" kern="0" baseline="30000" dirty="0">
                <a:solidFill>
                  <a:srgbClr val="0000FF"/>
                </a:solidFill>
                <a:latin typeface="Symbol" panose="05050102010706020507" pitchFamily="18" charset="2"/>
              </a:rPr>
              <a:t> </a:t>
            </a:r>
          </a:p>
          <a:p>
            <a:pPr marL="457200" indent="-457200">
              <a:lnSpc>
                <a:spcPct val="80000"/>
              </a:lnSpc>
              <a:buFontTx/>
              <a:buChar char="-"/>
            </a:pPr>
            <a:endParaRPr lang="en-US" sz="2800" b="0" kern="0" baseline="30000" dirty="0">
              <a:solidFill>
                <a:srgbClr val="808080">
                  <a:lumMod val="50000"/>
                </a:srgbClr>
              </a:solidFill>
              <a:latin typeface="Arial"/>
            </a:endParaRPr>
          </a:p>
          <a:p>
            <a:pPr>
              <a:lnSpc>
                <a:spcPct val="80000"/>
              </a:lnSpc>
              <a:buNone/>
            </a:pPr>
            <a:endParaRPr lang="en-US" sz="2800" b="0" kern="0" baseline="30000" dirty="0">
              <a:solidFill>
                <a:srgbClr val="808080">
                  <a:lumMod val="50000"/>
                </a:srgbClr>
              </a:solidFill>
              <a:latin typeface="Arial"/>
            </a:endParaRPr>
          </a:p>
          <a:p>
            <a:pPr>
              <a:lnSpc>
                <a:spcPct val="80000"/>
              </a:lnSpc>
              <a:buNone/>
            </a:pPr>
            <a:r>
              <a:rPr lang="en-US" sz="2800" b="0" kern="0" baseline="30000" dirty="0">
                <a:solidFill>
                  <a:srgbClr val="808080">
                    <a:lumMod val="50000"/>
                  </a:srgbClr>
                </a:solidFill>
                <a:latin typeface="Arial"/>
              </a:rPr>
              <a:t>Wavelengths from  2 to 100 mm: </a:t>
            </a:r>
          </a:p>
          <a:p>
            <a:pPr>
              <a:lnSpc>
                <a:spcPct val="80000"/>
              </a:lnSpc>
              <a:buNone/>
            </a:pPr>
            <a:r>
              <a:rPr lang="en-US" sz="2800" b="0" kern="0" baseline="30000" dirty="0">
                <a:solidFill>
                  <a:srgbClr val="808080">
                    <a:lumMod val="50000"/>
                  </a:srgbClr>
                </a:solidFill>
                <a:latin typeface="Arial"/>
              </a:rPr>
              <a:t>  </a:t>
            </a:r>
            <a:r>
              <a:rPr lang="en-US" sz="2800" b="0" kern="0" baseline="30000" dirty="0">
                <a:solidFill>
                  <a:srgbClr val="339966"/>
                </a:solidFill>
                <a:latin typeface="Arial"/>
              </a:rPr>
              <a:t>IR radiation</a:t>
            </a:r>
          </a:p>
          <a:p>
            <a:pPr>
              <a:lnSpc>
                <a:spcPct val="80000"/>
              </a:lnSpc>
              <a:buNone/>
            </a:pPr>
            <a:r>
              <a:rPr lang="en-US" sz="2800" b="0" kern="0" baseline="30000" dirty="0">
                <a:solidFill>
                  <a:srgbClr val="339966"/>
                </a:solidFill>
                <a:latin typeface="Arial"/>
              </a:rPr>
              <a:t>  emissivity, </a:t>
            </a:r>
            <a:r>
              <a:rPr lang="en-US" sz="2800" b="0" kern="0" baseline="30000" dirty="0">
                <a:solidFill>
                  <a:srgbClr val="339966"/>
                </a:solidFill>
                <a:latin typeface="Symbol" panose="05050102010706020507" pitchFamily="18" charset="2"/>
              </a:rPr>
              <a:t>e</a:t>
            </a:r>
          </a:p>
          <a:p>
            <a:pPr>
              <a:lnSpc>
                <a:spcPct val="80000"/>
              </a:lnSpc>
              <a:buNone/>
            </a:pPr>
            <a:endParaRPr lang="en-US" sz="2800" b="0" kern="0" baseline="30000" dirty="0">
              <a:solidFill>
                <a:srgbClr val="808080">
                  <a:lumMod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2325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Thermal control methods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B0BDD32-0F68-4D71-ADD2-AE1CD889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3785652"/>
          </a:xfrm>
        </p:spPr>
        <p:txBody>
          <a:bodyPr/>
          <a:lstStyle/>
          <a:p>
            <a:r>
              <a:rPr lang="en-US" dirty="0"/>
              <a:t>Two main categories</a:t>
            </a:r>
          </a:p>
          <a:p>
            <a:pPr lvl="1"/>
            <a:r>
              <a:rPr lang="en-US" dirty="0"/>
              <a:t>Passive methods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Simplest, reliable, low mass, low power, low costs,…</a:t>
            </a:r>
          </a:p>
          <a:p>
            <a:pPr lvl="2"/>
            <a:r>
              <a:rPr lang="en-US" dirty="0"/>
              <a:t>Radiation</a:t>
            </a:r>
          </a:p>
          <a:p>
            <a:pPr lvl="2"/>
            <a:r>
              <a:rPr lang="en-US" dirty="0"/>
              <a:t>Conduction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Active methods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Allowable temperature range, precise, evacuate large power, cryogenics</a:t>
            </a:r>
            <a:endParaRPr lang="en-US" dirty="0"/>
          </a:p>
          <a:p>
            <a:pPr lvl="2"/>
            <a:r>
              <a:rPr lang="en-US" dirty="0"/>
              <a:t>Heaters</a:t>
            </a:r>
          </a:p>
          <a:p>
            <a:pPr lvl="2"/>
            <a:r>
              <a:rPr lang="en-US" dirty="0"/>
              <a:t>TECs</a:t>
            </a:r>
          </a:p>
          <a:p>
            <a:pPr lvl="2"/>
            <a:r>
              <a:rPr lang="en-US" dirty="0"/>
              <a:t>Heat Pipes</a:t>
            </a:r>
          </a:p>
        </p:txBody>
      </p:sp>
    </p:spTree>
    <p:extLst>
      <p:ext uri="{BB962C8B-B14F-4D97-AF65-F5344CB8AC3E}">
        <p14:creationId xmlns:p14="http://schemas.microsoft.com/office/powerpoint/2010/main" val="3025699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D0EE60F5-F1EA-4D2D-9467-B55E95BACC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010975"/>
              </p:ext>
            </p:extLst>
          </p:nvPr>
        </p:nvGraphicFramePr>
        <p:xfrm>
          <a:off x="2906697" y="1878667"/>
          <a:ext cx="6156499" cy="4608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Graph" r:id="rId3" imgW="3762451" imgH="2816352" progId="Origin50.Graph">
                  <p:embed/>
                </p:oleObj>
              </mc:Choice>
              <mc:Fallback>
                <p:oleObj name="Graph" r:id="rId3" imgW="3762451" imgH="2816352" progId="Origin50.Graph">
                  <p:embed/>
                  <p:pic>
                    <p:nvPicPr>
                      <p:cNvPr id="3379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6697" y="1878667"/>
                        <a:ext cx="6156499" cy="4608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Thermal control methods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B0BDD32-0F68-4D71-ADD2-AE1CD889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61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Coatings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B70C74F-2525-41C1-8202-2FCDB2C2F474}"/>
              </a:ext>
            </a:extLst>
          </p:cNvPr>
          <p:cNvSpPr/>
          <p:nvPr/>
        </p:nvSpPr>
        <p:spPr>
          <a:xfrm>
            <a:off x="670812" y="2265141"/>
            <a:ext cx="538637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1800" b="0" kern="0" dirty="0">
                <a:solidFill>
                  <a:srgbClr val="808080">
                    <a:lumMod val="50000"/>
                  </a:srgbClr>
                </a:solidFill>
                <a:latin typeface="Arial"/>
              </a:rPr>
              <a:t>Influence of</a:t>
            </a:r>
            <a:r>
              <a:rPr lang="en-US" sz="1800" b="0" kern="0" dirty="0">
                <a:solidFill>
                  <a:srgbClr val="21250E"/>
                </a:solidFill>
                <a:latin typeface="Arial"/>
              </a:rPr>
              <a:t> </a:t>
            </a:r>
            <a:r>
              <a:rPr lang="en-US" sz="1800" b="0" kern="0" dirty="0">
                <a:solidFill>
                  <a:srgbClr val="21250E"/>
                </a:solidFill>
                <a:latin typeface="Symbol" panose="05050102010706020507" pitchFamily="18" charset="2"/>
              </a:rPr>
              <a:t>/e </a:t>
            </a:r>
            <a:r>
              <a:rPr lang="en-US" sz="1800" b="0" kern="0" dirty="0">
                <a:solidFill>
                  <a:srgbClr val="808080">
                    <a:lumMod val="50000"/>
                  </a:srgbClr>
                </a:solidFill>
                <a:latin typeface="Arial"/>
              </a:rPr>
              <a:t>ratio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8771467-1C10-45DC-B5BF-038EE19B51F0}"/>
              </a:ext>
            </a:extLst>
          </p:cNvPr>
          <p:cNvSpPr/>
          <p:nvPr/>
        </p:nvSpPr>
        <p:spPr>
          <a:xfrm>
            <a:off x="243194" y="2965547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buNone/>
            </a:pPr>
            <a:r>
              <a:rPr lang="es-ES" altLang="es-ES" sz="1400" dirty="0">
                <a:solidFill>
                  <a:srgbClr val="21250E"/>
                </a:solidFill>
                <a:sym typeface="Symbol" pitchFamily="18" charset="2"/>
              </a:rPr>
              <a:t>/ = 0.09  </a:t>
            </a:r>
            <a:r>
              <a:rPr lang="es-ES" altLang="es-ES" sz="1400" dirty="0">
                <a:solidFill>
                  <a:srgbClr val="21250E"/>
                </a:solidFill>
                <a:sym typeface="Wingdings" pitchFamily="2" charset="2"/>
              </a:rPr>
              <a:t>  </a:t>
            </a:r>
            <a:r>
              <a:rPr lang="es-ES" altLang="es-ES" sz="1400" i="1" dirty="0">
                <a:solidFill>
                  <a:srgbClr val="21250E"/>
                </a:solidFill>
                <a:sym typeface="Symbol" pitchFamily="18" charset="2"/>
              </a:rPr>
              <a:t>T </a:t>
            </a:r>
            <a:r>
              <a:rPr lang="es-ES" altLang="es-ES" sz="1400" dirty="0">
                <a:solidFill>
                  <a:srgbClr val="21250E"/>
                </a:solidFill>
                <a:sym typeface="Symbol" pitchFamily="18" charset="2"/>
              </a:rPr>
              <a:t>=150 K</a:t>
            </a:r>
          </a:p>
          <a:p>
            <a:pPr lvl="1" eaLnBrk="1" hangingPunct="1">
              <a:buNone/>
            </a:pPr>
            <a:r>
              <a:rPr lang="es-ES" altLang="es-ES" sz="1400" dirty="0">
                <a:solidFill>
                  <a:srgbClr val="21250E"/>
                </a:solidFill>
                <a:sym typeface="Symbol" pitchFamily="18" charset="2"/>
              </a:rPr>
              <a:t>/ = 40     </a:t>
            </a:r>
            <a:r>
              <a:rPr lang="es-ES" altLang="es-ES" sz="1400" dirty="0">
                <a:solidFill>
                  <a:srgbClr val="21250E"/>
                </a:solidFill>
                <a:sym typeface="Wingdings" pitchFamily="2" charset="2"/>
              </a:rPr>
              <a:t>  </a:t>
            </a:r>
            <a:r>
              <a:rPr lang="es-ES" altLang="es-ES" sz="1400" i="1" dirty="0">
                <a:solidFill>
                  <a:srgbClr val="21250E"/>
                </a:solidFill>
                <a:sym typeface="Symbol" pitchFamily="18" charset="2"/>
              </a:rPr>
              <a:t>T </a:t>
            </a:r>
            <a:r>
              <a:rPr lang="es-ES" altLang="es-ES" sz="1400" dirty="0">
                <a:solidFill>
                  <a:srgbClr val="21250E"/>
                </a:solidFill>
                <a:sym typeface="Symbol" pitchFamily="18" charset="2"/>
              </a:rPr>
              <a:t>=700 K</a:t>
            </a:r>
          </a:p>
        </p:txBody>
      </p:sp>
      <p:graphicFrame>
        <p:nvGraphicFramePr>
          <p:cNvPr id="10" name="Object 4">
            <a:extLst>
              <a:ext uri="{FF2B5EF4-FFF2-40B4-BE49-F238E27FC236}">
                <a16:creationId xmlns:a16="http://schemas.microsoft.com/office/drawing/2014/main" id="{A4A2782C-56FE-41F4-9C83-C5B7127DF4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723543"/>
              </p:ext>
            </p:extLst>
          </p:nvPr>
        </p:nvGraphicFramePr>
        <p:xfrm>
          <a:off x="748043" y="3776799"/>
          <a:ext cx="2158654" cy="795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Visio" r:id="rId5" imgW="6694546" imgH="2467986" progId="Visio.Drawing.11">
                  <p:embed/>
                </p:oleObj>
              </mc:Choice>
              <mc:Fallback>
                <p:oleObj name="Visio" r:id="rId5" imgW="6694546" imgH="2467986" progId="Visio.Drawing.11">
                  <p:embed/>
                  <p:pic>
                    <p:nvPicPr>
                      <p:cNvPr id="3174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043" y="3776799"/>
                        <a:ext cx="2158654" cy="7955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>
            <a:extLst>
              <a:ext uri="{FF2B5EF4-FFF2-40B4-BE49-F238E27FC236}">
                <a16:creationId xmlns:a16="http://schemas.microsoft.com/office/drawing/2014/main" id="{3BF30899-4803-4EF7-AD1E-410665C84C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125438"/>
              </p:ext>
            </p:extLst>
          </p:nvPr>
        </p:nvGraphicFramePr>
        <p:xfrm>
          <a:off x="730690" y="4886062"/>
          <a:ext cx="2520280" cy="919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Equation" r:id="rId7" imgW="2438400" imgH="889000" progId="Equation.DSMT4">
                  <p:embed/>
                </p:oleObj>
              </mc:Choice>
              <mc:Fallback>
                <p:oleObj name="Equation" r:id="rId7" imgW="2438400" imgH="889000" progId="Equation.DSMT4">
                  <p:embed/>
                  <p:pic>
                    <p:nvPicPr>
                      <p:cNvPr id="3175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690" y="4886062"/>
                        <a:ext cx="2520280" cy="919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EA938894-A573-4650-ACCE-37487817CF6C}"/>
              </a:ext>
            </a:extLst>
          </p:cNvPr>
          <p:cNvSpPr/>
          <p:nvPr/>
        </p:nvSpPr>
        <p:spPr>
          <a:xfrm>
            <a:off x="172720" y="1708714"/>
            <a:ext cx="615649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buNone/>
            </a:pPr>
            <a:r>
              <a:rPr lang="es-ES" altLang="es-ES" sz="1800" b="0" dirty="0" err="1"/>
              <a:t>Sphere</a:t>
            </a:r>
            <a:r>
              <a:rPr lang="es-ES" altLang="es-ES" sz="1800" b="0" dirty="0"/>
              <a:t> in a </a:t>
            </a:r>
            <a:r>
              <a:rPr lang="en-US" altLang="es-ES" sz="1800" b="0" dirty="0"/>
              <a:t>vacuum</a:t>
            </a:r>
            <a:r>
              <a:rPr lang="es-ES" altLang="es-ES" sz="1800" b="0" dirty="0"/>
              <a:t> </a:t>
            </a:r>
            <a:r>
              <a:rPr lang="es-ES" altLang="es-ES" sz="1800" b="0" dirty="0" err="1"/>
              <a:t>environment</a:t>
            </a:r>
            <a:r>
              <a:rPr lang="es-ES" altLang="es-ES" sz="1800" b="0" dirty="0"/>
              <a:t> </a:t>
            </a:r>
            <a:r>
              <a:rPr lang="es-ES" altLang="es-ES" sz="1800" b="0" dirty="0" err="1"/>
              <a:t>under</a:t>
            </a:r>
            <a:r>
              <a:rPr lang="es-ES" altLang="es-ES" sz="1800" b="0" dirty="0"/>
              <a:t> solar radiación</a:t>
            </a:r>
          </a:p>
        </p:txBody>
      </p:sp>
    </p:spTree>
    <p:extLst>
      <p:ext uri="{BB962C8B-B14F-4D97-AF65-F5344CB8AC3E}">
        <p14:creationId xmlns:p14="http://schemas.microsoft.com/office/powerpoint/2010/main" val="12091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Thermal control methods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B0BDD32-0F68-4D71-ADD2-AE1CD889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61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Coatings</a:t>
            </a:r>
          </a:p>
        </p:txBody>
      </p:sp>
      <p:graphicFrame>
        <p:nvGraphicFramePr>
          <p:cNvPr id="13" name="Object 7">
            <a:extLst>
              <a:ext uri="{FF2B5EF4-FFF2-40B4-BE49-F238E27FC236}">
                <a16:creationId xmlns:a16="http://schemas.microsoft.com/office/drawing/2014/main" id="{051366CF-B212-402C-A7B0-9E387A6603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513" y="2349500"/>
          <a:ext cx="3311525" cy="338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6" name="Visio" r:id="rId3" imgW="3166302" imgH="3238918" progId="Visio.Drawing.11">
                  <p:embed/>
                </p:oleObj>
              </mc:Choice>
              <mc:Fallback>
                <p:oleObj name="Visio" r:id="rId3" imgW="3166302" imgH="3238918" progId="Visio.Drawing.11">
                  <p:embed/>
                  <p:pic>
                    <p:nvPicPr>
                      <p:cNvPr id="8197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2349500"/>
                        <a:ext cx="3311525" cy="338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2">
            <a:extLst>
              <a:ext uri="{FF2B5EF4-FFF2-40B4-BE49-F238E27FC236}">
                <a16:creationId xmlns:a16="http://schemas.microsoft.com/office/drawing/2014/main" id="{090DED05-75FD-45B5-A14B-144BA47D2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484313"/>
            <a:ext cx="5308600" cy="482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  <a:defRPr/>
            </a:pPr>
            <a:r>
              <a:rPr lang="en-GB" altLang="es-ES" sz="2400" b="0" dirty="0">
                <a:solidFill>
                  <a:srgbClr val="000000"/>
                </a:solidFill>
              </a:rPr>
              <a:t>Coefficients (diffuse surfaces):</a:t>
            </a:r>
            <a:endParaRPr lang="en-GB" altLang="es-ES" sz="2800" b="0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en-GB" altLang="es-ES" sz="2000" b="0" dirty="0">
              <a:solidFill>
                <a:srgbClr val="000000"/>
              </a:solidFill>
            </a:endParaRPr>
          </a:p>
          <a:p>
            <a:pPr lvl="1">
              <a:buNone/>
              <a:defRPr/>
            </a:pPr>
            <a:r>
              <a:rPr lang="en-GB" altLang="es-ES" sz="2000" b="0" dirty="0">
                <a:solidFill>
                  <a:srgbClr val="000000"/>
                </a:solidFill>
              </a:rPr>
              <a:t>Absorptance:</a:t>
            </a:r>
          </a:p>
          <a:p>
            <a:pPr lvl="1">
              <a:buNone/>
              <a:defRPr/>
            </a:pPr>
            <a:endParaRPr lang="en-GB" altLang="es-ES" sz="2000" b="0" dirty="0">
              <a:solidFill>
                <a:srgbClr val="000000"/>
              </a:solidFill>
            </a:endParaRPr>
          </a:p>
          <a:p>
            <a:pPr lvl="1">
              <a:buNone/>
              <a:defRPr/>
            </a:pPr>
            <a:endParaRPr lang="en-GB" altLang="es-ES" sz="2000" b="0" dirty="0">
              <a:solidFill>
                <a:srgbClr val="000000"/>
              </a:solidFill>
            </a:endParaRPr>
          </a:p>
          <a:p>
            <a:pPr lvl="1">
              <a:buNone/>
              <a:defRPr/>
            </a:pPr>
            <a:r>
              <a:rPr lang="en-GB" altLang="es-ES" sz="2000" b="0" dirty="0">
                <a:solidFill>
                  <a:srgbClr val="000000"/>
                </a:solidFill>
              </a:rPr>
              <a:t>Reflectance:</a:t>
            </a:r>
          </a:p>
          <a:p>
            <a:pPr lvl="1">
              <a:buNone/>
              <a:defRPr/>
            </a:pPr>
            <a:endParaRPr lang="en-GB" altLang="es-ES" sz="2000" b="0" dirty="0">
              <a:solidFill>
                <a:srgbClr val="000000"/>
              </a:solidFill>
            </a:endParaRPr>
          </a:p>
          <a:p>
            <a:pPr lvl="1">
              <a:buNone/>
              <a:defRPr/>
            </a:pPr>
            <a:endParaRPr lang="en-GB" altLang="es-ES" sz="2000" b="0" dirty="0">
              <a:solidFill>
                <a:srgbClr val="000000"/>
              </a:solidFill>
            </a:endParaRPr>
          </a:p>
          <a:p>
            <a:pPr lvl="1">
              <a:buNone/>
              <a:defRPr/>
            </a:pPr>
            <a:r>
              <a:rPr lang="en-GB" altLang="es-ES" sz="2000" b="0" dirty="0">
                <a:solidFill>
                  <a:srgbClr val="000000"/>
                </a:solidFill>
              </a:rPr>
              <a:t>Transmittance:</a:t>
            </a:r>
          </a:p>
          <a:p>
            <a:pPr lvl="1">
              <a:buNone/>
              <a:defRPr/>
            </a:pPr>
            <a:endParaRPr lang="en-GB" altLang="es-ES" sz="2000" b="0" dirty="0">
              <a:solidFill>
                <a:srgbClr val="000000"/>
              </a:solidFill>
            </a:endParaRPr>
          </a:p>
          <a:p>
            <a:pPr lvl="1">
              <a:buNone/>
              <a:defRPr/>
            </a:pPr>
            <a:endParaRPr lang="en-GB" altLang="es-ES" sz="2000" b="0" dirty="0">
              <a:solidFill>
                <a:srgbClr val="000000"/>
              </a:solidFill>
            </a:endParaRPr>
          </a:p>
          <a:p>
            <a:pPr lvl="1">
              <a:buNone/>
              <a:defRPr/>
            </a:pPr>
            <a:endParaRPr lang="en-GB" altLang="es-ES" sz="2000" b="0" dirty="0">
              <a:solidFill>
                <a:srgbClr val="000000"/>
              </a:solidFill>
            </a:endParaRPr>
          </a:p>
          <a:p>
            <a:pPr lvl="1">
              <a:buNone/>
              <a:defRPr/>
            </a:pPr>
            <a:endParaRPr lang="en-GB" altLang="es-ES" sz="2000" b="0" dirty="0">
              <a:solidFill>
                <a:srgbClr val="000000"/>
              </a:solidFill>
            </a:endParaRPr>
          </a:p>
          <a:p>
            <a:pPr lvl="1">
              <a:buNone/>
              <a:defRPr/>
            </a:pPr>
            <a:r>
              <a:rPr lang="en-GB" altLang="es-ES" sz="2000" b="0" dirty="0">
                <a:solidFill>
                  <a:srgbClr val="000000"/>
                </a:solidFill>
              </a:rPr>
              <a:t>Kirchhoff’s Law: </a:t>
            </a:r>
          </a:p>
        </p:txBody>
      </p:sp>
      <p:graphicFrame>
        <p:nvGraphicFramePr>
          <p:cNvPr id="15" name="Object 13">
            <a:extLst>
              <a:ext uri="{FF2B5EF4-FFF2-40B4-BE49-F238E27FC236}">
                <a16:creationId xmlns:a16="http://schemas.microsoft.com/office/drawing/2014/main" id="{F2BE99EF-3B35-4247-8842-B52694FE03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460936"/>
              </p:ext>
            </p:extLst>
          </p:nvPr>
        </p:nvGraphicFramePr>
        <p:xfrm>
          <a:off x="6272213" y="3140968"/>
          <a:ext cx="14525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" name="Equation" r:id="rId5" imgW="1206500" imgH="419100" progId="Equation.DSMT4">
                  <p:embed/>
                </p:oleObj>
              </mc:Choice>
              <mc:Fallback>
                <p:oleObj name="Equation" r:id="rId5" imgW="1206500" imgH="419100" progId="Equation.DSMT4">
                  <p:embed/>
                  <p:pic>
                    <p:nvPicPr>
                      <p:cNvPr id="8196" name="Object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213" y="3140968"/>
                        <a:ext cx="14525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>
            <a:extLst>
              <a:ext uri="{FF2B5EF4-FFF2-40B4-BE49-F238E27FC236}">
                <a16:creationId xmlns:a16="http://schemas.microsoft.com/office/drawing/2014/main" id="{6B35E062-AB1E-47BB-B459-AAA6F2ECAB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762349"/>
              </p:ext>
            </p:extLst>
          </p:nvPr>
        </p:nvGraphicFramePr>
        <p:xfrm>
          <a:off x="6272213" y="2205682"/>
          <a:ext cx="146526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" name="Equation" r:id="rId7" imgW="1219200" imgH="419100" progId="Equation.DSMT4">
                  <p:embed/>
                </p:oleObj>
              </mc:Choice>
              <mc:Fallback>
                <p:oleObj name="Equation" r:id="rId7" imgW="1219200" imgH="419100" progId="Equation.DSMT4">
                  <p:embed/>
                  <p:pic>
                    <p:nvPicPr>
                      <p:cNvPr id="8198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213" y="2205682"/>
                        <a:ext cx="146526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>
            <a:extLst>
              <a:ext uri="{FF2B5EF4-FFF2-40B4-BE49-F238E27FC236}">
                <a16:creationId xmlns:a16="http://schemas.microsoft.com/office/drawing/2014/main" id="{C674E186-E95E-4A16-8DA4-8530771BF9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493351"/>
              </p:ext>
            </p:extLst>
          </p:nvPr>
        </p:nvGraphicFramePr>
        <p:xfrm>
          <a:off x="6300192" y="4221906"/>
          <a:ext cx="14033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9" name="Equation" r:id="rId9" imgW="1168400" imgH="419100" progId="Equation.DSMT4">
                  <p:embed/>
                </p:oleObj>
              </mc:Choice>
              <mc:Fallback>
                <p:oleObj name="Equation" r:id="rId9" imgW="1168400" imgH="419100" progId="Equation.DSMT4">
                  <p:embed/>
                  <p:pic>
                    <p:nvPicPr>
                      <p:cNvPr id="819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4221906"/>
                        <a:ext cx="140335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8">
            <a:extLst>
              <a:ext uri="{FF2B5EF4-FFF2-40B4-BE49-F238E27FC236}">
                <a16:creationId xmlns:a16="http://schemas.microsoft.com/office/drawing/2014/main" id="{BEF9FD94-7B61-4F00-AEB1-3DF109B6ED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893803"/>
              </p:ext>
            </p:extLst>
          </p:nvPr>
        </p:nvGraphicFramePr>
        <p:xfrm>
          <a:off x="5435600" y="5152825"/>
          <a:ext cx="11684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" name="Equation" r:id="rId11" imgW="799753" imgH="203112" progId="Equation.DSMT4">
                  <p:embed/>
                </p:oleObj>
              </mc:Choice>
              <mc:Fallback>
                <p:oleObj name="Equation" r:id="rId11" imgW="799753" imgH="203112" progId="Equation.DSMT4">
                  <p:embed/>
                  <p:pic>
                    <p:nvPicPr>
                      <p:cNvPr id="8200" name="Object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5152825"/>
                        <a:ext cx="1168400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2 Objeto">
            <a:extLst>
              <a:ext uri="{FF2B5EF4-FFF2-40B4-BE49-F238E27FC236}">
                <a16:creationId xmlns:a16="http://schemas.microsoft.com/office/drawing/2014/main" id="{DB9791E4-3666-4529-A85D-024F369CAB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82275"/>
              </p:ext>
            </p:extLst>
          </p:nvPr>
        </p:nvGraphicFramePr>
        <p:xfrm>
          <a:off x="6587381" y="5992837"/>
          <a:ext cx="1296987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" name="Equation" r:id="rId13" imgW="1079032" imgH="203112" progId="Equation.DSMT4">
                  <p:embed/>
                </p:oleObj>
              </mc:Choice>
              <mc:Fallback>
                <p:oleObj name="Equation" r:id="rId13" imgW="1079032" imgH="203112" progId="Equation.DSMT4">
                  <p:embed/>
                  <p:pic>
                    <p:nvPicPr>
                      <p:cNvPr id="8201" name="2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7381" y="5992837"/>
                        <a:ext cx="1296987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8779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Thermal control methods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B0BDD32-0F68-4D71-ADD2-AE1CD889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61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Coatings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0501E2B0-3C06-46FB-9041-CC8BC32D5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258" y="1844824"/>
            <a:ext cx="8713787" cy="420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AU" altLang="es-ES" sz="2000" b="0" dirty="0">
                <a:solidFill>
                  <a:schemeClr val="accent2">
                    <a:lumMod val="75000"/>
                  </a:schemeClr>
                </a:solidFill>
              </a:rPr>
              <a:t>Types:</a:t>
            </a:r>
            <a:endParaRPr lang="en-AU" altLang="es-ES" sz="1800" b="0" dirty="0">
              <a:sym typeface="Symbol" pitchFamily="18" charset="2"/>
            </a:endParaRPr>
          </a:p>
          <a:p>
            <a:pPr lvl="1" eaLnBrk="1" hangingPunct="1"/>
            <a:r>
              <a:rPr lang="en-AU" altLang="es-ES" sz="2000" b="0" dirty="0">
                <a:sym typeface="Symbol" pitchFamily="18" charset="2"/>
              </a:rPr>
              <a:t>Flat absorber   </a:t>
            </a:r>
            <a:r>
              <a:rPr lang="en-AU" altLang="es-ES" sz="2000" b="0" baseline="-25000" dirty="0">
                <a:sym typeface="Symbol" pitchFamily="18" charset="2"/>
              </a:rPr>
              <a:t>s </a:t>
            </a:r>
            <a:r>
              <a:rPr lang="en-AU" altLang="es-ES" sz="2000" b="0" dirty="0">
                <a:sym typeface="Symbol" pitchFamily="18" charset="2"/>
              </a:rPr>
              <a:t>   </a:t>
            </a:r>
          </a:p>
          <a:p>
            <a:pPr lvl="2"/>
            <a:r>
              <a:rPr lang="en-AU" altLang="es-ES" sz="1600" b="0" dirty="0">
                <a:sym typeface="Symbol" pitchFamily="18" charset="2"/>
              </a:rPr>
              <a:t> Black paints (flat absorber)</a:t>
            </a:r>
          </a:p>
          <a:p>
            <a:pPr lvl="1" eaLnBrk="1" hangingPunct="1"/>
            <a:endParaRPr lang="en-AU" altLang="es-ES" sz="2000" b="0" dirty="0">
              <a:sym typeface="Symbol" pitchFamily="18" charset="2"/>
            </a:endParaRPr>
          </a:p>
          <a:p>
            <a:pPr lvl="1" eaLnBrk="1" hangingPunct="1"/>
            <a:r>
              <a:rPr lang="en-AU" altLang="es-ES" sz="2000" b="0" dirty="0">
                <a:sym typeface="Symbol" pitchFamily="18" charset="2"/>
              </a:rPr>
              <a:t>Solar reflector  </a:t>
            </a:r>
            <a:r>
              <a:rPr lang="en-AU" altLang="es-ES" sz="2000" b="0" baseline="-25000" dirty="0">
                <a:sym typeface="Symbol" pitchFamily="18" charset="2"/>
              </a:rPr>
              <a:t>s </a:t>
            </a:r>
            <a:r>
              <a:rPr lang="en-AU" altLang="es-ES" sz="2000" b="0" dirty="0">
                <a:sym typeface="Symbol" pitchFamily="18" charset="2"/>
              </a:rPr>
              <a:t>   </a:t>
            </a:r>
          </a:p>
          <a:p>
            <a:pPr lvl="2"/>
            <a:r>
              <a:rPr lang="en-AU" altLang="es-ES" sz="1600" b="0" dirty="0">
                <a:sym typeface="Symbol" pitchFamily="18" charset="2"/>
              </a:rPr>
              <a:t>White paints</a:t>
            </a:r>
          </a:p>
          <a:p>
            <a:pPr lvl="2"/>
            <a:r>
              <a:rPr lang="en-AU" altLang="es-ES" sz="1600" b="0" dirty="0">
                <a:sym typeface="Symbol" pitchFamily="18" charset="2"/>
              </a:rPr>
              <a:t>Second surface mirrors (SSM)    </a:t>
            </a:r>
            <a:r>
              <a:rPr lang="en-AU" altLang="es-ES" sz="1600" b="0" baseline="-25000" dirty="0">
                <a:sym typeface="Symbol" pitchFamily="18" charset="2"/>
              </a:rPr>
              <a:t>s </a:t>
            </a:r>
            <a:r>
              <a:rPr lang="en-AU" altLang="es-ES" sz="1600" b="0" dirty="0">
                <a:sym typeface="Symbol" pitchFamily="18" charset="2"/>
              </a:rPr>
              <a:t>  </a:t>
            </a:r>
          </a:p>
          <a:p>
            <a:pPr lvl="2"/>
            <a:r>
              <a:rPr lang="en-AU" altLang="es-ES" sz="1600" b="0" dirty="0">
                <a:sym typeface="Symbol" pitchFamily="18" charset="2"/>
              </a:rPr>
              <a:t>Optical solar reflectors (OSR)   </a:t>
            </a:r>
            <a:r>
              <a:rPr lang="en-AU" altLang="es-ES" sz="1600" b="0" baseline="-25000" dirty="0">
                <a:sym typeface="Symbol" pitchFamily="18" charset="2"/>
              </a:rPr>
              <a:t>s </a:t>
            </a:r>
            <a:r>
              <a:rPr lang="en-AU" altLang="es-ES" sz="1600" b="0" dirty="0">
                <a:sym typeface="Symbol" pitchFamily="18" charset="2"/>
              </a:rPr>
              <a:t>  </a:t>
            </a:r>
          </a:p>
          <a:p>
            <a:pPr lvl="1" eaLnBrk="1" hangingPunct="1"/>
            <a:endParaRPr lang="en-AU" altLang="es-ES" sz="2000" b="0" dirty="0">
              <a:sym typeface="Symbol" pitchFamily="18" charset="2"/>
            </a:endParaRPr>
          </a:p>
          <a:p>
            <a:pPr lvl="1" eaLnBrk="1" hangingPunct="1"/>
            <a:r>
              <a:rPr lang="en-AU" altLang="es-ES" sz="2000" b="0" dirty="0">
                <a:sym typeface="Symbol" pitchFamily="18" charset="2"/>
              </a:rPr>
              <a:t>Flat reflector  </a:t>
            </a:r>
            <a:r>
              <a:rPr lang="en-AU" altLang="es-ES" sz="2000" b="0" baseline="-25000" dirty="0">
                <a:sym typeface="Symbol" pitchFamily="18" charset="2"/>
              </a:rPr>
              <a:t>s </a:t>
            </a:r>
            <a:r>
              <a:rPr lang="en-AU" altLang="es-ES" sz="2000" b="0" dirty="0">
                <a:sym typeface="Symbol" pitchFamily="18" charset="2"/>
              </a:rPr>
              <a:t> </a:t>
            </a:r>
          </a:p>
          <a:p>
            <a:pPr lvl="2"/>
            <a:r>
              <a:rPr lang="en-AU" altLang="es-ES" sz="1600" b="0" dirty="0">
                <a:sym typeface="Symbol" pitchFamily="18" charset="2"/>
              </a:rPr>
              <a:t>Polished metals</a:t>
            </a:r>
          </a:p>
          <a:p>
            <a:pPr lvl="1" eaLnBrk="1" hangingPunct="1"/>
            <a:endParaRPr lang="en-AU" altLang="es-ES" sz="2000" b="0" dirty="0">
              <a:sym typeface="Symbol" pitchFamily="18" charset="2"/>
            </a:endParaRPr>
          </a:p>
          <a:p>
            <a:pPr lvl="1" eaLnBrk="1" hangingPunct="1"/>
            <a:r>
              <a:rPr lang="en-AU" altLang="es-ES" sz="2000" b="0" dirty="0">
                <a:sym typeface="Symbol" pitchFamily="18" charset="2"/>
              </a:rPr>
              <a:t>Solar absorbers  </a:t>
            </a:r>
            <a:r>
              <a:rPr lang="en-AU" altLang="es-ES" sz="2000" b="0" baseline="-25000" dirty="0">
                <a:sym typeface="Symbol" pitchFamily="18" charset="2"/>
              </a:rPr>
              <a:t>s </a:t>
            </a:r>
            <a:r>
              <a:rPr lang="en-AU" altLang="es-ES" sz="2000" b="0" dirty="0">
                <a:sym typeface="Symbol" pitchFamily="18" charset="2"/>
              </a:rPr>
              <a:t></a:t>
            </a:r>
            <a:r>
              <a:rPr lang="en-AU" altLang="es-ES" sz="2000" b="0" baseline="-25000" dirty="0">
                <a:sym typeface="Symbol" pitchFamily="18" charset="2"/>
              </a:rPr>
              <a:t> </a:t>
            </a:r>
            <a:r>
              <a:rPr lang="en-AU" altLang="es-ES" sz="2000" b="0" dirty="0">
                <a:sym typeface="Symbol" pitchFamily="18" charset="2"/>
              </a:rPr>
              <a:t> </a:t>
            </a:r>
            <a:endParaRPr lang="en-AU" altLang="es-ES" sz="2400" b="0" dirty="0"/>
          </a:p>
        </p:txBody>
      </p:sp>
    </p:spTree>
    <p:extLst>
      <p:ext uri="{BB962C8B-B14F-4D97-AF65-F5344CB8AC3E}">
        <p14:creationId xmlns:p14="http://schemas.microsoft.com/office/powerpoint/2010/main" val="1442756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Thermal control methods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B0BDD32-0F68-4D71-ADD2-AE1CD889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61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Coatings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CB52A06-5A2C-4FE7-977A-D13B3C7B2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6768752" cy="446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345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Thermal control methods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B0BDD32-0F68-4D71-ADD2-AE1CD889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61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Coatings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0501E2B0-3C06-46FB-9041-CC8BC32D5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700808"/>
            <a:ext cx="8713787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s-ES" sz="1600" b="0" dirty="0"/>
              <a:t>Selection of coatings is mainly driven by α / ε ratio, degradation, ease of application, mass, electrical conductivity, cost</a:t>
            </a:r>
          </a:p>
          <a:p>
            <a:pPr marL="0" indent="0">
              <a:buNone/>
            </a:pPr>
            <a:endParaRPr lang="en-US" altLang="es-ES" sz="1600" b="0" dirty="0"/>
          </a:p>
          <a:p>
            <a:r>
              <a:rPr lang="en-US" altLang="es-ES" sz="1600" b="0" dirty="0"/>
              <a:t>Paints are most commonly used. Paints have high-ε, the choice is rather driven by α</a:t>
            </a:r>
          </a:p>
          <a:p>
            <a:endParaRPr lang="en-US" altLang="es-ES" sz="1600" b="0" dirty="0"/>
          </a:p>
          <a:p>
            <a:r>
              <a:rPr lang="en-US" altLang="es-ES" sz="1600" b="0" dirty="0"/>
              <a:t>Electronic boxes inside SC and structural panels to which they are attached usually painted to achieve a high ε (black paint is a conventional choice). Therefore one can dissipate heat from electronic or make uniform the temperatures inside the SC or payload</a:t>
            </a:r>
          </a:p>
          <a:p>
            <a:endParaRPr lang="en-US" altLang="es-ES" sz="1600" b="0" dirty="0"/>
          </a:p>
          <a:p>
            <a:r>
              <a:rPr lang="en-US" altLang="es-ES" sz="1600" b="0" dirty="0"/>
              <a:t>Internal temperature-sensitive components that do not dissipate much (propellant lines, tanks,…) often have low-ε finish (bare or polished Alu, Gold)</a:t>
            </a:r>
          </a:p>
          <a:p>
            <a:pPr marL="0" indent="0">
              <a:buNone/>
            </a:pPr>
            <a:endParaRPr lang="en-US" altLang="es-ES" sz="1600" b="0" dirty="0"/>
          </a:p>
          <a:p>
            <a:r>
              <a:rPr lang="en-US" altLang="es-ES" sz="1600" b="0" dirty="0"/>
              <a:t>Radiator coatings have low-α and high-ε (second-surface mirrors, white paint, silvered Teflon, aluminized Teflon…)</a:t>
            </a:r>
          </a:p>
          <a:p>
            <a:r>
              <a:rPr lang="en-US" altLang="es-ES" sz="1600" b="0" dirty="0"/>
              <a:t>Also if ESD can be a problem -&gt; conductive coatings</a:t>
            </a:r>
          </a:p>
          <a:p>
            <a:endParaRPr lang="en-US" altLang="es-ES" sz="1600" b="0" dirty="0"/>
          </a:p>
          <a:p>
            <a:r>
              <a:rPr lang="en-US" altLang="es-ES" sz="1600" b="0" dirty="0"/>
              <a:t>EOL -&gt; increase in solar absorptivity with little or no effect on IR emissivity</a:t>
            </a:r>
            <a:endParaRPr lang="en-AU" altLang="es-ES" sz="1600" b="0" dirty="0"/>
          </a:p>
        </p:txBody>
      </p:sp>
    </p:spTree>
    <p:extLst>
      <p:ext uri="{BB962C8B-B14F-4D97-AF65-F5344CB8AC3E}">
        <p14:creationId xmlns:p14="http://schemas.microsoft.com/office/powerpoint/2010/main" val="4048591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Thermal control methods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B0BDD32-0F68-4D71-ADD2-AE1CD889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61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MLI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21D367A-4A7B-4F15-A53D-8D01EA869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628800"/>
            <a:ext cx="619281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None/>
            </a:pPr>
            <a:r>
              <a:rPr lang="en-AU" altLang="es-ES" sz="2000" b="0" dirty="0">
                <a:solidFill>
                  <a:schemeClr val="accent2">
                    <a:lumMod val="75000"/>
                  </a:schemeClr>
                </a:solidFill>
              </a:rPr>
              <a:t>Multilayer Insulation - MLI </a:t>
            </a:r>
            <a:r>
              <a:rPr lang="en-AU" altLang="es-ES" sz="2000" b="0" dirty="0" err="1">
                <a:solidFill>
                  <a:schemeClr val="accent2">
                    <a:lumMod val="75000"/>
                  </a:schemeClr>
                </a:solidFill>
              </a:rPr>
              <a:t>blanquets</a:t>
            </a:r>
            <a:r>
              <a:rPr lang="en-AU" altLang="es-ES" sz="2000" b="0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lvl="1" eaLnBrk="1" hangingPunct="1"/>
            <a:r>
              <a:rPr lang="en-AU" altLang="es-ES" sz="1800" b="0" dirty="0">
                <a:sym typeface="Symbol" pitchFamily="18" charset="2"/>
              </a:rPr>
              <a:t>Conduction and radiation heat transfer</a:t>
            </a:r>
          </a:p>
          <a:p>
            <a:pPr lvl="1" eaLnBrk="1" hangingPunct="1"/>
            <a:r>
              <a:rPr lang="en-AU" altLang="es-ES" sz="1800" b="0" dirty="0">
                <a:sym typeface="Symbol" pitchFamily="18" charset="2"/>
              </a:rPr>
              <a:t>Multiple highly reflective surfaces.</a:t>
            </a:r>
          </a:p>
          <a:p>
            <a:pPr lvl="1" eaLnBrk="1" hangingPunct="1"/>
            <a:r>
              <a:rPr lang="en-AU" altLang="es-ES" sz="1800" b="0" dirty="0">
                <a:sym typeface="Symbol" pitchFamily="18" charset="2"/>
              </a:rPr>
              <a:t>Heat conduction is minimized by minimizing the contact between layers: </a:t>
            </a:r>
          </a:p>
          <a:p>
            <a:pPr lvl="2"/>
            <a:r>
              <a:rPr lang="en-AU" altLang="es-ES" sz="1400" b="0" dirty="0">
                <a:sym typeface="Symbol" pitchFamily="18" charset="2"/>
              </a:rPr>
              <a:t>Spacers</a:t>
            </a:r>
          </a:p>
          <a:p>
            <a:pPr lvl="2"/>
            <a:r>
              <a:rPr lang="en-AU" altLang="es-ES" sz="1400" b="0" dirty="0">
                <a:sym typeface="Symbol" pitchFamily="18" charset="2"/>
              </a:rPr>
              <a:t>Embossed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374397C-46D9-4854-8CC3-806883A0B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51064"/>
            <a:ext cx="5257825" cy="234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www.rossie.com/layer1x.jpg">
            <a:extLst>
              <a:ext uri="{FF2B5EF4-FFF2-40B4-BE49-F238E27FC236}">
                <a16:creationId xmlns:a16="http://schemas.microsoft.com/office/drawing/2014/main" id="{E3120990-C4C0-4178-88F6-B5296D5D4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11" y="1628800"/>
            <a:ext cx="2187026" cy="214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168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5D035B64-FDBE-4D7E-AB55-54F0D4238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59519"/>
            <a:ext cx="4213448" cy="464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Thermal control methods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B0BDD32-0F68-4D71-ADD2-AE1CD889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61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MLI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21D367A-4A7B-4F15-A53D-8D01EA869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628801"/>
            <a:ext cx="6192812" cy="46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None/>
            </a:pPr>
            <a:r>
              <a:rPr lang="en-US" altLang="es-ES" sz="2000" b="0" dirty="0">
                <a:solidFill>
                  <a:schemeClr val="accent2">
                    <a:lumMod val="75000"/>
                  </a:schemeClr>
                </a:solidFill>
              </a:rPr>
              <a:t>Highly efficient in vacuum</a:t>
            </a:r>
            <a:endParaRPr lang="en-US" altLang="es-ES" sz="2000" b="0" dirty="0">
              <a:solidFill>
                <a:schemeClr val="accent2">
                  <a:lumMod val="75000"/>
                </a:schemeClr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29249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Thermal control methods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B0BDD32-0F68-4D71-ADD2-AE1CD889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61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MLI</a:t>
            </a:r>
          </a:p>
        </p:txBody>
      </p:sp>
      <p:sp>
        <p:nvSpPr>
          <p:cNvPr id="13" name="Marcador de contenido 6">
            <a:extLst>
              <a:ext uri="{FF2B5EF4-FFF2-40B4-BE49-F238E27FC236}">
                <a16:creationId xmlns:a16="http://schemas.microsoft.com/office/drawing/2014/main" id="{A4D48630-9281-4AE1-BE74-6A2F9735C63C}"/>
              </a:ext>
            </a:extLst>
          </p:cNvPr>
          <p:cNvSpPr txBox="1">
            <a:spLocks/>
          </p:cNvSpPr>
          <p:nvPr/>
        </p:nvSpPr>
        <p:spPr bwMode="auto">
          <a:xfrm>
            <a:off x="842020" y="1560275"/>
            <a:ext cx="7596336" cy="441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6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es-ES" b="0" dirty="0"/>
              <a:t>Properties depend on:</a:t>
            </a:r>
            <a:endParaRPr lang="en-US" b="0" kern="0" dirty="0"/>
          </a:p>
          <a:p>
            <a:pPr lvl="1">
              <a:lnSpc>
                <a:spcPct val="100000"/>
              </a:lnSpc>
            </a:pPr>
            <a:r>
              <a:rPr lang="en-US" b="0" dirty="0">
                <a:solidFill>
                  <a:srgbClr val="21250E"/>
                </a:solidFill>
              </a:rPr>
              <a:t>Materials y thermal finishes:</a:t>
            </a:r>
          </a:p>
          <a:p>
            <a:pPr lvl="2">
              <a:lnSpc>
                <a:spcPct val="100000"/>
              </a:lnSpc>
            </a:pPr>
            <a:r>
              <a:rPr lang="en-US" b="0" kern="0" dirty="0"/>
              <a:t>Outer cover</a:t>
            </a:r>
          </a:p>
          <a:p>
            <a:pPr lvl="2">
              <a:lnSpc>
                <a:spcPct val="100000"/>
              </a:lnSpc>
            </a:pPr>
            <a:r>
              <a:rPr lang="en-US" b="0" kern="0" dirty="0"/>
              <a:t>Inner cover</a:t>
            </a:r>
          </a:p>
          <a:p>
            <a:pPr lvl="2">
              <a:lnSpc>
                <a:spcPct val="100000"/>
              </a:lnSpc>
            </a:pPr>
            <a:r>
              <a:rPr lang="en-US" b="0" kern="0" dirty="0"/>
              <a:t>Inner layers</a:t>
            </a:r>
          </a:p>
          <a:p>
            <a:pPr lvl="1">
              <a:lnSpc>
                <a:spcPct val="100000"/>
              </a:lnSpc>
            </a:pPr>
            <a:r>
              <a:rPr lang="en-US" b="0" kern="0" dirty="0"/>
              <a:t>Number of layers</a:t>
            </a:r>
          </a:p>
          <a:p>
            <a:pPr lvl="1">
              <a:lnSpc>
                <a:spcPct val="100000"/>
              </a:lnSpc>
            </a:pPr>
            <a:r>
              <a:rPr lang="en-US" b="0" kern="0" dirty="0"/>
              <a:t>Size</a:t>
            </a:r>
          </a:p>
          <a:p>
            <a:pPr lvl="1">
              <a:lnSpc>
                <a:spcPct val="100000"/>
              </a:lnSpc>
            </a:pPr>
            <a:r>
              <a:rPr lang="en-US" b="0" kern="0" dirty="0"/>
              <a:t>Vent paths: size and separation of perforations</a:t>
            </a:r>
          </a:p>
          <a:p>
            <a:pPr lvl="1">
              <a:lnSpc>
                <a:spcPct val="100000"/>
              </a:lnSpc>
            </a:pPr>
            <a:r>
              <a:rPr lang="en-US" b="0" kern="0" dirty="0"/>
              <a:t>Ground connections</a:t>
            </a:r>
          </a:p>
          <a:p>
            <a:pPr lvl="1">
              <a:lnSpc>
                <a:spcPct val="100000"/>
              </a:lnSpc>
            </a:pPr>
            <a:r>
              <a:rPr lang="en-US" b="0" kern="0" dirty="0"/>
              <a:t>Geometry, inserts, </a:t>
            </a:r>
            <a:r>
              <a:rPr lang="en-US" b="0" kern="0" dirty="0" err="1"/>
              <a:t>etc</a:t>
            </a:r>
            <a:endParaRPr lang="en-US" b="0" kern="0" dirty="0"/>
          </a:p>
          <a:p>
            <a:pPr lvl="1">
              <a:lnSpc>
                <a:spcPct val="100000"/>
              </a:lnSpc>
            </a:pPr>
            <a:r>
              <a:rPr lang="en-US" b="0" kern="0" dirty="0"/>
              <a:t>Attachments: hook and pile (Velcro) fasteners, stand-offs </a:t>
            </a:r>
          </a:p>
          <a:p>
            <a:pPr lvl="1">
              <a:lnSpc>
                <a:spcPct val="100000"/>
              </a:lnSpc>
            </a:pP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323258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5B12C4E-5B63-4E44-A020-923977B86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404B5C-55BF-4E50-9658-6FEA6EA91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4ECB4F9A-592B-4C06-896B-213385824297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77A57967-B76E-40A5-8591-486F1C355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340352"/>
            <a:ext cx="8412480" cy="2554545"/>
          </a:xfrm>
        </p:spPr>
        <p:txBody>
          <a:bodyPr/>
          <a:lstStyle/>
          <a:p>
            <a:pPr marL="457200" lvl="1" indent="0" algn="just">
              <a:lnSpc>
                <a:spcPct val="90000"/>
              </a:lnSpc>
              <a:buNone/>
            </a:pPr>
            <a:r>
              <a:rPr lang="en-GB" altLang="es-ES" b="1" dirty="0"/>
              <a:t>To maintain all the components onboard the S/C within the allowable temperature range along each mission phase. </a:t>
            </a:r>
            <a:r>
              <a:rPr lang="en-GB" altLang="es-ES" dirty="0"/>
              <a:t>This has to be achieved using the minimum S/C resources. </a:t>
            </a:r>
          </a:p>
          <a:p>
            <a:pPr lvl="1" algn="just">
              <a:lnSpc>
                <a:spcPct val="90000"/>
              </a:lnSpc>
            </a:pPr>
            <a:endParaRPr lang="en-GB" altLang="es-ES" dirty="0"/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en-GB" altLang="es-ES" dirty="0"/>
              <a:t>To guarantee the optimal performance of a component in operational conditions.</a:t>
            </a:r>
          </a:p>
          <a:p>
            <a:pPr marL="457200" lvl="1" indent="0" algn="just">
              <a:lnSpc>
                <a:spcPct val="90000"/>
              </a:lnSpc>
              <a:buNone/>
            </a:pPr>
            <a:endParaRPr lang="en-GB" altLang="es-ES" dirty="0"/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en-GB" altLang="es-ES" dirty="0"/>
              <a:t>To avoid damage in non-operational conditions.</a:t>
            </a:r>
            <a:endParaRPr lang="es-ES" sz="18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7D64C9D-9AFD-42C9-AC8E-6CE9A0D2593F}"/>
              </a:ext>
            </a:extLst>
          </p:cNvPr>
          <p:cNvSpPr/>
          <p:nvPr/>
        </p:nvSpPr>
        <p:spPr>
          <a:xfrm>
            <a:off x="697792" y="1231710"/>
            <a:ext cx="77604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altLang="es-ES" b="0" dirty="0">
                <a:solidFill>
                  <a:srgbClr val="004696"/>
                </a:solidFill>
              </a:rPr>
              <a:t>Why do spacecraft need a dedicated thermal control system (TCS)?</a:t>
            </a: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E5E4E985-431E-48AA-BC26-43E1B7357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82880"/>
          </a:xfrm>
        </p:spPr>
        <p:txBody>
          <a:bodyPr/>
          <a:lstStyle/>
          <a:p>
            <a:pPr>
              <a:defRPr/>
            </a:pPr>
            <a:r>
              <a:rPr lang="en-GB" dirty="0"/>
              <a:t>Barcelona </a:t>
            </a:r>
            <a:r>
              <a:rPr lang="en-GB" dirty="0" err="1"/>
              <a:t>TechnoWeek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48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Thermal control methods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B0BDD32-0F68-4D71-ADD2-AE1CD889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61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Radiators</a:t>
            </a:r>
          </a:p>
        </p:txBody>
      </p:sp>
      <p:sp>
        <p:nvSpPr>
          <p:cNvPr id="13" name="Marcador de contenido 6">
            <a:extLst>
              <a:ext uri="{FF2B5EF4-FFF2-40B4-BE49-F238E27FC236}">
                <a16:creationId xmlns:a16="http://schemas.microsoft.com/office/drawing/2014/main" id="{A4D48630-9281-4AE1-BE74-6A2F9735C63C}"/>
              </a:ext>
            </a:extLst>
          </p:cNvPr>
          <p:cNvSpPr txBox="1">
            <a:spLocks/>
          </p:cNvSpPr>
          <p:nvPr/>
        </p:nvSpPr>
        <p:spPr bwMode="auto">
          <a:xfrm>
            <a:off x="842020" y="1560275"/>
            <a:ext cx="7596336" cy="482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6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s-ES" sz="20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Radiators are the surfaces through which energy is dumped into space.</a:t>
            </a:r>
          </a:p>
          <a:p>
            <a:pPr marL="0" indent="0">
              <a:buNone/>
            </a:pPr>
            <a:endParaRPr lang="en-US" altLang="es-ES" sz="2000" b="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altLang="es-ES" sz="20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They radiate to space in the IR, regardless of their configuration. </a:t>
            </a:r>
          </a:p>
          <a:p>
            <a:pPr marL="0" indent="0">
              <a:buNone/>
            </a:pPr>
            <a:r>
              <a:rPr lang="en-US" altLang="es-ES" sz="20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es-ES" sz="20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They have to be sized to radiate the internal dissipation plus the external thermal loads (solar, albedo planetary IR).</a:t>
            </a:r>
          </a:p>
          <a:p>
            <a:pPr marL="0" indent="0">
              <a:buNone/>
            </a:pPr>
            <a:endParaRPr lang="en-US" altLang="es-ES" sz="2000" b="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altLang="es-ES" sz="20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They usually have low values of </a:t>
            </a:r>
            <a:r>
              <a:rPr lang="en-US" altLang="es-ES" sz="2000" b="0" dirty="0">
                <a:solidFill>
                  <a:schemeClr val="tx2">
                    <a:lumMod val="95000"/>
                    <a:lumOff val="5000"/>
                  </a:schemeClr>
                </a:solidFill>
                <a:sym typeface="Symbol" pitchFamily="18" charset="2"/>
              </a:rPr>
              <a:t></a:t>
            </a:r>
            <a:r>
              <a:rPr lang="en-US" altLang="es-ES" sz="2000" b="0" baseline="-25000" dirty="0">
                <a:solidFill>
                  <a:schemeClr val="tx2">
                    <a:lumMod val="95000"/>
                    <a:lumOff val="5000"/>
                  </a:schemeClr>
                </a:solidFill>
                <a:sym typeface="Symbol" pitchFamily="18" charset="2"/>
              </a:rPr>
              <a:t>s</a:t>
            </a:r>
            <a:r>
              <a:rPr lang="en-US" altLang="es-ES" sz="2000" b="0" dirty="0">
                <a:solidFill>
                  <a:schemeClr val="tx2">
                    <a:lumMod val="95000"/>
                    <a:lumOff val="5000"/>
                  </a:schemeClr>
                </a:solidFill>
                <a:sym typeface="Symbol" pitchFamily="18" charset="2"/>
              </a:rPr>
              <a:t> (</a:t>
            </a:r>
            <a:r>
              <a:rPr lang="en-US" altLang="es-ES" sz="2000" b="0" baseline="-25000" dirty="0">
                <a:solidFill>
                  <a:schemeClr val="tx2">
                    <a:lumMod val="95000"/>
                    <a:lumOff val="5000"/>
                  </a:schemeClr>
                </a:solidFill>
                <a:sym typeface="Symbol" pitchFamily="18" charset="2"/>
              </a:rPr>
              <a:t>s</a:t>
            </a:r>
            <a:r>
              <a:rPr lang="en-US" altLang="es-ES" sz="2000" b="0" dirty="0">
                <a:solidFill>
                  <a:schemeClr val="tx2">
                    <a:lumMod val="95000"/>
                    <a:lumOff val="5000"/>
                  </a:schemeClr>
                </a:solidFill>
                <a:sym typeface="Symbol" pitchFamily="18" charset="2"/>
              </a:rPr>
              <a:t> &lt; 0.2) and high values of</a:t>
            </a:r>
            <a:r>
              <a:rPr lang="en-US" altLang="es-ES" sz="20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s-ES" sz="2000" b="0" dirty="0">
                <a:solidFill>
                  <a:schemeClr val="tx2">
                    <a:lumMod val="95000"/>
                    <a:lumOff val="5000"/>
                  </a:schemeClr>
                </a:solidFill>
                <a:sym typeface="Symbol" pitchFamily="18" charset="2"/>
              </a:rPr>
              <a:t></a:t>
            </a:r>
            <a:r>
              <a:rPr lang="en-US" altLang="es-ES" sz="20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 (</a:t>
            </a:r>
            <a:r>
              <a:rPr lang="en-US" altLang="es-ES" sz="2000" b="0" dirty="0">
                <a:solidFill>
                  <a:schemeClr val="tx2">
                    <a:lumMod val="95000"/>
                    <a:lumOff val="5000"/>
                  </a:schemeClr>
                </a:solidFill>
                <a:sym typeface="Symbol" pitchFamily="18" charset="2"/>
              </a:rPr>
              <a:t> &gt; 0.8).</a:t>
            </a:r>
          </a:p>
          <a:p>
            <a:pPr marL="0" indent="0">
              <a:buNone/>
            </a:pPr>
            <a:endParaRPr lang="en-US" altLang="es-ES" sz="2000" b="0" dirty="0">
              <a:solidFill>
                <a:schemeClr val="tx2">
                  <a:lumMod val="95000"/>
                  <a:lumOff val="5000"/>
                </a:schemeClr>
              </a:solidFill>
              <a:sym typeface="Symbol" pitchFamily="18" charset="2"/>
            </a:endParaRPr>
          </a:p>
          <a:p>
            <a:pPr marL="0" indent="0">
              <a:buNone/>
            </a:pPr>
            <a:r>
              <a:rPr lang="en-US" altLang="es-ES" sz="2000" b="0" dirty="0">
                <a:solidFill>
                  <a:schemeClr val="tx2">
                    <a:lumMod val="95000"/>
                    <a:lumOff val="5000"/>
                  </a:schemeClr>
                </a:solidFill>
                <a:sym typeface="Symbol" pitchFamily="18" charset="2"/>
              </a:rPr>
              <a:t>Different configurations:</a:t>
            </a:r>
          </a:p>
          <a:p>
            <a:pPr lvl="1"/>
            <a:r>
              <a:rPr lang="en-US" altLang="es-ES" sz="1800" b="0" dirty="0">
                <a:sym typeface="Symbol" pitchFamily="18" charset="2"/>
              </a:rPr>
              <a:t>Structural panels</a:t>
            </a:r>
          </a:p>
          <a:p>
            <a:pPr lvl="1"/>
            <a:r>
              <a:rPr lang="en-US" altLang="es-ES" sz="1800" b="0" dirty="0">
                <a:sym typeface="Symbol" pitchFamily="18" charset="2"/>
              </a:rPr>
              <a:t>Flat plate mounted on a S/C surface</a:t>
            </a:r>
          </a:p>
          <a:p>
            <a:pPr lvl="1"/>
            <a:r>
              <a:rPr lang="en-US" altLang="es-ES" sz="1800" b="0" dirty="0">
                <a:sym typeface="Symbol" pitchFamily="18" charset="2"/>
              </a:rPr>
              <a:t>Deployable panels</a:t>
            </a:r>
          </a:p>
        </p:txBody>
      </p:sp>
    </p:spTree>
    <p:extLst>
      <p:ext uri="{BB962C8B-B14F-4D97-AF65-F5344CB8AC3E}">
        <p14:creationId xmlns:p14="http://schemas.microsoft.com/office/powerpoint/2010/main" val="1542140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Thermal control methods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B0BDD32-0F68-4D71-ADD2-AE1CD889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61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Radiators</a:t>
            </a:r>
          </a:p>
        </p:txBody>
      </p:sp>
      <p:sp>
        <p:nvSpPr>
          <p:cNvPr id="13" name="Marcador de contenido 6">
            <a:extLst>
              <a:ext uri="{FF2B5EF4-FFF2-40B4-BE49-F238E27FC236}">
                <a16:creationId xmlns:a16="http://schemas.microsoft.com/office/drawing/2014/main" id="{A4D48630-9281-4AE1-BE74-6A2F9735C63C}"/>
              </a:ext>
            </a:extLst>
          </p:cNvPr>
          <p:cNvSpPr txBox="1">
            <a:spLocks/>
          </p:cNvSpPr>
          <p:nvPr/>
        </p:nvSpPr>
        <p:spPr bwMode="auto">
          <a:xfrm>
            <a:off x="842020" y="1560275"/>
            <a:ext cx="75963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6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s-ES" sz="20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They reject heat by IR radiation which strongly depends on the temperature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EA4A59D-0D75-40E4-A709-6D6901C2D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492896"/>
            <a:ext cx="4796840" cy="278938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FA3745E-5A9D-406A-B183-B7F5B6BC3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3397641"/>
            <a:ext cx="2333951" cy="666843"/>
          </a:xfrm>
          <a:prstGeom prst="rect">
            <a:avLst/>
          </a:prstGeom>
        </p:spPr>
      </p:pic>
      <p:sp>
        <p:nvSpPr>
          <p:cNvPr id="10" name="Marcador de contenido 6">
            <a:extLst>
              <a:ext uri="{FF2B5EF4-FFF2-40B4-BE49-F238E27FC236}">
                <a16:creationId xmlns:a16="http://schemas.microsoft.com/office/drawing/2014/main" id="{5A361ED4-EB71-4FAB-9209-EF46115E0228}"/>
              </a:ext>
            </a:extLst>
          </p:cNvPr>
          <p:cNvSpPr txBox="1">
            <a:spLocks/>
          </p:cNvSpPr>
          <p:nvPr/>
        </p:nvSpPr>
        <p:spPr bwMode="auto">
          <a:xfrm>
            <a:off x="731600" y="5372164"/>
            <a:ext cx="75963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6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s-ES" sz="20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Sizing considering operating T°, worst-case waste heat, environmental heating, radiative and conductive interactions with other SC surfaces</a:t>
            </a:r>
          </a:p>
        </p:txBody>
      </p:sp>
    </p:spTree>
    <p:extLst>
      <p:ext uri="{BB962C8B-B14F-4D97-AF65-F5344CB8AC3E}">
        <p14:creationId xmlns:p14="http://schemas.microsoft.com/office/powerpoint/2010/main" val="2904030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Thermal control methods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B0BDD32-0F68-4D71-ADD2-AE1CD889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146562"/>
            <a:ext cx="8412480" cy="461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Louvers</a:t>
            </a:r>
          </a:p>
        </p:txBody>
      </p:sp>
      <p:sp>
        <p:nvSpPr>
          <p:cNvPr id="13" name="Marcador de contenido 6">
            <a:extLst>
              <a:ext uri="{FF2B5EF4-FFF2-40B4-BE49-F238E27FC236}">
                <a16:creationId xmlns:a16="http://schemas.microsoft.com/office/drawing/2014/main" id="{A4D48630-9281-4AE1-BE74-6A2F9735C63C}"/>
              </a:ext>
            </a:extLst>
          </p:cNvPr>
          <p:cNvSpPr txBox="1">
            <a:spLocks/>
          </p:cNvSpPr>
          <p:nvPr/>
        </p:nvSpPr>
        <p:spPr bwMode="auto">
          <a:xfrm>
            <a:off x="842020" y="1560275"/>
            <a:ext cx="445006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6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s-ES" sz="20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Used to block the view of outer space</a:t>
            </a:r>
          </a:p>
          <a:p>
            <a:pPr marL="400050" lvl="1" indent="0">
              <a:buNone/>
            </a:pPr>
            <a:r>
              <a:rPr lang="en-US" altLang="es-ES" sz="16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low-ε parallel blades can rotate and uncover a high-ε radiator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5046967-90AD-48EF-A272-D37B4EEC0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2"/>
          <a:stretch/>
        </p:blipFill>
        <p:spPr bwMode="auto">
          <a:xfrm>
            <a:off x="610579" y="2470209"/>
            <a:ext cx="4532812" cy="282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22C5130-9C43-4A73-B7AB-7590B6CE4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21940"/>
            <a:ext cx="2593690" cy="3453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093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Thermal control methods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B0BDD32-0F68-4D71-ADD2-AE1CD889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61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Mechanical interfaces</a:t>
            </a:r>
          </a:p>
        </p:txBody>
      </p:sp>
      <p:sp>
        <p:nvSpPr>
          <p:cNvPr id="13" name="Marcador de contenido 6">
            <a:extLst>
              <a:ext uri="{FF2B5EF4-FFF2-40B4-BE49-F238E27FC236}">
                <a16:creationId xmlns:a16="http://schemas.microsoft.com/office/drawing/2014/main" id="{A4D48630-9281-4AE1-BE74-6A2F9735C63C}"/>
              </a:ext>
            </a:extLst>
          </p:cNvPr>
          <p:cNvSpPr txBox="1">
            <a:spLocks/>
          </p:cNvSpPr>
          <p:nvPr/>
        </p:nvSpPr>
        <p:spPr bwMode="auto">
          <a:xfrm>
            <a:off x="842020" y="1560275"/>
            <a:ext cx="7596336" cy="489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6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s-ES" sz="20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Thermal contact resistance has to be taken into account. The modeling is quite complex.</a:t>
            </a:r>
          </a:p>
          <a:p>
            <a:pPr marL="0" indent="0">
              <a:buNone/>
            </a:pPr>
            <a:endParaRPr lang="en-US" altLang="es-ES" sz="2000" b="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altLang="es-ES" sz="2000" b="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altLang="es-ES" sz="2000" b="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altLang="es-ES" sz="2000" b="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altLang="es-ES" sz="2000" b="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altLang="es-ES" sz="2000" b="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altLang="es-ES" sz="2000" b="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altLang="es-ES" sz="2000" b="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altLang="es-ES" sz="20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The real contact area is only a small fraction of the apparent contact area.</a:t>
            </a:r>
          </a:p>
          <a:p>
            <a:pPr marL="0" indent="0">
              <a:buNone/>
            </a:pPr>
            <a:r>
              <a:rPr lang="en-US" altLang="es-ES" sz="20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The contact is formed by a number of microcontacts through which heat is conducted, causing a constriction in heat flux.</a:t>
            </a:r>
            <a:r>
              <a:rPr lang="es-ES" altLang="es-ES" sz="20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altLang="es-ES" sz="1800" b="0" dirty="0">
              <a:sym typeface="Symbol" pitchFamily="18" charset="2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9FC251F-7F4D-47F0-B9B7-2B1EE6530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732" y="2348880"/>
            <a:ext cx="3600400" cy="259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02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Thermal control methods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B0BDD32-0F68-4D71-ADD2-AE1CD889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61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Mechanical interfaces</a:t>
            </a:r>
          </a:p>
        </p:txBody>
      </p:sp>
      <p:sp>
        <p:nvSpPr>
          <p:cNvPr id="13" name="Marcador de contenido 6">
            <a:extLst>
              <a:ext uri="{FF2B5EF4-FFF2-40B4-BE49-F238E27FC236}">
                <a16:creationId xmlns:a16="http://schemas.microsoft.com/office/drawing/2014/main" id="{A4D48630-9281-4AE1-BE74-6A2F9735C63C}"/>
              </a:ext>
            </a:extLst>
          </p:cNvPr>
          <p:cNvSpPr txBox="1">
            <a:spLocks/>
          </p:cNvSpPr>
          <p:nvPr/>
        </p:nvSpPr>
        <p:spPr bwMode="auto">
          <a:xfrm>
            <a:off x="842020" y="1560275"/>
            <a:ext cx="7596336" cy="428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6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s-ES" sz="2000" b="0" dirty="0"/>
              <a:t>Parameters</a:t>
            </a:r>
          </a:p>
          <a:p>
            <a:pPr marL="0" indent="0">
              <a:buNone/>
            </a:pPr>
            <a:endParaRPr lang="en-US" altLang="es-ES" sz="2000" b="0" dirty="0"/>
          </a:p>
          <a:p>
            <a:pPr marL="685800" lvl="1"/>
            <a:r>
              <a:rPr lang="en-US" altLang="es-ES" sz="1400" b="0" dirty="0">
                <a:sym typeface="Symbol" pitchFamily="18" charset="2"/>
              </a:rPr>
              <a:t>Geometry of the contacting solids (surface roughness and waviness).</a:t>
            </a:r>
          </a:p>
          <a:p>
            <a:pPr marL="685800" lvl="1"/>
            <a:endParaRPr lang="en-US" altLang="es-ES" sz="1400" b="0" dirty="0">
              <a:sym typeface="Symbol" pitchFamily="18" charset="2"/>
            </a:endParaRPr>
          </a:p>
          <a:p>
            <a:pPr marL="685800" lvl="1"/>
            <a:r>
              <a:rPr lang="en-US" altLang="es-ES" sz="1400" b="0" dirty="0">
                <a:sym typeface="Symbol" pitchFamily="18" charset="2"/>
              </a:rPr>
              <a:t>Gap thickness.</a:t>
            </a:r>
          </a:p>
          <a:p>
            <a:pPr marL="685800" lvl="1"/>
            <a:endParaRPr lang="en-US" altLang="es-ES" sz="1400" b="0" dirty="0">
              <a:sym typeface="Symbol" pitchFamily="18" charset="2"/>
            </a:endParaRPr>
          </a:p>
          <a:p>
            <a:pPr marL="685800" lvl="1"/>
            <a:r>
              <a:rPr lang="en-US" altLang="es-ES" sz="1400" b="0" dirty="0">
                <a:sym typeface="Symbol" pitchFamily="18" charset="2"/>
              </a:rPr>
              <a:t>Type of interstitial fluid or material (vacuum, grease, foil, etc.).</a:t>
            </a:r>
          </a:p>
          <a:p>
            <a:pPr marL="685800" lvl="1"/>
            <a:endParaRPr lang="en-US" altLang="es-ES" sz="1400" b="0" dirty="0">
              <a:sym typeface="Symbol" pitchFamily="18" charset="2"/>
            </a:endParaRPr>
          </a:p>
          <a:p>
            <a:pPr marL="685800" lvl="1"/>
            <a:r>
              <a:rPr lang="en-US" altLang="es-ES" sz="1400" b="0" dirty="0">
                <a:sym typeface="Symbol" pitchFamily="18" charset="2"/>
              </a:rPr>
              <a:t>Thermal conductivities of the contacting solids and the interstitial substance.</a:t>
            </a:r>
          </a:p>
          <a:p>
            <a:pPr marL="685800" lvl="1"/>
            <a:endParaRPr lang="en-US" altLang="es-ES" sz="1400" b="0" dirty="0">
              <a:sym typeface="Symbol" pitchFamily="18" charset="2"/>
            </a:endParaRPr>
          </a:p>
          <a:p>
            <a:pPr marL="685800" lvl="1"/>
            <a:r>
              <a:rPr lang="en-US" altLang="es-ES" sz="1400" b="0" dirty="0">
                <a:sym typeface="Symbol" pitchFamily="18" charset="2"/>
              </a:rPr>
              <a:t>Hardness or yield pressure of the contacting asperities (plastic deformation of the highest peaks of the softer solid).</a:t>
            </a:r>
          </a:p>
          <a:p>
            <a:pPr marL="685800" lvl="1"/>
            <a:endParaRPr lang="en-US" altLang="es-ES" sz="1400" b="0" dirty="0">
              <a:sym typeface="Symbol" pitchFamily="18" charset="2"/>
            </a:endParaRPr>
          </a:p>
          <a:p>
            <a:pPr marL="685800" lvl="1"/>
            <a:r>
              <a:rPr lang="en-US" altLang="es-ES" sz="1400" b="0" dirty="0">
                <a:sym typeface="Symbol" pitchFamily="18" charset="2"/>
              </a:rPr>
              <a:t>Modulus of elasticity of the contacting solids (elastic deformation of the wavy parts).</a:t>
            </a:r>
          </a:p>
          <a:p>
            <a:pPr marL="685800" lvl="1"/>
            <a:endParaRPr lang="en-US" altLang="es-ES" sz="1400" b="0" dirty="0">
              <a:sym typeface="Symbol" pitchFamily="18" charset="2"/>
            </a:endParaRPr>
          </a:p>
          <a:p>
            <a:pPr marL="685800" lvl="1"/>
            <a:r>
              <a:rPr lang="en-US" altLang="es-ES" sz="1400" b="0" dirty="0">
                <a:sym typeface="Symbol" pitchFamily="18" charset="2"/>
              </a:rPr>
              <a:t>Average temperature of the interface (material physical properties).</a:t>
            </a:r>
          </a:p>
          <a:p>
            <a:pPr marL="0" indent="0">
              <a:buNone/>
            </a:pPr>
            <a:endParaRPr lang="en-US" altLang="es-ES" sz="1800" b="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01002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Thermal control methods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B0BDD32-0F68-4D71-ADD2-AE1CD889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61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Thermal fillers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2BC7B8A-3417-4A71-94E5-8543DF63F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0847"/>
            <a:ext cx="4220923" cy="35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fig96">
            <a:extLst>
              <a:ext uri="{FF2B5EF4-FFF2-40B4-BE49-F238E27FC236}">
                <a16:creationId xmlns:a16="http://schemas.microsoft.com/office/drawing/2014/main" id="{19989E5A-2D30-43A3-9636-BC61415D9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456" y="1818823"/>
            <a:ext cx="4535488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2922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Thermal control methods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B0BDD32-0F68-4D71-ADD2-AE1CD889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61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Thermal fillers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F7BE9A7-4849-4BED-A0AD-F0A76EB10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636139"/>
            <a:ext cx="5080483" cy="435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212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Thermal control methods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B0BDD32-0F68-4D71-ADD2-AE1CD889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61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Insulating washers</a:t>
            </a:r>
          </a:p>
        </p:txBody>
      </p:sp>
      <p:pic>
        <p:nvPicPr>
          <p:cNvPr id="8" name="0 Imagen">
            <a:extLst>
              <a:ext uri="{FF2B5EF4-FFF2-40B4-BE49-F238E27FC236}">
                <a16:creationId xmlns:a16="http://schemas.microsoft.com/office/drawing/2014/main" id="{76E8A175-96E0-40F5-A962-057F4CBD70F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75" y="1977586"/>
            <a:ext cx="4107781" cy="378180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03236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Thermal control methods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B0BDD32-0F68-4D71-ADD2-AE1CD889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61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Thermal straps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2933667-4670-46A2-BD96-5D6A8B455CC6}"/>
              </a:ext>
            </a:extLst>
          </p:cNvPr>
          <p:cNvSpPr/>
          <p:nvPr/>
        </p:nvSpPr>
        <p:spPr>
          <a:xfrm>
            <a:off x="563582" y="1700808"/>
            <a:ext cx="7824842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en-AU" altLang="es-ES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Used to transport heat</a:t>
            </a:r>
          </a:p>
          <a:p>
            <a:pPr eaLnBrk="1" hangingPunct="1">
              <a:buNone/>
            </a:pPr>
            <a:r>
              <a:rPr lang="en-US" altLang="es-ES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Made of a material with high thermal conductivity.</a:t>
            </a:r>
            <a:endParaRPr lang="es-ES" altLang="es-ES" b="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eaLnBrk="1" hangingPunct="1">
              <a:buNone/>
            </a:pPr>
            <a:r>
              <a:rPr lang="en-AU" altLang="es-ES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Main disadvantage: mass</a:t>
            </a:r>
          </a:p>
        </p:txBody>
      </p:sp>
      <p:pic>
        <p:nvPicPr>
          <p:cNvPr id="9" name="Picture 2" descr="Resultado de imagen de spacecraft thermal straps">
            <a:extLst>
              <a:ext uri="{FF2B5EF4-FFF2-40B4-BE49-F238E27FC236}">
                <a16:creationId xmlns:a16="http://schemas.microsoft.com/office/drawing/2014/main" id="{E2A07588-6555-46FE-AFB9-AEC38516C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895" y="4176408"/>
            <a:ext cx="2714209" cy="180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Graphite Thermal Links carbon end fittings">
            <a:extLst>
              <a:ext uri="{FF2B5EF4-FFF2-40B4-BE49-F238E27FC236}">
                <a16:creationId xmlns:a16="http://schemas.microsoft.com/office/drawing/2014/main" id="{CBB11F2D-CB3B-4DC4-8D11-703DE6AA9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5" y="4135468"/>
            <a:ext cx="2844789" cy="189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thermotive.com/lab_series_ts.jpg">
            <a:extLst>
              <a:ext uri="{FF2B5EF4-FFF2-40B4-BE49-F238E27FC236}">
                <a16:creationId xmlns:a16="http://schemas.microsoft.com/office/drawing/2014/main" id="{656102DB-51D7-4C9C-9ADC-1A55854D7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83" y="3481726"/>
            <a:ext cx="2550268" cy="255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832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Thermal control methods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B0BDD32-0F68-4D71-ADD2-AE1CD889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61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Thermal straps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C00A9BB-A2C6-42E7-B676-DC907E2D7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772816"/>
            <a:ext cx="5752548" cy="423451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C978BEE-93A5-41BF-8D9D-30595542C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59" y="4131999"/>
            <a:ext cx="2670709" cy="1780472"/>
          </a:xfrm>
          <a:prstGeom prst="rect">
            <a:avLst/>
          </a:prstGeom>
        </p:spPr>
      </p:pic>
      <p:pic>
        <p:nvPicPr>
          <p:cNvPr id="15" name="Imagen 14" descr="Imagen que contiene interior&#10;&#10;Descripción generada automáticamente">
            <a:extLst>
              <a:ext uri="{FF2B5EF4-FFF2-40B4-BE49-F238E27FC236}">
                <a16:creationId xmlns:a16="http://schemas.microsoft.com/office/drawing/2014/main" id="{8B3E9624-0F77-4CEC-A5B6-7894C692C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8" y="1599202"/>
            <a:ext cx="2304432" cy="249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09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5B12C4E-5B63-4E44-A020-923977B86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404B5C-55BF-4E50-9658-6FEA6EA91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4ECB4F9A-592B-4C06-896B-213385824297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77A57967-B76E-40A5-8591-486F1C355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204864"/>
            <a:ext cx="8412480" cy="4074962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altLang="es-ES" dirty="0"/>
              <a:t>Requirements of components:</a:t>
            </a:r>
          </a:p>
          <a:p>
            <a:pPr lvl="2">
              <a:lnSpc>
                <a:spcPct val="90000"/>
              </a:lnSpc>
            </a:pPr>
            <a:r>
              <a:rPr lang="en-GB" altLang="es-ES" dirty="0"/>
              <a:t>Temperature ranges :</a:t>
            </a:r>
          </a:p>
          <a:p>
            <a:pPr lvl="3">
              <a:lnSpc>
                <a:spcPct val="90000"/>
              </a:lnSpc>
            </a:pPr>
            <a:r>
              <a:rPr lang="en-GB" altLang="es-ES" dirty="0"/>
              <a:t>Operational conditions</a:t>
            </a:r>
          </a:p>
          <a:p>
            <a:pPr lvl="3">
              <a:lnSpc>
                <a:spcPct val="90000"/>
              </a:lnSpc>
            </a:pPr>
            <a:r>
              <a:rPr lang="en-GB" altLang="es-ES" dirty="0"/>
              <a:t>Non-operational / survival conditions</a:t>
            </a:r>
          </a:p>
          <a:p>
            <a:pPr lvl="2">
              <a:lnSpc>
                <a:spcPct val="90000"/>
              </a:lnSpc>
            </a:pPr>
            <a:r>
              <a:rPr lang="en-GB" altLang="es-ES" dirty="0"/>
              <a:t>Temperature gradients (spatial): structural distortions, </a:t>
            </a:r>
            <a:r>
              <a:rPr lang="en-GB" altLang="es-ES" dirty="0" err="1"/>
              <a:t>mispointing</a:t>
            </a:r>
            <a:r>
              <a:rPr lang="en-GB" altLang="es-ES" dirty="0"/>
              <a:t>.</a:t>
            </a:r>
          </a:p>
          <a:p>
            <a:pPr lvl="2">
              <a:lnSpc>
                <a:spcPct val="90000"/>
              </a:lnSpc>
            </a:pPr>
            <a:r>
              <a:rPr lang="en-GB" altLang="es-ES" dirty="0"/>
              <a:t>Temperature stability (temporal).</a:t>
            </a:r>
          </a:p>
          <a:p>
            <a:pPr lvl="2">
              <a:lnSpc>
                <a:spcPct val="90000"/>
              </a:lnSpc>
            </a:pPr>
            <a:endParaRPr lang="en-GB" altLang="es-ES" dirty="0"/>
          </a:p>
          <a:p>
            <a:pPr lvl="1">
              <a:lnSpc>
                <a:spcPct val="90000"/>
              </a:lnSpc>
            </a:pPr>
            <a:r>
              <a:rPr lang="en-GB" altLang="es-ES" dirty="0"/>
              <a:t>Hostile environment</a:t>
            </a:r>
          </a:p>
          <a:p>
            <a:pPr lvl="2">
              <a:lnSpc>
                <a:spcPct val="90000"/>
              </a:lnSpc>
            </a:pPr>
            <a:r>
              <a:rPr lang="en-GB" altLang="es-ES" dirty="0"/>
              <a:t>Vacuum (no convection).</a:t>
            </a:r>
          </a:p>
          <a:p>
            <a:pPr lvl="2">
              <a:lnSpc>
                <a:spcPct val="90000"/>
              </a:lnSpc>
            </a:pPr>
            <a:r>
              <a:rPr lang="en-GB" altLang="es-ES" dirty="0"/>
              <a:t>Outer space temperature </a:t>
            </a:r>
            <a:r>
              <a:rPr lang="en-US" altLang="es-ES" dirty="0">
                <a:cs typeface="Arial" charset="0"/>
              </a:rPr>
              <a:t>~</a:t>
            </a:r>
            <a:r>
              <a:rPr lang="en-GB" altLang="es-ES" dirty="0"/>
              <a:t> 3 K.</a:t>
            </a:r>
          </a:p>
          <a:p>
            <a:pPr lvl="2">
              <a:lnSpc>
                <a:spcPct val="90000"/>
              </a:lnSpc>
            </a:pPr>
            <a:r>
              <a:rPr lang="en-GB" altLang="es-ES" dirty="0"/>
              <a:t>Extreme environmental conditions. Quick changes. rapidly changing illumination conditions</a:t>
            </a:r>
          </a:p>
          <a:p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A077DE1-11CB-4B17-9B46-404FBBFD1558}"/>
              </a:ext>
            </a:extLst>
          </p:cNvPr>
          <p:cNvSpPr/>
          <p:nvPr/>
        </p:nvSpPr>
        <p:spPr>
          <a:xfrm>
            <a:off x="697792" y="1231710"/>
            <a:ext cx="77604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altLang="es-ES" b="0" dirty="0">
                <a:solidFill>
                  <a:srgbClr val="004696"/>
                </a:solidFill>
              </a:rPr>
              <a:t>Why do spacecraft need a dedicated thermal control system (TCS)?</a:t>
            </a: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DC1BFFBA-C910-4EED-9407-7B68CC817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82880"/>
          </a:xfrm>
        </p:spPr>
        <p:txBody>
          <a:bodyPr/>
          <a:lstStyle/>
          <a:p>
            <a:pPr>
              <a:defRPr/>
            </a:pPr>
            <a:r>
              <a:rPr lang="en-GB" dirty="0"/>
              <a:t>Barcelona </a:t>
            </a:r>
            <a:r>
              <a:rPr lang="en-GB" dirty="0" err="1"/>
              <a:t>TechnoWeek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158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de kapton heater tape">
            <a:extLst>
              <a:ext uri="{FF2B5EF4-FFF2-40B4-BE49-F238E27FC236}">
                <a16:creationId xmlns:a16="http://schemas.microsoft.com/office/drawing/2014/main" id="{4F19F665-FC90-46E7-85E5-0EE1439F9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930" y="248255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53AAD52-F760-4FA2-BE8B-CF6528869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383" y="4870760"/>
            <a:ext cx="1905000" cy="1431503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Thermal control methods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B0BDD32-0F68-4D71-ADD2-AE1CD889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61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Heaters</a:t>
            </a:r>
          </a:p>
        </p:txBody>
      </p:sp>
      <p:sp>
        <p:nvSpPr>
          <p:cNvPr id="10" name="Marcador de contenido 6">
            <a:extLst>
              <a:ext uri="{FF2B5EF4-FFF2-40B4-BE49-F238E27FC236}">
                <a16:creationId xmlns:a16="http://schemas.microsoft.com/office/drawing/2014/main" id="{0F0A0EAF-2812-4FE2-8B23-4517D0ADA44B}"/>
              </a:ext>
            </a:extLst>
          </p:cNvPr>
          <p:cNvSpPr txBox="1">
            <a:spLocks/>
          </p:cNvSpPr>
          <p:nvPr/>
        </p:nvSpPr>
        <p:spPr bwMode="auto">
          <a:xfrm>
            <a:off x="842020" y="1560275"/>
            <a:ext cx="7596336" cy="485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6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s-ES" sz="20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Used to protect component during cold phases: cold op and non-op, survival.</a:t>
            </a:r>
          </a:p>
          <a:p>
            <a:pPr marL="0" indent="0">
              <a:buNone/>
            </a:pPr>
            <a:r>
              <a:rPr lang="en-US" altLang="es-ES" sz="20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Common type is patch heater: electrical resistance between </a:t>
            </a:r>
            <a:r>
              <a:rPr lang="en-US" altLang="es-ES" sz="2000" b="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kapton</a:t>
            </a:r>
            <a:r>
              <a:rPr lang="en-US" altLang="es-ES" sz="20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foil (max. temp 250 ºC). </a:t>
            </a:r>
          </a:p>
          <a:p>
            <a:pPr marL="0" indent="0">
              <a:buNone/>
            </a:pPr>
            <a:r>
              <a:rPr lang="en-US" altLang="es-ES" sz="20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Can dissipate up to about 10 W/cm².</a:t>
            </a:r>
          </a:p>
          <a:p>
            <a:pPr marL="0" indent="0">
              <a:buNone/>
            </a:pPr>
            <a:endParaRPr lang="en-US" altLang="es-ES" sz="2000" b="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altLang="es-ES" sz="2000" b="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altLang="es-ES" sz="2000" b="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altLang="es-ES" sz="2000" b="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altLang="es-ES" sz="2000" b="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altLang="es-ES" sz="2000" b="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altLang="es-ES" sz="20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Usually controlled by mechanical o electronic thermostat</a:t>
            </a:r>
          </a:p>
          <a:p>
            <a:pPr marL="685800" lvl="1"/>
            <a:r>
              <a:rPr lang="en-US" altLang="es-ES" sz="16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bi-metal with fixed set points</a:t>
            </a:r>
          </a:p>
          <a:p>
            <a:pPr marL="685800" lvl="1"/>
            <a:r>
              <a:rPr lang="en-US" altLang="es-ES" sz="16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Dead-band &lt; 4 ºC not recommended</a:t>
            </a:r>
          </a:p>
          <a:p>
            <a:pPr marL="0" indent="0">
              <a:buNone/>
            </a:pPr>
            <a:endParaRPr lang="en-US" altLang="es-ES" sz="2000" b="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F0618D8-BC3D-461C-BE7E-B4DC6ECBE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83" y="3140968"/>
            <a:ext cx="3384376" cy="172979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1DDA99A-AEBC-43C5-BDC2-EA45CF1FE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2141" y="5639964"/>
            <a:ext cx="1255318" cy="82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11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Thermal control methods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B0BDD32-0F68-4D71-ADD2-AE1CD889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61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Heaters</a:t>
            </a:r>
          </a:p>
        </p:txBody>
      </p:sp>
      <p:sp>
        <p:nvSpPr>
          <p:cNvPr id="10" name="Marcador de contenido 6">
            <a:extLst>
              <a:ext uri="{FF2B5EF4-FFF2-40B4-BE49-F238E27FC236}">
                <a16:creationId xmlns:a16="http://schemas.microsoft.com/office/drawing/2014/main" id="{0F0A0EAF-2812-4FE2-8B23-4517D0ADA44B}"/>
              </a:ext>
            </a:extLst>
          </p:cNvPr>
          <p:cNvSpPr txBox="1">
            <a:spLocks/>
          </p:cNvSpPr>
          <p:nvPr/>
        </p:nvSpPr>
        <p:spPr bwMode="auto">
          <a:xfrm>
            <a:off x="842020" y="1560275"/>
            <a:ext cx="75963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6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s-ES" sz="20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Redundancy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C4EEE5B-F14C-4806-935C-CE4F0132307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7" y="2359875"/>
            <a:ext cx="5339498" cy="326977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4DEC1DA-2547-4198-BEF6-821C2ABCF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7344" y="2729207"/>
            <a:ext cx="4176712" cy="316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ES" sz="2000" b="0" dirty="0">
                <a:latin typeface="+mj-lt"/>
                <a:cs typeface="Times New Roman" panose="02020603050405020304" pitchFamily="18" charset="0"/>
              </a:rPr>
              <a:t>Two thermostat in series</a:t>
            </a:r>
          </a:p>
          <a:p>
            <a:pPr lvl="1" eaLnBrk="1" hangingPunct="1"/>
            <a:r>
              <a:rPr lang="en-US" altLang="es-ES" sz="1600" b="0" dirty="0">
                <a:latin typeface="+mj-lt"/>
                <a:cs typeface="Times New Roman" panose="02020603050405020304" pitchFamily="18" charset="0"/>
              </a:rPr>
              <a:t>Avoid always ON</a:t>
            </a:r>
          </a:p>
          <a:p>
            <a:pPr lvl="1" eaLnBrk="1" hangingPunct="1"/>
            <a:endParaRPr lang="en-US" altLang="es-ES" sz="1600" b="0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/>
            <a:r>
              <a:rPr lang="en-US" altLang="es-ES" sz="2000" b="0" dirty="0">
                <a:cs typeface="Times New Roman" panose="02020603050405020304" pitchFamily="18" charset="0"/>
              </a:rPr>
              <a:t>Two</a:t>
            </a:r>
            <a:r>
              <a:rPr lang="en-US" altLang="es-ES" sz="2000" b="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heaters in parallel</a:t>
            </a:r>
          </a:p>
          <a:p>
            <a:pPr lvl="1" eaLnBrk="1" hangingPunct="1"/>
            <a:r>
              <a:rPr lang="en-US" altLang="es-ES" sz="1600" b="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Avoid always OFF</a:t>
            </a:r>
          </a:p>
          <a:p>
            <a:pPr lvl="1" eaLnBrk="1" hangingPunct="1"/>
            <a:endParaRPr lang="en-US" altLang="es-ES" sz="1600" b="0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/>
            <a:r>
              <a:rPr lang="en-US" altLang="es-ES" sz="2000" b="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Double routing heater</a:t>
            </a:r>
          </a:p>
          <a:p>
            <a:pPr marL="0" indent="0" eaLnBrk="1" hangingPunct="1">
              <a:buNone/>
            </a:pPr>
            <a:endParaRPr lang="en-US" altLang="es-ES" sz="400" b="0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/>
            <a:endParaRPr lang="en-US" altLang="es-ES" sz="2000" b="0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/>
            <a:endParaRPr lang="en-US" altLang="es-ES" sz="2000" b="0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 eaLnBrk="1" hangingPunct="1"/>
            <a:endParaRPr lang="en-US" altLang="es-ES" sz="1800" b="0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98859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6DE2736-3421-4D00-897B-CD4AFB93C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3414215"/>
            <a:ext cx="4887007" cy="2619741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Thermal control methods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B0BDD32-0F68-4D71-ADD2-AE1CD889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61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Heat Pipes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16575AE-E4EC-4F53-AD9E-AA440C8FD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9" y="1700808"/>
            <a:ext cx="842486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None/>
            </a:pPr>
            <a:r>
              <a:rPr lang="en-US" altLang="es-ES" sz="20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Used to transport heat from one place to another, based on the vaporization and condensation of a fluid which maintains its circulation by means of capillarity forces.</a:t>
            </a:r>
          </a:p>
          <a:p>
            <a:pPr marL="0" indent="0" eaLnBrk="1" hangingPunct="1">
              <a:buNone/>
            </a:pPr>
            <a:r>
              <a:rPr lang="en-US" altLang="es-ES" sz="20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It is a sealed device designed to work in saturation.</a:t>
            </a:r>
          </a:p>
          <a:p>
            <a:pPr marL="0" indent="0" eaLnBrk="1" hangingPunct="1">
              <a:buNone/>
            </a:pPr>
            <a:r>
              <a:rPr lang="en-US" altLang="es-ES" sz="20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Basic components:</a:t>
            </a:r>
          </a:p>
          <a:p>
            <a:pPr marL="457200" lvl="1" indent="0">
              <a:buNone/>
            </a:pPr>
            <a:r>
              <a:rPr lang="en-US" altLang="es-ES" sz="1800" b="0" dirty="0"/>
              <a:t>- Sealed pipe.</a:t>
            </a:r>
          </a:p>
          <a:p>
            <a:pPr marL="457200" lvl="1" indent="0">
              <a:buNone/>
            </a:pPr>
            <a:r>
              <a:rPr lang="en-US" altLang="es-ES" sz="1800" b="0" dirty="0"/>
              <a:t>- Porous material line: wick.</a:t>
            </a:r>
          </a:p>
          <a:p>
            <a:pPr marL="457200" lvl="1" indent="0">
              <a:buNone/>
            </a:pPr>
            <a:r>
              <a:rPr lang="en-US" altLang="es-ES" sz="1800" b="0" dirty="0"/>
              <a:t>- Condenser.</a:t>
            </a:r>
          </a:p>
          <a:p>
            <a:pPr marL="457200" lvl="1" indent="0">
              <a:buNone/>
            </a:pPr>
            <a:r>
              <a:rPr lang="en-US" altLang="es-ES" sz="1800" b="0" dirty="0"/>
              <a:t>- Evaporator   </a:t>
            </a:r>
          </a:p>
          <a:p>
            <a:pPr lvl="1" eaLnBrk="1" hangingPunct="1"/>
            <a:endParaRPr lang="en-US" altLang="es-ES" sz="18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724885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488C29D-0DCF-4976-B587-98CFA7880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597" y="5116899"/>
            <a:ext cx="2823940" cy="110661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09B5E31-DD48-47B7-B8A7-6E31D11A4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16" y="5229200"/>
            <a:ext cx="2309184" cy="91667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634A3F0-56AE-44BD-9ED0-2EECE317F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334" y="5097760"/>
            <a:ext cx="2823940" cy="1161656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Thermal control methods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B0BDD32-0F68-4D71-ADD2-AE1CD889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61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Heat Pipes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43737E7-CD57-4326-9E66-28232A7C9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628800"/>
            <a:ext cx="6192812" cy="511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None/>
            </a:pPr>
            <a:r>
              <a:rPr lang="en-AU" altLang="es-ES" sz="2000" b="0" dirty="0">
                <a:solidFill>
                  <a:schemeClr val="accent2">
                    <a:lumMod val="75000"/>
                  </a:schemeClr>
                </a:solidFill>
              </a:rPr>
              <a:t>Types</a:t>
            </a:r>
          </a:p>
          <a:p>
            <a:pPr marL="457200" lvl="1" indent="0" eaLnBrk="1" hangingPunct="1">
              <a:buNone/>
            </a:pPr>
            <a:r>
              <a:rPr lang="en-AU" altLang="es-ES" sz="1800" b="0" dirty="0">
                <a:sym typeface="Symbol" pitchFamily="18" charset="2"/>
              </a:rPr>
              <a:t>CCHP: Constant Conductance Heat Pipe</a:t>
            </a:r>
          </a:p>
          <a:p>
            <a:pPr lvl="2"/>
            <a:r>
              <a:rPr lang="en-US" altLang="es-ES" sz="1400" b="0" dirty="0">
                <a:sym typeface="Symbol" pitchFamily="18" charset="2"/>
              </a:rPr>
              <a:t>To transport more heat needs more ΔT</a:t>
            </a:r>
          </a:p>
          <a:p>
            <a:pPr lvl="2"/>
            <a:endParaRPr lang="en-US" altLang="es-ES" sz="1400" b="0" dirty="0">
              <a:sym typeface="Symbol" pitchFamily="18" charset="2"/>
            </a:endParaRPr>
          </a:p>
          <a:p>
            <a:pPr marL="457200" lvl="1" indent="0" eaLnBrk="1" hangingPunct="1">
              <a:buNone/>
            </a:pPr>
            <a:endParaRPr lang="en-AU" altLang="es-ES" sz="1800" b="0" dirty="0">
              <a:sym typeface="Symbol" pitchFamily="18" charset="2"/>
            </a:endParaRPr>
          </a:p>
          <a:p>
            <a:pPr marL="457200" lvl="1" indent="0" eaLnBrk="1" hangingPunct="1">
              <a:buNone/>
            </a:pPr>
            <a:endParaRPr lang="en-AU" altLang="es-ES" sz="1800" b="0" dirty="0">
              <a:sym typeface="Symbol" pitchFamily="18" charset="2"/>
            </a:endParaRPr>
          </a:p>
          <a:p>
            <a:pPr marL="457200" lvl="1" indent="0" eaLnBrk="1" hangingPunct="1">
              <a:buNone/>
            </a:pPr>
            <a:r>
              <a:rPr lang="en-AU" altLang="es-ES" sz="1800" b="0" dirty="0">
                <a:sym typeface="Symbol" pitchFamily="18" charset="2"/>
              </a:rPr>
              <a:t>VCHP: Variable Conductance Heat Pipe</a:t>
            </a:r>
          </a:p>
          <a:p>
            <a:pPr lvl="2"/>
            <a:r>
              <a:rPr lang="en-US" altLang="es-ES" sz="1400" b="0" dirty="0">
                <a:sym typeface="Symbol" pitchFamily="18" charset="2"/>
              </a:rPr>
              <a:t>Can transport different amount of heat with the same  ΔT</a:t>
            </a:r>
          </a:p>
          <a:p>
            <a:pPr lvl="2"/>
            <a:endParaRPr lang="en-US" altLang="es-ES" sz="1400" b="0" dirty="0">
              <a:sym typeface="Symbol" pitchFamily="18" charset="2"/>
            </a:endParaRPr>
          </a:p>
          <a:p>
            <a:pPr lvl="2"/>
            <a:endParaRPr lang="en-US" altLang="es-ES" sz="1400" b="0" dirty="0">
              <a:sym typeface="Symbol" pitchFamily="18" charset="2"/>
            </a:endParaRPr>
          </a:p>
          <a:p>
            <a:pPr lvl="2"/>
            <a:endParaRPr lang="en-US" altLang="es-ES" sz="1400" b="0" dirty="0">
              <a:sym typeface="Symbol" pitchFamily="18" charset="2"/>
            </a:endParaRPr>
          </a:p>
          <a:p>
            <a:pPr marL="457200" lvl="1" indent="0" eaLnBrk="1" hangingPunct="1">
              <a:buNone/>
            </a:pPr>
            <a:r>
              <a:rPr lang="en-AU" altLang="es-ES" sz="1800" b="0" dirty="0">
                <a:sym typeface="Symbol" pitchFamily="18" charset="2"/>
              </a:rPr>
              <a:t>DHP: Diode Heat Pipe</a:t>
            </a:r>
          </a:p>
          <a:p>
            <a:pPr lvl="2"/>
            <a:r>
              <a:rPr lang="en-US" altLang="es-ES" sz="1400" b="0" dirty="0">
                <a:sym typeface="Symbol" pitchFamily="18" charset="2"/>
              </a:rPr>
              <a:t>Only works in one direction</a:t>
            </a:r>
          </a:p>
          <a:p>
            <a:pPr lvl="2"/>
            <a:endParaRPr lang="en-US" altLang="es-ES" sz="1400" b="0" dirty="0">
              <a:sym typeface="Symbol" pitchFamily="18" charset="2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1D55A7B-A996-4554-959A-E8095AFFC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082" y="972805"/>
            <a:ext cx="2829235" cy="188013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0B3EF64-D00C-439A-87B5-EBAAB7CA48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15" y="2852936"/>
            <a:ext cx="2848173" cy="16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235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Thermal control methods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B0BDD32-0F68-4D71-ADD2-AE1CD889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61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Heat Pipes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2729CEAE-BFD5-4247-A0A3-08C25211BF56}"/>
                  </a:ext>
                </a:extLst>
              </p:cNvPr>
              <p:cNvSpPr/>
              <p:nvPr/>
            </p:nvSpPr>
            <p:spPr>
              <a:xfrm>
                <a:off x="1017935" y="2830087"/>
                <a:ext cx="1188852" cy="565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sz="18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1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800" i="1">
                              <a:latin typeface="Cambria Math" panose="02040503050406030204" pitchFamily="18" charset="0"/>
                            </a:rPr>
                            <m:t>𝜎𝜆𝜌</m:t>
                          </m:r>
                        </m:num>
                        <m:den>
                          <m:r>
                            <a:rPr lang="es-ES" sz="1800" i="1">
                              <a:latin typeface="Cambria Math" panose="02040503050406030204" pitchFamily="18" charset="0"/>
                            </a:rPr>
                            <m:t>𝜐</m:t>
                          </m:r>
                        </m:den>
                      </m:f>
                    </m:oMath>
                  </m:oMathPara>
                </a14:m>
                <a:endParaRPr lang="es-ES" sz="1800" dirty="0"/>
              </a:p>
            </p:txBody>
          </p:sp>
        </mc:Choice>
        <mc:Fallback xmlns=""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2729CEAE-BFD5-4247-A0A3-08C25211BF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935" y="2830087"/>
                <a:ext cx="1188852" cy="565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EE7641A3-DA61-46A1-867D-AE94BB9AA19B}"/>
              </a:ext>
            </a:extLst>
          </p:cNvPr>
          <p:cNvSpPr txBox="1">
            <a:spLocks/>
          </p:cNvSpPr>
          <p:nvPr/>
        </p:nvSpPr>
        <p:spPr bwMode="auto">
          <a:xfrm>
            <a:off x="1017935" y="3717032"/>
            <a:ext cx="1512168" cy="88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l-GR" sz="11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s-ES" sz="11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Surface </a:t>
            </a:r>
            <a:r>
              <a:rPr lang="es-ES" sz="11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tension</a:t>
            </a:r>
            <a:endParaRPr lang="es-ES" sz="11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11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s-ES" sz="11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1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Latent</a:t>
            </a:r>
            <a:r>
              <a:rPr lang="es-ES" sz="11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1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endParaRPr lang="es-ES" sz="11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11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s-ES" sz="11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1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Density</a:t>
            </a:r>
            <a:endParaRPr lang="es-ES" sz="11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11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s-ES" sz="11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1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Viscosity</a:t>
            </a:r>
            <a:endParaRPr lang="es-ES" sz="11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6C0C65C6-5578-479F-B034-C548818ED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098610"/>
            <a:ext cx="4383635" cy="545240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B3AD58F-ABF2-424A-A957-EA24A4E5E597}"/>
              </a:ext>
            </a:extLst>
          </p:cNvPr>
          <p:cNvSpPr/>
          <p:nvPr/>
        </p:nvSpPr>
        <p:spPr>
          <a:xfrm>
            <a:off x="326113" y="1723365"/>
            <a:ext cx="228780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eaLnBrk="1" hangingPunct="1">
              <a:buNone/>
            </a:pPr>
            <a:r>
              <a:rPr lang="en-AU" altLang="es-ES" sz="1800" b="0" dirty="0">
                <a:solidFill>
                  <a:schemeClr val="accent2">
                    <a:lumMod val="75000"/>
                  </a:schemeClr>
                </a:solidFill>
              </a:rPr>
              <a:t>Liquid transfer factor</a:t>
            </a:r>
          </a:p>
        </p:txBody>
      </p:sp>
    </p:spTree>
    <p:extLst>
      <p:ext uri="{BB962C8B-B14F-4D97-AF65-F5344CB8AC3E}">
        <p14:creationId xmlns:p14="http://schemas.microsoft.com/office/powerpoint/2010/main" val="9331094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Thermal design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B0BDD32-0F68-4D71-ADD2-AE1CD889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61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Classical approach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7BA9D74C-779C-4C7A-A46A-A13377AE23E2}"/>
              </a:ext>
            </a:extLst>
          </p:cNvPr>
          <p:cNvSpPr txBox="1">
            <a:spLocks/>
          </p:cNvSpPr>
          <p:nvPr/>
        </p:nvSpPr>
        <p:spPr bwMode="auto">
          <a:xfrm>
            <a:off x="309417" y="1596550"/>
            <a:ext cx="6243783" cy="169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6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GB" altLang="es-ES" sz="18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S/C insulated form the environment 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endParaRPr lang="en-GB" altLang="es-ES" sz="1800" b="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GB" altLang="es-ES" sz="18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Radiators to reject heat into space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endParaRPr lang="en-GB" altLang="es-ES" sz="1800" b="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GB" altLang="es-ES" sz="18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Heaters for cold phases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8A3DF688-F17D-420D-8AA6-11B711CF7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02" y="1894181"/>
            <a:ext cx="4494298" cy="378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7699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Thermal design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7BA9D74C-779C-4C7A-A46A-A13377AE23E2}"/>
              </a:ext>
            </a:extLst>
          </p:cNvPr>
          <p:cNvSpPr txBox="1">
            <a:spLocks/>
          </p:cNvSpPr>
          <p:nvPr/>
        </p:nvSpPr>
        <p:spPr bwMode="auto">
          <a:xfrm>
            <a:off x="309417" y="1596550"/>
            <a:ext cx="8426591" cy="468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6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>
              <a:buClr>
                <a:schemeClr val="bg2"/>
              </a:buClr>
              <a:buSzPct val="75000"/>
              <a:buNone/>
              <a:defRPr/>
            </a:pPr>
            <a:r>
              <a:rPr lang="en-US" altLang="es-ES" b="0" dirty="0"/>
              <a:t>Nanosats</a:t>
            </a:r>
          </a:p>
          <a:p>
            <a:pPr lvl="2">
              <a:buClr>
                <a:schemeClr val="bg2"/>
              </a:buClr>
              <a:buSzPct val="75000"/>
              <a:defRPr/>
            </a:pPr>
            <a:r>
              <a:rPr lang="en-US" b="0" dirty="0"/>
              <a:t>Unknown attitude. Extreme cases to be studied (3-axis </a:t>
            </a:r>
            <a:r>
              <a:rPr lang="en-US" b="0" dirty="0" err="1"/>
              <a:t>stabilised</a:t>
            </a:r>
            <a:r>
              <a:rPr lang="en-US" b="0" dirty="0"/>
              <a:t> – rotating S/C).</a:t>
            </a:r>
          </a:p>
          <a:p>
            <a:pPr lvl="2">
              <a:buClr>
                <a:schemeClr val="bg2"/>
              </a:buClr>
              <a:buSzPct val="75000"/>
              <a:defRPr/>
            </a:pPr>
            <a:endParaRPr lang="en-US" b="0" dirty="0"/>
          </a:p>
          <a:p>
            <a:pPr lvl="2">
              <a:buClr>
                <a:schemeClr val="bg2"/>
              </a:buClr>
              <a:buSzPct val="75000"/>
              <a:defRPr/>
            </a:pPr>
            <a:r>
              <a:rPr lang="en-US" b="0" dirty="0"/>
              <a:t>Limited mass and volume for thermal hardware.</a:t>
            </a:r>
          </a:p>
          <a:p>
            <a:pPr lvl="2">
              <a:buClr>
                <a:schemeClr val="bg2"/>
              </a:buClr>
              <a:buSzPct val="75000"/>
              <a:defRPr/>
            </a:pPr>
            <a:endParaRPr lang="en-US" b="0" dirty="0"/>
          </a:p>
          <a:p>
            <a:pPr lvl="2">
              <a:buClr>
                <a:schemeClr val="bg2"/>
              </a:buClr>
              <a:buSzPct val="75000"/>
              <a:defRPr/>
            </a:pPr>
            <a:r>
              <a:rPr lang="en-US" b="0" dirty="0"/>
              <a:t>Solar panels on the body. Limited space for radiators.</a:t>
            </a:r>
          </a:p>
          <a:p>
            <a:pPr lvl="2">
              <a:buClr>
                <a:schemeClr val="bg2"/>
              </a:buClr>
              <a:buSzPct val="75000"/>
              <a:defRPr/>
            </a:pPr>
            <a:endParaRPr lang="en-US" b="0" dirty="0"/>
          </a:p>
          <a:p>
            <a:pPr lvl="2">
              <a:buClr>
                <a:schemeClr val="bg2"/>
              </a:buClr>
              <a:buSzPct val="75000"/>
              <a:defRPr/>
            </a:pPr>
            <a:r>
              <a:rPr lang="en-US" b="0" dirty="0"/>
              <a:t>Limited power for heaters.</a:t>
            </a:r>
          </a:p>
          <a:p>
            <a:pPr lvl="2">
              <a:buClr>
                <a:schemeClr val="bg2"/>
              </a:buClr>
              <a:buSzPct val="75000"/>
              <a:defRPr/>
            </a:pPr>
            <a:endParaRPr lang="en-US" b="0" dirty="0"/>
          </a:p>
          <a:p>
            <a:pPr lvl="2">
              <a:buClr>
                <a:schemeClr val="bg2"/>
              </a:buClr>
              <a:buSzPct val="75000"/>
              <a:defRPr/>
            </a:pPr>
            <a:r>
              <a:rPr lang="en-US" b="0" dirty="0"/>
              <a:t>Very compact electronics (hotspots and difficulties to transport heat to the outer surfaces).</a:t>
            </a:r>
          </a:p>
          <a:p>
            <a:pPr lvl="2">
              <a:buClr>
                <a:schemeClr val="bg2"/>
              </a:buClr>
              <a:buSzPct val="75000"/>
              <a:defRPr/>
            </a:pPr>
            <a:endParaRPr lang="en-US" b="0" dirty="0"/>
          </a:p>
          <a:p>
            <a:pPr lvl="2">
              <a:buClr>
                <a:schemeClr val="bg2"/>
              </a:buClr>
              <a:buSzPct val="75000"/>
              <a:defRPr/>
            </a:pPr>
            <a:r>
              <a:rPr lang="en-US" b="0" dirty="0"/>
              <a:t>Low mass and thermal inertia. </a:t>
            </a:r>
          </a:p>
          <a:p>
            <a:pPr>
              <a:buClr>
                <a:schemeClr val="bg2"/>
              </a:buClr>
              <a:buSzPct val="75000"/>
              <a:buNone/>
              <a:defRPr/>
            </a:pPr>
            <a:endParaRPr lang="en-US" altLang="es-ES" b="0" dirty="0"/>
          </a:p>
        </p:txBody>
      </p:sp>
    </p:spTree>
    <p:extLst>
      <p:ext uri="{BB962C8B-B14F-4D97-AF65-F5344CB8AC3E}">
        <p14:creationId xmlns:p14="http://schemas.microsoft.com/office/powerpoint/2010/main" val="16668630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Thermal analysis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B0BDD32-0F68-4D71-ADD2-AE1CD889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61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Lumped parameters method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B3AD58F-ABF2-424A-A957-EA24A4E5E597}"/>
              </a:ext>
            </a:extLst>
          </p:cNvPr>
          <p:cNvSpPr/>
          <p:nvPr/>
        </p:nvSpPr>
        <p:spPr>
          <a:xfrm>
            <a:off x="326113" y="3284984"/>
            <a:ext cx="256993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eaLnBrk="1" hangingPunct="1">
              <a:buNone/>
            </a:pPr>
            <a:r>
              <a:rPr lang="en-AU" altLang="es-ES" sz="1800" b="0" dirty="0">
                <a:solidFill>
                  <a:schemeClr val="accent2">
                    <a:lumMod val="75000"/>
                  </a:schemeClr>
                </a:solidFill>
              </a:rPr>
              <a:t>Conservation of energy</a:t>
            </a:r>
          </a:p>
        </p:txBody>
      </p:sp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C33154AD-FF5A-478F-AA21-D8990263DD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343536"/>
              </p:ext>
            </p:extLst>
          </p:nvPr>
        </p:nvGraphicFramePr>
        <p:xfrm>
          <a:off x="1043608" y="3925848"/>
          <a:ext cx="6702425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3" imgW="3276600" imgH="914400" progId="Equation.DSMT4">
                  <p:embed/>
                </p:oleObj>
              </mc:Choice>
              <mc:Fallback>
                <p:oleObj name="Equation" r:id="rId3" imgW="3276600" imgH="914400" progId="Equation.DSMT4">
                  <p:embed/>
                  <p:pic>
                    <p:nvPicPr>
                      <p:cNvPr id="2560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925848"/>
                        <a:ext cx="6702425" cy="187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9C70DC4B-50F7-4554-AD1D-5A2C55DE57DC}"/>
              </a:ext>
            </a:extLst>
          </p:cNvPr>
          <p:cNvSpPr/>
          <p:nvPr/>
        </p:nvSpPr>
        <p:spPr>
          <a:xfrm>
            <a:off x="323528" y="2003964"/>
            <a:ext cx="777686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AU" altLang="es-ES" sz="18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Discretization of the model in nodes that condensate the properties of the corresponding volume</a:t>
            </a:r>
          </a:p>
        </p:txBody>
      </p:sp>
    </p:spTree>
    <p:extLst>
      <p:ext uri="{BB962C8B-B14F-4D97-AF65-F5344CB8AC3E}">
        <p14:creationId xmlns:p14="http://schemas.microsoft.com/office/powerpoint/2010/main" val="1576307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Thermal analysis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B0BDD32-0F68-4D71-ADD2-AE1CD889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61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GMM (Geometrical Mathematical Model)</a:t>
            </a:r>
          </a:p>
        </p:txBody>
      </p:sp>
      <p:pic>
        <p:nvPicPr>
          <p:cNvPr id="10" name="5 Imagen">
            <a:extLst>
              <a:ext uri="{FF2B5EF4-FFF2-40B4-BE49-F238E27FC236}">
                <a16:creationId xmlns:a16="http://schemas.microsoft.com/office/drawing/2014/main" id="{A159A24B-8CF6-46C5-BD25-7950DEF160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75656" y="1560275"/>
            <a:ext cx="5515776" cy="28832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E10F5D55-DDB1-4C23-8F61-15E03917B0B4}"/>
              </a:ext>
            </a:extLst>
          </p:cNvPr>
          <p:cNvSpPr/>
          <p:nvPr/>
        </p:nvSpPr>
        <p:spPr>
          <a:xfrm>
            <a:off x="315734" y="4706794"/>
            <a:ext cx="7776864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AU" altLang="es-ES" sz="18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Geometry</a:t>
            </a:r>
          </a:p>
          <a:p>
            <a:pPr marL="0" indent="0" eaLnBrk="1" hangingPunct="1">
              <a:buNone/>
            </a:pPr>
            <a:r>
              <a:rPr lang="en-AU" altLang="es-ES" sz="18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Thermo-optical properties (</a:t>
            </a:r>
            <a:r>
              <a:rPr lang="en-AU" altLang="es-ES" sz="1800" b="0" dirty="0">
                <a:solidFill>
                  <a:schemeClr val="tx2">
                    <a:lumMod val="95000"/>
                    <a:lumOff val="5000"/>
                  </a:schemeClr>
                </a:solidFill>
                <a:latin typeface="Symbol" panose="05050102010706020507" pitchFamily="18" charset="2"/>
              </a:rPr>
              <a:t>a</a:t>
            </a:r>
            <a:r>
              <a:rPr lang="en-AU" altLang="es-ES" sz="18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, </a:t>
            </a:r>
            <a:r>
              <a:rPr lang="en-AU" altLang="es-ES" sz="1800" b="0" dirty="0">
                <a:solidFill>
                  <a:schemeClr val="tx2">
                    <a:lumMod val="95000"/>
                    <a:lumOff val="5000"/>
                  </a:schemeClr>
                </a:solidFill>
                <a:latin typeface="Symbol" panose="05050102010706020507" pitchFamily="18" charset="2"/>
              </a:rPr>
              <a:t>e)</a:t>
            </a:r>
          </a:p>
          <a:p>
            <a:pPr marL="0" indent="0" eaLnBrk="1" hangingPunct="1">
              <a:buNone/>
            </a:pPr>
            <a:r>
              <a:rPr lang="en-AU" altLang="es-ES" sz="18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External loads</a:t>
            </a:r>
          </a:p>
          <a:p>
            <a:pPr marL="0" indent="0" eaLnBrk="1" hangingPunct="1">
              <a:buNone/>
            </a:pPr>
            <a:r>
              <a:rPr lang="en-AU" altLang="es-ES" sz="1800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Radiative exchange factors (GR)</a:t>
            </a:r>
          </a:p>
        </p:txBody>
      </p:sp>
    </p:spTree>
    <p:extLst>
      <p:ext uri="{BB962C8B-B14F-4D97-AF65-F5344CB8AC3E}">
        <p14:creationId xmlns:p14="http://schemas.microsoft.com/office/powerpoint/2010/main" val="35773538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B08D6EB-597C-4AE2-B1A6-F1711C6B4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488" y="1244527"/>
            <a:ext cx="3328720" cy="4368946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Thermal analysis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B0BDD32-0F68-4D71-ADD2-AE1CD889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61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TMM (Thermal Mathematical Model)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7BA9D74C-779C-4C7A-A46A-A13377AE23E2}"/>
              </a:ext>
            </a:extLst>
          </p:cNvPr>
          <p:cNvSpPr txBox="1">
            <a:spLocks/>
          </p:cNvSpPr>
          <p:nvPr/>
        </p:nvSpPr>
        <p:spPr bwMode="auto">
          <a:xfrm>
            <a:off x="309417" y="1596550"/>
            <a:ext cx="6243783" cy="472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6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b="0" kern="0" dirty="0"/>
              <a:t>Inputs:</a:t>
            </a:r>
          </a:p>
          <a:p>
            <a:pPr lvl="1">
              <a:lnSpc>
                <a:spcPct val="100000"/>
              </a:lnSpc>
            </a:pPr>
            <a:r>
              <a:rPr lang="en-US" sz="1600" b="0" kern="0" dirty="0"/>
              <a:t>Vectors of external loads on the nodes:</a:t>
            </a:r>
          </a:p>
          <a:p>
            <a:pPr lvl="2">
              <a:lnSpc>
                <a:spcPct val="100000"/>
              </a:lnSpc>
            </a:pPr>
            <a:r>
              <a:rPr lang="en-US" sz="1400" b="0" kern="0" dirty="0"/>
              <a:t>Solar, albedo, planetary IR from GMM</a:t>
            </a:r>
          </a:p>
          <a:p>
            <a:pPr lvl="2">
              <a:lnSpc>
                <a:spcPct val="100000"/>
              </a:lnSpc>
            </a:pPr>
            <a:r>
              <a:rPr lang="en-US" sz="1400" b="0" kern="0" dirty="0"/>
              <a:t>Equipment dissipation</a:t>
            </a:r>
          </a:p>
          <a:p>
            <a:pPr lvl="2">
              <a:lnSpc>
                <a:spcPct val="100000"/>
              </a:lnSpc>
            </a:pPr>
            <a:r>
              <a:rPr lang="en-US" sz="1400" b="0" kern="0" dirty="0"/>
              <a:t>Heaters </a:t>
            </a:r>
          </a:p>
          <a:p>
            <a:pPr lvl="1">
              <a:lnSpc>
                <a:spcPct val="100000"/>
              </a:lnSpc>
            </a:pPr>
            <a:r>
              <a:rPr lang="en-US" sz="1600" b="0" kern="0" dirty="0"/>
              <a:t>Nodes couplings matrices</a:t>
            </a:r>
          </a:p>
          <a:p>
            <a:pPr lvl="2">
              <a:lnSpc>
                <a:spcPct val="100000"/>
              </a:lnSpc>
            </a:pPr>
            <a:r>
              <a:rPr lang="en-US" sz="1400" b="0" kern="0" dirty="0"/>
              <a:t>Radiative couplings (from GMM)</a:t>
            </a:r>
          </a:p>
          <a:p>
            <a:pPr lvl="2">
              <a:lnSpc>
                <a:spcPct val="100000"/>
              </a:lnSpc>
            </a:pPr>
            <a:r>
              <a:rPr lang="en-US" sz="1400" b="0" kern="0" dirty="0"/>
              <a:t>Conductive coupling (partially from GMM)</a:t>
            </a:r>
          </a:p>
          <a:p>
            <a:pPr lvl="1">
              <a:lnSpc>
                <a:spcPct val="100000"/>
              </a:lnSpc>
            </a:pPr>
            <a:r>
              <a:rPr lang="en-US" sz="1600" b="0" kern="0" dirty="0"/>
              <a:t>Boundary and initial conditions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="0" kern="0" dirty="0"/>
              <a:t>Process:</a:t>
            </a:r>
          </a:p>
          <a:p>
            <a:pPr lvl="1">
              <a:lnSpc>
                <a:spcPct val="100000"/>
              </a:lnSpc>
            </a:pPr>
            <a:r>
              <a:rPr lang="en-US" sz="1600" b="0" kern="0" dirty="0"/>
              <a:t>Solve the system of equations. Selection of the algorithm</a:t>
            </a:r>
          </a:p>
          <a:p>
            <a:pPr lvl="2">
              <a:lnSpc>
                <a:spcPct val="100000"/>
              </a:lnSpc>
            </a:pPr>
            <a:r>
              <a:rPr lang="en-US" sz="1400" b="0" kern="0" dirty="0"/>
              <a:t>Differential equations for transient analysis</a:t>
            </a:r>
          </a:p>
          <a:p>
            <a:pPr lvl="2">
              <a:lnSpc>
                <a:spcPct val="100000"/>
              </a:lnSpc>
            </a:pPr>
            <a:r>
              <a:rPr lang="en-US" sz="1400" b="0" kern="0" dirty="0"/>
              <a:t>Algebraic equations for steady-state solutions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="0" kern="0" dirty="0"/>
              <a:t>Outputs:</a:t>
            </a:r>
          </a:p>
          <a:p>
            <a:pPr lvl="1">
              <a:lnSpc>
                <a:spcPct val="100000"/>
              </a:lnSpc>
            </a:pPr>
            <a:r>
              <a:rPr lang="en-US" sz="1600" b="0" kern="0" dirty="0"/>
              <a:t>Temperatures</a:t>
            </a:r>
          </a:p>
          <a:p>
            <a:pPr lvl="1">
              <a:lnSpc>
                <a:spcPct val="100000"/>
              </a:lnSpc>
            </a:pPr>
            <a:r>
              <a:rPr lang="en-US" sz="1600" b="0" kern="0" dirty="0"/>
              <a:t>Heat fluxes</a:t>
            </a:r>
            <a:endParaRPr lang="es-ES" sz="1600" b="0" kern="0" dirty="0"/>
          </a:p>
        </p:txBody>
      </p:sp>
    </p:spTree>
    <p:extLst>
      <p:ext uri="{BB962C8B-B14F-4D97-AF65-F5344CB8AC3E}">
        <p14:creationId xmlns:p14="http://schemas.microsoft.com/office/powerpoint/2010/main" val="341118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5B12C4E-5B63-4E44-A020-923977B86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404B5C-55BF-4E50-9658-6FEA6EA91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4ECB4F9A-592B-4C06-896B-213385824297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77A57967-B76E-40A5-8591-486F1C355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88840"/>
            <a:ext cx="8412480" cy="4548938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GB" altLang="es-ES" dirty="0"/>
              <a:t>To guarantee temperature stability for optics, optomechanical devices or any component sensitive to temperature.</a:t>
            </a:r>
            <a:endParaRPr lang="es-ES" dirty="0"/>
          </a:p>
          <a:p>
            <a:pPr lvl="2"/>
            <a:r>
              <a:rPr lang="en-US" dirty="0"/>
              <a:t>most materials have non-zero CTEs and hence temperature changes imply thermal distortion 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GB" altLang="es-ES" dirty="0"/>
          </a:p>
          <a:p>
            <a:pPr lvl="1">
              <a:lnSpc>
                <a:spcPct val="80000"/>
              </a:lnSpc>
            </a:pPr>
            <a:r>
              <a:rPr lang="en-GB" altLang="es-ES" dirty="0"/>
              <a:t>To minimize the temperature gradients according to the specified limits.</a:t>
            </a:r>
          </a:p>
          <a:p>
            <a:pPr lvl="1">
              <a:lnSpc>
                <a:spcPct val="80000"/>
              </a:lnSpc>
            </a:pPr>
            <a:endParaRPr lang="en-GB" altLang="es-ES" dirty="0"/>
          </a:p>
          <a:p>
            <a:pPr lvl="1">
              <a:lnSpc>
                <a:spcPct val="80000"/>
              </a:lnSpc>
            </a:pPr>
            <a:r>
              <a:rPr lang="en-GB" altLang="es-ES" dirty="0"/>
              <a:t>To guarantee that the interface (e.g. S/C-instrument IF) requirements (temperatures and heat fluxes) are met</a:t>
            </a:r>
          </a:p>
          <a:p>
            <a:pPr lvl="2">
              <a:lnSpc>
                <a:spcPct val="80000"/>
              </a:lnSpc>
            </a:pPr>
            <a:r>
              <a:rPr lang="en-GB" altLang="es-ES" dirty="0"/>
              <a:t>Radiators are sized to evacuate the internal heat.</a:t>
            </a:r>
          </a:p>
          <a:p>
            <a:pPr lvl="1">
              <a:lnSpc>
                <a:spcPct val="80000"/>
              </a:lnSpc>
            </a:pPr>
            <a:endParaRPr lang="en-GB" altLang="es-ES" dirty="0"/>
          </a:p>
          <a:p>
            <a:pPr lvl="1">
              <a:lnSpc>
                <a:spcPct val="80000"/>
              </a:lnSpc>
            </a:pPr>
            <a:r>
              <a:rPr lang="en-GB" altLang="es-ES" dirty="0"/>
              <a:t>To identify the relevant parameters as those with high influence on the thermal behaviour of the S/C and manage them with the existing constraints given by the environmental conditions and the S/C resources.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A077DE1-11CB-4B17-9B46-404FBBFD1558}"/>
              </a:ext>
            </a:extLst>
          </p:cNvPr>
          <p:cNvSpPr/>
          <p:nvPr/>
        </p:nvSpPr>
        <p:spPr>
          <a:xfrm>
            <a:off x="697792" y="1231710"/>
            <a:ext cx="77604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altLang="es-ES" b="0" dirty="0">
                <a:solidFill>
                  <a:srgbClr val="004696"/>
                </a:solidFill>
              </a:rPr>
              <a:t>Why do spacecraft need a dedicated thermal control system (TCS)?</a:t>
            </a: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A5C958C2-23E9-43F1-AD1C-7622D20B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82880"/>
          </a:xfrm>
        </p:spPr>
        <p:txBody>
          <a:bodyPr/>
          <a:lstStyle/>
          <a:p>
            <a:pPr>
              <a:defRPr/>
            </a:pPr>
            <a:r>
              <a:rPr lang="en-GB" dirty="0"/>
              <a:t>Barcelona </a:t>
            </a:r>
            <a:r>
              <a:rPr lang="en-GB" dirty="0" err="1"/>
              <a:t>TechnoWeek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1206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Thermal analysis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B0BDD32-0F68-4D71-ADD2-AE1CD889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61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TMM (Thermal Mathematical Model)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7BA9D74C-779C-4C7A-A46A-A13377AE23E2}"/>
              </a:ext>
            </a:extLst>
          </p:cNvPr>
          <p:cNvSpPr txBox="1">
            <a:spLocks/>
          </p:cNvSpPr>
          <p:nvPr/>
        </p:nvSpPr>
        <p:spPr bwMode="auto">
          <a:xfrm>
            <a:off x="339221" y="1916832"/>
            <a:ext cx="8148783" cy="369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6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>
              <a:buClr>
                <a:schemeClr val="bg2"/>
              </a:buClr>
              <a:buSzPct val="75000"/>
              <a:buNone/>
              <a:defRPr/>
            </a:pPr>
            <a:r>
              <a:rPr lang="en-GB" sz="2000" b="0" dirty="0"/>
              <a:t>Solve for the different cases</a:t>
            </a:r>
          </a:p>
          <a:p>
            <a:pPr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GB" sz="2000" b="0" dirty="0"/>
          </a:p>
          <a:p>
            <a:pPr marL="8001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1800" b="0" dirty="0"/>
              <a:t>“Hot Operational”. Steady-state. Equipment ON. </a:t>
            </a:r>
          </a:p>
          <a:p>
            <a:pPr marL="8001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1800" b="0" dirty="0"/>
              <a:t>“Cold Operational”. Steady-state. Equipment ON. </a:t>
            </a:r>
          </a:p>
          <a:p>
            <a:pPr marL="8001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1800" b="0" dirty="0"/>
              <a:t>“Hot Non-operational”. Steady-state. Equipment OFF.</a:t>
            </a:r>
          </a:p>
          <a:p>
            <a:pPr marL="8001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1800" b="0" dirty="0"/>
              <a:t>“Cold Non-operational”. Steady-state. Equipment OFF.</a:t>
            </a:r>
          </a:p>
          <a:p>
            <a:pPr marL="8001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1800" b="0" dirty="0"/>
              <a:t>Cold survival. Survival heaters ON. </a:t>
            </a:r>
          </a:p>
          <a:p>
            <a:pPr marL="8001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1800" b="0" dirty="0"/>
              <a:t>Transient</a:t>
            </a:r>
          </a:p>
          <a:p>
            <a:pPr marL="1257300" lvl="2" indent="-342900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GB" b="0" dirty="0">
                <a:solidFill>
                  <a:schemeClr val="tx1"/>
                </a:solidFill>
              </a:rPr>
              <a:t>Orbital variation. (in LEO cold steady-state usually leads to too low temperatures.</a:t>
            </a:r>
          </a:p>
          <a:p>
            <a:pPr marL="1257300" lvl="2" indent="-342900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GB" b="0" dirty="0">
                <a:solidFill>
                  <a:schemeClr val="tx1"/>
                </a:solidFill>
              </a:rPr>
              <a:t>Manoeuvres.</a:t>
            </a:r>
          </a:p>
          <a:p>
            <a:pPr marL="0" indent="0">
              <a:lnSpc>
                <a:spcPct val="100000"/>
              </a:lnSpc>
              <a:buNone/>
            </a:pPr>
            <a:endParaRPr lang="es-ES" sz="1600" b="0" kern="0" dirty="0"/>
          </a:p>
        </p:txBody>
      </p:sp>
    </p:spTree>
    <p:extLst>
      <p:ext uri="{BB962C8B-B14F-4D97-AF65-F5344CB8AC3E}">
        <p14:creationId xmlns:p14="http://schemas.microsoft.com/office/powerpoint/2010/main" val="37707882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B0BDD32-0F68-4D71-ADD2-AE1CD889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5226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Why?</a:t>
            </a:r>
          </a:p>
          <a:p>
            <a:pPr marL="400050" lvl="1" indent="0">
              <a:buNone/>
            </a:pPr>
            <a:endParaRPr lang="en-US" dirty="0"/>
          </a:p>
          <a:p>
            <a:pPr lvl="1" indent="-342900">
              <a:buFontTx/>
              <a:buChar char="-"/>
            </a:pPr>
            <a:r>
              <a:rPr lang="en-US" dirty="0"/>
              <a:t>Space missions are very costly, and we have only one SC that will flight</a:t>
            </a:r>
          </a:p>
          <a:p>
            <a:pPr lvl="1" indent="-342900">
              <a:buFontTx/>
              <a:buChar char="-"/>
            </a:pPr>
            <a:endParaRPr lang="en-US" dirty="0"/>
          </a:p>
          <a:p>
            <a:pPr lvl="1" indent="-342900">
              <a:buFontTx/>
              <a:buChar char="-"/>
            </a:pPr>
            <a:r>
              <a:rPr lang="en-US" dirty="0"/>
              <a:t>Thermal modeling involves many assumptions and uncertainties and the design relies on a worst-case approach  </a:t>
            </a:r>
          </a:p>
          <a:p>
            <a:pPr marL="800100" lvl="2" indent="0">
              <a:buNone/>
            </a:pPr>
            <a:r>
              <a:rPr lang="en-US" dirty="0"/>
              <a:t>&gt; </a:t>
            </a:r>
            <a:r>
              <a:rPr lang="es-ES" dirty="0" err="1"/>
              <a:t>Over-engineering</a:t>
            </a:r>
            <a:r>
              <a:rPr lang="es-ES" dirty="0"/>
              <a:t> </a:t>
            </a:r>
            <a:r>
              <a:rPr lang="en-US" dirty="0"/>
              <a:t>TCS</a:t>
            </a:r>
          </a:p>
          <a:p>
            <a:pPr lvl="1" indent="-342900">
              <a:buFontTx/>
              <a:buChar char="-"/>
            </a:pPr>
            <a:endParaRPr lang="en-US" dirty="0"/>
          </a:p>
          <a:p>
            <a:pPr lvl="1" indent="-342900">
              <a:buFontTx/>
              <a:buChar char="-"/>
            </a:pPr>
            <a:r>
              <a:rPr lang="en-US" dirty="0"/>
              <a:t>Tests are thus essential for the verification and to ensure the satellite achieves all the requirements so</a:t>
            </a:r>
          </a:p>
          <a:p>
            <a:pPr lvl="1" indent="-342900">
              <a:buFontTx/>
              <a:buChar char="-"/>
            </a:pPr>
            <a:r>
              <a:rPr lang="en-US" dirty="0"/>
              <a:t>that the mission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9691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52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B0BDD32-0F68-4D71-ADD2-AE1CD889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640960" cy="542917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How?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Development Test</a:t>
            </a:r>
          </a:p>
          <a:p>
            <a:pPr marL="800100" lvl="2" indent="0">
              <a:buNone/>
            </a:pPr>
            <a:r>
              <a:rPr lang="en-US" dirty="0"/>
              <a:t>Validate new designs</a:t>
            </a:r>
          </a:p>
          <a:p>
            <a:pPr marL="800100" lvl="2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Qualification Test</a:t>
            </a:r>
          </a:p>
          <a:p>
            <a:pPr marL="800100" lvl="2" indent="0">
              <a:buNone/>
            </a:pPr>
            <a:r>
              <a:rPr lang="en-US" dirty="0"/>
              <a:t>Demonstrate that the design implementation and the manufacturing process meets the requirement with sufficient margins</a:t>
            </a:r>
          </a:p>
          <a:p>
            <a:pPr marL="800100" lvl="2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Flight Acceptance Test</a:t>
            </a:r>
          </a:p>
          <a:p>
            <a:pPr marL="800100" lvl="2" indent="0">
              <a:buNone/>
            </a:pPr>
            <a:r>
              <a:rPr lang="en-US" dirty="0"/>
              <a:t>Detect workmanship deficiencies, manufacturing errors or</a:t>
            </a:r>
          </a:p>
          <a:p>
            <a:pPr marL="800100" lvl="2" indent="0">
              <a:buNone/>
            </a:pPr>
            <a:r>
              <a:rPr lang="en-US" dirty="0"/>
              <a:t>any latent defect.</a:t>
            </a:r>
          </a:p>
          <a:p>
            <a:pPr marL="800100" lvl="2" indent="0">
              <a:buNone/>
            </a:pPr>
            <a:r>
              <a:rPr lang="en-US" dirty="0"/>
              <a:t>Less severe than qualification testing.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6423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212B083B-4C30-48C5-A8CA-96352C83A9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89"/>
          <a:stretch/>
        </p:blipFill>
        <p:spPr bwMode="auto">
          <a:xfrm>
            <a:off x="5652120" y="2060849"/>
            <a:ext cx="343577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53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B0BDD32-0F68-4D71-ADD2-AE1CD889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50413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Thermal Vacuum Test (TV)</a:t>
            </a:r>
          </a:p>
          <a:p>
            <a:pPr marL="400050" lvl="1" indent="0">
              <a:buNone/>
            </a:pPr>
            <a:r>
              <a:rPr lang="en-US" dirty="0"/>
              <a:t>Cycling under vacuum conditions to wort hot and cold temperatures.</a:t>
            </a:r>
          </a:p>
          <a:p>
            <a:pPr marL="400050" lvl="1" indent="0">
              <a:buNone/>
            </a:pPr>
            <a:r>
              <a:rPr lang="en-US" dirty="0"/>
              <a:t>Verification through functional testing</a:t>
            </a:r>
          </a:p>
          <a:p>
            <a:pPr marL="40005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Thermal Cycling Test (TC)</a:t>
            </a:r>
          </a:p>
          <a:p>
            <a:pPr marL="400050" lvl="1" indent="0">
              <a:buNone/>
            </a:pPr>
            <a:r>
              <a:rPr lang="en-US" dirty="0"/>
              <a:t>Ambient pressure. Fast and cost friendly</a:t>
            </a:r>
          </a:p>
          <a:p>
            <a:pPr marL="400050" lvl="1" indent="0">
              <a:buNone/>
            </a:pPr>
            <a:r>
              <a:rPr lang="en-US" dirty="0"/>
              <a:t>Reveal defects due environmental stress</a:t>
            </a:r>
          </a:p>
          <a:p>
            <a:pPr marL="40005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Thermal Balance Test (TBT)</a:t>
            </a:r>
          </a:p>
          <a:p>
            <a:pPr marL="400050" lvl="1" indent="0">
              <a:buNone/>
            </a:pPr>
            <a:r>
              <a:rPr lang="en-US" dirty="0"/>
              <a:t>Part of the TV (usually), mainly two purposes:</a:t>
            </a:r>
          </a:p>
          <a:p>
            <a:pPr marL="800100" lvl="2" indent="0">
              <a:buNone/>
            </a:pPr>
            <a:r>
              <a:rPr lang="en-US" dirty="0"/>
              <a:t>Demonstrate the ability of the TCS</a:t>
            </a:r>
          </a:p>
          <a:p>
            <a:pPr marL="800100" lvl="2" indent="0">
              <a:buNone/>
            </a:pPr>
            <a:r>
              <a:rPr lang="en-US" dirty="0"/>
              <a:t>Provide data for TMM correlation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6060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54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B0BDD32-0F68-4D71-ADD2-AE1CD889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83099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Margins</a:t>
            </a:r>
          </a:p>
          <a:p>
            <a:pPr marL="400050" lvl="1" indent="0">
              <a:buNone/>
            </a:pPr>
            <a:r>
              <a:rPr lang="en-US" dirty="0"/>
              <a:t>Different margins applied in the different phases of the mission: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0A265D80-6EB6-4E5A-8459-9E8CC2613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63513"/>
            <a:ext cx="6599708" cy="372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7533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55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B0BDD32-0F68-4D71-ADD2-AE1CD889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61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</a:t>
            </a:r>
          </a:p>
        </p:txBody>
      </p:sp>
      <p:pic>
        <p:nvPicPr>
          <p:cNvPr id="9" name="Imagen 1">
            <a:extLst>
              <a:ext uri="{FF2B5EF4-FFF2-40B4-BE49-F238E27FC236}">
                <a16:creationId xmlns:a16="http://schemas.microsoft.com/office/drawing/2014/main" id="{DAA40B17-9387-4016-9F8E-9171BE5D1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6"/>
          <a:stretch/>
        </p:blipFill>
        <p:spPr bwMode="auto">
          <a:xfrm>
            <a:off x="493713" y="1916831"/>
            <a:ext cx="7947025" cy="359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1546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56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10" name="Imagen 1">
            <a:extLst>
              <a:ext uri="{FF2B5EF4-FFF2-40B4-BE49-F238E27FC236}">
                <a16:creationId xmlns:a16="http://schemas.microsoft.com/office/drawing/2014/main" id="{1370AE10-AE11-4132-AA51-8EAA8D8BC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12590"/>
            <a:ext cx="3816523" cy="219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2">
            <a:extLst>
              <a:ext uri="{FF2B5EF4-FFF2-40B4-BE49-F238E27FC236}">
                <a16:creationId xmlns:a16="http://schemas.microsoft.com/office/drawing/2014/main" id="{309B7508-49EE-4BFB-9697-01933BFDF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90" y="1824737"/>
            <a:ext cx="3042841" cy="206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3">
            <a:extLst>
              <a:ext uri="{FF2B5EF4-FFF2-40B4-BE49-F238E27FC236}">
                <a16:creationId xmlns:a16="http://schemas.microsoft.com/office/drawing/2014/main" id="{888FEE94-114A-4E44-B21F-62A4AF8F1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716" y="4451760"/>
            <a:ext cx="2922588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4">
            <a:extLst>
              <a:ext uri="{FF2B5EF4-FFF2-40B4-BE49-F238E27FC236}">
                <a16:creationId xmlns:a16="http://schemas.microsoft.com/office/drawing/2014/main" id="{494178DB-731A-49B1-93CD-4B6BE82AE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" y="4135285"/>
            <a:ext cx="3080407" cy="206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36C4A4A-6969-47D7-AF7F-9513EE567C6C}"/>
              </a:ext>
            </a:extLst>
          </p:cNvPr>
          <p:cNvSpPr txBox="1"/>
          <p:nvPr/>
        </p:nvSpPr>
        <p:spPr>
          <a:xfrm>
            <a:off x="377031" y="1312590"/>
            <a:ext cx="21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dirty="0"/>
              <a:t>Development test</a:t>
            </a:r>
          </a:p>
        </p:txBody>
      </p:sp>
    </p:spTree>
    <p:extLst>
      <p:ext uri="{BB962C8B-B14F-4D97-AF65-F5344CB8AC3E}">
        <p14:creationId xmlns:p14="http://schemas.microsoft.com/office/powerpoint/2010/main" val="22485936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57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36C4A4A-6969-47D7-AF7F-9513EE567C6C}"/>
              </a:ext>
            </a:extLst>
          </p:cNvPr>
          <p:cNvSpPr txBox="1"/>
          <p:nvPr/>
        </p:nvSpPr>
        <p:spPr>
          <a:xfrm>
            <a:off x="377031" y="1312590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dirty="0"/>
              <a:t>TVT</a:t>
            </a:r>
          </a:p>
        </p:txBody>
      </p:sp>
      <p:pic>
        <p:nvPicPr>
          <p:cNvPr id="12" name="Picture 5" descr="Z:\Proyectos\Solar_Orbiter\PHI\PHI_ELE\Fotos_STM\Fotos PHI_ELE\IMG_1161.JPG">
            <a:extLst>
              <a:ext uri="{FF2B5EF4-FFF2-40B4-BE49-F238E27FC236}">
                <a16:creationId xmlns:a16="http://schemas.microsoft.com/office/drawing/2014/main" id="{8FC9A63D-B8D7-46D4-A58E-2FD049195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489" y="1916832"/>
            <a:ext cx="5401022" cy="405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3761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58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36C4A4A-6969-47D7-AF7F-9513EE567C6C}"/>
              </a:ext>
            </a:extLst>
          </p:cNvPr>
          <p:cNvSpPr txBox="1"/>
          <p:nvPr/>
        </p:nvSpPr>
        <p:spPr>
          <a:xfrm>
            <a:off x="377031" y="1312590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dirty="0"/>
              <a:t>TVT</a:t>
            </a:r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31E14AE7-8F2F-4815-B19B-73385D190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/>
          <a:stretch>
            <a:fillRect/>
          </a:stretch>
        </p:blipFill>
        <p:spPr bwMode="auto">
          <a:xfrm>
            <a:off x="2390775" y="1628775"/>
            <a:ext cx="4156075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7654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59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36C4A4A-6969-47D7-AF7F-9513EE567C6C}"/>
              </a:ext>
            </a:extLst>
          </p:cNvPr>
          <p:cNvSpPr txBox="1"/>
          <p:nvPr/>
        </p:nvSpPr>
        <p:spPr>
          <a:xfrm>
            <a:off x="377031" y="1312590"/>
            <a:ext cx="330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dirty="0"/>
              <a:t>Louvers   (Rosetta mission)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10CBE92-F5FF-4E21-9346-1DFC2140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156" y="1772816"/>
            <a:ext cx="3341688" cy="444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564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5B12C4E-5B63-4E44-A020-923977B86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404B5C-55BF-4E50-9658-6FEA6EA91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4ECB4F9A-592B-4C06-896B-213385824297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A077DE1-11CB-4B17-9B46-404FBBFD1558}"/>
              </a:ext>
            </a:extLst>
          </p:cNvPr>
          <p:cNvSpPr/>
          <p:nvPr/>
        </p:nvSpPr>
        <p:spPr>
          <a:xfrm>
            <a:off x="697792" y="1231710"/>
            <a:ext cx="776040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altLang="es-ES" b="0" dirty="0">
                <a:solidFill>
                  <a:srgbClr val="004696"/>
                </a:solidFill>
              </a:rPr>
              <a:t>Typical requirements</a:t>
            </a: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83A63684-D588-4F6D-9BEF-7A7E42384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82880"/>
          </a:xfrm>
        </p:spPr>
        <p:txBody>
          <a:bodyPr/>
          <a:lstStyle/>
          <a:p>
            <a:pPr>
              <a:defRPr/>
            </a:pPr>
            <a:r>
              <a:rPr lang="en-GB" dirty="0"/>
              <a:t>Barcelona </a:t>
            </a:r>
            <a:r>
              <a:rPr lang="en-GB" dirty="0" err="1"/>
              <a:t>TechnoWeek</a:t>
            </a:r>
            <a:endParaRPr lang="en-GB" dirty="0"/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E3DD4E4B-50CB-4684-850D-93A0678AB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272360"/>
              </p:ext>
            </p:extLst>
          </p:nvPr>
        </p:nvGraphicFramePr>
        <p:xfrm>
          <a:off x="3788609" y="1340768"/>
          <a:ext cx="4743831" cy="22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380">
                  <a:extLst>
                    <a:ext uri="{9D8B030D-6E8A-4147-A177-3AD203B41FA5}">
                      <a16:colId xmlns:a16="http://schemas.microsoft.com/office/drawing/2014/main" val="3199624365"/>
                    </a:ext>
                  </a:extLst>
                </a:gridCol>
                <a:gridCol w="1613725">
                  <a:extLst>
                    <a:ext uri="{9D8B030D-6E8A-4147-A177-3AD203B41FA5}">
                      <a16:colId xmlns:a16="http://schemas.microsoft.com/office/drawing/2014/main" val="2350765624"/>
                    </a:ext>
                  </a:extLst>
                </a:gridCol>
                <a:gridCol w="1613726">
                  <a:extLst>
                    <a:ext uri="{9D8B030D-6E8A-4147-A177-3AD203B41FA5}">
                      <a16:colId xmlns:a16="http://schemas.microsoft.com/office/drawing/2014/main" val="1632285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Component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Minimum </a:t>
                      </a:r>
                    </a:p>
                    <a:p>
                      <a:pPr algn="ctr"/>
                      <a:r>
                        <a:rPr lang="en-US" sz="1400" noProof="0" dirty="0"/>
                        <a:t>Temperature</a:t>
                      </a:r>
                    </a:p>
                    <a:p>
                      <a:pPr algn="ctr"/>
                      <a:r>
                        <a:rPr lang="en-US" sz="1400" noProof="0" dirty="0"/>
                        <a:t>[ºC]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Maximum </a:t>
                      </a:r>
                    </a:p>
                    <a:p>
                      <a:pPr algn="ctr"/>
                      <a:r>
                        <a:rPr lang="en-US" sz="1400" noProof="0" dirty="0"/>
                        <a:t>Temperature</a:t>
                      </a:r>
                    </a:p>
                    <a:p>
                      <a:pPr algn="ctr"/>
                      <a:r>
                        <a:rPr lang="en-US" sz="1400" noProof="0" dirty="0"/>
                        <a:t>[ºC]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5488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Electronics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+50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529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Batteries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+20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809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Solar panels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-150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+70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659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IR detectors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-220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-170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94006"/>
                  </a:ext>
                </a:extLst>
              </a:tr>
            </a:tbl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654E7227-0845-4F24-B7A3-432CFC2B1492}"/>
              </a:ext>
            </a:extLst>
          </p:cNvPr>
          <p:cNvSpPr/>
          <p:nvPr/>
        </p:nvSpPr>
        <p:spPr>
          <a:xfrm>
            <a:off x="1132989" y="2483241"/>
            <a:ext cx="149794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altLang="es-ES" sz="1600" b="0" dirty="0">
                <a:solidFill>
                  <a:srgbClr val="004696"/>
                </a:solidFill>
              </a:rPr>
              <a:t>Temperature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41BEE948-6FDF-47C3-8C58-65507F1A1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725609"/>
              </p:ext>
            </p:extLst>
          </p:nvPr>
        </p:nvGraphicFramePr>
        <p:xfrm>
          <a:off x="3788609" y="3689390"/>
          <a:ext cx="474383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3199624365"/>
                    </a:ext>
                  </a:extLst>
                </a:gridCol>
                <a:gridCol w="3231663">
                  <a:extLst>
                    <a:ext uri="{9D8B030D-6E8A-4147-A177-3AD203B41FA5}">
                      <a16:colId xmlns:a16="http://schemas.microsoft.com/office/drawing/2014/main" val="2350765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Component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Stability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5488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Electronics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&lt; 5 ºC/h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529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CCD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&lt; 0.1 ºC/min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809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err="1"/>
                        <a:t>Cryo</a:t>
                      </a:r>
                      <a:r>
                        <a:rPr lang="en-US" sz="1400" noProof="0" dirty="0"/>
                        <a:t> telescope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100 μ</a:t>
                      </a:r>
                      <a:r>
                        <a:rPr lang="en-US" sz="1400" noProof="0" dirty="0"/>
                        <a:t>ºC</a:t>
                      </a:r>
                      <a:r>
                        <a:rPr lang="es-E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659980"/>
                  </a:ext>
                </a:extLst>
              </a:tr>
            </a:tbl>
          </a:graphicData>
        </a:graphic>
      </p:graphicFrame>
      <p:sp>
        <p:nvSpPr>
          <p:cNvPr id="15" name="Rectángulo 14">
            <a:extLst>
              <a:ext uri="{FF2B5EF4-FFF2-40B4-BE49-F238E27FC236}">
                <a16:creationId xmlns:a16="http://schemas.microsoft.com/office/drawing/2014/main" id="{8AEBE0C0-112D-407E-9A3A-42F344CD0990}"/>
              </a:ext>
            </a:extLst>
          </p:cNvPr>
          <p:cNvSpPr/>
          <p:nvPr/>
        </p:nvSpPr>
        <p:spPr>
          <a:xfrm>
            <a:off x="1138206" y="4439965"/>
            <a:ext cx="149794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altLang="es-ES" sz="1600" b="0" dirty="0">
                <a:solidFill>
                  <a:srgbClr val="004696"/>
                </a:solidFill>
              </a:rPr>
              <a:t>Temporal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B5E819E-B444-4DB3-BE04-BF5A88823215}"/>
              </a:ext>
            </a:extLst>
          </p:cNvPr>
          <p:cNvSpPr/>
          <p:nvPr/>
        </p:nvSpPr>
        <p:spPr>
          <a:xfrm>
            <a:off x="1132989" y="5705786"/>
            <a:ext cx="149794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altLang="es-ES" sz="1600" b="0" dirty="0">
                <a:solidFill>
                  <a:srgbClr val="004696"/>
                </a:solidFill>
              </a:rPr>
              <a:t>Spatial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E78D9DAC-BC72-4842-AA96-90A3E84ED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260508"/>
              </p:ext>
            </p:extLst>
          </p:nvPr>
        </p:nvGraphicFramePr>
        <p:xfrm>
          <a:off x="3788609" y="5306492"/>
          <a:ext cx="474383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3199624365"/>
                    </a:ext>
                  </a:extLst>
                </a:gridCol>
                <a:gridCol w="3231663">
                  <a:extLst>
                    <a:ext uri="{9D8B030D-6E8A-4147-A177-3AD203B41FA5}">
                      <a16:colId xmlns:a16="http://schemas.microsoft.com/office/drawing/2014/main" val="2350765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Component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Stability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5488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Optical bench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&lt; 2 ºC/m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529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Mirror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&lt; 0.5 ºC (all the surface)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809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0854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60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36C4A4A-6969-47D7-AF7F-9513EE567C6C}"/>
              </a:ext>
            </a:extLst>
          </p:cNvPr>
          <p:cNvSpPr txBox="1"/>
          <p:nvPr/>
        </p:nvSpPr>
        <p:spPr>
          <a:xfrm>
            <a:off x="377031" y="1312590"/>
            <a:ext cx="671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dirty="0"/>
              <a:t>MLI   Rosetta mission – black Kapton       ISO -  </a:t>
            </a:r>
            <a:r>
              <a:rPr lang="en-US" sz="2000" b="0" dirty="0" err="1"/>
              <a:t>Betacloth</a:t>
            </a:r>
            <a:endParaRPr lang="en-US" sz="2000" b="0" dirty="0"/>
          </a:p>
        </p:txBody>
      </p:sp>
      <p:pic>
        <p:nvPicPr>
          <p:cNvPr id="8" name="Picture 4" descr="lores_34717">
            <a:extLst>
              <a:ext uri="{FF2B5EF4-FFF2-40B4-BE49-F238E27FC236}">
                <a16:creationId xmlns:a16="http://schemas.microsoft.com/office/drawing/2014/main" id="{821E8ECA-04D4-4155-95DB-7B78CB8A9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73238"/>
            <a:ext cx="31369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iso001">
            <a:extLst>
              <a:ext uri="{FF2B5EF4-FFF2-40B4-BE49-F238E27FC236}">
                <a16:creationId xmlns:a16="http://schemas.microsoft.com/office/drawing/2014/main" id="{D5AED8C7-E74E-4A11-BD1E-00E611C33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205" y="1773236"/>
            <a:ext cx="349198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4188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61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36C4A4A-6969-47D7-AF7F-9513EE567C6C}"/>
              </a:ext>
            </a:extLst>
          </p:cNvPr>
          <p:cNvSpPr txBox="1"/>
          <p:nvPr/>
        </p:nvSpPr>
        <p:spPr>
          <a:xfrm>
            <a:off x="377031" y="1312590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dirty="0"/>
              <a:t>Heat Pipes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8EF1CE6-BE7D-4111-AB41-F22E51AF3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84" y="1997733"/>
            <a:ext cx="4606823" cy="3280103"/>
          </a:xfrm>
          <a:prstGeom prst="rect">
            <a:avLst/>
          </a:prstGeom>
        </p:spPr>
      </p:pic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0E4D34C1-B8A6-4A6A-8749-03D1C5DD8CF8}"/>
              </a:ext>
            </a:extLst>
          </p:cNvPr>
          <p:cNvSpPr txBox="1">
            <a:spLocks/>
          </p:cNvSpPr>
          <p:nvPr/>
        </p:nvSpPr>
        <p:spPr bwMode="auto">
          <a:xfrm>
            <a:off x="377031" y="5277836"/>
            <a:ext cx="1529865" cy="18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ES" sz="1100" b="0" kern="0" dirty="0">
                <a:latin typeface="+mj-lt"/>
                <a:cs typeface="Times New Roman" panose="02020603050405020304" pitchFamily="18" charset="0"/>
              </a:rPr>
              <a:t>Swift BAT </a:t>
            </a:r>
            <a:r>
              <a:rPr lang="es-ES" sz="1100" b="0" kern="0" dirty="0" err="1">
                <a:latin typeface="+mj-lt"/>
                <a:cs typeface="Times New Roman" panose="02020603050405020304" pitchFamily="18" charset="0"/>
              </a:rPr>
              <a:t>System</a:t>
            </a:r>
            <a:endParaRPr lang="es-ES" sz="1100" b="0" kern="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D606B0D-E8CF-472D-8797-FC447F4119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31"/>
          <a:stretch/>
        </p:blipFill>
        <p:spPr>
          <a:xfrm>
            <a:off x="5048301" y="2059004"/>
            <a:ext cx="4060203" cy="315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36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62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58E4FDD-FE7C-4D31-A127-2253A0831441}"/>
              </a:ext>
            </a:extLst>
          </p:cNvPr>
          <p:cNvSpPr txBox="1"/>
          <p:nvPr/>
        </p:nvSpPr>
        <p:spPr>
          <a:xfrm>
            <a:off x="426602" y="1340768"/>
            <a:ext cx="8717398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TCS has an import role in the S/C and instruments design.</a:t>
            </a:r>
          </a:p>
          <a:p>
            <a:pPr marL="342900" indent="-342900">
              <a:buFontTx/>
              <a:buChar char="-"/>
            </a:pPr>
            <a:r>
              <a:rPr lang="en-US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The space is hostile. Fast environment variation.</a:t>
            </a:r>
          </a:p>
          <a:p>
            <a:pPr marL="342900" indent="-342900">
              <a:buFontTx/>
              <a:buChar char="-"/>
            </a:pPr>
            <a:r>
              <a:rPr lang="en-US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No convection, only radiation and conduction which are less effective.</a:t>
            </a:r>
          </a:p>
          <a:p>
            <a:pPr marL="342900" indent="-342900">
              <a:buFontTx/>
              <a:buChar char="-"/>
            </a:pPr>
            <a:r>
              <a:rPr lang="en-US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Thermal analysis: Hand and numerical calculations</a:t>
            </a:r>
          </a:p>
          <a:p>
            <a:pPr marL="342900" indent="-342900">
              <a:buFontTx/>
              <a:buChar char="-"/>
            </a:pPr>
            <a:r>
              <a:rPr lang="en-US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Design philosophy</a:t>
            </a:r>
          </a:p>
          <a:p>
            <a:pPr marL="800100" lvl="1" indent="-342900">
              <a:buFontTx/>
              <a:buChar char="-"/>
            </a:pPr>
            <a:r>
              <a:rPr lang="en-US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Decouple from the environment </a:t>
            </a:r>
          </a:p>
          <a:p>
            <a:pPr marL="800100" lvl="1" indent="-342900">
              <a:buFontTx/>
              <a:buChar char="-"/>
            </a:pPr>
            <a:r>
              <a:rPr lang="en-US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Passive or active </a:t>
            </a:r>
          </a:p>
          <a:p>
            <a:pPr marL="800100" lvl="1" indent="-342900">
              <a:buFontTx/>
              <a:buChar char="-"/>
            </a:pPr>
            <a:r>
              <a:rPr lang="en-US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Use the worst-case approach</a:t>
            </a:r>
          </a:p>
          <a:p>
            <a:pPr marL="800100" lvl="1" indent="-342900">
              <a:buFontTx/>
              <a:buChar char="-"/>
            </a:pPr>
            <a:r>
              <a:rPr lang="en-US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Margins!</a:t>
            </a:r>
          </a:p>
          <a:p>
            <a:pPr marL="800100" lvl="1" indent="-342900">
              <a:buFontTx/>
              <a:buChar char="-"/>
            </a:pPr>
            <a:r>
              <a:rPr lang="en-US" b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Testing if possible</a:t>
            </a:r>
          </a:p>
        </p:txBody>
      </p:sp>
    </p:spTree>
    <p:extLst>
      <p:ext uri="{BB962C8B-B14F-4D97-AF65-F5344CB8AC3E}">
        <p14:creationId xmlns:p14="http://schemas.microsoft.com/office/powerpoint/2010/main" val="40296166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56276-0740-44BA-A6A4-9DD5738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2057-AEBB-476C-BEA2-D4CD0AB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Barcelona 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568E7-E30D-472B-8C7E-E73B8F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63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205472-3E7D-4AAC-A41D-FE932A2295E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291D9CE8-241D-48C8-BA23-FEE0BC9CB34C}"/>
              </a:ext>
            </a:extLst>
          </p:cNvPr>
          <p:cNvGraphicFramePr>
            <a:graphicFrameLocks/>
          </p:cNvGraphicFramePr>
          <p:nvPr/>
        </p:nvGraphicFramePr>
        <p:xfrm>
          <a:off x="1763688" y="2060848"/>
          <a:ext cx="5353050" cy="3605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23697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3A497F2D-A1AC-4775-98C1-F3624D90B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98610"/>
            <a:ext cx="8412480" cy="4351961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Spacecraft thermal control. CSL </a:t>
            </a:r>
            <a:r>
              <a:rPr lang="en-US" sz="12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Université</a:t>
            </a:r>
            <a:r>
              <a:rPr lang="en-US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de Liege</a:t>
            </a:r>
            <a:r>
              <a:rPr lang="es-ES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. </a:t>
            </a:r>
            <a:r>
              <a:rPr lang="pt-BR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Prof. </a:t>
            </a:r>
            <a:r>
              <a:rPr lang="pt-BR" sz="12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P.Rochus</a:t>
            </a:r>
            <a:r>
              <a:rPr lang="pt-BR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, Ass. </a:t>
            </a:r>
            <a:r>
              <a:rPr lang="pt-BR" sz="12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L.Salvador</a:t>
            </a:r>
            <a:r>
              <a:rPr lang="pt-BR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(</a:t>
            </a:r>
            <a:r>
              <a:rPr lang="pt-BR" sz="12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November</a:t>
            </a:r>
            <a:r>
              <a:rPr lang="pt-BR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2011)</a:t>
            </a:r>
          </a:p>
          <a:p>
            <a:pPr marL="0" indent="0">
              <a:buNone/>
            </a:pPr>
            <a:endParaRPr lang="en-GB" altLang="es-ES" sz="120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GB" altLang="es-ES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J. Meseguer, I. Perez-Grande, A. Sanz-Andrés,  </a:t>
            </a:r>
            <a:r>
              <a:rPr lang="es-ES" sz="12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Woodhead</a:t>
            </a:r>
            <a:r>
              <a:rPr lang="es-ES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Publishing, 2012.</a:t>
            </a:r>
            <a:endParaRPr lang="pt-BR" sz="120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pt-BR" sz="120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D. G. Gilmore, Spacecraft Thermal Control Handbook, 2003</a:t>
            </a:r>
          </a:p>
          <a:p>
            <a:pPr marL="0" indent="0">
              <a:buNone/>
            </a:pPr>
            <a:endParaRPr lang="en-US" sz="120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GB" altLang="es-ES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TFAWS03. </a:t>
            </a:r>
            <a:r>
              <a:rPr lang="es-ES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</a:t>
            </a:r>
            <a:r>
              <a:rPr lang="es-ES" sz="1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  <a:r>
              <a:rPr lang="es-ES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</a:t>
            </a:r>
            <a:r>
              <a:rPr lang="es-ES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Interface </a:t>
            </a:r>
            <a:r>
              <a:rPr lang="es-ES" sz="1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Filler</a:t>
            </a:r>
            <a:r>
              <a:rPr lang="es-ES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es-ES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es-ES" sz="1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Bolted</a:t>
            </a:r>
            <a:r>
              <a:rPr lang="es-ES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Aluminum</a:t>
            </a:r>
            <a:r>
              <a:rPr lang="es-ES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Interface </a:t>
            </a:r>
            <a:r>
              <a:rPr lang="es-ES" sz="1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es-ES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</a:t>
            </a:r>
            <a:r>
              <a:rPr lang="es-ES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ES" sz="1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Vacuum</a:t>
            </a:r>
            <a:r>
              <a:rPr lang="es-ES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endParaRPr lang="es-ES" sz="1200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sz="1200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http://thermotive.com/thermalstraps.html</a:t>
            </a:r>
          </a:p>
          <a:p>
            <a:pPr marL="0" indent="0">
              <a:buNone/>
            </a:pPr>
            <a:endParaRPr lang="en-US" sz="120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s-ES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https://www.techapps.com/gfts</a:t>
            </a:r>
          </a:p>
          <a:p>
            <a:pPr marL="0" indent="0">
              <a:buNone/>
            </a:pPr>
            <a:endParaRPr lang="en-US" sz="120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s-ES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https://www.techapps.com/copper-thermal-strap-assemblies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Holman, J. P., “Heat Transfer (8ª ed.)”, McGraw-Hill, 1997.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2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Cengel</a:t>
            </a:r>
            <a:r>
              <a:rPr lang="en-US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, Y.A., “Heat Transfer. A practical approach”.</a:t>
            </a:r>
          </a:p>
          <a:p>
            <a:pPr marL="0" indent="0">
              <a:buNone/>
            </a:pPr>
            <a:endParaRPr lang="es-ES" sz="1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sz="1000" dirty="0"/>
          </a:p>
          <a:p>
            <a:pPr marL="0" indent="0">
              <a:buNone/>
            </a:pPr>
            <a:endParaRPr lang="es-ES" sz="100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1997C7C-EFB1-42B6-9974-1A10B393B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F6DC9EB-D9F2-4E4F-8F6D-500D6DD76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Barcelona </a:t>
            </a:r>
            <a:r>
              <a:rPr lang="en-GB" dirty="0" err="1"/>
              <a:t>TechnoWeek</a:t>
            </a:r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35A5DC-370A-4408-81AA-44E93621D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64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1AEA9CD8-5230-44C1-8324-189A93DC2C6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918896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5B12C4E-5B63-4E44-A020-923977B86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404B5C-55BF-4E50-9658-6FEA6EA91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4ECB4F9A-592B-4C06-896B-213385824297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A077DE1-11CB-4B17-9B46-404FBBFD1558}"/>
              </a:ext>
            </a:extLst>
          </p:cNvPr>
          <p:cNvSpPr/>
          <p:nvPr/>
        </p:nvSpPr>
        <p:spPr>
          <a:xfrm>
            <a:off x="697792" y="1231710"/>
            <a:ext cx="776040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altLang="es-ES" b="0" dirty="0">
                <a:solidFill>
                  <a:srgbClr val="004696"/>
                </a:solidFill>
              </a:rPr>
              <a:t>Typical requirements</a:t>
            </a: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83A63684-D588-4F6D-9BEF-7A7E42384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82880"/>
          </a:xfrm>
        </p:spPr>
        <p:txBody>
          <a:bodyPr/>
          <a:lstStyle/>
          <a:p>
            <a:pPr>
              <a:defRPr/>
            </a:pPr>
            <a:r>
              <a:rPr lang="en-GB" dirty="0"/>
              <a:t>Barcelona </a:t>
            </a:r>
            <a:r>
              <a:rPr lang="en-GB" dirty="0" err="1"/>
              <a:t>TechnoWeek</a:t>
            </a:r>
            <a:endParaRPr lang="en-GB" dirty="0"/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317F0BA4-0220-411D-9465-D674A0406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88840"/>
            <a:ext cx="8412480" cy="4315027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dirty="0"/>
              <a:t>Electronic cards and mechanical equipment: </a:t>
            </a:r>
          </a:p>
          <a:p>
            <a:pPr marL="914400" lvl="2" indent="0">
              <a:lnSpc>
                <a:spcPct val="80000"/>
              </a:lnSpc>
              <a:buNone/>
            </a:pPr>
            <a:r>
              <a:rPr lang="en-US" dirty="0"/>
              <a:t>Around room temperature (originally designed for terrestrial use, ease of testing,…)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Detectors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Signal noise -&gt; usually coldest part</a:t>
            </a:r>
          </a:p>
          <a:p>
            <a:pPr lvl="2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The critical equipment (usually)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optics 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detectors 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Batteries</a:t>
            </a:r>
            <a:endParaRPr lang="es-ES" dirty="0"/>
          </a:p>
          <a:p>
            <a:pPr lvl="1">
              <a:lnSpc>
                <a:spcPct val="80000"/>
              </a:lnSpc>
            </a:pPr>
            <a:endParaRPr lang="es-ES" dirty="0"/>
          </a:p>
          <a:p>
            <a:pPr lvl="1">
              <a:lnSpc>
                <a:spcPct val="80000"/>
              </a:lnSpc>
            </a:pPr>
            <a:r>
              <a:rPr lang="en-US" dirty="0"/>
              <a:t>De-rating: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Lower the maximum operational temperature to increase the life.</a:t>
            </a:r>
          </a:p>
          <a:p>
            <a:pPr marL="914400" lvl="2" indent="0">
              <a:lnSpc>
                <a:spcPct val="8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242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5B12C4E-5B63-4E44-A020-923977B86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404B5C-55BF-4E50-9658-6FEA6EA91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4ECB4F9A-592B-4C06-896B-213385824297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A077DE1-11CB-4B17-9B46-404FBBFD1558}"/>
              </a:ext>
            </a:extLst>
          </p:cNvPr>
          <p:cNvSpPr/>
          <p:nvPr/>
        </p:nvSpPr>
        <p:spPr>
          <a:xfrm>
            <a:off x="697792" y="1231710"/>
            <a:ext cx="776040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altLang="es-ES" b="0" dirty="0">
                <a:solidFill>
                  <a:srgbClr val="004696"/>
                </a:solidFill>
              </a:rPr>
              <a:t>Parameters driving the TCS</a:t>
            </a: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83A63684-D588-4F6D-9BEF-7A7E42384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82880"/>
          </a:xfrm>
        </p:spPr>
        <p:txBody>
          <a:bodyPr/>
          <a:lstStyle/>
          <a:p>
            <a:pPr>
              <a:defRPr/>
            </a:pPr>
            <a:r>
              <a:rPr lang="en-GB" dirty="0"/>
              <a:t>Barcelona </a:t>
            </a:r>
            <a:r>
              <a:rPr lang="en-GB" dirty="0" err="1"/>
              <a:t>TechnoWeek</a:t>
            </a:r>
            <a:endParaRPr lang="en-GB" dirty="0"/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317F0BA4-0220-411D-9465-D674A0406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88840"/>
            <a:ext cx="8412480" cy="3600986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dirty="0"/>
              <a:t>the S/C environment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External loads</a:t>
            </a:r>
          </a:p>
          <a:p>
            <a:pPr lvl="2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the heat dissipated onboard the S/C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Electronic dissipation, heaters, ..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the distribution of the thermal dissipation within the spacecraft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the temperature requirements of the S/C components 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the configuration of the spacecraft: geometry, materials, etc.</a:t>
            </a:r>
          </a:p>
          <a:p>
            <a:pPr marL="914400" lvl="2" indent="0">
              <a:lnSpc>
                <a:spcPct val="8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950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5B12C4E-5B63-4E44-A020-923977B86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pPr>
                <a:defRPr/>
              </a:pPr>
              <a:t>15 June 2019</a:t>
            </a:fld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404B5C-55BF-4E50-9658-6FEA6EA91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4ECB4F9A-592B-4C06-896B-213385824297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A077DE1-11CB-4B17-9B46-404FBBFD1558}"/>
              </a:ext>
            </a:extLst>
          </p:cNvPr>
          <p:cNvSpPr/>
          <p:nvPr/>
        </p:nvSpPr>
        <p:spPr>
          <a:xfrm>
            <a:off x="697792" y="1231710"/>
            <a:ext cx="776040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altLang="es-ES" b="0" dirty="0">
                <a:solidFill>
                  <a:srgbClr val="004696"/>
                </a:solidFill>
              </a:rPr>
              <a:t>TCS Design</a:t>
            </a: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83A63684-D588-4F6D-9BEF-7A7E42384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82880"/>
          </a:xfrm>
        </p:spPr>
        <p:txBody>
          <a:bodyPr/>
          <a:lstStyle/>
          <a:p>
            <a:pPr>
              <a:defRPr/>
            </a:pPr>
            <a:r>
              <a:rPr lang="en-GB" dirty="0"/>
              <a:t>Barcelona </a:t>
            </a:r>
            <a:r>
              <a:rPr lang="en-GB" dirty="0" err="1"/>
              <a:t>TechnoWeek</a:t>
            </a:r>
            <a:endParaRPr lang="en-GB" dirty="0"/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317F0BA4-0220-411D-9465-D674A0406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88840"/>
            <a:ext cx="8412480" cy="4222694"/>
          </a:xfrm>
        </p:spPr>
        <p:txBody>
          <a:bodyPr/>
          <a:lstStyle/>
          <a:p>
            <a:pPr marL="514350" lvl="1" indent="0">
              <a:lnSpc>
                <a:spcPct val="80000"/>
              </a:lnSpc>
              <a:buNone/>
            </a:pPr>
            <a:r>
              <a:rPr lang="en-US" dirty="0"/>
              <a:t>Based on:</a:t>
            </a:r>
          </a:p>
          <a:p>
            <a:pPr marL="914400" lvl="2" indent="0">
              <a:lnSpc>
                <a:spcPct val="80000"/>
              </a:lnSpc>
              <a:buNone/>
            </a:pPr>
            <a:r>
              <a:rPr lang="en-US" dirty="0"/>
              <a:t>Previous experience</a:t>
            </a:r>
          </a:p>
          <a:p>
            <a:pPr marL="914400" lvl="2" indent="0">
              <a:lnSpc>
                <a:spcPct val="80000"/>
              </a:lnSpc>
              <a:buNone/>
            </a:pPr>
            <a:r>
              <a:rPr lang="en-US" dirty="0"/>
              <a:t>Basic semi-analytical calculations</a:t>
            </a:r>
          </a:p>
          <a:p>
            <a:pPr marL="914400" lvl="2" indent="0">
              <a:lnSpc>
                <a:spcPct val="80000"/>
              </a:lnSpc>
              <a:buNone/>
            </a:pPr>
            <a:r>
              <a:rPr lang="en-US" dirty="0"/>
              <a:t>Complex numerical simulations (GMM, TMM)</a:t>
            </a:r>
          </a:p>
          <a:p>
            <a:pPr marL="914400" lvl="2" indent="0">
              <a:lnSpc>
                <a:spcPct val="80000"/>
              </a:lnSpc>
              <a:buNone/>
            </a:pPr>
            <a:r>
              <a:rPr lang="en-US" dirty="0"/>
              <a:t>Steady cases: hottest and coldest</a:t>
            </a:r>
          </a:p>
          <a:p>
            <a:pPr marL="914400" lvl="2" indent="0">
              <a:lnSpc>
                <a:spcPct val="80000"/>
              </a:lnSpc>
              <a:buNone/>
            </a:pPr>
            <a:r>
              <a:rPr lang="en-US" dirty="0"/>
              <a:t>Transient cases</a:t>
            </a:r>
          </a:p>
          <a:p>
            <a:pPr marL="914400" lvl="2" indent="0">
              <a:lnSpc>
                <a:spcPct val="80000"/>
              </a:lnSpc>
              <a:buNone/>
            </a:pPr>
            <a:r>
              <a:rPr lang="en-US" dirty="0"/>
              <a:t>Laboratory tests on engineering models</a:t>
            </a:r>
          </a:p>
          <a:p>
            <a:pPr marL="914400" lvl="2" indent="0">
              <a:lnSpc>
                <a:spcPct val="80000"/>
              </a:lnSpc>
              <a:buNone/>
            </a:pPr>
            <a:r>
              <a:rPr lang="en-US" dirty="0"/>
              <a:t>Tests on vacuum chambers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GB" altLang="es-ES" dirty="0"/>
          </a:p>
          <a:p>
            <a:pPr marL="457200" lvl="1" indent="0">
              <a:lnSpc>
                <a:spcPct val="80000"/>
              </a:lnSpc>
              <a:buNone/>
            </a:pPr>
            <a:r>
              <a:rPr lang="en-GB" altLang="es-ES" dirty="0"/>
              <a:t>Limitations:</a:t>
            </a:r>
          </a:p>
          <a:p>
            <a:pPr marL="857250" lvl="2" indent="0">
              <a:lnSpc>
                <a:spcPct val="80000"/>
              </a:lnSpc>
              <a:buNone/>
            </a:pPr>
            <a:r>
              <a:rPr lang="en-GB" altLang="es-ES" dirty="0"/>
              <a:t>Subjected to many uncertainties.</a:t>
            </a:r>
          </a:p>
          <a:p>
            <a:pPr marL="857250" lvl="2" indent="0">
              <a:lnSpc>
                <a:spcPct val="80000"/>
              </a:lnSpc>
              <a:buNone/>
            </a:pPr>
            <a:r>
              <a:rPr lang="en-GB" altLang="es-ES" dirty="0"/>
              <a:t>Testing is needed to validate numerical models.</a:t>
            </a:r>
          </a:p>
          <a:p>
            <a:pPr marL="857250" lvl="2" indent="0">
              <a:lnSpc>
                <a:spcPct val="80000"/>
              </a:lnSpc>
              <a:buNone/>
            </a:pPr>
            <a:r>
              <a:rPr lang="en-GB" altLang="es-ES" dirty="0"/>
              <a:t>A realistic design requires interaction with other S/C subsystems: mechanical design, attitude control, power management, etc. </a:t>
            </a:r>
          </a:p>
          <a:p>
            <a:pPr marL="914400" lvl="2" indent="0">
              <a:lnSpc>
                <a:spcPct val="8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752174"/>
      </p:ext>
    </p:extLst>
  </p:cSld>
  <p:clrMapOvr>
    <a:masterClrMapping/>
  </p:clrMapOvr>
</p:sld>
</file>

<file path=ppt/theme/theme1.xml><?xml version="1.0" encoding="utf-8"?>
<a:theme xmlns:a="http://schemas.openxmlformats.org/drawingml/2006/main" name="FlexToF_Evolution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72"/>
      </a:accent1>
      <a:accent2>
        <a:srgbClr val="005DC8"/>
      </a:accent2>
      <a:accent3>
        <a:srgbClr val="FFFFFF"/>
      </a:accent3>
      <a:accent4>
        <a:srgbClr val="000000"/>
      </a:accent4>
      <a:accent5>
        <a:srgbClr val="AAE2CA"/>
      </a:accent5>
      <a:accent6>
        <a:srgbClr val="439DFF"/>
      </a:accent6>
      <a:hlink>
        <a:srgbClr val="005DC8"/>
      </a:hlink>
      <a:folHlink>
        <a:srgbClr val="B2B2B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FlexToF_Evolution</Template>
  <TotalTime>16111</TotalTime>
  <Words>2799</Words>
  <Application>Microsoft Office PowerPoint</Application>
  <PresentationFormat>Presentación en pantalla (4:3)</PresentationFormat>
  <Paragraphs>758</Paragraphs>
  <Slides>64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64</vt:i4>
      </vt:variant>
    </vt:vector>
  </HeadingPairs>
  <TitlesOfParts>
    <vt:vector size="74" baseType="lpstr">
      <vt:lpstr>Arial</vt:lpstr>
      <vt:lpstr>Cambria Math</vt:lpstr>
      <vt:lpstr>Courier New</vt:lpstr>
      <vt:lpstr>Symbol</vt:lpstr>
      <vt:lpstr>Times New Roman</vt:lpstr>
      <vt:lpstr>Wingdings</vt:lpstr>
      <vt:lpstr>FlexToF_Evolution</vt:lpstr>
      <vt:lpstr>Visio</vt:lpstr>
      <vt:lpstr>Equation</vt:lpstr>
      <vt:lpstr>Graph</vt:lpstr>
      <vt:lpstr>Presentación de PowerPoint</vt:lpstr>
      <vt:lpstr>Contents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Thermal Environment</vt:lpstr>
      <vt:lpstr>Introduction</vt:lpstr>
      <vt:lpstr>Thermal Environment</vt:lpstr>
      <vt:lpstr>Introduction</vt:lpstr>
      <vt:lpstr>Basic concepts</vt:lpstr>
      <vt:lpstr>Basic concepts</vt:lpstr>
      <vt:lpstr>Basic concepts</vt:lpstr>
      <vt:lpstr>Basic concepts</vt:lpstr>
      <vt:lpstr>Basic concepts</vt:lpstr>
      <vt:lpstr>Basic concepts</vt:lpstr>
      <vt:lpstr>Basic concepts</vt:lpstr>
      <vt:lpstr>Thermal control methods</vt:lpstr>
      <vt:lpstr>Thermal control methods</vt:lpstr>
      <vt:lpstr>Thermal control methods</vt:lpstr>
      <vt:lpstr>Thermal control methods</vt:lpstr>
      <vt:lpstr>Thermal control methods</vt:lpstr>
      <vt:lpstr>Thermal control methods</vt:lpstr>
      <vt:lpstr>Thermal control methods</vt:lpstr>
      <vt:lpstr>Thermal control methods</vt:lpstr>
      <vt:lpstr>Thermal control methods</vt:lpstr>
      <vt:lpstr>Thermal control methods</vt:lpstr>
      <vt:lpstr>Thermal control methods</vt:lpstr>
      <vt:lpstr>Thermal control methods</vt:lpstr>
      <vt:lpstr>Thermal control methods</vt:lpstr>
      <vt:lpstr>Thermal control methods</vt:lpstr>
      <vt:lpstr>Thermal control methods</vt:lpstr>
      <vt:lpstr>Thermal control methods</vt:lpstr>
      <vt:lpstr>Thermal control methods</vt:lpstr>
      <vt:lpstr>Thermal control methods</vt:lpstr>
      <vt:lpstr>Thermal control methods</vt:lpstr>
      <vt:lpstr>Thermal control methods</vt:lpstr>
      <vt:lpstr>Thermal control methods</vt:lpstr>
      <vt:lpstr>Thermal control methods</vt:lpstr>
      <vt:lpstr>Thermal control methods</vt:lpstr>
      <vt:lpstr>Thermal control methods</vt:lpstr>
      <vt:lpstr>Thermal design</vt:lpstr>
      <vt:lpstr>Thermal design</vt:lpstr>
      <vt:lpstr>Thermal analysis</vt:lpstr>
      <vt:lpstr>Thermal analysis</vt:lpstr>
      <vt:lpstr>Thermal analysis</vt:lpstr>
      <vt:lpstr>Thermal analysis</vt:lpstr>
      <vt:lpstr>Testing</vt:lpstr>
      <vt:lpstr>Testing</vt:lpstr>
      <vt:lpstr>Testing</vt:lpstr>
      <vt:lpstr>Testing</vt:lpstr>
      <vt:lpstr>Testing</vt:lpstr>
      <vt:lpstr>Examples</vt:lpstr>
      <vt:lpstr>Examples</vt:lpstr>
      <vt:lpstr>Examples</vt:lpstr>
      <vt:lpstr>Examples</vt:lpstr>
      <vt:lpstr>Examples</vt:lpstr>
      <vt:lpstr>Examples</vt:lpstr>
      <vt:lpstr>Conclusions</vt:lpstr>
      <vt:lpstr>Conclusions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Gascon</dc:creator>
  <cp:lastModifiedBy>Ignacio Torralbo</cp:lastModifiedBy>
  <cp:revision>592</cp:revision>
  <cp:lastPrinted>2017-06-26T14:45:06Z</cp:lastPrinted>
  <dcterms:created xsi:type="dcterms:W3CDTF">2014-07-02T14:16:18Z</dcterms:created>
  <dcterms:modified xsi:type="dcterms:W3CDTF">2019-06-15T16:03:21Z</dcterms:modified>
</cp:coreProperties>
</file>