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b9c6f361a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b9c6f361a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b9c6f361a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b9c6f361a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b9c6f361a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b9c6f361a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b9c6f361a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b9c6f361a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b9c6f361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b9c6f361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c32cbf4d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c32cbf4d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988cb36bc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988cb36bc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ba853578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ba853578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988cb36bc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988cb36b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988cb36bc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988cb36bc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d3b604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d3b604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988cb36bc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988cb36bc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4d3b6048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4d3b6048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ba853578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ba853578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988cb36bc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988cb36bc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ba853578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ba853578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ba853578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ba853578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ba853578d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ba853578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ba853578d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ba853578d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ba853578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ba853578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ba853578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ba853578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988cb36b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988cb36b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ba853578d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ba853578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ba853578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4ba853578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6e61d94d14917b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6e61d94d14917b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c32cbf4d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c32cbf4d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ba853578d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ba853578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9a26a006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9a26a006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ba853578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ba853578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9a26a00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9a26a00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9a26a006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59a26a006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9a26a006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9a26a006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988cb36bc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988cb36bc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9a6cda9e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9a6cda9e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ba853578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ba853578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9a26a006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9a26a006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9a26a006e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9a26a006e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9a26a006e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9a26a006e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9a26a006e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9a26a006e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9a26a006e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9a26a006e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4f247808a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4f247808a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988cb36bc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988cb36bc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988cb36bc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988cb36bc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988cb36bc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988cb36b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b9c6f361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b9c6f361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b9c6f361a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b9c6f361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4" name="Google Shape;8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6375000" y="4789800"/>
            <a:ext cx="27690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434343"/>
                </a:solidFill>
              </a:rPr>
              <a:t>4th BCN TechnoWeek.@lluisgesa</a:t>
            </a:r>
            <a:endParaRPr b="1" i="1"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en.wikipedia.org/wiki/Safety-critical_system#cite_note-3" TargetMode="External"/><Relationship Id="rId4" Type="http://schemas.openxmlformats.org/officeDocument/2006/relationships/hyperlink" Target="https://en.wikipedia.org/wiki/Safety-critical_system#cite_note-3" TargetMode="External"/><Relationship Id="rId5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gif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60.jpg"/><Relationship Id="rId7" Type="http://schemas.openxmlformats.org/officeDocument/2006/relationships/image" Target="../media/image46.jp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2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9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Relationship Id="rId4" Type="http://schemas.openxmlformats.org/officeDocument/2006/relationships/image" Target="../media/image38.jpg"/><Relationship Id="rId5" Type="http://schemas.openxmlformats.org/officeDocument/2006/relationships/image" Target="../media/image32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Relationship Id="rId4" Type="http://schemas.openxmlformats.org/officeDocument/2006/relationships/image" Target="../media/image4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Relationship Id="rId4" Type="http://schemas.openxmlformats.org/officeDocument/2006/relationships/image" Target="../media/image39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Relationship Id="rId4" Type="http://schemas.openxmlformats.org/officeDocument/2006/relationships/image" Target="../media/image4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ctrTitle"/>
          </p:nvPr>
        </p:nvSpPr>
        <p:spPr>
          <a:xfrm>
            <a:off x="311700" y="186225"/>
            <a:ext cx="8520600" cy="226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 </a:t>
            </a:r>
            <a:endParaRPr b="1" i="1" sz="3000">
              <a:solidFill>
                <a:srgbClr val="434343"/>
              </a:solidFill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 	PathFinder</a:t>
            </a:r>
            <a:r>
              <a:rPr lang="en"/>
              <a:t>: Data Management Unit</a:t>
            </a:r>
            <a:endParaRPr/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50" y="945375"/>
            <a:ext cx="4831976" cy="36155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625" y="1667745"/>
            <a:ext cx="4476174" cy="27947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8" name="Google Shape;17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Management Unit : Computing Resources</a:t>
            </a:r>
            <a:endParaRPr/>
          </a:p>
        </p:txBody>
      </p:sp>
      <p:sp>
        <p:nvSpPr>
          <p:cNvPr id="184" name="Google Shape;18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CPU: 12 Mhz (TSC695F, ERC32 architecture (Sparc V7))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Memory: 2MB RAM, 256K Persistent memory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85" name="Google Shape;185;p35"/>
          <p:cNvSpPr txBox="1"/>
          <p:nvPr>
            <p:ph idx="1" type="body"/>
          </p:nvPr>
        </p:nvSpPr>
        <p:spPr>
          <a:xfrm>
            <a:off x="4458150" y="2873975"/>
            <a:ext cx="42897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Software: 79K code lines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6" name="Google Shape;186;p35"/>
          <p:cNvSpPr txBox="1"/>
          <p:nvPr/>
        </p:nvSpPr>
        <p:spPr>
          <a:xfrm>
            <a:off x="6165225" y="4043425"/>
            <a:ext cx="24366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2571750"/>
            <a:ext cx="3390900" cy="190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800" y="1512300"/>
            <a:ext cx="4762500" cy="27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4" name="Google Shape;194;p36"/>
          <p:cNvSpPr txBox="1"/>
          <p:nvPr/>
        </p:nvSpPr>
        <p:spPr>
          <a:xfrm>
            <a:off x="311700" y="463800"/>
            <a:ext cx="83625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DMU vs Lego </a:t>
            </a: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Mindstorms EV3  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533125" y="823625"/>
            <a:ext cx="83625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300Mhz &amp; 64Mb of memory</a:t>
            </a:r>
            <a:endParaRPr b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</a:rPr>
              <a:t>A </a:t>
            </a:r>
            <a:r>
              <a:rPr b="1" lang="en" sz="2000">
                <a:solidFill>
                  <a:srgbClr val="000000"/>
                </a:solidFill>
              </a:rPr>
              <a:t>critical system</a:t>
            </a:r>
            <a:r>
              <a:rPr lang="en" sz="2000">
                <a:solidFill>
                  <a:srgbClr val="000000"/>
                </a:solidFill>
              </a:rPr>
              <a:t> is a system whose failure or malfunction may result in one (or more) of the following </a:t>
            </a:r>
            <a:r>
              <a:rPr lang="en" sz="2000">
                <a:solidFill>
                  <a:srgbClr val="000000"/>
                </a:solidFill>
              </a:rPr>
              <a:t>o</a:t>
            </a:r>
            <a:r>
              <a:rPr lang="en" sz="2000">
                <a:solidFill>
                  <a:srgbClr val="000000"/>
                </a:solidFill>
              </a:rPr>
              <a:t>utcomes:</a:t>
            </a:r>
            <a:endParaRPr baseline="30000" sz="2000" u="sng">
              <a:solidFill>
                <a:srgbClr val="000000"/>
              </a:solidFill>
              <a:hlinkClick r:id="rId3"/>
            </a:endParaRPr>
          </a:p>
          <a:p>
            <a:pPr indent="-355600" lvl="0" marL="6858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death or serious injury to people</a:t>
            </a:r>
            <a:endParaRPr sz="2000">
              <a:solidFill>
                <a:srgbClr val="000000"/>
              </a:solidFill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loss or severe damage to equipment/property</a:t>
            </a:r>
            <a:endParaRPr sz="2000">
              <a:solidFill>
                <a:srgbClr val="000000"/>
              </a:solidFill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environmental harm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</a:rPr>
              <a:t>If those system implies software, we the peopl.. err... the software engineers enter in scene</a:t>
            </a:r>
            <a:r>
              <a:rPr b="1" lang="en" sz="2000">
                <a:solidFill>
                  <a:srgbClr val="000000"/>
                </a:solidFill>
              </a:rPr>
              <a:t>!</a:t>
            </a:r>
            <a:endParaRPr baseline="30000" sz="2000" u="sng">
              <a:solidFill>
                <a:srgbClr val="000000"/>
              </a:solidFill>
              <a:hlinkClick r:id="rId4"/>
            </a:endParaRPr>
          </a:p>
          <a:p>
            <a:pPr indent="0" lvl="0" marL="0" rtl="0" algn="l"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3550" y="3575550"/>
            <a:ext cx="2389250" cy="14335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37"/>
          <p:cNvSpPr txBox="1"/>
          <p:nvPr/>
        </p:nvSpPr>
        <p:spPr>
          <a:xfrm>
            <a:off x="0" y="0"/>
            <a:ext cx="91440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Do software, but critical?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04" name="Google Shape;20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space?</a:t>
            </a:r>
            <a:endParaRPr/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1170125"/>
            <a:ext cx="5819600" cy="3346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1" name="Google Shape;21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did it? </a:t>
            </a:r>
            <a:endParaRPr/>
          </a:p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311700" y="168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</a:t>
            </a:r>
            <a:r>
              <a:rPr lang="en">
                <a:solidFill>
                  <a:srgbClr val="000000"/>
                </a:solidFill>
              </a:rPr>
              <a:t>trict engineering process with hard requirements: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75 % CPU  </a:t>
            </a:r>
            <a:r>
              <a:rPr lang="en">
                <a:solidFill>
                  <a:schemeClr val="dk1"/>
                </a:solidFill>
              </a:rPr>
              <a:t>---&gt; 9 MHz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Top limit of 80 % Memory used.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Also with </a:t>
            </a:r>
            <a:r>
              <a:rPr lang="en">
                <a:solidFill>
                  <a:srgbClr val="000000"/>
                </a:solidFill>
              </a:rPr>
              <a:t>high</a:t>
            </a:r>
            <a:r>
              <a:rPr lang="en">
                <a:solidFill>
                  <a:srgbClr val="000000"/>
                </a:solidFill>
              </a:rPr>
              <a:t> quality assurance: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Testing -&gt; In LISA Pathfinder 5 lines of tests per line of functional code.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8" name="Google Shape;218;p39"/>
          <p:cNvSpPr txBox="1"/>
          <p:nvPr>
            <p:ph type="title"/>
          </p:nvPr>
        </p:nvSpPr>
        <p:spPr>
          <a:xfrm>
            <a:off x="464100" y="902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process under </a:t>
            </a:r>
            <a:r>
              <a:rPr lang="en"/>
              <a:t>ESA Standards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process</a:t>
            </a:r>
            <a:r>
              <a:rPr baseline="30000" lang="en"/>
              <a:t>TM</a:t>
            </a:r>
            <a:endParaRPr baseline="30000"/>
          </a:p>
        </p:txBody>
      </p:sp>
      <p:sp>
        <p:nvSpPr>
          <p:cNvPr id="224" name="Google Shape;22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A / TRL: 2-3: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Preliminary Requirement Review (PRR)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B / TRL: 4-5: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Preliminary Definition phase.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System Requirements Review (SRR)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Preliminary Design Review (PDR)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C / TRL: 6-7: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Detailed Definition /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Implementation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System Requirements Review (SRR)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Critical Design Review (CDR)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0"/>
          <p:cNvSpPr txBox="1"/>
          <p:nvPr>
            <p:ph idx="1" type="body"/>
          </p:nvPr>
        </p:nvSpPr>
        <p:spPr>
          <a:xfrm>
            <a:off x="4788300" y="1152475"/>
            <a:ext cx="435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D / TRL: 8: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Qualification Review (QR)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E1 / TRL: 9: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Flight Qualification / Acceptance review (AR)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E2: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Operational Readiness Review (ORR)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Flight Readiness Review (FRR)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Launch Readiness Review (LRR)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Flight Qualification Review (FQR)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End of Life Review (EOLR)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Phase F: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Disposal of spacecraft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Engineering waterfall model</a:t>
            </a:r>
            <a:endParaRPr/>
          </a:p>
        </p:txBody>
      </p:sp>
      <p:sp>
        <p:nvSpPr>
          <p:cNvPr id="231" name="Google Shape;23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1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100" y="1071250"/>
            <a:ext cx="4922074" cy="369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process</a:t>
            </a:r>
            <a:r>
              <a:rPr baseline="30000" lang="en"/>
              <a:t>TM</a:t>
            </a:r>
            <a:r>
              <a:rPr lang="en"/>
              <a:t> -&gt;PhaseA/B</a:t>
            </a:r>
            <a:endParaRPr baseline="30000"/>
          </a:p>
        </p:txBody>
      </p:sp>
      <p:pic>
        <p:nvPicPr>
          <p:cNvPr id="239" name="Google Shape;2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25" y="1216450"/>
            <a:ext cx="4971851" cy="29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2"/>
          <p:cNvSpPr txBox="1"/>
          <p:nvPr/>
        </p:nvSpPr>
        <p:spPr>
          <a:xfrm>
            <a:off x="5469775" y="2969700"/>
            <a:ext cx="3300300" cy="17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Requirements: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138 Pages,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120 Reqs for Basis Software,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1050 Reqs for main </a:t>
            </a:r>
            <a:r>
              <a:rPr lang="en"/>
              <a:t>Application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300 Reqs For Interface.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722 pages for Traceability document.</a:t>
            </a:r>
            <a:endParaRPr/>
          </a:p>
        </p:txBody>
      </p:sp>
      <p:sp>
        <p:nvSpPr>
          <p:cNvPr id="241" name="Google Shape;24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process</a:t>
            </a:r>
            <a:r>
              <a:rPr baseline="30000" lang="en"/>
              <a:t>TM</a:t>
            </a:r>
            <a:r>
              <a:rPr lang="en"/>
              <a:t> -&gt;Phase A/B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 Block Diagram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3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249" name="Google Shape;2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162" y="1407525"/>
            <a:ext cx="3102074" cy="37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me.</a:t>
            </a:r>
            <a:endParaRPr/>
          </a:p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Working as Software </a:t>
            </a:r>
            <a:r>
              <a:rPr lang="en" sz="1400">
                <a:solidFill>
                  <a:srgbClr val="000000"/>
                </a:solidFill>
              </a:rPr>
              <a:t>Engineer</a:t>
            </a:r>
            <a:r>
              <a:rPr lang="en" sz="1400">
                <a:solidFill>
                  <a:srgbClr val="000000"/>
                </a:solidFill>
              </a:rPr>
              <a:t> in the Gravitational Wave Research at group at IEEC since 2006.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3243950"/>
            <a:ext cx="3168200" cy="17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00" y="1682900"/>
            <a:ext cx="3207842" cy="1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9700" y="1682900"/>
            <a:ext cx="1319050" cy="1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350" y="1682900"/>
            <a:ext cx="1392039" cy="1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7113" y="1682900"/>
            <a:ext cx="2005760" cy="13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0750" y="3207600"/>
            <a:ext cx="1392050" cy="13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/>
        </p:nvSpPr>
        <p:spPr>
          <a:xfrm>
            <a:off x="5340900" y="3730975"/>
            <a:ext cx="36864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Since last 1st Jan, Software Engineering Manager at ICE/CSIC-IEEC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5" name="Google Shape;115;p26"/>
          <p:cNvSpPr txBox="1"/>
          <p:nvPr/>
        </p:nvSpPr>
        <p:spPr>
          <a:xfrm>
            <a:off x="5182350" y="4599650"/>
            <a:ext cx="4220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process</a:t>
            </a:r>
            <a:r>
              <a:rPr baseline="30000" lang="en"/>
              <a:t>TM</a:t>
            </a:r>
            <a:r>
              <a:rPr lang="en"/>
              <a:t> -&gt;PhaseA/B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4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650" y="1669875"/>
            <a:ext cx="3581525" cy="31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895" y="1467470"/>
            <a:ext cx="4003050" cy="25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2274" y="1096363"/>
            <a:ext cx="3170400" cy="379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process</a:t>
            </a:r>
            <a:r>
              <a:rPr baseline="30000" lang="en"/>
              <a:t>TM</a:t>
            </a:r>
            <a:r>
              <a:rPr lang="en"/>
              <a:t> -&gt;Phase A/B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Technology Mind-Map</a:t>
            </a:r>
            <a:endParaRPr/>
          </a:p>
        </p:txBody>
      </p:sp>
      <p:sp>
        <p:nvSpPr>
          <p:cNvPr id="265" name="Google Shape;26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25" y="1476475"/>
            <a:ext cx="6860750" cy="32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875" y="905825"/>
            <a:ext cx="6291923" cy="375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6"/>
          <p:cNvSpPr txBox="1"/>
          <p:nvPr/>
        </p:nvSpPr>
        <p:spPr>
          <a:xfrm>
            <a:off x="304800" y="457200"/>
            <a:ext cx="50490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The process</a:t>
            </a:r>
            <a:r>
              <a:rPr baseline="30000" lang="en" sz="2800">
                <a:solidFill>
                  <a:schemeClr val="dk1"/>
                </a:solidFill>
              </a:rPr>
              <a:t>TM</a:t>
            </a:r>
            <a:r>
              <a:rPr lang="en" sz="2800">
                <a:solidFill>
                  <a:schemeClr val="dk1"/>
                </a:solidFill>
              </a:rPr>
              <a:t> -&gt;Phase A/B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Designing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/>
          <p:nvPr>
            <p:ph idx="1" type="body"/>
          </p:nvPr>
        </p:nvSpPr>
        <p:spPr>
          <a:xfrm>
            <a:off x="311700" y="1685875"/>
            <a:ext cx="8520600" cy="25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Boot: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Custom micro-OS from scratch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23k Code lines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130k Code lines for test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Main SW: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RTEMS OS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56k Code lines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260k Code lines for test</a:t>
            </a:r>
            <a:endParaRPr b="1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279" name="Google Shape;279;p47"/>
          <p:cNvSpPr txBox="1"/>
          <p:nvPr/>
        </p:nvSpPr>
        <p:spPr>
          <a:xfrm>
            <a:off x="304800" y="457200"/>
            <a:ext cx="50490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The process</a:t>
            </a:r>
            <a:r>
              <a:rPr baseline="30000" lang="en" sz="2800">
                <a:solidFill>
                  <a:schemeClr val="dk1"/>
                </a:solidFill>
              </a:rPr>
              <a:t>TM</a:t>
            </a:r>
            <a:r>
              <a:rPr lang="en" sz="2800">
                <a:solidFill>
                  <a:schemeClr val="dk1"/>
                </a:solidFill>
              </a:rPr>
              <a:t> -&gt;Phase C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Developing</a:t>
            </a:r>
            <a:endParaRPr/>
          </a:p>
        </p:txBody>
      </p:sp>
      <p:sp>
        <p:nvSpPr>
          <p:cNvPr id="280" name="Google Shape;280;p47"/>
          <p:cNvSpPr txBox="1"/>
          <p:nvPr>
            <p:ph idx="1" type="body"/>
          </p:nvPr>
        </p:nvSpPr>
        <p:spPr>
          <a:xfrm>
            <a:off x="4350300" y="1762075"/>
            <a:ext cx="4532400" cy="23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>
                <a:solidFill>
                  <a:srgbClr val="000000"/>
                </a:solidFill>
              </a:rPr>
              <a:t>Programming language: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Sparc V7 assembler for boot and CPU register access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C99 for applications</a:t>
            </a:r>
            <a:endParaRPr b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>
                <a:solidFill>
                  <a:srgbClr val="000000"/>
                </a:solidFill>
              </a:rPr>
              <a:t>Python for tools</a:t>
            </a:r>
            <a:endParaRPr b="1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process</a:t>
            </a:r>
            <a:r>
              <a:rPr baseline="30000" lang="en"/>
              <a:t>TM</a:t>
            </a:r>
            <a:r>
              <a:rPr lang="en"/>
              <a:t> -&gt;Phase 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and quality process</a:t>
            </a:r>
            <a:endParaRPr/>
          </a:p>
        </p:txBody>
      </p:sp>
      <p:sp>
        <p:nvSpPr>
          <p:cNvPr id="286" name="Google Shape;286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8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288" name="Google Shape;2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19275"/>
            <a:ext cx="8839200" cy="21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95200"/>
            <a:ext cx="2982975" cy="13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9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454" y="0"/>
            <a:ext cx="76350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50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05" name="Google Shape;3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834" y="0"/>
            <a:ext cx="763833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1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14" y="0"/>
            <a:ext cx="76083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2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406" y="0"/>
            <a:ext cx="762518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3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29" name="Google Shape;32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134" y="0"/>
            <a:ext cx="76217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925" y="1641475"/>
            <a:ext cx="2857500" cy="3352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500" y="2303538"/>
            <a:ext cx="4690275" cy="26382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me.</a:t>
            </a:r>
            <a:endParaRPr/>
          </a:p>
        </p:txBody>
      </p:sp>
      <p:sp>
        <p:nvSpPr>
          <p:cNvPr id="123" name="Google Shape;123;p27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Working as Lecturer in Software Engineering topics in Universitat Autònoma de Barcelona (UAB) </a:t>
            </a:r>
            <a:r>
              <a:rPr i="1" lang="en" sz="1400">
                <a:solidFill>
                  <a:schemeClr val="dk1"/>
                </a:solidFill>
              </a:rPr>
              <a:t>School of international Studies of UPF   (ESCFI-UPF)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4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37" name="Google Shape;3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587" y="0"/>
            <a:ext cx="36528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5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45" name="Google Shape;34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3" y="0"/>
            <a:ext cx="89088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finally 10 years after …. </a:t>
            </a:r>
            <a:r>
              <a:rPr lang="en"/>
              <a:t>Phase E!!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6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53" name="Google Shape;3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320" y="2637201"/>
            <a:ext cx="4454374" cy="2506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4" name="Google Shape;35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75" y="1070125"/>
            <a:ext cx="4148524" cy="3110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5" name="Google Shape;35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6725" y="3159300"/>
            <a:ext cx="1984200" cy="198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after all the effort, an email is received..</a:t>
            </a:r>
            <a:endParaRPr/>
          </a:p>
        </p:txBody>
      </p:sp>
      <p:sp>
        <p:nvSpPr>
          <p:cNvPr id="361" name="Google Shape;361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"/>
          <p:cNvSpPr txBox="1"/>
          <p:nvPr/>
        </p:nvSpPr>
        <p:spPr>
          <a:xfrm>
            <a:off x="468300" y="1017725"/>
            <a:ext cx="3792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pic>
        <p:nvPicPr>
          <p:cNvPr id="363" name="Google Shape;3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375" y="964225"/>
            <a:ext cx="6446625" cy="412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4" name="Google Shape;36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600" y="1386125"/>
            <a:ext cx="3134575" cy="1764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65" name="Google Shape;365;p57"/>
          <p:cNvCxnSpPr/>
          <p:nvPr/>
        </p:nvCxnSpPr>
        <p:spPr>
          <a:xfrm flipH="1" rot="10800000">
            <a:off x="1605200" y="2591050"/>
            <a:ext cx="2485500" cy="8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LPF, </a:t>
            </a:r>
            <a:r>
              <a:rPr b="1" lang="en"/>
              <a:t>C3SatP</a:t>
            </a:r>
            <a:endParaRPr b="1"/>
          </a:p>
        </p:txBody>
      </p:sp>
      <p:sp>
        <p:nvSpPr>
          <p:cNvPr id="371" name="Google Shape;371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300" y="1330375"/>
            <a:ext cx="42862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LPF, </a:t>
            </a:r>
            <a:r>
              <a:rPr b="1" lang="en"/>
              <a:t>C3SatP</a:t>
            </a:r>
            <a:endParaRPr b="1"/>
          </a:p>
        </p:txBody>
      </p:sp>
      <p:sp>
        <p:nvSpPr>
          <p:cNvPr id="378" name="Google Shape;378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Custom platform made from scratch by IEEC: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Robust OBC with ESA Mission heritage in software.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Optionally with </a:t>
            </a:r>
            <a:r>
              <a:rPr lang="en">
                <a:solidFill>
                  <a:srgbClr val="000000"/>
                </a:solidFill>
              </a:rPr>
              <a:t>High</a:t>
            </a:r>
            <a:r>
              <a:rPr lang="en">
                <a:solidFill>
                  <a:srgbClr val="000000"/>
                </a:solidFill>
              </a:rPr>
              <a:t> computing </a:t>
            </a:r>
            <a:r>
              <a:rPr lang="en">
                <a:solidFill>
                  <a:srgbClr val="000000"/>
                </a:solidFill>
              </a:rPr>
              <a:t>capability in a Hybrid Computer (FPGA + MSoC)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Optionally with SDR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CPU 180 Mhz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4" name="Google Shape;38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project, new toys..       </a:t>
            </a:r>
            <a:endParaRPr/>
          </a:p>
        </p:txBody>
      </p:sp>
      <p:pic>
        <p:nvPicPr>
          <p:cNvPr id="385" name="Google Shape;3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50" y="1411050"/>
            <a:ext cx="3340247" cy="2906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6" name="Google Shape;38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852" y="1886400"/>
            <a:ext cx="3237950" cy="29063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7" name="Google Shape;387;p60"/>
          <p:cNvSpPr txBox="1"/>
          <p:nvPr>
            <p:ph idx="1" type="body"/>
          </p:nvPr>
        </p:nvSpPr>
        <p:spPr>
          <a:xfrm>
            <a:off x="1950200" y="1017725"/>
            <a:ext cx="3340200" cy="4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128 Kb RAM / 256 Kb Flash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8" name="Google Shape;388;p60"/>
          <p:cNvSpPr txBox="1"/>
          <p:nvPr>
            <p:ph idx="1" type="body"/>
          </p:nvPr>
        </p:nvSpPr>
        <p:spPr>
          <a:xfrm>
            <a:off x="586875" y="4469175"/>
            <a:ext cx="5005500" cy="4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4 Cores 1.5 Ghz + 2 Cores 400Mhz. 2GB RAM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89" name="Google Shape;38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00" y="3666650"/>
            <a:ext cx="796842" cy="6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1"/>
          <p:cNvSpPr txBox="1"/>
          <p:nvPr>
            <p:ph idx="1" type="body"/>
          </p:nvPr>
        </p:nvSpPr>
        <p:spPr>
          <a:xfrm>
            <a:off x="311700" y="1000075"/>
            <a:ext cx="8520600" cy="21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New options for operating systems: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GNU/Linux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FreeRTOS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MBed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Contiki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...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5" name="Google Shape;39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project, new toys.. Also for software       </a:t>
            </a:r>
            <a:endParaRPr/>
          </a:p>
        </p:txBody>
      </p:sp>
      <p:sp>
        <p:nvSpPr>
          <p:cNvPr id="396" name="Google Shape;396;p61"/>
          <p:cNvSpPr txBox="1"/>
          <p:nvPr>
            <p:ph idx="1" type="body"/>
          </p:nvPr>
        </p:nvSpPr>
        <p:spPr>
          <a:xfrm>
            <a:off x="311700" y="3328025"/>
            <a:ext cx="8520600" cy="10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New options for communications: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TCP/IP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Cubesat Space Protocol (CSP)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2"/>
          <p:cNvSpPr txBox="1"/>
          <p:nvPr>
            <p:ph idx="1" type="body"/>
          </p:nvPr>
        </p:nvSpPr>
        <p:spPr>
          <a:xfrm>
            <a:off x="311700" y="1000075"/>
            <a:ext cx="8520600" cy="21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New platforms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KubOS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Taste from ESA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Commercials: ISIS, GomSpace, …..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Resources from Libre Space Foundation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...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02" name="Google Shape;402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project, new toys.. Also for software       </a:t>
            </a:r>
            <a:endParaRPr/>
          </a:p>
        </p:txBody>
      </p:sp>
      <p:sp>
        <p:nvSpPr>
          <p:cNvPr id="403" name="Google Shape;403;p62"/>
          <p:cNvSpPr txBox="1"/>
          <p:nvPr>
            <p:ph idx="1" type="body"/>
          </p:nvPr>
        </p:nvSpPr>
        <p:spPr>
          <a:xfrm>
            <a:off x="311700" y="3290575"/>
            <a:ext cx="85206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New </a:t>
            </a:r>
            <a:r>
              <a:rPr lang="en">
                <a:solidFill>
                  <a:srgbClr val="000000"/>
                </a:solidFill>
              </a:rPr>
              <a:t>Languages</a:t>
            </a:r>
            <a:r>
              <a:rPr lang="en">
                <a:solidFill>
                  <a:srgbClr val="000000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Python ---&gt; uPython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Java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/>
          <p:nvPr/>
        </p:nvSpPr>
        <p:spPr>
          <a:xfrm>
            <a:off x="4282550" y="4269125"/>
            <a:ext cx="47289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rgbClr val="434343"/>
                </a:solidFill>
              </a:rPr>
              <a:t>And program watchdogs! </a:t>
            </a:r>
            <a:endParaRPr b="1" i="1" sz="2800">
              <a:solidFill>
                <a:srgbClr val="434343"/>
              </a:solidFill>
            </a:endParaRPr>
          </a:p>
        </p:txBody>
      </p:sp>
      <p:sp>
        <p:nvSpPr>
          <p:cNvPr id="409" name="Google Shape;409;p63"/>
          <p:cNvSpPr txBox="1"/>
          <p:nvPr>
            <p:ph idx="1" type="body"/>
          </p:nvPr>
        </p:nvSpPr>
        <p:spPr>
          <a:xfrm>
            <a:off x="100425" y="1338875"/>
            <a:ext cx="8899200" cy="7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Is needed the development rigidity of the standard software development for space missions?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10" name="Google Shape;41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development </a:t>
            </a:r>
            <a:r>
              <a:rPr lang="en"/>
              <a:t>approaches</a:t>
            </a:r>
            <a:endParaRPr/>
          </a:p>
        </p:txBody>
      </p:sp>
      <p:sp>
        <p:nvSpPr>
          <p:cNvPr id="411" name="Google Shape;411;p63"/>
          <p:cNvSpPr txBox="1"/>
          <p:nvPr>
            <p:ph idx="1" type="body"/>
          </p:nvPr>
        </p:nvSpPr>
        <p:spPr>
          <a:xfrm>
            <a:off x="100425" y="2138150"/>
            <a:ext cx="88992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Maybe not.. But don’t forget: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12" name="Google Shape;412;p63"/>
          <p:cNvSpPr txBox="1"/>
          <p:nvPr>
            <p:ph idx="1" type="body"/>
          </p:nvPr>
        </p:nvSpPr>
        <p:spPr>
          <a:xfrm>
            <a:off x="100425" y="2617250"/>
            <a:ext cx="88992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Software should run fine! How many missions had severe failures due software issue?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413" name="Google Shape;41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875" y="3084938"/>
            <a:ext cx="3048000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3"/>
          <p:cNvSpPr txBox="1"/>
          <p:nvPr>
            <p:ph idx="1" type="body"/>
          </p:nvPr>
        </p:nvSpPr>
        <p:spPr>
          <a:xfrm>
            <a:off x="122400" y="3629750"/>
            <a:ext cx="8899200" cy="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Don’t relax!</a:t>
            </a:r>
            <a:endParaRPr b="1" sz="3000">
              <a:solidFill>
                <a:srgbClr val="000000"/>
              </a:solidFill>
            </a:endParaRPr>
          </a:p>
        </p:txBody>
      </p:sp>
      <p:sp>
        <p:nvSpPr>
          <p:cNvPr id="415" name="Google Shape;415;p63"/>
          <p:cNvSpPr txBox="1"/>
          <p:nvPr>
            <p:ph type="title"/>
          </p:nvPr>
        </p:nvSpPr>
        <p:spPr>
          <a:xfrm>
            <a:off x="4267200" y="4230950"/>
            <a:ext cx="45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FF0000"/>
                </a:solidFill>
              </a:rPr>
              <a:t>And program watchdogs! 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71" y="1666303"/>
            <a:ext cx="4113000" cy="3187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124" y="1666300"/>
            <a:ext cx="4065812" cy="31875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" name="Google Shape;131;p28"/>
          <p:cNvSpPr txBox="1"/>
          <p:nvPr/>
        </p:nvSpPr>
        <p:spPr>
          <a:xfrm>
            <a:off x="311600" y="1017725"/>
            <a:ext cx="8520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LISA - Laser Interferometer Space Antenna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me.mainProject();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development approaches</a:t>
            </a:r>
            <a:endParaRPr/>
          </a:p>
        </p:txBody>
      </p:sp>
      <p:pic>
        <p:nvPicPr>
          <p:cNvPr id="421" name="Google Shape;4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32675"/>
            <a:ext cx="464885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4"/>
          <p:cNvSpPr txBox="1"/>
          <p:nvPr>
            <p:ph type="title"/>
          </p:nvPr>
        </p:nvSpPr>
        <p:spPr>
          <a:xfrm>
            <a:off x="5668700" y="1883325"/>
            <a:ext cx="264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</a:t>
            </a:r>
            <a:endParaRPr/>
          </a:p>
        </p:txBody>
      </p:sp>
      <p:sp>
        <p:nvSpPr>
          <p:cNvPr id="423" name="Google Shape;423;p64"/>
          <p:cNvSpPr txBox="1"/>
          <p:nvPr>
            <p:ph type="title"/>
          </p:nvPr>
        </p:nvSpPr>
        <p:spPr>
          <a:xfrm>
            <a:off x="5668700" y="2926450"/>
            <a:ext cx="325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Agile </a:t>
            </a:r>
            <a:r>
              <a:rPr lang="en"/>
              <a:t>Development</a:t>
            </a:r>
            <a:endParaRPr/>
          </a:p>
        </p:txBody>
      </p:sp>
      <p:sp>
        <p:nvSpPr>
          <p:cNvPr id="424" name="Google Shape;424;p64"/>
          <p:cNvSpPr/>
          <p:nvPr/>
        </p:nvSpPr>
        <p:spPr>
          <a:xfrm>
            <a:off x="5006175" y="2269450"/>
            <a:ext cx="724200" cy="93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Software Solution</a:t>
            </a:r>
            <a:endParaRPr/>
          </a:p>
        </p:txBody>
      </p:sp>
      <p:sp>
        <p:nvSpPr>
          <p:cNvPr id="430" name="Google Shape;430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350" y="1017725"/>
            <a:ext cx="4539576" cy="375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Software Solution</a:t>
            </a:r>
            <a:endParaRPr/>
          </a:p>
        </p:txBody>
      </p:sp>
      <p:sp>
        <p:nvSpPr>
          <p:cNvPr id="437" name="Google Shape;437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350" y="1017725"/>
            <a:ext cx="4539576" cy="37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50" y="1036316"/>
            <a:ext cx="4539576" cy="3756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r>
              <a:rPr lang="en"/>
              <a:t>Software </a:t>
            </a:r>
            <a:r>
              <a:rPr lang="en"/>
              <a:t>Solution</a:t>
            </a:r>
            <a:endParaRPr/>
          </a:p>
        </p:txBody>
      </p:sp>
      <p:sp>
        <p:nvSpPr>
          <p:cNvPr id="445" name="Google Shape;44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350" y="1017725"/>
            <a:ext cx="4539576" cy="37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50" y="1017725"/>
            <a:ext cx="4539558" cy="375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r>
              <a:rPr lang="en"/>
              <a:t>Software </a:t>
            </a:r>
            <a:r>
              <a:rPr lang="en"/>
              <a:t>Solution</a:t>
            </a:r>
            <a:endParaRPr/>
          </a:p>
        </p:txBody>
      </p:sp>
      <p:sp>
        <p:nvSpPr>
          <p:cNvPr id="453" name="Google Shape;453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350" y="1017725"/>
            <a:ext cx="4539576" cy="37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51" y="1017725"/>
            <a:ext cx="4539574" cy="3753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r>
              <a:rPr lang="en"/>
              <a:t>Software </a:t>
            </a:r>
            <a:r>
              <a:rPr lang="en"/>
              <a:t>Solution</a:t>
            </a:r>
            <a:endParaRPr/>
          </a:p>
        </p:txBody>
      </p:sp>
      <p:sp>
        <p:nvSpPr>
          <p:cNvPr id="461" name="Google Shape;461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350" y="1017725"/>
            <a:ext cx="4539576" cy="37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50" y="581175"/>
            <a:ext cx="6634675" cy="419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Reuse &amp; Reuse !! </a:t>
            </a:r>
            <a:endParaRPr/>
          </a:p>
        </p:txBody>
      </p:sp>
      <p:sp>
        <p:nvSpPr>
          <p:cNvPr id="469" name="Google Shape;469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1338"/>
            <a:ext cx="9143999" cy="360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5375" y="3155197"/>
            <a:ext cx="916900" cy="12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rgbClr val="FFFFFF"/>
                </a:solidFill>
              </a:rPr>
              <a:t>Thanks for your attention</a:t>
            </a:r>
            <a:endParaRPr b="1" i="1" sz="4800">
              <a:solidFill>
                <a:srgbClr val="FFFFFF"/>
              </a:solidFill>
            </a:endParaRPr>
          </a:p>
        </p:txBody>
      </p:sp>
      <p:sp>
        <p:nvSpPr>
          <p:cNvPr id="478" name="Google Shape;478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</a:rPr>
              <a:t>gesa@ieec.cat</a:t>
            </a:r>
            <a:endParaRPr i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</a:rPr>
              <a:t>@lluisgesa</a:t>
            </a:r>
            <a:endParaRPr i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/>
          </a:p>
        </p:txBody>
      </p:sp>
      <p:pic>
        <p:nvPicPr>
          <p:cNvPr id="479" name="Google Shape;47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175" y="3186825"/>
            <a:ext cx="1984825" cy="19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</a:t>
            </a:r>
            <a:r>
              <a:rPr lang="en"/>
              <a:t> : LISA PathFinder</a:t>
            </a:r>
            <a:endParaRPr/>
          </a:p>
        </p:txBody>
      </p:sp>
      <p:sp>
        <p:nvSpPr>
          <p:cNvPr id="138" name="Google Shape;13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325" y="1070825"/>
            <a:ext cx="6950975" cy="39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LISA PathFinder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47" y="1187525"/>
            <a:ext cx="4075325" cy="306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523" y="1230425"/>
            <a:ext cx="5759475" cy="391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talk about software, and how/what some of us do it</a:t>
            </a:r>
            <a:endParaRPr/>
          </a:p>
        </p:txBody>
      </p:sp>
      <p:sp>
        <p:nvSpPr>
          <p:cNvPr id="153" name="Google Shape;15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375" y="1547750"/>
            <a:ext cx="4667250" cy="2800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for space science? Where ?</a:t>
            </a:r>
            <a:endParaRPr/>
          </a:p>
        </p:txBody>
      </p:sp>
      <p:sp>
        <p:nvSpPr>
          <p:cNvPr id="160" name="Google Shape;16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800" y="1169200"/>
            <a:ext cx="5571000" cy="37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2" name="Google Shape;162;p32"/>
          <p:cNvSpPr txBox="1"/>
          <p:nvPr/>
        </p:nvSpPr>
        <p:spPr>
          <a:xfrm>
            <a:off x="6339875" y="2313750"/>
            <a:ext cx="25968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MareNostrum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165888 CPU Cores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390 TB Memory Ram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14 PB Hard Disk Storage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+ 38976 GPUs Cores</a:t>
            </a:r>
            <a:endParaRPr b="1" i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/>
        </p:nvSpPr>
        <p:spPr>
          <a:xfrm>
            <a:off x="5624150" y="2313750"/>
            <a:ext cx="33126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Computing at </a:t>
            </a:r>
            <a:r>
              <a:rPr b="1" i="1" lang="en"/>
              <a:t>Institut de Ciències del Espai: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192 CPU Cores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284 GB Memory Ram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22 TB Hard Disk Storage</a:t>
            </a:r>
            <a:endParaRPr b="1"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1" lang="en"/>
              <a:t>+ 8830 GPU Cores</a:t>
            </a:r>
            <a:endParaRPr b="1" i="1"/>
          </a:p>
        </p:txBody>
      </p:sp>
      <p:sp>
        <p:nvSpPr>
          <p:cNvPr id="168" name="Google Shape;16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/>
              <a:t>Computing at Institut de Ciències del Espai</a:t>
            </a:r>
            <a:endParaRPr b="1"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1451925"/>
            <a:ext cx="4880775" cy="274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0" name="Google Shape;17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