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668" r:id="rId2"/>
    <p:sldId id="616" r:id="rId3"/>
    <p:sldId id="605" r:id="rId4"/>
    <p:sldId id="638" r:id="rId5"/>
    <p:sldId id="619" r:id="rId6"/>
    <p:sldId id="633" r:id="rId7"/>
    <p:sldId id="614" r:id="rId8"/>
    <p:sldId id="608" r:id="rId9"/>
    <p:sldId id="634" r:id="rId10"/>
    <p:sldId id="635" r:id="rId11"/>
    <p:sldId id="610" r:id="rId12"/>
    <p:sldId id="648" r:id="rId13"/>
    <p:sldId id="649" r:id="rId14"/>
    <p:sldId id="650" r:id="rId15"/>
    <p:sldId id="651" r:id="rId16"/>
    <p:sldId id="623" r:id="rId17"/>
    <p:sldId id="624" r:id="rId18"/>
    <p:sldId id="625" r:id="rId19"/>
    <p:sldId id="622" r:id="rId20"/>
    <p:sldId id="627" r:id="rId21"/>
    <p:sldId id="652" r:id="rId22"/>
    <p:sldId id="653" r:id="rId23"/>
    <p:sldId id="629" r:id="rId24"/>
    <p:sldId id="606" r:id="rId25"/>
    <p:sldId id="630" r:id="rId26"/>
    <p:sldId id="609" r:id="rId27"/>
    <p:sldId id="637" r:id="rId28"/>
    <p:sldId id="632" r:id="rId29"/>
    <p:sldId id="647" r:id="rId30"/>
    <p:sldId id="644" r:id="rId31"/>
    <p:sldId id="631" r:id="rId32"/>
    <p:sldId id="645" r:id="rId33"/>
    <p:sldId id="628" r:id="rId34"/>
    <p:sldId id="643" r:id="rId35"/>
    <p:sldId id="611" r:id="rId36"/>
    <p:sldId id="607" r:id="rId37"/>
    <p:sldId id="655" r:id="rId38"/>
    <p:sldId id="639" r:id="rId39"/>
    <p:sldId id="636" r:id="rId40"/>
    <p:sldId id="641" r:id="rId41"/>
    <p:sldId id="642" r:id="rId42"/>
    <p:sldId id="659" r:id="rId43"/>
    <p:sldId id="665" r:id="rId44"/>
    <p:sldId id="662" r:id="rId45"/>
    <p:sldId id="664" r:id="rId46"/>
    <p:sldId id="661" r:id="rId47"/>
    <p:sldId id="669" r:id="rId48"/>
    <p:sldId id="676" r:id="rId49"/>
    <p:sldId id="670" r:id="rId50"/>
    <p:sldId id="671" r:id="rId51"/>
    <p:sldId id="672" r:id="rId52"/>
    <p:sldId id="678" r:id="rId53"/>
    <p:sldId id="673" r:id="rId54"/>
    <p:sldId id="674" r:id="rId55"/>
    <p:sldId id="675" r:id="rId56"/>
    <p:sldId id="660" r:id="rId57"/>
    <p:sldId id="667" r:id="rId58"/>
  </p:sldIdLst>
  <p:sldSz cx="9144000" cy="6858000" type="screen4x3"/>
  <p:notesSz cx="7010400" cy="9296400"/>
  <p:defaultTextStyle>
    <a:defPPr>
      <a:defRPr lang="en-GB"/>
    </a:defPPr>
    <a:lvl1pPr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400" b="1"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400" b="1"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400" b="1"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400" b="1"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400" b="1"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 userDrawn="1">
          <p15:clr>
            <a:srgbClr val="A4A3A4"/>
          </p15:clr>
        </p15:guide>
        <p15:guide id="2" pos="3110" userDrawn="1">
          <p15:clr>
            <a:srgbClr val="A4A3A4"/>
          </p15:clr>
        </p15:guide>
        <p15:guide id="3" orient="horz" pos="2305" userDrawn="1">
          <p15:clr>
            <a:srgbClr val="A4A3A4"/>
          </p15:clr>
        </p15:guide>
        <p15:guide id="4" pos="3024" userDrawn="1">
          <p15:clr>
            <a:srgbClr val="A4A3A4"/>
          </p15:clr>
        </p15:guide>
        <p15:guide id="5" orient="horz" pos="2053" userDrawn="1">
          <p15:clr>
            <a:srgbClr val="A4A3A4"/>
          </p15:clr>
        </p15:guide>
        <p15:guide id="6" orient="horz" pos="2209" userDrawn="1">
          <p15:clr>
            <a:srgbClr val="A4A3A4"/>
          </p15:clr>
        </p15:guide>
        <p15:guide id="7" pos="3011" userDrawn="1">
          <p15:clr>
            <a:srgbClr val="A4A3A4"/>
          </p15:clr>
        </p15:guide>
        <p15:guide id="8" pos="2928" userDrawn="1">
          <p15:clr>
            <a:srgbClr val="A4A3A4"/>
          </p15:clr>
        </p15:guide>
        <p15:guide id="9" orient="horz" pos="2840" userDrawn="1">
          <p15:clr>
            <a:srgbClr val="A4A3A4"/>
          </p15:clr>
        </p15:guide>
        <p15:guide id="10" orient="horz" pos="3057" userDrawn="1">
          <p15:clr>
            <a:srgbClr val="A4A3A4"/>
          </p15:clr>
        </p15:guide>
        <p15:guide id="11" orient="horz" pos="2722" userDrawn="1">
          <p15:clr>
            <a:srgbClr val="A4A3A4"/>
          </p15:clr>
        </p15:guide>
        <p15:guide id="12" orient="horz" pos="2929" userDrawn="1">
          <p15:clr>
            <a:srgbClr val="A4A3A4"/>
          </p15:clr>
        </p15:guide>
        <p15:guide id="13" pos="2345" userDrawn="1">
          <p15:clr>
            <a:srgbClr val="A4A3A4"/>
          </p15:clr>
        </p15:guide>
        <p15:guide id="14" pos="2280" userDrawn="1">
          <p15:clr>
            <a:srgbClr val="A4A3A4"/>
          </p15:clr>
        </p15:guide>
        <p15:guide id="15" pos="2271" userDrawn="1">
          <p15:clr>
            <a:srgbClr val="A4A3A4"/>
          </p15:clr>
        </p15:guide>
        <p15:guide id="16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9972"/>
    <a:srgbClr val="004696"/>
    <a:srgbClr val="21250E"/>
    <a:srgbClr val="6B8A42"/>
    <a:srgbClr val="99CC00"/>
    <a:srgbClr val="0033CC"/>
    <a:srgbClr val="339966"/>
    <a:srgbClr val="FF9966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6" autoAdjust="0"/>
    <p:restoredTop sz="94953" autoAdjust="0"/>
  </p:normalViewPr>
  <p:slideViewPr>
    <p:cSldViewPr>
      <p:cViewPr varScale="1">
        <p:scale>
          <a:sx n="92" d="100"/>
          <a:sy n="92" d="100"/>
        </p:scale>
        <p:origin x="2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701"/>
    </p:cViewPr>
  </p:sorterViewPr>
  <p:notesViewPr>
    <p:cSldViewPr>
      <p:cViewPr>
        <p:scale>
          <a:sx n="75" d="100"/>
          <a:sy n="75" d="100"/>
        </p:scale>
        <p:origin x="-1374" y="-906"/>
      </p:cViewPr>
      <p:guideLst>
        <p:guide orient="horz" pos="2142"/>
        <p:guide pos="3110"/>
        <p:guide orient="horz" pos="2305"/>
        <p:guide pos="3024"/>
        <p:guide orient="horz" pos="2053"/>
        <p:guide orient="horz" pos="2209"/>
        <p:guide pos="3011"/>
        <p:guide pos="2928"/>
        <p:guide orient="horz" pos="2840"/>
        <p:guide orient="horz" pos="3057"/>
        <p:guide orient="horz" pos="2722"/>
        <p:guide orient="horz" pos="2929"/>
        <p:guide pos="2345"/>
        <p:guide pos="2280"/>
        <p:guide pos="2271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image" Target="../media/image96.wmf"/><Relationship Id="rId18" Type="http://schemas.openxmlformats.org/officeDocument/2006/relationships/image" Target="../media/image101.wmf"/><Relationship Id="rId3" Type="http://schemas.openxmlformats.org/officeDocument/2006/relationships/image" Target="../media/image86.wmf"/><Relationship Id="rId7" Type="http://schemas.openxmlformats.org/officeDocument/2006/relationships/image" Target="../media/image90.wmf"/><Relationship Id="rId12" Type="http://schemas.openxmlformats.org/officeDocument/2006/relationships/image" Target="../media/image95.wmf"/><Relationship Id="rId17" Type="http://schemas.openxmlformats.org/officeDocument/2006/relationships/image" Target="../media/image100.wmf"/><Relationship Id="rId2" Type="http://schemas.openxmlformats.org/officeDocument/2006/relationships/image" Target="../media/image85.wmf"/><Relationship Id="rId16" Type="http://schemas.openxmlformats.org/officeDocument/2006/relationships/image" Target="../media/image99.wmf"/><Relationship Id="rId1" Type="http://schemas.openxmlformats.org/officeDocument/2006/relationships/image" Target="../media/image84.wmf"/><Relationship Id="rId6" Type="http://schemas.openxmlformats.org/officeDocument/2006/relationships/image" Target="../media/image89.wmf"/><Relationship Id="rId11" Type="http://schemas.openxmlformats.org/officeDocument/2006/relationships/image" Target="../media/image94.wmf"/><Relationship Id="rId5" Type="http://schemas.openxmlformats.org/officeDocument/2006/relationships/image" Target="../media/image88.wmf"/><Relationship Id="rId15" Type="http://schemas.openxmlformats.org/officeDocument/2006/relationships/image" Target="../media/image98.wmf"/><Relationship Id="rId10" Type="http://schemas.openxmlformats.org/officeDocument/2006/relationships/image" Target="../media/image93.wmf"/><Relationship Id="rId19" Type="http://schemas.openxmlformats.org/officeDocument/2006/relationships/image" Target="../media/image102.wmf"/><Relationship Id="rId4" Type="http://schemas.openxmlformats.org/officeDocument/2006/relationships/image" Target="../media/image87.wmf"/><Relationship Id="rId9" Type="http://schemas.openxmlformats.org/officeDocument/2006/relationships/image" Target="../media/image92.wmf"/><Relationship Id="rId14" Type="http://schemas.openxmlformats.org/officeDocument/2006/relationships/image" Target="../media/image9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4" Type="http://schemas.openxmlformats.org/officeDocument/2006/relationships/image" Target="../media/image10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Relationship Id="rId6" Type="http://schemas.openxmlformats.org/officeDocument/2006/relationships/image" Target="../media/image115.wmf"/><Relationship Id="rId5" Type="http://schemas.openxmlformats.org/officeDocument/2006/relationships/image" Target="../media/image114.wmf"/><Relationship Id="rId4" Type="http://schemas.openxmlformats.org/officeDocument/2006/relationships/image" Target="../media/image11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Relationship Id="rId6" Type="http://schemas.openxmlformats.org/officeDocument/2006/relationships/image" Target="../media/image125.wmf"/><Relationship Id="rId5" Type="http://schemas.openxmlformats.org/officeDocument/2006/relationships/image" Target="../media/image124.wmf"/><Relationship Id="rId4" Type="http://schemas.openxmlformats.org/officeDocument/2006/relationships/image" Target="../media/image12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Relationship Id="rId6" Type="http://schemas.openxmlformats.org/officeDocument/2006/relationships/image" Target="../media/image135.wmf"/><Relationship Id="rId5" Type="http://schemas.openxmlformats.org/officeDocument/2006/relationships/image" Target="../media/image134.wmf"/><Relationship Id="rId4" Type="http://schemas.openxmlformats.org/officeDocument/2006/relationships/image" Target="../media/image13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Relationship Id="rId4" Type="http://schemas.openxmlformats.org/officeDocument/2006/relationships/image" Target="../media/image13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wmf"/><Relationship Id="rId1" Type="http://schemas.openxmlformats.org/officeDocument/2006/relationships/image" Target="../media/image14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wmf"/><Relationship Id="rId2" Type="http://schemas.openxmlformats.org/officeDocument/2006/relationships/image" Target="../media/image150.wmf"/><Relationship Id="rId1" Type="http://schemas.openxmlformats.org/officeDocument/2006/relationships/image" Target="../media/image149.wmf"/><Relationship Id="rId4" Type="http://schemas.openxmlformats.org/officeDocument/2006/relationships/image" Target="../media/image152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wmf"/><Relationship Id="rId1" Type="http://schemas.openxmlformats.org/officeDocument/2006/relationships/image" Target="../media/image159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wmf"/><Relationship Id="rId2" Type="http://schemas.openxmlformats.org/officeDocument/2006/relationships/image" Target="../media/image165.wmf"/><Relationship Id="rId1" Type="http://schemas.openxmlformats.org/officeDocument/2006/relationships/image" Target="../media/image164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wmf"/><Relationship Id="rId2" Type="http://schemas.openxmlformats.org/officeDocument/2006/relationships/image" Target="../media/image170.wmf"/><Relationship Id="rId1" Type="http://schemas.openxmlformats.org/officeDocument/2006/relationships/image" Target="../media/image166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wmf"/><Relationship Id="rId1" Type="http://schemas.openxmlformats.org/officeDocument/2006/relationships/image" Target="../media/image17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7" Type="http://schemas.openxmlformats.org/officeDocument/2006/relationships/image" Target="../media/image76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3038167" cy="46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06" tIns="44053" rIns="88106" bIns="44053" numCol="1" anchor="t" anchorCtr="0" compatLnSpc="1">
            <a:prstTxWarp prst="textNoShape">
              <a:avLst/>
            </a:prstTxWarp>
          </a:bodyPr>
          <a:lstStyle>
            <a:lvl1pPr defTabSz="881442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37" y="3"/>
            <a:ext cx="3038167" cy="46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06" tIns="44053" rIns="88106" bIns="44053" numCol="1" anchor="t" anchorCtr="0" compatLnSpc="1">
            <a:prstTxWarp prst="textNoShape">
              <a:avLst/>
            </a:prstTxWarp>
          </a:bodyPr>
          <a:lstStyle>
            <a:lvl1pPr algn="r" defTabSz="881442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2830"/>
            <a:ext cx="3038167" cy="46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06" tIns="44053" rIns="88106" bIns="44053" numCol="1" anchor="b" anchorCtr="0" compatLnSpc="1">
            <a:prstTxWarp prst="textNoShape">
              <a:avLst/>
            </a:prstTxWarp>
          </a:bodyPr>
          <a:lstStyle>
            <a:lvl1pPr defTabSz="881442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37" y="8832830"/>
            <a:ext cx="3038167" cy="46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06" tIns="44053" rIns="88106" bIns="44053" numCol="1" anchor="b" anchorCtr="0" compatLnSpc="1">
            <a:prstTxWarp prst="textNoShape">
              <a:avLst/>
            </a:prstTxWarp>
          </a:bodyPr>
          <a:lstStyle>
            <a:lvl1pPr algn="r" defTabSz="881442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35550BD-2A56-48DE-BD00-2AF60EE2E2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500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3038167" cy="46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06" tIns="44053" rIns="88106" bIns="44053" numCol="1" anchor="t" anchorCtr="0" compatLnSpc="1">
            <a:prstTxWarp prst="textNoShape">
              <a:avLst/>
            </a:prstTxWarp>
          </a:bodyPr>
          <a:lstStyle>
            <a:lvl1pPr defTabSz="881442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37" y="3"/>
            <a:ext cx="3038167" cy="46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06" tIns="44053" rIns="88106" bIns="44053" numCol="1" anchor="t" anchorCtr="0" compatLnSpc="1">
            <a:prstTxWarp prst="textNoShape">
              <a:avLst/>
            </a:prstTxWarp>
          </a:bodyPr>
          <a:lstStyle>
            <a:lvl1pPr algn="r" defTabSz="881442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701675"/>
            <a:ext cx="4641850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068" y="4415375"/>
            <a:ext cx="5142265" cy="418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06" tIns="44053" rIns="88106" bIns="440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Haga clic para modificar el estilo de texto del patrón</a:t>
            </a:r>
          </a:p>
          <a:p>
            <a:pPr lvl="1"/>
            <a:r>
              <a:rPr lang="en-GB" noProof="0" smtClean="0"/>
              <a:t>Segundo nivel</a:t>
            </a:r>
          </a:p>
          <a:p>
            <a:pPr lvl="2"/>
            <a:r>
              <a:rPr lang="en-GB" noProof="0" smtClean="0"/>
              <a:t>Tercer nivel</a:t>
            </a:r>
          </a:p>
          <a:p>
            <a:pPr lvl="3"/>
            <a:r>
              <a:rPr lang="en-GB" noProof="0" smtClean="0"/>
              <a:t>Cuarto nivel</a:t>
            </a:r>
          </a:p>
          <a:p>
            <a:pPr lvl="4"/>
            <a:r>
              <a:rPr lang="en-GB" noProof="0" smtClean="0"/>
              <a:t>Quinto nivel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2830"/>
            <a:ext cx="3038167" cy="46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06" tIns="44053" rIns="88106" bIns="44053" numCol="1" anchor="b" anchorCtr="0" compatLnSpc="1">
            <a:prstTxWarp prst="textNoShape">
              <a:avLst/>
            </a:prstTxWarp>
          </a:bodyPr>
          <a:lstStyle>
            <a:lvl1pPr defTabSz="881442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37" y="8832830"/>
            <a:ext cx="3038167" cy="46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06" tIns="44053" rIns="88106" bIns="44053" numCol="1" anchor="b" anchorCtr="0" compatLnSpc="1">
            <a:prstTxWarp prst="textNoShape">
              <a:avLst/>
            </a:prstTxWarp>
          </a:bodyPr>
          <a:lstStyle>
            <a:lvl1pPr algn="r" defTabSz="881442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4236D72-6696-407D-811B-DD71675010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829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36D72-6696-407D-811B-DD716750105F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276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36D72-6696-407D-811B-DD716750105F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576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36D72-6696-407D-811B-DD716750105F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699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Spin stabilized: early communication satellites;</a:t>
            </a:r>
            <a:r>
              <a:rPr lang="en-US" baseline="0" dirty="0" smtClean="0"/>
              <a:t> typically used during initial orbit change </a:t>
            </a:r>
            <a:r>
              <a:rPr lang="en-US" baseline="0" dirty="0" err="1" smtClean="0"/>
              <a:t>maneuvuers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Dual-spin: Galileo instrument platform; 2</a:t>
            </a:r>
            <a:r>
              <a:rPr lang="en-US" baseline="30000" dirty="0" smtClean="0"/>
              <a:t>nd</a:t>
            </a:r>
            <a:r>
              <a:rPr lang="en-US" baseline="0" dirty="0" smtClean="0"/>
              <a:t> gen communication satellites</a:t>
            </a:r>
          </a:p>
          <a:p>
            <a:r>
              <a:rPr lang="en-US" baseline="0" dirty="0" smtClean="0"/>
              <a:t>Gravity-gradient: Many examples including Shuttle during operations to minimize ACS firing</a:t>
            </a:r>
          </a:p>
          <a:p>
            <a:r>
              <a:rPr lang="en-US" baseline="0" dirty="0" smtClean="0"/>
              <a:t>3-Axis: most modern satellites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36D72-6696-407D-811B-DD716750105F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665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6">
              <a:defRPr/>
            </a:pPr>
            <a:r>
              <a:rPr lang="en-US" dirty="0" smtClean="0"/>
              <a:t>SO(3) – special operator (3)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36D72-6696-407D-811B-DD716750105F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341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36D72-6696-407D-811B-DD716750105F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641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36D72-6696-407D-811B-DD716750105F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684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Times New Roman" pitchFamily="-1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DF3B-7EFC-4A41-8083-E8BCAC0B1F4E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800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LEO: &lt; 2,000 km alt</a:t>
            </a:r>
          </a:p>
          <a:p>
            <a:r>
              <a:rPr lang="en-US" dirty="0" smtClean="0"/>
              <a:t>MEO: &gt;2,000 and &lt;36,000</a:t>
            </a:r>
            <a:r>
              <a:rPr lang="en-US" baseline="0" dirty="0" smtClean="0"/>
              <a:t> km</a:t>
            </a:r>
          </a:p>
          <a:p>
            <a:r>
              <a:rPr lang="en-US" baseline="0" dirty="0" smtClean="0"/>
              <a:t>GEO: ~ 36,000 km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36D72-6696-407D-811B-DD716750105F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968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36D72-6696-407D-811B-DD716750105F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475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 camera consists of the detector, sunshade, and thermal control</a:t>
            </a:r>
          </a:p>
          <a:p>
            <a:r>
              <a:rPr lang="en-US" dirty="0" smtClean="0"/>
              <a:t>Star tracker consists</a:t>
            </a:r>
            <a:r>
              <a:rPr lang="en-US" baseline="0" dirty="0" smtClean="0"/>
              <a:t> of the above plus the avionics (image processing, star catalog, and algorithm)</a:t>
            </a:r>
          </a:p>
          <a:p>
            <a:r>
              <a:rPr lang="en-US" baseline="0" dirty="0" smtClean="0"/>
              <a:t>GPS uses antenna gain pattern for course attitude and multi-antennae interferometry for fine attitude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36D72-6696-407D-811B-DD716750105F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871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36D72-6696-407D-811B-DD716750105F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974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261">
              <a:defRPr/>
            </a:pPr>
            <a:r>
              <a:rPr lang="en-US" dirty="0" smtClean="0"/>
              <a:t>By defining a fundamental plane, a direction is defined; i.e., the plane’s normal defines a unique direction (aka vector). Combining that direction with the principal direction in the plane (another direction), along with the condition that the a vector product is defined, yields a unique dextral orthogonal coordinate system!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36D72-6696-407D-811B-DD716750105F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046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36D72-6696-407D-811B-DD716750105F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574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 i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0A784-8827-4BD5-8DFE-FB527A4B3D45}" type="datetime3">
              <a:rPr lang="en-US" smtClean="0"/>
              <a:t>20 June 2019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D5E48-8F6E-4780-A72E-92DD52780E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812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38" y="-59"/>
            <a:ext cx="8412480" cy="862956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1754326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629400"/>
            <a:ext cx="1905000" cy="182880"/>
          </a:xfrm>
        </p:spPr>
        <p:txBody>
          <a:bodyPr anchor="ctr" anchorCtr="0"/>
          <a:lstStyle>
            <a:lvl1pPr>
              <a:defRPr sz="1100"/>
            </a:lvl1pPr>
          </a:lstStyle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20 June 2019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629400"/>
            <a:ext cx="1905000" cy="182880"/>
          </a:xfrm>
        </p:spPr>
        <p:txBody>
          <a:bodyPr anchor="ctr" anchorCtr="0"/>
          <a:lstStyle>
            <a:lvl1pPr>
              <a:defRPr sz="1100"/>
            </a:lvl1pPr>
          </a:lstStyle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692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8" y="10136"/>
            <a:ext cx="7848872" cy="85934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4478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CFAC4-C1FA-4A7D-8D2B-AE65C0D63129}" type="datetime3">
              <a:rPr lang="en-US" smtClean="0"/>
              <a:t>20 June 2019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29400"/>
            <a:ext cx="2895600" cy="1828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Meeting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AA8BD-4E6E-4458-82B4-6851A7E5C4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406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8" y="8620"/>
            <a:ext cx="7920880" cy="858753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CC09F-E85F-4CDA-A6B3-EE976EA52701}" type="datetime3">
              <a:rPr lang="en-US" smtClean="0"/>
              <a:t>20 June 2019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29400"/>
            <a:ext cx="2895600" cy="1828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Meeting</a:t>
            </a: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C919E-2EB8-43F0-8914-44EDEFF2E8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178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986146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29400"/>
            <a:ext cx="2895600" cy="1828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D9D57-682B-4C20-8C89-28D54EF18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0" y="50800"/>
            <a:ext cx="75438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44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53" y="-59"/>
            <a:ext cx="7822816" cy="86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Haga</a:t>
            </a:r>
            <a:r>
              <a:rPr lang="en-GB" dirty="0" smtClean="0"/>
              <a:t> </a:t>
            </a:r>
            <a:r>
              <a:rPr lang="en-GB" dirty="0" err="1" smtClean="0"/>
              <a:t>clic</a:t>
            </a:r>
            <a:r>
              <a:rPr lang="en-GB" dirty="0" smtClean="0"/>
              <a:t> para </a:t>
            </a:r>
            <a:r>
              <a:rPr lang="en-GB" dirty="0" err="1" smtClean="0"/>
              <a:t>modificar</a:t>
            </a:r>
            <a:r>
              <a:rPr lang="en-GB" dirty="0" smtClean="0"/>
              <a:t> el </a:t>
            </a:r>
            <a:r>
              <a:rPr lang="en-GB" dirty="0" err="1" smtClean="0"/>
              <a:t>estilo</a:t>
            </a:r>
            <a:r>
              <a:rPr lang="en-GB" dirty="0" smtClean="0"/>
              <a:t> de </a:t>
            </a:r>
            <a:r>
              <a:rPr lang="en-GB" dirty="0" err="1" smtClean="0"/>
              <a:t>título</a:t>
            </a:r>
            <a:r>
              <a:rPr lang="en-GB" dirty="0" smtClean="0"/>
              <a:t> del </a:t>
            </a:r>
            <a:r>
              <a:rPr lang="en-GB" dirty="0" err="1" smtClean="0"/>
              <a:t>patrón</a:t>
            </a:r>
            <a:endParaRPr lang="en-GB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8001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Haga</a:t>
            </a:r>
            <a:r>
              <a:rPr lang="en-GB" dirty="0" smtClean="0"/>
              <a:t> </a:t>
            </a:r>
            <a:r>
              <a:rPr lang="en-GB" dirty="0" err="1" smtClean="0"/>
              <a:t>clic</a:t>
            </a:r>
            <a:r>
              <a:rPr lang="en-GB" dirty="0" smtClean="0"/>
              <a:t> para </a:t>
            </a:r>
            <a:r>
              <a:rPr lang="en-GB" dirty="0" err="1" smtClean="0"/>
              <a:t>modificar</a:t>
            </a:r>
            <a:r>
              <a:rPr lang="en-GB" dirty="0" smtClean="0"/>
              <a:t> el </a:t>
            </a:r>
            <a:r>
              <a:rPr lang="en-GB" dirty="0" err="1" smtClean="0"/>
              <a:t>estilo</a:t>
            </a:r>
            <a:r>
              <a:rPr lang="en-GB" dirty="0" smtClean="0"/>
              <a:t> de </a:t>
            </a:r>
            <a:r>
              <a:rPr lang="en-GB" dirty="0" err="1" smtClean="0"/>
              <a:t>texto</a:t>
            </a:r>
            <a:r>
              <a:rPr lang="en-GB" dirty="0" smtClean="0"/>
              <a:t> del </a:t>
            </a:r>
            <a:r>
              <a:rPr lang="en-GB" dirty="0" err="1" smtClean="0"/>
              <a:t>patrón</a:t>
            </a:r>
            <a:endParaRPr lang="en-GB" dirty="0" smtClean="0"/>
          </a:p>
          <a:p>
            <a:pPr lvl="1"/>
            <a:r>
              <a:rPr lang="en-GB" dirty="0" smtClean="0"/>
              <a:t>Segundo </a:t>
            </a:r>
            <a:r>
              <a:rPr lang="en-GB" dirty="0" err="1" smtClean="0"/>
              <a:t>nivel</a:t>
            </a:r>
            <a:endParaRPr lang="en-GB" dirty="0" smtClean="0"/>
          </a:p>
          <a:p>
            <a:pPr lvl="2"/>
            <a:r>
              <a:rPr lang="en-GB" dirty="0" err="1" smtClean="0"/>
              <a:t>Tercer</a:t>
            </a:r>
            <a:r>
              <a:rPr lang="en-GB" dirty="0" smtClean="0"/>
              <a:t> </a:t>
            </a:r>
            <a:r>
              <a:rPr lang="en-GB" dirty="0" err="1" smtClean="0"/>
              <a:t>nivel</a:t>
            </a:r>
            <a:endParaRPr lang="en-GB" dirty="0" smtClean="0"/>
          </a:p>
          <a:p>
            <a:pPr lvl="3"/>
            <a:r>
              <a:rPr lang="en-GB" dirty="0" smtClean="0"/>
              <a:t>Cuarto </a:t>
            </a:r>
            <a:r>
              <a:rPr lang="en-GB" dirty="0" err="1" smtClean="0"/>
              <a:t>nivel</a:t>
            </a:r>
            <a:endParaRPr lang="en-GB" dirty="0" smtClean="0"/>
          </a:p>
          <a:p>
            <a:pPr lvl="4"/>
            <a:r>
              <a:rPr lang="en-GB" dirty="0" err="1" smtClean="0"/>
              <a:t>Quinto</a:t>
            </a:r>
            <a:r>
              <a:rPr lang="en-GB" dirty="0" smtClean="0"/>
              <a:t> </a:t>
            </a:r>
            <a:r>
              <a:rPr lang="en-GB" dirty="0" err="1" smtClean="0"/>
              <a:t>nivel</a:t>
            </a:r>
            <a:endParaRPr lang="en-GB" dirty="0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629400"/>
            <a:ext cx="190500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09DF92-259A-482E-95D4-714C64C72D64}" type="datetime3">
              <a:rPr lang="en-US" smtClean="0"/>
              <a:pPr>
                <a:defRPr/>
              </a:pPr>
              <a:t>20 June 2019</a:t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29400"/>
            <a:ext cx="190500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1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14B82EF-9FE2-46A8-83CE-779EF030B8D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 flipV="1">
            <a:off x="-508" y="830408"/>
            <a:ext cx="9144508" cy="45719"/>
          </a:xfrm>
          <a:prstGeom prst="rect">
            <a:avLst/>
          </a:prstGeom>
          <a:gradFill flip="none" rotWithShape="1">
            <a:gsLst>
              <a:gs pos="9000">
                <a:srgbClr val="005DC8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softEdge rad="0"/>
          </a:effectLst>
          <a:ex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s-ES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15" r:id="rId3"/>
    <p:sldLayoutId id="2147483716" r:id="rId4"/>
    <p:sldLayoutId id="2147483725" r:id="rId5"/>
    <p:sldLayoutId id="2147483726" r:id="rId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bg2">
              <a:lumMod val="50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000">
          <a:solidFill>
            <a:schemeClr val="accent1">
              <a:lumMod val="7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Ø"/>
        <a:defRPr sz="2000">
          <a:solidFill>
            <a:schemeClr val="accent6">
              <a:lumMod val="50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inclairinterplanetary.com/startrackers" TargetMode="External"/><Relationship Id="rId13" Type="http://schemas.openxmlformats.org/officeDocument/2006/relationships/hyperlink" Target="https://www.sst-us.com/shop/satellite-subsystems/global-positioning-systems-gps-receivers/sgr-05u-space-gps-receiver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hyperlink" Target="https://www.sparkfun.com/datasheets/Sensors/MicroMag3%20Data%20Sheet.pd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hyperlink" Target="https://www.cubesatshop.com/product/mai-ses-ir-earth-sensor/" TargetMode="External"/><Relationship Id="rId5" Type="http://schemas.openxmlformats.org/officeDocument/2006/relationships/image" Target="../media/image22.png"/><Relationship Id="rId10" Type="http://schemas.openxmlformats.org/officeDocument/2006/relationships/hyperlink" Target="http://n-avionics.com/cubesat-components/attitude-control-systems/cubesat-digital-sun-sensor-dss/" TargetMode="External"/><Relationship Id="rId4" Type="http://schemas.openxmlformats.org/officeDocument/2006/relationships/image" Target="../media/image21.png"/><Relationship Id="rId9" Type="http://schemas.openxmlformats.org/officeDocument/2006/relationships/hyperlink" Target="http://www.adcole.com/aerospace/analog-sun-sensors/coarse-sun-sensor-detector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pdf-file.ic37.com/pdf6/HONEYWELL-ACC/QA3000-010_datasheet_1071540/174819/QA3000_datasheet.pdf" TargetMode="External"/><Relationship Id="rId13" Type="http://schemas.openxmlformats.org/officeDocument/2006/relationships/image" Target="../media/image30.jpeg"/><Relationship Id="rId3" Type="http://schemas.openxmlformats.org/officeDocument/2006/relationships/image" Target="../media/image26.png"/><Relationship Id="rId7" Type="http://schemas.openxmlformats.org/officeDocument/2006/relationships/hyperlink" Target="https://en.wikipedia.org/wiki/Ring_laser_gyroscope#/media/File:Ring_laser_gyroscope_at_MAKS-2011_airshow.jpg" TargetMode="External"/><Relationship Id="rId12" Type="http://schemas.openxmlformats.org/officeDocument/2006/relationships/image" Target="../media/image2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on.org/museum/item_view.cfm?cid=1&amp;scid=16&amp;iid=40" TargetMode="External"/><Relationship Id="rId11" Type="http://schemas.openxmlformats.org/officeDocument/2006/relationships/hyperlink" Target="https://aerospace.honeywell.com/en/~/media/aerospace/files/brochures/n61-0411-000-002-embeddedgpsinsegi-bro.pdf" TargetMode="External"/><Relationship Id="rId5" Type="http://schemas.openxmlformats.org/officeDocument/2006/relationships/image" Target="../media/image28.png"/><Relationship Id="rId10" Type="http://schemas.openxmlformats.org/officeDocument/2006/relationships/hyperlink" Target="https://www.acreo.se/our-offer-0/ibg20-butterfly-mems-gyroscope-20" TargetMode="External"/><Relationship Id="rId4" Type="http://schemas.openxmlformats.org/officeDocument/2006/relationships/image" Target="../media/image27.png"/><Relationship Id="rId9" Type="http://schemas.openxmlformats.org/officeDocument/2006/relationships/hyperlink" Target="https://aerospace.honeywell.com/en/~/media/aerospace/files/brochures/n61-1523-000-001-hg4930-mems-inertial-measurement-unit-bro.pdf" TargetMode="External"/><Relationship Id="rId1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1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21.bin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40.wmf"/><Relationship Id="rId9" Type="http://schemas.openxmlformats.org/officeDocument/2006/relationships/image" Target="../media/image4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44.wmf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30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ubesatshop.com/product/nss-magnetorquer-rod/" TargetMode="External"/><Relationship Id="rId13" Type="http://schemas.openxmlformats.org/officeDocument/2006/relationships/hyperlink" Target="https://directory.eoportal.org/web/eoportal/satellite-missions/s/swampsat" TargetMode="External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hyperlink" Target="https://www.cubespace.co.za/cubewheel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hyperlink" Target="http://www.busek.com/index_htm_files/70008500%20BET-1mN%20Data%20Sheet%20RevH.pdf" TargetMode="External"/><Relationship Id="rId5" Type="http://schemas.openxmlformats.org/officeDocument/2006/relationships/image" Target="../media/image56.png"/><Relationship Id="rId10" Type="http://schemas.openxmlformats.org/officeDocument/2006/relationships/hyperlink" Target="http://www.esa.int/Our_Activities/Telecommunications_Integrated_Applications/Sailing_satellites_into_safe_retirement" TargetMode="External"/><Relationship Id="rId4" Type="http://schemas.openxmlformats.org/officeDocument/2006/relationships/image" Target="../media/image55.png"/><Relationship Id="rId9" Type="http://schemas.openxmlformats.org/officeDocument/2006/relationships/hyperlink" Target="http://slideplayer.com/slide/7440345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68.png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67.wmf"/><Relationship Id="rId4" Type="http://schemas.openxmlformats.org/officeDocument/2006/relationships/image" Target="../media/image69.png"/><Relationship Id="rId9" Type="http://schemas.openxmlformats.org/officeDocument/2006/relationships/oleObject" Target="../embeddings/oleObject34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7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6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73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75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oleObject" Target="../embeddings/oleObject46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8.wmf"/><Relationship Id="rId12" Type="http://schemas.openxmlformats.org/officeDocument/2006/relationships/image" Target="../media/image8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2.w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80.wmf"/><Relationship Id="rId5" Type="http://schemas.openxmlformats.org/officeDocument/2006/relationships/image" Target="../media/image77.wmf"/><Relationship Id="rId15" Type="http://schemas.openxmlformats.org/officeDocument/2006/relationships/oleObject" Target="../embeddings/oleObject47.bin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42.bin"/><Relationship Id="rId9" Type="http://schemas.openxmlformats.org/officeDocument/2006/relationships/image" Target="../media/image79.wmf"/><Relationship Id="rId14" Type="http://schemas.openxmlformats.org/officeDocument/2006/relationships/image" Target="../media/image8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oleObject" Target="../embeddings/oleObject53.bin"/><Relationship Id="rId18" Type="http://schemas.openxmlformats.org/officeDocument/2006/relationships/image" Target="../media/image91.wmf"/><Relationship Id="rId26" Type="http://schemas.openxmlformats.org/officeDocument/2006/relationships/image" Target="../media/image95.wmf"/><Relationship Id="rId39" Type="http://schemas.openxmlformats.org/officeDocument/2006/relationships/oleObject" Target="../embeddings/oleObject66.bin"/><Relationship Id="rId3" Type="http://schemas.openxmlformats.org/officeDocument/2006/relationships/oleObject" Target="../embeddings/oleObject48.bin"/><Relationship Id="rId21" Type="http://schemas.openxmlformats.org/officeDocument/2006/relationships/oleObject" Target="../embeddings/oleObject57.bin"/><Relationship Id="rId34" Type="http://schemas.openxmlformats.org/officeDocument/2006/relationships/image" Target="../media/image99.wmf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88.wmf"/><Relationship Id="rId17" Type="http://schemas.openxmlformats.org/officeDocument/2006/relationships/oleObject" Target="../embeddings/oleObject55.bin"/><Relationship Id="rId25" Type="http://schemas.openxmlformats.org/officeDocument/2006/relationships/oleObject" Target="../embeddings/oleObject59.bin"/><Relationship Id="rId33" Type="http://schemas.openxmlformats.org/officeDocument/2006/relationships/oleObject" Target="../embeddings/oleObject63.bin"/><Relationship Id="rId38" Type="http://schemas.openxmlformats.org/officeDocument/2006/relationships/image" Target="../media/image10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0.wmf"/><Relationship Id="rId20" Type="http://schemas.openxmlformats.org/officeDocument/2006/relationships/image" Target="../media/image92.wmf"/><Relationship Id="rId29" Type="http://schemas.openxmlformats.org/officeDocument/2006/relationships/oleObject" Target="../embeddings/oleObject61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5.wmf"/><Relationship Id="rId11" Type="http://schemas.openxmlformats.org/officeDocument/2006/relationships/oleObject" Target="../embeddings/oleObject52.bin"/><Relationship Id="rId24" Type="http://schemas.openxmlformats.org/officeDocument/2006/relationships/image" Target="../media/image94.wmf"/><Relationship Id="rId32" Type="http://schemas.openxmlformats.org/officeDocument/2006/relationships/image" Target="../media/image98.wmf"/><Relationship Id="rId37" Type="http://schemas.openxmlformats.org/officeDocument/2006/relationships/oleObject" Target="../embeddings/oleObject65.bin"/><Relationship Id="rId40" Type="http://schemas.openxmlformats.org/officeDocument/2006/relationships/image" Target="../media/image102.wmf"/><Relationship Id="rId5" Type="http://schemas.openxmlformats.org/officeDocument/2006/relationships/oleObject" Target="../embeddings/oleObject49.bin"/><Relationship Id="rId15" Type="http://schemas.openxmlformats.org/officeDocument/2006/relationships/oleObject" Target="../embeddings/oleObject54.bin"/><Relationship Id="rId23" Type="http://schemas.openxmlformats.org/officeDocument/2006/relationships/oleObject" Target="../embeddings/oleObject58.bin"/><Relationship Id="rId28" Type="http://schemas.openxmlformats.org/officeDocument/2006/relationships/image" Target="../media/image96.wmf"/><Relationship Id="rId36" Type="http://schemas.openxmlformats.org/officeDocument/2006/relationships/image" Target="../media/image100.wmf"/><Relationship Id="rId10" Type="http://schemas.openxmlformats.org/officeDocument/2006/relationships/image" Target="../media/image87.wmf"/><Relationship Id="rId19" Type="http://schemas.openxmlformats.org/officeDocument/2006/relationships/oleObject" Target="../embeddings/oleObject56.bin"/><Relationship Id="rId31" Type="http://schemas.openxmlformats.org/officeDocument/2006/relationships/oleObject" Target="../embeddings/oleObject62.bin"/><Relationship Id="rId4" Type="http://schemas.openxmlformats.org/officeDocument/2006/relationships/image" Target="../media/image84.wmf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89.wmf"/><Relationship Id="rId22" Type="http://schemas.openxmlformats.org/officeDocument/2006/relationships/image" Target="../media/image93.wmf"/><Relationship Id="rId27" Type="http://schemas.openxmlformats.org/officeDocument/2006/relationships/oleObject" Target="../embeddings/oleObject60.bin"/><Relationship Id="rId30" Type="http://schemas.openxmlformats.org/officeDocument/2006/relationships/image" Target="../media/image97.wmf"/><Relationship Id="rId35" Type="http://schemas.openxmlformats.org/officeDocument/2006/relationships/oleObject" Target="../embeddings/oleObject64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106.wmf"/><Relationship Id="rId5" Type="http://schemas.openxmlformats.org/officeDocument/2006/relationships/image" Target="../media/image103.wmf"/><Relationship Id="rId10" Type="http://schemas.openxmlformats.org/officeDocument/2006/relationships/oleObject" Target="../embeddings/oleObject70.bin"/><Relationship Id="rId4" Type="http://schemas.openxmlformats.org/officeDocument/2006/relationships/oleObject" Target="../embeddings/oleObject67.bin"/><Relationship Id="rId9" Type="http://schemas.openxmlformats.org/officeDocument/2006/relationships/image" Target="../media/image105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08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107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13" Type="http://schemas.openxmlformats.org/officeDocument/2006/relationships/oleObject" Target="../embeddings/oleObject79.bin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1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11.wmf"/><Relationship Id="rId11" Type="http://schemas.openxmlformats.org/officeDocument/2006/relationships/oleObject" Target="../embeddings/oleObject78.bin"/><Relationship Id="rId5" Type="http://schemas.openxmlformats.org/officeDocument/2006/relationships/oleObject" Target="../embeddings/oleObject75.bin"/><Relationship Id="rId15" Type="http://schemas.openxmlformats.org/officeDocument/2006/relationships/image" Target="../media/image116.png"/><Relationship Id="rId10" Type="http://schemas.openxmlformats.org/officeDocument/2006/relationships/image" Target="../media/image113.wmf"/><Relationship Id="rId4" Type="http://schemas.openxmlformats.org/officeDocument/2006/relationships/image" Target="../media/image110.wmf"/><Relationship Id="rId9" Type="http://schemas.openxmlformats.org/officeDocument/2006/relationships/oleObject" Target="../embeddings/oleObject77.bin"/><Relationship Id="rId14" Type="http://schemas.openxmlformats.org/officeDocument/2006/relationships/image" Target="../media/image115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8.w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117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13" Type="http://schemas.openxmlformats.org/officeDocument/2006/relationships/image" Target="../media/image124.wmf"/><Relationship Id="rId3" Type="http://schemas.openxmlformats.org/officeDocument/2006/relationships/image" Target="../media/image126.png"/><Relationship Id="rId7" Type="http://schemas.openxmlformats.org/officeDocument/2006/relationships/image" Target="../media/image121.wmf"/><Relationship Id="rId12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84.bin"/><Relationship Id="rId11" Type="http://schemas.openxmlformats.org/officeDocument/2006/relationships/image" Target="../media/image123.wmf"/><Relationship Id="rId5" Type="http://schemas.openxmlformats.org/officeDocument/2006/relationships/image" Target="../media/image120.wmf"/><Relationship Id="rId15" Type="http://schemas.openxmlformats.org/officeDocument/2006/relationships/image" Target="../media/image125.wmf"/><Relationship Id="rId10" Type="http://schemas.openxmlformats.org/officeDocument/2006/relationships/oleObject" Target="../embeddings/oleObject86.bin"/><Relationship Id="rId4" Type="http://schemas.openxmlformats.org/officeDocument/2006/relationships/oleObject" Target="../embeddings/oleObject83.bin"/><Relationship Id="rId9" Type="http://schemas.openxmlformats.org/officeDocument/2006/relationships/image" Target="../media/image122.wmf"/><Relationship Id="rId14" Type="http://schemas.openxmlformats.org/officeDocument/2006/relationships/oleObject" Target="../embeddings/oleObject88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riam-webster.com/dictionary/guidance" TargetMode="External"/><Relationship Id="rId2" Type="http://schemas.openxmlformats.org/officeDocument/2006/relationships/hyperlink" Target="https://www.merriam-webster.com/dictionary/navigation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13" Type="http://schemas.openxmlformats.org/officeDocument/2006/relationships/oleObject" Target="../embeddings/oleObject95.bin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1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31.wmf"/><Relationship Id="rId11" Type="http://schemas.openxmlformats.org/officeDocument/2006/relationships/oleObject" Target="../embeddings/oleObject94.bin"/><Relationship Id="rId5" Type="http://schemas.openxmlformats.org/officeDocument/2006/relationships/oleObject" Target="../embeddings/oleObject91.bin"/><Relationship Id="rId10" Type="http://schemas.openxmlformats.org/officeDocument/2006/relationships/image" Target="../media/image133.wmf"/><Relationship Id="rId4" Type="http://schemas.openxmlformats.org/officeDocument/2006/relationships/image" Target="../media/image130.wmf"/><Relationship Id="rId9" Type="http://schemas.openxmlformats.org/officeDocument/2006/relationships/oleObject" Target="../embeddings/oleObject93.bin"/><Relationship Id="rId14" Type="http://schemas.openxmlformats.org/officeDocument/2006/relationships/image" Target="../media/image135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8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97.bin"/><Relationship Id="rId11" Type="http://schemas.openxmlformats.org/officeDocument/2006/relationships/image" Target="../media/image139.wmf"/><Relationship Id="rId5" Type="http://schemas.openxmlformats.org/officeDocument/2006/relationships/image" Target="../media/image136.wmf"/><Relationship Id="rId10" Type="http://schemas.openxmlformats.org/officeDocument/2006/relationships/oleObject" Target="../embeddings/oleObject99.bin"/><Relationship Id="rId4" Type="http://schemas.openxmlformats.org/officeDocument/2006/relationships/oleObject" Target="../embeddings/oleObject96.bin"/><Relationship Id="rId9" Type="http://schemas.openxmlformats.org/officeDocument/2006/relationships/image" Target="../media/image138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01.bin"/><Relationship Id="rId5" Type="http://schemas.openxmlformats.org/officeDocument/2006/relationships/image" Target="../media/image140.wmf"/><Relationship Id="rId4" Type="http://schemas.openxmlformats.org/officeDocument/2006/relationships/oleObject" Target="../embeddings/oleObject100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5.jpeg"/><Relationship Id="rId4" Type="http://schemas.openxmlformats.org/officeDocument/2006/relationships/image" Target="../media/image14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3" Type="http://schemas.openxmlformats.org/officeDocument/2006/relationships/image" Target="../media/image153.png"/><Relationship Id="rId7" Type="http://schemas.openxmlformats.org/officeDocument/2006/relationships/image" Target="../media/image1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03.bin"/><Relationship Id="rId11" Type="http://schemas.openxmlformats.org/officeDocument/2006/relationships/image" Target="../media/image152.wmf"/><Relationship Id="rId5" Type="http://schemas.openxmlformats.org/officeDocument/2006/relationships/image" Target="../media/image149.wmf"/><Relationship Id="rId10" Type="http://schemas.openxmlformats.org/officeDocument/2006/relationships/oleObject" Target="../embeddings/oleObject105.bin"/><Relationship Id="rId4" Type="http://schemas.openxmlformats.org/officeDocument/2006/relationships/oleObject" Target="../embeddings/oleObject102.bin"/><Relationship Id="rId9" Type="http://schemas.openxmlformats.org/officeDocument/2006/relationships/image" Target="../media/image151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tiff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ubespace.co.za/y-momentum/" TargetMode="External"/><Relationship Id="rId4" Type="http://schemas.openxmlformats.org/officeDocument/2006/relationships/image" Target="../media/image15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3" Type="http://schemas.openxmlformats.org/officeDocument/2006/relationships/image" Target="../media/image161.jpg"/><Relationship Id="rId7" Type="http://schemas.openxmlformats.org/officeDocument/2006/relationships/image" Target="../media/image1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06.bin"/><Relationship Id="rId5" Type="http://schemas.openxmlformats.org/officeDocument/2006/relationships/image" Target="../media/image163.jpg"/><Relationship Id="rId4" Type="http://schemas.openxmlformats.org/officeDocument/2006/relationships/image" Target="../media/image162.jpg"/><Relationship Id="rId9" Type="http://schemas.openxmlformats.org/officeDocument/2006/relationships/image" Target="../media/image160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wmf"/><Relationship Id="rId3" Type="http://schemas.openxmlformats.org/officeDocument/2006/relationships/image" Target="../media/image167.jpg"/><Relationship Id="rId7" Type="http://schemas.openxmlformats.org/officeDocument/2006/relationships/oleObject" Target="../embeddings/oleObject10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64.wmf"/><Relationship Id="rId11" Type="http://schemas.openxmlformats.org/officeDocument/2006/relationships/image" Target="../media/image169.jpg"/><Relationship Id="rId5" Type="http://schemas.openxmlformats.org/officeDocument/2006/relationships/oleObject" Target="../embeddings/oleObject108.bin"/><Relationship Id="rId10" Type="http://schemas.openxmlformats.org/officeDocument/2006/relationships/image" Target="../media/image166.wmf"/><Relationship Id="rId4" Type="http://schemas.openxmlformats.org/officeDocument/2006/relationships/image" Target="../media/image168.jpg"/><Relationship Id="rId9" Type="http://schemas.openxmlformats.org/officeDocument/2006/relationships/oleObject" Target="../embeddings/oleObject110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wmf"/><Relationship Id="rId3" Type="http://schemas.openxmlformats.org/officeDocument/2006/relationships/image" Target="../media/image172.jpg"/><Relationship Id="rId7" Type="http://schemas.openxmlformats.org/officeDocument/2006/relationships/oleObject" Target="../embeddings/oleObject1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66.wmf"/><Relationship Id="rId5" Type="http://schemas.openxmlformats.org/officeDocument/2006/relationships/oleObject" Target="../embeddings/oleObject111.bin"/><Relationship Id="rId10" Type="http://schemas.openxmlformats.org/officeDocument/2006/relationships/image" Target="../media/image171.wmf"/><Relationship Id="rId4" Type="http://schemas.openxmlformats.org/officeDocument/2006/relationships/image" Target="../media/image173.jpg"/><Relationship Id="rId9" Type="http://schemas.openxmlformats.org/officeDocument/2006/relationships/oleObject" Target="../embeddings/oleObject113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wmf"/><Relationship Id="rId3" Type="http://schemas.openxmlformats.org/officeDocument/2006/relationships/image" Target="../media/image176.jpg"/><Relationship Id="rId7" Type="http://schemas.openxmlformats.org/officeDocument/2006/relationships/oleObject" Target="../embeddings/oleObject1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74.wmf"/><Relationship Id="rId5" Type="http://schemas.openxmlformats.org/officeDocument/2006/relationships/oleObject" Target="../embeddings/oleObject114.bin"/><Relationship Id="rId4" Type="http://schemas.openxmlformats.org/officeDocument/2006/relationships/image" Target="../media/image177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503280" y="6172200"/>
            <a:ext cx="8532360" cy="507600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CustomShape 3"/>
          <p:cNvSpPr/>
          <p:nvPr/>
        </p:nvSpPr>
        <p:spPr>
          <a:xfrm>
            <a:off x="222593" y="2361615"/>
            <a:ext cx="8269457" cy="2266560"/>
          </a:xfrm>
          <a:prstGeom prst="rect">
            <a:avLst/>
          </a:prstGeom>
          <a:noFill/>
          <a:ln>
            <a:noFill/>
          </a:ln>
        </p:spPr>
        <p:txBody>
          <a:bodyPr lIns="90000" tIns="64800" rIns="90000" bIns="46800" anchor="ctr"/>
          <a:lstStyle/>
          <a:p>
            <a:pPr algn="ctr">
              <a:lnSpc>
                <a:spcPct val="98000"/>
              </a:lnSpc>
              <a:buNone/>
            </a:pPr>
            <a:r>
              <a:rPr lang="en-US" sz="3600" i="1" dirty="0">
                <a:solidFill>
                  <a:srgbClr val="6B8A42"/>
                </a:solidFill>
                <a:latin typeface="Arial"/>
              </a:rPr>
              <a:t>Attitude Determination &amp; Control</a:t>
            </a:r>
            <a:endParaRPr lang="en-US" sz="3600" i="1" dirty="0">
              <a:solidFill>
                <a:srgbClr val="6B8A42"/>
              </a:solidFill>
            </a:endParaRPr>
          </a:p>
        </p:txBody>
      </p:sp>
      <p:sp>
        <p:nvSpPr>
          <p:cNvPr id="86" name="CustomShape 4"/>
          <p:cNvSpPr/>
          <p:nvPr/>
        </p:nvSpPr>
        <p:spPr>
          <a:xfrm>
            <a:off x="710176" y="4212526"/>
            <a:ext cx="7669120" cy="1152128"/>
          </a:xfrm>
          <a:prstGeom prst="rect">
            <a:avLst/>
          </a:prstGeom>
          <a:noFill/>
          <a:ln>
            <a:noFill/>
          </a:ln>
        </p:spPr>
        <p:txBody>
          <a:bodyPr lIns="0" tIns="6840" rIns="0" bIns="0" anchor="ctr"/>
          <a:lstStyle/>
          <a:p>
            <a:pPr algn="ctr">
              <a:lnSpc>
                <a:spcPct val="98000"/>
              </a:lnSpc>
              <a:buNone/>
            </a:pPr>
            <a:r>
              <a:rPr lang="en-US" sz="2000" dirty="0">
                <a:solidFill>
                  <a:srgbClr val="21250E"/>
                </a:solidFill>
                <a:latin typeface="Arial"/>
              </a:rPr>
              <a:t>Norman Fitz-Coy</a:t>
            </a:r>
            <a:endParaRPr lang="en-US" sz="2000" dirty="0">
              <a:solidFill>
                <a:srgbClr val="21250E"/>
              </a:solidFill>
            </a:endParaRPr>
          </a:p>
          <a:p>
            <a:pPr algn="ctr">
              <a:lnSpc>
                <a:spcPct val="98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900" i="1" dirty="0">
              <a:solidFill>
                <a:srgbClr val="439DFF"/>
              </a:solidFill>
              <a:latin typeface="Arial"/>
            </a:endParaRPr>
          </a:p>
          <a:p>
            <a:pPr algn="ctr">
              <a:lnSpc>
                <a:spcPct val="98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i="1" dirty="0">
                <a:solidFill>
                  <a:srgbClr val="21250E"/>
                </a:solidFill>
                <a:latin typeface="Arial"/>
              </a:rPr>
              <a:t>University of Florida</a:t>
            </a:r>
            <a:endParaRPr sz="20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075" y="217914"/>
            <a:ext cx="1161848" cy="402774"/>
          </a:xfrm>
          <a:prstGeom prst="rect">
            <a:avLst/>
          </a:prstGeom>
        </p:spPr>
      </p:pic>
      <p:pic>
        <p:nvPicPr>
          <p:cNvPr id="1041" name="Picture 17" descr="Z:\CONGRESOS\2017-TechnoWeek2017\plantilles\banner presentaci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2" y="809085"/>
            <a:ext cx="9180512" cy="161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Z:\Imatge corporativa\ICCUB\Logo ICCUB 2016\Logotip+nom\LogoICCUB_positiu\LogoICCUB_MdM_positiu\LogoICCUB_MdM_positiu_english\LogoICCUB_en_MdM_positiu_RG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6518"/>
            <a:ext cx="1696768" cy="43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Z:\Imatge corporativa\UB\marca_pos_rg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6423" y="216000"/>
            <a:ext cx="1205537" cy="36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icc.ub.edu/congress/TechnoWeek/images/logos/logo_icg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197162"/>
            <a:ext cx="1217340" cy="49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953101"/>
            <a:ext cx="5184576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None/>
            </a:pPr>
            <a:r>
              <a:rPr lang="es-ES" sz="2200" dirty="0" err="1">
                <a:solidFill>
                  <a:schemeClr val="bg1"/>
                </a:solidFill>
                <a:latin typeface="+mj-lt"/>
              </a:rPr>
              <a:t>Fourth</a:t>
            </a:r>
            <a:r>
              <a:rPr lang="es-ES" sz="2200" dirty="0">
                <a:solidFill>
                  <a:schemeClr val="bg1"/>
                </a:solidFill>
                <a:latin typeface="+mj-lt"/>
              </a:rPr>
              <a:t> Barcelona </a:t>
            </a:r>
            <a:r>
              <a:rPr lang="es-ES" sz="2200" dirty="0" err="1">
                <a:solidFill>
                  <a:schemeClr val="bg1"/>
                </a:solidFill>
                <a:latin typeface="+mj-lt"/>
              </a:rPr>
              <a:t>TechnoWeek</a:t>
            </a:r>
            <a:r>
              <a:rPr lang="es-ES" sz="2000" dirty="0">
                <a:solidFill>
                  <a:schemeClr val="bg1"/>
                </a:solidFill>
                <a:latin typeface="+mj-lt"/>
              </a:rPr>
              <a:t/>
            </a:r>
            <a:br>
              <a:rPr lang="es-ES" sz="2000" dirty="0">
                <a:solidFill>
                  <a:schemeClr val="bg1"/>
                </a:solidFill>
                <a:latin typeface="+mj-lt"/>
              </a:rPr>
            </a:br>
            <a:r>
              <a:rPr lang="es-ES" sz="1800" dirty="0" err="1">
                <a:solidFill>
                  <a:schemeClr val="bg1"/>
                </a:solidFill>
                <a:latin typeface="+mj-lt"/>
              </a:rPr>
              <a:t>Course</a:t>
            </a:r>
            <a:r>
              <a:rPr lang="es-ES" sz="1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+mj-lt"/>
              </a:rPr>
              <a:t>on</a:t>
            </a:r>
            <a:r>
              <a:rPr lang="es-ES" sz="1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+mj-lt"/>
              </a:rPr>
              <a:t>Nanosatellites</a:t>
            </a:r>
            <a:endParaRPr lang="es-ES" sz="18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10000"/>
              </a:lnSpc>
              <a:buNone/>
            </a:pPr>
            <a:endParaRPr lang="es-ES" sz="1400" b="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10000"/>
              </a:lnSpc>
              <a:buNone/>
            </a:pPr>
            <a:r>
              <a:rPr lang="es-ES" sz="1400" b="0" dirty="0" err="1">
                <a:solidFill>
                  <a:schemeClr val="bg1"/>
                </a:solidFill>
                <a:latin typeface="+mj-lt"/>
              </a:rPr>
              <a:t>Institute</a:t>
            </a:r>
            <a:r>
              <a:rPr lang="es-ES" sz="1400" b="0" dirty="0">
                <a:solidFill>
                  <a:schemeClr val="bg1"/>
                </a:solidFill>
                <a:latin typeface="+mj-lt"/>
              </a:rPr>
              <a:t> of Cosmos </a:t>
            </a:r>
            <a:r>
              <a:rPr lang="es-ES" sz="1400" b="0" dirty="0" err="1">
                <a:solidFill>
                  <a:schemeClr val="bg1"/>
                </a:solidFill>
                <a:latin typeface="+mj-lt"/>
              </a:rPr>
              <a:t>Sciences</a:t>
            </a:r>
            <a:r>
              <a:rPr lang="es-ES" sz="1400" b="0" dirty="0">
                <a:solidFill>
                  <a:schemeClr val="bg1"/>
                </a:solidFill>
                <a:latin typeface="+mj-lt"/>
              </a:rPr>
              <a:t>, Barcelona, 17-21 June 2019</a:t>
            </a:r>
            <a:r>
              <a:rPr lang="es-ES" sz="1800" b="0" dirty="0">
                <a:solidFill>
                  <a:schemeClr val="bg1"/>
                </a:solidFill>
                <a:latin typeface="+mj-lt"/>
              </a:rPr>
              <a:t> </a:t>
            </a:r>
            <a:endParaRPr lang="ca-ES" sz="1800" b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48543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/>
          <p:cNvSpPr txBox="1"/>
          <p:nvPr/>
        </p:nvSpPr>
        <p:spPr>
          <a:xfrm>
            <a:off x="365760" y="4204150"/>
            <a:ext cx="8412480" cy="5209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tIns="137160" bIns="137160" rtlCol="0" anchor="ctr" anchorCtr="0">
            <a:spAutoFit/>
          </a:bodyPr>
          <a:lstStyle/>
          <a:p>
            <a:pPr>
              <a:buNone/>
            </a:pPr>
            <a:r>
              <a:rPr lang="en-US" sz="1400" dirty="0" smtClean="0"/>
              <a:t>Level x.1 </a:t>
            </a:r>
            <a:r>
              <a:rPr lang="en-US" sz="1200" dirty="0" smtClean="0"/>
              <a:t>(</a:t>
            </a:r>
            <a:r>
              <a:rPr lang="en-US" sz="1200" dirty="0" err="1" smtClean="0"/>
              <a:t>SubSystem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71" name="TextBox 70"/>
          <p:cNvSpPr txBox="1"/>
          <p:nvPr/>
        </p:nvSpPr>
        <p:spPr>
          <a:xfrm>
            <a:off x="365760" y="4925757"/>
            <a:ext cx="8412480" cy="5209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tIns="137160" bIns="137160" rtlCol="0" anchor="ctr" anchorCtr="0">
            <a:spAutoFit/>
          </a:bodyPr>
          <a:lstStyle/>
          <a:p>
            <a:pPr>
              <a:buNone/>
            </a:pPr>
            <a:r>
              <a:rPr lang="en-US" sz="1400" dirty="0" smtClean="0"/>
              <a:t>Level x.2 </a:t>
            </a:r>
            <a:r>
              <a:rPr lang="en-US" sz="1200" dirty="0" smtClean="0"/>
              <a:t>(Sub-</a:t>
            </a:r>
            <a:r>
              <a:rPr lang="en-US" sz="1200" dirty="0" err="1" smtClean="0"/>
              <a:t>SubSystem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72" name="TextBox 71"/>
          <p:cNvSpPr txBox="1"/>
          <p:nvPr/>
        </p:nvSpPr>
        <p:spPr>
          <a:xfrm>
            <a:off x="365760" y="5647364"/>
            <a:ext cx="8412480" cy="5209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tIns="137160" bIns="137160" rtlCol="0" anchor="ctr" anchorCtr="0">
            <a:spAutoFit/>
          </a:bodyPr>
          <a:lstStyle/>
          <a:p>
            <a:pPr>
              <a:buNone/>
            </a:pPr>
            <a:r>
              <a:rPr lang="en-US" sz="1400" dirty="0" smtClean="0"/>
              <a:t>Level x.3</a:t>
            </a:r>
            <a:r>
              <a:rPr lang="en-US" sz="1200" dirty="0" smtClean="0"/>
              <a:t> (Component)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System </a:t>
            </a:r>
            <a:r>
              <a:rPr lang="en-US" dirty="0" smtClean="0"/>
              <a:t>Requirements </a:t>
            </a:r>
            <a:r>
              <a:rPr lang="en-US" sz="2800" dirty="0" smtClean="0"/>
              <a:t>(</a:t>
            </a:r>
            <a:r>
              <a:rPr lang="en-US" sz="2800" dirty="0" err="1" smtClean="0"/>
              <a:t>cntd</a:t>
            </a:r>
            <a:r>
              <a:rPr lang="en-US" sz="28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2468368"/>
          </a:xfrm>
        </p:spPr>
        <p:txBody>
          <a:bodyPr/>
          <a:lstStyle/>
          <a:p>
            <a:r>
              <a:rPr lang="en-US" sz="2000" dirty="0"/>
              <a:t>Overall ADC system must satisfy the requirements</a:t>
            </a:r>
          </a:p>
          <a:p>
            <a:r>
              <a:rPr lang="en-US" sz="2000" dirty="0" smtClean="0"/>
              <a:t>Requirements </a:t>
            </a:r>
            <a:r>
              <a:rPr lang="en-US" sz="2000" dirty="0"/>
              <a:t>must be “shared” between the </a:t>
            </a:r>
            <a:r>
              <a:rPr lang="en-US" sz="2000" dirty="0" smtClean="0"/>
              <a:t>subsystems/components</a:t>
            </a:r>
            <a:endParaRPr lang="en-US" sz="2000" dirty="0"/>
          </a:p>
          <a:p>
            <a:r>
              <a:rPr lang="en-US" sz="2000" dirty="0" smtClean="0"/>
              <a:t>Requirements </a:t>
            </a:r>
            <a:r>
              <a:rPr lang="en-US" sz="2000" dirty="0"/>
              <a:t>need to be assigned to each of the components</a:t>
            </a:r>
          </a:p>
          <a:p>
            <a:pPr lvl="1"/>
            <a:r>
              <a:rPr lang="en-US" sz="1800" dirty="0"/>
              <a:t>Does a component exist that </a:t>
            </a:r>
            <a:r>
              <a:rPr lang="en-US" sz="1800" dirty="0" smtClean="0"/>
              <a:t>satisfies the </a:t>
            </a:r>
            <a:r>
              <a:rPr lang="en-US" sz="1800" dirty="0"/>
              <a:t>requirements?</a:t>
            </a:r>
          </a:p>
          <a:p>
            <a:pPr lvl="1"/>
            <a:r>
              <a:rPr lang="en-US" sz="1800" dirty="0"/>
              <a:t>Is it feasible to use the component?</a:t>
            </a:r>
          </a:p>
          <a:p>
            <a:pPr lvl="1"/>
            <a:r>
              <a:rPr lang="en-US" sz="1800" dirty="0"/>
              <a:t>Is the component affordable?</a:t>
            </a:r>
          </a:p>
          <a:p>
            <a:pPr lvl="1"/>
            <a:r>
              <a:rPr lang="en-US" sz="1800" dirty="0"/>
              <a:t>Is the component reliable</a:t>
            </a:r>
            <a:r>
              <a:rPr lang="en-US" sz="1800" dirty="0" smtClean="0"/>
              <a:t>?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20 June 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979712" y="2996952"/>
            <a:ext cx="6096000" cy="4064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40" name="TextBox 39"/>
          <p:cNvSpPr txBox="1"/>
          <p:nvPr/>
        </p:nvSpPr>
        <p:spPr>
          <a:xfrm>
            <a:off x="5004048" y="4277588"/>
            <a:ext cx="1005840" cy="365760"/>
          </a:xfrm>
          <a:prstGeom prst="round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1905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rtlCol="0" anchor="ctr" anchorCtr="0">
            <a:spAutoFit/>
          </a:bodyPr>
          <a:lstStyle/>
          <a:p>
            <a:pPr algn="ctr">
              <a:buNone/>
            </a:pPr>
            <a:r>
              <a:rPr lang="en-US" sz="1100" b="0" dirty="0" smtClean="0">
                <a:solidFill>
                  <a:schemeClr val="tx1"/>
                </a:solidFill>
              </a:rPr>
              <a:t>Pointing Requirement</a:t>
            </a:r>
            <a:endParaRPr lang="en-US" sz="1100" b="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661368" y="5007456"/>
            <a:ext cx="1005840" cy="365760"/>
          </a:xfrm>
          <a:prstGeom prst="round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1905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rtlCol="0" anchor="ctr" anchorCtr="0">
            <a:spAutoFit/>
          </a:bodyPr>
          <a:lstStyle/>
          <a:p>
            <a:pPr algn="ctr">
              <a:buNone/>
            </a:pPr>
            <a:r>
              <a:rPr lang="en-US" sz="1100" b="0" dirty="0" smtClean="0">
                <a:solidFill>
                  <a:schemeClr val="tx1"/>
                </a:solidFill>
              </a:rPr>
              <a:t>Control</a:t>
            </a:r>
            <a:endParaRPr lang="en-US" sz="1100" b="0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49000" y="5007456"/>
            <a:ext cx="1005840" cy="365760"/>
          </a:xfrm>
          <a:prstGeom prst="round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1905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rtlCol="0" anchor="ctr" anchorCtr="0">
            <a:spAutoFit/>
          </a:bodyPr>
          <a:lstStyle/>
          <a:p>
            <a:pPr algn="ctr">
              <a:buNone/>
            </a:pPr>
            <a:r>
              <a:rPr lang="en-US" sz="1100" b="0" dirty="0" smtClean="0">
                <a:solidFill>
                  <a:schemeClr val="tx1"/>
                </a:solidFill>
              </a:rPr>
              <a:t>Knowledge</a:t>
            </a:r>
            <a:endParaRPr lang="en-US" sz="1100" b="0" dirty="0">
              <a:solidFill>
                <a:schemeClr val="tx1"/>
              </a:solidFill>
            </a:endParaRPr>
          </a:p>
        </p:txBody>
      </p:sp>
      <p:cxnSp>
        <p:nvCxnSpPr>
          <p:cNvPr id="46" name="Elbow Connector 45"/>
          <p:cNvCxnSpPr>
            <a:stCxn id="40" idx="2"/>
            <a:endCxn id="42" idx="0"/>
          </p:cNvCxnSpPr>
          <p:nvPr/>
        </p:nvCxnSpPr>
        <p:spPr bwMode="auto">
          <a:xfrm rot="5400000">
            <a:off x="4497390" y="3997878"/>
            <a:ext cx="364108" cy="1655048"/>
          </a:xfrm>
          <a:prstGeom prst="bentConnector3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2267744" y="5727536"/>
            <a:ext cx="1005840" cy="365760"/>
          </a:xfrm>
          <a:prstGeom prst="round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1905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rtlCol="0" anchor="ctr" anchorCtr="0">
            <a:spAutoFit/>
          </a:bodyPr>
          <a:lstStyle/>
          <a:p>
            <a:pPr algn="ctr">
              <a:buNone/>
            </a:pPr>
            <a:r>
              <a:rPr lang="en-US" sz="1100" b="0" dirty="0" smtClean="0">
                <a:solidFill>
                  <a:schemeClr val="tx1"/>
                </a:solidFill>
              </a:rPr>
              <a:t>Calibration</a:t>
            </a:r>
            <a:endParaRPr lang="en-US" sz="1100" b="0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349000" y="5727536"/>
            <a:ext cx="1005840" cy="365760"/>
          </a:xfrm>
          <a:prstGeom prst="round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1905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rtlCol="0" anchor="ctr" anchorCtr="0">
            <a:spAutoFit/>
          </a:bodyPr>
          <a:lstStyle/>
          <a:p>
            <a:pPr algn="ctr">
              <a:buNone/>
            </a:pPr>
            <a:r>
              <a:rPr lang="en-US" sz="1100" b="0" dirty="0" smtClean="0">
                <a:solidFill>
                  <a:schemeClr val="tx1"/>
                </a:solidFill>
              </a:rPr>
              <a:t>Sensor Errors</a:t>
            </a:r>
            <a:endParaRPr lang="en-US" sz="1100" b="0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30256" y="5727536"/>
            <a:ext cx="1005840" cy="365760"/>
          </a:xfrm>
          <a:prstGeom prst="round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1905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rtlCol="0" anchor="ctr" anchorCtr="0">
            <a:spAutoFit/>
          </a:bodyPr>
          <a:lstStyle/>
          <a:p>
            <a:pPr algn="ctr">
              <a:buNone/>
            </a:pPr>
            <a:r>
              <a:rPr lang="en-US" sz="1100" b="0" dirty="0" smtClean="0">
                <a:solidFill>
                  <a:schemeClr val="tx1"/>
                </a:solidFill>
              </a:rPr>
              <a:t>Sensor Alignment</a:t>
            </a:r>
            <a:endParaRPr lang="en-US" sz="1100" b="0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80112" y="5727536"/>
            <a:ext cx="1005840" cy="365760"/>
          </a:xfrm>
          <a:prstGeom prst="round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1905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rtlCol="0" anchor="ctr" anchorCtr="0">
            <a:spAutoFit/>
          </a:bodyPr>
          <a:lstStyle/>
          <a:p>
            <a:pPr algn="ctr">
              <a:buNone/>
            </a:pPr>
            <a:r>
              <a:rPr lang="en-US" sz="1100" b="0" dirty="0" smtClean="0">
                <a:solidFill>
                  <a:schemeClr val="tx1"/>
                </a:solidFill>
              </a:rPr>
              <a:t>Control Bandwidth</a:t>
            </a:r>
            <a:endParaRPr lang="en-US" sz="1100" b="0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61368" y="5727536"/>
            <a:ext cx="1005840" cy="365760"/>
          </a:xfrm>
          <a:prstGeom prst="round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1905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rtlCol="0" anchor="ctr" anchorCtr="0">
            <a:spAutoFit/>
          </a:bodyPr>
          <a:lstStyle/>
          <a:p>
            <a:pPr algn="ctr">
              <a:buNone/>
            </a:pPr>
            <a:r>
              <a:rPr lang="en-US" sz="1100" b="0" dirty="0" smtClean="0">
                <a:solidFill>
                  <a:schemeClr val="tx1"/>
                </a:solidFill>
              </a:rPr>
              <a:t>Actuator Alignment</a:t>
            </a:r>
            <a:endParaRPr lang="en-US" sz="1100" b="0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742624" y="5727536"/>
            <a:ext cx="1005840" cy="365760"/>
          </a:xfrm>
          <a:prstGeom prst="round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1905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rtlCol="0" anchor="ctr" anchorCtr="0">
            <a:spAutoFit/>
          </a:bodyPr>
          <a:lstStyle/>
          <a:p>
            <a:pPr algn="ctr">
              <a:buNone/>
            </a:pPr>
            <a:r>
              <a:rPr lang="en-US" sz="1100" b="0" dirty="0" smtClean="0">
                <a:solidFill>
                  <a:schemeClr val="tx1"/>
                </a:solidFill>
              </a:rPr>
              <a:t>Disturbances</a:t>
            </a:r>
            <a:endParaRPr lang="en-US" sz="1100" b="0" dirty="0">
              <a:solidFill>
                <a:schemeClr val="tx1"/>
              </a:solidFill>
            </a:endParaRPr>
          </a:p>
        </p:txBody>
      </p:sp>
      <p:cxnSp>
        <p:nvCxnSpPr>
          <p:cNvPr id="54" name="Elbow Connector 53"/>
          <p:cNvCxnSpPr>
            <a:stCxn id="40" idx="2"/>
            <a:endCxn id="41" idx="0"/>
          </p:cNvCxnSpPr>
          <p:nvPr/>
        </p:nvCxnSpPr>
        <p:spPr bwMode="auto">
          <a:xfrm rot="16200000" flipH="1">
            <a:off x="6153574" y="3996742"/>
            <a:ext cx="364108" cy="1657320"/>
          </a:xfrm>
          <a:prstGeom prst="bentConnector3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Elbow Connector 55"/>
          <p:cNvCxnSpPr>
            <a:stCxn id="41" idx="2"/>
            <a:endCxn id="50" idx="0"/>
          </p:cNvCxnSpPr>
          <p:nvPr/>
        </p:nvCxnSpPr>
        <p:spPr bwMode="auto">
          <a:xfrm rot="5400000">
            <a:off x="6446500" y="5009748"/>
            <a:ext cx="354320" cy="1081256"/>
          </a:xfrm>
          <a:prstGeom prst="bentConnector3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Elbow Connector 57"/>
          <p:cNvCxnSpPr>
            <a:stCxn id="41" idx="2"/>
            <a:endCxn id="52" idx="0"/>
          </p:cNvCxnSpPr>
          <p:nvPr/>
        </p:nvCxnSpPr>
        <p:spPr bwMode="auto">
          <a:xfrm rot="16200000" flipH="1">
            <a:off x="7527756" y="5009748"/>
            <a:ext cx="354320" cy="1081256"/>
          </a:xfrm>
          <a:prstGeom prst="bentConnector3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41" idx="2"/>
            <a:endCxn id="51" idx="0"/>
          </p:cNvCxnSpPr>
          <p:nvPr/>
        </p:nvCxnSpPr>
        <p:spPr bwMode="auto">
          <a:xfrm>
            <a:off x="7164288" y="5373216"/>
            <a:ext cx="0" cy="354320"/>
          </a:xfrm>
          <a:prstGeom prst="lin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>
            <a:stCxn id="42" idx="2"/>
            <a:endCxn id="48" idx="0"/>
          </p:cNvCxnSpPr>
          <p:nvPr/>
        </p:nvCxnSpPr>
        <p:spPr bwMode="auto">
          <a:xfrm>
            <a:off x="3851920" y="5373216"/>
            <a:ext cx="0" cy="354320"/>
          </a:xfrm>
          <a:prstGeom prst="lin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Elbow Connector 63"/>
          <p:cNvCxnSpPr>
            <a:stCxn id="42" idx="2"/>
            <a:endCxn id="47" idx="0"/>
          </p:cNvCxnSpPr>
          <p:nvPr/>
        </p:nvCxnSpPr>
        <p:spPr bwMode="auto">
          <a:xfrm rot="5400000">
            <a:off x="3134132" y="5009748"/>
            <a:ext cx="354320" cy="1081256"/>
          </a:xfrm>
          <a:prstGeom prst="bentConnector3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Elbow Connector 65"/>
          <p:cNvCxnSpPr>
            <a:stCxn id="42" idx="2"/>
            <a:endCxn id="49" idx="0"/>
          </p:cNvCxnSpPr>
          <p:nvPr/>
        </p:nvCxnSpPr>
        <p:spPr bwMode="auto">
          <a:xfrm rot="16200000" flipH="1">
            <a:off x="4215388" y="5009748"/>
            <a:ext cx="354320" cy="1081256"/>
          </a:xfrm>
          <a:prstGeom prst="bentConnector3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986" y="2924944"/>
            <a:ext cx="4533502" cy="82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9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 animBg="1"/>
      <p:bldP spid="72" grpId="0" animBg="1"/>
      <p:bldP spid="40" grpId="0" animBg="1"/>
      <p:bldP spid="41" grpId="0" animBg="1"/>
      <p:bldP spid="42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System Components: Sensors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52736"/>
            <a:ext cx="8001000" cy="5533823"/>
          </a:xfrm>
        </p:spPr>
        <p:txBody>
          <a:bodyPr>
            <a:spAutoFit/>
          </a:bodyPr>
          <a:lstStyle/>
          <a:p>
            <a:r>
              <a:rPr lang="en-US" sz="2400" dirty="0" smtClean="0"/>
              <a:t>External sensors</a:t>
            </a:r>
          </a:p>
          <a:p>
            <a:pPr lvl="1"/>
            <a:r>
              <a:rPr lang="en-US" sz="2000" dirty="0" smtClean="0"/>
              <a:t>Sun sensor</a:t>
            </a:r>
          </a:p>
          <a:p>
            <a:pPr lvl="2"/>
            <a:r>
              <a:rPr lang="en-US" sz="1800" dirty="0" smtClean="0"/>
              <a:t>Course sun sensors (CSS)</a:t>
            </a:r>
          </a:p>
          <a:p>
            <a:pPr lvl="2"/>
            <a:r>
              <a:rPr lang="en-US" sz="2000" dirty="0" smtClean="0"/>
              <a:t>Digital sun sensors (DSS)</a:t>
            </a:r>
          </a:p>
          <a:p>
            <a:pPr lvl="2"/>
            <a:r>
              <a:rPr lang="en-US" sz="2000" dirty="0" smtClean="0"/>
              <a:t>Fine sun sensors (FSS)</a:t>
            </a:r>
          </a:p>
          <a:p>
            <a:pPr lvl="1"/>
            <a:r>
              <a:rPr lang="en-US" sz="2000" dirty="0" smtClean="0"/>
              <a:t>Earth horizon </a:t>
            </a:r>
            <a:r>
              <a:rPr lang="en-US" sz="2000" dirty="0"/>
              <a:t>s</a:t>
            </a:r>
            <a:r>
              <a:rPr lang="en-US" sz="2000" dirty="0" smtClean="0"/>
              <a:t>ensor (HS)</a:t>
            </a:r>
          </a:p>
          <a:p>
            <a:pPr lvl="1"/>
            <a:r>
              <a:rPr lang="en-US" sz="2000" dirty="0" smtClean="0"/>
              <a:t>Magnetometer (TAM)</a:t>
            </a:r>
          </a:p>
          <a:p>
            <a:pPr lvl="1"/>
            <a:r>
              <a:rPr lang="en-US" sz="2000" dirty="0" smtClean="0"/>
              <a:t>Star camera, star tracker</a:t>
            </a:r>
          </a:p>
          <a:p>
            <a:r>
              <a:rPr lang="en-US" sz="2400" dirty="0" smtClean="0"/>
              <a:t>Internal sensors</a:t>
            </a:r>
          </a:p>
          <a:p>
            <a:pPr lvl="1"/>
            <a:r>
              <a:rPr lang="en-US" sz="2000" dirty="0" smtClean="0"/>
              <a:t>Gyros</a:t>
            </a:r>
          </a:p>
          <a:p>
            <a:pPr lvl="2"/>
            <a:r>
              <a:rPr lang="en-US" sz="1600" dirty="0" smtClean="0"/>
              <a:t>Mechanical / optical</a:t>
            </a:r>
          </a:p>
          <a:p>
            <a:pPr lvl="1"/>
            <a:r>
              <a:rPr lang="en-US" sz="2000" dirty="0" smtClean="0"/>
              <a:t>Accelerometers</a:t>
            </a:r>
          </a:p>
          <a:p>
            <a:pPr lvl="1"/>
            <a:r>
              <a:rPr lang="en-US" sz="2000" dirty="0" smtClean="0"/>
              <a:t>Inertial measurement units (integrated gyro and accelerometer)</a:t>
            </a:r>
          </a:p>
          <a:p>
            <a:pPr lvl="1"/>
            <a:r>
              <a:rPr lang="en-US" sz="2000" dirty="0" smtClean="0"/>
              <a:t>Integrated Inertial Navigation Units (IINU) – typically IMU+GPS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20 June 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75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ADC System Components: Sensors</a:t>
            </a:r>
            <a:r>
              <a:rPr lang="en-US" sz="2800" dirty="0" smtClean="0"/>
              <a:t> (External)</a:t>
            </a:r>
            <a:endParaRPr lang="en-US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648476"/>
              </p:ext>
            </p:extLst>
          </p:nvPr>
        </p:nvGraphicFramePr>
        <p:xfrm>
          <a:off x="114300" y="914400"/>
          <a:ext cx="8915399" cy="367830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421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10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10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844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822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8442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8446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Accuracy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Performance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Mass</a:t>
                      </a:r>
                    </a:p>
                    <a:p>
                      <a:pPr algn="ctr"/>
                      <a:r>
                        <a:rPr lang="en-US" sz="1400" dirty="0" smtClean="0"/>
                        <a:t>(kg)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Power</a:t>
                      </a:r>
                    </a:p>
                    <a:p>
                      <a:pPr algn="ctr"/>
                      <a:r>
                        <a:rPr lang="en-US" sz="1400" dirty="0" smtClean="0"/>
                        <a:t>(W)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Cost</a:t>
                      </a:r>
                    </a:p>
                    <a:p>
                      <a:pPr algn="ctr"/>
                      <a:r>
                        <a:rPr lang="en-US" sz="1400" dirty="0" smtClean="0"/>
                        <a:t>($)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44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Star Camera (Star Tracker)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 "/>
                        </a:rPr>
                        <a:t>0.0003</a:t>
                      </a:r>
                      <a:r>
                        <a:rPr lang="en-US" sz="1400" dirty="0" smtClean="0">
                          <a:latin typeface="Arial "/>
                          <a:ea typeface="DFKai-SB" panose="03000509000000000000" pitchFamily="65" charset="-120"/>
                        </a:rPr>
                        <a:t>°- 0.02°</a:t>
                      </a:r>
                      <a:endParaRPr lang="en-US" sz="1400" dirty="0" smtClean="0">
                        <a:latin typeface="Arial 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Slew rate: 2-3</a:t>
                      </a:r>
                      <a:r>
                        <a:rPr lang="en-US" sz="1400" dirty="0" smtClean="0">
                          <a:latin typeface="Arial "/>
                          <a:ea typeface="DFKai-SB" panose="03000509000000000000" pitchFamily="65" charset="-120"/>
                        </a:rPr>
                        <a:t>°</a:t>
                      </a:r>
                      <a:r>
                        <a:rPr lang="en-US" sz="1400" dirty="0" smtClean="0">
                          <a:latin typeface="+mn-lt"/>
                          <a:ea typeface="+mn-ea"/>
                        </a:rPr>
                        <a:t>/</a:t>
                      </a:r>
                      <a:r>
                        <a:rPr lang="en-US" sz="1400" dirty="0" smtClean="0"/>
                        <a:t>s</a:t>
                      </a:r>
                    </a:p>
                    <a:p>
                      <a:pPr algn="ctr"/>
                      <a:r>
                        <a:rPr lang="en-US" sz="1400" dirty="0" smtClean="0"/>
                        <a:t>2 -10 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0.05 - 5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0.22 - 20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Moderate-High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946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Analog</a:t>
                      </a:r>
                      <a:r>
                        <a:rPr lang="en-US" sz="1400" baseline="0" dirty="0" smtClean="0"/>
                        <a:t> Sun Sensor (CSS)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0.01</a:t>
                      </a:r>
                      <a:r>
                        <a:rPr lang="en-US" sz="1400" dirty="0" smtClean="0">
                          <a:latin typeface="Arial "/>
                          <a:ea typeface="DFKai-SB" panose="03000509000000000000" pitchFamily="65" charset="-120"/>
                        </a:rPr>
                        <a:t>°</a:t>
                      </a:r>
                      <a:r>
                        <a:rPr lang="en-US" sz="1400" dirty="0" smtClean="0"/>
                        <a:t> - 5</a:t>
                      </a:r>
                      <a:r>
                        <a:rPr lang="en-US" sz="1400" dirty="0" smtClean="0">
                          <a:latin typeface="Arial "/>
                          <a:ea typeface="DFKai-SB" panose="03000509000000000000" pitchFamily="65" charset="-120"/>
                        </a:rPr>
                        <a:t>°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FOV: </a:t>
                      </a:r>
                      <a:r>
                        <a:rPr lang="en-US" sz="1400" dirty="0" smtClean="0">
                          <a:latin typeface="+mn-lt"/>
                          <a:ea typeface="+mn-ea"/>
                        </a:rPr>
                        <a:t>10</a:t>
                      </a:r>
                      <a:r>
                        <a:rPr lang="en-US" sz="1400" dirty="0" smtClean="0">
                          <a:latin typeface="Arial "/>
                          <a:ea typeface="DFKai-SB" panose="03000509000000000000" pitchFamily="65" charset="-120"/>
                        </a:rPr>
                        <a:t>°</a:t>
                      </a:r>
                      <a:r>
                        <a:rPr lang="en-US" sz="1400" dirty="0" smtClean="0"/>
                        <a:t>- 120</a:t>
                      </a:r>
                      <a:r>
                        <a:rPr lang="en-US" sz="1400" dirty="0" smtClean="0">
                          <a:latin typeface="Arial "/>
                          <a:ea typeface="DFKai-SB" panose="03000509000000000000" pitchFamily="65" charset="-120"/>
                        </a:rPr>
                        <a:t>°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0.004 - 0.025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0 - 0.05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Low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301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Digital</a:t>
                      </a:r>
                      <a:r>
                        <a:rPr lang="en-US" sz="1400" baseline="0" dirty="0" smtClean="0"/>
                        <a:t> Sun Sensor (DSS)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0.01</a:t>
                      </a:r>
                      <a:r>
                        <a:rPr lang="en-US" sz="1400" dirty="0" smtClean="0">
                          <a:latin typeface="Arial "/>
                          <a:ea typeface="DFKai-SB" panose="03000509000000000000" pitchFamily="65" charset="-120"/>
                        </a:rPr>
                        <a:t>°</a:t>
                      </a:r>
                      <a:r>
                        <a:rPr lang="en-US" sz="1400" dirty="0" smtClean="0"/>
                        <a:t> - 0.5</a:t>
                      </a:r>
                      <a:r>
                        <a:rPr lang="en-US" sz="1400" dirty="0" smtClean="0">
                          <a:latin typeface="Arial "/>
                          <a:ea typeface="DFKai-SB" panose="03000509000000000000" pitchFamily="65" charset="-120"/>
                        </a:rPr>
                        <a:t>°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FOV: 30</a:t>
                      </a:r>
                      <a:r>
                        <a:rPr lang="en-US" sz="1400" dirty="0" smtClean="0">
                          <a:latin typeface="Arial "/>
                          <a:ea typeface="DFKai-SB" panose="03000509000000000000" pitchFamily="65" charset="-120"/>
                        </a:rPr>
                        <a:t>°- 140°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0.015 - 1.3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0.05 - 0.3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Moderate-High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44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Horizon Sensor (Fixed</a:t>
                      </a:r>
                      <a:r>
                        <a:rPr lang="en-US" sz="1400" baseline="0" dirty="0" smtClean="0"/>
                        <a:t> Head or Scanning)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&lt;0.05</a:t>
                      </a:r>
                      <a:r>
                        <a:rPr lang="en-US" sz="1400" dirty="0" smtClean="0">
                          <a:latin typeface="DFKai-SB" panose="03000509000000000000" pitchFamily="65" charset="-120"/>
                          <a:ea typeface="DFKai-SB" panose="03000509000000000000" pitchFamily="65" charset="-120"/>
                        </a:rPr>
                        <a:t>°</a:t>
                      </a:r>
                      <a:r>
                        <a:rPr lang="en-US" sz="1400" dirty="0" smtClean="0">
                          <a:latin typeface="+mn-lt"/>
                          <a:ea typeface="+mn-ea"/>
                        </a:rPr>
                        <a:t>-</a:t>
                      </a:r>
                      <a:r>
                        <a:rPr lang="en-US" sz="1400" dirty="0" smtClean="0"/>
                        <a:t> 3</a:t>
                      </a:r>
                      <a:r>
                        <a:rPr lang="en-US" sz="1400" dirty="0" smtClean="0">
                          <a:latin typeface="DFKai-SB" panose="03000509000000000000" pitchFamily="65" charset="-120"/>
                          <a:ea typeface="DFKai-SB" panose="03000509000000000000" pitchFamily="65" charset="-120"/>
                        </a:rPr>
                        <a:t>°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FOV: 60</a:t>
                      </a:r>
                      <a:r>
                        <a:rPr lang="en-US" sz="1400" dirty="0" smtClean="0">
                          <a:latin typeface="Arial "/>
                          <a:ea typeface="DFKai-SB" panose="03000509000000000000" pitchFamily="65" charset="-120"/>
                        </a:rPr>
                        <a:t>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0.5 -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0.3</a:t>
                      </a:r>
                      <a:r>
                        <a:rPr lang="en-US" sz="1400" baseline="0" dirty="0" smtClean="0"/>
                        <a:t> - 10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Low-High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179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Magnetometer (TAM)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0.5</a:t>
                      </a:r>
                      <a:r>
                        <a:rPr lang="en-US" sz="1400" dirty="0" smtClean="0">
                          <a:latin typeface="DFKai-SB" panose="03000509000000000000" pitchFamily="65" charset="-120"/>
                          <a:ea typeface="DFKai-SB" panose="03000509000000000000" pitchFamily="65" charset="-120"/>
                        </a:rPr>
                        <a:t>°</a:t>
                      </a:r>
                      <a:r>
                        <a:rPr lang="en-US" sz="1400" dirty="0" smtClean="0"/>
                        <a:t>- 5</a:t>
                      </a:r>
                      <a:r>
                        <a:rPr lang="en-US" sz="1400" dirty="0" smtClean="0">
                          <a:latin typeface="DFKai-SB" panose="03000509000000000000" pitchFamily="65" charset="-120"/>
                          <a:ea typeface="DFKai-SB" panose="03000509000000000000" pitchFamily="65" charset="-120"/>
                        </a:rPr>
                        <a:t>°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 Hz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0.2 - 1.2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&lt;0.7</a:t>
                      </a:r>
                      <a:r>
                        <a:rPr lang="en-US" sz="1400" baseline="0" dirty="0" smtClean="0"/>
                        <a:t> - </a:t>
                      </a:r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Low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GPS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</a:t>
                      </a:r>
                      <a:r>
                        <a:rPr lang="en-US" sz="1400" dirty="0" smtClean="0">
                          <a:latin typeface="DFKai-SB" panose="03000509000000000000" pitchFamily="65" charset="-120"/>
                          <a:ea typeface="DFKai-SB" panose="03000509000000000000" pitchFamily="65" charset="-120"/>
                        </a:rPr>
                        <a:t>°</a:t>
                      </a:r>
                      <a:r>
                        <a:rPr lang="en-US" sz="1400" dirty="0" smtClean="0">
                          <a:latin typeface="+mn-lt"/>
                          <a:ea typeface="DFKai-SB" panose="03000509000000000000" pitchFamily="65" charset="-120"/>
                        </a:rPr>
                        <a:t> (fine)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&gt;5</a:t>
                      </a:r>
                      <a:r>
                        <a:rPr lang="en-US" sz="1400" dirty="0" smtClean="0">
                          <a:latin typeface="DFKai-SB" panose="03000509000000000000" pitchFamily="65" charset="-120"/>
                          <a:ea typeface="DFKai-SB" panose="03000509000000000000" pitchFamily="65" charset="-120"/>
                        </a:rPr>
                        <a:t>°</a:t>
                      </a:r>
                      <a:r>
                        <a:rPr lang="en-US" sz="1400" dirty="0" smtClean="0">
                          <a:latin typeface="+mn-lt"/>
                          <a:ea typeface="DFKai-SB" panose="03000509000000000000" pitchFamily="65" charset="-120"/>
                        </a:rPr>
                        <a:t> (course)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0.02 - 1.6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~2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Moderate/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Low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20 June 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74320" y="4725144"/>
            <a:ext cx="8595360" cy="189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>
                <a:solidFill>
                  <a:schemeClr val="accent1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Ø"/>
              <a:defRPr sz="1600">
                <a:solidFill>
                  <a:schemeClr val="accent6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0" kern="0" dirty="0" smtClean="0">
                <a:solidFill>
                  <a:srgbClr val="005DC8">
                    <a:lumMod val="75000"/>
                  </a:srgbClr>
                </a:solidFill>
              </a:rPr>
              <a:t>Summary</a:t>
            </a:r>
          </a:p>
          <a:p>
            <a:pPr marL="230188" indent="-230188"/>
            <a:r>
              <a:rPr lang="en-US" sz="1600" b="0" kern="0" dirty="0" smtClean="0">
                <a:solidFill>
                  <a:srgbClr val="005DC8">
                    <a:lumMod val="75000"/>
                  </a:srgbClr>
                </a:solidFill>
              </a:rPr>
              <a:t>Star Camera: most accurate type of attitude sensors</a:t>
            </a:r>
          </a:p>
          <a:p>
            <a:pPr marL="230188" indent="-230188"/>
            <a:r>
              <a:rPr lang="en-US" sz="1600" b="0" kern="0" dirty="0" smtClean="0">
                <a:solidFill>
                  <a:srgbClr val="005DC8">
                    <a:lumMod val="75000"/>
                  </a:srgbClr>
                </a:solidFill>
              </a:rPr>
              <a:t>Horizon Sensor: fixed head sensor can be used on a spinning spacecraft; scanning sensor utilizes a rotating lens and can be used on a non-spinning spacecraft</a:t>
            </a:r>
          </a:p>
          <a:p>
            <a:pPr marL="230188" indent="-230188"/>
            <a:r>
              <a:rPr lang="en-US" sz="1600" b="0" kern="0" dirty="0" smtClean="0">
                <a:solidFill>
                  <a:srgbClr val="005DC8">
                    <a:lumMod val="75000"/>
                  </a:srgbClr>
                </a:solidFill>
              </a:rPr>
              <a:t>Magnetometer: typically used for altitudes below 1000 km </a:t>
            </a:r>
          </a:p>
          <a:p>
            <a:pPr marL="230188" indent="-230188"/>
            <a:r>
              <a:rPr lang="en-US" sz="1600" b="0" kern="0" dirty="0" smtClean="0">
                <a:solidFill>
                  <a:srgbClr val="005DC8">
                    <a:lumMod val="75000"/>
                  </a:srgbClr>
                </a:solidFill>
              </a:rPr>
              <a:t>GPS: accurate position determination</a:t>
            </a:r>
            <a:r>
              <a:rPr lang="en-US" sz="1600" b="0" kern="0" dirty="0">
                <a:solidFill>
                  <a:srgbClr val="005DC8">
                    <a:lumMod val="75000"/>
                  </a:srgbClr>
                </a:solidFill>
              </a:rPr>
              <a:t>; course attitude </a:t>
            </a:r>
            <a:r>
              <a:rPr lang="en-US" sz="1600" b="0" kern="0" dirty="0" smtClean="0">
                <a:solidFill>
                  <a:srgbClr val="005DC8">
                    <a:lumMod val="75000"/>
                  </a:srgbClr>
                </a:solidFill>
              </a:rPr>
              <a:t>from antenna gain pattern </a:t>
            </a:r>
            <a:r>
              <a:rPr lang="en-US" sz="1600" b="0" kern="0" dirty="0">
                <a:solidFill>
                  <a:srgbClr val="005DC8">
                    <a:lumMod val="75000"/>
                  </a:srgbClr>
                </a:solidFill>
              </a:rPr>
              <a:t>and fine </a:t>
            </a:r>
            <a:r>
              <a:rPr lang="en-US" sz="1600" b="0" kern="0" dirty="0" smtClean="0">
                <a:solidFill>
                  <a:srgbClr val="005DC8">
                    <a:lumMod val="75000"/>
                  </a:srgbClr>
                </a:solidFill>
              </a:rPr>
              <a:t>attitude from multi-antennae</a:t>
            </a:r>
            <a:r>
              <a:rPr lang="en-US" sz="1600" b="0" kern="0" dirty="0">
                <a:solidFill>
                  <a:srgbClr val="005DC8">
                    <a:lumMod val="75000"/>
                  </a:srgbClr>
                </a:solidFill>
              </a:rPr>
              <a:t> interferometry</a:t>
            </a:r>
            <a:endParaRPr lang="en-US" sz="1600" b="0" kern="0" dirty="0" smtClean="0">
              <a:solidFill>
                <a:srgbClr val="005DC8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66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System Components: Sensors</a:t>
            </a:r>
            <a:r>
              <a:rPr lang="en-US" sz="2800" dirty="0"/>
              <a:t> (External)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20 June 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629" y="3164916"/>
            <a:ext cx="2062115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Sinclair Star Tracker</a:t>
            </a:r>
            <a:endParaRPr lang="en-US" sz="1500" b="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908" y="4005064"/>
            <a:ext cx="2112395" cy="154695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792026" y="5613719"/>
            <a:ext cx="3436158" cy="3139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PNI </a:t>
            </a:r>
            <a:r>
              <a:rPr lang="en-US" sz="1600" b="0" dirty="0">
                <a:solidFill>
                  <a:schemeClr val="tx1"/>
                </a:solidFill>
              </a:rPr>
              <a:t>MicroMag3 </a:t>
            </a:r>
            <a:r>
              <a:rPr lang="en-US" sz="1600" b="0" dirty="0" smtClean="0">
                <a:solidFill>
                  <a:schemeClr val="tx1"/>
                </a:solidFill>
              </a:rPr>
              <a:t>3-axis magnetometer</a:t>
            </a:r>
            <a:endParaRPr lang="en-US" sz="1600" b="0" baseline="30000" dirty="0">
              <a:solidFill>
                <a:schemeClr val="tx1"/>
              </a:solidFill>
            </a:endParaRPr>
          </a:p>
        </p:txBody>
      </p:sp>
      <p:pic>
        <p:nvPicPr>
          <p:cNvPr id="12" name="Picture 11" descr="Screen Shot 2017-01-25 at 7.21.59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7955" y="4077072"/>
            <a:ext cx="2152747" cy="1408364"/>
          </a:xfrm>
          <a:prstGeom prst="rect">
            <a:avLst/>
          </a:prstGeom>
        </p:spPr>
      </p:pic>
      <p:sp>
        <p:nvSpPr>
          <p:cNvPr id="13" name="Shape 157"/>
          <p:cNvSpPr txBox="1">
            <a:spLocks/>
          </p:cNvSpPr>
          <p:nvPr/>
        </p:nvSpPr>
        <p:spPr>
          <a:xfrm>
            <a:off x="6300192" y="5563107"/>
            <a:ext cx="2520280" cy="3262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en-US" sz="1600" b="0" dirty="0" smtClean="0">
                <a:latin typeface="Arial (body)"/>
                <a:ea typeface="Century Schoolbook"/>
                <a:cs typeface="Century Schoolbook"/>
                <a:sym typeface="Century Schoolbook"/>
              </a:rPr>
              <a:t>Surrey SGR-05U GPS</a:t>
            </a:r>
            <a:endParaRPr lang="en-US" sz="1600" b="0" baseline="30000" dirty="0">
              <a:latin typeface="Arial (body)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063" y="1289472"/>
            <a:ext cx="2096939" cy="165042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080045" y="2939893"/>
            <a:ext cx="2374975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Nano Avionics DSS </a:t>
            </a:r>
            <a:endParaRPr lang="en-US" sz="1600" b="0" baseline="30000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82" y="1052736"/>
            <a:ext cx="1840293" cy="165042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956968" y="2780928"/>
            <a:ext cx="240712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0" dirty="0" err="1" smtClean="0">
                <a:solidFill>
                  <a:schemeClr val="tx1"/>
                </a:solidFill>
              </a:rPr>
              <a:t>Adcole</a:t>
            </a:r>
            <a:r>
              <a:rPr lang="en-US" sz="1600" b="0" dirty="0" smtClean="0">
                <a:solidFill>
                  <a:schemeClr val="tx1"/>
                </a:solidFill>
              </a:rPr>
              <a:t> Corporation CSS</a:t>
            </a:r>
            <a:endParaRPr lang="en-US" sz="1600" b="0" baseline="300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92" y="1052736"/>
            <a:ext cx="1346389" cy="21031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24" y="4149080"/>
            <a:ext cx="1909965" cy="180977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80269" y="5888253"/>
            <a:ext cx="1987475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Nano Avionics DSS</a:t>
            </a:r>
            <a:endParaRPr lang="en-US" sz="1600" b="0" baseline="300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0562" y="3462869"/>
            <a:ext cx="2232249" cy="3970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buNone/>
            </a:pPr>
            <a:r>
              <a:rPr lang="en-US" sz="1050" b="0" dirty="0">
                <a:solidFill>
                  <a:srgbClr val="0000FF"/>
                </a:solidFill>
                <a:hlinkClick r:id="rId8"/>
              </a:rPr>
              <a:t>http://www.sinclairinterplanetary.com/startrackers</a:t>
            </a:r>
            <a:endParaRPr lang="en-US" sz="1050" b="0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20666" y="3094826"/>
            <a:ext cx="2679724" cy="38318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buNone/>
            </a:pPr>
            <a:r>
              <a:rPr lang="en-US" sz="1050" b="0" dirty="0">
                <a:hlinkClick r:id="rId9"/>
              </a:rPr>
              <a:t>http://www.adcole.com/aerospace/analog-sun-sensors/coarse-sun-sensor-detector/</a:t>
            </a:r>
            <a:endParaRPr lang="en-US" sz="1050" b="0" dirty="0"/>
          </a:p>
        </p:txBody>
      </p:sp>
      <p:sp>
        <p:nvSpPr>
          <p:cNvPr id="22" name="Rectangle 21"/>
          <p:cNvSpPr/>
          <p:nvPr/>
        </p:nvSpPr>
        <p:spPr>
          <a:xfrm>
            <a:off x="5724128" y="3189834"/>
            <a:ext cx="3086809" cy="38318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buNone/>
            </a:pPr>
            <a:r>
              <a:rPr lang="en-US" sz="1050" b="0" dirty="0">
                <a:hlinkClick r:id="rId10"/>
              </a:rPr>
              <a:t>http://n-avionics.com/cubesat-components/attitude-control-systems/cubesat-digital-sun-sensor-dss</a:t>
            </a:r>
            <a:r>
              <a:rPr lang="en-US" sz="1050" b="0" dirty="0" smtClean="0">
                <a:hlinkClick r:id="rId10"/>
              </a:rPr>
              <a:t>/</a:t>
            </a:r>
            <a:endParaRPr lang="en-US" sz="1050" b="0" dirty="0"/>
          </a:p>
        </p:txBody>
      </p:sp>
      <p:sp>
        <p:nvSpPr>
          <p:cNvPr id="23" name="Rectangle 22"/>
          <p:cNvSpPr/>
          <p:nvPr/>
        </p:nvSpPr>
        <p:spPr>
          <a:xfrm>
            <a:off x="121878" y="6150437"/>
            <a:ext cx="2304257" cy="3970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buNone/>
            </a:pPr>
            <a:r>
              <a:rPr lang="en-US" sz="1050" b="0" dirty="0">
                <a:hlinkClick r:id="rId11"/>
              </a:rPr>
              <a:t>https://www.cubesatshop.com/product/mai-ses-ir-earth-sensor/</a:t>
            </a:r>
            <a:endParaRPr lang="en-US" sz="1050" b="0" dirty="0"/>
          </a:p>
        </p:txBody>
      </p:sp>
      <p:sp>
        <p:nvSpPr>
          <p:cNvPr id="24" name="Rectangle 23"/>
          <p:cNvSpPr/>
          <p:nvPr/>
        </p:nvSpPr>
        <p:spPr>
          <a:xfrm>
            <a:off x="3128718" y="5854130"/>
            <a:ext cx="2762775" cy="38318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buNone/>
            </a:pPr>
            <a:r>
              <a:rPr lang="en-US" sz="1050" b="0" dirty="0">
                <a:hlinkClick r:id="rId12"/>
              </a:rPr>
              <a:t>https://www.sparkfun.com/datasheets/Sensors/MicroMag3%20Data%20Sheet.pdf</a:t>
            </a:r>
            <a:endParaRPr lang="en-US" sz="1050" b="0" dirty="0"/>
          </a:p>
        </p:txBody>
      </p:sp>
      <p:sp>
        <p:nvSpPr>
          <p:cNvPr id="25" name="Rectangle 24"/>
          <p:cNvSpPr/>
          <p:nvPr/>
        </p:nvSpPr>
        <p:spPr>
          <a:xfrm>
            <a:off x="6372199" y="5831947"/>
            <a:ext cx="2592289" cy="54938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buNone/>
            </a:pPr>
            <a:r>
              <a:rPr lang="en-US" sz="1050" b="0" dirty="0">
                <a:hlinkClick r:id="rId13"/>
              </a:rPr>
              <a:t>https://www.sst-us.com/shop/satellite-subsystems/global-positioning-systems-gps-receivers/sgr-05u-space-gps-receiver</a:t>
            </a:r>
            <a:endParaRPr lang="en-US" sz="1050" b="0" dirty="0"/>
          </a:p>
        </p:txBody>
      </p:sp>
    </p:spTree>
    <p:extLst>
      <p:ext uri="{BB962C8B-B14F-4D97-AF65-F5344CB8AC3E}">
        <p14:creationId xmlns:p14="http://schemas.microsoft.com/office/powerpoint/2010/main" val="413348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System Components: Sensors</a:t>
            </a:r>
            <a:r>
              <a:rPr lang="en-US" sz="2800" dirty="0"/>
              <a:t> </a:t>
            </a:r>
            <a:r>
              <a:rPr lang="en-US" sz="2800" dirty="0" smtClean="0"/>
              <a:t>(Internal</a:t>
            </a:r>
            <a:r>
              <a:rPr lang="en-US" sz="2800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4329678"/>
            <a:ext cx="8412480" cy="212365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 smtClean="0"/>
              <a:t>Summary</a:t>
            </a:r>
            <a:endParaRPr lang="en-US" sz="1400" dirty="0"/>
          </a:p>
          <a:p>
            <a:pPr marL="230188" indent="-230188">
              <a:lnSpc>
                <a:spcPct val="100000"/>
              </a:lnSpc>
            </a:pPr>
            <a:r>
              <a:rPr lang="en-US" sz="1600" dirty="0" smtClean="0"/>
              <a:t>Mechanical Gyro: accurate but typically heavy</a:t>
            </a:r>
          </a:p>
          <a:p>
            <a:pPr marL="230188" indent="-230188">
              <a:lnSpc>
                <a:spcPct val="100000"/>
              </a:lnSpc>
            </a:pPr>
            <a:r>
              <a:rPr lang="en-US" sz="1600" dirty="0" smtClean="0"/>
              <a:t>Ring Laser Gyro: vibration insensitive and reliable lifetime</a:t>
            </a:r>
          </a:p>
          <a:p>
            <a:pPr marL="230188" indent="-230188">
              <a:lnSpc>
                <a:spcPct val="100000"/>
              </a:lnSpc>
            </a:pPr>
            <a:r>
              <a:rPr lang="en-US" sz="1600" dirty="0" smtClean="0"/>
              <a:t>MEMS Gyro: slow time response</a:t>
            </a:r>
          </a:p>
          <a:p>
            <a:pPr marL="230188" indent="-230188">
              <a:lnSpc>
                <a:spcPct val="100000"/>
              </a:lnSpc>
            </a:pPr>
            <a:r>
              <a:rPr lang="en-US" sz="1600" dirty="0" smtClean="0"/>
              <a:t>IMU: integrated gyros, accelerometers, and avionics; typically used in conjunction with external sensors (sun or star) and filter techniques </a:t>
            </a:r>
          </a:p>
          <a:p>
            <a:pPr marL="230188" indent="-230188">
              <a:lnSpc>
                <a:spcPct val="100000"/>
              </a:lnSpc>
            </a:pPr>
            <a:r>
              <a:rPr lang="en-US" sz="1600" dirty="0" smtClean="0"/>
              <a:t>IINU: Typically an IMU integrated with GPS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20 June 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GB">
              <a:solidFill>
                <a:srgbClr val="0000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0825240"/>
              </p:ext>
            </p:extLst>
          </p:nvPr>
        </p:nvGraphicFramePr>
        <p:xfrm>
          <a:off x="274320" y="926748"/>
          <a:ext cx="8595360" cy="3246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94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816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2439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801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Performance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Performance </a:t>
                      </a:r>
                      <a:r>
                        <a:rPr lang="en-US" sz="1050" dirty="0" smtClean="0"/>
                        <a:t>(Bandwidth)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Mass</a:t>
                      </a:r>
                    </a:p>
                    <a:p>
                      <a:pPr algn="ctr"/>
                      <a:r>
                        <a:rPr lang="en-US" sz="1400" dirty="0" smtClean="0"/>
                        <a:t>(kg)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Power</a:t>
                      </a:r>
                    </a:p>
                    <a:p>
                      <a:pPr algn="ctr"/>
                      <a:r>
                        <a:rPr lang="en-US" sz="1400" dirty="0" smtClean="0"/>
                        <a:t>(W)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Cost</a:t>
                      </a:r>
                    </a:p>
                    <a:p>
                      <a:pPr algn="ctr"/>
                      <a:r>
                        <a:rPr lang="en-US" sz="1400" dirty="0" smtClean="0"/>
                        <a:t>($)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Mechanical</a:t>
                      </a:r>
                      <a:r>
                        <a:rPr lang="en-US" sz="1300" baseline="0" dirty="0" smtClean="0"/>
                        <a:t> Gyros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Drift: &lt;0.01</a:t>
                      </a:r>
                      <a:r>
                        <a:rPr lang="en-US" sz="1300" dirty="0" smtClean="0">
                          <a:latin typeface="Arial "/>
                          <a:ea typeface="DFKai-SB" panose="03000509000000000000" pitchFamily="65" charset="-120"/>
                        </a:rPr>
                        <a:t>°</a:t>
                      </a:r>
                      <a:r>
                        <a:rPr lang="en-US" sz="1300" dirty="0" smtClean="0">
                          <a:latin typeface="+mn-lt"/>
                          <a:ea typeface="+mn-ea"/>
                        </a:rPr>
                        <a:t>/h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Moderate-High</a:t>
                      </a:r>
                      <a:endParaRPr lang="en-US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300" baseline="0" dirty="0" smtClean="0"/>
                        <a:t>Optical Gyros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Drift: &lt;0.01</a:t>
                      </a:r>
                      <a:r>
                        <a:rPr lang="en-US" sz="1300" dirty="0" smtClean="0">
                          <a:latin typeface="Arial "/>
                          <a:ea typeface="DFKai-SB" panose="03000509000000000000" pitchFamily="65" charset="-120"/>
                        </a:rPr>
                        <a:t>°</a:t>
                      </a:r>
                      <a:r>
                        <a:rPr lang="en-US" sz="1300" dirty="0" smtClean="0">
                          <a:latin typeface="+mn-lt"/>
                          <a:ea typeface="+mn-ea"/>
                        </a:rPr>
                        <a:t>/h</a:t>
                      </a:r>
                      <a:endParaRPr lang="en-US" sz="13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Sampling</a:t>
                      </a:r>
                    </a:p>
                    <a:p>
                      <a:pPr algn="ctr"/>
                      <a:r>
                        <a:rPr lang="en-US" sz="1300" dirty="0" smtClean="0"/>
                        <a:t>2000 – 5000 Hz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0.45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0.37 -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1.6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Moderate</a:t>
                      </a:r>
                      <a:endParaRPr lang="en-US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MEMS</a:t>
                      </a:r>
                      <a:r>
                        <a:rPr lang="en-US" sz="1300" baseline="0" dirty="0" smtClean="0"/>
                        <a:t> Gyros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Drift: &lt;1-10</a:t>
                      </a:r>
                      <a:r>
                        <a:rPr lang="en-US" sz="1300" dirty="0" smtClean="0">
                          <a:latin typeface="Arial "/>
                          <a:ea typeface="DFKai-SB" panose="03000509000000000000" pitchFamily="65" charset="-120"/>
                        </a:rPr>
                        <a:t>°</a:t>
                      </a:r>
                      <a:r>
                        <a:rPr lang="en-US" sz="1300" dirty="0" smtClean="0">
                          <a:latin typeface="+mn-lt"/>
                          <a:ea typeface="+mn-ea"/>
                        </a:rPr>
                        <a:t>/h</a:t>
                      </a:r>
                      <a:endParaRPr lang="en-US" sz="13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&gt;10 -262</a:t>
                      </a:r>
                      <a:r>
                        <a:rPr lang="en-US" sz="1300" baseline="0" dirty="0" smtClean="0"/>
                        <a:t> Hz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0.035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0.18 – 0.5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Low</a:t>
                      </a:r>
                      <a:endParaRPr lang="en-US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Accelerometers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&lt;1µg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&gt;300 MHz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0.071  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0.4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Low</a:t>
                      </a:r>
                      <a:endParaRPr lang="en-US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Inertial Measuring Units (IMU)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Gyro drift:</a:t>
                      </a:r>
                      <a:br>
                        <a:rPr lang="en-US" sz="1300" dirty="0" smtClean="0"/>
                      </a:br>
                      <a:r>
                        <a:rPr lang="en-US" sz="1300" dirty="0" smtClean="0"/>
                        <a:t> 0.005 – 5</a:t>
                      </a:r>
                      <a:r>
                        <a:rPr lang="en-US" sz="1300" dirty="0" smtClean="0">
                          <a:latin typeface="Arial "/>
                          <a:ea typeface="DFKai-SB" panose="03000509000000000000" pitchFamily="65" charset="-120"/>
                        </a:rPr>
                        <a:t>°</a:t>
                      </a:r>
                      <a:r>
                        <a:rPr lang="en-US" sz="1300" dirty="0" smtClean="0">
                          <a:latin typeface="+mn-lt"/>
                          <a:ea typeface="+mn-ea"/>
                        </a:rPr>
                        <a:t>/h</a:t>
                      </a:r>
                      <a:endParaRPr lang="en-US" sz="13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Guidance 100 – 300 Hz</a:t>
                      </a:r>
                    </a:p>
                    <a:p>
                      <a:pPr algn="ctr"/>
                      <a:r>
                        <a:rPr lang="en-US" sz="1300" dirty="0" smtClean="0"/>
                        <a:t>Control 600 – 800Hz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0.054 – 0.14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0.14- 2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Low-Moderate</a:t>
                      </a:r>
                      <a:endParaRPr lang="en-US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Integrated Inertial</a:t>
                      </a:r>
                      <a:r>
                        <a:rPr lang="en-US" sz="1300" baseline="0" dirty="0" smtClean="0"/>
                        <a:t> Navigation Units (IINU)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Gyro stability bias 1</a:t>
                      </a:r>
                      <a:r>
                        <a:rPr lang="en-US" sz="1300" dirty="0" smtClean="0">
                          <a:latin typeface="Arial "/>
                          <a:ea typeface="DFKai-SB" panose="03000509000000000000" pitchFamily="65" charset="-120"/>
                        </a:rPr>
                        <a:t>°</a:t>
                      </a:r>
                      <a:r>
                        <a:rPr lang="en-US" sz="1300" dirty="0" smtClean="0">
                          <a:latin typeface="+mn-lt"/>
                          <a:ea typeface="+mn-ea"/>
                        </a:rPr>
                        <a:t>/h</a:t>
                      </a:r>
                      <a:endParaRPr lang="en-US" sz="13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GPS/Inertial</a:t>
                      </a:r>
                    </a:p>
                    <a:p>
                      <a:pPr algn="ctr"/>
                      <a:r>
                        <a:rPr lang="en-US" sz="1300" dirty="0" smtClean="0"/>
                        <a:t>0.02</a:t>
                      </a:r>
                      <a:r>
                        <a:rPr lang="en-US" sz="1300" dirty="0" smtClean="0">
                          <a:latin typeface="Arial "/>
                          <a:ea typeface="DFKai-SB" panose="03000509000000000000" pitchFamily="65" charset="-120"/>
                        </a:rPr>
                        <a:t>°-0.05°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0.004-11.79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0.35-47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Low-High</a:t>
                      </a:r>
                      <a:endParaRPr lang="en-US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37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99" y="3861048"/>
            <a:ext cx="1640939" cy="17374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System Components: Sensors</a:t>
            </a:r>
            <a:r>
              <a:rPr lang="en-US" sz="2800" dirty="0"/>
              <a:t> </a:t>
            </a:r>
            <a:r>
              <a:rPr lang="en-US" sz="2800" dirty="0" smtClean="0"/>
              <a:t>(Internal</a:t>
            </a:r>
            <a:r>
              <a:rPr lang="en-US" sz="2800" dirty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20 June 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7789" y="2924944"/>
            <a:ext cx="1566664" cy="3139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Ring Laser Gyro</a:t>
            </a:r>
            <a:endParaRPr lang="en-US" sz="1600" b="0" baseline="300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048" y="1008598"/>
            <a:ext cx="1752600" cy="17709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08204" y="2852936"/>
            <a:ext cx="2592288" cy="3139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IBG20 Butterfly MEMS Gyro</a:t>
            </a:r>
            <a:endParaRPr lang="en-US" sz="1600" b="0" baseline="300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064" y="5445224"/>
            <a:ext cx="2311209" cy="3139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Honeywell Accelerometer</a:t>
            </a:r>
            <a:endParaRPr lang="en-US" sz="1600" b="0" baseline="300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6126" y="2939214"/>
            <a:ext cx="1565409" cy="28539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Mechanical Gyro</a:t>
            </a:r>
            <a:endParaRPr lang="en-US" sz="1600" b="0" baseline="30000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099" y="4005064"/>
            <a:ext cx="1807795" cy="14171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75671" y="5419324"/>
            <a:ext cx="1520651" cy="3139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Honeywell IMU</a:t>
            </a:r>
            <a:endParaRPr lang="en-US" sz="1600" b="0" baseline="30000" dirty="0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766" y="4005064"/>
            <a:ext cx="2428884" cy="161189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612875" y="5663068"/>
            <a:ext cx="1948666" cy="3139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Honeywell GPS/IMU</a:t>
            </a:r>
            <a:endParaRPr lang="en-US" sz="1600" b="0" baseline="30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6682" y="3187964"/>
            <a:ext cx="2664296" cy="3970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buNone/>
            </a:pPr>
            <a:r>
              <a:rPr lang="en-US" sz="1100" b="0" dirty="0">
                <a:hlinkClick r:id="rId6"/>
              </a:rPr>
              <a:t>https://www.ion.org/museum/item_view.cfm?cid=1&amp;scid=16&amp;iid=40</a:t>
            </a:r>
            <a:endParaRPr lang="en-US" sz="1100" b="0" dirty="0"/>
          </a:p>
        </p:txBody>
      </p:sp>
      <p:sp>
        <p:nvSpPr>
          <p:cNvPr id="21" name="Rectangle 20"/>
          <p:cNvSpPr/>
          <p:nvPr/>
        </p:nvSpPr>
        <p:spPr>
          <a:xfrm>
            <a:off x="3454977" y="3192584"/>
            <a:ext cx="2592288" cy="54938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buNone/>
            </a:pPr>
            <a:r>
              <a:rPr lang="en-US" sz="1100" b="0" dirty="0">
                <a:hlinkClick r:id="rId7"/>
              </a:rPr>
              <a:t>https://en.wikipedia.org/wiki/Ring_laser_gyroscope#/media/File:Ring_laser_gyroscope_at_MAKS-2011_airshow.jpg</a:t>
            </a:r>
            <a:endParaRPr lang="en-US" sz="1100" b="0" dirty="0"/>
          </a:p>
        </p:txBody>
      </p:sp>
      <p:sp>
        <p:nvSpPr>
          <p:cNvPr id="22" name="Rectangle 21"/>
          <p:cNvSpPr/>
          <p:nvPr/>
        </p:nvSpPr>
        <p:spPr>
          <a:xfrm>
            <a:off x="251520" y="5743679"/>
            <a:ext cx="2664296" cy="70173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buNone/>
            </a:pPr>
            <a:r>
              <a:rPr lang="en-US" sz="1100" b="0" dirty="0">
                <a:hlinkClick r:id="rId8"/>
              </a:rPr>
              <a:t>http://</a:t>
            </a:r>
            <a:r>
              <a:rPr lang="en-US" sz="1100" b="0" dirty="0" smtClean="0">
                <a:hlinkClick r:id="rId8"/>
              </a:rPr>
              <a:t>pdf-file.ic37.com/pdf6/HONEYWELL-ACC/QA3000-010_datasheet_1071540/174819/QA3000_datasheet.pdf</a:t>
            </a:r>
            <a:endParaRPr lang="en-US" sz="1100" b="0" dirty="0"/>
          </a:p>
        </p:txBody>
      </p:sp>
      <p:sp>
        <p:nvSpPr>
          <p:cNvPr id="23" name="Rectangle 22"/>
          <p:cNvSpPr/>
          <p:nvPr/>
        </p:nvSpPr>
        <p:spPr>
          <a:xfrm>
            <a:off x="3347864" y="5712522"/>
            <a:ext cx="2376264" cy="70173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buNone/>
            </a:pPr>
            <a:r>
              <a:rPr lang="en-US" sz="1100" b="0" dirty="0">
                <a:hlinkClick r:id="rId9"/>
              </a:rPr>
              <a:t>https://aerospace.honeywell.com/en/~/media/aerospace/files/brochures/n61-1523-000-001-hg4930-mems-inertial-measurement-unit-bro.pdf</a:t>
            </a:r>
            <a:endParaRPr lang="en-US" sz="1100" b="0" dirty="0"/>
          </a:p>
        </p:txBody>
      </p:sp>
      <p:sp>
        <p:nvSpPr>
          <p:cNvPr id="24" name="Rectangle 23"/>
          <p:cNvSpPr/>
          <p:nvPr/>
        </p:nvSpPr>
        <p:spPr>
          <a:xfrm>
            <a:off x="6444208" y="3140968"/>
            <a:ext cx="2520280" cy="3970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buNone/>
            </a:pPr>
            <a:r>
              <a:rPr lang="en-US" sz="1100" b="0" dirty="0">
                <a:hlinkClick r:id="rId10"/>
              </a:rPr>
              <a:t>https://www.acreo.se/our-offer-0/ibg20-butterfly-mems-gyroscope-20</a:t>
            </a:r>
            <a:endParaRPr lang="en-US" sz="1100" b="0" dirty="0"/>
          </a:p>
        </p:txBody>
      </p:sp>
      <p:sp>
        <p:nvSpPr>
          <p:cNvPr id="25" name="Rectangle 24"/>
          <p:cNvSpPr/>
          <p:nvPr/>
        </p:nvSpPr>
        <p:spPr>
          <a:xfrm>
            <a:off x="6156176" y="5904992"/>
            <a:ext cx="2862064" cy="54938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buNone/>
            </a:pPr>
            <a:r>
              <a:rPr lang="en-US" sz="1100" b="0" dirty="0">
                <a:hlinkClick r:id="rId11"/>
              </a:rPr>
              <a:t>https://aerospace.honeywell.com/en/~/media/aerospace/files/brochures/n61-0411-000-002-embeddedgpsinsegi-bro.pdf</a:t>
            </a:r>
            <a:endParaRPr lang="en-US" sz="1100" b="0" dirty="0"/>
          </a:p>
        </p:txBody>
      </p:sp>
      <p:pic>
        <p:nvPicPr>
          <p:cNvPr id="30722" name="Picture 2" descr="https://upload.wikimedia.org/wikipedia/commons/thumb/e/ed/Ring_laser_gyroscope_at_MAKS-2011_airshow.jpg/1920px-Ring_laser_gyroscope_at_MAKS-2011_airshow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977" y="1024136"/>
            <a:ext cx="243839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79844" y="1046887"/>
            <a:ext cx="2677971" cy="1877107"/>
            <a:chOff x="379844" y="1046887"/>
            <a:chExt cx="2677971" cy="1877107"/>
          </a:xfrm>
        </p:grpSpPr>
        <p:pic>
          <p:nvPicPr>
            <p:cNvPr id="30726" name="Picture 6" descr="Autopilot Gyroscope in enclosure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9140" y="1528396"/>
              <a:ext cx="1318675" cy="1395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24" name="Picture 4" descr="Autopilot Gyroscope internal view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844" y="1046887"/>
              <a:ext cx="1359297" cy="1391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23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System Components: </a:t>
            </a:r>
            <a:r>
              <a:rPr lang="en-US" dirty="0" smtClean="0"/>
              <a:t>Actuators</a:t>
            </a:r>
            <a:r>
              <a:rPr lang="en-US" sz="2400" dirty="0" smtClean="0"/>
              <a:t> (Passive)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13121"/>
            <a:ext cx="8412480" cy="2548390"/>
          </a:xfrm>
        </p:spPr>
        <p:txBody>
          <a:bodyPr/>
          <a:lstStyle/>
          <a:p>
            <a:r>
              <a:rPr lang="en-US" sz="2000" dirty="0"/>
              <a:t>Provide </a:t>
            </a:r>
            <a:r>
              <a:rPr lang="en-US" sz="2000" dirty="0" smtClean="0"/>
              <a:t>2-axis</a:t>
            </a:r>
            <a:r>
              <a:rPr lang="en-US" sz="2000" dirty="0"/>
              <a:t> control</a:t>
            </a:r>
            <a:r>
              <a:rPr lang="en-US" sz="2000" dirty="0" smtClean="0"/>
              <a:t> (nadir-pointing)</a:t>
            </a:r>
            <a:endParaRPr lang="en-US" sz="2000" dirty="0"/>
          </a:p>
          <a:p>
            <a:pPr lvl="1"/>
            <a:r>
              <a:rPr lang="en-US" sz="1800" dirty="0" smtClean="0"/>
              <a:t>Essentially a “ballast” that can be integrated into the design of the structure – typically a deployed boom </a:t>
            </a:r>
          </a:p>
          <a:p>
            <a:pPr lvl="2"/>
            <a:r>
              <a:rPr lang="en-US" sz="1600" dirty="0"/>
              <a:t>S</a:t>
            </a:r>
            <a:r>
              <a:rPr lang="en-US" sz="1600" dirty="0" smtClean="0"/>
              <a:t>ensitive instrumentation (e.g. magnetometer) can be attached to boom to reduce interference</a:t>
            </a:r>
          </a:p>
          <a:p>
            <a:pPr lvl="1"/>
            <a:r>
              <a:rPr lang="en-US" sz="1800" dirty="0"/>
              <a:t>G</a:t>
            </a:r>
            <a:r>
              <a:rPr lang="en-US" sz="1800" dirty="0" smtClean="0"/>
              <a:t>yroscopic </a:t>
            </a:r>
            <a:r>
              <a:rPr lang="en-US" sz="1800" dirty="0"/>
              <a:t>precession </a:t>
            </a:r>
            <a:r>
              <a:rPr lang="en-US" sz="1800" dirty="0" smtClean="0"/>
              <a:t>possible (i.e</a:t>
            </a:r>
            <a:r>
              <a:rPr lang="en-US" sz="1800" dirty="0"/>
              <a:t>., “coning motion”)</a:t>
            </a:r>
          </a:p>
          <a:p>
            <a:pPr lvl="2"/>
            <a:r>
              <a:rPr lang="en-US" sz="1600" dirty="0"/>
              <a:t>Heavier/longer boom </a:t>
            </a:r>
            <a:r>
              <a:rPr lang="en-US" sz="1600" dirty="0" smtClean="0">
                <a:sym typeface="Symbol"/>
              </a:rPr>
              <a:t></a:t>
            </a:r>
            <a:r>
              <a:rPr lang="en-US" sz="1600" dirty="0" smtClean="0"/>
              <a:t> </a:t>
            </a:r>
            <a:r>
              <a:rPr lang="en-US" sz="1600" dirty="0"/>
              <a:t>Smaller cone angle/frequency of oscillation</a:t>
            </a:r>
          </a:p>
          <a:p>
            <a:r>
              <a:rPr lang="en-US" sz="2000" dirty="0" smtClean="0"/>
              <a:t>Gravity-Gradient (GG) torque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20 June 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419753"/>
              </p:ext>
            </p:extLst>
          </p:nvPr>
        </p:nvGraphicFramePr>
        <p:xfrm>
          <a:off x="1908175" y="3870325"/>
          <a:ext cx="411321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7" name="Equation" r:id="rId3" imgW="4572000" imgH="1269720" progId="Equation.DSMT4">
                  <p:embed/>
                </p:oleObj>
              </mc:Choice>
              <mc:Fallback>
                <p:oleObj name="Equation" r:id="rId3" imgW="4572000" imgH="1269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8175" y="3870325"/>
                        <a:ext cx="4113213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59023"/>
              </p:ext>
            </p:extLst>
          </p:nvPr>
        </p:nvGraphicFramePr>
        <p:xfrm>
          <a:off x="827584" y="5031383"/>
          <a:ext cx="4044950" cy="127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8" name="Equation" r:id="rId5" imgW="5778360" imgH="1828800" progId="Equation.DSMT4">
                  <p:embed/>
                </p:oleObj>
              </mc:Choice>
              <mc:Fallback>
                <p:oleObj name="Equation" r:id="rId5" imgW="5778360" imgH="1828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5031383"/>
                        <a:ext cx="4044950" cy="1277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23528" y="940658"/>
            <a:ext cx="84124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>
                <a:solidFill>
                  <a:schemeClr val="accent1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Ø"/>
              <a:defRPr sz="1600">
                <a:solidFill>
                  <a:schemeClr val="accent6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FontTx/>
              <a:buNone/>
            </a:pPr>
            <a:r>
              <a:rPr lang="en-US" sz="2000" b="1" kern="0" dirty="0" smtClean="0"/>
              <a:t>Gravity Gradient</a:t>
            </a:r>
            <a:endParaRPr lang="en-US" sz="1800" b="1" kern="0" dirty="0"/>
          </a:p>
        </p:txBody>
      </p:sp>
      <p:sp>
        <p:nvSpPr>
          <p:cNvPr id="11" name="Rectangle 10"/>
          <p:cNvSpPr/>
          <p:nvPr/>
        </p:nvSpPr>
        <p:spPr>
          <a:xfrm>
            <a:off x="6156176" y="3933056"/>
            <a:ext cx="2736304" cy="830997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>
              <a:buNone/>
            </a:pPr>
            <a:r>
              <a:rPr lang="en-US" sz="1200" b="0" u="sng" dirty="0">
                <a:solidFill>
                  <a:schemeClr val="tx1"/>
                </a:solidFill>
                <a:cs typeface="Times New Roman" pitchFamily="18" charset="0"/>
              </a:rPr>
              <a:t>Note</a:t>
            </a:r>
            <a:r>
              <a:rPr lang="en-US" sz="1200" b="0" dirty="0">
                <a:solidFill>
                  <a:schemeClr val="tx1"/>
                </a:solidFill>
                <a:cs typeface="Times New Roman" pitchFamily="18" charset="0"/>
              </a:rPr>
              <a:t>: </a:t>
            </a:r>
          </a:p>
          <a:p>
            <a:pPr marL="227013" indent="-227013">
              <a:buFontTx/>
              <a:buAutoNum type="arabicPeriod"/>
            </a:pPr>
            <a:r>
              <a:rPr lang="en-US" sz="1200" b="0" dirty="0">
                <a:solidFill>
                  <a:schemeClr val="tx1"/>
                </a:solidFill>
              </a:rPr>
              <a:t>Restoring torque is proportional to the angular displacement</a:t>
            </a:r>
          </a:p>
          <a:p>
            <a:pPr marL="227013" indent="-227013">
              <a:buFontTx/>
              <a:buAutoNum type="arabicPeriod"/>
            </a:pPr>
            <a:r>
              <a:rPr lang="en-US" sz="1200" b="0" dirty="0" smtClean="0">
                <a:solidFill>
                  <a:schemeClr val="tx1"/>
                </a:solidFill>
                <a:cs typeface="Times New Roman" pitchFamily="18" charset="0"/>
              </a:rPr>
              <a:t>No </a:t>
            </a:r>
            <a:r>
              <a:rPr lang="en-US" sz="1200" b="0" dirty="0">
                <a:solidFill>
                  <a:schemeClr val="tx1"/>
                </a:solidFill>
                <a:cs typeface="Times New Roman" pitchFamily="18" charset="0"/>
              </a:rPr>
              <a:t>torque about the nadir </a:t>
            </a:r>
            <a:r>
              <a:rPr lang="en-US" sz="1200" b="0" dirty="0" smtClean="0">
                <a:solidFill>
                  <a:schemeClr val="tx1"/>
                </a:solidFill>
                <a:cs typeface="Times New Roman" pitchFamily="18" charset="0"/>
              </a:rPr>
              <a:t>direction</a:t>
            </a:r>
            <a:endParaRPr lang="en-US" sz="12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818698"/>
              </p:ext>
            </p:extLst>
          </p:nvPr>
        </p:nvGraphicFramePr>
        <p:xfrm>
          <a:off x="5508104" y="5543708"/>
          <a:ext cx="2651616" cy="76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9" name="Equation" r:id="rId7" imgW="2946240" imgH="850680" progId="Equation.DSMT4">
                  <p:embed/>
                </p:oleObj>
              </mc:Choice>
              <mc:Fallback>
                <p:oleObj name="Equation" r:id="rId7" imgW="2946240" imgH="850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08104" y="5543708"/>
                        <a:ext cx="2651616" cy="765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5220072" y="5373216"/>
            <a:ext cx="3383280" cy="1152128"/>
            <a:chOff x="5220072" y="5373216"/>
            <a:chExt cx="3383280" cy="1152128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5220072" y="5373216"/>
              <a:ext cx="338328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5220072" y="5373216"/>
              <a:ext cx="0" cy="115212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2725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System Components: Actuators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86407"/>
            <a:ext cx="8412480" cy="3533275"/>
          </a:xfrm>
        </p:spPr>
        <p:txBody>
          <a:bodyPr/>
          <a:lstStyle/>
          <a:p>
            <a:r>
              <a:rPr lang="en-US" sz="2000" dirty="0" smtClean="0"/>
              <a:t>“Weather vane” effect on S/C’s attitude</a:t>
            </a:r>
            <a:endParaRPr lang="en-US" sz="2000" dirty="0"/>
          </a:p>
          <a:p>
            <a:pPr lvl="1"/>
            <a:r>
              <a:rPr lang="en-US" sz="1800" dirty="0" smtClean="0"/>
              <a:t>Can be a positive attribute (e.g., point a S/C surface in the ram direction) or a negative attribute (i.e., a disturbance)</a:t>
            </a:r>
            <a:endParaRPr lang="en-US" sz="1800" dirty="0"/>
          </a:p>
          <a:p>
            <a:r>
              <a:rPr lang="en-US" sz="2000" dirty="0" smtClean="0"/>
              <a:t>Provides </a:t>
            </a:r>
            <a:r>
              <a:rPr lang="en-US" sz="2000" dirty="0"/>
              <a:t>minimal </a:t>
            </a:r>
            <a:r>
              <a:rPr lang="en-US" sz="2000" dirty="0" smtClean="0"/>
              <a:t>controllability since “drag” results from linear momentum </a:t>
            </a:r>
            <a:r>
              <a:rPr lang="en-US" sz="2000" dirty="0"/>
              <a:t>exchange due to </a:t>
            </a:r>
            <a:r>
              <a:rPr lang="en-US" sz="2000" dirty="0" smtClean="0"/>
              <a:t>collisions</a:t>
            </a:r>
            <a:endParaRPr lang="en-US" sz="2000" dirty="0"/>
          </a:p>
          <a:p>
            <a:r>
              <a:rPr lang="en-US" sz="2000" dirty="0" smtClean="0"/>
              <a:t>Control </a:t>
            </a:r>
            <a:r>
              <a:rPr lang="en-US" sz="2000" dirty="0"/>
              <a:t>depends on</a:t>
            </a:r>
          </a:p>
          <a:p>
            <a:pPr lvl="1"/>
            <a:r>
              <a:rPr lang="en-US" sz="1800" dirty="0"/>
              <a:t>S/C ballistic coefficient </a:t>
            </a:r>
            <a:r>
              <a:rPr lang="en-US" sz="1800" dirty="0" smtClean="0"/>
              <a:t>(ratio of inertial to aerodynamic forces)</a:t>
            </a:r>
            <a:endParaRPr lang="en-US" sz="1800" dirty="0"/>
          </a:p>
          <a:p>
            <a:pPr lvl="1"/>
            <a:r>
              <a:rPr lang="en-US" sz="1800" dirty="0"/>
              <a:t>Coefficient of drag </a:t>
            </a:r>
            <a:r>
              <a:rPr lang="en-US" sz="1800" i="1" dirty="0"/>
              <a:t>or</a:t>
            </a:r>
            <a:r>
              <a:rPr lang="en-US" sz="1800" dirty="0"/>
              <a:t> coefficient of reflectivity/absorption/diffusion</a:t>
            </a:r>
          </a:p>
          <a:p>
            <a:pPr lvl="1"/>
            <a:r>
              <a:rPr lang="en-US" sz="1800" dirty="0" smtClean="0"/>
              <a:t>Orbit altitude </a:t>
            </a:r>
            <a:r>
              <a:rPr lang="en-US" sz="1800" dirty="0"/>
              <a:t>(</a:t>
            </a:r>
            <a:r>
              <a:rPr lang="en-US" sz="1800" dirty="0" smtClean="0"/>
              <a:t>drag only)</a:t>
            </a:r>
          </a:p>
          <a:p>
            <a:r>
              <a:rPr lang="en-US" sz="2000" dirty="0" smtClean="0"/>
              <a:t>“Drag” torque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20 June 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225068"/>
              </p:ext>
            </p:extLst>
          </p:nvPr>
        </p:nvGraphicFramePr>
        <p:xfrm>
          <a:off x="3347864" y="4932908"/>
          <a:ext cx="1905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4" name="Equation" r:id="rId3" imgW="1904760" imgH="368280" progId="Equation.DSMT4">
                  <p:embed/>
                </p:oleObj>
              </mc:Choice>
              <mc:Fallback>
                <p:oleObj name="Equation" r:id="rId3" imgW="190476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47864" y="4932908"/>
                        <a:ext cx="19050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178341"/>
              </p:ext>
            </p:extLst>
          </p:nvPr>
        </p:nvGraphicFramePr>
        <p:xfrm>
          <a:off x="1043608" y="5517232"/>
          <a:ext cx="5583237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5" name="Equation" r:id="rId5" imgW="7975440" imgH="965160" progId="Equation.DSMT4">
                  <p:embed/>
                </p:oleObj>
              </mc:Choice>
              <mc:Fallback>
                <p:oleObj name="Equation" r:id="rId5" imgW="7975440" imgH="9651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5517232"/>
                        <a:ext cx="5583237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23528" y="940658"/>
            <a:ext cx="84124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>
                <a:solidFill>
                  <a:schemeClr val="accent1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Ø"/>
              <a:defRPr sz="1600">
                <a:solidFill>
                  <a:schemeClr val="accent6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FontTx/>
              <a:buNone/>
            </a:pPr>
            <a:r>
              <a:rPr lang="en-US" sz="2000" b="1" kern="0" dirty="0" smtClean="0"/>
              <a:t>Aerodynamic (Drag)/Solar Sail</a:t>
            </a:r>
            <a:endParaRPr lang="en-US" sz="1800" b="1" kern="0" dirty="0"/>
          </a:p>
        </p:txBody>
      </p:sp>
      <p:grpSp>
        <p:nvGrpSpPr>
          <p:cNvPr id="28" name="Group 27"/>
          <p:cNvGrpSpPr/>
          <p:nvPr/>
        </p:nvGrpSpPr>
        <p:grpSpPr>
          <a:xfrm>
            <a:off x="6156176" y="4293096"/>
            <a:ext cx="2593706" cy="1395860"/>
            <a:chOff x="5785020" y="4077072"/>
            <a:chExt cx="2593706" cy="1395860"/>
          </a:xfrm>
        </p:grpSpPr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7596336" y="4653136"/>
              <a:ext cx="182880" cy="182880"/>
              <a:chOff x="7884368" y="734126"/>
              <a:chExt cx="914400" cy="914400"/>
            </a:xfrm>
          </p:grpSpPr>
          <p:sp>
            <p:nvSpPr>
              <p:cNvPr id="20" name="Oval 19"/>
              <p:cNvSpPr/>
              <p:nvPr/>
            </p:nvSpPr>
            <p:spPr bwMode="auto">
              <a:xfrm>
                <a:off x="7884368" y="734126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1" name="Oval 8"/>
              <p:cNvSpPr/>
              <p:nvPr/>
            </p:nvSpPr>
            <p:spPr bwMode="auto">
              <a:xfrm>
                <a:off x="7884368" y="734126"/>
                <a:ext cx="914400" cy="914400"/>
              </a:xfrm>
              <a:custGeom>
                <a:avLst/>
                <a:gdLst/>
                <a:ahLst/>
                <a:cxnLst/>
                <a:rect l="l" t="t" r="r" b="b"/>
                <a:pathLst>
                  <a:path w="914400" h="914400">
                    <a:moveTo>
                      <a:pt x="0" y="457200"/>
                    </a:moveTo>
                    <a:lnTo>
                      <a:pt x="457200" y="457200"/>
                    </a:lnTo>
                    <a:lnTo>
                      <a:pt x="457200" y="914400"/>
                    </a:lnTo>
                    <a:cubicBezTo>
                      <a:pt x="204695" y="914400"/>
                      <a:pt x="0" y="709705"/>
                      <a:pt x="0" y="457200"/>
                    </a:cubicBezTo>
                    <a:close/>
                    <a:moveTo>
                      <a:pt x="457200" y="0"/>
                    </a:moveTo>
                    <a:cubicBezTo>
                      <a:pt x="709705" y="0"/>
                      <a:pt x="914400" y="204695"/>
                      <a:pt x="914400" y="457200"/>
                    </a:cubicBezTo>
                    <a:lnTo>
                      <a:pt x="457200" y="45720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12" name="AutoShape 55"/>
            <p:cNvSpPr>
              <a:spLocks noChangeArrowheads="1"/>
            </p:cNvSpPr>
            <p:nvPr/>
          </p:nvSpPr>
          <p:spPr bwMode="auto">
            <a:xfrm>
              <a:off x="7164288" y="4077072"/>
              <a:ext cx="1214438" cy="1214438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5" name="Straight Arrow Connector 14"/>
            <p:cNvCxnSpPr>
              <a:endCxn id="26" idx="6"/>
            </p:cNvCxnSpPr>
            <p:nvPr/>
          </p:nvCxnSpPr>
          <p:spPr bwMode="auto">
            <a:xfrm flipH="1">
              <a:off x="7399744" y="4748378"/>
              <a:ext cx="293927" cy="166502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med"/>
            </a:ln>
            <a:effectLst/>
          </p:spPr>
        </p:cxnSp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8147234"/>
                </p:ext>
              </p:extLst>
            </p:nvPr>
          </p:nvGraphicFramePr>
          <p:xfrm>
            <a:off x="7524328" y="4869160"/>
            <a:ext cx="239712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36" name="Equation" r:id="rId7" imgW="342720" imgH="355320" progId="Equation.DSMT4">
                    <p:embed/>
                  </p:oleObj>
                </mc:Choice>
                <mc:Fallback>
                  <p:oleObj name="Equation" r:id="rId7" imgW="342720" imgH="3553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524328" y="4869160"/>
                          <a:ext cx="239712" cy="2476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4153996"/>
                </p:ext>
              </p:extLst>
            </p:nvPr>
          </p:nvGraphicFramePr>
          <p:xfrm>
            <a:off x="6948264" y="5223695"/>
            <a:ext cx="400050" cy="249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37" name="Equation" r:id="rId9" imgW="571320" imgH="355320" progId="Equation.DSMT4">
                    <p:embed/>
                  </p:oleObj>
                </mc:Choice>
                <mc:Fallback>
                  <p:oleObj name="Equation" r:id="rId9" imgW="571320" imgH="3553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948264" y="5223695"/>
                          <a:ext cx="400050" cy="2492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2789081"/>
                </p:ext>
              </p:extLst>
            </p:nvPr>
          </p:nvGraphicFramePr>
          <p:xfrm>
            <a:off x="7589404" y="4475476"/>
            <a:ext cx="150948" cy="1776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38" name="Equation" r:id="rId11" imgW="215640" imgH="253800" progId="Equation.DSMT4">
                    <p:embed/>
                  </p:oleObj>
                </mc:Choice>
                <mc:Fallback>
                  <p:oleObj name="Equation" r:id="rId11" imgW="21564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7589404" y="4475476"/>
                          <a:ext cx="150948" cy="17766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AutoShape 55"/>
            <p:cNvSpPr>
              <a:spLocks noChangeArrowheads="1"/>
            </p:cNvSpPr>
            <p:nvPr/>
          </p:nvSpPr>
          <p:spPr bwMode="auto">
            <a:xfrm>
              <a:off x="5785020" y="4725144"/>
              <a:ext cx="1214438" cy="504056"/>
            </a:xfrm>
            <a:prstGeom prst="cube">
              <a:avLst>
                <a:gd name="adj" fmla="val 3705"/>
              </a:avLst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25" name="Straight Connector 24"/>
            <p:cNvCxnSpPr>
              <a:stCxn id="23" idx="4"/>
            </p:cNvCxnSpPr>
            <p:nvPr/>
          </p:nvCxnSpPr>
          <p:spPr bwMode="auto">
            <a:xfrm>
              <a:off x="6980782" y="498651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Oval 25"/>
            <p:cNvSpPr>
              <a:spLocks noChangeAspect="1"/>
            </p:cNvSpPr>
            <p:nvPr/>
          </p:nvSpPr>
          <p:spPr bwMode="auto">
            <a:xfrm>
              <a:off x="7308304" y="4869160"/>
              <a:ext cx="91440" cy="91440"/>
            </a:xfrm>
            <a:prstGeom prst="ellipse">
              <a:avLst/>
            </a:prstGeom>
            <a:solidFill>
              <a:schemeClr val="tx2">
                <a:lumMod val="65000"/>
                <a:lumOff val="3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rot="2760000">
              <a:off x="7223833" y="4885328"/>
              <a:ext cx="0" cy="365760"/>
            </a:xfrm>
            <a:prstGeom prst="straightConnector1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73383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System Components: Actuators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25432"/>
            <a:ext cx="8412480" cy="3410164"/>
          </a:xfrm>
        </p:spPr>
        <p:txBody>
          <a:bodyPr/>
          <a:lstStyle/>
          <a:p>
            <a:r>
              <a:rPr lang="en-US" sz="2000" dirty="0" smtClean="0"/>
              <a:t>Provides </a:t>
            </a:r>
            <a:r>
              <a:rPr lang="en-US" sz="2000" dirty="0"/>
              <a:t>2-axis control</a:t>
            </a:r>
          </a:p>
          <a:p>
            <a:r>
              <a:rPr lang="en-US" sz="2000" dirty="0"/>
              <a:t>Magnetic </a:t>
            </a:r>
            <a:r>
              <a:rPr lang="en-US" sz="2000" dirty="0" smtClean="0"/>
              <a:t>coils</a:t>
            </a:r>
            <a:r>
              <a:rPr lang="en-US" sz="2000" dirty="0"/>
              <a:t> </a:t>
            </a:r>
            <a:r>
              <a:rPr lang="en-US" sz="2000" dirty="0" smtClean="0"/>
              <a:t>use </a:t>
            </a:r>
            <a:r>
              <a:rPr lang="en-US" sz="2000" dirty="0"/>
              <a:t>current </a:t>
            </a:r>
            <a:r>
              <a:rPr lang="en-US" sz="2000" dirty="0" smtClean="0"/>
              <a:t>loops </a:t>
            </a:r>
            <a:r>
              <a:rPr lang="en-US" sz="2000" dirty="0"/>
              <a:t>to generate a </a:t>
            </a:r>
            <a:r>
              <a:rPr lang="en-US" sz="2000" dirty="0" smtClean="0"/>
              <a:t>dipole </a:t>
            </a:r>
            <a:r>
              <a:rPr lang="en-US" sz="2000" dirty="0"/>
              <a:t>moment </a:t>
            </a:r>
            <a:r>
              <a:rPr lang="en-US" sz="2000" dirty="0" smtClean="0"/>
              <a:t>which interacts with the </a:t>
            </a:r>
            <a:r>
              <a:rPr lang="en-US" sz="2000" dirty="0"/>
              <a:t>surrounding </a:t>
            </a:r>
            <a:r>
              <a:rPr lang="en-US" sz="2000" dirty="0" smtClean="0"/>
              <a:t>(Earth) magnetic field to produce a torque perpendicular to both</a:t>
            </a:r>
            <a:endParaRPr lang="en-US" sz="2000" dirty="0"/>
          </a:p>
          <a:p>
            <a:pPr lvl="1"/>
            <a:r>
              <a:rPr lang="en-US" sz="1800" dirty="0" smtClean="0"/>
              <a:t>Other names: </a:t>
            </a:r>
            <a:r>
              <a:rPr lang="en-US" sz="1800" dirty="0" err="1" smtClean="0"/>
              <a:t>magnetorquers</a:t>
            </a:r>
            <a:r>
              <a:rPr lang="en-US" sz="1800" dirty="0" smtClean="0"/>
              <a:t>, </a:t>
            </a:r>
            <a:r>
              <a:rPr lang="en-US" sz="1800" dirty="0"/>
              <a:t>magnetic </a:t>
            </a:r>
            <a:r>
              <a:rPr lang="en-US" sz="1800" dirty="0" smtClean="0"/>
              <a:t>rods, </a:t>
            </a:r>
            <a:r>
              <a:rPr lang="en-US" sz="1800" dirty="0"/>
              <a:t>torque </a:t>
            </a:r>
            <a:r>
              <a:rPr lang="en-US" sz="1800" dirty="0" smtClean="0"/>
              <a:t>rods (long helical coils with ferromagnetic core), </a:t>
            </a:r>
            <a:r>
              <a:rPr lang="en-US" sz="1800" dirty="0"/>
              <a:t>Helmholtz </a:t>
            </a:r>
            <a:r>
              <a:rPr lang="en-US" sz="1800" dirty="0" smtClean="0"/>
              <a:t>coil </a:t>
            </a:r>
            <a:endParaRPr lang="en-US" sz="1800" dirty="0"/>
          </a:p>
          <a:p>
            <a:r>
              <a:rPr lang="en-US" sz="2000" dirty="0" smtClean="0"/>
              <a:t>Commonly used </a:t>
            </a:r>
            <a:r>
              <a:rPr lang="en-US" sz="2000" dirty="0"/>
              <a:t>for momentum </a:t>
            </a:r>
            <a:r>
              <a:rPr lang="en-US" sz="2000" dirty="0" smtClean="0"/>
              <a:t>desaturation (i.e., momentum management)</a:t>
            </a:r>
            <a:endParaRPr lang="en-US" sz="2000" dirty="0"/>
          </a:p>
          <a:p>
            <a:r>
              <a:rPr lang="en-US" sz="2000" dirty="0" smtClean="0"/>
              <a:t>Less effective at altitude since Earth’s magnetic field varies as </a:t>
            </a:r>
            <a:r>
              <a:rPr lang="en-US" sz="2000" i="1" spc="300" dirty="0" smtClean="0"/>
              <a:t>r</a:t>
            </a:r>
            <a:r>
              <a:rPr lang="en-US" sz="2000" i="1" spc="300" baseline="30000" dirty="0" smtClean="0"/>
              <a:t>-3</a:t>
            </a:r>
            <a:endParaRPr lang="en-US" sz="2000" dirty="0"/>
          </a:p>
          <a:p>
            <a:r>
              <a:rPr lang="en-US" sz="2000" dirty="0"/>
              <a:t>Magnetic </a:t>
            </a:r>
            <a:r>
              <a:rPr lang="en-US" sz="2000" dirty="0" smtClean="0"/>
              <a:t>torque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20 June 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3528" y="940658"/>
            <a:ext cx="84124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>
                <a:solidFill>
                  <a:schemeClr val="accent1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Ø"/>
              <a:defRPr sz="1600">
                <a:solidFill>
                  <a:schemeClr val="accent6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FontTx/>
              <a:buNone/>
            </a:pPr>
            <a:r>
              <a:rPr lang="en-US" sz="2000" b="1" kern="0" dirty="0" smtClean="0"/>
              <a:t>Magnetic Torque</a:t>
            </a:r>
            <a:endParaRPr lang="en-US" sz="1800" b="1" kern="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725361"/>
              </p:ext>
            </p:extLst>
          </p:nvPr>
        </p:nvGraphicFramePr>
        <p:xfrm>
          <a:off x="3707904" y="4817517"/>
          <a:ext cx="1422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0" name="Equation" r:id="rId3" imgW="1422360" imgH="355320" progId="Equation.DSMT4">
                  <p:embed/>
                </p:oleObj>
              </mc:Choice>
              <mc:Fallback>
                <p:oleObj name="Equation" r:id="rId3" imgW="142236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07904" y="4817517"/>
                        <a:ext cx="14224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873235"/>
              </p:ext>
            </p:extLst>
          </p:nvPr>
        </p:nvGraphicFramePr>
        <p:xfrm>
          <a:off x="611560" y="5393581"/>
          <a:ext cx="4376738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1" name="Equation" r:id="rId5" imgW="6248160" imgH="1104840" progId="Equation.DSMT4">
                  <p:embed/>
                </p:oleObj>
              </mc:Choice>
              <mc:Fallback>
                <p:oleObj name="Equation" r:id="rId5" imgW="6248160" imgH="1104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5393581"/>
                        <a:ext cx="4376738" cy="76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350" name="Picture 8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779" y="4817517"/>
            <a:ext cx="1852613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518820"/>
              </p:ext>
            </p:extLst>
          </p:nvPr>
        </p:nvGraphicFramePr>
        <p:xfrm>
          <a:off x="611560" y="6281365"/>
          <a:ext cx="5984875" cy="23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2" name="Equation" r:id="rId8" imgW="8546760" imgH="330120" progId="Equation.DSMT4">
                  <p:embed/>
                </p:oleObj>
              </mc:Choice>
              <mc:Fallback>
                <p:oleObj name="Equation" r:id="rId8" imgW="85467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11560" y="6281365"/>
                        <a:ext cx="5984875" cy="230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149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System Components: Actuators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51332"/>
            <a:ext cx="8412480" cy="3490186"/>
          </a:xfrm>
        </p:spPr>
        <p:txBody>
          <a:bodyPr/>
          <a:lstStyle/>
          <a:p>
            <a:r>
              <a:rPr lang="en-US" sz="2000" dirty="0" smtClean="0"/>
              <a:t>Uses principles of conservation </a:t>
            </a:r>
            <a:r>
              <a:rPr lang="en-US" sz="2000" dirty="0"/>
              <a:t>of angular </a:t>
            </a:r>
            <a:r>
              <a:rPr lang="en-US" sz="2000" dirty="0" smtClean="0"/>
              <a:t>momentum to yield 3-axis control; typically a redundant system design </a:t>
            </a:r>
            <a:endParaRPr lang="en-US" sz="2000" dirty="0"/>
          </a:p>
          <a:p>
            <a:r>
              <a:rPr lang="en-US" sz="2000" dirty="0" smtClean="0"/>
              <a:t>Will saturate thus requires a momentum </a:t>
            </a:r>
            <a:r>
              <a:rPr lang="en-US" sz="2000" dirty="0"/>
              <a:t>management </a:t>
            </a:r>
            <a:r>
              <a:rPr lang="en-US" sz="2000" dirty="0" smtClean="0"/>
              <a:t>system (i.e., a system to dump angular momentum) </a:t>
            </a:r>
            <a:endParaRPr lang="en-US" sz="2000" dirty="0"/>
          </a:p>
          <a:p>
            <a:r>
              <a:rPr lang="en-US" sz="2000" dirty="0" smtClean="0"/>
              <a:t>Different types</a:t>
            </a:r>
            <a:endParaRPr lang="en-US" sz="2000" dirty="0"/>
          </a:p>
          <a:p>
            <a:pPr lvl="1"/>
            <a:r>
              <a:rPr lang="en-US" sz="1800" dirty="0"/>
              <a:t>Reaction wheel assemblies (RWA)</a:t>
            </a:r>
          </a:p>
          <a:p>
            <a:pPr lvl="1"/>
            <a:r>
              <a:rPr lang="en-US" sz="1800" dirty="0"/>
              <a:t>Single-gimbal control moment gyros (SGCMG)</a:t>
            </a:r>
          </a:p>
          <a:p>
            <a:pPr lvl="1"/>
            <a:r>
              <a:rPr lang="en-US" sz="1800" dirty="0"/>
              <a:t>Variable speed control moment gyros (VSCMG)</a:t>
            </a:r>
          </a:p>
          <a:p>
            <a:pPr lvl="1"/>
            <a:r>
              <a:rPr lang="en-US" sz="1800" dirty="0"/>
              <a:t>Double-gimbal control moment gyros (DGCMG</a:t>
            </a:r>
            <a:r>
              <a:rPr lang="en-US" sz="1800" dirty="0" smtClean="0"/>
              <a:t>)</a:t>
            </a:r>
          </a:p>
          <a:p>
            <a:r>
              <a:rPr lang="en-US" sz="2200" dirty="0" smtClean="0"/>
              <a:t>AMED torque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20 June 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775963"/>
              </p:ext>
            </p:extLst>
          </p:nvPr>
        </p:nvGraphicFramePr>
        <p:xfrm>
          <a:off x="611560" y="4941168"/>
          <a:ext cx="6273801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8" name="Equation" r:id="rId3" imgW="6273720" imgH="457200" progId="Equation.DSMT4">
                  <p:embed/>
                </p:oleObj>
              </mc:Choice>
              <mc:Fallback>
                <p:oleObj name="Equation" r:id="rId3" imgW="62737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4941168"/>
                        <a:ext cx="6273801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161492"/>
              </p:ext>
            </p:extLst>
          </p:nvPr>
        </p:nvGraphicFramePr>
        <p:xfrm>
          <a:off x="611560" y="5661248"/>
          <a:ext cx="4572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" name="Equation" r:id="rId5" imgW="4572000" imgH="799920" progId="Equation.DSMT4">
                  <p:embed/>
                </p:oleObj>
              </mc:Choice>
              <mc:Fallback>
                <p:oleObj name="Equation" r:id="rId5" imgW="4572000" imgH="799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1560" y="5661248"/>
                        <a:ext cx="45720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896243"/>
              </p:ext>
            </p:extLst>
          </p:nvPr>
        </p:nvGraphicFramePr>
        <p:xfrm>
          <a:off x="5432648" y="5661248"/>
          <a:ext cx="3315816" cy="906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" name="Equation" r:id="rId7" imgW="4736880" imgH="1295280" progId="Equation.DSMT4">
                  <p:embed/>
                </p:oleObj>
              </mc:Choice>
              <mc:Fallback>
                <p:oleObj name="Equation" r:id="rId7" imgW="4736880" imgH="1295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32648" y="5661248"/>
                        <a:ext cx="3315816" cy="906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23528" y="940658"/>
            <a:ext cx="84124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>
                <a:solidFill>
                  <a:schemeClr val="accent1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Ø"/>
              <a:defRPr sz="1600">
                <a:solidFill>
                  <a:schemeClr val="accent6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FontTx/>
              <a:buNone/>
            </a:pPr>
            <a:r>
              <a:rPr lang="en-US" sz="2000" b="1" kern="0" dirty="0" smtClean="0"/>
              <a:t>Angular Momentum Exchange Devices (AMEDs)</a:t>
            </a:r>
            <a:endParaRPr lang="en-US" sz="1800" b="1" kern="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780928"/>
            <a:ext cx="1587565" cy="160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308304" y="4077072"/>
            <a:ext cx="1296143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050" b="0" dirty="0" smtClean="0">
                <a:solidFill>
                  <a:schemeClr val="tx1"/>
                </a:solidFill>
              </a:rPr>
              <a:t>Redundant RW Configuration</a:t>
            </a:r>
            <a:endParaRPr lang="en-US" sz="105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64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Attitude Determination &amp; </a:t>
            </a:r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5158335"/>
          </a:xfrm>
        </p:spPr>
        <p:txBody>
          <a:bodyPr/>
          <a:lstStyle/>
          <a:p>
            <a:pPr marL="0" indent="0">
              <a:buNone/>
            </a:pPr>
            <a:r>
              <a:rPr lang="en-US" b="1" u="sng" cap="small" dirty="0" smtClean="0"/>
              <a:t>Objectives</a:t>
            </a:r>
            <a:endParaRPr lang="en-US" sz="2000" b="1" u="sng" cap="small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 smtClean="0"/>
              <a:t>This </a:t>
            </a:r>
            <a:r>
              <a:rPr lang="en-US" sz="2000" dirty="0"/>
              <a:t>segment of the course provides an introduction to spacecraft </a:t>
            </a:r>
            <a:r>
              <a:rPr lang="en-US" sz="2000" b="1" i="1" dirty="0"/>
              <a:t>attitude determination and control</a:t>
            </a:r>
            <a:r>
              <a:rPr lang="en-US" sz="2000" dirty="0"/>
              <a:t> (ADC) with emphasis on nanosat applications. Topics include:</a:t>
            </a:r>
            <a:endParaRPr lang="en-US" sz="2000" dirty="0" smtClean="0"/>
          </a:p>
          <a:p>
            <a:r>
              <a:rPr lang="en-US" sz="2000" dirty="0" smtClean="0"/>
              <a:t>Terminology </a:t>
            </a:r>
            <a:r>
              <a:rPr lang="en-US" sz="2000" dirty="0"/>
              <a:t>&amp; </a:t>
            </a:r>
            <a:r>
              <a:rPr lang="en-US" sz="2000" dirty="0" smtClean="0"/>
              <a:t>Definitions</a:t>
            </a:r>
          </a:p>
          <a:p>
            <a:r>
              <a:rPr lang="en-US" sz="2000" dirty="0" smtClean="0">
                <a:sym typeface="Wingdings" pitchFamily="-1" charset="2"/>
              </a:rPr>
              <a:t>ADC </a:t>
            </a:r>
            <a:r>
              <a:rPr lang="en-US" sz="2000" dirty="0">
                <a:sym typeface="Wingdings" pitchFamily="-1" charset="2"/>
              </a:rPr>
              <a:t>System </a:t>
            </a:r>
            <a:r>
              <a:rPr lang="en-US" sz="2000" dirty="0" smtClean="0">
                <a:sym typeface="Wingdings" pitchFamily="-1" charset="2"/>
              </a:rPr>
              <a:t>Requirements</a:t>
            </a:r>
          </a:p>
          <a:p>
            <a:r>
              <a:rPr lang="en-US" sz="2000" dirty="0" smtClean="0">
                <a:sym typeface="Wingdings" pitchFamily="-1" charset="2"/>
              </a:rPr>
              <a:t>ADC </a:t>
            </a:r>
            <a:r>
              <a:rPr lang="en-US" sz="2000" dirty="0">
                <a:sym typeface="Wingdings" pitchFamily="-1" charset="2"/>
              </a:rPr>
              <a:t>System </a:t>
            </a:r>
            <a:r>
              <a:rPr lang="en-US" sz="2000" dirty="0" smtClean="0">
                <a:sym typeface="Wingdings" pitchFamily="-1" charset="2"/>
              </a:rPr>
              <a:t>Components</a:t>
            </a:r>
          </a:p>
          <a:p>
            <a:pPr lvl="1"/>
            <a:r>
              <a:rPr lang="en-US" sz="1800" dirty="0">
                <a:sym typeface="Wingdings" pitchFamily="-1" charset="2"/>
              </a:rPr>
              <a:t>Sensors (</a:t>
            </a:r>
            <a:r>
              <a:rPr lang="en-US" sz="1800" dirty="0" smtClean="0">
                <a:sym typeface="Wingdings" pitchFamily="-1" charset="2"/>
              </a:rPr>
              <a:t>external / internal)</a:t>
            </a:r>
          </a:p>
          <a:p>
            <a:pPr lvl="1"/>
            <a:r>
              <a:rPr lang="en-US" sz="1800" dirty="0" smtClean="0">
                <a:sym typeface="Wingdings" pitchFamily="-1" charset="2"/>
              </a:rPr>
              <a:t>Actuators </a:t>
            </a:r>
            <a:r>
              <a:rPr lang="en-US" sz="1800" dirty="0">
                <a:sym typeface="Wingdings" pitchFamily="-1" charset="2"/>
              </a:rPr>
              <a:t>(</a:t>
            </a:r>
            <a:r>
              <a:rPr lang="en-US" sz="1800" dirty="0" smtClean="0">
                <a:sym typeface="Wingdings" pitchFamily="-1" charset="2"/>
              </a:rPr>
              <a:t>passive / active</a:t>
            </a:r>
            <a:r>
              <a:rPr lang="en-US" sz="1800" dirty="0">
                <a:sym typeface="Wingdings" pitchFamily="-1" charset="2"/>
              </a:rPr>
              <a:t>)</a:t>
            </a:r>
            <a:endParaRPr lang="en-US" sz="1800" dirty="0" smtClean="0">
              <a:sym typeface="Wingdings" pitchFamily="-1" charset="2"/>
            </a:endParaRPr>
          </a:p>
          <a:p>
            <a:r>
              <a:rPr lang="en-US" sz="2000" dirty="0">
                <a:sym typeface="Wingdings" pitchFamily="-1" charset="2"/>
              </a:rPr>
              <a:t>Attitude </a:t>
            </a:r>
            <a:r>
              <a:rPr lang="en-US" sz="2000" dirty="0" smtClean="0">
                <a:sym typeface="Wingdings" pitchFamily="-1" charset="2"/>
              </a:rPr>
              <a:t>Representations/Kinematics/Dynamics</a:t>
            </a:r>
          </a:p>
          <a:p>
            <a:r>
              <a:rPr lang="en-US" sz="2000" dirty="0" smtClean="0">
                <a:sym typeface="Wingdings" pitchFamily="-1" charset="2"/>
              </a:rPr>
              <a:t>Attitude </a:t>
            </a:r>
            <a:r>
              <a:rPr lang="en-US" sz="2000" dirty="0">
                <a:sym typeface="Wingdings" pitchFamily="-1" charset="2"/>
              </a:rPr>
              <a:t>Determination </a:t>
            </a:r>
            <a:r>
              <a:rPr lang="en-US" sz="2000" dirty="0" smtClean="0">
                <a:sym typeface="Wingdings" pitchFamily="-1" charset="2"/>
              </a:rPr>
              <a:t>Approaches</a:t>
            </a:r>
          </a:p>
          <a:p>
            <a:r>
              <a:rPr lang="en-US" sz="2000" dirty="0" smtClean="0">
                <a:sym typeface="Wingdings" pitchFamily="-1" charset="2"/>
              </a:rPr>
              <a:t>Attitude </a:t>
            </a:r>
            <a:r>
              <a:rPr lang="en-US" sz="2000" dirty="0">
                <a:sym typeface="Wingdings" pitchFamily="-1" charset="2"/>
              </a:rPr>
              <a:t>Control Approaches (2-axis/3-axis</a:t>
            </a:r>
            <a:r>
              <a:rPr lang="en-US" sz="2000" dirty="0" smtClean="0">
                <a:sym typeface="Wingdings" pitchFamily="-1" charset="2"/>
              </a:rPr>
              <a:t>)</a:t>
            </a:r>
          </a:p>
          <a:p>
            <a:r>
              <a:rPr lang="en-US" sz="2000" dirty="0" smtClean="0">
                <a:sym typeface="Wingdings" pitchFamily="-1" charset="2"/>
              </a:rPr>
              <a:t>ADC </a:t>
            </a:r>
            <a:r>
              <a:rPr lang="en-US" sz="2000" dirty="0">
                <a:sym typeface="Wingdings" pitchFamily="-1" charset="2"/>
              </a:rPr>
              <a:t>Mission Assurance Approaches (i.e., V&amp;V</a:t>
            </a:r>
            <a:r>
              <a:rPr lang="en-US" sz="2000" dirty="0" smtClean="0">
                <a:sym typeface="Wingdings" pitchFamily="-1" charset="2"/>
              </a:rPr>
              <a:t>)</a:t>
            </a:r>
          </a:p>
          <a:p>
            <a:r>
              <a:rPr lang="en-US" sz="2000" dirty="0" smtClean="0">
                <a:sym typeface="Wingdings" pitchFamily="-1" charset="2"/>
              </a:rPr>
              <a:t>Example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20 June 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31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System Components: Actuators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73862"/>
            <a:ext cx="8412480" cy="4185761"/>
          </a:xfrm>
        </p:spPr>
        <p:txBody>
          <a:bodyPr/>
          <a:lstStyle/>
          <a:p>
            <a:r>
              <a:rPr lang="en-US" sz="2000" dirty="0"/>
              <a:t>System of thrusters to impart moments on the spacecraft</a:t>
            </a:r>
          </a:p>
          <a:p>
            <a:r>
              <a:rPr lang="en-US" sz="2000" dirty="0" smtClean="0"/>
              <a:t>Requires consumables (fuel)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1800" dirty="0"/>
              <a:t>Cold gas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Monopropellant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Bipropellant</a:t>
            </a:r>
          </a:p>
          <a:p>
            <a:r>
              <a:rPr lang="en-US" sz="2000" dirty="0" smtClean="0"/>
              <a:t>Concerns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1800" dirty="0"/>
              <a:t>Finite amount of </a:t>
            </a:r>
            <a:r>
              <a:rPr lang="en-US" sz="1800" dirty="0" smtClean="0"/>
              <a:t>fuel</a:t>
            </a:r>
            <a:endParaRPr lang="en-US" sz="1800" dirty="0"/>
          </a:p>
          <a:p>
            <a:pPr lvl="1">
              <a:spcBef>
                <a:spcPts val="0"/>
              </a:spcBef>
            </a:pPr>
            <a:r>
              <a:rPr lang="en-US" sz="1800" dirty="0" smtClean="0"/>
              <a:t>Misalignment</a:t>
            </a:r>
            <a:endParaRPr lang="en-US" sz="1800" dirty="0"/>
          </a:p>
          <a:p>
            <a:pPr lvl="1">
              <a:spcBef>
                <a:spcPts val="0"/>
              </a:spcBef>
            </a:pPr>
            <a:r>
              <a:rPr lang="en-US" sz="1800" dirty="0" smtClean="0"/>
              <a:t>Propellant management (valves/leakages/mass </a:t>
            </a:r>
            <a:r>
              <a:rPr lang="en-US" sz="1800" dirty="0"/>
              <a:t>flow </a:t>
            </a:r>
            <a:r>
              <a:rPr lang="en-US" sz="1800" dirty="0" smtClean="0"/>
              <a:t>rates)</a:t>
            </a:r>
            <a:endParaRPr lang="en-US" sz="1800" dirty="0"/>
          </a:p>
          <a:p>
            <a:pPr lvl="1">
              <a:spcBef>
                <a:spcPts val="0"/>
              </a:spcBef>
            </a:pPr>
            <a:r>
              <a:rPr lang="en-US" sz="1800" dirty="0" smtClean="0"/>
              <a:t>Contamination (e.g., payload optical sensors)</a:t>
            </a:r>
            <a:endParaRPr lang="en-US" sz="1800" dirty="0"/>
          </a:p>
          <a:p>
            <a:r>
              <a:rPr lang="en-US" sz="2000" dirty="0" smtClean="0"/>
              <a:t>Uses: rapid slew maneuvers, momentum management, orbit maneuvers (typically in pairs)</a:t>
            </a:r>
            <a:endParaRPr lang="en-US" sz="2000" dirty="0"/>
          </a:p>
          <a:p>
            <a:r>
              <a:rPr lang="en-US" sz="2000" dirty="0" smtClean="0"/>
              <a:t>Reaction Control torque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20 June 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3528" y="940658"/>
            <a:ext cx="84124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>
                <a:solidFill>
                  <a:schemeClr val="accent1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Ø"/>
              <a:defRPr sz="1600">
                <a:solidFill>
                  <a:schemeClr val="accent6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FontTx/>
              <a:buNone/>
            </a:pPr>
            <a:r>
              <a:rPr lang="en-US" sz="2000" b="1" kern="0" dirty="0" smtClean="0"/>
              <a:t>Reaction Jets (Thrusters)</a:t>
            </a:r>
            <a:endParaRPr lang="en-US" sz="1800" b="1" kern="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017173"/>
              </p:ext>
            </p:extLst>
          </p:nvPr>
        </p:nvGraphicFramePr>
        <p:xfrm>
          <a:off x="3491880" y="5373216"/>
          <a:ext cx="28194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74" name="Equation" r:id="rId3" imgW="2819160" imgH="545760" progId="Equation.DSMT4">
                  <p:embed/>
                </p:oleObj>
              </mc:Choice>
              <mc:Fallback>
                <p:oleObj name="Equation" r:id="rId3" imgW="2819160" imgH="5457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5373216"/>
                        <a:ext cx="28194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1057"/>
              </p:ext>
            </p:extLst>
          </p:nvPr>
        </p:nvGraphicFramePr>
        <p:xfrm>
          <a:off x="755576" y="5949280"/>
          <a:ext cx="347662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75" name="Equation" r:id="rId5" imgW="4965480" imgH="812520" progId="Equation.DSMT4">
                  <p:embed/>
                </p:oleObj>
              </mc:Choice>
              <mc:Fallback>
                <p:oleObj name="Equation" r:id="rId5" imgW="4965480" imgH="8125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5949280"/>
                        <a:ext cx="3476625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6084168" y="2132856"/>
            <a:ext cx="1387564" cy="1553940"/>
            <a:chOff x="6084168" y="2132856"/>
            <a:chExt cx="1387564" cy="1553940"/>
          </a:xfrm>
        </p:grpSpPr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6516216" y="2708920"/>
              <a:ext cx="182880" cy="182880"/>
              <a:chOff x="7884368" y="734126"/>
              <a:chExt cx="914400" cy="914400"/>
            </a:xfrm>
          </p:grpSpPr>
          <p:sp>
            <p:nvSpPr>
              <p:cNvPr id="12" name="Oval 11"/>
              <p:cNvSpPr/>
              <p:nvPr/>
            </p:nvSpPr>
            <p:spPr bwMode="auto">
              <a:xfrm>
                <a:off x="7884368" y="734126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" name="Oval 8"/>
              <p:cNvSpPr/>
              <p:nvPr/>
            </p:nvSpPr>
            <p:spPr bwMode="auto">
              <a:xfrm>
                <a:off x="7884368" y="734126"/>
                <a:ext cx="914400" cy="914400"/>
              </a:xfrm>
              <a:custGeom>
                <a:avLst/>
                <a:gdLst/>
                <a:ahLst/>
                <a:cxnLst/>
                <a:rect l="l" t="t" r="r" b="b"/>
                <a:pathLst>
                  <a:path w="914400" h="914400">
                    <a:moveTo>
                      <a:pt x="0" y="457200"/>
                    </a:moveTo>
                    <a:lnTo>
                      <a:pt x="457200" y="457200"/>
                    </a:lnTo>
                    <a:lnTo>
                      <a:pt x="457200" y="914400"/>
                    </a:lnTo>
                    <a:cubicBezTo>
                      <a:pt x="204695" y="914400"/>
                      <a:pt x="0" y="709705"/>
                      <a:pt x="0" y="457200"/>
                    </a:cubicBezTo>
                    <a:close/>
                    <a:moveTo>
                      <a:pt x="457200" y="0"/>
                    </a:moveTo>
                    <a:cubicBezTo>
                      <a:pt x="709705" y="0"/>
                      <a:pt x="914400" y="204695"/>
                      <a:pt x="914400" y="457200"/>
                    </a:cubicBezTo>
                    <a:lnTo>
                      <a:pt x="457200" y="45720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10" name="AutoShape 55"/>
            <p:cNvSpPr>
              <a:spLocks noChangeArrowheads="1"/>
            </p:cNvSpPr>
            <p:nvPr/>
          </p:nvSpPr>
          <p:spPr bwMode="auto">
            <a:xfrm>
              <a:off x="6084168" y="2132856"/>
              <a:ext cx="1214438" cy="1214438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" name="Flowchart: Merge 18"/>
            <p:cNvSpPr>
              <a:spLocks noChangeAspect="1"/>
            </p:cNvSpPr>
            <p:nvPr/>
          </p:nvSpPr>
          <p:spPr bwMode="auto">
            <a:xfrm rot="2760000" flipV="1">
              <a:off x="7208652" y="2144932"/>
              <a:ext cx="84843" cy="182880"/>
            </a:xfrm>
            <a:custGeom>
              <a:avLst/>
              <a:gdLst/>
              <a:ahLst/>
              <a:cxnLst/>
              <a:rect l="l" t="t" r="r" b="b"/>
              <a:pathLst>
                <a:path w="143481" h="309276">
                  <a:moveTo>
                    <a:pt x="71741" y="309276"/>
                  </a:moveTo>
                  <a:cubicBezTo>
                    <a:pt x="111362" y="309276"/>
                    <a:pt x="143481" y="292253"/>
                    <a:pt x="143481" y="271254"/>
                  </a:cubicBezTo>
                  <a:lnTo>
                    <a:pt x="143219" y="269877"/>
                  </a:lnTo>
                  <a:lnTo>
                    <a:pt x="143481" y="269877"/>
                  </a:lnTo>
                  <a:lnTo>
                    <a:pt x="143059" y="269032"/>
                  </a:lnTo>
                  <a:cubicBezTo>
                    <a:pt x="142775" y="263718"/>
                    <a:pt x="140158" y="258726"/>
                    <a:pt x="135744" y="254404"/>
                  </a:cubicBezTo>
                  <a:lnTo>
                    <a:pt x="85862" y="154638"/>
                  </a:lnTo>
                  <a:lnTo>
                    <a:pt x="135744" y="54873"/>
                  </a:lnTo>
                  <a:cubicBezTo>
                    <a:pt x="140158" y="50550"/>
                    <a:pt x="142775" y="45558"/>
                    <a:pt x="143059" y="40244"/>
                  </a:cubicBezTo>
                  <a:lnTo>
                    <a:pt x="143481" y="39399"/>
                  </a:lnTo>
                  <a:lnTo>
                    <a:pt x="143219" y="39399"/>
                  </a:lnTo>
                  <a:lnTo>
                    <a:pt x="143481" y="38023"/>
                  </a:lnTo>
                  <a:cubicBezTo>
                    <a:pt x="143481" y="17023"/>
                    <a:pt x="111362" y="0"/>
                    <a:pt x="71741" y="0"/>
                  </a:cubicBezTo>
                  <a:cubicBezTo>
                    <a:pt x="32119" y="0"/>
                    <a:pt x="0" y="17023"/>
                    <a:pt x="0" y="38023"/>
                  </a:cubicBezTo>
                  <a:cubicBezTo>
                    <a:pt x="0" y="38488"/>
                    <a:pt x="16" y="38952"/>
                    <a:pt x="262" y="39399"/>
                  </a:cubicBezTo>
                  <a:lnTo>
                    <a:pt x="0" y="39399"/>
                  </a:lnTo>
                  <a:lnTo>
                    <a:pt x="423" y="40244"/>
                  </a:lnTo>
                  <a:cubicBezTo>
                    <a:pt x="707" y="45558"/>
                    <a:pt x="3323" y="50550"/>
                    <a:pt x="7737" y="54873"/>
                  </a:cubicBezTo>
                  <a:lnTo>
                    <a:pt x="57620" y="154638"/>
                  </a:lnTo>
                  <a:lnTo>
                    <a:pt x="7737" y="254404"/>
                  </a:lnTo>
                  <a:cubicBezTo>
                    <a:pt x="3323" y="258726"/>
                    <a:pt x="707" y="263718"/>
                    <a:pt x="423" y="269032"/>
                  </a:cubicBezTo>
                  <a:lnTo>
                    <a:pt x="0" y="269877"/>
                  </a:lnTo>
                  <a:lnTo>
                    <a:pt x="262" y="269877"/>
                  </a:lnTo>
                  <a:cubicBezTo>
                    <a:pt x="16" y="270325"/>
                    <a:pt x="0" y="270788"/>
                    <a:pt x="0" y="271254"/>
                  </a:cubicBezTo>
                  <a:cubicBezTo>
                    <a:pt x="0" y="292253"/>
                    <a:pt x="32119" y="309276"/>
                    <a:pt x="71741" y="309276"/>
                  </a:cubicBezTo>
                  <a:close/>
                </a:path>
              </a:pathLst>
            </a:custGeom>
            <a:solidFill>
              <a:schemeClr val="tx2">
                <a:lumMod val="65000"/>
                <a:lumOff val="3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rot="2760000">
              <a:off x="6919133" y="3191047"/>
              <a:ext cx="0" cy="365760"/>
            </a:xfrm>
            <a:prstGeom prst="straightConnector1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6613551" y="2804162"/>
              <a:ext cx="432048" cy="43204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med"/>
            </a:ln>
            <a:effectLst/>
          </p:spPr>
        </p:cxn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5736633"/>
                </p:ext>
              </p:extLst>
            </p:nvPr>
          </p:nvGraphicFramePr>
          <p:xfrm>
            <a:off x="6516216" y="2924944"/>
            <a:ext cx="284256" cy="2577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76" name="Equation" r:id="rId7" imgW="406080" imgH="368280" progId="Equation.DSMT4">
                    <p:embed/>
                  </p:oleObj>
                </mc:Choice>
                <mc:Fallback>
                  <p:oleObj name="Equation" r:id="rId7" imgW="406080" imgH="368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516216" y="2924944"/>
                          <a:ext cx="284256" cy="25779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5535444"/>
                </p:ext>
              </p:extLst>
            </p:nvPr>
          </p:nvGraphicFramePr>
          <p:xfrm>
            <a:off x="6876256" y="3429000"/>
            <a:ext cx="595476" cy="2577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77" name="Equation" r:id="rId9" imgW="850680" imgH="368280" progId="Equation.DSMT4">
                    <p:embed/>
                  </p:oleObj>
                </mc:Choice>
                <mc:Fallback>
                  <p:oleObj name="Equation" r:id="rId9" imgW="850680" imgH="368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876256" y="3429000"/>
                          <a:ext cx="595476" cy="25779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1417745"/>
                </p:ext>
              </p:extLst>
            </p:nvPr>
          </p:nvGraphicFramePr>
          <p:xfrm>
            <a:off x="6509284" y="2531260"/>
            <a:ext cx="150948" cy="1776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78" name="Equation" r:id="rId11" imgW="215640" imgH="253800" progId="Equation.DSMT4">
                    <p:embed/>
                  </p:oleObj>
                </mc:Choice>
                <mc:Fallback>
                  <p:oleObj name="Equation" r:id="rId11" imgW="21564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509284" y="2531260"/>
                          <a:ext cx="150948" cy="17766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Flowchart: Merge 18"/>
            <p:cNvSpPr>
              <a:spLocks noChangeAspect="1"/>
            </p:cNvSpPr>
            <p:nvPr/>
          </p:nvSpPr>
          <p:spPr bwMode="auto">
            <a:xfrm rot="2760000" flipV="1">
              <a:off x="7009747" y="3153087"/>
              <a:ext cx="84843" cy="182880"/>
            </a:xfrm>
            <a:custGeom>
              <a:avLst/>
              <a:gdLst/>
              <a:ahLst/>
              <a:cxnLst/>
              <a:rect l="l" t="t" r="r" b="b"/>
              <a:pathLst>
                <a:path w="143481" h="309276">
                  <a:moveTo>
                    <a:pt x="71741" y="309276"/>
                  </a:moveTo>
                  <a:cubicBezTo>
                    <a:pt x="111362" y="309276"/>
                    <a:pt x="143481" y="292253"/>
                    <a:pt x="143481" y="271254"/>
                  </a:cubicBezTo>
                  <a:lnTo>
                    <a:pt x="143219" y="269877"/>
                  </a:lnTo>
                  <a:lnTo>
                    <a:pt x="143481" y="269877"/>
                  </a:lnTo>
                  <a:lnTo>
                    <a:pt x="143059" y="269032"/>
                  </a:lnTo>
                  <a:cubicBezTo>
                    <a:pt x="142775" y="263718"/>
                    <a:pt x="140158" y="258726"/>
                    <a:pt x="135744" y="254404"/>
                  </a:cubicBezTo>
                  <a:lnTo>
                    <a:pt x="85862" y="154638"/>
                  </a:lnTo>
                  <a:lnTo>
                    <a:pt x="135744" y="54873"/>
                  </a:lnTo>
                  <a:cubicBezTo>
                    <a:pt x="140158" y="50550"/>
                    <a:pt x="142775" y="45558"/>
                    <a:pt x="143059" y="40244"/>
                  </a:cubicBezTo>
                  <a:lnTo>
                    <a:pt x="143481" y="39399"/>
                  </a:lnTo>
                  <a:lnTo>
                    <a:pt x="143219" y="39399"/>
                  </a:lnTo>
                  <a:lnTo>
                    <a:pt x="143481" y="38023"/>
                  </a:lnTo>
                  <a:cubicBezTo>
                    <a:pt x="143481" y="17023"/>
                    <a:pt x="111362" y="0"/>
                    <a:pt x="71741" y="0"/>
                  </a:cubicBezTo>
                  <a:cubicBezTo>
                    <a:pt x="32119" y="0"/>
                    <a:pt x="0" y="17023"/>
                    <a:pt x="0" y="38023"/>
                  </a:cubicBezTo>
                  <a:cubicBezTo>
                    <a:pt x="0" y="38488"/>
                    <a:pt x="16" y="38952"/>
                    <a:pt x="262" y="39399"/>
                  </a:cubicBezTo>
                  <a:lnTo>
                    <a:pt x="0" y="39399"/>
                  </a:lnTo>
                  <a:lnTo>
                    <a:pt x="423" y="40244"/>
                  </a:lnTo>
                  <a:cubicBezTo>
                    <a:pt x="707" y="45558"/>
                    <a:pt x="3323" y="50550"/>
                    <a:pt x="7737" y="54873"/>
                  </a:cubicBezTo>
                  <a:lnTo>
                    <a:pt x="57620" y="154638"/>
                  </a:lnTo>
                  <a:lnTo>
                    <a:pt x="7737" y="254404"/>
                  </a:lnTo>
                  <a:cubicBezTo>
                    <a:pt x="3323" y="258726"/>
                    <a:pt x="707" y="263718"/>
                    <a:pt x="423" y="269032"/>
                  </a:cubicBezTo>
                  <a:lnTo>
                    <a:pt x="0" y="269877"/>
                  </a:lnTo>
                  <a:lnTo>
                    <a:pt x="262" y="269877"/>
                  </a:lnTo>
                  <a:cubicBezTo>
                    <a:pt x="16" y="270325"/>
                    <a:pt x="0" y="270788"/>
                    <a:pt x="0" y="271254"/>
                  </a:cubicBezTo>
                  <a:cubicBezTo>
                    <a:pt x="0" y="292253"/>
                    <a:pt x="32119" y="309276"/>
                    <a:pt x="71741" y="309276"/>
                  </a:cubicBezTo>
                  <a:close/>
                </a:path>
              </a:pathLst>
            </a:custGeom>
            <a:solidFill>
              <a:schemeClr val="tx2">
                <a:lumMod val="65000"/>
                <a:lumOff val="3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323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System Components: Actuators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4136998"/>
            <a:ext cx="8412480" cy="2388346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Summary</a:t>
            </a:r>
            <a:endParaRPr lang="en-US" sz="1400" dirty="0" smtClean="0"/>
          </a:p>
          <a:p>
            <a:pPr marL="230188" indent="-230188"/>
            <a:r>
              <a:rPr lang="en-US" sz="1600" dirty="0" smtClean="0"/>
              <a:t>Gravity gradient boom: passive; used in Earth pointing applications</a:t>
            </a:r>
          </a:p>
          <a:p>
            <a:pPr marL="230188" indent="-230188"/>
            <a:r>
              <a:rPr lang="en-US" sz="1600" dirty="0" smtClean="0"/>
              <a:t>Permanent magnets/hysteresis rods: passive; used in low Earth applications</a:t>
            </a:r>
          </a:p>
          <a:p>
            <a:pPr marL="230188" indent="-230188"/>
            <a:r>
              <a:rPr lang="en-US" sz="1600" dirty="0"/>
              <a:t>Magnetic </a:t>
            </a:r>
            <a:r>
              <a:rPr lang="en-US" sz="1600" dirty="0" smtClean="0"/>
              <a:t>coils: active; </a:t>
            </a:r>
            <a:r>
              <a:rPr lang="en-US" sz="1600" dirty="0"/>
              <a:t>used in low Earth applications</a:t>
            </a:r>
            <a:endParaRPr lang="en-US" sz="1600" dirty="0" smtClean="0"/>
          </a:p>
          <a:p>
            <a:pPr marL="230188" indent="-230188"/>
            <a:r>
              <a:rPr lang="en-US" sz="1600" dirty="0" smtClean="0"/>
              <a:t>Reaction Jets: active; used for slewing</a:t>
            </a:r>
            <a:r>
              <a:rPr lang="en-US" sz="1600" dirty="0"/>
              <a:t>, momentum dumping, orbit adjusts</a:t>
            </a:r>
          </a:p>
          <a:p>
            <a:pPr marL="230188" indent="-230188"/>
            <a:r>
              <a:rPr lang="en-US" sz="1600" dirty="0" smtClean="0"/>
              <a:t>Reaction wheels: active</a:t>
            </a:r>
            <a:r>
              <a:rPr lang="en-US" sz="1600" dirty="0"/>
              <a:t>; </a:t>
            </a:r>
            <a:r>
              <a:rPr lang="en-US" sz="1600" dirty="0" smtClean="0"/>
              <a:t>reaction torque generated on </a:t>
            </a:r>
            <a:r>
              <a:rPr lang="en-US" sz="1600" dirty="0"/>
              <a:t>S/C </a:t>
            </a:r>
            <a:r>
              <a:rPr lang="en-US" sz="1600" dirty="0" smtClean="0"/>
              <a:t>with </a:t>
            </a:r>
            <a:r>
              <a:rPr lang="en-US" sz="1600" dirty="0"/>
              <a:t>changes in</a:t>
            </a:r>
            <a:r>
              <a:rPr lang="en-US" sz="1600" dirty="0" smtClean="0"/>
              <a:t> wheel speed</a:t>
            </a:r>
          </a:p>
          <a:p>
            <a:pPr marL="230188" indent="-230188"/>
            <a:r>
              <a:rPr lang="en-US" sz="1600" dirty="0" smtClean="0"/>
              <a:t>CMG: </a:t>
            </a:r>
            <a:r>
              <a:rPr lang="en-US" sz="1600" dirty="0"/>
              <a:t>active; used for </a:t>
            </a:r>
            <a:r>
              <a:rPr lang="en-US" sz="1600" dirty="0" smtClean="0"/>
              <a:t>slewing maneuvers; constant wheel speed; gyroscopic coupling amplifies small gimbal input torque producing large output torques on S/C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20 June 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GB">
              <a:solidFill>
                <a:srgbClr val="0000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1200571"/>
              </p:ext>
            </p:extLst>
          </p:nvPr>
        </p:nvGraphicFramePr>
        <p:xfrm>
          <a:off x="229913" y="896242"/>
          <a:ext cx="8684174" cy="3078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607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361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7159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# of axes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Torque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(N-m)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Mass</a:t>
                      </a:r>
                    </a:p>
                    <a:p>
                      <a:pPr algn="ctr"/>
                      <a:r>
                        <a:rPr lang="en-US" sz="1400" dirty="0" smtClean="0"/>
                        <a:t>(kg)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Power</a:t>
                      </a:r>
                    </a:p>
                    <a:p>
                      <a:pPr algn="ctr"/>
                      <a:r>
                        <a:rPr lang="en-US" sz="1400" dirty="0" smtClean="0"/>
                        <a:t>(W)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Cost</a:t>
                      </a:r>
                    </a:p>
                    <a:p>
                      <a:pPr algn="ctr"/>
                      <a:r>
                        <a:rPr lang="en-US" sz="1400" dirty="0" smtClean="0"/>
                        <a:t>($)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Gravity Gradient</a:t>
                      </a:r>
                      <a:r>
                        <a:rPr lang="en-US" sz="1400" baseline="0" dirty="0" smtClean="0"/>
                        <a:t> Booms</a:t>
                      </a:r>
                      <a:endParaRPr lang="en-US" sz="1400" dirty="0"/>
                    </a:p>
                  </a:txBody>
                  <a:tcPr marR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r>
                        <a:rPr lang="en-US" sz="1400" baseline="30000" dirty="0" smtClean="0"/>
                        <a:t>-8</a:t>
                      </a:r>
                      <a:endParaRPr lang="en-US" sz="1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3 - 10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Low-Moderate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Magnets/Hysteresis Rods</a:t>
                      </a:r>
                      <a:endParaRPr lang="en-US" sz="1400" dirty="0"/>
                    </a:p>
                  </a:txBody>
                  <a:tcPr marR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1 - 3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0.13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0.018 - 0.03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0.017 -0.5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Low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Magnetic</a:t>
                      </a:r>
                      <a:r>
                        <a:rPr lang="en-US" sz="1400" baseline="0" dirty="0" smtClean="0"/>
                        <a:t> Coils</a:t>
                      </a:r>
                      <a:endParaRPr lang="en-US" sz="1400" dirty="0"/>
                    </a:p>
                  </a:txBody>
                  <a:tcPr marR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1 - 3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0.018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Low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Aerodynamic</a:t>
                      </a:r>
                      <a:endParaRPr lang="en-US" sz="1400" dirty="0"/>
                    </a:p>
                  </a:txBody>
                  <a:tcPr marR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Reaction Jets</a:t>
                      </a:r>
                      <a:endParaRPr lang="en-US" sz="1400" dirty="0"/>
                    </a:p>
                  </a:txBody>
                  <a:tcPr marR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1 - 3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(93-312 N-sec)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0.68-1.42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0.25 - 15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Reaction</a:t>
                      </a:r>
                      <a:r>
                        <a:rPr lang="en-US" sz="1400" baseline="0" dirty="0" smtClean="0"/>
                        <a:t> Wheel (RW)</a:t>
                      </a:r>
                      <a:endParaRPr lang="en-US" sz="1400" dirty="0"/>
                    </a:p>
                  </a:txBody>
                  <a:tcPr marR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1 - 3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 smtClean="0">
                          <a:latin typeface="+mn-lt"/>
                        </a:rPr>
                        <a:t>&lt;4x10</a:t>
                      </a:r>
                      <a:r>
                        <a:rPr lang="en-US" sz="1400" i="0" baseline="30000" dirty="0" smtClean="0">
                          <a:latin typeface="+mn-lt"/>
                        </a:rPr>
                        <a:t>-6</a:t>
                      </a:r>
                      <a:r>
                        <a:rPr lang="en-US" sz="1400" dirty="0" smtClean="0"/>
                        <a:t> - </a:t>
                      </a:r>
                      <a:r>
                        <a:rPr lang="en-US" sz="1400" i="0" dirty="0" smtClean="0">
                          <a:latin typeface="+mn-lt"/>
                        </a:rPr>
                        <a:t>0.2</a:t>
                      </a:r>
                    </a:p>
                    <a:p>
                      <a:pPr algn="ctr"/>
                      <a:r>
                        <a:rPr lang="en-US" sz="1400" i="0" dirty="0" smtClean="0">
                          <a:latin typeface="+mn-lt"/>
                        </a:rPr>
                        <a:t>Jitter 73 – 480 Hz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0.06</a:t>
                      </a:r>
                      <a:r>
                        <a:rPr lang="en-US" sz="1400" baseline="0" dirty="0" smtClean="0"/>
                        <a:t> – 3.6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0.18 - 10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Moderate-High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Control</a:t>
                      </a:r>
                      <a:r>
                        <a:rPr lang="en-US" sz="1400" baseline="0" dirty="0" smtClean="0"/>
                        <a:t> Moment Gyro (CMG)</a:t>
                      </a:r>
                      <a:endParaRPr lang="en-US" sz="1400" dirty="0"/>
                    </a:p>
                  </a:txBody>
                  <a:tcPr marR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1 - 3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&lt;0.075 – 75</a:t>
                      </a:r>
                    </a:p>
                    <a:p>
                      <a:pPr algn="ctr"/>
                      <a:r>
                        <a:rPr lang="en-US" sz="1400" dirty="0" smtClean="0"/>
                        <a:t>Jitter 100 - 467 Hz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0.5-28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3 - 113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Moderate-High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89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System Components: </a:t>
            </a:r>
            <a:r>
              <a:rPr lang="en-US" dirty="0" smtClean="0"/>
              <a:t>Actuators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20 June 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05" y="3923037"/>
            <a:ext cx="1866993" cy="1791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56717" y="5897061"/>
            <a:ext cx="1639768" cy="3139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Stellenbosch RW</a:t>
            </a:r>
            <a:endParaRPr lang="en-US" sz="1600" b="0" baseline="300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511" y="1620170"/>
            <a:ext cx="2597973" cy="7926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97561" y="2401926"/>
            <a:ext cx="2095872" cy="3139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NSS Magnetic </a:t>
            </a:r>
            <a:r>
              <a:rPr lang="en-US" sz="1600" b="0" dirty="0" err="1" smtClean="0">
                <a:solidFill>
                  <a:schemeClr val="tx1"/>
                </a:solidFill>
              </a:rPr>
              <a:t>Torquer</a:t>
            </a:r>
            <a:endParaRPr lang="en-US" sz="1600" b="0" baseline="300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8" t="5441" r="8767"/>
          <a:stretch/>
        </p:blipFill>
        <p:spPr>
          <a:xfrm>
            <a:off x="932103" y="1113545"/>
            <a:ext cx="1352505" cy="17898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6919" y="2826658"/>
            <a:ext cx="2182873" cy="3139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Gravity Gradient Boom</a:t>
            </a:r>
            <a:endParaRPr lang="en-US" sz="1600" b="0" baseline="300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818" y="4221088"/>
            <a:ext cx="1069053" cy="15996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96043" y="5899399"/>
            <a:ext cx="1544603" cy="3139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SwampSat CMG</a:t>
            </a:r>
            <a:endParaRPr lang="en-US" sz="1600" b="0" baseline="30000" dirty="0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15" y="4066499"/>
            <a:ext cx="1809705" cy="16188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620" y="1067748"/>
            <a:ext cx="2377440" cy="159396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402239" y="2736162"/>
            <a:ext cx="2148203" cy="3139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Gossamer </a:t>
            </a:r>
            <a:r>
              <a:rPr lang="en-US" sz="1600" b="0" dirty="0">
                <a:solidFill>
                  <a:schemeClr val="tx1"/>
                </a:solidFill>
              </a:rPr>
              <a:t>D</a:t>
            </a:r>
            <a:r>
              <a:rPr lang="en-US" sz="1600" b="0" dirty="0" smtClean="0">
                <a:solidFill>
                  <a:schemeClr val="tx1"/>
                </a:solidFill>
              </a:rPr>
              <a:t>eorbit Sail</a:t>
            </a:r>
            <a:endParaRPr lang="en-US" sz="1600" b="0" baseline="300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4087" y="5805264"/>
            <a:ext cx="2989761" cy="3139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BET-1mN </a:t>
            </a:r>
            <a:r>
              <a:rPr lang="en-US" sz="1600" b="0" dirty="0">
                <a:solidFill>
                  <a:schemeClr val="tx1"/>
                </a:solidFill>
              </a:rPr>
              <a:t>Electrospray </a:t>
            </a:r>
            <a:r>
              <a:rPr lang="en-US" sz="1600" b="0" dirty="0" smtClean="0">
                <a:solidFill>
                  <a:schemeClr val="tx1"/>
                </a:solidFill>
              </a:rPr>
              <a:t>Thruster</a:t>
            </a:r>
            <a:endParaRPr lang="en-US" sz="1600" b="0" baseline="30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21361" y="2708920"/>
            <a:ext cx="2448272" cy="3970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buNone/>
            </a:pPr>
            <a:r>
              <a:rPr lang="en-US" sz="1100" b="0" dirty="0" smtClean="0">
                <a:hlinkClick r:id="rId8"/>
              </a:rPr>
              <a:t>https</a:t>
            </a:r>
            <a:r>
              <a:rPr lang="en-US" sz="1100" b="0" dirty="0">
                <a:hlinkClick r:id="rId8"/>
              </a:rPr>
              <a:t>://www.cubesatshop.com/product/nss-magnetorquer-rod</a:t>
            </a:r>
            <a:r>
              <a:rPr lang="en-US" sz="1100" b="0" dirty="0" smtClean="0">
                <a:hlinkClick r:id="rId8"/>
              </a:rPr>
              <a:t>/</a:t>
            </a:r>
            <a:endParaRPr lang="en-US" sz="1100" b="0" dirty="0"/>
          </a:p>
        </p:txBody>
      </p:sp>
      <p:sp>
        <p:nvSpPr>
          <p:cNvPr id="20" name="Rectangle 19"/>
          <p:cNvSpPr/>
          <p:nvPr/>
        </p:nvSpPr>
        <p:spPr>
          <a:xfrm>
            <a:off x="564239" y="3068960"/>
            <a:ext cx="2088232" cy="3970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buNone/>
            </a:pPr>
            <a:r>
              <a:rPr lang="en-US" sz="1100" b="0" dirty="0">
                <a:hlinkClick r:id="rId9"/>
              </a:rPr>
              <a:t>http://slideplayer.com/slide/7440345</a:t>
            </a:r>
            <a:r>
              <a:rPr lang="en-US" sz="1100" b="0" dirty="0" smtClean="0">
                <a:hlinkClick r:id="rId9"/>
              </a:rPr>
              <a:t>/</a:t>
            </a:r>
            <a:endParaRPr lang="en-US" sz="1100" b="0" dirty="0"/>
          </a:p>
        </p:txBody>
      </p:sp>
      <p:sp>
        <p:nvSpPr>
          <p:cNvPr id="21" name="Rectangle 20"/>
          <p:cNvSpPr/>
          <p:nvPr/>
        </p:nvSpPr>
        <p:spPr>
          <a:xfrm>
            <a:off x="6216200" y="3016866"/>
            <a:ext cx="2520280" cy="45403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buNone/>
            </a:pPr>
            <a:r>
              <a:rPr lang="en-US" sz="1100" b="0" dirty="0" smtClean="0">
                <a:hlinkClick r:id="rId10"/>
              </a:rPr>
              <a:t>http</a:t>
            </a:r>
            <a:r>
              <a:rPr lang="en-US" sz="1100" b="0" dirty="0">
                <a:hlinkClick r:id="rId10"/>
              </a:rPr>
              <a:t>://www.esa.int/Our_Activities/Telecommunications_Integrated_Applications/Sailing_satellites_into_safe_retirement</a:t>
            </a:r>
            <a:endParaRPr lang="en-US" sz="1100" b="0" dirty="0"/>
          </a:p>
        </p:txBody>
      </p:sp>
      <p:sp>
        <p:nvSpPr>
          <p:cNvPr id="14" name="Rectangle 13"/>
          <p:cNvSpPr/>
          <p:nvPr/>
        </p:nvSpPr>
        <p:spPr>
          <a:xfrm>
            <a:off x="160795" y="6093296"/>
            <a:ext cx="3096344" cy="3970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buNone/>
            </a:pPr>
            <a:r>
              <a:rPr lang="en-US" sz="1100" b="0" dirty="0">
                <a:hlinkClick r:id="rId11"/>
              </a:rPr>
              <a:t>http://</a:t>
            </a:r>
            <a:r>
              <a:rPr lang="en-US" sz="1100" b="0" dirty="0" smtClean="0">
                <a:hlinkClick r:id="rId11"/>
              </a:rPr>
              <a:t>www.busek.com/index_htm_files/70008500%20BET-1mN%20Data%20Sheet%20RevH.pdf</a:t>
            </a:r>
            <a:endParaRPr lang="en-US" sz="1100" b="0" dirty="0"/>
          </a:p>
        </p:txBody>
      </p:sp>
      <p:sp>
        <p:nvSpPr>
          <p:cNvPr id="25" name="Rectangle 24"/>
          <p:cNvSpPr/>
          <p:nvPr/>
        </p:nvSpPr>
        <p:spPr>
          <a:xfrm>
            <a:off x="3740497" y="6165304"/>
            <a:ext cx="1872208" cy="3970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buNone/>
            </a:pPr>
            <a:r>
              <a:rPr lang="en-US" sz="1100" b="0" dirty="0" smtClean="0">
                <a:hlinkClick r:id="rId12"/>
              </a:rPr>
              <a:t>https</a:t>
            </a:r>
            <a:r>
              <a:rPr lang="en-US" sz="1100" b="0" dirty="0">
                <a:hlinkClick r:id="rId12"/>
              </a:rPr>
              <a:t>://www.cubespace.co.za/cubewheel</a:t>
            </a:r>
            <a:endParaRPr lang="en-US" sz="1100" b="0" dirty="0"/>
          </a:p>
        </p:txBody>
      </p:sp>
      <p:sp>
        <p:nvSpPr>
          <p:cNvPr id="16" name="Rectangle 15"/>
          <p:cNvSpPr/>
          <p:nvPr/>
        </p:nvSpPr>
        <p:spPr>
          <a:xfrm>
            <a:off x="6372200" y="6165304"/>
            <a:ext cx="2592288" cy="3970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buNone/>
            </a:pPr>
            <a:r>
              <a:rPr lang="en-US" sz="1100" b="0" dirty="0">
                <a:hlinkClick r:id="rId13"/>
              </a:rPr>
              <a:t>https://directory.eoportal.org/web/eoportal/satellite-missions/s/swampsat</a:t>
            </a:r>
            <a:endParaRPr lang="en-US" sz="1100" b="0" dirty="0"/>
          </a:p>
        </p:txBody>
      </p:sp>
    </p:spTree>
    <p:extLst>
      <p:ext uri="{BB962C8B-B14F-4D97-AF65-F5344CB8AC3E}">
        <p14:creationId xmlns:p14="http://schemas.microsoft.com/office/powerpoint/2010/main" val="97798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Attitude Representations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64570"/>
            <a:ext cx="8412480" cy="5016758"/>
          </a:xfrm>
        </p:spPr>
        <p:txBody>
          <a:bodyPr/>
          <a:lstStyle/>
          <a:p>
            <a:r>
              <a:rPr lang="en-US" sz="2000" dirty="0" smtClean="0"/>
              <a:t>Inertial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1800" dirty="0"/>
              <a:t>J2000: Fixed on January 1, 2000 at 12:00:00 TT (~64s before UTC) 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Earth-Centered Inertial (ECI)/True-of-Date (TOD): Account for precession, nutation, etc.</a:t>
            </a:r>
          </a:p>
          <a:p>
            <a:r>
              <a:rPr lang="en-US" sz="2000" dirty="0"/>
              <a:t>Rotating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Earth-centered Earth-fixed (ECEF): Rotate J2000 by Greenwich m</a:t>
            </a:r>
            <a:r>
              <a:rPr lang="en-US" sz="1800" dirty="0" smtClean="0"/>
              <a:t>ean sidereal </a:t>
            </a:r>
            <a:r>
              <a:rPr lang="en-US" sz="1800" dirty="0"/>
              <a:t>t</a:t>
            </a:r>
            <a:r>
              <a:rPr lang="en-US" sz="1800" dirty="0" smtClean="0"/>
              <a:t>ime </a:t>
            </a:r>
            <a:r>
              <a:rPr lang="en-US" sz="1800" dirty="0"/>
              <a:t>(GMST) angle</a:t>
            </a:r>
          </a:p>
          <a:p>
            <a:pPr lvl="1">
              <a:spcBef>
                <a:spcPts val="0"/>
              </a:spcBef>
            </a:pPr>
            <a:r>
              <a:rPr lang="en-US" sz="1800" dirty="0" err="1"/>
              <a:t>Perifocal</a:t>
            </a:r>
            <a:r>
              <a:rPr lang="en-US" sz="1800" dirty="0"/>
              <a:t> (PQW): Rotate J2000 by RAAN, inclination, and argument of perigee (3-1-3 Euler sequence)</a:t>
            </a:r>
          </a:p>
          <a:p>
            <a:r>
              <a:rPr lang="en-US" sz="2000" dirty="0" smtClean="0"/>
              <a:t>Local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Local Vertical Local Horizontal (LVLH): “Forward, out-the-window, down</a:t>
            </a:r>
            <a:r>
              <a:rPr lang="en-US" sz="1800" dirty="0" smtClean="0"/>
              <a:t>”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Radial, In-track, Cross-track (RIC): Rotate </a:t>
            </a:r>
            <a:r>
              <a:rPr lang="en-US" sz="1800" dirty="0" err="1" smtClean="0"/>
              <a:t>perifocal</a:t>
            </a:r>
            <a:r>
              <a:rPr lang="en-US" sz="1800" dirty="0" smtClean="0"/>
              <a:t> by true anomaly</a:t>
            </a:r>
          </a:p>
          <a:p>
            <a:r>
              <a:rPr lang="en-US" sz="2000" dirty="0" smtClean="0"/>
              <a:t>Body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User-defined</a:t>
            </a:r>
            <a:r>
              <a:rPr lang="en-US" sz="1800" dirty="0"/>
              <a:t>: origin and basis specified</a:t>
            </a:r>
          </a:p>
          <a:p>
            <a:pPr lvl="2">
              <a:spcBef>
                <a:spcPts val="0"/>
              </a:spcBef>
            </a:pPr>
            <a:r>
              <a:rPr lang="en-US" sz="1600" dirty="0"/>
              <a:t>Principal: </a:t>
            </a:r>
            <a:r>
              <a:rPr lang="en-US" sz="1600" dirty="0" smtClean="0"/>
              <a:t>Aligned </a:t>
            </a:r>
            <a:r>
              <a:rPr lang="en-US" sz="1600" dirty="0"/>
              <a:t>with the principal </a:t>
            </a:r>
            <a:r>
              <a:rPr lang="en-US" sz="1600" dirty="0" smtClean="0"/>
              <a:t>directions </a:t>
            </a:r>
            <a:r>
              <a:rPr lang="en-US" sz="1600" dirty="0"/>
              <a:t>of the spacecraft inertia </a:t>
            </a:r>
            <a:r>
              <a:rPr lang="en-US" sz="1600" dirty="0" smtClean="0"/>
              <a:t>tensor (i.e., product of inertias are zero); origin is at the S/C’s </a:t>
            </a:r>
            <a:r>
              <a:rPr lang="en-US" sz="1600" dirty="0" err="1" smtClean="0"/>
              <a:t>c.m</a:t>
            </a:r>
            <a:r>
              <a:rPr lang="en-US" sz="1600" dirty="0" smtClean="0"/>
              <a:t>. </a:t>
            </a:r>
            <a:endParaRPr lang="en-US" sz="1600" dirty="0"/>
          </a:p>
          <a:p>
            <a:pPr lvl="2">
              <a:spcBef>
                <a:spcPts val="0"/>
              </a:spcBef>
            </a:pPr>
            <a:r>
              <a:rPr lang="en-US" sz="1600" dirty="0"/>
              <a:t>Sensor/Payload: Fixed to the sensor/payload; </a:t>
            </a:r>
            <a:r>
              <a:rPr lang="en-US" sz="1600" dirty="0" smtClean="0"/>
              <a:t>origin is offset </a:t>
            </a:r>
            <a:r>
              <a:rPr lang="en-US" sz="1600" dirty="0"/>
              <a:t>from </a:t>
            </a:r>
            <a:r>
              <a:rPr lang="en-US" sz="1600" dirty="0" smtClean="0"/>
              <a:t>S/C’s </a:t>
            </a:r>
            <a:r>
              <a:rPr lang="en-US" sz="1600" dirty="0" err="1" smtClean="0"/>
              <a:t>c.m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20 June 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20040" y="941832"/>
            <a:ext cx="316144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Coordinate Systems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880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Attitude Representations</a:t>
            </a:r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629400"/>
            <a:ext cx="1905000" cy="182880"/>
          </a:xfrm>
        </p:spPr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20 June 2019</a:t>
            </a:fld>
            <a:endParaRPr lang="en-US" dirty="0"/>
          </a:p>
        </p:txBody>
      </p:sp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1905000" cy="182880"/>
          </a:xfrm>
        </p:spPr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758051" y="908720"/>
            <a:ext cx="3039914" cy="3005928"/>
            <a:chOff x="323531" y="1655043"/>
            <a:chExt cx="3039914" cy="3005928"/>
          </a:xfrm>
        </p:grpSpPr>
        <p:grpSp>
          <p:nvGrpSpPr>
            <p:cNvPr id="8" name="Group 7"/>
            <p:cNvGrpSpPr>
              <a:grpSpLocks noChangeAspect="1"/>
            </p:cNvGrpSpPr>
            <p:nvPr/>
          </p:nvGrpSpPr>
          <p:grpSpPr>
            <a:xfrm>
              <a:off x="323531" y="1655043"/>
              <a:ext cx="3039914" cy="2651760"/>
              <a:chOff x="323528" y="1655043"/>
              <a:chExt cx="3767137" cy="3286125"/>
            </a:xfrm>
          </p:grpSpPr>
          <p:pic>
            <p:nvPicPr>
              <p:cNvPr id="48" name="Picture 2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528" y="1655043"/>
                <a:ext cx="3767137" cy="3286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5" name="Picture 2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640" y="2159099"/>
                <a:ext cx="835025" cy="2657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683568" y="4319339"/>
              <a:ext cx="2309158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b="0" dirty="0" smtClean="0">
                  <a:solidFill>
                    <a:schemeClr val="tx1"/>
                  </a:solidFill>
                </a:rPr>
                <a:t>ECI and LVLH (SEZ)</a:t>
              </a:r>
              <a:endParaRPr lang="en-US" sz="1800" b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167580" y="980728"/>
            <a:ext cx="3057312" cy="2501872"/>
            <a:chOff x="4572000" y="980728"/>
            <a:chExt cx="3057312" cy="2501872"/>
          </a:xfrm>
        </p:grpSpPr>
        <p:pic>
          <p:nvPicPr>
            <p:cNvPr id="57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2485" y="980728"/>
              <a:ext cx="2316343" cy="2103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4572000" y="3140968"/>
              <a:ext cx="3057312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b="0" dirty="0" smtClean="0">
                  <a:solidFill>
                    <a:schemeClr val="tx1"/>
                  </a:solidFill>
                </a:rPr>
                <a:t>Right Ascension-Declination</a:t>
              </a:r>
              <a:endParaRPr lang="en-US" sz="1800" b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48064" y="3861048"/>
            <a:ext cx="3096344" cy="2463139"/>
            <a:chOff x="5100736" y="3861048"/>
            <a:chExt cx="3096344" cy="2463139"/>
          </a:xfrm>
        </p:grpSpPr>
        <p:sp>
          <p:nvSpPr>
            <p:cNvPr id="60" name="TextBox 59"/>
            <p:cNvSpPr txBox="1"/>
            <p:nvPr/>
          </p:nvSpPr>
          <p:spPr>
            <a:xfrm>
              <a:off x="5100736" y="5733256"/>
              <a:ext cx="3096344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800" b="0" dirty="0" err="1" smtClean="0">
                  <a:solidFill>
                    <a:schemeClr val="tx1"/>
                  </a:solidFill>
                </a:rPr>
                <a:t>Perifocal</a:t>
              </a:r>
              <a:r>
                <a:rPr lang="en-US" sz="1800" b="0" dirty="0" smtClean="0">
                  <a:solidFill>
                    <a:schemeClr val="tx1"/>
                  </a:solidFill>
                </a:rPr>
                <a:t> (PQW) and Radial,</a:t>
              </a:r>
              <a:br>
                <a:rPr lang="en-US" sz="1800" b="0" dirty="0" smtClean="0">
                  <a:solidFill>
                    <a:schemeClr val="tx1"/>
                  </a:solidFill>
                </a:rPr>
              </a:br>
              <a:r>
                <a:rPr lang="en-US" sz="1800" b="0" dirty="0" smtClean="0">
                  <a:solidFill>
                    <a:schemeClr val="tx1"/>
                  </a:solidFill>
                </a:rPr>
                <a:t>In-Track, Cross-Track (RIC)</a:t>
              </a:r>
              <a:endParaRPr lang="en-US" sz="1800" b="0" dirty="0">
                <a:solidFill>
                  <a:schemeClr val="tx1"/>
                </a:solidFill>
              </a:endParaRPr>
            </a:p>
          </p:txBody>
        </p:sp>
        <p:pic>
          <p:nvPicPr>
            <p:cNvPr id="61" name="Picture 5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1421" y="3861048"/>
              <a:ext cx="2974975" cy="1785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632088" y="4077072"/>
            <a:ext cx="3291840" cy="2501871"/>
            <a:chOff x="467544" y="4149080"/>
            <a:chExt cx="3291840" cy="2501871"/>
          </a:xfrm>
        </p:grpSpPr>
        <p:sp>
          <p:nvSpPr>
            <p:cNvPr id="56" name="TextBox 55"/>
            <p:cNvSpPr txBox="1"/>
            <p:nvPr/>
          </p:nvSpPr>
          <p:spPr>
            <a:xfrm>
              <a:off x="1050737" y="6309319"/>
              <a:ext cx="2125454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b="0" dirty="0" smtClean="0">
                  <a:solidFill>
                    <a:schemeClr val="tx1"/>
                  </a:solidFill>
                </a:rPr>
                <a:t>S/C Yaw-Pitch-Roll</a:t>
              </a:r>
              <a:endParaRPr lang="en-US" sz="1800" b="0" dirty="0">
                <a:solidFill>
                  <a:schemeClr val="tx1"/>
                </a:solidFill>
              </a:endParaRPr>
            </a:p>
          </p:txBody>
        </p:sp>
        <p:pic>
          <p:nvPicPr>
            <p:cNvPr id="62" name="Picture 5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149080"/>
              <a:ext cx="3291840" cy="2130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577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Attitude 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5693866"/>
          </a:xfrm>
        </p:spPr>
        <p:txBody>
          <a:bodyPr/>
          <a:lstStyle/>
          <a:p>
            <a:r>
              <a:rPr lang="en-US" sz="2000" dirty="0"/>
              <a:t>UTC (Coordinates Universal Time): </a:t>
            </a:r>
            <a:r>
              <a:rPr lang="en-US" sz="2000" dirty="0" err="1"/>
              <a:t>yr</a:t>
            </a:r>
            <a:r>
              <a:rPr lang="en-US" sz="2000" dirty="0"/>
              <a:t>-mon-day-</a:t>
            </a:r>
            <a:r>
              <a:rPr lang="en-US" sz="2000" dirty="0" err="1"/>
              <a:t>hr</a:t>
            </a:r>
            <a:r>
              <a:rPr lang="en-US" sz="2000" dirty="0"/>
              <a:t>-min-sec</a:t>
            </a:r>
          </a:p>
          <a:p>
            <a:pPr lvl="1"/>
            <a:r>
              <a:rPr lang="en-US" sz="1800" dirty="0"/>
              <a:t>Introduced in January 1972 as approximation to UT1</a:t>
            </a:r>
          </a:p>
          <a:p>
            <a:pPr lvl="1"/>
            <a:r>
              <a:rPr lang="en-US" sz="1800" dirty="0"/>
              <a:t>Offset from TAI by +35 leap seconds</a:t>
            </a:r>
          </a:p>
          <a:p>
            <a:r>
              <a:rPr lang="en-US" sz="2000" dirty="0"/>
              <a:t>Local time (what we’re used to): offset from UTC (depending on where you are on Earth)</a:t>
            </a:r>
          </a:p>
          <a:p>
            <a:r>
              <a:rPr lang="en-US" sz="2000" dirty="0"/>
              <a:t>JD/MJD (Julian date/Modified Julian Date): used by reference models</a:t>
            </a:r>
          </a:p>
          <a:p>
            <a:pPr lvl="1"/>
            <a:r>
              <a:rPr lang="en-US" sz="1800" dirty="0"/>
              <a:t>Epoch is January 1, 4713 BC 12:00</a:t>
            </a:r>
          </a:p>
          <a:p>
            <a:pPr lvl="1"/>
            <a:r>
              <a:rPr lang="en-US" sz="1800" dirty="0"/>
              <a:t>MJD = JD – 2400000.5</a:t>
            </a:r>
          </a:p>
          <a:p>
            <a:r>
              <a:rPr lang="en-US" sz="2000" dirty="0"/>
              <a:t>UT (Universal Time)</a:t>
            </a:r>
          </a:p>
          <a:p>
            <a:pPr lvl="1"/>
            <a:r>
              <a:rPr lang="en-US" sz="1800" dirty="0"/>
              <a:t>UT0: mean solar time at Greenwich</a:t>
            </a:r>
          </a:p>
          <a:p>
            <a:pPr lvl="1"/>
            <a:r>
              <a:rPr lang="en-US" sz="1800" dirty="0"/>
              <a:t>UT1: corrections for polar motion</a:t>
            </a:r>
          </a:p>
          <a:p>
            <a:pPr lvl="1"/>
            <a:r>
              <a:rPr lang="en-US" sz="1800" dirty="0"/>
              <a:t>UT2: corrections for seasonal variations (obsolete)</a:t>
            </a:r>
          </a:p>
          <a:p>
            <a:r>
              <a:rPr lang="en-US" sz="2000" dirty="0"/>
              <a:t>TAI (International Atomic Time): Standard for accurate time-keeping</a:t>
            </a:r>
          </a:p>
          <a:p>
            <a:r>
              <a:rPr lang="en-US" sz="2000" dirty="0"/>
              <a:t>GPS time</a:t>
            </a:r>
          </a:p>
          <a:p>
            <a:pPr lvl="1"/>
            <a:r>
              <a:rPr lang="en-US" sz="1800" dirty="0"/>
              <a:t>Epoch is Jan 6, 1980 00:00:00 UTC</a:t>
            </a:r>
          </a:p>
          <a:p>
            <a:pPr lvl="1"/>
            <a:r>
              <a:rPr lang="en-US" sz="1800" dirty="0"/>
              <a:t>Offset from TAI by +19 seconds (not updated for leap seconds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20 June 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29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5398401"/>
          </a:xfrm>
        </p:spPr>
        <p:txBody>
          <a:bodyPr/>
          <a:lstStyle/>
          <a:p>
            <a:r>
              <a:rPr lang="en-US" b="1" dirty="0" smtClean="0"/>
              <a:t>Attitude</a:t>
            </a:r>
            <a:r>
              <a:rPr lang="en-US" dirty="0" smtClean="0"/>
              <a:t> is the relative orientation between two coordinate frames; e.g. the orientation of a body-fixed frame w.r.t. an Earth-fixed </a:t>
            </a:r>
            <a:r>
              <a:rPr lang="en-US" dirty="0"/>
              <a:t>frame (it is all RELATIVE!)</a:t>
            </a:r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oordinate frames consist of </a:t>
            </a:r>
            <a:r>
              <a:rPr lang="en-US" dirty="0"/>
              <a:t>three dextral orthonormal </a:t>
            </a:r>
            <a:r>
              <a:rPr lang="en-US" dirty="0" smtClean="0"/>
              <a:t>basis directions</a:t>
            </a:r>
            <a:endParaRPr lang="en-US" dirty="0"/>
          </a:p>
          <a:p>
            <a:pPr lvl="1"/>
            <a:r>
              <a:rPr lang="en-US" dirty="0"/>
              <a:t>Dextral </a:t>
            </a:r>
            <a:r>
              <a:rPr lang="en-US" dirty="0">
                <a:sym typeface="Symbol"/>
              </a:rPr>
              <a:t></a:t>
            </a:r>
            <a:r>
              <a:rPr lang="en-US" dirty="0"/>
              <a:t> right-handed</a:t>
            </a:r>
          </a:p>
          <a:p>
            <a:pPr lvl="1"/>
            <a:r>
              <a:rPr lang="en-US" dirty="0"/>
              <a:t>Orthonormal </a:t>
            </a:r>
            <a:r>
              <a:rPr lang="en-US" dirty="0">
                <a:sym typeface="Symbol"/>
              </a:rPr>
              <a:t> o</a:t>
            </a:r>
            <a:r>
              <a:rPr lang="en-US" dirty="0"/>
              <a:t>rthogonal </a:t>
            </a:r>
            <a:r>
              <a:rPr lang="en-US" dirty="0" smtClean="0"/>
              <a:t>(perpendicular</a:t>
            </a:r>
            <a:r>
              <a:rPr lang="en-US" dirty="0"/>
              <a:t>) and unit lengths</a:t>
            </a:r>
          </a:p>
          <a:p>
            <a:pPr lvl="1"/>
            <a:r>
              <a:rPr lang="en-US" i="1" dirty="0"/>
              <a:t>cf</a:t>
            </a:r>
            <a:r>
              <a:rPr lang="en-US" dirty="0"/>
              <a:t>. A </a:t>
            </a:r>
            <a:r>
              <a:rPr lang="en-US" i="1" dirty="0"/>
              <a:t>reference</a:t>
            </a:r>
            <a:r>
              <a:rPr lang="en-US" dirty="0"/>
              <a:t> frame is similarly defined but includes </a:t>
            </a:r>
            <a:r>
              <a:rPr lang="en-US" dirty="0" smtClean="0"/>
              <a:t>references for distance </a:t>
            </a:r>
            <a:r>
              <a:rPr lang="en-US" dirty="0"/>
              <a:t>and </a:t>
            </a:r>
            <a:r>
              <a:rPr lang="en-US" dirty="0" smtClean="0"/>
              <a:t>time</a:t>
            </a:r>
            <a:r>
              <a:rPr lang="en-US" dirty="0"/>
              <a:t> </a:t>
            </a:r>
            <a:r>
              <a:rPr lang="en-US" dirty="0" smtClean="0"/>
              <a:t>measures</a:t>
            </a:r>
          </a:p>
          <a:p>
            <a:r>
              <a:rPr lang="en-US" dirty="0" smtClean="0"/>
              <a:t>Definition of coordinate frames requires the following:</a:t>
            </a:r>
            <a:endParaRPr lang="en-US" dirty="0"/>
          </a:p>
          <a:p>
            <a:pPr lvl="1"/>
            <a:r>
              <a:rPr lang="en-US" dirty="0"/>
              <a:t>A fundamental plane (defined by its normal)</a:t>
            </a:r>
          </a:p>
          <a:p>
            <a:pPr lvl="1"/>
            <a:r>
              <a:rPr lang="en-US" dirty="0"/>
              <a:t>A principal direction in the fundamental </a:t>
            </a:r>
            <a:r>
              <a:rPr lang="en-US" dirty="0" smtClean="0"/>
              <a:t>plane</a:t>
            </a:r>
          </a:p>
          <a:p>
            <a:pPr marL="234950" lvl="1" indent="0">
              <a:buNone/>
            </a:pPr>
            <a:r>
              <a:rPr lang="en-US" sz="1600" dirty="0" smtClean="0"/>
              <a:t>(</a:t>
            </a:r>
            <a:r>
              <a:rPr lang="en-US" sz="1600" u="sng" dirty="0" smtClean="0"/>
              <a:t>NB</a:t>
            </a:r>
            <a:r>
              <a:rPr lang="en-US" sz="1600" dirty="0" smtClean="0"/>
              <a:t>. Could </a:t>
            </a:r>
            <a:r>
              <a:rPr lang="en-US" sz="1600" dirty="0"/>
              <a:t>also be defined in terms of </a:t>
            </a:r>
            <a:r>
              <a:rPr lang="en-US" sz="1600" dirty="0" smtClean="0"/>
              <a:t>three non-collinear </a:t>
            </a:r>
            <a:br>
              <a:rPr lang="en-US" sz="1600" dirty="0" smtClean="0"/>
            </a:br>
            <a:r>
              <a:rPr lang="en-US" sz="1600" dirty="0" smtClean="0"/>
              <a:t>points </a:t>
            </a:r>
            <a:r>
              <a:rPr lang="en-US" sz="1600" dirty="0"/>
              <a:t>and a direction between </a:t>
            </a:r>
            <a:r>
              <a:rPr lang="en-US" sz="1600" dirty="0" smtClean="0"/>
              <a:t>two </a:t>
            </a:r>
            <a:r>
              <a:rPr lang="en-US" sz="1600" dirty="0"/>
              <a:t>of the three </a:t>
            </a:r>
            <a:r>
              <a:rPr lang="en-US" sz="1600" dirty="0" smtClean="0"/>
              <a:t>points since </a:t>
            </a:r>
            <a:br>
              <a:rPr lang="en-US" sz="1600" dirty="0" smtClean="0"/>
            </a:br>
            <a:r>
              <a:rPr lang="en-US" sz="1600" dirty="0" smtClean="0"/>
              <a:t>three </a:t>
            </a:r>
            <a:r>
              <a:rPr lang="en-US" sz="1600" dirty="0"/>
              <a:t>non-collinear </a:t>
            </a:r>
            <a:r>
              <a:rPr lang="en-US" sz="1600" dirty="0" smtClean="0"/>
              <a:t>points </a:t>
            </a:r>
            <a:r>
              <a:rPr lang="en-US" sz="1600" dirty="0"/>
              <a:t>define a </a:t>
            </a:r>
            <a:r>
              <a:rPr lang="en-US" sz="1600" dirty="0" smtClean="0"/>
              <a:t>plane!)</a:t>
            </a:r>
            <a:endParaRPr lang="en-US" sz="1800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4"/>
          <a:stretch/>
        </p:blipFill>
        <p:spPr bwMode="auto">
          <a:xfrm>
            <a:off x="6113664" y="5085184"/>
            <a:ext cx="2952328" cy="143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Attitude Representations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629400"/>
            <a:ext cx="1905000" cy="182880"/>
          </a:xfrm>
        </p:spPr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20 June 2019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1905000" cy="182880"/>
          </a:xfrm>
        </p:spPr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488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Attitude </a:t>
            </a:r>
            <a:r>
              <a:rPr lang="en-US" dirty="0"/>
              <a:t>Representations</a:t>
            </a:r>
            <a:r>
              <a:rPr lang="en-US" sz="2800" dirty="0"/>
              <a:t> (</a:t>
            </a:r>
            <a:r>
              <a:rPr lang="en-US" sz="2800" dirty="0" err="1"/>
              <a:t>cntd</a:t>
            </a:r>
            <a:r>
              <a:rPr lang="en-US" sz="2800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3687163"/>
          </a:xfrm>
        </p:spPr>
        <p:txBody>
          <a:bodyPr/>
          <a:lstStyle/>
          <a:p>
            <a:r>
              <a:rPr lang="en-US" dirty="0" smtClean="0"/>
              <a:t>Several </a:t>
            </a:r>
            <a:r>
              <a:rPr lang="en-US" dirty="0"/>
              <a:t>attitude representations exist</a:t>
            </a:r>
          </a:p>
          <a:p>
            <a:pPr lvl="1"/>
            <a:r>
              <a:rPr lang="en-US" dirty="0" smtClean="0"/>
              <a:t>Direction cosines, Euler angles (Bryant, Cardan, Tait), axis/angle, quaternions (Euler symmetric parameters), classical Rodrigues parameters (Gibbs), modified Rodrigues, …</a:t>
            </a:r>
            <a:endParaRPr lang="en-US" dirty="0"/>
          </a:p>
          <a:p>
            <a:r>
              <a:rPr lang="en-US" dirty="0"/>
              <a:t>Attitude can be described by a rotation about an axis (Euler’s Theorem) </a:t>
            </a:r>
          </a:p>
          <a:p>
            <a:pPr marL="287338" lvl="1" indent="0">
              <a:buNone/>
            </a:pPr>
            <a:r>
              <a:rPr lang="en-US" dirty="0"/>
              <a:t>"</a:t>
            </a:r>
            <a:r>
              <a:rPr lang="en-US" i="1" dirty="0"/>
              <a:t>Any displacement of a rigid body such that a point on the rigid body remains fixed is equivalent to a rotation about an axis passing through the fixed point</a:t>
            </a:r>
            <a:r>
              <a:rPr lang="en-US" dirty="0"/>
              <a:t>. </a:t>
            </a:r>
            <a:r>
              <a:rPr lang="en-US" dirty="0" smtClean="0"/>
              <a:t>"</a:t>
            </a:r>
            <a:endParaRPr lang="en-US" dirty="0"/>
          </a:p>
          <a:p>
            <a:r>
              <a:rPr lang="en-US" dirty="0" smtClean="0"/>
              <a:t>Attitude </a:t>
            </a:r>
            <a:r>
              <a:rPr lang="en-US" dirty="0"/>
              <a:t>errors </a:t>
            </a:r>
            <a:r>
              <a:rPr lang="en-US" dirty="0" smtClean="0"/>
              <a:t>are multiplicative; they are </a:t>
            </a:r>
            <a:r>
              <a:rPr lang="en-US" dirty="0"/>
              <a:t>NOT additive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20 June 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85016"/>
            <a:ext cx="1046164" cy="107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941168"/>
            <a:ext cx="1046164" cy="118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201532"/>
              </p:ext>
            </p:extLst>
          </p:nvPr>
        </p:nvGraphicFramePr>
        <p:xfrm>
          <a:off x="4500563" y="5229225"/>
          <a:ext cx="3797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24" name="Equation" r:id="rId5" imgW="3797280" imgH="444240" progId="Equation.DSMT4">
                  <p:embed/>
                </p:oleObj>
              </mc:Choice>
              <mc:Fallback>
                <p:oleObj name="Equation" r:id="rId5" imgW="37972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00563" y="5229225"/>
                        <a:ext cx="37973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46160"/>
              </p:ext>
            </p:extLst>
          </p:nvPr>
        </p:nvGraphicFramePr>
        <p:xfrm>
          <a:off x="1187624" y="6165304"/>
          <a:ext cx="1239264" cy="355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25" name="Equation" r:id="rId7" imgW="1549080" imgH="444240" progId="Equation.DSMT4">
                  <p:embed/>
                </p:oleObj>
              </mc:Choice>
              <mc:Fallback>
                <p:oleObj name="Equation" r:id="rId7" imgW="15490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87624" y="6165304"/>
                        <a:ext cx="1239264" cy="355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 bwMode="auto">
          <a:xfrm flipV="1">
            <a:off x="1979712" y="5229200"/>
            <a:ext cx="288032" cy="648072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521894"/>
              </p:ext>
            </p:extLst>
          </p:nvPr>
        </p:nvGraphicFramePr>
        <p:xfrm>
          <a:off x="1979712" y="5445224"/>
          <a:ext cx="107820" cy="152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26" name="Equation" r:id="rId9" imgW="215640" imgH="304560" progId="Equation.DSMT4">
                  <p:embed/>
                </p:oleObj>
              </mc:Choice>
              <mc:Fallback>
                <p:oleObj name="Equation" r:id="rId9" imgW="21564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79712" y="5445224"/>
                        <a:ext cx="107820" cy="152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179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Attitude </a:t>
            </a:r>
            <a:r>
              <a:rPr lang="en-US" dirty="0"/>
              <a:t>Representations</a:t>
            </a:r>
            <a:r>
              <a:rPr lang="en-US" sz="2800" dirty="0"/>
              <a:t> (</a:t>
            </a:r>
            <a:r>
              <a:rPr lang="en-US" sz="2800" dirty="0" err="1"/>
              <a:t>cntd</a:t>
            </a:r>
            <a:r>
              <a:rPr lang="en-US" sz="2800" dirty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20 June 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119427"/>
              </p:ext>
            </p:extLst>
          </p:nvPr>
        </p:nvGraphicFramePr>
        <p:xfrm>
          <a:off x="220300" y="1412776"/>
          <a:ext cx="8717280" cy="4668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373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202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202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202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Parameterization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Notation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Pros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Common Applications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Direction</a:t>
                      </a:r>
                      <a:r>
                        <a:rPr lang="en-US" sz="1200" baseline="0" dirty="0" smtClean="0"/>
                        <a:t> Cosine Matrix (DCM)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 singularities; no trigonometric</a:t>
                      </a:r>
                      <a:r>
                        <a:rPr lang="en-US" sz="1200" baseline="0" dirty="0" smtClean="0"/>
                        <a:t> functions, convenient composition rule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Six redundant parameters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Analytical</a:t>
                      </a:r>
                      <a:r>
                        <a:rPr lang="en-US" sz="1200" baseline="0" dirty="0" smtClean="0"/>
                        <a:t> studies; transformation of from one frame to the other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Euler Angles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</a:t>
                      </a:r>
                      <a:r>
                        <a:rPr lang="en-US" sz="1200" baseline="0" dirty="0" smtClean="0"/>
                        <a:t> redundant parameters; physical interpretation is clear in some cases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Trigonometric</a:t>
                      </a:r>
                      <a:r>
                        <a:rPr lang="en-US" sz="1200" baseline="0" dirty="0" smtClean="0"/>
                        <a:t> functions; singularities at some </a:t>
                      </a:r>
                      <a:r>
                        <a:rPr lang="en-US" sz="1200" baseline="0" dirty="0" smtClean="0">
                          <a:sym typeface="Symbol"/>
                        </a:rPr>
                        <a:t></a:t>
                      </a:r>
                      <a:r>
                        <a:rPr lang="en-US" sz="1200" baseline="0" dirty="0" smtClean="0"/>
                        <a:t>; no convenient composition rule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Analytical studies; input/output;</a:t>
                      </a:r>
                      <a:r>
                        <a:rPr lang="en-US" sz="1200" baseline="0" dirty="0" smtClean="0"/>
                        <a:t> onboard attitude control of 3-axis stabilized s/c</a:t>
                      </a:r>
                      <a:endParaRPr lang="en-US" sz="12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Euler</a:t>
                      </a:r>
                      <a:r>
                        <a:rPr lang="en-US" sz="1200" baseline="0" dirty="0" smtClean="0"/>
                        <a:t> Axis/Angle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Clear physical interpretation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One redundant parameter; axis undefined when sin</a:t>
                      </a:r>
                      <a:r>
                        <a:rPr lang="en-US" sz="1200" baseline="0" dirty="0" smtClean="0">
                          <a:sym typeface="Symbol"/>
                        </a:rPr>
                        <a:t></a:t>
                      </a:r>
                      <a:r>
                        <a:rPr lang="en-US" sz="1200" dirty="0" smtClean="0"/>
                        <a:t>=0; trigonometric functions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Commanding slew maneuvers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Euler</a:t>
                      </a:r>
                      <a:r>
                        <a:rPr lang="en-US" sz="1200" baseline="0" dirty="0" smtClean="0"/>
                        <a:t> Symmetric Parameters (aka quaternions)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 singularities; no trigonometric</a:t>
                      </a:r>
                      <a:r>
                        <a:rPr lang="en-US" sz="1200" baseline="0" dirty="0" smtClean="0"/>
                        <a:t> functions; convenient composition rule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One redundant parameter; no obvious </a:t>
                      </a:r>
                      <a:r>
                        <a:rPr lang="en-US" sz="1200" baseline="0" dirty="0" smtClean="0">
                          <a:sym typeface="Symbol"/>
                        </a:rPr>
                        <a:t>physical interpretation</a:t>
                      </a:r>
                      <a:endParaRPr lang="en-US" sz="12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Onboard inertial navigation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Classical Rodrigues Parameters (</a:t>
                      </a:r>
                      <a:r>
                        <a:rPr lang="en-US" sz="1200" i="1" baseline="0" dirty="0" smtClean="0"/>
                        <a:t>p</a:t>
                      </a:r>
                      <a:r>
                        <a:rPr lang="en-US" sz="1200" baseline="0" dirty="0" smtClean="0"/>
                        <a:t>)</a:t>
                      </a:r>
                    </a:p>
                    <a:p>
                      <a:endParaRPr lang="en-US" sz="1200" baseline="0" dirty="0" smtClean="0"/>
                    </a:p>
                    <a:p>
                      <a:r>
                        <a:rPr lang="en-US" sz="1200" baseline="0" dirty="0" smtClean="0"/>
                        <a:t>Modified Rodrigues Parameters (</a:t>
                      </a:r>
                      <a:r>
                        <a:rPr lang="en-US" sz="1200" i="1" baseline="0" dirty="0" smtClean="0">
                          <a:sym typeface="Symbol"/>
                        </a:rPr>
                        <a:t></a:t>
                      </a:r>
                      <a:r>
                        <a:rPr lang="en-US" sz="1200" baseline="0" dirty="0" smtClean="0">
                          <a:sym typeface="Symbol"/>
                        </a:rPr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</a:t>
                      </a:r>
                      <a:r>
                        <a:rPr lang="en-US" sz="1200" baseline="0" dirty="0" smtClean="0"/>
                        <a:t> redundant parameters; </a:t>
                      </a:r>
                      <a:r>
                        <a:rPr lang="en-US" sz="1200" dirty="0" smtClean="0"/>
                        <a:t>no trigonometric</a:t>
                      </a:r>
                      <a:r>
                        <a:rPr lang="en-US" sz="1200" baseline="0" dirty="0" smtClean="0"/>
                        <a:t> functions; convenient composition rule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Classical: Infinite for 180</a:t>
                      </a:r>
                      <a:r>
                        <a:rPr lang="en-US" sz="1200" dirty="0" smtClean="0">
                          <a:latin typeface="Calibri"/>
                        </a:rPr>
                        <a:t>°</a:t>
                      </a:r>
                      <a:r>
                        <a:rPr lang="en-US" sz="1200" dirty="0" smtClean="0"/>
                        <a:t> rotation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Modified: Infinite for 360</a:t>
                      </a:r>
                      <a:r>
                        <a:rPr lang="en-US" sz="1200" dirty="0" smtClean="0">
                          <a:latin typeface="Calibri"/>
                        </a:rPr>
                        <a:t>°</a:t>
                      </a:r>
                      <a:r>
                        <a:rPr lang="en-US" sz="1200" dirty="0" smtClean="0"/>
                        <a:t>  rotation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Analytical studies; 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839061"/>
              </p:ext>
            </p:extLst>
          </p:nvPr>
        </p:nvGraphicFramePr>
        <p:xfrm>
          <a:off x="2218324" y="2912440"/>
          <a:ext cx="601776" cy="228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1" name="Equation" r:id="rId3" imgW="1002960" imgH="380880" progId="Equation.DSMT4">
                  <p:embed/>
                </p:oleObj>
              </mc:Choice>
              <mc:Fallback>
                <p:oleObj name="Equation" r:id="rId3" imgW="100296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18324" y="2912440"/>
                        <a:ext cx="601776" cy="228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671938"/>
              </p:ext>
            </p:extLst>
          </p:nvPr>
        </p:nvGraphicFramePr>
        <p:xfrm>
          <a:off x="2389720" y="3789040"/>
          <a:ext cx="258984" cy="19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2" name="Equation" r:id="rId5" imgW="431640" imgH="330120" progId="Equation.DSMT4">
                  <p:embed/>
                </p:oleObj>
              </mc:Choice>
              <mc:Fallback>
                <p:oleObj name="Equation" r:id="rId5" imgW="4316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89720" y="3789040"/>
                        <a:ext cx="258984" cy="19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124359"/>
              </p:ext>
            </p:extLst>
          </p:nvPr>
        </p:nvGraphicFramePr>
        <p:xfrm>
          <a:off x="2389720" y="4379298"/>
          <a:ext cx="258984" cy="190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3" name="Equation" r:id="rId7" imgW="431640" imgH="317160" progId="Equation.DSMT4">
                  <p:embed/>
                </p:oleObj>
              </mc:Choice>
              <mc:Fallback>
                <p:oleObj name="Equation" r:id="rId7" imgW="43164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89720" y="4379298"/>
                        <a:ext cx="258984" cy="190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154210"/>
              </p:ext>
            </p:extLst>
          </p:nvPr>
        </p:nvGraphicFramePr>
        <p:xfrm>
          <a:off x="2050600" y="4652645"/>
          <a:ext cx="937224" cy="228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4" name="Equation" r:id="rId9" imgW="1562040" imgH="380880" progId="Equation.DSMT4">
                  <p:embed/>
                </p:oleObj>
              </mc:Choice>
              <mc:Fallback>
                <p:oleObj name="Equation" r:id="rId9" imgW="156204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50600" y="4652645"/>
                        <a:ext cx="937224" cy="228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55303"/>
              </p:ext>
            </p:extLst>
          </p:nvPr>
        </p:nvGraphicFramePr>
        <p:xfrm>
          <a:off x="2351596" y="2048848"/>
          <a:ext cx="335232" cy="258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5" name="Equation" r:id="rId11" imgW="558720" imgH="431640" progId="Equation.DSMT4">
                  <p:embed/>
                </p:oleObj>
              </mc:Choice>
              <mc:Fallback>
                <p:oleObj name="Equation" r:id="rId11" imgW="5587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51596" y="2048848"/>
                        <a:ext cx="335232" cy="2589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563404"/>
              </p:ext>
            </p:extLst>
          </p:nvPr>
        </p:nvGraphicFramePr>
        <p:xfrm>
          <a:off x="2011212" y="5262563"/>
          <a:ext cx="1065212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6" name="Equation" r:id="rId13" imgW="1777680" imgH="457200" progId="Equation.DSMT4">
                  <p:embed/>
                </p:oleObj>
              </mc:Choice>
              <mc:Fallback>
                <p:oleObj name="Equation" r:id="rId13" imgW="1777680" imgH="457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1212" y="5262563"/>
                        <a:ext cx="1065212" cy="27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000358"/>
              </p:ext>
            </p:extLst>
          </p:nvPr>
        </p:nvGraphicFramePr>
        <p:xfrm>
          <a:off x="2003857" y="5557838"/>
          <a:ext cx="1104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7" name="Equation" r:id="rId15" imgW="1841400" imgH="444240" progId="Equation.DSMT4">
                  <p:embed/>
                </p:oleObj>
              </mc:Choice>
              <mc:Fallback>
                <p:oleObj name="Equation" r:id="rId15" imgW="1841400" imgH="4442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857" y="5557838"/>
                        <a:ext cx="11049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578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830997"/>
          </a:xfrm>
        </p:spPr>
        <p:txBody>
          <a:bodyPr/>
          <a:lstStyle/>
          <a:p>
            <a:r>
              <a:rPr lang="en-US" dirty="0" smtClean="0"/>
              <a:t>Fundamental Rotation Matrices (DCM)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Consider a rotation of bases about the third axis, then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65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941299"/>
              </p:ext>
            </p:extLst>
          </p:nvPr>
        </p:nvGraphicFramePr>
        <p:xfrm>
          <a:off x="712788" y="1988840"/>
          <a:ext cx="494665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9" name="Equation" r:id="rId4" imgW="6184800" imgH="1193760" progId="Equation.DSMT4">
                  <p:embed/>
                </p:oleObj>
              </mc:Choice>
              <mc:Fallback>
                <p:oleObj name="Equation" r:id="rId4" imgW="6184800" imgH="1193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1988840"/>
                        <a:ext cx="4946650" cy="954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673752" y="3018484"/>
            <a:ext cx="8138160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Rewriting terms in a matrix form yields </a:t>
            </a:r>
            <a:endParaRPr lang="en-US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65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793300"/>
              </p:ext>
            </p:extLst>
          </p:nvPr>
        </p:nvGraphicFramePr>
        <p:xfrm>
          <a:off x="831502" y="3357563"/>
          <a:ext cx="5900738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0" name="Equation" r:id="rId6" imgW="7378560" imgH="990360" progId="Equation.DSMT4">
                  <p:embed/>
                </p:oleObj>
              </mc:Choice>
              <mc:Fallback>
                <p:oleObj name="Equation" r:id="rId6" imgW="7378560" imgH="99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502" y="3357563"/>
                        <a:ext cx="5900738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673752" y="4149080"/>
            <a:ext cx="8138160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undamental DCM for rotations about the other two axes are</a:t>
            </a:r>
            <a:endParaRPr lang="en-US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6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747515"/>
              </p:ext>
            </p:extLst>
          </p:nvPr>
        </p:nvGraphicFramePr>
        <p:xfrm>
          <a:off x="1474837" y="4518470"/>
          <a:ext cx="2285856" cy="7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1" name="Equation" r:id="rId8" imgW="2857320" imgH="990360" progId="Equation.DSMT4">
                  <p:embed/>
                </p:oleObj>
              </mc:Choice>
              <mc:Fallback>
                <p:oleObj name="Equation" r:id="rId8" imgW="2857320" imgH="99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4837" y="4518470"/>
                        <a:ext cx="2285856" cy="79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947846"/>
              </p:ext>
            </p:extLst>
          </p:nvPr>
        </p:nvGraphicFramePr>
        <p:xfrm>
          <a:off x="4937175" y="4518470"/>
          <a:ext cx="2326464" cy="7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2" name="Equation" r:id="rId10" imgW="2908080" imgH="990360" progId="Equation.DSMT4">
                  <p:embed/>
                </p:oleObj>
              </mc:Choice>
              <mc:Fallback>
                <p:oleObj name="Equation" r:id="rId10" imgW="2908080" imgH="99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75" y="4518470"/>
                        <a:ext cx="2326464" cy="79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Attitude Representations</a:t>
            </a:r>
            <a:r>
              <a:rPr lang="en-US" sz="2800" dirty="0"/>
              <a:t> (</a:t>
            </a:r>
            <a:r>
              <a:rPr lang="en-US" sz="2800" dirty="0" err="1"/>
              <a:t>cntd</a:t>
            </a:r>
            <a:r>
              <a:rPr lang="en-US" sz="2800" dirty="0"/>
              <a:t>)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629400"/>
            <a:ext cx="1905000" cy="182880"/>
          </a:xfrm>
        </p:spPr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20 June 2019</a:t>
            </a:fld>
            <a:endParaRPr lang="en-US" dirty="0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1905000" cy="182880"/>
          </a:xfrm>
        </p:spPr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  <p:pic>
        <p:nvPicPr>
          <p:cNvPr id="15384" name="Picture 2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720" y="1888232"/>
            <a:ext cx="177874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323528" y="5406315"/>
            <a:ext cx="8412480" cy="880821"/>
            <a:chOff x="323528" y="5406315"/>
            <a:chExt cx="8412480" cy="880821"/>
          </a:xfrm>
        </p:grpSpPr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1439867"/>
                </p:ext>
              </p:extLst>
            </p:nvPr>
          </p:nvGraphicFramePr>
          <p:xfrm>
            <a:off x="3131840" y="5880736"/>
            <a:ext cx="7874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13" name="Equation" r:id="rId13" imgW="787320" imgH="393480" progId="Equation.DSMT4">
                    <p:embed/>
                  </p:oleObj>
                </mc:Choice>
                <mc:Fallback>
                  <p:oleObj name="Equation" r:id="rId13" imgW="78732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3131840" y="5880736"/>
                          <a:ext cx="7874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7653990"/>
                </p:ext>
              </p:extLst>
            </p:nvPr>
          </p:nvGraphicFramePr>
          <p:xfrm>
            <a:off x="4434656" y="5868036"/>
            <a:ext cx="424180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14" name="Equation" r:id="rId15" imgW="4241520" imgH="419040" progId="Equation.DSMT4">
                    <p:embed/>
                  </p:oleObj>
                </mc:Choice>
                <mc:Fallback>
                  <p:oleObj name="Equation" r:id="rId15" imgW="4241520" imgH="419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4434656" y="5868036"/>
                          <a:ext cx="4241800" cy="419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Content Placeholder 6"/>
            <p:cNvSpPr txBox="1">
              <a:spLocks/>
            </p:cNvSpPr>
            <p:nvPr/>
          </p:nvSpPr>
          <p:spPr bwMode="auto">
            <a:xfrm>
              <a:off x="323528" y="5406315"/>
              <a:ext cx="841248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800">
                  <a:solidFill>
                    <a:schemeClr val="bg2">
                      <a:lumMod val="50000"/>
                    </a:schemeClr>
                  </a:solidFill>
                  <a:latin typeface="+mn-lt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Courier New" panose="02070309020205020404" pitchFamily="49" charset="0"/>
                <a:buChar char="o"/>
                <a:defRPr sz="1600">
                  <a:solidFill>
                    <a:schemeClr val="accent1">
                      <a:lumMod val="75000"/>
                    </a:schemeClr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85000"/>
                <a:buFont typeface="Wingdings" panose="05000000000000000000" pitchFamily="2" charset="2"/>
                <a:buChar char="Ø"/>
                <a:defRPr sz="1600">
                  <a:solidFill>
                    <a:schemeClr val="accent6">
                      <a:lumMod val="50000"/>
                    </a:schemeClr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+mn-lt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b="0" kern="0" dirty="0" smtClean="0">
                  <a:latin typeface="Arial" pitchFamily="34" charset="0"/>
                  <a:cs typeface="Arial" pitchFamily="34" charset="0"/>
                </a:rPr>
                <a:t>Properties of DCM</a:t>
              </a:r>
            </a:p>
            <a:p>
              <a:pPr lvl="1">
                <a:lnSpc>
                  <a:spcPct val="100000"/>
                </a:lnSpc>
              </a:pPr>
              <a:r>
                <a:rPr lang="en-US" b="0" kern="0" dirty="0" smtClean="0">
                  <a:latin typeface="Arial" pitchFamily="34" charset="0"/>
                  <a:cs typeface="Arial" pitchFamily="34" charset="0"/>
                </a:rPr>
                <a:t>Orthonormal; </a:t>
              </a:r>
              <a:r>
                <a:rPr lang="en-US" sz="1800" b="0" kern="0" dirty="0" smtClean="0">
                  <a:latin typeface="Arial" pitchFamily="34" charset="0"/>
                  <a:cs typeface="Arial" pitchFamily="34" charset="0"/>
                </a:rPr>
                <a:t>i.e.,              and </a:t>
              </a:r>
              <a:endParaRPr lang="en-US" b="0" kern="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702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 &amp; Definitions: ADC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1742015"/>
          </a:xfrm>
        </p:spPr>
        <p:txBody>
          <a:bodyPr/>
          <a:lstStyle/>
          <a:p>
            <a:r>
              <a:rPr lang="en-US" dirty="0"/>
              <a:t>Attitude (noun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position of a craft (such as an aircraft or spacecraft) determined by the relationship between its axes and a reference </a:t>
            </a:r>
            <a:r>
              <a:rPr lang="en-US" dirty="0" smtClean="0"/>
              <a:t>datum (such </a:t>
            </a:r>
            <a:r>
              <a:rPr lang="en-US" dirty="0"/>
              <a:t>as the horizon or a particular star</a:t>
            </a:r>
            <a:r>
              <a:rPr lang="en-US" dirty="0" smtClean="0"/>
              <a:t>)</a:t>
            </a:r>
          </a:p>
          <a:p>
            <a:pPr marL="57150" indent="0" algn="r">
              <a:buNone/>
            </a:pPr>
            <a:r>
              <a:rPr lang="en-US" sz="1400" dirty="0"/>
              <a:t>https://</a:t>
            </a:r>
            <a:r>
              <a:rPr lang="en-US" sz="1400" dirty="0" smtClean="0"/>
              <a:t>www.merriam-webster.com/dictionary/attitude</a:t>
            </a:r>
            <a:endParaRPr lang="en-US" sz="200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629400"/>
            <a:ext cx="1905000" cy="182880"/>
          </a:xfrm>
        </p:spPr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20 June 2019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1905000" cy="182880"/>
          </a:xfrm>
        </p:spPr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961624" y="2804853"/>
            <a:ext cx="3220753" cy="4801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800" b="0" dirty="0" smtClean="0"/>
              <a:t>Attitude is </a:t>
            </a:r>
            <a:r>
              <a:rPr lang="en-US" sz="2800" i="1" dirty="0" smtClean="0"/>
              <a:t>relative</a:t>
            </a:r>
            <a:r>
              <a:rPr lang="en-US" sz="2800" b="0" dirty="0" smtClean="0"/>
              <a:t>!</a:t>
            </a:r>
            <a:endParaRPr lang="en-US" sz="2800" b="0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323528" y="3356992"/>
            <a:ext cx="8412480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>
                <a:solidFill>
                  <a:schemeClr val="accent1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Ø"/>
              <a:defRPr sz="1600">
                <a:solidFill>
                  <a:schemeClr val="accent6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b="0" kern="0" dirty="0" smtClean="0"/>
              <a:t>Determination (noun)</a:t>
            </a:r>
          </a:p>
          <a:p>
            <a:pPr lvl="1">
              <a:lnSpc>
                <a:spcPct val="100000"/>
              </a:lnSpc>
            </a:pPr>
            <a:r>
              <a:rPr lang="en-US" b="0" kern="0" dirty="0" smtClean="0"/>
              <a:t>a fixing or finding of the position, magnitude, value, or character of something: such as </a:t>
            </a:r>
            <a:br>
              <a:rPr lang="en-US" b="0" kern="0" dirty="0" smtClean="0"/>
            </a:br>
            <a:r>
              <a:rPr lang="en-US" b="0" kern="0" dirty="0" smtClean="0"/>
              <a:t>(a) the act, process, or result of an accurate measurement </a:t>
            </a:r>
            <a:r>
              <a:rPr lang="en-US" b="0" kern="0" dirty="0" smtClean="0">
                <a:cs typeface="Arial"/>
              </a:rPr>
              <a:t>• </a:t>
            </a:r>
            <a:r>
              <a:rPr lang="en-US" b="0" kern="0" dirty="0" smtClean="0"/>
              <a:t>more precise </a:t>
            </a:r>
            <a:r>
              <a:rPr lang="en-US" b="0" i="1" kern="0" dirty="0" smtClean="0"/>
              <a:t>determination</a:t>
            </a:r>
            <a:r>
              <a:rPr lang="en-US" b="0" kern="0" dirty="0" smtClean="0"/>
              <a:t> of the size of the tumor</a:t>
            </a:r>
          </a:p>
          <a:p>
            <a:pPr marL="5715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0" dirty="0"/>
              <a:t>https://</a:t>
            </a:r>
            <a:r>
              <a:rPr lang="en-US" sz="1400" b="0" dirty="0" smtClean="0"/>
              <a:t>www.merriam-webster.com/dictionary/determination</a:t>
            </a:r>
            <a:r>
              <a:rPr lang="en-US" sz="1400" b="0" kern="0" dirty="0" smtClean="0"/>
              <a:t> </a:t>
            </a:r>
            <a:endParaRPr lang="en-US" sz="1400" b="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323528" y="5291104"/>
            <a:ext cx="841248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>
                <a:solidFill>
                  <a:schemeClr val="accent1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Ø"/>
              <a:defRPr sz="1600">
                <a:solidFill>
                  <a:schemeClr val="accent6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b="0" kern="0" dirty="0" smtClean="0"/>
              <a:t>Control (noun)</a:t>
            </a:r>
          </a:p>
          <a:p>
            <a:pPr lvl="1">
              <a:lnSpc>
                <a:spcPct val="100000"/>
              </a:lnSpc>
            </a:pPr>
            <a:r>
              <a:rPr lang="en-US" b="0" kern="0" dirty="0" smtClean="0"/>
              <a:t>(b) a device or mechanism used to regulate or guide the operation of a machine, apparatus, or system</a:t>
            </a:r>
            <a:r>
              <a:rPr lang="en-US" b="0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0" kern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• </a:t>
            </a:r>
            <a:r>
              <a:rPr lang="en-US" b="0" kern="0" dirty="0" smtClean="0"/>
              <a:t>the </a:t>
            </a:r>
            <a:r>
              <a:rPr lang="en-US" b="0" i="1" kern="0" dirty="0" smtClean="0"/>
              <a:t>controls</a:t>
            </a:r>
            <a:r>
              <a:rPr lang="en-US" b="0" kern="0" dirty="0" smtClean="0"/>
              <a:t> of the aircraft</a:t>
            </a:r>
          </a:p>
          <a:p>
            <a:pPr marL="5715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0" dirty="0"/>
              <a:t>https://</a:t>
            </a:r>
            <a:r>
              <a:rPr lang="en-US" sz="1400" b="0" dirty="0" smtClean="0"/>
              <a:t>www.merriam-webster.com/dictionary/control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6949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Attitude Representations</a:t>
            </a:r>
            <a:r>
              <a:rPr lang="en-US" sz="2800" dirty="0"/>
              <a:t> (</a:t>
            </a:r>
            <a:r>
              <a:rPr lang="en-US" sz="2800" dirty="0" err="1"/>
              <a:t>cntd</a:t>
            </a:r>
            <a:r>
              <a:rPr lang="en-US" sz="2800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4031873"/>
          </a:xfrm>
        </p:spPr>
        <p:txBody>
          <a:bodyPr/>
          <a:lstStyle/>
          <a:p>
            <a:r>
              <a:rPr lang="en-US" dirty="0"/>
              <a:t>Euler </a:t>
            </a:r>
            <a:r>
              <a:rPr lang="en-US" dirty="0" smtClean="0"/>
              <a:t>Angles/Euler Sequences</a:t>
            </a:r>
            <a:endParaRPr lang="en-US" sz="2000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sequence of three successive principal rotations, each about the “new” coordinate </a:t>
            </a:r>
            <a:r>
              <a:rPr lang="en-US" dirty="0" smtClean="0"/>
              <a:t>basis results </a:t>
            </a:r>
            <a:r>
              <a:rPr lang="en-US" dirty="0"/>
              <a:t>in a generic </a:t>
            </a:r>
            <a:r>
              <a:rPr lang="en-US" dirty="0" smtClean="0"/>
              <a:t>attitude</a:t>
            </a:r>
          </a:p>
          <a:p>
            <a:pPr lvl="1"/>
            <a:r>
              <a:rPr lang="en-US" dirty="0" smtClean="0"/>
              <a:t>Classically </a:t>
            </a:r>
            <a:r>
              <a:rPr lang="en-US" dirty="0"/>
              <a:t>a 3-1-3 rotation was referred to as a Euler sequence and a 3-2-1 sequence as a Tait or Cardan or Bryant sequence (later all asymmetric sequence became know as Cardan or Bryant-Tait sequences</a:t>
            </a:r>
            <a:r>
              <a:rPr lang="en-US" dirty="0" smtClean="0"/>
              <a:t>). Any </a:t>
            </a:r>
            <a:r>
              <a:rPr lang="en-US" dirty="0"/>
              <a:t>sequence is now referred to as an Euler </a:t>
            </a:r>
            <a:r>
              <a:rPr lang="en-US" dirty="0" smtClean="0"/>
              <a:t>sequence!</a:t>
            </a:r>
          </a:p>
          <a:p>
            <a:pPr lvl="1"/>
            <a:r>
              <a:rPr lang="en-US" dirty="0" smtClean="0"/>
              <a:t>Gimbal </a:t>
            </a:r>
            <a:r>
              <a:rPr lang="en-US" dirty="0"/>
              <a:t>locked (aka singularity): There are attitude configurations in which the 1</a:t>
            </a:r>
            <a:r>
              <a:rPr lang="en-US" baseline="30000" dirty="0"/>
              <a:t>st</a:t>
            </a:r>
            <a:r>
              <a:rPr lang="en-US" dirty="0"/>
              <a:t> and 3</a:t>
            </a:r>
            <a:r>
              <a:rPr lang="en-US" baseline="30000" dirty="0"/>
              <a:t>rd</a:t>
            </a:r>
            <a:r>
              <a:rPr lang="en-US" dirty="0"/>
              <a:t> rotations cannot be uniquely determined, hence the moniker “gimbal-locked</a:t>
            </a:r>
            <a:r>
              <a:rPr lang="en-US" dirty="0" smtClean="0"/>
              <a:t>”. </a:t>
            </a:r>
            <a:r>
              <a:rPr lang="en-US" dirty="0"/>
              <a:t>This occurs for all 12 sequences (6 symmetric and 6 asymmetric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20 June 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202386"/>
              </p:ext>
            </p:extLst>
          </p:nvPr>
        </p:nvGraphicFramePr>
        <p:xfrm>
          <a:off x="1932776" y="5301208"/>
          <a:ext cx="5303520" cy="1036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51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51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Symmetric</a:t>
                      </a:r>
                      <a:endParaRPr lang="en-US" sz="1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Asymmetric</a:t>
                      </a:r>
                      <a:endParaRPr lang="en-US" sz="1600" dirty="0"/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(1-2-1), (2-3-2), </a:t>
                      </a:r>
                      <a:r>
                        <a:rPr lang="en-US" sz="1600" b="1" dirty="0" smtClean="0"/>
                        <a:t>(3-1-3),</a:t>
                      </a:r>
                      <a:r>
                        <a:rPr lang="en-US" sz="1600" dirty="0" smtClean="0"/>
                        <a:t> 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(1-3-1) (2-1-2), (3-2-3)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(1-2-3), (2-3-1) (3-1-2), 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(1-3-2), 2-1-3, (</a:t>
                      </a:r>
                      <a:r>
                        <a:rPr lang="en-US" sz="1600" b="1" dirty="0" smtClean="0"/>
                        <a:t>3-2-1)</a:t>
                      </a:r>
                      <a:endParaRPr lang="en-US" sz="1600" dirty="0" smtClean="0"/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Gimbal-lock: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smtClean="0">
                          <a:sym typeface="Symbol" panose="05050102010706020507" pitchFamily="18" charset="2"/>
                        </a:rPr>
                        <a:t></a:t>
                      </a:r>
                      <a:endParaRPr lang="en-US" sz="1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Gimbal-lock: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smtClean="0">
                          <a:sym typeface="Symbol" panose="05050102010706020507" pitchFamily="18" charset="2"/>
                        </a:rPr>
                        <a:t>/2</a:t>
                      </a:r>
                      <a:endParaRPr lang="en-US" sz="1600" dirty="0"/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378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6004"/>
              </p:ext>
            </p:extLst>
          </p:nvPr>
        </p:nvGraphicFramePr>
        <p:xfrm>
          <a:off x="6291263" y="1265238"/>
          <a:ext cx="215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20" name="Equation" r:id="rId3" imgW="215640" imgH="304560" progId="Equation.DSMT4">
                  <p:embed/>
                </p:oleObj>
              </mc:Choice>
              <mc:Fallback>
                <p:oleObj name="Equation" r:id="rId3" imgW="2156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1263" y="1265238"/>
                        <a:ext cx="2159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214213"/>
              </p:ext>
            </p:extLst>
          </p:nvPr>
        </p:nvGraphicFramePr>
        <p:xfrm>
          <a:off x="8547100" y="3289300"/>
          <a:ext cx="215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21" name="Equation" r:id="rId5" imgW="215640" imgH="304560" progId="Equation.DSMT4">
                  <p:embed/>
                </p:oleObj>
              </mc:Choice>
              <mc:Fallback>
                <p:oleObj name="Equation" r:id="rId5" imgW="2156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7100" y="3289300"/>
                        <a:ext cx="2159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294558"/>
              </p:ext>
            </p:extLst>
          </p:nvPr>
        </p:nvGraphicFramePr>
        <p:xfrm>
          <a:off x="5195888" y="4343400"/>
          <a:ext cx="20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22" name="Equation" r:id="rId7" imgW="203040" imgH="304560" progId="Equation.DSMT4">
                  <p:embed/>
                </p:oleObj>
              </mc:Choice>
              <mc:Fallback>
                <p:oleObj name="Equation" r:id="rId7" imgW="2030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5888" y="4343400"/>
                        <a:ext cx="2032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Group 11"/>
          <p:cNvGrpSpPr>
            <a:grpSpLocks noChangeAspect="1"/>
          </p:cNvGrpSpPr>
          <p:nvPr/>
        </p:nvGrpSpPr>
        <p:grpSpPr bwMode="auto">
          <a:xfrm>
            <a:off x="5400645" y="1192530"/>
            <a:ext cx="3094037" cy="3121025"/>
            <a:chOff x="1511" y="586"/>
            <a:chExt cx="1949" cy="1966"/>
          </a:xfrm>
        </p:grpSpPr>
        <p:sp>
          <p:nvSpPr>
            <p:cNvPr id="43" name="Line 13"/>
            <p:cNvSpPr>
              <a:spLocks noChangeShapeType="1"/>
            </p:cNvSpPr>
            <p:nvPr/>
          </p:nvSpPr>
          <p:spPr bwMode="auto">
            <a:xfrm flipH="1">
              <a:off x="1511" y="2014"/>
              <a:ext cx="507" cy="5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4"/>
            <p:cNvSpPr>
              <a:spLocks noChangeShapeType="1"/>
            </p:cNvSpPr>
            <p:nvPr/>
          </p:nvSpPr>
          <p:spPr bwMode="auto">
            <a:xfrm flipV="1">
              <a:off x="2022" y="586"/>
              <a:ext cx="0" cy="14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2"/>
            <p:cNvSpPr>
              <a:spLocks noChangeShapeType="1"/>
            </p:cNvSpPr>
            <p:nvPr/>
          </p:nvSpPr>
          <p:spPr bwMode="auto">
            <a:xfrm>
              <a:off x="2020" y="2010"/>
              <a:ext cx="14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189634"/>
              </p:ext>
            </p:extLst>
          </p:nvPr>
        </p:nvGraphicFramePr>
        <p:xfrm>
          <a:off x="395536" y="5818188"/>
          <a:ext cx="625633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23" name="Equation" r:id="rId9" imgW="7823160" imgH="990360" progId="Equation.DSMT4">
                  <p:embed/>
                </p:oleObj>
              </mc:Choice>
              <mc:Fallback>
                <p:oleObj name="Equation" r:id="rId9" imgW="7823160" imgH="99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5818188"/>
                        <a:ext cx="6256338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450850" y="699450"/>
            <a:ext cx="8046929" cy="5057143"/>
            <a:chOff x="450850" y="699450"/>
            <a:chExt cx="8046929" cy="5057143"/>
          </a:xfrm>
        </p:grpSpPr>
        <p:sp>
          <p:nvSpPr>
            <p:cNvPr id="53" name="Line 12"/>
            <p:cNvSpPr>
              <a:spLocks noChangeShapeType="1"/>
            </p:cNvSpPr>
            <p:nvPr/>
          </p:nvSpPr>
          <p:spPr bwMode="auto">
            <a:xfrm rot="20940000">
              <a:off x="6191904" y="3256049"/>
              <a:ext cx="2104865" cy="216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Oval 15"/>
            <p:cNvSpPr>
              <a:spLocks noChangeAspect="1" noChangeArrowheads="1"/>
            </p:cNvSpPr>
            <p:nvPr/>
          </p:nvSpPr>
          <p:spPr bwMode="auto">
            <a:xfrm>
              <a:off x="3913157" y="1186180"/>
              <a:ext cx="4570413" cy="4570413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Arc 50"/>
            <p:cNvSpPr/>
            <p:nvPr/>
          </p:nvSpPr>
          <p:spPr bwMode="auto">
            <a:xfrm>
              <a:off x="3925779" y="2555035"/>
              <a:ext cx="4572000" cy="1828800"/>
            </a:xfrm>
            <a:prstGeom prst="arc">
              <a:avLst>
                <a:gd name="adj1" fmla="val 10801503"/>
                <a:gd name="adj2" fmla="val 0"/>
              </a:avLst>
            </a:prstGeom>
            <a:noFill/>
            <a:ln w="6350" cap="flat" cmpd="sng" algn="ctr">
              <a:solidFill>
                <a:schemeClr val="tx1">
                  <a:alpha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" name="Arc 4"/>
            <p:cNvSpPr/>
            <p:nvPr/>
          </p:nvSpPr>
          <p:spPr bwMode="auto">
            <a:xfrm>
              <a:off x="3910237" y="2554389"/>
              <a:ext cx="4572000" cy="1828800"/>
            </a:xfrm>
            <a:prstGeom prst="arc">
              <a:avLst>
                <a:gd name="adj1" fmla="val 4715899"/>
                <a:gd name="adj2" fmla="val 7951190"/>
              </a:avLst>
            </a:prstGeom>
            <a:pattFill prst="ltHorz">
              <a:fgClr>
                <a:schemeClr val="tx1"/>
              </a:fgClr>
              <a:bgClr>
                <a:schemeClr val="bg1"/>
              </a:bgClr>
            </a:pattFill>
            <a:ln w="9525" cap="flat" cmpd="sng" algn="ctr">
              <a:noFill/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6" name="Arc 65"/>
            <p:cNvSpPr/>
            <p:nvPr/>
          </p:nvSpPr>
          <p:spPr bwMode="auto">
            <a:xfrm>
              <a:off x="3918176" y="2554389"/>
              <a:ext cx="4572000" cy="1828800"/>
            </a:xfrm>
            <a:prstGeom prst="arc">
              <a:avLst>
                <a:gd name="adj1" fmla="val 20969214"/>
                <a:gd name="adj2" fmla="val 12178"/>
              </a:avLst>
            </a:prstGeom>
            <a:pattFill prst="ltHorz">
              <a:fgClr>
                <a:schemeClr val="tx1"/>
              </a:fgClr>
              <a:bgClr>
                <a:schemeClr val="bg1"/>
              </a:bgClr>
            </a:pattFill>
            <a:ln w="9525" cap="flat" cmpd="sng" algn="ctr">
              <a:noFill/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graphicFrame>
          <p:nvGraphicFramePr>
            <p:cNvPr id="49" name="Object 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91919853"/>
                </p:ext>
              </p:extLst>
            </p:nvPr>
          </p:nvGraphicFramePr>
          <p:xfrm>
            <a:off x="5720443" y="4014365"/>
            <a:ext cx="1651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124" name="Equation" r:id="rId11" imgW="164880" imgH="266400" progId="Equation.DSMT4">
                    <p:embed/>
                  </p:oleObj>
                </mc:Choice>
                <mc:Fallback>
                  <p:oleObj name="Equation" r:id="rId11" imgW="164880" imgH="266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20443" y="4014365"/>
                          <a:ext cx="165100" cy="2667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" name="Object 7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614636"/>
                </p:ext>
              </p:extLst>
            </p:nvPr>
          </p:nvGraphicFramePr>
          <p:xfrm>
            <a:off x="8138621" y="3133873"/>
            <a:ext cx="1651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125" name="Equation" r:id="rId13" imgW="164880" imgH="266400" progId="Equation.DSMT4">
                    <p:embed/>
                  </p:oleObj>
                </mc:Choice>
                <mc:Fallback>
                  <p:oleObj name="Equation" r:id="rId13" imgW="164880" imgH="266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38621" y="3133873"/>
                          <a:ext cx="165100" cy="2667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Arc 3"/>
            <p:cNvSpPr/>
            <p:nvPr/>
          </p:nvSpPr>
          <p:spPr bwMode="auto">
            <a:xfrm>
              <a:off x="3916543" y="2555035"/>
              <a:ext cx="4572000" cy="1828800"/>
            </a:xfrm>
            <a:prstGeom prst="arc">
              <a:avLst>
                <a:gd name="adj1" fmla="val 9161"/>
                <a:gd name="adj2" fmla="val 10783822"/>
              </a:avLst>
            </a:prstGeom>
            <a:noFill/>
            <a:ln w="6350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8" name="Line 60"/>
            <p:cNvSpPr>
              <a:spLocks noChangeShapeType="1"/>
            </p:cNvSpPr>
            <p:nvPr/>
          </p:nvSpPr>
          <p:spPr bwMode="auto">
            <a:xfrm>
              <a:off x="6202332" y="3472180"/>
              <a:ext cx="196850" cy="9128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14"/>
            <p:cNvSpPr>
              <a:spLocks noChangeShapeType="1"/>
            </p:cNvSpPr>
            <p:nvPr/>
          </p:nvSpPr>
          <p:spPr bwMode="auto">
            <a:xfrm flipV="1">
              <a:off x="6213645" y="69945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 type="none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8" name="Object 7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1848593"/>
                </p:ext>
              </p:extLst>
            </p:nvPr>
          </p:nvGraphicFramePr>
          <p:xfrm>
            <a:off x="6325065" y="781368"/>
            <a:ext cx="1651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126" name="Equation" r:id="rId15" imgW="164880" imgH="368280" progId="Equation.DSMT4">
                    <p:embed/>
                  </p:oleObj>
                </mc:Choice>
                <mc:Fallback>
                  <p:oleObj name="Equation" r:id="rId15" imgW="164880" imgH="368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5065" y="781368"/>
                          <a:ext cx="165100" cy="3683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0819756"/>
                </p:ext>
              </p:extLst>
            </p:nvPr>
          </p:nvGraphicFramePr>
          <p:xfrm>
            <a:off x="450850" y="2308225"/>
            <a:ext cx="2244725" cy="792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127" name="Equation" r:id="rId17" imgW="2806560" imgH="990360" progId="Equation.DSMT4">
                    <p:embed/>
                  </p:oleObj>
                </mc:Choice>
                <mc:Fallback>
                  <p:oleObj name="Equation" r:id="rId17" imgW="2806560" imgH="990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450850" y="2308225"/>
                          <a:ext cx="2244725" cy="7921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14"/>
          <p:cNvGrpSpPr/>
          <p:nvPr/>
        </p:nvGrpSpPr>
        <p:grpSpPr>
          <a:xfrm>
            <a:off x="392113" y="864334"/>
            <a:ext cx="8105850" cy="4571266"/>
            <a:chOff x="392113" y="864334"/>
            <a:chExt cx="8105850" cy="4571266"/>
          </a:xfrm>
        </p:grpSpPr>
        <p:sp>
          <p:nvSpPr>
            <p:cNvPr id="57" name="Arc 56"/>
            <p:cNvSpPr/>
            <p:nvPr/>
          </p:nvSpPr>
          <p:spPr bwMode="auto">
            <a:xfrm rot="20040000">
              <a:off x="3916099" y="2542987"/>
              <a:ext cx="4572000" cy="1828800"/>
            </a:xfrm>
            <a:prstGeom prst="arc">
              <a:avLst>
                <a:gd name="adj1" fmla="val 10836480"/>
                <a:gd name="adj2" fmla="val 21570109"/>
              </a:avLst>
            </a:prstGeom>
            <a:noFill/>
            <a:ln w="6350" cap="flat" cmpd="sng" algn="ctr">
              <a:solidFill>
                <a:srgbClr val="FF0000">
                  <a:alpha val="50000"/>
                </a:srgbClr>
              </a:solidFill>
              <a:prstDash val="lgDashDotDot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graphicFrame>
          <p:nvGraphicFramePr>
            <p:cNvPr id="30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255581"/>
                </p:ext>
              </p:extLst>
            </p:nvPr>
          </p:nvGraphicFramePr>
          <p:xfrm>
            <a:off x="6991350" y="1755775"/>
            <a:ext cx="2159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128" name="Equation" r:id="rId19" imgW="215640" imgH="406080" progId="Equation.DSMT4">
                    <p:embed/>
                  </p:oleObj>
                </mc:Choice>
                <mc:Fallback>
                  <p:oleObj name="Equation" r:id="rId19" imgW="215640" imgH="4060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91350" y="1755775"/>
                          <a:ext cx="2159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7140017"/>
                </p:ext>
              </p:extLst>
            </p:nvPr>
          </p:nvGraphicFramePr>
          <p:xfrm>
            <a:off x="5111750" y="1460500"/>
            <a:ext cx="2159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129" name="Equation" r:id="rId21" imgW="215640" imgH="406080" progId="Equation.DSMT4">
                    <p:embed/>
                  </p:oleObj>
                </mc:Choice>
                <mc:Fallback>
                  <p:oleObj name="Equation" r:id="rId21" imgW="215640" imgH="4060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11750" y="1460500"/>
                          <a:ext cx="2159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Arc 6"/>
            <p:cNvSpPr/>
            <p:nvPr/>
          </p:nvSpPr>
          <p:spPr bwMode="auto">
            <a:xfrm rot="20040000">
              <a:off x="3925963" y="2542093"/>
              <a:ext cx="4572000" cy="1828800"/>
            </a:xfrm>
            <a:prstGeom prst="arc">
              <a:avLst>
                <a:gd name="adj1" fmla="val 2241276"/>
                <a:gd name="adj2" fmla="val 6272565"/>
              </a:avLst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 w="9525" cap="flat" cmpd="sng" algn="ctr">
              <a:solidFill>
                <a:srgbClr val="FF0000"/>
              </a:solidFill>
              <a:prstDash val="lgDashDotDot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8" name="Arc 67"/>
            <p:cNvSpPr/>
            <p:nvPr/>
          </p:nvSpPr>
          <p:spPr bwMode="auto">
            <a:xfrm rot="20040000">
              <a:off x="3925963" y="2542093"/>
              <a:ext cx="4572000" cy="1828800"/>
            </a:xfrm>
            <a:prstGeom prst="arc">
              <a:avLst>
                <a:gd name="adj1" fmla="val 19953744"/>
                <a:gd name="adj2" fmla="val 21044552"/>
              </a:avLst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 w="9525" cap="flat" cmpd="sng" algn="ctr">
              <a:solidFill>
                <a:srgbClr val="FF0000"/>
              </a:solidFill>
              <a:prstDash val="lgDashDotDot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0" name="Arc 69"/>
            <p:cNvSpPr/>
            <p:nvPr/>
          </p:nvSpPr>
          <p:spPr bwMode="auto">
            <a:xfrm rot="20040000">
              <a:off x="3916099" y="2542987"/>
              <a:ext cx="4572000" cy="1828800"/>
            </a:xfrm>
            <a:prstGeom prst="arc">
              <a:avLst>
                <a:gd name="adj1" fmla="val 80070"/>
                <a:gd name="adj2" fmla="val 10804188"/>
              </a:avLst>
            </a:prstGeom>
            <a:noFill/>
            <a:ln w="3175" cap="flat" cmpd="sng" algn="ctr">
              <a:solidFill>
                <a:srgbClr val="FF00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graphicFrame>
          <p:nvGraphicFramePr>
            <p:cNvPr id="50" name="Object 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1591031"/>
                </p:ext>
              </p:extLst>
            </p:nvPr>
          </p:nvGraphicFramePr>
          <p:xfrm>
            <a:off x="6953414" y="3690037"/>
            <a:ext cx="2032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130" name="Equation" r:id="rId23" imgW="203040" imgH="215640" progId="Equation.DSMT4">
                    <p:embed/>
                  </p:oleObj>
                </mc:Choice>
                <mc:Fallback>
                  <p:oleObj name="Equation" r:id="rId23" imgW="20304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53414" y="3690037"/>
                          <a:ext cx="203200" cy="2159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Line 12"/>
            <p:cNvSpPr>
              <a:spLocks noChangeShapeType="1"/>
            </p:cNvSpPr>
            <p:nvPr/>
          </p:nvSpPr>
          <p:spPr bwMode="auto">
            <a:xfrm rot="18360000" flipV="1">
              <a:off x="5912002" y="2818215"/>
              <a:ext cx="155448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9"/>
            <p:cNvSpPr>
              <a:spLocks noChangeShapeType="1"/>
            </p:cNvSpPr>
            <p:nvPr/>
          </p:nvSpPr>
          <p:spPr bwMode="auto">
            <a:xfrm rot="660000">
              <a:off x="6218338" y="3582890"/>
              <a:ext cx="132588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53"/>
            <p:cNvSpPr>
              <a:spLocks noChangeShapeType="1"/>
            </p:cNvSpPr>
            <p:nvPr/>
          </p:nvSpPr>
          <p:spPr bwMode="auto">
            <a:xfrm rot="20100000">
              <a:off x="5752241" y="1345506"/>
              <a:ext cx="0" cy="222199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3" name="Object 7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059679"/>
                </p:ext>
              </p:extLst>
            </p:nvPr>
          </p:nvGraphicFramePr>
          <p:xfrm>
            <a:off x="7181124" y="2336318"/>
            <a:ext cx="2032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131" name="Equation" r:id="rId25" imgW="203040" imgH="215640" progId="Equation.DSMT4">
                    <p:embed/>
                  </p:oleObj>
                </mc:Choice>
                <mc:Fallback>
                  <p:oleObj name="Equation" r:id="rId25" imgW="20304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81124" y="2336318"/>
                          <a:ext cx="203200" cy="2159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9" name="Line 53"/>
            <p:cNvSpPr>
              <a:spLocks noChangeShapeType="1"/>
            </p:cNvSpPr>
            <p:nvPr/>
          </p:nvSpPr>
          <p:spPr bwMode="auto">
            <a:xfrm rot="20100000">
              <a:off x="5155196" y="924349"/>
              <a:ext cx="0" cy="457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sm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80" name="Object 7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96447"/>
                </p:ext>
              </p:extLst>
            </p:nvPr>
          </p:nvGraphicFramePr>
          <p:xfrm>
            <a:off x="5222795" y="864334"/>
            <a:ext cx="2032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132" name="Equation" r:id="rId27" imgW="203040" imgH="330120" progId="Equation.DSMT4">
                    <p:embed/>
                  </p:oleObj>
                </mc:Choice>
                <mc:Fallback>
                  <p:oleObj name="Equation" r:id="rId27" imgW="203040" imgH="3301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2795" y="864334"/>
                          <a:ext cx="203200" cy="3302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3452628"/>
                </p:ext>
              </p:extLst>
            </p:nvPr>
          </p:nvGraphicFramePr>
          <p:xfrm>
            <a:off x="7577138" y="3557588"/>
            <a:ext cx="2032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133" name="Equation" r:id="rId29" imgW="203040" imgH="406080" progId="Equation.DSMT4">
                    <p:embed/>
                  </p:oleObj>
                </mc:Choice>
                <mc:Fallback>
                  <p:oleObj name="Equation" r:id="rId29" imgW="203040" imgH="4060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77138" y="3557588"/>
                          <a:ext cx="2032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4205502"/>
                </p:ext>
              </p:extLst>
            </p:nvPr>
          </p:nvGraphicFramePr>
          <p:xfrm>
            <a:off x="392113" y="4643438"/>
            <a:ext cx="2357437" cy="792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134" name="Equation" r:id="rId31" imgW="2946240" imgH="990360" progId="Equation.DSMT4">
                    <p:embed/>
                  </p:oleObj>
                </mc:Choice>
                <mc:Fallback>
                  <p:oleObj name="Equation" r:id="rId31" imgW="2946240" imgH="990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2"/>
                        <a:stretch>
                          <a:fillRect/>
                        </a:stretch>
                      </p:blipFill>
                      <p:spPr>
                        <a:xfrm>
                          <a:off x="392113" y="4643438"/>
                          <a:ext cx="2357437" cy="7921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 13"/>
          <p:cNvGrpSpPr/>
          <p:nvPr/>
        </p:nvGrpSpPr>
        <p:grpSpPr>
          <a:xfrm>
            <a:off x="471488" y="1177378"/>
            <a:ext cx="7842496" cy="4591052"/>
            <a:chOff x="471488" y="1177378"/>
            <a:chExt cx="7842496" cy="4591052"/>
          </a:xfrm>
        </p:grpSpPr>
        <p:sp>
          <p:nvSpPr>
            <p:cNvPr id="65" name="Line 12"/>
            <p:cNvSpPr>
              <a:spLocks noChangeShapeType="1"/>
            </p:cNvSpPr>
            <p:nvPr/>
          </p:nvSpPr>
          <p:spPr bwMode="auto">
            <a:xfrm rot="19500000" flipV="1">
              <a:off x="6020607" y="2841862"/>
              <a:ext cx="2148840" cy="0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Arc 68"/>
            <p:cNvSpPr/>
            <p:nvPr/>
          </p:nvSpPr>
          <p:spPr bwMode="auto">
            <a:xfrm>
              <a:off x="4099112" y="1186566"/>
              <a:ext cx="4206240" cy="4572000"/>
            </a:xfrm>
            <a:prstGeom prst="arc">
              <a:avLst>
                <a:gd name="adj1" fmla="val 16230897"/>
                <a:gd name="adj2" fmla="val 5420857"/>
              </a:avLst>
            </a:prstGeom>
            <a:noFill/>
            <a:ln w="6350" cap="flat" cmpd="sng" algn="ctr">
              <a:solidFill>
                <a:srgbClr val="00B050">
                  <a:alpha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" name="Arc 2"/>
            <p:cNvSpPr/>
            <p:nvPr/>
          </p:nvSpPr>
          <p:spPr bwMode="auto">
            <a:xfrm>
              <a:off x="4098218" y="1177378"/>
              <a:ext cx="4206240" cy="4572000"/>
            </a:xfrm>
            <a:prstGeom prst="arc">
              <a:avLst>
                <a:gd name="adj1" fmla="val 19528564"/>
                <a:gd name="adj2" fmla="val 20952218"/>
              </a:avLst>
            </a:prstGeom>
            <a:pattFill prst="ltDnDiag">
              <a:fgClr>
                <a:srgbClr val="00B050"/>
              </a:fgClr>
              <a:bgClr>
                <a:schemeClr val="bg1"/>
              </a:bgClr>
            </a:pattFill>
            <a:ln w="9525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6876413"/>
                </p:ext>
              </p:extLst>
            </p:nvPr>
          </p:nvGraphicFramePr>
          <p:xfrm>
            <a:off x="7263277" y="2873693"/>
            <a:ext cx="1651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135" name="Equation" r:id="rId33" imgW="164880" imgH="228600" progId="Equation.DSMT4">
                    <p:embed/>
                  </p:oleObj>
                </mc:Choice>
                <mc:Fallback>
                  <p:oleObj name="Equation" r:id="rId33" imgW="1648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63277" y="2873693"/>
                          <a:ext cx="165100" cy="2286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7" name="Arc 66"/>
            <p:cNvSpPr/>
            <p:nvPr/>
          </p:nvSpPr>
          <p:spPr bwMode="auto">
            <a:xfrm>
              <a:off x="4107744" y="1196430"/>
              <a:ext cx="4206240" cy="4572000"/>
            </a:xfrm>
            <a:prstGeom prst="arc">
              <a:avLst>
                <a:gd name="adj1" fmla="val 14736986"/>
                <a:gd name="adj2" fmla="val 16206029"/>
              </a:avLst>
            </a:prstGeom>
            <a:pattFill prst="ltDnDiag">
              <a:fgClr>
                <a:srgbClr val="00B050"/>
              </a:fgClr>
              <a:bgClr>
                <a:schemeClr val="bg1"/>
              </a:bgClr>
            </a:pattFill>
            <a:ln w="9525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graphicFrame>
          <p:nvGraphicFramePr>
            <p:cNvPr id="72" name="Object 7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2870653"/>
                </p:ext>
              </p:extLst>
            </p:nvPr>
          </p:nvGraphicFramePr>
          <p:xfrm>
            <a:off x="5791665" y="1692593"/>
            <a:ext cx="1651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136" name="Equation" r:id="rId35" imgW="164880" imgH="228600" progId="Equation.DSMT4">
                    <p:embed/>
                  </p:oleObj>
                </mc:Choice>
                <mc:Fallback>
                  <p:oleObj name="Equation" r:id="rId35" imgW="1648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91665" y="1692593"/>
                          <a:ext cx="165100" cy="2286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5" name="Line 60"/>
            <p:cNvSpPr>
              <a:spLocks noChangeAspect="1" noChangeShapeType="1"/>
            </p:cNvSpPr>
            <p:nvPr/>
          </p:nvSpPr>
          <p:spPr bwMode="auto">
            <a:xfrm>
              <a:off x="6376249" y="4270060"/>
              <a:ext cx="98425" cy="456407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prstDash val="solid"/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6" name="Object 7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1323823"/>
                </p:ext>
              </p:extLst>
            </p:nvPr>
          </p:nvGraphicFramePr>
          <p:xfrm>
            <a:off x="6554374" y="4444085"/>
            <a:ext cx="1651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137" name="Equation" r:id="rId37" imgW="164880" imgH="317160" progId="Equation.DSMT4">
                    <p:embed/>
                  </p:oleObj>
                </mc:Choice>
                <mc:Fallback>
                  <p:oleObj name="Equation" r:id="rId37" imgW="164880" imgH="3171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54374" y="4444085"/>
                          <a:ext cx="165100" cy="3175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" name="Arc 54"/>
            <p:cNvSpPr/>
            <p:nvPr/>
          </p:nvSpPr>
          <p:spPr bwMode="auto">
            <a:xfrm>
              <a:off x="4099112" y="1186566"/>
              <a:ext cx="4206240" cy="4572000"/>
            </a:xfrm>
            <a:prstGeom prst="arc">
              <a:avLst>
                <a:gd name="adj1" fmla="val 5408270"/>
                <a:gd name="adj2" fmla="val 16178831"/>
              </a:avLst>
            </a:prstGeom>
            <a:noFill/>
            <a:ln w="6350" cap="flat" cmpd="sng" algn="ctr">
              <a:solidFill>
                <a:srgbClr val="00B05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9" name="Line 53"/>
            <p:cNvSpPr>
              <a:spLocks noChangeShapeType="1"/>
            </p:cNvSpPr>
            <p:nvPr/>
          </p:nvSpPr>
          <p:spPr bwMode="auto">
            <a:xfrm rot="20100000" flipH="1">
              <a:off x="5742090" y="1328684"/>
              <a:ext cx="12457" cy="2230221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prstDash val="dash"/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2018497"/>
                </p:ext>
              </p:extLst>
            </p:nvPr>
          </p:nvGraphicFramePr>
          <p:xfrm>
            <a:off x="471488" y="3549650"/>
            <a:ext cx="2225675" cy="790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138" name="Equation" r:id="rId39" imgW="2781000" imgH="990360" progId="Equation.DSMT4">
                    <p:embed/>
                  </p:oleObj>
                </mc:Choice>
                <mc:Fallback>
                  <p:oleObj name="Equation" r:id="rId39" imgW="2781000" imgH="990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0"/>
                        <a:stretch>
                          <a:fillRect/>
                        </a:stretch>
                      </p:blipFill>
                      <p:spPr>
                        <a:xfrm>
                          <a:off x="471488" y="3549650"/>
                          <a:ext cx="2225675" cy="790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Attitude Representations</a:t>
            </a:r>
            <a:r>
              <a:rPr lang="en-US" sz="2800" dirty="0"/>
              <a:t> (</a:t>
            </a:r>
            <a:r>
              <a:rPr lang="en-US" sz="2800" dirty="0" err="1"/>
              <a:t>cntd</a:t>
            </a:r>
            <a:r>
              <a:rPr lang="en-US" sz="2800" dirty="0"/>
              <a:t>)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461665"/>
          </a:xfrm>
        </p:spPr>
        <p:txBody>
          <a:bodyPr/>
          <a:lstStyle/>
          <a:p>
            <a:r>
              <a:rPr lang="en-US" dirty="0" smtClean="0"/>
              <a:t>3-1-3 Euler Sequence</a:t>
            </a:r>
            <a:endParaRPr lang="en-US" dirty="0"/>
          </a:p>
        </p:txBody>
      </p:sp>
      <p:sp>
        <p:nvSpPr>
          <p:cNvPr id="58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629400"/>
            <a:ext cx="1905000" cy="182880"/>
          </a:xfrm>
        </p:spPr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20 June 2019</a:t>
            </a:fld>
            <a:endParaRPr lang="en-US" dirty="0"/>
          </a:p>
        </p:txBody>
      </p:sp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1905000" cy="182880"/>
          </a:xfrm>
        </p:spPr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88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Attitude Representations</a:t>
            </a:r>
            <a:r>
              <a:rPr lang="en-US" sz="2800" dirty="0"/>
              <a:t> (</a:t>
            </a:r>
            <a:r>
              <a:rPr lang="en-US" sz="2800" dirty="0" err="1"/>
              <a:t>cntd</a:t>
            </a:r>
            <a:r>
              <a:rPr lang="en-US" sz="2800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461665"/>
          </a:xfrm>
        </p:spPr>
        <p:txBody>
          <a:bodyPr/>
          <a:lstStyle/>
          <a:p>
            <a:r>
              <a:rPr lang="en-US" dirty="0" smtClean="0"/>
              <a:t>Axis/Angle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20 June 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097783"/>
              </p:ext>
            </p:extLst>
          </p:nvPr>
        </p:nvGraphicFramePr>
        <p:xfrm>
          <a:off x="1289050" y="1557338"/>
          <a:ext cx="68453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1" name="Equation" r:id="rId4" imgW="6845040" imgH="1536480" progId="Equation.DSMT4">
                  <p:embed/>
                </p:oleObj>
              </mc:Choice>
              <mc:Fallback>
                <p:oleObj name="Equation" r:id="rId4" imgW="6845040" imgH="1536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89050" y="1557338"/>
                        <a:ext cx="6845300" cy="153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874320"/>
              </p:ext>
            </p:extLst>
          </p:nvPr>
        </p:nvGraphicFramePr>
        <p:xfrm>
          <a:off x="734591" y="3213100"/>
          <a:ext cx="6789737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2" name="Equation" r:id="rId6" imgW="7543800" imgH="1028520" progId="Equation.DSMT4">
                  <p:embed/>
                </p:oleObj>
              </mc:Choice>
              <mc:Fallback>
                <p:oleObj name="Equation" r:id="rId6" imgW="7543800" imgH="1028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4591" y="3213100"/>
                        <a:ext cx="6789737" cy="925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323528" y="4335487"/>
            <a:ext cx="8412480" cy="2127226"/>
            <a:chOff x="323528" y="4335487"/>
            <a:chExt cx="8412480" cy="2127226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6270498"/>
                </p:ext>
              </p:extLst>
            </p:nvPr>
          </p:nvGraphicFramePr>
          <p:xfrm>
            <a:off x="1673225" y="4724400"/>
            <a:ext cx="6591300" cy="1079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73" name="Equation" r:id="rId8" imgW="6591240" imgH="1079280" progId="Equation.DSMT4">
                    <p:embed/>
                  </p:oleObj>
                </mc:Choice>
                <mc:Fallback>
                  <p:oleObj name="Equation" r:id="rId8" imgW="6591240" imgH="1079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673225" y="4724400"/>
                          <a:ext cx="6591300" cy="1079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1322603"/>
                </p:ext>
              </p:extLst>
            </p:nvPr>
          </p:nvGraphicFramePr>
          <p:xfrm>
            <a:off x="639763" y="5949950"/>
            <a:ext cx="3038475" cy="512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74" name="Equation" r:id="rId10" imgW="3377880" imgH="571320" progId="Equation.DSMT4">
                    <p:embed/>
                  </p:oleObj>
                </mc:Choice>
                <mc:Fallback>
                  <p:oleObj name="Equation" r:id="rId10" imgW="3377880" imgH="5713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39763" y="5949950"/>
                          <a:ext cx="3038475" cy="5127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Content Placeholder 2"/>
            <p:cNvSpPr txBox="1">
              <a:spLocks/>
            </p:cNvSpPr>
            <p:nvPr/>
          </p:nvSpPr>
          <p:spPr bwMode="auto">
            <a:xfrm>
              <a:off x="323528" y="4335487"/>
              <a:ext cx="84124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800">
                  <a:solidFill>
                    <a:schemeClr val="bg2">
                      <a:lumMod val="50000"/>
                    </a:schemeClr>
                  </a:solidFill>
                  <a:latin typeface="+mn-lt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Courier New" panose="02070309020205020404" pitchFamily="49" charset="0"/>
                <a:buChar char="o"/>
                <a:defRPr sz="1600">
                  <a:solidFill>
                    <a:schemeClr val="accent1">
                      <a:lumMod val="75000"/>
                    </a:schemeClr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85000"/>
                <a:buFont typeface="Wingdings" panose="05000000000000000000" pitchFamily="2" charset="2"/>
                <a:buChar char="Ø"/>
                <a:defRPr sz="1600">
                  <a:solidFill>
                    <a:schemeClr val="accent6">
                      <a:lumMod val="50000"/>
                    </a:schemeClr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+mn-lt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b="0" kern="0" dirty="0" smtClean="0"/>
                <a:t>Quaternions</a:t>
              </a:r>
              <a:endParaRPr lang="en-US" b="0" kern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9188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Attitude Representations: Kinematics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1569660"/>
          </a:xfrm>
        </p:spPr>
        <p:txBody>
          <a:bodyPr/>
          <a:lstStyle/>
          <a:p>
            <a:r>
              <a:rPr lang="en-US" dirty="0"/>
              <a:t>Angular rates from inertial sensors </a:t>
            </a:r>
            <a:r>
              <a:rPr lang="en-US" dirty="0" smtClean="0"/>
              <a:t>can be integrated to propagate attitude change</a:t>
            </a:r>
          </a:p>
          <a:p>
            <a:pPr lvl="1"/>
            <a:r>
              <a:rPr lang="en-US" dirty="0" smtClean="0"/>
              <a:t>Used to propagate attitude between observations</a:t>
            </a:r>
          </a:p>
          <a:p>
            <a:pPr lvl="1"/>
            <a:r>
              <a:rPr lang="en-US" dirty="0" smtClean="0"/>
              <a:t>Very dependent on attitude representation (two examples below)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20 June 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>
            <a:off x="219611" y="2817688"/>
            <a:ext cx="7344725" cy="971352"/>
            <a:chOff x="219611" y="2480692"/>
            <a:chExt cx="7344725" cy="971352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8711894"/>
                </p:ext>
              </p:extLst>
            </p:nvPr>
          </p:nvGraphicFramePr>
          <p:xfrm>
            <a:off x="2123728" y="2480692"/>
            <a:ext cx="5440608" cy="9713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07" name="Equation" r:id="rId3" imgW="6045120" imgH="1079280" progId="Equation.DSMT4">
                    <p:embed/>
                  </p:oleObj>
                </mc:Choice>
                <mc:Fallback>
                  <p:oleObj name="Equation" r:id="rId3" imgW="6045120" imgH="1079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123728" y="2480692"/>
                          <a:ext cx="5440608" cy="97135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219611" y="2480692"/>
              <a:ext cx="1544077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b="0" dirty="0" smtClean="0"/>
                <a:t>Euler Angles:</a:t>
              </a:r>
              <a:endParaRPr lang="en-US" sz="1800" b="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19611" y="4048936"/>
            <a:ext cx="6085885" cy="1222776"/>
            <a:chOff x="219611" y="3717032"/>
            <a:chExt cx="6085885" cy="1222776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7168825"/>
                </p:ext>
              </p:extLst>
            </p:nvPr>
          </p:nvGraphicFramePr>
          <p:xfrm>
            <a:off x="2076648" y="3717032"/>
            <a:ext cx="4228848" cy="12227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08" name="Equation" r:id="rId5" imgW="4698720" imgH="1358640" progId="Equation.DSMT4">
                    <p:embed/>
                  </p:oleObj>
                </mc:Choice>
                <mc:Fallback>
                  <p:oleObj name="Equation" r:id="rId5" imgW="4698720" imgH="1358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076648" y="3717032"/>
                          <a:ext cx="4228848" cy="122277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219611" y="3717032"/>
              <a:ext cx="1505540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b="0" dirty="0" smtClean="0"/>
                <a:t>Quaternions:</a:t>
              </a:r>
              <a:endParaRPr lang="en-US" sz="1800" b="0" dirty="0"/>
            </a:p>
          </p:txBody>
        </p:sp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489947"/>
              </p:ext>
            </p:extLst>
          </p:nvPr>
        </p:nvGraphicFramePr>
        <p:xfrm>
          <a:off x="2071568" y="5343872"/>
          <a:ext cx="6491988" cy="1268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9" name="Equation" r:id="rId7" imgW="7213320" imgH="1409400" progId="Equation.DSMT4">
                  <p:embed/>
                </p:oleObj>
              </mc:Choice>
              <mc:Fallback>
                <p:oleObj name="Equation" r:id="rId7" imgW="7213320" imgH="140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71568" y="5343872"/>
                        <a:ext cx="6491988" cy="1268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1421156" y="5203300"/>
            <a:ext cx="367408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or</a:t>
            </a:r>
            <a:endParaRPr lang="en-US" sz="1600" b="0" dirty="0">
              <a:solidFill>
                <a:schemeClr val="tx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020768" y="5311824"/>
            <a:ext cx="6583680" cy="1316736"/>
            <a:chOff x="2020768" y="5311824"/>
            <a:chExt cx="6583680" cy="1316736"/>
          </a:xfrm>
        </p:grpSpPr>
        <p:sp>
          <p:nvSpPr>
            <p:cNvPr id="12" name="Rectangle 11"/>
            <p:cNvSpPr/>
            <p:nvPr/>
          </p:nvSpPr>
          <p:spPr bwMode="auto">
            <a:xfrm>
              <a:off x="2020768" y="5311824"/>
              <a:ext cx="6583680" cy="1316736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674385" y="5311824"/>
              <a:ext cx="930063" cy="2862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400" b="0" dirty="0" smtClean="0">
                  <a:solidFill>
                    <a:srgbClr val="FF0000"/>
                  </a:solidFill>
                </a:rPr>
                <a:t>Preferred</a:t>
              </a:r>
              <a:endParaRPr lang="en-US" sz="1400" b="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33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Attitude Representations: </a:t>
            </a:r>
            <a:r>
              <a:rPr lang="en-US" dirty="0" smtClean="0"/>
              <a:t>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830997"/>
          </a:xfrm>
        </p:spPr>
        <p:txBody>
          <a:bodyPr/>
          <a:lstStyle/>
          <a:p>
            <a:r>
              <a:rPr lang="en-US" dirty="0" smtClean="0"/>
              <a:t>Preliminaries</a:t>
            </a:r>
          </a:p>
          <a:p>
            <a:pPr lvl="1"/>
            <a:r>
              <a:rPr lang="en-US" dirty="0" smtClean="0"/>
              <a:t>Notation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20 June 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128327"/>
              </p:ext>
            </p:extLst>
          </p:nvPr>
        </p:nvGraphicFramePr>
        <p:xfrm>
          <a:off x="2880881" y="5108818"/>
          <a:ext cx="3314520" cy="537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58" name="Equation" r:id="rId3" imgW="3682800" imgH="596880" progId="Equation.DSMT4">
                  <p:embed/>
                </p:oleObj>
              </mc:Choice>
              <mc:Fallback>
                <p:oleObj name="Equation" r:id="rId3" imgW="368280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80881" y="5108818"/>
                        <a:ext cx="3314520" cy="537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002734"/>
              </p:ext>
            </p:extLst>
          </p:nvPr>
        </p:nvGraphicFramePr>
        <p:xfrm>
          <a:off x="2469401" y="1672505"/>
          <a:ext cx="4137480" cy="754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59" name="Equation" r:id="rId5" imgW="4597200" imgH="838080" progId="Equation.DSMT4">
                  <p:embed/>
                </p:oleObj>
              </mc:Choice>
              <mc:Fallback>
                <p:oleObj name="Equation" r:id="rId5" imgW="459720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69401" y="1672505"/>
                        <a:ext cx="4137480" cy="754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16" name="Object 164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911391"/>
              </p:ext>
            </p:extLst>
          </p:nvPr>
        </p:nvGraphicFramePr>
        <p:xfrm>
          <a:off x="3560957" y="2924890"/>
          <a:ext cx="1954368" cy="434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60" name="Equation" r:id="rId7" imgW="2171520" imgH="482400" progId="Equation.DSMT4">
                  <p:embed/>
                </p:oleObj>
              </mc:Choice>
              <mc:Fallback>
                <p:oleObj name="Equation" r:id="rId7" imgW="21715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60957" y="2924890"/>
                        <a:ext cx="1954368" cy="434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17" name="Object 164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467647"/>
              </p:ext>
            </p:extLst>
          </p:nvPr>
        </p:nvGraphicFramePr>
        <p:xfrm>
          <a:off x="1235075" y="6048375"/>
          <a:ext cx="6605588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61" name="Equation" r:id="rId9" imgW="7340400" imgH="482400" progId="Equation.DSMT4">
                  <p:embed/>
                </p:oleObj>
              </mc:Choice>
              <mc:Fallback>
                <p:oleObj name="Equation" r:id="rId9" imgW="73404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35075" y="6048375"/>
                        <a:ext cx="6605588" cy="43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18" name="Object 164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079715"/>
              </p:ext>
            </p:extLst>
          </p:nvPr>
        </p:nvGraphicFramePr>
        <p:xfrm>
          <a:off x="755576" y="4035425"/>
          <a:ext cx="470852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62" name="Equation" r:id="rId11" imgW="5473440" imgH="457200" progId="Equation.DSMT4">
                  <p:embed/>
                </p:oleObj>
              </mc:Choice>
              <mc:Fallback>
                <p:oleObj name="Equation" r:id="rId11" imgW="54734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55576" y="4035425"/>
                        <a:ext cx="4708525" cy="395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19" name="Object 164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53837"/>
              </p:ext>
            </p:extLst>
          </p:nvPr>
        </p:nvGraphicFramePr>
        <p:xfrm>
          <a:off x="5608117" y="3830176"/>
          <a:ext cx="3350579" cy="82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63" name="Equation" r:id="rId13" imgW="5790960" imgH="1422360" progId="Equation.DSMT4">
                  <p:embed/>
                </p:oleObj>
              </mc:Choice>
              <mc:Fallback>
                <p:oleObj name="Equation" r:id="rId13" imgW="5790960" imgH="1422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608117" y="3830176"/>
                        <a:ext cx="3350579" cy="822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Content Placeholder 2"/>
          <p:cNvSpPr txBox="1">
            <a:spLocks/>
          </p:cNvSpPr>
          <p:nvPr/>
        </p:nvSpPr>
        <p:spPr bwMode="auto">
          <a:xfrm>
            <a:off x="323528" y="2465188"/>
            <a:ext cx="8412480" cy="40011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>
                <a:solidFill>
                  <a:schemeClr val="accent1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Ø"/>
              <a:defRPr sz="1600">
                <a:solidFill>
                  <a:schemeClr val="accent6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lvl="1">
              <a:lnSpc>
                <a:spcPct val="100000"/>
              </a:lnSpc>
            </a:pPr>
            <a:r>
              <a:rPr lang="en-US" b="0" kern="0" dirty="0" smtClean="0"/>
              <a:t>First moment of inertia (</a:t>
            </a:r>
            <a:r>
              <a:rPr lang="en-US" b="0" kern="0" dirty="0" err="1" smtClean="0"/>
              <a:t>c.m</a:t>
            </a:r>
            <a:r>
              <a:rPr lang="en-US" b="0" kern="0" dirty="0" smtClean="0"/>
              <a:t>. definition)</a:t>
            </a:r>
          </a:p>
        </p:txBody>
      </p:sp>
      <p:sp>
        <p:nvSpPr>
          <p:cNvPr id="71" name="Content Placeholder 2"/>
          <p:cNvSpPr txBox="1">
            <a:spLocks/>
          </p:cNvSpPr>
          <p:nvPr/>
        </p:nvSpPr>
        <p:spPr bwMode="auto">
          <a:xfrm>
            <a:off x="323528" y="3418642"/>
            <a:ext cx="8412480" cy="40011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>
                <a:solidFill>
                  <a:schemeClr val="accent1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Ø"/>
              <a:defRPr sz="1600">
                <a:solidFill>
                  <a:schemeClr val="accent6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lvl="1">
              <a:lnSpc>
                <a:spcPct val="100000"/>
              </a:lnSpc>
            </a:pPr>
            <a:r>
              <a:rPr lang="en-US" b="0" kern="0" dirty="0" smtClean="0"/>
              <a:t>Second moment of inertia (aka mass moment of inertia)</a:t>
            </a:r>
          </a:p>
        </p:txBody>
      </p:sp>
      <p:sp>
        <p:nvSpPr>
          <p:cNvPr id="72" name="Content Placeholder 2"/>
          <p:cNvSpPr txBox="1">
            <a:spLocks/>
          </p:cNvSpPr>
          <p:nvPr/>
        </p:nvSpPr>
        <p:spPr bwMode="auto">
          <a:xfrm>
            <a:off x="323528" y="4649116"/>
            <a:ext cx="8412480" cy="40011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>
                <a:solidFill>
                  <a:schemeClr val="accent1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Ø"/>
              <a:defRPr sz="1600">
                <a:solidFill>
                  <a:schemeClr val="accent6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lvl="1">
              <a:lnSpc>
                <a:spcPct val="100000"/>
              </a:lnSpc>
            </a:pPr>
            <a:r>
              <a:rPr lang="en-US" b="0" kern="0" dirty="0" smtClean="0"/>
              <a:t>Linear momentum: </a:t>
            </a:r>
            <a:r>
              <a:rPr lang="en-US" b="0" kern="0" dirty="0" smtClean="0">
                <a:latin typeface="Arial" pitchFamily="34" charset="0"/>
                <a:cs typeface="Arial" pitchFamily="34" charset="0"/>
              </a:rPr>
              <a:t>quantifies the translational motion</a:t>
            </a:r>
            <a:endParaRPr lang="en-US" b="0" kern="0" dirty="0" smtClean="0"/>
          </a:p>
        </p:txBody>
      </p:sp>
      <p:sp>
        <p:nvSpPr>
          <p:cNvPr id="73" name="Content Placeholder 2"/>
          <p:cNvSpPr txBox="1">
            <a:spLocks/>
          </p:cNvSpPr>
          <p:nvPr/>
        </p:nvSpPr>
        <p:spPr bwMode="auto">
          <a:xfrm>
            <a:off x="323528" y="5589240"/>
            <a:ext cx="8412480" cy="40011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>
                <a:solidFill>
                  <a:schemeClr val="accent1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Ø"/>
              <a:defRPr sz="1600">
                <a:solidFill>
                  <a:schemeClr val="accent6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lvl="1">
              <a:lnSpc>
                <a:spcPct val="100000"/>
              </a:lnSpc>
            </a:pPr>
            <a:r>
              <a:rPr lang="en-US" b="0" kern="0" dirty="0" smtClean="0"/>
              <a:t>Angular momentum: </a:t>
            </a:r>
            <a:r>
              <a:rPr lang="en-US" b="0" kern="0" dirty="0" smtClean="0">
                <a:latin typeface="Arial" pitchFamily="34" charset="0"/>
                <a:cs typeface="Arial" pitchFamily="34" charset="0"/>
              </a:rPr>
              <a:t>quantifies the rotational motion</a:t>
            </a:r>
            <a:endParaRPr lang="en-US" b="0" kern="0" dirty="0"/>
          </a:p>
        </p:txBody>
      </p:sp>
      <p:sp>
        <p:nvSpPr>
          <p:cNvPr id="16421" name="Rectangle 16420"/>
          <p:cNvSpPr/>
          <p:nvPr/>
        </p:nvSpPr>
        <p:spPr bwMode="auto">
          <a:xfrm>
            <a:off x="7164288" y="6033080"/>
            <a:ext cx="731520" cy="4572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sp>
        <p:nvSpPr>
          <p:cNvPr id="16422" name="TextBox 16421"/>
          <p:cNvSpPr txBox="1"/>
          <p:nvPr/>
        </p:nvSpPr>
        <p:spPr>
          <a:xfrm>
            <a:off x="7020272" y="5636375"/>
            <a:ext cx="2016224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b="0" dirty="0" smtClean="0">
                <a:solidFill>
                  <a:srgbClr val="FF0000"/>
                </a:solidFill>
              </a:rPr>
              <a:t>Only this term remains when “</a:t>
            </a:r>
            <a:r>
              <a:rPr lang="en-US" sz="1100" b="0" i="1" dirty="0" smtClean="0">
                <a:solidFill>
                  <a:srgbClr val="FF0000"/>
                </a:solidFill>
              </a:rPr>
              <a:t>O</a:t>
            </a:r>
            <a:r>
              <a:rPr lang="en-US" sz="1100" b="0" dirty="0" smtClean="0">
                <a:solidFill>
                  <a:srgbClr val="FF0000"/>
                </a:solidFill>
              </a:rPr>
              <a:t>” is chosen to be “</a:t>
            </a:r>
            <a:r>
              <a:rPr lang="en-US" sz="1100" b="0" i="1" dirty="0" smtClean="0">
                <a:solidFill>
                  <a:srgbClr val="FF0000"/>
                </a:solidFill>
              </a:rPr>
              <a:t>C</a:t>
            </a:r>
            <a:r>
              <a:rPr lang="en-US" sz="1100" b="0" dirty="0" smtClean="0">
                <a:solidFill>
                  <a:srgbClr val="FF0000"/>
                </a:solidFill>
              </a:rPr>
              <a:t>” !</a:t>
            </a:r>
            <a:endParaRPr lang="en-US" sz="1100" b="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04248" y="1711072"/>
            <a:ext cx="1914724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9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16421" grpId="0" animBg="1"/>
      <p:bldP spid="164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 bwMode="auto">
          <a:xfrm>
            <a:off x="323528" y="1098610"/>
            <a:ext cx="8412480" cy="559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>
                <a:solidFill>
                  <a:schemeClr val="accent1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Ø"/>
              <a:defRPr sz="1600">
                <a:solidFill>
                  <a:schemeClr val="accent6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b="0" kern="0" dirty="0" smtClean="0"/>
              <a:t>Choosing the </a:t>
            </a:r>
            <a:r>
              <a:rPr lang="en-US" b="0" kern="0" dirty="0"/>
              <a:t>body’s </a:t>
            </a:r>
            <a:r>
              <a:rPr lang="en-US" b="0" kern="0" dirty="0" err="1" smtClean="0"/>
              <a:t>c.m</a:t>
            </a:r>
            <a:r>
              <a:rPr lang="en-US" b="0" kern="0" dirty="0" smtClean="0"/>
              <a:t>. as its reference point, then</a:t>
            </a:r>
          </a:p>
          <a:p>
            <a:pPr lvl="1">
              <a:lnSpc>
                <a:spcPct val="100000"/>
              </a:lnSpc>
            </a:pPr>
            <a:endParaRPr lang="en-US" b="0" kern="0" dirty="0" smtClean="0"/>
          </a:p>
          <a:p>
            <a:pPr lvl="1">
              <a:lnSpc>
                <a:spcPct val="100000"/>
              </a:lnSpc>
            </a:pPr>
            <a:endParaRPr lang="en-US" b="0" kern="0" dirty="0"/>
          </a:p>
          <a:p>
            <a:pPr lvl="1">
              <a:lnSpc>
                <a:spcPct val="100000"/>
              </a:lnSpc>
            </a:pPr>
            <a:endParaRPr lang="en-US" b="0" kern="0" dirty="0" smtClean="0"/>
          </a:p>
          <a:p>
            <a:pPr lvl="1">
              <a:lnSpc>
                <a:spcPct val="100000"/>
              </a:lnSpc>
            </a:pPr>
            <a:r>
              <a:rPr lang="en-US" b="0" kern="0" dirty="0" smtClean="0"/>
              <a:t>Typically </a:t>
            </a:r>
            <a:r>
              <a:rPr lang="en-US" b="0" i="1" u="dbl" kern="0" dirty="0" smtClean="0"/>
              <a:t>J</a:t>
            </a:r>
            <a:r>
              <a:rPr lang="en-US" b="0" kern="0" baseline="-25000" dirty="0" smtClean="0"/>
              <a:t>o</a:t>
            </a:r>
            <a:r>
              <a:rPr lang="en-US" b="0" kern="0" dirty="0" smtClean="0"/>
              <a:t> is constant (rigid body </a:t>
            </a:r>
            <a:r>
              <a:rPr lang="en-US" b="0" kern="0" dirty="0" err="1" smtClean="0"/>
              <a:t>coordinatized</a:t>
            </a:r>
            <a:r>
              <a:rPr lang="en-US" b="0" kern="0" dirty="0" smtClean="0"/>
              <a:t> in body frame)</a:t>
            </a:r>
          </a:p>
          <a:p>
            <a:pPr lvl="1">
              <a:lnSpc>
                <a:spcPct val="100000"/>
              </a:lnSpc>
            </a:pPr>
            <a:endParaRPr lang="en-US" b="0" kern="0" dirty="0" smtClean="0"/>
          </a:p>
          <a:p>
            <a:pPr lvl="1">
              <a:lnSpc>
                <a:spcPct val="100000"/>
              </a:lnSpc>
            </a:pPr>
            <a:endParaRPr lang="en-US" b="0" kern="0" dirty="0"/>
          </a:p>
          <a:p>
            <a:pPr lvl="1">
              <a:lnSpc>
                <a:spcPct val="100000"/>
              </a:lnSpc>
            </a:pPr>
            <a:r>
              <a:rPr lang="en-US" b="0" kern="0" dirty="0" smtClean="0"/>
              <a:t>This is the generalized form of Euler’s equation</a:t>
            </a:r>
          </a:p>
          <a:p>
            <a:pPr lvl="2">
              <a:lnSpc>
                <a:spcPct val="100000"/>
              </a:lnSpc>
            </a:pPr>
            <a:r>
              <a:rPr lang="en-US" b="0" kern="0" dirty="0" smtClean="0"/>
              <a:t>Assuming principal axes (i.e., products of inertia are zero) yields</a:t>
            </a:r>
          </a:p>
          <a:p>
            <a:pPr lvl="2">
              <a:lnSpc>
                <a:spcPct val="100000"/>
              </a:lnSpc>
            </a:pPr>
            <a:endParaRPr lang="en-US" b="0" kern="0" dirty="0"/>
          </a:p>
          <a:p>
            <a:pPr lvl="2">
              <a:lnSpc>
                <a:spcPct val="100000"/>
              </a:lnSpc>
            </a:pPr>
            <a:endParaRPr lang="en-US" b="0" kern="0" dirty="0" smtClean="0"/>
          </a:p>
          <a:p>
            <a:pPr lvl="2">
              <a:lnSpc>
                <a:spcPct val="100000"/>
              </a:lnSpc>
            </a:pPr>
            <a:endParaRPr lang="en-US" b="0" kern="0" dirty="0"/>
          </a:p>
          <a:p>
            <a:pPr lvl="2">
              <a:lnSpc>
                <a:spcPct val="100000"/>
              </a:lnSpc>
            </a:pPr>
            <a:endParaRPr lang="en-US" b="0" kern="0" dirty="0" smtClean="0"/>
          </a:p>
          <a:p>
            <a:pPr lvl="2">
              <a:lnSpc>
                <a:spcPct val="100000"/>
              </a:lnSpc>
            </a:pPr>
            <a:r>
              <a:rPr lang="en-US" b="0" kern="0" dirty="0" smtClean="0"/>
              <a:t>Closed form solution of this 1</a:t>
            </a:r>
            <a:r>
              <a:rPr lang="en-US" b="0" kern="0" baseline="30000" dirty="0" smtClean="0"/>
              <a:t>st</a:t>
            </a:r>
            <a:r>
              <a:rPr lang="en-US" b="0" kern="0" dirty="0" smtClean="0"/>
              <a:t> order differential equation exists only in some special cases. However, can be numerically integrated to obtain angular velocity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Attitude Representations: </a:t>
            </a:r>
            <a:r>
              <a:rPr lang="en-US" dirty="0" smtClean="0"/>
              <a:t>Dynamics</a:t>
            </a:r>
            <a:r>
              <a:rPr lang="en-US" sz="2800" dirty="0" smtClean="0"/>
              <a:t> (</a:t>
            </a:r>
            <a:r>
              <a:rPr lang="en-US" sz="2800" dirty="0" err="1" smtClean="0"/>
              <a:t>cntd</a:t>
            </a:r>
            <a:r>
              <a:rPr lang="en-US" sz="2800" dirty="0" smtClean="0"/>
              <a:t>)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629400"/>
            <a:ext cx="1905000" cy="182880"/>
          </a:xfrm>
        </p:spPr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20 June 2019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1905000" cy="182880"/>
          </a:xfrm>
        </p:spPr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375972"/>
              </p:ext>
            </p:extLst>
          </p:nvPr>
        </p:nvGraphicFramePr>
        <p:xfrm>
          <a:off x="2257425" y="1638300"/>
          <a:ext cx="44196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3" name="Equation" r:id="rId3" imgW="4914720" imgH="1041120" progId="Equation.DSMT4">
                  <p:embed/>
                </p:oleObj>
              </mc:Choice>
              <mc:Fallback>
                <p:oleObj name="Equation" r:id="rId3" imgW="4914720" imgH="1041120" progId="Equation.DSMT4">
                  <p:embed/>
                  <p:pic>
                    <p:nvPicPr>
                      <p:cNvPr id="0" name="Object 164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425" y="1638300"/>
                        <a:ext cx="44196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583320"/>
              </p:ext>
            </p:extLst>
          </p:nvPr>
        </p:nvGraphicFramePr>
        <p:xfrm>
          <a:off x="2940050" y="3197225"/>
          <a:ext cx="3213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4" name="Equation" r:id="rId5" imgW="3213000" imgH="431640" progId="Equation.DSMT4">
                  <p:embed/>
                </p:oleObj>
              </mc:Choice>
              <mc:Fallback>
                <p:oleObj name="Equation" r:id="rId5" imgW="32130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40050" y="3197225"/>
                        <a:ext cx="3213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567481"/>
              </p:ext>
            </p:extLst>
          </p:nvPr>
        </p:nvGraphicFramePr>
        <p:xfrm>
          <a:off x="2627784" y="4509120"/>
          <a:ext cx="40005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5" name="Equation" r:id="rId7" imgW="4000320" imgH="1206360" progId="Equation.DSMT4">
                  <p:embed/>
                </p:oleObj>
              </mc:Choice>
              <mc:Fallback>
                <p:oleObj name="Equation" r:id="rId7" imgW="4000320" imgH="1206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27784" y="4509120"/>
                        <a:ext cx="4000500" cy="120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430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Attitude Determination Approaches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23528" y="1098610"/>
            <a:ext cx="8001000" cy="5644622"/>
          </a:xfrm>
        </p:spPr>
        <p:txBody>
          <a:bodyPr>
            <a:spAutoFit/>
          </a:bodyPr>
          <a:lstStyle/>
          <a:p>
            <a:r>
              <a:rPr lang="en-US" dirty="0"/>
              <a:t>Information need</a:t>
            </a:r>
          </a:p>
          <a:p>
            <a:pPr lvl="1"/>
            <a:r>
              <a:rPr lang="en-US" dirty="0"/>
              <a:t>At least two independent vectors </a:t>
            </a:r>
            <a:r>
              <a:rPr lang="en-US" dirty="0" smtClean="0"/>
              <a:t>measured </a:t>
            </a:r>
            <a:r>
              <a:rPr lang="en-US" dirty="0"/>
              <a:t>in each coordinate basis (e.g., body and inertial frames)</a:t>
            </a:r>
          </a:p>
          <a:p>
            <a:r>
              <a:rPr lang="en-US" dirty="0" smtClean="0"/>
              <a:t>Two approaches</a:t>
            </a:r>
          </a:p>
          <a:p>
            <a:pPr lvl="1"/>
            <a:r>
              <a:rPr lang="en-US" dirty="0" smtClean="0"/>
              <a:t>Batch: collect measurements and obtain a solution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TRIAD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Q-Method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QUEST </a:t>
            </a:r>
            <a:r>
              <a:rPr lang="en-US" dirty="0" smtClean="0">
                <a:solidFill>
                  <a:srgbClr val="0000FF"/>
                </a:solidFill>
              </a:rPr>
              <a:t>(most common)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Others (OLAE, ESOQ, ESOQ2)</a:t>
            </a:r>
          </a:p>
          <a:p>
            <a:pPr lvl="1"/>
            <a:r>
              <a:rPr lang="en-US" dirty="0" smtClean="0"/>
              <a:t>Recursive: continuously take measurements to improve previous solution (from Batch or good guess) through filtering technique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Recursive least square</a:t>
            </a:r>
          </a:p>
          <a:p>
            <a:pPr lvl="3">
              <a:spcBef>
                <a:spcPts val="0"/>
              </a:spcBef>
            </a:pPr>
            <a:r>
              <a:rPr lang="en-US" dirty="0" smtClean="0"/>
              <a:t>Continuous or discrete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Extended Kalman Filter (EKF) – </a:t>
            </a:r>
            <a:r>
              <a:rPr lang="en-US" dirty="0" smtClean="0">
                <a:solidFill>
                  <a:srgbClr val="0000FF"/>
                </a:solidFill>
              </a:rPr>
              <a:t>most common</a:t>
            </a:r>
          </a:p>
          <a:p>
            <a:pPr lvl="3">
              <a:spcBef>
                <a:spcPts val="0"/>
              </a:spcBef>
            </a:pPr>
            <a:r>
              <a:rPr lang="en-US" dirty="0" smtClean="0"/>
              <a:t>Continuous or discrete, or Murrell’s 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Unscented Kalman Filter (UKF) – computationally intensive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Both EKF and UKF refines the uncertainty (covariance)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629400"/>
            <a:ext cx="1905000" cy="182880"/>
          </a:xfrm>
        </p:spPr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20 June 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1905000" cy="182880"/>
          </a:xfrm>
        </p:spPr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21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154" y="1031291"/>
            <a:ext cx="3695716" cy="16302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Attitude Determination </a:t>
            </a:r>
            <a:r>
              <a:rPr lang="en-US" dirty="0" smtClean="0"/>
              <a:t>Approaches</a:t>
            </a:r>
            <a:r>
              <a:rPr lang="en-US" sz="2800" dirty="0" smtClean="0"/>
              <a:t> (</a:t>
            </a:r>
            <a:r>
              <a:rPr lang="en-US" sz="2800" dirty="0" err="1" smtClean="0"/>
              <a:t>cntd</a:t>
            </a:r>
            <a:r>
              <a:rPr lang="en-US" sz="28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461665"/>
          </a:xfrm>
        </p:spPr>
        <p:txBody>
          <a:bodyPr/>
          <a:lstStyle/>
          <a:p>
            <a:r>
              <a:rPr lang="en-US" dirty="0" smtClean="0"/>
              <a:t>Basic concept (TRIAD)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20 June 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512305"/>
              </p:ext>
            </p:extLst>
          </p:nvPr>
        </p:nvGraphicFramePr>
        <p:xfrm>
          <a:off x="539552" y="1628800"/>
          <a:ext cx="4637088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0" name="Equation" r:id="rId4" imgW="6629400" imgH="2197080" progId="Equation.DSMT4">
                  <p:embed/>
                </p:oleObj>
              </mc:Choice>
              <mc:Fallback>
                <p:oleObj name="Equation" r:id="rId4" imgW="6629400" imgH="2197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628800"/>
                        <a:ext cx="4637088" cy="153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951163"/>
              </p:ext>
            </p:extLst>
          </p:nvPr>
        </p:nvGraphicFramePr>
        <p:xfrm>
          <a:off x="1100768" y="4725144"/>
          <a:ext cx="6858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1" name="Equation" r:id="rId6" imgW="6858000" imgH="571320" progId="Equation.DSMT4">
                  <p:embed/>
                </p:oleObj>
              </mc:Choice>
              <mc:Fallback>
                <p:oleObj name="Equation" r:id="rId6" imgW="685800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00768" y="4725144"/>
                        <a:ext cx="68580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562063"/>
              </p:ext>
            </p:extLst>
          </p:nvPr>
        </p:nvGraphicFramePr>
        <p:xfrm>
          <a:off x="6032500" y="2621567"/>
          <a:ext cx="1041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2" name="Equation" r:id="rId8" imgW="1041120" imgH="393480" progId="Equation.DSMT4">
                  <p:embed/>
                </p:oleObj>
              </mc:Choice>
              <mc:Fallback>
                <p:oleObj name="Equation" r:id="rId8" imgW="10411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32500" y="2621567"/>
                        <a:ext cx="10414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559709"/>
              </p:ext>
            </p:extLst>
          </p:nvPr>
        </p:nvGraphicFramePr>
        <p:xfrm>
          <a:off x="3562350" y="6004644"/>
          <a:ext cx="20193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3" name="Equation" r:id="rId10" imgW="2019240" imgH="520560" progId="Equation.DSMT4">
                  <p:embed/>
                </p:oleObj>
              </mc:Choice>
              <mc:Fallback>
                <p:oleObj name="Equation" r:id="rId10" imgW="201924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62350" y="6004644"/>
                        <a:ext cx="20193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1626178" y="3277344"/>
            <a:ext cx="5891644" cy="1447800"/>
            <a:chOff x="2123728" y="3451300"/>
            <a:chExt cx="5891644" cy="1447800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3855808"/>
                </p:ext>
              </p:extLst>
            </p:nvPr>
          </p:nvGraphicFramePr>
          <p:xfrm>
            <a:off x="5818272" y="3451300"/>
            <a:ext cx="2197100" cy="144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34" name="Equation" r:id="rId12" imgW="2197080" imgH="1447560" progId="Equation.DSMT4">
                    <p:embed/>
                  </p:oleObj>
                </mc:Choice>
                <mc:Fallback>
                  <p:oleObj name="Equation" r:id="rId12" imgW="2197080" imgH="1447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5818272" y="3451300"/>
                          <a:ext cx="2197100" cy="144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4370638"/>
                </p:ext>
              </p:extLst>
            </p:nvPr>
          </p:nvGraphicFramePr>
          <p:xfrm>
            <a:off x="2123728" y="3451300"/>
            <a:ext cx="2222500" cy="144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35" name="Equation" r:id="rId14" imgW="2222280" imgH="1447560" progId="Equation.DSMT4">
                    <p:embed/>
                  </p:oleObj>
                </mc:Choice>
                <mc:Fallback>
                  <p:oleObj name="Equation" r:id="rId14" imgW="2222280" imgH="1447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123728" y="3451300"/>
                          <a:ext cx="2222500" cy="144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23528" y="5217228"/>
            <a:ext cx="84124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>
                <a:solidFill>
                  <a:schemeClr val="accent1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Ø"/>
              <a:defRPr sz="1600">
                <a:solidFill>
                  <a:schemeClr val="accent6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b="0" kern="0" dirty="0" smtClean="0"/>
              <a:t>Basic concept (QUEST)</a:t>
            </a:r>
          </a:p>
          <a:p>
            <a:pPr lvl="1">
              <a:lnSpc>
                <a:spcPct val="100000"/>
              </a:lnSpc>
            </a:pPr>
            <a:r>
              <a:rPr lang="en-US" b="0" kern="0" dirty="0" smtClean="0"/>
              <a:t>Solve constrained nonlinear least squares problem</a:t>
            </a: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170896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Attitude Control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5558445"/>
          </a:xfrm>
        </p:spPr>
        <p:txBody>
          <a:bodyPr/>
          <a:lstStyle/>
          <a:p>
            <a:r>
              <a:rPr lang="en-US" dirty="0" smtClean="0"/>
              <a:t>Need for attitude </a:t>
            </a:r>
            <a:r>
              <a:rPr lang="en-US" dirty="0"/>
              <a:t>control: science, thermal management, </a:t>
            </a:r>
            <a:r>
              <a:rPr lang="en-US" dirty="0" smtClean="0"/>
              <a:t>communications</a:t>
            </a:r>
            <a:r>
              <a:rPr lang="en-US" dirty="0"/>
              <a:t>, </a:t>
            </a:r>
            <a:r>
              <a:rPr lang="en-US" dirty="0" smtClean="0"/>
              <a:t>power </a:t>
            </a:r>
            <a:r>
              <a:rPr lang="en-US" dirty="0"/>
              <a:t>generation, maneuvering, </a:t>
            </a:r>
            <a:r>
              <a:rPr lang="en-US" dirty="0" smtClean="0"/>
              <a:t>etc.</a:t>
            </a:r>
            <a:endParaRPr lang="en-US" dirty="0"/>
          </a:p>
          <a:p>
            <a:r>
              <a:rPr lang="en-US" dirty="0" smtClean="0"/>
              <a:t>Implications of attitude control: S/C design/complexity (</a:t>
            </a:r>
            <a:r>
              <a:rPr lang="en-US" dirty="0"/>
              <a:t>attitude determination sub-system, </a:t>
            </a:r>
            <a:r>
              <a:rPr lang="en-US" dirty="0" smtClean="0"/>
              <a:t>power, processing), cost, success (additional failure mode), mission life </a:t>
            </a:r>
          </a:p>
          <a:p>
            <a:r>
              <a:rPr lang="en-US" dirty="0" smtClean="0"/>
              <a:t>Considerations: Is attitude control necessary? If so, what </a:t>
            </a:r>
            <a:r>
              <a:rPr lang="en-US" dirty="0"/>
              <a:t>is the </a:t>
            </a:r>
            <a:r>
              <a:rPr lang="en-US" dirty="0" smtClean="0"/>
              <a:t>minimum amount </a:t>
            </a:r>
            <a:r>
              <a:rPr lang="en-US" dirty="0"/>
              <a:t>of </a:t>
            </a:r>
            <a:r>
              <a:rPr lang="en-US" dirty="0" smtClean="0"/>
              <a:t>control necessary for mission success? Approach strategies:</a:t>
            </a:r>
          </a:p>
          <a:p>
            <a:pPr lvl="1"/>
            <a:r>
              <a:rPr lang="en-US" dirty="0" smtClean="0"/>
              <a:t>Passive: S/C </a:t>
            </a:r>
            <a:r>
              <a:rPr lang="en-US" dirty="0"/>
              <a:t>dynamics </a:t>
            </a:r>
            <a:r>
              <a:rPr lang="en-US" dirty="0" smtClean="0"/>
              <a:t>inherently yield desired attitude motion</a:t>
            </a:r>
          </a:p>
          <a:p>
            <a:pPr lvl="1"/>
            <a:r>
              <a:rPr lang="en-US" dirty="0" smtClean="0"/>
              <a:t>Active: S/C actively performs action to achieve desired attitude</a:t>
            </a:r>
          </a:p>
          <a:p>
            <a:pPr lvl="1"/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“</a:t>
            </a:r>
            <a:r>
              <a:rPr lang="en-US" i="1" dirty="0"/>
              <a:t>If all you have is a hammer, everything looks like a nail</a:t>
            </a:r>
            <a:r>
              <a:rPr lang="en-US" dirty="0"/>
              <a:t>.” </a:t>
            </a:r>
            <a:br>
              <a:rPr lang="en-US" dirty="0"/>
            </a:br>
            <a:r>
              <a:rPr lang="en-US" dirty="0"/>
              <a:t>                                                                       </a:t>
            </a:r>
            <a:r>
              <a:rPr lang="en-US" sz="2000" dirty="0"/>
              <a:t>–  Abraham </a:t>
            </a:r>
            <a:r>
              <a:rPr lang="en-US" sz="2000" dirty="0" smtClean="0"/>
              <a:t>Maslow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“</a:t>
            </a:r>
            <a:r>
              <a:rPr lang="en-US" i="1" dirty="0" smtClean="0"/>
              <a:t>Better is the enemy of good.</a:t>
            </a:r>
            <a:r>
              <a:rPr lang="en-US" dirty="0" smtClean="0"/>
              <a:t>”</a:t>
            </a:r>
            <a:r>
              <a:rPr lang="en-US" sz="2000" dirty="0" smtClean="0"/>
              <a:t> – Voltaire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20 June 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47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Attitude Control Approaches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(</a:t>
            </a:r>
            <a:r>
              <a:rPr lang="en-US" sz="2800" dirty="0" err="1">
                <a:solidFill>
                  <a:srgbClr val="000000"/>
                </a:solidFill>
              </a:rPr>
              <a:t>cntd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20 June 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  <p:sp>
        <p:nvSpPr>
          <p:cNvPr id="9" name="Subtitle 2"/>
          <p:cNvSpPr>
            <a:spLocks noGrp="1"/>
          </p:cNvSpPr>
          <p:nvPr>
            <p:ph idx="1"/>
          </p:nvPr>
        </p:nvSpPr>
        <p:spPr>
          <a:xfrm>
            <a:off x="323528" y="1098610"/>
            <a:ext cx="8001000" cy="5620000"/>
          </a:xfrm>
        </p:spPr>
        <p:txBody>
          <a:bodyPr>
            <a:spAutoFit/>
          </a:bodyPr>
          <a:lstStyle/>
          <a:p>
            <a:r>
              <a:rPr lang="en-US" dirty="0" smtClean="0"/>
              <a:t>Spin Stabilized (passive)</a:t>
            </a:r>
          </a:p>
          <a:p>
            <a:pPr lvl="1"/>
            <a:r>
              <a:rPr lang="en-US" dirty="0" smtClean="0"/>
              <a:t>Uses gyroscopic stability principles; i.e., entire S/C is spun to provide gyroscopic stiffness </a:t>
            </a:r>
            <a:r>
              <a:rPr lang="en-US" sz="1800" dirty="0" smtClean="0"/>
              <a:t>(needs mechanism </a:t>
            </a:r>
            <a:r>
              <a:rPr lang="en-US" sz="1800" dirty="0"/>
              <a:t>to damp </a:t>
            </a:r>
            <a:r>
              <a:rPr lang="en-US" sz="1800" dirty="0" smtClean="0"/>
              <a:t>nutation)</a:t>
            </a:r>
            <a:endParaRPr lang="en-US" dirty="0" smtClean="0"/>
          </a:p>
          <a:p>
            <a:pPr lvl="1"/>
            <a:r>
              <a:rPr lang="en-US" dirty="0" smtClean="0"/>
              <a:t>S/C uses body mounted solar panels </a:t>
            </a:r>
            <a:r>
              <a:rPr lang="en-US" sz="1800" dirty="0" smtClean="0"/>
              <a:t>(to facilitate solar charging and mechanically advantageous)</a:t>
            </a:r>
            <a:r>
              <a:rPr lang="en-US" dirty="0" smtClean="0"/>
              <a:t> </a:t>
            </a:r>
          </a:p>
          <a:p>
            <a:r>
              <a:rPr lang="en-US" dirty="0" smtClean="0"/>
              <a:t>Dual Spin aka De-Spun (passive/active)</a:t>
            </a:r>
          </a:p>
          <a:p>
            <a:pPr lvl="1"/>
            <a:r>
              <a:rPr lang="en-US" dirty="0" smtClean="0"/>
              <a:t>Similar to above except provides a de-spun stage for some components (e.g., antennae, sensors) that have specific pointing requirements (i.e., a momentum biased system)</a:t>
            </a:r>
          </a:p>
          <a:p>
            <a:r>
              <a:rPr lang="en-US" dirty="0" smtClean="0"/>
              <a:t>Permanent Magnet (passive)</a:t>
            </a:r>
          </a:p>
          <a:p>
            <a:pPr lvl="1"/>
            <a:r>
              <a:rPr lang="en-US" dirty="0" smtClean="0"/>
              <a:t>Passive approach which results in zero power “</a:t>
            </a:r>
            <a:r>
              <a:rPr lang="en-US" dirty="0" err="1" smtClean="0"/>
              <a:t>detumble</a:t>
            </a:r>
            <a:r>
              <a:rPr lang="en-US" dirty="0" smtClean="0"/>
              <a:t>” maneuver</a:t>
            </a:r>
          </a:p>
          <a:p>
            <a:pPr lvl="1"/>
            <a:r>
              <a:rPr lang="en-US" dirty="0" smtClean="0"/>
              <a:t>Causes vehicle to rotate twice per orbit</a:t>
            </a:r>
          </a:p>
          <a:p>
            <a:r>
              <a:rPr lang="en-US" dirty="0" smtClean="0"/>
              <a:t>Magnetic Coils (active)</a:t>
            </a:r>
          </a:p>
          <a:p>
            <a:pPr lvl="1"/>
            <a:r>
              <a:rPr lang="en-US" dirty="0" smtClean="0"/>
              <a:t>Torque rods etc.</a:t>
            </a:r>
          </a:p>
        </p:txBody>
      </p:sp>
    </p:spTree>
    <p:extLst>
      <p:ext uri="{BB962C8B-B14F-4D97-AF65-F5344CB8AC3E}">
        <p14:creationId xmlns:p14="http://schemas.microsoft.com/office/powerpoint/2010/main" val="336805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 &amp; </a:t>
            </a:r>
            <a:r>
              <a:rPr lang="en-US" dirty="0" smtClean="0"/>
              <a:t>Definitions: GNC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2000548"/>
          </a:xfrm>
        </p:spPr>
        <p:txBody>
          <a:bodyPr/>
          <a:lstStyle/>
          <a:p>
            <a:r>
              <a:rPr lang="en-US" dirty="0" smtClean="0"/>
              <a:t>Navigation (noun)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science of getting ships, aircraft, or spacecraft from place to place; </a:t>
            </a:r>
            <a:r>
              <a:rPr lang="en-US" i="1" dirty="0" smtClean="0"/>
              <a:t>especially</a:t>
            </a:r>
            <a:r>
              <a:rPr lang="en-US" b="1" dirty="0" smtClean="0"/>
              <a:t>:</a:t>
            </a:r>
            <a:r>
              <a:rPr lang="en-US" dirty="0"/>
              <a:t> </a:t>
            </a:r>
            <a:r>
              <a:rPr lang="en-US" dirty="0" smtClean="0"/>
              <a:t>the </a:t>
            </a:r>
            <a:r>
              <a:rPr lang="en-US" dirty="0"/>
              <a:t>method of determining position, course, and distance </a:t>
            </a:r>
            <a:r>
              <a:rPr lang="en-US" dirty="0" smtClean="0"/>
              <a:t>traveled</a:t>
            </a: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7338" lvl="1" indent="0" algn="ctr">
              <a:buNone/>
            </a:pPr>
            <a:r>
              <a:rPr lang="en-US" sz="1600" dirty="0" smtClean="0">
                <a:solidFill>
                  <a:srgbClr val="004696"/>
                </a:solidFill>
              </a:rPr>
              <a:t>[NB. Definition extended to include attitude (position) and attitude rate (angular velocity)]</a:t>
            </a:r>
          </a:p>
          <a:p>
            <a:pPr marL="287338" lvl="1" indent="0" algn="r">
              <a:buNone/>
            </a:pPr>
            <a:r>
              <a:rPr lang="en-US" sz="1400" dirty="0">
                <a:hlinkClick r:id="rId2"/>
              </a:rPr>
              <a:t>https://</a:t>
            </a:r>
            <a:r>
              <a:rPr lang="en-US" sz="1400" dirty="0" smtClean="0">
                <a:hlinkClick r:id="rId2"/>
              </a:rPr>
              <a:t>www.merriam-webster.com/dictionary/navigation</a:t>
            </a: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20 June 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23528" y="3573016"/>
            <a:ext cx="8412480" cy="222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>
                <a:solidFill>
                  <a:schemeClr val="accent1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Ø"/>
              <a:defRPr sz="1600">
                <a:solidFill>
                  <a:schemeClr val="accent6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b="0" kern="0" dirty="0" smtClean="0"/>
              <a:t>Guidance (noun)</a:t>
            </a:r>
          </a:p>
          <a:p>
            <a:pPr lvl="1">
              <a:lnSpc>
                <a:spcPct val="100000"/>
              </a:lnSpc>
            </a:pPr>
            <a:r>
              <a:rPr lang="en-US" b="0" kern="0" dirty="0" smtClean="0"/>
              <a:t>the process of controlling the course of a projectile by a built-in mechanism</a:t>
            </a:r>
            <a:r>
              <a:rPr lang="en-US" b="0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0" kern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• </a:t>
            </a:r>
            <a:r>
              <a:rPr lang="en-US" b="0" kern="0" dirty="0" smtClean="0"/>
              <a:t>problems with the missile's </a:t>
            </a:r>
            <a:r>
              <a:rPr lang="en-US" b="0" i="1" kern="0" dirty="0" smtClean="0"/>
              <a:t>guidance</a:t>
            </a:r>
            <a:endParaRPr lang="en-US" b="0" kern="0" dirty="0" smtClean="0"/>
          </a:p>
          <a:p>
            <a:pPr marL="744538" indent="-457200">
              <a:lnSpc>
                <a:spcPct val="100000"/>
              </a:lnSpc>
              <a:buFontTx/>
              <a:buNone/>
            </a:pPr>
            <a:r>
              <a:rPr lang="en-US" sz="1600" b="0" kern="0" dirty="0" smtClean="0">
                <a:solidFill>
                  <a:srgbClr val="004696"/>
                </a:solidFill>
              </a:rPr>
              <a:t>[NB. 	Technically only develops the maneuver required to transition from one state to another – the action required to achieve this maneuver is performed by the control system]</a:t>
            </a:r>
          </a:p>
          <a:p>
            <a:pPr marL="744538" indent="-457200" algn="r">
              <a:lnSpc>
                <a:spcPct val="100000"/>
              </a:lnSpc>
              <a:buNone/>
            </a:pPr>
            <a:r>
              <a:rPr lang="en-US" sz="1400" b="0" dirty="0">
                <a:hlinkClick r:id="rId3"/>
              </a:rPr>
              <a:t>https://</a:t>
            </a:r>
            <a:r>
              <a:rPr lang="en-US" sz="1400" b="0" dirty="0" smtClean="0">
                <a:hlinkClick r:id="rId3"/>
              </a:rPr>
              <a:t>www.merriam-webster.com/dictionary/guidance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245860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Attitude Control Approaches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(</a:t>
            </a:r>
            <a:r>
              <a:rPr lang="en-US" sz="2800" dirty="0" err="1">
                <a:solidFill>
                  <a:srgbClr val="000000"/>
                </a:solidFill>
              </a:rPr>
              <a:t>cntd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3896451"/>
          </a:xfrm>
        </p:spPr>
        <p:txBody>
          <a:bodyPr/>
          <a:lstStyle/>
          <a:p>
            <a:r>
              <a:rPr lang="en-US" dirty="0"/>
              <a:t>Gravity-Gradient (passive)</a:t>
            </a:r>
          </a:p>
          <a:p>
            <a:pPr lvl="1"/>
            <a:r>
              <a:rPr lang="en-US" dirty="0"/>
              <a:t>Passive approach which uses “pendulum” behavior to align S/C </a:t>
            </a:r>
            <a:r>
              <a:rPr lang="en-US" dirty="0" smtClean="0"/>
              <a:t>“long” </a:t>
            </a:r>
            <a:r>
              <a:rPr lang="en-US" dirty="0"/>
              <a:t>axis with nadir; good for Earth pointing missions</a:t>
            </a:r>
          </a:p>
          <a:p>
            <a:pPr lvl="1"/>
            <a:r>
              <a:rPr lang="en-US" dirty="0" smtClean="0"/>
              <a:t>2 stable orientations </a:t>
            </a:r>
            <a:r>
              <a:rPr lang="en-US" dirty="0"/>
              <a:t>(may require </a:t>
            </a:r>
            <a:r>
              <a:rPr lang="en-US" dirty="0" smtClean="0"/>
              <a:t>actuation </a:t>
            </a:r>
            <a:r>
              <a:rPr lang="en-US" dirty="0"/>
              <a:t>to reorient S/C)</a:t>
            </a:r>
          </a:p>
          <a:p>
            <a:pPr lvl="1"/>
            <a:r>
              <a:rPr lang="en-US" dirty="0"/>
              <a:t>Torques are small so environmental disturbances may dominate (e.g., drag at low altitude)</a:t>
            </a:r>
          </a:p>
          <a:p>
            <a:pPr lvl="1"/>
            <a:r>
              <a:rPr lang="en-US" dirty="0" smtClean="0"/>
              <a:t>Small displacement motion is neutrally stable (i.e., no damping) and thus require </a:t>
            </a:r>
            <a:r>
              <a:rPr lang="en-US" dirty="0"/>
              <a:t>mechanism to damp </a:t>
            </a:r>
            <a:r>
              <a:rPr lang="en-US" dirty="0" err="1"/>
              <a:t>librational</a:t>
            </a:r>
            <a:r>
              <a:rPr lang="en-US" dirty="0"/>
              <a:t> </a:t>
            </a:r>
            <a:r>
              <a:rPr lang="en-US" dirty="0" smtClean="0"/>
              <a:t>motion</a:t>
            </a:r>
          </a:p>
          <a:p>
            <a:pPr lvl="1"/>
            <a:r>
              <a:rPr lang="en-US" dirty="0" smtClean="0"/>
              <a:t>Pitch momentum-biased GG</a:t>
            </a:r>
          </a:p>
          <a:p>
            <a:pPr lvl="2"/>
            <a:r>
              <a:rPr lang="en-US" dirty="0" smtClean="0"/>
              <a:t>Adds momentum wheel on pitch axis (aka </a:t>
            </a:r>
            <a:r>
              <a:rPr lang="en-US" i="1" dirty="0" smtClean="0"/>
              <a:t>Y-Thompson</a:t>
            </a:r>
            <a:r>
              <a:rPr lang="en-US" dirty="0" smtClean="0"/>
              <a:t>)</a:t>
            </a:r>
            <a:endParaRPr lang="en-US" i="1" dirty="0" smtClean="0"/>
          </a:p>
          <a:p>
            <a:pPr lvl="2"/>
            <a:r>
              <a:rPr lang="en-US" dirty="0" smtClean="0"/>
              <a:t>Provides directional stability about the yaw axis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20 June 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349850"/>
              </p:ext>
            </p:extLst>
          </p:nvPr>
        </p:nvGraphicFramePr>
        <p:xfrm>
          <a:off x="501650" y="5133975"/>
          <a:ext cx="5149850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4" name="Equation" r:id="rId3" imgW="8584920" imgH="2260440" progId="Equation.DSMT4">
                  <p:embed/>
                </p:oleObj>
              </mc:Choice>
              <mc:Fallback>
                <p:oleObj name="Equation" r:id="rId3" imgW="8584920" imgH="226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1650" y="5133975"/>
                        <a:ext cx="5149850" cy="1355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049180"/>
            <a:ext cx="1317238" cy="1344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011" y="5049180"/>
            <a:ext cx="1317301" cy="1344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03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Attitude Control Approaches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(</a:t>
            </a:r>
            <a:r>
              <a:rPr lang="en-US" sz="2800" dirty="0" err="1">
                <a:solidFill>
                  <a:srgbClr val="000000"/>
                </a:solidFill>
              </a:rPr>
              <a:t>cntd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5466112"/>
          </a:xfrm>
        </p:spPr>
        <p:txBody>
          <a:bodyPr/>
          <a:lstStyle/>
          <a:p>
            <a:r>
              <a:rPr lang="en-US" dirty="0" smtClean="0"/>
              <a:t>Three-axis </a:t>
            </a:r>
            <a:r>
              <a:rPr lang="en-US" dirty="0"/>
              <a:t>(active)</a:t>
            </a:r>
          </a:p>
          <a:p>
            <a:pPr lvl="1"/>
            <a:r>
              <a:rPr lang="en-US" dirty="0" smtClean="0"/>
              <a:t>Angular momentum exchange devices (AMEDS)</a:t>
            </a:r>
          </a:p>
          <a:p>
            <a:pPr lvl="2"/>
            <a:r>
              <a:rPr lang="en-US" dirty="0" smtClean="0"/>
              <a:t>Momentum wheels (MWs) – wheel’s spin axis fixed in the S/C body and the wheel spins at a constant rate to provide a momentum bias for gyroscopic stiffness. Typically aligned with the </a:t>
            </a:r>
            <a:r>
              <a:rPr lang="en-US" dirty="0"/>
              <a:t>S/C </a:t>
            </a:r>
            <a:r>
              <a:rPr lang="en-US" dirty="0" smtClean="0"/>
              <a:t>pitch axis</a:t>
            </a:r>
          </a:p>
          <a:p>
            <a:pPr lvl="2"/>
            <a:r>
              <a:rPr lang="en-US" dirty="0" smtClean="0"/>
              <a:t>Reaction wheels (RWs) – wheel’s spin axis fixed in the S/C body and the wheel speed varies; a reaction torque is applied to the S/C when the wheel speed changes</a:t>
            </a:r>
          </a:p>
          <a:p>
            <a:pPr lvl="2"/>
            <a:r>
              <a:rPr lang="en-US" dirty="0" smtClean="0"/>
              <a:t>Control Moment Gyroscopes (CMGs) – wheel’s speed is fixed and the wheel’s spin axis is gimballed</a:t>
            </a:r>
            <a:r>
              <a:rPr lang="en-US" dirty="0"/>
              <a:t> (single or double gimballed)</a:t>
            </a:r>
            <a:r>
              <a:rPr lang="en-US" dirty="0" smtClean="0"/>
              <a:t> w.r.t. the S/C body; </a:t>
            </a:r>
            <a:r>
              <a:rPr lang="en-US" dirty="0"/>
              <a:t>a reaction torque is applied to the S/C when the </a:t>
            </a:r>
            <a:r>
              <a:rPr lang="en-US" dirty="0" smtClean="0"/>
              <a:t>orientation of the wheel’s spin axis changes</a:t>
            </a:r>
          </a:p>
          <a:p>
            <a:pPr lvl="2"/>
            <a:r>
              <a:rPr lang="en-US" dirty="0" smtClean="0"/>
              <a:t>RWs and CMGs are typically in cluster configurations</a:t>
            </a:r>
          </a:p>
          <a:p>
            <a:pPr lvl="2"/>
            <a:r>
              <a:rPr lang="en-US" dirty="0" smtClean="0"/>
              <a:t>All require mechanism for angular momentum dumping</a:t>
            </a:r>
            <a:endParaRPr lang="en-US" dirty="0"/>
          </a:p>
          <a:p>
            <a:pPr lvl="1"/>
            <a:r>
              <a:rPr lang="en-US" dirty="0" smtClean="0"/>
              <a:t>Thrusters</a:t>
            </a:r>
          </a:p>
          <a:p>
            <a:pPr lvl="2"/>
            <a:r>
              <a:rPr lang="en-US" dirty="0" smtClean="0"/>
              <a:t>Cold gas, monopropellant, bipropellant</a:t>
            </a:r>
          </a:p>
          <a:p>
            <a:pPr lvl="3"/>
            <a:r>
              <a:rPr lang="en-US" dirty="0" smtClean="0"/>
              <a:t>Limited life due to consumable; contamination of optics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20 June 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59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Attitude Control Approaches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(</a:t>
            </a:r>
            <a:r>
              <a:rPr lang="en-US" sz="2800" dirty="0" err="1">
                <a:solidFill>
                  <a:srgbClr val="000000"/>
                </a:solidFill>
              </a:rPr>
              <a:t>cntd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0948305"/>
              </p:ext>
            </p:extLst>
          </p:nvPr>
        </p:nvGraphicFramePr>
        <p:xfrm>
          <a:off x="395536" y="1124744"/>
          <a:ext cx="8503920" cy="4683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94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87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202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200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# of</a:t>
                      </a:r>
                      <a:r>
                        <a:rPr lang="en-US" sz="1800" b="0" baseline="0" dirty="0" smtClean="0"/>
                        <a:t> Axes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Pointing Options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Accuracy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Spinner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Inertially</a:t>
                      </a:r>
                      <a:r>
                        <a:rPr lang="en-US" dirty="0" smtClean="0"/>
                        <a:t> fixed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Arial"/>
                        </a:rPr>
                        <a:t>±0.1° -</a:t>
                      </a:r>
                      <a:r>
                        <a:rPr lang="en-US" baseline="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dirty="0" smtClean="0">
                          <a:latin typeface="+mn-lt"/>
                          <a:cs typeface="Arial"/>
                        </a:rPr>
                        <a:t>±1°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Arial"/>
                        </a:rPr>
                        <a:t>(spin rate dependent)</a:t>
                      </a:r>
                      <a:endParaRPr lang="en-US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Dual Spin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Inertially</a:t>
                      </a:r>
                      <a:r>
                        <a:rPr lang="en-US" dirty="0" smtClean="0"/>
                        <a:t> fixed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Arial"/>
                        </a:rPr>
                        <a:t>±0.1° -</a:t>
                      </a:r>
                      <a:r>
                        <a:rPr lang="en-US" baseline="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dirty="0" smtClean="0">
                          <a:latin typeface="+mn-lt"/>
                          <a:cs typeface="Arial"/>
                        </a:rPr>
                        <a:t>±1°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Arial"/>
                        </a:rPr>
                        <a:t>(3</a:t>
                      </a:r>
                      <a:r>
                        <a:rPr lang="en-US" baseline="30000" dirty="0" smtClean="0">
                          <a:latin typeface="+mn-lt"/>
                          <a:cs typeface="Arial"/>
                        </a:rPr>
                        <a:t>rd</a:t>
                      </a:r>
                      <a:r>
                        <a:rPr lang="en-US" dirty="0" smtClean="0">
                          <a:latin typeface="+mn-lt"/>
                          <a:cs typeface="Arial"/>
                        </a:rPr>
                        <a:t> axis payload dependent)</a:t>
                      </a:r>
                      <a:endParaRPr lang="en-US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Permanent Magnet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North/South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±5°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Magnet Coil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Nadir pointing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Arial"/>
                        </a:rPr>
                        <a:t>±5°</a:t>
                      </a:r>
                      <a:endParaRPr lang="en-US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Gravity Gradient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Nadir pointing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Arial"/>
                        </a:rPr>
                        <a:t>±5°</a:t>
                      </a:r>
                      <a:endParaRPr lang="en-US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Gravity Gradient + Momentum Bias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Nadir pointing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Arial"/>
                        </a:rPr>
                        <a:t>±5°</a:t>
                      </a:r>
                      <a:endParaRPr lang="en-US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AMEDs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Arial"/>
                        </a:rPr>
                        <a:t>±0.001° -</a:t>
                      </a:r>
                      <a:r>
                        <a:rPr lang="en-US" baseline="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dirty="0" smtClean="0">
                          <a:latin typeface="+mn-lt"/>
                          <a:cs typeface="Arial"/>
                        </a:rPr>
                        <a:t>±1°</a:t>
                      </a:r>
                    </a:p>
                    <a:p>
                      <a:pPr algn="ctr"/>
                      <a:r>
                        <a:rPr lang="en-US" dirty="0" smtClean="0">
                          <a:latin typeface="+mn-lt"/>
                          <a:cs typeface="Arial"/>
                        </a:rPr>
                        <a:t>(</a:t>
                      </a:r>
                      <a:r>
                        <a:rPr lang="en-US" baseline="0" dirty="0" smtClean="0">
                          <a:latin typeface="+mn-lt"/>
                          <a:cs typeface="Arial"/>
                        </a:rPr>
                        <a:t>h</a:t>
                      </a:r>
                      <a:r>
                        <a:rPr lang="en-US" dirty="0" smtClean="0">
                          <a:latin typeface="+mn-lt"/>
                          <a:cs typeface="Arial"/>
                        </a:rPr>
                        <a:t>igh slew rates w/ CMG)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Reaction</a:t>
                      </a:r>
                      <a:r>
                        <a:rPr lang="en-US" baseline="0" dirty="0" smtClean="0"/>
                        <a:t> Control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Arial"/>
                        </a:rPr>
                        <a:t>±0.1° -</a:t>
                      </a:r>
                      <a:r>
                        <a:rPr lang="en-US" baseline="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dirty="0" smtClean="0">
                          <a:latin typeface="+mn-lt"/>
                          <a:cs typeface="Arial"/>
                        </a:rPr>
                        <a:t>±5°</a:t>
                      </a:r>
                    </a:p>
                    <a:p>
                      <a:pPr algn="ctr"/>
                      <a:r>
                        <a:rPr lang="en-US" dirty="0" smtClean="0">
                          <a:latin typeface="+mn-lt"/>
                          <a:cs typeface="Arial"/>
                        </a:rPr>
                        <a:t>(</a:t>
                      </a:r>
                      <a:r>
                        <a:rPr lang="en-US" baseline="0" dirty="0" smtClean="0">
                          <a:latin typeface="+mn-lt"/>
                          <a:cs typeface="Arial"/>
                        </a:rPr>
                        <a:t>h</a:t>
                      </a:r>
                      <a:r>
                        <a:rPr lang="en-US" dirty="0" smtClean="0">
                          <a:latin typeface="+mn-lt"/>
                          <a:cs typeface="Arial"/>
                        </a:rPr>
                        <a:t>igh slew rates possible)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20 June 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96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Attitude Control Approaches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(</a:t>
            </a:r>
            <a:r>
              <a:rPr lang="en-US" sz="2800" dirty="0" err="1">
                <a:solidFill>
                  <a:srgbClr val="000000"/>
                </a:solidFill>
              </a:rPr>
              <a:t>cntd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4185761"/>
          </a:xfrm>
        </p:spPr>
        <p:txBody>
          <a:bodyPr/>
          <a:lstStyle/>
          <a:p>
            <a:r>
              <a:rPr lang="en-US" dirty="0" smtClean="0"/>
              <a:t>Active Control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sz="1800" dirty="0"/>
              <a:t>Pointing </a:t>
            </a:r>
            <a:r>
              <a:rPr lang="en-US" sz="1800" dirty="0" smtClean="0"/>
              <a:t>objective (requires 2 vectors): 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/>
              <a:t>Constraint:</a:t>
            </a:r>
            <a:endParaRPr lang="en-US" sz="2400" dirty="0"/>
          </a:p>
          <a:p>
            <a:pPr lvl="1">
              <a:spcBef>
                <a:spcPts val="1200"/>
              </a:spcBef>
            </a:pPr>
            <a:r>
              <a:rPr lang="en-US" sz="1800" dirty="0" smtClean="0"/>
              <a:t>Construct tracking basis:</a:t>
            </a:r>
            <a:endParaRPr lang="en-US" sz="1800" dirty="0"/>
          </a:p>
          <a:p>
            <a:pPr lvl="1">
              <a:spcBef>
                <a:spcPts val="2400"/>
              </a:spcBef>
            </a:pPr>
            <a:r>
              <a:rPr lang="en-US" sz="1800" dirty="0" smtClean="0"/>
              <a:t>Define matrix which transforms representations </a:t>
            </a:r>
            <a:r>
              <a:rPr lang="en-US" sz="1800" dirty="0"/>
              <a:t>in inertial </a:t>
            </a:r>
            <a:r>
              <a:rPr lang="en-US" sz="1800" dirty="0" smtClean="0"/>
              <a:t>basis to representation </a:t>
            </a:r>
            <a:r>
              <a:rPr lang="en-US" sz="1800" dirty="0"/>
              <a:t>in </a:t>
            </a:r>
            <a:r>
              <a:rPr lang="en-US" sz="1800" dirty="0" smtClean="0"/>
              <a:t>tracking basis:</a:t>
            </a:r>
            <a:endParaRPr lang="en-US" sz="1800" dirty="0"/>
          </a:p>
          <a:p>
            <a:pPr lvl="1">
              <a:spcBef>
                <a:spcPts val="1200"/>
              </a:spcBef>
            </a:pPr>
            <a:endParaRPr lang="en-US" sz="1800" dirty="0"/>
          </a:p>
          <a:p>
            <a:pPr lvl="1">
              <a:spcBef>
                <a:spcPts val="1200"/>
              </a:spcBef>
            </a:pPr>
            <a:r>
              <a:rPr lang="en-US" sz="1800" dirty="0" smtClean="0"/>
              <a:t>Compute attitude </a:t>
            </a:r>
            <a:r>
              <a:rPr lang="en-US" sz="1800" dirty="0"/>
              <a:t>parameters </a:t>
            </a:r>
            <a:r>
              <a:rPr lang="en-US" sz="1800" dirty="0" smtClean="0"/>
              <a:t>from </a:t>
            </a:r>
            <a:r>
              <a:rPr lang="en-US" sz="1800" dirty="0"/>
              <a:t>rotation matrix </a:t>
            </a:r>
            <a:r>
              <a:rPr lang="en-US" sz="1800" dirty="0" smtClean="0"/>
              <a:t>(representation dependent</a:t>
            </a:r>
            <a:r>
              <a:rPr lang="en-US" sz="1800" dirty="0"/>
              <a:t>; </a:t>
            </a:r>
            <a:r>
              <a:rPr lang="en-US" sz="1800" dirty="0" smtClean="0"/>
              <a:t>see “Survey </a:t>
            </a:r>
            <a:r>
              <a:rPr lang="en-US" sz="1800" dirty="0"/>
              <a:t>of Attitude </a:t>
            </a:r>
            <a:r>
              <a:rPr lang="en-US" sz="1800" dirty="0" smtClean="0"/>
              <a:t>Representations” by Schuster)</a:t>
            </a:r>
            <a:endParaRPr lang="en-US" sz="1600" dirty="0"/>
          </a:p>
          <a:p>
            <a:pPr lvl="1">
              <a:spcBef>
                <a:spcPts val="1200"/>
              </a:spcBef>
            </a:pPr>
            <a:r>
              <a:rPr lang="en-US" sz="1800" dirty="0"/>
              <a:t>Define angular </a:t>
            </a:r>
            <a:r>
              <a:rPr lang="en-US" sz="1800" dirty="0" smtClean="0"/>
              <a:t>velocity and angular acceleration: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20 June 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543243"/>
              </p:ext>
            </p:extLst>
          </p:nvPr>
        </p:nvGraphicFramePr>
        <p:xfrm>
          <a:off x="5127476" y="1675436"/>
          <a:ext cx="1028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79" name="Equation" r:id="rId3" imgW="1028520" imgH="342720" progId="Equation.DSMT4">
                  <p:embed/>
                </p:oleObj>
              </mc:Choice>
              <mc:Fallback>
                <p:oleObj name="Equation" r:id="rId3" imgW="102852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27476" y="1675436"/>
                        <a:ext cx="10287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99821"/>
              </p:ext>
            </p:extLst>
          </p:nvPr>
        </p:nvGraphicFramePr>
        <p:xfrm>
          <a:off x="2359025" y="2101850"/>
          <a:ext cx="1104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80" name="Equation" r:id="rId5" imgW="1104840" imgH="355320" progId="Equation.DSMT4">
                  <p:embed/>
                </p:oleObj>
              </mc:Choice>
              <mc:Fallback>
                <p:oleObj name="Equation" r:id="rId5" imgW="110484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9025" y="2101850"/>
                        <a:ext cx="11049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060900"/>
              </p:ext>
            </p:extLst>
          </p:nvPr>
        </p:nvGraphicFramePr>
        <p:xfrm>
          <a:off x="3600450" y="3716338"/>
          <a:ext cx="1943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81" name="Equation" r:id="rId7" imgW="1942920" imgH="419040" progId="Equation.DSMT4">
                  <p:embed/>
                </p:oleObj>
              </mc:Choice>
              <mc:Fallback>
                <p:oleObj name="Equation" r:id="rId7" imgW="19429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00450" y="3716338"/>
                        <a:ext cx="19431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166728"/>
              </p:ext>
            </p:extLst>
          </p:nvPr>
        </p:nvGraphicFramePr>
        <p:xfrm>
          <a:off x="241300" y="5229200"/>
          <a:ext cx="8661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82" name="Equation" r:id="rId9" imgW="8661240" imgH="495000" progId="Equation.DSMT4">
                  <p:embed/>
                </p:oleObj>
              </mc:Choice>
              <mc:Fallback>
                <p:oleObj name="Equation" r:id="rId9" imgW="866124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1300" y="5229200"/>
                        <a:ext cx="86614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910241"/>
              </p:ext>
            </p:extLst>
          </p:nvPr>
        </p:nvGraphicFramePr>
        <p:xfrm>
          <a:off x="304800" y="5868516"/>
          <a:ext cx="8534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83" name="Equation" r:id="rId11" imgW="8534160" imgH="495000" progId="Equation.DSMT4">
                  <p:embed/>
                </p:oleObj>
              </mc:Choice>
              <mc:Fallback>
                <p:oleObj name="Equation" r:id="rId11" imgW="853416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4800" y="5868516"/>
                        <a:ext cx="85344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069530"/>
              </p:ext>
            </p:extLst>
          </p:nvPr>
        </p:nvGraphicFramePr>
        <p:xfrm>
          <a:off x="3786336" y="2328490"/>
          <a:ext cx="38100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84" name="Equation" r:id="rId13" imgW="3809880" imgH="774360" progId="Equation.DSMT4">
                  <p:embed/>
                </p:oleObj>
              </mc:Choice>
              <mc:Fallback>
                <p:oleObj name="Equation" r:id="rId13" imgW="380988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786336" y="2328490"/>
                        <a:ext cx="38100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912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Attitude Control Approaches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(</a:t>
            </a:r>
            <a:r>
              <a:rPr lang="en-US" sz="2800" dirty="0" err="1">
                <a:solidFill>
                  <a:srgbClr val="000000"/>
                </a:solidFill>
              </a:rPr>
              <a:t>cntd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4422749"/>
          </a:xfrm>
        </p:spPr>
        <p:txBody>
          <a:bodyPr/>
          <a:lstStyle/>
          <a:p>
            <a:r>
              <a:rPr lang="en-US" sz="2000" dirty="0" smtClean="0"/>
              <a:t>Form attitude </a:t>
            </a:r>
            <a:r>
              <a:rPr lang="en-US" sz="2000" dirty="0"/>
              <a:t>error </a:t>
            </a:r>
            <a:r>
              <a:rPr lang="en-US" sz="2000" dirty="0" smtClean="0"/>
              <a:t>(representation dependent); e.g.,</a:t>
            </a:r>
            <a:endParaRPr lang="en-US" sz="2000" dirty="0"/>
          </a:p>
          <a:p>
            <a:pPr lvl="1"/>
            <a:r>
              <a:rPr lang="en-US" sz="1800" dirty="0" smtClean="0"/>
              <a:t>SO(3</a:t>
            </a:r>
            <a:r>
              <a:rPr lang="en-US" sz="1800" dirty="0"/>
              <a:t>): </a:t>
            </a:r>
            <a:endParaRPr lang="en-US" sz="1800" dirty="0" smtClean="0"/>
          </a:p>
          <a:p>
            <a:pPr lvl="1">
              <a:spcBef>
                <a:spcPts val="3000"/>
              </a:spcBef>
            </a:pPr>
            <a:r>
              <a:rPr lang="en-US" sz="1800" dirty="0" smtClean="0"/>
              <a:t>Euler parameters:</a:t>
            </a:r>
            <a:endParaRPr lang="en-US" sz="1800" dirty="0"/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Other parameterizations: Somewhat more complicated!</a:t>
            </a:r>
            <a:endParaRPr lang="en-US" sz="1800" dirty="0"/>
          </a:p>
          <a:p>
            <a:r>
              <a:rPr lang="en-US" sz="2000" dirty="0" smtClean="0"/>
              <a:t>Form angular </a:t>
            </a:r>
            <a:r>
              <a:rPr lang="en-US" sz="2000" dirty="0"/>
              <a:t>velocity error </a:t>
            </a:r>
            <a:r>
              <a:rPr lang="en-US" sz="2000" dirty="0" smtClean="0"/>
              <a:t>and angular acceleration:</a:t>
            </a:r>
            <a:endParaRPr lang="en-US" sz="2000" dirty="0"/>
          </a:p>
          <a:p>
            <a:pPr lvl="1"/>
            <a:r>
              <a:rPr lang="en-US" sz="1800" dirty="0" smtClean="0"/>
              <a:t>Both </a:t>
            </a:r>
            <a:r>
              <a:rPr lang="en-US" sz="1800" dirty="0" err="1" smtClean="0"/>
              <a:t>coordinatized</a:t>
            </a:r>
            <a:r>
              <a:rPr lang="en-US" sz="1800" dirty="0" smtClean="0"/>
              <a:t> in the body frame</a:t>
            </a:r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r>
              <a:rPr lang="en-US" sz="2000" dirty="0"/>
              <a:t>Control objective:</a:t>
            </a:r>
          </a:p>
          <a:p>
            <a:pPr lvl="1"/>
            <a:r>
              <a:rPr lang="en-US" sz="1600" dirty="0" smtClean="0"/>
              <a:t>Drive error rates to zero and error attitude to identity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20 June 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369191"/>
              </p:ext>
            </p:extLst>
          </p:nvPr>
        </p:nvGraphicFramePr>
        <p:xfrm>
          <a:off x="3121025" y="1883420"/>
          <a:ext cx="2235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4" name="Equation" r:id="rId4" imgW="2234880" imgH="825480" progId="Equation.DSMT4">
                  <p:embed/>
                </p:oleObj>
              </mc:Choice>
              <mc:Fallback>
                <p:oleObj name="Equation" r:id="rId4" imgW="223488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21025" y="1883420"/>
                        <a:ext cx="22352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698717"/>
              </p:ext>
            </p:extLst>
          </p:nvPr>
        </p:nvGraphicFramePr>
        <p:xfrm>
          <a:off x="1972568" y="1473200"/>
          <a:ext cx="2311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5" name="Equation" r:id="rId6" imgW="2311200" imgH="393480" progId="Equation.DSMT4">
                  <p:embed/>
                </p:oleObj>
              </mc:Choice>
              <mc:Fallback>
                <p:oleObj name="Equation" r:id="rId6" imgW="2311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72568" y="1473200"/>
                        <a:ext cx="23114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445591"/>
              </p:ext>
            </p:extLst>
          </p:nvPr>
        </p:nvGraphicFramePr>
        <p:xfrm>
          <a:off x="3104961" y="3925044"/>
          <a:ext cx="24638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6" name="Equation" r:id="rId8" imgW="2463480" imgH="799920" progId="Equation.DSMT4">
                  <p:embed/>
                </p:oleObj>
              </mc:Choice>
              <mc:Fallback>
                <p:oleObj name="Equation" r:id="rId8" imgW="2463480" imgH="799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04961" y="3925044"/>
                        <a:ext cx="24638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557212"/>
              </p:ext>
            </p:extLst>
          </p:nvPr>
        </p:nvGraphicFramePr>
        <p:xfrm>
          <a:off x="2973388" y="5445125"/>
          <a:ext cx="31115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7" name="Equation" r:id="rId10" imgW="3111480" imgH="1079280" progId="Equation.DSMT4">
                  <p:embed/>
                </p:oleObj>
              </mc:Choice>
              <mc:Fallback>
                <p:oleObj name="Equation" r:id="rId10" imgW="3111480" imgH="1079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973388" y="5445125"/>
                        <a:ext cx="31115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632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Attitude Control Approaches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(</a:t>
            </a:r>
            <a:r>
              <a:rPr lang="en-US" sz="2800" dirty="0" err="1">
                <a:solidFill>
                  <a:srgbClr val="000000"/>
                </a:solidFill>
              </a:rPr>
              <a:t>cntd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5487656"/>
          </a:xfrm>
        </p:spPr>
        <p:txBody>
          <a:bodyPr/>
          <a:lstStyle/>
          <a:p>
            <a:r>
              <a:rPr lang="en-US" dirty="0"/>
              <a:t>2-axis control (i.e., magnetic coils)</a:t>
            </a:r>
          </a:p>
          <a:p>
            <a:pPr lvl="1"/>
            <a:r>
              <a:rPr lang="en-US" dirty="0" smtClean="0"/>
              <a:t>Pointing </a:t>
            </a:r>
            <a:r>
              <a:rPr lang="en-US" dirty="0"/>
              <a:t>objective </a:t>
            </a:r>
            <a:r>
              <a:rPr lang="en-US" dirty="0" smtClean="0"/>
              <a:t>not guaranteed</a:t>
            </a:r>
            <a:endParaRPr lang="en-US" dirty="0"/>
          </a:p>
          <a:p>
            <a:pPr lvl="1"/>
            <a:r>
              <a:rPr lang="en-US" dirty="0" smtClean="0"/>
              <a:t>Used primarily to </a:t>
            </a:r>
            <a:r>
              <a:rPr lang="en-US" dirty="0" err="1" smtClean="0"/>
              <a:t>detumble</a:t>
            </a:r>
            <a:r>
              <a:rPr lang="en-US" dirty="0" smtClean="0"/>
              <a:t>/dump momentum </a:t>
            </a:r>
            <a:br>
              <a:rPr lang="en-US" dirty="0" smtClean="0"/>
            </a:br>
            <a:r>
              <a:rPr lang="en-US" dirty="0" smtClean="0"/>
              <a:t>e.g., </a:t>
            </a:r>
            <a:r>
              <a:rPr lang="en-US" dirty="0"/>
              <a:t>B-dot controller </a:t>
            </a:r>
            <a:endParaRPr lang="en-US" dirty="0" smtClean="0"/>
          </a:p>
          <a:p>
            <a:pPr lvl="1"/>
            <a:endParaRPr lang="en-US" dirty="0" smtClean="0"/>
          </a:p>
          <a:p>
            <a:pPr>
              <a:spcBef>
                <a:spcPts val="1500"/>
              </a:spcBef>
            </a:pPr>
            <a:r>
              <a:rPr lang="en-US" dirty="0" smtClean="0"/>
              <a:t>3-axis control</a:t>
            </a:r>
          </a:p>
          <a:p>
            <a:pPr lvl="1"/>
            <a:r>
              <a:rPr lang="en-US" dirty="0" smtClean="0"/>
              <a:t>Pointing objectives achievable </a:t>
            </a:r>
            <a:r>
              <a:rPr lang="en-US" dirty="0"/>
              <a:t>(orientation and rates)</a:t>
            </a:r>
          </a:p>
          <a:p>
            <a:pPr lvl="1"/>
            <a:r>
              <a:rPr lang="en-US" dirty="0" smtClean="0"/>
              <a:t>Feedback </a:t>
            </a:r>
            <a:r>
              <a:rPr lang="en-US" dirty="0"/>
              <a:t>controller (most common</a:t>
            </a:r>
            <a:r>
              <a:rPr lang="en-US" dirty="0" smtClean="0"/>
              <a:t>); </a:t>
            </a:r>
            <a:br>
              <a:rPr lang="en-US" dirty="0" smtClean="0"/>
            </a:br>
            <a:r>
              <a:rPr lang="en-US" dirty="0" smtClean="0"/>
              <a:t>e.g., </a:t>
            </a:r>
            <a:r>
              <a:rPr lang="en-US" dirty="0" err="1" smtClean="0"/>
              <a:t>eigen</a:t>
            </a:r>
            <a:r>
              <a:rPr lang="en-US" dirty="0" smtClean="0"/>
              <a:t>-axis </a:t>
            </a:r>
            <a:r>
              <a:rPr lang="en-US" dirty="0"/>
              <a:t>controller</a:t>
            </a:r>
          </a:p>
          <a:p>
            <a:pPr lvl="1"/>
            <a:endParaRPr lang="en-US" dirty="0"/>
          </a:p>
          <a:p>
            <a:pPr>
              <a:spcBef>
                <a:spcPts val="1500"/>
              </a:spcBef>
            </a:pPr>
            <a:r>
              <a:rPr lang="en-US" dirty="0" smtClean="0"/>
              <a:t>Momentum </a:t>
            </a:r>
            <a:r>
              <a:rPr lang="en-US" dirty="0"/>
              <a:t>management</a:t>
            </a:r>
          </a:p>
          <a:p>
            <a:pPr lvl="1"/>
            <a:r>
              <a:rPr lang="en-US" dirty="0" smtClean="0"/>
              <a:t>AMEDs will saturate (due to disturbance)</a:t>
            </a:r>
          </a:p>
          <a:p>
            <a:pPr lvl="1"/>
            <a:r>
              <a:rPr lang="en-US" dirty="0" smtClean="0"/>
              <a:t>Must balance attitude objectives and momentum management</a:t>
            </a:r>
          </a:p>
          <a:p>
            <a:pPr lvl="2"/>
            <a:r>
              <a:rPr lang="en-US" dirty="0" smtClean="0"/>
              <a:t>Stop attitude objective and dump momentum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20 June 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974201"/>
              </p:ext>
            </p:extLst>
          </p:nvPr>
        </p:nvGraphicFramePr>
        <p:xfrm>
          <a:off x="2253024" y="4588502"/>
          <a:ext cx="4637952" cy="432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3" name="Equation" r:id="rId4" imgW="4216320" imgH="393480" progId="Equation.DSMT4">
                  <p:embed/>
                </p:oleObj>
              </mc:Choice>
              <mc:Fallback>
                <p:oleObj name="Equation" r:id="rId4" imgW="4216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53024" y="4588502"/>
                        <a:ext cx="4637952" cy="4328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843395"/>
              </p:ext>
            </p:extLst>
          </p:nvPr>
        </p:nvGraphicFramePr>
        <p:xfrm>
          <a:off x="2190258" y="2587026"/>
          <a:ext cx="4763484" cy="516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4" name="Equation" r:id="rId6" imgW="4330440" imgH="469800" progId="Equation.DSMT4">
                  <p:embed/>
                </p:oleObj>
              </mc:Choice>
              <mc:Fallback>
                <p:oleObj name="Equation" r:id="rId6" imgW="43304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90258" y="2587026"/>
                        <a:ext cx="4763484" cy="516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823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ADC Mission Assurance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3046988"/>
          </a:xfrm>
        </p:spPr>
        <p:txBody>
          <a:bodyPr/>
          <a:lstStyle/>
          <a:p>
            <a:r>
              <a:rPr lang="en-US" dirty="0" smtClean="0"/>
              <a:t>Assembly, Integration &amp; Test (Verification &amp; Validation)</a:t>
            </a:r>
          </a:p>
          <a:p>
            <a:pPr lvl="1"/>
            <a:r>
              <a:rPr lang="en-US" dirty="0" smtClean="0"/>
              <a:t>Difficult to perform end-to-end ground validation tests</a:t>
            </a:r>
          </a:p>
          <a:p>
            <a:pPr lvl="1"/>
            <a:r>
              <a:rPr lang="en-US" dirty="0" smtClean="0"/>
              <a:t>Typically hardware-in-the-loop testing</a:t>
            </a:r>
          </a:p>
          <a:p>
            <a:pPr lvl="2"/>
            <a:r>
              <a:rPr lang="en-US" dirty="0" smtClean="0"/>
              <a:t>Mix of hardware and simulations </a:t>
            </a:r>
          </a:p>
          <a:p>
            <a:pPr lvl="2"/>
            <a:r>
              <a:rPr lang="en-US" dirty="0" smtClean="0"/>
              <a:t>Most utilize air bearing configurations</a:t>
            </a:r>
          </a:p>
          <a:p>
            <a:pPr lvl="3"/>
            <a:r>
              <a:rPr lang="en-US" dirty="0" smtClean="0"/>
              <a:t>Limited motion in two axes</a:t>
            </a:r>
          </a:p>
          <a:p>
            <a:pPr lvl="3"/>
            <a:r>
              <a:rPr lang="en-US" dirty="0" smtClean="0"/>
              <a:t>Limited environmental test (no vacuum)</a:t>
            </a:r>
          </a:p>
          <a:p>
            <a:pPr lvl="3"/>
            <a:r>
              <a:rPr lang="en-US" dirty="0" smtClean="0"/>
              <a:t>Gravity bias unloading needed</a:t>
            </a:r>
          </a:p>
          <a:p>
            <a:pPr lvl="3"/>
            <a:r>
              <a:rPr lang="en-US" dirty="0" smtClean="0"/>
              <a:t>Torque inferred from motion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20 June 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46</a:t>
            </a:fld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6588224" y="3861048"/>
            <a:ext cx="2304256" cy="2679767"/>
            <a:chOff x="5220072" y="3659045"/>
            <a:chExt cx="2304256" cy="267976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-2" t="1626" r="56718" b="1749"/>
            <a:stretch/>
          </p:blipFill>
          <p:spPr>
            <a:xfrm>
              <a:off x="5556309" y="3659045"/>
              <a:ext cx="1631782" cy="241651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220072" y="6080280"/>
              <a:ext cx="2304256" cy="258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1200" b="0" dirty="0">
                  <a:solidFill>
                    <a:srgbClr val="2E414F"/>
                  </a:solidFill>
                </a:rPr>
                <a:t>Georgia Institute of </a:t>
              </a:r>
              <a:r>
                <a:rPr lang="en-US" sz="1200" b="0" dirty="0" smtClean="0">
                  <a:solidFill>
                    <a:srgbClr val="2E414F"/>
                  </a:solidFill>
                </a:rPr>
                <a:t>Technology</a:t>
              </a:r>
              <a:endParaRPr lang="en-US" sz="1200" dirty="0">
                <a:latin typeface="+mn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77434" y="2070714"/>
            <a:ext cx="2399022" cy="1646318"/>
            <a:chOff x="1687330" y="4943656"/>
            <a:chExt cx="2399022" cy="164631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87330" y="4943656"/>
              <a:ext cx="2399022" cy="139062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022745" y="6331442"/>
              <a:ext cx="1728192" cy="258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1200" b="0" dirty="0" smtClean="0">
                  <a:solidFill>
                    <a:srgbClr val="2E414F"/>
                  </a:solidFill>
                </a:rPr>
                <a:t>University of Michigan</a:t>
              </a:r>
              <a:endParaRPr lang="en-US" sz="1200" dirty="0">
                <a:latin typeface="+mn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3528" y="4271953"/>
            <a:ext cx="2388870" cy="2268862"/>
            <a:chOff x="323528" y="4335860"/>
            <a:chExt cx="2388870" cy="226886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/>
            <a:srcRect l="48701" t="9718" r="3419" b="6574"/>
            <a:stretch/>
          </p:blipFill>
          <p:spPr>
            <a:xfrm>
              <a:off x="323528" y="4335860"/>
              <a:ext cx="2388870" cy="201168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83568" y="6346190"/>
              <a:ext cx="1728192" cy="258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1200" b="0" dirty="0" smtClean="0">
                  <a:solidFill>
                    <a:srgbClr val="2E414F"/>
                  </a:solidFill>
                </a:rPr>
                <a:t>York University</a:t>
              </a:r>
              <a:endParaRPr lang="en-US" sz="1200" dirty="0">
                <a:latin typeface="+mn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100791" y="4271952"/>
            <a:ext cx="3055385" cy="2268863"/>
            <a:chOff x="3100791" y="4335859"/>
            <a:chExt cx="3055385" cy="2268863"/>
          </a:xfrm>
        </p:grpSpPr>
        <p:pic>
          <p:nvPicPr>
            <p:cNvPr id="31746" name="Picture 2" descr="Image result for honeywell cmg testbed imag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791" y="4335859"/>
              <a:ext cx="3055385" cy="2005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3476355" y="6346190"/>
              <a:ext cx="2304256" cy="258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1200" b="0" dirty="0" smtClean="0">
                  <a:solidFill>
                    <a:srgbClr val="2E414F"/>
                  </a:solidFill>
                </a:rPr>
                <a:t>Honeywell MCS/LOS Testbed</a:t>
              </a:r>
              <a:endParaRPr lang="en-US" sz="12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73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E55DC945-2A79-8E4A-AFA5-F4017FF60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SwampSat II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xmlns="" id="{F80E1853-DAF1-1D42-86C0-01CD379B6E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3528" y="1098610"/>
                <a:ext cx="8412480" cy="2185214"/>
              </a:xfrm>
            </p:spPr>
            <p:txBody>
              <a:bodyPr>
                <a:spAutoFit/>
              </a:bodyPr>
              <a:lstStyle/>
              <a:p>
                <a:pPr marL="0" indent="0">
                  <a:buNone/>
                </a:pPr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Mission Objectives: 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Characterize very low frequency (VLF) waves in LEO using a 16 m square loop antenna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 collect </a:t>
                </a:r>
              </a:p>
              <a:p>
                <a:pPr marL="0" indent="0">
                  <a:buNone/>
                </a:pPr>
                <a:r>
                  <a:rPr lang="en-GB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Control </a:t>
                </a:r>
                <a:r>
                  <a:rPr lang="en-GB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requirements: </a:t>
                </a:r>
              </a:p>
              <a:p>
                <a:r>
                  <a:rPr lang="en-GB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Detumble</a:t>
                </a:r>
                <a:r>
                  <a:rPr lang="en-GB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S/C</a:t>
                </a:r>
              </a:p>
              <a:p>
                <a:r>
                  <a:rPr lang="en-GB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Orient antenna plane 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 ram direction (+/-10 </a:t>
                </a:r>
                <a:r>
                  <a:rPr lang="en-GB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deg</a:t>
                </a:r>
                <a:r>
                  <a:rPr lang="en-GB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80E1853-DAF1-1D42-86C0-01CD379B6E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098610"/>
                <a:ext cx="8412480" cy="2185214"/>
              </a:xfrm>
              <a:blipFill rotWithShape="0">
                <a:blip r:embed="rId2"/>
                <a:stretch>
                  <a:fillRect l="-725" t="-1114" b="-4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7EDC88D-E979-C245-81AE-478B8DA25F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9" t="2563" r="5164" b="12645"/>
          <a:stretch/>
        </p:blipFill>
        <p:spPr>
          <a:xfrm>
            <a:off x="794899" y="3781541"/>
            <a:ext cx="3978918" cy="26073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0179173-AA70-A04E-823A-DAC76569C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9382" y="3690553"/>
            <a:ext cx="2569389" cy="26073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C22F06F-8C68-AA46-87CE-77509A719137}"/>
              </a:ext>
            </a:extLst>
          </p:cNvPr>
          <p:cNvSpPr txBox="1"/>
          <p:nvPr/>
        </p:nvSpPr>
        <p:spPr>
          <a:xfrm>
            <a:off x="1420843" y="6405247"/>
            <a:ext cx="2727029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600" b="0" dirty="0"/>
              <a:t>SwampSat II during mission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990799D-BED0-6044-AAC8-5A184A3C8090}"/>
              </a:ext>
            </a:extLst>
          </p:cNvPr>
          <p:cNvSpPr txBox="1"/>
          <p:nvPr/>
        </p:nvSpPr>
        <p:spPr>
          <a:xfrm>
            <a:off x="5771709" y="6388938"/>
            <a:ext cx="2610010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600" b="0" dirty="0"/>
              <a:t>Payload antenna deployed</a:t>
            </a:r>
          </a:p>
        </p:txBody>
      </p:sp>
    </p:spTree>
    <p:extLst>
      <p:ext uri="{BB962C8B-B14F-4D97-AF65-F5344CB8AC3E}">
        <p14:creationId xmlns:p14="http://schemas.microsoft.com/office/powerpoint/2010/main" val="314611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67FE0878-6285-FD47-B40F-201189739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SwampSat II Boom Characteristics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xmlns="" id="{ED88663E-9275-3A46-BA57-E3597E3AD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1064907"/>
          </a:xfrm>
        </p:spPr>
        <p:txBody>
          <a:bodyPr/>
          <a:lstStyle/>
          <a:p>
            <a:r>
              <a:rPr lang="en-US" sz="2000" dirty="0" smtClean="0"/>
              <a:t>Four </a:t>
            </a:r>
            <a:r>
              <a:rPr lang="en-US" sz="2000" dirty="0"/>
              <a:t>booms are used to support </a:t>
            </a:r>
            <a:r>
              <a:rPr lang="en-US" sz="2000" dirty="0" smtClean="0"/>
              <a:t>the </a:t>
            </a:r>
            <a:r>
              <a:rPr lang="en-US" sz="2000" dirty="0"/>
              <a:t>16 meter square loop antenna</a:t>
            </a:r>
          </a:p>
          <a:p>
            <a:pPr lvl="1"/>
            <a:r>
              <a:rPr lang="en-US" sz="1800" dirty="0"/>
              <a:t>Each boom is 2.8 meters </a:t>
            </a:r>
            <a:r>
              <a:rPr lang="en-US" sz="1800" dirty="0" smtClean="0"/>
              <a:t>long</a:t>
            </a:r>
          </a:p>
          <a:p>
            <a:pPr lvl="1"/>
            <a:r>
              <a:rPr lang="en-US" sz="1800" dirty="0" smtClean="0"/>
              <a:t>Conductors </a:t>
            </a:r>
            <a:r>
              <a:rPr lang="en-US" sz="1800" dirty="0"/>
              <a:t>embedded </a:t>
            </a:r>
            <a:r>
              <a:rPr lang="en-US" sz="1800" dirty="0" smtClean="0"/>
              <a:t>in one boom</a:t>
            </a: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2F3CC8F-915E-984F-86AF-9787ED1D3C5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2" r="3835" b="16268"/>
          <a:stretch/>
        </p:blipFill>
        <p:spPr bwMode="auto">
          <a:xfrm>
            <a:off x="5808326" y="1525984"/>
            <a:ext cx="2651719" cy="25278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3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5095944"/>
              </p:ext>
            </p:extLst>
          </p:nvPr>
        </p:nvGraphicFramePr>
        <p:xfrm>
          <a:off x="462461" y="2728639"/>
          <a:ext cx="4663440" cy="32956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688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17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Parameter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Value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Units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27305" marB="2730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Flattened height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mm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27305" marB="27305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Deployed </a:t>
                      </a:r>
                      <a:r>
                        <a:rPr lang="en-US" sz="1800" dirty="0" smtClean="0">
                          <a:effectLst/>
                        </a:rPr>
                        <a:t>diameter(2</a:t>
                      </a:r>
                      <a:r>
                        <a:rPr lang="en-US" sz="1800" i="1" dirty="0" smtClean="0">
                          <a:effectLst/>
                        </a:rPr>
                        <a:t>r</a:t>
                      </a:r>
                      <a:r>
                        <a:rPr lang="en-US" sz="1800" dirty="0" smtClean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12.7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mm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27305" marB="27305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Thickness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0.168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mm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27305" marB="27305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Internal </a:t>
                      </a:r>
                      <a:r>
                        <a:rPr lang="en-US" sz="1800" dirty="0" smtClean="0">
                          <a:effectLst/>
                        </a:rPr>
                        <a:t>angle (</a:t>
                      </a:r>
                      <a:r>
                        <a:rPr lang="en-US" sz="1800" i="1" dirty="0" smtClean="0">
                          <a:effectLst/>
                          <a:latin typeface="Symbol" panose="05050102010706020507" pitchFamily="18" charset="2"/>
                        </a:rPr>
                        <a:t>q </a:t>
                      </a:r>
                      <a:r>
                        <a:rPr lang="en-US" sz="1800" dirty="0" smtClean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450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deg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27305" marB="27305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Max axial load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5.7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27305" marB="27305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Bending stiffness (</a:t>
                      </a:r>
                      <a:r>
                        <a:rPr lang="en-US" sz="1800" dirty="0" err="1">
                          <a:effectLst/>
                        </a:rPr>
                        <a:t>EIx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20.9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Nm</a:t>
                      </a:r>
                      <a:r>
                        <a:rPr lang="en-US" sz="1800" baseline="300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27305" marB="27305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Bending stiffness (</a:t>
                      </a:r>
                      <a:r>
                        <a:rPr lang="en-US" sz="1800" dirty="0" err="1">
                          <a:effectLst/>
                        </a:rPr>
                        <a:t>EIy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17.1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Nm</a:t>
                      </a:r>
                      <a:r>
                        <a:rPr lang="en-US" sz="1800" baseline="300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27305" marB="27305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Mass of boom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42.4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27305" marB="27305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6050825" y="4165175"/>
            <a:ext cx="2352573" cy="2330280"/>
            <a:chOff x="6050825" y="4165175"/>
            <a:chExt cx="2352573" cy="233028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1AED72E1-C019-4D49-82D8-202A61E524D3}"/>
                </a:ext>
              </a:extLst>
            </p:cNvPr>
            <p:cNvCxnSpPr/>
            <p:nvPr/>
          </p:nvCxnSpPr>
          <p:spPr>
            <a:xfrm flipH="1" flipV="1">
              <a:off x="6748028" y="4471905"/>
              <a:ext cx="366663" cy="989622"/>
            </a:xfrm>
            <a:prstGeom prst="lin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soli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CCA78792-5BB7-9E4A-9EAA-7C142A55EA65}"/>
                </a:ext>
              </a:extLst>
            </p:cNvPr>
            <p:cNvCxnSpPr/>
            <p:nvPr/>
          </p:nvCxnSpPr>
          <p:spPr>
            <a:xfrm flipV="1">
              <a:off x="7118537" y="4478699"/>
              <a:ext cx="355403" cy="989621"/>
            </a:xfrm>
            <a:prstGeom prst="lin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0550627"/>
                </p:ext>
              </p:extLst>
            </p:nvPr>
          </p:nvGraphicFramePr>
          <p:xfrm>
            <a:off x="7393270" y="4808964"/>
            <a:ext cx="153648" cy="1813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60" name="Equation" r:id="rId4" imgW="139680" imgH="164880" progId="Equation.DSMT4">
                    <p:embed/>
                  </p:oleObj>
                </mc:Choice>
                <mc:Fallback>
                  <p:oleObj name="Equation" r:id="rId4" imgW="139680" imgH="164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393270" y="4808964"/>
                          <a:ext cx="153648" cy="18136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6795179"/>
                </p:ext>
              </p:extLst>
            </p:nvPr>
          </p:nvGraphicFramePr>
          <p:xfrm>
            <a:off x="7055197" y="5616256"/>
            <a:ext cx="167508" cy="223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61" name="Equation" r:id="rId6" imgW="152280" imgH="203040" progId="Equation.DSMT4">
                    <p:embed/>
                  </p:oleObj>
                </mc:Choice>
                <mc:Fallback>
                  <p:oleObj name="Equation" r:id="rId6" imgW="1522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055197" y="5616256"/>
                          <a:ext cx="167508" cy="22334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5" name="Straight Connector 24"/>
            <p:cNvCxnSpPr/>
            <p:nvPr/>
          </p:nvCxnSpPr>
          <p:spPr bwMode="auto">
            <a:xfrm>
              <a:off x="7114691" y="5468806"/>
              <a:ext cx="1280160" cy="0"/>
            </a:xfrm>
            <a:prstGeom prst="line">
              <a:avLst/>
            </a:prstGeom>
            <a:noFill/>
            <a:ln w="222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7114691" y="4188646"/>
              <a:ext cx="0" cy="1280160"/>
            </a:xfrm>
            <a:prstGeom prst="line">
              <a:avLst/>
            </a:prstGeom>
            <a:noFill/>
            <a:ln w="222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686979"/>
                </p:ext>
              </p:extLst>
            </p:nvPr>
          </p:nvGraphicFramePr>
          <p:xfrm>
            <a:off x="8222030" y="5175072"/>
            <a:ext cx="181368" cy="237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62" name="Equation" r:id="rId8" imgW="164880" imgH="215640" progId="Equation.DSMT4">
                    <p:embed/>
                  </p:oleObj>
                </mc:Choice>
                <mc:Fallback>
                  <p:oleObj name="Equation" r:id="rId8" imgW="164880" imgH="215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8222030" y="5175072"/>
                          <a:ext cx="181368" cy="23720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8190268"/>
                </p:ext>
              </p:extLst>
            </p:nvPr>
          </p:nvGraphicFramePr>
          <p:xfrm>
            <a:off x="7181275" y="4165175"/>
            <a:ext cx="167508" cy="1813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63" name="Equation" r:id="rId10" imgW="152280" imgH="164880" progId="Equation.DSMT4">
                    <p:embed/>
                  </p:oleObj>
                </mc:Choice>
                <mc:Fallback>
                  <p:oleObj name="Equation" r:id="rId10" imgW="152280" imgH="164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7181275" y="4165175"/>
                          <a:ext cx="167508" cy="18136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Arc 28"/>
            <p:cNvSpPr>
              <a:spLocks noChangeAspect="1"/>
            </p:cNvSpPr>
            <p:nvPr/>
          </p:nvSpPr>
          <p:spPr bwMode="auto">
            <a:xfrm>
              <a:off x="6050825" y="4392335"/>
              <a:ext cx="2103120" cy="2103120"/>
            </a:xfrm>
            <a:prstGeom prst="arc">
              <a:avLst>
                <a:gd name="adj1" fmla="val 17475848"/>
                <a:gd name="adj2" fmla="val 15037394"/>
              </a:avLst>
            </a:pr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/>
            <p:cNvSpPr>
              <a:spLocks noChangeAspect="1"/>
            </p:cNvSpPr>
            <p:nvPr/>
          </p:nvSpPr>
          <p:spPr bwMode="auto">
            <a:xfrm>
              <a:off x="6599465" y="4940975"/>
              <a:ext cx="1005840" cy="1005840"/>
            </a:xfrm>
            <a:prstGeom prst="arc">
              <a:avLst>
                <a:gd name="adj1" fmla="val 17475848"/>
                <a:gd name="adj2" fmla="val 15037394"/>
              </a:avLst>
            </a:prstGeom>
            <a:noFill/>
            <a:ln w="158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329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ED88663E-9275-3A46-BA57-E3597E3AD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52736"/>
            <a:ext cx="8412480" cy="1101840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Manifested on Cygnus NG-12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NanoRacks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deployment October 2019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Cygnus departs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~3 months later</a:t>
            </a:r>
            <a:endParaRPr lang="en-US" sz="2000" dirty="0"/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SwampSat II deployed at an altitude ~500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D490D2-42D7-7646-B25E-48C8AD9E1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42" y="2656962"/>
            <a:ext cx="8400137" cy="36576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2B54AD0C-EC56-F048-A24E-AAA5F3CD8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SwampSat </a:t>
            </a:r>
            <a:r>
              <a:rPr lang="en-US" dirty="0" smtClean="0"/>
              <a:t>II ConOps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12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 &amp; Definitions</a:t>
            </a:r>
            <a:r>
              <a:rPr lang="en-US" sz="2800" dirty="0"/>
              <a:t> (</a:t>
            </a:r>
            <a:r>
              <a:rPr lang="en-US" sz="2800" dirty="0" err="1"/>
              <a:t>cntd</a:t>
            </a:r>
            <a:r>
              <a:rPr lang="en-US" sz="2800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5423023"/>
          </a:xfrm>
        </p:spPr>
        <p:txBody>
          <a:bodyPr/>
          <a:lstStyle/>
          <a:p>
            <a:r>
              <a:rPr lang="en-US" dirty="0"/>
              <a:t>Attitude </a:t>
            </a:r>
            <a:r>
              <a:rPr lang="en-US" dirty="0" smtClean="0"/>
              <a:t>Error</a:t>
            </a:r>
          </a:p>
          <a:p>
            <a:pPr lvl="1"/>
            <a:r>
              <a:rPr lang="en-US" dirty="0"/>
              <a:t>Low frequency component of </a:t>
            </a:r>
            <a:r>
              <a:rPr lang="en-US" dirty="0" smtClean="0"/>
              <a:t>misalignment between the desired </a:t>
            </a:r>
            <a:r>
              <a:rPr lang="en-US" dirty="0"/>
              <a:t>attitude </a:t>
            </a:r>
            <a:r>
              <a:rPr lang="en-US" dirty="0" smtClean="0"/>
              <a:t>of the spacecraft </a:t>
            </a:r>
            <a:r>
              <a:rPr lang="en-US" dirty="0"/>
              <a:t>and </a:t>
            </a:r>
            <a:r>
              <a:rPr lang="en-US" dirty="0" smtClean="0"/>
              <a:t>its actual attitude (aka </a:t>
            </a:r>
            <a:r>
              <a:rPr lang="en-US" i="1" dirty="0" smtClean="0"/>
              <a:t>pointing accuracy</a:t>
            </a:r>
            <a:r>
              <a:rPr lang="en-US" dirty="0" smtClean="0"/>
              <a:t>)</a:t>
            </a:r>
          </a:p>
          <a:p>
            <a:r>
              <a:rPr lang="en-US" dirty="0" smtClean="0"/>
              <a:t>Knowledge </a:t>
            </a:r>
            <a:r>
              <a:rPr lang="en-US" dirty="0"/>
              <a:t>Error</a:t>
            </a:r>
          </a:p>
          <a:p>
            <a:pPr lvl="1"/>
            <a:r>
              <a:rPr lang="en-US" dirty="0"/>
              <a:t>Low frequency component of misalignment between the </a:t>
            </a:r>
            <a:r>
              <a:rPr lang="en-US" dirty="0" smtClean="0"/>
              <a:t>measured </a:t>
            </a:r>
            <a:r>
              <a:rPr lang="en-US" dirty="0"/>
              <a:t>attitude of the spacecraft and </a:t>
            </a:r>
            <a:r>
              <a:rPr lang="en-US" dirty="0" smtClean="0"/>
              <a:t>actual attitude</a:t>
            </a:r>
            <a:endParaRPr lang="en-US" dirty="0"/>
          </a:p>
          <a:p>
            <a:r>
              <a:rPr lang="en-US" dirty="0"/>
              <a:t>Control Error</a:t>
            </a:r>
          </a:p>
          <a:p>
            <a:pPr lvl="1"/>
            <a:r>
              <a:rPr lang="en-US" dirty="0"/>
              <a:t>Low frequency component of misalignment between the desired attitude of the spacecraft and the current knowledge of its attitude (i.e., its “determined” attitude)</a:t>
            </a:r>
          </a:p>
          <a:p>
            <a:r>
              <a:rPr lang="en-US" dirty="0" smtClean="0"/>
              <a:t>Attitude Jitter</a:t>
            </a:r>
          </a:p>
          <a:p>
            <a:pPr lvl="1"/>
            <a:r>
              <a:rPr lang="en-US" dirty="0"/>
              <a:t>High frequency component of spacecraft </a:t>
            </a:r>
            <a:r>
              <a:rPr lang="en-US" dirty="0" smtClean="0"/>
              <a:t>attitude misalignment; typically ignored by the control </a:t>
            </a:r>
            <a:r>
              <a:rPr lang="en-US" dirty="0"/>
              <a:t>system and reduced by good control </a:t>
            </a:r>
            <a:r>
              <a:rPr lang="en-US" dirty="0" smtClean="0"/>
              <a:t>design and/or fine pointing control (aka </a:t>
            </a:r>
            <a:r>
              <a:rPr lang="en-US" i="1" dirty="0" smtClean="0"/>
              <a:t>attitude stability</a:t>
            </a:r>
            <a:r>
              <a:rPr lang="en-US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20 June 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43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20040" y="1052736"/>
            <a:ext cx="8412480" cy="535478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BF7E3B6B-B77E-6147-83EA-CEF0D041D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SwampSat </a:t>
            </a:r>
            <a:r>
              <a:rPr lang="en-US" dirty="0" smtClean="0"/>
              <a:t>II </a:t>
            </a:r>
            <a:r>
              <a:rPr lang="en-US" dirty="0"/>
              <a:t>ConOps</a:t>
            </a:r>
            <a:endParaRPr lang="en-US" b="1" dirty="0"/>
          </a:p>
        </p:txBody>
      </p:sp>
      <p:pic>
        <p:nvPicPr>
          <p:cNvPr id="11" name="Content Placeholder 5" descr="conops">
            <a:extLst>
              <a:ext uri="{FF2B5EF4-FFF2-40B4-BE49-F238E27FC236}">
                <a16:creationId xmlns:a16="http://schemas.microsoft.com/office/drawing/2014/main" xmlns="" id="{62DCED67-902F-064B-BF21-C43CFEE8D4C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1575" y="1098550"/>
            <a:ext cx="3056712" cy="1754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31C99AC-08E7-164B-BB91-7A02963B154E}"/>
              </a:ext>
            </a:extLst>
          </p:cNvPr>
          <p:cNvGrpSpPr/>
          <p:nvPr/>
        </p:nvGrpSpPr>
        <p:grpSpPr>
          <a:xfrm>
            <a:off x="521322" y="1843092"/>
            <a:ext cx="7901326" cy="4384241"/>
            <a:chOff x="28578" y="1846"/>
            <a:chExt cx="5559514" cy="3084254"/>
          </a:xfrm>
        </p:grpSpPr>
        <p:sp>
          <p:nvSpPr>
            <p:cNvPr id="13" name="Text Box 2">
              <a:extLst>
                <a:ext uri="{FF2B5EF4-FFF2-40B4-BE49-F238E27FC236}">
                  <a16:creationId xmlns:a16="http://schemas.microsoft.com/office/drawing/2014/main" xmlns="" id="{9DF65B5A-8991-2542-967B-AC0ACC1D7B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27" y="2571750"/>
              <a:ext cx="1256804" cy="403222"/>
            </a:xfrm>
            <a:prstGeom prst="roundRect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Launch</a:t>
              </a:r>
              <a:endPara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37853FFC-B87F-5A46-B00E-66EFE0440C33}"/>
                </a:ext>
              </a:extLst>
            </p:cNvPr>
            <p:cNvSpPr/>
            <p:nvPr/>
          </p:nvSpPr>
          <p:spPr>
            <a:xfrm>
              <a:off x="1419234" y="2295525"/>
              <a:ext cx="333375" cy="333375"/>
            </a:xfrm>
            <a:prstGeom prst="ellipse">
              <a:avLst/>
            </a:prstGeom>
            <a:noFill/>
            <a:ln w="9525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srgbClr val="ED7D3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 </a:t>
              </a:r>
              <a:endPara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A434E335-B576-C042-A3B9-4C2DDB9F9BF2}"/>
                </a:ext>
              </a:extLst>
            </p:cNvPr>
            <p:cNvSpPr/>
            <p:nvPr/>
          </p:nvSpPr>
          <p:spPr>
            <a:xfrm>
              <a:off x="1685931" y="2752725"/>
              <a:ext cx="333375" cy="333375"/>
            </a:xfrm>
            <a:prstGeom prst="ellips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xmlns="" id="{96D0FD87-8ADA-9E40-8172-5ED808AE52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78" y="1704975"/>
              <a:ext cx="1322258" cy="694556"/>
            </a:xfrm>
            <a:prstGeom prst="roundRect">
              <a:avLst/>
            </a:prstGeom>
            <a:noFill/>
            <a:ln w="9525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solidFill>
                    <a:srgbClr val="ED7D3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Detumble</a:t>
              </a:r>
              <a:endPara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solidFill>
                    <a:srgbClr val="ED7D3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Spacecraft</a:t>
              </a:r>
              <a:endPara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97620827-534C-7746-B9D9-B52088D0BE88}"/>
                </a:ext>
              </a:extLst>
            </p:cNvPr>
            <p:cNvSpPr/>
            <p:nvPr/>
          </p:nvSpPr>
          <p:spPr>
            <a:xfrm>
              <a:off x="1219200" y="1047750"/>
              <a:ext cx="333375" cy="333375"/>
            </a:xfrm>
            <a:prstGeom prst="ellipse">
              <a:avLst/>
            </a:prstGeom>
            <a:noFill/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2">
              <a:extLst>
                <a:ext uri="{FF2B5EF4-FFF2-40B4-BE49-F238E27FC236}">
                  <a16:creationId xmlns:a16="http://schemas.microsoft.com/office/drawing/2014/main" xmlns="" id="{3C16C708-1E12-6247-990D-5F60C912CB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649" y="855891"/>
              <a:ext cx="990724" cy="694556"/>
            </a:xfrm>
            <a:prstGeom prst="roundRect">
              <a:avLst/>
            </a:prstGeom>
            <a:noFill/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Deploy</a:t>
              </a:r>
              <a:endParaRPr lang="en-US" sz="1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Panels</a:t>
              </a:r>
              <a:endParaRPr lang="en-US" sz="1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D1707500-B5A8-5E4F-BF46-E3A184B0BDDA}"/>
                </a:ext>
              </a:extLst>
            </p:cNvPr>
            <p:cNvSpPr/>
            <p:nvPr/>
          </p:nvSpPr>
          <p:spPr>
            <a:xfrm>
              <a:off x="1666875" y="276225"/>
              <a:ext cx="333375" cy="333375"/>
            </a:xfrm>
            <a:prstGeom prst="ellipse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r>
                <a:rPr lang="en-US" sz="1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2">
              <a:extLst>
                <a:ext uri="{FF2B5EF4-FFF2-40B4-BE49-F238E27FC236}">
                  <a16:creationId xmlns:a16="http://schemas.microsoft.com/office/drawing/2014/main" xmlns="" id="{97269197-2609-4144-B668-9C9313392F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22" y="1846"/>
              <a:ext cx="1257020" cy="694555"/>
            </a:xfrm>
            <a:prstGeom prst="roundRect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Deploy Payload</a:t>
              </a:r>
              <a:endParaRPr lang="en-US" sz="1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DBAEEA1D-2B0E-5B49-8B47-FCA3ACBCF538}"/>
                </a:ext>
              </a:extLst>
            </p:cNvPr>
            <p:cNvSpPr/>
            <p:nvPr/>
          </p:nvSpPr>
          <p:spPr>
            <a:xfrm>
              <a:off x="3152775" y="66675"/>
              <a:ext cx="333375" cy="333375"/>
            </a:xfrm>
            <a:prstGeom prst="ellips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srgbClr val="D0CECE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r>
                <a:rPr lang="en-US" sz="1000" b="1" dirty="0">
                  <a:solidFill>
                    <a:srgbClr val="D0CECE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2">
              <a:extLst>
                <a:ext uri="{FF2B5EF4-FFF2-40B4-BE49-F238E27FC236}">
                  <a16:creationId xmlns:a16="http://schemas.microsoft.com/office/drawing/2014/main" xmlns="" id="{7CB234FA-F009-3D4F-9ABF-89F5C46062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3673" y="1846"/>
              <a:ext cx="1194419" cy="613565"/>
            </a:xfrm>
            <a:prstGeom prst="roundRect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ot="0" vert="horz" wrap="square" lIns="91440" tIns="45720" rIns="91440" bIns="45720" anchor="ctr" anchorCtr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solidFill>
                    <a:srgbClr val="D0CECE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Conduct Science</a:t>
              </a:r>
              <a:endPara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0E454964-5375-3546-956C-C47234AF6D97}"/>
                </a:ext>
              </a:extLst>
            </p:cNvPr>
            <p:cNvSpPr/>
            <p:nvPr/>
          </p:nvSpPr>
          <p:spPr>
            <a:xfrm>
              <a:off x="4000500" y="771525"/>
              <a:ext cx="333375" cy="333375"/>
            </a:xfrm>
            <a:prstGeom prst="ellips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srgbClr val="FF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  <a:r>
                <a:rPr lang="en-US" sz="1000" b="1" dirty="0">
                  <a:solidFill>
                    <a:srgbClr val="FF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2">
              <a:extLst>
                <a:ext uri="{FF2B5EF4-FFF2-40B4-BE49-F238E27FC236}">
                  <a16:creationId xmlns:a16="http://schemas.microsoft.com/office/drawing/2014/main" xmlns="" id="{B1882EB2-D6C0-F14D-8D12-A1081251A0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4605" y="855891"/>
              <a:ext cx="833487" cy="552451"/>
            </a:xfrm>
            <a:prstGeom prst="roundRect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ot="0" vert="horz" wrap="square" lIns="91440" tIns="45720" rIns="91440" bIns="45720" anchor="ctr" anchorCtr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rgbClr val="FF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Receive Uplink</a:t>
              </a:r>
              <a:endPara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65819586-FE38-3A44-9D9B-51C7659A8522}"/>
                </a:ext>
              </a:extLst>
            </p:cNvPr>
            <p:cNvSpPr/>
            <p:nvPr/>
          </p:nvSpPr>
          <p:spPr>
            <a:xfrm>
              <a:off x="4229811" y="1490166"/>
              <a:ext cx="333375" cy="333375"/>
            </a:xfrm>
            <a:prstGeom prst="ellips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srgbClr val="4472C4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7</a:t>
              </a:r>
              <a:r>
                <a:rPr lang="en-US" sz="1000" b="1" dirty="0">
                  <a:solidFill>
                    <a:srgbClr val="4472C4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 Box 2">
              <a:extLst>
                <a:ext uri="{FF2B5EF4-FFF2-40B4-BE49-F238E27FC236}">
                  <a16:creationId xmlns:a16="http://schemas.microsoft.com/office/drawing/2014/main" xmlns="" id="{714534EC-1D14-7B4E-9225-26AAB7A47A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2633" y="1696766"/>
              <a:ext cx="965459" cy="590875"/>
            </a:xfrm>
            <a:prstGeom prst="roundRect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ot="0" vert="horz" wrap="square" lIns="91440" tIns="45720" rIns="91440" bIns="45720" anchor="ctr" anchorCtr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rgbClr val="4472C4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Transmit Downlink</a:t>
              </a:r>
              <a:endPara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BCB6468D-01B0-A94A-9986-2A9889BF735D}"/>
              </a:ext>
            </a:extLst>
          </p:cNvPr>
          <p:cNvSpPr/>
          <p:nvPr/>
        </p:nvSpPr>
        <p:spPr>
          <a:xfrm>
            <a:off x="6168374" y="5244601"/>
            <a:ext cx="473801" cy="473890"/>
          </a:xfrm>
          <a:prstGeom prst="ellips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en-US" sz="120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xmlns="" id="{45A5F8D5-CA89-294B-9CDC-D9BC294B0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810" y="5315310"/>
            <a:ext cx="1372135" cy="839924"/>
          </a:xfrm>
          <a:prstGeom prst="round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Retirement</a:t>
            </a:r>
            <a:endParaRPr lang="en-US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73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B31985-732A-ED4E-BBE5-EA6C5F4E7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</a:t>
            </a:r>
            <a:r>
              <a:rPr lang="en-US" dirty="0" smtClean="0"/>
              <a:t>Simulation </a:t>
            </a:r>
            <a:r>
              <a:rPr lang="en-US" dirty="0"/>
              <a:t>Parameters</a:t>
            </a:r>
          </a:p>
        </p:txBody>
      </p:sp>
      <p:pic>
        <p:nvPicPr>
          <p:cNvPr id="11" name="Picture 10" descr="C:\Users\hasnaak\Downloads\attitude rep.png">
            <a:extLst>
              <a:ext uri="{FF2B5EF4-FFF2-40B4-BE49-F238E27FC236}">
                <a16:creationId xmlns:a16="http://schemas.microsoft.com/office/drawing/2014/main" xmlns="" id="{F82555AE-B5B0-FF46-9112-BF3133DC93D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88433"/>
            <a:ext cx="2032000" cy="1436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04EDE28-A5A6-5148-AA27-B0B7FB3B48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911"/>
          <a:stretch/>
        </p:blipFill>
        <p:spPr>
          <a:xfrm>
            <a:off x="3636795" y="4797152"/>
            <a:ext cx="2286000" cy="1619250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9584432"/>
              </p:ext>
            </p:extLst>
          </p:nvPr>
        </p:nvGraphicFramePr>
        <p:xfrm>
          <a:off x="1325322" y="1124744"/>
          <a:ext cx="6493356" cy="34841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373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785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774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628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Parameter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Value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6492">
                <a:tc rowSpan="4">
                  <a:txBody>
                    <a:bodyPr/>
                    <a:lstStyle/>
                    <a:p>
                      <a:r>
                        <a:rPr lang="en-US" sz="1600" dirty="0" smtClean="0"/>
                        <a:t>Orbital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Altitude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500 km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649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Inclination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51.46 </a:t>
                      </a:r>
                      <a:r>
                        <a:rPr lang="en-US" sz="1600" dirty="0" err="1" smtClean="0"/>
                        <a:t>deg</a:t>
                      </a:r>
                      <a:endParaRPr lang="en-US" sz="16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649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Eccentricity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</a:tr>
              <a:tr h="34649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Disturbances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Aero, GG, Mag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6492">
                <a:tc rowSpan="2">
                  <a:txBody>
                    <a:bodyPr/>
                    <a:lstStyle/>
                    <a:p>
                      <a:r>
                        <a:rPr lang="en-US" sz="1600" dirty="0" smtClean="0"/>
                        <a:t>Spacecraft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Mass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 kg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649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Stowed dimensions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[30,10,</a:t>
                      </a:r>
                      <a:r>
                        <a:rPr lang="en-US" sz="1600" baseline="0" dirty="0" smtClean="0"/>
                        <a:t> 10] cm</a:t>
                      </a:r>
                      <a:endParaRPr lang="en-US" sz="16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6492">
                <a:tc rowSpan="3">
                  <a:txBody>
                    <a:bodyPr/>
                    <a:lstStyle/>
                    <a:p>
                      <a:r>
                        <a:rPr lang="en-US" sz="1600" dirty="0" smtClean="0"/>
                        <a:t>ADCS Package 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Magnetic moment</a:t>
                      </a:r>
                    </a:p>
                  </a:txBody>
                  <a:tcPr marL="142177" marR="1421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[0.13; 0.2; 0.2] Am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42177" marR="142177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649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RW max speed</a:t>
                      </a:r>
                    </a:p>
                  </a:txBody>
                  <a:tcPr marL="142177" marR="1421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8000 rpm</a:t>
                      </a:r>
                    </a:p>
                  </a:txBody>
                  <a:tcPr marL="142177" marR="142177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649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RW max torque</a:t>
                      </a:r>
                    </a:p>
                  </a:txBody>
                  <a:tcPr marL="142177" marR="1421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0.23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mNm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142177" marR="142177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6300192" y="4807810"/>
            <a:ext cx="2460930" cy="1689527"/>
            <a:chOff x="6300192" y="5051841"/>
            <a:chExt cx="2460930" cy="168952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42E0AC5-E9AC-A042-AA57-7AF686F0F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2452" y="5051841"/>
              <a:ext cx="1616411" cy="146685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300192" y="6503611"/>
              <a:ext cx="2460930" cy="237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050" b="0" dirty="0">
                  <a:hlinkClick r:id="rId5"/>
                </a:rPr>
                <a:t>https://cubespace.co.za/y-momentum/</a:t>
              </a:r>
              <a:endParaRPr lang="en-US" sz="1050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15862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xmlns="" id="{2123CB09-6961-4245-8BDB-1459CF6904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60" t="2515" r="6906"/>
          <a:stretch/>
        </p:blipFill>
        <p:spPr>
          <a:xfrm>
            <a:off x="234648" y="4005064"/>
            <a:ext cx="4140562" cy="2560320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xmlns="" id="{5FB58B66-E96F-C348-8D87-E38759FF3E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08" t="2922" r="6273"/>
          <a:stretch/>
        </p:blipFill>
        <p:spPr>
          <a:xfrm>
            <a:off x="4707389" y="1131418"/>
            <a:ext cx="4257099" cy="2560320"/>
          </a:xfrm>
          <a:prstGeom prst="rect">
            <a:avLst/>
          </a:prstGeom>
        </p:spPr>
      </p:pic>
      <p:pic>
        <p:nvPicPr>
          <p:cNvPr id="19" name="Picture 18" descr="A close up of a map&#10;&#10;Description automatically generated">
            <a:extLst>
              <a:ext uri="{FF2B5EF4-FFF2-40B4-BE49-F238E27FC236}">
                <a16:creationId xmlns:a16="http://schemas.microsoft.com/office/drawing/2014/main" xmlns="" id="{FAD49622-783F-0444-9CEA-5618D3A56B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96" t="2515" r="6499"/>
          <a:stretch/>
        </p:blipFill>
        <p:spPr>
          <a:xfrm>
            <a:off x="4855247" y="4005064"/>
            <a:ext cx="4087149" cy="2560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smtClean="0"/>
              <a:t>Disturbance Torques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864240"/>
              </p:ext>
            </p:extLst>
          </p:nvPr>
        </p:nvGraphicFramePr>
        <p:xfrm>
          <a:off x="554753" y="961311"/>
          <a:ext cx="36703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2" name="Equation" r:id="rId6" imgW="3670200" imgH="1371600" progId="Equation.DSMT4">
                  <p:embed/>
                </p:oleObj>
              </mc:Choice>
              <mc:Fallback>
                <p:oleObj name="Equation" r:id="rId6" imgW="367020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4753" y="961311"/>
                        <a:ext cx="367030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743673"/>
              </p:ext>
            </p:extLst>
          </p:nvPr>
        </p:nvGraphicFramePr>
        <p:xfrm>
          <a:off x="295766" y="2405400"/>
          <a:ext cx="4543426" cy="152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3" name="Equation" r:id="rId8" imgW="6489360" imgH="2184120" progId="Equation.DSMT4">
                  <p:embed/>
                </p:oleObj>
              </mc:Choice>
              <mc:Fallback>
                <p:oleObj name="Equation" r:id="rId8" imgW="6489360" imgH="2184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5766" y="2405400"/>
                        <a:ext cx="4543426" cy="152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84504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map&#10;&#10;Description automatically generated">
            <a:extLst>
              <a:ext uri="{FF2B5EF4-FFF2-40B4-BE49-F238E27FC236}">
                <a16:creationId xmlns:a16="http://schemas.microsoft.com/office/drawing/2014/main" xmlns="" id="{A0C124C5-F466-9247-88D0-03A11EA095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88" r="6762"/>
          <a:stretch/>
        </p:blipFill>
        <p:spPr>
          <a:xfrm>
            <a:off x="4283968" y="980039"/>
            <a:ext cx="4733943" cy="2736993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16E8B99F-4695-E44C-9C21-CC2C700647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515" r="6157"/>
          <a:stretch/>
        </p:blipFill>
        <p:spPr>
          <a:xfrm>
            <a:off x="4356355" y="3953887"/>
            <a:ext cx="4640715" cy="2602365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xmlns="" id="{91405B2A-04C0-0F4F-9508-08C08554D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</a:t>
            </a:r>
            <a:r>
              <a:rPr lang="en-US" dirty="0" err="1" smtClean="0"/>
              <a:t>Detumbling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2E8EE989-39F8-2347-89F3-037DE8CE4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164352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Assumptions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4163" indent="-284163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Rigid homogeneous symmetric body </a:t>
            </a:r>
          </a:p>
          <a:p>
            <a:pPr marL="284163" indent="-284163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Inertia axes aligned with body axes</a:t>
            </a:r>
          </a:p>
          <a:p>
            <a:pPr marL="284163" indent="-284163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Magnetic torque a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ctuators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4163" indent="-284163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arget rate: 0.001 rad/sec per axis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C3157C-59A6-B34A-8E49-ABA8495AF899}"/>
              </a:ext>
            </a:extLst>
          </p:cNvPr>
          <p:cNvSpPr txBox="1"/>
          <p:nvPr/>
        </p:nvSpPr>
        <p:spPr>
          <a:xfrm>
            <a:off x="5868144" y="2854924"/>
            <a:ext cx="265176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0" dirty="0">
                <a:sym typeface="Wingdings"/>
              </a:rPr>
              <a:t>Detumbling time = 2.07 </a:t>
            </a:r>
            <a:r>
              <a:rPr lang="en-US" sz="1600" b="0" dirty="0" err="1">
                <a:sym typeface="Wingdings"/>
              </a:rPr>
              <a:t>hrs</a:t>
            </a:r>
            <a:r>
              <a:rPr lang="en-US" sz="1600" b="0" dirty="0">
                <a:sym typeface="Wingdings"/>
              </a:rPr>
              <a:t> </a:t>
            </a:r>
            <a:endParaRPr lang="en-US" sz="1600" b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ABAC589E-0702-B542-BB52-95FA918EB16E}"/>
              </a:ext>
            </a:extLst>
          </p:cNvPr>
          <p:cNvSpPr txBox="1">
            <a:spLocks/>
          </p:cNvSpPr>
          <p:nvPr/>
        </p:nvSpPr>
        <p:spPr>
          <a:xfrm>
            <a:off x="323528" y="3995802"/>
            <a:ext cx="4267200" cy="46166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400" b="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Controller: B-dot Proportional</a:t>
            </a:r>
            <a:endParaRPr lang="en-US" sz="2400" b="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89559"/>
              </p:ext>
            </p:extLst>
          </p:nvPr>
        </p:nvGraphicFramePr>
        <p:xfrm>
          <a:off x="755650" y="4542784"/>
          <a:ext cx="22987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8" name="Equation" r:id="rId5" imgW="2298600" imgH="952200" progId="Equation.DSMT4">
                  <p:embed/>
                </p:oleObj>
              </mc:Choice>
              <mc:Fallback>
                <p:oleObj name="Equation" r:id="rId5" imgW="229860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5650" y="4542784"/>
                        <a:ext cx="229870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794837"/>
              </p:ext>
            </p:extLst>
          </p:nvPr>
        </p:nvGraphicFramePr>
        <p:xfrm>
          <a:off x="585013" y="5599261"/>
          <a:ext cx="3046413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9" name="Equation" r:id="rId7" imgW="4356000" imgH="1218960" progId="Equation.DSMT4">
                  <p:embed/>
                </p:oleObj>
              </mc:Choice>
              <mc:Fallback>
                <p:oleObj name="Equation" r:id="rId7" imgW="4356000" imgH="1218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5013" y="5599261"/>
                        <a:ext cx="3046413" cy="85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490678"/>
              </p:ext>
            </p:extLst>
          </p:nvPr>
        </p:nvGraphicFramePr>
        <p:xfrm>
          <a:off x="474423" y="2911769"/>
          <a:ext cx="317484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0" name="Equation" r:id="rId9" imgW="3174840" imgH="914400" progId="Equation.DSMT4">
                  <p:embed/>
                </p:oleObj>
              </mc:Choice>
              <mc:Fallback>
                <p:oleObj name="Equation" r:id="rId9" imgW="317484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4423" y="2911769"/>
                        <a:ext cx="317484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CB3AE492-EECB-DC43-831C-20BA94A7E0D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3029" r="7012"/>
          <a:stretch/>
        </p:blipFill>
        <p:spPr>
          <a:xfrm>
            <a:off x="4341010" y="3942163"/>
            <a:ext cx="4619858" cy="265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3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2E8EE989-39F8-2347-89F3-037DE8CE4B8D}"/>
              </a:ext>
            </a:extLst>
          </p:cNvPr>
          <p:cNvSpPr txBox="1">
            <a:spLocks/>
          </p:cNvSpPr>
          <p:nvPr/>
        </p:nvSpPr>
        <p:spPr bwMode="auto">
          <a:xfrm>
            <a:off x="323528" y="1098610"/>
            <a:ext cx="841248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>
                <a:solidFill>
                  <a:schemeClr val="accent1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Ø"/>
              <a:defRPr sz="1600">
                <a:solidFill>
                  <a:schemeClr val="accent6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FontTx/>
              <a:buNone/>
            </a:pPr>
            <a:r>
              <a:rPr lang="en-US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Assumptions</a:t>
            </a:r>
          </a:p>
          <a:p>
            <a:pPr marL="284163" indent="-284163">
              <a:lnSpc>
                <a:spcPct val="100000"/>
              </a:lnSpc>
            </a:pPr>
            <a:r>
              <a:rPr lang="en-US" sz="1600" b="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Rigid homogeneous symmetric body </a:t>
            </a:r>
          </a:p>
          <a:p>
            <a:pPr marL="284163" indent="-284163">
              <a:lnSpc>
                <a:spcPct val="100000"/>
              </a:lnSpc>
            </a:pPr>
            <a:r>
              <a:rPr lang="en-US" sz="1600" b="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Inertia axes aligned with body axes</a:t>
            </a:r>
          </a:p>
          <a:p>
            <a:pPr marL="284163" indent="-284163">
              <a:lnSpc>
                <a:spcPct val="100000"/>
              </a:lnSpc>
            </a:pPr>
            <a:r>
              <a:rPr lang="en-US" sz="1600" b="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Actuators: Magnetic </a:t>
            </a:r>
            <a:r>
              <a:rPr lang="en-US" sz="1600" b="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torquers</a:t>
            </a:r>
            <a:endParaRPr lang="en-US" sz="1600" b="0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4163" indent="-284163">
              <a:lnSpc>
                <a:spcPct val="100000"/>
              </a:lnSpc>
            </a:pPr>
            <a:r>
              <a:rPr lang="en-US" sz="1600" b="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rate &lt; 0.001 rad/sec per axis</a:t>
            </a:r>
          </a:p>
          <a:p>
            <a:pPr marL="284163" indent="-284163">
              <a:lnSpc>
                <a:spcPct val="100000"/>
              </a:lnSpc>
            </a:pPr>
            <a:r>
              <a:rPr lang="en-US" sz="16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</a:t>
            </a:r>
            <a:r>
              <a:rPr lang="en-US" sz="1600" b="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attitude </a:t>
            </a:r>
            <a:r>
              <a:rPr lang="en-US" sz="16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1600" b="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0.17 rad </a:t>
            </a:r>
            <a:r>
              <a:rPr lang="en-US" sz="16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en-US" sz="1600" b="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axis</a:t>
            </a:r>
            <a:endParaRPr lang="en-US" sz="1600" b="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B7EEA38D-53DD-E54B-BB44-394771FB6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Pointing </a:t>
            </a:r>
            <a:r>
              <a:rPr lang="en-US" dirty="0" smtClean="0"/>
              <a:t>(Stowed)</a:t>
            </a:r>
            <a:endParaRPr lang="en-US" dirty="0"/>
          </a:p>
        </p:txBody>
      </p:sp>
      <p:pic>
        <p:nvPicPr>
          <p:cNvPr id="15" name="Picture 14" descr="A close up of a map&#10;&#10;Description automatically generated">
            <a:extLst>
              <a:ext uri="{FF2B5EF4-FFF2-40B4-BE49-F238E27FC236}">
                <a16:creationId xmlns:a16="http://schemas.microsoft.com/office/drawing/2014/main" xmlns="" id="{26CA265E-8572-4440-9B66-9DB3744675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84" t="2568" r="6327"/>
          <a:stretch/>
        </p:blipFill>
        <p:spPr>
          <a:xfrm>
            <a:off x="4417564" y="4030535"/>
            <a:ext cx="4532691" cy="2732017"/>
          </a:xfrm>
          <a:prstGeom prst="rect">
            <a:avLst/>
          </a:prstGeom>
        </p:spPr>
      </p:pic>
      <p:pic>
        <p:nvPicPr>
          <p:cNvPr id="22" name="Picture 21" descr="A close up of a map&#10;&#10;Description automatically generated">
            <a:extLst>
              <a:ext uri="{FF2B5EF4-FFF2-40B4-BE49-F238E27FC236}">
                <a16:creationId xmlns:a16="http://schemas.microsoft.com/office/drawing/2014/main" xmlns="" id="{B146D327-BBCC-214D-8E6F-2314D0DB37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49" r="6471"/>
          <a:stretch/>
        </p:blipFill>
        <p:spPr>
          <a:xfrm>
            <a:off x="4211960" y="1372350"/>
            <a:ext cx="4657060" cy="261114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B3D6432-2BAE-BA49-B9B0-79823475ECBF}"/>
              </a:ext>
            </a:extLst>
          </p:cNvPr>
          <p:cNvSpPr txBox="1"/>
          <p:nvPr/>
        </p:nvSpPr>
        <p:spPr>
          <a:xfrm>
            <a:off x="6412343" y="3157895"/>
            <a:ext cx="214901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0" dirty="0">
                <a:sym typeface="Wingdings"/>
              </a:rPr>
              <a:t>Target attitude met</a:t>
            </a:r>
            <a:endParaRPr lang="en-US" sz="1600" b="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1DF12F95-69EB-D049-AEBA-47B04301986A}"/>
              </a:ext>
            </a:extLst>
          </p:cNvPr>
          <p:cNvSpPr txBox="1">
            <a:spLocks/>
          </p:cNvSpPr>
          <p:nvPr/>
        </p:nvSpPr>
        <p:spPr>
          <a:xfrm>
            <a:off x="323528" y="4026884"/>
            <a:ext cx="5112568" cy="116955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0" kern="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Controller: Proportional Derivative</a:t>
            </a:r>
            <a:endParaRPr lang="en-US" sz="2000" b="0" kern="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0" kern="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2000" b="0" kern="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Torque: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922182"/>
              </p:ext>
            </p:extLst>
          </p:nvPr>
        </p:nvGraphicFramePr>
        <p:xfrm>
          <a:off x="710565" y="3123335"/>
          <a:ext cx="2541588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6" name="Equation" r:id="rId5" imgW="3174840" imgH="914400" progId="Equation.DSMT4">
                  <p:embed/>
                </p:oleObj>
              </mc:Choice>
              <mc:Fallback>
                <p:oleObj name="Equation" r:id="rId5" imgW="317484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0565" y="3123335"/>
                        <a:ext cx="2541588" cy="731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34447"/>
              </p:ext>
            </p:extLst>
          </p:nvPr>
        </p:nvGraphicFramePr>
        <p:xfrm>
          <a:off x="467544" y="5217120"/>
          <a:ext cx="26670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7" name="Equation" r:id="rId7" imgW="2666880" imgH="1091880" progId="Equation.DSMT4">
                  <p:embed/>
                </p:oleObj>
              </mc:Choice>
              <mc:Fallback>
                <p:oleObj name="Equation" r:id="rId7" imgW="2666880" imgH="1091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7544" y="5217120"/>
                        <a:ext cx="26670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674189"/>
              </p:ext>
            </p:extLst>
          </p:nvPr>
        </p:nvGraphicFramePr>
        <p:xfrm>
          <a:off x="749560" y="4499256"/>
          <a:ext cx="2565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8" name="Equation" r:id="rId9" imgW="2565360" imgH="317160" progId="Equation.DSMT4">
                  <p:embed/>
                </p:oleObj>
              </mc:Choice>
              <mc:Fallback>
                <p:oleObj name="Equation" r:id="rId9" imgW="25653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49560" y="4499256"/>
                        <a:ext cx="25654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307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B7EEA38D-53DD-E54B-BB44-394771FB6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Pointing </a:t>
            </a:r>
            <a:r>
              <a:rPr lang="en-US" dirty="0" smtClean="0"/>
              <a:t>(Deployed)</a:t>
            </a:r>
            <a:endParaRPr lang="en-US" dirty="0"/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79C55A4A-3159-6E42-AC0F-414A51F628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21" r="5993"/>
          <a:stretch/>
        </p:blipFill>
        <p:spPr>
          <a:xfrm>
            <a:off x="4237592" y="4046695"/>
            <a:ext cx="4695013" cy="2702393"/>
          </a:xfrm>
          <a:prstGeom prst="rect">
            <a:avLst/>
          </a:prstGeom>
        </p:spPr>
      </p:pic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995D094D-3579-2449-AFC4-66630358D4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542" r="6616"/>
          <a:stretch/>
        </p:blipFill>
        <p:spPr>
          <a:xfrm>
            <a:off x="4158216" y="1366014"/>
            <a:ext cx="4734062" cy="2667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70A65D8-9ACE-684F-84B3-5CE63B17AE2B}"/>
              </a:ext>
            </a:extLst>
          </p:cNvPr>
          <p:cNvSpPr txBox="1"/>
          <p:nvPr/>
        </p:nvSpPr>
        <p:spPr>
          <a:xfrm>
            <a:off x="323529" y="4797152"/>
            <a:ext cx="403244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b="0" dirty="0">
                <a:sym typeface="Wingdings"/>
              </a:rPr>
              <a:t>Target rates and attitude </a:t>
            </a:r>
            <a:r>
              <a:rPr lang="en-US" sz="2000" b="0" dirty="0" smtClean="0">
                <a:sym typeface="Wingdings"/>
              </a:rPr>
              <a:t>achieved</a:t>
            </a:r>
            <a:endParaRPr lang="en-US" sz="2000" b="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2E8EE989-39F8-2347-89F3-037DE8CE4B8D}"/>
              </a:ext>
            </a:extLst>
          </p:cNvPr>
          <p:cNvSpPr txBox="1">
            <a:spLocks/>
          </p:cNvSpPr>
          <p:nvPr/>
        </p:nvSpPr>
        <p:spPr bwMode="auto">
          <a:xfrm>
            <a:off x="323528" y="1098610"/>
            <a:ext cx="8412480" cy="22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>
                <a:solidFill>
                  <a:schemeClr val="accent1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Ø"/>
              <a:defRPr sz="1600">
                <a:solidFill>
                  <a:schemeClr val="accent6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FontTx/>
              <a:buNone/>
            </a:pPr>
            <a:r>
              <a:rPr lang="en-US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Assumptions</a:t>
            </a:r>
          </a:p>
          <a:p>
            <a:pPr marL="284163" indent="-284163">
              <a:lnSpc>
                <a:spcPct val="100000"/>
              </a:lnSpc>
            </a:pPr>
            <a:r>
              <a:rPr lang="en-US" sz="1600" b="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Rigid homogeneous symmetric body </a:t>
            </a:r>
          </a:p>
          <a:p>
            <a:pPr marL="284163" indent="-284163">
              <a:lnSpc>
                <a:spcPct val="100000"/>
              </a:lnSpc>
            </a:pPr>
            <a:r>
              <a:rPr lang="en-US" sz="1600" b="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Inertia axes aligned with body axes</a:t>
            </a:r>
          </a:p>
          <a:p>
            <a:pPr marL="284163" indent="-284163">
              <a:lnSpc>
                <a:spcPct val="100000"/>
              </a:lnSpc>
            </a:pPr>
            <a:r>
              <a:rPr lang="en-US" sz="1600" b="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Actuators: Y-wheel, magnetic </a:t>
            </a:r>
            <a:r>
              <a:rPr lang="en-US" sz="1600" b="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torquers</a:t>
            </a:r>
            <a:endParaRPr lang="en-US" sz="1600" b="0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4163" indent="-284163">
              <a:lnSpc>
                <a:spcPct val="100000"/>
              </a:lnSpc>
            </a:pPr>
            <a:r>
              <a:rPr lang="en-US" sz="1600" b="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Controller: Proportional-Derivative</a:t>
            </a:r>
          </a:p>
          <a:p>
            <a:pPr marL="284163" indent="-284163">
              <a:lnSpc>
                <a:spcPct val="100000"/>
              </a:lnSpc>
            </a:pPr>
            <a:r>
              <a:rPr lang="en-US" sz="1600" b="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rate &lt; 0.001 rad/sec per axis</a:t>
            </a:r>
          </a:p>
          <a:p>
            <a:pPr marL="284163" indent="-284163">
              <a:lnSpc>
                <a:spcPct val="100000"/>
              </a:lnSpc>
            </a:pPr>
            <a:r>
              <a:rPr lang="en-US" sz="16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</a:t>
            </a:r>
            <a:r>
              <a:rPr lang="en-US" sz="1600" b="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attitude </a:t>
            </a:r>
            <a:r>
              <a:rPr lang="en-US" sz="16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1600" b="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0.17 rad </a:t>
            </a:r>
            <a:r>
              <a:rPr lang="en-US" sz="16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en-US" sz="1600" b="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axis</a:t>
            </a:r>
            <a:endParaRPr lang="en-US" sz="1600" b="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6988"/>
              </p:ext>
            </p:extLst>
          </p:nvPr>
        </p:nvGraphicFramePr>
        <p:xfrm>
          <a:off x="1229135" y="3521458"/>
          <a:ext cx="22733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7" name="Equation" r:id="rId5" imgW="2273040" imgH="914400" progId="Equation.DSMT4">
                  <p:embed/>
                </p:oleObj>
              </mc:Choice>
              <mc:Fallback>
                <p:oleObj name="Equation" r:id="rId5" imgW="227304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29135" y="3521458"/>
                        <a:ext cx="22733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772254"/>
              </p:ext>
            </p:extLst>
          </p:nvPr>
        </p:nvGraphicFramePr>
        <p:xfrm>
          <a:off x="193675" y="5356225"/>
          <a:ext cx="4151313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8" name="Equation" r:id="rId7" imgW="5930640" imgH="1600200" progId="Equation.DSMT4">
                  <p:embed/>
                </p:oleObj>
              </mc:Choice>
              <mc:Fallback>
                <p:oleObj name="Equation" r:id="rId7" imgW="5930640" imgH="160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3675" y="5356225"/>
                        <a:ext cx="4151313" cy="1120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811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Reference 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26830"/>
            <a:ext cx="8568952" cy="5755422"/>
          </a:xfrm>
        </p:spPr>
        <p:txBody>
          <a:bodyPr/>
          <a:lstStyle/>
          <a:p>
            <a:pPr marL="230188" indent="-230188">
              <a:spcBef>
                <a:spcPts val="0"/>
              </a:spcBef>
            </a:pPr>
            <a:r>
              <a:rPr lang="en-US" sz="1600" dirty="0" smtClean="0"/>
              <a:t>W</a:t>
            </a:r>
            <a:r>
              <a:rPr lang="en-US" sz="1600" dirty="0"/>
              <a:t>. J. Larson and J. R. Wertz, </a:t>
            </a:r>
            <a:r>
              <a:rPr lang="en-US" sz="1600" i="1" dirty="0" smtClean="0"/>
              <a:t>Space </a:t>
            </a:r>
            <a:r>
              <a:rPr lang="en-US" sz="1600" i="1" dirty="0"/>
              <a:t>Mission Analysis and </a:t>
            </a:r>
            <a:r>
              <a:rPr lang="en-US" sz="1600" i="1" dirty="0" smtClean="0"/>
              <a:t>Design – 3</a:t>
            </a:r>
            <a:r>
              <a:rPr lang="en-US" sz="1600" i="1" baseline="30000" dirty="0" smtClean="0"/>
              <a:t>rd</a:t>
            </a:r>
            <a:r>
              <a:rPr lang="en-US" sz="1600" i="1" dirty="0" smtClean="0"/>
              <a:t> Edition</a:t>
            </a:r>
            <a:r>
              <a:rPr lang="en-US" sz="1600" dirty="0" smtClean="0"/>
              <a:t>,” </a:t>
            </a:r>
            <a:r>
              <a:rPr lang="en-US" sz="1600" dirty="0"/>
              <a:t>Microcosm Inc., </a:t>
            </a:r>
            <a:r>
              <a:rPr lang="en-US" sz="1600" dirty="0" smtClean="0"/>
              <a:t>1999.</a:t>
            </a:r>
            <a:endParaRPr lang="en-US" sz="1600" dirty="0"/>
          </a:p>
          <a:p>
            <a:pPr marL="230188" indent="-230188">
              <a:spcBef>
                <a:spcPts val="0"/>
              </a:spcBef>
            </a:pPr>
            <a:r>
              <a:rPr lang="en-US" sz="1600" dirty="0"/>
              <a:t>J. R. Wertz, </a:t>
            </a:r>
            <a:r>
              <a:rPr lang="en-US" sz="1600" i="1" dirty="0" smtClean="0"/>
              <a:t>Spacecraft </a:t>
            </a:r>
            <a:r>
              <a:rPr lang="en-US" sz="1600" i="1" dirty="0"/>
              <a:t>Attitude Determination and Control</a:t>
            </a:r>
            <a:r>
              <a:rPr lang="en-US" sz="1600" dirty="0" smtClean="0"/>
              <a:t>, </a:t>
            </a:r>
            <a:r>
              <a:rPr lang="en-US" sz="1600" dirty="0"/>
              <a:t>Kluwer Academic Publishers, 1978.</a:t>
            </a:r>
          </a:p>
          <a:p>
            <a:pPr marL="230188" indent="-230188">
              <a:spcBef>
                <a:spcPts val="0"/>
              </a:spcBef>
            </a:pPr>
            <a:r>
              <a:rPr lang="en-US" sz="1600" dirty="0"/>
              <a:t>P. C. Hughes, </a:t>
            </a:r>
            <a:r>
              <a:rPr lang="en-US" sz="1600" i="1" dirty="0" smtClean="0"/>
              <a:t>Spacecraft </a:t>
            </a:r>
            <a:r>
              <a:rPr lang="en-US" sz="1600" i="1" dirty="0"/>
              <a:t>Attitude Dynamics</a:t>
            </a:r>
            <a:r>
              <a:rPr lang="en-US" sz="1600" dirty="0" smtClean="0"/>
              <a:t>, </a:t>
            </a:r>
            <a:r>
              <a:rPr lang="en-US" sz="1600" dirty="0"/>
              <a:t>John Wiley &amp; Sons Inc, 1986.</a:t>
            </a:r>
          </a:p>
          <a:p>
            <a:pPr marL="230188" indent="-230188">
              <a:spcBef>
                <a:spcPts val="0"/>
              </a:spcBef>
            </a:pPr>
            <a:r>
              <a:rPr lang="en-US" sz="1600" dirty="0" smtClean="0"/>
              <a:t>M</a:t>
            </a:r>
            <a:r>
              <a:rPr lang="en-US" sz="1600" dirty="0"/>
              <a:t>. J. </a:t>
            </a:r>
            <a:r>
              <a:rPr lang="en-US" sz="1600" dirty="0" err="1"/>
              <a:t>Sidi</a:t>
            </a:r>
            <a:r>
              <a:rPr lang="en-US" sz="1600" dirty="0"/>
              <a:t>, </a:t>
            </a:r>
            <a:r>
              <a:rPr lang="en-US" sz="1600" i="1" dirty="0" smtClean="0"/>
              <a:t>Spacecraft </a:t>
            </a:r>
            <a:r>
              <a:rPr lang="en-US" sz="1600" i="1" dirty="0"/>
              <a:t>Dynamics and Control, A Practical Engineering Approach</a:t>
            </a:r>
            <a:r>
              <a:rPr lang="en-US" sz="1600" dirty="0" smtClean="0"/>
              <a:t>, </a:t>
            </a:r>
            <a:r>
              <a:rPr lang="en-US" sz="1600" dirty="0"/>
              <a:t>Cambridge University Press, 1997.</a:t>
            </a:r>
          </a:p>
          <a:p>
            <a:pPr marL="230188" lvl="0" indent="-230188">
              <a:spcBef>
                <a:spcPts val="0"/>
              </a:spcBef>
            </a:pPr>
            <a:r>
              <a:rPr lang="en-US" sz="1600" dirty="0"/>
              <a:t>V. A. </a:t>
            </a:r>
            <a:r>
              <a:rPr lang="en-US" sz="1600" dirty="0" err="1"/>
              <a:t>Chobotov</a:t>
            </a:r>
            <a:r>
              <a:rPr lang="en-US" sz="1600" dirty="0"/>
              <a:t>, </a:t>
            </a:r>
            <a:r>
              <a:rPr lang="en-US" sz="1600" i="1" dirty="0"/>
              <a:t>Spacecraft Attitude Dynamics and Control</a:t>
            </a:r>
            <a:r>
              <a:rPr lang="en-US" sz="1600" dirty="0"/>
              <a:t>, Krieger Publishing Co., </a:t>
            </a:r>
            <a:r>
              <a:rPr lang="en-US" sz="1600" dirty="0" smtClean="0"/>
              <a:t>1991.</a:t>
            </a:r>
            <a:endParaRPr lang="en-US" sz="1600" dirty="0"/>
          </a:p>
          <a:p>
            <a:pPr marL="230188" lvl="0" indent="-230188">
              <a:spcBef>
                <a:spcPts val="0"/>
              </a:spcBef>
            </a:pPr>
            <a:r>
              <a:rPr lang="en-US" sz="1600" dirty="0"/>
              <a:t>B. </a:t>
            </a:r>
            <a:r>
              <a:rPr lang="en-US" sz="1600" dirty="0" err="1"/>
              <a:t>Wie</a:t>
            </a:r>
            <a:r>
              <a:rPr lang="en-US" sz="1600" dirty="0"/>
              <a:t>, </a:t>
            </a:r>
            <a:r>
              <a:rPr lang="en-US" sz="1600" i="1" dirty="0"/>
              <a:t>Space Vehicle Dynamics and Control</a:t>
            </a:r>
            <a:r>
              <a:rPr lang="en-US" sz="1600" dirty="0"/>
              <a:t>, AIAA, 2008</a:t>
            </a:r>
            <a:r>
              <a:rPr lang="en-US" sz="1600" dirty="0" smtClean="0"/>
              <a:t>.</a:t>
            </a:r>
            <a:endParaRPr lang="en-US" sz="1600" dirty="0"/>
          </a:p>
          <a:p>
            <a:pPr marL="230188" indent="-230188">
              <a:spcBef>
                <a:spcPts val="0"/>
              </a:spcBef>
            </a:pPr>
            <a:r>
              <a:rPr lang="en-US" sz="1600" dirty="0"/>
              <a:t>J. B. </a:t>
            </a:r>
            <a:r>
              <a:rPr lang="en-US" sz="1600" dirty="0" err="1"/>
              <a:t>Kuipers</a:t>
            </a:r>
            <a:r>
              <a:rPr lang="en-US" sz="1600" dirty="0"/>
              <a:t>, </a:t>
            </a:r>
            <a:r>
              <a:rPr lang="en-US" sz="1600" i="1" dirty="0" smtClean="0"/>
              <a:t>Quaternions </a:t>
            </a:r>
            <a:r>
              <a:rPr lang="en-US" sz="1600" i="1" dirty="0"/>
              <a:t>and Rotations: A Primer with Applications to Orbits, Aerospace, and Virtual Reality</a:t>
            </a:r>
            <a:r>
              <a:rPr lang="en-US" sz="1600" dirty="0" smtClean="0"/>
              <a:t>, </a:t>
            </a:r>
            <a:r>
              <a:rPr lang="en-US" sz="1600" dirty="0"/>
              <a:t>Princeton University Press, 2002.</a:t>
            </a:r>
          </a:p>
          <a:p>
            <a:pPr marL="230188" indent="-230188">
              <a:spcBef>
                <a:spcPts val="0"/>
              </a:spcBef>
            </a:pPr>
            <a:r>
              <a:rPr lang="en-US" sz="1600" dirty="0"/>
              <a:t>J. L. </a:t>
            </a:r>
            <a:r>
              <a:rPr lang="en-US" sz="1600" dirty="0" err="1"/>
              <a:t>Crassidis</a:t>
            </a:r>
            <a:r>
              <a:rPr lang="en-US" sz="1600" dirty="0"/>
              <a:t> and J. L. </a:t>
            </a:r>
            <a:r>
              <a:rPr lang="en-US" sz="1600" dirty="0" err="1"/>
              <a:t>Junkins</a:t>
            </a:r>
            <a:r>
              <a:rPr lang="en-US" sz="1600" dirty="0"/>
              <a:t>, </a:t>
            </a:r>
            <a:r>
              <a:rPr lang="en-US" sz="1600" i="1" dirty="0" smtClean="0"/>
              <a:t>Optimal </a:t>
            </a:r>
            <a:r>
              <a:rPr lang="en-US" sz="1600" i="1" dirty="0"/>
              <a:t>Estimation of Dynamic Systems</a:t>
            </a:r>
            <a:r>
              <a:rPr lang="en-US" sz="1600" dirty="0" smtClean="0"/>
              <a:t>, </a:t>
            </a:r>
            <a:r>
              <a:rPr lang="en-US" sz="1600" dirty="0"/>
              <a:t>Chapman &amp; Hall, 2011</a:t>
            </a:r>
            <a:r>
              <a:rPr lang="en-US" sz="1600" dirty="0" smtClean="0"/>
              <a:t>.</a:t>
            </a:r>
            <a:endParaRPr lang="en-US" sz="1600" dirty="0"/>
          </a:p>
          <a:p>
            <a:pPr marL="230188" indent="-230188">
              <a:spcBef>
                <a:spcPts val="0"/>
              </a:spcBef>
            </a:pPr>
            <a:r>
              <a:rPr lang="en-US" sz="1600" dirty="0"/>
              <a:t>H. Schaub and J. L. </a:t>
            </a:r>
            <a:r>
              <a:rPr lang="en-US" sz="1600" dirty="0" err="1"/>
              <a:t>Junkins</a:t>
            </a:r>
            <a:r>
              <a:rPr lang="en-US" sz="1600" dirty="0"/>
              <a:t>, </a:t>
            </a:r>
            <a:r>
              <a:rPr lang="en-US" sz="1600" i="1" dirty="0" smtClean="0"/>
              <a:t>Analytical </a:t>
            </a:r>
            <a:r>
              <a:rPr lang="en-US" sz="1600" i="1" dirty="0"/>
              <a:t>Mechanics of Space Systems</a:t>
            </a:r>
            <a:r>
              <a:rPr lang="en-US" sz="1600" dirty="0" smtClean="0"/>
              <a:t>, </a:t>
            </a:r>
            <a:r>
              <a:rPr lang="en-US" sz="1600" dirty="0"/>
              <a:t>AIAA, 2003.</a:t>
            </a:r>
          </a:p>
          <a:p>
            <a:pPr marL="230188" indent="-230188">
              <a:spcBef>
                <a:spcPts val="0"/>
              </a:spcBef>
            </a:pPr>
            <a:r>
              <a:rPr lang="en-US" sz="1600" dirty="0"/>
              <a:t>D. A. </a:t>
            </a:r>
            <a:r>
              <a:rPr lang="en-US" sz="1600" dirty="0" err="1"/>
              <a:t>Vallado</a:t>
            </a:r>
            <a:r>
              <a:rPr lang="en-US" sz="1600" dirty="0"/>
              <a:t> and W. D. McClain, </a:t>
            </a:r>
            <a:r>
              <a:rPr lang="en-US" sz="1600" i="1" dirty="0" smtClean="0"/>
              <a:t>Fundamentals </a:t>
            </a:r>
            <a:r>
              <a:rPr lang="en-US" sz="1600" i="1" dirty="0"/>
              <a:t>of Astrodynamics and Applications</a:t>
            </a:r>
            <a:r>
              <a:rPr lang="en-US" sz="1600" dirty="0" smtClean="0"/>
              <a:t>, </a:t>
            </a:r>
            <a:r>
              <a:rPr lang="en-US" sz="1600" dirty="0"/>
              <a:t>Microcosm Inc., 2001.</a:t>
            </a:r>
          </a:p>
          <a:p>
            <a:pPr marL="230188" indent="-230188">
              <a:spcBef>
                <a:spcPts val="0"/>
              </a:spcBef>
            </a:pPr>
            <a:r>
              <a:rPr lang="en-US" sz="1600" dirty="0" smtClean="0"/>
              <a:t>M. D. Shuster, “Survey of Attitude Representations,” </a:t>
            </a:r>
            <a:r>
              <a:rPr lang="en-US" sz="1600" i="1" dirty="0" smtClean="0"/>
              <a:t>Journal of the </a:t>
            </a:r>
            <a:r>
              <a:rPr lang="en-US" sz="1600" i="1" dirty="0" err="1" smtClean="0"/>
              <a:t>Astronautical</a:t>
            </a:r>
            <a:r>
              <a:rPr lang="en-US" sz="1600" i="1" dirty="0" smtClean="0"/>
              <a:t> Sciences</a:t>
            </a:r>
            <a:r>
              <a:rPr lang="en-US" sz="1600" dirty="0" smtClean="0"/>
              <a:t>, Vol. 41, 1993, pp. 439–517.</a:t>
            </a:r>
          </a:p>
          <a:p>
            <a:pPr marL="230188" indent="-230188">
              <a:spcBef>
                <a:spcPts val="0"/>
              </a:spcBef>
            </a:pPr>
            <a:r>
              <a:rPr lang="en-US" sz="1600" dirty="0" smtClean="0"/>
              <a:t>M</a:t>
            </a:r>
            <a:r>
              <a:rPr lang="en-US" sz="1600" dirty="0"/>
              <a:t>. D. Schuster and S. D. Oh, “Three-Axis Attitude Determination from Vector Observations,” </a:t>
            </a:r>
            <a:r>
              <a:rPr lang="en-US" sz="1600" i="1" dirty="0"/>
              <a:t>AIAA Journal of Guidance and Control</a:t>
            </a:r>
            <a:r>
              <a:rPr lang="en-US" sz="1600" dirty="0"/>
              <a:t>, 1981, Vol. 4, No. 1, pp. 70-77.</a:t>
            </a:r>
          </a:p>
          <a:p>
            <a:pPr marL="230188" indent="-230188">
              <a:spcBef>
                <a:spcPts val="0"/>
              </a:spcBef>
            </a:pPr>
            <a:r>
              <a:rPr lang="en-US" sz="1600" dirty="0" smtClean="0"/>
              <a:t>B. </a:t>
            </a:r>
            <a:r>
              <a:rPr lang="en-US" sz="1600" dirty="0" err="1" smtClean="0"/>
              <a:t>Wie</a:t>
            </a:r>
            <a:r>
              <a:rPr lang="en-US" sz="1600" dirty="0" smtClean="0"/>
              <a:t>, H. Weiss, and A. </a:t>
            </a:r>
            <a:r>
              <a:rPr lang="en-US" sz="1600" dirty="0" err="1" smtClean="0"/>
              <a:t>Arapostathis</a:t>
            </a:r>
            <a:r>
              <a:rPr lang="en-US" sz="1600" dirty="0" smtClean="0"/>
              <a:t>, “Quaternion Feedback regulator for Spacecraft </a:t>
            </a:r>
            <a:r>
              <a:rPr lang="en-US" sz="1600" dirty="0" err="1" smtClean="0"/>
              <a:t>Eigenaxis</a:t>
            </a:r>
            <a:r>
              <a:rPr lang="en-US" sz="1600" dirty="0" smtClean="0"/>
              <a:t> Rotations,” </a:t>
            </a:r>
            <a:r>
              <a:rPr lang="en-US" sz="1600" i="1" dirty="0" smtClean="0"/>
              <a:t>AIAA Journal of Guidance, Control, and Dynamics</a:t>
            </a:r>
            <a:r>
              <a:rPr lang="en-US" sz="1600" dirty="0" smtClean="0"/>
              <a:t>, 1989, Vol. 12, No. 3, pp. 375-380.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20 June 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2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097280"/>
            <a:ext cx="8412480" cy="83099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Thanks to Dr. Josue </a:t>
            </a:r>
            <a:r>
              <a:rPr lang="en-US" dirty="0"/>
              <a:t>Munoz </a:t>
            </a:r>
            <a:r>
              <a:rPr lang="en-US" smtClean="0"/>
              <a:t>and Ms. Hasnaa </a:t>
            </a:r>
            <a:r>
              <a:rPr lang="en-US" dirty="0" err="1"/>
              <a:t>Khalifi</a:t>
            </a:r>
            <a:r>
              <a:rPr lang="en-US" dirty="0"/>
              <a:t> for their generous </a:t>
            </a:r>
            <a:r>
              <a:rPr lang="en-US" dirty="0" smtClean="0"/>
              <a:t>inputs/contributions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20 June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57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315887" y="3013502"/>
            <a:ext cx="25122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b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Norman Fitz-Coy</a:t>
            </a:r>
          </a:p>
          <a:p>
            <a:pPr algn="ctr">
              <a:buNone/>
            </a:pPr>
            <a:r>
              <a:rPr lang="en-US" b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nfc@ufl.edu</a:t>
            </a:r>
          </a:p>
        </p:txBody>
      </p:sp>
    </p:spTree>
    <p:extLst>
      <p:ext uri="{BB962C8B-B14F-4D97-AF65-F5344CB8AC3E}">
        <p14:creationId xmlns:p14="http://schemas.microsoft.com/office/powerpoint/2010/main" val="189802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 &amp; Definitions</a:t>
            </a:r>
            <a:r>
              <a:rPr lang="en-US" sz="2800" dirty="0"/>
              <a:t> (</a:t>
            </a:r>
            <a:r>
              <a:rPr lang="en-US" sz="2800" dirty="0" err="1"/>
              <a:t>cntd</a:t>
            </a:r>
            <a:r>
              <a:rPr lang="en-US" sz="2800" dirty="0"/>
              <a:t>)</a:t>
            </a:r>
            <a:endParaRPr lang="en-US" dirty="0"/>
          </a:p>
        </p:txBody>
      </p:sp>
      <p:sp>
        <p:nvSpPr>
          <p:cNvPr id="23" name="Isosceles Triangle 22"/>
          <p:cNvSpPr/>
          <p:nvPr/>
        </p:nvSpPr>
        <p:spPr bwMode="auto">
          <a:xfrm rot="15480000">
            <a:off x="2937771" y="2735403"/>
            <a:ext cx="731520" cy="2743200"/>
          </a:xfrm>
          <a:prstGeom prst="triangle">
            <a:avLst/>
          </a:prstGeom>
          <a:gradFill flip="none" rotWithShape="1">
            <a:gsLst>
              <a:gs pos="0">
                <a:schemeClr val="bg1">
                  <a:lumMod val="75000"/>
                  <a:alpha val="42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 rot="20880000">
            <a:off x="4406579" y="3459300"/>
            <a:ext cx="457200" cy="731520"/>
          </a:xfrm>
          <a:prstGeom prst="ellipse">
            <a:avLst/>
          </a:prstGeom>
          <a:pattFill prst="pct20">
            <a:fgClr>
              <a:schemeClr val="bg1">
                <a:lumMod val="50000"/>
              </a:schemeClr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rot="18540000" flipV="1">
            <a:off x="1452252" y="3325058"/>
            <a:ext cx="2743200" cy="0"/>
          </a:xfrm>
          <a:prstGeom prst="straightConnector1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17280000" flipV="1">
            <a:off x="1012924" y="3086522"/>
            <a:ext cx="2743200" cy="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20880000" flipV="1">
            <a:off x="1930704" y="4105820"/>
            <a:ext cx="2743200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Arc 23"/>
          <p:cNvSpPr>
            <a:spLocks noChangeAspect="1"/>
          </p:cNvSpPr>
          <p:nvPr/>
        </p:nvSpPr>
        <p:spPr bwMode="auto">
          <a:xfrm>
            <a:off x="626176" y="3067080"/>
            <a:ext cx="2651760" cy="2651760"/>
          </a:xfrm>
          <a:prstGeom prst="arc">
            <a:avLst>
              <a:gd name="adj1" fmla="val 17268283"/>
              <a:gd name="adj2" fmla="val 1855448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1449136" y="3935760"/>
            <a:ext cx="1005840" cy="914400"/>
            <a:chOff x="2118170" y="4581128"/>
            <a:chExt cx="1005840" cy="914400"/>
          </a:xfrm>
        </p:grpSpPr>
        <p:cxnSp>
          <p:nvCxnSpPr>
            <p:cNvPr id="26" name="Straight Connector 25"/>
            <p:cNvCxnSpPr/>
            <p:nvPr/>
          </p:nvCxnSpPr>
          <p:spPr bwMode="auto">
            <a:xfrm>
              <a:off x="2621090" y="4581128"/>
              <a:ext cx="0" cy="914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H="1" flipV="1">
              <a:off x="2118170" y="5038328"/>
              <a:ext cx="100584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0" name="Arc 29"/>
          <p:cNvSpPr>
            <a:spLocks noChangeAspect="1"/>
          </p:cNvSpPr>
          <p:nvPr/>
        </p:nvSpPr>
        <p:spPr bwMode="auto">
          <a:xfrm>
            <a:off x="224812" y="2710016"/>
            <a:ext cx="3383280" cy="3383280"/>
          </a:xfrm>
          <a:prstGeom prst="arc">
            <a:avLst>
              <a:gd name="adj1" fmla="val 17353465"/>
              <a:gd name="adj2" fmla="val 2084857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>
            <a:spLocks noChangeAspect="1"/>
          </p:cNvSpPr>
          <p:nvPr/>
        </p:nvSpPr>
        <p:spPr bwMode="auto">
          <a:xfrm>
            <a:off x="946216" y="3387120"/>
            <a:ext cx="2011680" cy="2011680"/>
          </a:xfrm>
          <a:prstGeom prst="arc">
            <a:avLst>
              <a:gd name="adj1" fmla="val 18562330"/>
              <a:gd name="adj2" fmla="val 2084857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>
            <a:spLocks noChangeAspect="1"/>
          </p:cNvSpPr>
          <p:nvPr/>
        </p:nvSpPr>
        <p:spPr bwMode="auto">
          <a:xfrm rot="1260000">
            <a:off x="2119872" y="3158362"/>
            <a:ext cx="2011680" cy="2011680"/>
          </a:xfrm>
          <a:prstGeom prst="arc">
            <a:avLst>
              <a:gd name="adj1" fmla="val 18562330"/>
              <a:gd name="adj2" fmla="val 2053059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610356" y="3654260"/>
            <a:ext cx="753732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dirty="0" smtClean="0">
                <a:solidFill>
                  <a:srgbClr val="21250E"/>
                </a:solidFill>
              </a:rPr>
              <a:t>Actual</a:t>
            </a:r>
            <a:endParaRPr lang="en-US" sz="1600" b="0" dirty="0">
              <a:solidFill>
                <a:srgbClr val="21250E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48632" y="2132856"/>
            <a:ext cx="2627642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dirty="0" smtClean="0">
                <a:solidFill>
                  <a:srgbClr val="0000FF"/>
                </a:solidFill>
              </a:rPr>
              <a:t>Determined (i.e., Estimate)</a:t>
            </a:r>
            <a:endParaRPr lang="en-US" sz="1600" b="0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84536" y="1602972"/>
            <a:ext cx="889987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dirty="0" smtClean="0">
                <a:solidFill>
                  <a:srgbClr val="FF0000"/>
                </a:solidFill>
              </a:rPr>
              <a:t>Desired</a:t>
            </a:r>
            <a:endParaRPr lang="en-US" sz="1600" b="0" dirty="0">
              <a:solidFill>
                <a:srgbClr val="FF0000"/>
              </a:solidFill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246881"/>
              </p:ext>
            </p:extLst>
          </p:nvPr>
        </p:nvGraphicFramePr>
        <p:xfrm>
          <a:off x="2712995" y="3778914"/>
          <a:ext cx="180975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5" name="Equation" r:id="rId3" imgW="164880" imgH="203040" progId="Equation.DSMT4">
                  <p:embed/>
                </p:oleObj>
              </mc:Choice>
              <mc:Fallback>
                <p:oleObj name="Equation" r:id="rId3" imgW="164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12995" y="3778914"/>
                        <a:ext cx="180975" cy="222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84010"/>
              </p:ext>
            </p:extLst>
          </p:nvPr>
        </p:nvGraphicFramePr>
        <p:xfrm>
          <a:off x="3081295" y="3153439"/>
          <a:ext cx="182562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6" name="Equation" r:id="rId5" imgW="164880" imgH="215640" progId="Equation.DSMT4">
                  <p:embed/>
                </p:oleObj>
              </mc:Choice>
              <mc:Fallback>
                <p:oleObj name="Equation" r:id="rId5" imgW="1648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81295" y="3153439"/>
                        <a:ext cx="182562" cy="238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480115"/>
              </p:ext>
            </p:extLst>
          </p:nvPr>
        </p:nvGraphicFramePr>
        <p:xfrm>
          <a:off x="2505032" y="3128039"/>
          <a:ext cx="182563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7" name="Equation" r:id="rId7" imgW="164880" imgH="215640" progId="Equation.DSMT4">
                  <p:embed/>
                </p:oleObj>
              </mc:Choice>
              <mc:Fallback>
                <p:oleObj name="Equation" r:id="rId7" imgW="1648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05032" y="3128039"/>
                        <a:ext cx="182563" cy="234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163745"/>
              </p:ext>
            </p:extLst>
          </p:nvPr>
        </p:nvGraphicFramePr>
        <p:xfrm>
          <a:off x="4100014" y="3714446"/>
          <a:ext cx="1651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8" name="Equation" r:id="rId9" imgW="164880" imgH="215640" progId="Equation.DSMT4">
                  <p:embed/>
                </p:oleObj>
              </mc:Choice>
              <mc:Fallback>
                <p:oleObj name="Equation" r:id="rId9" imgW="1648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00014" y="3714446"/>
                        <a:ext cx="1651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629400"/>
            <a:ext cx="1905000" cy="182880"/>
          </a:xfrm>
        </p:spPr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20 June 2019</a:t>
            </a:fld>
            <a:endParaRPr lang="en-US" dirty="0"/>
          </a:p>
        </p:txBody>
      </p:sp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1905000" cy="182880"/>
          </a:xfrm>
        </p:spPr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163701"/>
              </p:ext>
            </p:extLst>
          </p:nvPr>
        </p:nvGraphicFramePr>
        <p:xfrm>
          <a:off x="227013" y="4843463"/>
          <a:ext cx="7920828" cy="342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9" name="Equation" r:id="rId11" imgW="8800920" imgH="380880" progId="Equation.DSMT4">
                  <p:embed/>
                </p:oleObj>
              </mc:Choice>
              <mc:Fallback>
                <p:oleObj name="Equation" r:id="rId11" imgW="880092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7013" y="4843463"/>
                        <a:ext cx="7920828" cy="3427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82898"/>
              </p:ext>
            </p:extLst>
          </p:nvPr>
        </p:nvGraphicFramePr>
        <p:xfrm>
          <a:off x="214313" y="5611813"/>
          <a:ext cx="6240564" cy="342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0" name="Equation" r:id="rId13" imgW="6933960" imgH="380880" progId="Equation.DSMT4">
                  <p:embed/>
                </p:oleObj>
              </mc:Choice>
              <mc:Fallback>
                <p:oleObj name="Equation" r:id="rId13" imgW="6933960" imgH="3808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5611813"/>
                        <a:ext cx="6240564" cy="3427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460423"/>
              </p:ext>
            </p:extLst>
          </p:nvPr>
        </p:nvGraphicFramePr>
        <p:xfrm>
          <a:off x="227013" y="5227638"/>
          <a:ext cx="6640704" cy="342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1" name="Equation" r:id="rId15" imgW="7378560" imgH="380880" progId="Equation.DSMT4">
                  <p:embed/>
                </p:oleObj>
              </mc:Choice>
              <mc:Fallback>
                <p:oleObj name="Equation" r:id="rId15" imgW="7378560" imgH="3808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5227638"/>
                        <a:ext cx="6640704" cy="3427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741164"/>
              </p:ext>
            </p:extLst>
          </p:nvPr>
        </p:nvGraphicFramePr>
        <p:xfrm>
          <a:off x="227013" y="5995988"/>
          <a:ext cx="5703372" cy="342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2" name="Equation" r:id="rId17" imgW="6337080" imgH="380880" progId="Equation.DSMT4">
                  <p:embed/>
                </p:oleObj>
              </mc:Choice>
              <mc:Fallback>
                <p:oleObj name="Equation" r:id="rId17" imgW="6337080" imgH="3808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5995988"/>
                        <a:ext cx="5703372" cy="3427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323528" y="940658"/>
            <a:ext cx="8412480" cy="40011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Pictorial Representation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20034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4" grpId="0" animBg="1"/>
      <p:bldP spid="24" grpId="0" animBg="1"/>
      <p:bldP spid="30" grpId="0" animBg="1"/>
      <p:bldP spid="31" grpId="0" animBg="1"/>
      <p:bldP spid="32" grpId="0" animBg="1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2450730" y="2275459"/>
            <a:ext cx="914400" cy="4247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  <a:buNone/>
            </a:pPr>
            <a:r>
              <a:rPr lang="en-US" sz="1200" b="0" dirty="0">
                <a:solidFill>
                  <a:schemeClr val="tx1"/>
                </a:solidFill>
                <a:latin typeface="+mn-lt"/>
              </a:rPr>
              <a:t>Attitude </a:t>
            </a:r>
            <a:r>
              <a:rPr lang="en-US" sz="1200" b="0" dirty="0" smtClean="0">
                <a:solidFill>
                  <a:schemeClr val="tx1"/>
                </a:solidFill>
                <a:latin typeface="+mn-lt"/>
              </a:rPr>
              <a:t>Controller</a:t>
            </a:r>
            <a:endParaRPr lang="en-US" sz="1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3778935" y="2275459"/>
            <a:ext cx="914400" cy="4247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  <a:buNone/>
            </a:pPr>
            <a:r>
              <a:rPr lang="en-US" sz="1200" b="0" dirty="0" smtClean="0">
                <a:solidFill>
                  <a:schemeClr val="tx1"/>
                </a:solidFill>
                <a:latin typeface="+mn-lt"/>
              </a:rPr>
              <a:t>Actuator Controller</a:t>
            </a:r>
            <a:endParaRPr lang="en-US" sz="1200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6" name="Straight Arrow Connector 11"/>
          <p:cNvCxnSpPr>
            <a:cxnSpLocks noChangeShapeType="1"/>
            <a:stCxn id="12" idx="3"/>
            <a:endCxn id="13" idx="1"/>
          </p:cNvCxnSpPr>
          <p:nvPr/>
        </p:nvCxnSpPr>
        <p:spPr bwMode="auto">
          <a:xfrm>
            <a:off x="3365130" y="2487825"/>
            <a:ext cx="413805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8" name="Straight Arrow Connector 14"/>
          <p:cNvCxnSpPr>
            <a:cxnSpLocks noChangeShapeType="1"/>
            <a:stCxn id="13" idx="3"/>
            <a:endCxn id="84" idx="1"/>
          </p:cNvCxnSpPr>
          <p:nvPr/>
        </p:nvCxnSpPr>
        <p:spPr bwMode="auto">
          <a:xfrm>
            <a:off x="4693335" y="2487825"/>
            <a:ext cx="380767" cy="1413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51520" y="2275459"/>
            <a:ext cx="914400" cy="4247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  <a:buNone/>
            </a:pPr>
            <a:r>
              <a:rPr lang="en-US" sz="1200" b="0" dirty="0" smtClean="0">
                <a:solidFill>
                  <a:schemeClr val="tx1"/>
                </a:solidFill>
                <a:latin typeface="+mn-lt"/>
              </a:rPr>
              <a:t>Desired </a:t>
            </a:r>
            <a:r>
              <a:rPr lang="en-US" sz="1200" b="0" dirty="0">
                <a:solidFill>
                  <a:schemeClr val="tx1"/>
                </a:solidFill>
                <a:latin typeface="+mn-lt"/>
              </a:rPr>
              <a:t>A</a:t>
            </a:r>
            <a:r>
              <a:rPr lang="en-US" sz="1200" b="0" dirty="0" smtClean="0">
                <a:solidFill>
                  <a:schemeClr val="tx1"/>
                </a:solidFill>
                <a:latin typeface="+mn-lt"/>
              </a:rPr>
              <a:t>ttitude</a:t>
            </a:r>
            <a:endParaRPr lang="en-US" sz="1200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5" name="Straight Arrow Connector 30"/>
          <p:cNvCxnSpPr>
            <a:cxnSpLocks noChangeShapeType="1"/>
            <a:stCxn id="87" idx="1"/>
            <a:endCxn id="8" idx="3"/>
          </p:cNvCxnSpPr>
          <p:nvPr/>
        </p:nvCxnSpPr>
        <p:spPr bwMode="auto">
          <a:xfrm flipH="1">
            <a:off x="4068032" y="3475091"/>
            <a:ext cx="1078078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28" name="Straight Arrow Connector 38"/>
          <p:cNvCxnSpPr>
            <a:cxnSpLocks noChangeShapeType="1"/>
            <a:stCxn id="20" idx="3"/>
            <a:endCxn id="4" idx="2"/>
          </p:cNvCxnSpPr>
          <p:nvPr/>
        </p:nvCxnSpPr>
        <p:spPr bwMode="auto">
          <a:xfrm>
            <a:off x="1165920" y="2487825"/>
            <a:ext cx="413805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29" name="Straight Arrow Connector 23"/>
          <p:cNvCxnSpPr>
            <a:cxnSpLocks noChangeShapeType="1"/>
            <a:stCxn id="4" idx="6"/>
            <a:endCxn id="12" idx="1"/>
          </p:cNvCxnSpPr>
          <p:nvPr/>
        </p:nvCxnSpPr>
        <p:spPr bwMode="auto">
          <a:xfrm>
            <a:off x="2036925" y="2487825"/>
            <a:ext cx="41380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3153632" y="3262725"/>
            <a:ext cx="914400" cy="4247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  <a:buNone/>
            </a:pPr>
            <a:r>
              <a:rPr lang="en-US" sz="1200" b="0" dirty="0">
                <a:solidFill>
                  <a:schemeClr val="tx1"/>
                </a:solidFill>
                <a:latin typeface="+mn-lt"/>
              </a:rPr>
              <a:t>Estimation </a:t>
            </a:r>
            <a:r>
              <a:rPr lang="en-US" sz="1200" b="0" dirty="0" smtClean="0">
                <a:solidFill>
                  <a:schemeClr val="tx1"/>
                </a:solidFill>
                <a:latin typeface="+mn-lt"/>
              </a:rPr>
              <a:t>Algorithms</a:t>
            </a:r>
            <a:endParaRPr lang="en-US" sz="1200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0" name="Elbow Connector 9"/>
          <p:cNvCxnSpPr>
            <a:stCxn id="86" idx="3"/>
            <a:endCxn id="87" idx="3"/>
          </p:cNvCxnSpPr>
          <p:nvPr/>
        </p:nvCxnSpPr>
        <p:spPr bwMode="auto">
          <a:xfrm flipH="1">
            <a:off x="6060510" y="2489238"/>
            <a:ext cx="2160240" cy="985853"/>
          </a:xfrm>
          <a:prstGeom prst="bentConnector3">
            <a:avLst>
              <a:gd name="adj1" fmla="val -10582"/>
            </a:avLst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30"/>
          <p:cNvCxnSpPr>
            <a:stCxn id="8" idx="1"/>
            <a:endCxn id="4" idx="4"/>
          </p:cNvCxnSpPr>
          <p:nvPr/>
        </p:nvCxnSpPr>
        <p:spPr bwMode="auto">
          <a:xfrm rot="10800000">
            <a:off x="1808326" y="2716425"/>
            <a:ext cx="1345307" cy="758666"/>
          </a:xfrm>
          <a:prstGeom prst="bentConnector2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14"/>
          <p:cNvCxnSpPr>
            <a:cxnSpLocks noChangeShapeType="1"/>
            <a:stCxn id="84" idx="3"/>
            <a:endCxn id="66" idx="2"/>
          </p:cNvCxnSpPr>
          <p:nvPr/>
        </p:nvCxnSpPr>
        <p:spPr bwMode="auto">
          <a:xfrm flipV="1">
            <a:off x="5988502" y="2487825"/>
            <a:ext cx="446843" cy="1413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54" name="Straight Arrow Connector 14"/>
          <p:cNvCxnSpPr>
            <a:cxnSpLocks noChangeShapeType="1"/>
            <a:stCxn id="66" idx="6"/>
          </p:cNvCxnSpPr>
          <p:nvPr/>
        </p:nvCxnSpPr>
        <p:spPr bwMode="auto">
          <a:xfrm>
            <a:off x="6892545" y="2487825"/>
            <a:ext cx="413805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58" name="Straight Arrow Connector 14"/>
          <p:cNvCxnSpPr>
            <a:cxnSpLocks noChangeShapeType="1"/>
            <a:stCxn id="85" idx="2"/>
            <a:endCxn id="66" idx="0"/>
          </p:cNvCxnSpPr>
          <p:nvPr/>
        </p:nvCxnSpPr>
        <p:spPr bwMode="auto">
          <a:xfrm>
            <a:off x="6657142" y="1905408"/>
            <a:ext cx="6803" cy="353817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med"/>
          </a:ln>
        </p:spPr>
      </p:cxnSp>
      <p:grpSp>
        <p:nvGrpSpPr>
          <p:cNvPr id="89" name="Group 88"/>
          <p:cNvGrpSpPr/>
          <p:nvPr/>
        </p:nvGrpSpPr>
        <p:grpSpPr>
          <a:xfrm>
            <a:off x="1469180" y="1422012"/>
            <a:ext cx="5715000" cy="1463040"/>
            <a:chOff x="1527915" y="1863296"/>
            <a:chExt cx="5715000" cy="1463040"/>
          </a:xfrm>
        </p:grpSpPr>
        <p:sp>
          <p:nvSpPr>
            <p:cNvPr id="3" name="Rectangle 2"/>
            <p:cNvSpPr/>
            <p:nvPr/>
          </p:nvSpPr>
          <p:spPr>
            <a:xfrm>
              <a:off x="1527915" y="1863296"/>
              <a:ext cx="5715000" cy="14630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27915" y="1863296"/>
              <a:ext cx="811837" cy="2862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dash"/>
            </a:ln>
          </p:spPr>
          <p:txBody>
            <a:bodyPr wrap="square" rtlCol="0" anchor="ctr">
              <a:spAutoFit/>
            </a:bodyPr>
            <a:lstStyle/>
            <a:p>
              <a:pPr algn="ctr">
                <a:buNone/>
              </a:pPr>
              <a:r>
                <a:rPr lang="en-US" sz="1400" b="0" dirty="0" smtClean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Control</a:t>
              </a:r>
              <a:endParaRPr lang="en-US" sz="1400" b="0" dirty="0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6019845" y="1124744"/>
            <a:ext cx="1316374" cy="21698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 anchor="ctr">
            <a:spAutoFit/>
          </a:bodyPr>
          <a:lstStyle/>
          <a:p>
            <a:pPr>
              <a:buNone/>
            </a:pPr>
            <a:endParaRPr lang="en-US" sz="900" b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1469180" y="3182104"/>
            <a:ext cx="5715000" cy="822960"/>
            <a:chOff x="1527915" y="3492395"/>
            <a:chExt cx="5715000" cy="822960"/>
          </a:xfrm>
        </p:grpSpPr>
        <p:sp>
          <p:nvSpPr>
            <p:cNvPr id="34" name="TextBox 33"/>
            <p:cNvSpPr txBox="1"/>
            <p:nvPr/>
          </p:nvSpPr>
          <p:spPr>
            <a:xfrm>
              <a:off x="1527915" y="4029123"/>
              <a:ext cx="1315896" cy="2862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dash"/>
            </a:ln>
          </p:spPr>
          <p:txBody>
            <a:bodyPr wrap="square" rtlCol="0" anchor="ctr">
              <a:spAutoFit/>
            </a:bodyPr>
            <a:lstStyle/>
            <a:p>
              <a:pPr algn="ctr">
                <a:buNone/>
              </a:pPr>
              <a:r>
                <a:rPr lang="en-US" sz="1400" b="0" dirty="0" smtClean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Determination</a:t>
              </a:r>
              <a:endParaRPr lang="en-US" sz="1400" b="0" dirty="0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527915" y="3492395"/>
              <a:ext cx="5715000" cy="8229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/>
            </a:p>
          </p:txBody>
        </p:sp>
      </p:grpSp>
      <p:sp>
        <p:nvSpPr>
          <p:cNvPr id="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5563"/>
            <a:r>
              <a:rPr lang="en-US" dirty="0"/>
              <a:t>Terminology &amp; Definitions</a:t>
            </a:r>
            <a:r>
              <a:rPr lang="en-US" sz="2800" dirty="0"/>
              <a:t> (</a:t>
            </a:r>
            <a:r>
              <a:rPr lang="en-US" sz="2800" dirty="0" err="1"/>
              <a:t>cntd</a:t>
            </a:r>
            <a:r>
              <a:rPr lang="en-US" sz="2800" dirty="0" smtClean="0"/>
              <a:t>)</a:t>
            </a:r>
            <a:endParaRPr lang="en-US" dirty="0"/>
          </a:p>
        </p:txBody>
      </p:sp>
      <p:sp>
        <p:nvSpPr>
          <p:cNvPr id="4" name="Flowchart: Summing Junction 3"/>
          <p:cNvSpPr>
            <a:spLocks noChangeAspect="1"/>
          </p:cNvSpPr>
          <p:nvPr/>
        </p:nvSpPr>
        <p:spPr bwMode="auto">
          <a:xfrm>
            <a:off x="1579725" y="2259225"/>
            <a:ext cx="457200" cy="457200"/>
          </a:xfrm>
          <a:prstGeom prst="flowChartSummingJunction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6" name="Flowchart: Summing Junction 65"/>
          <p:cNvSpPr>
            <a:spLocks noChangeAspect="1"/>
          </p:cNvSpPr>
          <p:nvPr/>
        </p:nvSpPr>
        <p:spPr bwMode="auto">
          <a:xfrm>
            <a:off x="6435345" y="2259225"/>
            <a:ext cx="457200" cy="457200"/>
          </a:xfrm>
          <a:prstGeom prst="flowChartSummingJunction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81" name="Straight Arrow Connector 23"/>
          <p:cNvCxnSpPr>
            <a:cxnSpLocks noChangeShapeType="1"/>
          </p:cNvCxnSpPr>
          <p:nvPr/>
        </p:nvCxnSpPr>
        <p:spPr bwMode="auto">
          <a:xfrm>
            <a:off x="8220750" y="2487825"/>
            <a:ext cx="548639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84" name="TextBox 4"/>
          <p:cNvSpPr txBox="1">
            <a:spLocks noChangeArrowheads="1"/>
          </p:cNvSpPr>
          <p:nvPr/>
        </p:nvSpPr>
        <p:spPr bwMode="auto">
          <a:xfrm>
            <a:off x="5074102" y="2276872"/>
            <a:ext cx="914400" cy="4247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  <a:buNone/>
            </a:pPr>
            <a:r>
              <a:rPr lang="en-US" sz="1200" b="0" dirty="0" smtClean="0">
                <a:solidFill>
                  <a:schemeClr val="tx1"/>
                </a:solidFill>
                <a:latin typeface="+mn-lt"/>
              </a:rPr>
              <a:t>Actuator </a:t>
            </a:r>
            <a:r>
              <a:rPr lang="en-US" sz="1200" b="0" dirty="0">
                <a:solidFill>
                  <a:schemeClr val="tx1"/>
                </a:solidFill>
                <a:latin typeface="+mn-lt"/>
              </a:rPr>
              <a:t>D</a:t>
            </a:r>
            <a:r>
              <a:rPr lang="en-US" sz="1200" b="0" dirty="0" smtClean="0">
                <a:solidFill>
                  <a:schemeClr val="tx1"/>
                </a:solidFill>
                <a:latin typeface="+mn-lt"/>
              </a:rPr>
              <a:t>ynamics</a:t>
            </a:r>
            <a:endParaRPr lang="en-US" sz="1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5" name="TextBox 4"/>
          <p:cNvSpPr txBox="1">
            <a:spLocks noChangeArrowheads="1"/>
          </p:cNvSpPr>
          <p:nvPr/>
        </p:nvSpPr>
        <p:spPr bwMode="auto">
          <a:xfrm>
            <a:off x="6154222" y="1484784"/>
            <a:ext cx="1005840" cy="4206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 anchorCtr="0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buNone/>
            </a:pPr>
            <a:r>
              <a:rPr lang="en-US" sz="1200" b="0" dirty="0" smtClean="0">
                <a:solidFill>
                  <a:schemeClr val="tx1"/>
                </a:solidFill>
                <a:latin typeface="+mn-lt"/>
              </a:rPr>
              <a:t>Disturbances</a:t>
            </a:r>
          </a:p>
        </p:txBody>
      </p:sp>
      <p:sp>
        <p:nvSpPr>
          <p:cNvPr id="86" name="TextBox 4"/>
          <p:cNvSpPr txBox="1">
            <a:spLocks noChangeArrowheads="1"/>
          </p:cNvSpPr>
          <p:nvPr/>
        </p:nvSpPr>
        <p:spPr bwMode="auto">
          <a:xfrm>
            <a:off x="7306350" y="2276872"/>
            <a:ext cx="914400" cy="4247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  <a:buNone/>
            </a:pPr>
            <a:r>
              <a:rPr lang="en-US" sz="1200" b="0" dirty="0" smtClean="0">
                <a:solidFill>
                  <a:schemeClr val="tx1"/>
                </a:solidFill>
                <a:latin typeface="+mn-lt"/>
              </a:rPr>
              <a:t>Spacecraft Dynamics</a:t>
            </a:r>
            <a:endParaRPr lang="en-US" sz="1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7" name="TextBox 4"/>
          <p:cNvSpPr txBox="1">
            <a:spLocks noChangeArrowheads="1"/>
          </p:cNvSpPr>
          <p:nvPr/>
        </p:nvSpPr>
        <p:spPr bwMode="auto">
          <a:xfrm>
            <a:off x="5146110" y="3262725"/>
            <a:ext cx="914400" cy="4247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  <a:buNone/>
            </a:pPr>
            <a:r>
              <a:rPr lang="en-US" sz="1200" b="0" dirty="0" smtClean="0">
                <a:solidFill>
                  <a:schemeClr val="tx1"/>
                </a:solidFill>
                <a:latin typeface="+mn-lt"/>
              </a:rPr>
              <a:t>Attitude Sensors</a:t>
            </a:r>
            <a:endParaRPr lang="en-US" sz="1200" b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465198"/>
              </p:ext>
            </p:extLst>
          </p:nvPr>
        </p:nvGraphicFramePr>
        <p:xfrm>
          <a:off x="640080" y="4204914"/>
          <a:ext cx="7863840" cy="237396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459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179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Component</a:t>
                      </a:r>
                      <a:endParaRPr lang="en-US" sz="1200" dirty="0"/>
                    </a:p>
                  </a:txBody>
                  <a:tcPr marL="87969" marR="87969" marT="43983" marB="4398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                                                     Tasks</a:t>
                      </a:r>
                      <a:endParaRPr lang="en-US" sz="1200" dirty="0"/>
                    </a:p>
                  </a:txBody>
                  <a:tcPr marL="87969" marR="87969" marT="43983" marB="43983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Attitude Controller</a:t>
                      </a:r>
                      <a:endParaRPr lang="en-US" sz="1200" dirty="0"/>
                    </a:p>
                  </a:txBody>
                  <a:tcPr marL="87969" marR="87969" marT="43983" marB="43983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Computes torques required to reduce pointing error</a:t>
                      </a:r>
                      <a:endParaRPr lang="en-US" sz="1200" dirty="0"/>
                    </a:p>
                  </a:txBody>
                  <a:tcPr marL="87969" marR="87969" marT="43983" marB="43983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Actuator</a:t>
                      </a:r>
                      <a:r>
                        <a:rPr lang="en-US" sz="1200" baseline="0" dirty="0" smtClean="0"/>
                        <a:t> Controller</a:t>
                      </a:r>
                      <a:endParaRPr lang="en-US" sz="1200" dirty="0"/>
                    </a:p>
                  </a:txBody>
                  <a:tcPr marL="87969" marR="87969" marT="43983" marB="43983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Computes the actuator commands to realize the required torques</a:t>
                      </a:r>
                      <a:endParaRPr lang="en-US" sz="1200" dirty="0"/>
                    </a:p>
                  </a:txBody>
                  <a:tcPr marL="87969" marR="87969" marT="43983" marB="43983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Actuator</a:t>
                      </a:r>
                      <a:r>
                        <a:rPr lang="en-US" sz="1200" baseline="0" dirty="0" smtClean="0"/>
                        <a:t> Dynamics</a:t>
                      </a:r>
                      <a:endParaRPr lang="en-US" sz="1200" dirty="0"/>
                    </a:p>
                  </a:txBody>
                  <a:tcPr marL="87969" marR="87969" marT="43983" marB="4398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Generates actual torques based on actuator commands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969" marR="87969" marT="43983" marB="43983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Disturbances</a:t>
                      </a:r>
                      <a:endParaRPr lang="en-US" sz="1200" dirty="0"/>
                    </a:p>
                  </a:txBody>
                  <a:tcPr marL="87969" marR="87969" marT="43983" marB="4398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External torques due to external (space) and/or internal (spacecraft) environments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969" marR="87969" marT="43983" marB="43983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Spacecraft Dynamics</a:t>
                      </a:r>
                      <a:endParaRPr lang="en-US" sz="1200" dirty="0"/>
                    </a:p>
                  </a:txBody>
                  <a:tcPr marL="87969" marR="87969" marT="43983" marB="4398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The dynamical system that is the spacecraft and all of its components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969" marR="87969" marT="43983" marB="43983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Attitude Sensors</a:t>
                      </a:r>
                      <a:endParaRPr lang="en-US" sz="1200" dirty="0"/>
                    </a:p>
                  </a:txBody>
                  <a:tcPr marL="87969" marR="87969" marT="43983" marB="4398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The components of the spacecraft that measure its behavior and the celestial phenomena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969" marR="87969" marT="43983" marB="43983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Estimation Algorithms</a:t>
                      </a:r>
                      <a:endParaRPr lang="en-US" sz="1200" dirty="0"/>
                    </a:p>
                  </a:txBody>
                  <a:tcPr marL="87969" marR="87969" marT="43983" marB="4398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Computes the attitude of the spacecraft (relative to some frame of reference) based on celestial phenomena models and observed measurements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969" marR="87969" marT="43983" marB="43983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629400"/>
            <a:ext cx="1905000" cy="182880"/>
          </a:xfrm>
        </p:spPr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20 June 2019</a:t>
            </a:fld>
            <a:endParaRPr lang="en-US" dirty="0"/>
          </a:p>
        </p:txBody>
      </p:sp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1905000" cy="182880"/>
          </a:xfrm>
        </p:spPr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29566"/>
              </p:ext>
            </p:extLst>
          </p:nvPr>
        </p:nvGraphicFramePr>
        <p:xfrm>
          <a:off x="1197544" y="2280632"/>
          <a:ext cx="274320" cy="19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5" name="Equation" r:id="rId4" imgW="457200" imgH="330120" progId="Equation.DSMT4">
                  <p:embed/>
                </p:oleObj>
              </mc:Choice>
              <mc:Fallback>
                <p:oleObj name="Equation" r:id="rId4" imgW="4572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7544" y="2280632"/>
                        <a:ext cx="274320" cy="19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655649"/>
              </p:ext>
            </p:extLst>
          </p:nvPr>
        </p:nvGraphicFramePr>
        <p:xfrm>
          <a:off x="1842032" y="2913816"/>
          <a:ext cx="251424" cy="19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6" name="Equation" r:id="rId6" imgW="419040" imgH="330120" progId="Equation.DSMT4">
                  <p:embed/>
                </p:oleObj>
              </mc:Choice>
              <mc:Fallback>
                <p:oleObj name="Equation" r:id="rId6" imgW="4190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42032" y="2913816"/>
                        <a:ext cx="251424" cy="19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95617"/>
              </p:ext>
            </p:extLst>
          </p:nvPr>
        </p:nvGraphicFramePr>
        <p:xfrm>
          <a:off x="8314536" y="2280632"/>
          <a:ext cx="251424" cy="19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7" name="Equation" r:id="rId8" imgW="419040" imgH="330120" progId="Equation.DSMT4">
                  <p:embed/>
                </p:oleObj>
              </mc:Choice>
              <mc:Fallback>
                <p:oleObj name="Equation" r:id="rId8" imgW="4190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14536" y="2280632"/>
                        <a:ext cx="251424" cy="19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987119"/>
              </p:ext>
            </p:extLst>
          </p:nvPr>
        </p:nvGraphicFramePr>
        <p:xfrm>
          <a:off x="2123728" y="2280632"/>
          <a:ext cx="152280" cy="19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8" name="Equation" r:id="rId10" imgW="253800" imgH="330120" progId="Equation.DSMT4">
                  <p:embed/>
                </p:oleObj>
              </mc:Choice>
              <mc:Fallback>
                <p:oleObj name="Equation" r:id="rId10" imgW="2538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23728" y="2280632"/>
                        <a:ext cx="152280" cy="19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20040" y="941832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ADC Block Diagram</a:t>
            </a:r>
          </a:p>
        </p:txBody>
      </p:sp>
    </p:spTree>
    <p:extLst>
      <p:ext uri="{BB962C8B-B14F-4D97-AF65-F5344CB8AC3E}">
        <p14:creationId xmlns:p14="http://schemas.microsoft.com/office/powerpoint/2010/main" val="227995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ADC System Requirements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3711785"/>
          </a:xfrm>
        </p:spPr>
        <p:txBody>
          <a:bodyPr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esign requirements and constraints</a:t>
            </a:r>
          </a:p>
          <a:p>
            <a:pPr lvl="1"/>
            <a:r>
              <a:rPr lang="en-US" dirty="0" smtClean="0"/>
              <a:t>Pointing requirements (knowledge / control)</a:t>
            </a:r>
          </a:p>
          <a:p>
            <a:pPr lvl="2"/>
            <a:r>
              <a:rPr lang="en-US" dirty="0" smtClean="0"/>
              <a:t>Knowledge drives sensor choices </a:t>
            </a:r>
          </a:p>
          <a:p>
            <a:pPr lvl="2"/>
            <a:r>
              <a:rPr lang="en-US" dirty="0" smtClean="0"/>
              <a:t>Control drives actuator choices</a:t>
            </a:r>
          </a:p>
          <a:p>
            <a:pPr lvl="1"/>
            <a:r>
              <a:rPr lang="en-US" dirty="0" smtClean="0"/>
              <a:t>Rate requirements (e.g., slew/retargeting)</a:t>
            </a:r>
          </a:p>
          <a:p>
            <a:pPr lvl="1"/>
            <a:r>
              <a:rPr lang="en-US" dirty="0" smtClean="0"/>
              <a:t>Station keeping requirements</a:t>
            </a:r>
          </a:p>
          <a:p>
            <a:pPr lvl="1"/>
            <a:r>
              <a:rPr lang="en-US" dirty="0" smtClean="0"/>
              <a:t>Environmental disturbance (LEO, MEO, GEO)</a:t>
            </a:r>
          </a:p>
          <a:p>
            <a:pPr lvl="1"/>
            <a:r>
              <a:rPr lang="en-US" dirty="0" smtClean="0"/>
              <a:t>Constraints (volume, mass, power – a.k.a. </a:t>
            </a:r>
            <a:r>
              <a:rPr lang="en-US" dirty="0" err="1" smtClean="0"/>
              <a:t>SWaP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Reliability</a:t>
            </a:r>
          </a:p>
          <a:p>
            <a:pPr lvl="1"/>
            <a:r>
              <a:rPr lang="en-US" dirty="0" smtClean="0"/>
              <a:t>Cost and schedule 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629400"/>
            <a:ext cx="1905000" cy="182880"/>
          </a:xfrm>
        </p:spPr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20 June 2019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1905000" cy="182880"/>
          </a:xfrm>
        </p:spPr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92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ADC System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534300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ADC </a:t>
            </a:r>
            <a:r>
              <a:rPr lang="en-US" sz="2000" dirty="0" smtClean="0"/>
              <a:t>Requirements vs. Mission Requirements</a:t>
            </a:r>
            <a:endParaRPr lang="en-US" sz="2000" dirty="0"/>
          </a:p>
          <a:p>
            <a:r>
              <a:rPr lang="en-US" sz="2000" dirty="0"/>
              <a:t>Attitude determination requirements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Real-time attitude determination</a:t>
            </a:r>
          </a:p>
          <a:p>
            <a:pPr lvl="2">
              <a:spcBef>
                <a:spcPts val="0"/>
              </a:spcBef>
            </a:pPr>
            <a:r>
              <a:rPr lang="en-US" sz="1600" dirty="0"/>
              <a:t>Know attitude </a:t>
            </a:r>
            <a:r>
              <a:rPr lang="en-US" sz="1600" dirty="0" smtClean="0"/>
              <a:t>within </a:t>
            </a:r>
            <a:r>
              <a:rPr lang="en-US" sz="1600" dirty="0"/>
              <a:t>certain </a:t>
            </a:r>
            <a:r>
              <a:rPr lang="en-US" sz="1600" dirty="0" smtClean="0"/>
              <a:t>accuracy</a:t>
            </a:r>
            <a:endParaRPr lang="en-US" sz="1600" dirty="0"/>
          </a:p>
          <a:p>
            <a:pPr lvl="2">
              <a:spcBef>
                <a:spcPts val="0"/>
              </a:spcBef>
            </a:pPr>
            <a:r>
              <a:rPr lang="en-US" sz="1600" dirty="0" smtClean="0"/>
              <a:t>Implications: payload, C&amp;DH, EPS</a:t>
            </a:r>
            <a:r>
              <a:rPr lang="en-US" sz="1600" dirty="0"/>
              <a:t>, </a:t>
            </a:r>
            <a:r>
              <a:rPr lang="en-US" sz="1600" dirty="0" smtClean="0"/>
              <a:t>and propulsion subsystems</a:t>
            </a:r>
            <a:endParaRPr lang="en-US" sz="1600" dirty="0"/>
          </a:p>
          <a:p>
            <a:pPr lvl="1"/>
            <a:r>
              <a:rPr lang="en-US" sz="1800" dirty="0" smtClean="0"/>
              <a:t>Post-processed </a:t>
            </a:r>
            <a:r>
              <a:rPr lang="en-US" sz="1800" dirty="0"/>
              <a:t>attitude determination</a:t>
            </a:r>
          </a:p>
          <a:p>
            <a:pPr lvl="2">
              <a:spcBef>
                <a:spcPts val="0"/>
              </a:spcBef>
            </a:pPr>
            <a:r>
              <a:rPr lang="en-US" sz="1600" dirty="0" smtClean="0"/>
              <a:t>Mission objectives (payload)</a:t>
            </a:r>
            <a:endParaRPr lang="en-US" sz="1600" dirty="0"/>
          </a:p>
          <a:p>
            <a:pPr lvl="2">
              <a:spcBef>
                <a:spcPts val="0"/>
              </a:spcBef>
            </a:pPr>
            <a:r>
              <a:rPr lang="en-US" sz="1600" dirty="0"/>
              <a:t>More precise (better models/prediction and discriminate bad measurements)</a:t>
            </a:r>
          </a:p>
          <a:p>
            <a:pPr lvl="2">
              <a:spcBef>
                <a:spcPts val="0"/>
              </a:spcBef>
            </a:pPr>
            <a:r>
              <a:rPr lang="en-US" sz="1600" dirty="0" smtClean="0"/>
              <a:t>Implications: payload, C&amp;DH </a:t>
            </a:r>
            <a:r>
              <a:rPr lang="en-US" sz="1600" dirty="0"/>
              <a:t>(e.g., data storage), TT&amp;C, </a:t>
            </a:r>
            <a:r>
              <a:rPr lang="en-US" sz="1600" dirty="0" smtClean="0"/>
              <a:t>EPS</a:t>
            </a:r>
            <a:endParaRPr lang="en-US" sz="1600" dirty="0"/>
          </a:p>
          <a:p>
            <a:r>
              <a:rPr lang="en-US" sz="2000" dirty="0"/>
              <a:t>Attitude control requirements</a:t>
            </a:r>
          </a:p>
          <a:p>
            <a:pPr lvl="1"/>
            <a:r>
              <a:rPr lang="en-US" sz="1800" dirty="0"/>
              <a:t>Passive vs. active; 2-axis vs. 3-axis</a:t>
            </a:r>
          </a:p>
          <a:p>
            <a:pPr lvl="1"/>
            <a:r>
              <a:rPr lang="en-US" sz="1800" dirty="0" smtClean="0"/>
              <a:t>Pointing precision (station keeping); </a:t>
            </a:r>
            <a:r>
              <a:rPr lang="en-US" sz="1800" dirty="0"/>
              <a:t>rate </a:t>
            </a:r>
            <a:r>
              <a:rPr lang="en-US" sz="1800" dirty="0" smtClean="0"/>
              <a:t>constraints (slewing/retargeting)</a:t>
            </a:r>
            <a:endParaRPr lang="en-US" sz="1800" dirty="0"/>
          </a:p>
          <a:p>
            <a:pPr lvl="1"/>
            <a:r>
              <a:rPr lang="en-US" sz="1800" dirty="0" smtClean="0"/>
              <a:t>Implications</a:t>
            </a:r>
            <a:r>
              <a:rPr lang="en-US" sz="1800" dirty="0"/>
              <a:t>: </a:t>
            </a:r>
            <a:r>
              <a:rPr lang="en-US" sz="1800" dirty="0" smtClean="0"/>
              <a:t>Payload, C&amp;DH, TT&amp;C</a:t>
            </a:r>
            <a:r>
              <a:rPr lang="en-US" sz="1800" dirty="0"/>
              <a:t>, </a:t>
            </a:r>
            <a:r>
              <a:rPr lang="en-US" sz="1800" dirty="0" smtClean="0"/>
              <a:t>EPS, </a:t>
            </a:r>
            <a:r>
              <a:rPr lang="en-US" sz="1800" dirty="0"/>
              <a:t>Propulsion </a:t>
            </a:r>
          </a:p>
          <a:p>
            <a:r>
              <a:rPr lang="en-US" sz="2000" dirty="0" smtClean="0"/>
              <a:t>Solution strategy</a:t>
            </a:r>
          </a:p>
          <a:p>
            <a:pPr lvl="1"/>
            <a:r>
              <a:rPr lang="en-US" sz="1800" dirty="0" smtClean="0"/>
              <a:t>Identify components (multiple options/vendors may exist)</a:t>
            </a:r>
            <a:endParaRPr lang="en-US" sz="1800" dirty="0"/>
          </a:p>
          <a:p>
            <a:pPr lvl="1"/>
            <a:r>
              <a:rPr lang="en-US" sz="1800" dirty="0"/>
              <a:t>Perform </a:t>
            </a:r>
            <a:r>
              <a:rPr lang="en-US" sz="1800" dirty="0" smtClean="0"/>
              <a:t>trade studies with cost/schedule/risk constraints</a:t>
            </a:r>
          </a:p>
          <a:p>
            <a:pPr lvl="1"/>
            <a:r>
              <a:rPr lang="en-US" sz="1800" dirty="0" smtClean="0"/>
              <a:t>Utilize the “KIS” principle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20 June 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5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lexToF_Evolution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972"/>
      </a:accent1>
      <a:accent2>
        <a:srgbClr val="005DC8"/>
      </a:accent2>
      <a:accent3>
        <a:srgbClr val="FFFFFF"/>
      </a:accent3>
      <a:accent4>
        <a:srgbClr val="000000"/>
      </a:accent4>
      <a:accent5>
        <a:srgbClr val="AAE2CA"/>
      </a:accent5>
      <a:accent6>
        <a:srgbClr val="439DFF"/>
      </a:accent6>
      <a:hlink>
        <a:srgbClr val="005DC8"/>
      </a:hlink>
      <a:folHlink>
        <a:srgbClr val="B2B2B2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FlexToF_Evolution</Template>
  <TotalTime>19368</TotalTime>
  <Words>4949</Words>
  <Application>Microsoft Office PowerPoint</Application>
  <PresentationFormat>On-screen Show (4:3)</PresentationFormat>
  <Paragraphs>933</Paragraphs>
  <Slides>57</Slides>
  <Notes>14</Notes>
  <HiddenSlides>2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72" baseType="lpstr">
      <vt:lpstr>Arial</vt:lpstr>
      <vt:lpstr>Arial </vt:lpstr>
      <vt:lpstr>Arial (body)</vt:lpstr>
      <vt:lpstr>Calibri</vt:lpstr>
      <vt:lpstr>Cambria Math</vt:lpstr>
      <vt:lpstr>Century Schoolbook</vt:lpstr>
      <vt:lpstr>Comic Sans MS</vt:lpstr>
      <vt:lpstr>Courier New</vt:lpstr>
      <vt:lpstr>DFKai-SB</vt:lpstr>
      <vt:lpstr>Symbol</vt:lpstr>
      <vt:lpstr>Times New Roman</vt:lpstr>
      <vt:lpstr>Wingdings</vt:lpstr>
      <vt:lpstr>FlexToF_Evolution</vt:lpstr>
      <vt:lpstr>Equation</vt:lpstr>
      <vt:lpstr>MathType 6.0 Equation</vt:lpstr>
      <vt:lpstr>PowerPoint Presentation</vt:lpstr>
      <vt:lpstr>Attitude Determination &amp; Control</vt:lpstr>
      <vt:lpstr>Terminology &amp; Definitions: ADC</vt:lpstr>
      <vt:lpstr>Terminology &amp; Definitions: GNC</vt:lpstr>
      <vt:lpstr>Terminology &amp; Definitions (cntd)</vt:lpstr>
      <vt:lpstr>Terminology &amp; Definitions (cntd)</vt:lpstr>
      <vt:lpstr>Terminology &amp; Definitions (cntd)</vt:lpstr>
      <vt:lpstr>ADC System Requirements</vt:lpstr>
      <vt:lpstr>ADC System Requirements</vt:lpstr>
      <vt:lpstr>ADC System Requirements (cntd)</vt:lpstr>
      <vt:lpstr>ADC System Components: Sensors</vt:lpstr>
      <vt:lpstr>ADC System Components: Sensors (External)</vt:lpstr>
      <vt:lpstr>ADC System Components: Sensors (External)</vt:lpstr>
      <vt:lpstr>ADC System Components: Sensors (Internal)</vt:lpstr>
      <vt:lpstr>ADC System Components: Sensors (Internal)</vt:lpstr>
      <vt:lpstr>ADC System Components: Actuators (Passive)</vt:lpstr>
      <vt:lpstr>ADC System Components: Actuators</vt:lpstr>
      <vt:lpstr>ADC System Components: Actuators</vt:lpstr>
      <vt:lpstr>ADC System Components: Actuators</vt:lpstr>
      <vt:lpstr>ADC System Components: Actuators</vt:lpstr>
      <vt:lpstr>ADC System Components: Actuators</vt:lpstr>
      <vt:lpstr>ADC System Components: Actuators</vt:lpstr>
      <vt:lpstr>Attitude Representations</vt:lpstr>
      <vt:lpstr>Attitude Representations</vt:lpstr>
      <vt:lpstr>Attitude Representations</vt:lpstr>
      <vt:lpstr>Attitude Representations</vt:lpstr>
      <vt:lpstr>Attitude Representations (cntd)</vt:lpstr>
      <vt:lpstr>Attitude Representations (cntd)</vt:lpstr>
      <vt:lpstr>Attitude Representations (cntd)</vt:lpstr>
      <vt:lpstr>Attitude Representations (cntd)</vt:lpstr>
      <vt:lpstr>Attitude Representations (cntd)</vt:lpstr>
      <vt:lpstr>Attitude Representations (cntd)</vt:lpstr>
      <vt:lpstr>Attitude Representations: Kinematics</vt:lpstr>
      <vt:lpstr>Attitude Representations: Dynamics</vt:lpstr>
      <vt:lpstr>Attitude Representations: Dynamics (cntd)</vt:lpstr>
      <vt:lpstr>Attitude Determination Approaches</vt:lpstr>
      <vt:lpstr>Attitude Determination Approaches (cntd)</vt:lpstr>
      <vt:lpstr>Attitude Control Approaches</vt:lpstr>
      <vt:lpstr>Attitude Control Approaches (cntd)</vt:lpstr>
      <vt:lpstr>Attitude Control Approaches (cntd)</vt:lpstr>
      <vt:lpstr>Attitude Control Approaches (cntd)</vt:lpstr>
      <vt:lpstr>Attitude Control Approaches (cntd)</vt:lpstr>
      <vt:lpstr>Attitude Control Approaches (cntd)</vt:lpstr>
      <vt:lpstr>Attitude Control Approaches (cntd)</vt:lpstr>
      <vt:lpstr>Attitude Control Approaches (cntd)</vt:lpstr>
      <vt:lpstr>ADC Mission Assurance Approaches</vt:lpstr>
      <vt:lpstr>Example: SwampSat II</vt:lpstr>
      <vt:lpstr>Example: SwampSat II Boom Characteristics</vt:lpstr>
      <vt:lpstr>Example: SwampSat II ConOps</vt:lpstr>
      <vt:lpstr>Example: SwampSat II ConOps</vt:lpstr>
      <vt:lpstr>Example: Simulation Parameters</vt:lpstr>
      <vt:lpstr>Example: Disturbance Torques</vt:lpstr>
      <vt:lpstr>Example: Detumbling</vt:lpstr>
      <vt:lpstr>Example: Pointing (Stowed)</vt:lpstr>
      <vt:lpstr>Example: Pointing (Deployed)</vt:lpstr>
      <vt:lpstr>Useful Reference Sources </vt:lpstr>
      <vt:lpstr>Acknowledgements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 Gascon</dc:creator>
  <cp:lastModifiedBy>Norman Fitz-Coy</cp:lastModifiedBy>
  <cp:revision>626</cp:revision>
  <cp:lastPrinted>2019-06-10T16:06:11Z</cp:lastPrinted>
  <dcterms:created xsi:type="dcterms:W3CDTF">2014-07-02T14:16:18Z</dcterms:created>
  <dcterms:modified xsi:type="dcterms:W3CDTF">2019-06-20T05:55:45Z</dcterms:modified>
</cp:coreProperties>
</file>