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sldIdLst>
    <p:sldId id="256" r:id="rId2"/>
    <p:sldId id="257" r:id="rId3"/>
    <p:sldId id="258" r:id="rId4"/>
    <p:sldId id="261" r:id="rId5"/>
    <p:sldId id="262" r:id="rId6"/>
    <p:sldId id="263" r:id="rId7"/>
    <p:sldId id="270" r:id="rId8"/>
    <p:sldId id="271" r:id="rId9"/>
    <p:sldId id="265" r:id="rId10"/>
    <p:sldId id="259" r:id="rId11"/>
    <p:sldId id="260" r:id="rId12"/>
    <p:sldId id="266" r:id="rId13"/>
    <p:sldId id="264" r:id="rId14"/>
    <p:sldId id="267" r:id="rId15"/>
    <p:sldId id="272" r:id="rId16"/>
    <p:sldId id="268" r:id="rId17"/>
    <p:sldId id="269"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howGuides="1">
      <p:cViewPr varScale="1">
        <p:scale>
          <a:sx n="104" d="100"/>
          <a:sy n="104" d="100"/>
        </p:scale>
        <p:origin x="232" y="720"/>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9C2375-E318-524F-B783-23A913815824}" type="datetimeFigureOut">
              <a:rPr lang="en-GB" smtClean="0"/>
              <a:t>28/03/2023</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64BA9C-B14C-F14F-9A9C-400B61B1C579}" type="slidenum">
              <a:rPr lang="en-GB" smtClean="0"/>
              <a:t>‹N°›</a:t>
            </a:fld>
            <a:endParaRPr lang="en-GB"/>
          </a:p>
        </p:txBody>
      </p:sp>
    </p:spTree>
    <p:extLst>
      <p:ext uri="{BB962C8B-B14F-4D97-AF65-F5344CB8AC3E}">
        <p14:creationId xmlns:p14="http://schemas.microsoft.com/office/powerpoint/2010/main" val="3046153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0EBCCC-DE47-B3E0-30F3-17226E257C6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6319CB3C-39ED-90AA-6203-4D4E101E6F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14C41CCE-A085-E2CE-DE56-CBEE21066426}"/>
              </a:ext>
            </a:extLst>
          </p:cNvPr>
          <p:cNvSpPr>
            <a:spLocks noGrp="1"/>
          </p:cNvSpPr>
          <p:nvPr>
            <p:ph type="dt" sz="half" idx="10"/>
          </p:nvPr>
        </p:nvSpPr>
        <p:spPr/>
        <p:txBody>
          <a:bodyPr/>
          <a:lstStyle/>
          <a:p>
            <a:fld id="{A44D7318-1563-BC4B-A0B2-DAA0F45EFD50}" type="datetime1">
              <a:rPr lang="fr-FR" smtClean="0"/>
              <a:t>28/03/2023</a:t>
            </a:fld>
            <a:endParaRPr lang="en-GB"/>
          </a:p>
        </p:txBody>
      </p:sp>
      <p:sp>
        <p:nvSpPr>
          <p:cNvPr id="5" name="Espace réservé du pied de page 4">
            <a:extLst>
              <a:ext uri="{FF2B5EF4-FFF2-40B4-BE49-F238E27FC236}">
                <a16:creationId xmlns:a16="http://schemas.microsoft.com/office/drawing/2014/main" id="{F79DAE1C-F4D7-0B25-AF83-463360CF3265}"/>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832FEA2B-9134-A193-41AB-D06265464D00}"/>
              </a:ext>
            </a:extLst>
          </p:cNvPr>
          <p:cNvSpPr>
            <a:spLocks noGrp="1"/>
          </p:cNvSpPr>
          <p:nvPr>
            <p:ph type="sldNum" sz="quarter" idx="12"/>
          </p:nvPr>
        </p:nvSpPr>
        <p:spPr/>
        <p:txBody>
          <a:bodyPr/>
          <a:lstStyle/>
          <a:p>
            <a:fld id="{CB2671BA-D6AA-E443-B0C2-AD6188E88D1D}" type="slidenum">
              <a:rPr lang="en-GB" smtClean="0"/>
              <a:t>‹N°›</a:t>
            </a:fld>
            <a:endParaRPr lang="en-GB"/>
          </a:p>
        </p:txBody>
      </p:sp>
    </p:spTree>
    <p:extLst>
      <p:ext uri="{BB962C8B-B14F-4D97-AF65-F5344CB8AC3E}">
        <p14:creationId xmlns:p14="http://schemas.microsoft.com/office/powerpoint/2010/main" val="1198111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AD71E9-9F43-0AF6-E0FA-60D2E72B6C60}"/>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85BDECF7-1F8B-FBD6-1D36-D299F150CC1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2B73873F-78D9-391E-FA68-2721105E9C4D}"/>
              </a:ext>
            </a:extLst>
          </p:cNvPr>
          <p:cNvSpPr>
            <a:spLocks noGrp="1"/>
          </p:cNvSpPr>
          <p:nvPr>
            <p:ph type="dt" sz="half" idx="10"/>
          </p:nvPr>
        </p:nvSpPr>
        <p:spPr/>
        <p:txBody>
          <a:bodyPr/>
          <a:lstStyle/>
          <a:p>
            <a:fld id="{39FEC086-B76B-1449-A956-A9881FD7CB83}" type="datetime1">
              <a:rPr lang="fr-FR" smtClean="0"/>
              <a:t>28/03/2023</a:t>
            </a:fld>
            <a:endParaRPr lang="en-GB"/>
          </a:p>
        </p:txBody>
      </p:sp>
      <p:sp>
        <p:nvSpPr>
          <p:cNvPr id="5" name="Espace réservé du pied de page 4">
            <a:extLst>
              <a:ext uri="{FF2B5EF4-FFF2-40B4-BE49-F238E27FC236}">
                <a16:creationId xmlns:a16="http://schemas.microsoft.com/office/drawing/2014/main" id="{A11DA200-6BA6-30DB-097E-F6CFC2AA166E}"/>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DCE80A32-7EE3-A189-A1CF-B17145D296AC}"/>
              </a:ext>
            </a:extLst>
          </p:cNvPr>
          <p:cNvSpPr>
            <a:spLocks noGrp="1"/>
          </p:cNvSpPr>
          <p:nvPr>
            <p:ph type="sldNum" sz="quarter" idx="12"/>
          </p:nvPr>
        </p:nvSpPr>
        <p:spPr/>
        <p:txBody>
          <a:bodyPr/>
          <a:lstStyle/>
          <a:p>
            <a:fld id="{CB2671BA-D6AA-E443-B0C2-AD6188E88D1D}" type="slidenum">
              <a:rPr lang="en-GB" smtClean="0"/>
              <a:t>‹N°›</a:t>
            </a:fld>
            <a:endParaRPr lang="en-GB"/>
          </a:p>
        </p:txBody>
      </p:sp>
    </p:spTree>
    <p:extLst>
      <p:ext uri="{BB962C8B-B14F-4D97-AF65-F5344CB8AC3E}">
        <p14:creationId xmlns:p14="http://schemas.microsoft.com/office/powerpoint/2010/main" val="3362412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4AC4D0D-8895-9D52-B336-57CAA225E3DE}"/>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CE49527D-06A8-64AB-EE7A-6FE0621B526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73A6DF48-DB89-2F66-0B3D-CD19C18AEA16}"/>
              </a:ext>
            </a:extLst>
          </p:cNvPr>
          <p:cNvSpPr>
            <a:spLocks noGrp="1"/>
          </p:cNvSpPr>
          <p:nvPr>
            <p:ph type="dt" sz="half" idx="10"/>
          </p:nvPr>
        </p:nvSpPr>
        <p:spPr/>
        <p:txBody>
          <a:bodyPr/>
          <a:lstStyle/>
          <a:p>
            <a:fld id="{CF25EF84-982C-1D45-9057-D95D4E6C6816}" type="datetime1">
              <a:rPr lang="fr-FR" smtClean="0"/>
              <a:t>28/03/2023</a:t>
            </a:fld>
            <a:endParaRPr lang="en-GB"/>
          </a:p>
        </p:txBody>
      </p:sp>
      <p:sp>
        <p:nvSpPr>
          <p:cNvPr id="5" name="Espace réservé du pied de page 4">
            <a:extLst>
              <a:ext uri="{FF2B5EF4-FFF2-40B4-BE49-F238E27FC236}">
                <a16:creationId xmlns:a16="http://schemas.microsoft.com/office/drawing/2014/main" id="{71381D4F-788E-1780-CE20-872617F5DC93}"/>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5922E972-1F1A-556E-629D-5699540E7A9D}"/>
              </a:ext>
            </a:extLst>
          </p:cNvPr>
          <p:cNvSpPr>
            <a:spLocks noGrp="1"/>
          </p:cNvSpPr>
          <p:nvPr>
            <p:ph type="sldNum" sz="quarter" idx="12"/>
          </p:nvPr>
        </p:nvSpPr>
        <p:spPr/>
        <p:txBody>
          <a:bodyPr/>
          <a:lstStyle/>
          <a:p>
            <a:fld id="{CB2671BA-D6AA-E443-B0C2-AD6188E88D1D}" type="slidenum">
              <a:rPr lang="en-GB" smtClean="0"/>
              <a:t>‹N°›</a:t>
            </a:fld>
            <a:endParaRPr lang="en-GB"/>
          </a:p>
        </p:txBody>
      </p:sp>
    </p:spTree>
    <p:extLst>
      <p:ext uri="{BB962C8B-B14F-4D97-AF65-F5344CB8AC3E}">
        <p14:creationId xmlns:p14="http://schemas.microsoft.com/office/powerpoint/2010/main" val="843347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12AB1C-E80F-5E29-4F44-0A596BFB7876}"/>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0249AE2E-93C0-144C-311C-A21FF7E088A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D7296EC4-00D9-A9A0-D573-8BBA5CE38E86}"/>
              </a:ext>
            </a:extLst>
          </p:cNvPr>
          <p:cNvSpPr>
            <a:spLocks noGrp="1"/>
          </p:cNvSpPr>
          <p:nvPr>
            <p:ph type="dt" sz="half" idx="10"/>
          </p:nvPr>
        </p:nvSpPr>
        <p:spPr/>
        <p:txBody>
          <a:bodyPr/>
          <a:lstStyle/>
          <a:p>
            <a:fld id="{F0875A6B-D83C-CF47-B1E6-18B4A2417A3E}" type="datetime1">
              <a:rPr lang="fr-FR" smtClean="0"/>
              <a:t>28/03/2023</a:t>
            </a:fld>
            <a:endParaRPr lang="en-GB"/>
          </a:p>
        </p:txBody>
      </p:sp>
      <p:sp>
        <p:nvSpPr>
          <p:cNvPr id="5" name="Espace réservé du pied de page 4">
            <a:extLst>
              <a:ext uri="{FF2B5EF4-FFF2-40B4-BE49-F238E27FC236}">
                <a16:creationId xmlns:a16="http://schemas.microsoft.com/office/drawing/2014/main" id="{53CE5B58-471A-7E98-A578-6F134D5F686E}"/>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C1D65638-B9AA-6660-469C-549F7144DD3B}"/>
              </a:ext>
            </a:extLst>
          </p:cNvPr>
          <p:cNvSpPr>
            <a:spLocks noGrp="1"/>
          </p:cNvSpPr>
          <p:nvPr>
            <p:ph type="sldNum" sz="quarter" idx="12"/>
          </p:nvPr>
        </p:nvSpPr>
        <p:spPr/>
        <p:txBody>
          <a:bodyPr/>
          <a:lstStyle/>
          <a:p>
            <a:fld id="{CB2671BA-D6AA-E443-B0C2-AD6188E88D1D}" type="slidenum">
              <a:rPr lang="en-GB" smtClean="0"/>
              <a:t>‹N°›</a:t>
            </a:fld>
            <a:endParaRPr lang="en-GB"/>
          </a:p>
        </p:txBody>
      </p:sp>
    </p:spTree>
    <p:extLst>
      <p:ext uri="{BB962C8B-B14F-4D97-AF65-F5344CB8AC3E}">
        <p14:creationId xmlns:p14="http://schemas.microsoft.com/office/powerpoint/2010/main" val="2780239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AC338B-8462-261A-5C7D-550C8AA9638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47F056C5-DF30-FEB7-1E2E-16FC431012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0E09E8E-BB91-CD7C-232D-7E1E2E1A5322}"/>
              </a:ext>
            </a:extLst>
          </p:cNvPr>
          <p:cNvSpPr>
            <a:spLocks noGrp="1"/>
          </p:cNvSpPr>
          <p:nvPr>
            <p:ph type="dt" sz="half" idx="10"/>
          </p:nvPr>
        </p:nvSpPr>
        <p:spPr/>
        <p:txBody>
          <a:bodyPr/>
          <a:lstStyle/>
          <a:p>
            <a:fld id="{467CDA00-48A4-5F46-9097-680749965CF0}" type="datetime1">
              <a:rPr lang="fr-FR" smtClean="0"/>
              <a:t>28/03/2023</a:t>
            </a:fld>
            <a:endParaRPr lang="en-GB"/>
          </a:p>
        </p:txBody>
      </p:sp>
      <p:sp>
        <p:nvSpPr>
          <p:cNvPr id="5" name="Espace réservé du pied de page 4">
            <a:extLst>
              <a:ext uri="{FF2B5EF4-FFF2-40B4-BE49-F238E27FC236}">
                <a16:creationId xmlns:a16="http://schemas.microsoft.com/office/drawing/2014/main" id="{F13E219E-D3A1-86B6-4699-1CB35081D4E1}"/>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B82D9942-D0F6-B2F3-BB3F-2722B78A8DA2}"/>
              </a:ext>
            </a:extLst>
          </p:cNvPr>
          <p:cNvSpPr>
            <a:spLocks noGrp="1"/>
          </p:cNvSpPr>
          <p:nvPr>
            <p:ph type="sldNum" sz="quarter" idx="12"/>
          </p:nvPr>
        </p:nvSpPr>
        <p:spPr/>
        <p:txBody>
          <a:bodyPr/>
          <a:lstStyle/>
          <a:p>
            <a:fld id="{CB2671BA-D6AA-E443-B0C2-AD6188E88D1D}" type="slidenum">
              <a:rPr lang="en-GB" smtClean="0"/>
              <a:t>‹N°›</a:t>
            </a:fld>
            <a:endParaRPr lang="en-GB"/>
          </a:p>
        </p:txBody>
      </p:sp>
    </p:spTree>
    <p:extLst>
      <p:ext uri="{BB962C8B-B14F-4D97-AF65-F5344CB8AC3E}">
        <p14:creationId xmlns:p14="http://schemas.microsoft.com/office/powerpoint/2010/main" val="2935616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4738FF-432E-077B-E0B6-209487A5D711}"/>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F1F819C8-6FB9-AC71-DA04-0DB78BC3255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6B1E238B-5933-1FCB-4DE9-DA2593C67E9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BBD26E22-C362-8E55-F8CB-66BCDD721871}"/>
              </a:ext>
            </a:extLst>
          </p:cNvPr>
          <p:cNvSpPr>
            <a:spLocks noGrp="1"/>
          </p:cNvSpPr>
          <p:nvPr>
            <p:ph type="dt" sz="half" idx="10"/>
          </p:nvPr>
        </p:nvSpPr>
        <p:spPr/>
        <p:txBody>
          <a:bodyPr/>
          <a:lstStyle/>
          <a:p>
            <a:fld id="{5D01650E-833D-EB43-A6EA-324EC1AC5AF8}" type="datetime1">
              <a:rPr lang="fr-FR" smtClean="0"/>
              <a:t>28/03/2023</a:t>
            </a:fld>
            <a:endParaRPr lang="en-GB"/>
          </a:p>
        </p:txBody>
      </p:sp>
      <p:sp>
        <p:nvSpPr>
          <p:cNvPr id="6" name="Espace réservé du pied de page 5">
            <a:extLst>
              <a:ext uri="{FF2B5EF4-FFF2-40B4-BE49-F238E27FC236}">
                <a16:creationId xmlns:a16="http://schemas.microsoft.com/office/drawing/2014/main" id="{9ECED6B1-F84D-404B-C3E2-1ADA4F65A8FA}"/>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68031021-B654-6BE2-3EE6-6925ED1DDBE1}"/>
              </a:ext>
            </a:extLst>
          </p:cNvPr>
          <p:cNvSpPr>
            <a:spLocks noGrp="1"/>
          </p:cNvSpPr>
          <p:nvPr>
            <p:ph type="sldNum" sz="quarter" idx="12"/>
          </p:nvPr>
        </p:nvSpPr>
        <p:spPr/>
        <p:txBody>
          <a:bodyPr/>
          <a:lstStyle/>
          <a:p>
            <a:fld id="{CB2671BA-D6AA-E443-B0C2-AD6188E88D1D}" type="slidenum">
              <a:rPr lang="en-GB" smtClean="0"/>
              <a:t>‹N°›</a:t>
            </a:fld>
            <a:endParaRPr lang="en-GB"/>
          </a:p>
        </p:txBody>
      </p:sp>
    </p:spTree>
    <p:extLst>
      <p:ext uri="{BB962C8B-B14F-4D97-AF65-F5344CB8AC3E}">
        <p14:creationId xmlns:p14="http://schemas.microsoft.com/office/powerpoint/2010/main" val="1222898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7E41AD-4A50-C532-0B17-7097443D733E}"/>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5C6189B1-7014-02ED-8ED6-BE4D748875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81422E7-EE7A-1D6C-1BA6-A27B43E338B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5082FD68-262C-D906-C675-A1546D4CA9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B1A5302-A331-DE19-6758-9C7DC8484F5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22EBE86C-02CB-11DD-D9C0-82CCFF4B75F9}"/>
              </a:ext>
            </a:extLst>
          </p:cNvPr>
          <p:cNvSpPr>
            <a:spLocks noGrp="1"/>
          </p:cNvSpPr>
          <p:nvPr>
            <p:ph type="dt" sz="half" idx="10"/>
          </p:nvPr>
        </p:nvSpPr>
        <p:spPr/>
        <p:txBody>
          <a:bodyPr/>
          <a:lstStyle/>
          <a:p>
            <a:fld id="{3662E7EB-ADDC-C44D-8924-E136BFDF379C}" type="datetime1">
              <a:rPr lang="fr-FR" smtClean="0"/>
              <a:t>28/03/2023</a:t>
            </a:fld>
            <a:endParaRPr lang="en-GB"/>
          </a:p>
        </p:txBody>
      </p:sp>
      <p:sp>
        <p:nvSpPr>
          <p:cNvPr id="8" name="Espace réservé du pied de page 7">
            <a:extLst>
              <a:ext uri="{FF2B5EF4-FFF2-40B4-BE49-F238E27FC236}">
                <a16:creationId xmlns:a16="http://schemas.microsoft.com/office/drawing/2014/main" id="{A58B8072-3149-2BD1-0627-47ED2BB68830}"/>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id="{6AB19D61-4612-4611-829A-4F6ACDEB7B3E}"/>
              </a:ext>
            </a:extLst>
          </p:cNvPr>
          <p:cNvSpPr>
            <a:spLocks noGrp="1"/>
          </p:cNvSpPr>
          <p:nvPr>
            <p:ph type="sldNum" sz="quarter" idx="12"/>
          </p:nvPr>
        </p:nvSpPr>
        <p:spPr/>
        <p:txBody>
          <a:bodyPr/>
          <a:lstStyle/>
          <a:p>
            <a:fld id="{CB2671BA-D6AA-E443-B0C2-AD6188E88D1D}" type="slidenum">
              <a:rPr lang="en-GB" smtClean="0"/>
              <a:t>‹N°›</a:t>
            </a:fld>
            <a:endParaRPr lang="en-GB"/>
          </a:p>
        </p:txBody>
      </p:sp>
    </p:spTree>
    <p:extLst>
      <p:ext uri="{BB962C8B-B14F-4D97-AF65-F5344CB8AC3E}">
        <p14:creationId xmlns:p14="http://schemas.microsoft.com/office/powerpoint/2010/main" val="179639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4D8218-9259-CC19-CE96-CA34EFC63E34}"/>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41C4CFE0-D425-2FFD-91E8-ECA002147610}"/>
              </a:ext>
            </a:extLst>
          </p:cNvPr>
          <p:cNvSpPr>
            <a:spLocks noGrp="1"/>
          </p:cNvSpPr>
          <p:nvPr>
            <p:ph type="dt" sz="half" idx="10"/>
          </p:nvPr>
        </p:nvSpPr>
        <p:spPr/>
        <p:txBody>
          <a:bodyPr/>
          <a:lstStyle/>
          <a:p>
            <a:fld id="{CC15AD81-F1CE-E04A-BAE2-FF5ED7FB5774}" type="datetime1">
              <a:rPr lang="fr-FR" smtClean="0"/>
              <a:t>28/03/2023</a:t>
            </a:fld>
            <a:endParaRPr lang="en-GB"/>
          </a:p>
        </p:txBody>
      </p:sp>
      <p:sp>
        <p:nvSpPr>
          <p:cNvPr id="4" name="Espace réservé du pied de page 3">
            <a:extLst>
              <a:ext uri="{FF2B5EF4-FFF2-40B4-BE49-F238E27FC236}">
                <a16:creationId xmlns:a16="http://schemas.microsoft.com/office/drawing/2014/main" id="{4D51DCA1-353B-417B-9CDB-3C3F1540663F}"/>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976F1535-D554-1582-6408-693BC7D2343E}"/>
              </a:ext>
            </a:extLst>
          </p:cNvPr>
          <p:cNvSpPr>
            <a:spLocks noGrp="1"/>
          </p:cNvSpPr>
          <p:nvPr>
            <p:ph type="sldNum" sz="quarter" idx="12"/>
          </p:nvPr>
        </p:nvSpPr>
        <p:spPr/>
        <p:txBody>
          <a:bodyPr/>
          <a:lstStyle/>
          <a:p>
            <a:fld id="{CB2671BA-D6AA-E443-B0C2-AD6188E88D1D}" type="slidenum">
              <a:rPr lang="en-GB" smtClean="0"/>
              <a:t>‹N°›</a:t>
            </a:fld>
            <a:endParaRPr lang="en-GB"/>
          </a:p>
        </p:txBody>
      </p:sp>
    </p:spTree>
    <p:extLst>
      <p:ext uri="{BB962C8B-B14F-4D97-AF65-F5344CB8AC3E}">
        <p14:creationId xmlns:p14="http://schemas.microsoft.com/office/powerpoint/2010/main" val="398841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DDFA56A-023E-ACCE-8C16-E9615092F4C7}"/>
              </a:ext>
            </a:extLst>
          </p:cNvPr>
          <p:cNvSpPr>
            <a:spLocks noGrp="1"/>
          </p:cNvSpPr>
          <p:nvPr>
            <p:ph type="dt" sz="half" idx="10"/>
          </p:nvPr>
        </p:nvSpPr>
        <p:spPr/>
        <p:txBody>
          <a:bodyPr/>
          <a:lstStyle/>
          <a:p>
            <a:fld id="{38D6BD83-A705-444B-8183-E6A89BF5AC96}" type="datetime1">
              <a:rPr lang="fr-FR" smtClean="0"/>
              <a:t>28/03/2023</a:t>
            </a:fld>
            <a:endParaRPr lang="en-GB"/>
          </a:p>
        </p:txBody>
      </p:sp>
      <p:sp>
        <p:nvSpPr>
          <p:cNvPr id="3" name="Espace réservé du pied de page 2">
            <a:extLst>
              <a:ext uri="{FF2B5EF4-FFF2-40B4-BE49-F238E27FC236}">
                <a16:creationId xmlns:a16="http://schemas.microsoft.com/office/drawing/2014/main" id="{23AEE71B-91FF-EF9F-0657-DCE8690A3C51}"/>
              </a:ext>
            </a:extLst>
          </p:cNvPr>
          <p:cNvSpPr>
            <a:spLocks noGrp="1"/>
          </p:cNvSpPr>
          <p:nvPr>
            <p:ph type="ftr" sz="quarter" idx="11"/>
          </p:nvPr>
        </p:nvSpPr>
        <p:spPr/>
        <p:txBody>
          <a:bodyPr/>
          <a:lstStyle/>
          <a:p>
            <a:endParaRPr lang="en-GB"/>
          </a:p>
        </p:txBody>
      </p:sp>
      <p:sp>
        <p:nvSpPr>
          <p:cNvPr id="4" name="Espace réservé du numéro de diapositive 3">
            <a:extLst>
              <a:ext uri="{FF2B5EF4-FFF2-40B4-BE49-F238E27FC236}">
                <a16:creationId xmlns:a16="http://schemas.microsoft.com/office/drawing/2014/main" id="{8A7A0773-4DDD-4D22-BDAE-85DA3E229F3A}"/>
              </a:ext>
            </a:extLst>
          </p:cNvPr>
          <p:cNvSpPr>
            <a:spLocks noGrp="1"/>
          </p:cNvSpPr>
          <p:nvPr>
            <p:ph type="sldNum" sz="quarter" idx="12"/>
          </p:nvPr>
        </p:nvSpPr>
        <p:spPr/>
        <p:txBody>
          <a:bodyPr/>
          <a:lstStyle/>
          <a:p>
            <a:fld id="{CB2671BA-D6AA-E443-B0C2-AD6188E88D1D}" type="slidenum">
              <a:rPr lang="en-GB" smtClean="0"/>
              <a:t>‹N°›</a:t>
            </a:fld>
            <a:endParaRPr lang="en-GB"/>
          </a:p>
        </p:txBody>
      </p:sp>
    </p:spTree>
    <p:extLst>
      <p:ext uri="{BB962C8B-B14F-4D97-AF65-F5344CB8AC3E}">
        <p14:creationId xmlns:p14="http://schemas.microsoft.com/office/powerpoint/2010/main" val="122205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743B93-3CD6-48A9-5753-1A359540DD6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9CA2DC81-01BF-D50B-E677-B57892BD77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F7CBA552-1274-7146-777C-C2180EB71B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977CE52-FBB5-D715-A548-7BEBF3C56BAB}"/>
              </a:ext>
            </a:extLst>
          </p:cNvPr>
          <p:cNvSpPr>
            <a:spLocks noGrp="1"/>
          </p:cNvSpPr>
          <p:nvPr>
            <p:ph type="dt" sz="half" idx="10"/>
          </p:nvPr>
        </p:nvSpPr>
        <p:spPr/>
        <p:txBody>
          <a:bodyPr/>
          <a:lstStyle/>
          <a:p>
            <a:fld id="{46251AFA-9143-0C41-86E1-708F3A73003D}" type="datetime1">
              <a:rPr lang="fr-FR" smtClean="0"/>
              <a:t>28/03/2023</a:t>
            </a:fld>
            <a:endParaRPr lang="en-GB"/>
          </a:p>
        </p:txBody>
      </p:sp>
      <p:sp>
        <p:nvSpPr>
          <p:cNvPr id="6" name="Espace réservé du pied de page 5">
            <a:extLst>
              <a:ext uri="{FF2B5EF4-FFF2-40B4-BE49-F238E27FC236}">
                <a16:creationId xmlns:a16="http://schemas.microsoft.com/office/drawing/2014/main" id="{B1D27005-BA11-EABC-878F-0A8E68FA11AC}"/>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3105F4B6-4A46-3515-0594-ACDF89A59FEF}"/>
              </a:ext>
            </a:extLst>
          </p:cNvPr>
          <p:cNvSpPr>
            <a:spLocks noGrp="1"/>
          </p:cNvSpPr>
          <p:nvPr>
            <p:ph type="sldNum" sz="quarter" idx="12"/>
          </p:nvPr>
        </p:nvSpPr>
        <p:spPr/>
        <p:txBody>
          <a:bodyPr/>
          <a:lstStyle/>
          <a:p>
            <a:fld id="{CB2671BA-D6AA-E443-B0C2-AD6188E88D1D}" type="slidenum">
              <a:rPr lang="en-GB" smtClean="0"/>
              <a:t>‹N°›</a:t>
            </a:fld>
            <a:endParaRPr lang="en-GB"/>
          </a:p>
        </p:txBody>
      </p:sp>
    </p:spTree>
    <p:extLst>
      <p:ext uri="{BB962C8B-B14F-4D97-AF65-F5344CB8AC3E}">
        <p14:creationId xmlns:p14="http://schemas.microsoft.com/office/powerpoint/2010/main" val="1419966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566BB5-4EB6-0D5C-3700-87D8F7BB90A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255AEB19-32E3-EFFE-BD6E-A8067CD551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F74C5E0B-F2C9-247E-72EB-F1CE82FBCE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0BD9BBF-A676-A8E0-4D4D-8CE98C881C5F}"/>
              </a:ext>
            </a:extLst>
          </p:cNvPr>
          <p:cNvSpPr>
            <a:spLocks noGrp="1"/>
          </p:cNvSpPr>
          <p:nvPr>
            <p:ph type="dt" sz="half" idx="10"/>
          </p:nvPr>
        </p:nvSpPr>
        <p:spPr/>
        <p:txBody>
          <a:bodyPr/>
          <a:lstStyle/>
          <a:p>
            <a:fld id="{9216FDB1-E6FF-A944-82C4-D2B8EBAC1952}" type="datetime1">
              <a:rPr lang="fr-FR" smtClean="0"/>
              <a:t>28/03/2023</a:t>
            </a:fld>
            <a:endParaRPr lang="en-GB"/>
          </a:p>
        </p:txBody>
      </p:sp>
      <p:sp>
        <p:nvSpPr>
          <p:cNvPr id="6" name="Espace réservé du pied de page 5">
            <a:extLst>
              <a:ext uri="{FF2B5EF4-FFF2-40B4-BE49-F238E27FC236}">
                <a16:creationId xmlns:a16="http://schemas.microsoft.com/office/drawing/2014/main" id="{F2B960D6-859F-4B9C-4079-343CD677B509}"/>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7187F588-E50B-BEFA-1F13-49317A402E0D}"/>
              </a:ext>
            </a:extLst>
          </p:cNvPr>
          <p:cNvSpPr>
            <a:spLocks noGrp="1"/>
          </p:cNvSpPr>
          <p:nvPr>
            <p:ph type="sldNum" sz="quarter" idx="12"/>
          </p:nvPr>
        </p:nvSpPr>
        <p:spPr/>
        <p:txBody>
          <a:bodyPr/>
          <a:lstStyle/>
          <a:p>
            <a:fld id="{CB2671BA-D6AA-E443-B0C2-AD6188E88D1D}" type="slidenum">
              <a:rPr lang="en-GB" smtClean="0"/>
              <a:t>‹N°›</a:t>
            </a:fld>
            <a:endParaRPr lang="en-GB"/>
          </a:p>
        </p:txBody>
      </p:sp>
    </p:spTree>
    <p:extLst>
      <p:ext uri="{BB962C8B-B14F-4D97-AF65-F5344CB8AC3E}">
        <p14:creationId xmlns:p14="http://schemas.microsoft.com/office/powerpoint/2010/main" val="158443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E8FCDBA-893E-D6B9-DA24-EACE20B8BC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6EB0793E-D53F-8128-BFB1-BFCA75195E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9E426322-0D04-086F-3D98-90A51ECDCA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70B8E-C84F-BE44-8D10-2B834081650E}" type="datetime1">
              <a:rPr lang="fr-FR" smtClean="0"/>
              <a:t>28/03/2023</a:t>
            </a:fld>
            <a:endParaRPr lang="en-GB"/>
          </a:p>
        </p:txBody>
      </p:sp>
      <p:sp>
        <p:nvSpPr>
          <p:cNvPr id="5" name="Espace réservé du pied de page 4">
            <a:extLst>
              <a:ext uri="{FF2B5EF4-FFF2-40B4-BE49-F238E27FC236}">
                <a16:creationId xmlns:a16="http://schemas.microsoft.com/office/drawing/2014/main" id="{49856668-BAC7-4D50-C4AE-477D6F0CF4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a:extLst>
              <a:ext uri="{FF2B5EF4-FFF2-40B4-BE49-F238E27FC236}">
                <a16:creationId xmlns:a16="http://schemas.microsoft.com/office/drawing/2014/main" id="{F39D0321-CF99-8B16-2960-2F13D678A0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671BA-D6AA-E443-B0C2-AD6188E88D1D}" type="slidenum">
              <a:rPr lang="en-GB" smtClean="0"/>
              <a:t>‹N°›</a:t>
            </a:fld>
            <a:endParaRPr lang="en-GB"/>
          </a:p>
        </p:txBody>
      </p:sp>
    </p:spTree>
    <p:extLst>
      <p:ext uri="{BB962C8B-B14F-4D97-AF65-F5344CB8AC3E}">
        <p14:creationId xmlns:p14="http://schemas.microsoft.com/office/powerpoint/2010/main" val="3911376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indico.cern.ch/event/1190718/contributions/5004431/attachments/2566309/4424406/FPGA_coprocessing_ECAL_U2_Workshop_12_13_2022.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indico.cern.ch/event/1214423/contributions/5271739/attachments/2611256/4511622/ECFA_DRD7_4DCalo_LHCb.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C91684-C1DB-D092-674D-357290A16AAA}"/>
              </a:ext>
            </a:extLst>
          </p:cNvPr>
          <p:cNvSpPr>
            <a:spLocks noGrp="1"/>
          </p:cNvSpPr>
          <p:nvPr>
            <p:ph type="ctrTitle"/>
          </p:nvPr>
        </p:nvSpPr>
        <p:spPr/>
        <p:txBody>
          <a:bodyPr/>
          <a:lstStyle/>
          <a:p>
            <a:r>
              <a:rPr lang="en-GB" dirty="0" err="1"/>
              <a:t>PicoCal</a:t>
            </a:r>
            <a:r>
              <a:rPr lang="en-GB" dirty="0"/>
              <a:t> Electronics</a:t>
            </a:r>
          </a:p>
        </p:txBody>
      </p:sp>
      <p:sp>
        <p:nvSpPr>
          <p:cNvPr id="3" name="Sous-titre 2">
            <a:extLst>
              <a:ext uri="{FF2B5EF4-FFF2-40B4-BE49-F238E27FC236}">
                <a16:creationId xmlns:a16="http://schemas.microsoft.com/office/drawing/2014/main" id="{020A9C9C-899A-1939-90C6-B5A021356B00}"/>
              </a:ext>
            </a:extLst>
          </p:cNvPr>
          <p:cNvSpPr>
            <a:spLocks noGrp="1"/>
          </p:cNvSpPr>
          <p:nvPr>
            <p:ph type="subTitle" idx="1"/>
          </p:nvPr>
        </p:nvSpPr>
        <p:spPr>
          <a:xfrm>
            <a:off x="1524000" y="4880112"/>
            <a:ext cx="9144000" cy="377687"/>
          </a:xfrm>
        </p:spPr>
        <p:txBody>
          <a:bodyPr>
            <a:normAutofit/>
          </a:bodyPr>
          <a:lstStyle/>
          <a:p>
            <a:pPr algn="r"/>
            <a:r>
              <a:rPr lang="en-GB" sz="2000" i="1" dirty="0"/>
              <a:t>Patrick Robbe, </a:t>
            </a:r>
            <a:r>
              <a:rPr lang="en-GB" sz="2000" i="1" dirty="0" err="1"/>
              <a:t>IJCLab</a:t>
            </a:r>
            <a:r>
              <a:rPr lang="en-GB" sz="2000" i="1" dirty="0"/>
              <a:t> Orsay, 30 March 2023</a:t>
            </a:r>
          </a:p>
        </p:txBody>
      </p:sp>
    </p:spTree>
    <p:extLst>
      <p:ext uri="{BB962C8B-B14F-4D97-AF65-F5344CB8AC3E}">
        <p14:creationId xmlns:p14="http://schemas.microsoft.com/office/powerpoint/2010/main" val="2720429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6EBE5A-5E8C-0B24-04D7-847A468F6F92}"/>
              </a:ext>
            </a:extLst>
          </p:cNvPr>
          <p:cNvSpPr>
            <a:spLocks noGrp="1"/>
          </p:cNvSpPr>
          <p:nvPr>
            <p:ph type="title"/>
          </p:nvPr>
        </p:nvSpPr>
        <p:spPr>
          <a:xfrm>
            <a:off x="838200" y="43848"/>
            <a:ext cx="10515600" cy="1325563"/>
          </a:xfrm>
        </p:spPr>
        <p:txBody>
          <a:bodyPr/>
          <a:lstStyle/>
          <a:p>
            <a:r>
              <a:rPr lang="en-GB" dirty="0"/>
              <a:t>Steps for LS4</a:t>
            </a:r>
          </a:p>
        </p:txBody>
      </p:sp>
      <p:sp>
        <p:nvSpPr>
          <p:cNvPr id="3" name="Espace réservé du contenu 2">
            <a:extLst>
              <a:ext uri="{FF2B5EF4-FFF2-40B4-BE49-F238E27FC236}">
                <a16:creationId xmlns:a16="http://schemas.microsoft.com/office/drawing/2014/main" id="{655A695B-7751-91DD-20C4-05A660511E94}"/>
              </a:ext>
            </a:extLst>
          </p:cNvPr>
          <p:cNvSpPr>
            <a:spLocks noGrp="1"/>
          </p:cNvSpPr>
          <p:nvPr>
            <p:ph idx="1"/>
          </p:nvPr>
        </p:nvSpPr>
        <p:spPr>
          <a:xfrm>
            <a:off x="838200" y="1297458"/>
            <a:ext cx="10515600" cy="5189237"/>
          </a:xfrm>
        </p:spPr>
        <p:txBody>
          <a:bodyPr>
            <a:normAutofit lnSpcReduction="10000"/>
          </a:bodyPr>
          <a:lstStyle/>
          <a:p>
            <a:r>
              <a:rPr lang="en-GB" dirty="0"/>
              <a:t>LS3: 9344 channels in total, i.e. ~3500 extra channels (20 crates in total)</a:t>
            </a:r>
          </a:p>
          <a:p>
            <a:pPr lvl="1"/>
            <a:r>
              <a:rPr lang="en-GB" dirty="0"/>
              <a:t>For 6016 channels, keep the current Run 3 electronics entire chain</a:t>
            </a:r>
          </a:p>
          <a:p>
            <a:pPr lvl="1"/>
            <a:r>
              <a:rPr lang="en-GB" dirty="0"/>
              <a:t>Two options for the 3500 extra channels (x extra PCIe40/400 for both):</a:t>
            </a:r>
          </a:p>
          <a:p>
            <a:pPr lvl="2"/>
            <a:r>
              <a:rPr lang="en-GB" dirty="0"/>
              <a:t>Produce 110 new FEBs (timing FEBs) with the new ASICs (ICECAL65 and SPIDER), with 32 channels per board, and interface to PCIe400:</a:t>
            </a:r>
          </a:p>
          <a:p>
            <a:pPr lvl="3"/>
            <a:r>
              <a:rPr lang="en-GB" dirty="0"/>
              <a:t>Important to test precise time measurement during Run 4, even if not required for physics</a:t>
            </a:r>
          </a:p>
          <a:p>
            <a:pPr lvl="2"/>
            <a:r>
              <a:rPr lang="en-GB" dirty="0"/>
              <a:t>Produce 110 FEBs (backup FEBs) almost identical to the Run 3 FEBs, using the Run 3 ICECAL ASIC but without time measurement:</a:t>
            </a:r>
          </a:p>
          <a:p>
            <a:pPr lvl="3"/>
            <a:r>
              <a:rPr lang="en-GB" dirty="0"/>
              <a:t>Some components for the Run 3 FEB are not available anymore so cannot produce them identical</a:t>
            </a:r>
          </a:p>
          <a:p>
            <a:pPr lvl="3"/>
            <a:r>
              <a:rPr lang="en-GB" dirty="0" err="1"/>
              <a:t>lpGBT</a:t>
            </a:r>
            <a:r>
              <a:rPr lang="en-GB" dirty="0"/>
              <a:t> Interface with PCIe400 (and compatible also with future PCIe40 </a:t>
            </a:r>
            <a:r>
              <a:rPr lang="en-GB" dirty="0" err="1"/>
              <a:t>firmwares</a:t>
            </a:r>
            <a:r>
              <a:rPr lang="en-GB" dirty="0"/>
              <a:t>)</a:t>
            </a:r>
          </a:p>
          <a:p>
            <a:r>
              <a:rPr lang="en-GB" dirty="0"/>
              <a:t>LS4: 30208 channels (24 crates in total)</a:t>
            </a:r>
          </a:p>
          <a:p>
            <a:pPr lvl="1"/>
            <a:r>
              <a:rPr lang="en-GB" dirty="0"/>
              <a:t>New FEB developed for all channels, with 64 channels per board: 470 boards in total</a:t>
            </a:r>
          </a:p>
          <a:p>
            <a:pPr lvl="1"/>
            <a:r>
              <a:rPr lang="en-GB" dirty="0"/>
              <a:t>With final versions of ICECAL65 and SPIDER ASICs</a:t>
            </a:r>
          </a:p>
        </p:txBody>
      </p:sp>
      <p:sp>
        <p:nvSpPr>
          <p:cNvPr id="4" name="Espace réservé du numéro de diapositive 3">
            <a:extLst>
              <a:ext uri="{FF2B5EF4-FFF2-40B4-BE49-F238E27FC236}">
                <a16:creationId xmlns:a16="http://schemas.microsoft.com/office/drawing/2014/main" id="{5B4FA550-93DB-9DFB-D250-C5C471F124D4}"/>
              </a:ext>
            </a:extLst>
          </p:cNvPr>
          <p:cNvSpPr>
            <a:spLocks noGrp="1"/>
          </p:cNvSpPr>
          <p:nvPr>
            <p:ph type="sldNum" sz="quarter" idx="12"/>
          </p:nvPr>
        </p:nvSpPr>
        <p:spPr/>
        <p:txBody>
          <a:bodyPr/>
          <a:lstStyle/>
          <a:p>
            <a:fld id="{CB2671BA-D6AA-E443-B0C2-AD6188E88D1D}" type="slidenum">
              <a:rPr lang="en-GB" smtClean="0"/>
              <a:t>10</a:t>
            </a:fld>
            <a:endParaRPr lang="en-GB"/>
          </a:p>
        </p:txBody>
      </p:sp>
    </p:spTree>
    <p:extLst>
      <p:ext uri="{BB962C8B-B14F-4D97-AF65-F5344CB8AC3E}">
        <p14:creationId xmlns:p14="http://schemas.microsoft.com/office/powerpoint/2010/main" val="3904121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BC3B93-A519-98DF-0E49-BB772541771E}"/>
              </a:ext>
            </a:extLst>
          </p:cNvPr>
          <p:cNvSpPr>
            <a:spLocks noGrp="1"/>
          </p:cNvSpPr>
          <p:nvPr>
            <p:ph type="title"/>
          </p:nvPr>
        </p:nvSpPr>
        <p:spPr>
          <a:xfrm>
            <a:off x="838200" y="-111544"/>
            <a:ext cx="10515600" cy="1325563"/>
          </a:xfrm>
        </p:spPr>
        <p:txBody>
          <a:bodyPr/>
          <a:lstStyle/>
          <a:p>
            <a:r>
              <a:rPr lang="en-GB" dirty="0"/>
              <a:t>First planning: Chips and FEBs for LS3</a:t>
            </a:r>
          </a:p>
        </p:txBody>
      </p:sp>
      <p:sp>
        <p:nvSpPr>
          <p:cNvPr id="4" name="Espace réservé du numéro de diapositive 3">
            <a:extLst>
              <a:ext uri="{FF2B5EF4-FFF2-40B4-BE49-F238E27FC236}">
                <a16:creationId xmlns:a16="http://schemas.microsoft.com/office/drawing/2014/main" id="{334DD96F-973F-EBFC-085D-326535631D3C}"/>
              </a:ext>
            </a:extLst>
          </p:cNvPr>
          <p:cNvSpPr>
            <a:spLocks noGrp="1"/>
          </p:cNvSpPr>
          <p:nvPr>
            <p:ph type="sldNum" sz="quarter" idx="12"/>
          </p:nvPr>
        </p:nvSpPr>
        <p:spPr/>
        <p:txBody>
          <a:bodyPr/>
          <a:lstStyle/>
          <a:p>
            <a:fld id="{CB2671BA-D6AA-E443-B0C2-AD6188E88D1D}" type="slidenum">
              <a:rPr lang="en-GB" smtClean="0"/>
              <a:t>11</a:t>
            </a:fld>
            <a:endParaRPr lang="en-GB"/>
          </a:p>
        </p:txBody>
      </p:sp>
      <p:sp>
        <p:nvSpPr>
          <p:cNvPr id="11" name="Espace réservé du contenu 2">
            <a:extLst>
              <a:ext uri="{FF2B5EF4-FFF2-40B4-BE49-F238E27FC236}">
                <a16:creationId xmlns:a16="http://schemas.microsoft.com/office/drawing/2014/main" id="{5F575E9A-A76E-26ED-2653-451499C04079}"/>
              </a:ext>
            </a:extLst>
          </p:cNvPr>
          <p:cNvSpPr>
            <a:spLocks noGrp="1"/>
          </p:cNvSpPr>
          <p:nvPr>
            <p:ph idx="1"/>
          </p:nvPr>
        </p:nvSpPr>
        <p:spPr>
          <a:xfrm>
            <a:off x="838200" y="1322174"/>
            <a:ext cx="10515600" cy="5276334"/>
          </a:xfrm>
        </p:spPr>
        <p:txBody>
          <a:bodyPr>
            <a:normAutofit/>
          </a:bodyPr>
          <a:lstStyle/>
          <a:p>
            <a:r>
              <a:rPr lang="en-GB" dirty="0"/>
              <a:t>PMT conditioning chip: produced and tested end of 2025</a:t>
            </a:r>
          </a:p>
          <a:p>
            <a:r>
              <a:rPr lang="en-GB" dirty="0"/>
              <a:t>ICECAL65: v0 (8 channels) mid 2025, v1 (16 channels) end of 2027</a:t>
            </a:r>
          </a:p>
          <a:p>
            <a:r>
              <a:rPr lang="en-GB" dirty="0"/>
              <a:t>SPIDER: v0 (2 channels) mid 2024, v1 (8 channels) mid 2026, v2 (LS3) end of 2027</a:t>
            </a:r>
          </a:p>
          <a:p>
            <a:r>
              <a:rPr lang="en-GB" dirty="0"/>
              <a:t> FEBs: </a:t>
            </a:r>
          </a:p>
          <a:p>
            <a:pPr lvl="1"/>
            <a:r>
              <a:rPr lang="en-GB" dirty="0"/>
              <a:t>R&amp;D of the timing and backup FEBs in parallel until 2026</a:t>
            </a:r>
          </a:p>
          <a:p>
            <a:pPr lvl="1"/>
            <a:r>
              <a:rPr lang="en-GB" dirty="0"/>
              <a:t>Decide beginning of 2026 which one to produce for Run 4:</a:t>
            </a:r>
          </a:p>
          <a:p>
            <a:pPr lvl="2"/>
            <a:r>
              <a:rPr lang="en-GB" dirty="0"/>
              <a:t>To produce </a:t>
            </a:r>
            <a:r>
              <a:rPr lang="en-GB" i="1" dirty="0"/>
              <a:t>timing FEB</a:t>
            </a:r>
            <a:r>
              <a:rPr lang="en-GB" dirty="0"/>
              <a:t>, we need to wait for the production of the ASICs: FEBs would be produced and tested </a:t>
            </a:r>
            <a:r>
              <a:rPr lang="en-GB" u="sng" dirty="0"/>
              <a:t>end of 2028</a:t>
            </a:r>
          </a:p>
          <a:p>
            <a:pPr lvl="2"/>
            <a:r>
              <a:rPr lang="en-GB" dirty="0"/>
              <a:t>For the </a:t>
            </a:r>
            <a:r>
              <a:rPr lang="en-GB" i="1" dirty="0"/>
              <a:t>backup FEBs</a:t>
            </a:r>
            <a:r>
              <a:rPr lang="en-GB" dirty="0"/>
              <a:t>, they would be ready </a:t>
            </a:r>
            <a:r>
              <a:rPr lang="en-GB" u="sng" dirty="0"/>
              <a:t>mid 2027</a:t>
            </a:r>
            <a:r>
              <a:rPr lang="en-GB" dirty="0"/>
              <a:t>. Possibility to install still a smaller number of timing FEBs during on YETS of Run 4 to test the timing</a:t>
            </a:r>
          </a:p>
        </p:txBody>
      </p:sp>
    </p:spTree>
    <p:extLst>
      <p:ext uri="{BB962C8B-B14F-4D97-AF65-F5344CB8AC3E}">
        <p14:creationId xmlns:p14="http://schemas.microsoft.com/office/powerpoint/2010/main" val="4191614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A511F8-8947-59F0-0ED9-08C3CE093FC5}"/>
              </a:ext>
            </a:extLst>
          </p:cNvPr>
          <p:cNvSpPr>
            <a:spLocks noGrp="1"/>
          </p:cNvSpPr>
          <p:nvPr>
            <p:ph type="title"/>
          </p:nvPr>
        </p:nvSpPr>
        <p:spPr/>
        <p:txBody>
          <a:bodyPr/>
          <a:lstStyle/>
          <a:p>
            <a:r>
              <a:rPr lang="en-GB" dirty="0"/>
              <a:t>PCIe400</a:t>
            </a:r>
          </a:p>
        </p:txBody>
      </p:sp>
      <p:sp>
        <p:nvSpPr>
          <p:cNvPr id="3" name="Espace réservé du contenu 2">
            <a:extLst>
              <a:ext uri="{FF2B5EF4-FFF2-40B4-BE49-F238E27FC236}">
                <a16:creationId xmlns:a16="http://schemas.microsoft.com/office/drawing/2014/main" id="{A93A6413-8DE6-A049-CDF6-FF0702AC7C41}"/>
              </a:ext>
            </a:extLst>
          </p:cNvPr>
          <p:cNvSpPr>
            <a:spLocks noGrp="1"/>
          </p:cNvSpPr>
          <p:nvPr>
            <p:ph idx="1"/>
          </p:nvPr>
        </p:nvSpPr>
        <p:spPr>
          <a:xfrm>
            <a:off x="838200" y="1594022"/>
            <a:ext cx="10515600" cy="5127453"/>
          </a:xfrm>
        </p:spPr>
        <p:txBody>
          <a:bodyPr>
            <a:normAutofit/>
          </a:bodyPr>
          <a:lstStyle/>
          <a:p>
            <a:r>
              <a:rPr lang="en-GB" dirty="0"/>
              <a:t>For LS3, keep data processing similar to Run 3, i.e. send all energy measurement offline + 10% of the time measurement (removing LLT):</a:t>
            </a:r>
          </a:p>
          <a:p>
            <a:pPr lvl="1"/>
            <a:r>
              <a:rPr lang="en-GB" dirty="0"/>
              <a:t>Requires extra 20 PCIe40 or 10 PCIe400</a:t>
            </a:r>
          </a:p>
          <a:p>
            <a:pPr lvl="1"/>
            <a:r>
              <a:rPr lang="en-GB" dirty="0"/>
              <a:t>440 extra optical links</a:t>
            </a:r>
          </a:p>
          <a:p>
            <a:r>
              <a:rPr lang="en-GB" dirty="0"/>
              <a:t>For LS4, some data processing to reduce the data flow will be necessary, which can be done partly in the PCIe400 FPGAs</a:t>
            </a:r>
          </a:p>
          <a:p>
            <a:pPr lvl="1"/>
            <a:r>
              <a:rPr lang="en-GB" dirty="0">
                <a:hlinkClick r:id="rId2"/>
              </a:rPr>
              <a:t>Some ideas for FPGA assisted co-processing </a:t>
            </a:r>
            <a:r>
              <a:rPr lang="en-GB" dirty="0"/>
              <a:t>presented by Riley Henderson (Monash University) in December</a:t>
            </a:r>
          </a:p>
          <a:p>
            <a:r>
              <a:rPr lang="en-GB" dirty="0"/>
              <a:t>LAPP Annecy agrees to take care of the basic data processing firmware (similar to the Run 3 one), help needed for the development of the more complex options for LS4</a:t>
            </a:r>
          </a:p>
        </p:txBody>
      </p:sp>
      <p:sp>
        <p:nvSpPr>
          <p:cNvPr id="4" name="Espace réservé du numéro de diapositive 3">
            <a:extLst>
              <a:ext uri="{FF2B5EF4-FFF2-40B4-BE49-F238E27FC236}">
                <a16:creationId xmlns:a16="http://schemas.microsoft.com/office/drawing/2014/main" id="{096C3E90-C8EC-E662-5A88-76673BD3536A}"/>
              </a:ext>
            </a:extLst>
          </p:cNvPr>
          <p:cNvSpPr>
            <a:spLocks noGrp="1"/>
          </p:cNvSpPr>
          <p:nvPr>
            <p:ph type="sldNum" sz="quarter" idx="12"/>
          </p:nvPr>
        </p:nvSpPr>
        <p:spPr/>
        <p:txBody>
          <a:bodyPr/>
          <a:lstStyle/>
          <a:p>
            <a:fld id="{CB2671BA-D6AA-E443-B0C2-AD6188E88D1D}" type="slidenum">
              <a:rPr lang="en-GB" smtClean="0"/>
              <a:t>12</a:t>
            </a:fld>
            <a:endParaRPr lang="en-GB"/>
          </a:p>
        </p:txBody>
      </p:sp>
      <p:sp>
        <p:nvSpPr>
          <p:cNvPr id="5" name="ZoneTexte 4">
            <a:extLst>
              <a:ext uri="{FF2B5EF4-FFF2-40B4-BE49-F238E27FC236}">
                <a16:creationId xmlns:a16="http://schemas.microsoft.com/office/drawing/2014/main" id="{944A0BF5-2F2C-E2DC-6A73-DD3AA0406064}"/>
              </a:ext>
            </a:extLst>
          </p:cNvPr>
          <p:cNvSpPr txBox="1"/>
          <p:nvPr/>
        </p:nvSpPr>
        <p:spPr>
          <a:xfrm>
            <a:off x="10482768" y="90766"/>
            <a:ext cx="1146019" cy="369332"/>
          </a:xfrm>
          <a:prstGeom prst="rect">
            <a:avLst/>
          </a:prstGeom>
          <a:noFill/>
        </p:spPr>
        <p:txBody>
          <a:bodyPr wrap="none" rtlCol="0">
            <a:spAutoFit/>
          </a:bodyPr>
          <a:lstStyle/>
          <a:p>
            <a:r>
              <a:rPr lang="en-GB" dirty="0"/>
              <a:t>Annecy, …</a:t>
            </a:r>
          </a:p>
        </p:txBody>
      </p:sp>
    </p:spTree>
    <p:extLst>
      <p:ext uri="{BB962C8B-B14F-4D97-AF65-F5344CB8AC3E}">
        <p14:creationId xmlns:p14="http://schemas.microsoft.com/office/powerpoint/2010/main" val="4138653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AB4AA5-D4F1-43E7-2062-607373C80778}"/>
              </a:ext>
            </a:extLst>
          </p:cNvPr>
          <p:cNvSpPr>
            <a:spLocks noGrp="1"/>
          </p:cNvSpPr>
          <p:nvPr>
            <p:ph type="title"/>
          </p:nvPr>
        </p:nvSpPr>
        <p:spPr/>
        <p:txBody>
          <a:bodyPr/>
          <a:lstStyle/>
          <a:p>
            <a:r>
              <a:rPr lang="en-GB" dirty="0"/>
              <a:t>Open tasks</a:t>
            </a:r>
          </a:p>
        </p:txBody>
      </p:sp>
      <p:sp>
        <p:nvSpPr>
          <p:cNvPr id="3" name="Espace réservé du contenu 2">
            <a:extLst>
              <a:ext uri="{FF2B5EF4-FFF2-40B4-BE49-F238E27FC236}">
                <a16:creationId xmlns:a16="http://schemas.microsoft.com/office/drawing/2014/main" id="{6B1C9590-8232-F057-C3D0-3A0420FC7B53}"/>
              </a:ext>
            </a:extLst>
          </p:cNvPr>
          <p:cNvSpPr>
            <a:spLocks noGrp="1"/>
          </p:cNvSpPr>
          <p:nvPr>
            <p:ph idx="1"/>
          </p:nvPr>
        </p:nvSpPr>
        <p:spPr/>
        <p:txBody>
          <a:bodyPr>
            <a:normAutofit lnSpcReduction="10000"/>
          </a:bodyPr>
          <a:lstStyle/>
          <a:p>
            <a:r>
              <a:rPr lang="en-GB" dirty="0"/>
              <a:t>Second test bench for SPIDER (Syracuse potentially interested)</a:t>
            </a:r>
          </a:p>
          <a:p>
            <a:r>
              <a:rPr lang="en-GB" dirty="0"/>
              <a:t>Backplanes of Front-End crates and the associated </a:t>
            </a:r>
            <a:r>
              <a:rPr lang="en-GB" dirty="0" err="1"/>
              <a:t>connectics</a:t>
            </a:r>
            <a:r>
              <a:rPr lang="en-GB" dirty="0"/>
              <a:t> for LS4</a:t>
            </a:r>
          </a:p>
          <a:p>
            <a:r>
              <a:rPr lang="en-GB" dirty="0"/>
              <a:t>Analog cables (signal, interconnections)</a:t>
            </a:r>
          </a:p>
          <a:p>
            <a:r>
              <a:rPr lang="en-GB" dirty="0"/>
              <a:t>Optical connections</a:t>
            </a:r>
          </a:p>
          <a:p>
            <a:r>
              <a:rPr lang="en-GB" dirty="0"/>
              <a:t>Power-supplies for Front-End crates</a:t>
            </a:r>
          </a:p>
          <a:p>
            <a:r>
              <a:rPr lang="en-GB" dirty="0"/>
              <a:t>Electronics for calibration system (LEDs, Cincinnati potentially interested)</a:t>
            </a:r>
          </a:p>
          <a:p>
            <a:r>
              <a:rPr lang="en-GB" dirty="0"/>
              <a:t>Software for slow control of the electronics</a:t>
            </a:r>
          </a:p>
          <a:p>
            <a:r>
              <a:rPr lang="en-GB" dirty="0"/>
              <a:t>Firmware for advanced data processing in PCIe400 (or FEB)</a:t>
            </a:r>
          </a:p>
        </p:txBody>
      </p:sp>
      <p:sp>
        <p:nvSpPr>
          <p:cNvPr id="4" name="Espace réservé du numéro de diapositive 3">
            <a:extLst>
              <a:ext uri="{FF2B5EF4-FFF2-40B4-BE49-F238E27FC236}">
                <a16:creationId xmlns:a16="http://schemas.microsoft.com/office/drawing/2014/main" id="{5888F538-7804-B9BF-3847-26F9D9D21E28}"/>
              </a:ext>
            </a:extLst>
          </p:cNvPr>
          <p:cNvSpPr>
            <a:spLocks noGrp="1"/>
          </p:cNvSpPr>
          <p:nvPr>
            <p:ph type="sldNum" sz="quarter" idx="12"/>
          </p:nvPr>
        </p:nvSpPr>
        <p:spPr/>
        <p:txBody>
          <a:bodyPr/>
          <a:lstStyle/>
          <a:p>
            <a:fld id="{CB2671BA-D6AA-E443-B0C2-AD6188E88D1D}" type="slidenum">
              <a:rPr lang="en-GB" smtClean="0"/>
              <a:t>13</a:t>
            </a:fld>
            <a:endParaRPr lang="en-GB"/>
          </a:p>
        </p:txBody>
      </p:sp>
    </p:spTree>
    <p:extLst>
      <p:ext uri="{BB962C8B-B14F-4D97-AF65-F5344CB8AC3E}">
        <p14:creationId xmlns:p14="http://schemas.microsoft.com/office/powerpoint/2010/main" val="3692182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910A8-F368-ADE3-554A-CBA63504CCD2}"/>
              </a:ext>
            </a:extLst>
          </p:cNvPr>
          <p:cNvSpPr>
            <a:spLocks noGrp="1"/>
          </p:cNvSpPr>
          <p:nvPr>
            <p:ph type="title"/>
          </p:nvPr>
        </p:nvSpPr>
        <p:spPr/>
        <p:txBody>
          <a:bodyPr/>
          <a:lstStyle/>
          <a:p>
            <a:r>
              <a:rPr lang="en-GB" dirty="0"/>
              <a:t>Conclusions</a:t>
            </a:r>
          </a:p>
        </p:txBody>
      </p:sp>
      <p:sp>
        <p:nvSpPr>
          <p:cNvPr id="3" name="Espace réservé du contenu 2">
            <a:extLst>
              <a:ext uri="{FF2B5EF4-FFF2-40B4-BE49-F238E27FC236}">
                <a16:creationId xmlns:a16="http://schemas.microsoft.com/office/drawing/2014/main" id="{71FBF06C-E06E-0512-ED7E-99A6DA529937}"/>
              </a:ext>
            </a:extLst>
          </p:cNvPr>
          <p:cNvSpPr>
            <a:spLocks noGrp="1"/>
          </p:cNvSpPr>
          <p:nvPr>
            <p:ph idx="1"/>
          </p:nvPr>
        </p:nvSpPr>
        <p:spPr/>
        <p:txBody>
          <a:bodyPr/>
          <a:lstStyle/>
          <a:p>
            <a:r>
              <a:rPr lang="en-GB" dirty="0"/>
              <a:t>Architecture defined for the electronics chain, for energy and time measurement</a:t>
            </a:r>
          </a:p>
          <a:p>
            <a:r>
              <a:rPr lang="en-GB" dirty="0"/>
              <a:t>R&amp;D for 2 ASICs to measure energy and time started last year, R&amp;D for FEB starting now</a:t>
            </a:r>
          </a:p>
          <a:p>
            <a:r>
              <a:rPr lang="en-GB" dirty="0"/>
              <a:t>Planning to have these 2 ASICs already in Run 4 (which would allow to test timing with the Calo) is tight, but the associated developments are required also for LS4</a:t>
            </a:r>
          </a:p>
          <a:p>
            <a:r>
              <a:rPr lang="en-GB" dirty="0"/>
              <a:t>Realistic back-up plan also in place with contingency to be ready and commissioned for the start of Run 4</a:t>
            </a:r>
          </a:p>
          <a:p>
            <a:endParaRPr lang="en-GB" dirty="0"/>
          </a:p>
        </p:txBody>
      </p:sp>
      <p:sp>
        <p:nvSpPr>
          <p:cNvPr id="4" name="Espace réservé du numéro de diapositive 3">
            <a:extLst>
              <a:ext uri="{FF2B5EF4-FFF2-40B4-BE49-F238E27FC236}">
                <a16:creationId xmlns:a16="http://schemas.microsoft.com/office/drawing/2014/main" id="{1A0B9675-85BD-A381-A761-92D1BF625A55}"/>
              </a:ext>
            </a:extLst>
          </p:cNvPr>
          <p:cNvSpPr>
            <a:spLocks noGrp="1"/>
          </p:cNvSpPr>
          <p:nvPr>
            <p:ph type="sldNum" sz="quarter" idx="12"/>
          </p:nvPr>
        </p:nvSpPr>
        <p:spPr/>
        <p:txBody>
          <a:bodyPr/>
          <a:lstStyle/>
          <a:p>
            <a:fld id="{CB2671BA-D6AA-E443-B0C2-AD6188E88D1D}" type="slidenum">
              <a:rPr lang="en-GB" smtClean="0"/>
              <a:t>14</a:t>
            </a:fld>
            <a:endParaRPr lang="en-GB"/>
          </a:p>
        </p:txBody>
      </p:sp>
    </p:spTree>
    <p:extLst>
      <p:ext uri="{BB962C8B-B14F-4D97-AF65-F5344CB8AC3E}">
        <p14:creationId xmlns:p14="http://schemas.microsoft.com/office/powerpoint/2010/main" val="2719216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43DECF-FE80-15D5-467C-4677B9F90A70}"/>
              </a:ext>
            </a:extLst>
          </p:cNvPr>
          <p:cNvSpPr>
            <a:spLocks noGrp="1"/>
          </p:cNvSpPr>
          <p:nvPr>
            <p:ph type="title"/>
          </p:nvPr>
        </p:nvSpPr>
        <p:spPr>
          <a:xfrm>
            <a:off x="838200" y="-111544"/>
            <a:ext cx="10515600" cy="1325563"/>
          </a:xfrm>
        </p:spPr>
        <p:txBody>
          <a:bodyPr/>
          <a:lstStyle/>
          <a:p>
            <a:r>
              <a:rPr lang="en-GB" dirty="0"/>
              <a:t>Chip planning</a:t>
            </a:r>
          </a:p>
        </p:txBody>
      </p:sp>
      <p:sp>
        <p:nvSpPr>
          <p:cNvPr id="4" name="Espace réservé du numéro de diapositive 3">
            <a:extLst>
              <a:ext uri="{FF2B5EF4-FFF2-40B4-BE49-F238E27FC236}">
                <a16:creationId xmlns:a16="http://schemas.microsoft.com/office/drawing/2014/main" id="{555EF62F-3775-6623-8B93-A40364C9E29D}"/>
              </a:ext>
            </a:extLst>
          </p:cNvPr>
          <p:cNvSpPr>
            <a:spLocks noGrp="1"/>
          </p:cNvSpPr>
          <p:nvPr>
            <p:ph type="sldNum" sz="quarter" idx="12"/>
          </p:nvPr>
        </p:nvSpPr>
        <p:spPr/>
        <p:txBody>
          <a:bodyPr/>
          <a:lstStyle/>
          <a:p>
            <a:fld id="{CB2671BA-D6AA-E443-B0C2-AD6188E88D1D}" type="slidenum">
              <a:rPr lang="en-GB" smtClean="0"/>
              <a:t>15</a:t>
            </a:fld>
            <a:endParaRPr lang="en-GB"/>
          </a:p>
        </p:txBody>
      </p:sp>
      <p:pic>
        <p:nvPicPr>
          <p:cNvPr id="5" name="Image 4">
            <a:extLst>
              <a:ext uri="{FF2B5EF4-FFF2-40B4-BE49-F238E27FC236}">
                <a16:creationId xmlns:a16="http://schemas.microsoft.com/office/drawing/2014/main" id="{5A39189E-4A71-62CB-DA1E-BE055E2B667C}"/>
              </a:ext>
            </a:extLst>
          </p:cNvPr>
          <p:cNvPicPr>
            <a:picLocks noChangeAspect="1"/>
          </p:cNvPicPr>
          <p:nvPr/>
        </p:nvPicPr>
        <p:blipFill>
          <a:blip r:embed="rId2"/>
          <a:stretch>
            <a:fillRect/>
          </a:stretch>
        </p:blipFill>
        <p:spPr>
          <a:xfrm>
            <a:off x="186690" y="975044"/>
            <a:ext cx="7231380" cy="3782402"/>
          </a:xfrm>
          <a:prstGeom prst="rect">
            <a:avLst/>
          </a:prstGeom>
        </p:spPr>
      </p:pic>
      <p:pic>
        <p:nvPicPr>
          <p:cNvPr id="6" name="Image 5">
            <a:extLst>
              <a:ext uri="{FF2B5EF4-FFF2-40B4-BE49-F238E27FC236}">
                <a16:creationId xmlns:a16="http://schemas.microsoft.com/office/drawing/2014/main" id="{A25A04BC-3445-1690-398E-A17EF1F0666D}"/>
              </a:ext>
            </a:extLst>
          </p:cNvPr>
          <p:cNvPicPr>
            <a:picLocks noChangeAspect="1"/>
          </p:cNvPicPr>
          <p:nvPr/>
        </p:nvPicPr>
        <p:blipFill>
          <a:blip r:embed="rId3"/>
          <a:stretch>
            <a:fillRect/>
          </a:stretch>
        </p:blipFill>
        <p:spPr>
          <a:xfrm>
            <a:off x="205717" y="4740933"/>
            <a:ext cx="7155203" cy="2039702"/>
          </a:xfrm>
          <a:prstGeom prst="rect">
            <a:avLst/>
          </a:prstGeom>
        </p:spPr>
      </p:pic>
      <p:sp>
        <p:nvSpPr>
          <p:cNvPr id="7" name="ZoneTexte 6">
            <a:extLst>
              <a:ext uri="{FF2B5EF4-FFF2-40B4-BE49-F238E27FC236}">
                <a16:creationId xmlns:a16="http://schemas.microsoft.com/office/drawing/2014/main" id="{AE7E14EB-C10E-5C63-BF1C-85EC4986B43B}"/>
              </a:ext>
            </a:extLst>
          </p:cNvPr>
          <p:cNvSpPr txBox="1"/>
          <p:nvPr/>
        </p:nvSpPr>
        <p:spPr>
          <a:xfrm>
            <a:off x="6156960" y="1508760"/>
            <a:ext cx="1059906" cy="369332"/>
          </a:xfrm>
          <a:prstGeom prst="rect">
            <a:avLst/>
          </a:prstGeom>
          <a:noFill/>
        </p:spPr>
        <p:txBody>
          <a:bodyPr wrap="none" rtlCol="0">
            <a:spAutoFit/>
          </a:bodyPr>
          <a:lstStyle/>
          <a:p>
            <a:r>
              <a:rPr lang="fr-FR" dirty="0"/>
              <a:t>PMT chip</a:t>
            </a:r>
          </a:p>
        </p:txBody>
      </p:sp>
      <p:sp>
        <p:nvSpPr>
          <p:cNvPr id="8" name="ZoneTexte 7">
            <a:extLst>
              <a:ext uri="{FF2B5EF4-FFF2-40B4-BE49-F238E27FC236}">
                <a16:creationId xmlns:a16="http://schemas.microsoft.com/office/drawing/2014/main" id="{84D9E7A2-F902-F577-51E2-549B00A1A839}"/>
              </a:ext>
            </a:extLst>
          </p:cNvPr>
          <p:cNvSpPr txBox="1"/>
          <p:nvPr/>
        </p:nvSpPr>
        <p:spPr>
          <a:xfrm>
            <a:off x="6238511" y="3007378"/>
            <a:ext cx="3380156" cy="369332"/>
          </a:xfrm>
          <a:prstGeom prst="rect">
            <a:avLst/>
          </a:prstGeom>
          <a:noFill/>
        </p:spPr>
        <p:txBody>
          <a:bodyPr wrap="none" rtlCol="0">
            <a:spAutoFit/>
          </a:bodyPr>
          <a:lstStyle/>
          <a:p>
            <a:r>
              <a:rPr lang="fr-FR" dirty="0"/>
              <a:t>ICECAL65 (LS3 version </a:t>
            </a:r>
            <a:r>
              <a:rPr lang="fr-FR" dirty="0" err="1"/>
              <a:t>is</a:t>
            </a:r>
            <a:r>
              <a:rPr lang="fr-FR" dirty="0"/>
              <a:t> final one)</a:t>
            </a:r>
          </a:p>
        </p:txBody>
      </p:sp>
      <p:sp>
        <p:nvSpPr>
          <p:cNvPr id="9" name="ZoneTexte 8">
            <a:extLst>
              <a:ext uri="{FF2B5EF4-FFF2-40B4-BE49-F238E27FC236}">
                <a16:creationId xmlns:a16="http://schemas.microsoft.com/office/drawing/2014/main" id="{81E4558E-5FC7-1359-DC7C-8938C90DFAD3}"/>
              </a:ext>
            </a:extLst>
          </p:cNvPr>
          <p:cNvSpPr txBox="1"/>
          <p:nvPr/>
        </p:nvSpPr>
        <p:spPr>
          <a:xfrm>
            <a:off x="6191613" y="5164574"/>
            <a:ext cx="846707" cy="369332"/>
          </a:xfrm>
          <a:prstGeom prst="rect">
            <a:avLst/>
          </a:prstGeom>
          <a:noFill/>
        </p:spPr>
        <p:txBody>
          <a:bodyPr wrap="none" rtlCol="0">
            <a:spAutoFit/>
          </a:bodyPr>
          <a:lstStyle/>
          <a:p>
            <a:r>
              <a:rPr lang="fr-FR" dirty="0"/>
              <a:t>SPIDER</a:t>
            </a:r>
          </a:p>
        </p:txBody>
      </p:sp>
      <p:sp>
        <p:nvSpPr>
          <p:cNvPr id="10" name="ZoneTexte 9">
            <a:extLst>
              <a:ext uri="{FF2B5EF4-FFF2-40B4-BE49-F238E27FC236}">
                <a16:creationId xmlns:a16="http://schemas.microsoft.com/office/drawing/2014/main" id="{1A99FC98-7F71-4E6A-2D6E-1B9F5217D3E4}"/>
              </a:ext>
            </a:extLst>
          </p:cNvPr>
          <p:cNvSpPr txBox="1"/>
          <p:nvPr/>
        </p:nvSpPr>
        <p:spPr>
          <a:xfrm>
            <a:off x="7418070" y="2400300"/>
            <a:ext cx="3882025" cy="369332"/>
          </a:xfrm>
          <a:prstGeom prst="rect">
            <a:avLst/>
          </a:prstGeom>
          <a:noFill/>
        </p:spPr>
        <p:txBody>
          <a:bodyPr wrap="none" rtlCol="0">
            <a:spAutoFit/>
          </a:bodyPr>
          <a:lstStyle/>
          <a:p>
            <a:r>
              <a:rPr lang="fr-FR" dirty="0"/>
              <a:t>End of production + tests = End of 2027</a:t>
            </a:r>
          </a:p>
        </p:txBody>
      </p:sp>
    </p:spTree>
    <p:extLst>
      <p:ext uri="{BB962C8B-B14F-4D97-AF65-F5344CB8AC3E}">
        <p14:creationId xmlns:p14="http://schemas.microsoft.com/office/powerpoint/2010/main" val="996640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09B224-61C8-E9D5-05BE-FE1923CA16B8}"/>
              </a:ext>
            </a:extLst>
          </p:cNvPr>
          <p:cNvSpPr>
            <a:spLocks noGrp="1"/>
          </p:cNvSpPr>
          <p:nvPr>
            <p:ph type="title"/>
          </p:nvPr>
        </p:nvSpPr>
        <p:spPr/>
        <p:txBody>
          <a:bodyPr/>
          <a:lstStyle/>
          <a:p>
            <a:r>
              <a:rPr lang="en-GB" dirty="0"/>
              <a:t>SPIDER: Planning for LS4</a:t>
            </a:r>
          </a:p>
        </p:txBody>
      </p:sp>
      <p:sp>
        <p:nvSpPr>
          <p:cNvPr id="4" name="Espace réservé du numéro de diapositive 3">
            <a:extLst>
              <a:ext uri="{FF2B5EF4-FFF2-40B4-BE49-F238E27FC236}">
                <a16:creationId xmlns:a16="http://schemas.microsoft.com/office/drawing/2014/main" id="{BABACF65-09C1-6248-32C6-10326C5F2CED}"/>
              </a:ext>
            </a:extLst>
          </p:cNvPr>
          <p:cNvSpPr>
            <a:spLocks noGrp="1"/>
          </p:cNvSpPr>
          <p:nvPr>
            <p:ph type="sldNum" sz="quarter" idx="12"/>
          </p:nvPr>
        </p:nvSpPr>
        <p:spPr/>
        <p:txBody>
          <a:bodyPr/>
          <a:lstStyle/>
          <a:p>
            <a:fld id="{CB2671BA-D6AA-E443-B0C2-AD6188E88D1D}" type="slidenum">
              <a:rPr lang="en-GB" smtClean="0"/>
              <a:t>16</a:t>
            </a:fld>
            <a:endParaRPr lang="en-GB"/>
          </a:p>
        </p:txBody>
      </p:sp>
      <p:pic>
        <p:nvPicPr>
          <p:cNvPr id="5" name="Image 4">
            <a:extLst>
              <a:ext uri="{FF2B5EF4-FFF2-40B4-BE49-F238E27FC236}">
                <a16:creationId xmlns:a16="http://schemas.microsoft.com/office/drawing/2014/main" id="{FE479084-0445-0610-6877-1A310A793305}"/>
              </a:ext>
            </a:extLst>
          </p:cNvPr>
          <p:cNvPicPr>
            <a:picLocks noChangeAspect="1"/>
          </p:cNvPicPr>
          <p:nvPr/>
        </p:nvPicPr>
        <p:blipFill>
          <a:blip r:embed="rId2"/>
          <a:stretch>
            <a:fillRect/>
          </a:stretch>
        </p:blipFill>
        <p:spPr>
          <a:xfrm>
            <a:off x="137461" y="1732148"/>
            <a:ext cx="11917077" cy="3691497"/>
          </a:xfrm>
          <a:prstGeom prst="rect">
            <a:avLst/>
          </a:prstGeom>
        </p:spPr>
      </p:pic>
      <p:pic>
        <p:nvPicPr>
          <p:cNvPr id="6" name="Image 5">
            <a:extLst>
              <a:ext uri="{FF2B5EF4-FFF2-40B4-BE49-F238E27FC236}">
                <a16:creationId xmlns:a16="http://schemas.microsoft.com/office/drawing/2014/main" id="{E21F5A10-E3F2-A340-C481-0F192A1B2733}"/>
              </a:ext>
            </a:extLst>
          </p:cNvPr>
          <p:cNvPicPr>
            <a:picLocks noChangeAspect="1"/>
          </p:cNvPicPr>
          <p:nvPr/>
        </p:nvPicPr>
        <p:blipFill>
          <a:blip r:embed="rId3"/>
          <a:stretch>
            <a:fillRect/>
          </a:stretch>
        </p:blipFill>
        <p:spPr>
          <a:xfrm>
            <a:off x="183181" y="5423645"/>
            <a:ext cx="11772907" cy="1069230"/>
          </a:xfrm>
          <a:prstGeom prst="rect">
            <a:avLst/>
          </a:prstGeom>
        </p:spPr>
      </p:pic>
      <p:sp>
        <p:nvSpPr>
          <p:cNvPr id="7" name="ZoneTexte 6">
            <a:extLst>
              <a:ext uri="{FF2B5EF4-FFF2-40B4-BE49-F238E27FC236}">
                <a16:creationId xmlns:a16="http://schemas.microsoft.com/office/drawing/2014/main" id="{7BFABBFC-4260-B61B-7BB0-D491AF178163}"/>
              </a:ext>
            </a:extLst>
          </p:cNvPr>
          <p:cNvSpPr txBox="1"/>
          <p:nvPr/>
        </p:nvSpPr>
        <p:spPr>
          <a:xfrm>
            <a:off x="9308133" y="2239476"/>
            <a:ext cx="1120820" cy="369332"/>
          </a:xfrm>
          <a:prstGeom prst="rect">
            <a:avLst/>
          </a:prstGeom>
          <a:noFill/>
        </p:spPr>
        <p:txBody>
          <a:bodyPr wrap="none" rtlCol="0">
            <a:spAutoFit/>
          </a:bodyPr>
          <a:lstStyle/>
          <a:p>
            <a:r>
              <a:rPr lang="fr-FR" dirty="0"/>
              <a:t>SPIDER v0</a:t>
            </a:r>
          </a:p>
        </p:txBody>
      </p:sp>
      <p:sp>
        <p:nvSpPr>
          <p:cNvPr id="8" name="Parenthèse fermante 7">
            <a:extLst>
              <a:ext uri="{FF2B5EF4-FFF2-40B4-BE49-F238E27FC236}">
                <a16:creationId xmlns:a16="http://schemas.microsoft.com/office/drawing/2014/main" id="{A9BBB663-2EE2-49E5-51E1-8A83A5AFA3AE}"/>
              </a:ext>
            </a:extLst>
          </p:cNvPr>
          <p:cNvSpPr/>
          <p:nvPr/>
        </p:nvSpPr>
        <p:spPr>
          <a:xfrm>
            <a:off x="9262414" y="2134930"/>
            <a:ext cx="45719" cy="57842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a:extLst>
              <a:ext uri="{FF2B5EF4-FFF2-40B4-BE49-F238E27FC236}">
                <a16:creationId xmlns:a16="http://schemas.microsoft.com/office/drawing/2014/main" id="{867AAE16-7248-89C2-239C-9333014043FD}"/>
              </a:ext>
            </a:extLst>
          </p:cNvPr>
          <p:cNvSpPr txBox="1"/>
          <p:nvPr/>
        </p:nvSpPr>
        <p:spPr>
          <a:xfrm>
            <a:off x="9308133" y="2919352"/>
            <a:ext cx="1120820" cy="369332"/>
          </a:xfrm>
          <a:prstGeom prst="rect">
            <a:avLst/>
          </a:prstGeom>
          <a:noFill/>
        </p:spPr>
        <p:txBody>
          <a:bodyPr wrap="none" rtlCol="0">
            <a:spAutoFit/>
          </a:bodyPr>
          <a:lstStyle/>
          <a:p>
            <a:r>
              <a:rPr lang="fr-FR" dirty="0"/>
              <a:t>SPIDER v1</a:t>
            </a:r>
          </a:p>
        </p:txBody>
      </p:sp>
      <p:sp>
        <p:nvSpPr>
          <p:cNvPr id="10" name="Parenthèse fermante 9">
            <a:extLst>
              <a:ext uri="{FF2B5EF4-FFF2-40B4-BE49-F238E27FC236}">
                <a16:creationId xmlns:a16="http://schemas.microsoft.com/office/drawing/2014/main" id="{C5E54679-77B8-66BE-062B-D493EC24D6A1}"/>
              </a:ext>
            </a:extLst>
          </p:cNvPr>
          <p:cNvSpPr/>
          <p:nvPr/>
        </p:nvSpPr>
        <p:spPr>
          <a:xfrm>
            <a:off x="9262414" y="2814806"/>
            <a:ext cx="45719" cy="57842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ZoneTexte 10">
            <a:extLst>
              <a:ext uri="{FF2B5EF4-FFF2-40B4-BE49-F238E27FC236}">
                <a16:creationId xmlns:a16="http://schemas.microsoft.com/office/drawing/2014/main" id="{931DF7A0-B169-753C-F157-70C21A36A0D6}"/>
              </a:ext>
            </a:extLst>
          </p:cNvPr>
          <p:cNvSpPr txBox="1"/>
          <p:nvPr/>
        </p:nvSpPr>
        <p:spPr>
          <a:xfrm>
            <a:off x="9308133" y="3743179"/>
            <a:ext cx="1635384" cy="369332"/>
          </a:xfrm>
          <a:prstGeom prst="rect">
            <a:avLst/>
          </a:prstGeom>
          <a:noFill/>
        </p:spPr>
        <p:txBody>
          <a:bodyPr wrap="none" rtlCol="0">
            <a:spAutoFit/>
          </a:bodyPr>
          <a:lstStyle/>
          <a:p>
            <a:r>
              <a:rPr lang="fr-FR" dirty="0"/>
              <a:t>SPIDER v2 (LS3)</a:t>
            </a:r>
          </a:p>
        </p:txBody>
      </p:sp>
      <p:sp>
        <p:nvSpPr>
          <p:cNvPr id="12" name="Parenthèse fermante 11">
            <a:extLst>
              <a:ext uri="{FF2B5EF4-FFF2-40B4-BE49-F238E27FC236}">
                <a16:creationId xmlns:a16="http://schemas.microsoft.com/office/drawing/2014/main" id="{A4FD1C81-26BF-DD46-E480-3B5FC3023BAD}"/>
              </a:ext>
            </a:extLst>
          </p:cNvPr>
          <p:cNvSpPr/>
          <p:nvPr/>
        </p:nvSpPr>
        <p:spPr>
          <a:xfrm>
            <a:off x="9262414" y="3638633"/>
            <a:ext cx="45719" cy="57842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ZoneTexte 12">
            <a:extLst>
              <a:ext uri="{FF2B5EF4-FFF2-40B4-BE49-F238E27FC236}">
                <a16:creationId xmlns:a16="http://schemas.microsoft.com/office/drawing/2014/main" id="{6CC4F749-5168-9D50-655C-098661146A93}"/>
              </a:ext>
            </a:extLst>
          </p:cNvPr>
          <p:cNvSpPr txBox="1"/>
          <p:nvPr/>
        </p:nvSpPr>
        <p:spPr>
          <a:xfrm>
            <a:off x="9315001" y="4808911"/>
            <a:ext cx="1120820" cy="369332"/>
          </a:xfrm>
          <a:prstGeom prst="rect">
            <a:avLst/>
          </a:prstGeom>
          <a:noFill/>
        </p:spPr>
        <p:txBody>
          <a:bodyPr wrap="none" rtlCol="0">
            <a:spAutoFit/>
          </a:bodyPr>
          <a:lstStyle/>
          <a:p>
            <a:r>
              <a:rPr lang="fr-FR" dirty="0"/>
              <a:t>SPIDER v3</a:t>
            </a:r>
          </a:p>
        </p:txBody>
      </p:sp>
      <p:sp>
        <p:nvSpPr>
          <p:cNvPr id="14" name="Parenthèse fermante 13">
            <a:extLst>
              <a:ext uri="{FF2B5EF4-FFF2-40B4-BE49-F238E27FC236}">
                <a16:creationId xmlns:a16="http://schemas.microsoft.com/office/drawing/2014/main" id="{00BD9A40-BA59-E42A-D08A-F3D905938DAB}"/>
              </a:ext>
            </a:extLst>
          </p:cNvPr>
          <p:cNvSpPr/>
          <p:nvPr/>
        </p:nvSpPr>
        <p:spPr>
          <a:xfrm>
            <a:off x="9269282" y="4704365"/>
            <a:ext cx="45719" cy="57842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ZoneTexte 14">
            <a:extLst>
              <a:ext uri="{FF2B5EF4-FFF2-40B4-BE49-F238E27FC236}">
                <a16:creationId xmlns:a16="http://schemas.microsoft.com/office/drawing/2014/main" id="{E1D18378-741D-E3C5-E239-31E484C74D12}"/>
              </a:ext>
            </a:extLst>
          </p:cNvPr>
          <p:cNvSpPr txBox="1"/>
          <p:nvPr/>
        </p:nvSpPr>
        <p:spPr>
          <a:xfrm>
            <a:off x="10115101" y="5689977"/>
            <a:ext cx="1635384" cy="369332"/>
          </a:xfrm>
          <a:prstGeom prst="rect">
            <a:avLst/>
          </a:prstGeom>
          <a:noFill/>
        </p:spPr>
        <p:txBody>
          <a:bodyPr wrap="none" rtlCol="0">
            <a:spAutoFit/>
          </a:bodyPr>
          <a:lstStyle/>
          <a:p>
            <a:r>
              <a:rPr lang="fr-FR" dirty="0"/>
              <a:t>SPIDER v4 (LS4)</a:t>
            </a:r>
          </a:p>
        </p:txBody>
      </p:sp>
      <p:sp>
        <p:nvSpPr>
          <p:cNvPr id="16" name="Parenthèse fermante 15">
            <a:extLst>
              <a:ext uri="{FF2B5EF4-FFF2-40B4-BE49-F238E27FC236}">
                <a16:creationId xmlns:a16="http://schemas.microsoft.com/office/drawing/2014/main" id="{E3FCBD9E-D81D-7DF7-35AD-0EA32DE420AC}"/>
              </a:ext>
            </a:extLst>
          </p:cNvPr>
          <p:cNvSpPr/>
          <p:nvPr/>
        </p:nvSpPr>
        <p:spPr>
          <a:xfrm>
            <a:off x="10069382" y="5585431"/>
            <a:ext cx="45719" cy="57842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530534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4CC3D-72D7-41A3-D1F8-3FA40817A7AF}"/>
              </a:ext>
            </a:extLst>
          </p:cNvPr>
          <p:cNvSpPr>
            <a:spLocks noGrp="1"/>
          </p:cNvSpPr>
          <p:nvPr>
            <p:ph type="title"/>
          </p:nvPr>
        </p:nvSpPr>
        <p:spPr>
          <a:xfrm>
            <a:off x="838200" y="18255"/>
            <a:ext cx="10515600" cy="1325563"/>
          </a:xfrm>
        </p:spPr>
        <p:txBody>
          <a:bodyPr>
            <a:normAutofit/>
          </a:bodyPr>
          <a:lstStyle/>
          <a:p>
            <a:r>
              <a:rPr lang="en-GB" sz="3600" dirty="0"/>
              <a:t>FEB planning: timing FEB (LS4) and backup FEB (LS3)</a:t>
            </a:r>
          </a:p>
        </p:txBody>
      </p:sp>
      <p:sp>
        <p:nvSpPr>
          <p:cNvPr id="4" name="Espace réservé du numéro de diapositive 3">
            <a:extLst>
              <a:ext uri="{FF2B5EF4-FFF2-40B4-BE49-F238E27FC236}">
                <a16:creationId xmlns:a16="http://schemas.microsoft.com/office/drawing/2014/main" id="{6855EAFA-D9DD-3E5D-13AF-00A839673E02}"/>
              </a:ext>
            </a:extLst>
          </p:cNvPr>
          <p:cNvSpPr>
            <a:spLocks noGrp="1"/>
          </p:cNvSpPr>
          <p:nvPr>
            <p:ph type="sldNum" sz="quarter" idx="12"/>
          </p:nvPr>
        </p:nvSpPr>
        <p:spPr/>
        <p:txBody>
          <a:bodyPr/>
          <a:lstStyle/>
          <a:p>
            <a:fld id="{CB2671BA-D6AA-E443-B0C2-AD6188E88D1D}" type="slidenum">
              <a:rPr lang="en-GB" smtClean="0"/>
              <a:t>17</a:t>
            </a:fld>
            <a:endParaRPr lang="en-GB"/>
          </a:p>
        </p:txBody>
      </p:sp>
      <p:pic>
        <p:nvPicPr>
          <p:cNvPr id="5" name="Image 4">
            <a:extLst>
              <a:ext uri="{FF2B5EF4-FFF2-40B4-BE49-F238E27FC236}">
                <a16:creationId xmlns:a16="http://schemas.microsoft.com/office/drawing/2014/main" id="{4E094993-B104-8C79-2B36-CF11A5E5F621}"/>
              </a:ext>
            </a:extLst>
          </p:cNvPr>
          <p:cNvPicPr>
            <a:picLocks noChangeAspect="1"/>
          </p:cNvPicPr>
          <p:nvPr/>
        </p:nvPicPr>
        <p:blipFill>
          <a:blip r:embed="rId2"/>
          <a:stretch>
            <a:fillRect/>
          </a:stretch>
        </p:blipFill>
        <p:spPr>
          <a:xfrm>
            <a:off x="457199" y="989588"/>
            <a:ext cx="11070335" cy="3075849"/>
          </a:xfrm>
          <a:prstGeom prst="rect">
            <a:avLst/>
          </a:prstGeom>
        </p:spPr>
      </p:pic>
      <p:pic>
        <p:nvPicPr>
          <p:cNvPr id="6" name="Image 5">
            <a:extLst>
              <a:ext uri="{FF2B5EF4-FFF2-40B4-BE49-F238E27FC236}">
                <a16:creationId xmlns:a16="http://schemas.microsoft.com/office/drawing/2014/main" id="{4A49DAA8-1AB8-A48E-7A76-CBDD8BD0D6F4}"/>
              </a:ext>
            </a:extLst>
          </p:cNvPr>
          <p:cNvPicPr>
            <a:picLocks noChangeAspect="1"/>
          </p:cNvPicPr>
          <p:nvPr/>
        </p:nvPicPr>
        <p:blipFill>
          <a:blip r:embed="rId3"/>
          <a:stretch>
            <a:fillRect/>
          </a:stretch>
        </p:blipFill>
        <p:spPr>
          <a:xfrm>
            <a:off x="1464275" y="4453408"/>
            <a:ext cx="9263449" cy="2268067"/>
          </a:xfrm>
          <a:prstGeom prst="rect">
            <a:avLst/>
          </a:prstGeom>
        </p:spPr>
      </p:pic>
    </p:spTree>
    <p:extLst>
      <p:ext uri="{BB962C8B-B14F-4D97-AF65-F5344CB8AC3E}">
        <p14:creationId xmlns:p14="http://schemas.microsoft.com/office/powerpoint/2010/main" val="117548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B0BBE1-0409-2C39-D9F3-65598970291D}"/>
              </a:ext>
            </a:extLst>
          </p:cNvPr>
          <p:cNvSpPr/>
          <p:nvPr/>
        </p:nvSpPr>
        <p:spPr>
          <a:xfrm>
            <a:off x="4353338" y="1953440"/>
            <a:ext cx="3087759" cy="1654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re 1">
            <a:extLst>
              <a:ext uri="{FF2B5EF4-FFF2-40B4-BE49-F238E27FC236}">
                <a16:creationId xmlns:a16="http://schemas.microsoft.com/office/drawing/2014/main" id="{EDB10A48-4A70-52CF-5E3A-A0E0DEC539BD}"/>
              </a:ext>
            </a:extLst>
          </p:cNvPr>
          <p:cNvSpPr>
            <a:spLocks noGrp="1"/>
          </p:cNvSpPr>
          <p:nvPr>
            <p:ph type="title"/>
          </p:nvPr>
        </p:nvSpPr>
        <p:spPr/>
        <p:txBody>
          <a:bodyPr/>
          <a:lstStyle/>
          <a:p>
            <a:r>
              <a:rPr lang="en-GB" dirty="0"/>
              <a:t>Introduction</a:t>
            </a:r>
          </a:p>
        </p:txBody>
      </p:sp>
      <p:sp>
        <p:nvSpPr>
          <p:cNvPr id="3" name="Espace réservé du contenu 2">
            <a:extLst>
              <a:ext uri="{FF2B5EF4-FFF2-40B4-BE49-F238E27FC236}">
                <a16:creationId xmlns:a16="http://schemas.microsoft.com/office/drawing/2014/main" id="{A6967737-230E-F76C-94E1-125DF9E3925A}"/>
              </a:ext>
            </a:extLst>
          </p:cNvPr>
          <p:cNvSpPr>
            <a:spLocks noGrp="1"/>
          </p:cNvSpPr>
          <p:nvPr>
            <p:ph idx="1"/>
          </p:nvPr>
        </p:nvSpPr>
        <p:spPr>
          <a:xfrm>
            <a:off x="566530" y="3959817"/>
            <a:ext cx="10787270" cy="2759036"/>
          </a:xfrm>
        </p:spPr>
        <p:txBody>
          <a:bodyPr>
            <a:normAutofit fontScale="92500"/>
          </a:bodyPr>
          <a:lstStyle/>
          <a:p>
            <a:r>
              <a:rPr lang="en-GB" dirty="0"/>
              <a:t>Requirements for electronics for LS4:</a:t>
            </a:r>
          </a:p>
          <a:p>
            <a:pPr lvl="1"/>
            <a:r>
              <a:rPr lang="en-GB" dirty="0"/>
              <a:t>Energy measurement on 12 bits, on a large dynamic range, E</a:t>
            </a:r>
            <a:r>
              <a:rPr lang="en-GB" baseline="-25000" dirty="0"/>
              <a:t>T</a:t>
            </a:r>
            <a:r>
              <a:rPr lang="en-GB" dirty="0"/>
              <a:t>=0 to O(100 GeV)</a:t>
            </a:r>
          </a:p>
          <a:p>
            <a:pPr lvl="1"/>
            <a:r>
              <a:rPr lang="en-GB" dirty="0"/>
              <a:t>Time measurement with 15ps rms resolution at large energies (E</a:t>
            </a:r>
            <a:r>
              <a:rPr lang="en-GB" baseline="-25000" dirty="0"/>
              <a:t>T</a:t>
            </a:r>
            <a:r>
              <a:rPr lang="en-GB" dirty="0"/>
              <a:t>~1 GeV), for the entire chain (Detector, PMT, cable and electronics)</a:t>
            </a:r>
          </a:p>
          <a:p>
            <a:pPr lvl="1"/>
            <a:r>
              <a:rPr lang="en-GB" dirty="0"/>
              <a:t>FEBs located on the ECAL platform: modest radiation environment (~40 </a:t>
            </a:r>
            <a:r>
              <a:rPr lang="en-GB" dirty="0" err="1"/>
              <a:t>kRad</a:t>
            </a:r>
            <a:r>
              <a:rPr lang="en-GB" dirty="0"/>
              <a:t>)</a:t>
            </a:r>
          </a:p>
          <a:p>
            <a:pPr lvl="1"/>
            <a:r>
              <a:rPr lang="en-GB" dirty="0"/>
              <a:t>Keep flexibility to include a timing layer in the readout, re-using most of the chain</a:t>
            </a:r>
          </a:p>
          <a:p>
            <a:pPr lvl="1"/>
            <a:r>
              <a:rPr lang="en-GB" dirty="0"/>
              <a:t>Perform data reduction or pre-processing in the electronics when possible</a:t>
            </a:r>
          </a:p>
        </p:txBody>
      </p:sp>
      <p:sp>
        <p:nvSpPr>
          <p:cNvPr id="4" name="ZoneTexte 3">
            <a:extLst>
              <a:ext uri="{FF2B5EF4-FFF2-40B4-BE49-F238E27FC236}">
                <a16:creationId xmlns:a16="http://schemas.microsoft.com/office/drawing/2014/main" id="{64B68B71-7477-C0EF-F62F-3FC1CF6D7D2C}"/>
              </a:ext>
            </a:extLst>
          </p:cNvPr>
          <p:cNvSpPr txBox="1"/>
          <p:nvPr/>
        </p:nvSpPr>
        <p:spPr>
          <a:xfrm>
            <a:off x="838200" y="1490870"/>
            <a:ext cx="2225994" cy="369332"/>
          </a:xfrm>
          <a:prstGeom prst="rect">
            <a:avLst/>
          </a:prstGeom>
          <a:noFill/>
        </p:spPr>
        <p:txBody>
          <a:bodyPr wrap="none" rtlCol="0">
            <a:spAutoFit/>
          </a:bodyPr>
          <a:lstStyle/>
          <a:p>
            <a:r>
              <a:rPr lang="en-GB" dirty="0"/>
              <a:t>Readout chain for LS4</a:t>
            </a:r>
          </a:p>
        </p:txBody>
      </p:sp>
      <p:sp>
        <p:nvSpPr>
          <p:cNvPr id="5" name="Rectangle 4">
            <a:extLst>
              <a:ext uri="{FF2B5EF4-FFF2-40B4-BE49-F238E27FC236}">
                <a16:creationId xmlns:a16="http://schemas.microsoft.com/office/drawing/2014/main" id="{B7FE330B-DA9A-B446-C2D7-486D099E63AE}"/>
              </a:ext>
            </a:extLst>
          </p:cNvPr>
          <p:cNvSpPr/>
          <p:nvPr/>
        </p:nvSpPr>
        <p:spPr>
          <a:xfrm>
            <a:off x="188843" y="2564296"/>
            <a:ext cx="725557" cy="377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A64AFB5-26C8-CD35-0327-4011DB346608}"/>
              </a:ext>
            </a:extLst>
          </p:cNvPr>
          <p:cNvSpPr/>
          <p:nvPr/>
        </p:nvSpPr>
        <p:spPr>
          <a:xfrm>
            <a:off x="914401" y="2623930"/>
            <a:ext cx="566530" cy="258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Connecteur droit avec flèche 7">
            <a:extLst>
              <a:ext uri="{FF2B5EF4-FFF2-40B4-BE49-F238E27FC236}">
                <a16:creationId xmlns:a16="http://schemas.microsoft.com/office/drawing/2014/main" id="{4513F8F5-183F-FD4E-19E7-3363D50C70FC}"/>
              </a:ext>
            </a:extLst>
          </p:cNvPr>
          <p:cNvCxnSpPr>
            <a:cxnSpLocks/>
            <a:stCxn id="6" idx="3"/>
          </p:cNvCxnSpPr>
          <p:nvPr/>
        </p:nvCxnSpPr>
        <p:spPr>
          <a:xfrm>
            <a:off x="1480931" y="2753139"/>
            <a:ext cx="3269973" cy="0"/>
          </a:xfrm>
          <a:prstGeom prst="straightConnector1">
            <a:avLst/>
          </a:prstGeom>
          <a:ln w="190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62438FE5-51C2-8B04-C156-CA717E21BFD9}"/>
              </a:ext>
            </a:extLst>
          </p:cNvPr>
          <p:cNvSpPr txBox="1"/>
          <p:nvPr/>
        </p:nvSpPr>
        <p:spPr>
          <a:xfrm>
            <a:off x="6379718" y="2001249"/>
            <a:ext cx="527709" cy="369332"/>
          </a:xfrm>
          <a:prstGeom prst="rect">
            <a:avLst/>
          </a:prstGeom>
          <a:noFill/>
        </p:spPr>
        <p:txBody>
          <a:bodyPr wrap="none" rtlCol="0">
            <a:spAutoFit/>
          </a:bodyPr>
          <a:lstStyle/>
          <a:p>
            <a:r>
              <a:rPr lang="en-GB" dirty="0"/>
              <a:t>FEB</a:t>
            </a:r>
          </a:p>
        </p:txBody>
      </p:sp>
      <p:sp>
        <p:nvSpPr>
          <p:cNvPr id="12" name="ZoneTexte 11">
            <a:extLst>
              <a:ext uri="{FF2B5EF4-FFF2-40B4-BE49-F238E27FC236}">
                <a16:creationId xmlns:a16="http://schemas.microsoft.com/office/drawing/2014/main" id="{C63CC0F8-624B-3950-C136-D02149F1C982}"/>
              </a:ext>
            </a:extLst>
          </p:cNvPr>
          <p:cNvSpPr txBox="1"/>
          <p:nvPr/>
        </p:nvSpPr>
        <p:spPr>
          <a:xfrm>
            <a:off x="4391035" y="2439883"/>
            <a:ext cx="2370136" cy="646331"/>
          </a:xfrm>
          <a:prstGeom prst="rect">
            <a:avLst/>
          </a:prstGeom>
          <a:noFill/>
        </p:spPr>
        <p:txBody>
          <a:bodyPr wrap="none" rtlCol="0">
            <a:spAutoFit/>
          </a:bodyPr>
          <a:lstStyle/>
          <a:p>
            <a:r>
              <a:rPr lang="en-GB" dirty="0"/>
              <a:t>Energy ASIC (ICECAL65)</a:t>
            </a:r>
          </a:p>
          <a:p>
            <a:r>
              <a:rPr lang="en-GB" dirty="0"/>
              <a:t>Time ASIC (SPIDER)</a:t>
            </a:r>
          </a:p>
        </p:txBody>
      </p:sp>
      <p:sp>
        <p:nvSpPr>
          <p:cNvPr id="13" name="Rectangle 12">
            <a:extLst>
              <a:ext uri="{FF2B5EF4-FFF2-40B4-BE49-F238E27FC236}">
                <a16:creationId xmlns:a16="http://schemas.microsoft.com/office/drawing/2014/main" id="{4419F9D7-8373-E7DB-3E50-6E23C9A9AFC0}"/>
              </a:ext>
            </a:extLst>
          </p:cNvPr>
          <p:cNvSpPr/>
          <p:nvPr/>
        </p:nvSpPr>
        <p:spPr>
          <a:xfrm>
            <a:off x="9250734" y="1918398"/>
            <a:ext cx="2554088" cy="1654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ZoneTexte 13">
            <a:extLst>
              <a:ext uri="{FF2B5EF4-FFF2-40B4-BE49-F238E27FC236}">
                <a16:creationId xmlns:a16="http://schemas.microsoft.com/office/drawing/2014/main" id="{E3C1E283-4A6B-591A-25D6-141430338D43}"/>
              </a:ext>
            </a:extLst>
          </p:cNvPr>
          <p:cNvSpPr txBox="1"/>
          <p:nvPr/>
        </p:nvSpPr>
        <p:spPr>
          <a:xfrm>
            <a:off x="9973872" y="2037247"/>
            <a:ext cx="1830950" cy="369332"/>
          </a:xfrm>
          <a:prstGeom prst="rect">
            <a:avLst/>
          </a:prstGeom>
          <a:noFill/>
        </p:spPr>
        <p:txBody>
          <a:bodyPr wrap="none" rtlCol="0">
            <a:spAutoFit/>
          </a:bodyPr>
          <a:lstStyle/>
          <a:p>
            <a:r>
              <a:rPr lang="en-GB" dirty="0"/>
              <a:t>Backend/PCIe400</a:t>
            </a:r>
          </a:p>
        </p:txBody>
      </p:sp>
      <p:cxnSp>
        <p:nvCxnSpPr>
          <p:cNvPr id="15" name="Connecteur droit avec flèche 14">
            <a:extLst>
              <a:ext uri="{FF2B5EF4-FFF2-40B4-BE49-F238E27FC236}">
                <a16:creationId xmlns:a16="http://schemas.microsoft.com/office/drawing/2014/main" id="{8DE5817A-B6C9-9E00-F6EA-6A58E432E41A}"/>
              </a:ext>
            </a:extLst>
          </p:cNvPr>
          <p:cNvCxnSpPr>
            <a:cxnSpLocks/>
          </p:cNvCxnSpPr>
          <p:nvPr/>
        </p:nvCxnSpPr>
        <p:spPr>
          <a:xfrm flipV="1">
            <a:off x="7203989" y="2745757"/>
            <a:ext cx="2458995" cy="7382"/>
          </a:xfrm>
          <a:prstGeom prst="straightConnector1">
            <a:avLst/>
          </a:prstGeom>
          <a:ln w="190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553DF35A-4169-4DE2-6C04-96541EE11A62}"/>
              </a:ext>
            </a:extLst>
          </p:cNvPr>
          <p:cNvSpPr txBox="1"/>
          <p:nvPr/>
        </p:nvSpPr>
        <p:spPr>
          <a:xfrm>
            <a:off x="188843" y="2211859"/>
            <a:ext cx="648447" cy="369332"/>
          </a:xfrm>
          <a:prstGeom prst="rect">
            <a:avLst/>
          </a:prstGeom>
          <a:noFill/>
        </p:spPr>
        <p:txBody>
          <a:bodyPr wrap="none" rtlCol="0">
            <a:spAutoFit/>
          </a:bodyPr>
          <a:lstStyle/>
          <a:p>
            <a:r>
              <a:rPr lang="en-GB" dirty="0"/>
              <a:t>ECAL</a:t>
            </a:r>
          </a:p>
        </p:txBody>
      </p:sp>
      <p:sp>
        <p:nvSpPr>
          <p:cNvPr id="19" name="ZoneTexte 18">
            <a:extLst>
              <a:ext uri="{FF2B5EF4-FFF2-40B4-BE49-F238E27FC236}">
                <a16:creationId xmlns:a16="http://schemas.microsoft.com/office/drawing/2014/main" id="{6A70DA2E-2D5A-066F-FA27-D6BBFD4DF5A8}"/>
              </a:ext>
            </a:extLst>
          </p:cNvPr>
          <p:cNvSpPr txBox="1"/>
          <p:nvPr/>
        </p:nvSpPr>
        <p:spPr>
          <a:xfrm>
            <a:off x="911981" y="2263746"/>
            <a:ext cx="612668" cy="369332"/>
          </a:xfrm>
          <a:prstGeom prst="rect">
            <a:avLst/>
          </a:prstGeom>
          <a:noFill/>
        </p:spPr>
        <p:txBody>
          <a:bodyPr wrap="none" rtlCol="0">
            <a:spAutoFit/>
          </a:bodyPr>
          <a:lstStyle/>
          <a:p>
            <a:r>
              <a:rPr lang="en-GB" dirty="0"/>
              <a:t>PMT</a:t>
            </a:r>
          </a:p>
        </p:txBody>
      </p:sp>
      <p:sp>
        <p:nvSpPr>
          <p:cNvPr id="20" name="ZoneTexte 19">
            <a:extLst>
              <a:ext uri="{FF2B5EF4-FFF2-40B4-BE49-F238E27FC236}">
                <a16:creationId xmlns:a16="http://schemas.microsoft.com/office/drawing/2014/main" id="{BCD7D9FF-8F12-5AF8-76E3-651F3FA9C1F0}"/>
              </a:ext>
            </a:extLst>
          </p:cNvPr>
          <p:cNvSpPr txBox="1"/>
          <p:nvPr/>
        </p:nvSpPr>
        <p:spPr>
          <a:xfrm>
            <a:off x="1039206" y="3195604"/>
            <a:ext cx="2409314" cy="369332"/>
          </a:xfrm>
          <a:prstGeom prst="rect">
            <a:avLst/>
          </a:prstGeom>
          <a:noFill/>
        </p:spPr>
        <p:txBody>
          <a:bodyPr wrap="none" rtlCol="0">
            <a:spAutoFit/>
          </a:bodyPr>
          <a:lstStyle/>
          <a:p>
            <a:r>
              <a:rPr lang="en-GB" dirty="0"/>
              <a:t>Signal conditioning chip</a:t>
            </a:r>
          </a:p>
        </p:txBody>
      </p:sp>
      <p:cxnSp>
        <p:nvCxnSpPr>
          <p:cNvPr id="22" name="Connecteur droit avec flèche 21">
            <a:extLst>
              <a:ext uri="{FF2B5EF4-FFF2-40B4-BE49-F238E27FC236}">
                <a16:creationId xmlns:a16="http://schemas.microsoft.com/office/drawing/2014/main" id="{8B47BED8-D418-FB26-3AEF-A255E8185044}"/>
              </a:ext>
            </a:extLst>
          </p:cNvPr>
          <p:cNvCxnSpPr>
            <a:endCxn id="6" idx="3"/>
          </p:cNvCxnSpPr>
          <p:nvPr/>
        </p:nvCxnSpPr>
        <p:spPr>
          <a:xfrm flipH="1" flipV="1">
            <a:off x="1480931" y="2753139"/>
            <a:ext cx="43718" cy="44246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9E373487-0AC4-4D56-8B0C-9DFA7AFEC95A}"/>
              </a:ext>
            </a:extLst>
          </p:cNvPr>
          <p:cNvSpPr txBox="1"/>
          <p:nvPr/>
        </p:nvSpPr>
        <p:spPr>
          <a:xfrm>
            <a:off x="2033289" y="2411467"/>
            <a:ext cx="1988493" cy="369332"/>
          </a:xfrm>
          <a:prstGeom prst="rect">
            <a:avLst/>
          </a:prstGeom>
          <a:noFill/>
        </p:spPr>
        <p:txBody>
          <a:bodyPr wrap="none" rtlCol="0">
            <a:spAutoFit/>
          </a:bodyPr>
          <a:lstStyle/>
          <a:p>
            <a:r>
              <a:rPr lang="en-GB" dirty="0"/>
              <a:t>12-20 m coax cable</a:t>
            </a:r>
          </a:p>
        </p:txBody>
      </p:sp>
      <p:sp>
        <p:nvSpPr>
          <p:cNvPr id="24" name="ZoneTexte 23">
            <a:extLst>
              <a:ext uri="{FF2B5EF4-FFF2-40B4-BE49-F238E27FC236}">
                <a16:creationId xmlns:a16="http://schemas.microsoft.com/office/drawing/2014/main" id="{2BED4F4F-3E40-24EF-35C2-E728EA61D5FA}"/>
              </a:ext>
            </a:extLst>
          </p:cNvPr>
          <p:cNvSpPr txBox="1"/>
          <p:nvPr/>
        </p:nvSpPr>
        <p:spPr>
          <a:xfrm>
            <a:off x="7747839" y="2393378"/>
            <a:ext cx="1522596" cy="646331"/>
          </a:xfrm>
          <a:prstGeom prst="rect">
            <a:avLst/>
          </a:prstGeom>
          <a:noFill/>
        </p:spPr>
        <p:txBody>
          <a:bodyPr wrap="none" rtlCol="0">
            <a:spAutoFit/>
          </a:bodyPr>
          <a:lstStyle/>
          <a:p>
            <a:r>
              <a:rPr lang="en-GB" dirty="0"/>
              <a:t>Long distance </a:t>
            </a:r>
          </a:p>
          <a:p>
            <a:r>
              <a:rPr lang="en-GB" dirty="0"/>
              <a:t>optical </a:t>
            </a:r>
            <a:r>
              <a:rPr lang="en-GB" dirty="0" err="1"/>
              <a:t>fibers</a:t>
            </a:r>
            <a:endParaRPr lang="en-GB" dirty="0"/>
          </a:p>
        </p:txBody>
      </p:sp>
      <p:sp>
        <p:nvSpPr>
          <p:cNvPr id="25" name="ZoneTexte 24">
            <a:extLst>
              <a:ext uri="{FF2B5EF4-FFF2-40B4-BE49-F238E27FC236}">
                <a16:creationId xmlns:a16="http://schemas.microsoft.com/office/drawing/2014/main" id="{9A2FF7FB-B5E7-BCD5-FD33-6F02CDE2FB95}"/>
              </a:ext>
            </a:extLst>
          </p:cNvPr>
          <p:cNvSpPr txBox="1"/>
          <p:nvPr/>
        </p:nvSpPr>
        <p:spPr>
          <a:xfrm>
            <a:off x="6835426" y="2357078"/>
            <a:ext cx="737125" cy="369332"/>
          </a:xfrm>
          <a:prstGeom prst="rect">
            <a:avLst/>
          </a:prstGeom>
          <a:noFill/>
        </p:spPr>
        <p:txBody>
          <a:bodyPr wrap="none" rtlCol="0">
            <a:spAutoFit/>
          </a:bodyPr>
          <a:lstStyle/>
          <a:p>
            <a:r>
              <a:rPr lang="en-GB" dirty="0" err="1"/>
              <a:t>lpGBT</a:t>
            </a:r>
            <a:endParaRPr lang="en-GB" dirty="0"/>
          </a:p>
        </p:txBody>
      </p:sp>
      <p:sp>
        <p:nvSpPr>
          <p:cNvPr id="26" name="Espace réservé du numéro de diapositive 25">
            <a:extLst>
              <a:ext uri="{FF2B5EF4-FFF2-40B4-BE49-F238E27FC236}">
                <a16:creationId xmlns:a16="http://schemas.microsoft.com/office/drawing/2014/main" id="{B4E7D895-1003-CDD4-33A5-C2E2D0BF0D1C}"/>
              </a:ext>
            </a:extLst>
          </p:cNvPr>
          <p:cNvSpPr>
            <a:spLocks noGrp="1"/>
          </p:cNvSpPr>
          <p:nvPr>
            <p:ph type="sldNum" sz="quarter" idx="12"/>
          </p:nvPr>
        </p:nvSpPr>
        <p:spPr/>
        <p:txBody>
          <a:bodyPr/>
          <a:lstStyle/>
          <a:p>
            <a:fld id="{CB2671BA-D6AA-E443-B0C2-AD6188E88D1D}" type="slidenum">
              <a:rPr lang="en-GB" smtClean="0"/>
              <a:t>2</a:t>
            </a:fld>
            <a:endParaRPr lang="en-GB"/>
          </a:p>
        </p:txBody>
      </p:sp>
      <p:cxnSp>
        <p:nvCxnSpPr>
          <p:cNvPr id="27" name="Connecteur droit avec flèche 26">
            <a:extLst>
              <a:ext uri="{FF2B5EF4-FFF2-40B4-BE49-F238E27FC236}">
                <a16:creationId xmlns:a16="http://schemas.microsoft.com/office/drawing/2014/main" id="{008C1094-2DCE-C573-DDB1-5216DBBDBD9A}"/>
              </a:ext>
            </a:extLst>
          </p:cNvPr>
          <p:cNvCxnSpPr>
            <a:cxnSpLocks/>
          </p:cNvCxnSpPr>
          <p:nvPr/>
        </p:nvCxnSpPr>
        <p:spPr>
          <a:xfrm flipV="1">
            <a:off x="3344932" y="2869706"/>
            <a:ext cx="898903" cy="44246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8" name="Image 77">
            <a:extLst>
              <a:ext uri="{FF2B5EF4-FFF2-40B4-BE49-F238E27FC236}">
                <a16:creationId xmlns:a16="http://schemas.microsoft.com/office/drawing/2014/main" id="{6C310B23-1D5E-3A26-74D4-D8E7642BB0E4}"/>
              </a:ext>
            </a:extLst>
          </p:cNvPr>
          <p:cNvPicPr>
            <a:picLocks noChangeAspect="1"/>
          </p:cNvPicPr>
          <p:nvPr/>
        </p:nvPicPr>
        <p:blipFill>
          <a:blip r:embed="rId2"/>
          <a:stretch>
            <a:fillRect/>
          </a:stretch>
        </p:blipFill>
        <p:spPr>
          <a:xfrm>
            <a:off x="5165122" y="227150"/>
            <a:ext cx="5484341" cy="1448386"/>
          </a:xfrm>
          <a:prstGeom prst="rect">
            <a:avLst/>
          </a:prstGeom>
        </p:spPr>
      </p:pic>
      <p:cxnSp>
        <p:nvCxnSpPr>
          <p:cNvPr id="82" name="Connecteur droit 81">
            <a:extLst>
              <a:ext uri="{FF2B5EF4-FFF2-40B4-BE49-F238E27FC236}">
                <a16:creationId xmlns:a16="http://schemas.microsoft.com/office/drawing/2014/main" id="{577AB7DB-7E2B-EE14-F8BE-91E75C2FA4C3}"/>
              </a:ext>
            </a:extLst>
          </p:cNvPr>
          <p:cNvCxnSpPr/>
          <p:nvPr/>
        </p:nvCxnSpPr>
        <p:spPr>
          <a:xfrm flipV="1">
            <a:off x="4243835" y="227150"/>
            <a:ext cx="921287" cy="1691248"/>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a16="http://schemas.microsoft.com/office/drawing/2014/main" id="{24A8338E-4C3B-F8C1-2895-9D9A8CE9C51C}"/>
              </a:ext>
            </a:extLst>
          </p:cNvPr>
          <p:cNvCxnSpPr>
            <a:cxnSpLocks/>
          </p:cNvCxnSpPr>
          <p:nvPr/>
        </p:nvCxnSpPr>
        <p:spPr>
          <a:xfrm flipV="1">
            <a:off x="7526384" y="1573400"/>
            <a:ext cx="3362963" cy="4367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704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9E9B19-B937-64FE-2C05-1D79261CF94B}"/>
              </a:ext>
            </a:extLst>
          </p:cNvPr>
          <p:cNvSpPr>
            <a:spLocks noGrp="1"/>
          </p:cNvSpPr>
          <p:nvPr>
            <p:ph type="title"/>
          </p:nvPr>
        </p:nvSpPr>
        <p:spPr>
          <a:xfrm>
            <a:off x="838200" y="68557"/>
            <a:ext cx="10515600" cy="1325563"/>
          </a:xfrm>
        </p:spPr>
        <p:txBody>
          <a:bodyPr/>
          <a:lstStyle/>
          <a:p>
            <a:r>
              <a:rPr lang="en-GB" dirty="0"/>
              <a:t>Run 3 electronics</a:t>
            </a:r>
          </a:p>
        </p:txBody>
      </p:sp>
      <p:sp>
        <p:nvSpPr>
          <p:cNvPr id="3" name="Espace réservé du contenu 2">
            <a:extLst>
              <a:ext uri="{FF2B5EF4-FFF2-40B4-BE49-F238E27FC236}">
                <a16:creationId xmlns:a16="http://schemas.microsoft.com/office/drawing/2014/main" id="{2A796903-7368-8B29-9028-10431164993E}"/>
              </a:ext>
            </a:extLst>
          </p:cNvPr>
          <p:cNvSpPr>
            <a:spLocks noGrp="1"/>
          </p:cNvSpPr>
          <p:nvPr>
            <p:ph idx="1"/>
          </p:nvPr>
        </p:nvSpPr>
        <p:spPr>
          <a:xfrm>
            <a:off x="837290" y="3450337"/>
            <a:ext cx="10515600" cy="3095958"/>
          </a:xfrm>
        </p:spPr>
        <p:txBody>
          <a:bodyPr>
            <a:normAutofit fontScale="92500" lnSpcReduction="10000"/>
          </a:bodyPr>
          <a:lstStyle/>
          <a:p>
            <a:r>
              <a:rPr lang="en-GB" dirty="0"/>
              <a:t>No time measurement, smaller dynamic range (E</a:t>
            </a:r>
            <a:r>
              <a:rPr lang="en-GB" baseline="-25000" dirty="0"/>
              <a:t>T</a:t>
            </a:r>
            <a:r>
              <a:rPr lang="en-GB" dirty="0"/>
              <a:t> = 0 to 20 GeV)</a:t>
            </a:r>
          </a:p>
          <a:p>
            <a:r>
              <a:rPr lang="en-GB" dirty="0"/>
              <a:t>6016 channels, 32 channels per board: 188 boards in 14 crates</a:t>
            </a:r>
          </a:p>
          <a:p>
            <a:r>
              <a:rPr lang="en-GB" dirty="0"/>
              <a:t>No data processing (in FEB or PCIe40), all data sent offline: 12 bit ADC per channel + 40 bits LLT per board</a:t>
            </a:r>
          </a:p>
          <a:p>
            <a:r>
              <a:rPr lang="en-GB" dirty="0"/>
              <a:t>Institutes:</a:t>
            </a:r>
          </a:p>
          <a:p>
            <a:pPr lvl="1"/>
            <a:r>
              <a:rPr lang="en-GB" dirty="0"/>
              <a:t>ICECAL ASIC: Barcelona/Valencia</a:t>
            </a:r>
          </a:p>
          <a:p>
            <a:pPr lvl="1"/>
            <a:r>
              <a:rPr lang="en-GB" dirty="0"/>
              <a:t>FEB: </a:t>
            </a:r>
            <a:r>
              <a:rPr lang="en-GB" dirty="0" err="1"/>
              <a:t>IJCLab</a:t>
            </a:r>
            <a:r>
              <a:rPr lang="en-GB" dirty="0"/>
              <a:t> Orsay</a:t>
            </a:r>
          </a:p>
          <a:p>
            <a:pPr lvl="1"/>
            <a:r>
              <a:rPr lang="en-GB" dirty="0"/>
              <a:t>PCIe40 firmware: LAPP Annecy</a:t>
            </a:r>
          </a:p>
          <a:p>
            <a:endParaRPr lang="en-GB" dirty="0"/>
          </a:p>
        </p:txBody>
      </p:sp>
      <p:sp>
        <p:nvSpPr>
          <p:cNvPr id="4" name="Rectangle 3">
            <a:extLst>
              <a:ext uri="{FF2B5EF4-FFF2-40B4-BE49-F238E27FC236}">
                <a16:creationId xmlns:a16="http://schemas.microsoft.com/office/drawing/2014/main" id="{CABE31DE-C9F6-9ECD-A51D-019C3772FF58}"/>
              </a:ext>
            </a:extLst>
          </p:cNvPr>
          <p:cNvSpPr/>
          <p:nvPr/>
        </p:nvSpPr>
        <p:spPr>
          <a:xfrm>
            <a:off x="4353338" y="1347956"/>
            <a:ext cx="3087759" cy="1654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2EF1227A-D247-6E42-FF27-D4648C165116}"/>
              </a:ext>
            </a:extLst>
          </p:cNvPr>
          <p:cNvSpPr/>
          <p:nvPr/>
        </p:nvSpPr>
        <p:spPr>
          <a:xfrm>
            <a:off x="188843" y="1958812"/>
            <a:ext cx="725557" cy="377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D13C895-82D7-6EEB-B715-D51521F44CC2}"/>
              </a:ext>
            </a:extLst>
          </p:cNvPr>
          <p:cNvSpPr/>
          <p:nvPr/>
        </p:nvSpPr>
        <p:spPr>
          <a:xfrm>
            <a:off x="914401" y="2018446"/>
            <a:ext cx="566530" cy="258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Connecteur droit avec flèche 6">
            <a:extLst>
              <a:ext uri="{FF2B5EF4-FFF2-40B4-BE49-F238E27FC236}">
                <a16:creationId xmlns:a16="http://schemas.microsoft.com/office/drawing/2014/main" id="{12EA0C1D-D846-B03B-E38B-D1AFBDB146D1}"/>
              </a:ext>
            </a:extLst>
          </p:cNvPr>
          <p:cNvCxnSpPr>
            <a:cxnSpLocks/>
            <a:stCxn id="6" idx="3"/>
          </p:cNvCxnSpPr>
          <p:nvPr/>
        </p:nvCxnSpPr>
        <p:spPr>
          <a:xfrm>
            <a:off x="1480931" y="2147655"/>
            <a:ext cx="3269973" cy="0"/>
          </a:xfrm>
          <a:prstGeom prst="straightConnector1">
            <a:avLst/>
          </a:prstGeom>
          <a:ln w="190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6782A7C3-0C77-3925-6AA5-643FE592F4EC}"/>
              </a:ext>
            </a:extLst>
          </p:cNvPr>
          <p:cNvSpPr txBox="1"/>
          <p:nvPr/>
        </p:nvSpPr>
        <p:spPr>
          <a:xfrm>
            <a:off x="6379718" y="1395765"/>
            <a:ext cx="527709" cy="369332"/>
          </a:xfrm>
          <a:prstGeom prst="rect">
            <a:avLst/>
          </a:prstGeom>
          <a:noFill/>
        </p:spPr>
        <p:txBody>
          <a:bodyPr wrap="none" rtlCol="0">
            <a:spAutoFit/>
          </a:bodyPr>
          <a:lstStyle/>
          <a:p>
            <a:r>
              <a:rPr lang="en-GB" dirty="0"/>
              <a:t>FEB</a:t>
            </a:r>
          </a:p>
        </p:txBody>
      </p:sp>
      <p:sp>
        <p:nvSpPr>
          <p:cNvPr id="9" name="ZoneTexte 8">
            <a:extLst>
              <a:ext uri="{FF2B5EF4-FFF2-40B4-BE49-F238E27FC236}">
                <a16:creationId xmlns:a16="http://schemas.microsoft.com/office/drawing/2014/main" id="{409450E1-D400-6890-719D-3F97735A430B}"/>
              </a:ext>
            </a:extLst>
          </p:cNvPr>
          <p:cNvSpPr txBox="1"/>
          <p:nvPr/>
        </p:nvSpPr>
        <p:spPr>
          <a:xfrm>
            <a:off x="4391035" y="1834399"/>
            <a:ext cx="2348528" cy="369332"/>
          </a:xfrm>
          <a:prstGeom prst="rect">
            <a:avLst/>
          </a:prstGeom>
          <a:noFill/>
        </p:spPr>
        <p:txBody>
          <a:bodyPr wrap="none" rtlCol="0">
            <a:spAutoFit/>
          </a:bodyPr>
          <a:lstStyle/>
          <a:p>
            <a:r>
              <a:rPr lang="en-GB" dirty="0"/>
              <a:t>Energy ASIC (ICECALv3)</a:t>
            </a:r>
          </a:p>
        </p:txBody>
      </p:sp>
      <p:sp>
        <p:nvSpPr>
          <p:cNvPr id="10" name="Rectangle 9">
            <a:extLst>
              <a:ext uri="{FF2B5EF4-FFF2-40B4-BE49-F238E27FC236}">
                <a16:creationId xmlns:a16="http://schemas.microsoft.com/office/drawing/2014/main" id="{F107D676-CBFD-FF56-3A23-961F450034E0}"/>
              </a:ext>
            </a:extLst>
          </p:cNvPr>
          <p:cNvSpPr/>
          <p:nvPr/>
        </p:nvSpPr>
        <p:spPr>
          <a:xfrm>
            <a:off x="9250734" y="1312914"/>
            <a:ext cx="2554088" cy="1654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ZoneTexte 10">
            <a:extLst>
              <a:ext uri="{FF2B5EF4-FFF2-40B4-BE49-F238E27FC236}">
                <a16:creationId xmlns:a16="http://schemas.microsoft.com/office/drawing/2014/main" id="{DD0632D1-1DEB-182C-202C-10B8A0F7274D}"/>
              </a:ext>
            </a:extLst>
          </p:cNvPr>
          <p:cNvSpPr txBox="1"/>
          <p:nvPr/>
        </p:nvSpPr>
        <p:spPr>
          <a:xfrm>
            <a:off x="9973872" y="1431763"/>
            <a:ext cx="1712905" cy="369332"/>
          </a:xfrm>
          <a:prstGeom prst="rect">
            <a:avLst/>
          </a:prstGeom>
          <a:noFill/>
        </p:spPr>
        <p:txBody>
          <a:bodyPr wrap="none" rtlCol="0">
            <a:spAutoFit/>
          </a:bodyPr>
          <a:lstStyle/>
          <a:p>
            <a:r>
              <a:rPr lang="en-GB" dirty="0"/>
              <a:t>Backend/PCIe40</a:t>
            </a:r>
          </a:p>
        </p:txBody>
      </p:sp>
      <p:cxnSp>
        <p:nvCxnSpPr>
          <p:cNvPr id="12" name="Connecteur droit avec flèche 11">
            <a:extLst>
              <a:ext uri="{FF2B5EF4-FFF2-40B4-BE49-F238E27FC236}">
                <a16:creationId xmlns:a16="http://schemas.microsoft.com/office/drawing/2014/main" id="{D619AAA0-6800-5E0D-07F3-ADBAB8AA4543}"/>
              </a:ext>
            </a:extLst>
          </p:cNvPr>
          <p:cNvCxnSpPr>
            <a:cxnSpLocks/>
          </p:cNvCxnSpPr>
          <p:nvPr/>
        </p:nvCxnSpPr>
        <p:spPr>
          <a:xfrm flipV="1">
            <a:off x="7203989" y="2140273"/>
            <a:ext cx="2458995" cy="7382"/>
          </a:xfrm>
          <a:prstGeom prst="straightConnector1">
            <a:avLst/>
          </a:prstGeom>
          <a:ln w="190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9FB468A7-24D5-5829-449A-BCEA31F453FF}"/>
              </a:ext>
            </a:extLst>
          </p:cNvPr>
          <p:cNvSpPr txBox="1"/>
          <p:nvPr/>
        </p:nvSpPr>
        <p:spPr>
          <a:xfrm>
            <a:off x="188843" y="1606375"/>
            <a:ext cx="648447" cy="369332"/>
          </a:xfrm>
          <a:prstGeom prst="rect">
            <a:avLst/>
          </a:prstGeom>
          <a:noFill/>
        </p:spPr>
        <p:txBody>
          <a:bodyPr wrap="none" rtlCol="0">
            <a:spAutoFit/>
          </a:bodyPr>
          <a:lstStyle/>
          <a:p>
            <a:r>
              <a:rPr lang="en-GB" dirty="0"/>
              <a:t>ECAL</a:t>
            </a:r>
          </a:p>
        </p:txBody>
      </p:sp>
      <p:sp>
        <p:nvSpPr>
          <p:cNvPr id="14" name="ZoneTexte 13">
            <a:extLst>
              <a:ext uri="{FF2B5EF4-FFF2-40B4-BE49-F238E27FC236}">
                <a16:creationId xmlns:a16="http://schemas.microsoft.com/office/drawing/2014/main" id="{F55764B5-2BDD-1B55-E120-4B3E8A7CC8F0}"/>
              </a:ext>
            </a:extLst>
          </p:cNvPr>
          <p:cNvSpPr txBox="1"/>
          <p:nvPr/>
        </p:nvSpPr>
        <p:spPr>
          <a:xfrm>
            <a:off x="911981" y="1658262"/>
            <a:ext cx="612668" cy="369332"/>
          </a:xfrm>
          <a:prstGeom prst="rect">
            <a:avLst/>
          </a:prstGeom>
          <a:noFill/>
        </p:spPr>
        <p:txBody>
          <a:bodyPr wrap="none" rtlCol="0">
            <a:spAutoFit/>
          </a:bodyPr>
          <a:lstStyle/>
          <a:p>
            <a:r>
              <a:rPr lang="en-GB" dirty="0"/>
              <a:t>PMT</a:t>
            </a:r>
          </a:p>
        </p:txBody>
      </p:sp>
      <p:sp>
        <p:nvSpPr>
          <p:cNvPr id="17" name="ZoneTexte 16">
            <a:extLst>
              <a:ext uri="{FF2B5EF4-FFF2-40B4-BE49-F238E27FC236}">
                <a16:creationId xmlns:a16="http://schemas.microsoft.com/office/drawing/2014/main" id="{3BC2EE66-EBC4-4A06-E490-D8D3B2CF5682}"/>
              </a:ext>
            </a:extLst>
          </p:cNvPr>
          <p:cNvSpPr txBox="1"/>
          <p:nvPr/>
        </p:nvSpPr>
        <p:spPr>
          <a:xfrm>
            <a:off x="2033289" y="1805983"/>
            <a:ext cx="1683923" cy="369332"/>
          </a:xfrm>
          <a:prstGeom prst="rect">
            <a:avLst/>
          </a:prstGeom>
          <a:noFill/>
        </p:spPr>
        <p:txBody>
          <a:bodyPr wrap="none" rtlCol="0">
            <a:spAutoFit/>
          </a:bodyPr>
          <a:lstStyle/>
          <a:p>
            <a:r>
              <a:rPr lang="en-GB" dirty="0"/>
              <a:t>15 m coax cable</a:t>
            </a:r>
          </a:p>
        </p:txBody>
      </p:sp>
      <p:sp>
        <p:nvSpPr>
          <p:cNvPr id="18" name="ZoneTexte 17">
            <a:extLst>
              <a:ext uri="{FF2B5EF4-FFF2-40B4-BE49-F238E27FC236}">
                <a16:creationId xmlns:a16="http://schemas.microsoft.com/office/drawing/2014/main" id="{C928B75C-0DEC-135D-D615-C715B4305E6B}"/>
              </a:ext>
            </a:extLst>
          </p:cNvPr>
          <p:cNvSpPr txBox="1"/>
          <p:nvPr/>
        </p:nvSpPr>
        <p:spPr>
          <a:xfrm>
            <a:off x="7747839" y="1787894"/>
            <a:ext cx="1522596" cy="646331"/>
          </a:xfrm>
          <a:prstGeom prst="rect">
            <a:avLst/>
          </a:prstGeom>
          <a:noFill/>
        </p:spPr>
        <p:txBody>
          <a:bodyPr wrap="none" rtlCol="0">
            <a:spAutoFit/>
          </a:bodyPr>
          <a:lstStyle/>
          <a:p>
            <a:r>
              <a:rPr lang="en-GB" dirty="0"/>
              <a:t>Long distance </a:t>
            </a:r>
          </a:p>
          <a:p>
            <a:r>
              <a:rPr lang="en-GB" dirty="0"/>
              <a:t>optical </a:t>
            </a:r>
            <a:r>
              <a:rPr lang="en-GB" dirty="0" err="1"/>
              <a:t>fibers</a:t>
            </a:r>
            <a:endParaRPr lang="en-GB" dirty="0"/>
          </a:p>
        </p:txBody>
      </p:sp>
      <p:sp>
        <p:nvSpPr>
          <p:cNvPr id="19" name="ZoneTexte 18">
            <a:extLst>
              <a:ext uri="{FF2B5EF4-FFF2-40B4-BE49-F238E27FC236}">
                <a16:creationId xmlns:a16="http://schemas.microsoft.com/office/drawing/2014/main" id="{1B50E104-0023-A771-0EC1-5A5C72AFA046}"/>
              </a:ext>
            </a:extLst>
          </p:cNvPr>
          <p:cNvSpPr txBox="1"/>
          <p:nvPr/>
        </p:nvSpPr>
        <p:spPr>
          <a:xfrm>
            <a:off x="6835426" y="1751594"/>
            <a:ext cx="562398" cy="369332"/>
          </a:xfrm>
          <a:prstGeom prst="rect">
            <a:avLst/>
          </a:prstGeom>
          <a:noFill/>
        </p:spPr>
        <p:txBody>
          <a:bodyPr wrap="none" rtlCol="0">
            <a:spAutoFit/>
          </a:bodyPr>
          <a:lstStyle/>
          <a:p>
            <a:r>
              <a:rPr lang="en-GB" dirty="0"/>
              <a:t>GBT</a:t>
            </a:r>
          </a:p>
        </p:txBody>
      </p:sp>
      <p:sp>
        <p:nvSpPr>
          <p:cNvPr id="20" name="Espace réservé du numéro de diapositive 19">
            <a:extLst>
              <a:ext uri="{FF2B5EF4-FFF2-40B4-BE49-F238E27FC236}">
                <a16:creationId xmlns:a16="http://schemas.microsoft.com/office/drawing/2014/main" id="{9BF1E222-7113-D8A6-DC0A-F6AC9C702A42}"/>
              </a:ext>
            </a:extLst>
          </p:cNvPr>
          <p:cNvSpPr>
            <a:spLocks noGrp="1"/>
          </p:cNvSpPr>
          <p:nvPr>
            <p:ph type="sldNum" sz="quarter" idx="12"/>
          </p:nvPr>
        </p:nvSpPr>
        <p:spPr/>
        <p:txBody>
          <a:bodyPr/>
          <a:lstStyle/>
          <a:p>
            <a:fld id="{CB2671BA-D6AA-E443-B0C2-AD6188E88D1D}" type="slidenum">
              <a:rPr lang="en-GB" smtClean="0"/>
              <a:t>3</a:t>
            </a:fld>
            <a:endParaRPr lang="en-GB"/>
          </a:p>
        </p:txBody>
      </p:sp>
    </p:spTree>
    <p:extLst>
      <p:ext uri="{BB962C8B-B14F-4D97-AF65-F5344CB8AC3E}">
        <p14:creationId xmlns:p14="http://schemas.microsoft.com/office/powerpoint/2010/main" val="1507083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558D92-F493-1568-3DF0-9663A4FEAB2E}"/>
              </a:ext>
            </a:extLst>
          </p:cNvPr>
          <p:cNvSpPr>
            <a:spLocks noGrp="1"/>
          </p:cNvSpPr>
          <p:nvPr>
            <p:ph type="title"/>
          </p:nvPr>
        </p:nvSpPr>
        <p:spPr>
          <a:xfrm>
            <a:off x="111211" y="18255"/>
            <a:ext cx="11242589" cy="1325563"/>
          </a:xfrm>
        </p:spPr>
        <p:txBody>
          <a:bodyPr/>
          <a:lstStyle/>
          <a:p>
            <a:r>
              <a:rPr lang="en-GB" dirty="0"/>
              <a:t>COTS PMT conditioning circuit</a:t>
            </a:r>
          </a:p>
        </p:txBody>
      </p:sp>
      <p:sp>
        <p:nvSpPr>
          <p:cNvPr id="3" name="Espace réservé du contenu 2">
            <a:extLst>
              <a:ext uri="{FF2B5EF4-FFF2-40B4-BE49-F238E27FC236}">
                <a16:creationId xmlns:a16="http://schemas.microsoft.com/office/drawing/2014/main" id="{A21AB144-99C4-3D0B-1F37-5B33497C450F}"/>
              </a:ext>
            </a:extLst>
          </p:cNvPr>
          <p:cNvSpPr>
            <a:spLocks noGrp="1"/>
          </p:cNvSpPr>
          <p:nvPr>
            <p:ph idx="1"/>
          </p:nvPr>
        </p:nvSpPr>
        <p:spPr>
          <a:xfrm>
            <a:off x="284084" y="1343818"/>
            <a:ext cx="7080544" cy="4833145"/>
          </a:xfrm>
        </p:spPr>
        <p:txBody>
          <a:bodyPr>
            <a:noAutofit/>
          </a:bodyPr>
          <a:lstStyle/>
          <a:p>
            <a:r>
              <a:rPr lang="en-US" sz="2400" dirty="0"/>
              <a:t>COTS based signal conditioning circuit, placed either at the base of the PMT (if radiation hardness allows) or at the input of the FEB, to compensate signal losses in the coaxial cable</a:t>
            </a:r>
          </a:p>
          <a:p>
            <a:r>
              <a:rPr lang="fr-FR" sz="2400" dirty="0"/>
              <a:t>Goal: </a:t>
            </a:r>
            <a:r>
              <a:rPr lang="fr-FR" sz="2400" dirty="0" err="1"/>
              <a:t>deliver</a:t>
            </a:r>
            <a:r>
              <a:rPr lang="fr-FR" sz="2400" dirty="0"/>
              <a:t> voltage signal </a:t>
            </a:r>
            <a:r>
              <a:rPr lang="fr-FR" sz="2400" dirty="0" err="1"/>
              <a:t>with</a:t>
            </a:r>
            <a:r>
              <a:rPr lang="fr-FR" sz="2400" dirty="0"/>
              <a:t> range of ~2V to </a:t>
            </a:r>
            <a:r>
              <a:rPr lang="fr-FR" sz="2400" dirty="0" err="1"/>
              <a:t>facilitate</a:t>
            </a:r>
            <a:r>
              <a:rPr lang="fr-FR" sz="2400" dirty="0"/>
              <a:t> signal distribution to </a:t>
            </a:r>
            <a:r>
              <a:rPr lang="fr-FR" sz="2400" dirty="0" err="1"/>
              <a:t>each</a:t>
            </a:r>
            <a:r>
              <a:rPr lang="fr-FR" sz="2400" dirty="0"/>
              <a:t> </a:t>
            </a:r>
            <a:r>
              <a:rPr lang="fr-FR" sz="2400" dirty="0" err="1"/>
              <a:t>path</a:t>
            </a:r>
            <a:r>
              <a:rPr lang="fr-FR" sz="2400" dirty="0"/>
              <a:t> (E/</a:t>
            </a:r>
            <a:r>
              <a:rPr lang="fr-FR" sz="2400" dirty="0" err="1"/>
              <a:t>t</a:t>
            </a:r>
            <a:r>
              <a:rPr lang="fr-FR" sz="2400" dirty="0"/>
              <a:t>)</a:t>
            </a:r>
          </a:p>
          <a:p>
            <a:r>
              <a:rPr lang="fr-FR" sz="2400" dirty="0"/>
              <a:t>First prototype </a:t>
            </a:r>
            <a:r>
              <a:rPr lang="fr-FR" sz="2400" dirty="0" err="1"/>
              <a:t>produced</a:t>
            </a:r>
            <a:r>
              <a:rPr lang="fr-FR" sz="2400" dirty="0"/>
              <a:t> and </a:t>
            </a:r>
            <a:r>
              <a:rPr lang="fr-FR" sz="2400" dirty="0" err="1"/>
              <a:t>tested</a:t>
            </a:r>
            <a:endParaRPr lang="fr-FR" sz="2400" dirty="0"/>
          </a:p>
          <a:p>
            <a:pPr lvl="1"/>
            <a:r>
              <a:rPr lang="fr-FR" sz="2000" dirty="0"/>
              <a:t>Source AWG </a:t>
            </a:r>
            <a:r>
              <a:rPr lang="fr-FR" sz="2000" dirty="0" err="1"/>
              <a:t>with</a:t>
            </a:r>
            <a:r>
              <a:rPr lang="fr-FR" sz="2000" dirty="0"/>
              <a:t> GFAG signal </a:t>
            </a:r>
            <a:r>
              <a:rPr lang="fr-FR" sz="2000" dirty="0" err="1"/>
              <a:t>shape</a:t>
            </a:r>
            <a:endParaRPr lang="fr-FR" sz="2000" dirty="0"/>
          </a:p>
          <a:p>
            <a:pPr lvl="1"/>
            <a:r>
              <a:rPr lang="fr-FR" sz="2000" dirty="0"/>
              <a:t>Pole </a:t>
            </a:r>
            <a:r>
              <a:rPr lang="fr-FR" sz="2000" dirty="0" err="1"/>
              <a:t>Zero</a:t>
            </a:r>
            <a:r>
              <a:rPr lang="fr-FR" sz="2000" dirty="0"/>
              <a:t> </a:t>
            </a:r>
            <a:r>
              <a:rPr lang="fr-FR" sz="2000" dirty="0" err="1"/>
              <a:t>cancellation</a:t>
            </a:r>
            <a:r>
              <a:rPr lang="fr-FR" sz="2000" dirty="0"/>
              <a:t> </a:t>
            </a:r>
            <a:r>
              <a:rPr lang="fr-FR" sz="2000" dirty="0" err="1"/>
              <a:t>reduces</a:t>
            </a:r>
            <a:r>
              <a:rPr lang="fr-FR" sz="2000" dirty="0"/>
              <a:t> the signal </a:t>
            </a:r>
            <a:r>
              <a:rPr lang="fr-FR" sz="2000" dirty="0" err="1"/>
              <a:t>width</a:t>
            </a:r>
            <a:endParaRPr lang="fr-FR" sz="2000" dirty="0"/>
          </a:p>
          <a:p>
            <a:pPr lvl="1"/>
            <a:r>
              <a:rPr lang="fr-FR" sz="2000" dirty="0"/>
              <a:t>Amplification </a:t>
            </a:r>
            <a:r>
              <a:rPr lang="fr-FR" sz="2000" dirty="0" err="1"/>
              <a:t>modified</a:t>
            </a:r>
            <a:r>
              <a:rPr lang="fr-FR" sz="2000" dirty="0"/>
              <a:t> </a:t>
            </a:r>
            <a:r>
              <a:rPr lang="fr-FR" sz="2000" dirty="0" err="1"/>
              <a:t>during</a:t>
            </a:r>
            <a:r>
              <a:rPr lang="fr-FR" sz="2000" dirty="0"/>
              <a:t> tests</a:t>
            </a:r>
          </a:p>
          <a:p>
            <a:pPr lvl="1"/>
            <a:r>
              <a:rPr lang="fr-FR" sz="2000" dirty="0" err="1"/>
              <a:t>Stability</a:t>
            </a:r>
            <a:r>
              <a:rPr lang="fr-FR" sz="2000" dirty="0"/>
              <a:t> has to </a:t>
            </a:r>
            <a:r>
              <a:rPr lang="fr-FR" sz="2000" dirty="0" err="1"/>
              <a:t>be</a:t>
            </a:r>
            <a:r>
              <a:rPr lang="fr-FR" sz="2000" dirty="0"/>
              <a:t> </a:t>
            </a:r>
            <a:r>
              <a:rPr lang="fr-FR" sz="2000" dirty="0" err="1"/>
              <a:t>reviewed</a:t>
            </a:r>
            <a:endParaRPr lang="fr-FR" sz="2000" dirty="0"/>
          </a:p>
          <a:p>
            <a:r>
              <a:rPr lang="fr-FR" sz="2400" dirty="0"/>
              <a:t>Second version </a:t>
            </a:r>
            <a:r>
              <a:rPr lang="fr-FR" sz="2400" dirty="0" err="1"/>
              <a:t>under</a:t>
            </a:r>
            <a:r>
              <a:rPr lang="fr-FR" sz="2400" dirty="0"/>
              <a:t> design</a:t>
            </a:r>
          </a:p>
          <a:p>
            <a:pPr lvl="1"/>
            <a:r>
              <a:rPr lang="fr-FR" sz="2000" dirty="0" err="1"/>
              <a:t>Market</a:t>
            </a:r>
            <a:r>
              <a:rPr lang="fr-FR" sz="2000" dirty="0"/>
              <a:t> </a:t>
            </a:r>
            <a:r>
              <a:rPr lang="fr-FR" sz="2000" dirty="0" err="1"/>
              <a:t>search</a:t>
            </a:r>
            <a:r>
              <a:rPr lang="fr-FR" sz="2000" dirty="0"/>
              <a:t> for </a:t>
            </a:r>
            <a:r>
              <a:rPr lang="fr-FR" sz="2000" dirty="0" err="1"/>
              <a:t>different</a:t>
            </a:r>
            <a:r>
              <a:rPr lang="fr-FR" sz="2000" dirty="0"/>
              <a:t> options of op-</a:t>
            </a:r>
            <a:r>
              <a:rPr lang="fr-FR" sz="2000" dirty="0" err="1"/>
              <a:t>amps</a:t>
            </a:r>
            <a:endParaRPr lang="fr-FR" sz="2000" dirty="0"/>
          </a:p>
          <a:p>
            <a:pPr lvl="1"/>
            <a:r>
              <a:rPr lang="fr-FR" sz="2000" dirty="0"/>
              <a:t>Flexible design for interchangeable op-</a:t>
            </a:r>
            <a:r>
              <a:rPr lang="fr-FR" sz="2000" dirty="0" err="1"/>
              <a:t>amps</a:t>
            </a:r>
            <a:endParaRPr lang="fr-FR" sz="2000" dirty="0"/>
          </a:p>
          <a:p>
            <a:pPr lvl="1"/>
            <a:r>
              <a:rPr lang="fr-FR" sz="2000" dirty="0" err="1"/>
              <a:t>Aiming</a:t>
            </a:r>
            <a:r>
              <a:rPr lang="fr-FR" sz="2000" dirty="0"/>
              <a:t> for test </a:t>
            </a:r>
            <a:r>
              <a:rPr lang="fr-FR" sz="2000" dirty="0" err="1"/>
              <a:t>beam</a:t>
            </a:r>
            <a:r>
              <a:rPr lang="fr-FR" sz="2000" dirty="0"/>
              <a:t> </a:t>
            </a:r>
            <a:r>
              <a:rPr lang="fr-FR" sz="2000" dirty="0" err="1"/>
              <a:t>evaluation</a:t>
            </a:r>
            <a:r>
              <a:rPr lang="fr-FR" sz="2000" dirty="0"/>
              <a:t> </a:t>
            </a:r>
            <a:r>
              <a:rPr lang="fr-FR" sz="2000" dirty="0" err="1"/>
              <a:t>this</a:t>
            </a:r>
            <a:r>
              <a:rPr lang="fr-FR" sz="2000" dirty="0"/>
              <a:t> </a:t>
            </a:r>
            <a:r>
              <a:rPr lang="fr-FR" sz="2000" dirty="0" err="1"/>
              <a:t>year</a:t>
            </a:r>
            <a:endParaRPr lang="fr-FR" sz="2000" dirty="0"/>
          </a:p>
          <a:p>
            <a:endParaRPr lang="fr-FR" sz="2400" dirty="0"/>
          </a:p>
          <a:p>
            <a:endParaRPr lang="en-GB" sz="2400" dirty="0"/>
          </a:p>
        </p:txBody>
      </p:sp>
      <p:sp>
        <p:nvSpPr>
          <p:cNvPr id="4" name="Espace réservé du numéro de diapositive 3">
            <a:extLst>
              <a:ext uri="{FF2B5EF4-FFF2-40B4-BE49-F238E27FC236}">
                <a16:creationId xmlns:a16="http://schemas.microsoft.com/office/drawing/2014/main" id="{C04E608C-62A8-47DB-F274-56F386225E13}"/>
              </a:ext>
            </a:extLst>
          </p:cNvPr>
          <p:cNvSpPr>
            <a:spLocks noGrp="1"/>
          </p:cNvSpPr>
          <p:nvPr>
            <p:ph type="sldNum" sz="quarter" idx="12"/>
          </p:nvPr>
        </p:nvSpPr>
        <p:spPr/>
        <p:txBody>
          <a:bodyPr/>
          <a:lstStyle/>
          <a:p>
            <a:fld id="{CB2671BA-D6AA-E443-B0C2-AD6188E88D1D}" type="slidenum">
              <a:rPr lang="en-GB" smtClean="0"/>
              <a:t>4</a:t>
            </a:fld>
            <a:endParaRPr lang="en-GB"/>
          </a:p>
        </p:txBody>
      </p:sp>
      <p:pic>
        <p:nvPicPr>
          <p:cNvPr id="5" name="Imagen 3">
            <a:extLst>
              <a:ext uri="{FF2B5EF4-FFF2-40B4-BE49-F238E27FC236}">
                <a16:creationId xmlns:a16="http://schemas.microsoft.com/office/drawing/2014/main" id="{F0F15EF4-27B9-6CDC-FE97-E7ECBB874AAA}"/>
              </a:ext>
            </a:extLst>
          </p:cNvPr>
          <p:cNvPicPr>
            <a:picLocks noChangeAspect="1"/>
          </p:cNvPicPr>
          <p:nvPr/>
        </p:nvPicPr>
        <p:blipFill>
          <a:blip r:embed="rId2"/>
          <a:stretch>
            <a:fillRect/>
          </a:stretch>
        </p:blipFill>
        <p:spPr>
          <a:xfrm>
            <a:off x="7364628" y="358078"/>
            <a:ext cx="4543290" cy="1708442"/>
          </a:xfrm>
          <a:prstGeom prst="rect">
            <a:avLst/>
          </a:prstGeom>
        </p:spPr>
      </p:pic>
      <p:pic>
        <p:nvPicPr>
          <p:cNvPr id="6" name="Imagen 5">
            <a:extLst>
              <a:ext uri="{FF2B5EF4-FFF2-40B4-BE49-F238E27FC236}">
                <a16:creationId xmlns:a16="http://schemas.microsoft.com/office/drawing/2014/main" id="{687B8CC4-D44F-D82B-4BA3-F63758555EF7}"/>
              </a:ext>
            </a:extLst>
          </p:cNvPr>
          <p:cNvPicPr>
            <a:picLocks noChangeAspect="1"/>
          </p:cNvPicPr>
          <p:nvPr/>
        </p:nvPicPr>
        <p:blipFill>
          <a:blip r:embed="rId3"/>
          <a:stretch>
            <a:fillRect/>
          </a:stretch>
        </p:blipFill>
        <p:spPr>
          <a:xfrm>
            <a:off x="8891465" y="2302515"/>
            <a:ext cx="1795070" cy="1457875"/>
          </a:xfrm>
          <a:prstGeom prst="rect">
            <a:avLst/>
          </a:prstGeom>
        </p:spPr>
      </p:pic>
      <p:pic>
        <p:nvPicPr>
          <p:cNvPr id="7" name="Imagen 7" descr="Interfaz de usuario gráfica, Gráfico, Gráfico de líneas&#10;&#10;Descripción generada automáticamente">
            <a:extLst>
              <a:ext uri="{FF2B5EF4-FFF2-40B4-BE49-F238E27FC236}">
                <a16:creationId xmlns:a16="http://schemas.microsoft.com/office/drawing/2014/main" id="{D2D8F6F0-605D-1B62-969E-A2CC990803EB}"/>
              </a:ext>
            </a:extLst>
          </p:cNvPr>
          <p:cNvPicPr>
            <a:picLocks noChangeAspect="1"/>
          </p:cNvPicPr>
          <p:nvPr/>
        </p:nvPicPr>
        <p:blipFill>
          <a:blip r:embed="rId4"/>
          <a:stretch>
            <a:fillRect/>
          </a:stretch>
        </p:blipFill>
        <p:spPr>
          <a:xfrm>
            <a:off x="7364628" y="3939778"/>
            <a:ext cx="4472635" cy="2725826"/>
          </a:xfrm>
          <a:prstGeom prst="rect">
            <a:avLst/>
          </a:prstGeom>
        </p:spPr>
      </p:pic>
      <p:sp>
        <p:nvSpPr>
          <p:cNvPr id="8" name="ZoneTexte 7">
            <a:extLst>
              <a:ext uri="{FF2B5EF4-FFF2-40B4-BE49-F238E27FC236}">
                <a16:creationId xmlns:a16="http://schemas.microsoft.com/office/drawing/2014/main" id="{319C876A-10B2-84CD-9307-9F88A895FCC2}"/>
              </a:ext>
            </a:extLst>
          </p:cNvPr>
          <p:cNvSpPr txBox="1"/>
          <p:nvPr/>
        </p:nvSpPr>
        <p:spPr>
          <a:xfrm>
            <a:off x="8891465" y="18255"/>
            <a:ext cx="1987852" cy="369332"/>
          </a:xfrm>
          <a:prstGeom prst="rect">
            <a:avLst/>
          </a:prstGeom>
          <a:noFill/>
        </p:spPr>
        <p:txBody>
          <a:bodyPr wrap="none" rtlCol="0">
            <a:spAutoFit/>
          </a:bodyPr>
          <a:lstStyle/>
          <a:p>
            <a:r>
              <a:rPr lang="en-GB" dirty="0"/>
              <a:t>Barcelona/Valencia</a:t>
            </a:r>
          </a:p>
        </p:txBody>
      </p:sp>
    </p:spTree>
    <p:extLst>
      <p:ext uri="{BB962C8B-B14F-4D97-AF65-F5344CB8AC3E}">
        <p14:creationId xmlns:p14="http://schemas.microsoft.com/office/powerpoint/2010/main" val="276861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33CFE0-6916-FE51-F82D-BAFB0F81272A}"/>
              </a:ext>
            </a:extLst>
          </p:cNvPr>
          <p:cNvSpPr>
            <a:spLocks noGrp="1"/>
          </p:cNvSpPr>
          <p:nvPr>
            <p:ph type="title"/>
          </p:nvPr>
        </p:nvSpPr>
        <p:spPr>
          <a:xfrm>
            <a:off x="838200" y="-16616"/>
            <a:ext cx="10515600" cy="1325563"/>
          </a:xfrm>
        </p:spPr>
        <p:txBody>
          <a:bodyPr/>
          <a:lstStyle/>
          <a:p>
            <a:r>
              <a:rPr lang="en-GB" dirty="0"/>
              <a:t>ICECAL65</a:t>
            </a:r>
          </a:p>
        </p:txBody>
      </p:sp>
      <p:sp>
        <p:nvSpPr>
          <p:cNvPr id="4" name="Espace réservé du numéro de diapositive 3">
            <a:extLst>
              <a:ext uri="{FF2B5EF4-FFF2-40B4-BE49-F238E27FC236}">
                <a16:creationId xmlns:a16="http://schemas.microsoft.com/office/drawing/2014/main" id="{150B00D7-F41B-3F64-4864-9AC1F401620F}"/>
              </a:ext>
            </a:extLst>
          </p:cNvPr>
          <p:cNvSpPr>
            <a:spLocks noGrp="1"/>
          </p:cNvSpPr>
          <p:nvPr>
            <p:ph type="sldNum" sz="quarter" idx="12"/>
          </p:nvPr>
        </p:nvSpPr>
        <p:spPr/>
        <p:txBody>
          <a:bodyPr/>
          <a:lstStyle/>
          <a:p>
            <a:fld id="{CB2671BA-D6AA-E443-B0C2-AD6188E88D1D}" type="slidenum">
              <a:rPr lang="en-GB" smtClean="0"/>
              <a:t>5</a:t>
            </a:fld>
            <a:endParaRPr lang="en-GB"/>
          </a:p>
        </p:txBody>
      </p:sp>
      <p:sp>
        <p:nvSpPr>
          <p:cNvPr id="5" name="ZoneTexte 4">
            <a:extLst>
              <a:ext uri="{FF2B5EF4-FFF2-40B4-BE49-F238E27FC236}">
                <a16:creationId xmlns:a16="http://schemas.microsoft.com/office/drawing/2014/main" id="{DC1DB0AA-5FBE-1CE5-14A5-5605FC985C11}"/>
              </a:ext>
            </a:extLst>
          </p:cNvPr>
          <p:cNvSpPr txBox="1"/>
          <p:nvPr/>
        </p:nvSpPr>
        <p:spPr>
          <a:xfrm>
            <a:off x="7062665" y="56807"/>
            <a:ext cx="5013424" cy="369332"/>
          </a:xfrm>
          <a:prstGeom prst="rect">
            <a:avLst/>
          </a:prstGeom>
          <a:noFill/>
        </p:spPr>
        <p:txBody>
          <a:bodyPr wrap="none" rtlCol="0">
            <a:spAutoFit/>
          </a:bodyPr>
          <a:lstStyle/>
          <a:p>
            <a:r>
              <a:rPr lang="en-GB" dirty="0"/>
              <a:t>Barcelona/Valencia + Univ. </a:t>
            </a:r>
            <a:r>
              <a:rPr lang="en-GB" dirty="0" err="1"/>
              <a:t>Politecnica</a:t>
            </a:r>
            <a:r>
              <a:rPr lang="en-GB" dirty="0"/>
              <a:t> de Barcelona</a:t>
            </a:r>
          </a:p>
        </p:txBody>
      </p:sp>
      <p:sp>
        <p:nvSpPr>
          <p:cNvPr id="6" name="Espace réservé du contenu 2">
            <a:extLst>
              <a:ext uri="{FF2B5EF4-FFF2-40B4-BE49-F238E27FC236}">
                <a16:creationId xmlns:a16="http://schemas.microsoft.com/office/drawing/2014/main" id="{11BCF3D2-E406-855B-41C7-FB540A392E37}"/>
              </a:ext>
            </a:extLst>
          </p:cNvPr>
          <p:cNvSpPr>
            <a:spLocks noGrp="1"/>
          </p:cNvSpPr>
          <p:nvPr>
            <p:ph idx="1"/>
          </p:nvPr>
        </p:nvSpPr>
        <p:spPr>
          <a:xfrm>
            <a:off x="405154" y="1070543"/>
            <a:ext cx="6489276" cy="5683951"/>
          </a:xfrm>
        </p:spPr>
        <p:txBody>
          <a:bodyPr>
            <a:normAutofit fontScale="92500" lnSpcReduction="10000"/>
          </a:bodyPr>
          <a:lstStyle/>
          <a:p>
            <a:r>
              <a:rPr lang="fr-FR" sz="1600" dirty="0" err="1"/>
              <a:t>Two</a:t>
            </a:r>
            <a:r>
              <a:rPr lang="fr-FR" sz="1600" dirty="0"/>
              <a:t> </a:t>
            </a:r>
            <a:r>
              <a:rPr lang="fr-FR" sz="1600" dirty="0" err="1"/>
              <a:t>separate</a:t>
            </a:r>
            <a:r>
              <a:rPr lang="fr-FR" sz="1600" dirty="0"/>
              <a:t> </a:t>
            </a:r>
            <a:r>
              <a:rPr lang="fr-FR" sz="1600" dirty="0" err="1"/>
              <a:t>processing</a:t>
            </a:r>
            <a:r>
              <a:rPr lang="fr-FR" sz="1600" dirty="0"/>
              <a:t> </a:t>
            </a:r>
            <a:r>
              <a:rPr lang="fr-FR" sz="1600" dirty="0" err="1"/>
              <a:t>paths</a:t>
            </a:r>
            <a:r>
              <a:rPr lang="fr-FR" sz="1600" dirty="0"/>
              <a:t> (</a:t>
            </a:r>
            <a:r>
              <a:rPr lang="fr-FR" sz="1600" dirty="0" err="1"/>
              <a:t>energy</a:t>
            </a:r>
            <a:r>
              <a:rPr lang="fr-FR" sz="1600" dirty="0"/>
              <a:t> – ICECAL65 and time – SPIDER) </a:t>
            </a:r>
            <a:r>
              <a:rPr lang="fr-FR" sz="1600" dirty="0" err="1"/>
              <a:t>with</a:t>
            </a:r>
            <a:r>
              <a:rPr lang="fr-FR" sz="1600" dirty="0"/>
              <a:t> </a:t>
            </a:r>
            <a:r>
              <a:rPr lang="fr-FR" sz="1600" dirty="0" err="1"/>
              <a:t>dedicated</a:t>
            </a:r>
            <a:r>
              <a:rPr lang="fr-FR" sz="1600" dirty="0"/>
              <a:t> </a:t>
            </a:r>
            <a:r>
              <a:rPr lang="fr-FR" sz="1600" dirty="0" err="1"/>
              <a:t>ASICs</a:t>
            </a:r>
            <a:r>
              <a:rPr lang="fr-FR" sz="1600" dirty="0"/>
              <a:t> in CMOS 65nm TSMC </a:t>
            </a:r>
            <a:r>
              <a:rPr lang="fr-FR" sz="1600" dirty="0" err="1"/>
              <a:t>technology</a:t>
            </a:r>
            <a:r>
              <a:rPr lang="fr-FR" sz="1600" dirty="0"/>
              <a:t> (</a:t>
            </a:r>
            <a:r>
              <a:rPr lang="fr-FR" sz="1600" dirty="0" err="1"/>
              <a:t>most</a:t>
            </a:r>
            <a:r>
              <a:rPr lang="fr-FR" sz="1600" dirty="0"/>
              <a:t> lasting </a:t>
            </a:r>
            <a:r>
              <a:rPr lang="fr-FR" sz="1600" dirty="0" err="1"/>
              <a:t>technology</a:t>
            </a:r>
            <a:r>
              <a:rPr lang="fr-FR" sz="1600" dirty="0"/>
              <a:t>)</a:t>
            </a:r>
          </a:p>
          <a:p>
            <a:r>
              <a:rPr lang="fr-FR" sz="1600" dirty="0"/>
              <a:t>Energy </a:t>
            </a:r>
            <a:r>
              <a:rPr lang="fr-FR" sz="1600" dirty="0" err="1"/>
              <a:t>measurement</a:t>
            </a:r>
            <a:r>
              <a:rPr lang="fr-FR" sz="1600" dirty="0"/>
              <a:t> </a:t>
            </a:r>
            <a:r>
              <a:rPr lang="fr-FR" sz="1600" dirty="0" err="1"/>
              <a:t>with</a:t>
            </a:r>
            <a:r>
              <a:rPr lang="fr-FR" sz="1600" dirty="0"/>
              <a:t> 2 gains to cover the large </a:t>
            </a:r>
            <a:r>
              <a:rPr lang="fr-FR" sz="1600" dirty="0" err="1"/>
              <a:t>dynamic</a:t>
            </a:r>
            <a:r>
              <a:rPr lang="fr-FR" sz="1600" dirty="0"/>
              <a:t> range</a:t>
            </a:r>
          </a:p>
          <a:p>
            <a:r>
              <a:rPr lang="fr-FR" sz="1600" dirty="0" err="1"/>
              <a:t>Analog</a:t>
            </a:r>
            <a:r>
              <a:rPr lang="fr-FR" sz="1600" dirty="0"/>
              <a:t> </a:t>
            </a:r>
            <a:r>
              <a:rPr lang="fr-FR" sz="1600" dirty="0" err="1"/>
              <a:t>processing</a:t>
            </a:r>
            <a:r>
              <a:rPr lang="fr-FR" sz="1600" dirty="0"/>
              <a:t> </a:t>
            </a:r>
            <a:r>
              <a:rPr lang="fr-FR" sz="1600" dirty="0" err="1"/>
              <a:t>chain</a:t>
            </a:r>
            <a:r>
              <a:rPr lang="fr-FR" sz="1600" dirty="0"/>
              <a:t>:</a:t>
            </a:r>
          </a:p>
          <a:p>
            <a:pPr lvl="1"/>
            <a:r>
              <a:rPr lang="fr-FR" sz="1400" dirty="0"/>
              <a:t>Input Stage:</a:t>
            </a:r>
          </a:p>
          <a:p>
            <a:pPr lvl="2"/>
            <a:r>
              <a:rPr lang="fr-FR" sz="1200" dirty="0" err="1"/>
              <a:t>low</a:t>
            </a:r>
            <a:r>
              <a:rPr lang="fr-FR" sz="1200" dirty="0"/>
              <a:t> noise + high </a:t>
            </a:r>
            <a:r>
              <a:rPr lang="fr-FR" sz="1200" dirty="0" err="1"/>
              <a:t>bandwidth</a:t>
            </a:r>
            <a:endParaRPr lang="fr-FR" sz="1200" dirty="0"/>
          </a:p>
          <a:p>
            <a:pPr lvl="2"/>
            <a:r>
              <a:rPr lang="fr-FR" sz="1200" dirty="0"/>
              <a:t>four </a:t>
            </a:r>
            <a:r>
              <a:rPr lang="fr-FR" sz="1200" dirty="0" err="1"/>
              <a:t>independent</a:t>
            </a:r>
            <a:r>
              <a:rPr lang="fr-FR" sz="1200" dirty="0"/>
              <a:t> signal outputs</a:t>
            </a:r>
          </a:p>
          <a:p>
            <a:pPr lvl="2"/>
            <a:r>
              <a:rPr lang="fr-FR" sz="1200" dirty="0"/>
              <a:t>extra </a:t>
            </a:r>
            <a:r>
              <a:rPr lang="fr-FR" sz="1200" dirty="0" err="1"/>
              <a:t>discriminator</a:t>
            </a:r>
            <a:r>
              <a:rPr lang="fr-FR" sz="1200" dirty="0"/>
              <a:t> output</a:t>
            </a:r>
          </a:p>
          <a:p>
            <a:pPr lvl="1"/>
            <a:r>
              <a:rPr lang="fr-FR" sz="1400" dirty="0"/>
              <a:t>Pole </a:t>
            </a:r>
            <a:r>
              <a:rPr lang="fr-FR" sz="1400" dirty="0" err="1"/>
              <a:t>Zero</a:t>
            </a:r>
            <a:r>
              <a:rPr lang="fr-FR" sz="1400" dirty="0"/>
              <a:t> </a:t>
            </a:r>
            <a:r>
              <a:rPr lang="fr-FR" sz="1400" dirty="0" err="1"/>
              <a:t>cancellation</a:t>
            </a:r>
            <a:r>
              <a:rPr lang="fr-FR" sz="1400" dirty="0"/>
              <a:t> </a:t>
            </a:r>
            <a:r>
              <a:rPr lang="fr-FR" sz="1400" dirty="0" err="1"/>
              <a:t>Shaper</a:t>
            </a:r>
            <a:r>
              <a:rPr lang="fr-FR" sz="1400" dirty="0"/>
              <a:t>:</a:t>
            </a:r>
          </a:p>
          <a:p>
            <a:pPr lvl="2"/>
            <a:r>
              <a:rPr lang="fr-FR" sz="1200" dirty="0" err="1"/>
              <a:t>minimize</a:t>
            </a:r>
            <a:r>
              <a:rPr lang="fr-FR" sz="1200" dirty="0"/>
              <a:t> </a:t>
            </a:r>
            <a:r>
              <a:rPr lang="fr-FR" sz="1200" dirty="0" err="1"/>
              <a:t>spillover</a:t>
            </a:r>
            <a:endParaRPr lang="fr-FR" sz="1200" dirty="0"/>
          </a:p>
          <a:p>
            <a:pPr lvl="2"/>
            <a:r>
              <a:rPr lang="fr-FR" sz="1200" dirty="0" err="1"/>
              <a:t>tunable</a:t>
            </a:r>
            <a:r>
              <a:rPr lang="fr-FR" sz="1200" dirty="0"/>
              <a:t> pole and </a:t>
            </a:r>
            <a:r>
              <a:rPr lang="fr-FR" sz="1200" dirty="0" err="1"/>
              <a:t>zero</a:t>
            </a:r>
            <a:endParaRPr lang="fr-FR" sz="1200" dirty="0"/>
          </a:p>
          <a:p>
            <a:pPr lvl="1"/>
            <a:r>
              <a:rPr lang="fr-FR" sz="1400" dirty="0" err="1"/>
              <a:t>Integrator</a:t>
            </a:r>
            <a:r>
              <a:rPr lang="fr-FR" sz="1400" dirty="0"/>
              <a:t>:</a:t>
            </a:r>
          </a:p>
          <a:p>
            <a:pPr lvl="2"/>
            <a:r>
              <a:rPr lang="fr-FR" sz="1200" dirty="0" err="1"/>
              <a:t>tunable</a:t>
            </a:r>
            <a:r>
              <a:rPr lang="fr-FR" sz="1200" dirty="0"/>
              <a:t> feedback </a:t>
            </a:r>
            <a:r>
              <a:rPr lang="fr-FR" sz="1200" dirty="0" err="1"/>
              <a:t>capacitor</a:t>
            </a:r>
            <a:endParaRPr lang="fr-FR" sz="1200" dirty="0"/>
          </a:p>
          <a:p>
            <a:pPr lvl="1"/>
            <a:r>
              <a:rPr lang="fr-FR" sz="1400" dirty="0"/>
              <a:t>Track &amp; Hold:</a:t>
            </a:r>
          </a:p>
          <a:p>
            <a:pPr lvl="2"/>
            <a:r>
              <a:rPr lang="fr-FR" sz="1200" dirty="0"/>
              <a:t>high </a:t>
            </a:r>
            <a:r>
              <a:rPr lang="fr-FR" sz="1200" dirty="0" err="1"/>
              <a:t>slew</a:t>
            </a:r>
            <a:r>
              <a:rPr lang="fr-FR" sz="1200" dirty="0"/>
              <a:t> rate</a:t>
            </a:r>
          </a:p>
          <a:p>
            <a:r>
              <a:rPr lang="en-US" sz="1600" dirty="0"/>
              <a:t>Digital sampling synchronization</a:t>
            </a:r>
          </a:p>
          <a:p>
            <a:pPr lvl="1"/>
            <a:r>
              <a:rPr lang="en-US" sz="1400" dirty="0"/>
              <a:t>Dedicated DLL per channel.</a:t>
            </a:r>
          </a:p>
          <a:p>
            <a:pPr lvl="1"/>
            <a:r>
              <a:rPr lang="en-US" sz="1400" dirty="0"/>
              <a:t>Three independent phases</a:t>
            </a:r>
            <a:br>
              <a:rPr lang="en-US" sz="1400" dirty="0"/>
            </a:br>
            <a:r>
              <a:rPr lang="en-US" sz="1400" dirty="0"/>
              <a:t> for integrator, T&amp;H and ADC.</a:t>
            </a:r>
          </a:p>
          <a:p>
            <a:pPr lvl="1"/>
            <a:r>
              <a:rPr lang="en-US" sz="1400" dirty="0"/>
              <a:t>Predictable subchannel after reset</a:t>
            </a:r>
          </a:p>
          <a:p>
            <a:r>
              <a:rPr lang="en-US" sz="1600" dirty="0"/>
              <a:t>Status: </a:t>
            </a:r>
          </a:p>
          <a:p>
            <a:pPr lvl="1"/>
            <a:r>
              <a:rPr lang="fr-FR" sz="1400" dirty="0"/>
              <a:t>Channel design at </a:t>
            </a:r>
            <a:r>
              <a:rPr lang="fr-FR" sz="1400" dirty="0" err="1"/>
              <a:t>behavior</a:t>
            </a:r>
            <a:r>
              <a:rPr lang="fr-FR" sz="1400" dirty="0"/>
              <a:t> </a:t>
            </a:r>
            <a:r>
              <a:rPr lang="fr-FR" sz="1400" dirty="0" err="1"/>
              <a:t>level</a:t>
            </a:r>
            <a:r>
              <a:rPr lang="fr-FR" sz="1400" dirty="0"/>
              <a:t> </a:t>
            </a:r>
            <a:r>
              <a:rPr lang="fr-FR" sz="1400" dirty="0" err="1"/>
              <a:t>ready</a:t>
            </a:r>
            <a:endParaRPr lang="fr-FR" sz="1400" dirty="0"/>
          </a:p>
          <a:p>
            <a:pPr lvl="1"/>
            <a:r>
              <a:rPr lang="fr-FR" sz="1400" dirty="0"/>
              <a:t>Library </a:t>
            </a:r>
            <a:r>
              <a:rPr lang="fr-FR" sz="1400" dirty="0" err="1"/>
              <a:t>ready</a:t>
            </a:r>
            <a:r>
              <a:rPr lang="fr-FR" sz="1400" dirty="0"/>
              <a:t> </a:t>
            </a:r>
            <a:r>
              <a:rPr lang="fr-FR" sz="1400" dirty="0" err="1"/>
              <a:t>with</a:t>
            </a:r>
            <a:r>
              <a:rPr lang="fr-FR" sz="1400" dirty="0"/>
              <a:t> the </a:t>
            </a:r>
            <a:r>
              <a:rPr lang="fr-FR" sz="1400" dirty="0" err="1"/>
              <a:t>most</a:t>
            </a:r>
            <a:r>
              <a:rPr lang="fr-FR" sz="1400" dirty="0"/>
              <a:t> essential blocks	</a:t>
            </a:r>
          </a:p>
          <a:p>
            <a:pPr lvl="1"/>
            <a:r>
              <a:rPr lang="fr-FR" sz="1400" dirty="0"/>
              <a:t>OTA (for </a:t>
            </a:r>
            <a:r>
              <a:rPr lang="fr-FR" sz="1400" dirty="0" err="1"/>
              <a:t>most</a:t>
            </a:r>
            <a:r>
              <a:rPr lang="fr-FR" sz="1400" dirty="0"/>
              <a:t> blocks) </a:t>
            </a:r>
            <a:r>
              <a:rPr lang="fr-FR" sz="1400" dirty="0" err="1"/>
              <a:t>being</a:t>
            </a:r>
            <a:r>
              <a:rPr lang="fr-FR" sz="1400" dirty="0"/>
              <a:t> </a:t>
            </a:r>
            <a:r>
              <a:rPr lang="fr-FR" sz="1400" dirty="0" err="1"/>
              <a:t>designed</a:t>
            </a:r>
            <a:endParaRPr lang="fr-FR" sz="1400" dirty="0"/>
          </a:p>
          <a:p>
            <a:pPr lvl="1"/>
            <a:r>
              <a:rPr lang="fr-FR" sz="1400" dirty="0"/>
              <a:t>DLL </a:t>
            </a:r>
            <a:r>
              <a:rPr lang="fr-FR" sz="1400" dirty="0" err="1"/>
              <a:t>with</a:t>
            </a:r>
            <a:r>
              <a:rPr lang="fr-FR" sz="1400" dirty="0"/>
              <a:t> 32 phase </a:t>
            </a:r>
            <a:r>
              <a:rPr lang="fr-FR" sz="1400" dirty="0" err="1"/>
              <a:t>steps</a:t>
            </a:r>
            <a:r>
              <a:rPr lang="fr-FR" sz="1400" dirty="0"/>
              <a:t> </a:t>
            </a:r>
            <a:r>
              <a:rPr lang="fr-FR" sz="1400" dirty="0" err="1"/>
              <a:t>under</a:t>
            </a:r>
            <a:r>
              <a:rPr lang="fr-FR" sz="1400" dirty="0"/>
              <a:t> design</a:t>
            </a:r>
          </a:p>
          <a:p>
            <a:endParaRPr lang="en-US" sz="1600" dirty="0"/>
          </a:p>
          <a:p>
            <a:endParaRPr lang="en-US" sz="1600" dirty="0"/>
          </a:p>
        </p:txBody>
      </p:sp>
      <p:grpSp>
        <p:nvGrpSpPr>
          <p:cNvPr id="7" name="Grupo 3">
            <a:extLst>
              <a:ext uri="{FF2B5EF4-FFF2-40B4-BE49-F238E27FC236}">
                <a16:creationId xmlns:a16="http://schemas.microsoft.com/office/drawing/2014/main" id="{78D2A590-D511-A803-5CB0-E7C7BB197C03}"/>
              </a:ext>
            </a:extLst>
          </p:cNvPr>
          <p:cNvGrpSpPr/>
          <p:nvPr/>
        </p:nvGrpSpPr>
        <p:grpSpPr>
          <a:xfrm>
            <a:off x="6947548" y="719588"/>
            <a:ext cx="4968552" cy="5505524"/>
            <a:chOff x="4211960" y="1091828"/>
            <a:chExt cx="4968552" cy="5505524"/>
          </a:xfrm>
        </p:grpSpPr>
        <p:pic>
          <p:nvPicPr>
            <p:cNvPr id="8" name="158 Imagen">
              <a:extLst>
                <a:ext uri="{FF2B5EF4-FFF2-40B4-BE49-F238E27FC236}">
                  <a16:creationId xmlns:a16="http://schemas.microsoft.com/office/drawing/2014/main" id="{27B9ED5B-587B-626F-532D-3CE341D15D07}"/>
                </a:ext>
              </a:extLst>
            </p:cNvPr>
            <p:cNvPicPr>
              <a:picLocks noChangeAspect="1"/>
            </p:cNvPicPr>
            <p:nvPr/>
          </p:nvPicPr>
          <p:blipFill rotWithShape="1">
            <a:blip r:embed="rId2">
              <a:extLst>
                <a:ext uri="{28A0092B-C50C-407E-A947-70E740481C1C}">
                  <a14:useLocalDpi xmlns:a14="http://schemas.microsoft.com/office/drawing/2010/main" val="0"/>
                </a:ext>
              </a:extLst>
            </a:blip>
            <a:srcRect t="-680" b="63022"/>
            <a:stretch/>
          </p:blipFill>
          <p:spPr>
            <a:xfrm>
              <a:off x="4368237" y="3240000"/>
              <a:ext cx="4614383" cy="1458000"/>
            </a:xfrm>
            <a:prstGeom prst="rect">
              <a:avLst/>
            </a:prstGeom>
          </p:spPr>
        </p:pic>
        <p:pic>
          <p:nvPicPr>
            <p:cNvPr id="9" name="181 Imagen">
              <a:extLst>
                <a:ext uri="{FF2B5EF4-FFF2-40B4-BE49-F238E27FC236}">
                  <a16:creationId xmlns:a16="http://schemas.microsoft.com/office/drawing/2014/main" id="{DB8F5016-4FFB-72B2-1A69-45947CAAB4C9}"/>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9060" t="4" r="-342" b="81574"/>
            <a:stretch/>
          </p:blipFill>
          <p:spPr>
            <a:xfrm>
              <a:off x="4788472" y="3255840"/>
              <a:ext cx="4212000" cy="713066"/>
            </a:xfrm>
            <a:prstGeom prst="rect">
              <a:avLst/>
            </a:prstGeom>
          </p:spPr>
        </p:pic>
        <p:sp>
          <p:nvSpPr>
            <p:cNvPr id="10" name="12 Rectángulo redondeado">
              <a:extLst>
                <a:ext uri="{FF2B5EF4-FFF2-40B4-BE49-F238E27FC236}">
                  <a16:creationId xmlns:a16="http://schemas.microsoft.com/office/drawing/2014/main" id="{27A25199-98DC-E2B8-B0D1-B7D296F7E543}"/>
                </a:ext>
              </a:extLst>
            </p:cNvPr>
            <p:cNvSpPr/>
            <p:nvPr/>
          </p:nvSpPr>
          <p:spPr bwMode="auto">
            <a:xfrm>
              <a:off x="4960182" y="1091828"/>
              <a:ext cx="3390680" cy="2103204"/>
            </a:xfrm>
            <a:prstGeom prst="roundRect">
              <a:avLst>
                <a:gd name="adj" fmla="val 7465"/>
              </a:avLst>
            </a:prstGeom>
            <a:solidFill>
              <a:srgbClr val="CCFF99"/>
            </a:solidFill>
            <a:ln w="1905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pPr>
              <a:endParaRPr kumimoji="0" lang="es-ES" sz="1200" b="0" i="0" u="sng" strike="noStrike" cap="none" normalizeH="0" baseline="0">
                <a:ln>
                  <a:noFill/>
                </a:ln>
                <a:solidFill>
                  <a:schemeClr val="bg1"/>
                </a:solidFill>
                <a:effectLst/>
                <a:latin typeface="Arial" charset="0"/>
              </a:endParaRPr>
            </a:p>
          </p:txBody>
        </p:sp>
        <p:grpSp>
          <p:nvGrpSpPr>
            <p:cNvPr id="11" name="14 Grupo">
              <a:extLst>
                <a:ext uri="{FF2B5EF4-FFF2-40B4-BE49-F238E27FC236}">
                  <a16:creationId xmlns:a16="http://schemas.microsoft.com/office/drawing/2014/main" id="{00231CA8-28BC-9846-0E6D-428DB19586A8}"/>
                </a:ext>
              </a:extLst>
            </p:cNvPr>
            <p:cNvGrpSpPr/>
            <p:nvPr/>
          </p:nvGrpSpPr>
          <p:grpSpPr>
            <a:xfrm>
              <a:off x="5001892" y="1165926"/>
              <a:ext cx="3313357" cy="1650248"/>
              <a:chOff x="2472485" y="1421654"/>
              <a:chExt cx="4820803" cy="2004031"/>
            </a:xfrm>
          </p:grpSpPr>
          <p:sp>
            <p:nvSpPr>
              <p:cNvPr id="111" name="142 Rectángulo redondeado">
                <a:extLst>
                  <a:ext uri="{FF2B5EF4-FFF2-40B4-BE49-F238E27FC236}">
                    <a16:creationId xmlns:a16="http://schemas.microsoft.com/office/drawing/2014/main" id="{48A6E7C6-E2D5-5992-DA59-22ABAB0E8F47}"/>
                  </a:ext>
                </a:extLst>
              </p:cNvPr>
              <p:cNvSpPr/>
              <p:nvPr/>
            </p:nvSpPr>
            <p:spPr bwMode="auto">
              <a:xfrm>
                <a:off x="2556111" y="1507304"/>
                <a:ext cx="4737177" cy="1918381"/>
              </a:xfrm>
              <a:prstGeom prst="roundRect">
                <a:avLst>
                  <a:gd name="adj" fmla="val 20423"/>
                </a:avLst>
              </a:prstGeom>
              <a:solidFill>
                <a:schemeClr val="bg2">
                  <a:lumMod val="20000"/>
                  <a:lumOff val="80000"/>
                  <a:alpha val="50000"/>
                </a:schemeClr>
              </a:solidFill>
              <a:ln w="1905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pPr>
                <a:endParaRPr kumimoji="0" lang="es-ES" sz="1200" b="0" i="0" u="sng" strike="noStrike" cap="none" normalizeH="0" baseline="0">
                  <a:ln>
                    <a:noFill/>
                  </a:ln>
                  <a:solidFill>
                    <a:schemeClr val="bg1"/>
                  </a:solidFill>
                  <a:effectLst/>
                  <a:latin typeface="Arial" charset="0"/>
                </a:endParaRPr>
              </a:p>
            </p:txBody>
          </p:sp>
          <p:sp>
            <p:nvSpPr>
              <p:cNvPr id="112" name="143 Rectángulo redondeado">
                <a:extLst>
                  <a:ext uri="{FF2B5EF4-FFF2-40B4-BE49-F238E27FC236}">
                    <a16:creationId xmlns:a16="http://schemas.microsoft.com/office/drawing/2014/main" id="{24DE9C24-E09C-8CF2-AE5B-9192D3B7D001}"/>
                  </a:ext>
                </a:extLst>
              </p:cNvPr>
              <p:cNvSpPr/>
              <p:nvPr/>
            </p:nvSpPr>
            <p:spPr bwMode="auto">
              <a:xfrm>
                <a:off x="2529892" y="1479096"/>
                <a:ext cx="4737177" cy="1918381"/>
              </a:xfrm>
              <a:prstGeom prst="roundRect">
                <a:avLst>
                  <a:gd name="adj" fmla="val 20423"/>
                </a:avLst>
              </a:prstGeom>
              <a:solidFill>
                <a:schemeClr val="bg2">
                  <a:lumMod val="20000"/>
                  <a:lumOff val="80000"/>
                  <a:alpha val="50000"/>
                </a:schemeClr>
              </a:solidFill>
              <a:ln w="1905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pPr>
                <a:endParaRPr kumimoji="0" lang="es-ES" sz="1200" b="0" i="0" u="sng" strike="noStrike" cap="none" normalizeH="0" baseline="0">
                  <a:ln>
                    <a:noFill/>
                  </a:ln>
                  <a:solidFill>
                    <a:schemeClr val="bg1"/>
                  </a:solidFill>
                  <a:effectLst/>
                  <a:latin typeface="Arial" charset="0"/>
                </a:endParaRPr>
              </a:p>
            </p:txBody>
          </p:sp>
          <p:sp>
            <p:nvSpPr>
              <p:cNvPr id="113" name="144 Rectángulo redondeado">
                <a:extLst>
                  <a:ext uri="{FF2B5EF4-FFF2-40B4-BE49-F238E27FC236}">
                    <a16:creationId xmlns:a16="http://schemas.microsoft.com/office/drawing/2014/main" id="{0468B770-991E-CFF9-97B4-FB95FD2E6F09}"/>
                  </a:ext>
                </a:extLst>
              </p:cNvPr>
              <p:cNvSpPr/>
              <p:nvPr/>
            </p:nvSpPr>
            <p:spPr bwMode="auto">
              <a:xfrm>
                <a:off x="2502274" y="1450494"/>
                <a:ext cx="4737177" cy="1918381"/>
              </a:xfrm>
              <a:prstGeom prst="roundRect">
                <a:avLst>
                  <a:gd name="adj" fmla="val 20423"/>
                </a:avLst>
              </a:prstGeom>
              <a:solidFill>
                <a:schemeClr val="bg2">
                  <a:lumMod val="20000"/>
                  <a:lumOff val="80000"/>
                  <a:alpha val="50000"/>
                </a:schemeClr>
              </a:solidFill>
              <a:ln w="1905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pPr>
                <a:endParaRPr kumimoji="0" lang="es-ES" sz="1200" b="0" i="0" u="sng" strike="noStrike" cap="none" normalizeH="0" baseline="0">
                  <a:ln>
                    <a:noFill/>
                  </a:ln>
                  <a:solidFill>
                    <a:schemeClr val="bg1"/>
                  </a:solidFill>
                  <a:effectLst/>
                  <a:latin typeface="Arial" charset="0"/>
                </a:endParaRPr>
              </a:p>
            </p:txBody>
          </p:sp>
          <p:sp>
            <p:nvSpPr>
              <p:cNvPr id="114" name="145 Rectángulo redondeado">
                <a:extLst>
                  <a:ext uri="{FF2B5EF4-FFF2-40B4-BE49-F238E27FC236}">
                    <a16:creationId xmlns:a16="http://schemas.microsoft.com/office/drawing/2014/main" id="{7DC0318D-2177-106B-1F62-C43BB05ABC69}"/>
                  </a:ext>
                </a:extLst>
              </p:cNvPr>
              <p:cNvSpPr/>
              <p:nvPr/>
            </p:nvSpPr>
            <p:spPr bwMode="auto">
              <a:xfrm>
                <a:off x="2472485" y="1421654"/>
                <a:ext cx="4737177" cy="1918381"/>
              </a:xfrm>
              <a:prstGeom prst="roundRect">
                <a:avLst>
                  <a:gd name="adj" fmla="val 20423"/>
                </a:avLst>
              </a:prstGeom>
              <a:solidFill>
                <a:schemeClr val="bg2">
                  <a:lumMod val="20000"/>
                  <a:lumOff val="80000"/>
                </a:schemeClr>
              </a:solidFill>
              <a:ln w="1905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pPr>
                <a:endParaRPr kumimoji="0" lang="es-ES" sz="1200" b="0" i="0" u="sng" strike="noStrike" cap="none" normalizeH="0" baseline="0">
                  <a:ln>
                    <a:noFill/>
                  </a:ln>
                  <a:solidFill>
                    <a:schemeClr val="bg1"/>
                  </a:solidFill>
                  <a:effectLst/>
                  <a:latin typeface="Arial" charset="0"/>
                </a:endParaRPr>
              </a:p>
            </p:txBody>
          </p:sp>
        </p:grpSp>
        <p:cxnSp>
          <p:nvCxnSpPr>
            <p:cNvPr id="12" name="15 Conector recto">
              <a:extLst>
                <a:ext uri="{FF2B5EF4-FFF2-40B4-BE49-F238E27FC236}">
                  <a16:creationId xmlns:a16="http://schemas.microsoft.com/office/drawing/2014/main" id="{8F43875C-96E4-D0AF-6C11-37ACA72AF887}"/>
                </a:ext>
              </a:extLst>
            </p:cNvPr>
            <p:cNvCxnSpPr/>
            <p:nvPr/>
          </p:nvCxnSpPr>
          <p:spPr bwMode="auto">
            <a:xfrm flipV="1">
              <a:off x="8792527" y="1936947"/>
              <a:ext cx="140078" cy="169"/>
            </a:xfrm>
            <a:prstGeom prst="line">
              <a:avLst/>
            </a:prstGeom>
            <a:noFill/>
            <a:ln w="19050" cap="flat" cmpd="sng" algn="ctr">
              <a:solidFill>
                <a:schemeClr val="tx1"/>
              </a:solidFill>
              <a:prstDash val="solid"/>
              <a:round/>
              <a:headEnd type="none" w="med" len="med"/>
              <a:tailEnd type="stealth" w="med" len="med"/>
            </a:ln>
            <a:effectLst/>
          </p:spPr>
        </p:cxnSp>
        <p:cxnSp>
          <p:nvCxnSpPr>
            <p:cNvPr id="13" name="18 Conector recto">
              <a:extLst>
                <a:ext uri="{FF2B5EF4-FFF2-40B4-BE49-F238E27FC236}">
                  <a16:creationId xmlns:a16="http://schemas.microsoft.com/office/drawing/2014/main" id="{28195AE1-6062-66E3-E38F-C6665157E713}"/>
                </a:ext>
              </a:extLst>
            </p:cNvPr>
            <p:cNvCxnSpPr/>
            <p:nvPr/>
          </p:nvCxnSpPr>
          <p:spPr bwMode="auto">
            <a:xfrm flipV="1">
              <a:off x="8841005" y="1914575"/>
              <a:ext cx="31843" cy="49182"/>
            </a:xfrm>
            <a:prstGeom prst="line">
              <a:avLst/>
            </a:prstGeom>
            <a:noFill/>
            <a:ln w="19050" cap="flat" cmpd="sng" algn="ctr">
              <a:solidFill>
                <a:schemeClr val="tx1"/>
              </a:solidFill>
              <a:prstDash val="solid"/>
              <a:round/>
              <a:headEnd type="none" w="med" len="med"/>
              <a:tailEnd type="none" w="med" len="med"/>
            </a:ln>
            <a:effectLst/>
          </p:spPr>
        </p:cxnSp>
        <p:sp>
          <p:nvSpPr>
            <p:cNvPr id="14" name="ZoneTexte 632">
              <a:extLst>
                <a:ext uri="{FF2B5EF4-FFF2-40B4-BE49-F238E27FC236}">
                  <a16:creationId xmlns:a16="http://schemas.microsoft.com/office/drawing/2014/main" id="{D5694594-BC7C-413C-32DF-1B8C76C87A32}"/>
                </a:ext>
              </a:extLst>
            </p:cNvPr>
            <p:cNvSpPr txBox="1">
              <a:spLocks noChangeArrowheads="1"/>
            </p:cNvSpPr>
            <p:nvPr/>
          </p:nvSpPr>
          <p:spPr bwMode="auto">
            <a:xfrm flipH="1">
              <a:off x="6093122" y="1289528"/>
              <a:ext cx="723253" cy="216972"/>
            </a:xfrm>
            <a:prstGeom prst="rect">
              <a:avLst/>
            </a:prstGeom>
            <a:noFill/>
            <a:ln w="9525">
              <a:noFill/>
              <a:miter lim="800000"/>
              <a:headEnd/>
              <a:tailEnd/>
            </a:ln>
          </p:spPr>
          <p:txBody>
            <a:bodyPr wrap="none" lIns="91429" tIns="45715" rIns="91429" bIns="45715">
              <a:spAutoFit/>
            </a:bodyPr>
            <a:lstStyle/>
            <a:p>
              <a:pPr>
                <a:buNone/>
              </a:pPr>
              <a:r>
                <a:rPr lang="fr-FR" sz="900" i="1" u="none" dirty="0" err="1">
                  <a:solidFill>
                    <a:schemeClr val="tx1"/>
                  </a:solidFill>
                </a:rPr>
                <a:t>Integrator</a:t>
              </a:r>
              <a:endParaRPr lang="fr-FR" sz="900" i="1" u="none" dirty="0">
                <a:solidFill>
                  <a:schemeClr val="tx1"/>
                </a:solidFill>
              </a:endParaRPr>
            </a:p>
          </p:txBody>
        </p:sp>
        <p:cxnSp>
          <p:nvCxnSpPr>
            <p:cNvPr id="15" name="21 Conector recto">
              <a:extLst>
                <a:ext uri="{FF2B5EF4-FFF2-40B4-BE49-F238E27FC236}">
                  <a16:creationId xmlns:a16="http://schemas.microsoft.com/office/drawing/2014/main" id="{B410F8B1-C5FD-E872-3D3A-41FC0F4A2F50}"/>
                </a:ext>
              </a:extLst>
            </p:cNvPr>
            <p:cNvCxnSpPr/>
            <p:nvPr/>
          </p:nvCxnSpPr>
          <p:spPr bwMode="auto">
            <a:xfrm>
              <a:off x="4719364" y="2042722"/>
              <a:ext cx="400152" cy="1"/>
            </a:xfrm>
            <a:prstGeom prst="line">
              <a:avLst/>
            </a:prstGeom>
            <a:noFill/>
            <a:ln w="19050" cap="flat" cmpd="sng" algn="ctr">
              <a:solidFill>
                <a:schemeClr val="tx1"/>
              </a:solidFill>
              <a:prstDash val="solid"/>
              <a:round/>
              <a:headEnd type="none" w="med" len="med"/>
              <a:tailEnd type="none" w="med" len="med"/>
            </a:ln>
            <a:effectLst/>
          </p:spPr>
        </p:cxnSp>
        <p:cxnSp>
          <p:nvCxnSpPr>
            <p:cNvPr id="16" name="22 Conector recto">
              <a:extLst>
                <a:ext uri="{FF2B5EF4-FFF2-40B4-BE49-F238E27FC236}">
                  <a16:creationId xmlns:a16="http://schemas.microsoft.com/office/drawing/2014/main" id="{26A47A8C-8050-67F6-B600-B06BCE257776}"/>
                </a:ext>
              </a:extLst>
            </p:cNvPr>
            <p:cNvCxnSpPr/>
            <p:nvPr/>
          </p:nvCxnSpPr>
          <p:spPr bwMode="auto">
            <a:xfrm>
              <a:off x="4739298" y="1805613"/>
              <a:ext cx="373229" cy="1"/>
            </a:xfrm>
            <a:prstGeom prst="line">
              <a:avLst/>
            </a:prstGeom>
            <a:noFill/>
            <a:ln w="19050" cap="flat" cmpd="sng" algn="ctr">
              <a:solidFill>
                <a:schemeClr val="tx1"/>
              </a:solidFill>
              <a:prstDash val="solid"/>
              <a:round/>
              <a:headEnd type="none" w="med" len="med"/>
              <a:tailEnd type="none" w="med" len="med"/>
            </a:ln>
            <a:effectLst/>
          </p:spPr>
        </p:cxnSp>
        <p:sp>
          <p:nvSpPr>
            <p:cNvPr id="17" name="23 CuadroTexto">
              <a:extLst>
                <a:ext uri="{FF2B5EF4-FFF2-40B4-BE49-F238E27FC236}">
                  <a16:creationId xmlns:a16="http://schemas.microsoft.com/office/drawing/2014/main" id="{482222C0-5FAA-D20B-AC1B-617B2EA2E98D}"/>
                </a:ext>
              </a:extLst>
            </p:cNvPr>
            <p:cNvSpPr txBox="1"/>
            <p:nvPr/>
          </p:nvSpPr>
          <p:spPr>
            <a:xfrm>
              <a:off x="4819696" y="1640113"/>
              <a:ext cx="130251" cy="215444"/>
            </a:xfrm>
            <a:prstGeom prst="rect">
              <a:avLst/>
            </a:prstGeom>
            <a:noFill/>
          </p:spPr>
          <p:txBody>
            <a:bodyPr wrap="square" rtlCol="0">
              <a:spAutoFit/>
            </a:bodyPr>
            <a:lstStyle/>
            <a:p>
              <a:pPr>
                <a:buNone/>
              </a:pPr>
              <a:r>
                <a:rPr lang="es-ES" sz="800" i="1" u="none" dirty="0">
                  <a:solidFill>
                    <a:schemeClr val="tx1"/>
                  </a:solidFill>
                </a:rPr>
                <a:t>V</a:t>
              </a:r>
            </a:p>
          </p:txBody>
        </p:sp>
        <p:cxnSp>
          <p:nvCxnSpPr>
            <p:cNvPr id="18" name="24 Conector recto">
              <a:extLst>
                <a:ext uri="{FF2B5EF4-FFF2-40B4-BE49-F238E27FC236}">
                  <a16:creationId xmlns:a16="http://schemas.microsoft.com/office/drawing/2014/main" id="{FC78765A-85A3-7FC0-0BCC-70308664C98D}"/>
                </a:ext>
              </a:extLst>
            </p:cNvPr>
            <p:cNvCxnSpPr/>
            <p:nvPr/>
          </p:nvCxnSpPr>
          <p:spPr bwMode="auto">
            <a:xfrm>
              <a:off x="5462430" y="1536161"/>
              <a:ext cx="253457" cy="1"/>
            </a:xfrm>
            <a:prstGeom prst="line">
              <a:avLst/>
            </a:prstGeom>
            <a:noFill/>
            <a:ln w="19050" cap="flat" cmpd="sng" algn="ctr">
              <a:solidFill>
                <a:schemeClr val="tx1"/>
              </a:solidFill>
              <a:prstDash val="solid"/>
              <a:round/>
              <a:headEnd type="none" w="med" len="med"/>
              <a:tailEnd type="none" w="med" len="med"/>
            </a:ln>
            <a:effectLst/>
          </p:spPr>
        </p:cxnSp>
        <p:cxnSp>
          <p:nvCxnSpPr>
            <p:cNvPr id="19" name="25 Conector recto">
              <a:extLst>
                <a:ext uri="{FF2B5EF4-FFF2-40B4-BE49-F238E27FC236}">
                  <a16:creationId xmlns:a16="http://schemas.microsoft.com/office/drawing/2014/main" id="{CD86EBEA-A762-E2BD-05C7-B1BDE91422C1}"/>
                </a:ext>
              </a:extLst>
            </p:cNvPr>
            <p:cNvCxnSpPr/>
            <p:nvPr/>
          </p:nvCxnSpPr>
          <p:spPr bwMode="auto">
            <a:xfrm>
              <a:off x="5458812" y="1813017"/>
              <a:ext cx="265271" cy="1"/>
            </a:xfrm>
            <a:prstGeom prst="line">
              <a:avLst/>
            </a:prstGeom>
            <a:noFill/>
            <a:ln w="19050" cap="flat" cmpd="sng" algn="ctr">
              <a:solidFill>
                <a:schemeClr val="tx1"/>
              </a:solidFill>
              <a:prstDash val="solid"/>
              <a:round/>
              <a:headEnd type="none" w="med" len="med"/>
              <a:tailEnd type="none" w="med" len="med"/>
            </a:ln>
            <a:effectLst/>
          </p:spPr>
        </p:cxnSp>
        <p:cxnSp>
          <p:nvCxnSpPr>
            <p:cNvPr id="20" name="26 Conector recto">
              <a:extLst>
                <a:ext uri="{FF2B5EF4-FFF2-40B4-BE49-F238E27FC236}">
                  <a16:creationId xmlns:a16="http://schemas.microsoft.com/office/drawing/2014/main" id="{754DBF48-CD44-FD3E-5133-F592F7E6E822}"/>
                </a:ext>
              </a:extLst>
            </p:cNvPr>
            <p:cNvCxnSpPr/>
            <p:nvPr/>
          </p:nvCxnSpPr>
          <p:spPr bwMode="auto">
            <a:xfrm>
              <a:off x="6018647" y="1536161"/>
              <a:ext cx="261137" cy="1"/>
            </a:xfrm>
            <a:prstGeom prst="line">
              <a:avLst/>
            </a:prstGeom>
            <a:noFill/>
            <a:ln w="19050" cap="flat" cmpd="sng" algn="ctr">
              <a:solidFill>
                <a:schemeClr val="tx1"/>
              </a:solidFill>
              <a:prstDash val="solid"/>
              <a:round/>
              <a:headEnd type="none" w="med" len="med"/>
              <a:tailEnd type="none" w="med" len="med"/>
            </a:ln>
            <a:effectLst/>
          </p:spPr>
        </p:cxnSp>
        <p:cxnSp>
          <p:nvCxnSpPr>
            <p:cNvPr id="21" name="27 Conector recto">
              <a:extLst>
                <a:ext uri="{FF2B5EF4-FFF2-40B4-BE49-F238E27FC236}">
                  <a16:creationId xmlns:a16="http://schemas.microsoft.com/office/drawing/2014/main" id="{EA873C6B-02D5-1A96-A03C-24EE12552AE7}"/>
                </a:ext>
              </a:extLst>
            </p:cNvPr>
            <p:cNvCxnSpPr/>
            <p:nvPr/>
          </p:nvCxnSpPr>
          <p:spPr bwMode="auto">
            <a:xfrm>
              <a:off x="6024776" y="1813017"/>
              <a:ext cx="253457" cy="1"/>
            </a:xfrm>
            <a:prstGeom prst="line">
              <a:avLst/>
            </a:prstGeom>
            <a:noFill/>
            <a:ln w="19050" cap="flat" cmpd="sng" algn="ctr">
              <a:solidFill>
                <a:schemeClr val="tx1"/>
              </a:solidFill>
              <a:prstDash val="solid"/>
              <a:round/>
              <a:headEnd type="none" w="med" len="med"/>
              <a:tailEnd type="none" w="med" len="med"/>
            </a:ln>
            <a:effectLst/>
          </p:spPr>
        </p:cxnSp>
        <p:cxnSp>
          <p:nvCxnSpPr>
            <p:cNvPr id="22" name="28 Conector recto">
              <a:extLst>
                <a:ext uri="{FF2B5EF4-FFF2-40B4-BE49-F238E27FC236}">
                  <a16:creationId xmlns:a16="http://schemas.microsoft.com/office/drawing/2014/main" id="{C2A6D6F5-5FF7-636A-2B0F-3A962FA53B3A}"/>
                </a:ext>
              </a:extLst>
            </p:cNvPr>
            <p:cNvCxnSpPr/>
            <p:nvPr/>
          </p:nvCxnSpPr>
          <p:spPr bwMode="auto">
            <a:xfrm>
              <a:off x="6512999" y="1609405"/>
              <a:ext cx="148257" cy="1"/>
            </a:xfrm>
            <a:prstGeom prst="line">
              <a:avLst/>
            </a:prstGeom>
            <a:noFill/>
            <a:ln w="19050" cap="flat" cmpd="sng" algn="ctr">
              <a:solidFill>
                <a:schemeClr val="tx1"/>
              </a:solidFill>
              <a:prstDash val="solid"/>
              <a:round/>
              <a:headEnd type="none" w="med" len="med"/>
              <a:tailEnd type="none" w="med" len="med"/>
            </a:ln>
            <a:effectLst/>
          </p:spPr>
        </p:cxnSp>
        <p:cxnSp>
          <p:nvCxnSpPr>
            <p:cNvPr id="23" name="29 Conector recto">
              <a:extLst>
                <a:ext uri="{FF2B5EF4-FFF2-40B4-BE49-F238E27FC236}">
                  <a16:creationId xmlns:a16="http://schemas.microsoft.com/office/drawing/2014/main" id="{909CC76D-776C-C449-B867-777DB596AA3B}"/>
                </a:ext>
              </a:extLst>
            </p:cNvPr>
            <p:cNvCxnSpPr/>
            <p:nvPr/>
          </p:nvCxnSpPr>
          <p:spPr bwMode="auto">
            <a:xfrm>
              <a:off x="6509224" y="1743803"/>
              <a:ext cx="148257" cy="1"/>
            </a:xfrm>
            <a:prstGeom prst="line">
              <a:avLst/>
            </a:prstGeom>
            <a:noFill/>
            <a:ln w="19050" cap="flat" cmpd="sng" algn="ctr">
              <a:solidFill>
                <a:schemeClr val="tx1"/>
              </a:solidFill>
              <a:prstDash val="solid"/>
              <a:round/>
              <a:headEnd type="none" w="med" len="med"/>
              <a:tailEnd type="none" w="med" len="med"/>
            </a:ln>
            <a:effectLst/>
          </p:spPr>
        </p:cxnSp>
        <p:cxnSp>
          <p:nvCxnSpPr>
            <p:cNvPr id="24" name="30 Conector recto">
              <a:extLst>
                <a:ext uri="{FF2B5EF4-FFF2-40B4-BE49-F238E27FC236}">
                  <a16:creationId xmlns:a16="http://schemas.microsoft.com/office/drawing/2014/main" id="{DB69C978-DE9A-5D5C-0770-9B2E7184A54E}"/>
                </a:ext>
              </a:extLst>
            </p:cNvPr>
            <p:cNvCxnSpPr/>
            <p:nvPr/>
          </p:nvCxnSpPr>
          <p:spPr bwMode="auto">
            <a:xfrm flipV="1">
              <a:off x="6662458" y="1747873"/>
              <a:ext cx="0" cy="51475"/>
            </a:xfrm>
            <a:prstGeom prst="line">
              <a:avLst/>
            </a:prstGeom>
            <a:noFill/>
            <a:ln w="19050" cap="flat" cmpd="sng" algn="ctr">
              <a:solidFill>
                <a:schemeClr val="tx1"/>
              </a:solidFill>
              <a:prstDash val="solid"/>
              <a:round/>
              <a:headEnd type="none" w="med" len="med"/>
              <a:tailEnd type="none" w="med" len="med"/>
            </a:ln>
            <a:effectLst/>
          </p:spPr>
        </p:cxnSp>
        <p:cxnSp>
          <p:nvCxnSpPr>
            <p:cNvPr id="25" name="31 Conector recto">
              <a:extLst>
                <a:ext uri="{FF2B5EF4-FFF2-40B4-BE49-F238E27FC236}">
                  <a16:creationId xmlns:a16="http://schemas.microsoft.com/office/drawing/2014/main" id="{969FBFB9-7F0A-55B9-310F-B5A6CE11C161}"/>
                </a:ext>
              </a:extLst>
            </p:cNvPr>
            <p:cNvCxnSpPr/>
            <p:nvPr/>
          </p:nvCxnSpPr>
          <p:spPr bwMode="auto">
            <a:xfrm>
              <a:off x="6667107" y="1800810"/>
              <a:ext cx="130814" cy="1"/>
            </a:xfrm>
            <a:prstGeom prst="line">
              <a:avLst/>
            </a:prstGeom>
            <a:noFill/>
            <a:ln w="19050" cap="flat" cmpd="sng" algn="ctr">
              <a:solidFill>
                <a:schemeClr val="tx1"/>
              </a:solidFill>
              <a:prstDash val="solid"/>
              <a:round/>
              <a:headEnd type="none" w="med" len="med"/>
              <a:tailEnd type="none" w="med" len="med"/>
            </a:ln>
            <a:effectLst/>
          </p:spPr>
        </p:cxnSp>
        <p:sp>
          <p:nvSpPr>
            <p:cNvPr id="26" name="AutoShape 45">
              <a:extLst>
                <a:ext uri="{FF2B5EF4-FFF2-40B4-BE49-F238E27FC236}">
                  <a16:creationId xmlns:a16="http://schemas.microsoft.com/office/drawing/2014/main" id="{6E533331-64AA-6E9D-3C47-D0AF8EEEF038}"/>
                </a:ext>
              </a:extLst>
            </p:cNvPr>
            <p:cNvSpPr>
              <a:spLocks noChangeArrowheads="1"/>
            </p:cNvSpPr>
            <p:nvPr/>
          </p:nvSpPr>
          <p:spPr bwMode="auto">
            <a:xfrm rot="5400000">
              <a:off x="6824908" y="1476892"/>
              <a:ext cx="348682" cy="398008"/>
            </a:xfrm>
            <a:prstGeom prst="triangle">
              <a:avLst>
                <a:gd name="adj" fmla="val 50000"/>
              </a:avLst>
            </a:prstGeom>
            <a:solidFill>
              <a:srgbClr val="000099"/>
            </a:solidFill>
            <a:ln w="19050">
              <a:solidFill>
                <a:schemeClr val="tx1"/>
              </a:solidFill>
              <a:miter lim="800000"/>
              <a:headEnd/>
              <a:tailEnd/>
            </a:ln>
            <a:effectLst/>
          </p:spPr>
          <p:txBody>
            <a:bodyPr rot="10800000" vert="eaVert" wrap="none" anchor="ct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buNone/>
              </a:pPr>
              <a:r>
                <a:rPr lang="es-ES" sz="800" b="0" u="none" dirty="0">
                  <a:solidFill>
                    <a:schemeClr val="bg1"/>
                  </a:solidFill>
                </a:rPr>
                <a:t>TH</a:t>
              </a:r>
            </a:p>
          </p:txBody>
        </p:sp>
        <p:cxnSp>
          <p:nvCxnSpPr>
            <p:cNvPr id="27" name="33 Conector recto">
              <a:extLst>
                <a:ext uri="{FF2B5EF4-FFF2-40B4-BE49-F238E27FC236}">
                  <a16:creationId xmlns:a16="http://schemas.microsoft.com/office/drawing/2014/main" id="{C77BD00B-33BC-53DE-43A2-76163F3D0004}"/>
                </a:ext>
              </a:extLst>
            </p:cNvPr>
            <p:cNvCxnSpPr/>
            <p:nvPr/>
          </p:nvCxnSpPr>
          <p:spPr bwMode="auto">
            <a:xfrm flipV="1">
              <a:off x="6667149" y="1556508"/>
              <a:ext cx="0" cy="51475"/>
            </a:xfrm>
            <a:prstGeom prst="line">
              <a:avLst/>
            </a:prstGeom>
            <a:noFill/>
            <a:ln w="19050" cap="flat" cmpd="sng" algn="ctr">
              <a:solidFill>
                <a:schemeClr val="tx1"/>
              </a:solidFill>
              <a:prstDash val="solid"/>
              <a:round/>
              <a:headEnd type="none" w="med" len="med"/>
              <a:tailEnd type="none" w="med" len="med"/>
            </a:ln>
            <a:effectLst/>
          </p:spPr>
        </p:cxnSp>
        <p:sp>
          <p:nvSpPr>
            <p:cNvPr id="28" name="34 Rectángulo">
              <a:extLst>
                <a:ext uri="{FF2B5EF4-FFF2-40B4-BE49-F238E27FC236}">
                  <a16:creationId xmlns:a16="http://schemas.microsoft.com/office/drawing/2014/main" id="{EE3760BC-2439-1F63-41C6-A4C84A9D80B0}"/>
                </a:ext>
              </a:extLst>
            </p:cNvPr>
            <p:cNvSpPr/>
            <p:nvPr/>
          </p:nvSpPr>
          <p:spPr bwMode="auto">
            <a:xfrm>
              <a:off x="7255397" y="1466947"/>
              <a:ext cx="408597" cy="948288"/>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pPr>
              <a:endParaRPr kumimoji="0" lang="es-ES" sz="1200" b="0" i="0" u="sng" strike="noStrike" cap="none" normalizeH="0" baseline="0">
                <a:ln>
                  <a:noFill/>
                </a:ln>
                <a:solidFill>
                  <a:schemeClr val="bg1"/>
                </a:solidFill>
                <a:effectLst/>
                <a:latin typeface="Arial" charset="0"/>
              </a:endParaRPr>
            </a:p>
          </p:txBody>
        </p:sp>
        <p:cxnSp>
          <p:nvCxnSpPr>
            <p:cNvPr id="29" name="35 Conector recto">
              <a:extLst>
                <a:ext uri="{FF2B5EF4-FFF2-40B4-BE49-F238E27FC236}">
                  <a16:creationId xmlns:a16="http://schemas.microsoft.com/office/drawing/2014/main" id="{31004D2E-76AD-2D06-3D9F-064D50AB0FFE}"/>
                </a:ext>
              </a:extLst>
            </p:cNvPr>
            <p:cNvCxnSpPr/>
            <p:nvPr/>
          </p:nvCxnSpPr>
          <p:spPr bwMode="auto">
            <a:xfrm>
              <a:off x="6667107" y="1558561"/>
              <a:ext cx="130814" cy="1"/>
            </a:xfrm>
            <a:prstGeom prst="line">
              <a:avLst/>
            </a:prstGeom>
            <a:noFill/>
            <a:ln w="19050" cap="flat" cmpd="sng" algn="ctr">
              <a:solidFill>
                <a:schemeClr val="tx1"/>
              </a:solidFill>
              <a:prstDash val="solid"/>
              <a:round/>
              <a:headEnd type="none" w="med" len="med"/>
              <a:tailEnd type="none" w="med" len="med"/>
            </a:ln>
            <a:effectLst/>
          </p:spPr>
        </p:cxnSp>
        <p:cxnSp>
          <p:nvCxnSpPr>
            <p:cNvPr id="30" name="36 Conector recto">
              <a:extLst>
                <a:ext uri="{FF2B5EF4-FFF2-40B4-BE49-F238E27FC236}">
                  <a16:creationId xmlns:a16="http://schemas.microsoft.com/office/drawing/2014/main" id="{A08BC4B8-1E34-00FD-4499-A82732B10432}"/>
                </a:ext>
              </a:extLst>
            </p:cNvPr>
            <p:cNvCxnSpPr/>
            <p:nvPr/>
          </p:nvCxnSpPr>
          <p:spPr bwMode="auto">
            <a:xfrm>
              <a:off x="7038623" y="1609445"/>
              <a:ext cx="210350" cy="1"/>
            </a:xfrm>
            <a:prstGeom prst="line">
              <a:avLst/>
            </a:prstGeom>
            <a:noFill/>
            <a:ln w="19050" cap="flat" cmpd="sng" algn="ctr">
              <a:solidFill>
                <a:schemeClr val="tx1"/>
              </a:solidFill>
              <a:prstDash val="solid"/>
              <a:round/>
              <a:headEnd type="none" w="med" len="med"/>
              <a:tailEnd type="none" w="med" len="med"/>
            </a:ln>
            <a:effectLst/>
          </p:spPr>
        </p:cxnSp>
        <p:cxnSp>
          <p:nvCxnSpPr>
            <p:cNvPr id="31" name="37 Conector recto">
              <a:extLst>
                <a:ext uri="{FF2B5EF4-FFF2-40B4-BE49-F238E27FC236}">
                  <a16:creationId xmlns:a16="http://schemas.microsoft.com/office/drawing/2014/main" id="{7253825E-D62B-38C0-21B6-3538DF2BB6D0}"/>
                </a:ext>
              </a:extLst>
            </p:cNvPr>
            <p:cNvCxnSpPr/>
            <p:nvPr/>
          </p:nvCxnSpPr>
          <p:spPr bwMode="auto">
            <a:xfrm>
              <a:off x="7034848" y="1743844"/>
              <a:ext cx="210350" cy="1"/>
            </a:xfrm>
            <a:prstGeom prst="line">
              <a:avLst/>
            </a:prstGeom>
            <a:noFill/>
            <a:ln w="19050" cap="flat" cmpd="sng" algn="ctr">
              <a:solidFill>
                <a:schemeClr val="tx1"/>
              </a:solidFill>
              <a:prstDash val="solid"/>
              <a:round/>
              <a:headEnd type="none" w="med" len="med"/>
              <a:tailEnd type="none" w="med" len="med"/>
            </a:ln>
            <a:effectLst/>
          </p:spPr>
        </p:cxnSp>
        <p:sp>
          <p:nvSpPr>
            <p:cNvPr id="32" name="ZoneTexte 632">
              <a:extLst>
                <a:ext uri="{FF2B5EF4-FFF2-40B4-BE49-F238E27FC236}">
                  <a16:creationId xmlns:a16="http://schemas.microsoft.com/office/drawing/2014/main" id="{12353FF5-C046-7BE9-7547-5ED7502BB3ED}"/>
                </a:ext>
              </a:extLst>
            </p:cNvPr>
            <p:cNvSpPr txBox="1">
              <a:spLocks noChangeArrowheads="1"/>
            </p:cNvSpPr>
            <p:nvPr/>
          </p:nvSpPr>
          <p:spPr bwMode="auto">
            <a:xfrm flipH="1">
              <a:off x="6587658" y="1216671"/>
              <a:ext cx="684781" cy="341622"/>
            </a:xfrm>
            <a:prstGeom prst="rect">
              <a:avLst/>
            </a:prstGeom>
            <a:noFill/>
            <a:ln w="9525">
              <a:noFill/>
              <a:miter lim="800000"/>
              <a:headEnd/>
              <a:tailEnd/>
            </a:ln>
          </p:spPr>
          <p:txBody>
            <a:bodyPr wrap="none" lIns="91429" tIns="45715" rIns="91429" bIns="45715">
              <a:spAutoFit/>
            </a:bodyPr>
            <a:lstStyle/>
            <a:p>
              <a:pPr algn="ctr">
                <a:buNone/>
              </a:pPr>
              <a:r>
                <a:rPr lang="fr-FR" sz="900" i="1" u="none" dirty="0" err="1">
                  <a:solidFill>
                    <a:schemeClr val="tx1"/>
                  </a:solidFill>
                </a:rPr>
                <a:t>Track</a:t>
              </a:r>
              <a:r>
                <a:rPr lang="fr-FR" sz="900" i="1" u="none" dirty="0">
                  <a:solidFill>
                    <a:schemeClr val="tx1"/>
                  </a:solidFill>
                </a:rPr>
                <a:t>-</a:t>
              </a:r>
              <a:br>
                <a:rPr lang="fr-FR" sz="900" i="1" u="none" dirty="0">
                  <a:solidFill>
                    <a:schemeClr val="tx1"/>
                  </a:solidFill>
                </a:rPr>
              </a:br>
              <a:r>
                <a:rPr lang="fr-FR" sz="900" i="1" u="none" dirty="0">
                  <a:solidFill>
                    <a:schemeClr val="tx1"/>
                  </a:solidFill>
                </a:rPr>
                <a:t>and-</a:t>
              </a:r>
              <a:r>
                <a:rPr lang="fr-FR" sz="900" i="1" u="none" dirty="0" err="1">
                  <a:solidFill>
                    <a:schemeClr val="tx1"/>
                  </a:solidFill>
                </a:rPr>
                <a:t>Hold</a:t>
              </a:r>
              <a:endParaRPr lang="fr-FR" sz="900" i="1" u="none" dirty="0">
                <a:solidFill>
                  <a:schemeClr val="tx1"/>
                </a:solidFill>
              </a:endParaRPr>
            </a:p>
          </p:txBody>
        </p:sp>
        <p:cxnSp>
          <p:nvCxnSpPr>
            <p:cNvPr id="33" name="39 Conector recto">
              <a:extLst>
                <a:ext uri="{FF2B5EF4-FFF2-40B4-BE49-F238E27FC236}">
                  <a16:creationId xmlns:a16="http://schemas.microsoft.com/office/drawing/2014/main" id="{8ABC7DEF-2880-759C-9DD7-8D363F9336B5}"/>
                </a:ext>
              </a:extLst>
            </p:cNvPr>
            <p:cNvCxnSpPr/>
            <p:nvPr/>
          </p:nvCxnSpPr>
          <p:spPr bwMode="auto">
            <a:xfrm>
              <a:off x="7668034" y="1804879"/>
              <a:ext cx="157377" cy="1"/>
            </a:xfrm>
            <a:prstGeom prst="line">
              <a:avLst/>
            </a:prstGeom>
            <a:noFill/>
            <a:ln w="19050" cap="flat" cmpd="sng" algn="ctr">
              <a:solidFill>
                <a:schemeClr val="tx1"/>
              </a:solidFill>
              <a:prstDash val="solid"/>
              <a:round/>
              <a:headEnd type="none" w="med" len="med"/>
              <a:tailEnd type="none" w="med" len="med"/>
            </a:ln>
            <a:effectLst/>
          </p:spPr>
        </p:cxnSp>
        <p:cxnSp>
          <p:nvCxnSpPr>
            <p:cNvPr id="34" name="40 Conector recto">
              <a:extLst>
                <a:ext uri="{FF2B5EF4-FFF2-40B4-BE49-F238E27FC236}">
                  <a16:creationId xmlns:a16="http://schemas.microsoft.com/office/drawing/2014/main" id="{E4C1A11C-0939-DD89-5C9F-BFC8D6B08358}"/>
                </a:ext>
              </a:extLst>
            </p:cNvPr>
            <p:cNvCxnSpPr/>
            <p:nvPr/>
          </p:nvCxnSpPr>
          <p:spPr bwMode="auto">
            <a:xfrm>
              <a:off x="7664259" y="2081736"/>
              <a:ext cx="157377" cy="1"/>
            </a:xfrm>
            <a:prstGeom prst="line">
              <a:avLst/>
            </a:prstGeom>
            <a:noFill/>
            <a:ln w="19050" cap="flat" cmpd="sng" algn="ctr">
              <a:solidFill>
                <a:schemeClr val="tx1"/>
              </a:solidFill>
              <a:prstDash val="solid"/>
              <a:round/>
              <a:headEnd type="none" w="med" len="med"/>
              <a:tailEnd type="none" w="med" len="med"/>
            </a:ln>
            <a:effectLst/>
          </p:spPr>
        </p:cxnSp>
        <p:cxnSp>
          <p:nvCxnSpPr>
            <p:cNvPr id="35" name="41 Conector recto">
              <a:extLst>
                <a:ext uri="{FF2B5EF4-FFF2-40B4-BE49-F238E27FC236}">
                  <a16:creationId xmlns:a16="http://schemas.microsoft.com/office/drawing/2014/main" id="{EA83DCA4-0CB5-581E-CABA-321AF86D1EB6}"/>
                </a:ext>
              </a:extLst>
            </p:cNvPr>
            <p:cNvCxnSpPr/>
            <p:nvPr/>
          </p:nvCxnSpPr>
          <p:spPr bwMode="auto">
            <a:xfrm>
              <a:off x="5462430" y="2065120"/>
              <a:ext cx="253457" cy="1"/>
            </a:xfrm>
            <a:prstGeom prst="line">
              <a:avLst/>
            </a:prstGeom>
            <a:noFill/>
            <a:ln w="19050" cap="flat" cmpd="sng" algn="ctr">
              <a:solidFill>
                <a:schemeClr val="tx1"/>
              </a:solidFill>
              <a:prstDash val="solid"/>
              <a:round/>
              <a:headEnd type="none" w="med" len="med"/>
              <a:tailEnd type="none" w="med" len="med"/>
            </a:ln>
            <a:effectLst/>
          </p:spPr>
        </p:cxnSp>
        <p:cxnSp>
          <p:nvCxnSpPr>
            <p:cNvPr id="36" name="42 Conector recto">
              <a:extLst>
                <a:ext uri="{FF2B5EF4-FFF2-40B4-BE49-F238E27FC236}">
                  <a16:creationId xmlns:a16="http://schemas.microsoft.com/office/drawing/2014/main" id="{D2B9A47C-5C26-4379-4DFC-B6F466275CAF}"/>
                </a:ext>
              </a:extLst>
            </p:cNvPr>
            <p:cNvCxnSpPr/>
            <p:nvPr/>
          </p:nvCxnSpPr>
          <p:spPr bwMode="auto">
            <a:xfrm>
              <a:off x="5458655" y="2341977"/>
              <a:ext cx="253457" cy="1"/>
            </a:xfrm>
            <a:prstGeom prst="line">
              <a:avLst/>
            </a:prstGeom>
            <a:noFill/>
            <a:ln w="19050" cap="flat" cmpd="sng" algn="ctr">
              <a:solidFill>
                <a:schemeClr val="tx1"/>
              </a:solidFill>
              <a:prstDash val="solid"/>
              <a:round/>
              <a:headEnd type="none" w="med" len="med"/>
              <a:tailEnd type="none" w="med" len="med"/>
            </a:ln>
            <a:effectLst/>
          </p:spPr>
        </p:cxnSp>
        <p:cxnSp>
          <p:nvCxnSpPr>
            <p:cNvPr id="37" name="43 Conector recto">
              <a:extLst>
                <a:ext uri="{FF2B5EF4-FFF2-40B4-BE49-F238E27FC236}">
                  <a16:creationId xmlns:a16="http://schemas.microsoft.com/office/drawing/2014/main" id="{BC3514EB-E61F-D0DE-39E7-ABDB29240E13}"/>
                </a:ext>
              </a:extLst>
            </p:cNvPr>
            <p:cNvCxnSpPr/>
            <p:nvPr/>
          </p:nvCxnSpPr>
          <p:spPr bwMode="auto">
            <a:xfrm>
              <a:off x="6028551" y="2065120"/>
              <a:ext cx="253457" cy="1"/>
            </a:xfrm>
            <a:prstGeom prst="line">
              <a:avLst/>
            </a:prstGeom>
            <a:noFill/>
            <a:ln w="19050" cap="flat" cmpd="sng" algn="ctr">
              <a:solidFill>
                <a:schemeClr val="tx1"/>
              </a:solidFill>
              <a:prstDash val="solid"/>
              <a:round/>
              <a:headEnd type="none" w="med" len="med"/>
              <a:tailEnd type="none" w="med" len="med"/>
            </a:ln>
            <a:effectLst/>
          </p:spPr>
        </p:cxnSp>
        <p:cxnSp>
          <p:nvCxnSpPr>
            <p:cNvPr id="38" name="44 Conector recto">
              <a:extLst>
                <a:ext uri="{FF2B5EF4-FFF2-40B4-BE49-F238E27FC236}">
                  <a16:creationId xmlns:a16="http://schemas.microsoft.com/office/drawing/2014/main" id="{66B82076-3812-C1A5-33C1-02FC42104D53}"/>
                </a:ext>
              </a:extLst>
            </p:cNvPr>
            <p:cNvCxnSpPr/>
            <p:nvPr/>
          </p:nvCxnSpPr>
          <p:spPr bwMode="auto">
            <a:xfrm>
              <a:off x="6024776" y="2341977"/>
              <a:ext cx="253457" cy="1"/>
            </a:xfrm>
            <a:prstGeom prst="line">
              <a:avLst/>
            </a:prstGeom>
            <a:noFill/>
            <a:ln w="19050" cap="flat" cmpd="sng" algn="ctr">
              <a:solidFill>
                <a:schemeClr val="tx1"/>
              </a:solidFill>
              <a:prstDash val="solid"/>
              <a:round/>
              <a:headEnd type="none" w="med" len="med"/>
              <a:tailEnd type="none" w="med" len="med"/>
            </a:ln>
            <a:effectLst/>
          </p:spPr>
        </p:cxnSp>
        <p:cxnSp>
          <p:nvCxnSpPr>
            <p:cNvPr id="39" name="45 Conector recto">
              <a:extLst>
                <a:ext uri="{FF2B5EF4-FFF2-40B4-BE49-F238E27FC236}">
                  <a16:creationId xmlns:a16="http://schemas.microsoft.com/office/drawing/2014/main" id="{536BB1BE-6B42-F6D6-9C8A-21F27750BC29}"/>
                </a:ext>
              </a:extLst>
            </p:cNvPr>
            <p:cNvCxnSpPr/>
            <p:nvPr/>
          </p:nvCxnSpPr>
          <p:spPr bwMode="auto">
            <a:xfrm>
              <a:off x="6512999" y="2138364"/>
              <a:ext cx="148257" cy="1"/>
            </a:xfrm>
            <a:prstGeom prst="line">
              <a:avLst/>
            </a:prstGeom>
            <a:noFill/>
            <a:ln w="19050" cap="flat" cmpd="sng" algn="ctr">
              <a:solidFill>
                <a:schemeClr val="tx1"/>
              </a:solidFill>
              <a:prstDash val="solid"/>
              <a:round/>
              <a:headEnd type="none" w="med" len="med"/>
              <a:tailEnd type="none" w="med" len="med"/>
            </a:ln>
            <a:effectLst/>
          </p:spPr>
        </p:cxnSp>
        <p:cxnSp>
          <p:nvCxnSpPr>
            <p:cNvPr id="40" name="46 Conector recto">
              <a:extLst>
                <a:ext uri="{FF2B5EF4-FFF2-40B4-BE49-F238E27FC236}">
                  <a16:creationId xmlns:a16="http://schemas.microsoft.com/office/drawing/2014/main" id="{E0FAF933-1844-0E01-4296-B6CFC1238680}"/>
                </a:ext>
              </a:extLst>
            </p:cNvPr>
            <p:cNvCxnSpPr/>
            <p:nvPr/>
          </p:nvCxnSpPr>
          <p:spPr bwMode="auto">
            <a:xfrm>
              <a:off x="6509224" y="2272763"/>
              <a:ext cx="148257" cy="1"/>
            </a:xfrm>
            <a:prstGeom prst="line">
              <a:avLst/>
            </a:prstGeom>
            <a:noFill/>
            <a:ln w="19050" cap="flat" cmpd="sng" algn="ctr">
              <a:solidFill>
                <a:schemeClr val="tx1"/>
              </a:solidFill>
              <a:prstDash val="solid"/>
              <a:round/>
              <a:headEnd type="none" w="med" len="med"/>
              <a:tailEnd type="none" w="med" len="med"/>
            </a:ln>
            <a:effectLst/>
          </p:spPr>
        </p:cxnSp>
        <p:cxnSp>
          <p:nvCxnSpPr>
            <p:cNvPr id="41" name="47 Conector recto">
              <a:extLst>
                <a:ext uri="{FF2B5EF4-FFF2-40B4-BE49-F238E27FC236}">
                  <a16:creationId xmlns:a16="http://schemas.microsoft.com/office/drawing/2014/main" id="{DE94579A-7FD9-939B-2639-FCBED487E8EC}"/>
                </a:ext>
              </a:extLst>
            </p:cNvPr>
            <p:cNvCxnSpPr/>
            <p:nvPr/>
          </p:nvCxnSpPr>
          <p:spPr bwMode="auto">
            <a:xfrm flipV="1">
              <a:off x="6662458" y="2276833"/>
              <a:ext cx="0" cy="51475"/>
            </a:xfrm>
            <a:prstGeom prst="line">
              <a:avLst/>
            </a:prstGeom>
            <a:noFill/>
            <a:ln w="19050" cap="flat" cmpd="sng" algn="ctr">
              <a:solidFill>
                <a:schemeClr val="tx1"/>
              </a:solidFill>
              <a:prstDash val="solid"/>
              <a:round/>
              <a:headEnd type="none" w="med" len="med"/>
              <a:tailEnd type="none" w="med" len="med"/>
            </a:ln>
            <a:effectLst/>
          </p:spPr>
        </p:cxnSp>
        <p:cxnSp>
          <p:nvCxnSpPr>
            <p:cNvPr id="42" name="48 Conector recto">
              <a:extLst>
                <a:ext uri="{FF2B5EF4-FFF2-40B4-BE49-F238E27FC236}">
                  <a16:creationId xmlns:a16="http://schemas.microsoft.com/office/drawing/2014/main" id="{E5C6D29C-1B39-023F-686E-1F9AFBBAEFC7}"/>
                </a:ext>
              </a:extLst>
            </p:cNvPr>
            <p:cNvCxnSpPr/>
            <p:nvPr/>
          </p:nvCxnSpPr>
          <p:spPr bwMode="auto">
            <a:xfrm>
              <a:off x="6667107" y="2329769"/>
              <a:ext cx="130814" cy="1"/>
            </a:xfrm>
            <a:prstGeom prst="line">
              <a:avLst/>
            </a:prstGeom>
            <a:noFill/>
            <a:ln w="19050" cap="flat" cmpd="sng" algn="ctr">
              <a:solidFill>
                <a:schemeClr val="tx1"/>
              </a:solidFill>
              <a:prstDash val="solid"/>
              <a:round/>
              <a:headEnd type="none" w="med" len="med"/>
              <a:tailEnd type="none" w="med" len="med"/>
            </a:ln>
            <a:effectLst/>
          </p:spPr>
        </p:cxnSp>
        <p:sp>
          <p:nvSpPr>
            <p:cNvPr id="43" name="AutoShape 45">
              <a:extLst>
                <a:ext uri="{FF2B5EF4-FFF2-40B4-BE49-F238E27FC236}">
                  <a16:creationId xmlns:a16="http://schemas.microsoft.com/office/drawing/2014/main" id="{12429D3C-31B8-1DF8-D0A5-8020F05240BF}"/>
                </a:ext>
              </a:extLst>
            </p:cNvPr>
            <p:cNvSpPr>
              <a:spLocks noChangeArrowheads="1"/>
            </p:cNvSpPr>
            <p:nvPr/>
          </p:nvSpPr>
          <p:spPr bwMode="auto">
            <a:xfrm rot="5400000">
              <a:off x="6824908" y="2005851"/>
              <a:ext cx="348682" cy="398008"/>
            </a:xfrm>
            <a:prstGeom prst="triangle">
              <a:avLst>
                <a:gd name="adj" fmla="val 50000"/>
              </a:avLst>
            </a:prstGeom>
            <a:solidFill>
              <a:srgbClr val="CC0099"/>
            </a:solidFill>
            <a:ln w="19050">
              <a:solidFill>
                <a:schemeClr val="tx1"/>
              </a:solidFill>
              <a:miter lim="800000"/>
              <a:headEnd/>
              <a:tailEnd/>
            </a:ln>
            <a:effectLst/>
          </p:spPr>
          <p:txBody>
            <a:bodyPr rot="10800000" vert="eaVert" wrap="none" anchor="ct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buNone/>
              </a:pPr>
              <a:r>
                <a:rPr lang="es-ES" sz="800" b="0" u="none" dirty="0"/>
                <a:t>TH</a:t>
              </a:r>
            </a:p>
          </p:txBody>
        </p:sp>
        <p:cxnSp>
          <p:nvCxnSpPr>
            <p:cNvPr id="44" name="50 Conector recto">
              <a:extLst>
                <a:ext uri="{FF2B5EF4-FFF2-40B4-BE49-F238E27FC236}">
                  <a16:creationId xmlns:a16="http://schemas.microsoft.com/office/drawing/2014/main" id="{B6AAAD88-C519-E7DE-0F2F-B83C796ECC1C}"/>
                </a:ext>
              </a:extLst>
            </p:cNvPr>
            <p:cNvCxnSpPr/>
            <p:nvPr/>
          </p:nvCxnSpPr>
          <p:spPr bwMode="auto">
            <a:xfrm flipV="1">
              <a:off x="6667149" y="2085467"/>
              <a:ext cx="0" cy="51475"/>
            </a:xfrm>
            <a:prstGeom prst="line">
              <a:avLst/>
            </a:prstGeom>
            <a:noFill/>
            <a:ln w="19050" cap="flat" cmpd="sng" algn="ctr">
              <a:solidFill>
                <a:schemeClr val="tx1"/>
              </a:solidFill>
              <a:prstDash val="solid"/>
              <a:round/>
              <a:headEnd type="none" w="med" len="med"/>
              <a:tailEnd type="none" w="med" len="med"/>
            </a:ln>
            <a:effectLst/>
          </p:spPr>
        </p:cxnSp>
        <p:cxnSp>
          <p:nvCxnSpPr>
            <p:cNvPr id="45" name="51 Conector recto">
              <a:extLst>
                <a:ext uri="{FF2B5EF4-FFF2-40B4-BE49-F238E27FC236}">
                  <a16:creationId xmlns:a16="http://schemas.microsoft.com/office/drawing/2014/main" id="{B20F6856-37EC-B24F-ED64-E5E409C43203}"/>
                </a:ext>
              </a:extLst>
            </p:cNvPr>
            <p:cNvCxnSpPr/>
            <p:nvPr/>
          </p:nvCxnSpPr>
          <p:spPr bwMode="auto">
            <a:xfrm>
              <a:off x="6667107" y="2087520"/>
              <a:ext cx="130814" cy="1"/>
            </a:xfrm>
            <a:prstGeom prst="line">
              <a:avLst/>
            </a:prstGeom>
            <a:noFill/>
            <a:ln w="19050" cap="flat" cmpd="sng" algn="ctr">
              <a:solidFill>
                <a:schemeClr val="tx1"/>
              </a:solidFill>
              <a:prstDash val="solid"/>
              <a:round/>
              <a:headEnd type="none" w="med" len="med"/>
              <a:tailEnd type="none" w="med" len="med"/>
            </a:ln>
            <a:effectLst/>
          </p:spPr>
        </p:cxnSp>
        <p:cxnSp>
          <p:nvCxnSpPr>
            <p:cNvPr id="46" name="52 Conector recto">
              <a:extLst>
                <a:ext uri="{FF2B5EF4-FFF2-40B4-BE49-F238E27FC236}">
                  <a16:creationId xmlns:a16="http://schemas.microsoft.com/office/drawing/2014/main" id="{BD49DCA5-F980-93FE-4CF2-3A9C3DEEA4B5}"/>
                </a:ext>
              </a:extLst>
            </p:cNvPr>
            <p:cNvCxnSpPr/>
            <p:nvPr/>
          </p:nvCxnSpPr>
          <p:spPr bwMode="auto">
            <a:xfrm>
              <a:off x="7038623" y="2138404"/>
              <a:ext cx="210350" cy="1"/>
            </a:xfrm>
            <a:prstGeom prst="line">
              <a:avLst/>
            </a:prstGeom>
            <a:noFill/>
            <a:ln w="19050" cap="flat" cmpd="sng" algn="ctr">
              <a:solidFill>
                <a:schemeClr val="tx1"/>
              </a:solidFill>
              <a:prstDash val="solid"/>
              <a:round/>
              <a:headEnd type="none" w="med" len="med"/>
              <a:tailEnd type="none" w="med" len="med"/>
            </a:ln>
            <a:effectLst/>
          </p:spPr>
        </p:cxnSp>
        <p:cxnSp>
          <p:nvCxnSpPr>
            <p:cNvPr id="47" name="53 Conector recto">
              <a:extLst>
                <a:ext uri="{FF2B5EF4-FFF2-40B4-BE49-F238E27FC236}">
                  <a16:creationId xmlns:a16="http://schemas.microsoft.com/office/drawing/2014/main" id="{6E368FA7-C593-8E10-DE0F-CE557341EE45}"/>
                </a:ext>
              </a:extLst>
            </p:cNvPr>
            <p:cNvCxnSpPr/>
            <p:nvPr/>
          </p:nvCxnSpPr>
          <p:spPr bwMode="auto">
            <a:xfrm>
              <a:off x="7034848" y="2272803"/>
              <a:ext cx="210350" cy="1"/>
            </a:xfrm>
            <a:prstGeom prst="line">
              <a:avLst/>
            </a:prstGeom>
            <a:noFill/>
            <a:ln w="19050" cap="flat" cmpd="sng" algn="ctr">
              <a:solidFill>
                <a:schemeClr val="tx1"/>
              </a:solidFill>
              <a:prstDash val="solid"/>
              <a:round/>
              <a:headEnd type="none" w="med" len="med"/>
              <a:tailEnd type="none" w="med" len="med"/>
            </a:ln>
            <a:effectLst/>
          </p:spPr>
        </p:cxnSp>
        <p:sp>
          <p:nvSpPr>
            <p:cNvPr id="48" name="ZoneTexte 632">
              <a:extLst>
                <a:ext uri="{FF2B5EF4-FFF2-40B4-BE49-F238E27FC236}">
                  <a16:creationId xmlns:a16="http://schemas.microsoft.com/office/drawing/2014/main" id="{0B4E79E5-B151-AFDC-5066-5BB5FB021A52}"/>
                </a:ext>
              </a:extLst>
            </p:cNvPr>
            <p:cNvSpPr txBox="1">
              <a:spLocks noChangeArrowheads="1"/>
            </p:cNvSpPr>
            <p:nvPr/>
          </p:nvSpPr>
          <p:spPr bwMode="auto">
            <a:xfrm flipH="1">
              <a:off x="5674546" y="1280078"/>
              <a:ext cx="466772" cy="216972"/>
            </a:xfrm>
            <a:prstGeom prst="rect">
              <a:avLst/>
            </a:prstGeom>
            <a:noFill/>
            <a:ln w="9525">
              <a:noFill/>
              <a:miter lim="800000"/>
              <a:headEnd/>
              <a:tailEnd/>
            </a:ln>
          </p:spPr>
          <p:txBody>
            <a:bodyPr wrap="none" lIns="91429" tIns="45715" rIns="91429" bIns="45715">
              <a:spAutoFit/>
            </a:bodyPr>
            <a:lstStyle/>
            <a:p>
              <a:pPr>
                <a:buNone/>
              </a:pPr>
              <a:r>
                <a:rPr lang="fr-FR" sz="900" i="1" u="none" dirty="0" err="1">
                  <a:solidFill>
                    <a:schemeClr val="tx1"/>
                  </a:solidFill>
                </a:rPr>
                <a:t>Filter</a:t>
              </a:r>
              <a:endParaRPr lang="fr-FR" sz="900" i="1" u="none" dirty="0">
                <a:solidFill>
                  <a:schemeClr val="tx1"/>
                </a:solidFill>
              </a:endParaRPr>
            </a:p>
          </p:txBody>
        </p:sp>
        <p:sp>
          <p:nvSpPr>
            <p:cNvPr id="49" name="ZoneTexte 632">
              <a:extLst>
                <a:ext uri="{FF2B5EF4-FFF2-40B4-BE49-F238E27FC236}">
                  <a16:creationId xmlns:a16="http://schemas.microsoft.com/office/drawing/2014/main" id="{A33DDF6C-BA65-D4C8-B1DC-8845755255D1}"/>
                </a:ext>
              </a:extLst>
            </p:cNvPr>
            <p:cNvSpPr txBox="1">
              <a:spLocks noChangeArrowheads="1"/>
            </p:cNvSpPr>
            <p:nvPr/>
          </p:nvSpPr>
          <p:spPr bwMode="auto">
            <a:xfrm flipH="1">
              <a:off x="5022072" y="1131048"/>
              <a:ext cx="606234" cy="369322"/>
            </a:xfrm>
            <a:prstGeom prst="rect">
              <a:avLst/>
            </a:prstGeom>
            <a:noFill/>
            <a:ln w="9525">
              <a:noFill/>
              <a:miter lim="800000"/>
              <a:headEnd/>
              <a:tailEnd/>
            </a:ln>
          </p:spPr>
          <p:txBody>
            <a:bodyPr wrap="none" lIns="91429" tIns="45715" rIns="91429" bIns="45715">
              <a:spAutoFit/>
            </a:bodyPr>
            <a:lstStyle/>
            <a:p>
              <a:pPr algn="ctr">
                <a:buNone/>
              </a:pPr>
              <a:r>
                <a:rPr lang="fr-FR" sz="900" i="1" u="none" dirty="0">
                  <a:solidFill>
                    <a:schemeClr val="tx1"/>
                  </a:solidFill>
                </a:rPr>
                <a:t>Pre-</a:t>
              </a:r>
              <a:br>
                <a:rPr lang="fr-FR" sz="900" i="1" u="none" dirty="0">
                  <a:solidFill>
                    <a:schemeClr val="tx1"/>
                  </a:solidFill>
                </a:rPr>
              </a:br>
              <a:r>
                <a:rPr lang="fr-FR" sz="900" i="1" u="none" dirty="0">
                  <a:solidFill>
                    <a:schemeClr val="tx1"/>
                  </a:solidFill>
                </a:rPr>
                <a:t>amplifier</a:t>
              </a:r>
            </a:p>
          </p:txBody>
        </p:sp>
        <p:sp>
          <p:nvSpPr>
            <p:cNvPr id="50" name="ZoneTexte 632">
              <a:extLst>
                <a:ext uri="{FF2B5EF4-FFF2-40B4-BE49-F238E27FC236}">
                  <a16:creationId xmlns:a16="http://schemas.microsoft.com/office/drawing/2014/main" id="{5C45AC5A-0D31-7922-91E4-49B2FDB3CD47}"/>
                </a:ext>
              </a:extLst>
            </p:cNvPr>
            <p:cNvSpPr txBox="1">
              <a:spLocks noChangeArrowheads="1"/>
            </p:cNvSpPr>
            <p:nvPr/>
          </p:nvSpPr>
          <p:spPr bwMode="auto">
            <a:xfrm flipH="1">
              <a:off x="7118334" y="1280078"/>
              <a:ext cx="793785" cy="216972"/>
            </a:xfrm>
            <a:prstGeom prst="rect">
              <a:avLst/>
            </a:prstGeom>
            <a:noFill/>
            <a:ln w="9525">
              <a:noFill/>
              <a:miter lim="800000"/>
              <a:headEnd/>
              <a:tailEnd/>
            </a:ln>
          </p:spPr>
          <p:txBody>
            <a:bodyPr wrap="none" lIns="91429" tIns="45715" rIns="91429" bIns="45715">
              <a:spAutoFit/>
            </a:bodyPr>
            <a:lstStyle/>
            <a:p>
              <a:pPr>
                <a:buNone/>
              </a:pPr>
              <a:r>
                <a:rPr lang="fr-FR" sz="900" i="1" u="none" dirty="0">
                  <a:solidFill>
                    <a:schemeClr val="tx1"/>
                  </a:solidFill>
                </a:rPr>
                <a:t>Multiplexer</a:t>
              </a:r>
            </a:p>
          </p:txBody>
        </p:sp>
        <p:sp>
          <p:nvSpPr>
            <p:cNvPr id="51" name="ZoneTexte 632">
              <a:extLst>
                <a:ext uri="{FF2B5EF4-FFF2-40B4-BE49-F238E27FC236}">
                  <a16:creationId xmlns:a16="http://schemas.microsoft.com/office/drawing/2014/main" id="{C9F572AC-6B33-306C-7F32-640575015093}"/>
                </a:ext>
              </a:extLst>
            </p:cNvPr>
            <p:cNvSpPr txBox="1">
              <a:spLocks noChangeArrowheads="1"/>
            </p:cNvSpPr>
            <p:nvPr/>
          </p:nvSpPr>
          <p:spPr bwMode="auto">
            <a:xfrm flipH="1">
              <a:off x="7704573" y="1442783"/>
              <a:ext cx="505245" cy="341622"/>
            </a:xfrm>
            <a:prstGeom prst="rect">
              <a:avLst/>
            </a:prstGeom>
            <a:noFill/>
            <a:ln w="9525">
              <a:noFill/>
              <a:miter lim="800000"/>
              <a:headEnd/>
              <a:tailEnd/>
            </a:ln>
          </p:spPr>
          <p:txBody>
            <a:bodyPr wrap="none" lIns="91429" tIns="45715" rIns="91429" bIns="45715">
              <a:spAutoFit/>
            </a:bodyPr>
            <a:lstStyle/>
            <a:p>
              <a:pPr algn="ctr">
                <a:buNone/>
              </a:pPr>
              <a:r>
                <a:rPr lang="fr-FR" sz="900" i="1" u="none" dirty="0">
                  <a:solidFill>
                    <a:schemeClr val="tx1"/>
                  </a:solidFill>
                </a:rPr>
                <a:t>ADC</a:t>
              </a:r>
              <a:br>
                <a:rPr lang="fr-FR" sz="900" i="1" u="none" dirty="0">
                  <a:solidFill>
                    <a:schemeClr val="tx1"/>
                  </a:solidFill>
                </a:rPr>
              </a:br>
              <a:r>
                <a:rPr lang="fr-FR" sz="900" i="1" u="none" dirty="0">
                  <a:solidFill>
                    <a:schemeClr val="tx1"/>
                  </a:solidFill>
                </a:rPr>
                <a:t>driver</a:t>
              </a:r>
            </a:p>
          </p:txBody>
        </p:sp>
        <p:sp>
          <p:nvSpPr>
            <p:cNvPr id="52" name="AutoShape 45">
              <a:extLst>
                <a:ext uri="{FF2B5EF4-FFF2-40B4-BE49-F238E27FC236}">
                  <a16:creationId xmlns:a16="http://schemas.microsoft.com/office/drawing/2014/main" id="{11A2C2A3-1203-9788-48E6-508C7A2C7E12}"/>
                </a:ext>
              </a:extLst>
            </p:cNvPr>
            <p:cNvSpPr>
              <a:spLocks noChangeArrowheads="1"/>
            </p:cNvSpPr>
            <p:nvPr/>
          </p:nvSpPr>
          <p:spPr bwMode="auto">
            <a:xfrm rot="5400000">
              <a:off x="6990232" y="1739710"/>
              <a:ext cx="931584" cy="402741"/>
            </a:xfrm>
            <a:prstGeom prst="triangle">
              <a:avLst>
                <a:gd name="adj" fmla="val 5000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buNone/>
              </a:pPr>
              <a:endParaRPr lang="es-ES" sz="900" b="0" u="none" dirty="0"/>
            </a:p>
          </p:txBody>
        </p:sp>
        <p:cxnSp>
          <p:nvCxnSpPr>
            <p:cNvPr id="53" name="59 Conector recto de flecha">
              <a:extLst>
                <a:ext uri="{FF2B5EF4-FFF2-40B4-BE49-F238E27FC236}">
                  <a16:creationId xmlns:a16="http://schemas.microsoft.com/office/drawing/2014/main" id="{00864E88-B3B5-2397-C00E-150242349CA3}"/>
                </a:ext>
              </a:extLst>
            </p:cNvPr>
            <p:cNvCxnSpPr/>
            <p:nvPr/>
          </p:nvCxnSpPr>
          <p:spPr bwMode="auto">
            <a:xfrm flipV="1">
              <a:off x="8025566" y="1874855"/>
              <a:ext cx="406024" cy="1"/>
            </a:xfrm>
            <a:prstGeom prst="straightConnector1">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60 Conector recto de flecha">
              <a:extLst>
                <a:ext uri="{FF2B5EF4-FFF2-40B4-BE49-F238E27FC236}">
                  <a16:creationId xmlns:a16="http://schemas.microsoft.com/office/drawing/2014/main" id="{302D44DF-5F47-5F28-81CD-B3FA08DAA32D}"/>
                </a:ext>
              </a:extLst>
            </p:cNvPr>
            <p:cNvCxnSpPr/>
            <p:nvPr/>
          </p:nvCxnSpPr>
          <p:spPr bwMode="auto">
            <a:xfrm flipV="1">
              <a:off x="8021459" y="2007919"/>
              <a:ext cx="421852" cy="1"/>
            </a:xfrm>
            <a:prstGeom prst="straightConnector1">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100 Conector recto">
              <a:extLst>
                <a:ext uri="{FF2B5EF4-FFF2-40B4-BE49-F238E27FC236}">
                  <a16:creationId xmlns:a16="http://schemas.microsoft.com/office/drawing/2014/main" id="{D89F9E75-D301-E58A-D0BA-28C58BE66069}"/>
                </a:ext>
              </a:extLst>
            </p:cNvPr>
            <p:cNvCxnSpPr>
              <a:cxnSpLocks noChangeShapeType="1"/>
            </p:cNvCxnSpPr>
            <p:nvPr/>
          </p:nvCxnSpPr>
          <p:spPr bwMode="auto">
            <a:xfrm flipH="1" flipV="1">
              <a:off x="7454647" y="2423564"/>
              <a:ext cx="3164" cy="118254"/>
            </a:xfrm>
            <a:prstGeom prst="line">
              <a:avLst/>
            </a:prstGeom>
            <a:noFill/>
            <a:ln w="19050" algn="ctr">
              <a:solidFill>
                <a:srgbClr val="7030A0"/>
              </a:solidFill>
              <a:round/>
              <a:headEnd type="none" w="med" len="med"/>
              <a:tailEnd type="triangle" w="med" len="med"/>
            </a:ln>
          </p:spPr>
        </p:cxnSp>
        <p:cxnSp>
          <p:nvCxnSpPr>
            <p:cNvPr id="56" name="106 Conector recto">
              <a:extLst>
                <a:ext uri="{FF2B5EF4-FFF2-40B4-BE49-F238E27FC236}">
                  <a16:creationId xmlns:a16="http://schemas.microsoft.com/office/drawing/2014/main" id="{0B0F3581-0AF9-7DBE-5F4F-9529B8A65B04}"/>
                </a:ext>
              </a:extLst>
            </p:cNvPr>
            <p:cNvCxnSpPr>
              <a:cxnSpLocks noChangeShapeType="1"/>
            </p:cNvCxnSpPr>
            <p:nvPr/>
          </p:nvCxnSpPr>
          <p:spPr bwMode="auto">
            <a:xfrm flipH="1" flipV="1">
              <a:off x="7289303" y="2997236"/>
              <a:ext cx="1358555" cy="1032"/>
            </a:xfrm>
            <a:prstGeom prst="line">
              <a:avLst/>
            </a:prstGeom>
            <a:noFill/>
            <a:ln w="19050" algn="ctr">
              <a:solidFill>
                <a:srgbClr val="7030A0"/>
              </a:solidFill>
              <a:round/>
              <a:headEnd/>
              <a:tailEnd/>
            </a:ln>
          </p:spPr>
        </p:cxnSp>
        <p:grpSp>
          <p:nvGrpSpPr>
            <p:cNvPr id="57" name="64 Grupo">
              <a:extLst>
                <a:ext uri="{FF2B5EF4-FFF2-40B4-BE49-F238E27FC236}">
                  <a16:creationId xmlns:a16="http://schemas.microsoft.com/office/drawing/2014/main" id="{7D415D87-CABE-29CA-0095-B7B5A155771E}"/>
                </a:ext>
              </a:extLst>
            </p:cNvPr>
            <p:cNvGrpSpPr/>
            <p:nvPr/>
          </p:nvGrpSpPr>
          <p:grpSpPr>
            <a:xfrm>
              <a:off x="4671925" y="2043607"/>
              <a:ext cx="107035" cy="102712"/>
              <a:chOff x="2219064" y="2954838"/>
              <a:chExt cx="156710" cy="150380"/>
            </a:xfrm>
          </p:grpSpPr>
          <p:cxnSp>
            <p:nvCxnSpPr>
              <p:cNvPr id="105" name="Straight Connector 422">
                <a:extLst>
                  <a:ext uri="{FF2B5EF4-FFF2-40B4-BE49-F238E27FC236}">
                    <a16:creationId xmlns:a16="http://schemas.microsoft.com/office/drawing/2014/main" id="{7D0A6938-0B17-0E31-FF3F-725D316FF256}"/>
                  </a:ext>
                </a:extLst>
              </p:cNvPr>
              <p:cNvCxnSpPr/>
              <p:nvPr/>
            </p:nvCxnSpPr>
            <p:spPr bwMode="auto">
              <a:xfrm>
                <a:off x="2291679" y="2954838"/>
                <a:ext cx="0" cy="955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423">
                <a:extLst>
                  <a:ext uri="{FF2B5EF4-FFF2-40B4-BE49-F238E27FC236}">
                    <a16:creationId xmlns:a16="http://schemas.microsoft.com/office/drawing/2014/main" id="{7A2FC222-9F38-3B0A-3274-6F00D7F4B0B2}"/>
                  </a:ext>
                </a:extLst>
              </p:cNvPr>
              <p:cNvCxnSpPr/>
              <p:nvPr/>
            </p:nvCxnSpPr>
            <p:spPr bwMode="auto">
              <a:xfrm>
                <a:off x="2219064" y="3049041"/>
                <a:ext cx="147211" cy="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423">
                <a:extLst>
                  <a:ext uri="{FF2B5EF4-FFF2-40B4-BE49-F238E27FC236}">
                    <a16:creationId xmlns:a16="http://schemas.microsoft.com/office/drawing/2014/main" id="{630F78E3-FDFE-67D1-6228-795825EF6874}"/>
                  </a:ext>
                </a:extLst>
              </p:cNvPr>
              <p:cNvCxnSpPr/>
              <p:nvPr/>
            </p:nvCxnSpPr>
            <p:spPr bwMode="auto">
              <a:xfrm flipH="1" flipV="1">
                <a:off x="2234121" y="3049623"/>
                <a:ext cx="38403" cy="5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423">
                <a:extLst>
                  <a:ext uri="{FF2B5EF4-FFF2-40B4-BE49-F238E27FC236}">
                    <a16:creationId xmlns:a16="http://schemas.microsoft.com/office/drawing/2014/main" id="{98476F82-35FB-BED4-D721-DBE06505D6DF}"/>
                  </a:ext>
                </a:extLst>
              </p:cNvPr>
              <p:cNvCxnSpPr/>
              <p:nvPr/>
            </p:nvCxnSpPr>
            <p:spPr bwMode="auto">
              <a:xfrm flipH="1" flipV="1">
                <a:off x="2267744" y="3049369"/>
                <a:ext cx="38403" cy="5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423">
                <a:extLst>
                  <a:ext uri="{FF2B5EF4-FFF2-40B4-BE49-F238E27FC236}">
                    <a16:creationId xmlns:a16="http://schemas.microsoft.com/office/drawing/2014/main" id="{02D3776D-F7F5-0F4D-5611-596F073C6009}"/>
                  </a:ext>
                </a:extLst>
              </p:cNvPr>
              <p:cNvCxnSpPr/>
              <p:nvPr/>
            </p:nvCxnSpPr>
            <p:spPr bwMode="auto">
              <a:xfrm flipH="1" flipV="1">
                <a:off x="2303748" y="3049369"/>
                <a:ext cx="38403" cy="5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423">
                <a:extLst>
                  <a:ext uri="{FF2B5EF4-FFF2-40B4-BE49-F238E27FC236}">
                    <a16:creationId xmlns:a16="http://schemas.microsoft.com/office/drawing/2014/main" id="{51EDD02F-9E0F-B5E1-287C-257DAC85DB24}"/>
                  </a:ext>
                </a:extLst>
              </p:cNvPr>
              <p:cNvCxnSpPr/>
              <p:nvPr/>
            </p:nvCxnSpPr>
            <p:spPr bwMode="auto">
              <a:xfrm flipH="1" flipV="1">
                <a:off x="2337371" y="3049369"/>
                <a:ext cx="38403" cy="5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65 Rectángulo">
              <a:extLst>
                <a:ext uri="{FF2B5EF4-FFF2-40B4-BE49-F238E27FC236}">
                  <a16:creationId xmlns:a16="http://schemas.microsoft.com/office/drawing/2014/main" id="{EDBE83EE-E56C-ABFF-7848-4E70D38FDB4D}"/>
                </a:ext>
              </a:extLst>
            </p:cNvPr>
            <p:cNvSpPr/>
            <p:nvPr/>
          </p:nvSpPr>
          <p:spPr bwMode="auto">
            <a:xfrm>
              <a:off x="5117611" y="1466947"/>
              <a:ext cx="408597" cy="948288"/>
            </a:xfrm>
            <a:prstGeom prst="rect">
              <a:avLst/>
            </a:prstGeom>
            <a:solidFill>
              <a:srgbClr val="99CC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pPr>
              <a:endParaRPr kumimoji="0" lang="es-ES" sz="800" b="0" i="0" u="none" strike="noStrike" cap="none" normalizeH="0" baseline="0" dirty="0">
                <a:ln>
                  <a:noFill/>
                </a:ln>
                <a:solidFill>
                  <a:schemeClr val="tx1"/>
                </a:solidFill>
                <a:effectLst/>
                <a:latin typeface="Arial" charset="0"/>
              </a:endParaRPr>
            </a:p>
          </p:txBody>
        </p:sp>
        <p:sp>
          <p:nvSpPr>
            <p:cNvPr id="59" name="66 Rectángulo">
              <a:extLst>
                <a:ext uri="{FF2B5EF4-FFF2-40B4-BE49-F238E27FC236}">
                  <a16:creationId xmlns:a16="http://schemas.microsoft.com/office/drawing/2014/main" id="{E7B7DCD7-DF93-177D-FDC3-6FC541928BA0}"/>
                </a:ext>
              </a:extLst>
            </p:cNvPr>
            <p:cNvSpPr/>
            <p:nvPr/>
          </p:nvSpPr>
          <p:spPr bwMode="auto">
            <a:xfrm>
              <a:off x="5720700" y="1502709"/>
              <a:ext cx="371451" cy="349324"/>
            </a:xfrm>
            <a:prstGeom prst="rect">
              <a:avLst/>
            </a:prstGeom>
            <a:solidFill>
              <a:srgbClr val="33CC33"/>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pPr>
              <a:r>
                <a:rPr kumimoji="0" lang="es-ES" sz="800" b="0" i="0" u="none" strike="noStrike" cap="none" normalizeH="0" baseline="0" dirty="0">
                  <a:ln>
                    <a:noFill/>
                  </a:ln>
                  <a:solidFill>
                    <a:schemeClr val="tx1"/>
                  </a:solidFill>
                  <a:effectLst/>
                  <a:latin typeface="Arial" charset="0"/>
                </a:rPr>
                <a:t>PZ</a:t>
              </a:r>
            </a:p>
          </p:txBody>
        </p:sp>
        <p:sp>
          <p:nvSpPr>
            <p:cNvPr id="60" name="AutoShape 45">
              <a:extLst>
                <a:ext uri="{FF2B5EF4-FFF2-40B4-BE49-F238E27FC236}">
                  <a16:creationId xmlns:a16="http://schemas.microsoft.com/office/drawing/2014/main" id="{6E4F6DA7-3C70-6689-0C16-B64BAF3DE9D9}"/>
                </a:ext>
              </a:extLst>
            </p:cNvPr>
            <p:cNvSpPr>
              <a:spLocks noChangeArrowheads="1"/>
            </p:cNvSpPr>
            <p:nvPr/>
          </p:nvSpPr>
          <p:spPr bwMode="auto">
            <a:xfrm rot="5400000">
              <a:off x="6308995" y="1476892"/>
              <a:ext cx="348682" cy="398008"/>
            </a:xfrm>
            <a:prstGeom prst="triangle">
              <a:avLst>
                <a:gd name="adj" fmla="val 5000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buNone/>
              </a:pPr>
              <a:r>
                <a:rPr lang="es-ES" sz="1000" b="0" u="none" dirty="0">
                  <a:latin typeface="Arial Unicode MS"/>
                  <a:ea typeface="Arial Unicode MS"/>
                  <a:cs typeface="Arial Unicode MS"/>
                </a:rPr>
                <a:t>ʃ</a:t>
              </a:r>
              <a:endParaRPr lang="es-ES" sz="1000" b="0" u="none" dirty="0"/>
            </a:p>
          </p:txBody>
        </p:sp>
        <p:sp>
          <p:nvSpPr>
            <p:cNvPr id="61" name="68 Rectángulo">
              <a:extLst>
                <a:ext uri="{FF2B5EF4-FFF2-40B4-BE49-F238E27FC236}">
                  <a16:creationId xmlns:a16="http://schemas.microsoft.com/office/drawing/2014/main" id="{EE5BD63D-01D8-8D9D-59B4-20191E54DD47}"/>
                </a:ext>
              </a:extLst>
            </p:cNvPr>
            <p:cNvSpPr/>
            <p:nvPr/>
          </p:nvSpPr>
          <p:spPr bwMode="auto">
            <a:xfrm>
              <a:off x="5720700" y="2031669"/>
              <a:ext cx="371451" cy="349324"/>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pPr>
              <a:r>
                <a:rPr kumimoji="0" lang="es-ES" sz="800" b="0" i="0" u="none" strike="noStrike" cap="none" normalizeH="0" baseline="0" dirty="0">
                  <a:ln>
                    <a:noFill/>
                  </a:ln>
                  <a:solidFill>
                    <a:schemeClr val="tx1"/>
                  </a:solidFill>
                  <a:effectLst/>
                  <a:latin typeface="Arial" charset="0"/>
                </a:rPr>
                <a:t>PZ</a:t>
              </a:r>
            </a:p>
          </p:txBody>
        </p:sp>
        <p:sp>
          <p:nvSpPr>
            <p:cNvPr id="62" name="AutoShape 45">
              <a:extLst>
                <a:ext uri="{FF2B5EF4-FFF2-40B4-BE49-F238E27FC236}">
                  <a16:creationId xmlns:a16="http://schemas.microsoft.com/office/drawing/2014/main" id="{A4DA534E-440D-0E36-D8BE-0C4ABE05F42D}"/>
                </a:ext>
              </a:extLst>
            </p:cNvPr>
            <p:cNvSpPr>
              <a:spLocks noChangeArrowheads="1"/>
            </p:cNvSpPr>
            <p:nvPr/>
          </p:nvSpPr>
          <p:spPr bwMode="auto">
            <a:xfrm rot="5400000">
              <a:off x="6308995" y="2005851"/>
              <a:ext cx="348682" cy="398008"/>
            </a:xfrm>
            <a:prstGeom prst="triangle">
              <a:avLst>
                <a:gd name="adj" fmla="val 5000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buNone/>
              </a:pPr>
              <a:r>
                <a:rPr lang="es-ES" sz="1000" b="0" u="none" dirty="0">
                  <a:latin typeface="Arial Unicode MS"/>
                  <a:ea typeface="Arial Unicode MS"/>
                  <a:cs typeface="Arial Unicode MS"/>
                </a:rPr>
                <a:t>ʃ</a:t>
              </a:r>
              <a:endParaRPr lang="es-ES" sz="1000" b="0" u="none" dirty="0"/>
            </a:p>
          </p:txBody>
        </p:sp>
        <p:sp>
          <p:nvSpPr>
            <p:cNvPr id="63" name="AutoShape 45">
              <a:extLst>
                <a:ext uri="{FF2B5EF4-FFF2-40B4-BE49-F238E27FC236}">
                  <a16:creationId xmlns:a16="http://schemas.microsoft.com/office/drawing/2014/main" id="{85ADED80-A869-849A-1C23-3D9FBDFFFD3F}"/>
                </a:ext>
              </a:extLst>
            </p:cNvPr>
            <p:cNvSpPr>
              <a:spLocks noChangeArrowheads="1"/>
            </p:cNvSpPr>
            <p:nvPr/>
          </p:nvSpPr>
          <p:spPr bwMode="auto">
            <a:xfrm rot="5400000">
              <a:off x="7850074" y="1742998"/>
              <a:ext cx="348682" cy="398008"/>
            </a:xfrm>
            <a:prstGeom prst="triangle">
              <a:avLst>
                <a:gd name="adj" fmla="val 50000"/>
              </a:avLst>
            </a:prstGeom>
            <a:solidFill>
              <a:srgbClr val="009999"/>
            </a:solidFill>
            <a:ln w="19050">
              <a:solidFill>
                <a:schemeClr val="tx1"/>
              </a:solidFill>
              <a:miter lim="800000"/>
              <a:headEnd/>
              <a:tailEnd/>
            </a:ln>
            <a:effectLst/>
          </p:spPr>
          <p:txBody>
            <a:bodyPr rot="10800000" vert="eaVert" wrap="none" anchor="ct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buNone/>
              </a:pPr>
              <a:r>
                <a:rPr lang="es-ES" sz="800" u="none" dirty="0" err="1"/>
                <a:t>Drv</a:t>
              </a:r>
              <a:endParaRPr lang="es-ES" sz="800" b="0" u="none" dirty="0"/>
            </a:p>
          </p:txBody>
        </p:sp>
        <p:cxnSp>
          <p:nvCxnSpPr>
            <p:cNvPr id="64" name="100 Conector recto">
              <a:extLst>
                <a:ext uri="{FF2B5EF4-FFF2-40B4-BE49-F238E27FC236}">
                  <a16:creationId xmlns:a16="http://schemas.microsoft.com/office/drawing/2014/main" id="{12F7E5E5-1EC6-CCC3-8A29-E1DD6937D77F}"/>
                </a:ext>
              </a:extLst>
            </p:cNvPr>
            <p:cNvCxnSpPr>
              <a:cxnSpLocks noChangeShapeType="1"/>
            </p:cNvCxnSpPr>
            <p:nvPr/>
          </p:nvCxnSpPr>
          <p:spPr bwMode="auto">
            <a:xfrm>
              <a:off x="6882497" y="2541818"/>
              <a:ext cx="572832" cy="0"/>
            </a:xfrm>
            <a:prstGeom prst="line">
              <a:avLst/>
            </a:prstGeom>
            <a:noFill/>
            <a:ln w="19050" algn="ctr">
              <a:solidFill>
                <a:srgbClr val="7030A0"/>
              </a:solidFill>
              <a:round/>
              <a:headEnd type="none" w="med" len="med"/>
              <a:tailEnd type="none" w="med" len="med"/>
            </a:ln>
          </p:spPr>
        </p:cxnSp>
        <p:sp>
          <p:nvSpPr>
            <p:cNvPr id="65" name="73 Rectángulo">
              <a:extLst>
                <a:ext uri="{FF2B5EF4-FFF2-40B4-BE49-F238E27FC236}">
                  <a16:creationId xmlns:a16="http://schemas.microsoft.com/office/drawing/2014/main" id="{C8F14AB2-A588-35D0-BCCD-F49218C0943A}"/>
                </a:ext>
              </a:extLst>
            </p:cNvPr>
            <p:cNvSpPr/>
            <p:nvPr/>
          </p:nvSpPr>
          <p:spPr>
            <a:xfrm>
              <a:off x="7965192" y="2168860"/>
              <a:ext cx="295274" cy="216982"/>
            </a:xfrm>
            <a:prstGeom prst="rect">
              <a:avLst/>
            </a:prstGeom>
          </p:spPr>
          <p:txBody>
            <a:bodyPr wrap="none">
              <a:spAutoFit/>
            </a:bodyPr>
            <a:lstStyle/>
            <a:p>
              <a:pPr algn="ctr">
                <a:lnSpc>
                  <a:spcPct val="90000"/>
                </a:lnSpc>
                <a:buNone/>
              </a:pPr>
              <a:r>
                <a:rPr lang="es-ES" sz="900" b="1" i="1" u="none" kern="0" dirty="0">
                  <a:solidFill>
                    <a:srgbClr val="0070C0"/>
                  </a:solidFill>
                  <a:latin typeface="+mn-lt"/>
                  <a:ea typeface="+mn-ea"/>
                  <a:cs typeface="+mn-cs"/>
                </a:rPr>
                <a:t>x8</a:t>
              </a:r>
            </a:p>
          </p:txBody>
        </p:sp>
        <p:grpSp>
          <p:nvGrpSpPr>
            <p:cNvPr id="66" name="74 Grupo">
              <a:extLst>
                <a:ext uri="{FF2B5EF4-FFF2-40B4-BE49-F238E27FC236}">
                  <a16:creationId xmlns:a16="http://schemas.microsoft.com/office/drawing/2014/main" id="{5B96D11D-F896-95E1-9EE9-3C373551B7B9}"/>
                </a:ext>
              </a:extLst>
            </p:cNvPr>
            <p:cNvGrpSpPr/>
            <p:nvPr/>
          </p:nvGrpSpPr>
          <p:grpSpPr>
            <a:xfrm>
              <a:off x="8369996" y="1760028"/>
              <a:ext cx="442197" cy="390499"/>
              <a:chOff x="7280163" y="2294628"/>
              <a:chExt cx="647419" cy="571730"/>
            </a:xfrm>
          </p:grpSpPr>
          <p:sp>
            <p:nvSpPr>
              <p:cNvPr id="101" name="132 Pentágono">
                <a:extLst>
                  <a:ext uri="{FF2B5EF4-FFF2-40B4-BE49-F238E27FC236}">
                    <a16:creationId xmlns:a16="http://schemas.microsoft.com/office/drawing/2014/main" id="{1F848D3C-629C-BBA3-890F-086465689CA3}"/>
                  </a:ext>
                </a:extLst>
              </p:cNvPr>
              <p:cNvSpPr/>
              <p:nvPr/>
            </p:nvSpPr>
            <p:spPr bwMode="auto">
              <a:xfrm flipH="1">
                <a:off x="7362079" y="2373605"/>
                <a:ext cx="565503" cy="492753"/>
              </a:xfrm>
              <a:prstGeom prst="homePlat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None/>
                  <a:tabLst/>
                </a:pPr>
                <a:r>
                  <a:rPr kumimoji="0" lang="es-ES" sz="400" i="1" u="none" strike="noStrike" cap="none" normalizeH="0" baseline="0" dirty="0">
                    <a:ln>
                      <a:noFill/>
                    </a:ln>
                    <a:solidFill>
                      <a:schemeClr val="tx1"/>
                    </a:solidFill>
                    <a:effectLst/>
                    <a:latin typeface="Arial" pitchFamily="34" charset="0"/>
                  </a:rPr>
                  <a:t>12b ADC</a:t>
                </a:r>
              </a:p>
            </p:txBody>
          </p:sp>
          <p:sp>
            <p:nvSpPr>
              <p:cNvPr id="102" name="133 Pentágono">
                <a:extLst>
                  <a:ext uri="{FF2B5EF4-FFF2-40B4-BE49-F238E27FC236}">
                    <a16:creationId xmlns:a16="http://schemas.microsoft.com/office/drawing/2014/main" id="{9657A1D5-FB28-CC28-2873-2D68585C1D5D}"/>
                  </a:ext>
                </a:extLst>
              </p:cNvPr>
              <p:cNvSpPr/>
              <p:nvPr/>
            </p:nvSpPr>
            <p:spPr bwMode="auto">
              <a:xfrm flipH="1">
                <a:off x="7334938" y="2348880"/>
                <a:ext cx="565503" cy="492753"/>
              </a:xfrm>
              <a:prstGeom prst="homePlat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None/>
                  <a:tabLst/>
                </a:pPr>
                <a:r>
                  <a:rPr kumimoji="0" lang="es-ES" sz="400" i="1" u="none" strike="noStrike" cap="none" normalizeH="0" baseline="0" dirty="0">
                    <a:ln>
                      <a:noFill/>
                    </a:ln>
                    <a:solidFill>
                      <a:schemeClr val="tx1"/>
                    </a:solidFill>
                    <a:effectLst/>
                    <a:latin typeface="Arial" pitchFamily="34" charset="0"/>
                  </a:rPr>
                  <a:t>12b ADC</a:t>
                </a:r>
              </a:p>
            </p:txBody>
          </p:sp>
          <p:sp>
            <p:nvSpPr>
              <p:cNvPr id="103" name="134 Pentágono">
                <a:extLst>
                  <a:ext uri="{FF2B5EF4-FFF2-40B4-BE49-F238E27FC236}">
                    <a16:creationId xmlns:a16="http://schemas.microsoft.com/office/drawing/2014/main" id="{C46E71EA-E6FB-474E-FE0F-8E408238F5E8}"/>
                  </a:ext>
                </a:extLst>
              </p:cNvPr>
              <p:cNvSpPr/>
              <p:nvPr/>
            </p:nvSpPr>
            <p:spPr bwMode="auto">
              <a:xfrm flipH="1">
                <a:off x="7307320" y="2322246"/>
                <a:ext cx="565503" cy="492753"/>
              </a:xfrm>
              <a:prstGeom prst="homePlat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None/>
                  <a:tabLst/>
                </a:pPr>
                <a:r>
                  <a:rPr kumimoji="0" lang="es-ES" sz="400" i="1" u="none" strike="noStrike" cap="none" normalizeH="0" baseline="0" dirty="0">
                    <a:ln>
                      <a:noFill/>
                    </a:ln>
                    <a:solidFill>
                      <a:schemeClr val="tx1"/>
                    </a:solidFill>
                    <a:effectLst/>
                    <a:latin typeface="Arial" pitchFamily="34" charset="0"/>
                  </a:rPr>
                  <a:t>12b ADC</a:t>
                </a:r>
              </a:p>
            </p:txBody>
          </p:sp>
          <p:sp>
            <p:nvSpPr>
              <p:cNvPr id="104" name="135 Pentágono">
                <a:extLst>
                  <a:ext uri="{FF2B5EF4-FFF2-40B4-BE49-F238E27FC236}">
                    <a16:creationId xmlns:a16="http://schemas.microsoft.com/office/drawing/2014/main" id="{BCAF51B5-7115-F4FC-88F0-91F8423FD0C2}"/>
                  </a:ext>
                </a:extLst>
              </p:cNvPr>
              <p:cNvSpPr/>
              <p:nvPr/>
            </p:nvSpPr>
            <p:spPr bwMode="auto">
              <a:xfrm flipH="1">
                <a:off x="7280163" y="2294628"/>
                <a:ext cx="565501" cy="492753"/>
              </a:xfrm>
              <a:prstGeom prst="homePlat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None/>
                  <a:tabLst/>
                </a:pPr>
                <a:endParaRPr kumimoji="0" lang="es-ES" sz="500" i="1" u="none" strike="noStrike" cap="none" normalizeH="0" baseline="0" dirty="0">
                  <a:ln>
                    <a:noFill/>
                  </a:ln>
                  <a:solidFill>
                    <a:schemeClr val="tx1"/>
                  </a:solidFill>
                  <a:effectLst/>
                  <a:latin typeface="Arial" pitchFamily="34" charset="0"/>
                </a:endParaRPr>
              </a:p>
            </p:txBody>
          </p:sp>
        </p:grpSp>
        <p:sp>
          <p:nvSpPr>
            <p:cNvPr id="67" name="75 Rectángulo">
              <a:extLst>
                <a:ext uri="{FF2B5EF4-FFF2-40B4-BE49-F238E27FC236}">
                  <a16:creationId xmlns:a16="http://schemas.microsoft.com/office/drawing/2014/main" id="{9353C092-46B8-278C-E805-D88A7171231D}"/>
                </a:ext>
              </a:extLst>
            </p:cNvPr>
            <p:cNvSpPr/>
            <p:nvPr/>
          </p:nvSpPr>
          <p:spPr bwMode="auto">
            <a:xfrm>
              <a:off x="5146466" y="2492636"/>
              <a:ext cx="598228" cy="161183"/>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pPr>
              <a:r>
                <a:rPr kumimoji="0" lang="es-ES" sz="800" b="0" i="0" u="none" strike="noStrike" cap="none" normalizeH="0" baseline="0" dirty="0">
                  <a:ln>
                    <a:noFill/>
                  </a:ln>
                  <a:solidFill>
                    <a:schemeClr val="tx1"/>
                  </a:solidFill>
                  <a:effectLst/>
                  <a:latin typeface="Arial" charset="0"/>
                </a:rPr>
                <a:t>MEM</a:t>
              </a:r>
            </a:p>
          </p:txBody>
        </p:sp>
        <p:cxnSp>
          <p:nvCxnSpPr>
            <p:cNvPr id="68" name="106 Conector recto">
              <a:extLst>
                <a:ext uri="{FF2B5EF4-FFF2-40B4-BE49-F238E27FC236}">
                  <a16:creationId xmlns:a16="http://schemas.microsoft.com/office/drawing/2014/main" id="{87ECAA30-8098-8A46-5B22-76A113F6942E}"/>
                </a:ext>
              </a:extLst>
            </p:cNvPr>
            <p:cNvCxnSpPr>
              <a:cxnSpLocks noChangeShapeType="1"/>
            </p:cNvCxnSpPr>
            <p:nvPr/>
          </p:nvCxnSpPr>
          <p:spPr bwMode="auto">
            <a:xfrm flipV="1">
              <a:off x="8655701" y="2106011"/>
              <a:ext cx="0" cy="895164"/>
            </a:xfrm>
            <a:prstGeom prst="line">
              <a:avLst/>
            </a:prstGeom>
            <a:noFill/>
            <a:ln w="19050" algn="ctr">
              <a:solidFill>
                <a:srgbClr val="7030A0"/>
              </a:solidFill>
              <a:round/>
              <a:headEnd type="none" w="med" len="med"/>
              <a:tailEnd type="triangle" w="med" len="med"/>
            </a:ln>
          </p:spPr>
        </p:cxnSp>
        <p:grpSp>
          <p:nvGrpSpPr>
            <p:cNvPr id="69" name="78 Grupo">
              <a:extLst>
                <a:ext uri="{FF2B5EF4-FFF2-40B4-BE49-F238E27FC236}">
                  <a16:creationId xmlns:a16="http://schemas.microsoft.com/office/drawing/2014/main" id="{8815F3E5-78D0-5041-3290-91AD7E1B5347}"/>
                </a:ext>
              </a:extLst>
            </p:cNvPr>
            <p:cNvGrpSpPr/>
            <p:nvPr/>
          </p:nvGrpSpPr>
          <p:grpSpPr>
            <a:xfrm>
              <a:off x="5969575" y="2888940"/>
              <a:ext cx="1338729" cy="246592"/>
              <a:chOff x="2472485" y="1421654"/>
              <a:chExt cx="4820803" cy="2004031"/>
            </a:xfrm>
          </p:grpSpPr>
          <p:sp>
            <p:nvSpPr>
              <p:cNvPr id="97" name="128 Rectángulo redondeado">
                <a:extLst>
                  <a:ext uri="{FF2B5EF4-FFF2-40B4-BE49-F238E27FC236}">
                    <a16:creationId xmlns:a16="http://schemas.microsoft.com/office/drawing/2014/main" id="{BE347473-954D-D678-35B6-E5EC28DEB17D}"/>
                  </a:ext>
                </a:extLst>
              </p:cNvPr>
              <p:cNvSpPr/>
              <p:nvPr/>
            </p:nvSpPr>
            <p:spPr bwMode="auto">
              <a:xfrm>
                <a:off x="2556111" y="1507304"/>
                <a:ext cx="4737177" cy="1918381"/>
              </a:xfrm>
              <a:prstGeom prst="roundRect">
                <a:avLst>
                  <a:gd name="adj" fmla="val 20423"/>
                </a:avLst>
              </a:prstGeom>
              <a:solidFill>
                <a:schemeClr val="bg2">
                  <a:lumMod val="20000"/>
                  <a:lumOff val="80000"/>
                  <a:alpha val="5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pPr>
                <a:endParaRPr kumimoji="0" lang="es-ES" sz="1200" b="0" i="0" u="sng" strike="noStrike" cap="none" normalizeH="0" baseline="0">
                  <a:ln>
                    <a:noFill/>
                  </a:ln>
                  <a:solidFill>
                    <a:schemeClr val="bg1"/>
                  </a:solidFill>
                  <a:effectLst/>
                  <a:latin typeface="Arial" charset="0"/>
                </a:endParaRPr>
              </a:p>
            </p:txBody>
          </p:sp>
          <p:sp>
            <p:nvSpPr>
              <p:cNvPr id="98" name="129 Rectángulo redondeado">
                <a:extLst>
                  <a:ext uri="{FF2B5EF4-FFF2-40B4-BE49-F238E27FC236}">
                    <a16:creationId xmlns:a16="http://schemas.microsoft.com/office/drawing/2014/main" id="{790D6C1E-2043-8CE1-3F93-C4F7F91CA2D8}"/>
                  </a:ext>
                </a:extLst>
              </p:cNvPr>
              <p:cNvSpPr/>
              <p:nvPr/>
            </p:nvSpPr>
            <p:spPr bwMode="auto">
              <a:xfrm>
                <a:off x="2529892" y="1479096"/>
                <a:ext cx="4737177" cy="1918381"/>
              </a:xfrm>
              <a:prstGeom prst="roundRect">
                <a:avLst>
                  <a:gd name="adj" fmla="val 20423"/>
                </a:avLst>
              </a:prstGeom>
              <a:solidFill>
                <a:schemeClr val="bg2">
                  <a:lumMod val="20000"/>
                  <a:lumOff val="80000"/>
                  <a:alpha val="5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pPr>
                <a:endParaRPr kumimoji="0" lang="es-ES" sz="1200" b="0" i="0" u="sng" strike="noStrike" cap="none" normalizeH="0" baseline="0">
                  <a:ln>
                    <a:noFill/>
                  </a:ln>
                  <a:solidFill>
                    <a:schemeClr val="bg1"/>
                  </a:solidFill>
                  <a:effectLst/>
                  <a:latin typeface="Arial" charset="0"/>
                </a:endParaRPr>
              </a:p>
            </p:txBody>
          </p:sp>
          <p:sp>
            <p:nvSpPr>
              <p:cNvPr id="99" name="130 Rectángulo redondeado">
                <a:extLst>
                  <a:ext uri="{FF2B5EF4-FFF2-40B4-BE49-F238E27FC236}">
                    <a16:creationId xmlns:a16="http://schemas.microsoft.com/office/drawing/2014/main" id="{2672B992-81CA-7FBF-CF0A-90BB4D41ADA3}"/>
                  </a:ext>
                </a:extLst>
              </p:cNvPr>
              <p:cNvSpPr/>
              <p:nvPr/>
            </p:nvSpPr>
            <p:spPr bwMode="auto">
              <a:xfrm>
                <a:off x="2502274" y="1450494"/>
                <a:ext cx="4737177" cy="1918381"/>
              </a:xfrm>
              <a:prstGeom prst="roundRect">
                <a:avLst>
                  <a:gd name="adj" fmla="val 20423"/>
                </a:avLst>
              </a:prstGeom>
              <a:solidFill>
                <a:schemeClr val="bg2">
                  <a:lumMod val="20000"/>
                  <a:lumOff val="80000"/>
                  <a:alpha val="5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pPr>
                <a:endParaRPr kumimoji="0" lang="es-ES" sz="1200" b="0" i="0" u="sng" strike="noStrike" cap="none" normalizeH="0" baseline="0">
                  <a:ln>
                    <a:noFill/>
                  </a:ln>
                  <a:solidFill>
                    <a:schemeClr val="bg1"/>
                  </a:solidFill>
                  <a:effectLst/>
                  <a:latin typeface="Arial" charset="0"/>
                </a:endParaRPr>
              </a:p>
            </p:txBody>
          </p:sp>
          <p:sp>
            <p:nvSpPr>
              <p:cNvPr id="100" name="131 Rectángulo redondeado">
                <a:extLst>
                  <a:ext uri="{FF2B5EF4-FFF2-40B4-BE49-F238E27FC236}">
                    <a16:creationId xmlns:a16="http://schemas.microsoft.com/office/drawing/2014/main" id="{5D6D24F7-75C9-7270-DA64-AD60E166C355}"/>
                  </a:ext>
                </a:extLst>
              </p:cNvPr>
              <p:cNvSpPr/>
              <p:nvPr/>
            </p:nvSpPr>
            <p:spPr bwMode="auto">
              <a:xfrm>
                <a:off x="2472485" y="1421654"/>
                <a:ext cx="4737177" cy="1918381"/>
              </a:xfrm>
              <a:prstGeom prst="roundRect">
                <a:avLst>
                  <a:gd name="adj" fmla="val 20423"/>
                </a:avLst>
              </a:prstGeom>
              <a:solidFill>
                <a:schemeClr val="bg2">
                  <a:lumMod val="20000"/>
                  <a:lumOff val="8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pPr>
                <a:endParaRPr kumimoji="0" lang="es-ES" sz="1200" b="0" i="0" u="sng" strike="noStrike" cap="none" normalizeH="0" baseline="0">
                  <a:ln>
                    <a:noFill/>
                  </a:ln>
                  <a:solidFill>
                    <a:schemeClr val="bg1"/>
                  </a:solidFill>
                  <a:effectLst/>
                  <a:latin typeface="Arial" charset="0"/>
                </a:endParaRPr>
              </a:p>
            </p:txBody>
          </p:sp>
        </p:grpSp>
        <p:cxnSp>
          <p:nvCxnSpPr>
            <p:cNvPr id="70" name="100 Conector recto">
              <a:extLst>
                <a:ext uri="{FF2B5EF4-FFF2-40B4-BE49-F238E27FC236}">
                  <a16:creationId xmlns:a16="http://schemas.microsoft.com/office/drawing/2014/main" id="{1F96B7B1-5A64-D123-5B28-70D3058054F8}"/>
                </a:ext>
              </a:extLst>
            </p:cNvPr>
            <p:cNvCxnSpPr>
              <a:cxnSpLocks noChangeShapeType="1"/>
            </p:cNvCxnSpPr>
            <p:nvPr/>
          </p:nvCxnSpPr>
          <p:spPr bwMode="auto">
            <a:xfrm flipH="1" flipV="1">
              <a:off x="6885134" y="2358332"/>
              <a:ext cx="2891" cy="536915"/>
            </a:xfrm>
            <a:prstGeom prst="line">
              <a:avLst/>
            </a:prstGeom>
            <a:noFill/>
            <a:ln w="19050" algn="ctr">
              <a:solidFill>
                <a:srgbClr val="7030A0"/>
              </a:solidFill>
              <a:round/>
              <a:headEnd type="none" w="med" len="med"/>
              <a:tailEnd type="triangle" w="med" len="med"/>
            </a:ln>
          </p:spPr>
        </p:cxnSp>
        <p:cxnSp>
          <p:nvCxnSpPr>
            <p:cNvPr id="71" name="100 Conector recto">
              <a:extLst>
                <a:ext uri="{FF2B5EF4-FFF2-40B4-BE49-F238E27FC236}">
                  <a16:creationId xmlns:a16="http://schemas.microsoft.com/office/drawing/2014/main" id="{1AD7CB61-2335-CF00-9CAB-4929C56F7D88}"/>
                </a:ext>
              </a:extLst>
            </p:cNvPr>
            <p:cNvCxnSpPr>
              <a:cxnSpLocks noChangeShapeType="1"/>
            </p:cNvCxnSpPr>
            <p:nvPr/>
          </p:nvCxnSpPr>
          <p:spPr bwMode="auto">
            <a:xfrm flipH="1" flipV="1">
              <a:off x="6544110" y="2270012"/>
              <a:ext cx="894" cy="629079"/>
            </a:xfrm>
            <a:prstGeom prst="line">
              <a:avLst/>
            </a:prstGeom>
            <a:noFill/>
            <a:ln w="19050" algn="ctr">
              <a:solidFill>
                <a:srgbClr val="7030A0"/>
              </a:solidFill>
              <a:round/>
              <a:headEnd type="none" w="med" len="med"/>
              <a:tailEnd type="triangle" w="med" len="med"/>
            </a:ln>
          </p:spPr>
        </p:cxnSp>
        <p:cxnSp>
          <p:nvCxnSpPr>
            <p:cNvPr id="72" name="106 Conector recto">
              <a:extLst>
                <a:ext uri="{FF2B5EF4-FFF2-40B4-BE49-F238E27FC236}">
                  <a16:creationId xmlns:a16="http://schemas.microsoft.com/office/drawing/2014/main" id="{F014448C-DBB0-54CA-EE18-9B0F4A55172F}"/>
                </a:ext>
              </a:extLst>
            </p:cNvPr>
            <p:cNvCxnSpPr>
              <a:cxnSpLocks noChangeShapeType="1"/>
            </p:cNvCxnSpPr>
            <p:nvPr/>
          </p:nvCxnSpPr>
          <p:spPr bwMode="auto">
            <a:xfrm rot="5400000" flipV="1">
              <a:off x="5393675" y="2417012"/>
              <a:ext cx="0" cy="1174735"/>
            </a:xfrm>
            <a:prstGeom prst="line">
              <a:avLst/>
            </a:prstGeom>
            <a:noFill/>
            <a:ln w="19050" algn="ctr">
              <a:solidFill>
                <a:schemeClr val="tx1"/>
              </a:solidFill>
              <a:round/>
              <a:headEnd type="none" w="med" len="med"/>
              <a:tailEnd type="triangle" w="med" len="med"/>
            </a:ln>
          </p:spPr>
        </p:cxnSp>
        <p:sp>
          <p:nvSpPr>
            <p:cNvPr id="73" name="ZoneTexte 406">
              <a:extLst>
                <a:ext uri="{FF2B5EF4-FFF2-40B4-BE49-F238E27FC236}">
                  <a16:creationId xmlns:a16="http://schemas.microsoft.com/office/drawing/2014/main" id="{7AC0B608-6A7E-A5EA-099E-E1AFF3B1C7B2}"/>
                </a:ext>
              </a:extLst>
            </p:cNvPr>
            <p:cNvSpPr txBox="1"/>
            <p:nvPr/>
          </p:nvSpPr>
          <p:spPr>
            <a:xfrm flipH="1">
              <a:off x="5885540" y="2409267"/>
              <a:ext cx="752690" cy="341622"/>
            </a:xfrm>
            <a:prstGeom prst="rect">
              <a:avLst/>
            </a:prstGeom>
            <a:noFill/>
          </p:spPr>
          <p:txBody>
            <a:bodyPr wrap="square" lIns="91429" tIns="45715" rIns="91429" bIns="45715">
              <a:spAutoFit/>
            </a:bodyPr>
            <a:lstStyle/>
            <a:p>
              <a:pPr algn="ctr">
                <a:buNone/>
                <a:defRPr/>
              </a:pPr>
              <a:r>
                <a:rPr lang="fr-FR" sz="900" i="1" u="none" dirty="0" err="1">
                  <a:solidFill>
                    <a:srgbClr val="7030A0"/>
                  </a:solidFill>
                </a:rPr>
                <a:t>Integrator</a:t>
              </a:r>
              <a:r>
                <a:rPr lang="fr-FR" sz="900" i="1" u="none" dirty="0">
                  <a:solidFill>
                    <a:srgbClr val="7030A0"/>
                  </a:solidFill>
                </a:rPr>
                <a:t> </a:t>
              </a:r>
              <a:r>
                <a:rPr lang="fr-FR" sz="900" i="1" u="none" dirty="0" err="1">
                  <a:solidFill>
                    <a:srgbClr val="7030A0"/>
                  </a:solidFill>
                </a:rPr>
                <a:t>clock</a:t>
              </a:r>
              <a:endParaRPr lang="fr-FR" sz="900" i="1" u="none" dirty="0">
                <a:solidFill>
                  <a:srgbClr val="7030A0"/>
                </a:solidFill>
              </a:endParaRPr>
            </a:p>
          </p:txBody>
        </p:sp>
        <p:sp>
          <p:nvSpPr>
            <p:cNvPr id="74" name="ZoneTexte 406">
              <a:extLst>
                <a:ext uri="{FF2B5EF4-FFF2-40B4-BE49-F238E27FC236}">
                  <a16:creationId xmlns:a16="http://schemas.microsoft.com/office/drawing/2014/main" id="{4F77ED5C-F422-6EB5-109B-1F9E7F861D77}"/>
                </a:ext>
              </a:extLst>
            </p:cNvPr>
            <p:cNvSpPr txBox="1"/>
            <p:nvPr/>
          </p:nvSpPr>
          <p:spPr>
            <a:xfrm flipH="1">
              <a:off x="8144553" y="2425302"/>
              <a:ext cx="752689" cy="369322"/>
            </a:xfrm>
            <a:prstGeom prst="rect">
              <a:avLst/>
            </a:prstGeom>
            <a:noFill/>
          </p:spPr>
          <p:txBody>
            <a:bodyPr wrap="square" lIns="91429" tIns="45715" rIns="91429" bIns="45715">
              <a:spAutoFit/>
            </a:bodyPr>
            <a:lstStyle/>
            <a:p>
              <a:pPr algn="ctr">
                <a:buNone/>
                <a:defRPr/>
              </a:pPr>
              <a:r>
                <a:rPr lang="fr-FR" sz="900" i="1" dirty="0">
                  <a:solidFill>
                    <a:srgbClr val="7030A0"/>
                  </a:solidFill>
                </a:rPr>
                <a:t>ADC</a:t>
              </a:r>
              <a:r>
                <a:rPr lang="fr-FR" sz="900" i="1" u="none" dirty="0">
                  <a:solidFill>
                    <a:srgbClr val="7030A0"/>
                  </a:solidFill>
                </a:rPr>
                <a:t> </a:t>
              </a:r>
              <a:br>
                <a:rPr lang="fr-FR" sz="900" i="1" u="none" dirty="0">
                  <a:solidFill>
                    <a:srgbClr val="7030A0"/>
                  </a:solidFill>
                </a:rPr>
              </a:br>
              <a:r>
                <a:rPr lang="fr-FR" sz="900" i="1" u="none" dirty="0" err="1">
                  <a:solidFill>
                    <a:srgbClr val="7030A0"/>
                  </a:solidFill>
                </a:rPr>
                <a:t>clock</a:t>
              </a:r>
              <a:endParaRPr lang="fr-FR" sz="900" i="1" u="none" dirty="0">
                <a:solidFill>
                  <a:srgbClr val="7030A0"/>
                </a:solidFill>
              </a:endParaRPr>
            </a:p>
          </p:txBody>
        </p:sp>
        <p:sp>
          <p:nvSpPr>
            <p:cNvPr id="75" name="ZoneTexte 406">
              <a:extLst>
                <a:ext uri="{FF2B5EF4-FFF2-40B4-BE49-F238E27FC236}">
                  <a16:creationId xmlns:a16="http://schemas.microsoft.com/office/drawing/2014/main" id="{1C984410-0C01-E62F-11E2-5757F7F479E8}"/>
                </a:ext>
              </a:extLst>
            </p:cNvPr>
            <p:cNvSpPr txBox="1"/>
            <p:nvPr/>
          </p:nvSpPr>
          <p:spPr>
            <a:xfrm flipH="1">
              <a:off x="6782353" y="2528900"/>
              <a:ext cx="1441065" cy="216972"/>
            </a:xfrm>
            <a:prstGeom prst="rect">
              <a:avLst/>
            </a:prstGeom>
            <a:noFill/>
          </p:spPr>
          <p:txBody>
            <a:bodyPr wrap="square" lIns="91429" tIns="45715" rIns="91429" bIns="45715">
              <a:spAutoFit/>
            </a:bodyPr>
            <a:lstStyle/>
            <a:p>
              <a:pPr algn="ctr">
                <a:buNone/>
                <a:defRPr/>
              </a:pPr>
              <a:r>
                <a:rPr lang="fr-FR" sz="900" i="1" u="none" dirty="0" err="1">
                  <a:solidFill>
                    <a:srgbClr val="7030A0"/>
                  </a:solidFill>
                </a:rPr>
                <a:t>Track</a:t>
              </a:r>
              <a:r>
                <a:rPr lang="fr-FR" sz="900" i="1" u="none" dirty="0">
                  <a:solidFill>
                    <a:srgbClr val="7030A0"/>
                  </a:solidFill>
                </a:rPr>
                <a:t>-and-</a:t>
              </a:r>
              <a:r>
                <a:rPr lang="fr-FR" sz="900" i="1" u="none" dirty="0" err="1">
                  <a:solidFill>
                    <a:srgbClr val="7030A0"/>
                  </a:solidFill>
                </a:rPr>
                <a:t>Hold</a:t>
              </a:r>
              <a:r>
                <a:rPr lang="fr-FR" sz="900" i="1" u="none" dirty="0">
                  <a:solidFill>
                    <a:srgbClr val="7030A0"/>
                  </a:solidFill>
                </a:rPr>
                <a:t> </a:t>
              </a:r>
              <a:r>
                <a:rPr lang="fr-FR" sz="900" i="1" u="none" dirty="0" err="1">
                  <a:solidFill>
                    <a:srgbClr val="7030A0"/>
                  </a:solidFill>
                </a:rPr>
                <a:t>clock</a:t>
              </a:r>
              <a:endParaRPr lang="fr-FR" sz="900" i="1" u="none" dirty="0">
                <a:solidFill>
                  <a:srgbClr val="7030A0"/>
                </a:solidFill>
              </a:endParaRPr>
            </a:p>
          </p:txBody>
        </p:sp>
        <p:sp>
          <p:nvSpPr>
            <p:cNvPr id="76" name="ZoneTexte 632">
              <a:extLst>
                <a:ext uri="{FF2B5EF4-FFF2-40B4-BE49-F238E27FC236}">
                  <a16:creationId xmlns:a16="http://schemas.microsoft.com/office/drawing/2014/main" id="{B718D0F2-A199-1684-073F-88E13E3038D3}"/>
                </a:ext>
              </a:extLst>
            </p:cNvPr>
            <p:cNvSpPr txBox="1">
              <a:spLocks noChangeArrowheads="1"/>
            </p:cNvSpPr>
            <p:nvPr/>
          </p:nvSpPr>
          <p:spPr bwMode="auto">
            <a:xfrm flipH="1">
              <a:off x="6379344" y="2910372"/>
              <a:ext cx="409064" cy="216972"/>
            </a:xfrm>
            <a:prstGeom prst="rect">
              <a:avLst/>
            </a:prstGeom>
            <a:noFill/>
            <a:ln w="9525">
              <a:noFill/>
              <a:miter lim="800000"/>
              <a:headEnd/>
              <a:tailEnd/>
            </a:ln>
          </p:spPr>
          <p:txBody>
            <a:bodyPr wrap="none" lIns="91429" tIns="45715" rIns="91429" bIns="45715">
              <a:spAutoFit/>
            </a:bodyPr>
            <a:lstStyle/>
            <a:p>
              <a:pPr>
                <a:buNone/>
              </a:pPr>
              <a:r>
                <a:rPr lang="fr-FR" sz="900" i="1" u="none" dirty="0">
                  <a:solidFill>
                    <a:schemeClr val="tx1"/>
                  </a:solidFill>
                </a:rPr>
                <a:t>DLL</a:t>
              </a:r>
            </a:p>
          </p:txBody>
        </p:sp>
        <p:sp>
          <p:nvSpPr>
            <p:cNvPr id="77" name="ZoneTexte 406">
              <a:extLst>
                <a:ext uri="{FF2B5EF4-FFF2-40B4-BE49-F238E27FC236}">
                  <a16:creationId xmlns:a16="http://schemas.microsoft.com/office/drawing/2014/main" id="{1F2BC54F-48A0-97DC-E531-C1E46A2C8C31}"/>
                </a:ext>
              </a:extLst>
            </p:cNvPr>
            <p:cNvSpPr txBox="1"/>
            <p:nvPr/>
          </p:nvSpPr>
          <p:spPr>
            <a:xfrm flipH="1">
              <a:off x="4211960" y="2835350"/>
              <a:ext cx="752689" cy="341622"/>
            </a:xfrm>
            <a:prstGeom prst="rect">
              <a:avLst/>
            </a:prstGeom>
            <a:noFill/>
          </p:spPr>
          <p:txBody>
            <a:bodyPr wrap="square" lIns="91429" tIns="45715" rIns="91429" bIns="45715">
              <a:spAutoFit/>
            </a:bodyPr>
            <a:lstStyle/>
            <a:p>
              <a:pPr algn="ctr">
                <a:buNone/>
                <a:defRPr/>
              </a:pPr>
              <a:r>
                <a:rPr lang="fr-FR" sz="900" i="1" u="none" dirty="0" err="1">
                  <a:solidFill>
                    <a:schemeClr val="tx1"/>
                  </a:solidFill>
                </a:rPr>
                <a:t>Clock</a:t>
              </a:r>
              <a:r>
                <a:rPr lang="fr-FR" sz="900" i="1" u="none" dirty="0">
                  <a:solidFill>
                    <a:schemeClr val="tx1"/>
                  </a:solidFill>
                </a:rPr>
                <a:t> Input</a:t>
              </a:r>
            </a:p>
          </p:txBody>
        </p:sp>
        <p:sp>
          <p:nvSpPr>
            <p:cNvPr id="78" name="Rectangle 7">
              <a:extLst>
                <a:ext uri="{FF2B5EF4-FFF2-40B4-BE49-F238E27FC236}">
                  <a16:creationId xmlns:a16="http://schemas.microsoft.com/office/drawing/2014/main" id="{18E04863-B77F-2750-EEC6-FBC1BF633ACF}"/>
                </a:ext>
              </a:extLst>
            </p:cNvPr>
            <p:cNvSpPr>
              <a:spLocks noChangeArrowheads="1"/>
            </p:cNvSpPr>
            <p:nvPr/>
          </p:nvSpPr>
          <p:spPr bwMode="auto">
            <a:xfrm>
              <a:off x="4642658" y="3329293"/>
              <a:ext cx="7806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eaLnBrk="0" fontAlgn="base" hangingPunct="0">
                <a:spcBef>
                  <a:spcPct val="20000"/>
                </a:spcBef>
                <a:spcAft>
                  <a:spcPct val="0"/>
                </a:spcAft>
                <a:buChar char="•"/>
                <a:defRPr sz="2400">
                  <a:solidFill>
                    <a:schemeClr val="accent2"/>
                  </a:solidFill>
                  <a:latin typeface="Arial" charset="0"/>
                </a:defRPr>
              </a:lvl6pPr>
              <a:lvl7pPr marL="2971800" indent="-228600" eaLnBrk="0" fontAlgn="base" hangingPunct="0">
                <a:spcBef>
                  <a:spcPct val="20000"/>
                </a:spcBef>
                <a:spcAft>
                  <a:spcPct val="0"/>
                </a:spcAft>
                <a:buChar char="•"/>
                <a:defRPr sz="2400">
                  <a:solidFill>
                    <a:schemeClr val="accent2"/>
                  </a:solidFill>
                  <a:latin typeface="Arial" charset="0"/>
                </a:defRPr>
              </a:lvl7pPr>
              <a:lvl8pPr marL="3429000" indent="-228600" eaLnBrk="0" fontAlgn="base" hangingPunct="0">
                <a:spcBef>
                  <a:spcPct val="20000"/>
                </a:spcBef>
                <a:spcAft>
                  <a:spcPct val="0"/>
                </a:spcAft>
                <a:buChar char="•"/>
                <a:defRPr sz="2400">
                  <a:solidFill>
                    <a:schemeClr val="accent2"/>
                  </a:solidFill>
                  <a:latin typeface="Arial" charset="0"/>
                </a:defRPr>
              </a:lvl8pPr>
              <a:lvl9pPr marL="3886200" indent="-228600" eaLnBrk="0" fontAlgn="base" hangingPunct="0">
                <a:spcBef>
                  <a:spcPct val="20000"/>
                </a:spcBef>
                <a:spcAft>
                  <a:spcPct val="0"/>
                </a:spcAft>
                <a:buChar char="•"/>
                <a:defRPr sz="2400">
                  <a:solidFill>
                    <a:schemeClr val="accent2"/>
                  </a:solidFill>
                  <a:latin typeface="Arial" charset="0"/>
                </a:defRPr>
              </a:lvl9pPr>
            </a:lstStyle>
            <a:p>
              <a:pPr algn="ctr" eaLnBrk="1" hangingPunct="1">
                <a:lnSpc>
                  <a:spcPct val="100000"/>
                </a:lnSpc>
                <a:buFontTx/>
                <a:buNone/>
              </a:pPr>
              <a:r>
                <a:rPr lang="es-ES" altLang="en-US" sz="1100" cap="all" dirty="0" err="1">
                  <a:solidFill>
                    <a:schemeClr val="tx1"/>
                  </a:solidFill>
                  <a:cs typeface="Arial" charset="0"/>
                </a:rPr>
                <a:t>Clock</a:t>
              </a:r>
              <a:r>
                <a:rPr lang="es-ES" altLang="en-US" sz="1100" cap="all" dirty="0">
                  <a:solidFill>
                    <a:schemeClr val="tx1"/>
                  </a:solidFill>
                  <a:cs typeface="Arial" charset="0"/>
                </a:rPr>
                <a:t> input</a:t>
              </a:r>
              <a:endParaRPr lang="en-US" altLang="en-US" sz="1100" cap="all" dirty="0">
                <a:solidFill>
                  <a:schemeClr val="tx1"/>
                </a:solidFill>
                <a:cs typeface="Arial" charset="0"/>
              </a:endParaRPr>
            </a:p>
          </p:txBody>
        </p:sp>
        <p:pic>
          <p:nvPicPr>
            <p:cNvPr id="79" name="160 Imagen">
              <a:extLst>
                <a:ext uri="{FF2B5EF4-FFF2-40B4-BE49-F238E27FC236}">
                  <a16:creationId xmlns:a16="http://schemas.microsoft.com/office/drawing/2014/main" id="{1D13DA08-0E03-324B-CD2B-3E49C3CFC406}"/>
                </a:ext>
              </a:extLst>
            </p:cNvPr>
            <p:cNvPicPr>
              <a:picLocks noChangeAspect="1"/>
            </p:cNvPicPr>
            <p:nvPr/>
          </p:nvPicPr>
          <p:blipFill rotWithShape="1">
            <a:blip r:embed="rId2">
              <a:extLst>
                <a:ext uri="{28A0092B-C50C-407E-A947-70E740481C1C}">
                  <a14:useLocalDpi xmlns:a14="http://schemas.microsoft.com/office/drawing/2010/main" val="0"/>
                </a:ext>
              </a:extLst>
            </a:blip>
            <a:srcRect l="8599" t="91900" r="-1853" b="-794"/>
            <a:stretch/>
          </p:blipFill>
          <p:spPr>
            <a:xfrm>
              <a:off x="4748274" y="6253113"/>
              <a:ext cx="4302985" cy="344239"/>
            </a:xfrm>
            <a:prstGeom prst="rect">
              <a:avLst/>
            </a:prstGeom>
          </p:spPr>
        </p:pic>
        <p:pic>
          <p:nvPicPr>
            <p:cNvPr id="80" name="162 Imagen">
              <a:extLst>
                <a:ext uri="{FF2B5EF4-FFF2-40B4-BE49-F238E27FC236}">
                  <a16:creationId xmlns:a16="http://schemas.microsoft.com/office/drawing/2014/main" id="{1EE1C8D0-8828-2AF2-FCB4-E6D9E7F81B90}"/>
                </a:ext>
              </a:extLst>
            </p:cNvPr>
            <p:cNvPicPr>
              <a:picLocks noChangeAspect="1"/>
            </p:cNvPicPr>
            <p:nvPr/>
          </p:nvPicPr>
          <p:blipFill rotWithShape="1">
            <a:blip r:embed="rId2">
              <a:extLst>
                <a:ext uri="{28A0092B-C50C-407E-A947-70E740481C1C}">
                  <a14:useLocalDpi xmlns:a14="http://schemas.microsoft.com/office/drawing/2010/main" val="0"/>
                </a:ext>
              </a:extLst>
            </a:blip>
            <a:srcRect t="73634" b="7944"/>
            <a:stretch/>
          </p:blipFill>
          <p:spPr>
            <a:xfrm>
              <a:off x="4369384" y="5538611"/>
              <a:ext cx="4614383" cy="713066"/>
            </a:xfrm>
            <a:prstGeom prst="rect">
              <a:avLst/>
            </a:prstGeom>
          </p:spPr>
        </p:pic>
        <p:sp>
          <p:nvSpPr>
            <p:cNvPr id="81" name="Rectangle 7">
              <a:extLst>
                <a:ext uri="{FF2B5EF4-FFF2-40B4-BE49-F238E27FC236}">
                  <a16:creationId xmlns:a16="http://schemas.microsoft.com/office/drawing/2014/main" id="{21B15135-B6C9-70BF-F9E2-E4A3A1F65500}"/>
                </a:ext>
              </a:extLst>
            </p:cNvPr>
            <p:cNvSpPr>
              <a:spLocks noChangeArrowheads="1"/>
            </p:cNvSpPr>
            <p:nvPr/>
          </p:nvSpPr>
          <p:spPr bwMode="auto">
            <a:xfrm>
              <a:off x="4709057" y="5678210"/>
              <a:ext cx="8847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eaLnBrk="0" fontAlgn="base" hangingPunct="0">
                <a:spcBef>
                  <a:spcPct val="20000"/>
                </a:spcBef>
                <a:spcAft>
                  <a:spcPct val="0"/>
                </a:spcAft>
                <a:buChar char="•"/>
                <a:defRPr sz="2400">
                  <a:solidFill>
                    <a:schemeClr val="accent2"/>
                  </a:solidFill>
                  <a:latin typeface="Arial" charset="0"/>
                </a:defRPr>
              </a:lvl6pPr>
              <a:lvl7pPr marL="2971800" indent="-228600" eaLnBrk="0" fontAlgn="base" hangingPunct="0">
                <a:spcBef>
                  <a:spcPct val="20000"/>
                </a:spcBef>
                <a:spcAft>
                  <a:spcPct val="0"/>
                </a:spcAft>
                <a:buChar char="•"/>
                <a:defRPr sz="2400">
                  <a:solidFill>
                    <a:schemeClr val="accent2"/>
                  </a:solidFill>
                  <a:latin typeface="Arial" charset="0"/>
                </a:defRPr>
              </a:lvl7pPr>
              <a:lvl8pPr marL="3429000" indent="-228600" eaLnBrk="0" fontAlgn="base" hangingPunct="0">
                <a:spcBef>
                  <a:spcPct val="20000"/>
                </a:spcBef>
                <a:spcAft>
                  <a:spcPct val="0"/>
                </a:spcAft>
                <a:buChar char="•"/>
                <a:defRPr sz="2400">
                  <a:solidFill>
                    <a:schemeClr val="accent2"/>
                  </a:solidFill>
                  <a:latin typeface="Arial" charset="0"/>
                </a:defRPr>
              </a:lvl8pPr>
              <a:lvl9pPr marL="3886200" indent="-228600" eaLnBrk="0" fontAlgn="base" hangingPunct="0">
                <a:spcBef>
                  <a:spcPct val="20000"/>
                </a:spcBef>
                <a:spcAft>
                  <a:spcPct val="0"/>
                </a:spcAft>
                <a:buChar char="•"/>
                <a:defRPr sz="2400">
                  <a:solidFill>
                    <a:schemeClr val="accent2"/>
                  </a:solidFill>
                  <a:latin typeface="Arial" charset="0"/>
                </a:defRPr>
              </a:lvl9pPr>
            </a:lstStyle>
            <a:p>
              <a:pPr algn="ctr" eaLnBrk="1" hangingPunct="1">
                <a:lnSpc>
                  <a:spcPct val="100000"/>
                </a:lnSpc>
                <a:buFontTx/>
                <a:buNone/>
              </a:pPr>
              <a:r>
                <a:rPr lang="es-ES" altLang="en-US" sz="1100" cap="all" dirty="0" err="1">
                  <a:solidFill>
                    <a:schemeClr val="tx1"/>
                  </a:solidFill>
                  <a:cs typeface="Arial" charset="0"/>
                </a:rPr>
                <a:t>Channel</a:t>
              </a:r>
              <a:r>
                <a:rPr lang="es-ES" altLang="en-US" sz="1100" cap="all" dirty="0">
                  <a:solidFill>
                    <a:schemeClr val="tx1"/>
                  </a:solidFill>
                  <a:cs typeface="Arial" charset="0"/>
                </a:rPr>
                <a:t> output</a:t>
              </a:r>
              <a:endParaRPr lang="en-US" altLang="en-US" sz="1100" cap="all" dirty="0">
                <a:solidFill>
                  <a:schemeClr val="tx1"/>
                </a:solidFill>
                <a:cs typeface="Arial" charset="0"/>
              </a:endParaRPr>
            </a:p>
          </p:txBody>
        </p:sp>
        <p:pic>
          <p:nvPicPr>
            <p:cNvPr id="82" name="164 Imagen">
              <a:extLst>
                <a:ext uri="{FF2B5EF4-FFF2-40B4-BE49-F238E27FC236}">
                  <a16:creationId xmlns:a16="http://schemas.microsoft.com/office/drawing/2014/main" id="{BD267A7D-2181-7011-F2A0-A1E15981437D}"/>
                </a:ext>
              </a:extLst>
            </p:cNvPr>
            <p:cNvPicPr>
              <a:picLocks noChangeAspect="1"/>
            </p:cNvPicPr>
            <p:nvPr/>
          </p:nvPicPr>
          <p:blipFill rotWithShape="1">
            <a:blip r:embed="rId2">
              <a:extLst>
                <a:ext uri="{28A0092B-C50C-407E-A947-70E740481C1C}">
                  <a14:useLocalDpi xmlns:a14="http://schemas.microsoft.com/office/drawing/2010/main" val="0"/>
                </a:ext>
              </a:extLst>
            </a:blip>
            <a:srcRect t="55130" b="26448"/>
            <a:stretch/>
          </p:blipFill>
          <p:spPr>
            <a:xfrm>
              <a:off x="4370204" y="4710798"/>
              <a:ext cx="4614383" cy="713066"/>
            </a:xfrm>
            <a:prstGeom prst="rect">
              <a:avLst/>
            </a:prstGeom>
          </p:spPr>
        </p:pic>
        <p:sp>
          <p:nvSpPr>
            <p:cNvPr id="83" name="Rectangle 7">
              <a:extLst>
                <a:ext uri="{FF2B5EF4-FFF2-40B4-BE49-F238E27FC236}">
                  <a16:creationId xmlns:a16="http://schemas.microsoft.com/office/drawing/2014/main" id="{B631E9B9-423C-008F-DB9F-A2B897C85B2D}"/>
                </a:ext>
              </a:extLst>
            </p:cNvPr>
            <p:cNvSpPr>
              <a:spLocks noChangeArrowheads="1"/>
            </p:cNvSpPr>
            <p:nvPr/>
          </p:nvSpPr>
          <p:spPr bwMode="auto">
            <a:xfrm>
              <a:off x="4651905" y="4726305"/>
              <a:ext cx="8847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eaLnBrk="0" fontAlgn="base" hangingPunct="0">
                <a:spcBef>
                  <a:spcPct val="20000"/>
                </a:spcBef>
                <a:spcAft>
                  <a:spcPct val="0"/>
                </a:spcAft>
                <a:buChar char="•"/>
                <a:defRPr sz="2400">
                  <a:solidFill>
                    <a:schemeClr val="accent2"/>
                  </a:solidFill>
                  <a:latin typeface="Arial" charset="0"/>
                </a:defRPr>
              </a:lvl6pPr>
              <a:lvl7pPr marL="2971800" indent="-228600" eaLnBrk="0" fontAlgn="base" hangingPunct="0">
                <a:spcBef>
                  <a:spcPct val="20000"/>
                </a:spcBef>
                <a:spcAft>
                  <a:spcPct val="0"/>
                </a:spcAft>
                <a:buChar char="•"/>
                <a:defRPr sz="2400">
                  <a:solidFill>
                    <a:schemeClr val="accent2"/>
                  </a:solidFill>
                  <a:latin typeface="Arial" charset="0"/>
                </a:defRPr>
              </a:lvl7pPr>
              <a:lvl8pPr marL="3429000" indent="-228600" eaLnBrk="0" fontAlgn="base" hangingPunct="0">
                <a:spcBef>
                  <a:spcPct val="20000"/>
                </a:spcBef>
                <a:spcAft>
                  <a:spcPct val="0"/>
                </a:spcAft>
                <a:buChar char="•"/>
                <a:defRPr sz="2400">
                  <a:solidFill>
                    <a:schemeClr val="accent2"/>
                  </a:solidFill>
                  <a:latin typeface="Arial" charset="0"/>
                </a:defRPr>
              </a:lvl8pPr>
              <a:lvl9pPr marL="3886200" indent="-228600" eaLnBrk="0" fontAlgn="base" hangingPunct="0">
                <a:spcBef>
                  <a:spcPct val="20000"/>
                </a:spcBef>
                <a:spcAft>
                  <a:spcPct val="0"/>
                </a:spcAft>
                <a:buChar char="•"/>
                <a:defRPr sz="2400">
                  <a:solidFill>
                    <a:schemeClr val="accent2"/>
                  </a:solidFill>
                  <a:latin typeface="Arial" charset="0"/>
                </a:defRPr>
              </a:lvl9pPr>
            </a:lstStyle>
            <a:p>
              <a:pPr algn="ctr" eaLnBrk="1" hangingPunct="1">
                <a:lnSpc>
                  <a:spcPct val="100000"/>
                </a:lnSpc>
                <a:buFontTx/>
                <a:buNone/>
              </a:pPr>
              <a:r>
                <a:rPr lang="es-ES" altLang="en-US" sz="1100" cap="all" dirty="0">
                  <a:solidFill>
                    <a:schemeClr val="tx1"/>
                  </a:solidFill>
                  <a:cs typeface="Arial" charset="0"/>
                </a:rPr>
                <a:t>TH output</a:t>
              </a:r>
              <a:endParaRPr lang="en-US" altLang="en-US" sz="1100" cap="all" dirty="0">
                <a:solidFill>
                  <a:schemeClr val="tx1"/>
                </a:solidFill>
                <a:cs typeface="Arial" charset="0"/>
              </a:endParaRPr>
            </a:p>
          </p:txBody>
        </p:sp>
        <p:sp>
          <p:nvSpPr>
            <p:cNvPr id="84" name="Rectangle 24">
              <a:extLst>
                <a:ext uri="{FF2B5EF4-FFF2-40B4-BE49-F238E27FC236}">
                  <a16:creationId xmlns:a16="http://schemas.microsoft.com/office/drawing/2014/main" id="{E3BC9B7D-36E9-BB52-C03D-FF3E42084370}"/>
                </a:ext>
              </a:extLst>
            </p:cNvPr>
            <p:cNvSpPr>
              <a:spLocks noChangeArrowheads="1"/>
            </p:cNvSpPr>
            <p:nvPr/>
          </p:nvSpPr>
          <p:spPr bwMode="auto">
            <a:xfrm>
              <a:off x="6875347" y="4580560"/>
              <a:ext cx="591829" cy="397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buFontTx/>
                <a:buNone/>
              </a:pPr>
              <a:r>
                <a:rPr lang="es-ES" altLang="en-US" sz="1100" dirty="0" err="1">
                  <a:solidFill>
                    <a:srgbClr val="000099"/>
                  </a:solidFill>
                  <a:cs typeface="Arial" charset="0"/>
                </a:rPr>
                <a:t>Main</a:t>
              </a:r>
              <a:br>
                <a:rPr lang="es-ES" altLang="en-US" sz="1100" dirty="0">
                  <a:solidFill>
                    <a:srgbClr val="000099"/>
                  </a:solidFill>
                  <a:cs typeface="Arial" charset="0"/>
                </a:rPr>
              </a:br>
              <a:r>
                <a:rPr lang="es-ES" altLang="en-US" sz="1100" dirty="0" err="1">
                  <a:solidFill>
                    <a:srgbClr val="000099"/>
                  </a:solidFill>
                  <a:cs typeface="Arial" charset="0"/>
                </a:rPr>
                <a:t>signal</a:t>
              </a:r>
              <a:endParaRPr lang="en-US" altLang="en-US" sz="1100" dirty="0">
                <a:solidFill>
                  <a:srgbClr val="000099"/>
                </a:solidFill>
                <a:cs typeface="Arial" charset="0"/>
              </a:endParaRPr>
            </a:p>
          </p:txBody>
        </p:sp>
        <p:sp>
          <p:nvSpPr>
            <p:cNvPr id="85" name="Rectangle 26">
              <a:extLst>
                <a:ext uri="{FF2B5EF4-FFF2-40B4-BE49-F238E27FC236}">
                  <a16:creationId xmlns:a16="http://schemas.microsoft.com/office/drawing/2014/main" id="{3E8DC5DF-FABE-B33F-A604-EA3F0B900A7C}"/>
                </a:ext>
              </a:extLst>
            </p:cNvPr>
            <p:cNvSpPr>
              <a:spLocks noChangeArrowheads="1"/>
            </p:cNvSpPr>
            <p:nvPr/>
          </p:nvSpPr>
          <p:spPr bwMode="auto">
            <a:xfrm>
              <a:off x="7611760" y="5142822"/>
              <a:ext cx="426720" cy="244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buFontTx/>
                <a:buNone/>
              </a:pPr>
              <a:r>
                <a:rPr lang="es-ES" altLang="en-US" sz="1100" dirty="0">
                  <a:solidFill>
                    <a:srgbClr val="CC0099"/>
                  </a:solidFill>
                  <a:cs typeface="Arial" charset="0"/>
                </a:rPr>
                <a:t>Tail</a:t>
              </a:r>
              <a:endParaRPr lang="en-US" altLang="en-US" sz="1100" dirty="0">
                <a:solidFill>
                  <a:srgbClr val="CC0099"/>
                </a:solidFill>
                <a:cs typeface="Arial" charset="0"/>
              </a:endParaRPr>
            </a:p>
          </p:txBody>
        </p:sp>
        <p:sp>
          <p:nvSpPr>
            <p:cNvPr id="86" name="Rectangle 20">
              <a:extLst>
                <a:ext uri="{FF2B5EF4-FFF2-40B4-BE49-F238E27FC236}">
                  <a16:creationId xmlns:a16="http://schemas.microsoft.com/office/drawing/2014/main" id="{AA77741F-B127-D330-8159-6EAE23A1E349}"/>
                </a:ext>
              </a:extLst>
            </p:cNvPr>
            <p:cNvSpPr>
              <a:spLocks noChangeArrowheads="1"/>
            </p:cNvSpPr>
            <p:nvPr/>
          </p:nvSpPr>
          <p:spPr bwMode="auto">
            <a:xfrm>
              <a:off x="6948264" y="5432387"/>
              <a:ext cx="591829" cy="397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buFontTx/>
                <a:buNone/>
              </a:pPr>
              <a:r>
                <a:rPr lang="es-ES" altLang="en-US" sz="1100" dirty="0" err="1">
                  <a:solidFill>
                    <a:srgbClr val="009999"/>
                  </a:solidFill>
                  <a:cs typeface="Arial" charset="0"/>
                </a:rPr>
                <a:t>Main</a:t>
              </a:r>
              <a:br>
                <a:rPr lang="es-ES" altLang="en-US" sz="1100" dirty="0">
                  <a:solidFill>
                    <a:srgbClr val="009999"/>
                  </a:solidFill>
                  <a:cs typeface="Arial" charset="0"/>
                </a:rPr>
              </a:br>
              <a:r>
                <a:rPr lang="es-ES" altLang="en-US" sz="1100" dirty="0" err="1">
                  <a:solidFill>
                    <a:srgbClr val="009999"/>
                  </a:solidFill>
                  <a:cs typeface="Arial" charset="0"/>
                </a:rPr>
                <a:t>signal</a:t>
              </a:r>
              <a:endParaRPr lang="en-US" altLang="en-US" sz="1100" dirty="0">
                <a:solidFill>
                  <a:srgbClr val="009999"/>
                </a:solidFill>
                <a:cs typeface="Arial" charset="0"/>
              </a:endParaRPr>
            </a:p>
          </p:txBody>
        </p:sp>
        <p:sp>
          <p:nvSpPr>
            <p:cNvPr id="87" name="Rectangle 21">
              <a:extLst>
                <a:ext uri="{FF2B5EF4-FFF2-40B4-BE49-F238E27FC236}">
                  <a16:creationId xmlns:a16="http://schemas.microsoft.com/office/drawing/2014/main" id="{BDC17426-1087-81F4-02F2-A7D3E752ACE2}"/>
                </a:ext>
              </a:extLst>
            </p:cNvPr>
            <p:cNvSpPr>
              <a:spLocks noChangeArrowheads="1"/>
            </p:cNvSpPr>
            <p:nvPr/>
          </p:nvSpPr>
          <p:spPr bwMode="auto">
            <a:xfrm>
              <a:off x="7673672" y="5956342"/>
              <a:ext cx="426720" cy="244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buFontTx/>
                <a:buNone/>
              </a:pPr>
              <a:r>
                <a:rPr lang="es-ES" altLang="en-US" sz="1100" dirty="0">
                  <a:solidFill>
                    <a:srgbClr val="009999"/>
                  </a:solidFill>
                  <a:cs typeface="Arial" charset="0"/>
                </a:rPr>
                <a:t>Tail</a:t>
              </a:r>
              <a:endParaRPr lang="en-US" altLang="en-US" sz="1100" dirty="0">
                <a:solidFill>
                  <a:srgbClr val="009999"/>
                </a:solidFill>
                <a:cs typeface="Arial" charset="0"/>
              </a:endParaRPr>
            </a:p>
          </p:txBody>
        </p:sp>
        <p:sp>
          <p:nvSpPr>
            <p:cNvPr id="88" name="Rectangle 24">
              <a:extLst>
                <a:ext uri="{FF2B5EF4-FFF2-40B4-BE49-F238E27FC236}">
                  <a16:creationId xmlns:a16="http://schemas.microsoft.com/office/drawing/2014/main" id="{456CDD64-DF20-E82E-8103-E75B7E9ED133}"/>
                </a:ext>
              </a:extLst>
            </p:cNvPr>
            <p:cNvSpPr>
              <a:spLocks noChangeArrowheads="1"/>
            </p:cNvSpPr>
            <p:nvPr/>
          </p:nvSpPr>
          <p:spPr bwMode="auto">
            <a:xfrm>
              <a:off x="7308304" y="3875906"/>
              <a:ext cx="1047082" cy="397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buFontTx/>
                <a:buNone/>
              </a:pPr>
              <a:r>
                <a:rPr lang="es-ES" altLang="en-US" sz="1100" dirty="0" err="1">
                  <a:solidFill>
                    <a:srgbClr val="99CC00"/>
                  </a:solidFill>
                  <a:cs typeface="Arial" charset="0"/>
                </a:rPr>
                <a:t>Current</a:t>
              </a:r>
              <a:r>
                <a:rPr lang="es-ES" altLang="en-US" sz="1100" dirty="0">
                  <a:solidFill>
                    <a:srgbClr val="99CC00"/>
                  </a:solidFill>
                  <a:cs typeface="Arial" charset="0"/>
                </a:rPr>
                <a:t> </a:t>
              </a:r>
              <a:r>
                <a:rPr lang="es-ES" altLang="en-US" sz="1100" dirty="0" err="1">
                  <a:solidFill>
                    <a:srgbClr val="99CC00"/>
                  </a:solidFill>
                  <a:cs typeface="Arial" charset="0"/>
                </a:rPr>
                <a:t>Amp</a:t>
              </a:r>
              <a:br>
                <a:rPr lang="es-ES" altLang="en-US" sz="1100" dirty="0">
                  <a:solidFill>
                    <a:srgbClr val="99CC00"/>
                  </a:solidFill>
                  <a:cs typeface="Arial" charset="0"/>
                </a:rPr>
              </a:br>
              <a:r>
                <a:rPr lang="es-ES" altLang="en-US" sz="1100" dirty="0">
                  <a:solidFill>
                    <a:srgbClr val="99CC00"/>
                  </a:solidFill>
                  <a:cs typeface="Arial" charset="0"/>
                </a:rPr>
                <a:t>output</a:t>
              </a:r>
              <a:endParaRPr lang="en-US" altLang="en-US" sz="1100" b="0" dirty="0">
                <a:solidFill>
                  <a:srgbClr val="99CC00"/>
                </a:solidFill>
                <a:cs typeface="Arial" charset="0"/>
              </a:endParaRPr>
            </a:p>
          </p:txBody>
        </p:sp>
        <p:sp>
          <p:nvSpPr>
            <p:cNvPr id="89" name="Rectangle 24">
              <a:extLst>
                <a:ext uri="{FF2B5EF4-FFF2-40B4-BE49-F238E27FC236}">
                  <a16:creationId xmlns:a16="http://schemas.microsoft.com/office/drawing/2014/main" id="{99CC3487-2850-7659-6428-A8C9EA5BB0E4}"/>
                </a:ext>
              </a:extLst>
            </p:cNvPr>
            <p:cNvSpPr>
              <a:spLocks noChangeArrowheads="1"/>
            </p:cNvSpPr>
            <p:nvPr/>
          </p:nvSpPr>
          <p:spPr bwMode="auto">
            <a:xfrm>
              <a:off x="6667877" y="4293096"/>
              <a:ext cx="928459" cy="244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buFontTx/>
                <a:buNone/>
              </a:pPr>
              <a:r>
                <a:rPr lang="es-ES" altLang="en-US" sz="1100" dirty="0">
                  <a:solidFill>
                    <a:srgbClr val="FF0000"/>
                  </a:solidFill>
                  <a:cs typeface="Arial" charset="0"/>
                </a:rPr>
                <a:t>PMT </a:t>
              </a:r>
              <a:r>
                <a:rPr lang="es-ES" altLang="en-US" sz="1100" dirty="0" err="1">
                  <a:solidFill>
                    <a:srgbClr val="FF0000"/>
                  </a:solidFill>
                  <a:cs typeface="Arial" charset="0"/>
                </a:rPr>
                <a:t>signal</a:t>
              </a:r>
              <a:endParaRPr lang="en-US" altLang="en-US" sz="1100" b="0" dirty="0">
                <a:solidFill>
                  <a:srgbClr val="FF0000"/>
                </a:solidFill>
                <a:cs typeface="Arial" charset="0"/>
              </a:endParaRPr>
            </a:p>
          </p:txBody>
        </p:sp>
        <p:sp>
          <p:nvSpPr>
            <p:cNvPr id="90" name="Rectangle 24">
              <a:extLst>
                <a:ext uri="{FF2B5EF4-FFF2-40B4-BE49-F238E27FC236}">
                  <a16:creationId xmlns:a16="http://schemas.microsoft.com/office/drawing/2014/main" id="{C5F3173B-05CA-C270-7AD1-FCD601B679C1}"/>
                </a:ext>
              </a:extLst>
            </p:cNvPr>
            <p:cNvSpPr>
              <a:spLocks noChangeArrowheads="1"/>
            </p:cNvSpPr>
            <p:nvPr/>
          </p:nvSpPr>
          <p:spPr bwMode="auto">
            <a:xfrm>
              <a:off x="6176771" y="3976406"/>
              <a:ext cx="843501" cy="244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buFontTx/>
                <a:buNone/>
              </a:pPr>
              <a:r>
                <a:rPr lang="es-ES" altLang="en-US" sz="1100" dirty="0">
                  <a:solidFill>
                    <a:srgbClr val="33CC33"/>
                  </a:solidFill>
                  <a:cs typeface="Arial" charset="0"/>
                </a:rPr>
                <a:t>PZ output</a:t>
              </a:r>
              <a:endParaRPr lang="en-US" altLang="en-US" sz="1100" b="0" dirty="0">
                <a:solidFill>
                  <a:srgbClr val="33CC33"/>
                </a:solidFill>
                <a:cs typeface="Arial" charset="0"/>
              </a:endParaRPr>
            </a:p>
          </p:txBody>
        </p:sp>
        <p:cxnSp>
          <p:nvCxnSpPr>
            <p:cNvPr id="91" name="106 Conector recto">
              <a:extLst>
                <a:ext uri="{FF2B5EF4-FFF2-40B4-BE49-F238E27FC236}">
                  <a16:creationId xmlns:a16="http://schemas.microsoft.com/office/drawing/2014/main" id="{69C17F83-8BA1-F239-A0F9-1B150BA1ED85}"/>
                </a:ext>
              </a:extLst>
            </p:cNvPr>
            <p:cNvCxnSpPr>
              <a:cxnSpLocks noChangeShapeType="1"/>
            </p:cNvCxnSpPr>
            <p:nvPr/>
          </p:nvCxnSpPr>
          <p:spPr bwMode="auto">
            <a:xfrm rot="5400000" flipV="1">
              <a:off x="4633352" y="1653864"/>
              <a:ext cx="0" cy="309344"/>
            </a:xfrm>
            <a:prstGeom prst="line">
              <a:avLst/>
            </a:prstGeom>
            <a:noFill/>
            <a:ln w="28575" algn="ctr">
              <a:solidFill>
                <a:srgbClr val="FF0000"/>
              </a:solidFill>
              <a:round/>
              <a:headEnd type="none" w="med" len="med"/>
              <a:tailEnd type="triangle" w="med" len="med"/>
            </a:ln>
          </p:spPr>
        </p:cxnSp>
        <p:sp>
          <p:nvSpPr>
            <p:cNvPr id="92" name="Rectangle 24">
              <a:extLst>
                <a:ext uri="{FF2B5EF4-FFF2-40B4-BE49-F238E27FC236}">
                  <a16:creationId xmlns:a16="http://schemas.microsoft.com/office/drawing/2014/main" id="{74023D03-3369-29B6-2E3D-F9EC2A863F90}"/>
                </a:ext>
              </a:extLst>
            </p:cNvPr>
            <p:cNvSpPr>
              <a:spLocks noChangeArrowheads="1"/>
            </p:cNvSpPr>
            <p:nvPr/>
          </p:nvSpPr>
          <p:spPr bwMode="auto">
            <a:xfrm>
              <a:off x="4351022" y="1243145"/>
              <a:ext cx="546945" cy="600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buFontTx/>
                <a:buNone/>
              </a:pPr>
              <a:r>
                <a:rPr lang="es-ES" altLang="en-US" sz="1100" dirty="0">
                  <a:solidFill>
                    <a:srgbClr val="FF0000"/>
                  </a:solidFill>
                  <a:cs typeface="Arial" charset="0"/>
                </a:rPr>
                <a:t>PMT</a:t>
              </a:r>
              <a:br>
                <a:rPr lang="es-ES" altLang="en-US" sz="1100" dirty="0">
                  <a:solidFill>
                    <a:srgbClr val="FF0000"/>
                  </a:solidFill>
                  <a:cs typeface="Arial" charset="0"/>
                </a:rPr>
              </a:br>
              <a:r>
                <a:rPr lang="es-ES" altLang="en-US" sz="1100" dirty="0" err="1">
                  <a:solidFill>
                    <a:srgbClr val="FF0000"/>
                  </a:solidFill>
                  <a:cs typeface="Arial" charset="0"/>
                </a:rPr>
                <a:t>amp’d</a:t>
              </a:r>
              <a:br>
                <a:rPr lang="es-ES" altLang="en-US" sz="1100" dirty="0">
                  <a:solidFill>
                    <a:srgbClr val="FF0000"/>
                  </a:solidFill>
                  <a:cs typeface="Arial" charset="0"/>
                </a:rPr>
              </a:br>
              <a:r>
                <a:rPr lang="es-ES" altLang="en-US" sz="1100" dirty="0" err="1">
                  <a:solidFill>
                    <a:srgbClr val="FF0000"/>
                  </a:solidFill>
                  <a:cs typeface="Arial" charset="0"/>
                </a:rPr>
                <a:t>signal</a:t>
              </a:r>
              <a:endParaRPr lang="en-US" altLang="en-US" sz="1100" b="0" dirty="0">
                <a:solidFill>
                  <a:srgbClr val="FF0000"/>
                </a:solidFill>
                <a:cs typeface="Arial" charset="0"/>
              </a:endParaRPr>
            </a:p>
          </p:txBody>
        </p:sp>
        <p:sp>
          <p:nvSpPr>
            <p:cNvPr id="93" name="Rectangle 20">
              <a:extLst>
                <a:ext uri="{FF2B5EF4-FFF2-40B4-BE49-F238E27FC236}">
                  <a16:creationId xmlns:a16="http://schemas.microsoft.com/office/drawing/2014/main" id="{BE4AE6A8-BC72-528D-5195-A5CF97080587}"/>
                </a:ext>
              </a:extLst>
            </p:cNvPr>
            <p:cNvSpPr>
              <a:spLocks noChangeArrowheads="1"/>
            </p:cNvSpPr>
            <p:nvPr/>
          </p:nvSpPr>
          <p:spPr bwMode="auto">
            <a:xfrm>
              <a:off x="8301745" y="1196752"/>
              <a:ext cx="878767" cy="397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buFontTx/>
                <a:buNone/>
              </a:pPr>
              <a:r>
                <a:rPr lang="es-ES" altLang="en-US" sz="1100" dirty="0">
                  <a:solidFill>
                    <a:srgbClr val="009999"/>
                  </a:solidFill>
                  <a:cs typeface="Arial" charset="0"/>
                </a:rPr>
                <a:t>CHANNEL</a:t>
              </a:r>
              <a:br>
                <a:rPr lang="es-ES" altLang="en-US" sz="1100" dirty="0">
                  <a:solidFill>
                    <a:srgbClr val="009999"/>
                  </a:solidFill>
                  <a:cs typeface="Arial" charset="0"/>
                </a:rPr>
              </a:br>
              <a:r>
                <a:rPr lang="es-ES" altLang="en-US" sz="1100" dirty="0">
                  <a:solidFill>
                    <a:srgbClr val="009999"/>
                  </a:solidFill>
                  <a:cs typeface="Arial" charset="0"/>
                </a:rPr>
                <a:t>OUTPUT</a:t>
              </a:r>
              <a:endParaRPr lang="en-US" altLang="en-US" sz="1100" dirty="0">
                <a:solidFill>
                  <a:srgbClr val="009999"/>
                </a:solidFill>
                <a:cs typeface="Arial" charset="0"/>
              </a:endParaRPr>
            </a:p>
          </p:txBody>
        </p:sp>
        <p:sp>
          <p:nvSpPr>
            <p:cNvPr id="94" name="Line 22">
              <a:extLst>
                <a:ext uri="{FF2B5EF4-FFF2-40B4-BE49-F238E27FC236}">
                  <a16:creationId xmlns:a16="http://schemas.microsoft.com/office/drawing/2014/main" id="{A2A70F2E-4259-9A17-F056-BD832D3999DE}"/>
                </a:ext>
              </a:extLst>
            </p:cNvPr>
            <p:cNvSpPr>
              <a:spLocks noChangeShapeType="1"/>
            </p:cNvSpPr>
            <p:nvPr/>
          </p:nvSpPr>
          <p:spPr bwMode="auto">
            <a:xfrm flipH="1">
              <a:off x="8369997" y="1558562"/>
              <a:ext cx="131850" cy="291675"/>
            </a:xfrm>
            <a:prstGeom prst="line">
              <a:avLst/>
            </a:prstGeom>
            <a:noFill/>
            <a:ln w="28575">
              <a:solidFill>
                <a:srgbClr val="0099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5" name="ZoneTexte 632">
              <a:extLst>
                <a:ext uri="{FF2B5EF4-FFF2-40B4-BE49-F238E27FC236}">
                  <a16:creationId xmlns:a16="http://schemas.microsoft.com/office/drawing/2014/main" id="{E9BB067A-0CDB-80AC-DC86-D1F6ED9907C4}"/>
                </a:ext>
              </a:extLst>
            </p:cNvPr>
            <p:cNvSpPr txBox="1">
              <a:spLocks noChangeArrowheads="1"/>
            </p:cNvSpPr>
            <p:nvPr/>
          </p:nvSpPr>
          <p:spPr bwMode="auto">
            <a:xfrm flipH="1">
              <a:off x="8385760" y="1741226"/>
              <a:ext cx="434712" cy="341622"/>
            </a:xfrm>
            <a:prstGeom prst="rect">
              <a:avLst/>
            </a:prstGeom>
            <a:noFill/>
            <a:ln w="9525">
              <a:noFill/>
              <a:miter lim="800000"/>
              <a:headEnd/>
              <a:tailEnd/>
            </a:ln>
          </p:spPr>
          <p:txBody>
            <a:bodyPr wrap="none" lIns="91429" tIns="45715" rIns="91429" bIns="45715">
              <a:spAutoFit/>
            </a:bodyPr>
            <a:lstStyle/>
            <a:p>
              <a:pPr algn="ctr">
                <a:buNone/>
              </a:pPr>
              <a:r>
                <a:rPr lang="fr-FR" sz="900" i="1" u="none" dirty="0">
                  <a:solidFill>
                    <a:schemeClr val="tx1"/>
                  </a:solidFill>
                </a:rPr>
                <a:t>12b</a:t>
              </a:r>
              <a:br>
                <a:rPr lang="fr-FR" sz="900" i="1" u="none" dirty="0">
                  <a:solidFill>
                    <a:schemeClr val="tx1"/>
                  </a:solidFill>
                </a:rPr>
              </a:br>
              <a:r>
                <a:rPr lang="fr-FR" sz="900" i="1" u="none" dirty="0">
                  <a:solidFill>
                    <a:schemeClr val="tx1"/>
                  </a:solidFill>
                </a:rPr>
                <a:t>ADC</a:t>
              </a:r>
            </a:p>
          </p:txBody>
        </p:sp>
        <p:sp>
          <p:nvSpPr>
            <p:cNvPr id="96" name="Rectangle 7">
              <a:extLst>
                <a:ext uri="{FF2B5EF4-FFF2-40B4-BE49-F238E27FC236}">
                  <a16:creationId xmlns:a16="http://schemas.microsoft.com/office/drawing/2014/main" id="{8DA81C5A-8849-B9E2-CACB-78128868A551}"/>
                </a:ext>
              </a:extLst>
            </p:cNvPr>
            <p:cNvSpPr>
              <a:spLocks noChangeArrowheads="1"/>
            </p:cNvSpPr>
            <p:nvPr/>
          </p:nvSpPr>
          <p:spPr bwMode="auto">
            <a:xfrm>
              <a:off x="4644008" y="4078233"/>
              <a:ext cx="7806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eaLnBrk="0" fontAlgn="base" hangingPunct="0">
                <a:spcBef>
                  <a:spcPct val="20000"/>
                </a:spcBef>
                <a:spcAft>
                  <a:spcPct val="0"/>
                </a:spcAft>
                <a:buChar char="•"/>
                <a:defRPr sz="2400">
                  <a:solidFill>
                    <a:schemeClr val="accent2"/>
                  </a:solidFill>
                  <a:latin typeface="Arial" charset="0"/>
                </a:defRPr>
              </a:lvl6pPr>
              <a:lvl7pPr marL="2971800" indent="-228600" eaLnBrk="0" fontAlgn="base" hangingPunct="0">
                <a:spcBef>
                  <a:spcPct val="20000"/>
                </a:spcBef>
                <a:spcAft>
                  <a:spcPct val="0"/>
                </a:spcAft>
                <a:buChar char="•"/>
                <a:defRPr sz="2400">
                  <a:solidFill>
                    <a:schemeClr val="accent2"/>
                  </a:solidFill>
                  <a:latin typeface="Arial" charset="0"/>
                </a:defRPr>
              </a:lvl7pPr>
              <a:lvl8pPr marL="3429000" indent="-228600" eaLnBrk="0" fontAlgn="base" hangingPunct="0">
                <a:spcBef>
                  <a:spcPct val="20000"/>
                </a:spcBef>
                <a:spcAft>
                  <a:spcPct val="0"/>
                </a:spcAft>
                <a:buChar char="•"/>
                <a:defRPr sz="2400">
                  <a:solidFill>
                    <a:schemeClr val="accent2"/>
                  </a:solidFill>
                  <a:latin typeface="Arial" charset="0"/>
                </a:defRPr>
              </a:lvl8pPr>
              <a:lvl9pPr marL="3886200" indent="-228600" eaLnBrk="0" fontAlgn="base" hangingPunct="0">
                <a:spcBef>
                  <a:spcPct val="20000"/>
                </a:spcBef>
                <a:spcAft>
                  <a:spcPct val="0"/>
                </a:spcAft>
                <a:buChar char="•"/>
                <a:defRPr sz="2400">
                  <a:solidFill>
                    <a:schemeClr val="accent2"/>
                  </a:solidFill>
                  <a:latin typeface="Arial" charset="0"/>
                </a:defRPr>
              </a:lvl9pPr>
            </a:lstStyle>
            <a:p>
              <a:pPr algn="ctr" eaLnBrk="1" hangingPunct="1">
                <a:lnSpc>
                  <a:spcPct val="100000"/>
                </a:lnSpc>
                <a:buFontTx/>
                <a:buNone/>
              </a:pPr>
              <a:r>
                <a:rPr lang="es-ES" altLang="en-US" sz="1100" cap="all" dirty="0">
                  <a:solidFill>
                    <a:schemeClr val="tx1"/>
                  </a:solidFill>
                  <a:cs typeface="Arial" charset="0"/>
                </a:rPr>
                <a:t>input</a:t>
              </a:r>
              <a:endParaRPr lang="en-US" altLang="en-US" sz="1100" cap="all" dirty="0">
                <a:solidFill>
                  <a:schemeClr val="tx1"/>
                </a:solidFill>
                <a:cs typeface="Arial" charset="0"/>
              </a:endParaRPr>
            </a:p>
          </p:txBody>
        </p:sp>
      </p:grpSp>
    </p:spTree>
    <p:extLst>
      <p:ext uri="{BB962C8B-B14F-4D97-AF65-F5344CB8AC3E}">
        <p14:creationId xmlns:p14="http://schemas.microsoft.com/office/powerpoint/2010/main" val="1612603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149F7C-4B3F-0C85-AF39-4DA89288A2F7}"/>
              </a:ext>
            </a:extLst>
          </p:cNvPr>
          <p:cNvSpPr>
            <a:spLocks noGrp="1"/>
          </p:cNvSpPr>
          <p:nvPr>
            <p:ph type="title"/>
          </p:nvPr>
        </p:nvSpPr>
        <p:spPr>
          <a:xfrm>
            <a:off x="838200" y="0"/>
            <a:ext cx="10515600" cy="1325563"/>
          </a:xfrm>
        </p:spPr>
        <p:txBody>
          <a:bodyPr/>
          <a:lstStyle/>
          <a:p>
            <a:r>
              <a:rPr lang="en-GB" dirty="0"/>
              <a:t>SPIDER</a:t>
            </a:r>
          </a:p>
        </p:txBody>
      </p:sp>
      <p:sp>
        <p:nvSpPr>
          <p:cNvPr id="3" name="Espace réservé du contenu 2">
            <a:extLst>
              <a:ext uri="{FF2B5EF4-FFF2-40B4-BE49-F238E27FC236}">
                <a16:creationId xmlns:a16="http://schemas.microsoft.com/office/drawing/2014/main" id="{198D8215-01C9-1A36-EFB5-696F19052B4F}"/>
              </a:ext>
            </a:extLst>
          </p:cNvPr>
          <p:cNvSpPr>
            <a:spLocks noGrp="1"/>
          </p:cNvSpPr>
          <p:nvPr>
            <p:ph idx="1"/>
          </p:nvPr>
        </p:nvSpPr>
        <p:spPr>
          <a:xfrm>
            <a:off x="358345" y="1003300"/>
            <a:ext cx="11615351" cy="5353050"/>
          </a:xfrm>
        </p:spPr>
        <p:txBody>
          <a:bodyPr>
            <a:normAutofit fontScale="92500"/>
          </a:bodyPr>
          <a:lstStyle/>
          <a:p>
            <a:r>
              <a:rPr lang="en-GB" dirty="0"/>
              <a:t>15ps rms resolution:</a:t>
            </a:r>
          </a:p>
          <a:p>
            <a:pPr lvl="1"/>
            <a:r>
              <a:rPr lang="en-GB" dirty="0"/>
              <a:t>In range E</a:t>
            </a:r>
            <a:r>
              <a:rPr lang="en-GB" baseline="-25000" dirty="0"/>
              <a:t>T</a:t>
            </a:r>
            <a:r>
              <a:rPr lang="en-GB" dirty="0"/>
              <a:t> = 50 MeV to 5 GeV, factor of 100 </a:t>
            </a:r>
          </a:p>
          <a:p>
            <a:pPr lvl="1"/>
            <a:r>
              <a:rPr lang="en-GB" dirty="0"/>
              <a:t>With maximal possible channel occupancy: the version of LS3 will aim at 10% occupancy per channel (E</a:t>
            </a:r>
            <a:r>
              <a:rPr lang="en-GB" baseline="-25000" dirty="0"/>
              <a:t>T</a:t>
            </a:r>
            <a:r>
              <a:rPr lang="en-GB" dirty="0"/>
              <a:t>&gt;50 MeV), improved for LS4 version</a:t>
            </a:r>
          </a:p>
          <a:p>
            <a:pPr lvl="1"/>
            <a:r>
              <a:rPr lang="en-GB" dirty="0"/>
              <a:t>Based on waveform TDC (Time to Digital Convertors)</a:t>
            </a:r>
          </a:p>
          <a:p>
            <a:r>
              <a:rPr lang="en-GB" dirty="0"/>
              <a:t>Waveform digitization in </a:t>
            </a:r>
            <a:r>
              <a:rPr lang="en-GB" dirty="0" err="1"/>
              <a:t>analog</a:t>
            </a:r>
            <a:r>
              <a:rPr lang="en-GB" dirty="0"/>
              <a:t> memories avoids degradation of time resolution due to time walk effects when working with traditional TDC and discriminators and large dynamic ranges, but with the drawback of large readout dead-time</a:t>
            </a:r>
          </a:p>
          <a:p>
            <a:r>
              <a:rPr lang="en-GB" dirty="0"/>
              <a:t>Use 8 samples of the digitized wave form                                                              and extract time information in a                                                                      companion FPGA</a:t>
            </a:r>
          </a:p>
          <a:p>
            <a:pPr lvl="1"/>
            <a:r>
              <a:rPr lang="en-GB" dirty="0"/>
              <a:t>Adapt easily to evolution of signal shape due to                                                                               ageing </a:t>
            </a:r>
          </a:p>
          <a:p>
            <a:pPr lvl="1"/>
            <a:r>
              <a:rPr lang="en-GB" dirty="0"/>
              <a:t>Compatible with timer layer option</a:t>
            </a:r>
          </a:p>
          <a:p>
            <a:pPr lvl="1"/>
            <a:endParaRPr lang="en-GB" dirty="0"/>
          </a:p>
        </p:txBody>
      </p:sp>
      <p:sp>
        <p:nvSpPr>
          <p:cNvPr id="4" name="Espace réservé du numéro de diapositive 3">
            <a:extLst>
              <a:ext uri="{FF2B5EF4-FFF2-40B4-BE49-F238E27FC236}">
                <a16:creationId xmlns:a16="http://schemas.microsoft.com/office/drawing/2014/main" id="{A2C10DD7-8995-D323-8B2F-AF9B40CD0D37}"/>
              </a:ext>
            </a:extLst>
          </p:cNvPr>
          <p:cNvSpPr>
            <a:spLocks noGrp="1"/>
          </p:cNvSpPr>
          <p:nvPr>
            <p:ph type="sldNum" sz="quarter" idx="12"/>
          </p:nvPr>
        </p:nvSpPr>
        <p:spPr/>
        <p:txBody>
          <a:bodyPr/>
          <a:lstStyle/>
          <a:p>
            <a:fld id="{CB2671BA-D6AA-E443-B0C2-AD6188E88D1D}" type="slidenum">
              <a:rPr lang="en-GB" smtClean="0"/>
              <a:t>6</a:t>
            </a:fld>
            <a:endParaRPr lang="en-GB"/>
          </a:p>
        </p:txBody>
      </p:sp>
      <p:sp>
        <p:nvSpPr>
          <p:cNvPr id="5" name="ZoneTexte 4">
            <a:extLst>
              <a:ext uri="{FF2B5EF4-FFF2-40B4-BE49-F238E27FC236}">
                <a16:creationId xmlns:a16="http://schemas.microsoft.com/office/drawing/2014/main" id="{81BC6A4B-AF2B-F774-B23E-670D9A50BC74}"/>
              </a:ext>
            </a:extLst>
          </p:cNvPr>
          <p:cNvSpPr txBox="1"/>
          <p:nvPr/>
        </p:nvSpPr>
        <p:spPr>
          <a:xfrm>
            <a:off x="7813708" y="136525"/>
            <a:ext cx="3105081" cy="646331"/>
          </a:xfrm>
          <a:prstGeom prst="rect">
            <a:avLst/>
          </a:prstGeom>
          <a:noFill/>
        </p:spPr>
        <p:txBody>
          <a:bodyPr wrap="none" rtlCol="0">
            <a:spAutoFit/>
          </a:bodyPr>
          <a:lstStyle/>
          <a:p>
            <a:r>
              <a:rPr lang="en-GB" dirty="0"/>
              <a:t>Clermont/Orsay + Caen/Lyon</a:t>
            </a:r>
          </a:p>
          <a:p>
            <a:r>
              <a:rPr lang="en-GB" dirty="0"/>
              <a:t>Tests at Syracuse of other chips</a:t>
            </a:r>
          </a:p>
        </p:txBody>
      </p:sp>
      <p:sp>
        <p:nvSpPr>
          <p:cNvPr id="6" name="ZoneTexte 5">
            <a:extLst>
              <a:ext uri="{FF2B5EF4-FFF2-40B4-BE49-F238E27FC236}">
                <a16:creationId xmlns:a16="http://schemas.microsoft.com/office/drawing/2014/main" id="{85EA1AC7-AD55-5876-E340-6BC62863567E}"/>
              </a:ext>
            </a:extLst>
          </p:cNvPr>
          <p:cNvSpPr txBox="1"/>
          <p:nvPr/>
        </p:nvSpPr>
        <p:spPr>
          <a:xfrm>
            <a:off x="358346" y="6538912"/>
            <a:ext cx="6265305" cy="369332"/>
          </a:xfrm>
          <a:prstGeom prst="rect">
            <a:avLst/>
          </a:prstGeom>
          <a:noFill/>
        </p:spPr>
        <p:txBody>
          <a:bodyPr wrap="none" rtlCol="0">
            <a:spAutoFit/>
          </a:bodyPr>
          <a:lstStyle/>
          <a:p>
            <a:r>
              <a:rPr lang="en-GB" dirty="0">
                <a:hlinkClick r:id="rId2"/>
              </a:rPr>
              <a:t>More details in Dominique Breton’s talk at DRD7 ECFA workshop</a:t>
            </a:r>
            <a:endParaRPr lang="en-GB" dirty="0"/>
          </a:p>
        </p:txBody>
      </p:sp>
      <p:pic>
        <p:nvPicPr>
          <p:cNvPr id="7" name="Image 6">
            <a:extLst>
              <a:ext uri="{FF2B5EF4-FFF2-40B4-BE49-F238E27FC236}">
                <a16:creationId xmlns:a16="http://schemas.microsoft.com/office/drawing/2014/main" id="{ECD89AD3-B898-0530-F337-030C69C9A01E}"/>
              </a:ext>
            </a:extLst>
          </p:cNvPr>
          <p:cNvPicPr>
            <a:picLocks noChangeAspect="1"/>
          </p:cNvPicPr>
          <p:nvPr/>
        </p:nvPicPr>
        <p:blipFill>
          <a:blip r:embed="rId3"/>
          <a:stretch>
            <a:fillRect/>
          </a:stretch>
        </p:blipFill>
        <p:spPr>
          <a:xfrm>
            <a:off x="7027502" y="4029546"/>
            <a:ext cx="4819936" cy="2691929"/>
          </a:xfrm>
          <a:prstGeom prst="rect">
            <a:avLst/>
          </a:prstGeom>
        </p:spPr>
      </p:pic>
    </p:spTree>
    <p:extLst>
      <p:ext uri="{BB962C8B-B14F-4D97-AF65-F5344CB8AC3E}">
        <p14:creationId xmlns:p14="http://schemas.microsoft.com/office/powerpoint/2010/main" val="66931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708036-0055-9095-AADD-7C0C62C27686}"/>
              </a:ext>
            </a:extLst>
          </p:cNvPr>
          <p:cNvSpPr>
            <a:spLocks noGrp="1"/>
          </p:cNvSpPr>
          <p:nvPr>
            <p:ph type="title"/>
          </p:nvPr>
        </p:nvSpPr>
        <p:spPr>
          <a:xfrm>
            <a:off x="838200" y="18255"/>
            <a:ext cx="10515600" cy="1325563"/>
          </a:xfrm>
        </p:spPr>
        <p:txBody>
          <a:bodyPr/>
          <a:lstStyle/>
          <a:p>
            <a:r>
              <a:rPr lang="en-GB" dirty="0"/>
              <a:t>SPIDER</a:t>
            </a:r>
          </a:p>
        </p:txBody>
      </p:sp>
      <p:sp>
        <p:nvSpPr>
          <p:cNvPr id="3" name="Espace réservé du contenu 2">
            <a:extLst>
              <a:ext uri="{FF2B5EF4-FFF2-40B4-BE49-F238E27FC236}">
                <a16:creationId xmlns:a16="http://schemas.microsoft.com/office/drawing/2014/main" id="{0CC1A8ED-EE81-19B3-CBE2-A1E719BD66B2}"/>
              </a:ext>
            </a:extLst>
          </p:cNvPr>
          <p:cNvSpPr>
            <a:spLocks noGrp="1"/>
          </p:cNvSpPr>
          <p:nvPr>
            <p:ph idx="1"/>
          </p:nvPr>
        </p:nvSpPr>
        <p:spPr>
          <a:xfrm flipH="1">
            <a:off x="704335" y="1018156"/>
            <a:ext cx="11084014" cy="651323"/>
          </a:xfrm>
        </p:spPr>
        <p:txBody>
          <a:bodyPr>
            <a:normAutofit fontScale="92500" lnSpcReduction="10000"/>
          </a:bodyPr>
          <a:lstStyle/>
          <a:p>
            <a:r>
              <a:rPr lang="en-GB" sz="2400" dirty="0"/>
              <a:t>Simulations of electronics timing jitter vs. signal amplitude with realistic SPACAL signal </a:t>
            </a:r>
            <a:r>
              <a:rPr lang="en-GB" sz="2400" dirty="0" err="1"/>
              <a:t>caracteristics</a:t>
            </a:r>
            <a:r>
              <a:rPr lang="en-GB" sz="2400" dirty="0"/>
              <a:t>: rise time 1.5ns, </a:t>
            </a:r>
            <a:r>
              <a:rPr lang="en-GB" sz="2400" dirty="0" err="1">
                <a:latin typeface="Symbol" pitchFamily="2" charset="2"/>
              </a:rPr>
              <a:t>s</a:t>
            </a:r>
            <a:r>
              <a:rPr lang="en-GB" sz="2400" baseline="-25000" dirty="0" err="1"/>
              <a:t>noise</a:t>
            </a:r>
            <a:r>
              <a:rPr lang="en-GB" sz="2400" dirty="0"/>
              <a:t> = 500</a:t>
            </a:r>
            <a:r>
              <a:rPr lang="en-GB" sz="2400" dirty="0">
                <a:latin typeface="Symbol" pitchFamily="2" charset="2"/>
              </a:rPr>
              <a:t>m</a:t>
            </a:r>
            <a:r>
              <a:rPr lang="en-GB" sz="2400" dirty="0"/>
              <a:t>V RMS  </a:t>
            </a:r>
          </a:p>
        </p:txBody>
      </p:sp>
      <p:sp>
        <p:nvSpPr>
          <p:cNvPr id="4" name="Espace réservé du numéro de diapositive 3">
            <a:extLst>
              <a:ext uri="{FF2B5EF4-FFF2-40B4-BE49-F238E27FC236}">
                <a16:creationId xmlns:a16="http://schemas.microsoft.com/office/drawing/2014/main" id="{B37AF48B-03D7-93B6-9140-D5A7C801C532}"/>
              </a:ext>
            </a:extLst>
          </p:cNvPr>
          <p:cNvSpPr>
            <a:spLocks noGrp="1"/>
          </p:cNvSpPr>
          <p:nvPr>
            <p:ph type="sldNum" sz="quarter" idx="12"/>
          </p:nvPr>
        </p:nvSpPr>
        <p:spPr/>
        <p:txBody>
          <a:bodyPr/>
          <a:lstStyle/>
          <a:p>
            <a:fld id="{CB2671BA-D6AA-E443-B0C2-AD6188E88D1D}" type="slidenum">
              <a:rPr lang="en-GB" smtClean="0"/>
              <a:t>7</a:t>
            </a:fld>
            <a:endParaRPr lang="en-GB"/>
          </a:p>
        </p:txBody>
      </p:sp>
      <p:pic>
        <p:nvPicPr>
          <p:cNvPr id="5" name="Image 4">
            <a:extLst>
              <a:ext uri="{FF2B5EF4-FFF2-40B4-BE49-F238E27FC236}">
                <a16:creationId xmlns:a16="http://schemas.microsoft.com/office/drawing/2014/main" id="{2796CCDC-498B-1540-4DB8-73748B7F7DF0}"/>
              </a:ext>
            </a:extLst>
          </p:cNvPr>
          <p:cNvPicPr>
            <a:picLocks noChangeAspect="1"/>
          </p:cNvPicPr>
          <p:nvPr/>
        </p:nvPicPr>
        <p:blipFill>
          <a:blip r:embed="rId2"/>
          <a:stretch>
            <a:fillRect/>
          </a:stretch>
        </p:blipFill>
        <p:spPr>
          <a:xfrm>
            <a:off x="4952998" y="1535142"/>
            <a:ext cx="6563498" cy="1726290"/>
          </a:xfrm>
          <a:prstGeom prst="rect">
            <a:avLst/>
          </a:prstGeom>
        </p:spPr>
      </p:pic>
      <p:sp>
        <p:nvSpPr>
          <p:cNvPr id="6" name="ZoneTexte 5">
            <a:extLst>
              <a:ext uri="{FF2B5EF4-FFF2-40B4-BE49-F238E27FC236}">
                <a16:creationId xmlns:a16="http://schemas.microsoft.com/office/drawing/2014/main" id="{10B7CB7C-A752-5D4B-1E0E-DA2C00A5FF6B}"/>
              </a:ext>
            </a:extLst>
          </p:cNvPr>
          <p:cNvSpPr txBox="1"/>
          <p:nvPr/>
        </p:nvSpPr>
        <p:spPr>
          <a:xfrm>
            <a:off x="704335" y="1940011"/>
            <a:ext cx="3039762" cy="646331"/>
          </a:xfrm>
          <a:prstGeom prst="rect">
            <a:avLst/>
          </a:prstGeom>
          <a:noFill/>
        </p:spPr>
        <p:txBody>
          <a:bodyPr wrap="square" rtlCol="0">
            <a:spAutoFit/>
          </a:bodyPr>
          <a:lstStyle/>
          <a:p>
            <a:r>
              <a:rPr lang="en-GB" dirty="0"/>
              <a:t>Dynamic range of 20 and TDC/single-edge discriminator</a:t>
            </a:r>
          </a:p>
        </p:txBody>
      </p:sp>
      <p:pic>
        <p:nvPicPr>
          <p:cNvPr id="7" name="Image 6">
            <a:extLst>
              <a:ext uri="{FF2B5EF4-FFF2-40B4-BE49-F238E27FC236}">
                <a16:creationId xmlns:a16="http://schemas.microsoft.com/office/drawing/2014/main" id="{B7BA1F44-5E48-1ACC-08A7-1FBF2C2369B9}"/>
              </a:ext>
            </a:extLst>
          </p:cNvPr>
          <p:cNvPicPr>
            <a:picLocks noChangeAspect="1"/>
          </p:cNvPicPr>
          <p:nvPr/>
        </p:nvPicPr>
        <p:blipFill>
          <a:blip r:embed="rId3"/>
          <a:stretch>
            <a:fillRect/>
          </a:stretch>
        </p:blipFill>
        <p:spPr>
          <a:xfrm>
            <a:off x="4952997" y="3157840"/>
            <a:ext cx="6563497" cy="1742124"/>
          </a:xfrm>
          <a:prstGeom prst="rect">
            <a:avLst/>
          </a:prstGeom>
        </p:spPr>
      </p:pic>
      <p:pic>
        <p:nvPicPr>
          <p:cNvPr id="8" name="Image 7">
            <a:extLst>
              <a:ext uri="{FF2B5EF4-FFF2-40B4-BE49-F238E27FC236}">
                <a16:creationId xmlns:a16="http://schemas.microsoft.com/office/drawing/2014/main" id="{4A6154E4-6501-9A8A-4CD8-A298FAB40D0F}"/>
              </a:ext>
            </a:extLst>
          </p:cNvPr>
          <p:cNvPicPr>
            <a:picLocks noChangeAspect="1"/>
          </p:cNvPicPr>
          <p:nvPr/>
        </p:nvPicPr>
        <p:blipFill>
          <a:blip r:embed="rId4"/>
          <a:stretch>
            <a:fillRect/>
          </a:stretch>
        </p:blipFill>
        <p:spPr>
          <a:xfrm>
            <a:off x="4952997" y="5010953"/>
            <a:ext cx="6400803" cy="1774235"/>
          </a:xfrm>
          <a:prstGeom prst="rect">
            <a:avLst/>
          </a:prstGeom>
        </p:spPr>
      </p:pic>
      <p:sp>
        <p:nvSpPr>
          <p:cNvPr id="9" name="ZoneTexte 8">
            <a:extLst>
              <a:ext uri="{FF2B5EF4-FFF2-40B4-BE49-F238E27FC236}">
                <a16:creationId xmlns:a16="http://schemas.microsoft.com/office/drawing/2014/main" id="{7B8C6A14-A8F9-2768-1B63-7A97A8E56763}"/>
              </a:ext>
            </a:extLst>
          </p:cNvPr>
          <p:cNvSpPr txBox="1"/>
          <p:nvPr/>
        </p:nvSpPr>
        <p:spPr>
          <a:xfrm>
            <a:off x="675506" y="3645584"/>
            <a:ext cx="3039762" cy="646331"/>
          </a:xfrm>
          <a:prstGeom prst="rect">
            <a:avLst/>
          </a:prstGeom>
          <a:noFill/>
        </p:spPr>
        <p:txBody>
          <a:bodyPr wrap="square" rtlCol="0">
            <a:spAutoFit/>
          </a:bodyPr>
          <a:lstStyle/>
          <a:p>
            <a:r>
              <a:rPr lang="en-GB" dirty="0"/>
              <a:t>Dynamic range of 100 and TDC/single-edge discriminator</a:t>
            </a:r>
          </a:p>
        </p:txBody>
      </p:sp>
      <p:sp>
        <p:nvSpPr>
          <p:cNvPr id="10" name="ZoneTexte 9">
            <a:extLst>
              <a:ext uri="{FF2B5EF4-FFF2-40B4-BE49-F238E27FC236}">
                <a16:creationId xmlns:a16="http://schemas.microsoft.com/office/drawing/2014/main" id="{92A27A15-8F4B-7C60-70E5-E611C0BC8062}"/>
              </a:ext>
            </a:extLst>
          </p:cNvPr>
          <p:cNvSpPr txBox="1"/>
          <p:nvPr/>
        </p:nvSpPr>
        <p:spPr>
          <a:xfrm>
            <a:off x="704335" y="5351157"/>
            <a:ext cx="3039762" cy="646331"/>
          </a:xfrm>
          <a:prstGeom prst="rect">
            <a:avLst/>
          </a:prstGeom>
          <a:noFill/>
        </p:spPr>
        <p:txBody>
          <a:bodyPr wrap="square" rtlCol="0">
            <a:spAutoFit/>
          </a:bodyPr>
          <a:lstStyle/>
          <a:p>
            <a:r>
              <a:rPr lang="en-GB" dirty="0"/>
              <a:t>Dynamic range of 100 and SPIDER technology</a:t>
            </a:r>
          </a:p>
        </p:txBody>
      </p:sp>
      <p:sp>
        <p:nvSpPr>
          <p:cNvPr id="11" name="ZoneTexte 10">
            <a:extLst>
              <a:ext uri="{FF2B5EF4-FFF2-40B4-BE49-F238E27FC236}">
                <a16:creationId xmlns:a16="http://schemas.microsoft.com/office/drawing/2014/main" id="{2175FE49-0B60-2E57-6E91-096CA70555AC}"/>
              </a:ext>
            </a:extLst>
          </p:cNvPr>
          <p:cNvSpPr txBox="1"/>
          <p:nvPr/>
        </p:nvSpPr>
        <p:spPr>
          <a:xfrm>
            <a:off x="6623222" y="6538912"/>
            <a:ext cx="2231637" cy="369332"/>
          </a:xfrm>
          <a:prstGeom prst="rect">
            <a:avLst/>
          </a:prstGeom>
          <a:noFill/>
        </p:spPr>
        <p:txBody>
          <a:bodyPr wrap="none" rtlCol="0">
            <a:spAutoFit/>
          </a:bodyPr>
          <a:lstStyle/>
          <a:p>
            <a:r>
              <a:rPr lang="en-GB" dirty="0"/>
              <a:t>E</a:t>
            </a:r>
            <a:r>
              <a:rPr lang="en-GB" baseline="-25000" dirty="0"/>
              <a:t>T</a:t>
            </a:r>
            <a:r>
              <a:rPr lang="en-GB" dirty="0"/>
              <a:t>=50 MeV for 50 mV</a:t>
            </a:r>
          </a:p>
        </p:txBody>
      </p:sp>
    </p:spTree>
    <p:extLst>
      <p:ext uri="{BB962C8B-B14F-4D97-AF65-F5344CB8AC3E}">
        <p14:creationId xmlns:p14="http://schemas.microsoft.com/office/powerpoint/2010/main" val="2385981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D5DCA8-E8EF-6497-68FD-13384CA3C638}"/>
              </a:ext>
            </a:extLst>
          </p:cNvPr>
          <p:cNvSpPr>
            <a:spLocks noGrp="1"/>
          </p:cNvSpPr>
          <p:nvPr>
            <p:ph type="title"/>
          </p:nvPr>
        </p:nvSpPr>
        <p:spPr/>
        <p:txBody>
          <a:bodyPr/>
          <a:lstStyle/>
          <a:p>
            <a:r>
              <a:rPr lang="en-GB" dirty="0"/>
              <a:t>SPIDER</a:t>
            </a:r>
          </a:p>
        </p:txBody>
      </p:sp>
      <p:sp>
        <p:nvSpPr>
          <p:cNvPr id="3" name="Espace réservé du contenu 2">
            <a:extLst>
              <a:ext uri="{FF2B5EF4-FFF2-40B4-BE49-F238E27FC236}">
                <a16:creationId xmlns:a16="http://schemas.microsoft.com/office/drawing/2014/main" id="{A9DF7BD9-D111-D064-E3EA-FEE1E5936D28}"/>
              </a:ext>
            </a:extLst>
          </p:cNvPr>
          <p:cNvSpPr>
            <a:spLocks noGrp="1"/>
          </p:cNvSpPr>
          <p:nvPr>
            <p:ph idx="1"/>
          </p:nvPr>
        </p:nvSpPr>
        <p:spPr>
          <a:xfrm>
            <a:off x="232719" y="1690687"/>
            <a:ext cx="3770870" cy="4802187"/>
          </a:xfrm>
        </p:spPr>
        <p:txBody>
          <a:bodyPr>
            <a:normAutofit fontScale="92500" lnSpcReduction="20000"/>
          </a:bodyPr>
          <a:lstStyle/>
          <a:p>
            <a:r>
              <a:rPr lang="en-GB" dirty="0"/>
              <a:t>LS3 version:</a:t>
            </a:r>
          </a:p>
          <a:p>
            <a:pPr lvl="1"/>
            <a:r>
              <a:rPr lang="en-GB" dirty="0"/>
              <a:t>8 channels per ASIC for LS3 version</a:t>
            </a:r>
          </a:p>
          <a:p>
            <a:pPr lvl="1"/>
            <a:r>
              <a:rPr lang="en-GB" dirty="0"/>
              <a:t>8 memory banks in parallel to reduce dead-time for 10% occupancy</a:t>
            </a:r>
          </a:p>
          <a:p>
            <a:pPr lvl="1"/>
            <a:r>
              <a:rPr lang="en-GB" dirty="0"/>
              <a:t>Development started in 2022</a:t>
            </a:r>
          </a:p>
          <a:p>
            <a:r>
              <a:rPr lang="en-GB" dirty="0"/>
              <a:t>LS4 version:</a:t>
            </a:r>
          </a:p>
          <a:p>
            <a:pPr lvl="1"/>
            <a:r>
              <a:rPr lang="en-GB" dirty="0"/>
              <a:t>Add on-chip data compression</a:t>
            </a:r>
          </a:p>
          <a:p>
            <a:pPr lvl="1"/>
            <a:r>
              <a:rPr lang="en-GB" dirty="0"/>
              <a:t>Get closer to 100% occupancy</a:t>
            </a:r>
          </a:p>
          <a:p>
            <a:pPr lvl="1"/>
            <a:r>
              <a:rPr lang="en-GB" dirty="0"/>
              <a:t>Work with Barcelona/Valencia to try to include ICECAL in a common chip</a:t>
            </a:r>
          </a:p>
        </p:txBody>
      </p:sp>
      <p:sp>
        <p:nvSpPr>
          <p:cNvPr id="4" name="Espace réservé du numéro de diapositive 3">
            <a:extLst>
              <a:ext uri="{FF2B5EF4-FFF2-40B4-BE49-F238E27FC236}">
                <a16:creationId xmlns:a16="http://schemas.microsoft.com/office/drawing/2014/main" id="{66DA66F5-0805-BA72-BFA2-58F41E55E58F}"/>
              </a:ext>
            </a:extLst>
          </p:cNvPr>
          <p:cNvSpPr>
            <a:spLocks noGrp="1"/>
          </p:cNvSpPr>
          <p:nvPr>
            <p:ph type="sldNum" sz="quarter" idx="12"/>
          </p:nvPr>
        </p:nvSpPr>
        <p:spPr/>
        <p:txBody>
          <a:bodyPr/>
          <a:lstStyle/>
          <a:p>
            <a:fld id="{CB2671BA-D6AA-E443-B0C2-AD6188E88D1D}" type="slidenum">
              <a:rPr lang="en-GB" smtClean="0"/>
              <a:t>8</a:t>
            </a:fld>
            <a:endParaRPr lang="en-GB"/>
          </a:p>
        </p:txBody>
      </p:sp>
      <p:pic>
        <p:nvPicPr>
          <p:cNvPr id="5" name="Image 4">
            <a:extLst>
              <a:ext uri="{FF2B5EF4-FFF2-40B4-BE49-F238E27FC236}">
                <a16:creationId xmlns:a16="http://schemas.microsoft.com/office/drawing/2014/main" id="{B844419A-7B3C-75C2-473F-CE84E90067B3}"/>
              </a:ext>
            </a:extLst>
          </p:cNvPr>
          <p:cNvPicPr>
            <a:picLocks noChangeAspect="1"/>
          </p:cNvPicPr>
          <p:nvPr/>
        </p:nvPicPr>
        <p:blipFill>
          <a:blip r:embed="rId2"/>
          <a:stretch>
            <a:fillRect/>
          </a:stretch>
        </p:blipFill>
        <p:spPr>
          <a:xfrm>
            <a:off x="4609070" y="1692340"/>
            <a:ext cx="7574033" cy="4664010"/>
          </a:xfrm>
          <a:prstGeom prst="rect">
            <a:avLst/>
          </a:prstGeom>
        </p:spPr>
      </p:pic>
      <p:sp>
        <p:nvSpPr>
          <p:cNvPr id="6" name="ZoneTexte 5">
            <a:extLst>
              <a:ext uri="{FF2B5EF4-FFF2-40B4-BE49-F238E27FC236}">
                <a16:creationId xmlns:a16="http://schemas.microsoft.com/office/drawing/2014/main" id="{E855BFF6-D0ED-74A2-E961-63D85D2A6EC5}"/>
              </a:ext>
            </a:extLst>
          </p:cNvPr>
          <p:cNvSpPr txBox="1"/>
          <p:nvPr/>
        </p:nvSpPr>
        <p:spPr>
          <a:xfrm>
            <a:off x="5523470" y="1000897"/>
            <a:ext cx="5572898" cy="646331"/>
          </a:xfrm>
          <a:prstGeom prst="rect">
            <a:avLst/>
          </a:prstGeom>
          <a:noFill/>
        </p:spPr>
        <p:txBody>
          <a:bodyPr wrap="square" rtlCol="0">
            <a:spAutoFit/>
          </a:bodyPr>
          <a:lstStyle/>
          <a:p>
            <a:r>
              <a:rPr lang="en-GB" i="1" dirty="0"/>
              <a:t>Fix start and width of sampling window (to adapt to different detectors)</a:t>
            </a:r>
          </a:p>
        </p:txBody>
      </p:sp>
      <p:cxnSp>
        <p:nvCxnSpPr>
          <p:cNvPr id="8" name="Connecteur droit avec flèche 7">
            <a:extLst>
              <a:ext uri="{FF2B5EF4-FFF2-40B4-BE49-F238E27FC236}">
                <a16:creationId xmlns:a16="http://schemas.microsoft.com/office/drawing/2014/main" id="{B26ECFA5-C710-3165-879C-96FEA8B6D7BE}"/>
              </a:ext>
            </a:extLst>
          </p:cNvPr>
          <p:cNvCxnSpPr/>
          <p:nvPr/>
        </p:nvCxnSpPr>
        <p:spPr>
          <a:xfrm flipH="1">
            <a:off x="6536724" y="1647228"/>
            <a:ext cx="358346" cy="45342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3E5E0235-FCF7-A75E-5F6D-FA0025C6079A}"/>
              </a:ext>
            </a:extLst>
          </p:cNvPr>
          <p:cNvSpPr txBox="1"/>
          <p:nvPr/>
        </p:nvSpPr>
        <p:spPr>
          <a:xfrm>
            <a:off x="7752835" y="1527752"/>
            <a:ext cx="5572898" cy="369332"/>
          </a:xfrm>
          <a:prstGeom prst="rect">
            <a:avLst/>
          </a:prstGeom>
          <a:noFill/>
        </p:spPr>
        <p:txBody>
          <a:bodyPr wrap="square" rtlCol="0">
            <a:spAutoFit/>
          </a:bodyPr>
          <a:lstStyle/>
          <a:p>
            <a:r>
              <a:rPr lang="en-GB" i="1" dirty="0"/>
              <a:t>Adjust sampling frequency</a:t>
            </a:r>
          </a:p>
        </p:txBody>
      </p:sp>
      <p:cxnSp>
        <p:nvCxnSpPr>
          <p:cNvPr id="10" name="Connecteur droit avec flèche 9">
            <a:extLst>
              <a:ext uri="{FF2B5EF4-FFF2-40B4-BE49-F238E27FC236}">
                <a16:creationId xmlns:a16="http://schemas.microsoft.com/office/drawing/2014/main" id="{88A83408-4A80-B81E-5E2B-3B4D3BBAEDB0}"/>
              </a:ext>
            </a:extLst>
          </p:cNvPr>
          <p:cNvCxnSpPr>
            <a:cxnSpLocks/>
          </p:cNvCxnSpPr>
          <p:nvPr/>
        </p:nvCxnSpPr>
        <p:spPr>
          <a:xfrm flipH="1">
            <a:off x="7661189" y="1897084"/>
            <a:ext cx="462348" cy="130331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2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B125F8-C204-E906-4B58-63853433D92D}"/>
              </a:ext>
            </a:extLst>
          </p:cNvPr>
          <p:cNvSpPr>
            <a:spLocks noGrp="1"/>
          </p:cNvSpPr>
          <p:nvPr>
            <p:ph type="title"/>
          </p:nvPr>
        </p:nvSpPr>
        <p:spPr>
          <a:xfrm>
            <a:off x="838200" y="142702"/>
            <a:ext cx="10515600" cy="1325563"/>
          </a:xfrm>
        </p:spPr>
        <p:txBody>
          <a:bodyPr/>
          <a:lstStyle/>
          <a:p>
            <a:r>
              <a:rPr lang="en-GB" dirty="0"/>
              <a:t>FEBs</a:t>
            </a:r>
          </a:p>
        </p:txBody>
      </p:sp>
      <p:sp>
        <p:nvSpPr>
          <p:cNvPr id="3" name="Espace réservé du contenu 2">
            <a:extLst>
              <a:ext uri="{FF2B5EF4-FFF2-40B4-BE49-F238E27FC236}">
                <a16:creationId xmlns:a16="http://schemas.microsoft.com/office/drawing/2014/main" id="{F25D931F-AA93-904E-3334-372E3F15606B}"/>
              </a:ext>
            </a:extLst>
          </p:cNvPr>
          <p:cNvSpPr>
            <a:spLocks noGrp="1"/>
          </p:cNvSpPr>
          <p:nvPr>
            <p:ph idx="1"/>
          </p:nvPr>
        </p:nvSpPr>
        <p:spPr>
          <a:xfrm>
            <a:off x="838200" y="1468265"/>
            <a:ext cx="10515600" cy="4708698"/>
          </a:xfrm>
        </p:spPr>
        <p:txBody>
          <a:bodyPr>
            <a:normAutofit fontScale="92500" lnSpcReduction="20000"/>
          </a:bodyPr>
          <a:lstStyle/>
          <a:p>
            <a:r>
              <a:rPr lang="en-GB" dirty="0"/>
              <a:t>Front-End board to </a:t>
            </a:r>
          </a:p>
          <a:p>
            <a:pPr lvl="1"/>
            <a:r>
              <a:rPr lang="en-GB" dirty="0"/>
              <a:t>Host the two ASICs and the optical interfaces (</a:t>
            </a:r>
            <a:r>
              <a:rPr lang="en-GB" dirty="0" err="1"/>
              <a:t>lpGBT</a:t>
            </a:r>
            <a:r>
              <a:rPr lang="en-GB" dirty="0"/>
              <a:t>)</a:t>
            </a:r>
          </a:p>
          <a:p>
            <a:pPr lvl="1"/>
            <a:r>
              <a:rPr lang="en-GB" dirty="0"/>
              <a:t>Perform digital processing in several FPGAs on the board (Microchip </a:t>
            </a:r>
            <a:r>
              <a:rPr lang="en-GB" dirty="0" err="1"/>
              <a:t>PolarFire</a:t>
            </a:r>
            <a:r>
              <a:rPr lang="en-GB" dirty="0"/>
              <a:t> chip)</a:t>
            </a:r>
          </a:p>
          <a:p>
            <a:pPr lvl="2"/>
            <a:r>
              <a:rPr lang="en-GB" dirty="0"/>
              <a:t>time extraction, </a:t>
            </a:r>
          </a:p>
          <a:p>
            <a:pPr lvl="2"/>
            <a:r>
              <a:rPr lang="en-GB" dirty="0"/>
              <a:t>pedestal subtraction, </a:t>
            </a:r>
          </a:p>
          <a:p>
            <a:pPr lvl="2"/>
            <a:r>
              <a:rPr lang="en-GB" dirty="0"/>
              <a:t>Associate time and energy </a:t>
            </a:r>
            <a:r>
              <a:rPr lang="en-GB" dirty="0" err="1"/>
              <a:t>informations</a:t>
            </a:r>
            <a:endParaRPr lang="en-GB" dirty="0"/>
          </a:p>
          <a:p>
            <a:pPr lvl="2"/>
            <a:r>
              <a:rPr lang="en-GB" dirty="0"/>
              <a:t>Data formatting </a:t>
            </a:r>
          </a:p>
          <a:p>
            <a:pPr lvl="2"/>
            <a:r>
              <a:rPr lang="en-GB" dirty="0"/>
              <a:t>Likely that more sophisticated data processing is needed in order to reduce data flow: would require communications between boards via backplane or cables</a:t>
            </a:r>
          </a:p>
          <a:p>
            <a:r>
              <a:rPr lang="en-GB" dirty="0"/>
              <a:t>To be largely based on previous versions produced in Orsay (9U boards, placed on the calo platform): 32 channels, 3 FEBs/PCIe40</a:t>
            </a:r>
          </a:p>
          <a:p>
            <a:pPr lvl="1"/>
            <a:r>
              <a:rPr lang="en-GB" dirty="0"/>
              <a:t>Unavoidable that during Run 4 we have two different systems running in parallel</a:t>
            </a:r>
          </a:p>
          <a:p>
            <a:pPr lvl="1"/>
            <a:r>
              <a:rPr lang="en-GB" dirty="0"/>
              <a:t>Because of limited space on the calo platform, need to have boards handling 64 channels for LS4, with connectors on the front and back sides</a:t>
            </a:r>
          </a:p>
          <a:p>
            <a:pPr lvl="2"/>
            <a:r>
              <a:rPr lang="en-GB" dirty="0"/>
              <a:t>Need also to redesign the backplane</a:t>
            </a:r>
          </a:p>
          <a:p>
            <a:r>
              <a:rPr lang="en-GB" dirty="0"/>
              <a:t>Start development mid 2023</a:t>
            </a:r>
          </a:p>
          <a:p>
            <a:endParaRPr lang="en-GB" dirty="0"/>
          </a:p>
        </p:txBody>
      </p:sp>
      <p:sp>
        <p:nvSpPr>
          <p:cNvPr id="4" name="Espace réservé du numéro de diapositive 3">
            <a:extLst>
              <a:ext uri="{FF2B5EF4-FFF2-40B4-BE49-F238E27FC236}">
                <a16:creationId xmlns:a16="http://schemas.microsoft.com/office/drawing/2014/main" id="{34548BCE-9354-3DF4-2B64-9D2691ACF6D2}"/>
              </a:ext>
            </a:extLst>
          </p:cNvPr>
          <p:cNvSpPr>
            <a:spLocks noGrp="1"/>
          </p:cNvSpPr>
          <p:nvPr>
            <p:ph type="sldNum" sz="quarter" idx="12"/>
          </p:nvPr>
        </p:nvSpPr>
        <p:spPr/>
        <p:txBody>
          <a:bodyPr/>
          <a:lstStyle/>
          <a:p>
            <a:fld id="{CB2671BA-D6AA-E443-B0C2-AD6188E88D1D}" type="slidenum">
              <a:rPr lang="en-GB" smtClean="0"/>
              <a:t>9</a:t>
            </a:fld>
            <a:endParaRPr lang="en-GB"/>
          </a:p>
        </p:txBody>
      </p:sp>
      <p:sp>
        <p:nvSpPr>
          <p:cNvPr id="5" name="ZoneTexte 4">
            <a:extLst>
              <a:ext uri="{FF2B5EF4-FFF2-40B4-BE49-F238E27FC236}">
                <a16:creationId xmlns:a16="http://schemas.microsoft.com/office/drawing/2014/main" id="{25E6F968-CE77-A4F3-767B-ED8373177BB0}"/>
              </a:ext>
            </a:extLst>
          </p:cNvPr>
          <p:cNvSpPr txBox="1"/>
          <p:nvPr/>
        </p:nvSpPr>
        <p:spPr>
          <a:xfrm>
            <a:off x="10482768" y="90766"/>
            <a:ext cx="713400" cy="369332"/>
          </a:xfrm>
          <a:prstGeom prst="rect">
            <a:avLst/>
          </a:prstGeom>
          <a:noFill/>
        </p:spPr>
        <p:txBody>
          <a:bodyPr wrap="none" rtlCol="0">
            <a:spAutoFit/>
          </a:bodyPr>
          <a:lstStyle/>
          <a:p>
            <a:r>
              <a:rPr lang="en-GB" dirty="0"/>
              <a:t>Orsay</a:t>
            </a:r>
          </a:p>
        </p:txBody>
      </p:sp>
    </p:spTree>
    <p:extLst>
      <p:ext uri="{BB962C8B-B14F-4D97-AF65-F5344CB8AC3E}">
        <p14:creationId xmlns:p14="http://schemas.microsoft.com/office/powerpoint/2010/main" val="301359033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3827</TotalTime>
  <Words>1653</Words>
  <Application>Microsoft Macintosh PowerPoint</Application>
  <PresentationFormat>Grand écran</PresentationFormat>
  <Paragraphs>229</Paragraphs>
  <Slides>17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Arial Unicode MS</vt:lpstr>
      <vt:lpstr>Arial</vt:lpstr>
      <vt:lpstr>Calibri</vt:lpstr>
      <vt:lpstr>Calibri Light</vt:lpstr>
      <vt:lpstr>Symbol</vt:lpstr>
      <vt:lpstr>Times New Roman</vt:lpstr>
      <vt:lpstr>Thème Office</vt:lpstr>
      <vt:lpstr>PicoCal Electronics</vt:lpstr>
      <vt:lpstr>Introduction</vt:lpstr>
      <vt:lpstr>Run 3 electronics</vt:lpstr>
      <vt:lpstr>COTS PMT conditioning circuit</vt:lpstr>
      <vt:lpstr>ICECAL65</vt:lpstr>
      <vt:lpstr>SPIDER</vt:lpstr>
      <vt:lpstr>SPIDER</vt:lpstr>
      <vt:lpstr>SPIDER</vt:lpstr>
      <vt:lpstr>FEBs</vt:lpstr>
      <vt:lpstr>Steps for LS4</vt:lpstr>
      <vt:lpstr>First planning: Chips and FEBs for LS3</vt:lpstr>
      <vt:lpstr>PCIe400</vt:lpstr>
      <vt:lpstr>Open tasks</vt:lpstr>
      <vt:lpstr>Conclusions</vt:lpstr>
      <vt:lpstr>Chip planning</vt:lpstr>
      <vt:lpstr>SPIDER: Planning for LS4</vt:lpstr>
      <vt:lpstr>FEB planning: timing FEB (LS4) and backup FEB (LS3)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PicoCal Electronics</dc:title>
  <dc:creator>Patrick Robbe</dc:creator>
  <cp:lastModifiedBy>Patrick Robbe</cp:lastModifiedBy>
  <cp:revision>106</cp:revision>
  <dcterms:created xsi:type="dcterms:W3CDTF">2023-03-27T17:38:25Z</dcterms:created>
  <dcterms:modified xsi:type="dcterms:W3CDTF">2023-03-30T09:26:11Z</dcterms:modified>
</cp:coreProperties>
</file>