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204" r:id="rId2"/>
  </p:sldMasterIdLst>
  <p:notesMasterIdLst>
    <p:notesMasterId r:id="rId30"/>
  </p:notesMasterIdLst>
  <p:handoutMasterIdLst>
    <p:handoutMasterId r:id="rId31"/>
  </p:handoutMasterIdLst>
  <p:sldIdLst>
    <p:sldId id="485" r:id="rId3"/>
    <p:sldId id="490" r:id="rId4"/>
    <p:sldId id="525" r:id="rId5"/>
    <p:sldId id="526" r:id="rId6"/>
    <p:sldId id="538" r:id="rId7"/>
    <p:sldId id="539" r:id="rId8"/>
    <p:sldId id="540" r:id="rId9"/>
    <p:sldId id="542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09" r:id="rId19"/>
    <p:sldId id="524" r:id="rId20"/>
    <p:sldId id="544" r:id="rId21"/>
    <p:sldId id="495" r:id="rId22"/>
    <p:sldId id="543" r:id="rId23"/>
    <p:sldId id="496" r:id="rId24"/>
    <p:sldId id="547" r:id="rId25"/>
    <p:sldId id="548" r:id="rId26"/>
    <p:sldId id="523" r:id="rId27"/>
    <p:sldId id="545" r:id="rId28"/>
    <p:sldId id="546" r:id="rId29"/>
  </p:sldIdLst>
  <p:sldSz cx="12192000" cy="6858000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98031F5-5F42-4D90-B774-8710855DA47A}">
          <p14:sldIdLst>
            <p14:sldId id="485"/>
            <p14:sldId id="490"/>
            <p14:sldId id="525"/>
            <p14:sldId id="526"/>
            <p14:sldId id="538"/>
            <p14:sldId id="539"/>
            <p14:sldId id="540"/>
            <p14:sldId id="542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09"/>
            <p14:sldId id="524"/>
            <p14:sldId id="544"/>
            <p14:sldId id="495"/>
            <p14:sldId id="543"/>
            <p14:sldId id="496"/>
            <p14:sldId id="547"/>
            <p14:sldId id="548"/>
            <p14:sldId id="523"/>
            <p14:sldId id="545"/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33CC33"/>
    <a:srgbClr val="C6C6F0"/>
    <a:srgbClr val="A8A8EA"/>
    <a:srgbClr val="CCFF99"/>
    <a:srgbClr val="33CCFF"/>
    <a:srgbClr val="FF9933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2725" autoAdjust="0"/>
  </p:normalViewPr>
  <p:slideViewPr>
    <p:cSldViewPr>
      <p:cViewPr>
        <p:scale>
          <a:sx n="50" d="100"/>
          <a:sy n="50" d="100"/>
        </p:scale>
        <p:origin x="144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168"/>
    </p:cViewPr>
  </p:sorterViewPr>
  <p:notesViewPr>
    <p:cSldViewPr>
      <p:cViewPr varScale="1">
        <p:scale>
          <a:sx n="50" d="100"/>
          <a:sy n="50" d="100"/>
        </p:scale>
        <p:origin x="2648" y="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5FBF0A-0BF2-4796-ACF2-959B9FD06D31}" type="datetimeFigureOut">
              <a:rPr lang="fr-FR"/>
              <a:pPr>
                <a:defRPr/>
              </a:pPr>
              <a:t>30/03/2023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D682B0-466E-4D83-97BC-B929157A37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61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DC87F0-1B13-4C22-A0BC-0D2D7BBA682D}" type="datetimeFigureOut">
              <a:rPr lang="fr-FR"/>
              <a:pPr>
                <a:defRPr/>
              </a:pPr>
              <a:t>30/03/2023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8CC5A30-9BAF-4923-BE60-FBF513CD95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306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25" y="358012"/>
            <a:ext cx="7334301" cy="1446550"/>
          </a:xfrm>
          <a:noFill/>
          <a:ln w="9525">
            <a:noFill/>
          </a:ln>
        </p:spPr>
        <p:txBody>
          <a:bodyPr wrap="square" anchor="ctr">
            <a:spAutoFit/>
          </a:bodyPr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1225" y="2428869"/>
            <a:ext cx="7531100" cy="338554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rgbClr val="3333CC"/>
                </a:solidFill>
                <a:latin typeface="Times New Roman" pitchFamily="18" charset="0"/>
              </a:defRPr>
            </a:lvl1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6" name="Picture 4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233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gali\Desktop\logos_LPC-complet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153" y="7201"/>
            <a:ext cx="3338704" cy="12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5232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10772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7203" y="836613"/>
            <a:ext cx="11904797" cy="1884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530007" y="93663"/>
            <a:ext cx="1661993" cy="26273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120070" y="93663"/>
            <a:ext cx="4856714" cy="26273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233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3485" y="115889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8726"/>
            <a:ext cx="142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81283"/>
            <a:ext cx="10363200" cy="707886"/>
          </a:xfrm>
          <a:noFill/>
          <a:ln w="9525">
            <a:noFill/>
          </a:ln>
        </p:spPr>
        <p:txBody>
          <a:bodyPr anchor="ctr"/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51618" y="4724401"/>
            <a:ext cx="7531100" cy="338554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rgbClr val="3333CC"/>
                </a:solidFill>
                <a:latin typeface="Times New Roman" pitchFamily="18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40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3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143976" y="2901960"/>
            <a:ext cx="12048067" cy="18843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7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1640417" y="6584950"/>
            <a:ext cx="3657600" cy="228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61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934" y="836613"/>
            <a:ext cx="5922433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9568" y="836613"/>
            <a:ext cx="5922433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30/03/2023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343878"/>
            <a:ext cx="5386917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343878"/>
            <a:ext cx="5389033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30/03/2023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3" y="106878"/>
            <a:ext cx="233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AC357659-5B1D-1892-7637-868DD1D4BC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713" y="97868"/>
            <a:ext cx="1246951" cy="108482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91406" y="2083495"/>
            <a:ext cx="10009188" cy="769441"/>
          </a:xfrm>
        </p:spPr>
        <p:txBody>
          <a:bodyPr/>
          <a:lstStyle>
            <a:lvl1pPr marL="0" indent="0" algn="ctr">
              <a:buNone/>
              <a:defRPr sz="4400" b="1" i="0" baseline="0">
                <a:solidFill>
                  <a:srgbClr val="FF0000"/>
                </a:solidFill>
                <a:latin typeface="+mj-lt"/>
              </a:defRPr>
            </a:lvl1pPr>
            <a:lvl2pPr>
              <a:defRPr sz="4400" b="1" i="0" baseline="0">
                <a:solidFill>
                  <a:srgbClr val="FF0000"/>
                </a:solidFill>
              </a:defRPr>
            </a:lvl2pPr>
            <a:lvl3pPr>
              <a:defRPr sz="4400" b="1" i="0" baseline="0">
                <a:solidFill>
                  <a:srgbClr val="FF0000"/>
                </a:solidFill>
              </a:defRPr>
            </a:lvl3pPr>
            <a:lvl4pPr>
              <a:defRPr sz="4400" b="1" i="0" baseline="0">
                <a:solidFill>
                  <a:srgbClr val="FF0000"/>
                </a:solidFill>
              </a:defRPr>
            </a:lvl4pPr>
            <a:lvl5pPr>
              <a:defRPr sz="4400" b="1" i="0" baseline="0">
                <a:solidFill>
                  <a:srgbClr val="FF0000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42327" y="5517232"/>
            <a:ext cx="7531100" cy="338554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1600" b="1" baseline="0">
                <a:solidFill>
                  <a:srgbClr val="3333CC"/>
                </a:solidFill>
                <a:latin typeface="Times New Roman" pitchFamily="18" charset="0"/>
              </a:defRPr>
            </a:lvl1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7626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0417" y="6584950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5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1640417" y="6584950"/>
            <a:ext cx="3657600" cy="228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1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5232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30/03/2023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10772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30/03/2023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5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7203" y="836613"/>
            <a:ext cx="11904797" cy="1884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30/03/2023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530007" y="93663"/>
            <a:ext cx="1661993" cy="26273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120070" y="93663"/>
            <a:ext cx="4856714" cy="26273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30/03/2023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3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143976" y="3902092"/>
            <a:ext cx="12048067" cy="1884362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e la dat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934" y="836613"/>
            <a:ext cx="5922433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9568" y="836613"/>
            <a:ext cx="5922433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343878"/>
            <a:ext cx="5386917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343878"/>
            <a:ext cx="5389033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524626"/>
            <a:ext cx="12192000" cy="3333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3" y="836613"/>
            <a:ext cx="12048067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</a:t>
            </a:r>
            <a:r>
              <a:rPr lang="en-GB" dirty="0" err="1" smtClean="0"/>
              <a:t>du</a:t>
            </a:r>
            <a:r>
              <a:rPr lang="en-GB" dirty="0" smtClean="0"/>
              <a:t> </a:t>
            </a:r>
            <a:r>
              <a:rPr lang="en-GB" dirty="0" err="1" smtClean="0"/>
              <a:t>texte</a:t>
            </a:r>
            <a:r>
              <a:rPr lang="en-GB" dirty="0" smtClean="0"/>
              <a:t> </a:t>
            </a:r>
            <a:r>
              <a:rPr lang="en-GB" dirty="0" err="1" smtClean="0"/>
              <a:t>du</a:t>
            </a:r>
            <a:r>
              <a:rPr lang="en-GB" dirty="0" smtClean="0"/>
              <a:t> </a:t>
            </a:r>
            <a:r>
              <a:rPr lang="en-GB" dirty="0" err="1" smtClean="0"/>
              <a:t>masqu</a:t>
            </a:r>
            <a:endParaRPr lang="en-GB" dirty="0" smtClean="0"/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347200" y="6524626"/>
            <a:ext cx="284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A60020E-3E29-48E7-B5D8-8D0CBCD9DD31}" type="slidenum">
              <a:rPr lang="en-GB" sz="1400">
                <a:solidFill>
                  <a:srgbClr val="9900CC"/>
                </a:solidFill>
                <a:latin typeface="Arial" charset="0"/>
              </a:rPr>
              <a:pPr algn="r">
                <a:defRPr/>
              </a:pPr>
              <a:t>‹N°›</a:t>
            </a:fld>
            <a:endParaRPr lang="en-GB" sz="140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577013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"/>
            <a:ext cx="12192000" cy="8858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71461" y="142852"/>
            <a:ext cx="109728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 style </a:t>
            </a:r>
            <a:r>
              <a:rPr lang="en-GB" dirty="0" err="1" smtClean="0"/>
              <a:t>du</a:t>
            </a:r>
            <a:r>
              <a:rPr lang="en-GB" dirty="0" smtClean="0"/>
              <a:t> titre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3305" y1="40952" x2="13305" y2="40952"/>
                        <a14:foregroundMark x1="54506" y1="62857" x2="54506" y2="62857"/>
                        <a14:foregroundMark x1="62661" y1="59048" x2="62661" y2="59048"/>
                        <a14:foregroundMark x1="77682" y1="46667" x2="77682" y2="46667"/>
                        <a14:foregroundMark x1="87983" y1="40952" x2="87983" y2="40952"/>
                        <a14:foregroundMark x1="66094" y1="17143" x2="66094" y2="17143"/>
                        <a14:foregroundMark x1="84979" y1="11429" x2="84979" y2="11429"/>
                        <a14:foregroundMark x1="72532" y1="65714" x2="72532" y2="65714"/>
                        <a14:foregroundMark x1="33476" y1="43810" x2="33476" y2="43810"/>
                        <a14:foregroundMark x1="48498" y1="35238" x2="48498" y2="35238"/>
                        <a14:foregroundMark x1="45064" y1="12381" x2="45064" y2="12381"/>
                        <a14:foregroundMark x1="33047" y1="12381" x2="33047" y2="12381"/>
                        <a14:foregroundMark x1="33476" y1="64762" x2="33476" y2="64762"/>
                        <a14:foregroundMark x1="92275" y1="30476" x2="92275" y2="3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2544" y="6525344"/>
            <a:ext cx="695235" cy="36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AC357659-5B1D-1892-7637-868DD1D4BCC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6515478"/>
            <a:ext cx="424189" cy="369035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06829" y="6503738"/>
            <a:ext cx="685715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217" r:id="rId2"/>
    <p:sldLayoutId id="2147484193" r:id="rId3"/>
    <p:sldLayoutId id="214748420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u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58825" indent="-280988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 sz="2200">
          <a:solidFill>
            <a:srgbClr val="0000CC"/>
          </a:solidFill>
          <a:latin typeface="+mn-lt"/>
        </a:defRPr>
      </a:lvl2pPr>
      <a:lvl3pPr marL="1146175" indent="-1968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SzPct val="70000"/>
        <a:buFont typeface="Wingdings" pitchFamily="2" charset="2"/>
        <a:buChar char="l"/>
        <a:defRPr sz="2000">
          <a:solidFill>
            <a:srgbClr val="0000CC"/>
          </a:solidFill>
          <a:latin typeface="+mn-lt"/>
        </a:defRPr>
      </a:lvl3pPr>
      <a:lvl4pPr marL="1525588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rgbClr val="0000CC"/>
          </a:solidFill>
          <a:latin typeface="+mn-lt"/>
        </a:defRPr>
      </a:lvl4pPr>
      <a:lvl5pPr marL="19050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rgbClr val="0000CC"/>
          </a:solidFill>
          <a:latin typeface="+mn-lt"/>
        </a:defRPr>
      </a:lvl5pPr>
      <a:lvl6pPr marL="23622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8194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2766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7338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524626"/>
            <a:ext cx="12192000" cy="3333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3" y="836613"/>
            <a:ext cx="12048067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Cliquez pour modifier les styles du texte du masqu</a:t>
            </a:r>
          </a:p>
          <a:p>
            <a:pPr lvl="1"/>
            <a:r>
              <a:rPr lang="en-GB" dirty="0" smtClean="0"/>
              <a:t>Deuxième niveau</a:t>
            </a:r>
          </a:p>
          <a:p>
            <a:pPr lvl="2"/>
            <a:r>
              <a:rPr lang="en-GB" dirty="0" smtClean="0"/>
              <a:t>Troisième niveau</a:t>
            </a:r>
          </a:p>
          <a:p>
            <a:pPr lvl="3"/>
            <a:r>
              <a:rPr lang="en-GB" dirty="0" smtClean="0"/>
              <a:t>Quatrième niveau</a:t>
            </a:r>
          </a:p>
          <a:p>
            <a:pPr lvl="4"/>
            <a:r>
              <a:rPr lang="en-GB" dirty="0" smtClean="0"/>
              <a:t>Cinquième niveau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4717" y="6524626"/>
            <a:ext cx="614468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Pascal Perret  - LPC Clermont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347200" y="6524626"/>
            <a:ext cx="284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A60020E-3E29-48E7-B5D8-8D0CBCD9DD31}" type="slidenum">
              <a:rPr lang="en-GB" sz="1400">
                <a:solidFill>
                  <a:srgbClr val="9900CC"/>
                </a:solidFill>
                <a:latin typeface="Arial" charset="0"/>
              </a:rPr>
              <a:pPr algn="r">
                <a:defRPr/>
              </a:pPr>
              <a:t>‹N°›</a:t>
            </a:fld>
            <a:endParaRPr lang="en-GB" sz="140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3664"/>
            <a:ext cx="10972800" cy="598487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8726"/>
            <a:ext cx="142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0417" y="6584950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30/03/2023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u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58825" indent="-280988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 sz="2200">
          <a:solidFill>
            <a:srgbClr val="0000FF"/>
          </a:solidFill>
          <a:latin typeface="+mn-lt"/>
        </a:defRPr>
      </a:lvl2pPr>
      <a:lvl3pPr marL="1146175" indent="-1968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SzPct val="70000"/>
        <a:buFont typeface="Wingdings" pitchFamily="2" charset="2"/>
        <a:buChar char="l"/>
        <a:defRPr sz="2000">
          <a:solidFill>
            <a:srgbClr val="0000FF"/>
          </a:solidFill>
          <a:latin typeface="+mn-lt"/>
        </a:defRPr>
      </a:lvl3pPr>
      <a:lvl4pPr marL="1525588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rgbClr val="0000FF"/>
          </a:solidFill>
          <a:latin typeface="+mn-lt"/>
        </a:defRPr>
      </a:lvl4pPr>
      <a:lvl5pPr marL="19050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rgbClr val="0000FF"/>
          </a:solidFill>
          <a:latin typeface="+mn-lt"/>
        </a:defRPr>
      </a:lvl5pPr>
      <a:lvl6pPr marL="23622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8194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2766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733800" indent="-188913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indico.icc.ub.edu/event/163/contributions/141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ndico.icc.ub.edu/event/163/contributions/1411/" TargetMode="External"/><Relationship Id="rId5" Type="http://schemas.openxmlformats.org/officeDocument/2006/relationships/hyperlink" Target="https://indico.icc.ub.edu/event/163/contributions/1396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indico.cern.ch/event/1251283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cc.ub.edu/event/163/contributions/1396/" TargetMode="External"/><Relationship Id="rId2" Type="http://schemas.openxmlformats.org/officeDocument/2006/relationships/hyperlink" Target="https://indico.cern.ch/event/1266905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icc.ub.edu/event/163/contributions/1412/" TargetMode="External"/><Relationship Id="rId4" Type="http://schemas.openxmlformats.org/officeDocument/2006/relationships/hyperlink" Target="https://indico.icc.ub.edu/event/163/contributions/1411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53790/contributions/5282869/attachments/2600595/4490333/LHCbWeekSciFi_irrad_study.pdf" TargetMode="External"/><Relationship Id="rId2" Type="http://schemas.openxmlformats.org/officeDocument/2006/relationships/hyperlink" Target="https://indico.cern.ch/event/1251283/contributions/5285639/attachments/2606148/4501439/uecker-pre-workshop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cern.ch/event/1253790/contributions/5282826/attachments/2600718/4490592/fibres_attenuation_length.pdf" TargetMode="External"/><Relationship Id="rId4" Type="http://schemas.openxmlformats.org/officeDocument/2006/relationships/hyperlink" Target="https://indico.cern.ch/event/1253790/contributions/5282826/attachments/2600718/4490621/20230227_SF_General_JdB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091406" y="2083495"/>
            <a:ext cx="10009188" cy="1581972"/>
          </a:xfrm>
        </p:spPr>
        <p:txBody>
          <a:bodyPr/>
          <a:lstStyle/>
          <a:p>
            <a:r>
              <a:rPr lang="en-US" dirty="0"/>
              <a:t>Mighty Tracker </a:t>
            </a:r>
            <a:r>
              <a:rPr lang="en-US" dirty="0" smtClean="0"/>
              <a:t>project </a:t>
            </a:r>
            <a:r>
              <a:rPr lang="en-US" dirty="0"/>
              <a:t>overview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plans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2342327" y="5517232"/>
            <a:ext cx="7531100" cy="929485"/>
          </a:xfrm>
        </p:spPr>
        <p:txBody>
          <a:bodyPr/>
          <a:lstStyle/>
          <a:p>
            <a:r>
              <a:rPr lang="fr-FR" dirty="0" smtClean="0"/>
              <a:t>30 March </a:t>
            </a:r>
            <a:r>
              <a:rPr lang="fr-FR" dirty="0"/>
              <a:t>2023</a:t>
            </a:r>
          </a:p>
          <a:p>
            <a:r>
              <a:rPr lang="fr-FR" dirty="0" smtClean="0"/>
              <a:t>Pascal Perret</a:t>
            </a:r>
          </a:p>
          <a:p>
            <a:r>
              <a:rPr lang="fr-FR" dirty="0" smtClean="0"/>
              <a:t>On </a:t>
            </a:r>
            <a:r>
              <a:rPr lang="fr-FR" dirty="0" err="1" smtClean="0"/>
              <a:t>behalf</a:t>
            </a:r>
            <a:r>
              <a:rPr lang="fr-FR" dirty="0" smtClean="0"/>
              <a:t> the Mighty </a:t>
            </a:r>
            <a:r>
              <a:rPr lang="fr-FR" dirty="0" err="1" smtClean="0"/>
              <a:t>Tracker</a:t>
            </a:r>
            <a:r>
              <a:rPr lang="fr-FR" dirty="0" smtClean="0"/>
              <a:t> Project</a:t>
            </a:r>
          </a:p>
        </p:txBody>
      </p:sp>
      <p:sp>
        <p:nvSpPr>
          <p:cNvPr id="4" name="ZoneTexte 3"/>
          <p:cNvSpPr txBox="1"/>
          <p:nvPr/>
        </p:nvSpPr>
        <p:spPr bwMode="auto">
          <a:xfrm>
            <a:off x="3089666" y="4140079"/>
            <a:ext cx="60126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kern="0" dirty="0">
                <a:solidFill>
                  <a:srgbClr val="33CC33"/>
                </a:solidFill>
              </a:rPr>
              <a:t>6th Workshop on </a:t>
            </a:r>
            <a:r>
              <a:rPr lang="en-US" sz="2800" b="1" kern="0" dirty="0" err="1">
                <a:solidFill>
                  <a:srgbClr val="33CC33"/>
                </a:solidFill>
              </a:rPr>
              <a:t>LHCb</a:t>
            </a:r>
            <a:r>
              <a:rPr lang="en-US" sz="2800" b="1" kern="0" dirty="0">
                <a:solidFill>
                  <a:srgbClr val="33CC33"/>
                </a:solidFill>
              </a:rPr>
              <a:t> upgrade </a:t>
            </a:r>
            <a:r>
              <a:rPr lang="en-US" sz="2800" b="1" kern="0" dirty="0" smtClean="0">
                <a:solidFill>
                  <a:srgbClr val="33CC33"/>
                </a:solidFill>
              </a:rPr>
              <a:t>II </a:t>
            </a:r>
            <a:r>
              <a:rPr lang="fr-FR" sz="2800" b="1" kern="0" dirty="0" smtClean="0">
                <a:solidFill>
                  <a:srgbClr val="33CC33"/>
                </a:solidFill>
              </a:rPr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27618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U2: </a:t>
            </a:r>
            <a:r>
              <a:rPr lang="fr-FR" dirty="0" err="1" smtClean="0"/>
              <a:t>descoping</a:t>
            </a:r>
            <a:r>
              <a:rPr lang="fr-FR" dirty="0" smtClean="0"/>
              <a:t>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1200329"/>
          </a:xfrm>
        </p:spPr>
        <p:txBody>
          <a:bodyPr/>
          <a:lstStyle/>
          <a:p>
            <a:r>
              <a:rPr lang="en-GB" dirty="0" smtClean="0"/>
              <a:t>How to  decrease the </a:t>
            </a:r>
            <a:r>
              <a:rPr lang="en-GB" dirty="0"/>
              <a:t>cost </a:t>
            </a:r>
            <a:r>
              <a:rPr lang="en-GB" dirty="0" smtClean="0"/>
              <a:t>(impact </a:t>
            </a:r>
            <a:r>
              <a:rPr lang="en-GB" dirty="0"/>
              <a:t>on performances</a:t>
            </a:r>
            <a:r>
              <a:rPr lang="en-GB" dirty="0" smtClean="0"/>
              <a:t>?)?</a:t>
            </a:r>
          </a:p>
          <a:p>
            <a:pPr lvl="1"/>
            <a:r>
              <a:rPr lang="fr-FR" dirty="0" err="1"/>
              <a:t>Descoping</a:t>
            </a:r>
            <a:r>
              <a:rPr lang="fr-FR" dirty="0"/>
              <a:t>: FTDR ~ 175 MCHF ; MEDIUM ~ 150 MCHF ;  LOW ~ 120 MCHF</a:t>
            </a:r>
          </a:p>
          <a:p>
            <a:pPr marL="1336675" lvl="3" indent="0">
              <a:buNone/>
            </a:pPr>
            <a:r>
              <a:rPr lang="fr-FR" dirty="0"/>
              <a:t>                                                                                 -14%                                     -32</a:t>
            </a:r>
            <a:r>
              <a:rPr lang="fr-FR" dirty="0" smtClean="0"/>
              <a:t>%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/>
          <a:stretch/>
        </p:blipFill>
        <p:spPr>
          <a:xfrm>
            <a:off x="396425" y="2145928"/>
            <a:ext cx="5256584" cy="332429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4866393" y="2882529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22,350</a:t>
            </a:r>
            <a:endParaRPr lang="fr-FR" kern="0" dirty="0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4866393" y="4096290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19,500</a:t>
            </a:r>
            <a:endParaRPr lang="fr-FR" kern="0" dirty="0"/>
          </a:p>
        </p:txBody>
      </p:sp>
      <p:sp>
        <p:nvSpPr>
          <p:cNvPr id="16" name="ZoneTexte 15"/>
          <p:cNvSpPr txBox="1"/>
          <p:nvPr/>
        </p:nvSpPr>
        <p:spPr bwMode="auto">
          <a:xfrm>
            <a:off x="7464152" y="2420888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 dirty="0" smtClean="0">
                <a:solidFill>
                  <a:srgbClr val="0000CC"/>
                </a:solidFill>
                <a:latin typeface="Arial"/>
              </a:rPr>
              <a:t>FTDR:</a:t>
            </a:r>
          </a:p>
          <a:p>
            <a:r>
              <a:rPr lang="en-GB" kern="0" dirty="0" smtClean="0">
                <a:solidFill>
                  <a:srgbClr val="0000CC"/>
                </a:solidFill>
                <a:latin typeface="Arial"/>
              </a:rPr>
              <a:t>Reducing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the number of </a:t>
            </a:r>
            <a:r>
              <a:rPr lang="en-GB" kern="0" dirty="0" err="1">
                <a:solidFill>
                  <a:srgbClr val="0000CC"/>
                </a:solidFill>
                <a:latin typeface="Arial"/>
              </a:rPr>
              <a:t>fiber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 layers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from 6 to 4 will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have a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small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impact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(~3%)</a:t>
            </a:r>
            <a:endParaRPr lang="en-GB" kern="0" dirty="0">
              <a:solidFill>
                <a:srgbClr val="0000CC"/>
              </a:solidFill>
              <a:latin typeface="Arial"/>
            </a:endParaRPr>
          </a:p>
          <a:p>
            <a:endParaRPr lang="fr-FR" kern="0" dirty="0" smtClean="0"/>
          </a:p>
        </p:txBody>
      </p:sp>
      <p:sp>
        <p:nvSpPr>
          <p:cNvPr id="17" name="Flèche droite 16"/>
          <p:cNvSpPr/>
          <p:nvPr/>
        </p:nvSpPr>
        <p:spPr>
          <a:xfrm rot="21200516">
            <a:off x="4900092" y="3083800"/>
            <a:ext cx="2412992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7464152" y="4003957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 dirty="0">
                <a:solidFill>
                  <a:srgbClr val="0000CC"/>
                </a:solidFill>
                <a:latin typeface="Arial"/>
              </a:rPr>
              <a:t>Reducing the number of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Si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layers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from 6 to 5 will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have a small impact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(&lt;6%)</a:t>
            </a:r>
            <a:endParaRPr lang="en-GB" kern="0" dirty="0">
              <a:solidFill>
                <a:srgbClr val="0000CC"/>
              </a:solidFill>
              <a:latin typeface="Arial"/>
            </a:endParaRPr>
          </a:p>
          <a:p>
            <a:endParaRPr lang="fr-FR" kern="0" dirty="0" smtClean="0"/>
          </a:p>
        </p:txBody>
      </p:sp>
      <p:sp>
        <p:nvSpPr>
          <p:cNvPr id="19" name="Flèche droite 18"/>
          <p:cNvSpPr/>
          <p:nvPr/>
        </p:nvSpPr>
        <p:spPr>
          <a:xfrm rot="21200516">
            <a:off x="4900092" y="4369037"/>
            <a:ext cx="2412992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0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U2: </a:t>
            </a:r>
            <a:r>
              <a:rPr lang="fr-FR" dirty="0" err="1" smtClean="0"/>
              <a:t>descoping</a:t>
            </a:r>
            <a:r>
              <a:rPr lang="fr-FR" dirty="0" smtClean="0"/>
              <a:t>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1200329"/>
          </a:xfrm>
        </p:spPr>
        <p:txBody>
          <a:bodyPr/>
          <a:lstStyle/>
          <a:p>
            <a:r>
              <a:rPr lang="en-GB" dirty="0" smtClean="0"/>
              <a:t>How to  decrease the </a:t>
            </a:r>
            <a:r>
              <a:rPr lang="en-GB" dirty="0"/>
              <a:t>cost </a:t>
            </a:r>
            <a:r>
              <a:rPr lang="en-GB" dirty="0" smtClean="0"/>
              <a:t>(impact </a:t>
            </a:r>
            <a:r>
              <a:rPr lang="en-GB" dirty="0"/>
              <a:t>on performances</a:t>
            </a:r>
            <a:r>
              <a:rPr lang="en-GB" dirty="0" smtClean="0"/>
              <a:t>?)?</a:t>
            </a:r>
          </a:p>
          <a:p>
            <a:pPr lvl="1"/>
            <a:r>
              <a:rPr lang="fr-FR" dirty="0" err="1"/>
              <a:t>Descoping</a:t>
            </a:r>
            <a:r>
              <a:rPr lang="fr-FR" dirty="0"/>
              <a:t>: FTDR ~ 175 MCHF ; MEDIUM ~ 150 MCHF ;  LOW ~ 120 MCHF</a:t>
            </a:r>
          </a:p>
          <a:p>
            <a:pPr marL="1336675" lvl="3" indent="0">
              <a:buNone/>
            </a:pPr>
            <a:r>
              <a:rPr lang="fr-FR" dirty="0"/>
              <a:t>                                                                                 -14%                                     -32</a:t>
            </a:r>
            <a:r>
              <a:rPr lang="fr-FR" dirty="0" smtClean="0"/>
              <a:t>%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/>
          <a:stretch/>
        </p:blipFill>
        <p:spPr>
          <a:xfrm>
            <a:off x="396425" y="2145928"/>
            <a:ext cx="5256584" cy="3324295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4943872" y="3859307"/>
            <a:ext cx="115212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 bwMode="auto">
          <a:xfrm>
            <a:off x="6168008" y="3779748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42%!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4943872" y="4867419"/>
            <a:ext cx="115212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 bwMode="auto">
          <a:xfrm>
            <a:off x="6168008" y="4787860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24%</a:t>
            </a:r>
          </a:p>
        </p:txBody>
      </p:sp>
      <p:sp>
        <p:nvSpPr>
          <p:cNvPr id="12" name="ZoneTexte 11"/>
          <p:cNvSpPr txBox="1"/>
          <p:nvPr/>
        </p:nvSpPr>
        <p:spPr bwMode="auto">
          <a:xfrm>
            <a:off x="4866393" y="2882529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22,350</a:t>
            </a:r>
            <a:endParaRPr lang="fr-FR" kern="0" dirty="0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4866393" y="4096290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19,500</a:t>
            </a:r>
            <a:endParaRPr lang="fr-FR" kern="0" dirty="0"/>
          </a:p>
        </p:txBody>
      </p:sp>
      <p:sp>
        <p:nvSpPr>
          <p:cNvPr id="17" name="Flèche droite 16"/>
          <p:cNvSpPr/>
          <p:nvPr/>
        </p:nvSpPr>
        <p:spPr>
          <a:xfrm rot="21200516">
            <a:off x="4900092" y="3083800"/>
            <a:ext cx="2412992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7464152" y="4003957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 dirty="0">
                <a:solidFill>
                  <a:srgbClr val="0000CC"/>
                </a:solidFill>
                <a:latin typeface="Arial"/>
              </a:rPr>
              <a:t>Reducing the number of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Si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layers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from 6 to 5 will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have a small impact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(&lt;6%)</a:t>
            </a:r>
            <a:endParaRPr lang="en-GB" kern="0" dirty="0">
              <a:solidFill>
                <a:srgbClr val="0000CC"/>
              </a:solidFill>
              <a:latin typeface="Arial"/>
            </a:endParaRPr>
          </a:p>
          <a:p>
            <a:endParaRPr lang="fr-FR" kern="0" dirty="0" smtClean="0"/>
          </a:p>
        </p:txBody>
      </p:sp>
      <p:sp>
        <p:nvSpPr>
          <p:cNvPr id="19" name="Flèche droite 18"/>
          <p:cNvSpPr/>
          <p:nvPr/>
        </p:nvSpPr>
        <p:spPr>
          <a:xfrm rot="21200516">
            <a:off x="4900092" y="4369037"/>
            <a:ext cx="2412992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 bwMode="auto">
          <a:xfrm rot="19980491">
            <a:off x="413345" y="5624604"/>
            <a:ext cx="1716518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kern="0" dirty="0" smtClean="0">
                <a:solidFill>
                  <a:srgbClr val="0000FF"/>
                </a:solidFill>
              </a:rPr>
              <a:t>Uncertainty on cost estimate</a:t>
            </a:r>
          </a:p>
        </p:txBody>
      </p:sp>
      <p:sp>
        <p:nvSpPr>
          <p:cNvPr id="22" name="ZoneTexte 21"/>
          <p:cNvSpPr txBox="1"/>
          <p:nvPr/>
        </p:nvSpPr>
        <p:spPr bwMode="auto">
          <a:xfrm>
            <a:off x="7464152" y="4988652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 dirty="0" smtClean="0">
                <a:solidFill>
                  <a:srgbClr val="0000CC"/>
                </a:solidFill>
                <a:latin typeface="Arial"/>
              </a:rPr>
              <a:t>Infrastructure is a large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 smtClean="0">
                <a:solidFill>
                  <a:srgbClr val="0000CC"/>
                </a:solidFill>
                <a:latin typeface="Arial"/>
              </a:rPr>
              <a:t>Bridge modification/replacement not costed</a:t>
            </a:r>
            <a:endParaRPr lang="fr-FR" kern="0" dirty="0" smtClean="0"/>
          </a:p>
        </p:txBody>
      </p:sp>
      <p:sp>
        <p:nvSpPr>
          <p:cNvPr id="23" name="ZoneTexte 22"/>
          <p:cNvSpPr txBox="1"/>
          <p:nvPr/>
        </p:nvSpPr>
        <p:spPr bwMode="auto">
          <a:xfrm>
            <a:off x="1487488" y="6156012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 dirty="0" smtClean="0">
                <a:solidFill>
                  <a:srgbClr val="0000CC"/>
                </a:solidFill>
                <a:latin typeface="Arial"/>
              </a:rPr>
              <a:t>Currency exchange rate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: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€/$/£/</a:t>
            </a:r>
            <a:r>
              <a:rPr lang="en-GB" kern="0" dirty="0" smtClean="0">
                <a:solidFill>
                  <a:srgbClr val="0000CC"/>
                </a:solidFill>
                <a:latin typeface="+mn-lt"/>
                <a:cs typeface="Leelawadee UI" panose="020B0502040204020203" pitchFamily="34" charset="-34"/>
              </a:rPr>
              <a:t>¥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/ CHF:  large fluctuations</a:t>
            </a:r>
            <a:endParaRPr lang="fr-FR" kern="0" dirty="0" smtClean="0"/>
          </a:p>
        </p:txBody>
      </p:sp>
      <p:sp>
        <p:nvSpPr>
          <p:cNvPr id="24" name="ZoneTexte 23"/>
          <p:cNvSpPr txBox="1"/>
          <p:nvPr/>
        </p:nvSpPr>
        <p:spPr bwMode="auto">
          <a:xfrm>
            <a:off x="7464152" y="2420888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 dirty="0" smtClean="0">
                <a:solidFill>
                  <a:srgbClr val="0000CC"/>
                </a:solidFill>
                <a:latin typeface="Arial"/>
              </a:rPr>
              <a:t>FTDR:</a:t>
            </a:r>
          </a:p>
          <a:p>
            <a:r>
              <a:rPr lang="en-GB" kern="0" dirty="0" smtClean="0">
                <a:solidFill>
                  <a:srgbClr val="0000CC"/>
                </a:solidFill>
                <a:latin typeface="Arial"/>
              </a:rPr>
              <a:t>Reducing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the number of </a:t>
            </a:r>
            <a:r>
              <a:rPr lang="en-GB" kern="0" dirty="0" err="1">
                <a:solidFill>
                  <a:srgbClr val="0000CC"/>
                </a:solidFill>
                <a:latin typeface="Arial"/>
              </a:rPr>
              <a:t>fiber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 layers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from 6 to 4 will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have a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small </a:t>
            </a:r>
            <a:r>
              <a:rPr lang="en-GB" kern="0" dirty="0">
                <a:solidFill>
                  <a:srgbClr val="0000CC"/>
                </a:solidFill>
                <a:latin typeface="Arial"/>
              </a:rPr>
              <a:t>impact </a:t>
            </a:r>
            <a:r>
              <a:rPr lang="en-GB" kern="0" dirty="0" smtClean="0">
                <a:solidFill>
                  <a:srgbClr val="0000CC"/>
                </a:solidFill>
                <a:latin typeface="Arial"/>
              </a:rPr>
              <a:t>(~3%)</a:t>
            </a:r>
            <a:endParaRPr lang="en-GB" kern="0" dirty="0">
              <a:solidFill>
                <a:srgbClr val="0000CC"/>
              </a:solidFill>
              <a:latin typeface="Arial"/>
            </a:endParaRPr>
          </a:p>
          <a:p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20334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U2: </a:t>
            </a:r>
            <a:r>
              <a:rPr lang="fr-FR" dirty="0" err="1" smtClean="0"/>
              <a:t>descoping</a:t>
            </a:r>
            <a:r>
              <a:rPr lang="fr-FR" dirty="0" smtClean="0"/>
              <a:t>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189113"/>
          </a:xfrm>
        </p:spPr>
        <p:txBody>
          <a:bodyPr/>
          <a:lstStyle/>
          <a:p>
            <a:r>
              <a:rPr lang="en-GB" dirty="0" smtClean="0"/>
              <a:t>How to  decrease the </a:t>
            </a:r>
            <a:r>
              <a:rPr lang="en-GB" dirty="0"/>
              <a:t>cost </a:t>
            </a:r>
            <a:r>
              <a:rPr lang="en-GB" dirty="0" smtClean="0"/>
              <a:t>(impact </a:t>
            </a:r>
            <a:r>
              <a:rPr lang="en-GB" dirty="0"/>
              <a:t>on performances</a:t>
            </a:r>
            <a:r>
              <a:rPr lang="en-GB" dirty="0" smtClean="0"/>
              <a:t>?)?</a:t>
            </a:r>
          </a:p>
          <a:p>
            <a:pPr lvl="1"/>
            <a:r>
              <a:rPr lang="fr-FR" dirty="0" err="1"/>
              <a:t>Descoping</a:t>
            </a:r>
            <a:r>
              <a:rPr lang="fr-FR" dirty="0"/>
              <a:t>: FTDR ~ 175 MCHF ; MEDIUM ~ 150 MCHF ;  LOW ~ 120 MCHF</a:t>
            </a:r>
          </a:p>
          <a:p>
            <a:pPr marL="1336675" lvl="3" indent="0">
              <a:buNone/>
            </a:pPr>
            <a:r>
              <a:rPr lang="fr-FR" dirty="0"/>
              <a:t>                                                                                 -14%                                     -32</a:t>
            </a:r>
            <a:r>
              <a:rPr lang="fr-FR" dirty="0" smtClean="0"/>
              <a:t>%</a:t>
            </a:r>
            <a:endParaRPr lang="en-GB" dirty="0" smtClean="0"/>
          </a:p>
          <a:p>
            <a:pPr lvl="1"/>
            <a:r>
              <a:rPr lang="en-GB" dirty="0" smtClean="0"/>
              <a:t>Mighty Tracker</a:t>
            </a:r>
            <a:endParaRPr lang="en-GB" dirty="0" smtClean="0"/>
          </a:p>
          <a:p>
            <a:pPr lvl="2"/>
            <a:r>
              <a:rPr lang="en-GB" dirty="0" smtClean="0"/>
              <a:t>Reduce the number of channels</a:t>
            </a:r>
          </a:p>
          <a:p>
            <a:pPr lvl="3"/>
            <a:r>
              <a:rPr lang="en-GB" dirty="0" smtClean="0"/>
              <a:t>Reduce the acceptance</a:t>
            </a:r>
          </a:p>
          <a:p>
            <a:pPr lvl="4"/>
            <a:r>
              <a:rPr lang="en-GB" dirty="0" smtClean="0"/>
              <a:t>Change of B field (magnet)</a:t>
            </a:r>
          </a:p>
          <a:p>
            <a:pPr lvl="3"/>
            <a:r>
              <a:rPr lang="en-GB" dirty="0" smtClean="0"/>
              <a:t>Increase the granularity (fibre diameter, pixel size or combine electronics/readout channel)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Reduce the number of layers/station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New technologies</a:t>
            </a:r>
          </a:p>
          <a:p>
            <a:pPr lvl="2"/>
            <a:endParaRPr lang="en-GB" dirty="0"/>
          </a:p>
          <a:p>
            <a:pPr lvl="2"/>
            <a:r>
              <a:rPr lang="en-GB" dirty="0" smtClean="0"/>
              <a:t>Revisit the cost estimate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2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U2: </a:t>
            </a:r>
            <a:r>
              <a:rPr lang="fr-FR" dirty="0" err="1" smtClean="0"/>
              <a:t>descoping</a:t>
            </a:r>
            <a:r>
              <a:rPr lang="fr-FR" dirty="0" smtClean="0"/>
              <a:t>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558445"/>
          </a:xfrm>
        </p:spPr>
        <p:txBody>
          <a:bodyPr/>
          <a:lstStyle/>
          <a:p>
            <a:r>
              <a:rPr lang="en-GB" dirty="0" smtClean="0"/>
              <a:t>How to  decrease the </a:t>
            </a:r>
            <a:r>
              <a:rPr lang="en-GB" dirty="0"/>
              <a:t>cost </a:t>
            </a:r>
            <a:r>
              <a:rPr lang="en-GB" dirty="0" smtClean="0"/>
              <a:t>(impact </a:t>
            </a:r>
            <a:r>
              <a:rPr lang="en-GB" dirty="0"/>
              <a:t>on performances</a:t>
            </a:r>
            <a:r>
              <a:rPr lang="en-GB" dirty="0" smtClean="0"/>
              <a:t>?)?</a:t>
            </a:r>
          </a:p>
          <a:p>
            <a:pPr lvl="1"/>
            <a:r>
              <a:rPr lang="fr-FR" dirty="0" err="1"/>
              <a:t>Descoping</a:t>
            </a:r>
            <a:r>
              <a:rPr lang="fr-FR" dirty="0"/>
              <a:t>: FTDR ~ 175 MCHF ; MEDIUM ~ 150 MCHF ;  LOW ~ 120 MCHF</a:t>
            </a:r>
          </a:p>
          <a:p>
            <a:pPr marL="1336675" lvl="3" indent="0">
              <a:buNone/>
            </a:pPr>
            <a:r>
              <a:rPr lang="fr-FR" dirty="0"/>
              <a:t>                                                                                 -14%                                     -32</a:t>
            </a:r>
            <a:r>
              <a:rPr lang="fr-FR" dirty="0" smtClean="0"/>
              <a:t>%</a:t>
            </a:r>
            <a:endParaRPr lang="en-GB" dirty="0" smtClean="0"/>
          </a:p>
          <a:p>
            <a:pPr lvl="1"/>
            <a:r>
              <a:rPr lang="en-GB" dirty="0" err="1" smtClean="0"/>
              <a:t>SciFi</a:t>
            </a:r>
            <a:r>
              <a:rPr lang="en-GB" dirty="0" smtClean="0"/>
              <a:t> </a:t>
            </a:r>
            <a:r>
              <a:rPr lang="en-GB" dirty="0" smtClean="0"/>
              <a:t>tracker</a:t>
            </a:r>
            <a:endParaRPr lang="en-GB" dirty="0" smtClean="0"/>
          </a:p>
          <a:p>
            <a:pPr lvl="2"/>
            <a:r>
              <a:rPr lang="en-GB" dirty="0" smtClean="0"/>
              <a:t>Reducing the number of fibre layers will have a small impact (3%)</a:t>
            </a:r>
          </a:p>
          <a:p>
            <a:pPr lvl="3"/>
            <a:r>
              <a:rPr lang="en-GB" dirty="0" smtClean="0"/>
              <a:t>Remove outer part (24/128) </a:t>
            </a:r>
            <a:r>
              <a:rPr lang="en-GB" dirty="0"/>
              <a:t>(assuming same infrastructure) </a:t>
            </a:r>
            <a:r>
              <a:rPr lang="en-GB" dirty="0">
                <a:sym typeface="Symbol" panose="05050102010706020507" pitchFamily="18" charset="2"/>
              </a:rPr>
              <a:t> - 6</a:t>
            </a:r>
            <a:r>
              <a:rPr lang="en-GB" dirty="0" smtClean="0">
                <a:sym typeface="Symbol" panose="05050102010706020507" pitchFamily="18" charset="2"/>
              </a:rPr>
              <a:t>%</a:t>
            </a:r>
          </a:p>
          <a:p>
            <a:pPr lvl="3"/>
            <a:r>
              <a:rPr lang="en-GB" dirty="0">
                <a:sym typeface="Symbol" panose="05050102010706020507" pitchFamily="18" charset="2"/>
              </a:rPr>
              <a:t>Reduce the height of the modules</a:t>
            </a:r>
            <a:r>
              <a:rPr lang="en-GB" dirty="0" smtClean="0">
                <a:sym typeface="Symbol" panose="05050102010706020507" pitchFamily="18" charset="2"/>
              </a:rPr>
              <a:t>?</a:t>
            </a:r>
            <a:endParaRPr lang="en-GB" dirty="0" smtClean="0"/>
          </a:p>
          <a:p>
            <a:pPr lvl="2"/>
            <a:r>
              <a:rPr lang="en-GB" dirty="0" smtClean="0"/>
              <a:t>Increase radiation hardness of </a:t>
            </a:r>
            <a:r>
              <a:rPr lang="en-GB" dirty="0" smtClean="0"/>
              <a:t>fibres </a:t>
            </a:r>
            <a:r>
              <a:rPr lang="en-GB" dirty="0" smtClean="0"/>
              <a:t>and/or </a:t>
            </a:r>
            <a:r>
              <a:rPr lang="en-GB" dirty="0" err="1" smtClean="0"/>
              <a:t>SiPM</a:t>
            </a:r>
            <a:endParaRPr lang="en-GB" dirty="0" smtClean="0"/>
          </a:p>
          <a:p>
            <a:pPr lvl="3"/>
            <a:r>
              <a:rPr lang="en-GB" dirty="0" smtClean="0"/>
              <a:t>Alternative to cryogenic cooling?</a:t>
            </a:r>
          </a:p>
          <a:p>
            <a:pPr lvl="2"/>
            <a:r>
              <a:rPr lang="en-GB" dirty="0" smtClean="0"/>
              <a:t>Infrastructure: 42%. How to reduce the cost?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Pixel tracker</a:t>
            </a:r>
            <a:endParaRPr lang="en-GB" dirty="0" smtClean="0"/>
          </a:p>
          <a:p>
            <a:pPr lvl="2"/>
            <a:r>
              <a:rPr lang="en-GB" dirty="0" smtClean="0"/>
              <a:t>Reduce the detector area (impact on </a:t>
            </a:r>
            <a:r>
              <a:rPr lang="en-GB" dirty="0" err="1" smtClean="0"/>
              <a:t>SciFi</a:t>
            </a:r>
            <a:r>
              <a:rPr lang="en-GB" dirty="0" smtClean="0"/>
              <a:t> (radiation?))</a:t>
            </a:r>
          </a:p>
          <a:p>
            <a:pPr lvl="3"/>
            <a:r>
              <a:rPr lang="en-GB" dirty="0"/>
              <a:t>Reducing the number of Si layers from 6 to 5 will have a small impact (&lt;6</a:t>
            </a:r>
            <a:r>
              <a:rPr lang="en-GB" dirty="0" smtClean="0"/>
              <a:t>%)</a:t>
            </a:r>
          </a:p>
          <a:p>
            <a:pPr lvl="3"/>
            <a:r>
              <a:rPr lang="en-GB" dirty="0" smtClean="0"/>
              <a:t>Reducing by a factor 2 </a:t>
            </a:r>
            <a:r>
              <a:rPr lang="en-GB" dirty="0" err="1" smtClean="0"/>
              <a:t>Pix</a:t>
            </a:r>
            <a:r>
              <a:rPr lang="en-GB" dirty="0" smtClean="0"/>
              <a:t> + Electronics (assuming same infrastructure) </a:t>
            </a:r>
            <a:r>
              <a:rPr lang="en-GB" dirty="0" smtClean="0">
                <a:sym typeface="Symbol" panose="05050102010706020507" pitchFamily="18" charset="2"/>
              </a:rPr>
              <a:t> - 18% </a:t>
            </a:r>
            <a:r>
              <a:rPr lang="en-GB" dirty="0" smtClean="0">
                <a:sym typeface="Symbol" panose="05050102010706020507" pitchFamily="18" charset="2"/>
              </a:rPr>
              <a:t>…</a:t>
            </a:r>
            <a:endParaRPr lang="en-GB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3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U2: </a:t>
            </a:r>
            <a:r>
              <a:rPr lang="fr-FR" dirty="0" err="1" smtClean="0"/>
              <a:t>descoping</a:t>
            </a:r>
            <a:r>
              <a:rPr lang="fr-FR" dirty="0" smtClean="0"/>
              <a:t>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558445"/>
          </a:xfrm>
        </p:spPr>
        <p:txBody>
          <a:bodyPr/>
          <a:lstStyle/>
          <a:p>
            <a:r>
              <a:rPr lang="en-GB" dirty="0" smtClean="0"/>
              <a:t>How to  decrease the </a:t>
            </a:r>
            <a:r>
              <a:rPr lang="en-GB" dirty="0"/>
              <a:t>cost </a:t>
            </a:r>
            <a:r>
              <a:rPr lang="en-GB" dirty="0" smtClean="0"/>
              <a:t>(impact </a:t>
            </a:r>
            <a:r>
              <a:rPr lang="en-GB" dirty="0"/>
              <a:t>on performances</a:t>
            </a:r>
            <a:r>
              <a:rPr lang="en-GB" dirty="0" smtClean="0"/>
              <a:t>?)?</a:t>
            </a:r>
          </a:p>
          <a:p>
            <a:pPr lvl="1"/>
            <a:r>
              <a:rPr lang="fr-FR" dirty="0" err="1"/>
              <a:t>Descoping</a:t>
            </a:r>
            <a:r>
              <a:rPr lang="fr-FR" dirty="0"/>
              <a:t>: FTDR ~ 175 MCHF ; MEDIUM ~ 150 MCHF ;  LOW ~ 120 MCHF</a:t>
            </a:r>
          </a:p>
          <a:p>
            <a:pPr marL="1336675" lvl="3" indent="0">
              <a:buNone/>
            </a:pPr>
            <a:r>
              <a:rPr lang="fr-FR" dirty="0"/>
              <a:t>                                                                                 -14%                                     -32</a:t>
            </a:r>
            <a:r>
              <a:rPr lang="fr-FR" dirty="0" smtClean="0"/>
              <a:t>%</a:t>
            </a:r>
            <a:endParaRPr lang="en-GB" dirty="0" smtClean="0"/>
          </a:p>
          <a:p>
            <a:pPr lvl="1"/>
            <a:r>
              <a:rPr lang="en-GB" dirty="0" err="1"/>
              <a:t>SciFi</a:t>
            </a:r>
            <a:r>
              <a:rPr lang="en-GB" dirty="0"/>
              <a:t> tracker</a:t>
            </a:r>
          </a:p>
          <a:p>
            <a:pPr lvl="2"/>
            <a:r>
              <a:rPr lang="en-GB" dirty="0" smtClean="0"/>
              <a:t>Reducing </a:t>
            </a:r>
            <a:r>
              <a:rPr lang="en-GB" dirty="0" smtClean="0"/>
              <a:t>the number of </a:t>
            </a:r>
            <a:r>
              <a:rPr lang="en-GB" dirty="0" err="1" smtClean="0"/>
              <a:t>fiber</a:t>
            </a:r>
            <a:r>
              <a:rPr lang="en-GB" dirty="0" smtClean="0"/>
              <a:t> layers will have a small impact (3%)</a:t>
            </a:r>
          </a:p>
          <a:p>
            <a:pPr lvl="3"/>
            <a:r>
              <a:rPr lang="en-GB" dirty="0" smtClean="0"/>
              <a:t>Remove outer part (24/128) </a:t>
            </a:r>
            <a:r>
              <a:rPr lang="en-GB" dirty="0"/>
              <a:t>(assuming same infrastructure) </a:t>
            </a:r>
            <a:r>
              <a:rPr lang="en-GB" dirty="0">
                <a:sym typeface="Symbol" panose="05050102010706020507" pitchFamily="18" charset="2"/>
              </a:rPr>
              <a:t> - 6</a:t>
            </a:r>
            <a:r>
              <a:rPr lang="en-GB" dirty="0" smtClean="0">
                <a:sym typeface="Symbol" panose="05050102010706020507" pitchFamily="18" charset="2"/>
              </a:rPr>
              <a:t>%</a:t>
            </a:r>
          </a:p>
          <a:p>
            <a:pPr lvl="3"/>
            <a:r>
              <a:rPr lang="en-GB" dirty="0">
                <a:sym typeface="Symbol" panose="05050102010706020507" pitchFamily="18" charset="2"/>
              </a:rPr>
              <a:t>Reduce the height of the modules</a:t>
            </a:r>
            <a:r>
              <a:rPr lang="en-GB" dirty="0" smtClean="0">
                <a:sym typeface="Symbol" panose="05050102010706020507" pitchFamily="18" charset="2"/>
              </a:rPr>
              <a:t>?</a:t>
            </a:r>
            <a:endParaRPr lang="en-GB" dirty="0" smtClean="0"/>
          </a:p>
          <a:p>
            <a:pPr lvl="2"/>
            <a:r>
              <a:rPr lang="en-GB" dirty="0" smtClean="0"/>
              <a:t>Increase radiation hardness of </a:t>
            </a:r>
            <a:r>
              <a:rPr lang="en-GB" dirty="0" smtClean="0"/>
              <a:t>fibres </a:t>
            </a:r>
            <a:r>
              <a:rPr lang="en-GB" dirty="0" smtClean="0"/>
              <a:t>and/or </a:t>
            </a:r>
            <a:r>
              <a:rPr lang="en-GB" dirty="0" err="1" smtClean="0"/>
              <a:t>SiPM</a:t>
            </a:r>
            <a:endParaRPr lang="en-GB" dirty="0" smtClean="0"/>
          </a:p>
          <a:p>
            <a:pPr lvl="3"/>
            <a:r>
              <a:rPr lang="en-GB" dirty="0" smtClean="0"/>
              <a:t>Alternative to cryogenic cooling?</a:t>
            </a:r>
          </a:p>
          <a:p>
            <a:pPr lvl="2"/>
            <a:r>
              <a:rPr lang="en-GB" dirty="0" smtClean="0"/>
              <a:t>Infrastructure: 42%. How to reduce the cost?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Pixel </a:t>
            </a:r>
            <a:r>
              <a:rPr lang="en-GB" dirty="0"/>
              <a:t>tracker</a:t>
            </a:r>
          </a:p>
          <a:p>
            <a:pPr lvl="2"/>
            <a:r>
              <a:rPr lang="en-GB" dirty="0" smtClean="0"/>
              <a:t>Reduce </a:t>
            </a:r>
            <a:r>
              <a:rPr lang="en-GB" dirty="0" smtClean="0"/>
              <a:t>the detector area (impact on </a:t>
            </a:r>
            <a:r>
              <a:rPr lang="en-GB" dirty="0" err="1" smtClean="0"/>
              <a:t>SciFi</a:t>
            </a:r>
            <a:r>
              <a:rPr lang="en-GB" dirty="0" smtClean="0"/>
              <a:t> (radiation?))</a:t>
            </a:r>
          </a:p>
          <a:p>
            <a:pPr lvl="3"/>
            <a:r>
              <a:rPr lang="en-GB" dirty="0"/>
              <a:t>Reducing the number of Si layers from 6 to 5 will have a small impact (&lt;6</a:t>
            </a:r>
            <a:r>
              <a:rPr lang="en-GB" dirty="0" smtClean="0"/>
              <a:t>%)</a:t>
            </a:r>
          </a:p>
          <a:p>
            <a:pPr lvl="3"/>
            <a:r>
              <a:rPr lang="en-GB" dirty="0" smtClean="0"/>
              <a:t>Reducing by a factor 2 </a:t>
            </a:r>
            <a:r>
              <a:rPr lang="en-GB" dirty="0" err="1" smtClean="0"/>
              <a:t>Pix</a:t>
            </a:r>
            <a:r>
              <a:rPr lang="en-GB" dirty="0" smtClean="0"/>
              <a:t> + Electronics (assuming same infrastructure) </a:t>
            </a:r>
            <a:r>
              <a:rPr lang="en-GB" dirty="0" smtClean="0">
                <a:sym typeface="Symbol" panose="05050102010706020507" pitchFamily="18" charset="2"/>
              </a:rPr>
              <a:t> - 18% </a:t>
            </a:r>
            <a:r>
              <a:rPr lang="en-GB" dirty="0" smtClean="0">
                <a:sym typeface="Symbol" panose="05050102010706020507" pitchFamily="18" charset="2"/>
              </a:rPr>
              <a:t>…</a:t>
            </a:r>
            <a:endParaRPr lang="en-GB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6" name="Flèche droite 5"/>
          <p:cNvSpPr/>
          <p:nvPr/>
        </p:nvSpPr>
        <p:spPr>
          <a:xfrm rot="1635145">
            <a:off x="8516879" y="3503899"/>
            <a:ext cx="2088000" cy="144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10632504" y="400506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-12%</a:t>
            </a:r>
          </a:p>
        </p:txBody>
      </p:sp>
      <p:sp>
        <p:nvSpPr>
          <p:cNvPr id="8" name="Flèche droite 7"/>
          <p:cNvSpPr/>
          <p:nvPr/>
        </p:nvSpPr>
        <p:spPr>
          <a:xfrm rot="18794917" flipV="1">
            <a:off x="9156652" y="4914692"/>
            <a:ext cx="1712217" cy="144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2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U2: </a:t>
            </a:r>
            <a:r>
              <a:rPr lang="fr-FR" dirty="0" err="1" smtClean="0"/>
              <a:t>descoping</a:t>
            </a:r>
            <a:r>
              <a:rPr lang="fr-FR" dirty="0" smtClean="0"/>
              <a:t>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521512"/>
          </a:xfrm>
        </p:spPr>
        <p:txBody>
          <a:bodyPr/>
          <a:lstStyle/>
          <a:p>
            <a:r>
              <a:rPr lang="en-GB" dirty="0" smtClean="0"/>
              <a:t>How to  decrease the </a:t>
            </a:r>
            <a:r>
              <a:rPr lang="en-GB" dirty="0"/>
              <a:t>cost </a:t>
            </a:r>
            <a:r>
              <a:rPr lang="en-GB" dirty="0" smtClean="0"/>
              <a:t>(impact </a:t>
            </a:r>
            <a:r>
              <a:rPr lang="en-GB" dirty="0"/>
              <a:t>on performances</a:t>
            </a:r>
            <a:r>
              <a:rPr lang="en-GB" dirty="0" smtClean="0"/>
              <a:t>?)?</a:t>
            </a:r>
          </a:p>
          <a:p>
            <a:pPr lvl="1"/>
            <a:r>
              <a:rPr lang="fr-FR" dirty="0" err="1"/>
              <a:t>Descoping</a:t>
            </a:r>
            <a:r>
              <a:rPr lang="fr-FR" dirty="0"/>
              <a:t>: FTDR ~ 175 MCHF ; MEDIUM ~ 150 MCHF ;  LOW ~ 120 MCHF</a:t>
            </a:r>
          </a:p>
          <a:p>
            <a:pPr marL="1336675" lvl="3" indent="0">
              <a:buNone/>
            </a:pPr>
            <a:r>
              <a:rPr lang="fr-FR" dirty="0"/>
              <a:t>                                                                                 -14%                                     -32</a:t>
            </a:r>
            <a:r>
              <a:rPr lang="fr-FR" dirty="0" smtClean="0"/>
              <a:t>%</a:t>
            </a:r>
            <a:endParaRPr lang="en-GB" dirty="0" smtClean="0"/>
          </a:p>
          <a:p>
            <a:pPr lvl="1"/>
            <a:r>
              <a:rPr lang="en-GB" dirty="0" err="1"/>
              <a:t>SciFi</a:t>
            </a:r>
            <a:r>
              <a:rPr lang="en-GB" dirty="0"/>
              <a:t> tracker</a:t>
            </a:r>
          </a:p>
          <a:p>
            <a:pPr lvl="2"/>
            <a:r>
              <a:rPr lang="en-GB" dirty="0" smtClean="0"/>
              <a:t>Reducing </a:t>
            </a:r>
            <a:r>
              <a:rPr lang="en-GB" dirty="0" smtClean="0"/>
              <a:t>the number of </a:t>
            </a:r>
            <a:r>
              <a:rPr lang="en-GB" dirty="0" err="1" smtClean="0"/>
              <a:t>fiber</a:t>
            </a:r>
            <a:r>
              <a:rPr lang="en-GB" dirty="0" smtClean="0"/>
              <a:t> layers will have a small impact (3%)</a:t>
            </a:r>
          </a:p>
          <a:p>
            <a:pPr lvl="3"/>
            <a:r>
              <a:rPr lang="en-GB" dirty="0" smtClean="0"/>
              <a:t>Remove outer part (24/128) </a:t>
            </a:r>
            <a:r>
              <a:rPr lang="en-GB" dirty="0"/>
              <a:t>(assuming same infrastructure) </a:t>
            </a:r>
            <a:r>
              <a:rPr lang="en-GB" dirty="0">
                <a:sym typeface="Symbol" panose="05050102010706020507" pitchFamily="18" charset="2"/>
              </a:rPr>
              <a:t> - 6</a:t>
            </a:r>
            <a:r>
              <a:rPr lang="en-GB" dirty="0" smtClean="0">
                <a:sym typeface="Symbol" panose="05050102010706020507" pitchFamily="18" charset="2"/>
              </a:rPr>
              <a:t>%</a:t>
            </a:r>
          </a:p>
          <a:p>
            <a:pPr lvl="3"/>
            <a:r>
              <a:rPr lang="en-GB" dirty="0">
                <a:sym typeface="Symbol" panose="05050102010706020507" pitchFamily="18" charset="2"/>
              </a:rPr>
              <a:t>Reduce the height of the modules</a:t>
            </a:r>
            <a:r>
              <a:rPr lang="en-GB" dirty="0" smtClean="0">
                <a:sym typeface="Symbol" panose="05050102010706020507" pitchFamily="18" charset="2"/>
              </a:rPr>
              <a:t>?</a:t>
            </a:r>
            <a:endParaRPr lang="en-GB" dirty="0" smtClean="0"/>
          </a:p>
          <a:p>
            <a:pPr lvl="2"/>
            <a:r>
              <a:rPr lang="en-GB" dirty="0" smtClean="0"/>
              <a:t>Increase radiation hardness of </a:t>
            </a:r>
            <a:r>
              <a:rPr lang="en-GB" dirty="0" smtClean="0"/>
              <a:t>fibres </a:t>
            </a:r>
            <a:r>
              <a:rPr lang="en-GB" dirty="0" smtClean="0"/>
              <a:t>and/or </a:t>
            </a:r>
            <a:r>
              <a:rPr lang="en-GB" dirty="0" err="1" smtClean="0"/>
              <a:t>SiPM</a:t>
            </a:r>
            <a:endParaRPr lang="en-GB" dirty="0" smtClean="0"/>
          </a:p>
          <a:p>
            <a:pPr lvl="3"/>
            <a:r>
              <a:rPr lang="en-GB" dirty="0" smtClean="0"/>
              <a:t>Alternative to cryogenic cooling?</a:t>
            </a:r>
          </a:p>
          <a:p>
            <a:pPr lvl="2"/>
            <a:r>
              <a:rPr lang="en-GB" dirty="0" smtClean="0"/>
              <a:t>Infrastructure: 42%. How to reduce the cost</a:t>
            </a:r>
            <a:r>
              <a:rPr lang="en-GB" dirty="0" smtClean="0"/>
              <a:t>?</a:t>
            </a:r>
          </a:p>
          <a:p>
            <a:pPr lvl="2"/>
            <a:endParaRPr lang="en-GB" dirty="0" smtClean="0"/>
          </a:p>
          <a:p>
            <a:pPr lvl="1"/>
            <a:r>
              <a:rPr lang="en-GB" dirty="0"/>
              <a:t>Pixel tracker</a:t>
            </a:r>
          </a:p>
          <a:p>
            <a:pPr lvl="2"/>
            <a:r>
              <a:rPr lang="en-GB" dirty="0" smtClean="0"/>
              <a:t>Reduce </a:t>
            </a:r>
            <a:r>
              <a:rPr lang="en-GB" dirty="0" smtClean="0"/>
              <a:t>the detector area (impact on </a:t>
            </a:r>
            <a:r>
              <a:rPr lang="en-GB" dirty="0" err="1" smtClean="0"/>
              <a:t>SciFi</a:t>
            </a:r>
            <a:r>
              <a:rPr lang="en-GB" dirty="0" smtClean="0"/>
              <a:t> (radiation?))</a:t>
            </a:r>
          </a:p>
          <a:p>
            <a:pPr lvl="3"/>
            <a:r>
              <a:rPr lang="en-GB" dirty="0"/>
              <a:t>Reducing the number of Si layers from 6 to 5 will have a small impact (&lt;6</a:t>
            </a:r>
            <a:r>
              <a:rPr lang="en-GB" dirty="0" smtClean="0"/>
              <a:t>%)</a:t>
            </a:r>
          </a:p>
          <a:p>
            <a:pPr lvl="3"/>
            <a:r>
              <a:rPr lang="en-GB" dirty="0" smtClean="0"/>
              <a:t>Reducing by a factor 2 </a:t>
            </a:r>
            <a:r>
              <a:rPr lang="en-GB" dirty="0" err="1" smtClean="0"/>
              <a:t>Pix</a:t>
            </a:r>
            <a:r>
              <a:rPr lang="en-GB" dirty="0" smtClean="0"/>
              <a:t> + Electronics (assuming same infrastructure) </a:t>
            </a:r>
            <a:r>
              <a:rPr lang="en-GB" dirty="0" smtClean="0">
                <a:sym typeface="Symbol" panose="05050102010706020507" pitchFamily="18" charset="2"/>
              </a:rPr>
              <a:t> - 18% </a:t>
            </a:r>
            <a:r>
              <a:rPr lang="en-GB" dirty="0" smtClean="0">
                <a:sym typeface="Symbol" panose="05050102010706020507" pitchFamily="18" charset="2"/>
              </a:rPr>
              <a:t>…</a:t>
            </a:r>
            <a:endParaRPr lang="en-GB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 bwMode="auto">
          <a:xfrm>
            <a:off x="10632504" y="400506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-24%</a:t>
            </a:r>
          </a:p>
        </p:txBody>
      </p:sp>
      <p:sp>
        <p:nvSpPr>
          <p:cNvPr id="8" name="Flèche droite 7"/>
          <p:cNvSpPr/>
          <p:nvPr/>
        </p:nvSpPr>
        <p:spPr>
          <a:xfrm rot="18047477" flipV="1">
            <a:off x="9231404" y="5026614"/>
            <a:ext cx="1867920" cy="144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635145">
            <a:off x="8516879" y="3503899"/>
            <a:ext cx="2088000" cy="144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0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U2: </a:t>
            </a:r>
            <a:r>
              <a:rPr lang="fr-FR" dirty="0" err="1" smtClean="0"/>
              <a:t>descoping</a:t>
            </a:r>
            <a:r>
              <a:rPr lang="fr-FR" dirty="0" smtClean="0"/>
              <a:t>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521512"/>
          </a:xfrm>
        </p:spPr>
        <p:txBody>
          <a:bodyPr/>
          <a:lstStyle/>
          <a:p>
            <a:r>
              <a:rPr lang="en-GB" dirty="0" smtClean="0"/>
              <a:t>How to  decrease the </a:t>
            </a:r>
            <a:r>
              <a:rPr lang="en-GB" dirty="0"/>
              <a:t>cost </a:t>
            </a:r>
            <a:r>
              <a:rPr lang="en-GB" dirty="0" smtClean="0"/>
              <a:t>(impact </a:t>
            </a:r>
            <a:r>
              <a:rPr lang="en-GB" dirty="0"/>
              <a:t>on performances</a:t>
            </a:r>
            <a:r>
              <a:rPr lang="en-GB" dirty="0" smtClean="0"/>
              <a:t>?)?</a:t>
            </a:r>
          </a:p>
          <a:p>
            <a:pPr lvl="1"/>
            <a:r>
              <a:rPr lang="fr-FR" dirty="0" err="1"/>
              <a:t>Descoping</a:t>
            </a:r>
            <a:r>
              <a:rPr lang="fr-FR" dirty="0"/>
              <a:t>: FTDR ~ 175 MCHF ; MEDIUM ~ 150 MCHF ;  LOW ~ 120 MCHF</a:t>
            </a:r>
          </a:p>
          <a:p>
            <a:pPr marL="1336675" lvl="3" indent="0">
              <a:buNone/>
            </a:pPr>
            <a:r>
              <a:rPr lang="fr-FR" dirty="0"/>
              <a:t>                                                                                 -14%                                     -32</a:t>
            </a:r>
            <a:r>
              <a:rPr lang="fr-FR" dirty="0" smtClean="0"/>
              <a:t>%</a:t>
            </a:r>
            <a:endParaRPr lang="en-GB" dirty="0" smtClean="0"/>
          </a:p>
          <a:p>
            <a:pPr lvl="1"/>
            <a:r>
              <a:rPr lang="en-GB" dirty="0" err="1"/>
              <a:t>SciFi</a:t>
            </a:r>
            <a:r>
              <a:rPr lang="en-GB" dirty="0"/>
              <a:t> tracker</a:t>
            </a:r>
          </a:p>
          <a:p>
            <a:pPr lvl="2"/>
            <a:r>
              <a:rPr lang="en-GB" dirty="0" smtClean="0"/>
              <a:t>Reducing </a:t>
            </a:r>
            <a:r>
              <a:rPr lang="en-GB" dirty="0" smtClean="0"/>
              <a:t>the number of </a:t>
            </a:r>
            <a:r>
              <a:rPr lang="en-GB" dirty="0" err="1" smtClean="0"/>
              <a:t>fiber</a:t>
            </a:r>
            <a:r>
              <a:rPr lang="en-GB" dirty="0" smtClean="0"/>
              <a:t> layers will have a small impact (3%)</a:t>
            </a:r>
          </a:p>
          <a:p>
            <a:pPr lvl="3"/>
            <a:r>
              <a:rPr lang="en-GB" dirty="0" smtClean="0"/>
              <a:t>Remove outer part (24/128) </a:t>
            </a:r>
            <a:r>
              <a:rPr lang="en-GB" dirty="0"/>
              <a:t>(assuming same infrastructure) </a:t>
            </a:r>
            <a:r>
              <a:rPr lang="en-GB" dirty="0">
                <a:sym typeface="Symbol" panose="05050102010706020507" pitchFamily="18" charset="2"/>
              </a:rPr>
              <a:t> - 6</a:t>
            </a:r>
            <a:r>
              <a:rPr lang="en-GB" dirty="0" smtClean="0">
                <a:sym typeface="Symbol" panose="05050102010706020507" pitchFamily="18" charset="2"/>
              </a:rPr>
              <a:t>%</a:t>
            </a:r>
          </a:p>
          <a:p>
            <a:pPr lvl="3"/>
            <a:r>
              <a:rPr lang="en-GB" dirty="0" smtClean="0">
                <a:sym typeface="Symbol" panose="05050102010706020507" pitchFamily="18" charset="2"/>
              </a:rPr>
              <a:t>Reduce the height of the modules?</a:t>
            </a:r>
            <a:endParaRPr lang="en-GB" dirty="0" smtClean="0"/>
          </a:p>
          <a:p>
            <a:pPr lvl="2"/>
            <a:r>
              <a:rPr lang="en-GB" dirty="0" smtClean="0"/>
              <a:t>Increase radiation hardness of </a:t>
            </a:r>
            <a:r>
              <a:rPr lang="en-GB" dirty="0" smtClean="0"/>
              <a:t>fibres </a:t>
            </a:r>
            <a:r>
              <a:rPr lang="en-GB" dirty="0" smtClean="0"/>
              <a:t>and/or </a:t>
            </a:r>
            <a:r>
              <a:rPr lang="en-GB" dirty="0" err="1" smtClean="0"/>
              <a:t>SiPM</a:t>
            </a:r>
            <a:endParaRPr lang="en-GB" dirty="0" smtClean="0"/>
          </a:p>
          <a:p>
            <a:pPr lvl="3"/>
            <a:r>
              <a:rPr lang="en-GB" dirty="0" smtClean="0"/>
              <a:t>Alternative to cryogenic cooling?</a:t>
            </a:r>
          </a:p>
          <a:p>
            <a:pPr lvl="2"/>
            <a:r>
              <a:rPr lang="en-GB" dirty="0" smtClean="0"/>
              <a:t>Infrastructure: 42%. How to reduce the cost</a:t>
            </a:r>
            <a:r>
              <a:rPr lang="en-GB" dirty="0" smtClean="0"/>
              <a:t>?</a:t>
            </a:r>
          </a:p>
          <a:p>
            <a:pPr lvl="2"/>
            <a:endParaRPr lang="en-GB" dirty="0" smtClean="0"/>
          </a:p>
          <a:p>
            <a:pPr lvl="1"/>
            <a:r>
              <a:rPr lang="en-GB" dirty="0"/>
              <a:t>Pixel tracker</a:t>
            </a:r>
          </a:p>
          <a:p>
            <a:pPr lvl="2"/>
            <a:r>
              <a:rPr lang="en-GB" dirty="0" smtClean="0"/>
              <a:t>Reduce </a:t>
            </a:r>
            <a:r>
              <a:rPr lang="en-GB" dirty="0" smtClean="0"/>
              <a:t>the detector area (impact on </a:t>
            </a:r>
            <a:r>
              <a:rPr lang="en-GB" dirty="0" err="1" smtClean="0"/>
              <a:t>SciFi</a:t>
            </a:r>
            <a:r>
              <a:rPr lang="en-GB" dirty="0" smtClean="0"/>
              <a:t> (radiation?))</a:t>
            </a:r>
          </a:p>
          <a:p>
            <a:pPr lvl="3"/>
            <a:r>
              <a:rPr lang="en-GB" dirty="0"/>
              <a:t>Reducing the number of Si layers from 6 to 5 will have a small impact (&lt;6</a:t>
            </a:r>
            <a:r>
              <a:rPr lang="en-GB" dirty="0" smtClean="0"/>
              <a:t>%)</a:t>
            </a:r>
          </a:p>
          <a:p>
            <a:pPr lvl="3"/>
            <a:r>
              <a:rPr lang="en-GB" dirty="0" smtClean="0"/>
              <a:t>Reducing by a factor 2 </a:t>
            </a:r>
            <a:r>
              <a:rPr lang="en-GB" dirty="0" err="1" smtClean="0"/>
              <a:t>Pix</a:t>
            </a:r>
            <a:r>
              <a:rPr lang="en-GB" dirty="0" smtClean="0"/>
              <a:t> + Electronics (assuming same infrastructure) </a:t>
            </a:r>
            <a:r>
              <a:rPr lang="en-GB" dirty="0" smtClean="0">
                <a:sym typeface="Symbol" panose="05050102010706020507" pitchFamily="18" charset="2"/>
              </a:rPr>
              <a:t> - 18% </a:t>
            </a:r>
            <a:r>
              <a:rPr lang="en-GB" dirty="0" smtClean="0">
                <a:sym typeface="Symbol" panose="05050102010706020507" pitchFamily="18" charset="2"/>
              </a:rPr>
              <a:t>…</a:t>
            </a:r>
            <a:endParaRPr lang="en-GB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6" name="Flèche droite 5"/>
          <p:cNvSpPr/>
          <p:nvPr/>
        </p:nvSpPr>
        <p:spPr>
          <a:xfrm rot="1635145">
            <a:off x="8525121" y="3505897"/>
            <a:ext cx="2088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10632504" y="400506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-33%</a:t>
            </a:r>
          </a:p>
        </p:txBody>
      </p:sp>
      <p:sp>
        <p:nvSpPr>
          <p:cNvPr id="9" name="Flèche droite 8"/>
          <p:cNvSpPr/>
          <p:nvPr/>
        </p:nvSpPr>
        <p:spPr>
          <a:xfrm rot="2313313">
            <a:off x="8701771" y="3254218"/>
            <a:ext cx="2088000" cy="144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8047477" flipV="1">
            <a:off x="9241053" y="5021132"/>
            <a:ext cx="1867920" cy="166465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8794917" flipV="1">
            <a:off x="9156652" y="4914692"/>
            <a:ext cx="1712217" cy="144000"/>
          </a:xfrm>
          <a:prstGeom prst="rightArrow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7911232" y="908720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Work </a:t>
            </a:r>
            <a:r>
              <a:rPr lang="en-US" sz="2400" dirty="0" smtClean="0">
                <a:solidFill>
                  <a:srgbClr val="0000FF"/>
                </a:solidFill>
              </a:rPr>
              <a:t>Package breakdown structure under discussion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2 coordinators for each WP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Institute interests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Institutes have to be involved in the decision process: extended IB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7328" y="3789040"/>
            <a:ext cx="9577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Some work packages exist already and are very active!</a:t>
            </a:r>
          </a:p>
          <a:p>
            <a:endParaRPr lang="en-US" sz="8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To help to answer all these questions, each </a:t>
            </a:r>
            <a:r>
              <a:rPr lang="en-US" sz="2400" dirty="0">
                <a:solidFill>
                  <a:srgbClr val="0000FF"/>
                </a:solidFill>
              </a:rPr>
              <a:t>WP </a:t>
            </a:r>
            <a:r>
              <a:rPr lang="en-US" sz="2400" dirty="0" smtClean="0">
                <a:solidFill>
                  <a:srgbClr val="0000FF"/>
                </a:solidFill>
              </a:rPr>
              <a:t>will have to provide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A roadmap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Milestones 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Estimated (needed/available) </a:t>
            </a:r>
            <a:r>
              <a:rPr lang="en-US" sz="2000" dirty="0" smtClean="0">
                <a:solidFill>
                  <a:srgbClr val="0000FF"/>
                </a:solidFill>
              </a:rPr>
              <a:t>FTE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00FF"/>
                </a:solidFill>
              </a:rPr>
              <a:t>SciFi</a:t>
            </a:r>
            <a:r>
              <a:rPr lang="en-US" sz="2000" dirty="0" smtClean="0">
                <a:solidFill>
                  <a:srgbClr val="0000FF"/>
                </a:solidFill>
              </a:rPr>
              <a:t> is a new project!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New collaborators welcome: plenty of tasks not covered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908720"/>
            <a:ext cx="775012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Open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638467"/>
          </a:xfrm>
        </p:spPr>
        <p:txBody>
          <a:bodyPr/>
          <a:lstStyle/>
          <a:p>
            <a:pPr lvl="1"/>
            <a:r>
              <a:rPr lang="en-GB" dirty="0" smtClean="0"/>
              <a:t>R&amp;D detector choices</a:t>
            </a:r>
          </a:p>
          <a:p>
            <a:pPr lvl="2"/>
            <a:r>
              <a:rPr lang="en-GB" dirty="0" smtClean="0"/>
              <a:t>HV-CMOS</a:t>
            </a:r>
          </a:p>
          <a:p>
            <a:pPr lvl="3"/>
            <a:r>
              <a:rPr lang="en-GB" dirty="0" smtClean="0"/>
              <a:t>Radiation damage</a:t>
            </a:r>
          </a:p>
          <a:p>
            <a:pPr lvl="3"/>
            <a:r>
              <a:rPr lang="en-GB" dirty="0" smtClean="0"/>
              <a:t>Low material budget</a:t>
            </a:r>
          </a:p>
          <a:p>
            <a:pPr lvl="3"/>
            <a:r>
              <a:rPr lang="en-GB" dirty="0" smtClean="0"/>
              <a:t>Operating temperature</a:t>
            </a:r>
          </a:p>
          <a:p>
            <a:pPr lvl="2"/>
            <a:r>
              <a:rPr lang="en-GB" dirty="0" err="1" smtClean="0"/>
              <a:t>SciFi</a:t>
            </a:r>
            <a:r>
              <a:rPr lang="en-GB" dirty="0" smtClean="0"/>
              <a:t>: this is a new detector</a:t>
            </a:r>
          </a:p>
          <a:p>
            <a:pPr lvl="3"/>
            <a:r>
              <a:rPr lang="en-GB" dirty="0" smtClean="0"/>
              <a:t>Radiation damage (Impact of new ECAL on radiation?)</a:t>
            </a:r>
          </a:p>
          <a:p>
            <a:pPr lvl="4"/>
            <a:r>
              <a:rPr lang="en-GB" dirty="0" smtClean="0"/>
              <a:t>Improvement in fibre radiation tolerance</a:t>
            </a:r>
          </a:p>
          <a:p>
            <a:pPr lvl="4"/>
            <a:r>
              <a:rPr lang="en-GB" dirty="0" smtClean="0"/>
              <a:t>Neutron shielding</a:t>
            </a:r>
          </a:p>
          <a:p>
            <a:pPr lvl="3"/>
            <a:r>
              <a:rPr lang="en-GB" dirty="0" smtClean="0"/>
              <a:t>Cryogenic cooling, vacuum insulation</a:t>
            </a:r>
          </a:p>
          <a:p>
            <a:pPr lvl="3"/>
            <a:r>
              <a:rPr lang="en-GB" dirty="0" smtClean="0"/>
              <a:t>Fibre mirroring</a:t>
            </a:r>
          </a:p>
          <a:p>
            <a:pPr lvl="3"/>
            <a:r>
              <a:rPr lang="en-GB" dirty="0" smtClean="0">
                <a:sym typeface="Symbol" panose="05050102010706020507" pitchFamily="18" charset="2"/>
              </a:rPr>
              <a:t>Could timing information be useful?</a:t>
            </a:r>
          </a:p>
          <a:p>
            <a:pPr lvl="3"/>
            <a:r>
              <a:rPr lang="en-GB" dirty="0" smtClean="0">
                <a:sym typeface="Symbol" panose="05050102010706020507" pitchFamily="18" charset="2"/>
              </a:rPr>
              <a:t>FE electronics architecture</a:t>
            </a:r>
          </a:p>
          <a:p>
            <a:pPr lvl="2"/>
            <a:r>
              <a:rPr lang="en-GB" b="1" dirty="0" smtClean="0">
                <a:sym typeface="Symbol" panose="05050102010706020507" pitchFamily="18" charset="2"/>
              </a:rPr>
              <a:t>Detector integration</a:t>
            </a:r>
          </a:p>
          <a:p>
            <a:pPr lvl="2"/>
            <a:endParaRPr lang="en-GB" b="1" dirty="0" smtClean="0">
              <a:sym typeface="Symbol" panose="05050102010706020507" pitchFamily="18" charset="2"/>
            </a:endParaRP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Tracking algorithm improvements (Retina</a:t>
            </a:r>
            <a:r>
              <a:rPr lang="en-GB" dirty="0">
                <a:sym typeface="Symbol" panose="05050102010706020507" pitchFamily="18" charset="2"/>
              </a:rPr>
              <a:t>, Graphical Neural </a:t>
            </a:r>
            <a:r>
              <a:rPr lang="en-GB" dirty="0" smtClean="0">
                <a:sym typeface="Symbol" panose="05050102010706020507" pitchFamily="18" charset="2"/>
              </a:rPr>
              <a:t>Network, etc.)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7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step</a:t>
            </a:r>
            <a:r>
              <a:rPr lang="fr-FR" dirty="0" smtClean="0"/>
              <a:t>: Project </a:t>
            </a:r>
            <a:r>
              <a:rPr lang="fr-FR" dirty="0" err="1" smtClean="0"/>
              <a:t>Timeline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462" y="1405887"/>
            <a:ext cx="3240000" cy="5337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1423920"/>
            <a:ext cx="3240000" cy="53197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462" y="836712"/>
            <a:ext cx="3240000" cy="5906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60144">
            <a:off x="10256405" y="412935"/>
            <a:ext cx="1656184" cy="57606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Preliminary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3842" y="4941168"/>
            <a:ext cx="2718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Internal review Q4 </a:t>
            </a:r>
            <a:r>
              <a:rPr lang="en-GB" dirty="0" smtClean="0">
                <a:solidFill>
                  <a:srgbClr val="0000FF"/>
                </a:solidFill>
              </a:rPr>
              <a:t>2023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To preparing a decision on LS3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7968208" y="5157192"/>
            <a:ext cx="1505634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473843" y="1629884"/>
            <a:ext cx="27181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To be reviewed.</a:t>
            </a:r>
          </a:p>
          <a:p>
            <a:endParaRPr lang="en-GB" dirty="0"/>
          </a:p>
          <a:p>
            <a:r>
              <a:rPr lang="en-GB" dirty="0" smtClean="0"/>
              <a:t>Next steps: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Manpower </a:t>
            </a:r>
            <a:r>
              <a:rPr lang="en-GB" dirty="0" smtClean="0"/>
              <a:t>estimation (needed/available)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Define priorities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-24680" y="77766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Simulation (</a:t>
            </a:r>
            <a:r>
              <a:rPr lang="en-GB" dirty="0">
                <a:hlinkClick r:id="rId5"/>
              </a:rPr>
              <a:t>Matt</a:t>
            </a:r>
            <a:r>
              <a:rPr lang="en-GB" dirty="0" smtClean="0"/>
              <a:t>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138089" y="777661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Fibre (</a:t>
            </a:r>
            <a:r>
              <a:rPr lang="en-GB" dirty="0">
                <a:hlinkClick r:id="rId6"/>
              </a:rPr>
              <a:t>Blake</a:t>
            </a:r>
            <a:r>
              <a:rPr lang="en-GB" dirty="0" smtClean="0"/>
              <a:t>)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528048" y="777661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Pixel (</a:t>
            </a:r>
            <a:r>
              <a:rPr lang="en-GB" dirty="0" err="1">
                <a:hlinkClick r:id="rId7"/>
              </a:rPr>
              <a:t>Klaas</a:t>
            </a:r>
            <a:r>
              <a:rPr lang="en-GB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2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3140968"/>
            <a:ext cx="12048067" cy="2603790"/>
          </a:xfrm>
        </p:spPr>
        <p:txBody>
          <a:bodyPr/>
          <a:lstStyle/>
          <a:p>
            <a:r>
              <a:rPr lang="en-GB" dirty="0" smtClean="0"/>
              <a:t>A lot in front of us: </a:t>
            </a:r>
          </a:p>
          <a:p>
            <a:pPr lvl="1"/>
            <a:r>
              <a:rPr lang="en-GB" dirty="0" smtClean="0"/>
              <a:t>Up to 3 TDR to prepare</a:t>
            </a:r>
          </a:p>
          <a:p>
            <a:pPr lvl="2"/>
            <a:r>
              <a:rPr lang="en-GB" dirty="0" smtClean="0"/>
              <a:t>Run 4: «Opportunities for the detector at LS3»</a:t>
            </a:r>
          </a:p>
          <a:p>
            <a:pPr lvl="3"/>
            <a:r>
              <a:rPr lang="en-GB" dirty="0" err="1" smtClean="0"/>
              <a:t>LHCb</a:t>
            </a:r>
            <a:r>
              <a:rPr lang="en-GB" dirty="0" smtClean="0"/>
              <a:t> Tracker TDR: early 2024?</a:t>
            </a:r>
          </a:p>
          <a:p>
            <a:pPr lvl="2"/>
            <a:r>
              <a:rPr lang="en-GB" dirty="0" smtClean="0"/>
              <a:t>Run 5:</a:t>
            </a:r>
          </a:p>
          <a:p>
            <a:pPr lvl="3"/>
            <a:r>
              <a:rPr lang="en-GB" dirty="0" err="1" smtClean="0"/>
              <a:t>Descoping</a:t>
            </a:r>
            <a:r>
              <a:rPr lang="en-GB" dirty="0" smtClean="0"/>
              <a:t> TDR:  2024</a:t>
            </a:r>
          </a:p>
          <a:p>
            <a:pPr lvl="3"/>
            <a:r>
              <a:rPr lang="en-GB" dirty="0" smtClean="0"/>
              <a:t>U2 TDRs: 2025-2026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2"/>
          </p:nvPr>
        </p:nvSpPr>
        <p:spPr>
          <a:xfrm>
            <a:off x="143976" y="5919663"/>
            <a:ext cx="12048067" cy="430887"/>
          </a:xfrm>
        </p:spPr>
        <p:txBody>
          <a:bodyPr/>
          <a:lstStyle/>
          <a:p>
            <a:pPr lvl="1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Mighty tracker workshop organised at CERN March 7-8 </a:t>
            </a:r>
            <a:r>
              <a:rPr lang="en-GB" sz="1200" dirty="0">
                <a:hlinkClick r:id="rId2"/>
              </a:rPr>
              <a:t>https://indico.cern.ch/event/1251283/</a:t>
            </a:r>
            <a:r>
              <a:rPr lang="en-GB" sz="1200" dirty="0"/>
              <a:t> </a:t>
            </a:r>
            <a:r>
              <a:rPr lang="en-GB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708"/>
          <a:stretch/>
        </p:blipFill>
        <p:spPr>
          <a:xfrm>
            <a:off x="156000" y="1676421"/>
            <a:ext cx="11880000" cy="124852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18000000">
            <a:off x="636306" y="113167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TDR</a:t>
            </a:r>
          </a:p>
          <a:p>
            <a:r>
              <a:rPr lang="fr-FR" dirty="0" err="1" smtClean="0"/>
              <a:t>Ib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18000000">
            <a:off x="1569618" y="987294"/>
            <a:ext cx="105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Scoping</a:t>
            </a:r>
            <a:r>
              <a:rPr lang="fr-FR" dirty="0"/>
              <a:t> </a:t>
            </a:r>
            <a:r>
              <a:rPr lang="fr-FR" dirty="0" smtClean="0"/>
              <a:t>TDR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rot="18000000">
            <a:off x="2664677" y="113167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TDR</a:t>
            </a:r>
          </a:p>
          <a:p>
            <a:r>
              <a:rPr lang="fr-FR" dirty="0" smtClean="0"/>
              <a:t>U2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1271464" y="1676421"/>
            <a:ext cx="0" cy="1440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703512" y="1676421"/>
            <a:ext cx="0" cy="144000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711624" y="1676421"/>
            <a:ext cx="0" cy="1440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853910"/>
          </a:xfrm>
        </p:spPr>
        <p:txBody>
          <a:bodyPr/>
          <a:lstStyle/>
          <a:p>
            <a:r>
              <a:rPr lang="en-GB" dirty="0" smtClean="0"/>
              <a:t>We have to identify commonalities with other projects</a:t>
            </a:r>
          </a:p>
          <a:p>
            <a:pPr lvl="1"/>
            <a:r>
              <a:rPr lang="en-GB" dirty="0" smtClean="0"/>
              <a:t>Pixel: UT</a:t>
            </a:r>
          </a:p>
          <a:p>
            <a:pPr lvl="2"/>
            <a:r>
              <a:rPr lang="en-GB" dirty="0" smtClean="0"/>
              <a:t>Common meetings to present our progress and to identify possible common R&amp;D</a:t>
            </a:r>
          </a:p>
          <a:p>
            <a:pPr lvl="3"/>
            <a:r>
              <a:rPr lang="en-GB" dirty="0" smtClean="0"/>
              <a:t>Pre-meeting next week</a:t>
            </a:r>
          </a:p>
          <a:p>
            <a:pPr lvl="2"/>
            <a:r>
              <a:rPr lang="en-GB" dirty="0" smtClean="0"/>
              <a:t>cooling</a:t>
            </a:r>
          </a:p>
          <a:p>
            <a:pPr lvl="1"/>
            <a:r>
              <a:rPr lang="en-GB" dirty="0" err="1" smtClean="0"/>
              <a:t>SiPM</a:t>
            </a:r>
            <a:r>
              <a:rPr lang="en-GB" dirty="0" smtClean="0"/>
              <a:t>/cooling : </a:t>
            </a:r>
            <a:r>
              <a:rPr lang="en-GB" dirty="0"/>
              <a:t>RICH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Fibres</a:t>
            </a:r>
            <a:r>
              <a:rPr lang="en-GB" dirty="0"/>
              <a:t>: ECAL </a:t>
            </a:r>
            <a:r>
              <a:rPr lang="en-GB" dirty="0" smtClean="0"/>
              <a:t>?</a:t>
            </a:r>
            <a:endParaRPr lang="en-GB" dirty="0"/>
          </a:p>
          <a:p>
            <a:pPr lvl="3"/>
            <a:r>
              <a:rPr lang="en-GB" dirty="0" smtClean="0"/>
              <a:t>Meeting mid-April</a:t>
            </a:r>
          </a:p>
          <a:p>
            <a:pPr lvl="1"/>
            <a:r>
              <a:rPr lang="en-GB" dirty="0" smtClean="0"/>
              <a:t>Others?</a:t>
            </a:r>
          </a:p>
          <a:p>
            <a:pPr lvl="3"/>
            <a:endParaRPr lang="en-GB" dirty="0"/>
          </a:p>
          <a:p>
            <a:r>
              <a:rPr lang="en-GB" dirty="0" smtClean="0"/>
              <a:t>Workshop </a:t>
            </a:r>
            <a:r>
              <a:rPr lang="en-GB" dirty="0"/>
              <a:t>in Bonn 31/05 – 02/06: </a:t>
            </a:r>
            <a:r>
              <a:rPr lang="en-GB" sz="1600" dirty="0"/>
              <a:t>https://indico.cern.ch/event/1266905/</a:t>
            </a:r>
            <a:endParaRPr lang="en-GB" sz="1600" dirty="0" smtClean="0"/>
          </a:p>
          <a:p>
            <a:pPr lvl="1"/>
            <a:r>
              <a:rPr lang="en-GB" dirty="0" smtClean="0"/>
              <a:t>Wider audience</a:t>
            </a:r>
          </a:p>
          <a:p>
            <a:pPr lvl="1"/>
            <a:r>
              <a:rPr lang="en-GB" dirty="0" smtClean="0"/>
              <a:t>Attract new collaborators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Every one is welcome to join and participate </a:t>
            </a:r>
            <a:endParaRPr lang="en-GB" dirty="0" smtClean="0"/>
          </a:p>
          <a:p>
            <a:pPr lvl="1"/>
            <a:r>
              <a:rPr lang="en-GB" dirty="0" smtClean="0"/>
              <a:t>Prepare our roadmap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4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749266"/>
          </a:xfrm>
        </p:spPr>
        <p:txBody>
          <a:bodyPr/>
          <a:lstStyle/>
          <a:p>
            <a:r>
              <a:rPr lang="en-GB" dirty="0" smtClean="0"/>
              <a:t>Run 4</a:t>
            </a:r>
          </a:p>
          <a:p>
            <a:pPr lvl="1"/>
            <a:r>
              <a:rPr lang="en-GB" dirty="0" err="1" smtClean="0"/>
              <a:t>SciFi</a:t>
            </a:r>
            <a:r>
              <a:rPr lang="en-GB" dirty="0" smtClean="0"/>
              <a:t> is the baseline</a:t>
            </a:r>
          </a:p>
          <a:p>
            <a:pPr lvl="2"/>
            <a:r>
              <a:rPr lang="en-GB" dirty="0"/>
              <a:t>Detector access is an </a:t>
            </a:r>
            <a:r>
              <a:rPr lang="en-GB" dirty="0" smtClean="0"/>
              <a:t>issue</a:t>
            </a:r>
          </a:p>
          <a:p>
            <a:pPr lvl="3"/>
            <a:r>
              <a:rPr lang="en-GB" dirty="0" smtClean="0"/>
              <a:t>Benefit of LHC </a:t>
            </a:r>
            <a:r>
              <a:rPr lang="en-GB" dirty="0" err="1" smtClean="0"/>
              <a:t>cryo</a:t>
            </a:r>
            <a:r>
              <a:rPr lang="en-GB" dirty="0" smtClean="0"/>
              <a:t> displacement to extend a bit available space</a:t>
            </a:r>
          </a:p>
          <a:p>
            <a:pPr lvl="1"/>
            <a:r>
              <a:rPr lang="en-GB" dirty="0" smtClean="0"/>
              <a:t>Internal review Q4 2023: to prepare a decision (needs, </a:t>
            </a:r>
            <a:r>
              <a:rPr lang="en-GB" dirty="0" err="1" smtClean="0"/>
              <a:t>Mpix</a:t>
            </a:r>
            <a:r>
              <a:rPr lang="en-GB" dirty="0" smtClean="0"/>
              <a:t> readiness, resources, impact, etc.)</a:t>
            </a:r>
          </a:p>
          <a:p>
            <a:r>
              <a:rPr lang="en-GB" dirty="0" smtClean="0"/>
              <a:t>Run 5 &amp; </a:t>
            </a:r>
            <a:r>
              <a:rPr lang="en-GB" dirty="0" err="1" smtClean="0"/>
              <a:t>Descoping</a:t>
            </a:r>
            <a:endParaRPr lang="en-GB" dirty="0" smtClean="0"/>
          </a:p>
          <a:p>
            <a:pPr lvl="1"/>
            <a:r>
              <a:rPr lang="en-GB" dirty="0" smtClean="0"/>
              <a:t>Revisit the cost</a:t>
            </a:r>
          </a:p>
          <a:p>
            <a:pPr lvl="1"/>
            <a:r>
              <a:rPr lang="en-GB" dirty="0" smtClean="0"/>
              <a:t>New technologies (</a:t>
            </a:r>
            <a:r>
              <a:rPr lang="en-GB" dirty="0" smtClean="0"/>
              <a:t>fibres</a:t>
            </a:r>
            <a:r>
              <a:rPr lang="en-GB" dirty="0" smtClean="0"/>
              <a:t>, cooling, etc.)</a:t>
            </a:r>
          </a:p>
          <a:p>
            <a:pPr lvl="1"/>
            <a:r>
              <a:rPr lang="en-GB" dirty="0" smtClean="0"/>
              <a:t>Decrease of the number of channels </a:t>
            </a:r>
            <a:r>
              <a:rPr lang="en-GB" dirty="0" smtClean="0">
                <a:sym typeface="Symbol" panose="05050102010706020507" pitchFamily="18" charset="2"/>
              </a:rPr>
              <a:t> Reduce detector acceptance</a:t>
            </a:r>
          </a:p>
          <a:p>
            <a:r>
              <a:rPr lang="en-GB" dirty="0" smtClean="0"/>
              <a:t>We need new collaborators: you are welcome</a:t>
            </a:r>
          </a:p>
          <a:p>
            <a:r>
              <a:rPr lang="en-GB" b="1" dirty="0" smtClean="0"/>
              <a:t>Mighty Tracker Workshop in Bonn 31/05 – 02/06</a:t>
            </a:r>
            <a:r>
              <a:rPr lang="en-GB" dirty="0"/>
              <a:t> </a:t>
            </a:r>
            <a:r>
              <a:rPr lang="en-GB" sz="2000" dirty="0">
                <a:hlinkClick r:id="rId2"/>
              </a:rPr>
              <a:t>https://indico.cern.ch/event/1266905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/>
          </a:p>
          <a:p>
            <a:pPr lvl="3"/>
            <a:endParaRPr lang="en-GB" dirty="0" smtClean="0"/>
          </a:p>
          <a:p>
            <a:r>
              <a:rPr lang="en-GB" dirty="0" smtClean="0"/>
              <a:t>More information: Simulation (</a:t>
            </a:r>
            <a:r>
              <a:rPr lang="en-GB" dirty="0" smtClean="0">
                <a:hlinkClick r:id="rId3"/>
              </a:rPr>
              <a:t>Matt</a:t>
            </a:r>
            <a:r>
              <a:rPr lang="en-GB" dirty="0" smtClean="0"/>
              <a:t>), Fibre (</a:t>
            </a:r>
            <a:r>
              <a:rPr lang="en-GB" dirty="0" smtClean="0">
                <a:hlinkClick r:id="rId4"/>
              </a:rPr>
              <a:t>Blake</a:t>
            </a:r>
            <a:r>
              <a:rPr lang="en-GB" dirty="0" smtClean="0"/>
              <a:t>), Pixel (</a:t>
            </a:r>
            <a:r>
              <a:rPr lang="en-GB" dirty="0" err="1" smtClean="0">
                <a:hlinkClick r:id="rId5"/>
              </a:rPr>
              <a:t>Klaas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37120" y="3212976"/>
            <a:ext cx="3938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/>
              <a:t>We</a:t>
            </a:r>
            <a:r>
              <a:rPr lang="fr-FR" sz="2400" b="1" i="1" dirty="0"/>
              <a:t> </a:t>
            </a:r>
            <a:r>
              <a:rPr lang="fr-FR" sz="2400" b="1" i="1" dirty="0" err="1"/>
              <a:t>need</a:t>
            </a:r>
            <a:r>
              <a:rPr lang="fr-FR" sz="2400" b="1" i="1" dirty="0"/>
              <a:t> </a:t>
            </a:r>
            <a:r>
              <a:rPr lang="fr-FR" sz="2400" b="1" i="1" dirty="0" err="1"/>
              <a:t>some</a:t>
            </a:r>
            <a:r>
              <a:rPr lang="fr-FR" sz="2400" b="1" i="1" dirty="0"/>
              <a:t> </a:t>
            </a:r>
            <a:r>
              <a:rPr lang="fr-FR" sz="2400" b="1" i="1" dirty="0" smtClean="0"/>
              <a:t>guidelines</a:t>
            </a:r>
          </a:p>
          <a:p>
            <a:r>
              <a:rPr lang="fr-FR" sz="2400" b="1" i="1" dirty="0" smtClean="0"/>
              <a:t>+ Global optimisation </a:t>
            </a:r>
            <a:endParaRPr lang="fr-FR" sz="2400" b="1" i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7833065" y="4062104"/>
            <a:ext cx="2827296" cy="350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7464152" y="2780928"/>
            <a:ext cx="3196209" cy="450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46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SciFi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C-</a:t>
            </a:r>
            <a:r>
              <a:rPr lang="fr-FR" dirty="0" err="1" smtClean="0"/>
              <a:t>side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47" y="951854"/>
            <a:ext cx="5615907" cy="5615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74220">
            <a:off x="10667333" y="487181"/>
            <a:ext cx="1415813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Blake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695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SciFi</a:t>
            </a:r>
            <a:r>
              <a:rPr lang="fr-FR" dirty="0" smtClean="0"/>
              <a:t> top </a:t>
            </a:r>
            <a:r>
              <a:rPr lang="fr-FR" dirty="0" err="1" smtClean="0"/>
              <a:t>view</a:t>
            </a:r>
            <a:r>
              <a:rPr lang="fr-FR" dirty="0" smtClean="0"/>
              <a:t> C-</a:t>
            </a:r>
            <a:r>
              <a:rPr lang="fr-FR" dirty="0" err="1" smtClean="0"/>
              <a:t>side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 rot="2074220">
            <a:off x="10667333" y="487181"/>
            <a:ext cx="1415813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Alessandro</a:t>
            </a:r>
            <a:endParaRPr lang="fr-FR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7" y="1414066"/>
            <a:ext cx="11781787" cy="44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1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Descoping</a:t>
            </a:r>
            <a:r>
              <a:rPr lang="fr-FR" dirty="0" smtClean="0"/>
              <a:t> roadmap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644622"/>
          </a:xfrm>
        </p:spPr>
        <p:txBody>
          <a:bodyPr/>
          <a:lstStyle/>
          <a:p>
            <a:r>
              <a:rPr lang="en-GB" dirty="0" err="1" smtClean="0"/>
              <a:t>Descoping</a:t>
            </a:r>
            <a:endParaRPr lang="en-GB" dirty="0" smtClean="0"/>
          </a:p>
          <a:p>
            <a:pPr lvl="1"/>
            <a:r>
              <a:rPr lang="en-GB" dirty="0" smtClean="0"/>
              <a:t>Revisit the cost estimate</a:t>
            </a:r>
          </a:p>
          <a:p>
            <a:pPr lvl="1"/>
            <a:r>
              <a:rPr lang="en-GB" dirty="0" smtClean="0"/>
              <a:t>Global detector optimisation process needed: </a:t>
            </a:r>
          </a:p>
          <a:p>
            <a:pPr lvl="2"/>
            <a:r>
              <a:rPr lang="en-GB" dirty="0" smtClean="0"/>
              <a:t>Reduce peak luminosity (integrated luminosity?), reduce detector futures</a:t>
            </a:r>
          </a:p>
          <a:p>
            <a:pPr lvl="2"/>
            <a:r>
              <a:rPr lang="en-GB" dirty="0" smtClean="0"/>
              <a:t>Reduce detector acceptance </a:t>
            </a:r>
            <a:r>
              <a:rPr lang="en-GB" dirty="0" smtClean="0">
                <a:sym typeface="Symbol" panose="05050102010706020507" pitchFamily="18" charset="2"/>
              </a:rPr>
              <a:t> Impact on physics performances</a:t>
            </a:r>
            <a:endParaRPr lang="en-GB" dirty="0" smtClean="0"/>
          </a:p>
          <a:p>
            <a:pPr lvl="1"/>
            <a:r>
              <a:rPr lang="en-GB" dirty="0" smtClean="0"/>
              <a:t>Reduce Si size</a:t>
            </a:r>
          </a:p>
          <a:p>
            <a:pPr lvl="2"/>
            <a:r>
              <a:rPr lang="en-GB" dirty="0" smtClean="0"/>
              <a:t>6 </a:t>
            </a:r>
            <a:r>
              <a:rPr lang="en-GB" dirty="0" smtClean="0">
                <a:sym typeface="Symbol" panose="05050102010706020507" pitchFamily="18" charset="2"/>
              </a:rPr>
              <a:t> 5 layers: impact on tracking performances?</a:t>
            </a:r>
          </a:p>
          <a:p>
            <a:pPr lvl="2"/>
            <a:r>
              <a:rPr lang="en-GB" dirty="0" smtClean="0">
                <a:sym typeface="Symbol" panose="05050102010706020507" pitchFamily="18" charset="2"/>
              </a:rPr>
              <a:t>Reduce Si area: </a:t>
            </a:r>
          </a:p>
          <a:p>
            <a:pPr lvl="3"/>
            <a:r>
              <a:rPr lang="en-GB" dirty="0" err="1" smtClean="0">
                <a:sym typeface="Symbol" panose="05050102010706020507" pitchFamily="18" charset="2"/>
              </a:rPr>
              <a:t>SciFi</a:t>
            </a:r>
            <a:r>
              <a:rPr lang="en-GB" dirty="0" smtClean="0">
                <a:sym typeface="Symbol" panose="05050102010706020507" pitchFamily="18" charset="2"/>
              </a:rPr>
              <a:t> radiation hardness?</a:t>
            </a:r>
          </a:p>
          <a:p>
            <a:pPr lvl="3"/>
            <a:r>
              <a:rPr lang="en-GB" dirty="0" smtClean="0">
                <a:sym typeface="Symbol" panose="05050102010706020507" pitchFamily="18" charset="2"/>
              </a:rPr>
              <a:t>Could timing information be useful?</a:t>
            </a:r>
          </a:p>
          <a:p>
            <a:pPr lvl="1"/>
            <a:r>
              <a:rPr lang="en-GB" dirty="0" err="1" smtClean="0">
                <a:sym typeface="Symbol" panose="05050102010706020507" pitchFamily="18" charset="2"/>
              </a:rPr>
              <a:t>SciFi</a:t>
            </a:r>
            <a:endParaRPr lang="en-GB" dirty="0" smtClean="0">
              <a:sym typeface="Symbol" panose="05050102010706020507" pitchFamily="18" charset="2"/>
            </a:endParaRPr>
          </a:p>
          <a:p>
            <a:pPr lvl="2"/>
            <a:r>
              <a:rPr lang="en-GB" dirty="0" smtClean="0">
                <a:sym typeface="Symbol" panose="05050102010706020507" pitchFamily="18" charset="2"/>
              </a:rPr>
              <a:t>Reduce the number of layers?</a:t>
            </a:r>
          </a:p>
          <a:p>
            <a:pPr lvl="2"/>
            <a:r>
              <a:rPr lang="en-GB" dirty="0" smtClean="0">
                <a:sym typeface="Symbol" panose="05050102010706020507" pitchFamily="18" charset="2"/>
              </a:rPr>
              <a:t>Remove outer modules (flexibility: no design changes, decision could be take at the construction time)</a:t>
            </a:r>
          </a:p>
          <a:p>
            <a:pPr lvl="2"/>
            <a:r>
              <a:rPr lang="en-GB" dirty="0">
                <a:sym typeface="Symbol" panose="05050102010706020507" pitchFamily="18" charset="2"/>
              </a:rPr>
              <a:t>H</a:t>
            </a:r>
            <a:r>
              <a:rPr lang="en-GB" dirty="0" smtClean="0">
                <a:sym typeface="Symbol" panose="05050102010706020507" pitchFamily="18" charset="2"/>
              </a:rPr>
              <a:t>ave shorter modules?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02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Downscoping</a:t>
            </a:r>
            <a:r>
              <a:rPr lang="en-US" dirty="0"/>
              <a:t>: A modest tracker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CB5DE8AF-DA5F-9740-9FDE-04E342E59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560" y="908720"/>
            <a:ext cx="3987609" cy="3005155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10344A7D-8800-544D-BA34-8D985275B3CE}"/>
              </a:ext>
            </a:extLst>
          </p:cNvPr>
          <p:cNvSpPr txBox="1"/>
          <p:nvPr/>
        </p:nvSpPr>
        <p:spPr>
          <a:xfrm>
            <a:off x="810830" y="1226156"/>
            <a:ext cx="661238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FTDR main descope option discussed is reducing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the silicon area: assume we gain from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cooling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the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SciFi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reduce to 5 silicon layers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Silicon area reduces to 11 m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Reduces cost of Silicon by 40 %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4 fiber layers for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SciFi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total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cost also reduces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B6C08B4-379F-8C7E-7664-F8DFA7801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441" y="3913875"/>
            <a:ext cx="4165798" cy="26255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074220">
            <a:off x="10667333" y="487181"/>
            <a:ext cx="1415813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Matt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818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Acceptance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85" y="980727"/>
            <a:ext cx="7342830" cy="54740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74220">
            <a:off x="10667333" y="487181"/>
            <a:ext cx="1415813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Tim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Run</a:t>
            </a:r>
            <a:r>
              <a:rPr lang="fr-FR" dirty="0"/>
              <a:t> 4: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 detector?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890843"/>
          </a:xfrm>
        </p:spPr>
        <p:txBody>
          <a:bodyPr/>
          <a:lstStyle/>
          <a:p>
            <a:r>
              <a:rPr lang="en-GB" dirty="0" err="1" smtClean="0"/>
              <a:t>SciFi</a:t>
            </a:r>
            <a:r>
              <a:rPr lang="en-GB" dirty="0" smtClean="0"/>
              <a:t> </a:t>
            </a:r>
            <a:r>
              <a:rPr lang="en-GB" b="1" dirty="0"/>
              <a:t>is the baseline </a:t>
            </a:r>
            <a:r>
              <a:rPr lang="en-GB" b="1" dirty="0" smtClean="0"/>
              <a:t>solution. </a:t>
            </a:r>
            <a:r>
              <a:rPr lang="en-GB" dirty="0" smtClean="0"/>
              <a:t>It</a:t>
            </a:r>
            <a:r>
              <a:rPr lang="en-GB" b="1" dirty="0" smtClean="0"/>
              <a:t> </a:t>
            </a:r>
            <a:r>
              <a:rPr lang="en-GB" dirty="0" smtClean="0"/>
              <a:t>was </a:t>
            </a:r>
            <a:r>
              <a:rPr lang="en-GB" dirty="0"/>
              <a:t>designed to run efficiently up to 50 fb</a:t>
            </a:r>
            <a:r>
              <a:rPr lang="en-GB" baseline="30000" dirty="0"/>
              <a:t>-1</a:t>
            </a:r>
            <a:r>
              <a:rPr lang="en-GB" dirty="0"/>
              <a:t> </a:t>
            </a:r>
            <a:endParaRPr lang="en-GB" b="1" dirty="0"/>
          </a:p>
          <a:p>
            <a:pPr lvl="1"/>
            <a:r>
              <a:rPr lang="en-GB" dirty="0"/>
              <a:t>~&lt;3% loss expected in pattern recognition </a:t>
            </a:r>
            <a:r>
              <a:rPr lang="en-GB" dirty="0" smtClean="0"/>
              <a:t>performance</a:t>
            </a:r>
          </a:p>
          <a:p>
            <a:pPr lvl="2"/>
            <a:r>
              <a:rPr lang="en-GB" dirty="0" smtClean="0"/>
              <a:t>Some studies on-going (</a:t>
            </a:r>
            <a:r>
              <a:rPr lang="en-GB" dirty="0" err="1" smtClean="0"/>
              <a:t>cf</a:t>
            </a:r>
            <a:r>
              <a:rPr lang="en-GB" dirty="0" smtClean="0"/>
              <a:t> talk from </a:t>
            </a:r>
            <a:r>
              <a:rPr lang="en-GB" dirty="0" smtClean="0">
                <a:hlinkClick r:id="rId2"/>
              </a:rPr>
              <a:t>Lennart</a:t>
            </a:r>
            <a:r>
              <a:rPr lang="en-GB" dirty="0" smtClean="0"/>
              <a:t>)</a:t>
            </a:r>
            <a:endParaRPr lang="en-GB" dirty="0"/>
          </a:p>
          <a:p>
            <a:pPr lvl="2"/>
            <a:r>
              <a:rPr lang="en-GB" dirty="0" smtClean="0"/>
              <a:t>But possibility to increase </a:t>
            </a:r>
            <a:r>
              <a:rPr lang="en-GB" dirty="0" err="1" smtClean="0"/>
              <a:t>SiPM</a:t>
            </a:r>
            <a:r>
              <a:rPr lang="en-GB" dirty="0" smtClean="0"/>
              <a:t> HV to compensate (partially?) this aging (</a:t>
            </a:r>
            <a:r>
              <a:rPr lang="en-GB" dirty="0" err="1" smtClean="0"/>
              <a:t>cf</a:t>
            </a:r>
            <a:r>
              <a:rPr lang="en-GB" dirty="0" smtClean="0"/>
              <a:t> Guido)</a:t>
            </a:r>
            <a:endParaRPr lang="en-GB" dirty="0"/>
          </a:p>
          <a:p>
            <a:pPr lvl="1"/>
            <a:r>
              <a:rPr lang="en-GB" dirty="0"/>
              <a:t>Is it valid?</a:t>
            </a:r>
          </a:p>
          <a:p>
            <a:pPr lvl="2"/>
            <a:r>
              <a:rPr lang="en-GB" dirty="0" err="1"/>
              <a:t>SiPM</a:t>
            </a:r>
            <a:r>
              <a:rPr lang="en-GB" dirty="0"/>
              <a:t> aging?</a:t>
            </a:r>
          </a:p>
          <a:p>
            <a:pPr lvl="3"/>
            <a:r>
              <a:rPr lang="en-GB" dirty="0"/>
              <a:t>DCR comparison between expectation and measurements after 1 fb</a:t>
            </a:r>
            <a:r>
              <a:rPr lang="en-GB" baseline="30000" dirty="0"/>
              <a:t>-1</a:t>
            </a:r>
            <a:r>
              <a:rPr lang="en-GB" dirty="0"/>
              <a:t> agrees very well</a:t>
            </a:r>
          </a:p>
          <a:p>
            <a:pPr marL="1336675" lvl="3" indent="0">
              <a:buNone/>
            </a:pPr>
            <a:r>
              <a:rPr lang="en-GB" dirty="0"/>
              <a:t>(talk </a:t>
            </a:r>
            <a:r>
              <a:rPr lang="en-GB" dirty="0" err="1"/>
              <a:t>SciFi</a:t>
            </a:r>
            <a:r>
              <a:rPr lang="en-GB" dirty="0"/>
              <a:t> meeting: </a:t>
            </a:r>
            <a:r>
              <a:rPr lang="en-GB" dirty="0">
                <a:hlinkClick r:id="rId3"/>
              </a:rPr>
              <a:t>Federico</a:t>
            </a:r>
            <a:r>
              <a:rPr lang="en-GB" dirty="0"/>
              <a:t>)</a:t>
            </a:r>
          </a:p>
          <a:p>
            <a:pPr lvl="2"/>
            <a:r>
              <a:rPr lang="en-GB" dirty="0" err="1"/>
              <a:t>Fibers</a:t>
            </a:r>
            <a:r>
              <a:rPr lang="en-GB" dirty="0"/>
              <a:t> aging</a:t>
            </a:r>
          </a:p>
          <a:p>
            <a:pPr lvl="3"/>
            <a:r>
              <a:rPr lang="en-GB" dirty="0"/>
              <a:t>Oxidation ?</a:t>
            </a:r>
          </a:p>
          <a:p>
            <a:pPr lvl="4"/>
            <a:r>
              <a:rPr lang="en-GB" dirty="0"/>
              <a:t>Test samples: continuing monitoring of 29 samples (5 year): average aging rate &lt; 1%</a:t>
            </a:r>
          </a:p>
          <a:p>
            <a:pPr marL="1716087" lvl="4" indent="0">
              <a:buNone/>
            </a:pPr>
            <a:r>
              <a:rPr lang="en-GB" dirty="0"/>
              <a:t>(talk </a:t>
            </a:r>
            <a:r>
              <a:rPr lang="en-GB" dirty="0" err="1"/>
              <a:t>SciFi</a:t>
            </a:r>
            <a:r>
              <a:rPr lang="en-GB" dirty="0"/>
              <a:t> meeting: </a:t>
            </a:r>
            <a:r>
              <a:rPr lang="en-GB" dirty="0">
                <a:hlinkClick r:id="rId4"/>
              </a:rPr>
              <a:t>Jan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Sonia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Radiation?</a:t>
            </a:r>
          </a:p>
          <a:p>
            <a:pPr lvl="4"/>
            <a:r>
              <a:rPr lang="en-GB" dirty="0"/>
              <a:t>To be checked, need of additional data (running at nominal </a:t>
            </a:r>
            <a:r>
              <a:rPr lang="en-GB" dirty="0" err="1"/>
              <a:t>lumi</a:t>
            </a:r>
            <a:r>
              <a:rPr lang="en-GB" dirty="0"/>
              <a:t> </a:t>
            </a:r>
            <a:r>
              <a:rPr lang="en-GB" dirty="0" smtClean="0"/>
              <a:t>…)</a:t>
            </a:r>
            <a:endParaRPr lang="en-GB" dirty="0"/>
          </a:p>
          <a:p>
            <a:pPr lvl="1"/>
            <a:r>
              <a:rPr lang="en-GB" dirty="0"/>
              <a:t>Replacement of </a:t>
            </a:r>
            <a:r>
              <a:rPr lang="en-GB" dirty="0" err="1"/>
              <a:t>SciFi</a:t>
            </a:r>
            <a:r>
              <a:rPr lang="en-GB" dirty="0"/>
              <a:t> central modules is a first option in case of needs (aging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Replacement of </a:t>
            </a:r>
            <a:r>
              <a:rPr lang="en-GB" dirty="0" err="1" smtClean="0"/>
              <a:t>SiPM</a:t>
            </a:r>
            <a:r>
              <a:rPr lang="en-GB" dirty="0" smtClean="0"/>
              <a:t> inner </a:t>
            </a:r>
            <a:r>
              <a:rPr lang="en-GB" dirty="0"/>
              <a:t>modules with new </a:t>
            </a:r>
            <a:r>
              <a:rPr lang="en-GB" dirty="0" err="1"/>
              <a:t>SiPM</a:t>
            </a:r>
            <a:r>
              <a:rPr lang="en-GB" dirty="0"/>
              <a:t> </a:t>
            </a:r>
            <a:r>
              <a:rPr lang="en-GB" dirty="0" smtClean="0"/>
              <a:t>development (</a:t>
            </a:r>
            <a:r>
              <a:rPr lang="en-GB" dirty="0" err="1" smtClean="0"/>
              <a:t>cf</a:t>
            </a:r>
            <a:r>
              <a:rPr lang="en-GB" dirty="0" smtClean="0"/>
              <a:t> Blake) ?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 bwMode="auto">
          <a:xfrm>
            <a:off x="9408368" y="5301208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 smtClean="0"/>
              <a:t>Not in time for a TDR </a:t>
            </a:r>
            <a:r>
              <a:rPr lang="fr-FR" kern="0" dirty="0" err="1" smtClean="0"/>
              <a:t>early</a:t>
            </a:r>
            <a:r>
              <a:rPr lang="fr-FR" kern="0" dirty="0" smtClean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657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Run</a:t>
            </a:r>
            <a:r>
              <a:rPr lang="fr-FR" dirty="0"/>
              <a:t> 4: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 detector?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12" y="2697625"/>
            <a:ext cx="7536160" cy="433177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3010055"/>
          </a:xfrm>
        </p:spPr>
        <p:txBody>
          <a:bodyPr/>
          <a:lstStyle/>
          <a:p>
            <a:r>
              <a:rPr lang="en-GB" dirty="0" err="1"/>
              <a:t>SciFi</a:t>
            </a:r>
            <a:r>
              <a:rPr lang="en-GB" dirty="0"/>
              <a:t> consolidation?</a:t>
            </a:r>
          </a:p>
          <a:p>
            <a:pPr lvl="1"/>
            <a:r>
              <a:rPr lang="en-GB" dirty="0"/>
              <a:t>Critical points:</a:t>
            </a:r>
          </a:p>
          <a:p>
            <a:pPr lvl="2"/>
            <a:r>
              <a:rPr lang="en-GB" dirty="0" err="1"/>
              <a:t>SiPM</a:t>
            </a:r>
            <a:r>
              <a:rPr lang="en-GB" dirty="0"/>
              <a:t> cooling liquid (using of C</a:t>
            </a:r>
            <a:r>
              <a:rPr lang="en-GB" baseline="-25000" dirty="0"/>
              <a:t>6</a:t>
            </a:r>
            <a:r>
              <a:rPr lang="en-GB" dirty="0"/>
              <a:t>F</a:t>
            </a:r>
            <a:r>
              <a:rPr lang="en-GB" baseline="-25000" dirty="0"/>
              <a:t>14</a:t>
            </a:r>
            <a:r>
              <a:rPr lang="en-GB" dirty="0"/>
              <a:t>): in case of leak?</a:t>
            </a:r>
          </a:p>
          <a:p>
            <a:pPr lvl="2"/>
            <a:r>
              <a:rPr lang="en-GB" dirty="0"/>
              <a:t>Heating wires and CPS</a:t>
            </a:r>
          </a:p>
          <a:p>
            <a:pPr lvl="2"/>
            <a:r>
              <a:rPr lang="en-GB" dirty="0"/>
              <a:t>Electronics: </a:t>
            </a:r>
            <a:r>
              <a:rPr lang="en-GB" dirty="0" err="1"/>
              <a:t>VTRx</a:t>
            </a:r>
            <a:r>
              <a:rPr lang="en-GB" dirty="0"/>
              <a:t>, Cluster FPGA reprogramming after </a:t>
            </a:r>
            <a:r>
              <a:rPr lang="en-GB" dirty="0" smtClean="0"/>
              <a:t>radiation</a:t>
            </a:r>
          </a:p>
          <a:p>
            <a:pPr lvl="2"/>
            <a:r>
              <a:rPr lang="en-GB" dirty="0" smtClean="0"/>
              <a:t>Detector access is an issue:</a:t>
            </a:r>
          </a:p>
          <a:p>
            <a:pPr lvl="3"/>
            <a:r>
              <a:rPr lang="en-GB" dirty="0" err="1" smtClean="0"/>
              <a:t>Pilars</a:t>
            </a:r>
            <a:endParaRPr lang="en-GB" dirty="0"/>
          </a:p>
          <a:p>
            <a:pPr lvl="3"/>
            <a:r>
              <a:rPr lang="en-GB" dirty="0" smtClean="0"/>
              <a:t>RICH2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151784" y="3181870"/>
            <a:ext cx="4608512" cy="27674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Run</a:t>
            </a:r>
            <a:r>
              <a:rPr lang="fr-FR" dirty="0"/>
              <a:t> 4: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 detector?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5520019" cy="2886944"/>
          </a:xfrm>
        </p:spPr>
        <p:txBody>
          <a:bodyPr/>
          <a:lstStyle/>
          <a:p>
            <a:r>
              <a:rPr lang="en-GB" dirty="0" err="1"/>
              <a:t>SciFi</a:t>
            </a:r>
            <a:r>
              <a:rPr lang="en-GB" dirty="0"/>
              <a:t> consolidation</a:t>
            </a:r>
            <a:r>
              <a:rPr lang="en-GB" dirty="0" smtClean="0"/>
              <a:t>?</a:t>
            </a:r>
          </a:p>
          <a:p>
            <a:pPr lvl="1"/>
            <a:r>
              <a:rPr lang="en-GB" dirty="0"/>
              <a:t>Critical points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Detector access is an issue</a:t>
            </a:r>
          </a:p>
          <a:p>
            <a:pPr lvl="3"/>
            <a:r>
              <a:rPr lang="en-GB" dirty="0" err="1"/>
              <a:t>Pilars</a:t>
            </a:r>
            <a:endParaRPr lang="en-GB" dirty="0"/>
          </a:p>
          <a:p>
            <a:pPr lvl="3"/>
            <a:r>
              <a:rPr lang="en-GB" dirty="0" smtClean="0"/>
              <a:t>RICH2</a:t>
            </a:r>
          </a:p>
          <a:p>
            <a:pPr lvl="2"/>
            <a:r>
              <a:rPr lang="en-GB" dirty="0" smtClean="0"/>
              <a:t>We need some extra space on </a:t>
            </a:r>
            <a:r>
              <a:rPr lang="en-GB" dirty="0" err="1" smtClean="0"/>
              <a:t>cryo</a:t>
            </a:r>
            <a:r>
              <a:rPr lang="en-GB" dirty="0" smtClean="0"/>
              <a:t> side in order to open completely C-side, going out of RICH2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76" y="956948"/>
            <a:ext cx="6456224" cy="55478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74220">
            <a:off x="10667333" y="487181"/>
            <a:ext cx="1415813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Alessandro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1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Run</a:t>
            </a:r>
            <a:r>
              <a:rPr lang="fr-FR" dirty="0"/>
              <a:t> 4: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 detector?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5520019" cy="4413516"/>
          </a:xfrm>
        </p:spPr>
        <p:txBody>
          <a:bodyPr/>
          <a:lstStyle/>
          <a:p>
            <a:r>
              <a:rPr lang="en-GB" dirty="0" err="1"/>
              <a:t>SciFi</a:t>
            </a:r>
            <a:r>
              <a:rPr lang="en-GB" dirty="0"/>
              <a:t> consolidation</a:t>
            </a:r>
            <a:r>
              <a:rPr lang="en-GB" dirty="0" smtClean="0"/>
              <a:t>?</a:t>
            </a:r>
          </a:p>
          <a:p>
            <a:pPr lvl="1"/>
            <a:r>
              <a:rPr lang="en-GB" dirty="0"/>
              <a:t>Critical points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Detector access is an issue</a:t>
            </a:r>
          </a:p>
          <a:p>
            <a:pPr lvl="2"/>
            <a:r>
              <a:rPr lang="en-GB" dirty="0" smtClean="0"/>
              <a:t>We need some extra space on </a:t>
            </a:r>
            <a:r>
              <a:rPr lang="en-GB" dirty="0" err="1" smtClean="0"/>
              <a:t>cryo</a:t>
            </a:r>
            <a:r>
              <a:rPr lang="en-GB" dirty="0" smtClean="0"/>
              <a:t> side in order to open completely C-side going out of RICH2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Others?</a:t>
            </a:r>
            <a:endParaRPr lang="en-GB" dirty="0"/>
          </a:p>
          <a:p>
            <a:pPr lvl="1"/>
            <a:r>
              <a:rPr lang="en-GB" dirty="0"/>
              <a:t>Need more running experience to identify possible point of failures that </a:t>
            </a:r>
            <a:r>
              <a:rPr lang="en-GB" dirty="0" smtClean="0"/>
              <a:t>will have </a:t>
            </a:r>
            <a:r>
              <a:rPr lang="en-GB" dirty="0"/>
              <a:t>to be fixed</a:t>
            </a:r>
          </a:p>
          <a:p>
            <a:pPr lvl="2"/>
            <a:endParaRPr lang="en-GB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76" y="960416"/>
            <a:ext cx="6456224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Run</a:t>
            </a:r>
            <a:r>
              <a:rPr lang="fr-FR" dirty="0"/>
              <a:t> 4: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 detector?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890843"/>
          </a:xfrm>
        </p:spPr>
        <p:txBody>
          <a:bodyPr/>
          <a:lstStyle/>
          <a:p>
            <a:r>
              <a:rPr lang="en-GB" dirty="0" smtClean="0"/>
              <a:t>Do we want/need to go above the baseline?</a:t>
            </a:r>
          </a:p>
          <a:p>
            <a:pPr lvl="1"/>
            <a:r>
              <a:rPr lang="en-GB" b="1" dirty="0" smtClean="0"/>
              <a:t>Some boundary conditions</a:t>
            </a:r>
          </a:p>
          <a:p>
            <a:pPr lvl="2"/>
            <a:r>
              <a:rPr lang="en-GB" dirty="0" smtClean="0"/>
              <a:t>Any additional part should not affect the reliability of the </a:t>
            </a:r>
            <a:r>
              <a:rPr lang="en-GB" dirty="0" err="1" smtClean="0"/>
              <a:t>SciFi</a:t>
            </a:r>
            <a:endParaRPr lang="en-GB" dirty="0" smtClean="0"/>
          </a:p>
          <a:p>
            <a:pPr lvl="3"/>
            <a:r>
              <a:rPr lang="en-GB" dirty="0" err="1" smtClean="0"/>
              <a:t>SciFi</a:t>
            </a:r>
            <a:r>
              <a:rPr lang="en-GB" dirty="0" smtClean="0"/>
              <a:t> detector access for maintenance has to be granted</a:t>
            </a:r>
          </a:p>
          <a:p>
            <a:pPr lvl="2"/>
            <a:r>
              <a:rPr lang="en-GB" dirty="0" smtClean="0"/>
              <a:t>Additional material budget should not degrade the tracking (and </a:t>
            </a:r>
            <a:r>
              <a:rPr lang="en-GB" dirty="0" err="1" smtClean="0"/>
              <a:t>LHCb</a:t>
            </a:r>
            <a:r>
              <a:rPr lang="en-GB" dirty="0" smtClean="0"/>
              <a:t>) performances</a:t>
            </a:r>
          </a:p>
          <a:p>
            <a:pPr lvl="2"/>
            <a:r>
              <a:rPr lang="en-GB" dirty="0" smtClean="0"/>
              <a:t>Should not compromise U2</a:t>
            </a:r>
          </a:p>
          <a:p>
            <a:pPr lvl="3"/>
            <a:r>
              <a:rPr lang="en-GB" dirty="0" smtClean="0"/>
              <a:t>Resources dispersion/availabilities</a:t>
            </a:r>
          </a:p>
          <a:p>
            <a:pPr lvl="4"/>
            <a:r>
              <a:rPr lang="en-GB" dirty="0" smtClean="0"/>
              <a:t>Manpower, budget</a:t>
            </a:r>
          </a:p>
          <a:p>
            <a:pPr lvl="1"/>
            <a:r>
              <a:rPr lang="en-GB" dirty="0" err="1" smtClean="0"/>
              <a:t>Mpix</a:t>
            </a:r>
            <a:r>
              <a:rPr lang="en-GB" dirty="0" smtClean="0"/>
              <a:t> is an option</a:t>
            </a:r>
          </a:p>
          <a:p>
            <a:pPr lvl="2"/>
            <a:r>
              <a:rPr lang="en-GB" dirty="0" smtClean="0"/>
              <a:t>What could be available? </a:t>
            </a:r>
          </a:p>
          <a:p>
            <a:pPr lvl="3"/>
            <a:r>
              <a:rPr lang="en-GB" dirty="0" smtClean="0"/>
              <a:t>Inner part (6 modules)</a:t>
            </a:r>
          </a:p>
          <a:p>
            <a:pPr lvl="3"/>
            <a:r>
              <a:rPr lang="en-GB" dirty="0" smtClean="0"/>
              <a:t>2 layers (after T2, front of T3)?</a:t>
            </a:r>
          </a:p>
          <a:p>
            <a:pPr lvl="2"/>
            <a:r>
              <a:rPr lang="en-GB" dirty="0" smtClean="0"/>
              <a:t>Is the time scale realistic? </a:t>
            </a:r>
          </a:p>
          <a:p>
            <a:pPr lvl="2"/>
            <a:r>
              <a:rPr lang="en-GB" dirty="0" smtClean="0"/>
              <a:t>What could be re-used for Run 5?</a:t>
            </a:r>
          </a:p>
          <a:p>
            <a:pPr lvl="3"/>
            <a:r>
              <a:rPr lang="en-GB" dirty="0" smtClean="0"/>
              <a:t>Installation of complete cooling system?</a:t>
            </a:r>
          </a:p>
          <a:p>
            <a:pPr lvl="2"/>
            <a:r>
              <a:rPr lang="en-GB" dirty="0" smtClean="0"/>
              <a:t>Financial agency support? (~10% - 20% of U2?)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784" y="2974740"/>
            <a:ext cx="5170216" cy="383087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264352" y="4581128"/>
            <a:ext cx="72008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480" y="3933056"/>
            <a:ext cx="1661728" cy="23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9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Run</a:t>
            </a:r>
            <a:r>
              <a:rPr lang="fr-FR" dirty="0"/>
              <a:t> 4: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tracking</a:t>
            </a:r>
            <a:r>
              <a:rPr lang="fr-FR" dirty="0"/>
              <a:t> detector?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5595378"/>
          </a:xfrm>
        </p:spPr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are the motivations to go above the baseline?</a:t>
            </a:r>
          </a:p>
          <a:p>
            <a:pPr lvl="1"/>
            <a:r>
              <a:rPr lang="en-GB" dirty="0"/>
              <a:t>Do we plan to collect more than 50 fb</a:t>
            </a:r>
            <a:r>
              <a:rPr lang="en-GB" baseline="30000" dirty="0"/>
              <a:t>-1</a:t>
            </a:r>
            <a:r>
              <a:rPr lang="en-GB" dirty="0"/>
              <a:t> before LS4?</a:t>
            </a:r>
          </a:p>
          <a:p>
            <a:pPr lvl="1"/>
            <a:r>
              <a:rPr lang="en-GB" dirty="0"/>
              <a:t>Physics performance enhancement?</a:t>
            </a:r>
            <a:endParaRPr lang="en-GB" baseline="30000" dirty="0"/>
          </a:p>
          <a:p>
            <a:pPr lvl="2"/>
            <a:r>
              <a:rPr lang="en-GB" dirty="0"/>
              <a:t>Heavy ion run program in Run 4</a:t>
            </a:r>
          </a:p>
          <a:p>
            <a:pPr lvl="3"/>
            <a:r>
              <a:rPr lang="en-GB" dirty="0"/>
              <a:t>How many pixel layers needed, which area? </a:t>
            </a:r>
            <a:r>
              <a:rPr lang="en-GB" i="1" dirty="0">
                <a:sym typeface="Symbol" panose="05050102010706020507" pitchFamily="18" charset="2"/>
              </a:rPr>
              <a:t> What will bring 2 Si layers?</a:t>
            </a:r>
            <a:endParaRPr lang="en-GB" dirty="0"/>
          </a:p>
          <a:p>
            <a:pPr lvl="2"/>
            <a:r>
              <a:rPr lang="en-GB" dirty="0"/>
              <a:t>Other physics channel?</a:t>
            </a:r>
          </a:p>
          <a:p>
            <a:pPr lvl="3"/>
            <a:r>
              <a:rPr lang="en-GB" dirty="0"/>
              <a:t>Is </a:t>
            </a:r>
            <a:r>
              <a:rPr lang="en-GB" dirty="0" err="1"/>
              <a:t>SciFi</a:t>
            </a:r>
            <a:r>
              <a:rPr lang="en-GB" dirty="0"/>
              <a:t> enhancement needed/ enough?</a:t>
            </a:r>
          </a:p>
          <a:p>
            <a:pPr lvl="1"/>
            <a:r>
              <a:rPr lang="en-GB" b="1" dirty="0"/>
              <a:t>We need some </a:t>
            </a:r>
            <a:r>
              <a:rPr lang="en-GB" b="1" dirty="0" smtClean="0"/>
              <a:t>guidelines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Installation of new infrastructure during LS3 for LS4/Run 5?</a:t>
            </a:r>
          </a:p>
          <a:p>
            <a:pPr lvl="1"/>
            <a:r>
              <a:rPr lang="en-GB" dirty="0" smtClean="0"/>
              <a:t>Or for a “pilot detector” that could be installed during 1 EYETS in ~2031?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00FF"/>
                </a:solidFill>
              </a:rPr>
              <a:t>Internal review Q4 </a:t>
            </a:r>
            <a:r>
              <a:rPr lang="en-GB" b="1" dirty="0" smtClean="0">
                <a:solidFill>
                  <a:srgbClr val="0000FF"/>
                </a:solidFill>
              </a:rPr>
              <a:t>2023 to </a:t>
            </a:r>
            <a:r>
              <a:rPr lang="en-GB" b="1" dirty="0">
                <a:solidFill>
                  <a:srgbClr val="0000FF"/>
                </a:solidFill>
              </a:rPr>
              <a:t>preparing a decision on </a:t>
            </a:r>
            <a:r>
              <a:rPr lang="en-GB" b="1" dirty="0" smtClean="0">
                <a:solidFill>
                  <a:srgbClr val="0000FF"/>
                </a:solidFill>
              </a:rPr>
              <a:t>LS3/Run 4</a:t>
            </a:r>
            <a:endParaRPr lang="en-GB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61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U2: </a:t>
            </a:r>
            <a:r>
              <a:rPr lang="fr-FR" dirty="0" err="1"/>
              <a:t>descoping</a:t>
            </a:r>
            <a:r>
              <a:rPr lang="fr-FR" dirty="0"/>
              <a:t> options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33" y="836613"/>
            <a:ext cx="12048067" cy="1200329"/>
          </a:xfrm>
        </p:spPr>
        <p:txBody>
          <a:bodyPr/>
          <a:lstStyle/>
          <a:p>
            <a:r>
              <a:rPr lang="en-GB" dirty="0"/>
              <a:t>How to  decrease the cost (impact on performances?)?</a:t>
            </a:r>
          </a:p>
          <a:p>
            <a:pPr lvl="1"/>
            <a:r>
              <a:rPr lang="fr-FR" dirty="0" err="1"/>
              <a:t>Descoping</a:t>
            </a:r>
            <a:r>
              <a:rPr lang="fr-FR" dirty="0"/>
              <a:t>: FTDR ~ 175 MCHF ; MEDIUM ~ 150 MCHF ;  LOW ~ 120 MCHF</a:t>
            </a:r>
          </a:p>
          <a:p>
            <a:pPr marL="1336675" lvl="3" indent="0">
              <a:buNone/>
            </a:pPr>
            <a:r>
              <a:rPr lang="fr-FR" dirty="0"/>
              <a:t>                                                                                 -14%                                     -32</a:t>
            </a:r>
            <a:r>
              <a:rPr lang="fr-FR" dirty="0" smtClean="0"/>
              <a:t>%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30/03/2023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 - LPC Clermont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/>
          <a:stretch/>
        </p:blipFill>
        <p:spPr>
          <a:xfrm>
            <a:off x="396425" y="2145928"/>
            <a:ext cx="5256584" cy="33242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2036942"/>
            <a:ext cx="3122059" cy="447674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040216" y="3356992"/>
            <a:ext cx="324036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5375920" y="2708920"/>
            <a:ext cx="2736304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5375920" y="4005064"/>
            <a:ext cx="2725361" cy="12102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768718"/>
      </p:ext>
    </p:extLst>
  </p:cSld>
  <p:clrMapOvr>
    <a:masterClrMapping/>
  </p:clrMapOvr>
</p:sld>
</file>

<file path=ppt/theme/theme1.xml><?xml version="1.0" encoding="utf-8"?>
<a:theme xmlns:a="http://schemas.openxmlformats.org/drawingml/2006/main" name="LHCb France">
  <a:themeElements>
    <a:clrScheme name="LHCbWee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HCbWe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>
          <a:defRPr kern="0" dirty="0" smtClean="0"/>
        </a:defPPr>
      </a:lstStyle>
    </a:txDef>
  </a:objectDefaults>
  <a:extraClrSchemeLst>
    <a:extraClrScheme>
      <a:clrScheme name="LHCbWee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HCbWeek">
  <a:themeElements>
    <a:clrScheme name="LHCbWee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HCbWe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HCbWee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LHCb France</Template>
  <TotalTime>9254</TotalTime>
  <Words>2198</Words>
  <Application>Microsoft Office PowerPoint</Application>
  <PresentationFormat>Grand écran</PresentationFormat>
  <Paragraphs>370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Leelawadee UI</vt:lpstr>
      <vt:lpstr>Symbol</vt:lpstr>
      <vt:lpstr>Times New Roman</vt:lpstr>
      <vt:lpstr>Wingdings</vt:lpstr>
      <vt:lpstr>LHCb France</vt:lpstr>
      <vt:lpstr>LHCbWeek</vt:lpstr>
      <vt:lpstr>Présentation PowerPoint</vt:lpstr>
      <vt:lpstr>Overview</vt:lpstr>
      <vt:lpstr>Run 4: which tracking detector?</vt:lpstr>
      <vt:lpstr>Run 4: which tracking detector?</vt:lpstr>
      <vt:lpstr>Run 4: which tracking detector?</vt:lpstr>
      <vt:lpstr>Run 4: which tracking detector?</vt:lpstr>
      <vt:lpstr>Run 4: which tracking detector?</vt:lpstr>
      <vt:lpstr>Run 4: which tracking detector?</vt:lpstr>
      <vt:lpstr>U2: descoping options</vt:lpstr>
      <vt:lpstr>U2: descoping options</vt:lpstr>
      <vt:lpstr>U2: descoping options</vt:lpstr>
      <vt:lpstr>U2: descoping options</vt:lpstr>
      <vt:lpstr>U2: descoping options</vt:lpstr>
      <vt:lpstr>U2: descoping options</vt:lpstr>
      <vt:lpstr>U2: descoping options</vt:lpstr>
      <vt:lpstr>U2: descoping options</vt:lpstr>
      <vt:lpstr>Organisation</vt:lpstr>
      <vt:lpstr>Open questions</vt:lpstr>
      <vt:lpstr>First step: Project Timeline</vt:lpstr>
      <vt:lpstr>What next</vt:lpstr>
      <vt:lpstr>Summary</vt:lpstr>
      <vt:lpstr>Backup</vt:lpstr>
      <vt:lpstr>SciFi view from C-side</vt:lpstr>
      <vt:lpstr>SciFi top view C-side</vt:lpstr>
      <vt:lpstr>Descoping roadmap</vt:lpstr>
      <vt:lpstr>Downscoping: A modest tracker</vt:lpstr>
      <vt:lpstr>Acceptance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 à Clermont</dc:title>
  <dc:creator>Pascal</dc:creator>
  <cp:lastModifiedBy>Pascal</cp:lastModifiedBy>
  <cp:revision>661</cp:revision>
  <cp:lastPrinted>2013-11-13T17:22:46Z</cp:lastPrinted>
  <dcterms:created xsi:type="dcterms:W3CDTF">2009-10-14T10:26:40Z</dcterms:created>
  <dcterms:modified xsi:type="dcterms:W3CDTF">2023-03-30T08:43:57Z</dcterms:modified>
</cp:coreProperties>
</file>