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9"/>
  </p:notesMasterIdLst>
  <p:handoutMasterIdLst>
    <p:handoutMasterId r:id="rId40"/>
  </p:handoutMasterIdLst>
  <p:sldIdLst>
    <p:sldId id="257" r:id="rId2"/>
    <p:sldId id="606" r:id="rId3"/>
    <p:sldId id="577" r:id="rId4"/>
    <p:sldId id="607" r:id="rId5"/>
    <p:sldId id="609" r:id="rId6"/>
    <p:sldId id="568" r:id="rId7"/>
    <p:sldId id="641" r:id="rId8"/>
    <p:sldId id="585" r:id="rId9"/>
    <p:sldId id="643" r:id="rId10"/>
    <p:sldId id="540" r:id="rId11"/>
    <p:sldId id="642" r:id="rId12"/>
    <p:sldId id="631" r:id="rId13"/>
    <p:sldId id="637" r:id="rId14"/>
    <p:sldId id="615" r:id="rId15"/>
    <p:sldId id="619" r:id="rId16"/>
    <p:sldId id="624" r:id="rId17"/>
    <p:sldId id="617" r:id="rId18"/>
    <p:sldId id="611" r:id="rId19"/>
    <p:sldId id="625" r:id="rId20"/>
    <p:sldId id="633" r:id="rId21"/>
    <p:sldId id="639" r:id="rId22"/>
    <p:sldId id="591" r:id="rId23"/>
    <p:sldId id="638" r:id="rId24"/>
    <p:sldId id="620" r:id="rId25"/>
    <p:sldId id="621" r:id="rId26"/>
    <p:sldId id="630" r:id="rId27"/>
    <p:sldId id="626" r:id="rId28"/>
    <p:sldId id="635" r:id="rId29"/>
    <p:sldId id="586" r:id="rId30"/>
    <p:sldId id="401" r:id="rId31"/>
    <p:sldId id="454" r:id="rId32"/>
    <p:sldId id="455" r:id="rId33"/>
    <p:sldId id="523" r:id="rId34"/>
    <p:sldId id="445" r:id="rId35"/>
    <p:sldId id="452" r:id="rId36"/>
    <p:sldId id="425" r:id="rId37"/>
    <p:sldId id="453" r:id="rId38"/>
  </p:sldIdLst>
  <p:sldSz cx="9144000" cy="6858000" type="screen4x3"/>
  <p:notesSz cx="10234613" cy="710406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453" userDrawn="1">
          <p15:clr>
            <a:srgbClr val="A4A3A4"/>
          </p15:clr>
        </p15:guide>
        <p15:guide id="3" pos="2880" userDrawn="1">
          <p15:clr>
            <a:srgbClr val="A4A3A4"/>
          </p15:clr>
        </p15:guide>
        <p15:guide id="4" pos="2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879A9-8093-4E40-9384-1604F6FC9863}" v="624" dt="2019-06-30T02:02:52.893"/>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0" autoAdjust="0"/>
    <p:restoredTop sz="58377" autoAdjust="0"/>
  </p:normalViewPr>
  <p:slideViewPr>
    <p:cSldViewPr snapToGrid="0">
      <p:cViewPr varScale="1">
        <p:scale>
          <a:sx n="82" d="100"/>
          <a:sy n="82" d="100"/>
        </p:scale>
        <p:origin x="1363" y="72"/>
      </p:cViewPr>
      <p:guideLst>
        <p:guide orient="horz" pos="2341"/>
        <p:guide pos="453"/>
        <p:guide pos="2880"/>
        <p:guide pos="29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57" y="25"/>
            <a:ext cx="4435475" cy="355839"/>
          </a:xfrm>
          <a:prstGeom prst="rect">
            <a:avLst/>
          </a:prstGeom>
        </p:spPr>
        <p:txBody>
          <a:bodyPr vert="horz" lIns="91275" tIns="45638" rIns="91275" bIns="45638" rtlCol="0"/>
          <a:lstStyle>
            <a:lvl1pPr algn="l">
              <a:defRPr sz="1200"/>
            </a:lvl1pPr>
          </a:lstStyle>
          <a:p>
            <a:endParaRPr lang="ko-KR" altLang="en-US"/>
          </a:p>
        </p:txBody>
      </p:sp>
      <p:sp>
        <p:nvSpPr>
          <p:cNvPr id="3" name="날짜 개체 틀 2"/>
          <p:cNvSpPr>
            <a:spLocks noGrp="1"/>
          </p:cNvSpPr>
          <p:nvPr>
            <p:ph type="dt" sz="quarter" idx="1"/>
          </p:nvPr>
        </p:nvSpPr>
        <p:spPr>
          <a:xfrm>
            <a:off x="5797597" y="25"/>
            <a:ext cx="4435475" cy="355839"/>
          </a:xfrm>
          <a:prstGeom prst="rect">
            <a:avLst/>
          </a:prstGeom>
        </p:spPr>
        <p:txBody>
          <a:bodyPr vert="horz" lIns="91275" tIns="45638" rIns="91275" bIns="45638" rtlCol="0"/>
          <a:lstStyle>
            <a:lvl1pPr algn="r">
              <a:defRPr sz="1200"/>
            </a:lvl1pPr>
          </a:lstStyle>
          <a:p>
            <a:fld id="{ADA14E81-9A9F-41F7-A872-D5545B7C1558}" type="datetimeFigureOut">
              <a:rPr lang="ko-KR" altLang="en-US" smtClean="0"/>
              <a:t>2024-07-08</a:t>
            </a:fld>
            <a:endParaRPr lang="ko-KR" altLang="en-US"/>
          </a:p>
        </p:txBody>
      </p:sp>
      <p:sp>
        <p:nvSpPr>
          <p:cNvPr id="4" name="바닥글 개체 틀 3"/>
          <p:cNvSpPr>
            <a:spLocks noGrp="1"/>
          </p:cNvSpPr>
          <p:nvPr>
            <p:ph type="ftr" sz="quarter" idx="2"/>
          </p:nvPr>
        </p:nvSpPr>
        <p:spPr>
          <a:xfrm>
            <a:off x="57" y="6748224"/>
            <a:ext cx="4435475" cy="355839"/>
          </a:xfrm>
          <a:prstGeom prst="rect">
            <a:avLst/>
          </a:prstGeom>
        </p:spPr>
        <p:txBody>
          <a:bodyPr vert="horz" lIns="91275" tIns="45638" rIns="91275" bIns="45638"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797597" y="6748224"/>
            <a:ext cx="4435475" cy="355839"/>
          </a:xfrm>
          <a:prstGeom prst="rect">
            <a:avLst/>
          </a:prstGeom>
        </p:spPr>
        <p:txBody>
          <a:bodyPr vert="horz" lIns="91275" tIns="45638" rIns="91275" bIns="45638" rtlCol="0" anchor="b"/>
          <a:lstStyle>
            <a:lvl1pPr algn="r">
              <a:defRPr sz="1200"/>
            </a:lvl1pPr>
          </a:lstStyle>
          <a:p>
            <a:fld id="{ED879DD5-5356-4F47-8E82-0B997820ED35}" type="slidenum">
              <a:rPr lang="ko-KR" altLang="en-US" smtClean="0"/>
              <a:t>‹#›</a:t>
            </a:fld>
            <a:endParaRPr lang="ko-KR" altLang="en-US"/>
          </a:p>
        </p:txBody>
      </p:sp>
    </p:spTree>
    <p:extLst>
      <p:ext uri="{BB962C8B-B14F-4D97-AF65-F5344CB8AC3E}">
        <p14:creationId xmlns:p14="http://schemas.microsoft.com/office/powerpoint/2010/main" val="554925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7" y="28"/>
            <a:ext cx="4434998" cy="356437"/>
          </a:xfrm>
          <a:prstGeom prst="rect">
            <a:avLst/>
          </a:prstGeom>
        </p:spPr>
        <p:txBody>
          <a:bodyPr vert="horz" lIns="94695" tIns="47349" rIns="94695" bIns="47349" rtlCol="0"/>
          <a:lstStyle>
            <a:lvl1pPr algn="l">
              <a:defRPr sz="1200"/>
            </a:lvl1pPr>
          </a:lstStyle>
          <a:p>
            <a:endParaRPr lang="ko-KR" altLang="en-US"/>
          </a:p>
        </p:txBody>
      </p:sp>
      <p:sp>
        <p:nvSpPr>
          <p:cNvPr id="3" name="날짜 개체 틀 2"/>
          <p:cNvSpPr>
            <a:spLocks noGrp="1"/>
          </p:cNvSpPr>
          <p:nvPr>
            <p:ph type="dt" idx="1"/>
          </p:nvPr>
        </p:nvSpPr>
        <p:spPr>
          <a:xfrm>
            <a:off x="5797263" y="28"/>
            <a:ext cx="4434998" cy="356437"/>
          </a:xfrm>
          <a:prstGeom prst="rect">
            <a:avLst/>
          </a:prstGeom>
        </p:spPr>
        <p:txBody>
          <a:bodyPr vert="horz" lIns="94695" tIns="47349" rIns="94695" bIns="47349" rtlCol="0"/>
          <a:lstStyle>
            <a:lvl1pPr algn="r">
              <a:defRPr sz="1200"/>
            </a:lvl1pPr>
          </a:lstStyle>
          <a:p>
            <a:fld id="{40A8FEC3-B4AB-4CC1-804C-62B467FF8AB0}" type="datetimeFigureOut">
              <a:rPr lang="ko-KR" altLang="en-US" smtClean="0"/>
              <a:t>2024-07-08</a:t>
            </a:fld>
            <a:endParaRPr lang="ko-KR" altLang="en-US"/>
          </a:p>
        </p:txBody>
      </p:sp>
      <p:sp>
        <p:nvSpPr>
          <p:cNvPr id="4" name="슬라이드 이미지 개체 틀 3"/>
          <p:cNvSpPr>
            <a:spLocks noGrp="1" noRot="1" noChangeAspect="1"/>
          </p:cNvSpPr>
          <p:nvPr>
            <p:ph type="sldImg" idx="2"/>
          </p:nvPr>
        </p:nvSpPr>
        <p:spPr>
          <a:xfrm>
            <a:off x="3519488" y="887413"/>
            <a:ext cx="3195637" cy="2397125"/>
          </a:xfrm>
          <a:prstGeom prst="rect">
            <a:avLst/>
          </a:prstGeom>
          <a:noFill/>
          <a:ln w="12700">
            <a:solidFill>
              <a:prstClr val="black"/>
            </a:solidFill>
          </a:ln>
        </p:spPr>
        <p:txBody>
          <a:bodyPr vert="horz" lIns="94695" tIns="47349" rIns="94695" bIns="47349" rtlCol="0" anchor="ctr"/>
          <a:lstStyle/>
          <a:p>
            <a:endParaRPr lang="ko-KR" altLang="en-US"/>
          </a:p>
        </p:txBody>
      </p:sp>
      <p:sp>
        <p:nvSpPr>
          <p:cNvPr id="5" name="슬라이드 노트 개체 틀 4"/>
          <p:cNvSpPr>
            <a:spLocks noGrp="1"/>
          </p:cNvSpPr>
          <p:nvPr>
            <p:ph type="body" sz="quarter" idx="3"/>
          </p:nvPr>
        </p:nvSpPr>
        <p:spPr>
          <a:xfrm>
            <a:off x="1023462" y="3418862"/>
            <a:ext cx="8187690" cy="2797224"/>
          </a:xfrm>
          <a:prstGeom prst="rect">
            <a:avLst/>
          </a:prstGeom>
        </p:spPr>
        <p:txBody>
          <a:bodyPr vert="horz" lIns="94695" tIns="47349" rIns="94695" bIns="47349"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7" y="6747661"/>
            <a:ext cx="4434998" cy="356436"/>
          </a:xfrm>
          <a:prstGeom prst="rect">
            <a:avLst/>
          </a:prstGeom>
        </p:spPr>
        <p:txBody>
          <a:bodyPr vert="horz" lIns="94695" tIns="47349" rIns="94695" bIns="4734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797263" y="6747661"/>
            <a:ext cx="4434998" cy="356436"/>
          </a:xfrm>
          <a:prstGeom prst="rect">
            <a:avLst/>
          </a:prstGeom>
        </p:spPr>
        <p:txBody>
          <a:bodyPr vert="horz" lIns="94695" tIns="47349" rIns="94695" bIns="47349" rtlCol="0" anchor="b"/>
          <a:lstStyle>
            <a:lvl1pPr algn="r">
              <a:defRPr sz="1200"/>
            </a:lvl1pPr>
          </a:lstStyle>
          <a:p>
            <a:fld id="{C4471B38-0206-48BF-9687-B0B758E7D0A6}" type="slidenum">
              <a:rPr lang="ko-KR" altLang="en-US" smtClean="0"/>
              <a:t>‹#›</a:t>
            </a:fld>
            <a:endParaRPr lang="ko-KR" altLang="en-US"/>
          </a:p>
        </p:txBody>
      </p:sp>
    </p:spTree>
    <p:extLst>
      <p:ext uri="{BB962C8B-B14F-4D97-AF65-F5344CB8AC3E}">
        <p14:creationId xmlns:p14="http://schemas.microsoft.com/office/powerpoint/2010/main" val="85556085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pPr defTabSz="912665">
                  <a:defRPr/>
                </a:pPr>
                <a:endParaRPr lang="en-US" altLang="ko-KR" dirty="0"/>
              </a:p>
              <a:p>
                <a:pPr defTabSz="912665">
                  <a:defRPr/>
                </a:pPr>
                <a:endParaRPr lang="en-US" altLang="ko-KR" dirty="0">
                  <a:solidFill>
                    <a:prstClr val="black"/>
                  </a:solidFill>
                  <a:ea typeface="MS UI Gothic" pitchFamily="34" charset="-128"/>
                </a:endParaRPr>
              </a:p>
            </p:txBody>
          </p:sp>
        </mc:Choice>
        <mc:Fallback xmlns="">
          <p:sp>
            <p:nvSpPr>
              <p:cNvPr id="3" name="슬라이드 노트 개체 틀 2"/>
              <p:cNvSpPr>
                <a:spLocks noGrp="1"/>
              </p:cNvSpPr>
              <p:nvPr>
                <p:ph type="body" idx="1"/>
              </p:nvPr>
            </p:nvSpPr>
            <p:spPr/>
            <p:txBody>
              <a:bodyPr/>
              <a:lstStyle/>
              <a:p>
                <a:pPr defTabSz="914320">
                  <a:defRPr/>
                </a:pPr>
                <a:r>
                  <a:rPr lang="en-US" altLang="ko-KR" dirty="0"/>
                  <a:t>We will address that the </a:t>
                </a:r>
                <a:r>
                  <a:rPr lang="en-US" altLang="ko-KR" dirty="0">
                    <a:solidFill>
                      <a:srgbClr val="C00000"/>
                    </a:solidFill>
                  </a:rPr>
                  <a:t>spin-1 </a:t>
                </a:r>
                <a:r>
                  <a:rPr lang="en-US" altLang="ko-KR" dirty="0" err="1">
                    <a:solidFill>
                      <a:srgbClr val="C00000"/>
                    </a:solidFill>
                  </a:rPr>
                  <a:t>diquark</a:t>
                </a:r>
                <a:r>
                  <a:rPr lang="en-US" altLang="ko-KR" dirty="0"/>
                  <a:t> plays a crucial role in the formation of </a:t>
                </a:r>
                <a:r>
                  <a:rPr lang="en-US" altLang="ko-KR" dirty="0" err="1"/>
                  <a:t>tetraquarks</a:t>
                </a:r>
                <a:endParaRPr lang="en-US" altLang="ko-KR" dirty="0"/>
              </a:p>
              <a:p>
                <a:pPr defTabSz="914320">
                  <a:defRPr/>
                </a:pPr>
                <a:r>
                  <a:rPr lang="en-US" altLang="ko-KR" dirty="0">
                    <a:solidFill>
                      <a:prstClr val="black"/>
                    </a:solidFill>
                    <a:ea typeface="MS UI Gothic" pitchFamily="34" charset="-128"/>
                  </a:rPr>
                  <a:t>in addition to the spin-0 </a:t>
                </a:r>
                <a:r>
                  <a:rPr lang="en-US" altLang="ko-KR" dirty="0" err="1">
                    <a:solidFill>
                      <a:prstClr val="black"/>
                    </a:solidFill>
                    <a:ea typeface="MS UI Gothic" pitchFamily="34" charset="-128"/>
                  </a:rPr>
                  <a:t>diquark</a:t>
                </a:r>
                <a:r>
                  <a:rPr lang="en-US" altLang="ko-KR" dirty="0" smtClean="0">
                    <a:solidFill>
                      <a:prstClr val="black"/>
                    </a:solidFill>
                    <a:ea typeface="MS UI Gothic" pitchFamily="34" charset="-128"/>
                  </a:rPr>
                  <a:t>.</a:t>
                </a:r>
              </a:p>
              <a:p>
                <a:pPr defTabSz="914320">
                  <a:defRPr/>
                </a:pPr>
                <a:endParaRPr lang="en-US" altLang="ko-KR" dirty="0" smtClean="0">
                  <a:solidFill>
                    <a:prstClr val="black"/>
                  </a:solidFill>
                  <a:ea typeface="MS UI Gothic" pitchFamily="34" charset="-128"/>
                </a:endParaRPr>
              </a:p>
              <a:p>
                <a:pPr latinLnBrk="0">
                  <a:spcBef>
                    <a:spcPct val="0"/>
                  </a:spcBef>
                  <a:buFont typeface="Wingdings" panose="05000000000000000000" pitchFamily="2" charset="2"/>
                  <a:buNone/>
                </a:pPr>
                <a:r>
                  <a:rPr lang="en-US" altLang="ko-KR" sz="1200" dirty="0" smtClean="0">
                    <a:latin typeface="+mn-lt"/>
                  </a:rPr>
                  <a:t>In particular, we examine the </a:t>
                </a:r>
                <a:r>
                  <a:rPr lang="en-US" altLang="ko-KR" sz="1200" dirty="0" err="1" smtClean="0">
                    <a:solidFill>
                      <a:srgbClr val="0033CC"/>
                    </a:solidFill>
                    <a:latin typeface="+mn-lt"/>
                  </a:rPr>
                  <a:t>diquark-antidiquark</a:t>
                </a:r>
                <a:r>
                  <a:rPr lang="en-US" altLang="ko-KR" sz="1200" dirty="0" smtClean="0">
                    <a:solidFill>
                      <a:srgbClr val="0033CC"/>
                    </a:solidFill>
                    <a:latin typeface="+mn-lt"/>
                  </a:rPr>
                  <a:t> model</a:t>
                </a:r>
                <a:r>
                  <a:rPr lang="en-US" altLang="ko-KR" sz="1200" dirty="0" smtClean="0">
                    <a:latin typeface="+mn-lt"/>
                  </a:rPr>
                  <a:t> by Jaffe </a:t>
                </a:r>
              </a:p>
              <a:p>
                <a:pPr latinLnBrk="0">
                  <a:spcBef>
                    <a:spcPct val="0"/>
                  </a:spcBef>
                  <a:buFont typeface="Wingdings" panose="05000000000000000000" pitchFamily="2" charset="2"/>
                  <a:buNone/>
                </a:pPr>
                <a:r>
                  <a:rPr lang="en-US" altLang="ko-KR" sz="1200" dirty="0" smtClean="0">
                    <a:latin typeface="+mn-lt"/>
                  </a:rPr>
                  <a:t>and motivate</a:t>
                </a:r>
                <a:r>
                  <a:rPr lang="en-US" altLang="ko-KR" sz="1200" dirty="0" smtClean="0">
                    <a:solidFill>
                      <a:srgbClr val="FF0000"/>
                    </a:solidFill>
                    <a:latin typeface="+mn-lt"/>
                  </a:rPr>
                  <a:t> </a:t>
                </a:r>
                <a:r>
                  <a:rPr lang="en-US" altLang="ko-KR" sz="1200" dirty="0" err="1" smtClean="0">
                    <a:solidFill>
                      <a:srgbClr val="C00000"/>
                    </a:solidFill>
                    <a:latin typeface="+mn-lt"/>
                  </a:rPr>
                  <a:t>tetraquark</a:t>
                </a:r>
                <a:r>
                  <a:rPr lang="en-US" altLang="ko-KR" sz="1200" dirty="0" smtClean="0">
                    <a:solidFill>
                      <a:srgbClr val="C00000"/>
                    </a:solidFill>
                    <a:latin typeface="+mn-lt"/>
                  </a:rPr>
                  <a:t> mixing framework</a:t>
                </a:r>
                <a:r>
                  <a:rPr lang="en-US" altLang="ko-KR" sz="1200" dirty="0" smtClean="0">
                    <a:latin typeface="+mn-lt"/>
                  </a:rPr>
                  <a:t> for those resonances that are normally treated as excited states.</a:t>
                </a:r>
                <a:br>
                  <a:rPr lang="en-US" altLang="ko-KR" sz="1200" dirty="0" smtClean="0">
                    <a:latin typeface="+mn-lt"/>
                  </a:rPr>
                </a:br>
                <a:endParaRPr lang="en-US" altLang="ko-KR" sz="1200" dirty="0" smtClean="0">
                  <a:latin typeface="+mn-lt"/>
                </a:endParaRPr>
              </a:p>
              <a:p>
                <a:pPr latinLnBrk="0">
                  <a:spcBef>
                    <a:spcPct val="0"/>
                  </a:spcBef>
                  <a:buFont typeface="Wingdings" panose="05000000000000000000" pitchFamily="2" charset="2"/>
                  <a:buNone/>
                </a:pPr>
                <a:r>
                  <a:rPr lang="en-US" altLang="ko-KR" sz="1200" dirty="0">
                    <a:latin typeface="+mn-lt"/>
                  </a:rPr>
                  <a:t>This framework is supported by the presence of </a:t>
                </a:r>
                <a:r>
                  <a:rPr lang="en-US" altLang="ko-KR" sz="1200" dirty="0" smtClean="0">
                    <a:latin typeface="+mn-lt"/>
                  </a:rPr>
                  <a:t>the two nonets in PDG, </a:t>
                </a:r>
                <a:r>
                  <a:rPr lang="en-US" altLang="ko-KR" sz="1200" i="0">
                    <a:latin typeface="Cambria Math" panose="02040503050406030204" pitchFamily="18" charset="0"/>
                  </a:rPr>
                  <a:t>𝑓_0 (500),𝑓_0 (980),  𝐾_0^∗ (800)</a:t>
                </a:r>
                <a:r>
                  <a:rPr lang="en-US" altLang="ko-KR" sz="1200" b="0" i="0" smtClean="0">
                    <a:latin typeface="Cambria Math" panose="02040503050406030204" pitchFamily="18" charset="0"/>
                  </a:rPr>
                  <a:t>, 𝑎_0 (980)</a:t>
                </a:r>
                <a:r>
                  <a:rPr lang="en-US" altLang="ko-KR" sz="1200" dirty="0"/>
                  <a:t> </a:t>
                </a:r>
                <a:r>
                  <a:rPr lang="en-US" altLang="ko-KR" sz="1200" dirty="0" smtClean="0">
                    <a:latin typeface="+mn-lt"/>
                  </a:rPr>
                  <a:t>in </a:t>
                </a:r>
                <a:r>
                  <a:rPr lang="en-US" altLang="ko-KR" sz="1200" dirty="0">
                    <a:latin typeface="+mn-lt"/>
                  </a:rPr>
                  <a:t>light nonet,</a:t>
                </a:r>
                <a:br>
                  <a:rPr lang="en-US" altLang="ko-KR" sz="1200" dirty="0">
                    <a:latin typeface="+mn-lt"/>
                  </a:rPr>
                </a:br>
                <a:r>
                  <a:rPr lang="en-US" altLang="ko-KR" sz="1200" dirty="0" smtClean="0">
                    <a:latin typeface="+mn-lt"/>
                  </a:rPr>
                  <a:t>and </a:t>
                </a:r>
                <a:r>
                  <a:rPr lang="en-US" altLang="ko-KR" sz="1200" i="0">
                    <a:latin typeface="Cambria Math" panose="02040503050406030204" pitchFamily="18" charset="0"/>
                  </a:rPr>
                  <a:t>𝑓_0 (1370),𝑓_0 (1500),〖 𝐾〗_0^∗ (1430)</a:t>
                </a:r>
                <a:r>
                  <a:rPr lang="en-US" altLang="ko-KR" sz="1200" dirty="0"/>
                  <a:t>,</a:t>
                </a:r>
                <a:r>
                  <a:rPr lang="en-US" altLang="ko-KR" sz="1200" i="0">
                    <a:latin typeface="Cambria Math" panose="02040503050406030204" pitchFamily="18" charset="0"/>
                  </a:rPr>
                  <a:t>〖 𝑎〗_0 (1450)</a:t>
                </a:r>
                <a:r>
                  <a:rPr lang="en-US" altLang="ko-KR" sz="1200" dirty="0">
                    <a:latin typeface="+mn-lt"/>
                  </a:rPr>
                  <a:t> in heavy </a:t>
                </a:r>
                <a:r>
                  <a:rPr lang="en-US" altLang="ko-KR" sz="1200" dirty="0" smtClean="0">
                    <a:latin typeface="+mn-lt"/>
                  </a:rPr>
                  <a:t>nonet.</a:t>
                </a:r>
              </a:p>
              <a:p>
                <a:pPr latinLnBrk="0">
                  <a:spcBef>
                    <a:spcPct val="0"/>
                  </a:spcBef>
                  <a:buFont typeface="Wingdings" panose="05000000000000000000" pitchFamily="2" charset="2"/>
                  <a:buChar char="§"/>
                </a:pPr>
                <a:endParaRPr lang="en-US" altLang="ko-KR" sz="1200" dirty="0" smtClean="0">
                  <a:latin typeface="+mn-lt"/>
                </a:endParaRPr>
              </a:p>
              <a:p>
                <a:pPr latinLnBrk="0">
                  <a:spcBef>
                    <a:spcPct val="0"/>
                  </a:spcBef>
                  <a:buFont typeface="Wingdings" panose="05000000000000000000" pitchFamily="2" charset="2"/>
                  <a:buNone/>
                </a:pPr>
                <a:r>
                  <a:rPr lang="en-US" altLang="ko-KR" sz="1200" dirty="0" smtClean="0">
                    <a:latin typeface="+mn-lt"/>
                  </a:rPr>
                  <a:t>We test this mixing framework for these nonets in reproducing their mass splitting and decay modes.</a:t>
                </a:r>
              </a:p>
              <a:p>
                <a:pPr defTabSz="914320">
                  <a:defRPr/>
                </a:pPr>
                <a:endParaRPr lang="en-US" altLang="ko-KR" dirty="0">
                  <a:solidFill>
                    <a:prstClr val="black"/>
                  </a:solidFill>
                  <a:ea typeface="MS UI Gothic" pitchFamily="34" charset="-128"/>
                </a:endParaRPr>
              </a:p>
            </p:txBody>
          </p:sp>
        </mc:Fallback>
      </mc:AlternateContent>
      <p:sp>
        <p:nvSpPr>
          <p:cNvPr id="4" name="슬라이드 번호 개체 틀 3"/>
          <p:cNvSpPr>
            <a:spLocks noGrp="1"/>
          </p:cNvSpPr>
          <p:nvPr>
            <p:ph type="sldNum" sz="quarter" idx="10"/>
          </p:nvPr>
        </p:nvSpPr>
        <p:spPr/>
        <p:txBody>
          <a:bodyPr/>
          <a:lstStyle/>
          <a:p>
            <a:fld id="{C4471B38-0206-48BF-9687-B0B758E7D0A6}" type="slidenum">
              <a:rPr lang="ko-KR" altLang="en-US" smtClean="0"/>
              <a:t>1</a:t>
            </a:fld>
            <a:endParaRPr lang="ko-KR" altLang="en-US"/>
          </a:p>
        </p:txBody>
      </p:sp>
    </p:spTree>
    <p:extLst>
      <p:ext uri="{BB962C8B-B14F-4D97-AF65-F5344CB8AC3E}">
        <p14:creationId xmlns:p14="http://schemas.microsoft.com/office/powerpoint/2010/main" val="223188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C4471B38-0206-48BF-9687-B0B758E7D0A6}" type="slidenum">
              <a:rPr lang="ko-KR" altLang="en-US" smtClean="0"/>
              <a:t>30</a:t>
            </a:fld>
            <a:endParaRPr lang="ko-KR" altLang="en-US"/>
          </a:p>
        </p:txBody>
      </p:sp>
    </p:spTree>
    <p:extLst>
      <p:ext uri="{BB962C8B-B14F-4D97-AF65-F5344CB8AC3E}">
        <p14:creationId xmlns:p14="http://schemas.microsoft.com/office/powerpoint/2010/main" val="94972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en-US" altLang="ko-KR" dirty="0"/>
              </a:p>
            </p:txBody>
          </p:sp>
        </mc:Choice>
        <mc:Fallback xmlns="">
          <p:sp>
            <p:nvSpPr>
              <p:cNvPr id="3" name="슬라이드 노트 개체 틀 2"/>
              <p:cNvSpPr>
                <a:spLocks noGrp="1"/>
              </p:cNvSpPr>
              <p:nvPr>
                <p:ph type="body" idx="1"/>
              </p:nvPr>
            </p:nvSpPr>
            <p:spPr/>
            <p:txBody>
              <a:bodyPr/>
              <a:lstStyle/>
              <a:p>
                <a:r>
                  <a:rPr lang="en-US" altLang="ko-KR" dirty="0" smtClean="0">
                    <a:ea typeface="+mn-ea"/>
                  </a:rPr>
                  <a:t>This requirement is not strictly enforced because the corresponding</a:t>
                </a:r>
                <a:r>
                  <a:rPr lang="en-US" altLang="ko-KR" baseline="0" dirty="0" smtClean="0">
                    <a:ea typeface="+mn-ea"/>
                  </a:rPr>
                  <a:t> resonances can be very broad</a:t>
                </a:r>
              </a:p>
              <a:p>
                <a:r>
                  <a:rPr lang="en-US" altLang="ko-KR" baseline="0" dirty="0" smtClean="0">
                    <a:ea typeface="+mn-ea"/>
                  </a:rPr>
                  <a:t>and they may be hidden in the two-meson </a:t>
                </a:r>
                <a:r>
                  <a:rPr lang="en-US" altLang="ko-KR" baseline="0" dirty="0" smtClean="0">
                    <a:ea typeface="+mn-ea"/>
                  </a:rPr>
                  <a:t>continuum.</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smtClean="0"/>
                  <a:t>Also HF masses are </a:t>
                </a:r>
                <a:r>
                  <a:rPr lang="en-US" altLang="ko-KR" dirty="0" smtClean="0">
                    <a:solidFill>
                      <a:srgbClr val="C00000"/>
                    </a:solidFill>
                  </a:rPr>
                  <a:t>positive</a:t>
                </a:r>
                <a:r>
                  <a:rPr lang="en-US" altLang="ko-KR" dirty="0" smtClean="0"/>
                  <a:t> for </a:t>
                </a:r>
                <a:r>
                  <a:rPr lang="en-US" altLang="ko-KR" b="0" i="0" smtClean="0">
                    <a:latin typeface="Cambria Math" panose="02040503050406030204" pitchFamily="18" charset="0"/>
                  </a:rPr>
                  <a:t>𝐽=2</a:t>
                </a:r>
                <a:r>
                  <a:rPr lang="en-US" altLang="ko-KR" dirty="0" smtClean="0"/>
                  <a:t> tetraquarks meaning that they are less compact than the </a:t>
                </a:r>
                <a:r>
                  <a:rPr lang="en-US" altLang="ko-KR" i="0">
                    <a:latin typeface="Cambria Math" panose="02040503050406030204" pitchFamily="18" charset="0"/>
                  </a:rPr>
                  <a:t>𝐽=0,1</a:t>
                </a:r>
                <a:r>
                  <a:rPr lang="en-US" altLang="ko-KR" dirty="0"/>
                  <a:t> </a:t>
                </a:r>
                <a:r>
                  <a:rPr lang="en-US" altLang="ko-KR" dirty="0" smtClean="0"/>
                  <a:t>tetraquarks.</a:t>
                </a:r>
                <a:endParaRPr lang="ko-KR" altLang="en-US" dirty="0"/>
              </a:p>
              <a:p>
                <a:r>
                  <a:rPr lang="en-US" altLang="ko-KR" dirty="0" smtClean="0"/>
                  <a:t>It</a:t>
                </a:r>
                <a:r>
                  <a:rPr lang="en-US" altLang="ko-KR" baseline="0" dirty="0" smtClean="0"/>
                  <a:t> </a:t>
                </a:r>
                <a:r>
                  <a:rPr lang="en-US" altLang="ko-KR" baseline="0" dirty="0" smtClean="0"/>
                  <a:t>may possible to have another spin-1 type by coming the first </a:t>
                </a:r>
                <a:r>
                  <a:rPr lang="en-US" altLang="ko-KR" baseline="0" dirty="0" err="1" smtClean="0"/>
                  <a:t>diquark</a:t>
                </a:r>
                <a:r>
                  <a:rPr lang="en-US" altLang="ko-KR" baseline="0" dirty="0" smtClean="0"/>
                  <a:t> with  the 3</a:t>
                </a:r>
                <a:r>
                  <a:rPr lang="en-US" altLang="ko-KR" baseline="30000" dirty="0" smtClean="0"/>
                  <a:t>rd</a:t>
                </a:r>
                <a:r>
                  <a:rPr lang="en-US" altLang="ko-KR" baseline="0" dirty="0" smtClean="0"/>
                  <a:t> </a:t>
                </a:r>
                <a:r>
                  <a:rPr lang="en-US" altLang="ko-KR" baseline="0" dirty="0" err="1" smtClean="0"/>
                  <a:t>antidiquark</a:t>
                </a:r>
                <a:r>
                  <a:rPr lang="en-US" altLang="ko-KR" baseline="0" dirty="0" smtClean="0"/>
                  <a:t>.</a:t>
                </a:r>
              </a:p>
              <a:p>
                <a:r>
                  <a:rPr lang="en-US" altLang="ko-KR" baseline="0" dirty="0" smtClean="0"/>
                  <a:t>That is, some mixing scheme can be constructed for the spin-1 </a:t>
                </a:r>
                <a:r>
                  <a:rPr lang="en-US" altLang="ko-KR" baseline="0" dirty="0" err="1" smtClean="0"/>
                  <a:t>tetraquark</a:t>
                </a:r>
                <a:r>
                  <a:rPr lang="en-US" altLang="ko-KR" baseline="0" dirty="0" smtClean="0"/>
                  <a:t>.</a:t>
                </a:r>
              </a:p>
              <a:p>
                <a:endParaRPr lang="en-US" altLang="ko-KR" dirty="0" smtClean="0"/>
              </a:p>
              <a:p>
                <a:endParaRPr lang="en-US" altLang="ko-KR" dirty="0" smtClean="0"/>
              </a:p>
            </p:txBody>
          </p:sp>
        </mc:Fallback>
      </mc:AlternateContent>
      <p:sp>
        <p:nvSpPr>
          <p:cNvPr id="4" name="슬라이드 번호 개체 틀 3"/>
          <p:cNvSpPr>
            <a:spLocks noGrp="1"/>
          </p:cNvSpPr>
          <p:nvPr>
            <p:ph type="sldNum" sz="quarter" idx="10"/>
          </p:nvPr>
        </p:nvSpPr>
        <p:spPr/>
        <p:txBody>
          <a:bodyPr/>
          <a:lstStyle/>
          <a:p>
            <a:fld id="{C4471B38-0206-48BF-9687-B0B758E7D0A6}" type="slidenum">
              <a:rPr lang="ko-KR" altLang="en-US" smtClean="0"/>
              <a:t>31</a:t>
            </a:fld>
            <a:endParaRPr lang="ko-KR" altLang="en-US"/>
          </a:p>
        </p:txBody>
      </p:sp>
    </p:spTree>
    <p:extLst>
      <p:ext uri="{BB962C8B-B14F-4D97-AF65-F5344CB8AC3E}">
        <p14:creationId xmlns:p14="http://schemas.microsoft.com/office/powerpoint/2010/main" val="301500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en-US" altLang="ko-KR" dirty="0"/>
              </a:p>
            </p:txBody>
          </p:sp>
        </mc:Choice>
        <mc:Fallback xmlns="">
          <p:sp>
            <p:nvSpPr>
              <p:cNvPr id="3" name="슬라이드 노트 개체 틀 2"/>
              <p:cNvSpPr>
                <a:spLocks noGrp="1"/>
              </p:cNvSpPr>
              <p:nvPr>
                <p:ph type="body" idx="1"/>
              </p:nvPr>
            </p:nvSpPr>
            <p:spPr/>
            <p:txBody>
              <a:bodyPr/>
              <a:lstStyle/>
              <a:p>
                <a:pPr marL="228600" indent="-228600">
                  <a:buAutoNum type="arabicPeriod"/>
                </a:pPr>
                <a:r>
                  <a:rPr lang="en-US" altLang="ko-KR" i="0">
                    <a:solidFill>
                      <a:srgbClr val="FF0000"/>
                    </a:solidFill>
                    <a:latin typeface="Cambria Math" panose="02040503050406030204" pitchFamily="18" charset="0"/>
                  </a:rPr>
                  <a:t>ℎ</a:t>
                </a:r>
                <a:r>
                  <a:rPr lang="en-US" altLang="ko-KR" i="0" smtClean="0">
                    <a:solidFill>
                      <a:srgbClr val="FF0000"/>
                    </a:solidFill>
                    <a:latin typeface="Cambria Math" panose="02040503050406030204" pitchFamily="18" charset="0"/>
                  </a:rPr>
                  <a:t>_</a:t>
                </a:r>
                <a:r>
                  <a:rPr lang="en-US" altLang="ko-KR" i="0">
                    <a:solidFill>
                      <a:srgbClr val="FF0000"/>
                    </a:solidFill>
                    <a:latin typeface="Cambria Math" panose="02040503050406030204" pitchFamily="18" charset="0"/>
                  </a:rPr>
                  <a:t>1 (1595)</a:t>
                </a:r>
                <a:r>
                  <a:rPr lang="en-US" altLang="ko-KR" dirty="0"/>
                  <a:t> can be </a:t>
                </a:r>
                <a:r>
                  <a:rPr lang="en-US" altLang="ko-KR" dirty="0" smtClean="0"/>
                  <a:t>selected </a:t>
                </a:r>
                <a:r>
                  <a:rPr lang="en-US" altLang="ko-KR" dirty="0" smtClean="0"/>
                  <a:t>instead</a:t>
                </a:r>
              </a:p>
              <a:p>
                <a:pPr marL="228600" indent="-228600">
                  <a:buAutoNum type="arabicPeriod"/>
                </a:pPr>
                <a:endParaRPr lang="en-US" altLang="ko-KR" dirty="0" smtClean="0"/>
              </a:p>
            </p:txBody>
          </p:sp>
        </mc:Fallback>
      </mc:AlternateContent>
      <p:sp>
        <p:nvSpPr>
          <p:cNvPr id="4" name="슬라이드 번호 개체 틀 3"/>
          <p:cNvSpPr>
            <a:spLocks noGrp="1"/>
          </p:cNvSpPr>
          <p:nvPr>
            <p:ph type="sldNum" sz="quarter" idx="10"/>
          </p:nvPr>
        </p:nvSpPr>
        <p:spPr/>
        <p:txBody>
          <a:bodyPr/>
          <a:lstStyle/>
          <a:p>
            <a:fld id="{C4471B38-0206-48BF-9687-B0B758E7D0A6}" type="slidenum">
              <a:rPr lang="ko-KR" altLang="en-US" smtClean="0"/>
              <a:t>32</a:t>
            </a:fld>
            <a:endParaRPr lang="ko-KR" altLang="en-US"/>
          </a:p>
        </p:txBody>
      </p:sp>
    </p:spTree>
    <p:extLst>
      <p:ext uri="{BB962C8B-B14F-4D97-AF65-F5344CB8AC3E}">
        <p14:creationId xmlns:p14="http://schemas.microsoft.com/office/powerpoint/2010/main" val="224312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C4471B38-0206-48BF-9687-B0B758E7D0A6}" type="slidenum">
              <a:rPr lang="ko-KR" altLang="en-US" smtClean="0"/>
              <a:t>35</a:t>
            </a:fld>
            <a:endParaRPr lang="ko-KR" altLang="en-US"/>
          </a:p>
        </p:txBody>
      </p:sp>
    </p:spTree>
    <p:extLst>
      <p:ext uri="{BB962C8B-B14F-4D97-AF65-F5344CB8AC3E}">
        <p14:creationId xmlns:p14="http://schemas.microsoft.com/office/powerpoint/2010/main" val="364527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r>
                  <a:rPr lang="en-US" altLang="ko-KR" dirty="0" smtClean="0"/>
                  <a:t>If our model works, then one can ask,</a:t>
                </a:r>
                <a:r>
                  <a:rPr lang="en-US" altLang="ko-KR" baseline="0" dirty="0" smtClean="0"/>
                  <a:t> </a:t>
                </a:r>
              </a:p>
              <a:p>
                <a:r>
                  <a:rPr lang="en-US" altLang="ko-KR" dirty="0" smtClean="0"/>
                  <a:t>where are the resonances</a:t>
                </a:r>
                <a:r>
                  <a:rPr lang="en-US" altLang="ko-KR" baseline="0" dirty="0" smtClean="0"/>
                  <a:t> fitted to the </a:t>
                </a:r>
                <a:r>
                  <a:rPr lang="en-US" altLang="ko-KR" b="0" i="0" smtClean="0">
                    <a:latin typeface="Cambria Math" panose="02040503050406030204" pitchFamily="18" charset="0"/>
                  </a:rPr>
                  <a:t>𝑞</a:t>
                </a:r>
                <a:r>
                  <a:rPr lang="en-US" altLang="ko-KR" b="0" i="0" smtClean="0">
                    <a:latin typeface="Cambria Math" panose="02040503050406030204" pitchFamily="18" charset="0"/>
                  </a:rPr>
                  <a:t>𝑞 ̅</a:t>
                </a:r>
                <a:r>
                  <a:rPr lang="en-US" altLang="ko-KR" dirty="0" smtClean="0"/>
                  <a:t> with </a:t>
                </a:r>
                <a:r>
                  <a:rPr lang="en-US" altLang="ko-KR" i="0">
                    <a:latin typeface="Cambria Math" panose="02040503050406030204" pitchFamily="18" charset="0"/>
                    <a:ea typeface="Cambria Math" panose="02040503050406030204" pitchFamily="18" charset="0"/>
                  </a:rPr>
                  <a:t>ℓ=1</a:t>
                </a:r>
                <a:r>
                  <a:rPr lang="en-US" altLang="ko-KR" dirty="0" smtClean="0"/>
                  <a:t> ?</a:t>
                </a:r>
              </a:p>
              <a:p>
                <a:r>
                  <a:rPr lang="en-US" altLang="ko-KR" dirty="0" smtClean="0"/>
                  <a:t>Alternatively, if the heavy</a:t>
                </a:r>
                <a:r>
                  <a:rPr lang="en-US" altLang="ko-KR" baseline="0" dirty="0" smtClean="0"/>
                  <a:t> nonet is the excited states of </a:t>
                </a:r>
                <a:r>
                  <a:rPr lang="en-US" altLang="ko-KR" b="0" i="0" smtClean="0">
                    <a:latin typeface="Cambria Math" panose="02040503050406030204" pitchFamily="18" charset="0"/>
                  </a:rPr>
                  <a:t>𝑞</a:t>
                </a:r>
                <a:r>
                  <a:rPr lang="en-US" altLang="ko-KR" b="0" i="0" smtClean="0">
                    <a:latin typeface="Cambria Math" panose="02040503050406030204" pitchFamily="18" charset="0"/>
                  </a:rPr>
                  <a:t>𝑞 ̅</a:t>
                </a:r>
                <a:r>
                  <a:rPr lang="en-US" altLang="ko-KR" dirty="0" smtClean="0"/>
                  <a:t>, then I ask,</a:t>
                </a:r>
              </a:p>
              <a:p>
                <a:r>
                  <a:rPr lang="en-US" altLang="ko-KR" dirty="0" smtClean="0"/>
                  <a:t>where</a:t>
                </a:r>
                <a:r>
                  <a:rPr lang="en-US" altLang="ko-KR" baseline="0" dirty="0" smtClean="0"/>
                  <a:t> </a:t>
                </a:r>
                <a:r>
                  <a:rPr lang="en-US" altLang="ko-KR" dirty="0" smtClean="0"/>
                  <a:t>the two</a:t>
                </a:r>
                <a:r>
                  <a:rPr lang="en-US" altLang="ko-KR" baseline="0" dirty="0" smtClean="0"/>
                  <a:t> nonets fitted to the two </a:t>
                </a:r>
                <a:r>
                  <a:rPr lang="en-US" altLang="ko-KR" baseline="0" dirty="0" err="1" smtClean="0"/>
                  <a:t>tetraquarks</a:t>
                </a:r>
                <a:r>
                  <a:rPr lang="en-US" altLang="ko-KR" baseline="0" dirty="0" smtClean="0"/>
                  <a:t>?</a:t>
                </a:r>
                <a:endParaRPr lang="ko-KR" altLang="en-US" dirty="0"/>
              </a:p>
            </p:txBody>
          </p:sp>
        </mc:Fallback>
      </mc:AlternateContent>
      <p:sp>
        <p:nvSpPr>
          <p:cNvPr id="4" name="슬라이드 번호 개체 틀 3"/>
          <p:cNvSpPr>
            <a:spLocks noGrp="1"/>
          </p:cNvSpPr>
          <p:nvPr>
            <p:ph type="sldNum" sz="quarter" idx="10"/>
          </p:nvPr>
        </p:nvSpPr>
        <p:spPr/>
        <p:txBody>
          <a:bodyPr/>
          <a:lstStyle/>
          <a:p>
            <a:fld id="{C4471B38-0206-48BF-9687-B0B758E7D0A6}" type="slidenum">
              <a:rPr lang="ko-KR" altLang="en-US" smtClean="0"/>
              <a:t>36</a:t>
            </a:fld>
            <a:endParaRPr lang="ko-KR" altLang="en-US"/>
          </a:p>
        </p:txBody>
      </p:sp>
    </p:spTree>
    <p:extLst>
      <p:ext uri="{BB962C8B-B14F-4D97-AF65-F5344CB8AC3E}">
        <p14:creationId xmlns:p14="http://schemas.microsoft.com/office/powerpoint/2010/main" val="417922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C4471B38-0206-48BF-9687-B0B758E7D0A6}" type="slidenum">
              <a:rPr lang="ko-KR" altLang="en-US" smtClean="0"/>
              <a:t>4</a:t>
            </a:fld>
            <a:endParaRPr lang="ko-KR" altLang="en-US"/>
          </a:p>
        </p:txBody>
      </p:sp>
    </p:spTree>
    <p:extLst>
      <p:ext uri="{BB962C8B-B14F-4D97-AF65-F5344CB8AC3E}">
        <p14:creationId xmlns:p14="http://schemas.microsoft.com/office/powerpoint/2010/main" val="110560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C4471B38-0206-48BF-9687-B0B758E7D0A6}" type="slidenum">
              <a:rPr lang="ko-KR" altLang="en-US" smtClean="0"/>
              <a:t>5</a:t>
            </a:fld>
            <a:endParaRPr lang="ko-KR" altLang="en-US"/>
          </a:p>
        </p:txBody>
      </p:sp>
    </p:spTree>
    <p:extLst>
      <p:ext uri="{BB962C8B-B14F-4D97-AF65-F5344CB8AC3E}">
        <p14:creationId xmlns:p14="http://schemas.microsoft.com/office/powerpoint/2010/main" val="128226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C4471B38-0206-48BF-9687-B0B758E7D0A6}" type="slidenum">
              <a:rPr lang="ko-KR" altLang="en-US" smtClean="0"/>
              <a:t>6</a:t>
            </a:fld>
            <a:endParaRPr lang="ko-KR" altLang="en-US"/>
          </a:p>
        </p:txBody>
      </p:sp>
    </p:spTree>
    <p:extLst>
      <p:ext uri="{BB962C8B-B14F-4D97-AF65-F5344CB8AC3E}">
        <p14:creationId xmlns:p14="http://schemas.microsoft.com/office/powerpoint/2010/main" val="219898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pPr marL="268288" indent="-268288" latinLnBrk="0">
                  <a:spcBef>
                    <a:spcPct val="0"/>
                  </a:spcBef>
                  <a:buNone/>
                </a:pPr>
                <a:r>
                  <a:rPr lang="en-US" altLang="ko-KR" sz="1200" dirty="0" smtClean="0">
                    <a:latin typeface="HY견명조" panose="02030600000101010101" pitchFamily="18" charset="-127"/>
                    <a:ea typeface="HY견명조" panose="02030600000101010101" pitchFamily="18" charset="-127"/>
                  </a:rPr>
                  <a:t>※ </a:t>
                </a:r>
                <a:r>
                  <a:rPr lang="en-US" altLang="ko-KR" sz="1200" dirty="0" smtClean="0">
                    <a:latin typeface="+mn-lt"/>
                  </a:rPr>
                  <a:t>A key motivation for this is the “inverse mass ordering”, </a:t>
                </a:r>
              </a:p>
              <a:p>
                <a:pPr marL="268288" indent="-268288" latinLnBrk="0">
                  <a:spcBef>
                    <a:spcPct val="0"/>
                  </a:spcBef>
                  <a:buNone/>
                </a:pPr>
                <a:r>
                  <a:rPr lang="en-US" altLang="ko-KR" sz="1200" b="0" i="0" smtClean="0">
                    <a:latin typeface="Cambria Math" panose="02040503050406030204" pitchFamily="18" charset="0"/>
                  </a:rPr>
                  <a:t>𝑀[𝑎_0 (980)]&gt;𝑀[𝐾_0^∗ (700)]</a:t>
                </a:r>
                <a:r>
                  <a:rPr lang="en-US" altLang="ko-KR" sz="1200" i="0">
                    <a:latin typeface="Cambria Math" panose="02040503050406030204" pitchFamily="18" charset="0"/>
                  </a:rPr>
                  <a:t>,</a:t>
                </a:r>
                <a:r>
                  <a:rPr lang="en-US" altLang="ko-KR" sz="1200" b="0" i="0" smtClean="0">
                    <a:latin typeface="Cambria Math" panose="02040503050406030204" pitchFamily="18" charset="0"/>
                  </a:rPr>
                  <a:t> </a:t>
                </a:r>
                <a:r>
                  <a:rPr lang="en-US" altLang="ko-KR" sz="1200" b="0" i="0" smtClean="0">
                    <a:latin typeface="Cambria Math" panose="02040503050406030204" pitchFamily="18" charset="0"/>
                  </a:rPr>
                  <a:t> </a:t>
                </a:r>
                <a:r>
                  <a:rPr lang="en-US" altLang="ko-KR" sz="1200" i="0">
                    <a:latin typeface="Cambria Math" panose="02040503050406030204" pitchFamily="18" charset="0"/>
                  </a:rPr>
                  <a:t>𝑀[𝑎_0 (</a:t>
                </a:r>
                <a:r>
                  <a:rPr lang="en-US" altLang="ko-KR" sz="1200" b="0" i="0" smtClean="0">
                    <a:latin typeface="Cambria Math" panose="02040503050406030204" pitchFamily="18" charset="0"/>
                  </a:rPr>
                  <a:t>1450)]</a:t>
                </a:r>
                <a:r>
                  <a:rPr lang="en-US" altLang="ko-KR" sz="1200" i="0" smtClean="0">
                    <a:latin typeface="Cambria Math" panose="02040503050406030204" pitchFamily="18" charset="0"/>
                    <a:ea typeface="Cambria Math" panose="02040503050406030204" pitchFamily="18" charset="0"/>
                  </a:rPr>
                  <a:t>≳</a:t>
                </a:r>
                <a:r>
                  <a:rPr lang="en-US" altLang="ko-KR" sz="1200" i="0">
                    <a:latin typeface="Cambria Math" panose="02040503050406030204" pitchFamily="18" charset="0"/>
                  </a:rPr>
                  <a:t>𝑀[𝐾_0^∗ (</a:t>
                </a:r>
                <a:r>
                  <a:rPr lang="en-US" altLang="ko-KR" sz="1200" b="0" i="0" smtClean="0">
                    <a:latin typeface="Cambria Math" panose="02040503050406030204" pitchFamily="18" charset="0"/>
                  </a:rPr>
                  <a:t>1430)]</a:t>
                </a:r>
                <a:endParaRPr lang="en-US" altLang="ko-KR" sz="1200" dirty="0" smtClean="0">
                  <a:latin typeface="+mn-lt"/>
                </a:endParaRPr>
              </a:p>
              <a:p>
                <a:pPr marL="268288" indent="-268288" latinLnBrk="0">
                  <a:spcBef>
                    <a:spcPct val="0"/>
                  </a:spcBef>
                  <a:buNone/>
                </a:pPr>
                <a:r>
                  <a:rPr lang="en-US" altLang="ko-KR" sz="1200" dirty="0" smtClean="0">
                    <a:latin typeface="+mn-lt"/>
                  </a:rPr>
                  <a:t>In tetraquark mixing model, the two nonets are given by</a:t>
                </a:r>
                <a:r>
                  <a:rPr lang="en-US" altLang="ko-KR" sz="1200" baseline="0" dirty="0" smtClean="0">
                    <a:latin typeface="+mn-lt"/>
                  </a:rPr>
                  <a:t> the linear combinations of the two types.</a:t>
                </a:r>
                <a:endParaRPr lang="en-US" altLang="ko-KR" sz="1200" dirty="0" smtClean="0">
                  <a:latin typeface="+mn-lt"/>
                </a:endParaRPr>
              </a:p>
              <a:p>
                <a:pPr marL="268288" indent="-268288" latinLnBrk="0">
                  <a:spcBef>
                    <a:spcPct val="0"/>
                  </a:spcBef>
                  <a:buNone/>
                </a:pPr>
                <a:r>
                  <a:rPr lang="en-US" altLang="ko-KR" sz="1200" dirty="0" smtClean="0">
                    <a:latin typeface="+mn-lt"/>
                  </a:rPr>
                  <a:t>as these</a:t>
                </a:r>
                <a:r>
                  <a:rPr lang="en-US" altLang="ko-KR" sz="1200" baseline="0" dirty="0" smtClean="0">
                    <a:latin typeface="+mn-lt"/>
                  </a:rPr>
                  <a:t> </a:t>
                </a:r>
                <a:r>
                  <a:rPr lang="en-US" altLang="ko-KR" sz="1200" dirty="0" smtClean="0">
                    <a:latin typeface="+mn-lt"/>
                  </a:rPr>
                  <a:t>form the eigenstates of the color-spin interaction,</a:t>
                </a:r>
                <a:r>
                  <a:rPr lang="en-US" altLang="ko-KR" sz="1200" baseline="0" dirty="0" smtClean="0">
                    <a:latin typeface="+mn-lt"/>
                  </a:rPr>
                  <a:t> the main part of</a:t>
                </a:r>
              </a:p>
              <a:p>
                <a:pPr marL="268288" indent="-268288" latinLnBrk="0">
                  <a:spcBef>
                    <a:spcPct val="0"/>
                  </a:spcBef>
                  <a:buNone/>
                </a:pPr>
                <a:r>
                  <a:rPr lang="en-US" altLang="ko-KR" sz="1200" baseline="0" dirty="0" smtClean="0">
                    <a:latin typeface="+mn-lt"/>
                  </a:rPr>
                  <a:t>the Hamiltonian. </a:t>
                </a:r>
              </a:p>
              <a:p>
                <a:pPr marL="268288" indent="-268288" latinLnBrk="0">
                  <a:spcBef>
                    <a:spcPct val="0"/>
                  </a:spcBef>
                  <a:buNone/>
                </a:pPr>
                <a:r>
                  <a:rPr lang="en-US" altLang="ko-KR" sz="1200" baseline="0" dirty="0" smtClean="0">
                    <a:latin typeface="+mn-lt"/>
                  </a:rPr>
                  <a:t>Thus, the linear combinations represent physical states, the two nonets.</a:t>
                </a:r>
                <a:endParaRPr lang="en-US" altLang="ko-KR" sz="1200" dirty="0">
                  <a:latin typeface="+mn-lt"/>
                </a:endParaRPr>
              </a:p>
              <a:p>
                <a:endParaRPr lang="ko-KR" altLang="en-US" dirty="0"/>
              </a:p>
            </p:txBody>
          </p:sp>
        </mc:Fallback>
      </mc:AlternateContent>
      <p:sp>
        <p:nvSpPr>
          <p:cNvPr id="4" name="슬라이드 번호 개체 틀 3"/>
          <p:cNvSpPr>
            <a:spLocks noGrp="1"/>
          </p:cNvSpPr>
          <p:nvPr>
            <p:ph type="sldNum" sz="quarter" idx="10"/>
          </p:nvPr>
        </p:nvSpPr>
        <p:spPr/>
        <p:txBody>
          <a:bodyPr/>
          <a:lstStyle/>
          <a:p>
            <a:fld id="{C4471B38-0206-48BF-9687-B0B758E7D0A6}" type="slidenum">
              <a:rPr lang="ko-KR" altLang="en-US" smtClean="0"/>
              <a:t>8</a:t>
            </a:fld>
            <a:endParaRPr lang="ko-KR" altLang="en-US"/>
          </a:p>
        </p:txBody>
      </p:sp>
    </p:spTree>
    <p:extLst>
      <p:ext uri="{BB962C8B-B14F-4D97-AF65-F5344CB8AC3E}">
        <p14:creationId xmlns:p14="http://schemas.microsoft.com/office/powerpoint/2010/main" val="375393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pPr defTabSz="947505">
                  <a:defRPr/>
                </a:pPr>
                <a:endParaRPr lang="en-US" altLang="ko-KR" dirty="0"/>
              </a:p>
              <a:p>
                <a:endParaRPr lang="ko-KR" altLang="en-US" dirty="0"/>
              </a:p>
            </p:txBody>
          </p:sp>
        </mc:Choice>
        <mc:Fallback xmlns="">
          <p:sp>
            <p:nvSpPr>
              <p:cNvPr id="3" name="슬라이드 노트 개체 틀 2"/>
              <p:cNvSpPr>
                <a:spLocks noGrp="1"/>
              </p:cNvSpPr>
              <p:nvPr>
                <p:ph type="body" idx="1"/>
              </p:nvPr>
            </p:nvSpPr>
            <p:spPr/>
            <p:txBody>
              <a:bodyPr/>
              <a:lstStyle/>
              <a:p>
                <a:pPr marL="171450" marR="0" lvl="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en-US" altLang="ko-KR" sz="1200" dirty="0">
                    <a:latin typeface="+mn-lt"/>
                  </a:rPr>
                  <a:t>Physical states can be obtained by </a:t>
                </a:r>
                <a:r>
                  <a:rPr lang="en-US" altLang="ko-KR" sz="1200" dirty="0" err="1">
                    <a:latin typeface="+mn-lt"/>
                  </a:rPr>
                  <a:t>diagonalizing</a:t>
                </a:r>
                <a:r>
                  <a:rPr lang="en-US" altLang="ko-KR" sz="1200" dirty="0">
                    <a:latin typeface="+mn-lt"/>
                  </a:rPr>
                  <a:t> </a:t>
                </a:r>
                <a:r>
                  <a:rPr lang="en-US" altLang="ko-KR" sz="1200" dirty="0">
                    <a:solidFill>
                      <a:prstClr val="black"/>
                    </a:solidFill>
                    <a:latin typeface="Calibri" panose="020F0502020204030204"/>
                  </a:rPr>
                  <a:t>the </a:t>
                </a:r>
                <a:r>
                  <a:rPr lang="en-US" altLang="ko-KR" sz="1200" dirty="0">
                    <a:solidFill>
                      <a:srgbClr val="0033CC"/>
                    </a:solidFill>
                    <a:latin typeface="Calibri" panose="020F0502020204030204"/>
                  </a:rPr>
                  <a:t>2x2 </a:t>
                </a:r>
                <a:r>
                  <a:rPr lang="en-US" altLang="ko-KR" sz="1200" dirty="0">
                    <a:solidFill>
                      <a:prstClr val="black"/>
                    </a:solidFill>
                    <a:latin typeface="Calibri" panose="020F0502020204030204"/>
                  </a:rPr>
                  <a:t>matrix of </a:t>
                </a:r>
                <a:r>
                  <a:rPr lang="en-US" altLang="ko-KR" sz="1200" i="0">
                    <a:solidFill>
                      <a:srgbClr val="0033CC"/>
                    </a:solidFill>
                    <a:latin typeface="Cambria Math" panose="02040503050406030204" pitchFamily="18" charset="0"/>
                  </a:rPr>
                  <a:t>𝑉_𝐶𝑆</a:t>
                </a:r>
                <a:r>
                  <a:rPr lang="en-US" altLang="ko-KR" sz="1200" dirty="0">
                    <a:solidFill>
                      <a:prstClr val="black"/>
                    </a:solidFill>
                    <a:latin typeface="Calibri" panose="020F0502020204030204"/>
                  </a:rPr>
                  <a:t> </a:t>
                </a:r>
                <a:r>
                  <a:rPr lang="en-US" altLang="ko-KR" sz="1200" dirty="0">
                    <a:latin typeface="+mn-lt"/>
                  </a:rPr>
                  <a:t>for each member of the two nonets.</a:t>
                </a:r>
              </a:p>
              <a:p>
                <a:endParaRPr lang="ko-KR" altLang="en-US" dirty="0"/>
              </a:p>
            </p:txBody>
          </p:sp>
        </mc:Fallback>
      </mc:AlternateContent>
      <p:sp>
        <p:nvSpPr>
          <p:cNvPr id="4" name="슬라이드 번호 개체 틀 3"/>
          <p:cNvSpPr>
            <a:spLocks noGrp="1"/>
          </p:cNvSpPr>
          <p:nvPr>
            <p:ph type="sldNum" sz="quarter" idx="5"/>
          </p:nvPr>
        </p:nvSpPr>
        <p:spPr/>
        <p:txBody>
          <a:bodyPr/>
          <a:lstStyle/>
          <a:p>
            <a:fld id="{C4471B38-0206-48BF-9687-B0B758E7D0A6}" type="slidenum">
              <a:rPr lang="ko-KR" altLang="en-US" smtClean="0"/>
              <a:t>10</a:t>
            </a:fld>
            <a:endParaRPr lang="ko-KR" altLang="en-US"/>
          </a:p>
        </p:txBody>
      </p:sp>
    </p:spTree>
    <p:extLst>
      <p:ext uri="{BB962C8B-B14F-4D97-AF65-F5344CB8AC3E}">
        <p14:creationId xmlns:p14="http://schemas.microsoft.com/office/powerpoint/2010/main" val="154059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C4471B38-0206-48BF-9687-B0B758E7D0A6}" type="slidenum">
              <a:rPr lang="ko-KR" altLang="en-US" smtClean="0"/>
              <a:t>12</a:t>
            </a:fld>
            <a:endParaRPr lang="ko-KR" altLang="en-US"/>
          </a:p>
        </p:txBody>
      </p:sp>
    </p:spTree>
    <p:extLst>
      <p:ext uri="{BB962C8B-B14F-4D97-AF65-F5344CB8AC3E}">
        <p14:creationId xmlns:p14="http://schemas.microsoft.com/office/powerpoint/2010/main" val="223145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C4471B38-0206-48BF-9687-B0B758E7D0A6}" type="slidenum">
              <a:rPr lang="ko-KR" altLang="en-US" smtClean="0"/>
              <a:t>18</a:t>
            </a:fld>
            <a:endParaRPr lang="ko-KR" altLang="en-US"/>
          </a:p>
        </p:txBody>
      </p:sp>
    </p:spTree>
    <p:extLst>
      <p:ext uri="{BB962C8B-B14F-4D97-AF65-F5344CB8AC3E}">
        <p14:creationId xmlns:p14="http://schemas.microsoft.com/office/powerpoint/2010/main" val="388558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C4471B38-0206-48BF-9687-B0B758E7D0A6}" type="slidenum">
              <a:rPr lang="ko-KR" altLang="en-US" smtClean="0"/>
              <a:t>28</a:t>
            </a:fld>
            <a:endParaRPr lang="ko-KR" altLang="en-US"/>
          </a:p>
        </p:txBody>
      </p:sp>
    </p:spTree>
    <p:extLst>
      <p:ext uri="{BB962C8B-B14F-4D97-AF65-F5344CB8AC3E}">
        <p14:creationId xmlns:p14="http://schemas.microsoft.com/office/powerpoint/2010/main" val="123253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endParaRPr lang="en-US" dirty="0"/>
          </a:p>
        </p:txBody>
      </p:sp>
      <p:sp>
        <p:nvSpPr>
          <p:cNvPr id="4" name="Date Placeholder 3"/>
          <p:cNvSpPr>
            <a:spLocks noGrp="1"/>
          </p:cNvSpPr>
          <p:nvPr>
            <p:ph type="dt" sz="half" idx="10"/>
          </p:nvPr>
        </p:nvSpPr>
        <p:spPr/>
        <p:txBody>
          <a:bodyPr/>
          <a:lstStyle/>
          <a:p>
            <a:fld id="{14C851E1-4FBA-4FBD-8A35-0E907BD3B56E}" type="datetime1">
              <a:rPr lang="ko-KR" altLang="en-US" smtClean="0"/>
              <a:t>2024-07-08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143061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EA748E23-3401-408C-8661-82ED1DB1E77D}" type="datetime1">
              <a:rPr lang="ko-KR" altLang="en-US" smtClean="0"/>
              <a:t>2024-07-08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422412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F83C73D6-5633-4A70-8D96-0EC7CCF34221}" type="datetime1">
              <a:rPr lang="ko-KR" altLang="en-US" smtClean="0"/>
              <a:t>2024-07-08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255961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48"/>
            <a:ext cx="8229600" cy="5851525"/>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 name="날짜 개체 틀 23"/>
          <p:cNvSpPr>
            <a:spLocks noGrp="1"/>
          </p:cNvSpPr>
          <p:nvPr>
            <p:ph type="dt" sz="half" idx="10"/>
          </p:nvPr>
        </p:nvSpPr>
        <p:spPr/>
        <p:txBody>
          <a:bodyPr/>
          <a:lstStyle>
            <a:lvl1pPr>
              <a:defRPr/>
            </a:lvl1pPr>
          </a:lstStyle>
          <a:p>
            <a:pPr>
              <a:defRPr/>
            </a:pPr>
            <a:fld id="{82CF3497-017B-47C9-B759-12BCE150CEB7}" type="datetime1">
              <a:rPr lang="ko-KR" altLang="en-US" smtClean="0"/>
              <a:t>2024-07-08</a:t>
            </a:fld>
            <a:endParaRPr lang="en-US" altLang="ko-KR"/>
          </a:p>
        </p:txBody>
      </p:sp>
      <p:sp>
        <p:nvSpPr>
          <p:cNvPr id="4" name="바닥글 개체 틀 9"/>
          <p:cNvSpPr>
            <a:spLocks noGrp="1"/>
          </p:cNvSpPr>
          <p:nvPr>
            <p:ph type="ftr" sz="quarter" idx="11"/>
          </p:nvPr>
        </p:nvSpPr>
        <p:spPr/>
        <p:txBody>
          <a:bodyPr/>
          <a:lstStyle>
            <a:lvl1pPr>
              <a:defRPr/>
            </a:lvl1pPr>
          </a:lstStyle>
          <a:p>
            <a:pPr>
              <a:defRPr/>
            </a:pPr>
            <a:endParaRPr lang="en-US" altLang="ko-KR"/>
          </a:p>
        </p:txBody>
      </p:sp>
      <p:sp>
        <p:nvSpPr>
          <p:cNvPr id="5" name="슬라이드 번호 개체 틀 21"/>
          <p:cNvSpPr>
            <a:spLocks noGrp="1"/>
          </p:cNvSpPr>
          <p:nvPr>
            <p:ph type="sldNum" sz="quarter" idx="12"/>
          </p:nvPr>
        </p:nvSpPr>
        <p:spPr/>
        <p:txBody>
          <a:bodyPr/>
          <a:lstStyle>
            <a:lvl1pPr>
              <a:defRPr/>
            </a:lvl1pPr>
          </a:lstStyle>
          <a:p>
            <a:pPr>
              <a:defRPr/>
            </a:pPr>
            <a:fld id="{3808E637-0108-41FA-B3FE-6C97E3E05E51}" type="slidenum">
              <a:rPr lang="en-US" altLang="ko-KR"/>
              <a:pPr>
                <a:defRPr/>
              </a:pPr>
              <a:t>‹#›</a:t>
            </a:fld>
            <a:endParaRPr lang="en-US" altLang="ko-KR"/>
          </a:p>
        </p:txBody>
      </p:sp>
    </p:spTree>
    <p:extLst>
      <p:ext uri="{BB962C8B-B14F-4D97-AF65-F5344CB8AC3E}">
        <p14:creationId xmlns:p14="http://schemas.microsoft.com/office/powerpoint/2010/main" val="402771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FE80CFB0-DEBE-47B6-B62D-45F829F268BA}" type="datetime1">
              <a:rPr lang="ko-KR" altLang="en-US" smtClean="0"/>
              <a:t>2024-07-08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257736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Date Placeholder 3"/>
          <p:cNvSpPr>
            <a:spLocks noGrp="1"/>
          </p:cNvSpPr>
          <p:nvPr>
            <p:ph type="dt" sz="half" idx="10"/>
          </p:nvPr>
        </p:nvSpPr>
        <p:spPr/>
        <p:txBody>
          <a:bodyPr/>
          <a:lstStyle/>
          <a:p>
            <a:fld id="{58FB151A-6B6A-4C67-A31A-21CCDC06CA01}" type="datetime1">
              <a:rPr lang="ko-KR" altLang="en-US" smtClean="0"/>
              <a:t>2024-07-08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54294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E2B9F397-C321-420C-980A-A332C6E1F196}" type="datetime1">
              <a:rPr lang="ko-KR" altLang="en-US" smtClean="0"/>
              <a:t>2024-07-08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162488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07BD6239-D331-480B-8861-64CB071408AC}" type="datetime1">
              <a:rPr lang="ko-KR" altLang="en-US" smtClean="0"/>
              <a:t>2024-07-08</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237206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7F8725F3-1A7F-4405-9468-EF67922C9F39}" type="datetime1">
              <a:rPr lang="ko-KR" altLang="en-US" smtClean="0"/>
              <a:t>2024-07-08</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221111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2AD24-475F-4DF6-A715-1FD31C0345BB}" type="datetime1">
              <a:rPr lang="ko-KR" altLang="en-US" smtClean="0"/>
              <a:t>2024-07-08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144907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6D3EAA18-242D-4AE3-BD39-B5217CD119FD}" type="datetime1">
              <a:rPr lang="ko-KR" altLang="en-US" smtClean="0"/>
              <a:t>2024-07-08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101095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BA895DC8-A4BA-4B4C-AD7F-A346347AA897}" type="datetime1">
              <a:rPr lang="ko-KR" altLang="en-US" smtClean="0"/>
              <a:t>2024-07-08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225075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D0470-3978-4D9F-BC80-51F979171D85}" type="datetime1">
              <a:rPr lang="ko-KR" altLang="en-US" smtClean="0"/>
              <a:t>2024-07-08</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C7ACD-A43A-4791-9360-251F151CC5DF}" type="slidenum">
              <a:rPr lang="ko-KR" altLang="en-US" smtClean="0"/>
              <a:t>‹#›</a:t>
            </a:fld>
            <a:endParaRPr lang="ko-KR" altLang="en-US"/>
          </a:p>
        </p:txBody>
      </p:sp>
    </p:spTree>
    <p:extLst>
      <p:ext uri="{BB962C8B-B14F-4D97-AF65-F5344CB8AC3E}">
        <p14:creationId xmlns:p14="http://schemas.microsoft.com/office/powerpoint/2010/main" val="19767324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0.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0.png"/><Relationship Id="rId5" Type="http://schemas.openxmlformats.org/officeDocument/2006/relationships/image" Target="../media/image32.png"/><Relationship Id="rId4" Type="http://schemas.openxmlformats.org/officeDocument/2006/relationships/image" Target="../media/image3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370.png"/><Relationship Id="rId3" Type="http://schemas.openxmlformats.org/officeDocument/2006/relationships/image" Target="../media/image29.png"/><Relationship Id="rId12" Type="http://schemas.openxmlformats.org/officeDocument/2006/relationships/image" Target="../media/image55.png"/><Relationship Id="rId17"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00.png"/><Relationship Id="rId5" Type="http://schemas.openxmlformats.org/officeDocument/2006/relationships/image" Target="../media/image58.png"/><Relationship Id="rId4" Type="http://schemas.openxmlformats.org/officeDocument/2006/relationships/image" Target="../media/image57.png"/><Relationship Id="rId14" Type="http://schemas.openxmlformats.org/officeDocument/2006/relationships/image" Target="../media/image460.png"/></Relationships>
</file>

<file path=ppt/slides/_rels/slide1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230.png"/><Relationship Id="rId4" Type="http://schemas.openxmlformats.org/officeDocument/2006/relationships/image" Target="../media/image221.png"/></Relationships>
</file>

<file path=ppt/slides/_rels/slide14.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46.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671.png"/><Relationship Id="rId2" Type="http://schemas.openxmlformats.org/officeDocument/2006/relationships/image" Target="../media/image30.pn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75.png"/><Relationship Id="rId5" Type="http://schemas.openxmlformats.org/officeDocument/2006/relationships/image" Target="../media/image60.png"/><Relationship Id="rId15" Type="http://schemas.openxmlformats.org/officeDocument/2006/relationships/image" Target="../media/image650.png"/><Relationship Id="rId10" Type="http://schemas.openxmlformats.org/officeDocument/2006/relationships/image" Target="../media/image63.png"/><Relationship Id="rId4" Type="http://schemas.openxmlformats.org/officeDocument/2006/relationships/image" Target="../media/image56.png"/><Relationship Id="rId9" Type="http://schemas.openxmlformats.org/officeDocument/2006/relationships/image" Target="../media/image73.png"/><Relationship Id="rId14"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780.png"/><Relationship Id="rId18" Type="http://schemas.openxmlformats.org/officeDocument/2006/relationships/image" Target="../media/image78.png"/><Relationship Id="rId3" Type="http://schemas.openxmlformats.org/officeDocument/2006/relationships/image" Target="../media/image56.png"/><Relationship Id="rId7" Type="http://schemas.openxmlformats.org/officeDocument/2006/relationships/image" Target="../media/image69.png"/><Relationship Id="rId12" Type="http://schemas.openxmlformats.org/officeDocument/2006/relationships/image" Target="../media/image70.png"/><Relationship Id="rId17" Type="http://schemas.openxmlformats.org/officeDocument/2006/relationships/image" Target="../media/image811.png"/><Relationship Id="rId2" Type="http://schemas.openxmlformats.org/officeDocument/2006/relationships/image" Target="../media/image64.png"/><Relationship Id="rId16" Type="http://schemas.openxmlformats.org/officeDocument/2006/relationships/image" Target="../media/image800.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68.png"/><Relationship Id="rId5" Type="http://schemas.openxmlformats.org/officeDocument/2006/relationships/image" Target="../media/image80.png"/><Relationship Id="rId15" Type="http://schemas.openxmlformats.org/officeDocument/2006/relationships/image" Target="../media/image92.png"/><Relationship Id="rId10"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83.png"/><Relationship Id="rId14" Type="http://schemas.openxmlformats.org/officeDocument/2006/relationships/image" Target="../media/image750.pn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40.png"/><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42.png"/><Relationship Id="rId5" Type="http://schemas.openxmlformats.org/officeDocument/2006/relationships/image" Target="../media/image97.png"/><Relationship Id="rId4" Type="http://schemas.openxmlformats.org/officeDocument/2006/relationships/image" Target="../media/image96.pn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71.png"/><Relationship Id="rId5" Type="http://schemas.openxmlformats.org/officeDocument/2006/relationships/image" Target="../media/image87.png"/><Relationship Id="rId10" Type="http://schemas.openxmlformats.org/officeDocument/2006/relationships/image" Target="../media/image890.png"/><Relationship Id="rId4" Type="http://schemas.openxmlformats.org/officeDocument/2006/relationships/image" Target="../media/image851.png"/><Relationship Id="rId9" Type="http://schemas.openxmlformats.org/officeDocument/2006/relationships/image" Target="../media/image870.png"/></Relationships>
</file>

<file path=ppt/slides/_rels/slide19.xml.rels><?xml version="1.0" encoding="UTF-8" standalone="yes"?>
<Relationships xmlns="http://schemas.openxmlformats.org/package/2006/relationships"><Relationship Id="rId2" Type="http://schemas.openxmlformats.org/officeDocument/2006/relationships/image" Target="../media/image8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2" Type="http://schemas.openxmlformats.org/officeDocument/2006/relationships/image" Target="../media/image1210.png"/><Relationship Id="rId1" Type="http://schemas.openxmlformats.org/officeDocument/2006/relationships/slideLayout" Target="../slideLayouts/slideLayout7.xml"/><Relationship Id="rId44" Type="http://schemas.openxmlformats.org/officeDocument/2006/relationships/image" Target="../media/image3.png"/><Relationship Id="rId43"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95.png"/><Relationship Id="rId4" Type="http://schemas.openxmlformats.org/officeDocument/2006/relationships/image" Target="../media/image103.png"/><Relationship Id="rId9" Type="http://schemas.openxmlformats.org/officeDocument/2006/relationships/image" Target="../media/image108.png"/></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25.png"/><Relationship Id="rId18" Type="http://schemas.openxmlformats.org/officeDocument/2006/relationships/image" Target="../media/image113.png"/><Relationship Id="rId3" Type="http://schemas.openxmlformats.org/officeDocument/2006/relationships/image" Target="../media/image861.png"/><Relationship Id="rId21" Type="http://schemas.openxmlformats.org/officeDocument/2006/relationships/image" Target="../media/image115.png"/><Relationship Id="rId7" Type="http://schemas.openxmlformats.org/officeDocument/2006/relationships/image" Target="../media/image106.png"/><Relationship Id="rId12" Type="http://schemas.openxmlformats.org/officeDocument/2006/relationships/image" Target="../media/image124.png"/><Relationship Id="rId17" Type="http://schemas.openxmlformats.org/officeDocument/2006/relationships/image" Target="../media/image112.png"/><Relationship Id="rId2" Type="http://schemas.openxmlformats.org/officeDocument/2006/relationships/image" Target="../media/image98.png"/><Relationship Id="rId16" Type="http://schemas.openxmlformats.org/officeDocument/2006/relationships/image" Target="../media/image1110.png"/><Relationship Id="rId20" Type="http://schemas.openxmlformats.org/officeDocument/2006/relationships/image" Target="../media/image1150.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11.png"/><Relationship Id="rId24" Type="http://schemas.openxmlformats.org/officeDocument/2006/relationships/image" Target="../media/image119.png"/><Relationship Id="rId5" Type="http://schemas.openxmlformats.org/officeDocument/2006/relationships/image" Target="../media/image100.png"/><Relationship Id="rId15" Type="http://schemas.openxmlformats.org/officeDocument/2006/relationships/image" Target="../media/image127.png"/><Relationship Id="rId23" Type="http://schemas.openxmlformats.org/officeDocument/2006/relationships/image" Target="../media/image118.png"/><Relationship Id="rId10" Type="http://schemas.openxmlformats.org/officeDocument/2006/relationships/image" Target="../media/image110.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9.png"/><Relationship Id="rId14" Type="http://schemas.openxmlformats.org/officeDocument/2006/relationships/image" Target="../media/image126.png"/><Relationship Id="rId22" Type="http://schemas.openxmlformats.org/officeDocument/2006/relationships/image" Target="../media/image117.png"/></Relationships>
</file>

<file path=ppt/slides/_rels/slide2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230.png"/><Relationship Id="rId12" Type="http://schemas.openxmlformats.org/officeDocument/2006/relationships/image" Target="../media/image123.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700.png"/><Relationship Id="rId5" Type="http://schemas.openxmlformats.org/officeDocument/2006/relationships/image" Target="../media/image135.png"/><Relationship Id="rId10" Type="http://schemas.openxmlformats.org/officeDocument/2006/relationships/image" Target="../media/image690.png"/><Relationship Id="rId4" Type="http://schemas.openxmlformats.org/officeDocument/2006/relationships/image" Target="../media/image134.png"/></Relationships>
</file>

<file path=ppt/slides/_rels/slide2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10" Type="http://schemas.openxmlformats.org/officeDocument/2006/relationships/image" Target="../media/image148.png"/><Relationship Id="rId4" Type="http://schemas.openxmlformats.org/officeDocument/2006/relationships/image" Target="../media/image141.png"/></Relationships>
</file>

<file path=ppt/slides/_rels/slide2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38.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6.png"/><Relationship Id="rId4" Type="http://schemas.openxmlformats.org/officeDocument/2006/relationships/image" Target="../media/image1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33.emf"/><Relationship Id="rId3" Type="http://schemas.openxmlformats.org/officeDocument/2006/relationships/image" Target="../media/image1340.png"/><Relationship Id="rId7" Type="http://schemas.openxmlformats.org/officeDocument/2006/relationships/image" Target="../media/image650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21.png"/><Relationship Id="rId11" Type="http://schemas.openxmlformats.org/officeDocument/2006/relationships/image" Target="../media/image540.png"/><Relationship Id="rId5" Type="http://schemas.openxmlformats.org/officeDocument/2006/relationships/image" Target="../media/image511.png"/><Relationship Id="rId10" Type="http://schemas.openxmlformats.org/officeDocument/2006/relationships/image" Target="../media/image680.png"/><Relationship Id="rId4" Type="http://schemas.openxmlformats.org/officeDocument/2006/relationships/image" Target="../media/image4900.png"/><Relationship Id="rId9" Type="http://schemas.openxmlformats.org/officeDocument/2006/relationships/image" Target="../media/image134.emf"/></Relationships>
</file>

<file path=ppt/slides/_rels/slide32.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50.png"/></Relationships>
</file>

<file path=ppt/slides/_rels/slide33.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9800.png"/><Relationship Id="rId1" Type="http://schemas.openxmlformats.org/officeDocument/2006/relationships/slideLayout" Target="../slideLayouts/slideLayout7.xml"/><Relationship Id="rId6" Type="http://schemas.openxmlformats.org/officeDocument/2006/relationships/image" Target="../media/image1012.png"/><Relationship Id="rId5" Type="http://schemas.openxmlformats.org/officeDocument/2006/relationships/image" Target="../media/image1030.png"/><Relationship Id="rId4" Type="http://schemas.openxmlformats.org/officeDocument/2006/relationships/image" Target="../media/image10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930.png"/><Relationship Id="rId3" Type="http://schemas.openxmlformats.org/officeDocument/2006/relationships/image" Target="../media/image1011.png"/><Relationship Id="rId7" Type="http://schemas.openxmlformats.org/officeDocument/2006/relationships/image" Target="../media/image891.png"/><Relationship Id="rId12" Type="http://schemas.openxmlformats.org/officeDocument/2006/relationships/image" Target="../media/image280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81.png"/><Relationship Id="rId11" Type="http://schemas.openxmlformats.org/officeDocument/2006/relationships/image" Target="../media/image2700.png"/><Relationship Id="rId5" Type="http://schemas.openxmlformats.org/officeDocument/2006/relationships/image" Target="../media/image1320.png"/><Relationship Id="rId10" Type="http://schemas.openxmlformats.org/officeDocument/2006/relationships/image" Target="../media/image2600.png"/><Relationship Id="rId4" Type="http://schemas.openxmlformats.org/officeDocument/2006/relationships/image" Target="../media/image840.png"/></Relationships>
</file>

<file path=ppt/slides/_rels/slide36.xml.rels><?xml version="1.0" encoding="UTF-8" standalone="yes"?>
<Relationships xmlns="http://schemas.openxmlformats.org/package/2006/relationships"><Relationship Id="rId8" Type="http://schemas.openxmlformats.org/officeDocument/2006/relationships/image" Target="../media/image8900.png"/><Relationship Id="rId13" Type="http://schemas.openxmlformats.org/officeDocument/2006/relationships/image" Target="../media/image3400.png"/><Relationship Id="rId3" Type="http://schemas.openxmlformats.org/officeDocument/2006/relationships/image" Target="../media/image2900.png"/><Relationship Id="rId7" Type="http://schemas.openxmlformats.org/officeDocument/2006/relationships/image" Target="../media/image880.png"/><Relationship Id="rId12" Type="http://schemas.openxmlformats.org/officeDocument/2006/relationships/image" Target="../media/image3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700.png"/><Relationship Id="rId11" Type="http://schemas.openxmlformats.org/officeDocument/2006/relationships/image" Target="../media/image7110.png"/><Relationship Id="rId5" Type="http://schemas.openxmlformats.org/officeDocument/2006/relationships/image" Target="../media/image136.emf"/><Relationship Id="rId10" Type="http://schemas.openxmlformats.org/officeDocument/2006/relationships/image" Target="../media/image149.png"/><Relationship Id="rId4" Type="http://schemas.openxmlformats.org/officeDocument/2006/relationships/image" Target="../media/image135.emf"/><Relationship Id="rId9" Type="http://schemas.openxmlformats.org/officeDocument/2006/relationships/image" Target="../media/image9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3500.png"/><Relationship Id="rId1" Type="http://schemas.openxmlformats.org/officeDocument/2006/relationships/slideLayout" Target="../slideLayouts/slideLayout7.xml"/><Relationship Id="rId5" Type="http://schemas.openxmlformats.org/officeDocument/2006/relationships/image" Target="../media/image672.png"/><Relationship Id="rId4" Type="http://schemas.openxmlformats.org/officeDocument/2006/relationships/image" Target="../media/image1110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711.png"/><Relationship Id="rId5" Type="http://schemas.openxmlformats.org/officeDocument/2006/relationships/image" Target="../media/image12.png"/><Relationship Id="rId10" Type="http://schemas.openxmlformats.org/officeDocument/2006/relationships/image" Target="../media/image147.png"/><Relationship Id="rId4" Type="http://schemas.openxmlformats.org/officeDocument/2006/relationships/image" Target="../media/image11.png"/><Relationship Id="rId9" Type="http://schemas.openxmlformats.org/officeDocument/2006/relationships/image" Target="../media/image710.png"/><Relationship Id="rId14" Type="http://schemas.openxmlformats.org/officeDocument/2006/relationships/image" Target="../media/image810.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013.png"/><Relationship Id="rId12" Type="http://schemas.openxmlformats.org/officeDocument/2006/relationships/image" Target="../media/image912.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36.png"/><Relationship Id="rId15" Type="http://schemas.openxmlformats.org/officeDocument/2006/relationships/image" Target="../media/image1211.png"/><Relationship Id="rId10" Type="http://schemas.openxmlformats.org/officeDocument/2006/relationships/image" Target="../media/image35.png"/><Relationship Id="rId9" Type="http://schemas.openxmlformats.org/officeDocument/2006/relationships/image" Target="../media/image34.png"/><Relationship Id="rId14" Type="http://schemas.openxmlformats.org/officeDocument/2006/relationships/image" Target="../media/image1111.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49.png"/><Relationship Id="rId3" Type="http://schemas.openxmlformats.org/officeDocument/2006/relationships/image" Target="../media/image812.png"/><Relationship Id="rId21" Type="http://schemas.openxmlformats.org/officeDocument/2006/relationships/image" Target="../media/image52.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notesSlide" Target="../notesSlides/notesSlide4.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16.png"/><Relationship Id="rId15" Type="http://schemas.openxmlformats.org/officeDocument/2006/relationships/image" Target="../media/image137.png"/><Relationship Id="rId23" Type="http://schemas.openxmlformats.org/officeDocument/2006/relationships/image" Target="../media/image54.png"/><Relationship Id="rId10" Type="http://schemas.openxmlformats.org/officeDocument/2006/relationships/image" Target="../media/image42.png"/><Relationship Id="rId19" Type="http://schemas.openxmlformats.org/officeDocument/2006/relationships/image" Target="../media/image50.png"/><Relationship Id="rId9" Type="http://schemas.openxmlformats.org/officeDocument/2006/relationships/image" Target="../media/image41.png"/><Relationship Id="rId14" Type="http://schemas.openxmlformats.org/officeDocument/2006/relationships/image" Target="../media/image1411.png"/><Relationship Id="rId22"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180.png"/><Relationship Id="rId3" Type="http://schemas.openxmlformats.org/officeDocument/2006/relationships/image" Target="../media/image17.png"/><Relationship Id="rId7" Type="http://schemas.openxmlformats.org/officeDocument/2006/relationships/image" Target="../media/image570.png"/><Relationship Id="rId12" Type="http://schemas.openxmlformats.org/officeDocument/2006/relationships/image" Target="../media/image62.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60.png"/><Relationship Id="rId5" Type="http://schemas.openxmlformats.org/officeDocument/2006/relationships/image" Target="../media/image170.png"/><Relationship Id="rId1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590.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1.png"/><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31.png"/><Relationship Id="rId4" Type="http://schemas.openxmlformats.org/officeDocument/2006/relationships/image" Target="../media/image56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슬라이드 번호 개체 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557213" indent="-214313">
              <a:defRPr kumimoji="1">
                <a:solidFill>
                  <a:schemeClr val="tx1"/>
                </a:solidFill>
                <a:latin typeface="굴림" panose="020B0600000101010101" pitchFamily="50" charset="-127"/>
                <a:ea typeface="굴림" panose="020B0600000101010101" pitchFamily="50" charset="-127"/>
              </a:defRPr>
            </a:lvl2pPr>
            <a:lvl3pPr marL="857250" indent="-171450">
              <a:defRPr kumimoji="1">
                <a:solidFill>
                  <a:schemeClr val="tx1"/>
                </a:solidFill>
                <a:latin typeface="굴림" panose="020B0600000101010101" pitchFamily="50" charset="-127"/>
                <a:ea typeface="굴림" panose="020B0600000101010101" pitchFamily="50" charset="-127"/>
              </a:defRPr>
            </a:lvl3pPr>
            <a:lvl4pPr marL="1200150" indent="-171450">
              <a:defRPr kumimoji="1">
                <a:solidFill>
                  <a:schemeClr val="tx1"/>
                </a:solidFill>
                <a:latin typeface="굴림" panose="020B0600000101010101" pitchFamily="50" charset="-127"/>
                <a:ea typeface="굴림" panose="020B0600000101010101" pitchFamily="50" charset="-127"/>
              </a:defRPr>
            </a:lvl4pPr>
            <a:lvl5pPr marL="1543050" indent="-171450">
              <a:defRPr kumimoji="1">
                <a:solidFill>
                  <a:schemeClr val="tx1"/>
                </a:solidFill>
                <a:latin typeface="굴림" panose="020B0600000101010101" pitchFamily="50" charset="-127"/>
                <a:ea typeface="굴림" panose="020B0600000101010101" pitchFamily="50" charset="-127"/>
              </a:defRPr>
            </a:lvl5pPr>
            <a:lvl6pPr marL="18859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2288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25717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29146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latinLnBrk="1"/>
            <a:fld id="{CE68D43F-E8D8-4CE3-A218-96BF6200BE35}" type="slidenum">
              <a:rPr lang="en-US" altLang="ko-KR" sz="1050"/>
              <a:pPr latinLnBrk="1"/>
              <a:t>1</a:t>
            </a:fld>
            <a:endParaRPr lang="en-US" altLang="ko-KR" sz="1050" dirty="0"/>
          </a:p>
        </p:txBody>
      </p:sp>
      <mc:AlternateContent xmlns:mc="http://schemas.openxmlformats.org/markup-compatibility/2006" xmlns:a14="http://schemas.microsoft.com/office/drawing/2010/main">
        <mc:Choice Requires="a14">
          <p:sp>
            <p:nvSpPr>
              <p:cNvPr id="5" name="Rectangle 2"/>
              <p:cNvSpPr txBox="1">
                <a:spLocks noChangeArrowheads="1"/>
              </p:cNvSpPr>
              <p:nvPr/>
            </p:nvSpPr>
            <p:spPr bwMode="auto">
              <a:xfrm>
                <a:off x="1027031" y="956354"/>
                <a:ext cx="7421662" cy="909409"/>
              </a:xfrm>
              <a:prstGeom prst="rect">
                <a:avLst/>
              </a:prstGeom>
              <a:solidFill>
                <a:schemeClr val="accent1">
                  <a:lumMod val="40000"/>
                  <a:lumOff val="60000"/>
                </a:schemeClr>
              </a:solidFill>
              <a:ln>
                <a:noFill/>
              </a:ln>
              <a:effectLst/>
            </p:spPr>
            <p:txBody>
              <a:bodyPr/>
              <a:lstStyle>
                <a:lvl1pPr marL="342900" indent="-342900" algn="l" rtl="0" eaLnBrk="0" fontAlgn="base" latinLnBrk="1"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US" altLang="ko-KR" sz="2400" dirty="0">
                    <a:latin typeface="Comic Sans MS" panose="030F0702030302020204" pitchFamily="66" charset="0"/>
                  </a:rPr>
                  <a:t>Exploring </a:t>
                </a:r>
                <a:r>
                  <a:rPr lang="en-US" altLang="ko-KR" sz="2400" dirty="0">
                    <a:solidFill>
                      <a:srgbClr val="FF0000"/>
                    </a:solidFill>
                    <a:latin typeface="Comic Sans MS" panose="030F0702030302020204" pitchFamily="66" charset="0"/>
                  </a:rPr>
                  <a:t>tetraquark mixing model</a:t>
                </a:r>
                <a:r>
                  <a:rPr lang="en-US" altLang="ko-KR" sz="2400" dirty="0">
                    <a:latin typeface="Comic Sans MS" panose="030F0702030302020204" pitchFamily="66" charset="0"/>
                  </a:rPr>
                  <a:t> for </a:t>
                </a:r>
                <a:r>
                  <a:rPr lang="en-US" altLang="ko-KR" sz="2400" dirty="0">
                    <a:solidFill>
                      <a:srgbClr val="0033CC"/>
                    </a:solidFill>
                    <a:latin typeface="Comic Sans MS" panose="030F0702030302020204" pitchFamily="66" charset="0"/>
                  </a:rPr>
                  <a:t>the two nonets</a:t>
                </a:r>
                <a:r>
                  <a:rPr lang="en-US" altLang="ko-KR" sz="2400" dirty="0">
                    <a:latin typeface="Comic Sans MS" panose="030F0702030302020204" pitchFamily="66" charset="0"/>
                  </a:rPr>
                  <a:t> in the </a:t>
                </a:r>
                <a14:m>
                  <m:oMath xmlns:m="http://schemas.openxmlformats.org/officeDocument/2006/math">
                    <m:sSup>
                      <m:sSupPr>
                        <m:ctrlPr>
                          <a:rPr lang="en-US" altLang="ko-KR" sz="2400" i="1" smtClean="0">
                            <a:latin typeface="Cambria Math" panose="02040503050406030204" pitchFamily="18" charset="0"/>
                          </a:rPr>
                        </m:ctrlPr>
                      </m:sSupPr>
                      <m:e>
                        <m:r>
                          <a:rPr lang="en-US" altLang="ko-KR" sz="2400" b="0" i="1" smtClean="0">
                            <a:latin typeface="Cambria Math" panose="02040503050406030204" pitchFamily="18" charset="0"/>
                          </a:rPr>
                          <m:t>𝐽</m:t>
                        </m:r>
                      </m:e>
                      <m:sup>
                        <m:r>
                          <a:rPr lang="en-US" altLang="ko-KR" sz="2400" b="0" i="1" smtClean="0">
                            <a:latin typeface="Cambria Math" panose="02040503050406030204" pitchFamily="18" charset="0"/>
                          </a:rPr>
                          <m:t>𝑃</m:t>
                        </m:r>
                      </m:sup>
                    </m:sSup>
                    <m:r>
                      <a:rPr lang="en-US" altLang="ko-KR" sz="2400" b="0" i="1" smtClean="0">
                        <a:latin typeface="Cambria Math" panose="02040503050406030204" pitchFamily="18" charset="0"/>
                      </a:rPr>
                      <m:t>=</m:t>
                    </m:r>
                    <m:sSup>
                      <m:sSupPr>
                        <m:ctrlPr>
                          <a:rPr lang="en-US" altLang="ko-KR" sz="2400" b="0" i="1" smtClean="0">
                            <a:latin typeface="Cambria Math" panose="02040503050406030204" pitchFamily="18" charset="0"/>
                          </a:rPr>
                        </m:ctrlPr>
                      </m:sSupPr>
                      <m:e>
                        <m:r>
                          <a:rPr lang="en-US" altLang="ko-KR" sz="2400" b="0" i="1" smtClean="0">
                            <a:latin typeface="Cambria Math" panose="02040503050406030204" pitchFamily="18" charset="0"/>
                          </a:rPr>
                          <m:t>0</m:t>
                        </m:r>
                      </m:e>
                      <m:sup>
                        <m:r>
                          <a:rPr lang="en-US" altLang="ko-KR" sz="2400" b="0" i="1" smtClean="0">
                            <a:latin typeface="Cambria Math" panose="02040503050406030204" pitchFamily="18" charset="0"/>
                          </a:rPr>
                          <m:t>+</m:t>
                        </m:r>
                      </m:sup>
                    </m:sSup>
                  </m:oMath>
                </a14:m>
                <a:r>
                  <a:rPr lang="en-US" altLang="ko-KR" sz="2400" dirty="0">
                    <a:latin typeface="Comic Sans MS" panose="030F0702030302020204" pitchFamily="66" charset="0"/>
                  </a:rPr>
                  <a:t> channel</a:t>
                </a:r>
              </a:p>
            </p:txBody>
          </p:sp>
        </mc:Choice>
        <mc:Fallback xmlns="">
          <p:sp>
            <p:nvSpPr>
              <p:cNvPr id="5" name="Rectangle 2"/>
              <p:cNvSpPr txBox="1">
                <a:spLocks noRot="1" noChangeAspect="1" noMove="1" noResize="1" noEditPoints="1" noAdjustHandles="1" noChangeArrowheads="1" noChangeShapeType="1" noTextEdit="1"/>
              </p:cNvSpPr>
              <p:nvPr/>
            </p:nvSpPr>
            <p:spPr bwMode="auto">
              <a:xfrm>
                <a:off x="1027031" y="956354"/>
                <a:ext cx="7421662" cy="909409"/>
              </a:xfrm>
              <a:prstGeom prst="rect">
                <a:avLst/>
              </a:prstGeom>
              <a:blipFill>
                <a:blip r:embed="rId3"/>
                <a:stretch>
                  <a:fillRect t="-5369" b="-6711"/>
                </a:stretch>
              </a:blipFill>
              <a:ln>
                <a:noFill/>
              </a:ln>
              <a:effectLst/>
            </p:spPr>
            <p:txBody>
              <a:bodyPr/>
              <a:lstStyle/>
              <a:p>
                <a:r>
                  <a:rPr lang="ko-KR" altLang="en-US">
                    <a:noFill/>
                  </a:rPr>
                  <a:t> </a:t>
                </a:r>
              </a:p>
            </p:txBody>
          </p:sp>
        </mc:Fallback>
      </mc:AlternateContent>
      <p:sp>
        <p:nvSpPr>
          <p:cNvPr id="2" name="TextBox 1"/>
          <p:cNvSpPr txBox="1"/>
          <p:nvPr/>
        </p:nvSpPr>
        <p:spPr>
          <a:xfrm>
            <a:off x="1391941" y="2288670"/>
            <a:ext cx="3812357" cy="400110"/>
          </a:xfrm>
          <a:prstGeom prst="rect">
            <a:avLst/>
          </a:prstGeom>
          <a:noFill/>
        </p:spPr>
        <p:txBody>
          <a:bodyPr wrap="square" rtlCol="0">
            <a:spAutoFit/>
          </a:bodyPr>
          <a:lstStyle/>
          <a:p>
            <a:pPr lvl="0">
              <a:spcBef>
                <a:spcPct val="20000"/>
              </a:spcBef>
            </a:pPr>
            <a:r>
              <a:rPr lang="en-US" altLang="ko-KR" sz="2000" dirty="0" err="1">
                <a:solidFill>
                  <a:prstClr val="black"/>
                </a:solidFill>
                <a:ea typeface="MS UI Gothic" pitchFamily="34" charset="-128"/>
              </a:rPr>
              <a:t>Hungchong</a:t>
            </a:r>
            <a:r>
              <a:rPr lang="en-US" altLang="ko-KR" sz="2000" dirty="0">
                <a:solidFill>
                  <a:prstClr val="black"/>
                </a:solidFill>
                <a:ea typeface="MS UI Gothic" pitchFamily="34" charset="-128"/>
              </a:rPr>
              <a:t> Kim (Korea University)</a:t>
            </a:r>
          </a:p>
        </p:txBody>
      </p:sp>
      <p:sp>
        <p:nvSpPr>
          <p:cNvPr id="17" name="TextBox 16">
            <a:extLst>
              <a:ext uri="{FF2B5EF4-FFF2-40B4-BE49-F238E27FC236}">
                <a16:creationId xmlns:a16="http://schemas.microsoft.com/office/drawing/2014/main" id="{2CA52E8F-91C3-4789-BF9D-A01030EB74ED}"/>
              </a:ext>
            </a:extLst>
          </p:cNvPr>
          <p:cNvSpPr txBox="1"/>
          <p:nvPr/>
        </p:nvSpPr>
        <p:spPr>
          <a:xfrm>
            <a:off x="1372486" y="3101966"/>
            <a:ext cx="5991353" cy="2585323"/>
          </a:xfrm>
          <a:prstGeom prst="rect">
            <a:avLst/>
          </a:prstGeom>
          <a:noFill/>
          <a:ln>
            <a:solidFill>
              <a:schemeClr val="accent1"/>
            </a:solidFill>
          </a:ln>
        </p:spPr>
        <p:txBody>
          <a:bodyPr wrap="square" rtlCol="0">
            <a:spAutoFit/>
          </a:bodyPr>
          <a:lstStyle/>
          <a:p>
            <a:pPr>
              <a:spcBef>
                <a:spcPct val="20000"/>
              </a:spcBef>
            </a:pPr>
            <a:r>
              <a:rPr lang="en-US" altLang="ko-KR" dirty="0"/>
              <a:t>This talk is based on :</a:t>
            </a:r>
          </a:p>
          <a:p>
            <a:pPr marL="285750" indent="-285750" algn="l">
              <a:buFont typeface="Arial" panose="020B0604020202020204" pitchFamily="34" charset="0"/>
              <a:buChar char="•"/>
            </a:pPr>
            <a:r>
              <a:rPr lang="fr-FR" altLang="ko-KR" dirty="0">
                <a:solidFill>
                  <a:srgbClr val="0033CC"/>
                </a:solidFill>
              </a:rPr>
              <a:t>arXiv</a:t>
            </a:r>
            <a:r>
              <a:rPr lang="fr-FR" altLang="ko-KR">
                <a:solidFill>
                  <a:srgbClr val="0033CC"/>
                </a:solidFill>
              </a:rPr>
              <a:t>:2403.18411 (to be published in EPJC)</a:t>
            </a:r>
            <a:endParaRPr lang="fr-FR" altLang="ko-KR" dirty="0">
              <a:solidFill>
                <a:srgbClr val="0033CC"/>
              </a:solidFill>
            </a:endParaRPr>
          </a:p>
          <a:p>
            <a:pPr marL="285750" indent="-285750">
              <a:buFont typeface="Arial" panose="020B0604020202020204" pitchFamily="34" charset="0"/>
              <a:buChar char="•"/>
            </a:pPr>
            <a:r>
              <a:rPr lang="fr-FR" altLang="ko-KR" dirty="0">
                <a:solidFill>
                  <a:srgbClr val="0033CC"/>
                </a:solidFill>
              </a:rPr>
              <a:t>PRD(2023) 108, 074016</a:t>
            </a:r>
          </a:p>
          <a:p>
            <a:pPr marL="285750" indent="-285750" algn="l">
              <a:buFont typeface="Arial" panose="020B0604020202020204" pitchFamily="34" charset="0"/>
              <a:buChar char="•"/>
            </a:pPr>
            <a:r>
              <a:rPr lang="fr-FR" altLang="ko-KR" dirty="0">
                <a:solidFill>
                  <a:srgbClr val="0033CC"/>
                </a:solidFill>
              </a:rPr>
              <a:t>EPJC(2022) 82, 1113 </a:t>
            </a:r>
          </a:p>
          <a:p>
            <a:pPr marL="285750" indent="-285750" algn="l">
              <a:buFont typeface="Arial" panose="020B0604020202020204" pitchFamily="34" charset="0"/>
              <a:buChar char="•"/>
            </a:pPr>
            <a:r>
              <a:rPr lang="fr-FR" altLang="ko-KR" dirty="0">
                <a:solidFill>
                  <a:srgbClr val="0033CC"/>
                </a:solidFill>
              </a:rPr>
              <a:t>PRD(2019) 99, 014005</a:t>
            </a:r>
          </a:p>
          <a:p>
            <a:pPr marL="285750" indent="-285750" algn="l">
              <a:buFont typeface="Arial" panose="020B0604020202020204" pitchFamily="34" charset="0"/>
              <a:buChar char="•"/>
            </a:pPr>
            <a:r>
              <a:rPr lang="fr-FR" altLang="ko-KR" dirty="0">
                <a:solidFill>
                  <a:srgbClr val="0033CC"/>
                </a:solidFill>
              </a:rPr>
              <a:t>PRD(2019) 100, 034021</a:t>
            </a:r>
          </a:p>
          <a:p>
            <a:pPr marL="285750" indent="-285750" algn="l">
              <a:buFont typeface="Arial" panose="020B0604020202020204" pitchFamily="34" charset="0"/>
              <a:buChar char="•"/>
            </a:pPr>
            <a:r>
              <a:rPr lang="en-US" altLang="ko-KR" i="0" u="none" strike="noStrike" baseline="0" dirty="0">
                <a:solidFill>
                  <a:srgbClr val="0033CC"/>
                </a:solidFill>
              </a:rPr>
              <a:t>P</a:t>
            </a:r>
            <a:r>
              <a:rPr lang="nn-NO" altLang="ko-KR" i="0" u="none" strike="noStrike" baseline="0" dirty="0">
                <a:solidFill>
                  <a:srgbClr val="0033CC"/>
                </a:solidFill>
              </a:rPr>
              <a:t>RD(2018) 97, 094005</a:t>
            </a:r>
          </a:p>
          <a:p>
            <a:pPr marL="285750" indent="-285750" algn="l">
              <a:buFont typeface="Arial" panose="020B0604020202020204" pitchFamily="34" charset="0"/>
              <a:buChar char="•"/>
            </a:pPr>
            <a:r>
              <a:rPr lang="en-US" altLang="ko-KR" i="0" u="none" strike="noStrike" baseline="0" dirty="0">
                <a:solidFill>
                  <a:srgbClr val="0033CC"/>
                </a:solidFill>
              </a:rPr>
              <a:t>EPJC(2017) 77, 435 </a:t>
            </a:r>
          </a:p>
          <a:p>
            <a:pPr marL="285750" indent="-285750" algn="l">
              <a:buFont typeface="Arial" panose="020B0604020202020204" pitchFamily="34" charset="0"/>
              <a:buChar char="•"/>
            </a:pPr>
            <a:r>
              <a:rPr lang="en-US" altLang="ko-KR" dirty="0">
                <a:solidFill>
                  <a:srgbClr val="0033CC"/>
                </a:solidFill>
              </a:rPr>
              <a:t>EPJC(2017) 77, 173</a:t>
            </a:r>
            <a:endParaRPr lang="fr-FR" altLang="ko-KR" dirty="0">
              <a:solidFill>
                <a:srgbClr val="0033CC"/>
              </a:solidFill>
            </a:endParaRPr>
          </a:p>
        </p:txBody>
      </p:sp>
      <p:sp>
        <p:nvSpPr>
          <p:cNvPr id="6" name="TextBox 5">
            <a:extLst>
              <a:ext uri="{FF2B5EF4-FFF2-40B4-BE49-F238E27FC236}">
                <a16:creationId xmlns:a16="http://schemas.microsoft.com/office/drawing/2014/main" id="{B95BFE26-6C67-5EB0-C3F2-13E0608A6EED}"/>
              </a:ext>
            </a:extLst>
          </p:cNvPr>
          <p:cNvSpPr txBox="1"/>
          <p:nvPr/>
        </p:nvSpPr>
        <p:spPr>
          <a:xfrm>
            <a:off x="1429966" y="5897674"/>
            <a:ext cx="5350213" cy="369332"/>
          </a:xfrm>
          <a:prstGeom prst="rect">
            <a:avLst/>
          </a:prstGeom>
          <a:solidFill>
            <a:schemeClr val="accent4">
              <a:lumMod val="20000"/>
              <a:lumOff val="80000"/>
            </a:schemeClr>
          </a:solidFill>
        </p:spPr>
        <p:txBody>
          <a:bodyPr wrap="square">
            <a:spAutoFit/>
          </a:bodyPr>
          <a:lstStyle/>
          <a:p>
            <a:r>
              <a:rPr lang="en-US" altLang="ko-KR" dirty="0"/>
              <a:t>QNP 2024 7/8-7/12 at</a:t>
            </a:r>
            <a:r>
              <a:rPr lang="ko-KR" altLang="en-US" dirty="0"/>
              <a:t> </a:t>
            </a:r>
            <a:r>
              <a:rPr lang="en-US" altLang="ko-KR" dirty="0" err="1"/>
              <a:t>Universitat</a:t>
            </a:r>
            <a:r>
              <a:rPr lang="en-US" altLang="ko-KR" dirty="0"/>
              <a:t> de Barcelona, Spain</a:t>
            </a:r>
            <a:endParaRPr lang="ko-KR" altLang="en-US" dirty="0"/>
          </a:p>
        </p:txBody>
      </p:sp>
    </p:spTree>
    <p:extLst>
      <p:ext uri="{BB962C8B-B14F-4D97-AF65-F5344CB8AC3E}">
        <p14:creationId xmlns:p14="http://schemas.microsoft.com/office/powerpoint/2010/main" val="419473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10</a:t>
            </a:fld>
            <a:endParaRPr lang="ko-KR" altLang="en-US"/>
          </a:p>
        </p:txBody>
      </p:sp>
      <p:sp>
        <p:nvSpPr>
          <p:cNvPr id="3" name="TextBox 2"/>
          <p:cNvSpPr txBox="1">
            <a:spLocks noChangeArrowheads="1"/>
          </p:cNvSpPr>
          <p:nvPr/>
        </p:nvSpPr>
        <p:spPr bwMode="auto">
          <a:xfrm>
            <a:off x="559396" y="2003760"/>
            <a:ext cx="836980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atinLnBrk="0">
              <a:spcBef>
                <a:spcPct val="0"/>
              </a:spcBef>
              <a:buFont typeface="Wingdings" panose="05000000000000000000" pitchFamily="2" charset="2"/>
              <a:buChar char="§"/>
            </a:pPr>
            <a:r>
              <a:rPr lang="en-US" altLang="ko-KR" sz="2000" dirty="0">
                <a:latin typeface="+mn-lt"/>
              </a:rPr>
              <a:t>The diagonalization produces two sets of “physical”  states collectively represented by the two equations,</a:t>
            </a:r>
            <a:endParaRPr lang="en-US" altLang="ko-KR" sz="2000" dirty="0">
              <a:solidFill>
                <a:srgbClr val="0033CC"/>
              </a:solidFill>
              <a:latin typeface="+mn-lt"/>
            </a:endParaRPr>
          </a:p>
        </p:txBody>
      </p:sp>
      <mc:AlternateContent xmlns:mc="http://schemas.openxmlformats.org/markup-compatibility/2006" xmlns:a14="http://schemas.microsoft.com/office/drawing/2010/main">
        <mc:Choice Requires="a14">
          <p:sp>
            <p:nvSpPr>
              <p:cNvPr id="4" name="직사각형 3"/>
              <p:cNvSpPr/>
              <p:nvPr/>
            </p:nvSpPr>
            <p:spPr>
              <a:xfrm>
                <a:off x="979371" y="2826004"/>
                <a:ext cx="4175496" cy="646331"/>
              </a:xfrm>
              <a:prstGeom prst="rect">
                <a:avLst/>
              </a:prstGeom>
              <a:ln w="15875">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i="1" smtClean="0">
                              <a:latin typeface="Cambria Math" panose="02040503050406030204" pitchFamily="18" charset="0"/>
                            </a:rPr>
                          </m:ctrlPr>
                        </m:dPr>
                        <m:e>
                          <m:r>
                            <a:rPr lang="en-US" altLang="ko-KR" b="0" i="1" smtClean="0">
                              <a:latin typeface="Cambria Math" panose="02040503050406030204" pitchFamily="18" charset="0"/>
                            </a:rPr>
                            <m:t>|</m:t>
                          </m:r>
                          <m:r>
                            <m:rPr>
                              <m:sty m:val="p"/>
                            </m:rPr>
                            <a:rPr lang="en-US" altLang="ko-KR">
                              <a:latin typeface="Cambria Math" panose="02040503050406030204" pitchFamily="18" charset="0"/>
                            </a:rPr>
                            <m:t>Heavy</m:t>
                          </m:r>
                          <m:r>
                            <a:rPr lang="en-US" altLang="ko-KR">
                              <a:latin typeface="Cambria Math" panose="02040503050406030204" pitchFamily="18" charset="0"/>
                            </a:rPr>
                            <m:t> </m:t>
                          </m:r>
                          <m:r>
                            <m:rPr>
                              <m:sty m:val="p"/>
                            </m:rPr>
                            <a:rPr lang="en-US" altLang="ko-KR">
                              <a:latin typeface="Cambria Math" panose="02040503050406030204" pitchFamily="18" charset="0"/>
                            </a:rPr>
                            <m:t>nonet</m:t>
                          </m:r>
                        </m:e>
                      </m:d>
                      <m:r>
                        <a:rPr lang="en-US" altLang="ko-KR" b="0" i="1" smtClean="0">
                          <a:latin typeface="Cambria Math" panose="02040503050406030204" pitchFamily="18" charset="0"/>
                        </a:rPr>
                        <m:t>=−</m:t>
                      </m:r>
                      <m:r>
                        <a:rPr lang="ko-KR" altLang="en-US" b="0" i="1" smtClean="0">
                          <a:solidFill>
                            <a:srgbClr val="FF0000"/>
                          </a:solidFill>
                          <a:latin typeface="Cambria Math" panose="02040503050406030204" pitchFamily="18" charset="0"/>
                        </a:rPr>
                        <m:t>𝛼</m:t>
                      </m:r>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m:t>
                          </m:r>
                          <m:r>
                            <m:rPr>
                              <m:sty m:val="p"/>
                            </m:rPr>
                            <a:rPr lang="en-US" altLang="ko-KR" smtClean="0">
                              <a:solidFill>
                                <a:schemeClr val="tx1"/>
                              </a:solidFill>
                              <a:latin typeface="Cambria Math" panose="02040503050406030204" pitchFamily="18" charset="0"/>
                            </a:rPr>
                            <m:t>Type</m:t>
                          </m:r>
                          <m:r>
                            <a:rPr lang="en-US" altLang="ko-KR" smtClean="0">
                              <a:solidFill>
                                <a:schemeClr val="tx1"/>
                              </a:solidFill>
                              <a:latin typeface="Cambria Math" panose="02040503050406030204" pitchFamily="18" charset="0"/>
                            </a:rPr>
                            <m:t>1</m:t>
                          </m:r>
                        </m:e>
                      </m:d>
                      <m:r>
                        <a:rPr lang="en-US" altLang="ko-KR" b="0" i="1" smtClean="0">
                          <a:solidFill>
                            <a:schemeClr val="tx1"/>
                          </a:solidFill>
                          <a:latin typeface="Cambria Math" panose="02040503050406030204" pitchFamily="18" charset="0"/>
                        </a:rPr>
                        <m:t>+</m:t>
                      </m:r>
                      <m:r>
                        <a:rPr lang="ko-KR" altLang="en-US" b="0" i="1" smtClean="0">
                          <a:solidFill>
                            <a:srgbClr val="FF0000"/>
                          </a:solidFill>
                          <a:latin typeface="Cambria Math" panose="02040503050406030204" pitchFamily="18" charset="0"/>
                        </a:rPr>
                        <m:t>𝛽</m:t>
                      </m:r>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m:t>
                          </m:r>
                          <m:r>
                            <m:rPr>
                              <m:sty m:val="p"/>
                            </m:rPr>
                            <a:rPr lang="en-US" altLang="ko-KR" smtClean="0">
                              <a:solidFill>
                                <a:schemeClr val="tx1"/>
                              </a:solidFill>
                              <a:latin typeface="Cambria Math" panose="02040503050406030204" pitchFamily="18" charset="0"/>
                            </a:rPr>
                            <m:t>Type</m:t>
                          </m:r>
                          <m:r>
                            <a:rPr lang="en-US" altLang="ko-KR" b="0" i="1" smtClean="0">
                              <a:solidFill>
                                <a:schemeClr val="tx1"/>
                              </a:solidFill>
                              <a:latin typeface="Cambria Math" panose="02040503050406030204" pitchFamily="18" charset="0"/>
                            </a:rPr>
                            <m:t>2</m:t>
                          </m:r>
                        </m:e>
                      </m:d>
                    </m:oMath>
                    <m:oMath xmlns:m="http://schemas.openxmlformats.org/officeDocument/2006/math">
                      <m:d>
                        <m:dPr>
                          <m:begChr m:val="|"/>
                          <m:endChr m:val="|"/>
                          <m:ctrlPr>
                            <a:rPr lang="en-US" altLang="ko-KR" i="1" smtClean="0">
                              <a:solidFill>
                                <a:schemeClr val="tx1"/>
                              </a:solidFill>
                              <a:latin typeface="Cambria Math" panose="02040503050406030204" pitchFamily="18" charset="0"/>
                            </a:rPr>
                          </m:ctrlPr>
                        </m:dPr>
                        <m:e>
                          <m:d>
                            <m:dPr>
                              <m:begChr m:val=""/>
                              <m:endChr m:val="⟩"/>
                              <m:ctrlPr>
                                <a:rPr lang="en-US" altLang="ko-KR" i="1">
                                  <a:solidFill>
                                    <a:schemeClr val="tx1"/>
                                  </a:solidFill>
                                  <a:latin typeface="Cambria Math" panose="02040503050406030204" pitchFamily="18" charset="0"/>
                                </a:rPr>
                              </m:ctrlPr>
                            </m:dPr>
                            <m:e>
                              <m:r>
                                <m:rPr>
                                  <m:sty m:val="p"/>
                                </m:rPr>
                                <a:rPr lang="en-US" altLang="ko-KR">
                                  <a:solidFill>
                                    <a:schemeClr val="tx1"/>
                                  </a:solidFill>
                                  <a:latin typeface="Cambria Math" panose="02040503050406030204" pitchFamily="18" charset="0"/>
                                </a:rPr>
                                <m:t>Light</m:t>
                              </m:r>
                              <m:r>
                                <a:rPr lang="en-US" altLang="ko-KR">
                                  <a:solidFill>
                                    <a:schemeClr val="tx1"/>
                                  </a:solidFill>
                                  <a:latin typeface="Cambria Math" panose="02040503050406030204" pitchFamily="18" charset="0"/>
                                </a:rPr>
                                <m:t> </m:t>
                              </m:r>
                              <m:r>
                                <m:rPr>
                                  <m:sty m:val="p"/>
                                </m:rPr>
                                <a:rPr lang="en-US" altLang="ko-KR">
                                  <a:solidFill>
                                    <a:schemeClr val="tx1"/>
                                  </a:solidFill>
                                  <a:latin typeface="Cambria Math" panose="02040503050406030204" pitchFamily="18" charset="0"/>
                                </a:rPr>
                                <m:t>nonet</m:t>
                              </m:r>
                            </m:e>
                          </m:d>
                          <m:r>
                            <a:rPr lang="en-US" altLang="ko-KR" i="1">
                              <a:solidFill>
                                <a:schemeClr val="tx1"/>
                              </a:solidFill>
                              <a:latin typeface="Cambria Math" panose="02040503050406030204" pitchFamily="18" charset="0"/>
                            </a:rPr>
                            <m:t>  = </m:t>
                          </m:r>
                          <m:r>
                            <a:rPr lang="en-US" altLang="ko-KR" b="0" i="1" smtClean="0">
                              <a:solidFill>
                                <a:schemeClr val="tx1"/>
                              </a:solidFill>
                              <a:latin typeface="Cambria Math" panose="02040503050406030204" pitchFamily="18" charset="0"/>
                            </a:rPr>
                            <m:t>   </m:t>
                          </m:r>
                          <m:r>
                            <a:rPr lang="ko-KR" altLang="en-US" i="1" smtClean="0">
                              <a:solidFill>
                                <a:srgbClr val="FF0000"/>
                              </a:solidFill>
                              <a:latin typeface="Cambria Math" panose="02040503050406030204" pitchFamily="18" charset="0"/>
                            </a:rPr>
                            <m:t>𝛽</m:t>
                          </m:r>
                        </m:e>
                      </m:d>
                      <m:d>
                        <m:dPr>
                          <m:begChr m:val=""/>
                          <m:endChr m:val="⟩"/>
                          <m:ctrlPr>
                            <a:rPr lang="en-US" altLang="ko-KR" i="1">
                              <a:solidFill>
                                <a:schemeClr val="tx1"/>
                              </a:solidFill>
                              <a:latin typeface="Cambria Math" panose="02040503050406030204" pitchFamily="18" charset="0"/>
                            </a:rPr>
                          </m:ctrlPr>
                        </m:dPr>
                        <m:e>
                          <m:r>
                            <m:rPr>
                              <m:sty m:val="p"/>
                            </m:rPr>
                            <a:rPr lang="en-US" altLang="ko-KR" b="0" i="0" smtClean="0">
                              <a:solidFill>
                                <a:schemeClr val="tx1"/>
                              </a:solidFill>
                              <a:latin typeface="Cambria Math" panose="02040503050406030204" pitchFamily="18" charset="0"/>
                            </a:rPr>
                            <m:t>Type</m:t>
                          </m:r>
                          <m:r>
                            <a:rPr lang="en-US" altLang="ko-KR" b="0" i="0" smtClean="0">
                              <a:solidFill>
                                <a:schemeClr val="tx1"/>
                              </a:solidFill>
                              <a:latin typeface="Cambria Math" panose="02040503050406030204" pitchFamily="18" charset="0"/>
                            </a:rPr>
                            <m:t>1</m:t>
                          </m:r>
                        </m:e>
                      </m:d>
                      <m:r>
                        <a:rPr lang="en-US" altLang="ko-KR" i="1">
                          <a:solidFill>
                            <a:schemeClr val="tx1"/>
                          </a:solidFill>
                          <a:latin typeface="Cambria Math" panose="02040503050406030204" pitchFamily="18" charset="0"/>
                        </a:rPr>
                        <m:t>+</m:t>
                      </m:r>
                      <m:r>
                        <a:rPr lang="ko-KR" altLang="en-US" i="1" smtClean="0">
                          <a:solidFill>
                            <a:srgbClr val="FF0000"/>
                          </a:solidFill>
                          <a:latin typeface="Cambria Math" panose="02040503050406030204" pitchFamily="18" charset="0"/>
                        </a:rPr>
                        <m:t>𝛼</m:t>
                      </m:r>
                      <m:d>
                        <m:dPr>
                          <m:begChr m:val=""/>
                          <m:endChr m:val="⟩"/>
                          <m:ctrlPr>
                            <a:rPr lang="ko-KR" altLang="en-US" i="1">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m:t>
                          </m:r>
                          <m:r>
                            <m:rPr>
                              <m:sty m:val="p"/>
                            </m:rPr>
                            <a:rPr lang="en-US" altLang="ko-KR" b="0" i="0" smtClean="0">
                              <a:solidFill>
                                <a:schemeClr val="tx1"/>
                              </a:solidFill>
                              <a:latin typeface="Cambria Math" panose="02040503050406030204" pitchFamily="18" charset="0"/>
                            </a:rPr>
                            <m:t>Type</m:t>
                          </m:r>
                          <m:r>
                            <a:rPr lang="en-US" altLang="ko-KR" b="0" i="0" smtClean="0">
                              <a:solidFill>
                                <a:schemeClr val="tx1"/>
                              </a:solidFill>
                              <a:latin typeface="Cambria Math" panose="02040503050406030204" pitchFamily="18" charset="0"/>
                            </a:rPr>
                            <m:t>2</m:t>
                          </m:r>
                        </m:e>
                      </m:d>
                    </m:oMath>
                  </m:oMathPara>
                </a14:m>
                <a:endParaRPr lang="ko-KR" altLang="en-US" sz="1600" dirty="0"/>
              </a:p>
            </p:txBody>
          </p:sp>
        </mc:Choice>
        <mc:Fallback xmlns="">
          <p:sp>
            <p:nvSpPr>
              <p:cNvPr id="4" name="직사각형 3"/>
              <p:cNvSpPr>
                <a:spLocks noRot="1" noChangeAspect="1" noMove="1" noResize="1" noEditPoints="1" noAdjustHandles="1" noChangeArrowheads="1" noChangeShapeType="1" noTextEdit="1"/>
              </p:cNvSpPr>
              <p:nvPr/>
            </p:nvSpPr>
            <p:spPr>
              <a:xfrm>
                <a:off x="979371" y="2826004"/>
                <a:ext cx="4175496" cy="646331"/>
              </a:xfrm>
              <a:prstGeom prst="rect">
                <a:avLst/>
              </a:prstGeom>
              <a:blipFill>
                <a:blip r:embed="rId3"/>
                <a:stretch>
                  <a:fillRect l="-145" t="-65138" r="-11483" b="-100917"/>
                </a:stretch>
              </a:blipFill>
              <a:ln w="15875">
                <a:solidFill>
                  <a:srgbClr val="FF0000"/>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직사각형 4"/>
              <p:cNvSpPr/>
              <p:nvPr/>
            </p:nvSpPr>
            <p:spPr>
              <a:xfrm>
                <a:off x="5090456" y="2801674"/>
                <a:ext cx="3957943" cy="338554"/>
              </a:xfrm>
              <a:prstGeom prst="rect">
                <a:avLst/>
              </a:prstGeom>
            </p:spPr>
            <p:txBody>
              <a:bodyPr wrap="none">
                <a:spAutoFit/>
              </a:bodyPr>
              <a:lstStyle/>
              <a:p>
                <a:r>
                  <a:rPr lang="en-US" altLang="ko-KR" sz="1600" dirty="0">
                    <a:latin typeface="HY견명조" panose="02030600000101010101" pitchFamily="18" charset="-127"/>
                    <a:ea typeface="HY견명조" panose="02030600000101010101" pitchFamily="18" charset="-127"/>
                  </a:rPr>
                  <a:t>⇒</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 </m:t>
                        </m:r>
                        <m:r>
                          <a:rPr lang="en-US" altLang="ko-KR" sz="1600" i="1">
                            <a:latin typeface="Cambria Math" panose="02040503050406030204" pitchFamily="18" charset="0"/>
                          </a:rPr>
                          <m:t>𝑎</m:t>
                        </m:r>
                      </m:e>
                      <m:sub>
                        <m:r>
                          <a:rPr lang="en-US" altLang="ko-KR" sz="1600" i="1">
                            <a:latin typeface="Cambria Math" panose="02040503050406030204" pitchFamily="18" charset="0"/>
                          </a:rPr>
                          <m:t>0</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1450</m:t>
                        </m:r>
                      </m:e>
                    </m:d>
                    <m:r>
                      <a:rPr lang="en-US" altLang="ko-KR" sz="1600" i="1">
                        <a:latin typeface="Cambria Math" panose="02040503050406030204" pitchFamily="18" charset="0"/>
                      </a:rPr>
                      <m:t>,</m:t>
                    </m:r>
                    <m:sSubSup>
                      <m:sSubSupPr>
                        <m:ctrlPr>
                          <a:rPr lang="en-US" altLang="ko-KR" sz="1600" i="1">
                            <a:latin typeface="Cambria Math" panose="02040503050406030204" pitchFamily="18" charset="0"/>
                          </a:rPr>
                        </m:ctrlPr>
                      </m:sSubSupPr>
                      <m:e>
                        <m:r>
                          <a:rPr lang="en-US" altLang="ko-KR" sz="1600" i="1">
                            <a:latin typeface="Cambria Math" panose="02040503050406030204" pitchFamily="18" charset="0"/>
                          </a:rPr>
                          <m:t>𝐾</m:t>
                        </m:r>
                      </m:e>
                      <m:sub>
                        <m:r>
                          <a:rPr lang="en-US" altLang="ko-KR" sz="1600" i="1">
                            <a:latin typeface="Cambria Math" panose="02040503050406030204" pitchFamily="18" charset="0"/>
                          </a:rPr>
                          <m:t>0</m:t>
                        </m:r>
                      </m:sub>
                      <m:sup>
                        <m:r>
                          <a:rPr lang="en-US" altLang="ko-KR" sz="1600" i="1">
                            <a:latin typeface="Cambria Math" panose="02040503050406030204" pitchFamily="18" charset="0"/>
                          </a:rPr>
                          <m:t>∗</m:t>
                        </m:r>
                      </m:sup>
                    </m:sSubSup>
                    <m:d>
                      <m:dPr>
                        <m:ctrlPr>
                          <a:rPr lang="en-US" altLang="ko-KR" sz="1600" i="1">
                            <a:latin typeface="Cambria Math" panose="02040503050406030204" pitchFamily="18" charset="0"/>
                          </a:rPr>
                        </m:ctrlPr>
                      </m:dPr>
                      <m:e>
                        <m:r>
                          <a:rPr lang="en-US" altLang="ko-KR" sz="1600" i="1">
                            <a:latin typeface="Cambria Math" panose="02040503050406030204" pitchFamily="18" charset="0"/>
                          </a:rPr>
                          <m:t>1430</m:t>
                        </m:r>
                      </m:e>
                    </m:d>
                    <m:r>
                      <a:rPr lang="en-US" altLang="ko-KR" sz="1600" i="1">
                        <a:latin typeface="Cambria Math" panose="02040503050406030204" pitchFamily="18" charset="0"/>
                      </a:rPr>
                      <m:t>, </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𝑓</m:t>
                        </m:r>
                      </m:e>
                      <m:sub>
                        <m:r>
                          <a:rPr lang="en-US" altLang="ko-KR" sz="1600" i="1">
                            <a:latin typeface="Cambria Math" panose="02040503050406030204" pitchFamily="18" charset="0"/>
                          </a:rPr>
                          <m:t>0</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1370</m:t>
                        </m:r>
                      </m:e>
                    </m:d>
                    <m:r>
                      <a:rPr lang="en-US" altLang="ko-KR" sz="1600" i="1">
                        <a:latin typeface="Cambria Math" panose="02040503050406030204" pitchFamily="18" charset="0"/>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𝑓</m:t>
                        </m:r>
                      </m:e>
                      <m:sub>
                        <m:r>
                          <a:rPr lang="en-US" altLang="ko-KR" sz="1600" i="1">
                            <a:latin typeface="Cambria Math" panose="02040503050406030204" pitchFamily="18" charset="0"/>
                          </a:rPr>
                          <m:t>0</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1500</m:t>
                        </m:r>
                      </m:e>
                    </m:d>
                  </m:oMath>
                </a14:m>
                <a:endParaRPr lang="ko-KR" altLang="en-US" sz="1600" dirty="0"/>
              </a:p>
            </p:txBody>
          </p:sp>
        </mc:Choice>
        <mc:Fallback xmlns="">
          <p:sp>
            <p:nvSpPr>
              <p:cNvPr id="5" name="직사각형 4"/>
              <p:cNvSpPr>
                <a:spLocks noRot="1" noChangeAspect="1" noMove="1" noResize="1" noEditPoints="1" noAdjustHandles="1" noChangeArrowheads="1" noChangeShapeType="1" noTextEdit="1"/>
              </p:cNvSpPr>
              <p:nvPr/>
            </p:nvSpPr>
            <p:spPr>
              <a:xfrm>
                <a:off x="5090456" y="2801674"/>
                <a:ext cx="3957943" cy="338554"/>
              </a:xfrm>
              <a:prstGeom prst="rect">
                <a:avLst/>
              </a:prstGeom>
              <a:blipFill>
                <a:blip r:embed="rId4"/>
                <a:stretch>
                  <a:fillRect l="-770" t="-9091"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직사각형 5"/>
              <p:cNvSpPr/>
              <p:nvPr/>
            </p:nvSpPr>
            <p:spPr>
              <a:xfrm>
                <a:off x="5098216" y="3125695"/>
                <a:ext cx="3502690" cy="338554"/>
              </a:xfrm>
              <a:prstGeom prst="rect">
                <a:avLst/>
              </a:prstGeom>
            </p:spPr>
            <p:txBody>
              <a:bodyPr wrap="none">
                <a:spAutoFit/>
              </a:bodyPr>
              <a:lstStyle/>
              <a:p>
                <a:r>
                  <a:rPr lang="en-US" altLang="ko-KR" sz="1600" dirty="0">
                    <a:latin typeface="HY견명조" panose="02030600000101010101" pitchFamily="18" charset="-127"/>
                    <a:ea typeface="HY견명조" panose="02030600000101010101" pitchFamily="18" charset="-127"/>
                  </a:rPr>
                  <a:t>⇒</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 </m:t>
                        </m:r>
                        <m:r>
                          <a:rPr lang="en-US" altLang="ko-KR" sz="1600" i="1">
                            <a:latin typeface="Cambria Math" panose="02040503050406030204" pitchFamily="18" charset="0"/>
                          </a:rPr>
                          <m:t>𝑎</m:t>
                        </m:r>
                      </m:e>
                      <m:sub>
                        <m:r>
                          <a:rPr lang="en-US" altLang="ko-KR" sz="1600" i="1">
                            <a:latin typeface="Cambria Math" panose="02040503050406030204" pitchFamily="18" charset="0"/>
                          </a:rPr>
                          <m:t>0</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980</m:t>
                        </m:r>
                      </m:e>
                    </m:d>
                    <m:r>
                      <a:rPr lang="en-US" altLang="ko-KR" sz="1600" i="1">
                        <a:latin typeface="Cambria Math" panose="02040503050406030204" pitchFamily="18" charset="0"/>
                      </a:rPr>
                      <m:t>,</m:t>
                    </m:r>
                    <m:sSubSup>
                      <m:sSubSupPr>
                        <m:ctrlPr>
                          <a:rPr lang="en-US" altLang="ko-KR" sz="1600" i="1">
                            <a:latin typeface="Cambria Math" panose="02040503050406030204" pitchFamily="18" charset="0"/>
                          </a:rPr>
                        </m:ctrlPr>
                      </m:sSubSupPr>
                      <m:e>
                        <m:r>
                          <a:rPr lang="en-US" altLang="ko-KR" sz="1600" i="1">
                            <a:latin typeface="Cambria Math" panose="02040503050406030204" pitchFamily="18" charset="0"/>
                          </a:rPr>
                          <m:t>𝐾</m:t>
                        </m:r>
                      </m:e>
                      <m:sub>
                        <m:r>
                          <a:rPr lang="en-US" altLang="ko-KR" sz="1600" i="1">
                            <a:latin typeface="Cambria Math" panose="02040503050406030204" pitchFamily="18" charset="0"/>
                          </a:rPr>
                          <m:t>0</m:t>
                        </m:r>
                      </m:sub>
                      <m:sup>
                        <m:r>
                          <a:rPr lang="en-US" altLang="ko-KR" sz="1600" i="1">
                            <a:latin typeface="Cambria Math" panose="02040503050406030204" pitchFamily="18" charset="0"/>
                          </a:rPr>
                          <m:t>∗</m:t>
                        </m:r>
                      </m:sup>
                    </m:sSubSup>
                    <m:d>
                      <m:dPr>
                        <m:ctrlPr>
                          <a:rPr lang="en-US" altLang="ko-KR" sz="1600" i="1">
                            <a:latin typeface="Cambria Math" panose="02040503050406030204" pitchFamily="18" charset="0"/>
                          </a:rPr>
                        </m:ctrlPr>
                      </m:dPr>
                      <m:e>
                        <m:r>
                          <a:rPr lang="en-US" altLang="ko-KR" sz="1600" i="1">
                            <a:latin typeface="Cambria Math" panose="02040503050406030204" pitchFamily="18" charset="0"/>
                          </a:rPr>
                          <m:t>800</m:t>
                        </m:r>
                      </m:e>
                    </m:d>
                    <m:r>
                      <a:rPr lang="en-US" altLang="ko-KR" sz="1600" i="1">
                        <a:latin typeface="Cambria Math" panose="02040503050406030204" pitchFamily="18" charset="0"/>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𝑓</m:t>
                        </m:r>
                      </m:e>
                      <m:sub>
                        <m:r>
                          <a:rPr lang="en-US" altLang="ko-KR" sz="1600" i="1">
                            <a:latin typeface="Cambria Math" panose="02040503050406030204" pitchFamily="18" charset="0"/>
                          </a:rPr>
                          <m:t>0</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500</m:t>
                        </m:r>
                      </m:e>
                    </m:d>
                    <m:r>
                      <a:rPr lang="en-US" altLang="ko-KR" sz="1600" i="1">
                        <a:latin typeface="Cambria Math" panose="02040503050406030204" pitchFamily="18" charset="0"/>
                      </a:rPr>
                      <m:t>, </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𝑓</m:t>
                        </m:r>
                      </m:e>
                      <m:sub>
                        <m:r>
                          <a:rPr lang="en-US" altLang="ko-KR" sz="1600" i="1">
                            <a:latin typeface="Cambria Math" panose="02040503050406030204" pitchFamily="18" charset="0"/>
                          </a:rPr>
                          <m:t>0</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980</m:t>
                        </m:r>
                      </m:e>
                    </m:d>
                  </m:oMath>
                </a14:m>
                <a:endParaRPr lang="ko-KR" altLang="en-US" sz="1600" dirty="0"/>
              </a:p>
            </p:txBody>
          </p:sp>
        </mc:Choice>
        <mc:Fallback xmlns="">
          <p:sp>
            <p:nvSpPr>
              <p:cNvPr id="6" name="직사각형 5"/>
              <p:cNvSpPr>
                <a:spLocks noRot="1" noChangeAspect="1" noMove="1" noResize="1" noEditPoints="1" noAdjustHandles="1" noChangeArrowheads="1" noChangeShapeType="1" noTextEdit="1"/>
              </p:cNvSpPr>
              <p:nvPr/>
            </p:nvSpPr>
            <p:spPr>
              <a:xfrm>
                <a:off x="5098216" y="3125695"/>
                <a:ext cx="3502690" cy="338554"/>
              </a:xfrm>
              <a:prstGeom prst="rect">
                <a:avLst/>
              </a:prstGeom>
              <a:blipFill>
                <a:blip r:embed="rId5"/>
                <a:stretch>
                  <a:fillRect l="-870" t="-9091"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a:spLocks noChangeArrowheads="1"/>
              </p:cNvSpPr>
              <p:nvPr/>
            </p:nvSpPr>
            <p:spPr bwMode="auto">
              <a:xfrm>
                <a:off x="792749" y="3734663"/>
                <a:ext cx="7492835" cy="646331"/>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indent="0" latinLnBrk="0">
                  <a:spcBef>
                    <a:spcPct val="0"/>
                  </a:spcBef>
                  <a:buNone/>
                </a:pPr>
                <a:r>
                  <a:rPr lang="en-US" altLang="ko-KR" sz="1800" dirty="0">
                    <a:latin typeface="+mn-lt"/>
                  </a:rPr>
                  <a:t>The mixing parameters, </a:t>
                </a:r>
                <a14:m>
                  <m:oMath xmlns:m="http://schemas.openxmlformats.org/officeDocument/2006/math">
                    <m:r>
                      <a:rPr lang="el-GR" altLang="ko-KR" sz="1800" i="1" dirty="0" smtClean="0">
                        <a:solidFill>
                          <a:srgbClr val="FF0000"/>
                        </a:solidFill>
                        <a:latin typeface="Cambria Math" panose="02040503050406030204" pitchFamily="18" charset="0"/>
                        <a:ea typeface="HY견명조" panose="02030600000101010101" pitchFamily="18" charset="-127"/>
                      </a:rPr>
                      <m:t>𝛼</m:t>
                    </m:r>
                    <m:r>
                      <a:rPr lang="en-US" altLang="ko-KR" sz="1800" i="1" dirty="0" smtClean="0">
                        <a:solidFill>
                          <a:schemeClr val="tx1"/>
                        </a:solidFill>
                        <a:latin typeface="Cambria Math" panose="02040503050406030204" pitchFamily="18" charset="0"/>
                        <a:ea typeface="HY견명조" panose="02030600000101010101" pitchFamily="18" charset="-127"/>
                      </a:rPr>
                      <m:t>,</m:t>
                    </m:r>
                    <m:r>
                      <a:rPr lang="el-GR" altLang="ko-KR" sz="1800" i="1" dirty="0" smtClean="0">
                        <a:solidFill>
                          <a:srgbClr val="FF0000"/>
                        </a:solidFill>
                        <a:latin typeface="Cambria Math" panose="02040503050406030204" pitchFamily="18" charset="0"/>
                        <a:ea typeface="HY견명조" panose="02030600000101010101" pitchFamily="18" charset="-127"/>
                      </a:rPr>
                      <m:t>𝛽</m:t>
                    </m:r>
                    <m:r>
                      <a:rPr lang="en-US" altLang="ko-KR" sz="1800" i="1" dirty="0" smtClean="0">
                        <a:latin typeface="Cambria Math" panose="02040503050406030204" pitchFamily="18" charset="0"/>
                      </a:rPr>
                      <m:t>,</m:t>
                    </m:r>
                  </m:oMath>
                </a14:m>
                <a:r>
                  <a:rPr lang="en-US" altLang="ko-KR" sz="1800" dirty="0">
                    <a:latin typeface="+mn-lt"/>
                  </a:rPr>
                  <a:t> are determined also by the diagonalization,</a:t>
                </a:r>
              </a:p>
              <a:p>
                <a:pPr marL="0" indent="0" latinLnBrk="0">
                  <a:spcBef>
                    <a:spcPct val="0"/>
                  </a:spcBef>
                  <a:buNone/>
                </a:pPr>
                <a:r>
                  <a:rPr lang="en-US" altLang="ko-KR" sz="1800" dirty="0"/>
                  <a:t>(</a:t>
                </a:r>
                <a14:m>
                  <m:oMath xmlns:m="http://schemas.openxmlformats.org/officeDocument/2006/math">
                    <m:r>
                      <a:rPr lang="ko-KR" altLang="en-US" sz="1800" i="1" smtClean="0">
                        <a:solidFill>
                          <a:srgbClr val="0033CC"/>
                        </a:solidFill>
                        <a:latin typeface="Cambria Math" panose="02040503050406030204" pitchFamily="18" charset="0"/>
                      </a:rPr>
                      <m:t>𝛼</m:t>
                    </m:r>
                    <m:r>
                      <a:rPr lang="en-US" altLang="ko-KR" sz="1800" i="1">
                        <a:solidFill>
                          <a:srgbClr val="0033CC"/>
                        </a:solidFill>
                        <a:latin typeface="Cambria Math" panose="02040503050406030204" pitchFamily="18" charset="0"/>
                        <a:ea typeface="Cambria Math" panose="02040503050406030204" pitchFamily="18" charset="0"/>
                      </a:rPr>
                      <m:t>≈</m:t>
                    </m:r>
                    <m:r>
                      <a:rPr lang="en-US" altLang="ko-KR" sz="1800" b="0" i="1" smtClean="0">
                        <a:solidFill>
                          <a:srgbClr val="0033CC"/>
                        </a:solidFill>
                        <a:latin typeface="Cambria Math" panose="02040503050406030204" pitchFamily="18" charset="0"/>
                      </a:rPr>
                      <m:t>0.815, </m:t>
                    </m:r>
                    <m:r>
                      <a:rPr lang="ko-KR" altLang="en-US" sz="1800" b="0" i="1" smtClean="0">
                        <a:solidFill>
                          <a:srgbClr val="0033CC"/>
                        </a:solidFill>
                        <a:latin typeface="Cambria Math" panose="02040503050406030204" pitchFamily="18" charset="0"/>
                      </a:rPr>
                      <m:t>𝛽</m:t>
                    </m:r>
                    <m:r>
                      <a:rPr lang="ko-KR" altLang="en-US" sz="1800" b="0" i="1" smtClean="0">
                        <a:solidFill>
                          <a:srgbClr val="0033CC"/>
                        </a:solidFill>
                        <a:latin typeface="Cambria Math" panose="02040503050406030204" pitchFamily="18" charset="0"/>
                      </a:rPr>
                      <m:t>≈0.58</m:t>
                    </m:r>
                  </m:oMath>
                </a14:m>
                <a:r>
                  <a:rPr lang="en-US" altLang="ko-KR" sz="1800" dirty="0">
                    <a:latin typeface="+mn-lt"/>
                  </a:rPr>
                  <a:t>). </a:t>
                </a: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792749" y="3734663"/>
                <a:ext cx="7492835" cy="646331"/>
              </a:xfrm>
              <a:prstGeom prst="rect">
                <a:avLst/>
              </a:prstGeom>
              <a:blipFill>
                <a:blip r:embed="rId6"/>
                <a:stretch>
                  <a:fillRect l="-651" t="-5660" b="-14151"/>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a:spLocks noChangeArrowheads="1"/>
              </p:cNvSpPr>
              <p:nvPr/>
            </p:nvSpPr>
            <p:spPr bwMode="auto">
              <a:xfrm>
                <a:off x="546038" y="866995"/>
                <a:ext cx="8476664" cy="707886"/>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atinLnBrk="0">
                  <a:spcBef>
                    <a:spcPct val="0"/>
                  </a:spcBef>
                  <a:buFont typeface="Wingdings" panose="05000000000000000000" pitchFamily="2" charset="2"/>
                  <a:buChar char="§"/>
                </a:pPr>
                <a:r>
                  <a:rPr lang="en-US" altLang="ko-KR" sz="2000" dirty="0">
                    <a:solidFill>
                      <a:srgbClr val="0033CC"/>
                    </a:solidFill>
                    <a:latin typeface="+mn-lt"/>
                  </a:rPr>
                  <a:t>Physical states</a:t>
                </a:r>
                <a:r>
                  <a:rPr lang="en-US" altLang="ko-KR" sz="2000" dirty="0">
                    <a:latin typeface="+mn-lt"/>
                  </a:rPr>
                  <a:t> can be represented as linear combinations of </a:t>
                </a:r>
                <a14:m>
                  <m:oMath xmlns:m="http://schemas.openxmlformats.org/officeDocument/2006/math">
                    <m:d>
                      <m:dPr>
                        <m:begChr m:val=""/>
                        <m:endChr m:val="⟩"/>
                        <m:ctrlPr>
                          <a:rPr lang="en-US" altLang="ko-KR" sz="1800" i="1" smtClean="0">
                            <a:solidFill>
                              <a:schemeClr val="tx1"/>
                            </a:solidFill>
                            <a:latin typeface="Cambria Math" panose="02040503050406030204" pitchFamily="18" charset="0"/>
                          </a:rPr>
                        </m:ctrlPr>
                      </m:dPr>
                      <m:e>
                        <m:r>
                          <a:rPr lang="en-US" altLang="ko-KR" sz="1800" i="1">
                            <a:solidFill>
                              <a:schemeClr val="tx1"/>
                            </a:solidFill>
                            <a:latin typeface="Cambria Math" panose="02040503050406030204" pitchFamily="18" charset="0"/>
                          </a:rPr>
                          <m:t>|</m:t>
                        </m:r>
                        <m:r>
                          <m:rPr>
                            <m:sty m:val="p"/>
                          </m:rPr>
                          <a:rPr lang="en-US" altLang="ko-KR" sz="1800">
                            <a:solidFill>
                              <a:schemeClr val="tx1"/>
                            </a:solidFill>
                            <a:latin typeface="Cambria Math" panose="02040503050406030204" pitchFamily="18" charset="0"/>
                          </a:rPr>
                          <m:t>Type</m:t>
                        </m:r>
                        <m:r>
                          <a:rPr lang="en-US" altLang="ko-KR" sz="1800">
                            <a:solidFill>
                              <a:schemeClr val="tx1"/>
                            </a:solidFill>
                            <a:latin typeface="Cambria Math" panose="02040503050406030204" pitchFamily="18" charset="0"/>
                          </a:rPr>
                          <m:t>1</m:t>
                        </m:r>
                      </m:e>
                    </m:d>
                    <m:r>
                      <a:rPr lang="en-US" altLang="ko-KR" sz="1800" i="1">
                        <a:solidFill>
                          <a:schemeClr val="tx1"/>
                        </a:solidFill>
                        <a:latin typeface="Cambria Math" panose="02040503050406030204" pitchFamily="18" charset="0"/>
                      </a:rPr>
                      <m:t>,</m:t>
                    </m:r>
                    <m:d>
                      <m:dPr>
                        <m:begChr m:val=""/>
                        <m:endChr m:val="⟩"/>
                        <m:ctrlPr>
                          <a:rPr lang="en-US" altLang="ko-KR" sz="1800" i="1">
                            <a:solidFill>
                              <a:schemeClr val="tx1"/>
                            </a:solidFill>
                            <a:latin typeface="Cambria Math" panose="02040503050406030204" pitchFamily="18" charset="0"/>
                          </a:rPr>
                        </m:ctrlPr>
                      </m:dPr>
                      <m:e>
                        <m:r>
                          <a:rPr lang="en-US" altLang="ko-KR" sz="1800" i="1">
                            <a:solidFill>
                              <a:schemeClr val="tx1"/>
                            </a:solidFill>
                            <a:latin typeface="Cambria Math" panose="02040503050406030204" pitchFamily="18" charset="0"/>
                          </a:rPr>
                          <m:t>|</m:t>
                        </m:r>
                        <m:r>
                          <m:rPr>
                            <m:sty m:val="p"/>
                          </m:rPr>
                          <a:rPr lang="en-US" altLang="ko-KR" sz="1800">
                            <a:solidFill>
                              <a:schemeClr val="tx1"/>
                            </a:solidFill>
                            <a:latin typeface="Cambria Math" panose="02040503050406030204" pitchFamily="18" charset="0"/>
                          </a:rPr>
                          <m:t>Type</m:t>
                        </m:r>
                        <m:r>
                          <a:rPr lang="en-US" altLang="ko-KR" sz="1800" i="1">
                            <a:solidFill>
                              <a:schemeClr val="tx1"/>
                            </a:solidFill>
                            <a:latin typeface="Cambria Math" panose="02040503050406030204" pitchFamily="18" charset="0"/>
                          </a:rPr>
                          <m:t>2</m:t>
                        </m:r>
                      </m:e>
                    </m:d>
                  </m:oMath>
                </a14:m>
                <a:r>
                  <a:rPr lang="en-US" altLang="ko-KR" sz="2000" dirty="0">
                    <a:latin typeface="+mn-lt"/>
                  </a:rPr>
                  <a:t> that diagonalize </a:t>
                </a:r>
                <a:r>
                  <a:rPr lang="en-US" altLang="ko-KR" sz="2000" dirty="0">
                    <a:solidFill>
                      <a:prstClr val="black"/>
                    </a:solidFill>
                    <a:latin typeface="Calibri" panose="020F0502020204030204"/>
                  </a:rPr>
                  <a:t>the </a:t>
                </a:r>
                <a:r>
                  <a:rPr lang="en-US" altLang="ko-KR" sz="2000" dirty="0">
                    <a:solidFill>
                      <a:srgbClr val="0033CC"/>
                    </a:solidFill>
                    <a:latin typeface="Calibri" panose="020F0502020204030204"/>
                  </a:rPr>
                  <a:t>2x2 </a:t>
                </a:r>
                <a:r>
                  <a:rPr lang="en-US" altLang="ko-KR" sz="2000" dirty="0">
                    <a:solidFill>
                      <a:prstClr val="black"/>
                    </a:solidFill>
                    <a:latin typeface="Calibri" panose="020F0502020204030204"/>
                  </a:rPr>
                  <a:t>matrix of </a:t>
                </a:r>
                <a14:m>
                  <m:oMath xmlns:m="http://schemas.openxmlformats.org/officeDocument/2006/math">
                    <m:sSub>
                      <m:sSubPr>
                        <m:ctrlPr>
                          <a:rPr lang="en-US" altLang="ko-KR" sz="2000" i="1">
                            <a:solidFill>
                              <a:srgbClr val="0033CC"/>
                            </a:solidFill>
                            <a:latin typeface="Cambria Math" panose="02040503050406030204" pitchFamily="18" charset="0"/>
                          </a:rPr>
                        </m:ctrlPr>
                      </m:sSubPr>
                      <m:e>
                        <m:r>
                          <a:rPr lang="en-US" altLang="ko-KR" sz="2000" i="1">
                            <a:solidFill>
                              <a:srgbClr val="0033CC"/>
                            </a:solidFill>
                            <a:latin typeface="Cambria Math" panose="02040503050406030204" pitchFamily="18" charset="0"/>
                          </a:rPr>
                          <m:t>𝑉</m:t>
                        </m:r>
                      </m:e>
                      <m:sub>
                        <m:r>
                          <a:rPr lang="en-US" altLang="ko-KR" sz="2000" i="1">
                            <a:solidFill>
                              <a:srgbClr val="0033CC"/>
                            </a:solidFill>
                            <a:latin typeface="Cambria Math" panose="02040503050406030204" pitchFamily="18" charset="0"/>
                          </a:rPr>
                          <m:t>𝐶𝑆</m:t>
                        </m:r>
                      </m:sub>
                    </m:sSub>
                  </m:oMath>
                </a14:m>
                <a:r>
                  <a:rPr lang="en-US" altLang="ko-KR" sz="2000" dirty="0">
                    <a:latin typeface="+mn-lt"/>
                  </a:rPr>
                  <a:t>.</a:t>
                </a: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546038" y="866995"/>
                <a:ext cx="8476664" cy="707886"/>
              </a:xfrm>
              <a:prstGeom prst="rect">
                <a:avLst/>
              </a:prstGeom>
              <a:blipFill>
                <a:blip r:embed="rId7"/>
                <a:stretch>
                  <a:fillRect l="-647" t="-59483" r="-4964" b="-52586"/>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ko-KR" altLang="en-US">
                    <a:noFill/>
                  </a:rPr>
                  <a:t> </a:t>
                </a:r>
              </a:p>
            </p:txBody>
          </p:sp>
        </mc:Fallback>
      </mc:AlternateContent>
      <p:sp>
        <p:nvSpPr>
          <p:cNvPr id="11" name="TextBox 10"/>
          <p:cNvSpPr txBox="1">
            <a:spLocks noChangeArrowheads="1"/>
          </p:cNvSpPr>
          <p:nvPr/>
        </p:nvSpPr>
        <p:spPr bwMode="auto">
          <a:xfrm>
            <a:off x="783417" y="4748633"/>
            <a:ext cx="6765048" cy="461665"/>
          </a:xfrm>
          <a:prstGeom prst="rect">
            <a:avLst/>
          </a:prstGeom>
          <a:solidFill>
            <a:schemeClr val="accent2">
              <a:lumMod val="20000"/>
              <a:lumOff val="80000"/>
            </a:schemeClr>
          </a:solidFill>
          <a:ln w="9525">
            <a:noFill/>
            <a:miter lim="800000"/>
            <a:headEnd/>
            <a:tailEnd/>
          </a:ln>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indent="0" latinLnBrk="0">
              <a:spcBef>
                <a:spcPct val="0"/>
              </a:spcBef>
              <a:buNone/>
            </a:pPr>
            <a:r>
              <a:rPr lang="en-US" altLang="ko-KR" sz="1800" dirty="0">
                <a:latin typeface="+mn-lt"/>
              </a:rPr>
              <a:t>We called this the </a:t>
            </a:r>
            <a:r>
              <a:rPr lang="en-US" altLang="ko-KR" sz="2400" dirty="0">
                <a:solidFill>
                  <a:srgbClr val="0033CC"/>
                </a:solidFill>
                <a:latin typeface="+mn-lt"/>
              </a:rPr>
              <a:t>tetraquark mixing model</a:t>
            </a:r>
            <a:r>
              <a:rPr lang="en-US" altLang="ko-KR" sz="1800" dirty="0">
                <a:latin typeface="+mn-lt"/>
              </a:rPr>
              <a:t> for the two nonets.</a:t>
            </a:r>
            <a:endParaRPr lang="en-US" altLang="ko-KR" sz="1800" dirty="0">
              <a:solidFill>
                <a:srgbClr val="0033CC"/>
              </a:solidFill>
              <a:latin typeface="+mn-lt"/>
            </a:endParaRPr>
          </a:p>
        </p:txBody>
      </p:sp>
      <p:sp>
        <p:nvSpPr>
          <p:cNvPr id="16" name="직사각형 15">
            <a:extLst>
              <a:ext uri="{FF2B5EF4-FFF2-40B4-BE49-F238E27FC236}">
                <a16:creationId xmlns:a16="http://schemas.microsoft.com/office/drawing/2014/main" id="{BFC4CB7C-EA4E-5225-F549-CF02028F7C4E}"/>
              </a:ext>
            </a:extLst>
          </p:cNvPr>
          <p:cNvSpPr/>
          <p:nvPr/>
        </p:nvSpPr>
        <p:spPr>
          <a:xfrm>
            <a:off x="7009205" y="94103"/>
            <a:ext cx="2078808" cy="317822"/>
          </a:xfrm>
          <a:prstGeom prst="rect">
            <a:avLst/>
          </a:prstGeom>
          <a:noFill/>
          <a:ln>
            <a:solidFill>
              <a:schemeClr val="tx1"/>
            </a:solidFill>
          </a:ln>
        </p:spPr>
        <p:txBody>
          <a:bodyPr wrap="square">
            <a:spAutoFit/>
          </a:bodyPr>
          <a:lstStyle/>
          <a:p>
            <a:pPr algn="ctr"/>
            <a:r>
              <a:rPr lang="en-US" altLang="ko-KR" sz="1400" dirty="0"/>
              <a:t>Tetraquark mixing model </a:t>
            </a:r>
          </a:p>
        </p:txBody>
      </p:sp>
    </p:spTree>
    <p:extLst>
      <p:ext uri="{BB962C8B-B14F-4D97-AF65-F5344CB8AC3E}">
        <p14:creationId xmlns:p14="http://schemas.microsoft.com/office/powerpoint/2010/main" val="39479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DFC7F27-08C9-9090-D07E-67AD1004DDAE}"/>
              </a:ext>
            </a:extLst>
          </p:cNvPr>
          <p:cNvSpPr>
            <a:spLocks noGrp="1"/>
          </p:cNvSpPr>
          <p:nvPr>
            <p:ph type="sldNum" sz="quarter" idx="12"/>
          </p:nvPr>
        </p:nvSpPr>
        <p:spPr/>
        <p:txBody>
          <a:bodyPr/>
          <a:lstStyle/>
          <a:p>
            <a:fld id="{DD6C7ACD-A43A-4791-9360-251F151CC5DF}" type="slidenum">
              <a:rPr lang="ko-KR" altLang="en-US" smtClean="0"/>
              <a:t>11</a:t>
            </a:fld>
            <a:endParaRPr lang="ko-KR" altLang="en-US"/>
          </a:p>
        </p:txBody>
      </p:sp>
      <p:sp>
        <p:nvSpPr>
          <p:cNvPr id="5" name="직사각형 4">
            <a:extLst>
              <a:ext uri="{FF2B5EF4-FFF2-40B4-BE49-F238E27FC236}">
                <a16:creationId xmlns:a16="http://schemas.microsoft.com/office/drawing/2014/main" id="{4EF15CF1-203F-EDC0-BA91-3625C476CCDC}"/>
              </a:ext>
            </a:extLst>
          </p:cNvPr>
          <p:cNvSpPr/>
          <p:nvPr/>
        </p:nvSpPr>
        <p:spPr>
          <a:xfrm>
            <a:off x="1777710" y="2696962"/>
            <a:ext cx="5910714" cy="461665"/>
          </a:xfrm>
          <a:prstGeom prst="rect">
            <a:avLst/>
          </a:prstGeom>
          <a:solidFill>
            <a:schemeClr val="accent6">
              <a:lumMod val="20000"/>
              <a:lumOff val="80000"/>
            </a:schemeClr>
          </a:solidFill>
        </p:spPr>
        <p:txBody>
          <a:bodyPr wrap="square">
            <a:spAutoFit/>
          </a:bodyPr>
          <a:lstStyle/>
          <a:p>
            <a:pPr algn="ctr"/>
            <a:r>
              <a:rPr lang="en-US" altLang="ko-KR" sz="2400" dirty="0"/>
              <a:t>Evidence supporting tetraquark mixing model</a:t>
            </a:r>
            <a:endParaRPr lang="ko-KR" altLang="en-US" sz="2400" dirty="0"/>
          </a:p>
        </p:txBody>
      </p:sp>
    </p:spTree>
    <p:extLst>
      <p:ext uri="{BB962C8B-B14F-4D97-AF65-F5344CB8AC3E}">
        <p14:creationId xmlns:p14="http://schemas.microsoft.com/office/powerpoint/2010/main" val="38441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noChangeAspect="1"/>
          </p:cNvGrpSpPr>
          <p:nvPr/>
        </p:nvGrpSpPr>
        <p:grpSpPr bwMode="auto">
          <a:xfrm>
            <a:off x="765303" y="2494488"/>
            <a:ext cx="4993514" cy="1634241"/>
            <a:chOff x="2165" y="1926"/>
            <a:chExt cx="1430" cy="468"/>
          </a:xfrm>
        </p:grpSpPr>
        <p:sp>
          <p:nvSpPr>
            <p:cNvPr id="7" name="AutoShape 10"/>
            <p:cNvSpPr>
              <a:spLocks noChangeAspect="1" noChangeArrowheads="1" noTextEdit="1"/>
            </p:cNvSpPr>
            <p:nvPr/>
          </p:nvSpPr>
          <p:spPr bwMode="auto">
            <a:xfrm>
              <a:off x="2165" y="1926"/>
              <a:ext cx="143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63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 y="1926"/>
              <a:ext cx="143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슬라이드 번호 개체 틀 1"/>
          <p:cNvSpPr>
            <a:spLocks noGrp="1"/>
          </p:cNvSpPr>
          <p:nvPr>
            <p:ph type="sldNum" sz="quarter" idx="12"/>
          </p:nvPr>
        </p:nvSpPr>
        <p:spPr/>
        <p:txBody>
          <a:bodyPr/>
          <a:lstStyle/>
          <a:p>
            <a:fld id="{DD6C7ACD-A43A-4791-9360-251F151CC5DF}" type="slidenum">
              <a:rPr lang="ko-KR" altLang="en-US" smtClean="0"/>
              <a:t>12</a:t>
            </a:fld>
            <a:endParaRPr lang="ko-KR" altLang="en-US"/>
          </a:p>
        </p:txBody>
      </p:sp>
      <mc:AlternateContent xmlns:mc="http://schemas.openxmlformats.org/markup-compatibility/2006" xmlns:a14="http://schemas.microsoft.com/office/drawing/2010/main">
        <mc:Choice Requires="a14">
          <p:sp>
            <p:nvSpPr>
              <p:cNvPr id="9" name="직사각형 8"/>
              <p:cNvSpPr/>
              <p:nvPr/>
            </p:nvSpPr>
            <p:spPr>
              <a:xfrm>
                <a:off x="2263018" y="2549264"/>
                <a:ext cx="900059" cy="288147"/>
              </a:xfrm>
              <a:prstGeom prst="rect">
                <a:avLst/>
              </a:prstGeom>
              <a:solidFill>
                <a:schemeClr val="bg1"/>
              </a:solidFill>
            </p:spPr>
            <p:txBody>
              <a:bodyPr wrap="square" lIns="0" tIns="36000" rIns="0" bIns="3600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sz="1400" i="1">
                              <a:latin typeface="Cambria Math" panose="02040503050406030204" pitchFamily="18" charset="0"/>
                            </a:rPr>
                          </m:ctrlPr>
                        </m:dPr>
                        <m:e>
                          <m:r>
                            <m:rPr>
                              <m:sty m:val="p"/>
                            </m:rPr>
                            <a:rPr lang="en-US" altLang="ko-KR" sz="1400" smtClean="0">
                              <a:solidFill>
                                <a:srgbClr val="0033CC"/>
                              </a:solidFill>
                              <a:latin typeface="Cambria Math" panose="02040503050406030204" pitchFamily="18" charset="0"/>
                            </a:rPr>
                            <m:t>L</m:t>
                          </m:r>
                          <m:r>
                            <m:rPr>
                              <m:sty m:val="p"/>
                            </m:rPr>
                            <a:rPr lang="en-US" altLang="ko-KR" sz="1400">
                              <a:solidFill>
                                <a:srgbClr val="0033CC"/>
                              </a:solidFill>
                              <a:latin typeface="Cambria Math" panose="02040503050406030204" pitchFamily="18" charset="0"/>
                            </a:rPr>
                            <m:t>N</m:t>
                          </m:r>
                          <m:r>
                            <a:rPr lang="en-US" altLang="ko-KR" sz="1400" i="1">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𝑉</m:t>
                              </m:r>
                            </m:e>
                            <m:sub>
                              <m:r>
                                <a:rPr lang="en-US" altLang="ko-KR" sz="1400" i="1">
                                  <a:latin typeface="Cambria Math" panose="02040503050406030204" pitchFamily="18" charset="0"/>
                                </a:rPr>
                                <m:t>𝐶𝑆</m:t>
                              </m:r>
                            </m:sub>
                          </m:sSub>
                          <m:r>
                            <a:rPr lang="en-US" altLang="ko-KR" sz="1400" i="1">
                              <a:latin typeface="Cambria Math" panose="02040503050406030204" pitchFamily="18" charset="0"/>
                            </a:rPr>
                            <m:t>|</m:t>
                          </m:r>
                          <m:r>
                            <m:rPr>
                              <m:sty m:val="p"/>
                            </m:rPr>
                            <a:rPr lang="en-US" altLang="ko-KR" sz="1400" smtClean="0">
                              <a:solidFill>
                                <a:srgbClr val="0033CC"/>
                              </a:solidFill>
                              <a:latin typeface="Cambria Math" panose="02040503050406030204" pitchFamily="18" charset="0"/>
                            </a:rPr>
                            <m:t>L</m:t>
                          </m:r>
                          <m:r>
                            <m:rPr>
                              <m:sty m:val="p"/>
                            </m:rPr>
                            <a:rPr lang="en-US" altLang="ko-KR" sz="1400">
                              <a:solidFill>
                                <a:srgbClr val="0033CC"/>
                              </a:solidFill>
                              <a:latin typeface="Cambria Math" panose="02040503050406030204" pitchFamily="18" charset="0"/>
                            </a:rPr>
                            <m:t>N</m:t>
                          </m:r>
                        </m:e>
                      </m:d>
                    </m:oMath>
                  </m:oMathPara>
                </a14:m>
                <a:endParaRPr lang="ko-KR" altLang="en-US" sz="1400" dirty="0"/>
              </a:p>
            </p:txBody>
          </p:sp>
        </mc:Choice>
        <mc:Fallback xmlns="">
          <p:sp>
            <p:nvSpPr>
              <p:cNvPr id="9" name="직사각형 8"/>
              <p:cNvSpPr>
                <a:spLocks noRot="1" noChangeAspect="1" noMove="1" noResize="1" noEditPoints="1" noAdjustHandles="1" noChangeArrowheads="1" noChangeShapeType="1" noTextEdit="1"/>
              </p:cNvSpPr>
              <p:nvPr/>
            </p:nvSpPr>
            <p:spPr>
              <a:xfrm>
                <a:off x="2263018" y="2549264"/>
                <a:ext cx="900059" cy="288147"/>
              </a:xfrm>
              <a:prstGeom prst="rect">
                <a:avLst/>
              </a:prstGeom>
              <a:blipFill>
                <a:blip r:embed="rId4"/>
                <a:stretch>
                  <a:fillRect r="-2027" b="-127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graphicFrame>
            <p:nvGraphicFramePr>
              <p:cNvPr id="10" name="표 9"/>
              <p:cNvGraphicFramePr>
                <a:graphicFrameLocks noGrp="1"/>
              </p:cNvGraphicFramePr>
              <p:nvPr>
                <p:extLst>
                  <p:ext uri="{D42A27DB-BD31-4B8C-83A1-F6EECF244321}">
                    <p14:modId xmlns:p14="http://schemas.microsoft.com/office/powerpoint/2010/main" val="2110395831"/>
                  </p:ext>
                </p:extLst>
              </p:nvPr>
            </p:nvGraphicFramePr>
            <p:xfrm>
              <a:off x="6924549" y="2515078"/>
              <a:ext cx="992957" cy="1597015"/>
            </p:xfrm>
            <a:graphic>
              <a:graphicData uri="http://schemas.openxmlformats.org/drawingml/2006/table">
                <a:tbl>
                  <a:tblPr firstRow="1" bandRow="1">
                    <a:tableStyleId>{5C22544A-7EE6-4342-B048-85BDC9FD1C3A}</a:tableStyleId>
                  </a:tblPr>
                  <a:tblGrid>
                    <a:gridCol w="992957">
                      <a:extLst>
                        <a:ext uri="{9D8B030D-6E8A-4147-A177-3AD203B41FA5}">
                          <a16:colId xmlns:a16="http://schemas.microsoft.com/office/drawing/2014/main" val="3898070467"/>
                        </a:ext>
                      </a:extLst>
                    </a:gridCol>
                  </a:tblGrid>
                  <a:tr h="319403">
                    <a:tc>
                      <a:txBody>
                        <a:bodyPr/>
                        <a:lstStyle/>
                        <a:p>
                          <a:pPr latinLnBrk="1"/>
                          <a14:m>
                            <m:oMathPara xmlns:m="http://schemas.openxmlformats.org/officeDocument/2006/math">
                              <m:oMathParaPr>
                                <m:jc m:val="centerGroup"/>
                              </m:oMathParaPr>
                              <m:oMath xmlns:m="http://schemas.openxmlformats.org/officeDocument/2006/math">
                                <m:r>
                                  <m:rPr>
                                    <m:sty m:val="p"/>
                                  </m:rPr>
                                  <a:rPr lang="el-GR" altLang="ko-KR" i="1" smtClean="0">
                                    <a:solidFill>
                                      <a:prstClr val="black"/>
                                    </a:solidFill>
                                    <a:latin typeface="Cambria Math" panose="02040503050406030204" pitchFamily="18" charset="0"/>
                                    <a:ea typeface="Cambria Math" panose="02040503050406030204" pitchFamily="18" charset="0"/>
                                  </a:rPr>
                                  <m:t>Δ</m:t>
                                </m:r>
                                <m:d>
                                  <m:dPr>
                                    <m:begChr m:val="⟨"/>
                                    <m:endChr m:val="⟩"/>
                                    <m:ctrlPr>
                                      <a:rPr lang="en-US" altLang="ko-KR" i="1">
                                        <a:solidFill>
                                          <a:prstClr val="black"/>
                                        </a:solidFill>
                                        <a:latin typeface="Cambria Math" panose="02040503050406030204" pitchFamily="18" charset="0"/>
                                      </a:rPr>
                                    </m:ctrlPr>
                                  </m:dPr>
                                  <m:e>
                                    <m:sSub>
                                      <m:sSubPr>
                                        <m:ctrlPr>
                                          <a:rPr lang="en-US" altLang="ko-KR" i="1">
                                            <a:solidFill>
                                              <a:prstClr val="black"/>
                                            </a:solidFill>
                                            <a:latin typeface="Cambria Math" panose="02040503050406030204" pitchFamily="18" charset="0"/>
                                          </a:rPr>
                                        </m:ctrlPr>
                                      </m:sSubPr>
                                      <m:e>
                                        <m:r>
                                          <a:rPr lang="en-US" altLang="ko-KR" i="1">
                                            <a:solidFill>
                                              <a:prstClr val="black"/>
                                            </a:solidFill>
                                            <a:latin typeface="Cambria Math" panose="02040503050406030204" pitchFamily="18" charset="0"/>
                                          </a:rPr>
                                          <m:t>𝑉</m:t>
                                        </m:r>
                                      </m:e>
                                      <m:sub>
                                        <m:r>
                                          <a:rPr lang="en-US" altLang="ko-KR" i="1">
                                            <a:solidFill>
                                              <a:prstClr val="black"/>
                                            </a:solidFill>
                                            <a:latin typeface="Cambria Math" panose="02040503050406030204" pitchFamily="18" charset="0"/>
                                          </a:rPr>
                                          <m:t>𝐶𝑆</m:t>
                                        </m:r>
                                      </m:sub>
                                    </m:sSub>
                                  </m:e>
                                </m:d>
                              </m:oMath>
                            </m:oMathPara>
                          </a14:m>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298963847"/>
                      </a:ext>
                    </a:extLst>
                  </a:tr>
                  <a:tr h="319403">
                    <a:tc>
                      <a:txBody>
                        <a:bodyPr/>
                        <a:lstStyle/>
                        <a:p>
                          <a:pPr algn="ctr" latinLnBrk="1"/>
                          <a:r>
                            <a:rPr lang="en-US" altLang="ko-KR" dirty="0"/>
                            <a:t>472</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378357586"/>
                      </a:ext>
                    </a:extLst>
                  </a:tr>
                  <a:tr h="319403">
                    <a:tc>
                      <a:txBody>
                        <a:bodyPr/>
                        <a:lstStyle/>
                        <a:p>
                          <a:pPr algn="ctr" latinLnBrk="1"/>
                          <a:r>
                            <a:rPr lang="en-US" altLang="ko-KR" dirty="0"/>
                            <a:t>566</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078082518"/>
                      </a:ext>
                    </a:extLst>
                  </a:tr>
                  <a:tr h="319403">
                    <a:tc>
                      <a:txBody>
                        <a:bodyPr/>
                        <a:lstStyle/>
                        <a:p>
                          <a:pPr algn="ctr" latinLnBrk="1"/>
                          <a:r>
                            <a:rPr lang="en-US" altLang="ko-KR" dirty="0"/>
                            <a:t>612</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1385124924"/>
                      </a:ext>
                    </a:extLst>
                  </a:tr>
                  <a:tr h="319403">
                    <a:tc>
                      <a:txBody>
                        <a:bodyPr/>
                        <a:lstStyle/>
                        <a:p>
                          <a:pPr algn="ctr" latinLnBrk="1"/>
                          <a:r>
                            <a:rPr lang="en-US" altLang="ko-KR" dirty="0"/>
                            <a:t>542</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588122468"/>
                      </a:ext>
                    </a:extLst>
                  </a:tr>
                </a:tbl>
              </a:graphicData>
            </a:graphic>
          </p:graphicFrame>
        </mc:Choice>
        <mc:Fallback xmlns="">
          <p:graphicFrame>
            <p:nvGraphicFramePr>
              <p:cNvPr id="10" name="표 9"/>
              <p:cNvGraphicFramePr>
                <a:graphicFrameLocks noGrp="1"/>
              </p:cNvGraphicFramePr>
              <p:nvPr>
                <p:extLst>
                  <p:ext uri="{D42A27DB-BD31-4B8C-83A1-F6EECF244321}">
                    <p14:modId xmlns:p14="http://schemas.microsoft.com/office/powerpoint/2010/main" val="2110395831"/>
                  </p:ext>
                </p:extLst>
              </p:nvPr>
            </p:nvGraphicFramePr>
            <p:xfrm>
              <a:off x="6924549" y="2515078"/>
              <a:ext cx="992957" cy="1597015"/>
            </p:xfrm>
            <a:graphic>
              <a:graphicData uri="http://schemas.openxmlformats.org/drawingml/2006/table">
                <a:tbl>
                  <a:tblPr firstRow="1" bandRow="1">
                    <a:tableStyleId>{5C22544A-7EE6-4342-B048-85BDC9FD1C3A}</a:tableStyleId>
                  </a:tblPr>
                  <a:tblGrid>
                    <a:gridCol w="992957">
                      <a:extLst>
                        <a:ext uri="{9D8B030D-6E8A-4147-A177-3AD203B41FA5}">
                          <a16:colId xmlns:a16="http://schemas.microsoft.com/office/drawing/2014/main" val="3898070467"/>
                        </a:ext>
                      </a:extLst>
                    </a:gridCol>
                  </a:tblGrid>
                  <a:tr h="319403">
                    <a:tc>
                      <a:txBody>
                        <a:bodyPr/>
                        <a:lstStyle/>
                        <a:p>
                          <a:endParaRPr lang="ko-KR"/>
                        </a:p>
                      </a:txBody>
                      <a:tcPr marT="0" marB="0">
                        <a:blipFill>
                          <a:blip r:embed="rId5"/>
                          <a:stretch>
                            <a:fillRect l="-610" t="-1887" r="-2439" b="-426415"/>
                          </a:stretch>
                        </a:blipFill>
                      </a:tcPr>
                    </a:tc>
                    <a:extLst>
                      <a:ext uri="{0D108BD9-81ED-4DB2-BD59-A6C34878D82A}">
                        <a16:rowId xmlns:a16="http://schemas.microsoft.com/office/drawing/2014/main" val="2298963847"/>
                      </a:ext>
                    </a:extLst>
                  </a:tr>
                  <a:tr h="319403">
                    <a:tc>
                      <a:txBody>
                        <a:bodyPr/>
                        <a:lstStyle/>
                        <a:p>
                          <a:pPr algn="ctr" latinLnBrk="1"/>
                          <a:r>
                            <a:rPr lang="en-US" altLang="ko-KR" dirty="0"/>
                            <a:t>472</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378357586"/>
                      </a:ext>
                    </a:extLst>
                  </a:tr>
                  <a:tr h="319403">
                    <a:tc>
                      <a:txBody>
                        <a:bodyPr/>
                        <a:lstStyle/>
                        <a:p>
                          <a:pPr algn="ctr" latinLnBrk="1"/>
                          <a:r>
                            <a:rPr lang="en-US" altLang="ko-KR" dirty="0"/>
                            <a:t>566</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078082518"/>
                      </a:ext>
                    </a:extLst>
                  </a:tr>
                  <a:tr h="319403">
                    <a:tc>
                      <a:txBody>
                        <a:bodyPr/>
                        <a:lstStyle/>
                        <a:p>
                          <a:pPr algn="ctr" latinLnBrk="1"/>
                          <a:r>
                            <a:rPr lang="en-US" altLang="ko-KR" dirty="0"/>
                            <a:t>612</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1385124924"/>
                      </a:ext>
                    </a:extLst>
                  </a:tr>
                  <a:tr h="319403">
                    <a:tc>
                      <a:txBody>
                        <a:bodyPr/>
                        <a:lstStyle/>
                        <a:p>
                          <a:pPr algn="ctr" latinLnBrk="1"/>
                          <a:r>
                            <a:rPr lang="en-US" altLang="ko-KR" dirty="0"/>
                            <a:t>542</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588122468"/>
                      </a:ext>
                    </a:extLst>
                  </a:tr>
                </a:tbl>
              </a:graphicData>
            </a:graphic>
          </p:graphicFrame>
        </mc:Fallback>
      </mc:AlternateContent>
      <p:sp>
        <p:nvSpPr>
          <p:cNvPr id="11" name="직사각형 10"/>
          <p:cNvSpPr/>
          <p:nvPr/>
        </p:nvSpPr>
        <p:spPr>
          <a:xfrm>
            <a:off x="2254740" y="2519167"/>
            <a:ext cx="952808" cy="1609782"/>
          </a:xfrm>
          <a:prstGeom prst="rect">
            <a:avLst/>
          </a:prstGeom>
          <a:noFill/>
          <a:ln w="15875">
            <a:solidFill>
              <a:srgbClr val="C00000"/>
            </a:solidFill>
          </a:ln>
        </p:spPr>
        <p:txBody>
          <a:bodyPr wrap="square" rtlCol="0" anchor="ctr">
            <a:spAutoFit/>
          </a:bodyPr>
          <a:lstStyle/>
          <a:p>
            <a:pPr algn="ctr"/>
            <a:endParaRPr lang="ko-KR" altLang="en-US" sz="1400" dirty="0"/>
          </a:p>
        </p:txBody>
      </p:sp>
      <p:sp>
        <p:nvSpPr>
          <p:cNvPr id="24" name="직사각형 23"/>
          <p:cNvSpPr/>
          <p:nvPr/>
        </p:nvSpPr>
        <p:spPr>
          <a:xfrm>
            <a:off x="4948798" y="2513102"/>
            <a:ext cx="966810" cy="1601698"/>
          </a:xfrm>
          <a:prstGeom prst="rect">
            <a:avLst/>
          </a:prstGeom>
          <a:noFill/>
          <a:ln w="15875">
            <a:solidFill>
              <a:srgbClr val="C00000"/>
            </a:solidFill>
          </a:ln>
        </p:spPr>
        <p:txBody>
          <a:bodyPr wrap="square" rtlCol="0" anchor="ctr">
            <a:spAutoFit/>
          </a:bodyPr>
          <a:lstStyle/>
          <a:p>
            <a:pPr algn="ctr"/>
            <a:endParaRPr lang="ko-KR" altLang="en-US" sz="1400" dirty="0"/>
          </a:p>
        </p:txBody>
      </p:sp>
      <mc:AlternateContent xmlns:mc="http://schemas.openxmlformats.org/markup-compatibility/2006" xmlns:a14="http://schemas.microsoft.com/office/drawing/2010/main">
        <mc:Choice Requires="a14">
          <p:graphicFrame>
            <p:nvGraphicFramePr>
              <p:cNvPr id="17" name="표 16"/>
              <p:cNvGraphicFramePr>
                <a:graphicFrameLocks noGrp="1"/>
              </p:cNvGraphicFramePr>
              <p:nvPr>
                <p:extLst>
                  <p:ext uri="{D42A27DB-BD31-4B8C-83A1-F6EECF244321}">
                    <p14:modId xmlns:p14="http://schemas.microsoft.com/office/powerpoint/2010/main" val="2682335768"/>
                  </p:ext>
                </p:extLst>
              </p:nvPr>
            </p:nvGraphicFramePr>
            <p:xfrm>
              <a:off x="5900524" y="2513102"/>
              <a:ext cx="992957" cy="1597015"/>
            </p:xfrm>
            <a:graphic>
              <a:graphicData uri="http://schemas.openxmlformats.org/drawingml/2006/table">
                <a:tbl>
                  <a:tblPr firstRow="1" bandRow="1">
                    <a:tableStyleId>{5C22544A-7EE6-4342-B048-85BDC9FD1C3A}</a:tableStyleId>
                  </a:tblPr>
                  <a:tblGrid>
                    <a:gridCol w="992957">
                      <a:extLst>
                        <a:ext uri="{9D8B030D-6E8A-4147-A177-3AD203B41FA5}">
                          <a16:colId xmlns:a16="http://schemas.microsoft.com/office/drawing/2014/main" val="3898070467"/>
                        </a:ext>
                      </a:extLst>
                    </a:gridCol>
                  </a:tblGrid>
                  <a:tr h="319403">
                    <a:tc>
                      <a:txBody>
                        <a:bodyPr/>
                        <a:lstStyle/>
                        <a:p>
                          <a:pPr latinLnBrk="1"/>
                          <a14:m>
                            <m:oMathPara xmlns:m="http://schemas.openxmlformats.org/officeDocument/2006/math">
                              <m:oMathParaPr>
                                <m:jc m:val="centerGroup"/>
                              </m:oMathParaPr>
                              <m:oMath xmlns:m="http://schemas.openxmlformats.org/officeDocument/2006/math">
                                <m:r>
                                  <m:rPr>
                                    <m:sty m:val="p"/>
                                  </m:rPr>
                                  <a:rPr lang="el-GR" altLang="ko-KR" i="1" smtClean="0">
                                    <a:solidFill>
                                      <a:prstClr val="black"/>
                                    </a:solidFill>
                                    <a:latin typeface="Cambria Math" panose="02040503050406030204" pitchFamily="18" charset="0"/>
                                    <a:ea typeface="Cambria Math" panose="02040503050406030204" pitchFamily="18" charset="0"/>
                                  </a:rPr>
                                  <m:t>Δ</m:t>
                                </m:r>
                                <m:r>
                                  <a:rPr lang="en-US" altLang="ko-KR" b="0" i="1" smtClean="0">
                                    <a:solidFill>
                                      <a:prstClr val="black"/>
                                    </a:solidFill>
                                    <a:latin typeface="Cambria Math" panose="02040503050406030204" pitchFamily="18" charset="0"/>
                                    <a:ea typeface="Cambria Math" panose="02040503050406030204" pitchFamily="18" charset="0"/>
                                  </a:rPr>
                                  <m:t>𝑀</m:t>
                                </m:r>
                              </m:oMath>
                            </m:oMathPara>
                          </a14:m>
                          <a:endParaRPr lang="ko-KR" altLang="en-US" b="0" dirty="0"/>
                        </a:p>
                      </a:txBody>
                      <a:tcPr marT="0" marB="0">
                        <a:solidFill>
                          <a:schemeClr val="tx2">
                            <a:lumMod val="20000"/>
                            <a:lumOff val="80000"/>
                          </a:schemeClr>
                        </a:solidFill>
                      </a:tcPr>
                    </a:tc>
                    <a:extLst>
                      <a:ext uri="{0D108BD9-81ED-4DB2-BD59-A6C34878D82A}">
                        <a16:rowId xmlns:a16="http://schemas.microsoft.com/office/drawing/2014/main" val="2298963847"/>
                      </a:ext>
                    </a:extLst>
                  </a:tr>
                  <a:tr h="319403">
                    <a:tc>
                      <a:txBody>
                        <a:bodyPr/>
                        <a:lstStyle/>
                        <a:p>
                          <a:pPr algn="ctr" latinLnBrk="1"/>
                          <a:r>
                            <a:rPr lang="en-US" altLang="ko-KR" dirty="0"/>
                            <a:t>494</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378357586"/>
                      </a:ext>
                    </a:extLst>
                  </a:tr>
                  <a:tr h="319403">
                    <a:tc>
                      <a:txBody>
                        <a:bodyPr/>
                        <a:lstStyle/>
                        <a:p>
                          <a:pPr algn="ctr" latinLnBrk="1"/>
                          <a:r>
                            <a:rPr lang="en-US" altLang="ko-KR" dirty="0"/>
                            <a:t>580</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078082518"/>
                      </a:ext>
                    </a:extLst>
                  </a:tr>
                  <a:tr h="319403">
                    <a:tc>
                      <a:txBody>
                        <a:bodyPr/>
                        <a:lstStyle/>
                        <a:p>
                          <a:pPr algn="ctr" latinLnBrk="1"/>
                          <a:r>
                            <a:rPr lang="en-US" altLang="ko-KR" dirty="0"/>
                            <a:t>750</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1385124924"/>
                      </a:ext>
                    </a:extLst>
                  </a:tr>
                  <a:tr h="319403">
                    <a:tc>
                      <a:txBody>
                        <a:bodyPr/>
                        <a:lstStyle/>
                        <a:p>
                          <a:pPr algn="ctr" latinLnBrk="1"/>
                          <a:r>
                            <a:rPr lang="en-US" altLang="ko-KR" dirty="0"/>
                            <a:t>516</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588122468"/>
                      </a:ext>
                    </a:extLst>
                  </a:tr>
                </a:tbl>
              </a:graphicData>
            </a:graphic>
          </p:graphicFrame>
        </mc:Choice>
        <mc:Fallback xmlns="">
          <p:graphicFrame>
            <p:nvGraphicFramePr>
              <p:cNvPr id="17" name="표 16"/>
              <p:cNvGraphicFramePr>
                <a:graphicFrameLocks noGrp="1"/>
              </p:cNvGraphicFramePr>
              <p:nvPr>
                <p:extLst>
                  <p:ext uri="{D42A27DB-BD31-4B8C-83A1-F6EECF244321}">
                    <p14:modId xmlns:p14="http://schemas.microsoft.com/office/powerpoint/2010/main" val="2682335768"/>
                  </p:ext>
                </p:extLst>
              </p:nvPr>
            </p:nvGraphicFramePr>
            <p:xfrm>
              <a:off x="5900524" y="2513102"/>
              <a:ext cx="992957" cy="1597015"/>
            </p:xfrm>
            <a:graphic>
              <a:graphicData uri="http://schemas.openxmlformats.org/drawingml/2006/table">
                <a:tbl>
                  <a:tblPr firstRow="1" bandRow="1">
                    <a:tableStyleId>{5C22544A-7EE6-4342-B048-85BDC9FD1C3A}</a:tableStyleId>
                  </a:tblPr>
                  <a:tblGrid>
                    <a:gridCol w="992957">
                      <a:extLst>
                        <a:ext uri="{9D8B030D-6E8A-4147-A177-3AD203B41FA5}">
                          <a16:colId xmlns:a16="http://schemas.microsoft.com/office/drawing/2014/main" val="3898070467"/>
                        </a:ext>
                      </a:extLst>
                    </a:gridCol>
                  </a:tblGrid>
                  <a:tr h="319403">
                    <a:tc>
                      <a:txBody>
                        <a:bodyPr/>
                        <a:lstStyle/>
                        <a:p>
                          <a:endParaRPr lang="ko-KR"/>
                        </a:p>
                      </a:txBody>
                      <a:tcPr marT="0" marB="0">
                        <a:blipFill>
                          <a:blip r:embed="rId6"/>
                          <a:stretch>
                            <a:fillRect l="-610" t="-1887" r="-2439" b="-424528"/>
                          </a:stretch>
                        </a:blipFill>
                      </a:tcPr>
                    </a:tc>
                    <a:extLst>
                      <a:ext uri="{0D108BD9-81ED-4DB2-BD59-A6C34878D82A}">
                        <a16:rowId xmlns:a16="http://schemas.microsoft.com/office/drawing/2014/main" val="2298963847"/>
                      </a:ext>
                    </a:extLst>
                  </a:tr>
                  <a:tr h="319403">
                    <a:tc>
                      <a:txBody>
                        <a:bodyPr/>
                        <a:lstStyle/>
                        <a:p>
                          <a:pPr algn="ctr" latinLnBrk="1"/>
                          <a:r>
                            <a:rPr lang="en-US" altLang="ko-KR" dirty="0"/>
                            <a:t>494</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378357586"/>
                      </a:ext>
                    </a:extLst>
                  </a:tr>
                  <a:tr h="319403">
                    <a:tc>
                      <a:txBody>
                        <a:bodyPr/>
                        <a:lstStyle/>
                        <a:p>
                          <a:pPr algn="ctr" latinLnBrk="1"/>
                          <a:r>
                            <a:rPr lang="en-US" altLang="ko-KR" dirty="0"/>
                            <a:t>580</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2078082518"/>
                      </a:ext>
                    </a:extLst>
                  </a:tr>
                  <a:tr h="319403">
                    <a:tc>
                      <a:txBody>
                        <a:bodyPr/>
                        <a:lstStyle/>
                        <a:p>
                          <a:pPr algn="ctr" latinLnBrk="1"/>
                          <a:r>
                            <a:rPr lang="en-US" altLang="ko-KR" dirty="0"/>
                            <a:t>750</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1385124924"/>
                      </a:ext>
                    </a:extLst>
                  </a:tr>
                  <a:tr h="319403">
                    <a:tc>
                      <a:txBody>
                        <a:bodyPr/>
                        <a:lstStyle/>
                        <a:p>
                          <a:pPr algn="ctr" latinLnBrk="1"/>
                          <a:r>
                            <a:rPr lang="en-US" altLang="ko-KR" dirty="0"/>
                            <a:t>516</a:t>
                          </a:r>
                          <a:endParaRPr lang="ko-KR" altLang="en-US" dirty="0"/>
                        </a:p>
                      </a:txBody>
                      <a:tcPr marT="0" marB="0">
                        <a:solidFill>
                          <a:schemeClr val="tx2">
                            <a:lumMod val="20000"/>
                            <a:lumOff val="80000"/>
                          </a:schemeClr>
                        </a:solidFill>
                      </a:tcPr>
                    </a:tc>
                    <a:extLst>
                      <a:ext uri="{0D108BD9-81ED-4DB2-BD59-A6C34878D82A}">
                        <a16:rowId xmlns:a16="http://schemas.microsoft.com/office/drawing/2014/main" val="588122468"/>
                      </a:ext>
                    </a:extLst>
                  </a:tr>
                </a:tbl>
              </a:graphicData>
            </a:graphic>
          </p:graphicFrame>
        </mc:Fallback>
      </mc:AlternateContent>
      <p:sp>
        <p:nvSpPr>
          <p:cNvPr id="14" name="직사각형 13"/>
          <p:cNvSpPr/>
          <p:nvPr/>
        </p:nvSpPr>
        <p:spPr>
          <a:xfrm>
            <a:off x="5910415" y="2516559"/>
            <a:ext cx="2016134" cy="1609782"/>
          </a:xfrm>
          <a:prstGeom prst="rect">
            <a:avLst/>
          </a:prstGeom>
          <a:noFill/>
          <a:ln w="15875">
            <a:solidFill>
              <a:srgbClr val="C00000"/>
            </a:solidFill>
          </a:ln>
        </p:spPr>
        <p:txBody>
          <a:bodyPr wrap="square" rtlCol="0" anchor="ctr">
            <a:spAutoFit/>
          </a:bodyPr>
          <a:lstStyle/>
          <a:p>
            <a:pPr algn="ctr"/>
            <a:endParaRPr lang="ko-KR" altLang="en-US" sz="1400" dirty="0"/>
          </a:p>
        </p:txBody>
      </p:sp>
      <p:sp>
        <p:nvSpPr>
          <p:cNvPr id="3" name="직사각형 2">
            <a:extLst>
              <a:ext uri="{FF2B5EF4-FFF2-40B4-BE49-F238E27FC236}">
                <a16:creationId xmlns:a16="http://schemas.microsoft.com/office/drawing/2014/main" id="{7065465E-3AF0-477F-63F3-EBF1ED20BBDA}"/>
              </a:ext>
            </a:extLst>
          </p:cNvPr>
          <p:cNvSpPr/>
          <p:nvPr/>
        </p:nvSpPr>
        <p:spPr>
          <a:xfrm>
            <a:off x="589550" y="331145"/>
            <a:ext cx="1836409" cy="400110"/>
          </a:xfrm>
          <a:prstGeom prst="rect">
            <a:avLst/>
          </a:prstGeom>
          <a:solidFill>
            <a:schemeClr val="accent4">
              <a:lumMod val="20000"/>
              <a:lumOff val="80000"/>
            </a:schemeClr>
          </a:solidFill>
        </p:spPr>
        <p:txBody>
          <a:bodyPr wrap="square">
            <a:spAutoFit/>
          </a:bodyPr>
          <a:lstStyle/>
          <a:p>
            <a:r>
              <a:rPr lang="en-US" altLang="ko-KR" sz="2000" dirty="0"/>
              <a:t>Hyperfine mass</a:t>
            </a:r>
          </a:p>
        </p:txBody>
      </p:sp>
      <p:sp>
        <p:nvSpPr>
          <p:cNvPr id="15" name="오른쪽 대괄호 14">
            <a:extLst>
              <a:ext uri="{FF2B5EF4-FFF2-40B4-BE49-F238E27FC236}">
                <a16:creationId xmlns:a16="http://schemas.microsoft.com/office/drawing/2014/main" id="{CC7E9F88-0B57-F7B1-0C80-87FD0985CF6C}"/>
              </a:ext>
            </a:extLst>
          </p:cNvPr>
          <p:cNvSpPr/>
          <p:nvPr/>
        </p:nvSpPr>
        <p:spPr>
          <a:xfrm>
            <a:off x="7983828" y="3620277"/>
            <a:ext cx="77821" cy="359923"/>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B7582315-B895-F2D4-31E0-E4FE45F71069}"/>
              </a:ext>
            </a:extLst>
          </p:cNvPr>
          <p:cNvSpPr txBox="1"/>
          <p:nvPr/>
        </p:nvSpPr>
        <p:spPr>
          <a:xfrm>
            <a:off x="8071377" y="3596119"/>
            <a:ext cx="651753" cy="369332"/>
          </a:xfrm>
          <a:prstGeom prst="rect">
            <a:avLst/>
          </a:prstGeom>
          <a:noFill/>
        </p:spPr>
        <p:txBody>
          <a:bodyPr wrap="square">
            <a:spAutoFit/>
          </a:bodyPr>
          <a:lstStyle/>
          <a:p>
            <a:r>
              <a:rPr lang="en-US" altLang="ko-KR" dirty="0"/>
              <a:t>SU(3)</a:t>
            </a:r>
            <a:endParaRPr lang="ko-KR" altLang="en-US" dirty="0"/>
          </a:p>
        </p:txBody>
      </p:sp>
      <p:sp>
        <p:nvSpPr>
          <p:cNvPr id="16" name="TextBox 15">
            <a:extLst>
              <a:ext uri="{FF2B5EF4-FFF2-40B4-BE49-F238E27FC236}">
                <a16:creationId xmlns:a16="http://schemas.microsoft.com/office/drawing/2014/main" id="{8F6F362B-56A2-BE9F-056E-45087400421E}"/>
              </a:ext>
            </a:extLst>
          </p:cNvPr>
          <p:cNvSpPr txBox="1"/>
          <p:nvPr/>
        </p:nvSpPr>
        <p:spPr>
          <a:xfrm>
            <a:off x="616049" y="5389058"/>
            <a:ext cx="6941748" cy="646331"/>
          </a:xfrm>
          <a:prstGeom prst="rect">
            <a:avLst/>
          </a:prstGeom>
          <a:solidFill>
            <a:schemeClr val="accent4">
              <a:lumMod val="20000"/>
              <a:lumOff val="80000"/>
            </a:schemeClr>
          </a:solidFill>
        </p:spPr>
        <p:txBody>
          <a:bodyPr wrap="square">
            <a:spAutoFit/>
          </a:bodyPr>
          <a:lstStyle/>
          <a:p>
            <a:pPr marL="285750" indent="-285750">
              <a:buFont typeface="Wingdings" panose="05000000000000000000" pitchFamily="2" charset="2"/>
              <a:buChar char="§"/>
            </a:pPr>
            <a:r>
              <a:rPr lang="en-US" altLang="ko-KR" dirty="0"/>
              <a:t>This mixing model is also supported by the QCD sum rule calculation </a:t>
            </a:r>
            <a:r>
              <a:rPr lang="en-US" altLang="ko-KR" sz="1400" dirty="0"/>
              <a:t>[PRD(2019) 100, 034021]</a:t>
            </a:r>
            <a:r>
              <a:rPr lang="en-US" altLang="ko-KR" dirty="0"/>
              <a:t>.</a:t>
            </a:r>
            <a:endParaRPr lang="en-US" altLang="ko-KR" sz="1800" dirty="0"/>
          </a:p>
        </p:txBody>
      </p:sp>
      <p:sp>
        <p:nvSpPr>
          <p:cNvPr id="20" name="TextBox 19">
            <a:extLst>
              <a:ext uri="{FF2B5EF4-FFF2-40B4-BE49-F238E27FC236}">
                <a16:creationId xmlns:a16="http://schemas.microsoft.com/office/drawing/2014/main" id="{78ECD92C-47B6-287E-643D-65D6C55A0E4A}"/>
              </a:ext>
            </a:extLst>
          </p:cNvPr>
          <p:cNvSpPr txBox="1"/>
          <p:nvPr/>
        </p:nvSpPr>
        <p:spPr>
          <a:xfrm>
            <a:off x="7144921" y="712432"/>
            <a:ext cx="1836092" cy="523220"/>
          </a:xfrm>
          <a:prstGeom prst="rect">
            <a:avLst/>
          </a:prstGeom>
          <a:noFill/>
        </p:spPr>
        <p:txBody>
          <a:bodyPr wrap="square">
            <a:spAutoFit/>
          </a:bodyPr>
          <a:lstStyle/>
          <a:p>
            <a:r>
              <a:rPr lang="fr-FR" altLang="ko-KR" sz="1400" dirty="0"/>
              <a:t>[</a:t>
            </a:r>
            <a:r>
              <a:rPr lang="en-US" altLang="ko-KR" sz="1400" dirty="0"/>
              <a:t>EPJC(2017) 77, 173</a:t>
            </a:r>
            <a:r>
              <a:rPr lang="fr-FR" altLang="ko-KR" sz="1400" dirty="0"/>
              <a:t>, </a:t>
            </a:r>
            <a:r>
              <a:rPr lang="en-US" altLang="ko-KR" sz="1400" i="0" u="none" strike="noStrike" baseline="0" dirty="0"/>
              <a:t>P</a:t>
            </a:r>
            <a:r>
              <a:rPr lang="nn-NO" altLang="ko-KR" sz="1400" i="0" u="none" strike="noStrike" baseline="0" dirty="0"/>
              <a:t>RD(2018) 97, 094005]</a:t>
            </a:r>
          </a:p>
        </p:txBody>
      </p:sp>
      <mc:AlternateContent xmlns:mc="http://schemas.openxmlformats.org/markup-compatibility/2006" xmlns:a14="http://schemas.microsoft.com/office/drawing/2010/main">
        <mc:Choice Requires="a14">
          <p:sp>
            <p:nvSpPr>
              <p:cNvPr id="19" name="직사각형 18">
                <a:extLst>
                  <a:ext uri="{FF2B5EF4-FFF2-40B4-BE49-F238E27FC236}">
                    <a16:creationId xmlns:a16="http://schemas.microsoft.com/office/drawing/2014/main" id="{1ECD186B-6834-DD75-1145-8A20C9C27EDA}"/>
                  </a:ext>
                </a:extLst>
              </p:cNvPr>
              <p:cNvSpPr/>
              <p:nvPr/>
            </p:nvSpPr>
            <p:spPr>
              <a:xfrm>
                <a:off x="4953343" y="2543044"/>
                <a:ext cx="900059" cy="288147"/>
              </a:xfrm>
              <a:prstGeom prst="rect">
                <a:avLst/>
              </a:prstGeom>
              <a:solidFill>
                <a:schemeClr val="bg1"/>
              </a:solidFill>
            </p:spPr>
            <p:txBody>
              <a:bodyPr wrap="square" lIns="0" tIns="36000" rIns="0" bIns="3600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sz="1400" i="1" smtClean="0">
                              <a:latin typeface="Cambria Math" panose="02040503050406030204" pitchFamily="18" charset="0"/>
                            </a:rPr>
                          </m:ctrlPr>
                        </m:dPr>
                        <m:e>
                          <m:r>
                            <m:rPr>
                              <m:sty m:val="p"/>
                            </m:rPr>
                            <a:rPr lang="en-US" altLang="ko-KR" sz="1400" b="0" i="0" smtClean="0">
                              <a:solidFill>
                                <a:srgbClr val="0033CC"/>
                              </a:solidFill>
                              <a:latin typeface="Cambria Math" panose="02040503050406030204" pitchFamily="18" charset="0"/>
                            </a:rPr>
                            <m:t>H</m:t>
                          </m:r>
                          <m:r>
                            <m:rPr>
                              <m:sty m:val="p"/>
                            </m:rPr>
                            <a:rPr lang="en-US" altLang="ko-KR" sz="1400">
                              <a:solidFill>
                                <a:srgbClr val="0033CC"/>
                              </a:solidFill>
                              <a:latin typeface="Cambria Math" panose="02040503050406030204" pitchFamily="18" charset="0"/>
                            </a:rPr>
                            <m:t>N</m:t>
                          </m:r>
                          <m:r>
                            <a:rPr lang="en-US" altLang="ko-KR" sz="1400" i="1">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𝑉</m:t>
                              </m:r>
                            </m:e>
                            <m:sub>
                              <m:r>
                                <a:rPr lang="en-US" altLang="ko-KR" sz="1400" i="1">
                                  <a:latin typeface="Cambria Math" panose="02040503050406030204" pitchFamily="18" charset="0"/>
                                </a:rPr>
                                <m:t>𝐶𝑆</m:t>
                              </m:r>
                            </m:sub>
                          </m:sSub>
                          <m:r>
                            <a:rPr lang="en-US" altLang="ko-KR" sz="1400" i="1">
                              <a:latin typeface="Cambria Math" panose="02040503050406030204" pitchFamily="18" charset="0"/>
                            </a:rPr>
                            <m:t>|</m:t>
                          </m:r>
                          <m:r>
                            <m:rPr>
                              <m:sty m:val="p"/>
                            </m:rPr>
                            <a:rPr lang="en-US" altLang="ko-KR" sz="1400" b="0" i="0" smtClean="0">
                              <a:solidFill>
                                <a:srgbClr val="0033CC"/>
                              </a:solidFill>
                              <a:latin typeface="Cambria Math" panose="02040503050406030204" pitchFamily="18" charset="0"/>
                            </a:rPr>
                            <m:t>H</m:t>
                          </m:r>
                          <m:r>
                            <m:rPr>
                              <m:sty m:val="p"/>
                            </m:rPr>
                            <a:rPr lang="en-US" altLang="ko-KR" sz="1400">
                              <a:solidFill>
                                <a:srgbClr val="0033CC"/>
                              </a:solidFill>
                              <a:latin typeface="Cambria Math" panose="02040503050406030204" pitchFamily="18" charset="0"/>
                            </a:rPr>
                            <m:t>N</m:t>
                          </m:r>
                        </m:e>
                      </m:d>
                    </m:oMath>
                  </m:oMathPara>
                </a14:m>
                <a:endParaRPr lang="ko-KR" altLang="en-US" sz="1400" dirty="0"/>
              </a:p>
            </p:txBody>
          </p:sp>
        </mc:Choice>
        <mc:Fallback xmlns="">
          <p:sp>
            <p:nvSpPr>
              <p:cNvPr id="19" name="직사각형 18">
                <a:extLst>
                  <a:ext uri="{FF2B5EF4-FFF2-40B4-BE49-F238E27FC236}">
                    <a16:creationId xmlns:a16="http://schemas.microsoft.com/office/drawing/2014/main" id="{1ECD186B-6834-DD75-1145-8A20C9C27EDA}"/>
                  </a:ext>
                </a:extLst>
              </p:cNvPr>
              <p:cNvSpPr>
                <a:spLocks noRot="1" noChangeAspect="1" noMove="1" noResize="1" noEditPoints="1" noAdjustHandles="1" noChangeArrowheads="1" noChangeShapeType="1" noTextEdit="1"/>
              </p:cNvSpPr>
              <p:nvPr/>
            </p:nvSpPr>
            <p:spPr>
              <a:xfrm>
                <a:off x="4953343" y="2543044"/>
                <a:ext cx="900059" cy="288147"/>
              </a:xfrm>
              <a:prstGeom prst="rect">
                <a:avLst/>
              </a:prstGeom>
              <a:blipFill>
                <a:blip r:embed="rId11"/>
                <a:stretch>
                  <a:fillRect r="-8163" b="-127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D136066-F735-F1A2-7404-9DAAD28C997D}"/>
                  </a:ext>
                </a:extLst>
              </p:cNvPr>
              <p:cNvSpPr txBox="1"/>
              <p:nvPr/>
            </p:nvSpPr>
            <p:spPr>
              <a:xfrm>
                <a:off x="480525" y="766770"/>
                <a:ext cx="6704045"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This model provides hyperfine masses, </a:t>
                </a:r>
                <a14:m>
                  <m:oMath xmlns:m="http://schemas.openxmlformats.org/officeDocument/2006/math">
                    <m:d>
                      <m:dPr>
                        <m:begChr m:val="⟨"/>
                        <m:endChr m:val="⟩"/>
                        <m:ctrlPr>
                          <a:rPr lang="en-US" altLang="ko-KR" sz="1800" i="1" smtClean="0">
                            <a:solidFill>
                              <a:prstClr val="black"/>
                            </a:solidFill>
                            <a:latin typeface="Cambria Math" panose="02040503050406030204" pitchFamily="18" charset="0"/>
                          </a:rPr>
                        </m:ctrlPr>
                      </m:dPr>
                      <m:e>
                        <m:sSub>
                          <m:sSubPr>
                            <m:ctrlPr>
                              <a:rPr lang="en-US" altLang="ko-KR" sz="1800" i="1">
                                <a:solidFill>
                                  <a:prstClr val="black"/>
                                </a:solidFill>
                                <a:latin typeface="Cambria Math" panose="02040503050406030204" pitchFamily="18" charset="0"/>
                              </a:rPr>
                            </m:ctrlPr>
                          </m:sSubPr>
                          <m:e>
                            <m:r>
                              <a:rPr lang="en-US" altLang="ko-KR" sz="1800" i="1">
                                <a:solidFill>
                                  <a:prstClr val="black"/>
                                </a:solidFill>
                                <a:latin typeface="Cambria Math" panose="02040503050406030204" pitchFamily="18" charset="0"/>
                              </a:rPr>
                              <m:t>𝑉</m:t>
                            </m:r>
                          </m:e>
                          <m:sub>
                            <m:r>
                              <a:rPr lang="en-US" altLang="ko-KR" sz="1800" i="1">
                                <a:solidFill>
                                  <a:prstClr val="black"/>
                                </a:solidFill>
                                <a:latin typeface="Cambria Math" panose="02040503050406030204" pitchFamily="18" charset="0"/>
                              </a:rPr>
                              <m:t>𝐶𝑆</m:t>
                            </m:r>
                          </m:sub>
                        </m:sSub>
                      </m:e>
                    </m:d>
                  </m:oMath>
                </a14:m>
                <a:r>
                  <a:rPr lang="en-US" altLang="ko-KR" dirty="0"/>
                  <a:t>, that </a:t>
                </a:r>
                <a:r>
                  <a:rPr lang="en-US" altLang="ko-KR" dirty="0">
                    <a:solidFill>
                      <a:srgbClr val="0033CC"/>
                    </a:solidFill>
                  </a:rPr>
                  <a:t>qualitatively </a:t>
                </a:r>
                <a:r>
                  <a:rPr lang="en-US" altLang="ko-KR" dirty="0"/>
                  <a:t>explain</a:t>
                </a:r>
                <a:r>
                  <a:rPr lang="en-US" altLang="ko-KR" dirty="0">
                    <a:solidFill>
                      <a:srgbClr val="0033CC"/>
                    </a:solidFill>
                  </a:rPr>
                  <a:t> </a:t>
                </a:r>
                <a:r>
                  <a:rPr lang="en-US" altLang="ko-KR" b="0" i="0" dirty="0">
                    <a:solidFill>
                      <a:srgbClr val="0D0D0D"/>
                    </a:solidFill>
                    <a:effectLst/>
                    <a:highlight>
                      <a:srgbClr val="FFFFFF"/>
                    </a:highlight>
                    <a:latin typeface="ui-sans-serif"/>
                  </a:rPr>
                  <a:t>the masses and mass differences of the two nonets.</a:t>
                </a:r>
                <a:endParaRPr lang="ko-KR" altLang="en-US" dirty="0"/>
              </a:p>
            </p:txBody>
          </p:sp>
        </mc:Choice>
        <mc:Fallback xmlns="">
          <p:sp>
            <p:nvSpPr>
              <p:cNvPr id="22" name="TextBox 21">
                <a:extLst>
                  <a:ext uri="{FF2B5EF4-FFF2-40B4-BE49-F238E27FC236}">
                    <a16:creationId xmlns:a16="http://schemas.microsoft.com/office/drawing/2014/main" id="{FD136066-F735-F1A2-7404-9DAAD28C997D}"/>
                  </a:ext>
                </a:extLst>
              </p:cNvPr>
              <p:cNvSpPr txBox="1">
                <a:spLocks noRot="1" noChangeAspect="1" noMove="1" noResize="1" noEditPoints="1" noAdjustHandles="1" noChangeArrowheads="1" noChangeShapeType="1" noTextEdit="1"/>
              </p:cNvSpPr>
              <p:nvPr/>
            </p:nvSpPr>
            <p:spPr>
              <a:xfrm>
                <a:off x="480525" y="766770"/>
                <a:ext cx="6704045" cy="646331"/>
              </a:xfrm>
              <a:prstGeom prst="rect">
                <a:avLst/>
              </a:prstGeom>
              <a:blipFill>
                <a:blip r:embed="rId12"/>
                <a:stretch>
                  <a:fillRect l="-636" t="-5660" b="-14151"/>
                </a:stretch>
              </a:blipFill>
            </p:spPr>
            <p:txBody>
              <a:bodyPr/>
              <a:lstStyle/>
              <a:p>
                <a:r>
                  <a:rPr lang="ko-KR" altLang="en-US">
                    <a:noFill/>
                  </a:rPr>
                  <a:t> </a:t>
                </a:r>
              </a:p>
            </p:txBody>
          </p:sp>
        </mc:Fallback>
      </mc:AlternateContent>
      <p:cxnSp>
        <p:nvCxnSpPr>
          <p:cNvPr id="25" name="직선 화살표 연결선 24">
            <a:extLst>
              <a:ext uri="{FF2B5EF4-FFF2-40B4-BE49-F238E27FC236}">
                <a16:creationId xmlns:a16="http://schemas.microsoft.com/office/drawing/2014/main" id="{3FC85BDF-AEC6-EB98-B6FF-972E65BA8AEF}"/>
              </a:ext>
            </a:extLst>
          </p:cNvPr>
          <p:cNvCxnSpPr>
            <a:cxnSpLocks/>
          </p:cNvCxnSpPr>
          <p:nvPr/>
        </p:nvCxnSpPr>
        <p:spPr>
          <a:xfrm>
            <a:off x="2640564" y="2202025"/>
            <a:ext cx="0" cy="29858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9" name="직선 화살표 연결선 28">
            <a:extLst>
              <a:ext uri="{FF2B5EF4-FFF2-40B4-BE49-F238E27FC236}">
                <a16:creationId xmlns:a16="http://schemas.microsoft.com/office/drawing/2014/main" id="{62D8A33D-6426-7D89-6692-AC528643BA51}"/>
              </a:ext>
            </a:extLst>
          </p:cNvPr>
          <p:cNvCxnSpPr>
            <a:cxnSpLocks/>
          </p:cNvCxnSpPr>
          <p:nvPr/>
        </p:nvCxnSpPr>
        <p:spPr>
          <a:xfrm>
            <a:off x="5414863" y="2230018"/>
            <a:ext cx="0" cy="251928"/>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ACFF9C7-8FBE-0863-D520-C0CCAD7DD2E8}"/>
                  </a:ext>
                </a:extLst>
              </p:cNvPr>
              <p:cNvSpPr txBox="1"/>
              <p:nvPr/>
            </p:nvSpPr>
            <p:spPr>
              <a:xfrm>
                <a:off x="1520892" y="1443526"/>
                <a:ext cx="2295329" cy="769441"/>
              </a:xfrm>
              <a:prstGeom prst="rect">
                <a:avLst/>
              </a:prstGeom>
              <a:noFill/>
              <a:ln w="15875">
                <a:solidFill>
                  <a:schemeClr val="tx1"/>
                </a:solidFill>
              </a:ln>
            </p:spPr>
            <p:txBody>
              <a:bodyPr wrap="square">
                <a:spAutoFit/>
              </a:bodyPr>
              <a:lstStyle/>
              <a:p>
                <a14:m>
                  <m:oMath xmlns:m="http://schemas.openxmlformats.org/officeDocument/2006/math">
                    <m:d>
                      <m:dPr>
                        <m:begChr m:val="⟨"/>
                        <m:endChr m:val="⟩"/>
                        <m:ctrlPr>
                          <a:rPr lang="en-US" altLang="ko-KR" sz="1400" i="1" smtClean="0">
                            <a:solidFill>
                              <a:srgbClr val="C00000"/>
                            </a:solidFill>
                            <a:latin typeface="Cambria Math" panose="02040503050406030204" pitchFamily="18" charset="0"/>
                          </a:rPr>
                        </m:ctrlPr>
                      </m:dPr>
                      <m:e>
                        <m:r>
                          <m:rPr>
                            <m:sty m:val="p"/>
                          </m:rPr>
                          <a:rPr lang="en-US" altLang="ko-KR" sz="1400">
                            <a:solidFill>
                              <a:srgbClr val="C00000"/>
                            </a:solidFill>
                            <a:latin typeface="Cambria Math" panose="02040503050406030204" pitchFamily="18" charset="0"/>
                          </a:rPr>
                          <m:t>LN</m:t>
                        </m:r>
                        <m:r>
                          <a:rPr lang="en-US" altLang="ko-KR" sz="1400" i="1">
                            <a:solidFill>
                              <a:srgbClr val="C00000"/>
                            </a:solidFill>
                            <a:latin typeface="Cambria Math" panose="02040503050406030204" pitchFamily="18" charset="0"/>
                          </a:rPr>
                          <m:t>|</m:t>
                        </m:r>
                        <m:sSub>
                          <m:sSubPr>
                            <m:ctrlPr>
                              <a:rPr lang="en-US" altLang="ko-KR" sz="1400" i="1">
                                <a:solidFill>
                                  <a:srgbClr val="C00000"/>
                                </a:solidFill>
                                <a:latin typeface="Cambria Math" panose="02040503050406030204" pitchFamily="18" charset="0"/>
                              </a:rPr>
                            </m:ctrlPr>
                          </m:sSubPr>
                          <m:e>
                            <m:r>
                              <a:rPr lang="en-US" altLang="ko-KR" sz="1400" i="1">
                                <a:solidFill>
                                  <a:srgbClr val="C00000"/>
                                </a:solidFill>
                                <a:latin typeface="Cambria Math" panose="02040503050406030204" pitchFamily="18" charset="0"/>
                              </a:rPr>
                              <m:t>𝑉</m:t>
                            </m:r>
                          </m:e>
                          <m:sub>
                            <m:r>
                              <a:rPr lang="en-US" altLang="ko-KR" sz="1400" i="1">
                                <a:solidFill>
                                  <a:srgbClr val="C00000"/>
                                </a:solidFill>
                                <a:latin typeface="Cambria Math" panose="02040503050406030204" pitchFamily="18" charset="0"/>
                              </a:rPr>
                              <m:t>𝐶𝑆</m:t>
                            </m:r>
                          </m:sub>
                        </m:sSub>
                        <m:r>
                          <a:rPr lang="en-US" altLang="ko-KR" sz="1400" i="1">
                            <a:solidFill>
                              <a:srgbClr val="C00000"/>
                            </a:solidFill>
                            <a:latin typeface="Cambria Math" panose="02040503050406030204" pitchFamily="18" charset="0"/>
                          </a:rPr>
                          <m:t>|</m:t>
                        </m:r>
                        <m:r>
                          <m:rPr>
                            <m:sty m:val="p"/>
                          </m:rPr>
                          <a:rPr lang="en-US" altLang="ko-KR" sz="1400">
                            <a:solidFill>
                              <a:srgbClr val="C00000"/>
                            </a:solidFill>
                            <a:latin typeface="Cambria Math" panose="02040503050406030204" pitchFamily="18" charset="0"/>
                          </a:rPr>
                          <m:t>LN</m:t>
                        </m:r>
                      </m:e>
                    </m:d>
                    <m:r>
                      <a:rPr lang="en-US" altLang="ko-KR" sz="1400" i="1" smtClean="0">
                        <a:solidFill>
                          <a:srgbClr val="C00000"/>
                        </a:solidFill>
                        <a:latin typeface="Cambria Math" panose="02040503050406030204" pitchFamily="18" charset="0"/>
                        <a:ea typeface="Cambria Math" panose="02040503050406030204" pitchFamily="18" charset="0"/>
                      </a:rPr>
                      <m:t>~</m:t>
                    </m:r>
                    <m:r>
                      <a:rPr lang="en-US" altLang="ko-KR" sz="1400" b="0" i="1" smtClean="0">
                        <a:solidFill>
                          <a:srgbClr val="C00000"/>
                        </a:solidFill>
                        <a:latin typeface="Cambria Math" panose="02040503050406030204" pitchFamily="18" charset="0"/>
                        <a:ea typeface="Cambria Math" panose="02040503050406030204" pitchFamily="18" charset="0"/>
                      </a:rPr>
                      <m:t>−500</m:t>
                    </m:r>
                  </m:oMath>
                </a14:m>
                <a:r>
                  <a:rPr lang="en-US" altLang="ko-KR" sz="1400" dirty="0">
                    <a:solidFill>
                      <a:srgbClr val="C00000"/>
                    </a:solidFill>
                  </a:rPr>
                  <a:t> MeV,</a:t>
                </a:r>
                <a:r>
                  <a:rPr lang="en-US" altLang="ko-KR" sz="1400" dirty="0"/>
                  <a:t> can </a:t>
                </a:r>
                <a:r>
                  <a:rPr lang="en-US" altLang="ko-KR" sz="1400" dirty="0">
                    <a:sym typeface="Wingdings" panose="05000000000000000000" pitchFamily="2" charset="2"/>
                  </a:rPr>
                  <a:t>explain</a:t>
                </a:r>
                <a:r>
                  <a:rPr lang="en-US" altLang="ko-KR" sz="1400" dirty="0">
                    <a:solidFill>
                      <a:schemeClr val="tx1"/>
                    </a:solidFill>
                    <a:sym typeface="Wingdings" panose="05000000000000000000" pitchFamily="2" charset="2"/>
                  </a:rPr>
                  <a:t> why</a:t>
                </a:r>
              </a:p>
              <a:p>
                <a14:m>
                  <m:oMath xmlns:m="http://schemas.openxmlformats.org/officeDocument/2006/math">
                    <m:r>
                      <m:rPr>
                        <m:sty m:val="p"/>
                      </m:rPr>
                      <a:rPr lang="en-US" altLang="ko-KR" sz="1600">
                        <a:latin typeface="Cambria Math" panose="02040503050406030204" pitchFamily="18" charset="0"/>
                        <a:ea typeface="Cambria Math" panose="02040503050406030204" pitchFamily="18" charset="0"/>
                        <a:sym typeface="Wingdings" panose="05000000000000000000" pitchFamily="2" charset="2"/>
                      </a:rPr>
                      <m:t>M</m:t>
                    </m:r>
                    <m:r>
                      <a:rPr lang="en-US" altLang="ko-KR" sz="1600">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ko-KR" sz="1600">
                        <a:latin typeface="Cambria Math" panose="02040503050406030204" pitchFamily="18" charset="0"/>
                        <a:ea typeface="Cambria Math" panose="02040503050406030204" pitchFamily="18" charset="0"/>
                        <a:sym typeface="Wingdings" panose="05000000000000000000" pitchFamily="2" charset="2"/>
                      </a:rPr>
                      <m:t>light</m:t>
                    </m:r>
                    <m:r>
                      <a:rPr lang="en-US" altLang="ko-KR" sz="1600">
                        <a:latin typeface="Cambria Math" panose="02040503050406030204" pitchFamily="18" charset="0"/>
                        <a:ea typeface="Cambria Math" panose="02040503050406030204" pitchFamily="18" charset="0"/>
                        <a:sym typeface="Wingdings" panose="05000000000000000000" pitchFamily="2" charset="2"/>
                      </a:rPr>
                      <m:t> </m:t>
                    </m:r>
                    <m:r>
                      <m:rPr>
                        <m:sty m:val="p"/>
                      </m:rPr>
                      <a:rPr lang="en-US" altLang="ko-KR" sz="1600">
                        <a:latin typeface="Cambria Math" panose="02040503050406030204" pitchFamily="18" charset="0"/>
                        <a:ea typeface="Cambria Math" panose="02040503050406030204" pitchFamily="18" charset="0"/>
                        <a:sym typeface="Wingdings" panose="05000000000000000000" pitchFamily="2" charset="2"/>
                      </a:rPr>
                      <m:t>nonet</m:t>
                    </m:r>
                    <m:r>
                      <a:rPr lang="en-US" altLang="ko-KR" sz="1600">
                        <a:latin typeface="Cambria Math" panose="02040503050406030204" pitchFamily="18" charset="0"/>
                        <a:ea typeface="Cambria Math" panose="02040503050406030204" pitchFamily="18" charset="0"/>
                        <a:sym typeface="Wingdings" panose="05000000000000000000" pitchFamily="2" charset="2"/>
                      </a:rPr>
                      <m:t>)</m:t>
                    </m:r>
                    <m:r>
                      <a:rPr lang="en-US" altLang="ko-KR" sz="1600" i="1">
                        <a:latin typeface="Cambria Math" panose="02040503050406030204" pitchFamily="18" charset="0"/>
                        <a:ea typeface="Cambria Math" panose="02040503050406030204" pitchFamily="18" charset="0"/>
                        <a:sym typeface="Wingdings" panose="05000000000000000000" pitchFamily="2" charset="2"/>
                      </a:rPr>
                      <m:t>≤1</m:t>
                    </m:r>
                  </m:oMath>
                </a14:m>
                <a:r>
                  <a:rPr lang="en-US" altLang="ko-KR" sz="1600" dirty="0">
                    <a:sym typeface="Wingdings" panose="05000000000000000000" pitchFamily="2" charset="2"/>
                  </a:rPr>
                  <a:t> GeV</a:t>
                </a:r>
                <a:r>
                  <a:rPr lang="en-US" altLang="ko-KR" sz="1600" dirty="0"/>
                  <a:t>.</a:t>
                </a:r>
                <a:endParaRPr lang="ko-KR" altLang="en-US" sz="1600" dirty="0"/>
              </a:p>
            </p:txBody>
          </p:sp>
        </mc:Choice>
        <mc:Fallback xmlns="">
          <p:sp>
            <p:nvSpPr>
              <p:cNvPr id="33" name="TextBox 32">
                <a:extLst>
                  <a:ext uri="{FF2B5EF4-FFF2-40B4-BE49-F238E27FC236}">
                    <a16:creationId xmlns:a16="http://schemas.microsoft.com/office/drawing/2014/main" id="{4ACFF9C7-8FBE-0863-D520-C0CCAD7DD2E8}"/>
                  </a:ext>
                </a:extLst>
              </p:cNvPr>
              <p:cNvSpPr txBox="1">
                <a:spLocks noRot="1" noChangeAspect="1" noMove="1" noResize="1" noEditPoints="1" noAdjustHandles="1" noChangeArrowheads="1" noChangeShapeType="1" noTextEdit="1"/>
              </p:cNvSpPr>
              <p:nvPr/>
            </p:nvSpPr>
            <p:spPr>
              <a:xfrm>
                <a:off x="1520892" y="1443526"/>
                <a:ext cx="2295329" cy="769441"/>
              </a:xfrm>
              <a:prstGeom prst="rect">
                <a:avLst/>
              </a:prstGeom>
              <a:blipFill>
                <a:blip r:embed="rId13"/>
                <a:stretch>
                  <a:fillRect l="-526" t="-775" b="-7752"/>
                </a:stretch>
              </a:blipFill>
              <a:ln w="15875">
                <a:solidFill>
                  <a:schemeClr val="tx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20002C3-2A5E-A030-C558-9E3BB4674287}"/>
                  </a:ext>
                </a:extLst>
              </p:cNvPr>
              <p:cNvSpPr txBox="1"/>
              <p:nvPr/>
            </p:nvSpPr>
            <p:spPr>
              <a:xfrm>
                <a:off x="4528458" y="1437312"/>
                <a:ext cx="2292219" cy="788421"/>
              </a:xfrm>
              <a:prstGeom prst="rect">
                <a:avLst/>
              </a:prstGeom>
              <a:noFill/>
              <a:ln w="15875">
                <a:solidFill>
                  <a:schemeClr val="tx1"/>
                </a:solidFill>
              </a:ln>
            </p:spPr>
            <p:txBody>
              <a:bodyPr wrap="square">
                <a:spAutoFit/>
              </a:bodyPr>
              <a:lstStyle/>
              <a:p>
                <a14:m>
                  <m:oMath xmlns:m="http://schemas.openxmlformats.org/officeDocument/2006/math">
                    <m:d>
                      <m:dPr>
                        <m:begChr m:val="⟨"/>
                        <m:endChr m:val="⟩"/>
                        <m:ctrlPr>
                          <a:rPr lang="en-US" altLang="ko-KR" sz="1400" i="1" smtClean="0">
                            <a:solidFill>
                              <a:srgbClr val="C00000"/>
                            </a:solidFill>
                            <a:latin typeface="Cambria Math" panose="02040503050406030204" pitchFamily="18" charset="0"/>
                          </a:rPr>
                        </m:ctrlPr>
                      </m:dPr>
                      <m:e>
                        <m:r>
                          <m:rPr>
                            <m:sty m:val="p"/>
                          </m:rPr>
                          <a:rPr lang="en-US" altLang="ko-KR" sz="1400">
                            <a:solidFill>
                              <a:srgbClr val="C00000"/>
                            </a:solidFill>
                            <a:latin typeface="Cambria Math" panose="02040503050406030204" pitchFamily="18" charset="0"/>
                          </a:rPr>
                          <m:t>HN</m:t>
                        </m:r>
                        <m:r>
                          <a:rPr lang="en-US" altLang="ko-KR" sz="1400" i="1">
                            <a:solidFill>
                              <a:srgbClr val="C00000"/>
                            </a:solidFill>
                            <a:latin typeface="Cambria Math" panose="02040503050406030204" pitchFamily="18" charset="0"/>
                          </a:rPr>
                          <m:t>|</m:t>
                        </m:r>
                        <m:sSub>
                          <m:sSubPr>
                            <m:ctrlPr>
                              <a:rPr lang="en-US" altLang="ko-KR" sz="1400" i="1">
                                <a:solidFill>
                                  <a:srgbClr val="C00000"/>
                                </a:solidFill>
                                <a:latin typeface="Cambria Math" panose="02040503050406030204" pitchFamily="18" charset="0"/>
                              </a:rPr>
                            </m:ctrlPr>
                          </m:sSubPr>
                          <m:e>
                            <m:r>
                              <a:rPr lang="en-US" altLang="ko-KR" sz="1400" i="1">
                                <a:solidFill>
                                  <a:srgbClr val="C00000"/>
                                </a:solidFill>
                                <a:latin typeface="Cambria Math" panose="02040503050406030204" pitchFamily="18" charset="0"/>
                              </a:rPr>
                              <m:t>𝑉</m:t>
                            </m:r>
                          </m:e>
                          <m:sub>
                            <m:r>
                              <a:rPr lang="en-US" altLang="ko-KR" sz="1400" i="1">
                                <a:solidFill>
                                  <a:srgbClr val="C00000"/>
                                </a:solidFill>
                                <a:latin typeface="Cambria Math" panose="02040503050406030204" pitchFamily="18" charset="0"/>
                              </a:rPr>
                              <m:t>𝐶𝑆</m:t>
                            </m:r>
                          </m:sub>
                        </m:sSub>
                        <m:r>
                          <a:rPr lang="en-US" altLang="ko-KR" sz="1400" i="1">
                            <a:solidFill>
                              <a:srgbClr val="C00000"/>
                            </a:solidFill>
                            <a:latin typeface="Cambria Math" panose="02040503050406030204" pitchFamily="18" charset="0"/>
                          </a:rPr>
                          <m:t>|</m:t>
                        </m:r>
                        <m:r>
                          <m:rPr>
                            <m:sty m:val="p"/>
                          </m:rPr>
                          <a:rPr lang="en-US" altLang="ko-KR" sz="1400">
                            <a:solidFill>
                              <a:srgbClr val="C00000"/>
                            </a:solidFill>
                            <a:latin typeface="Cambria Math" panose="02040503050406030204" pitchFamily="18" charset="0"/>
                          </a:rPr>
                          <m:t>HN</m:t>
                        </m:r>
                      </m:e>
                    </m:d>
                    <m:r>
                      <a:rPr lang="en-US" altLang="ko-KR" sz="1400" i="1">
                        <a:solidFill>
                          <a:srgbClr val="C00000"/>
                        </a:solidFill>
                        <a:latin typeface="Cambria Math" panose="02040503050406030204" pitchFamily="18" charset="0"/>
                        <a:ea typeface="Cambria Math" panose="02040503050406030204" pitchFamily="18" charset="0"/>
                      </a:rPr>
                      <m:t>~(−2</m:t>
                    </m:r>
                    <m:r>
                      <a:rPr lang="en-US" altLang="ko-KR" sz="1400" b="0" i="1" smtClean="0">
                        <a:solidFill>
                          <a:srgbClr val="C00000"/>
                        </a:solidFill>
                        <a:latin typeface="Cambria Math" panose="02040503050406030204" pitchFamily="18" charset="0"/>
                        <a:ea typeface="Cambria Math" panose="02040503050406030204" pitchFamily="18" charset="0"/>
                      </a:rPr>
                      <m:t>5</m:t>
                    </m:r>
                    <m:r>
                      <a:rPr lang="en-US" altLang="ko-KR" sz="1400" i="1">
                        <a:solidFill>
                          <a:srgbClr val="C00000"/>
                        </a:solidFill>
                        <a:latin typeface="Cambria Math" panose="02040503050406030204" pitchFamily="18" charset="0"/>
                        <a:ea typeface="Cambria Math" panose="02040503050406030204" pitchFamily="18" charset="0"/>
                      </a:rPr>
                      <m:t>)</m:t>
                    </m:r>
                  </m:oMath>
                </a14:m>
                <a:r>
                  <a:rPr lang="en-US" altLang="ko-KR" sz="1400" dirty="0">
                    <a:solidFill>
                      <a:srgbClr val="C00000"/>
                    </a:solidFill>
                  </a:rPr>
                  <a:t> MeV, </a:t>
                </a:r>
                <a:r>
                  <a:rPr lang="en-US" altLang="ko-KR" sz="1400" dirty="0"/>
                  <a:t>can </a:t>
                </a:r>
                <a:r>
                  <a:rPr lang="en-US" altLang="ko-KR" sz="1400" dirty="0">
                    <a:solidFill>
                      <a:schemeClr val="tx1"/>
                    </a:solidFill>
                    <a:sym typeface="Wingdings" panose="05000000000000000000" pitchFamily="2" charset="2"/>
                  </a:rPr>
                  <a:t>explain why</a:t>
                </a:r>
              </a:p>
              <a:p>
                <a:pPr/>
                <a14:m>
                  <m:oMathPara xmlns:m="http://schemas.openxmlformats.org/officeDocument/2006/math">
                    <m:oMathParaPr>
                      <m:jc m:val="left"/>
                    </m:oMathParaPr>
                    <m:oMath xmlns:m="http://schemas.openxmlformats.org/officeDocument/2006/math">
                      <m:r>
                        <m:rPr>
                          <m:sty m:val="p"/>
                        </m:rPr>
                        <a:rPr lang="en-US" altLang="ko-KR" sz="1600">
                          <a:latin typeface="Cambria Math" panose="02040503050406030204" pitchFamily="18" charset="0"/>
                          <a:ea typeface="Cambria Math" panose="02040503050406030204" pitchFamily="18" charset="0"/>
                          <a:sym typeface="Wingdings" panose="05000000000000000000" pitchFamily="2" charset="2"/>
                        </a:rPr>
                        <m:t>M</m:t>
                      </m:r>
                      <m:r>
                        <a:rPr lang="en-US" altLang="ko-KR" sz="1600">
                          <a:latin typeface="Cambria Math" panose="02040503050406030204" pitchFamily="18" charset="0"/>
                          <a:ea typeface="Cambria Math" panose="02040503050406030204" pitchFamily="18" charset="0"/>
                          <a:sym typeface="Wingdings" panose="05000000000000000000" pitchFamily="2" charset="2"/>
                        </a:rPr>
                        <m:t>(</m:t>
                      </m:r>
                      <m:r>
                        <m:rPr>
                          <m:sty m:val="p"/>
                        </m:rPr>
                        <a:rPr lang="en-US" altLang="ko-KR" sz="1600">
                          <a:latin typeface="Cambria Math" panose="02040503050406030204" pitchFamily="18" charset="0"/>
                          <a:ea typeface="Cambria Math" panose="02040503050406030204" pitchFamily="18" charset="0"/>
                          <a:sym typeface="Wingdings" panose="05000000000000000000" pitchFamily="2" charset="2"/>
                        </a:rPr>
                        <m:t>heavy</m:t>
                      </m:r>
                      <m:r>
                        <a:rPr lang="en-US" altLang="ko-KR" sz="1600">
                          <a:latin typeface="Cambria Math" panose="02040503050406030204" pitchFamily="18" charset="0"/>
                          <a:ea typeface="Cambria Math" panose="02040503050406030204" pitchFamily="18" charset="0"/>
                          <a:sym typeface="Wingdings" panose="05000000000000000000" pitchFamily="2" charset="2"/>
                        </a:rPr>
                        <m:t> </m:t>
                      </m:r>
                      <m:r>
                        <m:rPr>
                          <m:sty m:val="p"/>
                        </m:rPr>
                        <a:rPr lang="en-US" altLang="ko-KR" sz="1600">
                          <a:latin typeface="Cambria Math" panose="02040503050406030204" pitchFamily="18" charset="0"/>
                          <a:ea typeface="Cambria Math" panose="02040503050406030204" pitchFamily="18" charset="0"/>
                          <a:sym typeface="Wingdings" panose="05000000000000000000" pitchFamily="2" charset="2"/>
                        </a:rPr>
                        <m:t>nonet</m:t>
                      </m:r>
                      <m:r>
                        <a:rPr lang="en-US" altLang="ko-KR" sz="1600">
                          <a:latin typeface="Cambria Math" panose="02040503050406030204" pitchFamily="18" charset="0"/>
                          <a:ea typeface="Cambria Math" panose="02040503050406030204" pitchFamily="18" charset="0"/>
                          <a:sym typeface="Wingdings" panose="05000000000000000000" pitchFamily="2" charset="2"/>
                        </a:rPr>
                        <m:t>)</m:t>
                      </m:r>
                      <m:r>
                        <a:rPr lang="en-US" altLang="ko-KR" sz="1600" i="1">
                          <a:latin typeface="Cambria Math" panose="02040503050406030204" pitchFamily="18" charset="0"/>
                          <a:ea typeface="Cambria Math" panose="02040503050406030204" pitchFamily="18" charset="0"/>
                          <a:sym typeface="Wingdings" panose="05000000000000000000" pitchFamily="2" charset="2"/>
                        </a:rPr>
                        <m:t>≈4</m:t>
                      </m:r>
                      <m:sSub>
                        <m:sSubPr>
                          <m:ctrlPr>
                            <a:rPr lang="en-US" altLang="ko-KR" sz="1600" i="1">
                              <a:latin typeface="Cambria Math" panose="02040503050406030204" pitchFamily="18" charset="0"/>
                              <a:ea typeface="Cambria Math" panose="02040503050406030204" pitchFamily="18" charset="0"/>
                              <a:sym typeface="Wingdings" panose="05000000000000000000" pitchFamily="2" charset="2"/>
                            </a:rPr>
                          </m:ctrlPr>
                        </m:sSubPr>
                        <m:e>
                          <m:r>
                            <a:rPr lang="en-US" altLang="ko-KR" sz="1600" i="1">
                              <a:latin typeface="Cambria Math" panose="02040503050406030204" pitchFamily="18" charset="0"/>
                              <a:ea typeface="Cambria Math" panose="02040503050406030204" pitchFamily="18" charset="0"/>
                              <a:sym typeface="Wingdings" panose="05000000000000000000" pitchFamily="2" charset="2"/>
                            </a:rPr>
                            <m:t>𝑚</m:t>
                          </m:r>
                        </m:e>
                        <m:sub>
                          <m:r>
                            <a:rPr lang="en-US" altLang="ko-KR" sz="1600" i="1">
                              <a:latin typeface="Cambria Math" panose="02040503050406030204" pitchFamily="18" charset="0"/>
                              <a:ea typeface="Cambria Math" panose="02040503050406030204" pitchFamily="18" charset="0"/>
                              <a:sym typeface="Wingdings" panose="05000000000000000000" pitchFamily="2" charset="2"/>
                            </a:rPr>
                            <m:t>𝑞</m:t>
                          </m:r>
                        </m:sub>
                      </m:sSub>
                    </m:oMath>
                  </m:oMathPara>
                </a14:m>
                <a:endParaRPr lang="ko-KR" altLang="en-US" sz="1600" dirty="0"/>
              </a:p>
            </p:txBody>
          </p:sp>
        </mc:Choice>
        <mc:Fallback xmlns="">
          <p:sp>
            <p:nvSpPr>
              <p:cNvPr id="35" name="TextBox 34">
                <a:extLst>
                  <a:ext uri="{FF2B5EF4-FFF2-40B4-BE49-F238E27FC236}">
                    <a16:creationId xmlns:a16="http://schemas.microsoft.com/office/drawing/2014/main" id="{820002C3-2A5E-A030-C558-9E3BB4674287}"/>
                  </a:ext>
                </a:extLst>
              </p:cNvPr>
              <p:cNvSpPr txBox="1">
                <a:spLocks noRot="1" noChangeAspect="1" noMove="1" noResize="1" noEditPoints="1" noAdjustHandles="1" noChangeArrowheads="1" noChangeShapeType="1" noTextEdit="1"/>
              </p:cNvSpPr>
              <p:nvPr/>
            </p:nvSpPr>
            <p:spPr>
              <a:xfrm>
                <a:off x="4528458" y="1437312"/>
                <a:ext cx="2292219" cy="788421"/>
              </a:xfrm>
              <a:prstGeom prst="rect">
                <a:avLst/>
              </a:prstGeom>
              <a:blipFill>
                <a:blip r:embed="rId14"/>
                <a:stretch>
                  <a:fillRect l="-528" t="-758" b="-758"/>
                </a:stretch>
              </a:blipFill>
              <a:ln w="15875">
                <a:solidFill>
                  <a:schemeClr val="tx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C7E663-899C-5AAA-4F35-5977243B46D7}"/>
                  </a:ext>
                </a:extLst>
              </p:cNvPr>
              <p:cNvSpPr txBox="1"/>
              <p:nvPr/>
            </p:nvSpPr>
            <p:spPr>
              <a:xfrm>
                <a:off x="6223519" y="4275336"/>
                <a:ext cx="16048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ko-KR" sz="1800" i="1" smtClean="0">
                          <a:solidFill>
                            <a:prstClr val="black"/>
                          </a:solidFill>
                          <a:latin typeface="Cambria Math" panose="02040503050406030204" pitchFamily="18" charset="0"/>
                          <a:ea typeface="Cambria Math" panose="02040503050406030204" pitchFamily="18" charset="0"/>
                        </a:rPr>
                        <m:t>Δ</m:t>
                      </m:r>
                      <m:r>
                        <a:rPr lang="en-US" altLang="ko-KR" sz="1800" i="1">
                          <a:solidFill>
                            <a:prstClr val="black"/>
                          </a:solidFill>
                          <a:latin typeface="Cambria Math" panose="02040503050406030204" pitchFamily="18" charset="0"/>
                          <a:ea typeface="Cambria Math" panose="02040503050406030204" pitchFamily="18" charset="0"/>
                        </a:rPr>
                        <m:t>𝑀</m:t>
                      </m:r>
                      <m:r>
                        <a:rPr lang="en-US" altLang="ko-KR" sz="1800" i="1">
                          <a:solidFill>
                            <a:prstClr val="black"/>
                          </a:solidFill>
                          <a:latin typeface="Cambria Math" panose="02040503050406030204" pitchFamily="18" charset="0"/>
                          <a:ea typeface="Cambria Math" panose="02040503050406030204" pitchFamily="18" charset="0"/>
                        </a:rPr>
                        <m:t>≈</m:t>
                      </m:r>
                      <m:r>
                        <m:rPr>
                          <m:sty m:val="p"/>
                        </m:rPr>
                        <a:rPr lang="el-GR" altLang="ko-KR" sz="1800" i="1">
                          <a:solidFill>
                            <a:prstClr val="black"/>
                          </a:solidFill>
                          <a:latin typeface="Cambria Math" panose="02040503050406030204" pitchFamily="18" charset="0"/>
                          <a:ea typeface="Cambria Math" panose="02040503050406030204" pitchFamily="18" charset="0"/>
                        </a:rPr>
                        <m:t>Δ</m:t>
                      </m:r>
                      <m:d>
                        <m:dPr>
                          <m:begChr m:val="⟨"/>
                          <m:endChr m:val="⟩"/>
                          <m:ctrlPr>
                            <a:rPr lang="en-US" altLang="ko-KR" sz="1800" i="1">
                              <a:solidFill>
                                <a:prstClr val="black"/>
                              </a:solidFill>
                              <a:latin typeface="Cambria Math" panose="02040503050406030204" pitchFamily="18" charset="0"/>
                            </a:rPr>
                          </m:ctrlPr>
                        </m:dPr>
                        <m:e>
                          <m:sSub>
                            <m:sSubPr>
                              <m:ctrlPr>
                                <a:rPr lang="en-US" altLang="ko-KR" sz="1800" i="1">
                                  <a:solidFill>
                                    <a:prstClr val="black"/>
                                  </a:solidFill>
                                  <a:latin typeface="Cambria Math" panose="02040503050406030204" pitchFamily="18" charset="0"/>
                                </a:rPr>
                              </m:ctrlPr>
                            </m:sSubPr>
                            <m:e>
                              <m:r>
                                <a:rPr lang="en-US" altLang="ko-KR" sz="1800" i="1">
                                  <a:solidFill>
                                    <a:prstClr val="black"/>
                                  </a:solidFill>
                                  <a:latin typeface="Cambria Math" panose="02040503050406030204" pitchFamily="18" charset="0"/>
                                </a:rPr>
                                <m:t>𝑉</m:t>
                              </m:r>
                            </m:e>
                            <m:sub>
                              <m:r>
                                <a:rPr lang="en-US" altLang="ko-KR" sz="1800" i="1">
                                  <a:solidFill>
                                    <a:prstClr val="black"/>
                                  </a:solidFill>
                                  <a:latin typeface="Cambria Math" panose="02040503050406030204" pitchFamily="18" charset="0"/>
                                </a:rPr>
                                <m:t>𝐶𝑆</m:t>
                              </m:r>
                            </m:sub>
                          </m:sSub>
                        </m:e>
                      </m:d>
                    </m:oMath>
                  </m:oMathPara>
                </a14:m>
                <a:endParaRPr lang="ko-KR" altLang="en-US" dirty="0"/>
              </a:p>
            </p:txBody>
          </p:sp>
        </mc:Choice>
        <mc:Fallback xmlns="">
          <p:sp>
            <p:nvSpPr>
              <p:cNvPr id="37" name="TextBox 36">
                <a:extLst>
                  <a:ext uri="{FF2B5EF4-FFF2-40B4-BE49-F238E27FC236}">
                    <a16:creationId xmlns:a16="http://schemas.microsoft.com/office/drawing/2014/main" id="{8AC7E663-899C-5AAA-4F35-5977243B46D7}"/>
                  </a:ext>
                </a:extLst>
              </p:cNvPr>
              <p:cNvSpPr txBox="1">
                <a:spLocks noRot="1" noChangeAspect="1" noMove="1" noResize="1" noEditPoints="1" noAdjustHandles="1" noChangeArrowheads="1" noChangeShapeType="1" noTextEdit="1"/>
              </p:cNvSpPr>
              <p:nvPr/>
            </p:nvSpPr>
            <p:spPr>
              <a:xfrm>
                <a:off x="6223519" y="4275336"/>
                <a:ext cx="1604866" cy="369332"/>
              </a:xfrm>
              <a:prstGeom prst="rect">
                <a:avLst/>
              </a:prstGeom>
              <a:blipFill>
                <a:blip r:embed="rId17"/>
                <a:stretch>
                  <a:fillRect/>
                </a:stretch>
              </a:blipFill>
            </p:spPr>
            <p:txBody>
              <a:bodyPr/>
              <a:lstStyle/>
              <a:p>
                <a:r>
                  <a:rPr lang="ko-KR" altLang="en-US">
                    <a:noFill/>
                  </a:rPr>
                  <a:t> </a:t>
                </a:r>
              </a:p>
            </p:txBody>
          </p:sp>
        </mc:Fallback>
      </mc:AlternateContent>
      <p:sp>
        <p:nvSpPr>
          <p:cNvPr id="38" name="TextBox 37">
            <a:extLst>
              <a:ext uri="{FF2B5EF4-FFF2-40B4-BE49-F238E27FC236}">
                <a16:creationId xmlns:a16="http://schemas.microsoft.com/office/drawing/2014/main" id="{6FA3FCEF-2D9D-FA36-9BF8-3AC18E2160E0}"/>
              </a:ext>
            </a:extLst>
          </p:cNvPr>
          <p:cNvSpPr txBox="1"/>
          <p:nvPr/>
        </p:nvSpPr>
        <p:spPr>
          <a:xfrm>
            <a:off x="4991979" y="4599671"/>
            <a:ext cx="4058716" cy="738664"/>
          </a:xfrm>
          <a:prstGeom prst="rect">
            <a:avLst/>
          </a:prstGeom>
          <a:noFill/>
        </p:spPr>
        <p:txBody>
          <a:bodyPr wrap="square">
            <a:spAutoFit/>
          </a:bodyPr>
          <a:lstStyle/>
          <a:p>
            <a:pPr latinLnBrk="0">
              <a:spcBef>
                <a:spcPct val="0"/>
              </a:spcBef>
            </a:pPr>
            <a:r>
              <a:rPr lang="en-US" altLang="ko-KR" sz="1400" dirty="0"/>
              <a:t>Note, the same formula works for the mass difference between </a:t>
            </a:r>
            <a:r>
              <a:rPr lang="en-US" altLang="ko-KR" sz="1400" dirty="0">
                <a:solidFill>
                  <a:srgbClr val="0033CC"/>
                </a:solidFill>
              </a:rPr>
              <a:t>vector mesons –pseudoscalar mesons,  baryon octet- baryon decuplet.</a:t>
            </a:r>
            <a:r>
              <a:rPr lang="en-US" altLang="ko-KR" sz="1400" dirty="0">
                <a:solidFill>
                  <a:srgbClr val="FF0000"/>
                </a:solidFill>
              </a:rPr>
              <a:t> </a:t>
            </a:r>
            <a:endParaRPr lang="en-US" altLang="ko-KR" sz="1400" dirty="0"/>
          </a:p>
        </p:txBody>
      </p:sp>
    </p:spTree>
    <p:extLst>
      <p:ext uri="{BB962C8B-B14F-4D97-AF65-F5344CB8AC3E}">
        <p14:creationId xmlns:p14="http://schemas.microsoft.com/office/powerpoint/2010/main" val="418327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linds(horizontal)">
                                      <p:cBhvr>
                                        <p:cTn id="44" dur="500"/>
                                        <p:tgtEl>
                                          <p:spTgt spid="3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14" grpId="0" animBg="1"/>
      <p:bldP spid="15" grpId="0" animBg="1"/>
      <p:bldP spid="18" grpId="0"/>
      <p:bldP spid="16" grpId="0" animBg="1"/>
      <p:bldP spid="33" grpId="0" animBg="1"/>
      <p:bldP spid="35" grpId="0" animBg="1"/>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1F03D6C-68DC-4871-DBCC-F898CE61AFAF}"/>
              </a:ext>
            </a:extLst>
          </p:cNvPr>
          <p:cNvSpPr>
            <a:spLocks noGrp="1"/>
          </p:cNvSpPr>
          <p:nvPr>
            <p:ph type="sldNum" sz="quarter" idx="12"/>
          </p:nvPr>
        </p:nvSpPr>
        <p:spPr/>
        <p:txBody>
          <a:bodyPr/>
          <a:lstStyle/>
          <a:p>
            <a:fld id="{DD6C7ACD-A43A-4791-9360-251F151CC5DF}" type="slidenum">
              <a:rPr lang="ko-KR" altLang="en-US" smtClean="0"/>
              <a:t>13</a:t>
            </a:fld>
            <a:endParaRPr lang="ko-KR" altLang="en-US"/>
          </a:p>
        </p:txBody>
      </p:sp>
      <p:sp>
        <p:nvSpPr>
          <p:cNvPr id="5" name="직사각형 4">
            <a:extLst>
              <a:ext uri="{FF2B5EF4-FFF2-40B4-BE49-F238E27FC236}">
                <a16:creationId xmlns:a16="http://schemas.microsoft.com/office/drawing/2014/main" id="{533D12C1-0953-8A4A-3753-467EF9D4BFFE}"/>
              </a:ext>
            </a:extLst>
          </p:cNvPr>
          <p:cNvSpPr/>
          <p:nvPr/>
        </p:nvSpPr>
        <p:spPr>
          <a:xfrm>
            <a:off x="832149" y="573747"/>
            <a:ext cx="5708613" cy="400110"/>
          </a:xfrm>
          <a:prstGeom prst="rect">
            <a:avLst/>
          </a:prstGeom>
          <a:solidFill>
            <a:schemeClr val="accent4">
              <a:lumMod val="20000"/>
              <a:lumOff val="80000"/>
            </a:schemeClr>
          </a:solidFill>
        </p:spPr>
        <p:txBody>
          <a:bodyPr wrap="square">
            <a:spAutoFit/>
          </a:bodyPr>
          <a:lstStyle/>
          <a:p>
            <a:r>
              <a:rPr lang="en-US" altLang="ko-KR" sz="2000" dirty="0"/>
              <a:t>Additional evidence for the tetraquark mixing model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A3DB7F-31CA-8EB4-9F9E-29ADCCE09A81}"/>
                  </a:ext>
                </a:extLst>
              </p:cNvPr>
              <p:cNvSpPr txBox="1"/>
              <p:nvPr/>
            </p:nvSpPr>
            <p:spPr>
              <a:xfrm>
                <a:off x="1237352" y="1394121"/>
                <a:ext cx="4321316" cy="646331"/>
              </a:xfrm>
              <a:prstGeom prst="rect">
                <a:avLst/>
              </a:prstGeom>
              <a:noFill/>
            </p:spPr>
            <p:txBody>
              <a:bodyPr wrap="square">
                <a:spAutoFit/>
              </a:bodyPr>
              <a:lstStyle/>
              <a:p>
                <a14:m>
                  <m:oMath xmlns:m="http://schemas.openxmlformats.org/officeDocument/2006/math">
                    <m:d>
                      <m:dPr>
                        <m:begChr m:val=""/>
                        <m:endChr m:val="⟩"/>
                        <m:ctrlPr>
                          <a:rPr lang="en-US" altLang="ko-KR" i="1" smtClean="0">
                            <a:solidFill>
                              <a:schemeClr val="tx1"/>
                            </a:solidFill>
                            <a:latin typeface="Cambria Math" panose="02040503050406030204" pitchFamily="18" charset="0"/>
                          </a:rPr>
                        </m:ctrlPr>
                      </m:dPr>
                      <m:e>
                        <m:r>
                          <a:rPr lang="en-US" altLang="ko-KR" b="0" i="1" smtClean="0">
                            <a:solidFill>
                              <a:schemeClr val="tx1"/>
                            </a:solidFill>
                            <a:latin typeface="Cambria Math" panose="02040503050406030204" pitchFamily="18" charset="0"/>
                          </a:rPr>
                          <m:t>|</m:t>
                        </m:r>
                        <m:r>
                          <m:rPr>
                            <m:sty m:val="p"/>
                          </m:rPr>
                          <a:rPr lang="en-US" altLang="ko-KR">
                            <a:solidFill>
                              <a:schemeClr val="tx1"/>
                            </a:solidFill>
                            <a:latin typeface="Cambria Math" panose="02040503050406030204" pitchFamily="18" charset="0"/>
                          </a:rPr>
                          <m:t>Heavy</m:t>
                        </m:r>
                        <m:r>
                          <a:rPr lang="en-US" altLang="ko-KR">
                            <a:solidFill>
                              <a:schemeClr val="tx1"/>
                            </a:solidFill>
                            <a:latin typeface="Cambria Math" panose="02040503050406030204" pitchFamily="18" charset="0"/>
                          </a:rPr>
                          <m:t> </m:t>
                        </m:r>
                        <m:r>
                          <m:rPr>
                            <m:sty m:val="p"/>
                          </m:rPr>
                          <a:rPr lang="en-US" altLang="ko-KR">
                            <a:solidFill>
                              <a:schemeClr val="tx1"/>
                            </a:solidFill>
                            <a:latin typeface="Cambria Math" panose="02040503050406030204" pitchFamily="18" charset="0"/>
                          </a:rPr>
                          <m:t>nonet</m:t>
                        </m:r>
                      </m:e>
                    </m:d>
                    <m:r>
                      <a:rPr lang="en-US" altLang="ko-KR" b="0" i="1" smtClean="0">
                        <a:solidFill>
                          <a:schemeClr val="tx1"/>
                        </a:solidFill>
                        <a:latin typeface="Cambria Math" panose="02040503050406030204" pitchFamily="18" charset="0"/>
                      </a:rPr>
                      <m:t>=</m:t>
                    </m:r>
                    <m:r>
                      <a:rPr lang="en-US" altLang="ko-KR" b="0" i="1" smtClean="0">
                        <a:solidFill>
                          <a:srgbClr val="FF0000"/>
                        </a:solidFill>
                        <a:latin typeface="Cambria Math" panose="02040503050406030204" pitchFamily="18" charset="0"/>
                      </a:rPr>
                      <m:t>−</m:t>
                    </m:r>
                    <m:r>
                      <a:rPr lang="ko-KR" altLang="en-US" b="0" i="1" smtClean="0">
                        <a:solidFill>
                          <a:schemeClr val="tx1"/>
                        </a:solidFill>
                        <a:latin typeface="Cambria Math" panose="02040503050406030204" pitchFamily="18" charset="0"/>
                      </a:rPr>
                      <m:t>𝛼</m:t>
                    </m:r>
                    <m:d>
                      <m:dPr>
                        <m:begChr m:val=""/>
                        <m:endChr m:val="⟩"/>
                        <m:ctrlPr>
                          <a:rPr lang="en-US" altLang="ko-KR" i="1">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m:t>
                        </m:r>
                        <m:r>
                          <m:rPr>
                            <m:sty m:val="p"/>
                          </m:rPr>
                          <a:rPr lang="en-US" altLang="ko-KR" smtClean="0">
                            <a:solidFill>
                              <a:schemeClr val="tx1"/>
                            </a:solidFill>
                            <a:latin typeface="Cambria Math" panose="02040503050406030204" pitchFamily="18" charset="0"/>
                          </a:rPr>
                          <m:t>Type</m:t>
                        </m:r>
                        <m:r>
                          <a:rPr lang="en-US" altLang="ko-KR" smtClean="0">
                            <a:solidFill>
                              <a:schemeClr val="tx1"/>
                            </a:solidFill>
                            <a:latin typeface="Cambria Math" panose="02040503050406030204" pitchFamily="18" charset="0"/>
                          </a:rPr>
                          <m:t>1</m:t>
                        </m:r>
                      </m:e>
                    </m:d>
                    <m:r>
                      <a:rPr lang="en-US" altLang="ko-KR" b="0" i="1" smtClean="0">
                        <a:solidFill>
                          <a:srgbClr val="FF0000"/>
                        </a:solidFill>
                        <a:latin typeface="Cambria Math" panose="02040503050406030204" pitchFamily="18" charset="0"/>
                      </a:rPr>
                      <m:t>+</m:t>
                    </m:r>
                    <m:r>
                      <a:rPr lang="ko-KR" altLang="en-US" b="0" i="1" smtClean="0">
                        <a:solidFill>
                          <a:schemeClr val="tx1"/>
                        </a:solidFill>
                        <a:latin typeface="Cambria Math" panose="02040503050406030204" pitchFamily="18" charset="0"/>
                      </a:rPr>
                      <m:t>𝛽</m:t>
                    </m:r>
                    <m:d>
                      <m:dPr>
                        <m:begChr m:val=""/>
                        <m:endChr m:val="⟩"/>
                        <m:ctrlPr>
                          <a:rPr lang="en-US" altLang="ko-KR" i="1">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m:t>
                        </m:r>
                        <m:r>
                          <m:rPr>
                            <m:sty m:val="p"/>
                          </m:rPr>
                          <a:rPr lang="en-US" altLang="ko-KR" smtClean="0">
                            <a:solidFill>
                              <a:schemeClr val="tx1"/>
                            </a:solidFill>
                            <a:latin typeface="Cambria Math" panose="02040503050406030204" pitchFamily="18" charset="0"/>
                          </a:rPr>
                          <m:t>Type</m:t>
                        </m:r>
                        <m:r>
                          <a:rPr lang="en-US" altLang="ko-KR" b="0" i="1" smtClean="0">
                            <a:solidFill>
                              <a:schemeClr val="tx1"/>
                            </a:solidFill>
                            <a:latin typeface="Cambria Math" panose="02040503050406030204" pitchFamily="18" charset="0"/>
                          </a:rPr>
                          <m:t>2</m:t>
                        </m:r>
                      </m:e>
                    </m:d>
                  </m:oMath>
                </a14:m>
                <a:r>
                  <a:rPr lang="en-US" altLang="ko-KR" b="0" i="1" dirty="0">
                    <a:solidFill>
                      <a:schemeClr val="tx1"/>
                    </a:solidFill>
                    <a:latin typeface="Cambria Math" panose="02040503050406030204" pitchFamily="18" charset="0"/>
                  </a:rPr>
                  <a:t> </a:t>
                </a:r>
                <a:br>
                  <a:rPr lang="en-US" altLang="ko-KR" b="0" i="1" dirty="0">
                    <a:solidFill>
                      <a:schemeClr val="tx1"/>
                    </a:solidFill>
                    <a:latin typeface="Cambria Math" panose="02040503050406030204" pitchFamily="18" charset="0"/>
                  </a:rPr>
                </a:br>
                <a14:m>
                  <m:oMath xmlns:m="http://schemas.openxmlformats.org/officeDocument/2006/math">
                    <m:d>
                      <m:dPr>
                        <m:begChr m:val="|"/>
                        <m:endChr m:val="|"/>
                        <m:ctrlPr>
                          <a:rPr lang="en-US" altLang="ko-KR" i="1" smtClean="0">
                            <a:solidFill>
                              <a:schemeClr val="tx1"/>
                            </a:solidFill>
                            <a:latin typeface="Cambria Math" panose="02040503050406030204" pitchFamily="18" charset="0"/>
                          </a:rPr>
                        </m:ctrlPr>
                      </m:dPr>
                      <m:e>
                        <m:d>
                          <m:dPr>
                            <m:begChr m:val=""/>
                            <m:endChr m:val="⟩"/>
                            <m:ctrlPr>
                              <a:rPr lang="en-US" altLang="ko-KR" i="1">
                                <a:solidFill>
                                  <a:schemeClr val="tx1"/>
                                </a:solidFill>
                                <a:latin typeface="Cambria Math" panose="02040503050406030204" pitchFamily="18" charset="0"/>
                              </a:rPr>
                            </m:ctrlPr>
                          </m:dPr>
                          <m:e>
                            <m:r>
                              <m:rPr>
                                <m:sty m:val="p"/>
                              </m:rPr>
                              <a:rPr lang="en-US" altLang="ko-KR">
                                <a:solidFill>
                                  <a:schemeClr val="tx1"/>
                                </a:solidFill>
                                <a:latin typeface="Cambria Math" panose="02040503050406030204" pitchFamily="18" charset="0"/>
                              </a:rPr>
                              <m:t>Light</m:t>
                            </m:r>
                            <m:r>
                              <a:rPr lang="en-US" altLang="ko-KR">
                                <a:solidFill>
                                  <a:schemeClr val="tx1"/>
                                </a:solidFill>
                                <a:latin typeface="Cambria Math" panose="02040503050406030204" pitchFamily="18" charset="0"/>
                              </a:rPr>
                              <m:t> </m:t>
                            </m:r>
                            <m:r>
                              <m:rPr>
                                <m:sty m:val="p"/>
                              </m:rPr>
                              <a:rPr lang="en-US" altLang="ko-KR">
                                <a:solidFill>
                                  <a:schemeClr val="tx1"/>
                                </a:solidFill>
                                <a:latin typeface="Cambria Math" panose="02040503050406030204" pitchFamily="18" charset="0"/>
                              </a:rPr>
                              <m:t>nonet</m:t>
                            </m:r>
                          </m:e>
                        </m:d>
                        <m:r>
                          <a:rPr lang="en-US" altLang="ko-KR" i="1">
                            <a:solidFill>
                              <a:schemeClr val="tx1"/>
                            </a:solidFill>
                            <a:latin typeface="Cambria Math" panose="02040503050406030204" pitchFamily="18" charset="0"/>
                          </a:rPr>
                          <m:t>  = </m:t>
                        </m:r>
                        <m:r>
                          <a:rPr lang="en-US" altLang="ko-KR" b="0" i="1" smtClean="0">
                            <a:solidFill>
                              <a:schemeClr val="tx1"/>
                            </a:solidFill>
                            <a:latin typeface="Cambria Math" panose="02040503050406030204" pitchFamily="18" charset="0"/>
                          </a:rPr>
                          <m:t>   </m:t>
                        </m:r>
                        <m:r>
                          <a:rPr lang="ko-KR" altLang="en-US" i="1" smtClean="0">
                            <a:solidFill>
                              <a:schemeClr val="tx1"/>
                            </a:solidFill>
                            <a:latin typeface="Cambria Math" panose="02040503050406030204" pitchFamily="18" charset="0"/>
                          </a:rPr>
                          <m:t>𝛽</m:t>
                        </m:r>
                      </m:e>
                    </m:d>
                    <m:d>
                      <m:dPr>
                        <m:begChr m:val=""/>
                        <m:endChr m:val="⟩"/>
                        <m:ctrlPr>
                          <a:rPr lang="en-US" altLang="ko-KR" i="1">
                            <a:solidFill>
                              <a:schemeClr val="tx1"/>
                            </a:solidFill>
                            <a:latin typeface="Cambria Math" panose="02040503050406030204" pitchFamily="18" charset="0"/>
                          </a:rPr>
                        </m:ctrlPr>
                      </m:dPr>
                      <m:e>
                        <m:r>
                          <m:rPr>
                            <m:sty m:val="p"/>
                          </m:rPr>
                          <a:rPr lang="en-US" altLang="ko-KR" b="0" i="0" smtClean="0">
                            <a:solidFill>
                              <a:schemeClr val="tx1"/>
                            </a:solidFill>
                            <a:latin typeface="Cambria Math" panose="02040503050406030204" pitchFamily="18" charset="0"/>
                          </a:rPr>
                          <m:t>Type</m:t>
                        </m:r>
                        <m:r>
                          <a:rPr lang="en-US" altLang="ko-KR" b="0" i="0" smtClean="0">
                            <a:solidFill>
                              <a:schemeClr val="tx1"/>
                            </a:solidFill>
                            <a:latin typeface="Cambria Math" panose="02040503050406030204" pitchFamily="18" charset="0"/>
                          </a:rPr>
                          <m:t>1</m:t>
                        </m:r>
                      </m:e>
                    </m:d>
                    <m:r>
                      <a:rPr lang="en-US" altLang="ko-KR" i="1" smtClean="0">
                        <a:solidFill>
                          <a:srgbClr val="FF0000"/>
                        </a:solidFill>
                        <a:latin typeface="Cambria Math" panose="02040503050406030204" pitchFamily="18" charset="0"/>
                      </a:rPr>
                      <m:t>+</m:t>
                    </m:r>
                    <m:r>
                      <a:rPr lang="ko-KR" altLang="en-US" i="1" smtClean="0">
                        <a:solidFill>
                          <a:schemeClr val="tx1"/>
                        </a:solidFill>
                        <a:latin typeface="Cambria Math" panose="02040503050406030204" pitchFamily="18" charset="0"/>
                      </a:rPr>
                      <m:t>𝛼</m:t>
                    </m:r>
                    <m:d>
                      <m:dPr>
                        <m:begChr m:val=""/>
                        <m:endChr m:val="⟩"/>
                        <m:ctrlPr>
                          <a:rPr lang="ko-KR" altLang="en-US" i="1">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m:t>
                        </m:r>
                        <m:r>
                          <m:rPr>
                            <m:sty m:val="p"/>
                          </m:rPr>
                          <a:rPr lang="en-US" altLang="ko-KR" b="0" i="0" smtClean="0">
                            <a:solidFill>
                              <a:schemeClr val="tx1"/>
                            </a:solidFill>
                            <a:latin typeface="Cambria Math" panose="02040503050406030204" pitchFamily="18" charset="0"/>
                          </a:rPr>
                          <m:t>Type</m:t>
                        </m:r>
                        <m:r>
                          <a:rPr lang="en-US" altLang="ko-KR" b="0" i="0" smtClean="0">
                            <a:solidFill>
                              <a:schemeClr val="tx1"/>
                            </a:solidFill>
                            <a:latin typeface="Cambria Math" panose="02040503050406030204" pitchFamily="18" charset="0"/>
                          </a:rPr>
                          <m:t>2</m:t>
                        </m:r>
                      </m:e>
                    </m:d>
                  </m:oMath>
                </a14:m>
                <a:r>
                  <a:rPr lang="en-US" altLang="ko-KR" sz="1600" dirty="0">
                    <a:solidFill>
                      <a:schemeClr val="tx1"/>
                    </a:solidFill>
                  </a:rPr>
                  <a:t>,</a:t>
                </a:r>
                <a:endParaRPr lang="ko-KR" altLang="en-US" sz="1600" dirty="0">
                  <a:solidFill>
                    <a:schemeClr val="tx1"/>
                  </a:solidFill>
                </a:endParaRPr>
              </a:p>
            </p:txBody>
          </p:sp>
        </mc:Choice>
        <mc:Fallback xmlns="">
          <p:sp>
            <p:nvSpPr>
              <p:cNvPr id="4" name="TextBox 3">
                <a:extLst>
                  <a:ext uri="{FF2B5EF4-FFF2-40B4-BE49-F238E27FC236}">
                    <a16:creationId xmlns:a16="http://schemas.microsoft.com/office/drawing/2014/main" id="{B4A3DB7F-31CA-8EB4-9F9E-29ADCCE09A81}"/>
                  </a:ext>
                </a:extLst>
              </p:cNvPr>
              <p:cNvSpPr txBox="1">
                <a:spLocks noRot="1" noChangeAspect="1" noMove="1" noResize="1" noEditPoints="1" noAdjustHandles="1" noChangeArrowheads="1" noChangeShapeType="1" noTextEdit="1"/>
              </p:cNvSpPr>
              <p:nvPr/>
            </p:nvSpPr>
            <p:spPr>
              <a:xfrm>
                <a:off x="1237352" y="1394121"/>
                <a:ext cx="4321316" cy="646331"/>
              </a:xfrm>
              <a:prstGeom prst="rect">
                <a:avLst/>
              </a:prstGeom>
              <a:blipFill>
                <a:blip r:embed="rId2"/>
                <a:stretch>
                  <a:fillRect l="-423" t="-67925" r="-7898" b="-105660"/>
                </a:stretch>
              </a:blipFill>
            </p:spPr>
            <p:txBody>
              <a:bodyPr/>
              <a:lstStyle/>
              <a:p>
                <a:r>
                  <a:rPr lang="ko-KR" altLang="en-US">
                    <a:noFill/>
                  </a:rPr>
                  <a:t> </a:t>
                </a:r>
              </a:p>
            </p:txBody>
          </p:sp>
        </mc:Fallback>
      </mc:AlternateContent>
      <p:sp>
        <p:nvSpPr>
          <p:cNvPr id="7" name="TextBox 6">
            <a:extLst>
              <a:ext uri="{FF2B5EF4-FFF2-40B4-BE49-F238E27FC236}">
                <a16:creationId xmlns:a16="http://schemas.microsoft.com/office/drawing/2014/main" id="{16357614-5E68-3529-48EC-F9AAEB7EE063}"/>
              </a:ext>
            </a:extLst>
          </p:cNvPr>
          <p:cNvSpPr txBox="1"/>
          <p:nvPr/>
        </p:nvSpPr>
        <p:spPr>
          <a:xfrm>
            <a:off x="828407" y="2073986"/>
            <a:ext cx="4667328" cy="369332"/>
          </a:xfrm>
          <a:prstGeom prst="rect">
            <a:avLst/>
          </a:prstGeom>
          <a:noFill/>
        </p:spPr>
        <p:txBody>
          <a:bodyPr wrap="square">
            <a:spAutoFit/>
          </a:bodyPr>
          <a:lstStyle/>
          <a:p>
            <a:r>
              <a:rPr lang="en-US" altLang="ko-KR" sz="1800" dirty="0">
                <a:latin typeface="+mn-lt"/>
              </a:rPr>
              <a:t>into </a:t>
            </a:r>
            <a:r>
              <a:rPr lang="en-US" altLang="ko-KR" sz="1800" dirty="0">
                <a:solidFill>
                  <a:srgbClr val="0033CC"/>
                </a:solidFill>
                <a:latin typeface="+mn-lt"/>
              </a:rPr>
              <a:t>two-meson</a:t>
            </a:r>
            <a:r>
              <a:rPr lang="en-US" altLang="ko-KR" sz="1800" dirty="0">
                <a:latin typeface="+mn-lt"/>
              </a:rPr>
              <a:t> comp. and </a:t>
            </a:r>
            <a:r>
              <a:rPr lang="en-US" altLang="ko-KR" sz="1800" dirty="0">
                <a:solidFill>
                  <a:srgbClr val="0033CC"/>
                </a:solidFill>
                <a:latin typeface="+mn-lt"/>
              </a:rPr>
              <a:t>hidden-color</a:t>
            </a:r>
            <a:r>
              <a:rPr lang="en-US" altLang="ko-KR" sz="1800" dirty="0">
                <a:latin typeface="+mn-lt"/>
              </a:rPr>
              <a:t> comp. </a:t>
            </a:r>
            <a:endParaRPr lang="ko-KR" altLang="en-US" dirty="0"/>
          </a:p>
        </p:txBody>
      </p:sp>
      <p:sp>
        <p:nvSpPr>
          <p:cNvPr id="8" name="TextBox 7">
            <a:extLst>
              <a:ext uri="{FF2B5EF4-FFF2-40B4-BE49-F238E27FC236}">
                <a16:creationId xmlns:a16="http://schemas.microsoft.com/office/drawing/2014/main" id="{36943440-EB64-3354-0413-3D7C1F942DFE}"/>
              </a:ext>
            </a:extLst>
          </p:cNvPr>
          <p:cNvSpPr txBox="1"/>
          <p:nvPr/>
        </p:nvSpPr>
        <p:spPr>
          <a:xfrm>
            <a:off x="869609" y="1055100"/>
            <a:ext cx="5857770" cy="369332"/>
          </a:xfrm>
          <a:prstGeom prst="rect">
            <a:avLst/>
          </a:prstGeom>
          <a:noFill/>
        </p:spPr>
        <p:txBody>
          <a:bodyPr wrap="square">
            <a:spAutoFit/>
          </a:bodyPr>
          <a:lstStyle/>
          <a:p>
            <a:r>
              <a:rPr lang="en-US" altLang="ko-KR" dirty="0"/>
              <a:t>can be seen by</a:t>
            </a:r>
            <a:r>
              <a:rPr lang="en-US" altLang="ko-KR" sz="1800" dirty="0">
                <a:latin typeface="+mn-lt"/>
              </a:rPr>
              <a:t> </a:t>
            </a:r>
            <a:r>
              <a:rPr lang="en-US" altLang="ko-KR" dirty="0"/>
              <a:t>decomposing</a:t>
            </a:r>
            <a:r>
              <a:rPr lang="en-US" altLang="ko-KR" sz="1800" dirty="0">
                <a:latin typeface="+mn-lt"/>
              </a:rPr>
              <a:t> the tetraquark </a:t>
            </a:r>
            <a:r>
              <a:rPr lang="en-US" altLang="ko-KR" dirty="0"/>
              <a:t>wave</a:t>
            </a:r>
            <a:r>
              <a:rPr lang="ko-KR" altLang="en-US" dirty="0"/>
              <a:t> </a:t>
            </a:r>
            <a:r>
              <a:rPr lang="en-US" altLang="ko-KR" dirty="0"/>
              <a:t>functions</a:t>
            </a:r>
            <a:r>
              <a:rPr lang="en-US" altLang="ko-KR" sz="1800" dirty="0">
                <a:latin typeface="+mn-lt"/>
              </a:rPr>
              <a:t>,</a:t>
            </a:r>
            <a:endParaRPr lang="ko-KR" altLang="en-US" dirty="0"/>
          </a:p>
        </p:txBody>
      </p:sp>
      <p:grpSp>
        <p:nvGrpSpPr>
          <p:cNvPr id="3" name="그룹 2">
            <a:extLst>
              <a:ext uri="{FF2B5EF4-FFF2-40B4-BE49-F238E27FC236}">
                <a16:creationId xmlns:a16="http://schemas.microsoft.com/office/drawing/2014/main" id="{E8BFF3B8-8E46-67A1-14B7-2250766CCEFB}"/>
              </a:ext>
            </a:extLst>
          </p:cNvPr>
          <p:cNvGrpSpPr/>
          <p:nvPr/>
        </p:nvGrpSpPr>
        <p:grpSpPr>
          <a:xfrm>
            <a:off x="1133555" y="2792710"/>
            <a:ext cx="5875151" cy="1123696"/>
            <a:chOff x="874874" y="3103402"/>
            <a:chExt cx="5875151" cy="1123696"/>
          </a:xfrm>
        </p:grpSpPr>
        <mc:AlternateContent xmlns:mc="http://schemas.openxmlformats.org/markup-compatibility/2006" xmlns:a14="http://schemas.microsoft.com/office/drawing/2010/main">
          <mc:Choice Requires="a14">
            <p:sp>
              <p:nvSpPr>
                <p:cNvPr id="10" name="직사각형 9">
                  <a:extLst>
                    <a:ext uri="{FF2B5EF4-FFF2-40B4-BE49-F238E27FC236}">
                      <a16:creationId xmlns:a16="http://schemas.microsoft.com/office/drawing/2014/main" id="{7433C6E4-2373-A3A0-4E66-F672CD7FAF23}"/>
                    </a:ext>
                  </a:extLst>
                </p:cNvPr>
                <p:cNvSpPr/>
                <p:nvPr/>
              </p:nvSpPr>
              <p:spPr>
                <a:xfrm>
                  <a:off x="1927871" y="3489534"/>
                  <a:ext cx="4822154" cy="360996"/>
                </a:xfrm>
                <a:prstGeom prst="rect">
                  <a:avLst/>
                </a:prstGeom>
              </p:spPr>
              <p:txBody>
                <a:bodyPr wrap="none">
                  <a:spAutoFit/>
                </a:bodyPr>
                <a:lstStyle/>
                <a:p>
                  <a:r>
                    <a:rPr lang="en-US" altLang="ko-KR" sz="1600" b="0" dirty="0">
                      <a:ea typeface="Cambria Math" panose="02040503050406030204" pitchFamily="18" charset="0"/>
                    </a:rPr>
                    <a:t>    </a:t>
                  </a:r>
                  <a14:m>
                    <m:oMath xmlns:m="http://schemas.openxmlformats.org/officeDocument/2006/math">
                      <m:r>
                        <a:rPr lang="en-US" altLang="ko-KR" sz="1600" b="0" i="1" smtClean="0">
                          <a:latin typeface="Cambria Math" panose="02040503050406030204" pitchFamily="18" charset="0"/>
                          <a:ea typeface="Cambria Math" panose="02040503050406030204" pitchFamily="18" charset="0"/>
                        </a:rPr>
                        <m:t> </m:t>
                      </m:r>
                      <m:r>
                        <a:rPr lang="en-US" altLang="ko-KR" sz="1600" i="1" smtClean="0">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1</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3</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𝟏</m:t>
                              </m:r>
                            </m:e>
                            <m:sub>
                              <m:r>
                                <a:rPr lang="en-US" altLang="ko-KR" sz="1600" i="1">
                                  <a:latin typeface="Cambria Math" panose="02040503050406030204" pitchFamily="18" charset="0"/>
                                  <a:ea typeface="Cambria Math" panose="02040503050406030204" pitchFamily="18" charset="0"/>
                                </a:rPr>
                                <m:t>𝑐</m:t>
                              </m:r>
                            </m:sub>
                          </m:sSub>
                        </m:sub>
                      </m:sSub>
                      <m:r>
                        <a:rPr lang="en-US" altLang="ko-KR" sz="1600" i="1">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2</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4</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𝟏</m:t>
                              </m:r>
                            </m:e>
                            <m:sub>
                              <m:r>
                                <a:rPr lang="en-US" altLang="ko-KR" sz="1600" i="1">
                                  <a:latin typeface="Cambria Math" panose="02040503050406030204" pitchFamily="18" charset="0"/>
                                  <a:ea typeface="Cambria Math" panose="02040503050406030204" pitchFamily="18" charset="0"/>
                                </a:rPr>
                                <m:t>𝑐</m:t>
                              </m:r>
                            </m:sub>
                          </m:sSub>
                        </m:sub>
                      </m:sSub>
                      <m:r>
                        <a:rPr lang="en-US" altLang="ko-KR" sz="1600" b="0" i="1" smtClean="0">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1</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3</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𝟖</m:t>
                              </m:r>
                            </m:e>
                            <m:sub>
                              <m:r>
                                <a:rPr lang="en-US" altLang="ko-KR" sz="1600" i="1">
                                  <a:latin typeface="Cambria Math" panose="02040503050406030204" pitchFamily="18" charset="0"/>
                                  <a:ea typeface="Cambria Math" panose="02040503050406030204" pitchFamily="18" charset="0"/>
                                </a:rPr>
                                <m:t>𝑐</m:t>
                              </m:r>
                            </m:sub>
                          </m:sSub>
                        </m:sub>
                      </m:sSub>
                      <m:r>
                        <a:rPr lang="en-US" altLang="ko-KR" sz="1600" i="1">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2</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4</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𝟖</m:t>
                              </m:r>
                            </m:e>
                            <m:sub>
                              <m:r>
                                <a:rPr lang="en-US" altLang="ko-KR" sz="1600" i="1">
                                  <a:latin typeface="Cambria Math" panose="02040503050406030204" pitchFamily="18" charset="0"/>
                                  <a:ea typeface="Cambria Math" panose="02040503050406030204" pitchFamily="18" charset="0"/>
                                </a:rPr>
                                <m:t>𝑐</m:t>
                              </m:r>
                            </m:sub>
                          </m:sSub>
                        </m:sub>
                      </m:sSub>
                      <m:sSub>
                        <m:sSubPr>
                          <m:ctrlPr>
                            <a:rPr lang="en-US" altLang="ko-KR" sz="160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m:t>
                          </m:r>
                        </m:e>
                        <m:sub>
                          <m:sSub>
                            <m:sSubPr>
                              <m:ctrlPr>
                                <a:rPr lang="en-US" altLang="ko-KR" sz="160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1</m:t>
                              </m:r>
                            </m:e>
                            <m:sub>
                              <m:r>
                                <a:rPr lang="en-US" altLang="ko-KR" sz="1600" b="0" i="1" smtClean="0">
                                  <a:latin typeface="Cambria Math" panose="02040503050406030204" pitchFamily="18" charset="0"/>
                                  <a:ea typeface="Cambria Math" panose="02040503050406030204" pitchFamily="18" charset="0"/>
                                </a:rPr>
                                <m:t>𝑐</m:t>
                              </m:r>
                            </m:sub>
                          </m:sSub>
                        </m:sub>
                      </m:sSub>
                    </m:oMath>
                  </a14:m>
                  <a:endParaRPr lang="ko-KR" altLang="en-US" sz="1600" dirty="0"/>
                </a:p>
              </p:txBody>
            </p:sp>
          </mc:Choice>
          <mc:Fallback xmlns="">
            <p:sp>
              <p:nvSpPr>
                <p:cNvPr id="11" name="직사각형 10">
                  <a:extLst>
                    <a:ext uri="{FF2B5EF4-FFF2-40B4-BE49-F238E27FC236}">
                      <a16:creationId xmlns:a16="http://schemas.microsoft.com/office/drawing/2014/main" id="{82F31B8F-A542-48A3-9D86-3CF54FEAE80B}"/>
                    </a:ext>
                  </a:extLst>
                </p:cNvPr>
                <p:cNvSpPr>
                  <a:spLocks noRot="1" noChangeAspect="1" noMove="1" noResize="1" noEditPoints="1" noAdjustHandles="1" noChangeArrowheads="1" noChangeShapeType="1" noTextEdit="1"/>
                </p:cNvSpPr>
                <p:nvPr/>
              </p:nvSpPr>
              <p:spPr>
                <a:xfrm>
                  <a:off x="1927871" y="3489534"/>
                  <a:ext cx="4822154" cy="360996"/>
                </a:xfrm>
                <a:prstGeom prst="rect">
                  <a:avLst/>
                </a:prstGeom>
                <a:blipFill>
                  <a:blip r:embed="rId3"/>
                  <a:stretch>
                    <a:fillRect b="-3333"/>
                  </a:stretch>
                </a:blipFill>
              </p:spPr>
              <p:txBody>
                <a:bodyPr/>
                <a:lstStyle/>
                <a:p>
                  <a:r>
                    <a:rPr lang="ko-KR" altLang="en-US">
                      <a:noFill/>
                    </a:rPr>
                    <a:t> </a:t>
                  </a:r>
                </a:p>
              </p:txBody>
            </p:sp>
          </mc:Fallback>
        </mc:AlternateContent>
        <p:sp>
          <p:nvSpPr>
            <p:cNvPr id="11" name="직사각형 10">
              <a:extLst>
                <a:ext uri="{FF2B5EF4-FFF2-40B4-BE49-F238E27FC236}">
                  <a16:creationId xmlns:a16="http://schemas.microsoft.com/office/drawing/2014/main" id="{08369F6B-DA2F-550A-9183-A0BCD299A49C}"/>
                </a:ext>
              </a:extLst>
            </p:cNvPr>
            <p:cNvSpPr/>
            <p:nvPr/>
          </p:nvSpPr>
          <p:spPr>
            <a:xfrm>
              <a:off x="2544891" y="3869986"/>
              <a:ext cx="1695849" cy="338554"/>
            </a:xfrm>
            <a:prstGeom prst="rect">
              <a:avLst/>
            </a:prstGeom>
          </p:spPr>
          <p:txBody>
            <a:bodyPr wrap="none">
              <a:spAutoFit/>
            </a:bodyPr>
            <a:lstStyle/>
            <a:p>
              <a:r>
                <a:rPr lang="en-US" altLang="ko-KR" sz="1600" dirty="0"/>
                <a:t>two-meson comp.</a:t>
              </a:r>
            </a:p>
          </p:txBody>
        </p:sp>
        <mc:AlternateContent xmlns:mc="http://schemas.openxmlformats.org/markup-compatibility/2006" xmlns:a14="http://schemas.microsoft.com/office/drawing/2010/main">
          <mc:Choice Requires="a14">
            <p:sp>
              <p:nvSpPr>
                <p:cNvPr id="12" name="직사각형 11">
                  <a:extLst>
                    <a:ext uri="{FF2B5EF4-FFF2-40B4-BE49-F238E27FC236}">
                      <a16:creationId xmlns:a16="http://schemas.microsoft.com/office/drawing/2014/main" id="{467CC22D-AF02-B21C-C010-93E3D9B49E97}"/>
                    </a:ext>
                  </a:extLst>
                </p:cNvPr>
                <p:cNvSpPr/>
                <p:nvPr/>
              </p:nvSpPr>
              <p:spPr>
                <a:xfrm>
                  <a:off x="1049026" y="3460286"/>
                  <a:ext cx="1031693"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1</m:t>
                            </m:r>
                          </m:sub>
                        </m:sSub>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2</m:t>
                            </m:r>
                          </m:sub>
                        </m:sSub>
                        <m:sSub>
                          <m:sSubPr>
                            <m:ctrlPr>
                              <a:rPr lang="en-US" altLang="ko-KR" sz="1600" i="1" smtClean="0">
                                <a:latin typeface="Cambria Math" panose="02040503050406030204" pitchFamily="18" charset="0"/>
                              </a:rPr>
                            </m:ctrlPr>
                          </m:sSubPr>
                          <m:e>
                            <m:acc>
                              <m:accPr>
                                <m:chr m:val="̅"/>
                                <m:ctrlPr>
                                  <a:rPr lang="en-US" altLang="ko-KR" sz="1600" i="1" smtClean="0">
                                    <a:latin typeface="Cambria Math" panose="02040503050406030204" pitchFamily="18" charset="0"/>
                                  </a:rPr>
                                </m:ctrlPr>
                              </m:accPr>
                              <m:e>
                                <m:r>
                                  <a:rPr lang="en-US" altLang="ko-KR" sz="1600" b="0" i="1" smtClean="0">
                                    <a:latin typeface="Cambria Math" panose="02040503050406030204" pitchFamily="18" charset="0"/>
                                  </a:rPr>
                                  <m:t>𝑞</m:t>
                                </m:r>
                              </m:e>
                            </m:acc>
                          </m:e>
                          <m:sub>
                            <m:r>
                              <a:rPr lang="en-US" altLang="ko-KR" sz="1600" b="0" i="1" smtClean="0">
                                <a:latin typeface="Cambria Math" panose="02040503050406030204" pitchFamily="18" charset="0"/>
                              </a:rPr>
                              <m:t>3</m:t>
                            </m:r>
                          </m:sub>
                        </m:sSub>
                        <m:sSub>
                          <m:sSubPr>
                            <m:ctrlPr>
                              <a:rPr lang="en-US" altLang="ko-KR" sz="1600" i="1" smtClean="0">
                                <a:latin typeface="Cambria Math" panose="02040503050406030204" pitchFamily="18" charset="0"/>
                              </a:rPr>
                            </m:ctrlPr>
                          </m:sSubPr>
                          <m:e>
                            <m:acc>
                              <m:accPr>
                                <m:chr m:val="̅"/>
                                <m:ctrlPr>
                                  <a:rPr lang="en-US" altLang="ko-KR" sz="1600" i="1" smtClean="0">
                                    <a:latin typeface="Cambria Math" panose="02040503050406030204" pitchFamily="18" charset="0"/>
                                  </a:rPr>
                                </m:ctrlPr>
                              </m:accPr>
                              <m:e>
                                <m:r>
                                  <a:rPr lang="en-US" altLang="ko-KR" sz="1600" b="0" i="1" smtClean="0">
                                    <a:latin typeface="Cambria Math" panose="02040503050406030204" pitchFamily="18" charset="0"/>
                                  </a:rPr>
                                  <m:t>𝑞</m:t>
                                </m:r>
                              </m:e>
                            </m:acc>
                          </m:e>
                          <m:sub>
                            <m:r>
                              <a:rPr lang="en-US" altLang="ko-KR" sz="1600" b="0" i="1" smtClean="0">
                                <a:latin typeface="Cambria Math" panose="02040503050406030204" pitchFamily="18" charset="0"/>
                              </a:rPr>
                              <m:t>4</m:t>
                            </m:r>
                          </m:sub>
                        </m:sSub>
                      </m:oMath>
                    </m:oMathPara>
                  </a14:m>
                  <a:endParaRPr lang="en-US" altLang="ko-KR" sz="1600" i="1" dirty="0">
                    <a:latin typeface="Cambria Math" panose="02040503050406030204" pitchFamily="18" charset="0"/>
                  </a:endParaRPr>
                </a:p>
              </p:txBody>
            </p:sp>
          </mc:Choice>
          <mc:Fallback xmlns="">
            <p:sp>
              <p:nvSpPr>
                <p:cNvPr id="13" name="직사각형 12">
                  <a:extLst>
                    <a:ext uri="{FF2B5EF4-FFF2-40B4-BE49-F238E27FC236}">
                      <a16:creationId xmlns:a16="http://schemas.microsoft.com/office/drawing/2014/main" id="{266292EB-BB53-2045-BB22-7C1BED9E0060}"/>
                    </a:ext>
                  </a:extLst>
                </p:cNvPr>
                <p:cNvSpPr>
                  <a:spLocks noRot="1" noChangeAspect="1" noMove="1" noResize="1" noEditPoints="1" noAdjustHandles="1" noChangeArrowheads="1" noChangeShapeType="1" noTextEdit="1"/>
                </p:cNvSpPr>
                <p:nvPr/>
              </p:nvSpPr>
              <p:spPr>
                <a:xfrm>
                  <a:off x="1049026" y="3460286"/>
                  <a:ext cx="1031693" cy="338554"/>
                </a:xfrm>
                <a:prstGeom prst="rect">
                  <a:avLst/>
                </a:prstGeom>
                <a:blipFill>
                  <a:blip r:embed="rId4"/>
                  <a:stretch>
                    <a:fillRect r="-7101" b="-5455"/>
                  </a:stretch>
                </a:blipFill>
              </p:spPr>
              <p:txBody>
                <a:bodyPr/>
                <a:lstStyle/>
                <a:p>
                  <a:r>
                    <a:rPr lang="ko-KR" altLang="en-US">
                      <a:noFill/>
                    </a:rPr>
                    <a:t> </a:t>
                  </a:r>
                </a:p>
              </p:txBody>
            </p:sp>
          </mc:Fallback>
        </mc:AlternateContent>
        <p:grpSp>
          <p:nvGrpSpPr>
            <p:cNvPr id="13" name="그룹 12">
              <a:extLst>
                <a:ext uri="{FF2B5EF4-FFF2-40B4-BE49-F238E27FC236}">
                  <a16:creationId xmlns:a16="http://schemas.microsoft.com/office/drawing/2014/main" id="{055F6BE9-3F9F-821D-72A4-25C12612954F}"/>
                </a:ext>
              </a:extLst>
            </p:cNvPr>
            <p:cNvGrpSpPr/>
            <p:nvPr/>
          </p:nvGrpSpPr>
          <p:grpSpPr>
            <a:xfrm>
              <a:off x="1195800" y="3103402"/>
              <a:ext cx="668501" cy="1123696"/>
              <a:chOff x="936265" y="1795197"/>
              <a:chExt cx="668501" cy="1123696"/>
            </a:xfrm>
          </p:grpSpPr>
          <p:sp>
            <p:nvSpPr>
              <p:cNvPr id="19" name="왼쪽 대괄호 18">
                <a:extLst>
                  <a:ext uri="{FF2B5EF4-FFF2-40B4-BE49-F238E27FC236}">
                    <a16:creationId xmlns:a16="http://schemas.microsoft.com/office/drawing/2014/main" id="{B53B36F8-58FF-EFDB-005A-69900D4FA725}"/>
                  </a:ext>
                </a:extLst>
              </p:cNvPr>
              <p:cNvSpPr/>
              <p:nvPr/>
            </p:nvSpPr>
            <p:spPr>
              <a:xfrm rot="16200000">
                <a:off x="1116269" y="2393406"/>
                <a:ext cx="142046" cy="365092"/>
              </a:xfrm>
              <a:prstGeom prst="leftBracket">
                <a:avLst/>
              </a:prstGeom>
              <a:ln w="9525">
                <a:headEnd type="stealth"/>
                <a:tailEnd type="stealth"/>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20" name="왼쪽 대괄호 19">
                <a:extLst>
                  <a:ext uri="{FF2B5EF4-FFF2-40B4-BE49-F238E27FC236}">
                    <a16:creationId xmlns:a16="http://schemas.microsoft.com/office/drawing/2014/main" id="{FF95A250-8D88-F628-5F91-C98690111152}"/>
                  </a:ext>
                </a:extLst>
              </p:cNvPr>
              <p:cNvSpPr/>
              <p:nvPr/>
            </p:nvSpPr>
            <p:spPr>
              <a:xfrm rot="5400000">
                <a:off x="1326113" y="1956142"/>
                <a:ext cx="139832" cy="417473"/>
              </a:xfrm>
              <a:prstGeom prst="leftBracket">
                <a:avLst/>
              </a:prstGeom>
              <a:ln w="9525">
                <a:headEnd type="stealth"/>
                <a:tailEnd type="stealth"/>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61174049-7A33-458A-93EE-4D7C1D1C9784}"/>
                  </a:ext>
                </a:extLst>
              </p:cNvPr>
              <p:cNvSpPr txBox="1"/>
              <p:nvPr/>
            </p:nvSpPr>
            <p:spPr>
              <a:xfrm>
                <a:off x="1242318" y="1795197"/>
                <a:ext cx="362448" cy="215444"/>
              </a:xfrm>
              <a:prstGeom prst="rect">
                <a:avLst/>
              </a:prstGeom>
              <a:noFill/>
            </p:spPr>
            <p:txBody>
              <a:bodyPr wrap="square" lIns="0" tIns="0" rIns="0" bIns="0" rtlCol="0">
                <a:spAutoFit/>
              </a:bodyPr>
              <a:lstStyle/>
              <a:p>
                <a:r>
                  <a:rPr lang="en-US" altLang="ko-KR" sz="1400" dirty="0"/>
                  <a:t>(24)</a:t>
                </a:r>
                <a:endParaRPr lang="ko-KR" altLang="en-US" sz="1400" dirty="0"/>
              </a:p>
            </p:txBody>
          </p:sp>
          <p:sp>
            <p:nvSpPr>
              <p:cNvPr id="22" name="TextBox 21">
                <a:extLst>
                  <a:ext uri="{FF2B5EF4-FFF2-40B4-BE49-F238E27FC236}">
                    <a16:creationId xmlns:a16="http://schemas.microsoft.com/office/drawing/2014/main" id="{23654C8A-BCFC-29A7-CF3D-0C1DA6A432CD}"/>
                  </a:ext>
                </a:extLst>
              </p:cNvPr>
              <p:cNvSpPr txBox="1"/>
              <p:nvPr/>
            </p:nvSpPr>
            <p:spPr>
              <a:xfrm>
                <a:off x="936265" y="2611116"/>
                <a:ext cx="502728" cy="307777"/>
              </a:xfrm>
              <a:prstGeom prst="rect">
                <a:avLst/>
              </a:prstGeom>
              <a:noFill/>
            </p:spPr>
            <p:txBody>
              <a:bodyPr wrap="square" rtlCol="0">
                <a:spAutoFit/>
              </a:bodyPr>
              <a:lstStyle/>
              <a:p>
                <a:r>
                  <a:rPr lang="en-US" altLang="ko-KR" sz="1400" dirty="0"/>
                  <a:t>(13)</a:t>
                </a:r>
                <a:endParaRPr lang="ko-KR" altLang="en-US" sz="1400" dirty="0"/>
              </a:p>
            </p:txBody>
          </p:sp>
        </p:grpSp>
        <p:cxnSp>
          <p:nvCxnSpPr>
            <p:cNvPr id="14" name="직선 연결선 13">
              <a:extLst>
                <a:ext uri="{FF2B5EF4-FFF2-40B4-BE49-F238E27FC236}">
                  <a16:creationId xmlns:a16="http://schemas.microsoft.com/office/drawing/2014/main" id="{123EE66D-A599-D8F5-4778-0B63A22CD65C}"/>
                </a:ext>
              </a:extLst>
            </p:cNvPr>
            <p:cNvCxnSpPr>
              <a:cxnSpLocks/>
            </p:cNvCxnSpPr>
            <p:nvPr/>
          </p:nvCxnSpPr>
          <p:spPr>
            <a:xfrm>
              <a:off x="2526746" y="3848966"/>
              <a:ext cx="1712483"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7F9EC65-2693-C4E1-2069-BA10419541CF}"/>
                    </a:ext>
                  </a:extLst>
                </p:cNvPr>
                <p:cNvSpPr txBox="1"/>
                <p:nvPr/>
              </p:nvSpPr>
              <p:spPr>
                <a:xfrm>
                  <a:off x="1839762" y="3488270"/>
                  <a:ext cx="395337" cy="404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m:t>
                            </m:r>
                          </m:e>
                          <m:sub>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1</m:t>
                                </m:r>
                              </m:e>
                              <m:sub>
                                <m:r>
                                  <a:rPr lang="en-US" altLang="ko-KR" b="0" i="1" smtClean="0">
                                    <a:latin typeface="Cambria Math" panose="02040503050406030204" pitchFamily="18" charset="0"/>
                                  </a:rPr>
                                  <m:t>𝑐</m:t>
                                </m:r>
                              </m:sub>
                            </m:sSub>
                          </m:sub>
                        </m:sSub>
                      </m:oMath>
                    </m:oMathPara>
                  </a14:m>
                  <a:endParaRPr lang="ko-KR" altLang="en-US" dirty="0"/>
                </a:p>
              </p:txBody>
            </p:sp>
          </mc:Choice>
          <mc:Fallback xmlns="">
            <p:sp>
              <p:nvSpPr>
                <p:cNvPr id="16" name="TextBox 15">
                  <a:extLst>
                    <a:ext uri="{FF2B5EF4-FFF2-40B4-BE49-F238E27FC236}">
                      <a16:creationId xmlns:a16="http://schemas.microsoft.com/office/drawing/2014/main" id="{A201A7AB-00C8-91A5-FD3C-6F41443A39F5}"/>
                    </a:ext>
                  </a:extLst>
                </p:cNvPr>
                <p:cNvSpPr txBox="1">
                  <a:spLocks noRot="1" noChangeAspect="1" noMove="1" noResize="1" noEditPoints="1" noAdjustHandles="1" noChangeArrowheads="1" noChangeShapeType="1" noTextEdit="1"/>
                </p:cNvSpPr>
                <p:nvPr/>
              </p:nvSpPr>
              <p:spPr>
                <a:xfrm>
                  <a:off x="1839762" y="3488270"/>
                  <a:ext cx="395337" cy="404213"/>
                </a:xfrm>
                <a:prstGeom prst="rect">
                  <a:avLst/>
                </a:prstGeom>
                <a:blipFill>
                  <a:blip r:embed="rId5"/>
                  <a:stretch>
                    <a:fillRect l="-6154" b="-597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573421-BFA8-6BF0-6E6E-F6F0D05D7F2F}"/>
                    </a:ext>
                  </a:extLst>
                </p:cNvPr>
                <p:cNvSpPr txBox="1"/>
                <p:nvPr/>
              </p:nvSpPr>
              <p:spPr>
                <a:xfrm>
                  <a:off x="874874" y="3472849"/>
                  <a:ext cx="3953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17" name="TextBox 16">
                  <a:extLst>
                    <a:ext uri="{FF2B5EF4-FFF2-40B4-BE49-F238E27FC236}">
                      <a16:creationId xmlns:a16="http://schemas.microsoft.com/office/drawing/2014/main" id="{A54B633C-B544-08BD-7D8E-237B9B4D112C}"/>
                    </a:ext>
                  </a:extLst>
                </p:cNvPr>
                <p:cNvSpPr txBox="1">
                  <a:spLocks noRot="1" noChangeAspect="1" noMove="1" noResize="1" noEditPoints="1" noAdjustHandles="1" noChangeArrowheads="1" noChangeShapeType="1" noTextEdit="1"/>
                </p:cNvSpPr>
                <p:nvPr/>
              </p:nvSpPr>
              <p:spPr>
                <a:xfrm>
                  <a:off x="874874" y="3472849"/>
                  <a:ext cx="395337" cy="369332"/>
                </a:xfrm>
                <a:prstGeom prst="rect">
                  <a:avLst/>
                </a:prstGeom>
                <a:blipFill>
                  <a:blip r:embed="rId6"/>
                  <a:stretch>
                    <a:fillRect b="-16667"/>
                  </a:stretch>
                </a:blipFill>
              </p:spPr>
              <p:txBody>
                <a:bodyPr/>
                <a:lstStyle/>
                <a:p>
                  <a:r>
                    <a:rPr lang="ko-KR" altLang="en-US">
                      <a:noFill/>
                    </a:rPr>
                    <a:t> </a:t>
                  </a:r>
                </a:p>
              </p:txBody>
            </p:sp>
          </mc:Fallback>
        </mc:AlternateContent>
        <p:sp>
          <p:nvSpPr>
            <p:cNvPr id="17" name="직사각형 16">
              <a:extLst>
                <a:ext uri="{FF2B5EF4-FFF2-40B4-BE49-F238E27FC236}">
                  <a16:creationId xmlns:a16="http://schemas.microsoft.com/office/drawing/2014/main" id="{DF95F093-F015-77CD-027B-D2818EE1E61B}"/>
                </a:ext>
              </a:extLst>
            </p:cNvPr>
            <p:cNvSpPr/>
            <p:nvPr/>
          </p:nvSpPr>
          <p:spPr>
            <a:xfrm>
              <a:off x="4662281" y="3866738"/>
              <a:ext cx="1809854" cy="338554"/>
            </a:xfrm>
            <a:prstGeom prst="rect">
              <a:avLst/>
            </a:prstGeom>
          </p:spPr>
          <p:txBody>
            <a:bodyPr wrap="none">
              <a:spAutoFit/>
            </a:bodyPr>
            <a:lstStyle/>
            <a:p>
              <a:r>
                <a:rPr lang="en-US" altLang="ko-KR" sz="1600" dirty="0"/>
                <a:t>hidden-color comp.</a:t>
              </a:r>
            </a:p>
          </p:txBody>
        </p:sp>
        <p:cxnSp>
          <p:nvCxnSpPr>
            <p:cNvPr id="18" name="직선 연결선 17">
              <a:extLst>
                <a:ext uri="{FF2B5EF4-FFF2-40B4-BE49-F238E27FC236}">
                  <a16:creationId xmlns:a16="http://schemas.microsoft.com/office/drawing/2014/main" id="{F1F5767E-C7EF-FDB1-7789-B0811041A6EE}"/>
                </a:ext>
              </a:extLst>
            </p:cNvPr>
            <p:cNvCxnSpPr>
              <a:cxnSpLocks/>
            </p:cNvCxnSpPr>
            <p:nvPr/>
          </p:nvCxnSpPr>
          <p:spPr>
            <a:xfrm>
              <a:off x="4624680" y="3855446"/>
              <a:ext cx="1927989"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p:grpSp>
      <p:cxnSp>
        <p:nvCxnSpPr>
          <p:cNvPr id="23" name="직선 화살표 연결선 22">
            <a:extLst>
              <a:ext uri="{FF2B5EF4-FFF2-40B4-BE49-F238E27FC236}">
                <a16:creationId xmlns:a16="http://schemas.microsoft.com/office/drawing/2014/main" id="{ED90F526-AA61-66D5-F23D-570525DD2E32}"/>
              </a:ext>
            </a:extLst>
          </p:cNvPr>
          <p:cNvCxnSpPr>
            <a:cxnSpLocks/>
          </p:cNvCxnSpPr>
          <p:nvPr/>
        </p:nvCxnSpPr>
        <p:spPr>
          <a:xfrm flipH="1">
            <a:off x="3209731" y="3872203"/>
            <a:ext cx="366084" cy="6997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307459-5B79-2788-EF23-06C57B0D20FB}"/>
              </a:ext>
            </a:extLst>
          </p:cNvPr>
          <p:cNvSpPr txBox="1"/>
          <p:nvPr/>
        </p:nvSpPr>
        <p:spPr>
          <a:xfrm>
            <a:off x="878798" y="4637294"/>
            <a:ext cx="7863986" cy="923330"/>
          </a:xfrm>
          <a:prstGeom prst="rect">
            <a:avLst/>
          </a:prstGeom>
          <a:noFill/>
          <a:ln w="15875">
            <a:solidFill>
              <a:schemeClr val="dk1"/>
            </a:solidFill>
          </a:ln>
        </p:spPr>
        <p:txBody>
          <a:bodyPr wrap="square">
            <a:spAutoFit/>
          </a:bodyPr>
          <a:lstStyle/>
          <a:p>
            <a:pPr marL="285750" indent="-285750">
              <a:buFont typeface="Wingdings" panose="05000000000000000000" pitchFamily="2" charset="2"/>
              <a:buChar char="§"/>
            </a:pPr>
            <a:r>
              <a:rPr lang="en-US" altLang="ko-KR" dirty="0"/>
              <a:t>First, the two-meson comp. provides the </a:t>
            </a:r>
            <a:r>
              <a:rPr lang="en-US" altLang="ko-KR" dirty="0">
                <a:solidFill>
                  <a:srgbClr val="0033CC"/>
                </a:solidFill>
              </a:rPr>
              <a:t>two-meson modes</a:t>
            </a:r>
            <a:r>
              <a:rPr lang="en-US" altLang="ko-KR" dirty="0"/>
              <a:t> of the two nonets and their </a:t>
            </a:r>
            <a:r>
              <a:rPr lang="en-US" altLang="ko-KR" dirty="0">
                <a:solidFill>
                  <a:srgbClr val="0033CC"/>
                </a:solidFill>
              </a:rPr>
              <a:t>coupling strengths</a:t>
            </a:r>
            <a:r>
              <a:rPr lang="en-US" altLang="ko-KR" dirty="0"/>
              <a:t>, which can reveal </a:t>
            </a:r>
            <a:r>
              <a:rPr lang="en-US" altLang="ko-KR" dirty="0">
                <a:solidFill>
                  <a:srgbClr val="0033CC"/>
                </a:solidFill>
              </a:rPr>
              <a:t>tetraquark characteristics</a:t>
            </a:r>
            <a:r>
              <a:rPr lang="en-US" altLang="ko-KR" dirty="0">
                <a:solidFill>
                  <a:schemeClr val="tx1"/>
                </a:solidFill>
              </a:rPr>
              <a:t> distinct from </a:t>
            </a:r>
            <a:r>
              <a:rPr lang="en-US" altLang="ko-KR" dirty="0">
                <a:solidFill>
                  <a:srgbClr val="C00000"/>
                </a:solidFill>
              </a:rPr>
              <a:t>meson molecules</a:t>
            </a:r>
            <a:r>
              <a:rPr lang="en-US" altLang="ko-KR" dirty="0">
                <a:solidFill>
                  <a:schemeClr val="tx1"/>
                </a:solidFill>
              </a:rPr>
              <a:t>.</a:t>
            </a:r>
          </a:p>
        </p:txBody>
      </p:sp>
      <p:sp>
        <p:nvSpPr>
          <p:cNvPr id="25" name="직사각형 24">
            <a:extLst>
              <a:ext uri="{FF2B5EF4-FFF2-40B4-BE49-F238E27FC236}">
                <a16:creationId xmlns:a16="http://schemas.microsoft.com/office/drawing/2014/main" id="{9C67C1B8-DB69-4367-C894-AE0373E27269}"/>
              </a:ext>
            </a:extLst>
          </p:cNvPr>
          <p:cNvSpPr/>
          <p:nvPr/>
        </p:nvSpPr>
        <p:spPr>
          <a:xfrm>
            <a:off x="929888" y="2677890"/>
            <a:ext cx="5965437" cy="1291595"/>
          </a:xfrm>
          <a:prstGeom prst="rect">
            <a:avLst/>
          </a:prstGeom>
          <a:no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
        <p:nvSpPr>
          <p:cNvPr id="9" name="TextBox 8">
            <a:extLst>
              <a:ext uri="{FF2B5EF4-FFF2-40B4-BE49-F238E27FC236}">
                <a16:creationId xmlns:a16="http://schemas.microsoft.com/office/drawing/2014/main" id="{0BFFF84B-C3C7-E96A-68C8-2D8D2C92C98C}"/>
              </a:ext>
            </a:extLst>
          </p:cNvPr>
          <p:cNvSpPr txBox="1"/>
          <p:nvPr/>
        </p:nvSpPr>
        <p:spPr>
          <a:xfrm>
            <a:off x="858414" y="3990782"/>
            <a:ext cx="4544009"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Both comps. can give supporting evidence.</a:t>
            </a:r>
            <a:endParaRPr lang="ko-KR" altLang="en-US" dirty="0"/>
          </a:p>
        </p:txBody>
      </p:sp>
    </p:spTree>
    <p:extLst>
      <p:ext uri="{BB962C8B-B14F-4D97-AF65-F5344CB8AC3E}">
        <p14:creationId xmlns:p14="http://schemas.microsoft.com/office/powerpoint/2010/main" val="33296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7612F25-32D8-E68C-4650-E3B630C717E5}"/>
              </a:ext>
            </a:extLst>
          </p:cNvPr>
          <p:cNvSpPr>
            <a:spLocks noGrp="1"/>
          </p:cNvSpPr>
          <p:nvPr>
            <p:ph type="sldNum" sz="quarter" idx="12"/>
          </p:nvPr>
        </p:nvSpPr>
        <p:spPr/>
        <p:txBody>
          <a:bodyPr/>
          <a:lstStyle/>
          <a:p>
            <a:fld id="{DD6C7ACD-A43A-4791-9360-251F151CC5DF}" type="slidenum">
              <a:rPr lang="ko-KR" altLang="en-US" smtClean="0"/>
              <a:t>14</a:t>
            </a:fld>
            <a:endParaRPr lang="ko-KR" altLang="en-US"/>
          </a:p>
        </p:txBody>
      </p:sp>
      <p:grpSp>
        <p:nvGrpSpPr>
          <p:cNvPr id="5" name="Group 4">
            <a:extLst>
              <a:ext uri="{FF2B5EF4-FFF2-40B4-BE49-F238E27FC236}">
                <a16:creationId xmlns:a16="http://schemas.microsoft.com/office/drawing/2014/main" id="{BBFACD54-6BDB-F7F8-00FF-5402605D5493}"/>
              </a:ext>
            </a:extLst>
          </p:cNvPr>
          <p:cNvGrpSpPr>
            <a:grpSpLocks noChangeAspect="1"/>
          </p:cNvGrpSpPr>
          <p:nvPr/>
        </p:nvGrpSpPr>
        <p:grpSpPr bwMode="auto">
          <a:xfrm>
            <a:off x="957704" y="3064618"/>
            <a:ext cx="6784975" cy="495300"/>
            <a:chOff x="743" y="2004"/>
            <a:chExt cx="4274" cy="312"/>
          </a:xfrm>
        </p:grpSpPr>
        <p:sp>
          <p:nvSpPr>
            <p:cNvPr id="6" name="AutoShape 3">
              <a:extLst>
                <a:ext uri="{FF2B5EF4-FFF2-40B4-BE49-F238E27FC236}">
                  <a16:creationId xmlns:a16="http://schemas.microsoft.com/office/drawing/2014/main" id="{80A7F1D5-3EF9-C2B8-C419-930E9494E63F}"/>
                </a:ext>
              </a:extLst>
            </p:cNvPr>
            <p:cNvSpPr>
              <a:spLocks noChangeAspect="1" noChangeArrowheads="1" noTextEdit="1"/>
            </p:cNvSpPr>
            <p:nvPr/>
          </p:nvSpPr>
          <p:spPr bwMode="auto">
            <a:xfrm>
              <a:off x="743" y="2004"/>
              <a:ext cx="427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29" name="Picture 5">
              <a:extLst>
                <a:ext uri="{FF2B5EF4-FFF2-40B4-BE49-F238E27FC236}">
                  <a16:creationId xmlns:a16="http://schemas.microsoft.com/office/drawing/2014/main" id="{48D0C262-D48C-BFEA-77F1-ED7410131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 y="2004"/>
              <a:ext cx="427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2C7B6EF5-DE21-0145-7D9E-32298BDC667D}"/>
              </a:ext>
            </a:extLst>
          </p:cNvPr>
          <p:cNvSpPr txBox="1"/>
          <p:nvPr/>
        </p:nvSpPr>
        <p:spPr>
          <a:xfrm>
            <a:off x="875488" y="321016"/>
            <a:ext cx="6589002" cy="400110"/>
          </a:xfrm>
          <a:prstGeom prst="rect">
            <a:avLst/>
          </a:prstGeom>
          <a:solidFill>
            <a:schemeClr val="accent4">
              <a:lumMod val="20000"/>
              <a:lumOff val="80000"/>
            </a:schemeClr>
          </a:solidFill>
        </p:spPr>
        <p:txBody>
          <a:bodyPr wrap="square" rtlCol="0">
            <a:spAutoFit/>
          </a:bodyPr>
          <a:lstStyle/>
          <a:p>
            <a:r>
              <a:rPr lang="en-US" altLang="ko-KR" sz="2000" u="sng" dirty="0"/>
              <a:t>Two-meson (PS) comp.</a:t>
            </a:r>
            <a:r>
              <a:rPr lang="en-US" altLang="ko-KR" sz="2000" dirty="0"/>
              <a:t> of the </a:t>
            </a:r>
            <a:r>
              <a:rPr lang="en-US" altLang="ko-KR" sz="2000" dirty="0">
                <a:solidFill>
                  <a:srgbClr val="C00000"/>
                </a:solidFill>
              </a:rPr>
              <a:t>light nonet</a:t>
            </a:r>
            <a:r>
              <a:rPr lang="en-US" altLang="ko-KR" sz="2000" dirty="0"/>
              <a:t> in the mixing model</a:t>
            </a:r>
            <a:endParaRPr lang="ko-KR" altLang="en-US" sz="2000" dirty="0">
              <a:solidFill>
                <a:srgbClr val="C00000"/>
              </a:solidFill>
            </a:endParaRPr>
          </a:p>
        </p:txBody>
      </p:sp>
      <p:grpSp>
        <p:nvGrpSpPr>
          <p:cNvPr id="32" name="그룹 31">
            <a:extLst>
              <a:ext uri="{FF2B5EF4-FFF2-40B4-BE49-F238E27FC236}">
                <a16:creationId xmlns:a16="http://schemas.microsoft.com/office/drawing/2014/main" id="{B7A83FC6-82B5-681B-7458-3CD445A203F2}"/>
              </a:ext>
            </a:extLst>
          </p:cNvPr>
          <p:cNvGrpSpPr/>
          <p:nvPr/>
        </p:nvGrpSpPr>
        <p:grpSpPr>
          <a:xfrm>
            <a:off x="996073" y="4056842"/>
            <a:ext cx="6124575" cy="1042245"/>
            <a:chOff x="1509713" y="3181350"/>
            <a:chExt cx="6124575" cy="1042245"/>
          </a:xfrm>
        </p:grpSpPr>
        <p:grpSp>
          <p:nvGrpSpPr>
            <p:cNvPr id="22" name="Group 20">
              <a:extLst>
                <a:ext uri="{FF2B5EF4-FFF2-40B4-BE49-F238E27FC236}">
                  <a16:creationId xmlns:a16="http://schemas.microsoft.com/office/drawing/2014/main" id="{D87A2608-C6AD-0327-42B6-6017A5237537}"/>
                </a:ext>
              </a:extLst>
            </p:cNvPr>
            <p:cNvGrpSpPr>
              <a:grpSpLocks noChangeAspect="1"/>
            </p:cNvGrpSpPr>
            <p:nvPr/>
          </p:nvGrpSpPr>
          <p:grpSpPr bwMode="auto">
            <a:xfrm>
              <a:off x="1509713" y="3181350"/>
              <a:ext cx="6124575" cy="495300"/>
              <a:chOff x="951" y="2004"/>
              <a:chExt cx="3858" cy="312"/>
            </a:xfrm>
          </p:grpSpPr>
          <p:sp>
            <p:nvSpPr>
              <p:cNvPr id="23" name="AutoShape 19">
                <a:extLst>
                  <a:ext uri="{FF2B5EF4-FFF2-40B4-BE49-F238E27FC236}">
                    <a16:creationId xmlns:a16="http://schemas.microsoft.com/office/drawing/2014/main" id="{5CB16EE7-5A72-F60C-4E44-6AEF64B281D1}"/>
                  </a:ext>
                </a:extLst>
              </p:cNvPr>
              <p:cNvSpPr>
                <a:spLocks noChangeAspect="1" noChangeArrowheads="1" noTextEdit="1"/>
              </p:cNvSpPr>
              <p:nvPr/>
            </p:nvSpPr>
            <p:spPr bwMode="auto">
              <a:xfrm>
                <a:off x="951" y="2004"/>
                <a:ext cx="385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45" name="Picture 21">
                <a:extLst>
                  <a:ext uri="{FF2B5EF4-FFF2-40B4-BE49-F238E27FC236}">
                    <a16:creationId xmlns:a16="http://schemas.microsoft.com/office/drawing/2014/main" id="{07D44FAE-D602-FEEA-18BA-254A0BE65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 y="2004"/>
                <a:ext cx="386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8">
              <a:extLst>
                <a:ext uri="{FF2B5EF4-FFF2-40B4-BE49-F238E27FC236}">
                  <a16:creationId xmlns:a16="http://schemas.microsoft.com/office/drawing/2014/main" id="{8DD0D2D3-7C34-6C84-649F-0FD44C5DC42F}"/>
                </a:ext>
              </a:extLst>
            </p:cNvPr>
            <p:cNvGrpSpPr>
              <a:grpSpLocks noChangeAspect="1"/>
            </p:cNvGrpSpPr>
            <p:nvPr/>
          </p:nvGrpSpPr>
          <p:grpSpPr bwMode="auto">
            <a:xfrm>
              <a:off x="1531701" y="3782270"/>
              <a:ext cx="2247900" cy="441325"/>
              <a:chOff x="2172" y="2021"/>
              <a:chExt cx="1416" cy="278"/>
            </a:xfrm>
          </p:grpSpPr>
          <p:sp>
            <p:nvSpPr>
              <p:cNvPr id="31" name="AutoShape 27">
                <a:extLst>
                  <a:ext uri="{FF2B5EF4-FFF2-40B4-BE49-F238E27FC236}">
                    <a16:creationId xmlns:a16="http://schemas.microsoft.com/office/drawing/2014/main" id="{1499051C-0EA5-C19A-F812-BD22BCE4DB46}"/>
                  </a:ext>
                </a:extLst>
              </p:cNvPr>
              <p:cNvSpPr>
                <a:spLocks noChangeAspect="1" noChangeArrowheads="1" noTextEdit="1"/>
              </p:cNvSpPr>
              <p:nvPr/>
            </p:nvSpPr>
            <p:spPr bwMode="auto">
              <a:xfrm>
                <a:off x="2172" y="2021"/>
                <a:ext cx="141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53" name="Picture 29">
                <a:extLst>
                  <a:ext uri="{FF2B5EF4-FFF2-40B4-BE49-F238E27FC236}">
                    <a16:creationId xmlns:a16="http://schemas.microsoft.com/office/drawing/2014/main" id="{305FD653-7C64-F942-295C-605856E50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 y="2021"/>
                <a:ext cx="142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3" name="그룹 52">
            <a:extLst>
              <a:ext uri="{FF2B5EF4-FFF2-40B4-BE49-F238E27FC236}">
                <a16:creationId xmlns:a16="http://schemas.microsoft.com/office/drawing/2014/main" id="{B3AD9A65-51E6-FAFC-8748-2BF869068F9C}"/>
              </a:ext>
            </a:extLst>
          </p:cNvPr>
          <p:cNvGrpSpPr/>
          <p:nvPr/>
        </p:nvGrpSpPr>
        <p:grpSpPr>
          <a:xfrm>
            <a:off x="924668" y="5545176"/>
            <a:ext cx="6146800" cy="1016237"/>
            <a:chOff x="1177587" y="4650226"/>
            <a:chExt cx="6146800" cy="1016237"/>
          </a:xfrm>
        </p:grpSpPr>
        <p:grpSp>
          <p:nvGrpSpPr>
            <p:cNvPr id="45" name="Group 44">
              <a:extLst>
                <a:ext uri="{FF2B5EF4-FFF2-40B4-BE49-F238E27FC236}">
                  <a16:creationId xmlns:a16="http://schemas.microsoft.com/office/drawing/2014/main" id="{BBEA688B-72F4-6861-EE57-626D740743E2}"/>
                </a:ext>
              </a:extLst>
            </p:cNvPr>
            <p:cNvGrpSpPr>
              <a:grpSpLocks noChangeAspect="1"/>
            </p:cNvGrpSpPr>
            <p:nvPr/>
          </p:nvGrpSpPr>
          <p:grpSpPr bwMode="auto">
            <a:xfrm>
              <a:off x="1177587" y="4650226"/>
              <a:ext cx="6146800" cy="495300"/>
              <a:chOff x="944" y="2004"/>
              <a:chExt cx="3872" cy="312"/>
            </a:xfrm>
          </p:grpSpPr>
          <p:sp>
            <p:nvSpPr>
              <p:cNvPr id="46" name="AutoShape 43">
                <a:extLst>
                  <a:ext uri="{FF2B5EF4-FFF2-40B4-BE49-F238E27FC236}">
                    <a16:creationId xmlns:a16="http://schemas.microsoft.com/office/drawing/2014/main" id="{BECEF0F6-0929-FD23-B1D4-9FD4C7339872}"/>
                  </a:ext>
                </a:extLst>
              </p:cNvPr>
              <p:cNvSpPr>
                <a:spLocks noChangeAspect="1" noChangeArrowheads="1" noTextEdit="1"/>
              </p:cNvSpPr>
              <p:nvPr/>
            </p:nvSpPr>
            <p:spPr bwMode="auto">
              <a:xfrm>
                <a:off x="944" y="2004"/>
                <a:ext cx="387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69" name="Picture 45">
                <a:extLst>
                  <a:ext uri="{FF2B5EF4-FFF2-40B4-BE49-F238E27FC236}">
                    <a16:creationId xmlns:a16="http://schemas.microsoft.com/office/drawing/2014/main" id="{02BD8117-0A11-DF6D-28DF-3E8490D2F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 y="2004"/>
                <a:ext cx="387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2">
              <a:extLst>
                <a:ext uri="{FF2B5EF4-FFF2-40B4-BE49-F238E27FC236}">
                  <a16:creationId xmlns:a16="http://schemas.microsoft.com/office/drawing/2014/main" id="{8F9FF2D4-DFEA-5805-C5B1-83A91387625D}"/>
                </a:ext>
              </a:extLst>
            </p:cNvPr>
            <p:cNvGrpSpPr>
              <a:grpSpLocks noChangeAspect="1"/>
            </p:cNvGrpSpPr>
            <p:nvPr/>
          </p:nvGrpSpPr>
          <p:grpSpPr bwMode="auto">
            <a:xfrm>
              <a:off x="1263482" y="5218788"/>
              <a:ext cx="2181225" cy="447675"/>
              <a:chOff x="2193" y="2019"/>
              <a:chExt cx="1374" cy="282"/>
            </a:xfrm>
          </p:grpSpPr>
          <p:sp>
            <p:nvSpPr>
              <p:cNvPr id="52" name="AutoShape 51">
                <a:extLst>
                  <a:ext uri="{FF2B5EF4-FFF2-40B4-BE49-F238E27FC236}">
                    <a16:creationId xmlns:a16="http://schemas.microsoft.com/office/drawing/2014/main" id="{9480DF69-9B40-40FD-1EA0-3A590532D003}"/>
                  </a:ext>
                </a:extLst>
              </p:cNvPr>
              <p:cNvSpPr>
                <a:spLocks noChangeAspect="1" noChangeArrowheads="1" noTextEdit="1"/>
              </p:cNvSpPr>
              <p:nvPr/>
            </p:nvSpPr>
            <p:spPr bwMode="auto">
              <a:xfrm>
                <a:off x="2193" y="2019"/>
                <a:ext cx="137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77" name="Picture 53">
                <a:extLst>
                  <a:ext uri="{FF2B5EF4-FFF2-40B4-BE49-F238E27FC236}">
                    <a16:creationId xmlns:a16="http://schemas.microsoft.com/office/drawing/2014/main" id="{7A370309-B6F0-88B9-8AB2-9DEBC0AA9E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3" y="2019"/>
                <a:ext cx="13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6EB48D0-7F56-ABFE-A680-436E303941A8}"/>
                  </a:ext>
                </a:extLst>
              </p:cNvPr>
              <p:cNvSpPr txBox="1"/>
              <p:nvPr/>
            </p:nvSpPr>
            <p:spPr>
              <a:xfrm>
                <a:off x="1007709" y="2698398"/>
                <a:ext cx="951723" cy="250077"/>
              </a:xfrm>
              <a:prstGeom prst="rect">
                <a:avLst/>
              </a:prstGeom>
              <a:noFill/>
              <a:ln>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i="1" smtClean="0">
                              <a:solidFill>
                                <a:srgbClr val="0033CC"/>
                              </a:solidFill>
                              <a:latin typeface="Cambria Math" panose="02040503050406030204" pitchFamily="18" charset="0"/>
                            </a:rPr>
                          </m:ctrlPr>
                        </m:sSubSupPr>
                        <m:e>
                          <m:r>
                            <a:rPr lang="en-US" altLang="ko-KR" sz="1600" i="1">
                              <a:solidFill>
                                <a:srgbClr val="0033CC"/>
                              </a:solidFill>
                              <a:latin typeface="Cambria Math" panose="02040503050406030204" pitchFamily="18" charset="0"/>
                            </a:rPr>
                            <m:t>𝐾</m:t>
                          </m:r>
                        </m:e>
                        <m:sub>
                          <m:r>
                            <a:rPr lang="en-US" altLang="ko-KR" sz="1600" i="1">
                              <a:solidFill>
                                <a:srgbClr val="0033CC"/>
                              </a:solidFill>
                              <a:latin typeface="Cambria Math" panose="02040503050406030204" pitchFamily="18" charset="0"/>
                            </a:rPr>
                            <m:t>0</m:t>
                          </m:r>
                        </m:sub>
                        <m:sup>
                          <m:r>
                            <a:rPr lang="en-US" altLang="ko-KR" sz="1600" i="1">
                              <a:solidFill>
                                <a:srgbClr val="0033CC"/>
                              </a:solidFill>
                              <a:latin typeface="Cambria Math" panose="02040503050406030204" pitchFamily="18" charset="0"/>
                            </a:rPr>
                            <m:t>∗</m:t>
                          </m:r>
                          <m:r>
                            <a:rPr lang="en-US" altLang="ko-KR" sz="1600" b="0" i="1" smtClean="0">
                              <a:solidFill>
                                <a:srgbClr val="0033CC"/>
                              </a:solidFill>
                              <a:latin typeface="Cambria Math" panose="02040503050406030204" pitchFamily="18" charset="0"/>
                            </a:rPr>
                            <m:t>+</m:t>
                          </m:r>
                        </m:sup>
                      </m:sSubSup>
                      <m:d>
                        <m:dPr>
                          <m:ctrlPr>
                            <a:rPr lang="en-US" altLang="ko-KR" sz="1600" i="1">
                              <a:solidFill>
                                <a:srgbClr val="0033CC"/>
                              </a:solidFill>
                              <a:latin typeface="Cambria Math" panose="02040503050406030204" pitchFamily="18" charset="0"/>
                            </a:rPr>
                          </m:ctrlPr>
                        </m:dPr>
                        <m:e>
                          <m:r>
                            <a:rPr lang="en-US" altLang="ko-KR" sz="1600" b="0" i="1" smtClean="0">
                              <a:solidFill>
                                <a:srgbClr val="0033CC"/>
                              </a:solidFill>
                              <a:latin typeface="Cambria Math" panose="02040503050406030204" pitchFamily="18" charset="0"/>
                            </a:rPr>
                            <m:t>700</m:t>
                          </m:r>
                        </m:e>
                      </m:d>
                    </m:oMath>
                  </m:oMathPara>
                </a14:m>
                <a:endParaRPr lang="ko-KR" altLang="en-US" sz="1600" dirty="0"/>
              </a:p>
            </p:txBody>
          </p:sp>
        </mc:Choice>
        <mc:Fallback xmlns="">
          <p:sp>
            <p:nvSpPr>
              <p:cNvPr id="54" name="TextBox 53">
                <a:extLst>
                  <a:ext uri="{FF2B5EF4-FFF2-40B4-BE49-F238E27FC236}">
                    <a16:creationId xmlns:a16="http://schemas.microsoft.com/office/drawing/2014/main" id="{76EB48D0-7F56-ABFE-A680-436E303941A8}"/>
                  </a:ext>
                </a:extLst>
              </p:cNvPr>
              <p:cNvSpPr txBox="1">
                <a:spLocks noRot="1" noChangeAspect="1" noMove="1" noResize="1" noEditPoints="1" noAdjustHandles="1" noChangeArrowheads="1" noChangeShapeType="1" noTextEdit="1"/>
              </p:cNvSpPr>
              <p:nvPr/>
            </p:nvSpPr>
            <p:spPr>
              <a:xfrm>
                <a:off x="1007709" y="2698398"/>
                <a:ext cx="951723" cy="250077"/>
              </a:xfrm>
              <a:prstGeom prst="rect">
                <a:avLst/>
              </a:prstGeom>
              <a:blipFill>
                <a:blip r:embed="rId7"/>
                <a:stretch>
                  <a:fillRect l="-633" b="-11628"/>
                </a:stretch>
              </a:blipFill>
              <a:ln>
                <a:solidFill>
                  <a:schemeClr val="dk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07D6859-5D69-5A17-CD61-02F2EFFBC628}"/>
                  </a:ext>
                </a:extLst>
              </p:cNvPr>
              <p:cNvSpPr txBox="1"/>
              <p:nvPr/>
            </p:nvSpPr>
            <p:spPr>
              <a:xfrm>
                <a:off x="1039211" y="3754354"/>
                <a:ext cx="789591" cy="246221"/>
              </a:xfrm>
              <a:prstGeom prst="rect">
                <a:avLst/>
              </a:prstGeom>
              <a:noFill/>
              <a:ln>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𝑓</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b="0" i="1" smtClean="0">
                              <a:solidFill>
                                <a:srgbClr val="0033CC"/>
                              </a:solidFill>
                              <a:latin typeface="Cambria Math" panose="02040503050406030204" pitchFamily="18" charset="0"/>
                            </a:rPr>
                            <m:t>500</m:t>
                          </m:r>
                        </m:e>
                      </m:d>
                    </m:oMath>
                  </m:oMathPara>
                </a14:m>
                <a:endParaRPr lang="ko-KR" altLang="en-US" sz="1600" dirty="0"/>
              </a:p>
            </p:txBody>
          </p:sp>
        </mc:Choice>
        <mc:Fallback xmlns="">
          <p:sp>
            <p:nvSpPr>
              <p:cNvPr id="56" name="TextBox 55">
                <a:extLst>
                  <a:ext uri="{FF2B5EF4-FFF2-40B4-BE49-F238E27FC236}">
                    <a16:creationId xmlns:a16="http://schemas.microsoft.com/office/drawing/2014/main" id="{A07D6859-5D69-5A17-CD61-02F2EFFBC628}"/>
                  </a:ext>
                </a:extLst>
              </p:cNvPr>
              <p:cNvSpPr txBox="1">
                <a:spLocks noRot="1" noChangeAspect="1" noMove="1" noResize="1" noEditPoints="1" noAdjustHandles="1" noChangeArrowheads="1" noChangeShapeType="1" noTextEdit="1"/>
              </p:cNvSpPr>
              <p:nvPr/>
            </p:nvSpPr>
            <p:spPr>
              <a:xfrm>
                <a:off x="1039211" y="3754354"/>
                <a:ext cx="789591" cy="246221"/>
              </a:xfrm>
              <a:prstGeom prst="rect">
                <a:avLst/>
              </a:prstGeom>
              <a:blipFill>
                <a:blip r:embed="rId8"/>
                <a:stretch>
                  <a:fillRect l="-3788" b="-28571"/>
                </a:stretch>
              </a:blipFill>
              <a:ln>
                <a:solidFill>
                  <a:schemeClr val="dk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725CB33-D29A-BECE-EF87-FF5FDB194178}"/>
                  </a:ext>
                </a:extLst>
              </p:cNvPr>
              <p:cNvSpPr txBox="1"/>
              <p:nvPr/>
            </p:nvSpPr>
            <p:spPr>
              <a:xfrm>
                <a:off x="998374" y="5187095"/>
                <a:ext cx="821097" cy="246221"/>
              </a:xfrm>
              <a:prstGeom prst="rect">
                <a:avLst/>
              </a:prstGeom>
              <a:noFill/>
              <a:ln>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𝑓</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b="0" i="1" smtClean="0">
                              <a:solidFill>
                                <a:srgbClr val="0033CC"/>
                              </a:solidFill>
                              <a:latin typeface="Cambria Math" panose="02040503050406030204" pitchFamily="18" charset="0"/>
                            </a:rPr>
                            <m:t>980</m:t>
                          </m:r>
                        </m:e>
                      </m:d>
                    </m:oMath>
                  </m:oMathPara>
                </a14:m>
                <a:endParaRPr lang="ko-KR" altLang="en-US" sz="1600" dirty="0"/>
              </a:p>
            </p:txBody>
          </p:sp>
        </mc:Choice>
        <mc:Fallback xmlns="">
          <p:sp>
            <p:nvSpPr>
              <p:cNvPr id="57" name="TextBox 56">
                <a:extLst>
                  <a:ext uri="{FF2B5EF4-FFF2-40B4-BE49-F238E27FC236}">
                    <a16:creationId xmlns:a16="http://schemas.microsoft.com/office/drawing/2014/main" id="{6725CB33-D29A-BECE-EF87-FF5FDB194178}"/>
                  </a:ext>
                </a:extLst>
              </p:cNvPr>
              <p:cNvSpPr txBox="1">
                <a:spLocks noRot="1" noChangeAspect="1" noMove="1" noResize="1" noEditPoints="1" noAdjustHandles="1" noChangeArrowheads="1" noChangeShapeType="1" noTextEdit="1"/>
              </p:cNvSpPr>
              <p:nvPr/>
            </p:nvSpPr>
            <p:spPr>
              <a:xfrm>
                <a:off x="998374" y="5187095"/>
                <a:ext cx="821097" cy="246221"/>
              </a:xfrm>
              <a:prstGeom prst="rect">
                <a:avLst/>
              </a:prstGeom>
              <a:blipFill>
                <a:blip r:embed="rId9"/>
                <a:stretch>
                  <a:fillRect l="-2206" b="-28571"/>
                </a:stretch>
              </a:blipFill>
              <a:ln>
                <a:solidFill>
                  <a:schemeClr val="dk1"/>
                </a:solidFill>
              </a:ln>
            </p:spPr>
            <p:txBody>
              <a:bodyPr/>
              <a:lstStyle/>
              <a:p>
                <a:r>
                  <a:rPr lang="ko-KR" altLang="en-US">
                    <a:noFill/>
                  </a:rPr>
                  <a:t> </a:t>
                </a:r>
              </a:p>
            </p:txBody>
          </p:sp>
        </mc:Fallback>
      </mc:AlternateContent>
      <p:sp>
        <p:nvSpPr>
          <p:cNvPr id="3" name="TextBox 2">
            <a:extLst>
              <a:ext uri="{FF2B5EF4-FFF2-40B4-BE49-F238E27FC236}">
                <a16:creationId xmlns:a16="http://schemas.microsoft.com/office/drawing/2014/main" id="{6E902CA9-68FC-F8C6-92F8-051A4160A02A}"/>
              </a:ext>
            </a:extLst>
          </p:cNvPr>
          <p:cNvSpPr txBox="1"/>
          <p:nvPr/>
        </p:nvSpPr>
        <p:spPr>
          <a:xfrm>
            <a:off x="7511738" y="51942"/>
            <a:ext cx="1575881" cy="307777"/>
          </a:xfrm>
          <a:prstGeom prst="rect">
            <a:avLst/>
          </a:prstGeom>
          <a:noFill/>
          <a:ln>
            <a:solidFill>
              <a:schemeClr val="accent1"/>
            </a:solidFill>
          </a:ln>
        </p:spPr>
        <p:txBody>
          <a:bodyPr wrap="square">
            <a:spAutoFit/>
          </a:bodyPr>
          <a:lstStyle/>
          <a:p>
            <a:pPr algn="ctr"/>
            <a:r>
              <a:rPr lang="en-US" altLang="ko-KR" sz="1400" dirty="0"/>
              <a:t>two-meson modes </a:t>
            </a:r>
          </a:p>
        </p:txBody>
      </p:sp>
      <p:grpSp>
        <p:nvGrpSpPr>
          <p:cNvPr id="13" name="Group 12">
            <a:extLst>
              <a:ext uri="{FF2B5EF4-FFF2-40B4-BE49-F238E27FC236}">
                <a16:creationId xmlns:a16="http://schemas.microsoft.com/office/drawing/2014/main" id="{0C8832BA-9033-8A16-8F84-E9A1C61DD5F1}"/>
              </a:ext>
            </a:extLst>
          </p:cNvPr>
          <p:cNvGrpSpPr>
            <a:grpSpLocks noChangeAspect="1"/>
          </p:cNvGrpSpPr>
          <p:nvPr/>
        </p:nvGrpSpPr>
        <p:grpSpPr bwMode="auto">
          <a:xfrm>
            <a:off x="1028638" y="1208022"/>
            <a:ext cx="5222875" cy="473075"/>
            <a:chOff x="1235" y="2011"/>
            <a:chExt cx="3290" cy="298"/>
          </a:xfrm>
        </p:grpSpPr>
        <p:sp>
          <p:nvSpPr>
            <p:cNvPr id="16" name="AutoShape 11">
              <a:extLst>
                <a:ext uri="{FF2B5EF4-FFF2-40B4-BE49-F238E27FC236}">
                  <a16:creationId xmlns:a16="http://schemas.microsoft.com/office/drawing/2014/main" id="{8BF94AE2-03F6-68D1-034F-9C74D1C1E06A}"/>
                </a:ext>
              </a:extLst>
            </p:cNvPr>
            <p:cNvSpPr>
              <a:spLocks noChangeAspect="1" noChangeArrowheads="1" noTextEdit="1"/>
            </p:cNvSpPr>
            <p:nvPr/>
          </p:nvSpPr>
          <p:spPr bwMode="auto">
            <a:xfrm>
              <a:off x="1235" y="2011"/>
              <a:ext cx="329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7" name="Picture 13">
              <a:extLst>
                <a:ext uri="{FF2B5EF4-FFF2-40B4-BE49-F238E27FC236}">
                  <a16:creationId xmlns:a16="http://schemas.microsoft.com/office/drawing/2014/main" id="{14A509AB-682C-7C54-1DC8-907C4AD37F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5" y="2011"/>
              <a:ext cx="3293"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B3F9D6E-7D59-D1A1-7A9E-3C092C54CCA4}"/>
                  </a:ext>
                </a:extLst>
              </p:cNvPr>
              <p:cNvSpPr txBox="1"/>
              <p:nvPr/>
            </p:nvSpPr>
            <p:spPr>
              <a:xfrm>
                <a:off x="1033059" y="870794"/>
                <a:ext cx="844384" cy="246221"/>
              </a:xfrm>
              <a:prstGeom prst="rect">
                <a:avLst/>
              </a:prstGeom>
              <a:noFill/>
              <a:ln w="12700">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i="1" smtClean="0">
                              <a:solidFill>
                                <a:srgbClr val="0033CC"/>
                              </a:solidFill>
                              <a:latin typeface="Cambria Math" panose="02040503050406030204" pitchFamily="18" charset="0"/>
                            </a:rPr>
                          </m:ctrlPr>
                        </m:sSubSupPr>
                        <m:e>
                          <m:r>
                            <a:rPr lang="en-US" altLang="ko-KR" sz="1600" b="0" i="1" smtClean="0">
                              <a:solidFill>
                                <a:srgbClr val="0033CC"/>
                              </a:solidFill>
                              <a:latin typeface="Cambria Math" panose="02040503050406030204" pitchFamily="18" charset="0"/>
                            </a:rPr>
                            <m:t>𝑎</m:t>
                          </m:r>
                        </m:e>
                        <m:sub>
                          <m:r>
                            <a:rPr lang="en-US" altLang="ko-KR" sz="1600" b="0" i="1" smtClean="0">
                              <a:solidFill>
                                <a:srgbClr val="0033CC"/>
                              </a:solidFill>
                              <a:latin typeface="Cambria Math" panose="02040503050406030204" pitchFamily="18" charset="0"/>
                            </a:rPr>
                            <m:t>0</m:t>
                          </m:r>
                        </m:sub>
                        <m:sup>
                          <m:r>
                            <a:rPr lang="en-US" altLang="ko-KR" sz="1600" b="0" i="1" smtClean="0">
                              <a:solidFill>
                                <a:srgbClr val="0033CC"/>
                              </a:solidFill>
                              <a:latin typeface="Cambria Math" panose="02040503050406030204" pitchFamily="18" charset="0"/>
                            </a:rPr>
                            <m:t>+</m:t>
                          </m:r>
                        </m:sup>
                      </m:sSubSup>
                      <m:d>
                        <m:dPr>
                          <m:ctrlPr>
                            <a:rPr lang="en-US" altLang="ko-KR" sz="1600" i="1">
                              <a:solidFill>
                                <a:srgbClr val="0033CC"/>
                              </a:solidFill>
                              <a:latin typeface="Cambria Math" panose="02040503050406030204" pitchFamily="18" charset="0"/>
                            </a:rPr>
                          </m:ctrlPr>
                        </m:dPr>
                        <m:e>
                          <m:r>
                            <a:rPr lang="en-US" altLang="ko-KR" sz="1600" b="0" i="1" smtClean="0">
                              <a:solidFill>
                                <a:srgbClr val="0033CC"/>
                              </a:solidFill>
                              <a:latin typeface="Cambria Math" panose="02040503050406030204" pitchFamily="18" charset="0"/>
                            </a:rPr>
                            <m:t>98</m:t>
                          </m:r>
                          <m:r>
                            <a:rPr lang="en-US" altLang="ko-KR" sz="1600" i="1">
                              <a:solidFill>
                                <a:srgbClr val="0033CC"/>
                              </a:solidFill>
                              <a:latin typeface="Cambria Math" panose="02040503050406030204" pitchFamily="18" charset="0"/>
                            </a:rPr>
                            <m:t>0</m:t>
                          </m:r>
                        </m:e>
                      </m:d>
                    </m:oMath>
                  </m:oMathPara>
                </a14:m>
                <a:endParaRPr lang="ko-KR" altLang="en-US" sz="1600" dirty="0"/>
              </a:p>
            </p:txBody>
          </p:sp>
        </mc:Choice>
        <mc:Fallback xmlns="">
          <p:sp>
            <p:nvSpPr>
              <p:cNvPr id="26" name="TextBox 25">
                <a:extLst>
                  <a:ext uri="{FF2B5EF4-FFF2-40B4-BE49-F238E27FC236}">
                    <a16:creationId xmlns:a16="http://schemas.microsoft.com/office/drawing/2014/main" id="{5B3F9D6E-7D59-D1A1-7A9E-3C092C54CCA4}"/>
                  </a:ext>
                </a:extLst>
              </p:cNvPr>
              <p:cNvSpPr txBox="1">
                <a:spLocks noRot="1" noChangeAspect="1" noMove="1" noResize="1" noEditPoints="1" noAdjustHandles="1" noChangeArrowheads="1" noChangeShapeType="1" noTextEdit="1"/>
              </p:cNvSpPr>
              <p:nvPr/>
            </p:nvSpPr>
            <p:spPr>
              <a:xfrm>
                <a:off x="1033059" y="870794"/>
                <a:ext cx="844384" cy="246221"/>
              </a:xfrm>
              <a:prstGeom prst="rect">
                <a:avLst/>
              </a:prstGeom>
              <a:blipFill>
                <a:blip r:embed="rId11"/>
                <a:stretch>
                  <a:fillRect b="-14286"/>
                </a:stretch>
              </a:blipFill>
              <a:ln w="12700">
                <a:solidFill>
                  <a:schemeClr val="dk1"/>
                </a:solidFill>
              </a:ln>
            </p:spPr>
            <p:txBody>
              <a:bodyPr/>
              <a:lstStyle/>
              <a:p>
                <a:r>
                  <a:rPr lang="ko-KR" altLang="en-US">
                    <a:noFill/>
                  </a:rPr>
                  <a:t> </a:t>
                </a:r>
              </a:p>
            </p:txBody>
          </p:sp>
        </mc:Fallback>
      </mc:AlternateContent>
      <p:cxnSp>
        <p:nvCxnSpPr>
          <p:cNvPr id="7" name="직선 연결선 6">
            <a:extLst>
              <a:ext uri="{FF2B5EF4-FFF2-40B4-BE49-F238E27FC236}">
                <a16:creationId xmlns:a16="http://schemas.microsoft.com/office/drawing/2014/main" id="{CCFCDA09-7F3D-58A9-0A64-F0E84C7F90D4}"/>
              </a:ext>
            </a:extLst>
          </p:cNvPr>
          <p:cNvCxnSpPr>
            <a:cxnSpLocks/>
          </p:cNvCxnSpPr>
          <p:nvPr/>
        </p:nvCxnSpPr>
        <p:spPr>
          <a:xfrm>
            <a:off x="1074087" y="1725100"/>
            <a:ext cx="900631"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8" name="직선 화살표 연결선 7">
            <a:extLst>
              <a:ext uri="{FF2B5EF4-FFF2-40B4-BE49-F238E27FC236}">
                <a16:creationId xmlns:a16="http://schemas.microsoft.com/office/drawing/2014/main" id="{623F6FAE-28E3-BD6E-E8D9-59CCA58B2F76}"/>
              </a:ext>
            </a:extLst>
          </p:cNvPr>
          <p:cNvCxnSpPr>
            <a:cxnSpLocks/>
          </p:cNvCxnSpPr>
          <p:nvPr/>
        </p:nvCxnSpPr>
        <p:spPr>
          <a:xfrm flipV="1">
            <a:off x="1211095" y="1760712"/>
            <a:ext cx="364791" cy="379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직선 연결선 9">
            <a:extLst>
              <a:ext uri="{FF2B5EF4-FFF2-40B4-BE49-F238E27FC236}">
                <a16:creationId xmlns:a16="http://schemas.microsoft.com/office/drawing/2014/main" id="{2627AE1B-492A-9C4B-902D-02F5C59118A8}"/>
              </a:ext>
            </a:extLst>
          </p:cNvPr>
          <p:cNvCxnSpPr>
            <a:cxnSpLocks/>
          </p:cNvCxnSpPr>
          <p:nvPr/>
        </p:nvCxnSpPr>
        <p:spPr>
          <a:xfrm>
            <a:off x="2033885" y="1702391"/>
            <a:ext cx="4211272" cy="0"/>
          </a:xfrm>
          <a:prstGeom prst="line">
            <a:avLst/>
          </a:prstGeom>
          <a:ln w="22225">
            <a:solidFill>
              <a:srgbClr val="0033CC"/>
            </a:solidFill>
          </a:ln>
        </p:spPr>
        <p:style>
          <a:lnRef idx="1">
            <a:schemeClr val="accent2"/>
          </a:lnRef>
          <a:fillRef idx="0">
            <a:schemeClr val="accent2"/>
          </a:fillRef>
          <a:effectRef idx="0">
            <a:schemeClr val="accent2"/>
          </a:effectRef>
          <a:fontRef idx="minor">
            <a:schemeClr val="tx1"/>
          </a:fontRef>
        </p:style>
      </p:cxnSp>
      <p:cxnSp>
        <p:nvCxnSpPr>
          <p:cNvPr id="12" name="직선 화살표 연결선 11">
            <a:extLst>
              <a:ext uri="{FF2B5EF4-FFF2-40B4-BE49-F238E27FC236}">
                <a16:creationId xmlns:a16="http://schemas.microsoft.com/office/drawing/2014/main" id="{8DE2200D-27CA-B12E-E475-FFFBDB6E449D}"/>
              </a:ext>
            </a:extLst>
          </p:cNvPr>
          <p:cNvCxnSpPr>
            <a:cxnSpLocks/>
          </p:cNvCxnSpPr>
          <p:nvPr/>
        </p:nvCxnSpPr>
        <p:spPr>
          <a:xfrm flipH="1" flipV="1">
            <a:off x="3852156" y="1770429"/>
            <a:ext cx="408560" cy="321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9FE38E2-97C3-9B9C-27AB-7CD555951D90}"/>
                  </a:ext>
                </a:extLst>
              </p:cNvPr>
              <p:cNvSpPr txBox="1"/>
              <p:nvPr/>
            </p:nvSpPr>
            <p:spPr>
              <a:xfrm>
                <a:off x="1906627" y="885218"/>
                <a:ext cx="612838"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=1</m:t>
                    </m:r>
                  </m:oMath>
                </a14:m>
                <a:r>
                  <a:rPr lang="en-US" altLang="ko-KR" sz="1600" dirty="0">
                    <a:solidFill>
                      <a:schemeClr val="tx1"/>
                    </a:solidFill>
                  </a:rPr>
                  <a:t>)</a:t>
                </a:r>
                <a:endParaRPr lang="ko-KR" altLang="en-US" sz="1600" dirty="0">
                  <a:solidFill>
                    <a:schemeClr val="tx1"/>
                  </a:solidFill>
                </a:endParaRPr>
              </a:p>
            </p:txBody>
          </p:sp>
        </mc:Choice>
        <mc:Fallback xmlns="">
          <p:sp>
            <p:nvSpPr>
              <p:cNvPr id="15" name="TextBox 14">
                <a:extLst>
                  <a:ext uri="{FF2B5EF4-FFF2-40B4-BE49-F238E27FC236}">
                    <a16:creationId xmlns:a16="http://schemas.microsoft.com/office/drawing/2014/main" id="{B9FE38E2-97C3-9B9C-27AB-7CD555951D90}"/>
                  </a:ext>
                </a:extLst>
              </p:cNvPr>
              <p:cNvSpPr txBox="1">
                <a:spLocks noRot="1" noChangeAspect="1" noMove="1" noResize="1" noEditPoints="1" noAdjustHandles="1" noChangeArrowheads="1" noChangeShapeType="1" noTextEdit="1"/>
              </p:cNvSpPr>
              <p:nvPr/>
            </p:nvSpPr>
            <p:spPr>
              <a:xfrm>
                <a:off x="1906627" y="885218"/>
                <a:ext cx="612838" cy="246221"/>
              </a:xfrm>
              <a:prstGeom prst="rect">
                <a:avLst/>
              </a:prstGeom>
              <a:blipFill>
                <a:blip r:embed="rId12"/>
                <a:stretch>
                  <a:fillRect l="-21000" t="-24390" r="-16000" b="-4878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490869-88E9-CF1D-9D1C-6E42D65D27FA}"/>
                  </a:ext>
                </a:extLst>
              </p:cNvPr>
              <p:cNvSpPr txBox="1"/>
              <p:nvPr/>
            </p:nvSpPr>
            <p:spPr>
              <a:xfrm>
                <a:off x="2029841" y="2730231"/>
                <a:ext cx="830089"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=1/2</m:t>
                    </m:r>
                  </m:oMath>
                </a14:m>
                <a:r>
                  <a:rPr lang="en-US" altLang="ko-KR" sz="1600" dirty="0">
                    <a:solidFill>
                      <a:schemeClr val="tx1"/>
                    </a:solidFill>
                  </a:rPr>
                  <a:t>)</a:t>
                </a:r>
                <a:endParaRPr lang="ko-KR" altLang="en-US" sz="1600" dirty="0">
                  <a:solidFill>
                    <a:schemeClr val="tx1"/>
                  </a:solidFill>
                </a:endParaRPr>
              </a:p>
            </p:txBody>
          </p:sp>
        </mc:Choice>
        <mc:Fallback xmlns="">
          <p:sp>
            <p:nvSpPr>
              <p:cNvPr id="18" name="TextBox 17">
                <a:extLst>
                  <a:ext uri="{FF2B5EF4-FFF2-40B4-BE49-F238E27FC236}">
                    <a16:creationId xmlns:a16="http://schemas.microsoft.com/office/drawing/2014/main" id="{8F490869-88E9-CF1D-9D1C-6E42D65D27FA}"/>
                  </a:ext>
                </a:extLst>
              </p:cNvPr>
              <p:cNvSpPr txBox="1">
                <a:spLocks noRot="1" noChangeAspect="1" noMove="1" noResize="1" noEditPoints="1" noAdjustHandles="1" noChangeArrowheads="1" noChangeShapeType="1" noTextEdit="1"/>
              </p:cNvSpPr>
              <p:nvPr/>
            </p:nvSpPr>
            <p:spPr>
              <a:xfrm>
                <a:off x="2029841" y="2730231"/>
                <a:ext cx="830089" cy="246221"/>
              </a:xfrm>
              <a:prstGeom prst="rect">
                <a:avLst/>
              </a:prstGeom>
              <a:blipFill>
                <a:blip r:embed="rId14"/>
                <a:stretch>
                  <a:fillRect l="-15441" t="-27500" r="-11029" b="-5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D2F2A04-3EE5-B315-474F-C45BE9B03D70}"/>
                  </a:ext>
                </a:extLst>
              </p:cNvPr>
              <p:cNvSpPr txBox="1"/>
              <p:nvPr/>
            </p:nvSpPr>
            <p:spPr>
              <a:xfrm>
                <a:off x="1977960" y="3745616"/>
                <a:ext cx="629053"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=0</m:t>
                    </m:r>
                  </m:oMath>
                </a14:m>
                <a:r>
                  <a:rPr lang="en-US" altLang="ko-KR" sz="1600" dirty="0">
                    <a:solidFill>
                      <a:schemeClr val="tx1"/>
                    </a:solidFill>
                  </a:rPr>
                  <a:t>)</a:t>
                </a:r>
                <a:endParaRPr lang="ko-KR" altLang="en-US" sz="1600" dirty="0">
                  <a:solidFill>
                    <a:schemeClr val="tx1"/>
                  </a:solidFill>
                </a:endParaRPr>
              </a:p>
            </p:txBody>
          </p:sp>
        </mc:Choice>
        <mc:Fallback xmlns="">
          <p:sp>
            <p:nvSpPr>
              <p:cNvPr id="19" name="TextBox 18">
                <a:extLst>
                  <a:ext uri="{FF2B5EF4-FFF2-40B4-BE49-F238E27FC236}">
                    <a16:creationId xmlns:a16="http://schemas.microsoft.com/office/drawing/2014/main" id="{9D2F2A04-3EE5-B315-474F-C45BE9B03D70}"/>
                  </a:ext>
                </a:extLst>
              </p:cNvPr>
              <p:cNvSpPr txBox="1">
                <a:spLocks noRot="1" noChangeAspect="1" noMove="1" noResize="1" noEditPoints="1" noAdjustHandles="1" noChangeArrowheads="1" noChangeShapeType="1" noTextEdit="1"/>
              </p:cNvSpPr>
              <p:nvPr/>
            </p:nvSpPr>
            <p:spPr>
              <a:xfrm>
                <a:off x="1977960" y="3745616"/>
                <a:ext cx="629053" cy="246221"/>
              </a:xfrm>
              <a:prstGeom prst="rect">
                <a:avLst/>
              </a:prstGeom>
              <a:blipFill>
                <a:blip r:embed="rId15"/>
                <a:stretch>
                  <a:fillRect l="-19231" t="-24390" r="-12500" b="-4878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0907FA-C8D9-93BF-8B55-99415473EA96}"/>
                  </a:ext>
                </a:extLst>
              </p:cNvPr>
              <p:cNvSpPr txBox="1"/>
              <p:nvPr/>
            </p:nvSpPr>
            <p:spPr>
              <a:xfrm>
                <a:off x="2003900" y="5192984"/>
                <a:ext cx="629053"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=0</m:t>
                    </m:r>
                  </m:oMath>
                </a14:m>
                <a:r>
                  <a:rPr lang="en-US" altLang="ko-KR" sz="1600" dirty="0">
                    <a:solidFill>
                      <a:schemeClr val="tx1"/>
                    </a:solidFill>
                  </a:rPr>
                  <a:t>)</a:t>
                </a:r>
                <a:endParaRPr lang="ko-KR" altLang="en-US" sz="1600" dirty="0">
                  <a:solidFill>
                    <a:schemeClr val="tx1"/>
                  </a:solidFill>
                </a:endParaRPr>
              </a:p>
            </p:txBody>
          </p:sp>
        </mc:Choice>
        <mc:Fallback xmlns="">
          <p:sp>
            <p:nvSpPr>
              <p:cNvPr id="20" name="TextBox 19">
                <a:extLst>
                  <a:ext uri="{FF2B5EF4-FFF2-40B4-BE49-F238E27FC236}">
                    <a16:creationId xmlns:a16="http://schemas.microsoft.com/office/drawing/2014/main" id="{630907FA-C8D9-93BF-8B55-99415473EA96}"/>
                  </a:ext>
                </a:extLst>
              </p:cNvPr>
              <p:cNvSpPr txBox="1">
                <a:spLocks noRot="1" noChangeAspect="1" noMove="1" noResize="1" noEditPoints="1" noAdjustHandles="1" noChangeArrowheads="1" noChangeShapeType="1" noTextEdit="1"/>
              </p:cNvSpPr>
              <p:nvPr/>
            </p:nvSpPr>
            <p:spPr>
              <a:xfrm>
                <a:off x="2003900" y="5192984"/>
                <a:ext cx="629053" cy="246221"/>
              </a:xfrm>
              <a:prstGeom prst="rect">
                <a:avLst/>
              </a:prstGeom>
              <a:blipFill>
                <a:blip r:embed="rId16"/>
                <a:stretch>
                  <a:fillRect l="-20388" t="-27500" r="-12621" b="-50000"/>
                </a:stretch>
              </a:blipFill>
            </p:spPr>
            <p:txBody>
              <a:bodyPr/>
              <a:lstStyle/>
              <a:p>
                <a:r>
                  <a:rPr lang="ko-KR" altLang="en-US">
                    <a:noFill/>
                  </a:rPr>
                  <a:t> </a:t>
                </a:r>
              </a:p>
            </p:txBody>
          </p:sp>
        </mc:Fallback>
      </mc:AlternateContent>
      <p:sp>
        <p:nvSpPr>
          <p:cNvPr id="9" name="TextBox 8">
            <a:extLst>
              <a:ext uri="{FF2B5EF4-FFF2-40B4-BE49-F238E27FC236}">
                <a16:creationId xmlns:a16="http://schemas.microsoft.com/office/drawing/2014/main" id="{F5121630-6289-328F-A445-21E474880453}"/>
              </a:ext>
            </a:extLst>
          </p:cNvPr>
          <p:cNvSpPr txBox="1"/>
          <p:nvPr/>
        </p:nvSpPr>
        <p:spPr>
          <a:xfrm>
            <a:off x="5742224" y="747421"/>
            <a:ext cx="1961535" cy="307777"/>
          </a:xfrm>
          <a:prstGeom prst="rect">
            <a:avLst/>
          </a:prstGeom>
          <a:noFill/>
        </p:spPr>
        <p:txBody>
          <a:bodyPr wrap="square">
            <a:spAutoFit/>
          </a:bodyPr>
          <a:lstStyle/>
          <a:p>
            <a:r>
              <a:rPr lang="fr-FR" altLang="ko-KR" sz="1400" dirty="0">
                <a:solidFill>
                  <a:srgbClr val="0033CC"/>
                </a:solidFill>
              </a:rPr>
              <a:t>[PRD(2023) 108, 074016]</a:t>
            </a:r>
          </a:p>
        </p:txBody>
      </p:sp>
      <p:sp>
        <p:nvSpPr>
          <p:cNvPr id="21" name="TextBox 20">
            <a:extLst>
              <a:ext uri="{FF2B5EF4-FFF2-40B4-BE49-F238E27FC236}">
                <a16:creationId xmlns:a16="http://schemas.microsoft.com/office/drawing/2014/main" id="{C874F6F8-0F5E-C5BE-DEB2-6D3178CE965B}"/>
              </a:ext>
            </a:extLst>
          </p:cNvPr>
          <p:cNvSpPr txBox="1"/>
          <p:nvPr/>
        </p:nvSpPr>
        <p:spPr>
          <a:xfrm>
            <a:off x="3802521" y="2340587"/>
            <a:ext cx="3288743" cy="523220"/>
          </a:xfrm>
          <a:prstGeom prst="rect">
            <a:avLst/>
          </a:prstGeom>
          <a:noFill/>
        </p:spPr>
        <p:txBody>
          <a:bodyPr wrap="square" rtlCol="0">
            <a:spAutoFit/>
          </a:bodyPr>
          <a:lstStyle/>
          <a:p>
            <a:r>
              <a:rPr lang="en-US" altLang="ko-KR" sz="1400" dirty="0"/>
              <a:t>Only the modes below the mass threshold can be seen in the decay modes.</a:t>
            </a:r>
            <a:endParaRPr lang="ko-KR" altLang="en-US" sz="1400" dirty="0"/>
          </a:p>
        </p:txBody>
      </p:sp>
      <p:sp>
        <p:nvSpPr>
          <p:cNvPr id="4" name="TextBox 3">
            <a:extLst>
              <a:ext uri="{FF2B5EF4-FFF2-40B4-BE49-F238E27FC236}">
                <a16:creationId xmlns:a16="http://schemas.microsoft.com/office/drawing/2014/main" id="{9E4ABF3F-6C62-7C8D-BD51-7C226C6411F1}"/>
              </a:ext>
            </a:extLst>
          </p:cNvPr>
          <p:cNvSpPr txBox="1"/>
          <p:nvPr/>
        </p:nvSpPr>
        <p:spPr>
          <a:xfrm>
            <a:off x="279328" y="2060678"/>
            <a:ext cx="1829389" cy="584775"/>
          </a:xfrm>
          <a:prstGeom prst="rect">
            <a:avLst/>
          </a:prstGeom>
          <a:noFill/>
        </p:spPr>
        <p:txBody>
          <a:bodyPr wrap="square" rtlCol="0">
            <a:spAutoFit/>
          </a:bodyPr>
          <a:lstStyle/>
          <a:p>
            <a:r>
              <a:rPr lang="en-US" altLang="ko-KR" sz="1600" dirty="0"/>
              <a:t>Overall factor from color-spin part</a:t>
            </a:r>
            <a:endParaRPr lang="ko-KR" altLang="en-US" sz="1600" dirty="0"/>
          </a:p>
        </p:txBody>
      </p:sp>
      <p:sp>
        <p:nvSpPr>
          <p:cNvPr id="24" name="TextBox 23">
            <a:extLst>
              <a:ext uri="{FF2B5EF4-FFF2-40B4-BE49-F238E27FC236}">
                <a16:creationId xmlns:a16="http://schemas.microsoft.com/office/drawing/2014/main" id="{EB560619-180D-782D-5262-4A45E6CF2DD3}"/>
              </a:ext>
            </a:extLst>
          </p:cNvPr>
          <p:cNvSpPr txBox="1"/>
          <p:nvPr/>
        </p:nvSpPr>
        <p:spPr>
          <a:xfrm>
            <a:off x="3748459" y="2082433"/>
            <a:ext cx="3697370" cy="338554"/>
          </a:xfrm>
          <a:prstGeom prst="rect">
            <a:avLst/>
          </a:prstGeom>
          <a:noFill/>
        </p:spPr>
        <p:txBody>
          <a:bodyPr wrap="square" rtlCol="0">
            <a:spAutoFit/>
          </a:bodyPr>
          <a:lstStyle/>
          <a:p>
            <a:r>
              <a:rPr lang="en-US" altLang="ko-KR" sz="1600" dirty="0"/>
              <a:t>Two-meson modes from the flavor part</a:t>
            </a:r>
            <a:endParaRPr lang="ko-KR" altLang="en-US" sz="1600"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5C0E99F-D27E-119C-2AAC-ABFCD40DB57B}"/>
                  </a:ext>
                </a:extLst>
              </p:cNvPr>
              <p:cNvSpPr txBox="1"/>
              <p:nvPr/>
            </p:nvSpPr>
            <p:spPr>
              <a:xfrm>
                <a:off x="6322977" y="4640091"/>
                <a:ext cx="2616742" cy="523220"/>
              </a:xfrm>
              <a:prstGeom prst="rect">
                <a:avLst/>
              </a:prstGeom>
              <a:noFill/>
            </p:spPr>
            <p:txBody>
              <a:bodyPr wrap="square" rtlCol="0">
                <a:spAutoFit/>
              </a:bodyPr>
              <a:lstStyle/>
              <a:p>
                <a14:m>
                  <m:oMath xmlns:m="http://schemas.openxmlformats.org/officeDocument/2006/math">
                    <m:r>
                      <a:rPr lang="en-US" altLang="ko-KR" sz="1400" b="0" i="1" smtClean="0">
                        <a:latin typeface="Cambria Math" panose="02040503050406030204" pitchFamily="18" charset="0"/>
                      </a:rPr>
                      <m:t>𝑎</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𝑏</m:t>
                    </m:r>
                  </m:oMath>
                </a14:m>
                <a:r>
                  <a:rPr lang="ko-KR" altLang="en-US" sz="1400" dirty="0"/>
                  <a:t> </a:t>
                </a:r>
                <a:r>
                  <a:rPr lang="en-US" altLang="ko-KR" sz="1400" dirty="0"/>
                  <a:t>are flavor mixing parameters for </a:t>
                </a:r>
                <a:r>
                  <a:rPr lang="en-US" altLang="ko-KR" sz="1400" dirty="0" err="1"/>
                  <a:t>isoscalar</a:t>
                </a:r>
                <a:r>
                  <a:rPr lang="en-US" altLang="ko-KR" sz="1400" dirty="0"/>
                  <a:t> resonances</a:t>
                </a:r>
                <a:endParaRPr lang="ko-KR" altLang="en-US" sz="1400" dirty="0"/>
              </a:p>
            </p:txBody>
          </p:sp>
        </mc:Choice>
        <mc:Fallback xmlns="">
          <p:sp>
            <p:nvSpPr>
              <p:cNvPr id="25" name="TextBox 24">
                <a:extLst>
                  <a:ext uri="{FF2B5EF4-FFF2-40B4-BE49-F238E27FC236}">
                    <a16:creationId xmlns:a16="http://schemas.microsoft.com/office/drawing/2014/main" id="{C5C0E99F-D27E-119C-2AAC-ABFCD40DB57B}"/>
                  </a:ext>
                </a:extLst>
              </p:cNvPr>
              <p:cNvSpPr txBox="1">
                <a:spLocks noRot="1" noChangeAspect="1" noMove="1" noResize="1" noEditPoints="1" noAdjustHandles="1" noChangeArrowheads="1" noChangeShapeType="1" noTextEdit="1"/>
              </p:cNvSpPr>
              <p:nvPr/>
            </p:nvSpPr>
            <p:spPr>
              <a:xfrm>
                <a:off x="6322977" y="4640091"/>
                <a:ext cx="2616742" cy="523220"/>
              </a:xfrm>
              <a:prstGeom prst="rect">
                <a:avLst/>
              </a:prstGeom>
              <a:blipFill>
                <a:blip r:embed="rId17"/>
                <a:stretch>
                  <a:fillRect l="-699" t="-2326" r="-233" b="-11628"/>
                </a:stretch>
              </a:blipFill>
            </p:spPr>
            <p:txBody>
              <a:bodyPr/>
              <a:lstStyle/>
              <a:p>
                <a:r>
                  <a:rPr lang="ko-KR" altLang="en-US">
                    <a:noFill/>
                  </a:rPr>
                  <a:t> </a:t>
                </a:r>
              </a:p>
            </p:txBody>
          </p:sp>
        </mc:Fallback>
      </mc:AlternateContent>
      <p:cxnSp>
        <p:nvCxnSpPr>
          <p:cNvPr id="14" name="직선 연결선 13">
            <a:extLst>
              <a:ext uri="{FF2B5EF4-FFF2-40B4-BE49-F238E27FC236}">
                <a16:creationId xmlns:a16="http://schemas.microsoft.com/office/drawing/2014/main" id="{DEF5B6E7-FBD6-327E-F672-7DCD7D33A1F9}"/>
              </a:ext>
            </a:extLst>
          </p:cNvPr>
          <p:cNvCxnSpPr>
            <a:cxnSpLocks/>
          </p:cNvCxnSpPr>
          <p:nvPr/>
        </p:nvCxnSpPr>
        <p:spPr>
          <a:xfrm>
            <a:off x="1067867" y="3585002"/>
            <a:ext cx="900631"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7" name="직선 연결선 26">
            <a:extLst>
              <a:ext uri="{FF2B5EF4-FFF2-40B4-BE49-F238E27FC236}">
                <a16:creationId xmlns:a16="http://schemas.microsoft.com/office/drawing/2014/main" id="{7E5AD3C5-01AF-7280-0F0B-4BB71B6DCA21}"/>
              </a:ext>
            </a:extLst>
          </p:cNvPr>
          <p:cNvCxnSpPr>
            <a:cxnSpLocks/>
          </p:cNvCxnSpPr>
          <p:nvPr/>
        </p:nvCxnSpPr>
        <p:spPr>
          <a:xfrm>
            <a:off x="987001" y="4577157"/>
            <a:ext cx="900631"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8" name="직선 연결선 27">
            <a:extLst>
              <a:ext uri="{FF2B5EF4-FFF2-40B4-BE49-F238E27FC236}">
                <a16:creationId xmlns:a16="http://schemas.microsoft.com/office/drawing/2014/main" id="{F39482EA-7249-D418-194C-1F9F3283A484}"/>
              </a:ext>
            </a:extLst>
          </p:cNvPr>
          <p:cNvCxnSpPr>
            <a:cxnSpLocks/>
          </p:cNvCxnSpPr>
          <p:nvPr/>
        </p:nvCxnSpPr>
        <p:spPr>
          <a:xfrm>
            <a:off x="934128" y="6045174"/>
            <a:ext cx="900631"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1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E410B3-B290-1489-4321-E316B5620C89}"/>
              </a:ext>
            </a:extLst>
          </p:cNvPr>
          <p:cNvGrpSpPr>
            <a:grpSpLocks noChangeAspect="1"/>
          </p:cNvGrpSpPr>
          <p:nvPr/>
        </p:nvGrpSpPr>
        <p:grpSpPr bwMode="auto">
          <a:xfrm>
            <a:off x="2189535" y="1235413"/>
            <a:ext cx="4416120" cy="507257"/>
            <a:chOff x="1992" y="2058"/>
            <a:chExt cx="1776" cy="204"/>
          </a:xfrm>
        </p:grpSpPr>
        <p:sp>
          <p:nvSpPr>
            <p:cNvPr id="6" name="AutoShape 3">
              <a:extLst>
                <a:ext uri="{FF2B5EF4-FFF2-40B4-BE49-F238E27FC236}">
                  <a16:creationId xmlns:a16="http://schemas.microsoft.com/office/drawing/2014/main" id="{C6FCBA73-DA76-D3CB-8D87-E4A3B638DFAA}"/>
                </a:ext>
              </a:extLst>
            </p:cNvPr>
            <p:cNvSpPr>
              <a:spLocks noChangeAspect="1" noChangeArrowheads="1" noTextEdit="1"/>
            </p:cNvSpPr>
            <p:nvPr/>
          </p:nvSpPr>
          <p:spPr bwMode="auto">
            <a:xfrm>
              <a:off x="1992" y="2058"/>
              <a:ext cx="17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3" name="Picture 5">
              <a:extLst>
                <a:ext uri="{FF2B5EF4-FFF2-40B4-BE49-F238E27FC236}">
                  <a16:creationId xmlns:a16="http://schemas.microsoft.com/office/drawing/2014/main" id="{C576DC26-AF50-03BB-A616-C6336E363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 y="2058"/>
              <a:ext cx="177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슬라이드 번호 개체 틀 1">
            <a:extLst>
              <a:ext uri="{FF2B5EF4-FFF2-40B4-BE49-F238E27FC236}">
                <a16:creationId xmlns:a16="http://schemas.microsoft.com/office/drawing/2014/main" id="{67612F25-32D8-E68C-4650-E3B630C717E5}"/>
              </a:ext>
            </a:extLst>
          </p:cNvPr>
          <p:cNvSpPr>
            <a:spLocks noGrp="1"/>
          </p:cNvSpPr>
          <p:nvPr>
            <p:ph type="sldNum" sz="quarter" idx="12"/>
          </p:nvPr>
        </p:nvSpPr>
        <p:spPr/>
        <p:txBody>
          <a:bodyPr/>
          <a:lstStyle/>
          <a:p>
            <a:fld id="{DD6C7ACD-A43A-4791-9360-251F151CC5DF}" type="slidenum">
              <a:rPr lang="ko-KR" altLang="en-US" smtClean="0"/>
              <a:t>15</a:t>
            </a:fld>
            <a:endParaRPr lang="ko-KR" altLang="en-US"/>
          </a:p>
        </p:txBody>
      </p:sp>
      <p:sp>
        <p:nvSpPr>
          <p:cNvPr id="15" name="AutoShape 11">
            <a:extLst>
              <a:ext uri="{FF2B5EF4-FFF2-40B4-BE49-F238E27FC236}">
                <a16:creationId xmlns:a16="http://schemas.microsoft.com/office/drawing/2014/main" id="{47603445-895E-F277-8215-C2147B6A7FE2}"/>
              </a:ext>
            </a:extLst>
          </p:cNvPr>
          <p:cNvSpPr>
            <a:spLocks noChangeAspect="1" noChangeArrowheads="1" noTextEdit="1"/>
          </p:cNvSpPr>
          <p:nvPr/>
        </p:nvSpPr>
        <p:spPr bwMode="auto">
          <a:xfrm>
            <a:off x="1194007" y="1246933"/>
            <a:ext cx="5222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30" name="Group 28">
            <a:extLst>
              <a:ext uri="{FF2B5EF4-FFF2-40B4-BE49-F238E27FC236}">
                <a16:creationId xmlns:a16="http://schemas.microsoft.com/office/drawing/2014/main" id="{8DD0D2D3-7C34-6C84-649F-0FD44C5DC42F}"/>
              </a:ext>
            </a:extLst>
          </p:cNvPr>
          <p:cNvGrpSpPr>
            <a:grpSpLocks noChangeAspect="1"/>
          </p:cNvGrpSpPr>
          <p:nvPr/>
        </p:nvGrpSpPr>
        <p:grpSpPr bwMode="auto">
          <a:xfrm>
            <a:off x="2195115" y="4495167"/>
            <a:ext cx="2247900" cy="441325"/>
            <a:chOff x="2172" y="2021"/>
            <a:chExt cx="1416" cy="278"/>
          </a:xfrm>
        </p:grpSpPr>
        <p:sp>
          <p:nvSpPr>
            <p:cNvPr id="31" name="AutoShape 27">
              <a:extLst>
                <a:ext uri="{FF2B5EF4-FFF2-40B4-BE49-F238E27FC236}">
                  <a16:creationId xmlns:a16="http://schemas.microsoft.com/office/drawing/2014/main" id="{1499051C-0EA5-C19A-F812-BD22BCE4DB46}"/>
                </a:ext>
              </a:extLst>
            </p:cNvPr>
            <p:cNvSpPr>
              <a:spLocks noChangeAspect="1" noChangeArrowheads="1" noTextEdit="1"/>
            </p:cNvSpPr>
            <p:nvPr/>
          </p:nvSpPr>
          <p:spPr bwMode="auto">
            <a:xfrm>
              <a:off x="2172" y="2021"/>
              <a:ext cx="141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53" name="Picture 29">
              <a:extLst>
                <a:ext uri="{FF2B5EF4-FFF2-40B4-BE49-F238E27FC236}">
                  <a16:creationId xmlns:a16="http://schemas.microsoft.com/office/drawing/2014/main" id="{305FD653-7C64-F942-295C-605856E50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 y="2021"/>
              <a:ext cx="142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4">
            <a:extLst>
              <a:ext uri="{FF2B5EF4-FFF2-40B4-BE49-F238E27FC236}">
                <a16:creationId xmlns:a16="http://schemas.microsoft.com/office/drawing/2014/main" id="{FA1C1C90-DC72-E0AD-9271-5AE5177D0C56}"/>
              </a:ext>
            </a:extLst>
          </p:cNvPr>
          <p:cNvGrpSpPr>
            <a:grpSpLocks noChangeAspect="1"/>
          </p:cNvGrpSpPr>
          <p:nvPr/>
        </p:nvGrpSpPr>
        <p:grpSpPr bwMode="auto">
          <a:xfrm>
            <a:off x="1039448" y="3051912"/>
            <a:ext cx="1057275" cy="463550"/>
            <a:chOff x="2547" y="2014"/>
            <a:chExt cx="666" cy="292"/>
          </a:xfrm>
        </p:grpSpPr>
        <p:sp>
          <p:nvSpPr>
            <p:cNvPr id="8" name="AutoShape 3">
              <a:extLst>
                <a:ext uri="{FF2B5EF4-FFF2-40B4-BE49-F238E27FC236}">
                  <a16:creationId xmlns:a16="http://schemas.microsoft.com/office/drawing/2014/main" id="{2F7E231B-BE24-36A7-3A98-D07083E496F9}"/>
                </a:ext>
              </a:extLst>
            </p:cNvPr>
            <p:cNvSpPr>
              <a:spLocks noChangeAspect="1" noChangeArrowheads="1" noTextEdit="1"/>
            </p:cNvSpPr>
            <p:nvPr/>
          </p:nvSpPr>
          <p:spPr bwMode="auto">
            <a:xfrm>
              <a:off x="2547" y="2014"/>
              <a:ext cx="66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053" name="Picture 5">
              <a:extLst>
                <a:ext uri="{FF2B5EF4-FFF2-40B4-BE49-F238E27FC236}">
                  <a16:creationId xmlns:a16="http://schemas.microsoft.com/office/drawing/2014/main" id="{A340CF27-71FB-5FA8-596C-0D086064C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 y="2014"/>
              <a:ext cx="66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4">
            <a:extLst>
              <a:ext uri="{FF2B5EF4-FFF2-40B4-BE49-F238E27FC236}">
                <a16:creationId xmlns:a16="http://schemas.microsoft.com/office/drawing/2014/main" id="{70F9FDC0-9DC8-B47C-B84B-98673AA60A2B}"/>
              </a:ext>
            </a:extLst>
          </p:cNvPr>
          <p:cNvGrpSpPr>
            <a:grpSpLocks noChangeAspect="1"/>
          </p:cNvGrpSpPr>
          <p:nvPr/>
        </p:nvGrpSpPr>
        <p:grpSpPr bwMode="auto">
          <a:xfrm>
            <a:off x="1055659" y="1248453"/>
            <a:ext cx="1057275" cy="463550"/>
            <a:chOff x="2547" y="2014"/>
            <a:chExt cx="666" cy="292"/>
          </a:xfrm>
        </p:grpSpPr>
        <p:sp>
          <p:nvSpPr>
            <p:cNvPr id="13" name="AutoShape 3">
              <a:extLst>
                <a:ext uri="{FF2B5EF4-FFF2-40B4-BE49-F238E27FC236}">
                  <a16:creationId xmlns:a16="http://schemas.microsoft.com/office/drawing/2014/main" id="{79BD0BD5-824B-7C94-9674-B229AD1DFBA9}"/>
                </a:ext>
              </a:extLst>
            </p:cNvPr>
            <p:cNvSpPr>
              <a:spLocks noChangeAspect="1" noChangeArrowheads="1" noTextEdit="1"/>
            </p:cNvSpPr>
            <p:nvPr/>
          </p:nvSpPr>
          <p:spPr bwMode="auto">
            <a:xfrm>
              <a:off x="2547" y="2014"/>
              <a:ext cx="66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6" name="Picture 5">
              <a:extLst>
                <a:ext uri="{FF2B5EF4-FFF2-40B4-BE49-F238E27FC236}">
                  <a16:creationId xmlns:a16="http://schemas.microsoft.com/office/drawing/2014/main" id="{332018D8-B0EA-57CB-9378-75E67940E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 y="2014"/>
              <a:ext cx="66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4">
            <a:extLst>
              <a:ext uri="{FF2B5EF4-FFF2-40B4-BE49-F238E27FC236}">
                <a16:creationId xmlns:a16="http://schemas.microsoft.com/office/drawing/2014/main" id="{32CDC71D-0FC1-0F2A-3785-DCC575D89175}"/>
              </a:ext>
            </a:extLst>
          </p:cNvPr>
          <p:cNvGrpSpPr>
            <a:grpSpLocks noChangeAspect="1"/>
          </p:cNvGrpSpPr>
          <p:nvPr/>
        </p:nvGrpSpPr>
        <p:grpSpPr bwMode="auto">
          <a:xfrm>
            <a:off x="1071870" y="3968959"/>
            <a:ext cx="1057275" cy="463550"/>
            <a:chOff x="2547" y="2014"/>
            <a:chExt cx="666" cy="292"/>
          </a:xfrm>
        </p:grpSpPr>
        <p:sp>
          <p:nvSpPr>
            <p:cNvPr id="25" name="AutoShape 3">
              <a:extLst>
                <a:ext uri="{FF2B5EF4-FFF2-40B4-BE49-F238E27FC236}">
                  <a16:creationId xmlns:a16="http://schemas.microsoft.com/office/drawing/2014/main" id="{2CE89290-F4F8-E526-01E0-2B697F416A34}"/>
                </a:ext>
              </a:extLst>
            </p:cNvPr>
            <p:cNvSpPr>
              <a:spLocks noChangeAspect="1" noChangeArrowheads="1" noTextEdit="1"/>
            </p:cNvSpPr>
            <p:nvPr/>
          </p:nvSpPr>
          <p:spPr bwMode="auto">
            <a:xfrm>
              <a:off x="2547" y="2014"/>
              <a:ext cx="66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6" name="Picture 5">
              <a:extLst>
                <a:ext uri="{FF2B5EF4-FFF2-40B4-BE49-F238E27FC236}">
                  <a16:creationId xmlns:a16="http://schemas.microsoft.com/office/drawing/2014/main" id="{1DEBB03A-52F8-69FC-8D7D-F70CA23A0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 y="2014"/>
              <a:ext cx="66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C1F7462-80AB-ABDA-376A-5DC36C301DAE}"/>
                  </a:ext>
                </a:extLst>
              </p:cNvPr>
              <p:cNvSpPr txBox="1"/>
              <p:nvPr/>
            </p:nvSpPr>
            <p:spPr>
              <a:xfrm>
                <a:off x="1136096" y="979717"/>
                <a:ext cx="953965" cy="246221"/>
              </a:xfrm>
              <a:prstGeom prst="rect">
                <a:avLst/>
              </a:prstGeom>
              <a:noFill/>
              <a:ln>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i="1" smtClean="0">
                              <a:solidFill>
                                <a:srgbClr val="0033CC"/>
                              </a:solidFill>
                              <a:latin typeface="Cambria Math" panose="02040503050406030204" pitchFamily="18" charset="0"/>
                            </a:rPr>
                          </m:ctrlPr>
                        </m:sSubSupPr>
                        <m:e>
                          <m:r>
                            <a:rPr lang="en-US" altLang="ko-KR" sz="1600" b="0" i="1" smtClean="0">
                              <a:solidFill>
                                <a:srgbClr val="0033CC"/>
                              </a:solidFill>
                              <a:latin typeface="Cambria Math" panose="02040503050406030204" pitchFamily="18" charset="0"/>
                            </a:rPr>
                            <m:t>𝑎</m:t>
                          </m:r>
                        </m:e>
                        <m:sub>
                          <m:r>
                            <a:rPr lang="en-US" altLang="ko-KR" sz="1600" b="0" i="1" smtClean="0">
                              <a:solidFill>
                                <a:srgbClr val="0033CC"/>
                              </a:solidFill>
                              <a:latin typeface="Cambria Math" panose="02040503050406030204" pitchFamily="18" charset="0"/>
                            </a:rPr>
                            <m:t>0</m:t>
                          </m:r>
                        </m:sub>
                        <m:sup>
                          <m:r>
                            <a:rPr lang="en-US" altLang="ko-KR" sz="1600" b="0" i="1" smtClean="0">
                              <a:solidFill>
                                <a:srgbClr val="0033CC"/>
                              </a:solidFill>
                              <a:latin typeface="Cambria Math" panose="02040503050406030204" pitchFamily="18" charset="0"/>
                            </a:rPr>
                            <m:t>+</m:t>
                          </m:r>
                        </m:sup>
                      </m:sSubSup>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1450</m:t>
                          </m:r>
                        </m:e>
                      </m:d>
                    </m:oMath>
                  </m:oMathPara>
                </a14:m>
                <a:endParaRPr lang="ko-KR" altLang="en-US" sz="1600" dirty="0"/>
              </a:p>
            </p:txBody>
          </p:sp>
        </mc:Choice>
        <mc:Fallback xmlns="">
          <p:sp>
            <p:nvSpPr>
              <p:cNvPr id="39" name="TextBox 38">
                <a:extLst>
                  <a:ext uri="{FF2B5EF4-FFF2-40B4-BE49-F238E27FC236}">
                    <a16:creationId xmlns:a16="http://schemas.microsoft.com/office/drawing/2014/main" id="{AC1F7462-80AB-ABDA-376A-5DC36C301DAE}"/>
                  </a:ext>
                </a:extLst>
              </p:cNvPr>
              <p:cNvSpPr txBox="1">
                <a:spLocks noRot="1" noChangeAspect="1" noMove="1" noResize="1" noEditPoints="1" noAdjustHandles="1" noChangeArrowheads="1" noChangeShapeType="1" noTextEdit="1"/>
              </p:cNvSpPr>
              <p:nvPr/>
            </p:nvSpPr>
            <p:spPr>
              <a:xfrm>
                <a:off x="1136096" y="979717"/>
                <a:ext cx="953965" cy="246221"/>
              </a:xfrm>
              <a:prstGeom prst="rect">
                <a:avLst/>
              </a:prstGeom>
              <a:blipFill>
                <a:blip r:embed="rId5"/>
                <a:stretch>
                  <a:fillRect b="-14286"/>
                </a:stretch>
              </a:blipFill>
              <a:ln>
                <a:solidFill>
                  <a:schemeClr val="dk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5D19581-CFB2-C64D-0BEA-48958F236FB9}"/>
                  </a:ext>
                </a:extLst>
              </p:cNvPr>
              <p:cNvSpPr txBox="1"/>
              <p:nvPr/>
            </p:nvSpPr>
            <p:spPr>
              <a:xfrm>
                <a:off x="1108099" y="2771193"/>
                <a:ext cx="1065936" cy="246221"/>
              </a:xfrm>
              <a:prstGeom prst="rect">
                <a:avLst/>
              </a:prstGeom>
              <a:noFill/>
              <a:ln>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i="1" smtClean="0">
                              <a:solidFill>
                                <a:srgbClr val="0033CC"/>
                              </a:solidFill>
                              <a:latin typeface="Cambria Math" panose="02040503050406030204" pitchFamily="18" charset="0"/>
                            </a:rPr>
                          </m:ctrlPr>
                        </m:sSubSupPr>
                        <m:e>
                          <m:r>
                            <a:rPr lang="en-US" altLang="ko-KR" sz="1600" i="1">
                              <a:solidFill>
                                <a:srgbClr val="0033CC"/>
                              </a:solidFill>
                              <a:latin typeface="Cambria Math" panose="02040503050406030204" pitchFamily="18" charset="0"/>
                            </a:rPr>
                            <m:t>𝐾</m:t>
                          </m:r>
                        </m:e>
                        <m:sub>
                          <m:r>
                            <a:rPr lang="en-US" altLang="ko-KR" sz="1600" i="1">
                              <a:solidFill>
                                <a:srgbClr val="0033CC"/>
                              </a:solidFill>
                              <a:latin typeface="Cambria Math" panose="02040503050406030204" pitchFamily="18" charset="0"/>
                            </a:rPr>
                            <m:t>0</m:t>
                          </m:r>
                        </m:sub>
                        <m:sup>
                          <m:r>
                            <a:rPr lang="en-US" altLang="ko-KR" sz="1600" i="1">
                              <a:solidFill>
                                <a:srgbClr val="0033CC"/>
                              </a:solidFill>
                              <a:latin typeface="Cambria Math" panose="02040503050406030204" pitchFamily="18" charset="0"/>
                            </a:rPr>
                            <m:t>∗</m:t>
                          </m:r>
                          <m:r>
                            <a:rPr lang="en-US" altLang="ko-KR" sz="1600" b="0" i="1" smtClean="0">
                              <a:solidFill>
                                <a:srgbClr val="0033CC"/>
                              </a:solidFill>
                              <a:latin typeface="Cambria Math" panose="02040503050406030204" pitchFamily="18" charset="0"/>
                            </a:rPr>
                            <m:t>+</m:t>
                          </m:r>
                        </m:sup>
                      </m:sSubSup>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1430</m:t>
                          </m:r>
                        </m:e>
                      </m:d>
                    </m:oMath>
                  </m:oMathPara>
                </a14:m>
                <a:endParaRPr lang="ko-KR" altLang="en-US" sz="1600" dirty="0"/>
              </a:p>
            </p:txBody>
          </p:sp>
        </mc:Choice>
        <mc:Fallback xmlns="">
          <p:sp>
            <p:nvSpPr>
              <p:cNvPr id="43" name="TextBox 42">
                <a:extLst>
                  <a:ext uri="{FF2B5EF4-FFF2-40B4-BE49-F238E27FC236}">
                    <a16:creationId xmlns:a16="http://schemas.microsoft.com/office/drawing/2014/main" id="{D5D19581-CFB2-C64D-0BEA-48958F236FB9}"/>
                  </a:ext>
                </a:extLst>
              </p:cNvPr>
              <p:cNvSpPr txBox="1">
                <a:spLocks noRot="1" noChangeAspect="1" noMove="1" noResize="1" noEditPoints="1" noAdjustHandles="1" noChangeArrowheads="1" noChangeShapeType="1" noTextEdit="1"/>
              </p:cNvSpPr>
              <p:nvPr/>
            </p:nvSpPr>
            <p:spPr>
              <a:xfrm>
                <a:off x="1108099" y="2771193"/>
                <a:ext cx="1065936" cy="246221"/>
              </a:xfrm>
              <a:prstGeom prst="rect">
                <a:avLst/>
              </a:prstGeom>
              <a:blipFill>
                <a:blip r:embed="rId6"/>
                <a:stretch>
                  <a:fillRect l="-1130" b="-14286"/>
                </a:stretch>
              </a:blipFill>
              <a:ln>
                <a:solidFill>
                  <a:schemeClr val="dk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694743B-3288-A687-CB82-7580A880D3AD}"/>
                  </a:ext>
                </a:extLst>
              </p:cNvPr>
              <p:cNvSpPr txBox="1"/>
              <p:nvPr/>
            </p:nvSpPr>
            <p:spPr>
              <a:xfrm>
                <a:off x="1090236" y="3708490"/>
                <a:ext cx="972766" cy="246221"/>
              </a:xfrm>
              <a:prstGeom prst="rect">
                <a:avLst/>
              </a:prstGeom>
              <a:noFill/>
              <a:ln>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𝑓</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1370</m:t>
                          </m:r>
                        </m:e>
                      </m:d>
                    </m:oMath>
                  </m:oMathPara>
                </a14:m>
                <a:endParaRPr lang="ko-KR" altLang="en-US" sz="1600" dirty="0"/>
              </a:p>
            </p:txBody>
          </p:sp>
        </mc:Choice>
        <mc:Fallback xmlns="">
          <p:sp>
            <p:nvSpPr>
              <p:cNvPr id="47" name="TextBox 46">
                <a:extLst>
                  <a:ext uri="{FF2B5EF4-FFF2-40B4-BE49-F238E27FC236}">
                    <a16:creationId xmlns:a16="http://schemas.microsoft.com/office/drawing/2014/main" id="{D694743B-3288-A687-CB82-7580A880D3AD}"/>
                  </a:ext>
                </a:extLst>
              </p:cNvPr>
              <p:cNvSpPr txBox="1">
                <a:spLocks noRot="1" noChangeAspect="1" noMove="1" noResize="1" noEditPoints="1" noAdjustHandles="1" noChangeArrowheads="1" noChangeShapeType="1" noTextEdit="1"/>
              </p:cNvSpPr>
              <p:nvPr/>
            </p:nvSpPr>
            <p:spPr>
              <a:xfrm>
                <a:off x="1090236" y="3708490"/>
                <a:ext cx="972766" cy="246221"/>
              </a:xfrm>
              <a:prstGeom prst="rect">
                <a:avLst/>
              </a:prstGeom>
              <a:blipFill>
                <a:blip r:embed="rId7"/>
                <a:stretch>
                  <a:fillRect b="-27907"/>
                </a:stretch>
              </a:blipFill>
              <a:ln>
                <a:solidFill>
                  <a:schemeClr val="dk1"/>
                </a:solidFill>
              </a:ln>
            </p:spPr>
            <p:txBody>
              <a:bodyPr/>
              <a:lstStyle/>
              <a:p>
                <a:r>
                  <a:rPr lang="ko-KR" altLang="en-US">
                    <a:noFill/>
                  </a:rPr>
                  <a:t> </a:t>
                </a:r>
              </a:p>
            </p:txBody>
          </p:sp>
        </mc:Fallback>
      </mc:AlternateContent>
      <p:sp>
        <p:nvSpPr>
          <p:cNvPr id="3" name="TextBox 2">
            <a:extLst>
              <a:ext uri="{FF2B5EF4-FFF2-40B4-BE49-F238E27FC236}">
                <a16:creationId xmlns:a16="http://schemas.microsoft.com/office/drawing/2014/main" id="{9C1494DC-7E0C-3456-D037-66AE7270FD4C}"/>
              </a:ext>
            </a:extLst>
          </p:cNvPr>
          <p:cNvSpPr txBox="1"/>
          <p:nvPr/>
        </p:nvSpPr>
        <p:spPr>
          <a:xfrm>
            <a:off x="7551173" y="71606"/>
            <a:ext cx="1564269" cy="307777"/>
          </a:xfrm>
          <a:prstGeom prst="rect">
            <a:avLst/>
          </a:prstGeom>
          <a:noFill/>
          <a:ln>
            <a:solidFill>
              <a:schemeClr val="accent1"/>
            </a:solidFill>
          </a:ln>
        </p:spPr>
        <p:txBody>
          <a:bodyPr wrap="square">
            <a:spAutoFit/>
          </a:bodyPr>
          <a:lstStyle/>
          <a:p>
            <a:pPr algn="ctr"/>
            <a:r>
              <a:rPr lang="en-US" altLang="ko-KR" sz="1400" dirty="0"/>
              <a:t>two-meson modes </a:t>
            </a:r>
          </a:p>
        </p:txBody>
      </p:sp>
      <p:grpSp>
        <p:nvGrpSpPr>
          <p:cNvPr id="18" name="Group 52">
            <a:extLst>
              <a:ext uri="{FF2B5EF4-FFF2-40B4-BE49-F238E27FC236}">
                <a16:creationId xmlns:a16="http://schemas.microsoft.com/office/drawing/2014/main" id="{B9860AA9-736D-FC7D-1A0A-D0AD17117545}"/>
              </a:ext>
            </a:extLst>
          </p:cNvPr>
          <p:cNvGrpSpPr>
            <a:grpSpLocks noChangeAspect="1"/>
          </p:cNvGrpSpPr>
          <p:nvPr/>
        </p:nvGrpSpPr>
        <p:grpSpPr bwMode="auto">
          <a:xfrm>
            <a:off x="2216793" y="5890009"/>
            <a:ext cx="2181225" cy="447675"/>
            <a:chOff x="2193" y="2019"/>
            <a:chExt cx="1374" cy="282"/>
          </a:xfrm>
        </p:grpSpPr>
        <p:sp>
          <p:nvSpPr>
            <p:cNvPr id="19" name="AutoShape 51">
              <a:extLst>
                <a:ext uri="{FF2B5EF4-FFF2-40B4-BE49-F238E27FC236}">
                  <a16:creationId xmlns:a16="http://schemas.microsoft.com/office/drawing/2014/main" id="{D69556FD-16C1-FD87-47C9-CFC4DA5E45E3}"/>
                </a:ext>
              </a:extLst>
            </p:cNvPr>
            <p:cNvSpPr>
              <a:spLocks noChangeAspect="1" noChangeArrowheads="1" noTextEdit="1"/>
            </p:cNvSpPr>
            <p:nvPr/>
          </p:nvSpPr>
          <p:spPr bwMode="auto">
            <a:xfrm>
              <a:off x="2193" y="2019"/>
              <a:ext cx="137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7" name="Picture 53">
              <a:extLst>
                <a:ext uri="{FF2B5EF4-FFF2-40B4-BE49-F238E27FC236}">
                  <a16:creationId xmlns:a16="http://schemas.microsoft.com/office/drawing/2014/main" id="{14357B87-E7B0-6F31-F0A3-79B034C43B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3" y="2019"/>
              <a:ext cx="13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4572EDB-3ECC-1689-E817-3444CC783468}"/>
                  </a:ext>
                </a:extLst>
              </p:cNvPr>
              <p:cNvSpPr txBox="1"/>
              <p:nvPr/>
            </p:nvSpPr>
            <p:spPr>
              <a:xfrm>
                <a:off x="1144687" y="5001212"/>
                <a:ext cx="870729" cy="246221"/>
              </a:xfrm>
              <a:prstGeom prst="rect">
                <a:avLst/>
              </a:prstGeom>
              <a:noFill/>
              <a:ln>
                <a:solidFill>
                  <a:schemeClr val="dk1"/>
                </a:solidFill>
              </a:ln>
            </p:spPr>
            <p:txBody>
              <a:bodyPr wrap="squar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𝑓</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1500</m:t>
                          </m:r>
                        </m:e>
                      </m:d>
                    </m:oMath>
                  </m:oMathPara>
                </a14:m>
                <a:endParaRPr lang="ko-KR" altLang="en-US" sz="1600" dirty="0"/>
              </a:p>
            </p:txBody>
          </p:sp>
        </mc:Choice>
        <mc:Fallback xmlns="">
          <p:sp>
            <p:nvSpPr>
              <p:cNvPr id="33" name="TextBox 32">
                <a:extLst>
                  <a:ext uri="{FF2B5EF4-FFF2-40B4-BE49-F238E27FC236}">
                    <a16:creationId xmlns:a16="http://schemas.microsoft.com/office/drawing/2014/main" id="{C4572EDB-3ECC-1689-E817-3444CC783468}"/>
                  </a:ext>
                </a:extLst>
              </p:cNvPr>
              <p:cNvSpPr txBox="1">
                <a:spLocks noRot="1" noChangeAspect="1" noMove="1" noResize="1" noEditPoints="1" noAdjustHandles="1" noChangeArrowheads="1" noChangeShapeType="1" noTextEdit="1"/>
              </p:cNvSpPr>
              <p:nvPr/>
            </p:nvSpPr>
            <p:spPr>
              <a:xfrm>
                <a:off x="1144687" y="5001212"/>
                <a:ext cx="870729" cy="246221"/>
              </a:xfrm>
              <a:prstGeom prst="rect">
                <a:avLst/>
              </a:prstGeom>
              <a:blipFill>
                <a:blip r:embed="rId9"/>
                <a:stretch>
                  <a:fillRect l="-6207" b="-27907"/>
                </a:stretch>
              </a:blipFill>
              <a:ln>
                <a:solidFill>
                  <a:schemeClr val="dk1"/>
                </a:solidFill>
              </a:ln>
            </p:spPr>
            <p:txBody>
              <a:bodyPr/>
              <a:lstStyle/>
              <a:p>
                <a:r>
                  <a:rPr lang="ko-KR" altLang="en-US">
                    <a:noFill/>
                  </a:rPr>
                  <a:t> </a:t>
                </a:r>
              </a:p>
            </p:txBody>
          </p:sp>
        </mc:Fallback>
      </mc:AlternateContent>
      <p:sp>
        <p:nvSpPr>
          <p:cNvPr id="17" name="TextBox 16">
            <a:extLst>
              <a:ext uri="{FF2B5EF4-FFF2-40B4-BE49-F238E27FC236}">
                <a16:creationId xmlns:a16="http://schemas.microsoft.com/office/drawing/2014/main" id="{DA432C28-BD42-B28B-DA92-11302036B292}"/>
              </a:ext>
            </a:extLst>
          </p:cNvPr>
          <p:cNvSpPr txBox="1"/>
          <p:nvPr/>
        </p:nvSpPr>
        <p:spPr>
          <a:xfrm>
            <a:off x="875487" y="418817"/>
            <a:ext cx="6710301" cy="400110"/>
          </a:xfrm>
          <a:prstGeom prst="rect">
            <a:avLst/>
          </a:prstGeom>
          <a:solidFill>
            <a:schemeClr val="accent4">
              <a:lumMod val="20000"/>
              <a:lumOff val="80000"/>
            </a:schemeClr>
          </a:solidFill>
        </p:spPr>
        <p:txBody>
          <a:bodyPr wrap="square" rtlCol="0">
            <a:spAutoFit/>
          </a:bodyPr>
          <a:lstStyle/>
          <a:p>
            <a:r>
              <a:rPr lang="en-US" altLang="ko-KR" sz="2000" u="sng" dirty="0"/>
              <a:t>Two-meson (PS) comp.</a:t>
            </a:r>
            <a:r>
              <a:rPr lang="en-US" altLang="ko-KR" sz="2000" dirty="0"/>
              <a:t> of the </a:t>
            </a:r>
            <a:r>
              <a:rPr lang="en-US" altLang="ko-KR" sz="2000" dirty="0">
                <a:solidFill>
                  <a:srgbClr val="C00000"/>
                </a:solidFill>
              </a:rPr>
              <a:t>heavy nonet</a:t>
            </a:r>
            <a:r>
              <a:rPr lang="en-US" altLang="ko-KR" sz="2000" dirty="0"/>
              <a:t> in the mixing model </a:t>
            </a:r>
            <a:endParaRPr lang="ko-KR" altLang="en-US" sz="2000" dirty="0">
              <a:solidFill>
                <a:srgbClr val="C00000"/>
              </a:solidFill>
            </a:endParaRPr>
          </a:p>
        </p:txBody>
      </p:sp>
      <p:cxnSp>
        <p:nvCxnSpPr>
          <p:cNvPr id="11" name="직선 연결선 10">
            <a:extLst>
              <a:ext uri="{FF2B5EF4-FFF2-40B4-BE49-F238E27FC236}">
                <a16:creationId xmlns:a16="http://schemas.microsoft.com/office/drawing/2014/main" id="{571F7021-B5B6-9061-07E8-EB692BDABD9F}"/>
              </a:ext>
            </a:extLst>
          </p:cNvPr>
          <p:cNvCxnSpPr>
            <a:cxnSpLocks/>
          </p:cNvCxnSpPr>
          <p:nvPr/>
        </p:nvCxnSpPr>
        <p:spPr>
          <a:xfrm>
            <a:off x="1151908" y="1764014"/>
            <a:ext cx="900631"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0" name="직선 화살표 연결선 19">
            <a:extLst>
              <a:ext uri="{FF2B5EF4-FFF2-40B4-BE49-F238E27FC236}">
                <a16:creationId xmlns:a16="http://schemas.microsoft.com/office/drawing/2014/main" id="{AD3E11B8-B140-667C-3C8F-55BD2CA532C6}"/>
              </a:ext>
            </a:extLst>
          </p:cNvPr>
          <p:cNvCxnSpPr>
            <a:cxnSpLocks/>
          </p:cNvCxnSpPr>
          <p:nvPr/>
        </p:nvCxnSpPr>
        <p:spPr>
          <a:xfrm flipV="1">
            <a:off x="1167319" y="1799623"/>
            <a:ext cx="272380" cy="2820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직선 연결선 33">
            <a:extLst>
              <a:ext uri="{FF2B5EF4-FFF2-40B4-BE49-F238E27FC236}">
                <a16:creationId xmlns:a16="http://schemas.microsoft.com/office/drawing/2014/main" id="{1BC85A27-7C52-7CDB-B92A-60D9F3064146}"/>
              </a:ext>
            </a:extLst>
          </p:cNvPr>
          <p:cNvCxnSpPr>
            <a:cxnSpLocks/>
          </p:cNvCxnSpPr>
          <p:nvPr/>
        </p:nvCxnSpPr>
        <p:spPr>
          <a:xfrm>
            <a:off x="2228440" y="1760760"/>
            <a:ext cx="4337732" cy="0"/>
          </a:xfrm>
          <a:prstGeom prst="line">
            <a:avLst/>
          </a:prstGeom>
          <a:ln w="22225">
            <a:solidFill>
              <a:srgbClr val="0033CC"/>
            </a:solidFill>
          </a:ln>
        </p:spPr>
        <p:style>
          <a:lnRef idx="1">
            <a:schemeClr val="accent2"/>
          </a:lnRef>
          <a:fillRef idx="0">
            <a:schemeClr val="accent2"/>
          </a:fillRef>
          <a:effectRef idx="0">
            <a:schemeClr val="accent2"/>
          </a:effectRef>
          <a:fontRef idx="minor">
            <a:schemeClr val="tx1"/>
          </a:fontRef>
        </p:style>
      </p:cxnSp>
      <p:cxnSp>
        <p:nvCxnSpPr>
          <p:cNvPr id="35" name="직선 화살표 연결선 34">
            <a:extLst>
              <a:ext uri="{FF2B5EF4-FFF2-40B4-BE49-F238E27FC236}">
                <a16:creationId xmlns:a16="http://schemas.microsoft.com/office/drawing/2014/main" id="{CAA2C548-3CE4-90BA-4F00-D21C65A1B90E}"/>
              </a:ext>
            </a:extLst>
          </p:cNvPr>
          <p:cNvCxnSpPr>
            <a:cxnSpLocks/>
          </p:cNvCxnSpPr>
          <p:nvPr/>
        </p:nvCxnSpPr>
        <p:spPr>
          <a:xfrm flipH="1" flipV="1">
            <a:off x="3883127" y="1809736"/>
            <a:ext cx="389105" cy="398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0" name="Group 4">
            <a:extLst>
              <a:ext uri="{FF2B5EF4-FFF2-40B4-BE49-F238E27FC236}">
                <a16:creationId xmlns:a16="http://schemas.microsoft.com/office/drawing/2014/main" id="{1E0352BF-3348-B11E-6D0E-275E5985C878}"/>
              </a:ext>
            </a:extLst>
          </p:cNvPr>
          <p:cNvGrpSpPr>
            <a:grpSpLocks noChangeAspect="1"/>
          </p:cNvGrpSpPr>
          <p:nvPr/>
        </p:nvGrpSpPr>
        <p:grpSpPr bwMode="auto">
          <a:xfrm>
            <a:off x="2186185" y="3103718"/>
            <a:ext cx="5705864" cy="476657"/>
            <a:chOff x="1659" y="2058"/>
            <a:chExt cx="2442" cy="204"/>
          </a:xfrm>
        </p:grpSpPr>
        <p:sp>
          <p:nvSpPr>
            <p:cNvPr id="41" name="AutoShape 3">
              <a:extLst>
                <a:ext uri="{FF2B5EF4-FFF2-40B4-BE49-F238E27FC236}">
                  <a16:creationId xmlns:a16="http://schemas.microsoft.com/office/drawing/2014/main" id="{BE95C103-C59C-1AC7-60BA-C8D12CC81477}"/>
                </a:ext>
              </a:extLst>
            </p:cNvPr>
            <p:cNvSpPr>
              <a:spLocks noChangeAspect="1" noChangeArrowheads="1" noTextEdit="1"/>
            </p:cNvSpPr>
            <p:nvPr/>
          </p:nvSpPr>
          <p:spPr bwMode="auto">
            <a:xfrm>
              <a:off x="1659" y="2058"/>
              <a:ext cx="244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42" name="Picture 5">
              <a:extLst>
                <a:ext uri="{FF2B5EF4-FFF2-40B4-BE49-F238E27FC236}">
                  <a16:creationId xmlns:a16="http://schemas.microsoft.com/office/drawing/2014/main" id="{33E396DC-D327-0D6B-2B4F-62425D699B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9" y="2058"/>
              <a:ext cx="244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12">
            <a:extLst>
              <a:ext uri="{FF2B5EF4-FFF2-40B4-BE49-F238E27FC236}">
                <a16:creationId xmlns:a16="http://schemas.microsoft.com/office/drawing/2014/main" id="{ABB6AB6E-FFC6-11BD-A7D8-5F90B7EE0108}"/>
              </a:ext>
            </a:extLst>
          </p:cNvPr>
          <p:cNvGrpSpPr>
            <a:grpSpLocks noChangeAspect="1"/>
          </p:cNvGrpSpPr>
          <p:nvPr/>
        </p:nvGrpSpPr>
        <p:grpSpPr bwMode="auto">
          <a:xfrm>
            <a:off x="2162073" y="3977200"/>
            <a:ext cx="5179276" cy="487799"/>
            <a:chOff x="1797" y="2058"/>
            <a:chExt cx="2166" cy="204"/>
          </a:xfrm>
        </p:grpSpPr>
        <p:sp>
          <p:nvSpPr>
            <p:cNvPr id="53" name="AutoShape 11">
              <a:extLst>
                <a:ext uri="{FF2B5EF4-FFF2-40B4-BE49-F238E27FC236}">
                  <a16:creationId xmlns:a16="http://schemas.microsoft.com/office/drawing/2014/main" id="{6634A8EF-6D9C-A13B-2E9F-BB07F0867283}"/>
                </a:ext>
              </a:extLst>
            </p:cNvPr>
            <p:cNvSpPr>
              <a:spLocks noChangeAspect="1" noChangeArrowheads="1" noTextEdit="1"/>
            </p:cNvSpPr>
            <p:nvPr/>
          </p:nvSpPr>
          <p:spPr bwMode="auto">
            <a:xfrm>
              <a:off x="1797" y="2058"/>
              <a:ext cx="216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54" name="Picture 13">
              <a:extLst>
                <a:ext uri="{FF2B5EF4-FFF2-40B4-BE49-F238E27FC236}">
                  <a16:creationId xmlns:a16="http://schemas.microsoft.com/office/drawing/2014/main" id="{943CF345-8BF7-442A-DC53-86AACE8061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7" y="2058"/>
              <a:ext cx="216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Group 16">
            <a:extLst>
              <a:ext uri="{FF2B5EF4-FFF2-40B4-BE49-F238E27FC236}">
                <a16:creationId xmlns:a16="http://schemas.microsoft.com/office/drawing/2014/main" id="{378160BB-8440-7F97-9D3C-947622C3D7F9}"/>
              </a:ext>
            </a:extLst>
          </p:cNvPr>
          <p:cNvGrpSpPr>
            <a:grpSpLocks noChangeAspect="1"/>
          </p:cNvGrpSpPr>
          <p:nvPr/>
        </p:nvGrpSpPr>
        <p:grpSpPr bwMode="auto">
          <a:xfrm>
            <a:off x="2182914" y="5341111"/>
            <a:ext cx="5076238" cy="476487"/>
            <a:chOff x="1804" y="2059"/>
            <a:chExt cx="2152" cy="202"/>
          </a:xfrm>
        </p:grpSpPr>
        <p:sp>
          <p:nvSpPr>
            <p:cNvPr id="61" name="AutoShape 15">
              <a:extLst>
                <a:ext uri="{FF2B5EF4-FFF2-40B4-BE49-F238E27FC236}">
                  <a16:creationId xmlns:a16="http://schemas.microsoft.com/office/drawing/2014/main" id="{37F30398-22B8-6106-7595-D65F91FDC58A}"/>
                </a:ext>
              </a:extLst>
            </p:cNvPr>
            <p:cNvSpPr>
              <a:spLocks noChangeAspect="1" noChangeArrowheads="1" noTextEdit="1"/>
            </p:cNvSpPr>
            <p:nvPr/>
          </p:nvSpPr>
          <p:spPr bwMode="auto">
            <a:xfrm>
              <a:off x="1804" y="2059"/>
              <a:ext cx="215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41" name="Picture 17">
              <a:extLst>
                <a:ext uri="{FF2B5EF4-FFF2-40B4-BE49-F238E27FC236}">
                  <a16:creationId xmlns:a16="http://schemas.microsoft.com/office/drawing/2014/main" id="{F40C605A-C1CA-14EC-DF26-ECBB2DCD27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4" y="2059"/>
              <a:ext cx="21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A3F68C9-5979-3104-0D46-21325A47AC35}"/>
                  </a:ext>
                </a:extLst>
              </p:cNvPr>
              <p:cNvSpPr txBox="1"/>
              <p:nvPr/>
            </p:nvSpPr>
            <p:spPr>
              <a:xfrm>
                <a:off x="6322977" y="4640091"/>
                <a:ext cx="2616742" cy="523220"/>
              </a:xfrm>
              <a:prstGeom prst="rect">
                <a:avLst/>
              </a:prstGeom>
              <a:noFill/>
            </p:spPr>
            <p:txBody>
              <a:bodyPr wrap="square" rtlCol="0">
                <a:spAutoFit/>
              </a:bodyPr>
              <a:lstStyle/>
              <a:p>
                <a14:m>
                  <m:oMath xmlns:m="http://schemas.openxmlformats.org/officeDocument/2006/math">
                    <m:r>
                      <a:rPr lang="en-US" altLang="ko-KR" sz="1400" b="0" i="1" smtClean="0">
                        <a:latin typeface="Cambria Math" panose="02040503050406030204" pitchFamily="18" charset="0"/>
                      </a:rPr>
                      <m:t>𝑎</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𝑏</m:t>
                    </m:r>
                  </m:oMath>
                </a14:m>
                <a:r>
                  <a:rPr lang="ko-KR" altLang="en-US" sz="1400" dirty="0"/>
                  <a:t> </a:t>
                </a:r>
                <a:r>
                  <a:rPr lang="en-US" altLang="ko-KR" sz="1400" dirty="0"/>
                  <a:t>are flavor mixing parameters for </a:t>
                </a:r>
                <a:r>
                  <a:rPr lang="en-US" altLang="ko-KR" sz="1400" dirty="0" err="1"/>
                  <a:t>isoscalar</a:t>
                </a:r>
                <a:r>
                  <a:rPr lang="en-US" altLang="ko-KR" sz="1400" dirty="0"/>
                  <a:t> resonances</a:t>
                </a:r>
                <a:endParaRPr lang="ko-KR" altLang="en-US" sz="1400" dirty="0"/>
              </a:p>
            </p:txBody>
          </p:sp>
        </mc:Choice>
        <mc:Fallback xmlns="">
          <p:sp>
            <p:nvSpPr>
              <p:cNvPr id="62" name="TextBox 61">
                <a:extLst>
                  <a:ext uri="{FF2B5EF4-FFF2-40B4-BE49-F238E27FC236}">
                    <a16:creationId xmlns:a16="http://schemas.microsoft.com/office/drawing/2014/main" id="{BA3F68C9-5979-3104-0D46-21325A47AC35}"/>
                  </a:ext>
                </a:extLst>
              </p:cNvPr>
              <p:cNvSpPr txBox="1">
                <a:spLocks noRot="1" noChangeAspect="1" noMove="1" noResize="1" noEditPoints="1" noAdjustHandles="1" noChangeArrowheads="1" noChangeShapeType="1" noTextEdit="1"/>
              </p:cNvSpPr>
              <p:nvPr/>
            </p:nvSpPr>
            <p:spPr>
              <a:xfrm>
                <a:off x="6322977" y="4640091"/>
                <a:ext cx="2616742" cy="523220"/>
              </a:xfrm>
              <a:prstGeom prst="rect">
                <a:avLst/>
              </a:prstGeom>
              <a:blipFill>
                <a:blip r:embed="rId13"/>
                <a:stretch>
                  <a:fillRect l="-699" t="-2326" r="-233" b="-1162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5260BFE-FE20-1C62-E395-45A4DE981B23}"/>
                  </a:ext>
                </a:extLst>
              </p:cNvPr>
              <p:cNvSpPr txBox="1"/>
              <p:nvPr/>
            </p:nvSpPr>
            <p:spPr>
              <a:xfrm>
                <a:off x="2091664" y="992226"/>
                <a:ext cx="612838"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=1</m:t>
                    </m:r>
                  </m:oMath>
                </a14:m>
                <a:r>
                  <a:rPr lang="en-US" altLang="ko-KR" sz="1600" dirty="0">
                    <a:solidFill>
                      <a:schemeClr val="tx1"/>
                    </a:solidFill>
                  </a:rPr>
                  <a:t>)</a:t>
                </a:r>
                <a:endParaRPr lang="ko-KR" altLang="en-US" sz="1600" dirty="0">
                  <a:solidFill>
                    <a:schemeClr val="tx1"/>
                  </a:solidFill>
                </a:endParaRPr>
              </a:p>
            </p:txBody>
          </p:sp>
        </mc:Choice>
        <mc:Fallback xmlns="">
          <p:sp>
            <p:nvSpPr>
              <p:cNvPr id="9" name="TextBox 8">
                <a:extLst>
                  <a:ext uri="{FF2B5EF4-FFF2-40B4-BE49-F238E27FC236}">
                    <a16:creationId xmlns:a16="http://schemas.microsoft.com/office/drawing/2014/main" id="{E5260BFE-FE20-1C62-E395-45A4DE981B23}"/>
                  </a:ext>
                </a:extLst>
              </p:cNvPr>
              <p:cNvSpPr txBox="1">
                <a:spLocks noRot="1" noChangeAspect="1" noMove="1" noResize="1" noEditPoints="1" noAdjustHandles="1" noChangeArrowheads="1" noChangeShapeType="1" noTextEdit="1"/>
              </p:cNvSpPr>
              <p:nvPr/>
            </p:nvSpPr>
            <p:spPr>
              <a:xfrm>
                <a:off x="2091664" y="992226"/>
                <a:ext cx="612838" cy="246221"/>
              </a:xfrm>
              <a:prstGeom prst="rect">
                <a:avLst/>
              </a:prstGeom>
              <a:blipFill>
                <a:blip r:embed="rId14"/>
                <a:stretch>
                  <a:fillRect l="-19802" t="-27500" r="-15842" b="-5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2814A91-07FF-3350-3733-61E5C2F0F6F0}"/>
                  </a:ext>
                </a:extLst>
              </p:cNvPr>
              <p:cNvSpPr txBox="1"/>
              <p:nvPr/>
            </p:nvSpPr>
            <p:spPr>
              <a:xfrm>
                <a:off x="2224392" y="2798916"/>
                <a:ext cx="830089"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=1/2</m:t>
                    </m:r>
                  </m:oMath>
                </a14:m>
                <a:r>
                  <a:rPr lang="en-US" altLang="ko-KR" sz="1600" dirty="0">
                    <a:solidFill>
                      <a:schemeClr val="tx1"/>
                    </a:solidFill>
                  </a:rPr>
                  <a:t>)</a:t>
                </a:r>
                <a:endParaRPr lang="ko-KR" altLang="en-US" sz="1600" dirty="0">
                  <a:solidFill>
                    <a:schemeClr val="tx1"/>
                  </a:solidFill>
                </a:endParaRPr>
              </a:p>
            </p:txBody>
          </p:sp>
        </mc:Choice>
        <mc:Fallback xmlns="">
          <p:sp>
            <p:nvSpPr>
              <p:cNvPr id="10" name="TextBox 9">
                <a:extLst>
                  <a:ext uri="{FF2B5EF4-FFF2-40B4-BE49-F238E27FC236}">
                    <a16:creationId xmlns:a16="http://schemas.microsoft.com/office/drawing/2014/main" id="{92814A91-07FF-3350-3733-61E5C2F0F6F0}"/>
                  </a:ext>
                </a:extLst>
              </p:cNvPr>
              <p:cNvSpPr txBox="1">
                <a:spLocks noRot="1" noChangeAspect="1" noMove="1" noResize="1" noEditPoints="1" noAdjustHandles="1" noChangeArrowheads="1" noChangeShapeType="1" noTextEdit="1"/>
              </p:cNvSpPr>
              <p:nvPr/>
            </p:nvSpPr>
            <p:spPr>
              <a:xfrm>
                <a:off x="2224392" y="2798916"/>
                <a:ext cx="830089" cy="246221"/>
              </a:xfrm>
              <a:prstGeom prst="rect">
                <a:avLst/>
              </a:prstGeom>
              <a:blipFill>
                <a:blip r:embed="rId15"/>
                <a:stretch>
                  <a:fillRect l="-15441" t="-24390" r="-11029" b="-4878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40AA4C2-281E-D345-0195-74EF3F39EEDE}"/>
                  </a:ext>
                </a:extLst>
              </p:cNvPr>
              <p:cNvSpPr txBox="1"/>
              <p:nvPr/>
            </p:nvSpPr>
            <p:spPr>
              <a:xfrm>
                <a:off x="2094696" y="3719211"/>
                <a:ext cx="629053"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=0</m:t>
                    </m:r>
                  </m:oMath>
                </a14:m>
                <a:r>
                  <a:rPr lang="en-US" altLang="ko-KR" sz="1600" dirty="0">
                    <a:solidFill>
                      <a:schemeClr val="tx1"/>
                    </a:solidFill>
                  </a:rPr>
                  <a:t>)</a:t>
                </a:r>
                <a:endParaRPr lang="ko-KR" altLang="en-US" sz="1600" dirty="0">
                  <a:solidFill>
                    <a:schemeClr val="tx1"/>
                  </a:solidFill>
                </a:endParaRPr>
              </a:p>
            </p:txBody>
          </p:sp>
        </mc:Choice>
        <mc:Fallback xmlns="">
          <p:sp>
            <p:nvSpPr>
              <p:cNvPr id="14" name="TextBox 13">
                <a:extLst>
                  <a:ext uri="{FF2B5EF4-FFF2-40B4-BE49-F238E27FC236}">
                    <a16:creationId xmlns:a16="http://schemas.microsoft.com/office/drawing/2014/main" id="{540AA4C2-281E-D345-0195-74EF3F39EEDE}"/>
                  </a:ext>
                </a:extLst>
              </p:cNvPr>
              <p:cNvSpPr txBox="1">
                <a:spLocks noRot="1" noChangeAspect="1" noMove="1" noResize="1" noEditPoints="1" noAdjustHandles="1" noChangeArrowheads="1" noChangeShapeType="1" noTextEdit="1"/>
              </p:cNvSpPr>
              <p:nvPr/>
            </p:nvSpPr>
            <p:spPr>
              <a:xfrm>
                <a:off x="2094696" y="3719211"/>
                <a:ext cx="629053" cy="246221"/>
              </a:xfrm>
              <a:prstGeom prst="rect">
                <a:avLst/>
              </a:prstGeom>
              <a:blipFill>
                <a:blip r:embed="rId16"/>
                <a:stretch>
                  <a:fillRect l="-20388" t="-25000" r="-12621" b="-525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C23AF99-D27D-E0F1-23B1-1BB10C68E135}"/>
                  </a:ext>
                </a:extLst>
              </p:cNvPr>
              <p:cNvSpPr txBox="1"/>
              <p:nvPr/>
            </p:nvSpPr>
            <p:spPr>
              <a:xfrm>
                <a:off x="2082556" y="5008180"/>
                <a:ext cx="629053" cy="246221"/>
              </a:xfrm>
              <a:prstGeom prst="rect">
                <a:avLst/>
              </a:prstGeom>
              <a:noFill/>
            </p:spPr>
            <p:txBody>
              <a:bodyPr wrap="square" lIns="0" tIns="0" rIns="0" bIns="0" rtlCol="0">
                <a:spAutoFit/>
              </a:bodyPr>
              <a:lstStyle/>
              <a:p>
                <a:r>
                  <a:rPr lang="en-US" altLang="ko-KR" sz="1600" b="0" dirty="0">
                    <a:solidFill>
                      <a:schemeClr val="tx1"/>
                    </a:solidFill>
                  </a:rPr>
                  <a:t>(</a:t>
                </a:r>
                <a14:m>
                  <m:oMath xmlns:m="http://schemas.openxmlformats.org/officeDocument/2006/math">
                    <m:r>
                      <a:rPr lang="en-US" altLang="ko-KR" sz="1600" b="0" i="1" smtClean="0">
                        <a:solidFill>
                          <a:schemeClr val="tx1"/>
                        </a:solidFill>
                        <a:latin typeface="Cambria Math" panose="02040503050406030204" pitchFamily="18" charset="0"/>
                      </a:rPr>
                      <m:t>𝐼</m:t>
                    </m:r>
                    <m:r>
                      <a:rPr lang="en-US" altLang="ko-KR" sz="1600" b="0" i="1" smtClean="0">
                        <a:solidFill>
                          <a:schemeClr val="tx1"/>
                        </a:solidFill>
                        <a:latin typeface="Cambria Math" panose="02040503050406030204" pitchFamily="18" charset="0"/>
                      </a:rPr>
                      <m:t>=0</m:t>
                    </m:r>
                  </m:oMath>
                </a14:m>
                <a:r>
                  <a:rPr lang="en-US" altLang="ko-KR" sz="1600" dirty="0">
                    <a:solidFill>
                      <a:schemeClr val="tx1"/>
                    </a:solidFill>
                  </a:rPr>
                  <a:t>)</a:t>
                </a:r>
                <a:endParaRPr lang="ko-KR" altLang="en-US" sz="1600" dirty="0">
                  <a:solidFill>
                    <a:schemeClr val="tx1"/>
                  </a:solidFill>
                </a:endParaRPr>
              </a:p>
            </p:txBody>
          </p:sp>
        </mc:Choice>
        <mc:Fallback xmlns="">
          <p:sp>
            <p:nvSpPr>
              <p:cNvPr id="22" name="TextBox 21">
                <a:extLst>
                  <a:ext uri="{FF2B5EF4-FFF2-40B4-BE49-F238E27FC236}">
                    <a16:creationId xmlns:a16="http://schemas.microsoft.com/office/drawing/2014/main" id="{AC23AF99-D27D-E0F1-23B1-1BB10C68E135}"/>
                  </a:ext>
                </a:extLst>
              </p:cNvPr>
              <p:cNvSpPr txBox="1">
                <a:spLocks noRot="1" noChangeAspect="1" noMove="1" noResize="1" noEditPoints="1" noAdjustHandles="1" noChangeArrowheads="1" noChangeShapeType="1" noTextEdit="1"/>
              </p:cNvSpPr>
              <p:nvPr/>
            </p:nvSpPr>
            <p:spPr>
              <a:xfrm>
                <a:off x="2082556" y="5008180"/>
                <a:ext cx="629053" cy="246221"/>
              </a:xfrm>
              <a:prstGeom prst="rect">
                <a:avLst/>
              </a:prstGeom>
              <a:blipFill>
                <a:blip r:embed="rId17"/>
                <a:stretch>
                  <a:fillRect l="-20388" t="-27500" r="-12621" b="-50000"/>
                </a:stretch>
              </a:blipFill>
            </p:spPr>
            <p:txBody>
              <a:bodyPr/>
              <a:lstStyle/>
              <a:p>
                <a:r>
                  <a:rPr lang="ko-KR" altLang="en-US">
                    <a:noFill/>
                  </a:rPr>
                  <a:t> </a:t>
                </a:r>
              </a:p>
            </p:txBody>
          </p:sp>
        </mc:Fallback>
      </mc:AlternateContent>
      <p:sp>
        <p:nvSpPr>
          <p:cNvPr id="28" name="TextBox 27">
            <a:extLst>
              <a:ext uri="{FF2B5EF4-FFF2-40B4-BE49-F238E27FC236}">
                <a16:creationId xmlns:a16="http://schemas.microsoft.com/office/drawing/2014/main" id="{DF0ECD11-9DC1-EB67-82D1-1A60CF67F290}"/>
              </a:ext>
            </a:extLst>
          </p:cNvPr>
          <p:cNvSpPr txBox="1"/>
          <p:nvPr/>
        </p:nvSpPr>
        <p:spPr>
          <a:xfrm>
            <a:off x="7093971" y="6166122"/>
            <a:ext cx="1961535" cy="307777"/>
          </a:xfrm>
          <a:prstGeom prst="rect">
            <a:avLst/>
          </a:prstGeom>
          <a:noFill/>
        </p:spPr>
        <p:txBody>
          <a:bodyPr wrap="square">
            <a:spAutoFit/>
          </a:bodyPr>
          <a:lstStyle/>
          <a:p>
            <a:r>
              <a:rPr lang="fr-FR" altLang="ko-KR" sz="1400" dirty="0">
                <a:solidFill>
                  <a:srgbClr val="0033CC"/>
                </a:solidFill>
              </a:rPr>
              <a:t>[PRD(2023) 108, 074016]</a:t>
            </a:r>
          </a:p>
        </p:txBody>
      </p:sp>
      <p:grpSp>
        <p:nvGrpSpPr>
          <p:cNvPr id="29" name="Group 4">
            <a:extLst>
              <a:ext uri="{FF2B5EF4-FFF2-40B4-BE49-F238E27FC236}">
                <a16:creationId xmlns:a16="http://schemas.microsoft.com/office/drawing/2014/main" id="{EF2531DF-3495-1FAF-34E6-B48D1CCB0C8B}"/>
              </a:ext>
            </a:extLst>
          </p:cNvPr>
          <p:cNvGrpSpPr>
            <a:grpSpLocks noChangeAspect="1"/>
          </p:cNvGrpSpPr>
          <p:nvPr/>
        </p:nvGrpSpPr>
        <p:grpSpPr bwMode="auto">
          <a:xfrm>
            <a:off x="1049172" y="5327588"/>
            <a:ext cx="1057275" cy="463550"/>
            <a:chOff x="2547" y="2014"/>
            <a:chExt cx="666" cy="292"/>
          </a:xfrm>
        </p:grpSpPr>
        <p:sp>
          <p:nvSpPr>
            <p:cNvPr id="32" name="AutoShape 3">
              <a:extLst>
                <a:ext uri="{FF2B5EF4-FFF2-40B4-BE49-F238E27FC236}">
                  <a16:creationId xmlns:a16="http://schemas.microsoft.com/office/drawing/2014/main" id="{51649B94-28B8-834F-70F1-FC9AEE2C2B5B}"/>
                </a:ext>
              </a:extLst>
            </p:cNvPr>
            <p:cNvSpPr>
              <a:spLocks noChangeAspect="1" noChangeArrowheads="1" noTextEdit="1"/>
            </p:cNvSpPr>
            <p:nvPr/>
          </p:nvSpPr>
          <p:spPr bwMode="auto">
            <a:xfrm>
              <a:off x="2547" y="2014"/>
              <a:ext cx="66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37" name="Picture 5">
              <a:extLst>
                <a:ext uri="{FF2B5EF4-FFF2-40B4-BE49-F238E27FC236}">
                  <a16:creationId xmlns:a16="http://schemas.microsoft.com/office/drawing/2014/main" id="{2724E4BF-42AE-0737-9AA5-A0BE566EF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 y="2014"/>
              <a:ext cx="66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extLst>
              <a:ext uri="{FF2B5EF4-FFF2-40B4-BE49-F238E27FC236}">
                <a16:creationId xmlns:a16="http://schemas.microsoft.com/office/drawing/2014/main" id="{090ED902-4B14-6E2A-6928-0AF6CA0E3F22}"/>
              </a:ext>
            </a:extLst>
          </p:cNvPr>
          <p:cNvSpPr txBox="1"/>
          <p:nvPr/>
        </p:nvSpPr>
        <p:spPr>
          <a:xfrm>
            <a:off x="350132" y="2032620"/>
            <a:ext cx="2439721" cy="584775"/>
          </a:xfrm>
          <a:prstGeom prst="rect">
            <a:avLst/>
          </a:prstGeom>
          <a:noFill/>
        </p:spPr>
        <p:txBody>
          <a:bodyPr wrap="square" rtlCol="0">
            <a:spAutoFit/>
          </a:bodyPr>
          <a:lstStyle/>
          <a:p>
            <a:r>
              <a:rPr lang="en-US" altLang="ko-KR" sz="1600" dirty="0"/>
              <a:t>Overall factor </a:t>
            </a:r>
            <a:r>
              <a:rPr lang="en-US" altLang="ko-KR" sz="1600" dirty="0">
                <a:solidFill>
                  <a:srgbClr val="C00000"/>
                </a:solidFill>
              </a:rPr>
              <a:t>different</a:t>
            </a:r>
            <a:r>
              <a:rPr lang="en-US" altLang="ko-KR" sz="1600" dirty="0"/>
              <a:t> from the light nonet</a:t>
            </a:r>
            <a:endParaRPr lang="ko-KR" altLang="en-US" sz="1600"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A632D2E-F5C4-9FE3-570C-6A7A149BA3AA}"/>
                  </a:ext>
                </a:extLst>
              </p:cNvPr>
              <p:cNvSpPr txBox="1"/>
              <p:nvPr/>
            </p:nvSpPr>
            <p:spPr>
              <a:xfrm>
                <a:off x="3855863" y="2162044"/>
                <a:ext cx="3011468" cy="604524"/>
              </a:xfrm>
              <a:prstGeom prst="rect">
                <a:avLst/>
              </a:prstGeom>
              <a:noFill/>
            </p:spPr>
            <p:txBody>
              <a:bodyPr wrap="square" rtlCol="0">
                <a:spAutoFit/>
              </a:bodyPr>
              <a:lstStyle/>
              <a:p>
                <a:r>
                  <a:rPr lang="en-US" altLang="ko-KR" sz="1600" dirty="0"/>
                  <a:t>The </a:t>
                </a:r>
                <a:r>
                  <a:rPr lang="en-US" altLang="ko-KR" sz="1600" dirty="0">
                    <a:solidFill>
                      <a:srgbClr val="C00000"/>
                    </a:solidFill>
                  </a:rPr>
                  <a:t>same</a:t>
                </a:r>
                <a:r>
                  <a:rPr lang="en-US" altLang="ko-KR" sz="1600" dirty="0"/>
                  <a:t> two-meson modes as in the light nonet (</a:t>
                </a:r>
                <a14:m>
                  <m:oMath xmlns:m="http://schemas.openxmlformats.org/officeDocument/2006/math">
                    <m:r>
                      <a:rPr lang="en-US" altLang="ko-KR" sz="1600" i="1" smtClean="0">
                        <a:latin typeface="Cambria Math" panose="02040503050406030204" pitchFamily="18" charset="0"/>
                        <a:ea typeface="Cambria Math" panose="02040503050406030204" pitchFamily="18" charset="0"/>
                      </a:rPr>
                      <m:t>∵</m:t>
                    </m:r>
                  </m:oMath>
                </a14:m>
                <a:r>
                  <a:rPr lang="ko-KR" altLang="en-US" sz="1600" dirty="0"/>
                  <a:t> </a:t>
                </a:r>
                <a:r>
                  <a:rPr lang="en-US" altLang="ko-KR" sz="1600" dirty="0"/>
                  <a:t>both </a:t>
                </a:r>
                <a14:m>
                  <m:oMath xmlns:m="http://schemas.openxmlformats.org/officeDocument/2006/math">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𝟗</m:t>
                        </m:r>
                      </m:e>
                      <m:sub>
                        <m:r>
                          <a:rPr lang="en-US" altLang="ko-KR" sz="1600" i="1">
                            <a:latin typeface="Cambria Math" panose="02040503050406030204" pitchFamily="18" charset="0"/>
                            <a:ea typeface="Cambria Math" panose="02040503050406030204" pitchFamily="18" charset="0"/>
                          </a:rPr>
                          <m:t>𝑓</m:t>
                        </m:r>
                      </m:sub>
                    </m:sSub>
                  </m:oMath>
                </a14:m>
                <a:r>
                  <a:rPr lang="en-US" altLang="ko-KR" sz="1600" dirty="0"/>
                  <a:t>).</a:t>
                </a:r>
                <a:endParaRPr lang="ko-KR" altLang="en-US" sz="1600" dirty="0"/>
              </a:p>
            </p:txBody>
          </p:sp>
        </mc:Choice>
        <mc:Fallback xmlns="">
          <p:sp>
            <p:nvSpPr>
              <p:cNvPr id="44" name="TextBox 43">
                <a:extLst>
                  <a:ext uri="{FF2B5EF4-FFF2-40B4-BE49-F238E27FC236}">
                    <a16:creationId xmlns:a16="http://schemas.microsoft.com/office/drawing/2014/main" id="{0A632D2E-F5C4-9FE3-570C-6A7A149BA3AA}"/>
                  </a:ext>
                </a:extLst>
              </p:cNvPr>
              <p:cNvSpPr txBox="1">
                <a:spLocks noRot="1" noChangeAspect="1" noMove="1" noResize="1" noEditPoints="1" noAdjustHandles="1" noChangeArrowheads="1" noChangeShapeType="1" noTextEdit="1"/>
              </p:cNvSpPr>
              <p:nvPr/>
            </p:nvSpPr>
            <p:spPr>
              <a:xfrm>
                <a:off x="3855863" y="2162044"/>
                <a:ext cx="3011468" cy="604524"/>
              </a:xfrm>
              <a:prstGeom prst="rect">
                <a:avLst/>
              </a:prstGeom>
              <a:blipFill>
                <a:blip r:embed="rId18"/>
                <a:stretch>
                  <a:fillRect l="-1215" t="-3030" r="-1619" b="-1010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47117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86BDC9AB-7E5C-6E7E-73CD-0A8E86C3362F}"/>
              </a:ext>
            </a:extLst>
          </p:cNvPr>
          <p:cNvSpPr>
            <a:spLocks noGrp="1"/>
          </p:cNvSpPr>
          <p:nvPr>
            <p:ph type="sldNum" sz="quarter" idx="12"/>
          </p:nvPr>
        </p:nvSpPr>
        <p:spPr/>
        <p:txBody>
          <a:bodyPr/>
          <a:lstStyle/>
          <a:p>
            <a:fld id="{DD6C7ACD-A43A-4791-9360-251F151CC5DF}" type="slidenum">
              <a:rPr lang="ko-KR" altLang="en-US" smtClean="0"/>
              <a:t>16</a:t>
            </a:fld>
            <a:endParaRPr lang="ko-KR" altLang="en-US"/>
          </a:p>
        </p:txBody>
      </p:sp>
      <p:sp>
        <p:nvSpPr>
          <p:cNvPr id="5" name="TextBox 4">
            <a:extLst>
              <a:ext uri="{FF2B5EF4-FFF2-40B4-BE49-F238E27FC236}">
                <a16:creationId xmlns:a16="http://schemas.microsoft.com/office/drawing/2014/main" id="{4764E9A6-DE6A-180D-F25F-649143F34560}"/>
              </a:ext>
            </a:extLst>
          </p:cNvPr>
          <p:cNvSpPr txBox="1"/>
          <p:nvPr/>
        </p:nvSpPr>
        <p:spPr>
          <a:xfrm>
            <a:off x="1264200" y="2083546"/>
            <a:ext cx="1400783" cy="369332"/>
          </a:xfrm>
          <a:prstGeom prst="rect">
            <a:avLst/>
          </a:prstGeom>
          <a:noFill/>
        </p:spPr>
        <p:txBody>
          <a:bodyPr wrap="square">
            <a:spAutoFit/>
          </a:bodyPr>
          <a:lstStyle/>
          <a:p>
            <a:r>
              <a:rPr lang="en-US" altLang="ko-KR" dirty="0"/>
              <a:t>Light nonet:</a:t>
            </a:r>
            <a:endParaRPr lang="ko-KR" altLang="en-US" dirty="0"/>
          </a:p>
        </p:txBody>
      </p:sp>
      <p:sp>
        <p:nvSpPr>
          <p:cNvPr id="6" name="TextBox 5">
            <a:extLst>
              <a:ext uri="{FF2B5EF4-FFF2-40B4-BE49-F238E27FC236}">
                <a16:creationId xmlns:a16="http://schemas.microsoft.com/office/drawing/2014/main" id="{4EC5A684-C836-762C-BC2C-860B74212A31}"/>
              </a:ext>
            </a:extLst>
          </p:cNvPr>
          <p:cNvSpPr txBox="1"/>
          <p:nvPr/>
        </p:nvSpPr>
        <p:spPr>
          <a:xfrm>
            <a:off x="1204180" y="2594664"/>
            <a:ext cx="1400783" cy="369332"/>
          </a:xfrm>
          <a:prstGeom prst="rect">
            <a:avLst/>
          </a:prstGeom>
          <a:noFill/>
        </p:spPr>
        <p:txBody>
          <a:bodyPr wrap="square">
            <a:spAutoFit/>
          </a:bodyPr>
          <a:lstStyle/>
          <a:p>
            <a:r>
              <a:rPr lang="en-US" altLang="ko-KR" dirty="0"/>
              <a:t>Heavy nonet:</a:t>
            </a:r>
            <a:endParaRPr lang="ko-KR" alt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78DA181-8222-3B6A-700B-1812E12464BC}"/>
                  </a:ext>
                </a:extLst>
              </p:cNvPr>
              <p:cNvSpPr txBox="1"/>
              <p:nvPr/>
            </p:nvSpPr>
            <p:spPr>
              <a:xfrm>
                <a:off x="2677252" y="2072557"/>
                <a:ext cx="3460502" cy="439351"/>
              </a:xfrm>
              <a:prstGeom prst="rect">
                <a:avLst/>
              </a:prstGeom>
              <a:solidFill>
                <a:schemeClr val="bg1"/>
              </a:solidFill>
            </p:spPr>
            <p:txBody>
              <a:bodyPr wrap="square" lIns="0" tIns="0" rIns="0" bIns="0">
                <a:spAutoFit/>
              </a:bodyPr>
              <a:lstStyle/>
              <a:p>
                <a:pPr/>
                <a14:m>
                  <m:oMathPara xmlns:m="http://schemas.openxmlformats.org/officeDocument/2006/math">
                    <m:oMathParaPr>
                      <m:jc m:val="left"/>
                    </m:oMathParaPr>
                    <m:oMath xmlns:m="http://schemas.openxmlformats.org/officeDocument/2006/math">
                      <m:r>
                        <a:rPr lang="en-US" altLang="ko-KR" sz="2000" b="0" i="1" smtClean="0">
                          <a:solidFill>
                            <a:srgbClr val="0033CC"/>
                          </a:solidFill>
                          <a:latin typeface="Cambria Math" panose="02040503050406030204" pitchFamily="18" charset="0"/>
                        </a:rPr>
                        <m:t>𝐺</m:t>
                      </m:r>
                      <m:r>
                        <a:rPr lang="en-US" altLang="ko-KR" sz="2000" b="0" i="1" smtClean="0">
                          <a:solidFill>
                            <a:schemeClr val="tx1"/>
                          </a:solidFill>
                          <a:latin typeface="Cambria Math" panose="02040503050406030204" pitchFamily="18" charset="0"/>
                        </a:rPr>
                        <m:t>=</m:t>
                      </m:r>
                      <m:d>
                        <m:dPr>
                          <m:begChr m:val="⟨"/>
                          <m:endChr m:val="⟩"/>
                          <m:ctrlPr>
                            <a:rPr lang="en-US" altLang="ko-KR" sz="2000" i="1" smtClean="0">
                              <a:solidFill>
                                <a:srgbClr val="0033CC"/>
                              </a:solidFill>
                              <a:latin typeface="Cambria Math" panose="02040503050406030204" pitchFamily="18" charset="0"/>
                            </a:rPr>
                          </m:ctrlPr>
                        </m:dPr>
                        <m:e>
                          <m:r>
                            <m:rPr>
                              <m:sty m:val="p"/>
                            </m:rPr>
                            <a:rPr lang="en-US" altLang="ko-KR" sz="2000" b="0" i="0" smtClean="0">
                              <a:solidFill>
                                <a:srgbClr val="0033CC"/>
                              </a:solidFill>
                              <a:latin typeface="Cambria Math" panose="02040503050406030204" pitchFamily="18" charset="0"/>
                            </a:rPr>
                            <m:t>PP</m:t>
                          </m:r>
                        </m:e>
                        <m:e>
                          <m:r>
                            <m:rPr>
                              <m:sty m:val="p"/>
                            </m:rPr>
                            <a:rPr lang="en-US" altLang="ko-KR" sz="2000" b="0" i="0" smtClean="0">
                              <a:solidFill>
                                <a:srgbClr val="C00000"/>
                              </a:solidFill>
                              <a:latin typeface="Cambria Math" panose="02040503050406030204" pitchFamily="18" charset="0"/>
                            </a:rPr>
                            <m:t>Light</m:t>
                          </m:r>
                          <m:r>
                            <a:rPr lang="en-US" altLang="ko-KR" sz="2000" b="0" i="0" smtClean="0">
                              <a:solidFill>
                                <a:srgbClr val="C00000"/>
                              </a:solidFill>
                              <a:latin typeface="Cambria Math" panose="02040503050406030204" pitchFamily="18" charset="0"/>
                            </a:rPr>
                            <m:t> </m:t>
                          </m:r>
                          <m:r>
                            <m:rPr>
                              <m:sty m:val="p"/>
                            </m:rPr>
                            <a:rPr lang="en-US" altLang="ko-KR" sz="2000" b="0" i="0" smtClean="0">
                              <a:solidFill>
                                <a:srgbClr val="C00000"/>
                              </a:solidFill>
                              <a:latin typeface="Cambria Math" panose="02040503050406030204" pitchFamily="18" charset="0"/>
                            </a:rPr>
                            <m:t>nonet</m:t>
                          </m:r>
                        </m:e>
                      </m:d>
                      <m:r>
                        <a:rPr lang="en-US" altLang="ko-KR" sz="2000" b="0" i="1" smtClean="0">
                          <a:solidFill>
                            <a:schemeClr val="tx1"/>
                          </a:solidFill>
                          <a:latin typeface="Cambria Math" panose="02040503050406030204" pitchFamily="18" charset="0"/>
                          <a:ea typeface="Cambria Math" panose="02040503050406030204" pitchFamily="18" charset="0"/>
                        </a:rPr>
                        <m:t>∝</m:t>
                      </m:r>
                      <m:r>
                        <a:rPr lang="en-US" altLang="ko-KR" sz="2000" b="0" i="1" smtClean="0">
                          <a:solidFill>
                            <a:srgbClr val="C00000"/>
                          </a:solidFill>
                          <a:latin typeface="Cambria Math" panose="02040503050406030204" pitchFamily="18" charset="0"/>
                          <a:ea typeface="Cambria Math" panose="02040503050406030204" pitchFamily="18" charset="0"/>
                        </a:rPr>
                        <m:t> </m:t>
                      </m:r>
                      <m:box>
                        <m:boxPr>
                          <m:ctrlPr>
                            <a:rPr lang="en-US" altLang="ko-KR" sz="2000" b="0" i="1" smtClean="0">
                              <a:solidFill>
                                <a:srgbClr val="C00000"/>
                              </a:solidFill>
                              <a:latin typeface="Cambria Math" panose="02040503050406030204" pitchFamily="18" charset="0"/>
                              <a:ea typeface="Cambria Math" panose="02040503050406030204" pitchFamily="18" charset="0"/>
                            </a:rPr>
                          </m:ctrlPr>
                        </m:boxPr>
                        <m:e>
                          <m:argPr>
                            <m:argSz m:val="-1"/>
                          </m:argPr>
                          <m:f>
                            <m:fPr>
                              <m:ctrlPr>
                                <a:rPr lang="en-US" altLang="ko-KR" sz="2000" b="0" i="1" smtClean="0">
                                  <a:solidFill>
                                    <a:schemeClr val="tx1"/>
                                  </a:solidFill>
                                  <a:latin typeface="Cambria Math" panose="02040503050406030204" pitchFamily="18" charset="0"/>
                                  <a:ea typeface="Cambria Math" panose="02040503050406030204" pitchFamily="18" charset="0"/>
                                </a:rPr>
                              </m:ctrlPr>
                            </m:fPr>
                            <m:num>
                              <m:r>
                                <a:rPr lang="ko-KR" altLang="en-US" sz="2000" b="0" i="1" smtClean="0">
                                  <a:solidFill>
                                    <a:schemeClr val="tx1"/>
                                  </a:solidFill>
                                  <a:latin typeface="Cambria Math" panose="02040503050406030204" pitchFamily="18" charset="0"/>
                                  <a:ea typeface="Cambria Math" panose="02040503050406030204" pitchFamily="18" charset="0"/>
                                </a:rPr>
                                <m:t>𝛽</m:t>
                              </m:r>
                            </m:num>
                            <m:den>
                              <m:rad>
                                <m:radPr>
                                  <m:degHide m:val="on"/>
                                  <m:ctrlPr>
                                    <a:rPr lang="en-US" altLang="ko-KR" sz="2000" b="0" i="1" smtClean="0">
                                      <a:solidFill>
                                        <a:schemeClr val="tx1"/>
                                      </a:solidFill>
                                      <a:latin typeface="Cambria Math" panose="02040503050406030204" pitchFamily="18" charset="0"/>
                                      <a:ea typeface="Cambria Math" panose="02040503050406030204" pitchFamily="18" charset="0"/>
                                    </a:rPr>
                                  </m:ctrlPr>
                                </m:radPr>
                                <m:deg/>
                                <m:e>
                                  <m:r>
                                    <a:rPr lang="en-US" altLang="ko-KR" sz="2000" b="0" i="1" smtClean="0">
                                      <a:solidFill>
                                        <a:schemeClr val="tx1"/>
                                      </a:solidFill>
                                      <a:latin typeface="Cambria Math" panose="02040503050406030204" pitchFamily="18" charset="0"/>
                                      <a:ea typeface="Cambria Math" panose="02040503050406030204" pitchFamily="18" charset="0"/>
                                    </a:rPr>
                                    <m:t>12</m:t>
                                  </m:r>
                                </m:e>
                              </m:rad>
                            </m:den>
                          </m:f>
                          <m:r>
                            <a:rPr lang="en-US" altLang="ko-KR" sz="2000" b="0" i="1" smtClean="0">
                              <a:solidFill>
                                <a:schemeClr val="tx1"/>
                              </a:solidFill>
                              <a:latin typeface="Cambria Math" panose="02040503050406030204" pitchFamily="18" charset="0"/>
                              <a:ea typeface="Cambria Math" panose="02040503050406030204" pitchFamily="18" charset="0"/>
                            </a:rPr>
                            <m:t>+</m:t>
                          </m:r>
                          <m:box>
                            <m:boxPr>
                              <m:ctrlPr>
                                <a:rPr lang="en-US" altLang="ko-KR" sz="2000" b="0" i="1" smtClean="0">
                                  <a:solidFill>
                                    <a:schemeClr val="tx1"/>
                                  </a:solidFill>
                                  <a:latin typeface="Cambria Math" panose="02040503050406030204" pitchFamily="18" charset="0"/>
                                  <a:ea typeface="Cambria Math" panose="02040503050406030204" pitchFamily="18" charset="0"/>
                                </a:rPr>
                              </m:ctrlPr>
                            </m:boxPr>
                            <m:e>
                              <m:argPr>
                                <m:argSz m:val="-1"/>
                              </m:argPr>
                              <m:f>
                                <m:fPr>
                                  <m:ctrlPr>
                                    <a:rPr lang="en-US" altLang="ko-KR" sz="2000" b="0" i="1" smtClean="0">
                                      <a:solidFill>
                                        <a:schemeClr val="tx1"/>
                                      </a:solidFill>
                                      <a:latin typeface="Cambria Math" panose="02040503050406030204" pitchFamily="18" charset="0"/>
                                      <a:ea typeface="Cambria Math" panose="02040503050406030204" pitchFamily="18" charset="0"/>
                                    </a:rPr>
                                  </m:ctrlPr>
                                </m:fPr>
                                <m:num>
                                  <m:r>
                                    <a:rPr lang="ko-KR" altLang="en-US" sz="2000" b="0" i="1" smtClean="0">
                                      <a:solidFill>
                                        <a:schemeClr val="tx1"/>
                                      </a:solidFill>
                                      <a:latin typeface="Cambria Math" panose="02040503050406030204" pitchFamily="18" charset="0"/>
                                      <a:ea typeface="Cambria Math" panose="02040503050406030204" pitchFamily="18" charset="0"/>
                                    </a:rPr>
                                    <m:t>𝛼</m:t>
                                  </m:r>
                                </m:num>
                                <m:den>
                                  <m:rad>
                                    <m:radPr>
                                      <m:degHide m:val="on"/>
                                      <m:ctrlPr>
                                        <a:rPr lang="en-US" altLang="ko-KR" sz="2000" b="0" i="1" smtClean="0">
                                          <a:solidFill>
                                            <a:schemeClr val="tx1"/>
                                          </a:solidFill>
                                          <a:latin typeface="Cambria Math" panose="02040503050406030204" pitchFamily="18" charset="0"/>
                                          <a:ea typeface="Cambria Math" panose="02040503050406030204" pitchFamily="18" charset="0"/>
                                        </a:rPr>
                                      </m:ctrlPr>
                                    </m:radPr>
                                    <m:deg/>
                                    <m:e>
                                      <m:r>
                                        <a:rPr lang="en-US" altLang="ko-KR" sz="2000" b="0" i="1" smtClean="0">
                                          <a:solidFill>
                                            <a:schemeClr val="tx1"/>
                                          </a:solidFill>
                                          <a:latin typeface="Cambria Math" panose="02040503050406030204" pitchFamily="18" charset="0"/>
                                          <a:ea typeface="Cambria Math" panose="02040503050406030204" pitchFamily="18" charset="0"/>
                                        </a:rPr>
                                        <m:t>2</m:t>
                                      </m:r>
                                    </m:e>
                                  </m:rad>
                                </m:den>
                              </m:f>
                            </m:e>
                          </m:box>
                        </m:e>
                      </m:box>
                    </m:oMath>
                  </m:oMathPara>
                </a14:m>
                <a:endParaRPr lang="ko-KR" altLang="en-US" sz="2000" dirty="0"/>
              </a:p>
            </p:txBody>
          </p:sp>
        </mc:Choice>
        <mc:Fallback xmlns="">
          <p:sp>
            <p:nvSpPr>
              <p:cNvPr id="7" name="TextBox 6">
                <a:extLst>
                  <a:ext uri="{FF2B5EF4-FFF2-40B4-BE49-F238E27FC236}">
                    <a16:creationId xmlns:a16="http://schemas.microsoft.com/office/drawing/2014/main" id="{978DA181-8222-3B6A-700B-1812E12464BC}"/>
                  </a:ext>
                </a:extLst>
              </p:cNvPr>
              <p:cNvSpPr txBox="1">
                <a:spLocks noRot="1" noChangeAspect="1" noMove="1" noResize="1" noEditPoints="1" noAdjustHandles="1" noChangeArrowheads="1" noChangeShapeType="1" noTextEdit="1"/>
              </p:cNvSpPr>
              <p:nvPr/>
            </p:nvSpPr>
            <p:spPr>
              <a:xfrm>
                <a:off x="2677252" y="2072557"/>
                <a:ext cx="3460502" cy="439351"/>
              </a:xfrm>
              <a:prstGeom prst="rect">
                <a:avLst/>
              </a:prstGeom>
              <a:blipFill>
                <a:blip r:embed="rId2"/>
                <a:stretch>
                  <a:fillRect l="-2465" t="-2778" b="-8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E2EDCE-C980-9B29-8552-2D7AA60DFEDC}"/>
                  </a:ext>
                </a:extLst>
              </p:cNvPr>
              <p:cNvSpPr txBox="1"/>
              <p:nvPr/>
            </p:nvSpPr>
            <p:spPr>
              <a:xfrm>
                <a:off x="2607506" y="2658724"/>
                <a:ext cx="2821720" cy="307777"/>
              </a:xfrm>
              <a:prstGeom prst="rect">
                <a:avLst/>
              </a:prstGeom>
              <a:solidFill>
                <a:schemeClr val="bg1"/>
              </a:solidFill>
            </p:spPr>
            <p:txBody>
              <a:bodyPr wrap="square" lIns="0" tIns="0" rIns="0" bIns="0">
                <a:spAutoFit/>
              </a:bodyPr>
              <a:lstStyle/>
              <a:p>
                <a:pPr/>
                <a14:m>
                  <m:oMathPara xmlns:m="http://schemas.openxmlformats.org/officeDocument/2006/math">
                    <m:oMathParaPr>
                      <m:jc m:val="left"/>
                    </m:oMathParaPr>
                    <m:oMath xmlns:m="http://schemas.openxmlformats.org/officeDocument/2006/math">
                      <m:r>
                        <a:rPr lang="en-US" altLang="ko-KR" sz="2000" b="0" i="1" smtClean="0">
                          <a:solidFill>
                            <a:srgbClr val="0033CC"/>
                          </a:solidFill>
                          <a:latin typeface="Cambria Math" panose="02040503050406030204" pitchFamily="18" charset="0"/>
                        </a:rPr>
                        <m:t>𝐺</m:t>
                      </m:r>
                      <m:r>
                        <a:rPr lang="en-US" altLang="ko-KR" sz="2000" b="0" i="1" smtClean="0">
                          <a:solidFill>
                            <a:srgbClr val="0033CC"/>
                          </a:solidFill>
                          <a:latin typeface="Cambria Math" panose="02040503050406030204" pitchFamily="18" charset="0"/>
                        </a:rPr>
                        <m:t>′=</m:t>
                      </m:r>
                      <m:d>
                        <m:dPr>
                          <m:begChr m:val="⟨"/>
                          <m:endChr m:val="⟩"/>
                          <m:ctrlPr>
                            <a:rPr lang="en-US" altLang="ko-KR" sz="2000" i="1" smtClean="0">
                              <a:solidFill>
                                <a:srgbClr val="0033CC"/>
                              </a:solidFill>
                              <a:latin typeface="Cambria Math" panose="02040503050406030204" pitchFamily="18" charset="0"/>
                            </a:rPr>
                          </m:ctrlPr>
                        </m:dPr>
                        <m:e>
                          <m:r>
                            <m:rPr>
                              <m:sty m:val="p"/>
                            </m:rPr>
                            <a:rPr lang="en-US" altLang="ko-KR" sz="2000" b="0" i="0" smtClean="0">
                              <a:solidFill>
                                <a:srgbClr val="0033CC"/>
                              </a:solidFill>
                              <a:latin typeface="Cambria Math" panose="02040503050406030204" pitchFamily="18" charset="0"/>
                            </a:rPr>
                            <m:t>PP</m:t>
                          </m:r>
                        </m:e>
                        <m:e>
                          <m:r>
                            <m:rPr>
                              <m:sty m:val="p"/>
                            </m:rPr>
                            <a:rPr lang="en-US" altLang="ko-KR" sz="2000" b="0" i="0" smtClean="0">
                              <a:solidFill>
                                <a:srgbClr val="C00000"/>
                              </a:solidFill>
                              <a:latin typeface="Cambria Math" panose="02040503050406030204" pitchFamily="18" charset="0"/>
                            </a:rPr>
                            <m:t>Heavy</m:t>
                          </m:r>
                          <m:r>
                            <a:rPr lang="en-US" altLang="ko-KR" sz="2000" b="0" i="0" smtClean="0">
                              <a:solidFill>
                                <a:srgbClr val="C00000"/>
                              </a:solidFill>
                              <a:latin typeface="Cambria Math" panose="02040503050406030204" pitchFamily="18" charset="0"/>
                            </a:rPr>
                            <m:t> </m:t>
                          </m:r>
                          <m:r>
                            <m:rPr>
                              <m:sty m:val="p"/>
                            </m:rPr>
                            <a:rPr lang="en-US" altLang="ko-KR" sz="2000" b="0" i="0" smtClean="0">
                              <a:solidFill>
                                <a:srgbClr val="C00000"/>
                              </a:solidFill>
                              <a:latin typeface="Cambria Math" panose="02040503050406030204" pitchFamily="18" charset="0"/>
                            </a:rPr>
                            <m:t>nonet</m:t>
                          </m:r>
                        </m:e>
                      </m:d>
                      <m:r>
                        <a:rPr lang="en-US" altLang="ko-KR" sz="2000" b="0" i="1" smtClean="0">
                          <a:solidFill>
                            <a:schemeClr val="tx1"/>
                          </a:solidFill>
                          <a:latin typeface="Cambria Math" panose="02040503050406030204" pitchFamily="18" charset="0"/>
                          <a:ea typeface="Cambria Math" panose="02040503050406030204" pitchFamily="18" charset="0"/>
                        </a:rPr>
                        <m:t>∝</m:t>
                      </m:r>
                    </m:oMath>
                  </m:oMathPara>
                </a14:m>
                <a:endParaRPr lang="ko-KR" altLang="en-US" sz="2000" dirty="0"/>
              </a:p>
            </p:txBody>
          </p:sp>
        </mc:Choice>
        <mc:Fallback xmlns="">
          <p:sp>
            <p:nvSpPr>
              <p:cNvPr id="8" name="TextBox 7">
                <a:extLst>
                  <a:ext uri="{FF2B5EF4-FFF2-40B4-BE49-F238E27FC236}">
                    <a16:creationId xmlns:a16="http://schemas.microsoft.com/office/drawing/2014/main" id="{42E2EDCE-C980-9B29-8552-2D7AA60DFEDC}"/>
                  </a:ext>
                </a:extLst>
              </p:cNvPr>
              <p:cNvSpPr txBox="1">
                <a:spLocks noRot="1" noChangeAspect="1" noMove="1" noResize="1" noEditPoints="1" noAdjustHandles="1" noChangeArrowheads="1" noChangeShapeType="1" noTextEdit="1"/>
              </p:cNvSpPr>
              <p:nvPr/>
            </p:nvSpPr>
            <p:spPr>
              <a:xfrm>
                <a:off x="2607506" y="2658724"/>
                <a:ext cx="2821720" cy="307777"/>
              </a:xfrm>
              <a:prstGeom prst="rect">
                <a:avLst/>
              </a:prstGeom>
              <a:blipFill>
                <a:blip r:embed="rId3"/>
                <a:stretch>
                  <a:fillRect l="-3672" t="-1961" b="-3137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003E14-AE92-6399-AFD6-98188F4D706E}"/>
                  </a:ext>
                </a:extLst>
              </p:cNvPr>
              <p:cNvSpPr txBox="1"/>
              <p:nvPr/>
            </p:nvSpPr>
            <p:spPr>
              <a:xfrm>
                <a:off x="5390312" y="2574964"/>
                <a:ext cx="1147864" cy="474104"/>
              </a:xfrm>
              <a:prstGeom prst="rect">
                <a:avLst/>
              </a:prstGeom>
              <a:noFill/>
            </p:spPr>
            <p:txBody>
              <a:bodyPr wrap="square">
                <a:spAutoFit/>
              </a:bodyPr>
              <a:lstStyle/>
              <a:p>
                <a14:m>
                  <m:oMath xmlns:m="http://schemas.openxmlformats.org/officeDocument/2006/math">
                    <m:r>
                      <a:rPr lang="en-US" altLang="ko-KR" sz="2100" b="0" i="1" smtClean="0">
                        <a:solidFill>
                          <a:srgbClr val="C00000"/>
                        </a:solidFill>
                        <a:latin typeface="Cambria Math" panose="02040503050406030204" pitchFamily="18" charset="0"/>
                        <a:ea typeface="Cambria Math" panose="02040503050406030204" pitchFamily="18" charset="0"/>
                      </a:rPr>
                      <m:t>−</m:t>
                    </m:r>
                  </m:oMath>
                </a14:m>
                <a:r>
                  <a:rPr lang="en-US" altLang="ko-KR" sz="2400" b="0" dirty="0">
                    <a:solidFill>
                      <a:srgbClr val="C00000"/>
                    </a:solidFill>
                    <a:ea typeface="Cambria Math" panose="02040503050406030204" pitchFamily="18" charset="0"/>
                  </a:rPr>
                  <a:t> </a:t>
                </a:r>
                <a14:m>
                  <m:oMath xmlns:m="http://schemas.openxmlformats.org/officeDocument/2006/math">
                    <m:box>
                      <m:boxPr>
                        <m:ctrlPr>
                          <a:rPr lang="en-US" altLang="ko-KR" sz="2000" b="0" i="1" smtClean="0">
                            <a:solidFill>
                              <a:srgbClr val="C00000"/>
                            </a:solidFill>
                            <a:latin typeface="Cambria Math" panose="02040503050406030204" pitchFamily="18" charset="0"/>
                            <a:ea typeface="Cambria Math" panose="02040503050406030204" pitchFamily="18" charset="0"/>
                          </a:rPr>
                        </m:ctrlPr>
                      </m:boxPr>
                      <m:e>
                        <m:argPr>
                          <m:argSz m:val="-1"/>
                        </m:argPr>
                        <m:f>
                          <m:fPr>
                            <m:ctrlPr>
                              <a:rPr lang="en-US" altLang="ko-KR" sz="2000" b="0" i="1" smtClean="0">
                                <a:solidFill>
                                  <a:schemeClr val="tx1"/>
                                </a:solidFill>
                                <a:latin typeface="Cambria Math" panose="02040503050406030204" pitchFamily="18" charset="0"/>
                                <a:ea typeface="Cambria Math" panose="02040503050406030204" pitchFamily="18" charset="0"/>
                              </a:rPr>
                            </m:ctrlPr>
                          </m:fPr>
                          <m:num>
                            <m:r>
                              <a:rPr lang="ko-KR" altLang="en-US" sz="2000" b="0" i="1" smtClean="0">
                                <a:solidFill>
                                  <a:schemeClr val="tx1"/>
                                </a:solidFill>
                                <a:latin typeface="Cambria Math" panose="02040503050406030204" pitchFamily="18" charset="0"/>
                                <a:ea typeface="Cambria Math" panose="02040503050406030204" pitchFamily="18" charset="0"/>
                              </a:rPr>
                              <m:t>𝛼</m:t>
                            </m:r>
                          </m:num>
                          <m:den>
                            <m:rad>
                              <m:radPr>
                                <m:degHide m:val="on"/>
                                <m:ctrlPr>
                                  <a:rPr lang="en-US" altLang="ko-KR" sz="2000" b="0" i="1" smtClean="0">
                                    <a:solidFill>
                                      <a:schemeClr val="tx1"/>
                                    </a:solidFill>
                                    <a:latin typeface="Cambria Math" panose="02040503050406030204" pitchFamily="18" charset="0"/>
                                    <a:ea typeface="Cambria Math" panose="02040503050406030204" pitchFamily="18" charset="0"/>
                                  </a:rPr>
                                </m:ctrlPr>
                              </m:radPr>
                              <m:deg/>
                              <m:e>
                                <m:r>
                                  <a:rPr lang="en-US" altLang="ko-KR" sz="2000" b="0" i="1" smtClean="0">
                                    <a:solidFill>
                                      <a:schemeClr val="tx1"/>
                                    </a:solidFill>
                                    <a:latin typeface="Cambria Math" panose="02040503050406030204" pitchFamily="18" charset="0"/>
                                    <a:ea typeface="Cambria Math" panose="02040503050406030204" pitchFamily="18" charset="0"/>
                                  </a:rPr>
                                  <m:t>12</m:t>
                                </m:r>
                              </m:e>
                            </m:rad>
                          </m:den>
                        </m:f>
                        <m:r>
                          <a:rPr lang="en-US" altLang="ko-KR" sz="2000" b="0" i="1" smtClean="0">
                            <a:solidFill>
                              <a:schemeClr val="tx1"/>
                            </a:solidFill>
                            <a:latin typeface="Cambria Math" panose="02040503050406030204" pitchFamily="18" charset="0"/>
                            <a:ea typeface="Cambria Math" panose="02040503050406030204" pitchFamily="18" charset="0"/>
                          </a:rPr>
                          <m:t>+</m:t>
                        </m:r>
                        <m:box>
                          <m:boxPr>
                            <m:ctrlPr>
                              <a:rPr lang="en-US" altLang="ko-KR" sz="2000" b="0" i="1" smtClean="0">
                                <a:solidFill>
                                  <a:schemeClr val="tx1"/>
                                </a:solidFill>
                                <a:latin typeface="Cambria Math" panose="02040503050406030204" pitchFamily="18" charset="0"/>
                                <a:ea typeface="Cambria Math" panose="02040503050406030204" pitchFamily="18" charset="0"/>
                              </a:rPr>
                            </m:ctrlPr>
                          </m:boxPr>
                          <m:e>
                            <m:argPr>
                              <m:argSz m:val="-1"/>
                            </m:argPr>
                            <m:f>
                              <m:fPr>
                                <m:ctrlPr>
                                  <a:rPr lang="en-US" altLang="ko-KR" sz="2000" b="0" i="1" smtClean="0">
                                    <a:solidFill>
                                      <a:schemeClr val="tx1"/>
                                    </a:solidFill>
                                    <a:latin typeface="Cambria Math" panose="02040503050406030204" pitchFamily="18" charset="0"/>
                                    <a:ea typeface="Cambria Math" panose="02040503050406030204" pitchFamily="18" charset="0"/>
                                  </a:rPr>
                                </m:ctrlPr>
                              </m:fPr>
                              <m:num>
                                <m:r>
                                  <a:rPr lang="ko-KR" altLang="en-US" sz="2000" b="0" i="1" smtClean="0">
                                    <a:solidFill>
                                      <a:schemeClr val="tx1"/>
                                    </a:solidFill>
                                    <a:latin typeface="Cambria Math" panose="02040503050406030204" pitchFamily="18" charset="0"/>
                                    <a:ea typeface="Cambria Math" panose="02040503050406030204" pitchFamily="18" charset="0"/>
                                  </a:rPr>
                                  <m:t>𝛽</m:t>
                                </m:r>
                              </m:num>
                              <m:den>
                                <m:rad>
                                  <m:radPr>
                                    <m:degHide m:val="on"/>
                                    <m:ctrlPr>
                                      <a:rPr lang="en-US" altLang="ko-KR" sz="2000" b="0" i="1" smtClean="0">
                                        <a:solidFill>
                                          <a:schemeClr val="tx1"/>
                                        </a:solidFill>
                                        <a:latin typeface="Cambria Math" panose="02040503050406030204" pitchFamily="18" charset="0"/>
                                        <a:ea typeface="Cambria Math" panose="02040503050406030204" pitchFamily="18" charset="0"/>
                                      </a:rPr>
                                    </m:ctrlPr>
                                  </m:radPr>
                                  <m:deg/>
                                  <m:e>
                                    <m:r>
                                      <a:rPr lang="en-US" altLang="ko-KR" sz="2000" b="0" i="1" smtClean="0">
                                        <a:solidFill>
                                          <a:schemeClr val="tx1"/>
                                        </a:solidFill>
                                        <a:latin typeface="Cambria Math" panose="02040503050406030204" pitchFamily="18" charset="0"/>
                                        <a:ea typeface="Cambria Math" panose="02040503050406030204" pitchFamily="18" charset="0"/>
                                      </a:rPr>
                                      <m:t>2</m:t>
                                    </m:r>
                                  </m:e>
                                </m:rad>
                              </m:den>
                            </m:f>
                          </m:e>
                        </m:box>
                      </m:e>
                    </m:box>
                  </m:oMath>
                </a14:m>
                <a:endParaRPr lang="ko-KR" altLang="en-US" sz="2000" dirty="0"/>
              </a:p>
            </p:txBody>
          </p:sp>
        </mc:Choice>
        <mc:Fallback xmlns="">
          <p:sp>
            <p:nvSpPr>
              <p:cNvPr id="13" name="TextBox 12">
                <a:extLst>
                  <a:ext uri="{FF2B5EF4-FFF2-40B4-BE49-F238E27FC236}">
                    <a16:creationId xmlns:a16="http://schemas.microsoft.com/office/drawing/2014/main" id="{51003E14-AE92-6399-AFD6-98188F4D706E}"/>
                  </a:ext>
                </a:extLst>
              </p:cNvPr>
              <p:cNvSpPr txBox="1">
                <a:spLocks noRot="1" noChangeAspect="1" noMove="1" noResize="1" noEditPoints="1" noAdjustHandles="1" noChangeArrowheads="1" noChangeShapeType="1" noTextEdit="1"/>
              </p:cNvSpPr>
              <p:nvPr/>
            </p:nvSpPr>
            <p:spPr>
              <a:xfrm>
                <a:off x="5390312" y="2574964"/>
                <a:ext cx="1147864" cy="474104"/>
              </a:xfrm>
              <a:prstGeom prst="rect">
                <a:avLst/>
              </a:prstGeom>
              <a:blipFill>
                <a:blip r:embed="rId4"/>
                <a:stretch>
                  <a:fillRect/>
                </a:stretch>
              </a:blipFill>
            </p:spPr>
            <p:txBody>
              <a:bodyPr/>
              <a:lstStyle/>
              <a:p>
                <a:r>
                  <a:rPr lang="ko-KR" altLang="en-US">
                    <a:noFill/>
                  </a:rPr>
                  <a:t> </a:t>
                </a:r>
              </a:p>
            </p:txBody>
          </p:sp>
        </mc:Fallback>
      </mc:AlternateContent>
      <p:sp>
        <p:nvSpPr>
          <p:cNvPr id="14" name="오른쪽 대괄호 13">
            <a:extLst>
              <a:ext uri="{FF2B5EF4-FFF2-40B4-BE49-F238E27FC236}">
                <a16:creationId xmlns:a16="http://schemas.microsoft.com/office/drawing/2014/main" id="{D7ABD500-7F0B-48E6-A5C1-E1754452C34D}"/>
              </a:ext>
            </a:extLst>
          </p:cNvPr>
          <p:cNvSpPr/>
          <p:nvPr/>
        </p:nvSpPr>
        <p:spPr>
          <a:xfrm>
            <a:off x="6585623" y="2178976"/>
            <a:ext cx="204281" cy="787940"/>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F8FC5235-9191-F0F6-E8A8-B560AF1C2EF4}"/>
              </a:ext>
            </a:extLst>
          </p:cNvPr>
          <p:cNvSpPr txBox="1"/>
          <p:nvPr/>
        </p:nvSpPr>
        <p:spPr>
          <a:xfrm>
            <a:off x="6799631" y="2242367"/>
            <a:ext cx="1616582" cy="584775"/>
          </a:xfrm>
          <a:prstGeom prst="rect">
            <a:avLst/>
          </a:prstGeom>
          <a:noFill/>
        </p:spPr>
        <p:txBody>
          <a:bodyPr wrap="square">
            <a:spAutoFit/>
          </a:bodyPr>
          <a:lstStyle/>
          <a:p>
            <a:r>
              <a:rPr lang="en-US" altLang="ko-KR" sz="1600" dirty="0"/>
              <a:t>different relative signs !</a:t>
            </a:r>
            <a:endParaRPr lang="ko-KR" altLang="en-US" sz="1600" dirty="0"/>
          </a:p>
        </p:txBody>
      </p:sp>
      <p:sp>
        <p:nvSpPr>
          <p:cNvPr id="21" name="TextBox 20">
            <a:extLst>
              <a:ext uri="{FF2B5EF4-FFF2-40B4-BE49-F238E27FC236}">
                <a16:creationId xmlns:a16="http://schemas.microsoft.com/office/drawing/2014/main" id="{F7688DDC-A85D-4096-184F-594C7AB636F4}"/>
              </a:ext>
            </a:extLst>
          </p:cNvPr>
          <p:cNvSpPr txBox="1"/>
          <p:nvPr/>
        </p:nvSpPr>
        <p:spPr>
          <a:xfrm>
            <a:off x="719846" y="1047868"/>
            <a:ext cx="8312187"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The different overall factors lead to </a:t>
            </a:r>
            <a:r>
              <a:rPr lang="en-US" altLang="ko-KR" dirty="0">
                <a:solidFill>
                  <a:srgbClr val="C00000"/>
                </a:solidFill>
              </a:rPr>
              <a:t>different</a:t>
            </a:r>
            <a:r>
              <a:rPr lang="en-US" altLang="ko-KR" dirty="0"/>
              <a:t> </a:t>
            </a:r>
            <a:r>
              <a:rPr lang="en-US" altLang="ko-KR" dirty="0">
                <a:solidFill>
                  <a:srgbClr val="0033CC"/>
                </a:solidFill>
              </a:rPr>
              <a:t>coupling strengths</a:t>
            </a:r>
            <a:r>
              <a:rPr lang="en-US" altLang="ko-KR" dirty="0"/>
              <a:t> of the two nonets decaying into two pseudoscalar (PS) mesons.</a:t>
            </a:r>
          </a:p>
        </p:txBody>
      </p:sp>
      <p:sp>
        <p:nvSpPr>
          <p:cNvPr id="4" name="TextBox 3">
            <a:extLst>
              <a:ext uri="{FF2B5EF4-FFF2-40B4-BE49-F238E27FC236}">
                <a16:creationId xmlns:a16="http://schemas.microsoft.com/office/drawing/2014/main" id="{28D1A6B7-2CF9-B335-B9D7-EF37EBFA5E65}"/>
              </a:ext>
            </a:extLst>
          </p:cNvPr>
          <p:cNvSpPr txBox="1"/>
          <p:nvPr/>
        </p:nvSpPr>
        <p:spPr>
          <a:xfrm>
            <a:off x="924127" y="573923"/>
            <a:ext cx="5737930" cy="400110"/>
          </a:xfrm>
          <a:prstGeom prst="rect">
            <a:avLst/>
          </a:prstGeom>
          <a:solidFill>
            <a:schemeClr val="accent4">
              <a:lumMod val="20000"/>
              <a:lumOff val="80000"/>
            </a:schemeClr>
          </a:solidFill>
        </p:spPr>
        <p:txBody>
          <a:bodyPr wrap="square" rtlCol="0">
            <a:spAutoFit/>
          </a:bodyPr>
          <a:lstStyle/>
          <a:p>
            <a:r>
              <a:rPr lang="en-US" altLang="ko-KR" sz="2000" dirty="0"/>
              <a:t>First thing to note from the two-meson comps is that</a:t>
            </a:r>
            <a:endParaRPr lang="ko-KR" altLang="en-US" sz="2000" dirty="0">
              <a:solidFill>
                <a:srgbClr val="0033CC"/>
              </a:solidFill>
            </a:endParaRPr>
          </a:p>
        </p:txBody>
      </p:sp>
      <p:sp>
        <p:nvSpPr>
          <p:cNvPr id="12" name="TextBox 11">
            <a:extLst>
              <a:ext uri="{FF2B5EF4-FFF2-40B4-BE49-F238E27FC236}">
                <a16:creationId xmlns:a16="http://schemas.microsoft.com/office/drawing/2014/main" id="{2E71CA36-85BC-353F-A19E-D395AB0280A4}"/>
              </a:ext>
            </a:extLst>
          </p:cNvPr>
          <p:cNvSpPr txBox="1"/>
          <p:nvPr/>
        </p:nvSpPr>
        <p:spPr>
          <a:xfrm>
            <a:off x="924129" y="3105762"/>
            <a:ext cx="7967944" cy="923330"/>
          </a:xfrm>
          <a:prstGeom prst="rect">
            <a:avLst/>
          </a:prstGeom>
          <a:noFill/>
        </p:spPr>
        <p:txBody>
          <a:bodyPr wrap="square">
            <a:spAutoFit/>
          </a:bodyPr>
          <a:lstStyle/>
          <a:p>
            <a:pPr marL="285750" indent="-285750">
              <a:buFont typeface="Wingdings" panose="05000000000000000000" pitchFamily="2" charset="2"/>
              <a:buChar char="§"/>
            </a:pPr>
            <a:r>
              <a:rPr lang="en-US" altLang="ko-KR" dirty="0"/>
              <a:t>Due to the difference in </a:t>
            </a:r>
            <a:r>
              <a:rPr lang="en-US" altLang="ko-KR" dirty="0">
                <a:solidFill>
                  <a:srgbClr val="C00000"/>
                </a:solidFill>
              </a:rPr>
              <a:t>relative signs</a:t>
            </a:r>
            <a:r>
              <a:rPr lang="en-US" altLang="ko-KR" dirty="0"/>
              <a:t>, </a:t>
            </a:r>
            <a:endParaRPr lang="en-US" altLang="ko-KR" sz="1400" dirty="0"/>
          </a:p>
          <a:p>
            <a:pPr marL="92075">
              <a:defRPr/>
            </a:pPr>
            <a:r>
              <a:rPr lang="en-US" altLang="ko-KR" dirty="0">
                <a:latin typeface="바탕" panose="02030600000101010101" pitchFamily="18" charset="-127"/>
                <a:ea typeface="바탕" panose="02030600000101010101" pitchFamily="18" charset="-127"/>
              </a:rPr>
              <a:t>☞ </a:t>
            </a:r>
            <a:r>
              <a:rPr lang="en-US" altLang="ko-KR" dirty="0">
                <a:ea typeface="바탕" panose="02030600000101010101" pitchFamily="18" charset="-127"/>
              </a:rPr>
              <a:t>the </a:t>
            </a:r>
            <a:r>
              <a:rPr lang="en-US" altLang="ko-KR" dirty="0"/>
              <a:t>coupling strength into the PP mode is </a:t>
            </a:r>
            <a:r>
              <a:rPr lang="en-US" altLang="ko-KR" dirty="0">
                <a:solidFill>
                  <a:srgbClr val="C00000"/>
                </a:solidFill>
              </a:rPr>
              <a:t>enhanced</a:t>
            </a:r>
            <a:r>
              <a:rPr lang="en-US" altLang="ko-KR" dirty="0">
                <a:solidFill>
                  <a:srgbClr val="0033CC"/>
                </a:solidFill>
              </a:rPr>
              <a:t> </a:t>
            </a:r>
            <a:r>
              <a:rPr lang="en-US" altLang="ko-KR" dirty="0"/>
              <a:t>in the light nonet but </a:t>
            </a:r>
            <a:r>
              <a:rPr lang="en-US" altLang="ko-KR" dirty="0">
                <a:solidFill>
                  <a:srgbClr val="C00000"/>
                </a:solidFill>
              </a:rPr>
              <a:t>suppressed</a:t>
            </a:r>
            <a:r>
              <a:rPr lang="en-US" altLang="ko-KR" dirty="0">
                <a:solidFill>
                  <a:srgbClr val="0033CC"/>
                </a:solidFill>
              </a:rPr>
              <a:t> </a:t>
            </a:r>
            <a:r>
              <a:rPr lang="en-US" altLang="ko-KR" dirty="0"/>
              <a:t>in the heavy nonet.</a:t>
            </a:r>
            <a:endParaRPr lang="ko-KR" alt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2030F02-42FD-C3B2-8CFD-23A8DD87BDB2}"/>
                  </a:ext>
                </a:extLst>
              </p:cNvPr>
              <p:cNvSpPr txBox="1"/>
              <p:nvPr/>
            </p:nvSpPr>
            <p:spPr>
              <a:xfrm>
                <a:off x="1259998" y="4083084"/>
                <a:ext cx="3958996" cy="400110"/>
              </a:xfrm>
              <a:prstGeom prst="rect">
                <a:avLst/>
              </a:prstGeom>
              <a:noFill/>
              <a:ln w="22225">
                <a:solidFill>
                  <a:schemeClr val="accent1"/>
                </a:solidFill>
              </a:ln>
            </p:spPr>
            <p:txBody>
              <a:bodyPr wrap="square">
                <a:spAutoFit/>
              </a:bodyPr>
              <a:lstStyle/>
              <a:p>
                <a14:m>
                  <m:oMath xmlns:m="http://schemas.openxmlformats.org/officeDocument/2006/math">
                    <m:d>
                      <m:dPr>
                        <m:begChr m:val="|"/>
                        <m:endChr m:val="|"/>
                        <m:ctrlPr>
                          <a:rPr lang="en-US" altLang="ko-KR" sz="2000" i="1" smtClean="0">
                            <a:solidFill>
                              <a:srgbClr val="C00000"/>
                            </a:solidFill>
                            <a:latin typeface="Cambria Math" panose="02040503050406030204" pitchFamily="18" charset="0"/>
                          </a:rPr>
                        </m:ctrlPr>
                      </m:dPr>
                      <m:e>
                        <m:r>
                          <a:rPr lang="en-US" altLang="ko-KR" sz="2000" i="1">
                            <a:solidFill>
                              <a:srgbClr val="C00000"/>
                            </a:solidFill>
                            <a:latin typeface="Cambria Math" panose="02040503050406030204" pitchFamily="18" charset="0"/>
                          </a:rPr>
                          <m:t>𝐺</m:t>
                        </m:r>
                      </m:e>
                    </m:d>
                  </m:oMath>
                </a14:m>
                <a:r>
                  <a:rPr lang="en-US" altLang="ko-KR" sz="2000" dirty="0"/>
                  <a:t>(light nonet)</a:t>
                </a:r>
                <a:r>
                  <a:rPr lang="en-US" altLang="ko-KR" sz="2000" dirty="0">
                    <a:solidFill>
                      <a:srgbClr val="0033CC"/>
                    </a:solidFill>
                  </a:rPr>
                  <a:t> </a:t>
                </a:r>
                <a14:m>
                  <m:oMath xmlns:m="http://schemas.openxmlformats.org/officeDocument/2006/math">
                    <m:r>
                      <a:rPr lang="en-US" altLang="ko-KR" sz="2000" i="1">
                        <a:solidFill>
                          <a:srgbClr val="0033CC"/>
                        </a:solidFill>
                        <a:latin typeface="Cambria Math" panose="02040503050406030204" pitchFamily="18" charset="0"/>
                        <a:ea typeface="Cambria Math" panose="02040503050406030204" pitchFamily="18" charset="0"/>
                      </a:rPr>
                      <m:t>≫</m:t>
                    </m:r>
                    <m:d>
                      <m:dPr>
                        <m:begChr m:val="|"/>
                        <m:endChr m:val="|"/>
                        <m:ctrlPr>
                          <a:rPr lang="en-US" altLang="ko-KR" sz="2000" i="1">
                            <a:solidFill>
                              <a:srgbClr val="C00000"/>
                            </a:solidFill>
                            <a:latin typeface="Cambria Math" panose="02040503050406030204" pitchFamily="18" charset="0"/>
                          </a:rPr>
                        </m:ctrlPr>
                      </m:dPr>
                      <m:e>
                        <m:r>
                          <a:rPr lang="en-US" altLang="ko-KR" sz="2000" i="1">
                            <a:solidFill>
                              <a:srgbClr val="C00000"/>
                            </a:solidFill>
                            <a:latin typeface="Cambria Math" panose="02040503050406030204" pitchFamily="18" charset="0"/>
                          </a:rPr>
                          <m:t>𝐺</m:t>
                        </m:r>
                        <m:r>
                          <a:rPr lang="en-US" altLang="ko-KR" sz="2000" b="0" i="1" smtClean="0">
                            <a:solidFill>
                              <a:srgbClr val="C00000"/>
                            </a:solidFill>
                            <a:latin typeface="Cambria Math" panose="02040503050406030204" pitchFamily="18" charset="0"/>
                          </a:rPr>
                          <m:t>′</m:t>
                        </m:r>
                      </m:e>
                    </m:d>
                  </m:oMath>
                </a14:m>
                <a:r>
                  <a:rPr lang="en-US" altLang="ko-KR" sz="2000" dirty="0"/>
                  <a:t>(heavy nonet)</a:t>
                </a:r>
                <a:endParaRPr lang="ko-KR" altLang="en-US" sz="2000" dirty="0"/>
              </a:p>
            </p:txBody>
          </p:sp>
        </mc:Choice>
        <mc:Fallback xmlns="">
          <p:sp>
            <p:nvSpPr>
              <p:cNvPr id="15" name="TextBox 14">
                <a:extLst>
                  <a:ext uri="{FF2B5EF4-FFF2-40B4-BE49-F238E27FC236}">
                    <a16:creationId xmlns:a16="http://schemas.microsoft.com/office/drawing/2014/main" id="{02030F02-42FD-C3B2-8CFD-23A8DD87BDB2}"/>
                  </a:ext>
                </a:extLst>
              </p:cNvPr>
              <p:cNvSpPr txBox="1">
                <a:spLocks noRot="1" noChangeAspect="1" noMove="1" noResize="1" noEditPoints="1" noAdjustHandles="1" noChangeArrowheads="1" noChangeShapeType="1" noTextEdit="1"/>
              </p:cNvSpPr>
              <p:nvPr/>
            </p:nvSpPr>
            <p:spPr>
              <a:xfrm>
                <a:off x="1259998" y="4083084"/>
                <a:ext cx="3958996" cy="400110"/>
              </a:xfrm>
              <a:prstGeom prst="rect">
                <a:avLst/>
              </a:prstGeom>
              <a:blipFill>
                <a:blip r:embed="rId5"/>
                <a:stretch>
                  <a:fillRect t="-5797" r="-3063" b="-23188"/>
                </a:stretch>
              </a:blipFill>
              <a:ln w="22225">
                <a:solidFill>
                  <a:schemeClr val="accent1"/>
                </a:solidFill>
              </a:ln>
            </p:spPr>
            <p:txBody>
              <a:bodyPr/>
              <a:lstStyle/>
              <a:p>
                <a:r>
                  <a:rPr lang="ko-KR" altLang="en-US">
                    <a:noFill/>
                  </a:rPr>
                  <a:t> </a:t>
                </a:r>
              </a:p>
            </p:txBody>
          </p:sp>
        </mc:Fallback>
      </mc:AlternateContent>
      <p:pic>
        <p:nvPicPr>
          <p:cNvPr id="17" name="그림 16" descr="스크린샷, 라인이(가) 표시된 사진">
            <a:extLst>
              <a:ext uri="{FF2B5EF4-FFF2-40B4-BE49-F238E27FC236}">
                <a16:creationId xmlns:a16="http://schemas.microsoft.com/office/drawing/2014/main" id="{C72B594C-7084-D505-17C4-C5A76DC5D5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0545" y="4907955"/>
            <a:ext cx="4105775" cy="1470010"/>
          </a:xfrm>
          <a:prstGeom prst="rect">
            <a:avLst/>
          </a:prstGeom>
        </p:spPr>
      </p:pic>
      <p:sp>
        <p:nvSpPr>
          <p:cNvPr id="9" name="TextBox 8">
            <a:extLst>
              <a:ext uri="{FF2B5EF4-FFF2-40B4-BE49-F238E27FC236}">
                <a16:creationId xmlns:a16="http://schemas.microsoft.com/office/drawing/2014/main" id="{8AC396AF-245D-13E1-360B-6A400B771A77}"/>
              </a:ext>
            </a:extLst>
          </p:cNvPr>
          <p:cNvSpPr txBox="1"/>
          <p:nvPr/>
        </p:nvSpPr>
        <p:spPr>
          <a:xfrm>
            <a:off x="7611918" y="51940"/>
            <a:ext cx="1493177" cy="317711"/>
          </a:xfrm>
          <a:prstGeom prst="rect">
            <a:avLst/>
          </a:prstGeom>
          <a:noFill/>
          <a:ln>
            <a:solidFill>
              <a:schemeClr val="accent1"/>
            </a:solidFill>
          </a:ln>
        </p:spPr>
        <p:txBody>
          <a:bodyPr wrap="square">
            <a:spAutoFit/>
          </a:bodyPr>
          <a:lstStyle/>
          <a:p>
            <a:pPr algn="ctr"/>
            <a:r>
              <a:rPr lang="en-US" altLang="ko-KR" sz="1400" dirty="0"/>
              <a:t>coupling strength</a:t>
            </a:r>
          </a:p>
        </p:txBody>
      </p:sp>
      <p:sp>
        <p:nvSpPr>
          <p:cNvPr id="18" name="TextBox 17">
            <a:extLst>
              <a:ext uri="{FF2B5EF4-FFF2-40B4-BE49-F238E27FC236}">
                <a16:creationId xmlns:a16="http://schemas.microsoft.com/office/drawing/2014/main" id="{9C4D8C0E-07B1-F588-E399-CD88EE203514}"/>
              </a:ext>
            </a:extLst>
          </p:cNvPr>
          <p:cNvSpPr txBox="1"/>
          <p:nvPr/>
        </p:nvSpPr>
        <p:spPr>
          <a:xfrm>
            <a:off x="1152329" y="1855538"/>
            <a:ext cx="1665516" cy="307777"/>
          </a:xfrm>
          <a:prstGeom prst="rect">
            <a:avLst/>
          </a:prstGeom>
          <a:noFill/>
        </p:spPr>
        <p:txBody>
          <a:bodyPr wrap="square">
            <a:spAutoFit/>
          </a:bodyPr>
          <a:lstStyle/>
          <a:p>
            <a:r>
              <a:rPr lang="en-US" altLang="ko-KR" sz="1400" dirty="0"/>
              <a:t>Coupling strength of </a:t>
            </a:r>
            <a:endParaRPr lang="ko-KR" altLang="en-US" sz="1400" dirty="0"/>
          </a:p>
        </p:txBody>
      </p:sp>
    </p:spTree>
    <p:extLst>
      <p:ext uri="{BB962C8B-B14F-4D97-AF65-F5344CB8AC3E}">
        <p14:creationId xmlns:p14="http://schemas.microsoft.com/office/powerpoint/2010/main" val="33855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3" grpId="0"/>
      <p:bldP spid="14" grpId="0" animBg="1"/>
      <p:bldP spid="16" grpId="0"/>
      <p:bldP spid="21" grpId="0"/>
      <p:bldP spid="12" grpId="0"/>
      <p:bldP spid="15"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86BDC9AB-7E5C-6E7E-73CD-0A8E86C3362F}"/>
              </a:ext>
            </a:extLst>
          </p:cNvPr>
          <p:cNvSpPr>
            <a:spLocks noGrp="1"/>
          </p:cNvSpPr>
          <p:nvPr>
            <p:ph type="sldNum" sz="quarter" idx="12"/>
          </p:nvPr>
        </p:nvSpPr>
        <p:spPr/>
        <p:txBody>
          <a:bodyPr/>
          <a:lstStyle/>
          <a:p>
            <a:fld id="{DD6C7ACD-A43A-4791-9360-251F151CC5DF}" type="slidenum">
              <a:rPr lang="ko-KR" altLang="en-US" smtClean="0"/>
              <a:t>17</a:t>
            </a:fld>
            <a:endParaRPr lang="ko-KR" altLang="en-US"/>
          </a:p>
        </p:txBody>
      </p:sp>
      <p:sp>
        <p:nvSpPr>
          <p:cNvPr id="4" name="TextBox 3">
            <a:extLst>
              <a:ext uri="{FF2B5EF4-FFF2-40B4-BE49-F238E27FC236}">
                <a16:creationId xmlns:a16="http://schemas.microsoft.com/office/drawing/2014/main" id="{3968B199-28B7-8BB7-392F-7AAC631A0AC9}"/>
              </a:ext>
            </a:extLst>
          </p:cNvPr>
          <p:cNvSpPr txBox="1"/>
          <p:nvPr/>
        </p:nvSpPr>
        <p:spPr>
          <a:xfrm>
            <a:off x="7621646" y="51940"/>
            <a:ext cx="1493177" cy="317711"/>
          </a:xfrm>
          <a:prstGeom prst="rect">
            <a:avLst/>
          </a:prstGeom>
          <a:noFill/>
          <a:ln>
            <a:solidFill>
              <a:schemeClr val="accent1"/>
            </a:solidFill>
          </a:ln>
        </p:spPr>
        <p:txBody>
          <a:bodyPr wrap="square">
            <a:spAutoFit/>
          </a:bodyPr>
          <a:lstStyle/>
          <a:p>
            <a:pPr algn="ctr"/>
            <a:r>
              <a:rPr lang="en-US" altLang="ko-KR" sz="1400" dirty="0"/>
              <a:t>coupling strength</a:t>
            </a:r>
          </a:p>
        </p:txBody>
      </p:sp>
      <p:sp>
        <p:nvSpPr>
          <p:cNvPr id="3" name="TextBox 2">
            <a:extLst>
              <a:ext uri="{FF2B5EF4-FFF2-40B4-BE49-F238E27FC236}">
                <a16:creationId xmlns:a16="http://schemas.microsoft.com/office/drawing/2014/main" id="{3C6A811B-7FC7-2281-E8AD-578E867B6F36}"/>
              </a:ext>
            </a:extLst>
          </p:cNvPr>
          <p:cNvSpPr txBox="1"/>
          <p:nvPr/>
        </p:nvSpPr>
        <p:spPr>
          <a:xfrm>
            <a:off x="805740" y="1069518"/>
            <a:ext cx="6341511"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Indeed, the coupling strengths can be directly calculated as:</a:t>
            </a:r>
            <a:endParaRPr lang="ko-KR" altLang="en-US" dirty="0"/>
          </a:p>
        </p:txBody>
      </p:sp>
      <p:sp>
        <p:nvSpPr>
          <p:cNvPr id="6" name="AutoShape 3">
            <a:extLst>
              <a:ext uri="{FF2B5EF4-FFF2-40B4-BE49-F238E27FC236}">
                <a16:creationId xmlns:a16="http://schemas.microsoft.com/office/drawing/2014/main" id="{C9890F90-3E31-DFF3-E165-648159E55C37}"/>
              </a:ext>
            </a:extLst>
          </p:cNvPr>
          <p:cNvSpPr>
            <a:spLocks noChangeAspect="1" noChangeArrowheads="1" noTextEdit="1"/>
          </p:cNvSpPr>
          <p:nvPr/>
        </p:nvSpPr>
        <p:spPr bwMode="auto">
          <a:xfrm>
            <a:off x="1271747" y="1449420"/>
            <a:ext cx="6611230" cy="172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6" name="그룹 15">
            <a:extLst>
              <a:ext uri="{FF2B5EF4-FFF2-40B4-BE49-F238E27FC236}">
                <a16:creationId xmlns:a16="http://schemas.microsoft.com/office/drawing/2014/main" id="{37CA50A4-BDBB-328C-4415-09C5D2CB8B35}"/>
              </a:ext>
            </a:extLst>
          </p:cNvPr>
          <p:cNvGrpSpPr/>
          <p:nvPr/>
        </p:nvGrpSpPr>
        <p:grpSpPr>
          <a:xfrm>
            <a:off x="1023314" y="1502029"/>
            <a:ext cx="6726278" cy="1753490"/>
            <a:chOff x="1107289" y="3330829"/>
            <a:chExt cx="6726278" cy="1753490"/>
          </a:xfrm>
        </p:grpSpPr>
        <p:pic>
          <p:nvPicPr>
            <p:cNvPr id="7" name="Picture 5">
              <a:extLst>
                <a:ext uri="{FF2B5EF4-FFF2-40B4-BE49-F238E27FC236}">
                  <a16:creationId xmlns:a16="http://schemas.microsoft.com/office/drawing/2014/main" id="{C022AA9F-D2B7-7899-F66C-723BDAAFB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289" y="3330829"/>
              <a:ext cx="6622921" cy="173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74CC5D-5906-45C4-BF99-6BDF86B171F3}"/>
                    </a:ext>
                  </a:extLst>
                </p:cNvPr>
                <p:cNvSpPr txBox="1"/>
                <p:nvPr/>
              </p:nvSpPr>
              <p:spPr>
                <a:xfrm>
                  <a:off x="2892850" y="3360599"/>
                  <a:ext cx="1455378" cy="228712"/>
                </a:xfrm>
                <a:prstGeom prst="rect">
                  <a:avLst/>
                </a:prstGeom>
                <a:solidFill>
                  <a:schemeClr val="bg1"/>
                </a:solidFill>
              </p:spPr>
              <p:txBody>
                <a:bodyPr wrap="square" lIns="0" tIns="36000" rIns="0" bIns="0">
                  <a:spAutoFit/>
                </a:bodyPr>
                <a:lstStyle/>
                <a:p>
                  <a:pPr/>
                  <a14:m>
                    <m:oMathPara xmlns:m="http://schemas.openxmlformats.org/officeDocument/2006/math">
                      <m:oMathParaPr>
                        <m:jc m:val="centerGroup"/>
                      </m:oMathParaPr>
                      <m:oMath xmlns:m="http://schemas.openxmlformats.org/officeDocument/2006/math">
                        <m:r>
                          <a:rPr lang="en-US" altLang="ko-KR" sz="1250" b="0" i="1" smtClean="0">
                            <a:solidFill>
                              <a:srgbClr val="0033CC"/>
                            </a:solidFill>
                            <a:latin typeface="Cambria Math" panose="02040503050406030204" pitchFamily="18" charset="0"/>
                          </a:rPr>
                          <m:t>𝐺</m:t>
                        </m:r>
                        <m:r>
                          <a:rPr lang="en-US" altLang="ko-KR" sz="1250" b="0" i="1" smtClean="0">
                            <a:solidFill>
                              <a:srgbClr val="0033CC"/>
                            </a:solidFill>
                            <a:latin typeface="Cambria Math" panose="02040503050406030204" pitchFamily="18" charset="0"/>
                          </a:rPr>
                          <m:t>=</m:t>
                        </m:r>
                        <m:d>
                          <m:dPr>
                            <m:begChr m:val="⟨"/>
                            <m:endChr m:val="⟩"/>
                            <m:ctrlPr>
                              <a:rPr lang="en-US" altLang="ko-KR" sz="1250" i="1" smtClean="0">
                                <a:solidFill>
                                  <a:srgbClr val="0033CC"/>
                                </a:solidFill>
                                <a:latin typeface="Cambria Math" panose="02040503050406030204" pitchFamily="18" charset="0"/>
                              </a:rPr>
                            </m:ctrlPr>
                          </m:dPr>
                          <m:e>
                            <m:r>
                              <m:rPr>
                                <m:sty m:val="p"/>
                              </m:rPr>
                              <a:rPr lang="en-US" altLang="ko-KR" sz="1250" b="0" i="0" smtClean="0">
                                <a:solidFill>
                                  <a:srgbClr val="0033CC"/>
                                </a:solidFill>
                                <a:latin typeface="Cambria Math" panose="02040503050406030204" pitchFamily="18" charset="0"/>
                              </a:rPr>
                              <m:t>PP</m:t>
                            </m:r>
                          </m:e>
                          <m:e>
                            <m:r>
                              <m:rPr>
                                <m:sty m:val="p"/>
                              </m:rPr>
                              <a:rPr lang="en-US" altLang="ko-KR" sz="1250" b="0" i="0" smtClean="0">
                                <a:solidFill>
                                  <a:srgbClr val="C00000"/>
                                </a:solidFill>
                                <a:latin typeface="Cambria Math" panose="02040503050406030204" pitchFamily="18" charset="0"/>
                              </a:rPr>
                              <m:t>Light</m:t>
                            </m:r>
                            <m:r>
                              <a:rPr lang="en-US" altLang="ko-KR" sz="1250" b="0" i="0" smtClean="0">
                                <a:solidFill>
                                  <a:srgbClr val="C00000"/>
                                </a:solidFill>
                                <a:latin typeface="Cambria Math" panose="02040503050406030204" pitchFamily="18" charset="0"/>
                              </a:rPr>
                              <m:t> </m:t>
                            </m:r>
                            <m:r>
                              <m:rPr>
                                <m:sty m:val="p"/>
                              </m:rPr>
                              <a:rPr lang="en-US" altLang="ko-KR" sz="1250" b="0" i="0" smtClean="0">
                                <a:solidFill>
                                  <a:srgbClr val="C00000"/>
                                </a:solidFill>
                                <a:latin typeface="Cambria Math" panose="02040503050406030204" pitchFamily="18" charset="0"/>
                              </a:rPr>
                              <m:t>nonet</m:t>
                            </m:r>
                          </m:e>
                        </m:d>
                      </m:oMath>
                    </m:oMathPara>
                  </a14:m>
                  <a:endParaRPr lang="ko-KR" altLang="en-US" sz="1250" dirty="0"/>
                </a:p>
              </p:txBody>
            </p:sp>
          </mc:Choice>
          <mc:Fallback xmlns="">
            <p:sp>
              <p:nvSpPr>
                <p:cNvPr id="8" name="TextBox 7">
                  <a:extLst>
                    <a:ext uri="{FF2B5EF4-FFF2-40B4-BE49-F238E27FC236}">
                      <a16:creationId xmlns:a16="http://schemas.microsoft.com/office/drawing/2014/main" id="{B074CC5D-5906-45C4-BF99-6BDF86B171F3}"/>
                    </a:ext>
                  </a:extLst>
                </p:cNvPr>
                <p:cNvSpPr txBox="1">
                  <a:spLocks noRot="1" noChangeAspect="1" noMove="1" noResize="1" noEditPoints="1" noAdjustHandles="1" noChangeArrowheads="1" noChangeShapeType="1" noTextEdit="1"/>
                </p:cNvSpPr>
                <p:nvPr/>
              </p:nvSpPr>
              <p:spPr>
                <a:xfrm>
                  <a:off x="2892850" y="3360599"/>
                  <a:ext cx="1455378" cy="228712"/>
                </a:xfrm>
                <a:prstGeom prst="rect">
                  <a:avLst/>
                </a:prstGeom>
                <a:blipFill>
                  <a:blip r:embed="rId4"/>
                  <a:stretch>
                    <a:fillRect l="-3361" b="-2368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D215F1-0FC5-1C88-9451-B476C2240800}"/>
                    </a:ext>
                  </a:extLst>
                </p:cNvPr>
                <p:cNvSpPr txBox="1"/>
                <p:nvPr/>
              </p:nvSpPr>
              <p:spPr>
                <a:xfrm>
                  <a:off x="6267837" y="3386982"/>
                  <a:ext cx="1565730" cy="192360"/>
                </a:xfrm>
                <a:prstGeom prst="rect">
                  <a:avLst/>
                </a:prstGeom>
                <a:solidFill>
                  <a:schemeClr val="bg1"/>
                </a:solidFill>
              </p:spPr>
              <p:txBody>
                <a:bodyPr wrap="square" lIns="0" tIns="0" rIns="0" bIns="0">
                  <a:spAutoFit/>
                </a:bodyPr>
                <a:lstStyle/>
                <a:p>
                  <a:pPr/>
                  <a14:m>
                    <m:oMathPara xmlns:m="http://schemas.openxmlformats.org/officeDocument/2006/math">
                      <m:oMathParaPr>
                        <m:jc m:val="centerGroup"/>
                      </m:oMathParaPr>
                      <m:oMath xmlns:m="http://schemas.openxmlformats.org/officeDocument/2006/math">
                        <m:r>
                          <a:rPr lang="en-US" altLang="ko-KR" sz="1250" b="0" i="1" smtClean="0">
                            <a:solidFill>
                              <a:srgbClr val="0033CC"/>
                            </a:solidFill>
                            <a:latin typeface="Cambria Math" panose="02040503050406030204" pitchFamily="18" charset="0"/>
                          </a:rPr>
                          <m:t>𝐺</m:t>
                        </m:r>
                        <m:r>
                          <a:rPr lang="en-US" altLang="ko-KR" sz="1250" b="0" i="1" smtClean="0">
                            <a:solidFill>
                              <a:srgbClr val="0033CC"/>
                            </a:solidFill>
                            <a:latin typeface="Cambria Math" panose="02040503050406030204" pitchFamily="18" charset="0"/>
                          </a:rPr>
                          <m:t>′=</m:t>
                        </m:r>
                        <m:d>
                          <m:dPr>
                            <m:begChr m:val="⟨"/>
                            <m:endChr m:val="⟩"/>
                            <m:ctrlPr>
                              <a:rPr lang="en-US" altLang="ko-KR" sz="1250" i="1" smtClean="0">
                                <a:solidFill>
                                  <a:srgbClr val="0033CC"/>
                                </a:solidFill>
                                <a:latin typeface="Cambria Math" panose="02040503050406030204" pitchFamily="18" charset="0"/>
                              </a:rPr>
                            </m:ctrlPr>
                          </m:dPr>
                          <m:e>
                            <m:r>
                              <m:rPr>
                                <m:sty m:val="p"/>
                              </m:rPr>
                              <a:rPr lang="en-US" altLang="ko-KR" sz="1250" b="0" i="0" smtClean="0">
                                <a:solidFill>
                                  <a:srgbClr val="0033CC"/>
                                </a:solidFill>
                                <a:latin typeface="Cambria Math" panose="02040503050406030204" pitchFamily="18" charset="0"/>
                              </a:rPr>
                              <m:t>PP</m:t>
                            </m:r>
                          </m:e>
                          <m:e>
                            <m:r>
                              <m:rPr>
                                <m:sty m:val="p"/>
                              </m:rPr>
                              <a:rPr lang="en-US" altLang="ko-KR" sz="1250" b="0" i="0" smtClean="0">
                                <a:solidFill>
                                  <a:srgbClr val="C00000"/>
                                </a:solidFill>
                                <a:latin typeface="Cambria Math" panose="02040503050406030204" pitchFamily="18" charset="0"/>
                              </a:rPr>
                              <m:t>Heavy</m:t>
                            </m:r>
                            <m:r>
                              <a:rPr lang="en-US" altLang="ko-KR" sz="1250" b="0" i="0" smtClean="0">
                                <a:solidFill>
                                  <a:srgbClr val="C00000"/>
                                </a:solidFill>
                                <a:latin typeface="Cambria Math" panose="02040503050406030204" pitchFamily="18" charset="0"/>
                              </a:rPr>
                              <m:t> </m:t>
                            </m:r>
                            <m:r>
                              <m:rPr>
                                <m:sty m:val="p"/>
                              </m:rPr>
                              <a:rPr lang="en-US" altLang="ko-KR" sz="1250" b="0" i="0" smtClean="0">
                                <a:solidFill>
                                  <a:srgbClr val="C00000"/>
                                </a:solidFill>
                                <a:latin typeface="Cambria Math" panose="02040503050406030204" pitchFamily="18" charset="0"/>
                              </a:rPr>
                              <m:t>nonet</m:t>
                            </m:r>
                          </m:e>
                        </m:d>
                      </m:oMath>
                    </m:oMathPara>
                  </a14:m>
                  <a:endParaRPr lang="ko-KR" altLang="en-US" sz="1250" dirty="0"/>
                </a:p>
              </p:txBody>
            </p:sp>
          </mc:Choice>
          <mc:Fallback xmlns="">
            <p:sp>
              <p:nvSpPr>
                <p:cNvPr id="10" name="TextBox 9">
                  <a:extLst>
                    <a:ext uri="{FF2B5EF4-FFF2-40B4-BE49-F238E27FC236}">
                      <a16:creationId xmlns:a16="http://schemas.microsoft.com/office/drawing/2014/main" id="{04D215F1-0FC5-1C88-9451-B476C2240800}"/>
                    </a:ext>
                  </a:extLst>
                </p:cNvPr>
                <p:cNvSpPr txBox="1">
                  <a:spLocks noRot="1" noChangeAspect="1" noMove="1" noResize="1" noEditPoints="1" noAdjustHandles="1" noChangeArrowheads="1" noChangeShapeType="1" noTextEdit="1"/>
                </p:cNvSpPr>
                <p:nvPr/>
              </p:nvSpPr>
              <p:spPr>
                <a:xfrm>
                  <a:off x="6267837" y="3386982"/>
                  <a:ext cx="1565730" cy="192360"/>
                </a:xfrm>
                <a:prstGeom prst="rect">
                  <a:avLst/>
                </a:prstGeom>
                <a:blipFill>
                  <a:blip r:embed="rId5"/>
                  <a:stretch>
                    <a:fillRect l="-3113" t="-6452" b="-29032"/>
                  </a:stretch>
                </a:blipFill>
              </p:spPr>
              <p:txBody>
                <a:bodyPr/>
                <a:lstStyle/>
                <a:p>
                  <a:r>
                    <a:rPr lang="ko-KR" altLang="en-US">
                      <a:noFill/>
                    </a:rPr>
                    <a:t> </a:t>
                  </a:r>
                </a:p>
              </p:txBody>
            </p:sp>
          </mc:Fallback>
        </mc:AlternateContent>
        <p:sp>
          <p:nvSpPr>
            <p:cNvPr id="11" name="직사각형 10">
              <a:extLst>
                <a:ext uri="{FF2B5EF4-FFF2-40B4-BE49-F238E27FC236}">
                  <a16:creationId xmlns:a16="http://schemas.microsoft.com/office/drawing/2014/main" id="{8BC6DBAC-295A-4D73-9516-2C1681AC68C4}"/>
                </a:ext>
              </a:extLst>
            </p:cNvPr>
            <p:cNvSpPr/>
            <p:nvPr/>
          </p:nvSpPr>
          <p:spPr>
            <a:xfrm>
              <a:off x="3177702" y="3605715"/>
              <a:ext cx="924127" cy="1478604"/>
            </a:xfrm>
            <a:prstGeom prst="rect">
              <a:avLst/>
            </a:prstGeom>
            <a:noFill/>
            <a:ln>
              <a:solidFill>
                <a:srgbClr val="FF0000"/>
              </a:solidFill>
            </a:ln>
          </p:spPr>
          <p:txBody>
            <a:bodyPr wrap="square" rtlCol="0" anchor="ctr">
              <a:spAutoFit/>
            </a:bodyPr>
            <a:lstStyle/>
            <a:p>
              <a:pPr algn="ctr"/>
              <a:endParaRPr lang="ko-KR" altLang="en-US" sz="1400" dirty="0"/>
            </a:p>
          </p:txBody>
        </p:sp>
        <p:sp>
          <p:nvSpPr>
            <p:cNvPr id="12" name="직사각형 11">
              <a:extLst>
                <a:ext uri="{FF2B5EF4-FFF2-40B4-BE49-F238E27FC236}">
                  <a16:creationId xmlns:a16="http://schemas.microsoft.com/office/drawing/2014/main" id="{B28BB1A8-65F5-9060-CA62-B6431199643D}"/>
                </a:ext>
              </a:extLst>
            </p:cNvPr>
            <p:cNvSpPr/>
            <p:nvPr/>
          </p:nvSpPr>
          <p:spPr>
            <a:xfrm>
              <a:off x="6546715" y="3599234"/>
              <a:ext cx="924127" cy="1478604"/>
            </a:xfrm>
            <a:prstGeom prst="rect">
              <a:avLst/>
            </a:prstGeom>
            <a:noFill/>
            <a:ln>
              <a:solidFill>
                <a:srgbClr val="FF0000"/>
              </a:solidFill>
            </a:ln>
          </p:spPr>
          <p:txBody>
            <a:bodyPr wrap="square" rtlCol="0" anchor="ctr">
              <a:spAutoFit/>
            </a:bodyPr>
            <a:lstStyle/>
            <a:p>
              <a:pPr algn="ctr"/>
              <a:endParaRPr lang="ko-KR" altLang="en-US" sz="1400" dirty="0"/>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CADD37-7F4D-34B0-FC43-DC10C41E55EA}"/>
                  </a:ext>
                </a:extLst>
              </p:cNvPr>
              <p:cNvSpPr txBox="1"/>
              <p:nvPr/>
            </p:nvSpPr>
            <p:spPr>
              <a:xfrm>
                <a:off x="872576" y="3332819"/>
                <a:ext cx="6154367"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We can clearly see that, </a:t>
                </a:r>
                <a14:m>
                  <m:oMath xmlns:m="http://schemas.openxmlformats.org/officeDocument/2006/math">
                    <m:d>
                      <m:dPr>
                        <m:begChr m:val="|"/>
                        <m:endChr m:val="|"/>
                        <m:ctrlPr>
                          <a:rPr lang="en-US" altLang="ko-KR" i="1" smtClean="0">
                            <a:solidFill>
                              <a:srgbClr val="C00000"/>
                            </a:solidFill>
                            <a:latin typeface="Cambria Math" panose="02040503050406030204" pitchFamily="18" charset="0"/>
                          </a:rPr>
                        </m:ctrlPr>
                      </m:dPr>
                      <m:e>
                        <m:r>
                          <a:rPr lang="en-US" altLang="ko-KR" i="1">
                            <a:solidFill>
                              <a:srgbClr val="C00000"/>
                            </a:solidFill>
                            <a:latin typeface="Cambria Math" panose="02040503050406030204" pitchFamily="18" charset="0"/>
                          </a:rPr>
                          <m:t>𝐺</m:t>
                        </m:r>
                      </m:e>
                    </m:d>
                  </m:oMath>
                </a14:m>
                <a:r>
                  <a:rPr lang="en-US" altLang="ko-KR" dirty="0"/>
                  <a:t>(light nonet)</a:t>
                </a:r>
                <a:r>
                  <a:rPr lang="en-US" altLang="ko-KR" dirty="0">
                    <a:solidFill>
                      <a:srgbClr val="0033CC"/>
                    </a:solidFill>
                  </a:rPr>
                  <a:t> </a:t>
                </a:r>
                <a14:m>
                  <m:oMath xmlns:m="http://schemas.openxmlformats.org/officeDocument/2006/math">
                    <m:r>
                      <a:rPr lang="en-US" altLang="ko-KR" i="1">
                        <a:solidFill>
                          <a:srgbClr val="0033CC"/>
                        </a:solidFill>
                        <a:latin typeface="Cambria Math" panose="02040503050406030204" pitchFamily="18" charset="0"/>
                        <a:ea typeface="Cambria Math" panose="02040503050406030204" pitchFamily="18" charset="0"/>
                      </a:rPr>
                      <m:t>≫</m:t>
                    </m:r>
                    <m:d>
                      <m:dPr>
                        <m:begChr m:val="|"/>
                        <m:endChr m:val="|"/>
                        <m:ctrlPr>
                          <a:rPr lang="en-US" altLang="ko-KR" i="1">
                            <a:solidFill>
                              <a:srgbClr val="C00000"/>
                            </a:solidFill>
                            <a:latin typeface="Cambria Math" panose="02040503050406030204" pitchFamily="18" charset="0"/>
                          </a:rPr>
                        </m:ctrlPr>
                      </m:dPr>
                      <m:e>
                        <m:r>
                          <a:rPr lang="en-US" altLang="ko-KR" i="1">
                            <a:solidFill>
                              <a:srgbClr val="C00000"/>
                            </a:solidFill>
                            <a:latin typeface="Cambria Math" panose="02040503050406030204" pitchFamily="18" charset="0"/>
                          </a:rPr>
                          <m:t>𝐺</m:t>
                        </m:r>
                        <m:r>
                          <a:rPr lang="en-US" altLang="ko-KR" b="0" i="1" smtClean="0">
                            <a:solidFill>
                              <a:srgbClr val="C00000"/>
                            </a:solidFill>
                            <a:latin typeface="Cambria Math" panose="02040503050406030204" pitchFamily="18" charset="0"/>
                          </a:rPr>
                          <m:t>′</m:t>
                        </m:r>
                      </m:e>
                    </m:d>
                  </m:oMath>
                </a14:m>
                <a:r>
                  <a:rPr lang="en-US" altLang="ko-KR" dirty="0"/>
                  <a:t>(heavy nonet).</a:t>
                </a:r>
                <a:endParaRPr lang="ko-KR" altLang="en-US" dirty="0"/>
              </a:p>
            </p:txBody>
          </p:sp>
        </mc:Choice>
        <mc:Fallback xmlns="">
          <p:sp>
            <p:nvSpPr>
              <p:cNvPr id="13" name="TextBox 12">
                <a:extLst>
                  <a:ext uri="{FF2B5EF4-FFF2-40B4-BE49-F238E27FC236}">
                    <a16:creationId xmlns:a16="http://schemas.microsoft.com/office/drawing/2014/main" id="{6FCADD37-7F4D-34B0-FC43-DC10C41E55EA}"/>
                  </a:ext>
                </a:extLst>
              </p:cNvPr>
              <p:cNvSpPr txBox="1">
                <a:spLocks noRot="1" noChangeAspect="1" noMove="1" noResize="1" noEditPoints="1" noAdjustHandles="1" noChangeArrowheads="1" noChangeShapeType="1" noTextEdit="1"/>
              </p:cNvSpPr>
              <p:nvPr/>
            </p:nvSpPr>
            <p:spPr>
              <a:xfrm>
                <a:off x="872576" y="3332819"/>
                <a:ext cx="6154367" cy="369332"/>
              </a:xfrm>
              <a:prstGeom prst="rect">
                <a:avLst/>
              </a:prstGeom>
              <a:blipFill>
                <a:blip r:embed="rId6"/>
                <a:stretch>
                  <a:fillRect l="-594" t="-10000" r="-1683" b="-26667"/>
                </a:stretch>
              </a:blipFill>
            </p:spPr>
            <p:txBody>
              <a:bodyPr/>
              <a:lstStyle/>
              <a:p>
                <a:r>
                  <a:rPr lang="ko-KR" altLang="en-US">
                    <a:noFill/>
                  </a:rPr>
                  <a:t> </a:t>
                </a:r>
              </a:p>
            </p:txBody>
          </p:sp>
        </mc:Fallback>
      </mc:AlternateContent>
      <p:sp>
        <p:nvSpPr>
          <p:cNvPr id="14" name="TextBox 13">
            <a:extLst>
              <a:ext uri="{FF2B5EF4-FFF2-40B4-BE49-F238E27FC236}">
                <a16:creationId xmlns:a16="http://schemas.microsoft.com/office/drawing/2014/main" id="{BD53A8FB-D5B9-F2E9-40E1-4916F957E3A3}"/>
              </a:ext>
            </a:extLst>
          </p:cNvPr>
          <p:cNvSpPr txBox="1"/>
          <p:nvPr/>
        </p:nvSpPr>
        <p:spPr>
          <a:xfrm>
            <a:off x="6122890" y="771372"/>
            <a:ext cx="1784554" cy="307777"/>
          </a:xfrm>
          <a:prstGeom prst="rect">
            <a:avLst/>
          </a:prstGeom>
          <a:noFill/>
        </p:spPr>
        <p:txBody>
          <a:bodyPr wrap="square">
            <a:spAutoFit/>
          </a:bodyPr>
          <a:lstStyle/>
          <a:p>
            <a:r>
              <a:rPr lang="fr-FR" altLang="ko-KR" sz="1400" dirty="0">
                <a:solidFill>
                  <a:srgbClr val="0033CC"/>
                </a:solidFill>
              </a:rPr>
              <a:t>[EPJC(2022) 82, 1113]</a:t>
            </a:r>
            <a:endParaRPr lang="ko-KR" altLang="en-US" sz="1400" dirty="0"/>
          </a:p>
        </p:txBody>
      </p:sp>
    </p:spTree>
    <p:extLst>
      <p:ext uri="{BB962C8B-B14F-4D97-AF65-F5344CB8AC3E}">
        <p14:creationId xmlns:p14="http://schemas.microsoft.com/office/powerpoint/2010/main" val="29621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18</a:t>
            </a:fld>
            <a:endParaRPr lang="ko-KR" altLang="en-US"/>
          </a:p>
        </p:txBody>
      </p:sp>
      <p:sp>
        <p:nvSpPr>
          <p:cNvPr id="11" name="직사각형 10"/>
          <p:cNvSpPr/>
          <p:nvPr/>
        </p:nvSpPr>
        <p:spPr>
          <a:xfrm>
            <a:off x="593748" y="1593213"/>
            <a:ext cx="6973380" cy="400110"/>
          </a:xfrm>
          <a:prstGeom prst="rect">
            <a:avLst/>
          </a:prstGeom>
        </p:spPr>
        <p:txBody>
          <a:bodyPr wrap="square">
            <a:spAutoFit/>
          </a:bodyPr>
          <a:lstStyle/>
          <a:p>
            <a:pPr marL="285750" indent="-285750">
              <a:buFont typeface="Wingdings" panose="05000000000000000000" pitchFamily="2" charset="2"/>
              <a:buChar char="§"/>
            </a:pPr>
            <a:r>
              <a:rPr lang="en-US" altLang="ko-KR" sz="2000" dirty="0"/>
              <a:t>We extracted experimental </a:t>
            </a:r>
            <a:r>
              <a:rPr lang="en-US" altLang="ko-KR" sz="2000" dirty="0">
                <a:solidFill>
                  <a:srgbClr val="C00000"/>
                </a:solidFill>
              </a:rPr>
              <a:t>partial decay widths</a:t>
            </a:r>
            <a:r>
              <a:rPr lang="en-US" altLang="ko-KR" sz="2000" dirty="0"/>
              <a:t> from PDG as: </a:t>
            </a:r>
            <a:endParaRPr lang="ko-KR" altLang="en-US" sz="2000" dirty="0"/>
          </a:p>
        </p:txBody>
      </p:sp>
      <p:sp>
        <p:nvSpPr>
          <p:cNvPr id="17" name="직사각형 16">
            <a:extLst>
              <a:ext uri="{FF2B5EF4-FFF2-40B4-BE49-F238E27FC236}">
                <a16:creationId xmlns:a16="http://schemas.microsoft.com/office/drawing/2014/main" id="{0B0E41AC-7691-AAE3-375E-479BF15A7EC9}"/>
              </a:ext>
            </a:extLst>
          </p:cNvPr>
          <p:cNvSpPr/>
          <p:nvPr/>
        </p:nvSpPr>
        <p:spPr>
          <a:xfrm>
            <a:off x="7598095" y="113560"/>
            <a:ext cx="1498059" cy="307777"/>
          </a:xfrm>
          <a:prstGeom prst="rect">
            <a:avLst/>
          </a:prstGeom>
          <a:noFill/>
          <a:ln>
            <a:solidFill>
              <a:schemeClr val="tx1"/>
            </a:solidFill>
          </a:ln>
        </p:spPr>
        <p:txBody>
          <a:bodyPr wrap="square">
            <a:spAutoFit/>
          </a:bodyPr>
          <a:lstStyle/>
          <a:p>
            <a:pPr algn="ctr"/>
            <a:r>
              <a:rPr lang="en-US" altLang="ko-KR" sz="1400" dirty="0"/>
              <a:t>coupling strength </a:t>
            </a:r>
          </a:p>
        </p:txBody>
      </p:sp>
      <p:grpSp>
        <p:nvGrpSpPr>
          <p:cNvPr id="16" name="Group 4">
            <a:extLst>
              <a:ext uri="{FF2B5EF4-FFF2-40B4-BE49-F238E27FC236}">
                <a16:creationId xmlns:a16="http://schemas.microsoft.com/office/drawing/2014/main" id="{093BD9E5-FF92-10EA-3401-4589F222E4C7}"/>
              </a:ext>
            </a:extLst>
          </p:cNvPr>
          <p:cNvGrpSpPr>
            <a:grpSpLocks noChangeAspect="1"/>
          </p:cNvGrpSpPr>
          <p:nvPr/>
        </p:nvGrpSpPr>
        <p:grpSpPr bwMode="auto">
          <a:xfrm>
            <a:off x="1011677" y="2014554"/>
            <a:ext cx="5881690" cy="2132391"/>
            <a:chOff x="2089" y="1874"/>
            <a:chExt cx="1586" cy="575"/>
          </a:xfrm>
        </p:grpSpPr>
        <p:pic>
          <p:nvPicPr>
            <p:cNvPr id="18" name="Picture 5">
              <a:extLst>
                <a:ext uri="{FF2B5EF4-FFF2-40B4-BE49-F238E27FC236}">
                  <a16:creationId xmlns:a16="http://schemas.microsoft.com/office/drawing/2014/main" id="{220A4942-D19C-CA8D-4130-7E3A03402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 y="1874"/>
              <a:ext cx="158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3">
              <a:extLst>
                <a:ext uri="{FF2B5EF4-FFF2-40B4-BE49-F238E27FC236}">
                  <a16:creationId xmlns:a16="http://schemas.microsoft.com/office/drawing/2014/main" id="{A8C474F0-B4DF-C4CD-C0A4-ED1490843DA8}"/>
                </a:ext>
              </a:extLst>
            </p:cNvPr>
            <p:cNvSpPr>
              <a:spLocks noChangeAspect="1" noChangeArrowheads="1" noTextEdit="1"/>
            </p:cNvSpPr>
            <p:nvPr/>
          </p:nvSpPr>
          <p:spPr bwMode="auto">
            <a:xfrm>
              <a:off x="2089" y="1874"/>
              <a:ext cx="158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23" name="TextBox 22">
            <a:extLst>
              <a:ext uri="{FF2B5EF4-FFF2-40B4-BE49-F238E27FC236}">
                <a16:creationId xmlns:a16="http://schemas.microsoft.com/office/drawing/2014/main" id="{0359ABF2-8539-A083-9157-3394F1137265}"/>
              </a:ext>
            </a:extLst>
          </p:cNvPr>
          <p:cNvSpPr txBox="1"/>
          <p:nvPr/>
        </p:nvSpPr>
        <p:spPr>
          <a:xfrm>
            <a:off x="7120645" y="3570047"/>
            <a:ext cx="1846073" cy="707886"/>
          </a:xfrm>
          <a:prstGeom prst="rect">
            <a:avLst/>
          </a:prstGeom>
          <a:noFill/>
        </p:spPr>
        <p:txBody>
          <a:bodyPr wrap="square" rtlCol="0">
            <a:spAutoFit/>
          </a:bodyPr>
          <a:lstStyle/>
          <a:p>
            <a:r>
              <a:rPr lang="en-US" altLang="ko-KR" sz="1000" b="1" dirty="0"/>
              <a:t>One exception comes from kinematical cutoff, so it does not undermine our discussion here.</a:t>
            </a:r>
            <a:endParaRPr lang="ko-KR" altLang="en-US" sz="1000" b="1" dirty="0"/>
          </a:p>
        </p:txBody>
      </p:sp>
      <p:sp>
        <p:nvSpPr>
          <p:cNvPr id="25" name="TextBox 24">
            <a:extLst>
              <a:ext uri="{FF2B5EF4-FFF2-40B4-BE49-F238E27FC236}">
                <a16:creationId xmlns:a16="http://schemas.microsoft.com/office/drawing/2014/main" id="{147FB91D-5716-6F10-7BB7-BA8E4752AE04}"/>
              </a:ext>
            </a:extLst>
          </p:cNvPr>
          <p:cNvSpPr txBox="1"/>
          <p:nvPr/>
        </p:nvSpPr>
        <p:spPr>
          <a:xfrm>
            <a:off x="600525" y="4226886"/>
            <a:ext cx="7106554" cy="400110"/>
          </a:xfrm>
          <a:prstGeom prst="rect">
            <a:avLst/>
          </a:prstGeom>
          <a:noFill/>
        </p:spPr>
        <p:txBody>
          <a:bodyPr wrap="square">
            <a:spAutoFit/>
          </a:bodyPr>
          <a:lstStyle/>
          <a:p>
            <a:pPr marL="285750" indent="-285750">
              <a:buFont typeface="Wingdings" panose="05000000000000000000" pitchFamily="2" charset="2"/>
              <a:buChar char="§"/>
            </a:pPr>
            <a:r>
              <a:rPr lang="en-US" altLang="ko-KR" sz="2000" dirty="0"/>
              <a:t>The experimental partial decay widths have an </a:t>
            </a:r>
            <a:r>
              <a:rPr lang="en-US" altLang="ko-KR" sz="2000" dirty="0">
                <a:solidFill>
                  <a:srgbClr val="0033CC"/>
                </a:solidFill>
              </a:rPr>
              <a:t>unnatural</a:t>
            </a:r>
            <a:r>
              <a:rPr lang="en-US" altLang="ko-KR" sz="2000" dirty="0"/>
              <a:t> trend, </a:t>
            </a:r>
            <a:endParaRPr lang="ko-KR" altLang="en-US" sz="2000"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92C0E30-964B-9BE0-3276-500780E0FF2D}"/>
                  </a:ext>
                </a:extLst>
              </p:cNvPr>
              <p:cNvSpPr txBox="1"/>
              <p:nvPr/>
            </p:nvSpPr>
            <p:spPr>
              <a:xfrm>
                <a:off x="1187859" y="4687129"/>
                <a:ext cx="3719047" cy="390748"/>
              </a:xfrm>
              <a:prstGeom prst="rect">
                <a:avLst/>
              </a:prstGeom>
              <a:noFill/>
              <a:ln w="22225">
                <a:solidFill>
                  <a:schemeClr val="accent1"/>
                </a:solidFill>
              </a:ln>
            </p:spPr>
            <p:txBody>
              <a:bodyPr wrap="square">
                <a:spAutoFit/>
              </a:bodyPr>
              <a:lstStyle/>
              <a:p>
                <a14:m>
                  <m:oMath xmlns:m="http://schemas.openxmlformats.org/officeDocument/2006/math">
                    <m:sSub>
                      <m:sSubPr>
                        <m:ctrlPr>
                          <a:rPr lang="en-US" altLang="ko-KR" i="1">
                            <a:latin typeface="Cambria Math" panose="02040503050406030204" pitchFamily="18" charset="0"/>
                          </a:rPr>
                        </m:ctrlPr>
                      </m:sSubPr>
                      <m:e>
                        <m:r>
                          <m:rPr>
                            <m:sty m:val="p"/>
                          </m:rPr>
                          <a:rPr lang="el-GR" altLang="ko-KR" i="1">
                            <a:latin typeface="Cambria Math" panose="02040503050406030204" pitchFamily="18" charset="0"/>
                            <a:ea typeface="Cambria Math" panose="02040503050406030204" pitchFamily="18" charset="0"/>
                          </a:rPr>
                          <m:t>Γ</m:t>
                        </m:r>
                      </m:e>
                      <m:sub>
                        <m:r>
                          <a:rPr lang="en-US" altLang="ko-KR" i="1">
                            <a:solidFill>
                              <a:srgbClr val="C00000"/>
                            </a:solidFill>
                            <a:latin typeface="Cambria Math" panose="02040503050406030204" pitchFamily="18" charset="0"/>
                          </a:rPr>
                          <m:t>𝑒𝑥𝑝</m:t>
                        </m:r>
                      </m:sub>
                    </m:sSub>
                  </m:oMath>
                </a14:m>
                <a:r>
                  <a:rPr lang="en-US" altLang="ko-KR" dirty="0"/>
                  <a:t>(light nonet) </a:t>
                </a:r>
                <a14:m>
                  <m:oMath xmlns:m="http://schemas.openxmlformats.org/officeDocument/2006/math">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m:rPr>
                            <m:sty m:val="p"/>
                          </m:rPr>
                          <a:rPr lang="el-GR" altLang="ko-KR" i="1">
                            <a:latin typeface="Cambria Math" panose="02040503050406030204" pitchFamily="18" charset="0"/>
                            <a:ea typeface="Cambria Math" panose="02040503050406030204" pitchFamily="18" charset="0"/>
                          </a:rPr>
                          <m:t>Γ</m:t>
                        </m:r>
                      </m:e>
                      <m:sub>
                        <m:r>
                          <a:rPr lang="en-US" altLang="ko-KR" i="1">
                            <a:solidFill>
                              <a:srgbClr val="C00000"/>
                            </a:solidFill>
                            <a:latin typeface="Cambria Math" panose="02040503050406030204" pitchFamily="18" charset="0"/>
                          </a:rPr>
                          <m:t>𝑒𝑥𝑝</m:t>
                        </m:r>
                      </m:sub>
                    </m:sSub>
                  </m:oMath>
                </a14:m>
                <a:r>
                  <a:rPr lang="en-US" altLang="ko-KR" dirty="0"/>
                  <a:t>(heavy nonet)</a:t>
                </a:r>
                <a:endParaRPr lang="ko-KR" altLang="en-US" dirty="0"/>
              </a:p>
            </p:txBody>
          </p:sp>
        </mc:Choice>
        <mc:Fallback xmlns="">
          <p:sp>
            <p:nvSpPr>
              <p:cNvPr id="26" name="TextBox 25">
                <a:extLst>
                  <a:ext uri="{FF2B5EF4-FFF2-40B4-BE49-F238E27FC236}">
                    <a16:creationId xmlns:a16="http://schemas.microsoft.com/office/drawing/2014/main" id="{692C0E30-964B-9BE0-3276-500780E0FF2D}"/>
                  </a:ext>
                </a:extLst>
              </p:cNvPr>
              <p:cNvSpPr txBox="1">
                <a:spLocks noRot="1" noChangeAspect="1" noMove="1" noResize="1" noEditPoints="1" noAdjustHandles="1" noChangeArrowheads="1" noChangeShapeType="1" noTextEdit="1"/>
              </p:cNvSpPr>
              <p:nvPr/>
            </p:nvSpPr>
            <p:spPr>
              <a:xfrm>
                <a:off x="1187859" y="4687129"/>
                <a:ext cx="3719047" cy="390748"/>
              </a:xfrm>
              <a:prstGeom prst="rect">
                <a:avLst/>
              </a:prstGeom>
              <a:blipFill>
                <a:blip r:embed="rId4"/>
                <a:stretch>
                  <a:fillRect t="-4412" r="-977" b="-16176"/>
                </a:stretch>
              </a:blipFill>
              <a:ln w="22225">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직사각형 26">
                <a:extLst>
                  <a:ext uri="{FF2B5EF4-FFF2-40B4-BE49-F238E27FC236}">
                    <a16:creationId xmlns:a16="http://schemas.microsoft.com/office/drawing/2014/main" id="{15ADF9C2-BE0C-ACFA-B7C0-CAE0A5E26346}"/>
                  </a:ext>
                </a:extLst>
              </p:cNvPr>
              <p:cNvSpPr/>
              <p:nvPr/>
            </p:nvSpPr>
            <p:spPr>
              <a:xfrm>
                <a:off x="2291576" y="1152577"/>
                <a:ext cx="2147703" cy="429990"/>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m:rPr>
                              <m:sty m:val="p"/>
                            </m:rPr>
                            <a:rPr lang="el-GR" altLang="ko-KR" sz="2000" i="1">
                              <a:latin typeface="Cambria Math" panose="02040503050406030204" pitchFamily="18" charset="0"/>
                              <a:ea typeface="Cambria Math" panose="02040503050406030204" pitchFamily="18" charset="0"/>
                            </a:rPr>
                            <m:t>Γ</m:t>
                          </m:r>
                        </m:e>
                        <m:sub>
                          <m:r>
                            <a:rPr lang="en-US" altLang="ko-KR" sz="2000" i="1">
                              <a:latin typeface="Cambria Math" panose="02040503050406030204" pitchFamily="18" charset="0"/>
                            </a:rPr>
                            <m:t>𝑝𝑎𝑟𝑡𝑖𝑎𝑙</m:t>
                          </m:r>
                        </m:sub>
                      </m:sSub>
                      <m:r>
                        <a:rPr lang="en-US" altLang="ko-KR" sz="2000" b="0" i="1" smtClean="0">
                          <a:latin typeface="Cambria Math" panose="02040503050406030204" pitchFamily="18" charset="0"/>
                        </a:rPr>
                        <m:t>=</m:t>
                      </m:r>
                      <m:sSup>
                        <m:sSupPr>
                          <m:ctrlPr>
                            <a:rPr lang="el-GR" altLang="ko-KR" sz="2000" i="1">
                              <a:solidFill>
                                <a:srgbClr val="0033CC"/>
                              </a:solidFill>
                              <a:latin typeface="Cambria Math" panose="02040503050406030204" pitchFamily="18" charset="0"/>
                              <a:ea typeface="Cambria Math" panose="02040503050406030204" pitchFamily="18" charset="0"/>
                            </a:rPr>
                          </m:ctrlPr>
                        </m:sSupPr>
                        <m:e>
                          <m:r>
                            <a:rPr lang="en-US" altLang="ko-KR" sz="2000" i="1">
                              <a:solidFill>
                                <a:srgbClr val="0033CC"/>
                              </a:solidFill>
                              <a:latin typeface="Cambria Math" panose="02040503050406030204" pitchFamily="18" charset="0"/>
                              <a:ea typeface="Cambria Math" panose="02040503050406030204" pitchFamily="18" charset="0"/>
                            </a:rPr>
                            <m:t>𝐺</m:t>
                          </m:r>
                        </m:e>
                        <m:sup>
                          <m:r>
                            <a:rPr lang="en-US" altLang="ko-KR" sz="2000" i="1">
                              <a:solidFill>
                                <a:srgbClr val="0033CC"/>
                              </a:solidFill>
                              <a:latin typeface="Cambria Math" panose="02040503050406030204" pitchFamily="18" charset="0"/>
                              <a:ea typeface="Cambria Math" panose="02040503050406030204" pitchFamily="18" charset="0"/>
                            </a:rPr>
                            <m:t>2</m:t>
                          </m:r>
                        </m:sup>
                      </m:sSup>
                      <m:r>
                        <a:rPr lang="en-US" altLang="ko-KR" sz="2000" b="0" i="1" smtClean="0">
                          <a:solidFill>
                            <a:srgbClr val="0033CC"/>
                          </a:solidFill>
                          <a:latin typeface="Cambria Math" panose="02040503050406030204" pitchFamily="18" charset="0"/>
                          <a:ea typeface="Cambria Math" panose="02040503050406030204" pitchFamily="18" charset="0"/>
                        </a:rPr>
                        <m:t> </m:t>
                      </m:r>
                      <m:sSub>
                        <m:sSubPr>
                          <m:ctrlPr>
                            <a:rPr lang="el-GR" altLang="ko-KR" sz="2000" i="1">
                              <a:latin typeface="Cambria Math" panose="02040503050406030204" pitchFamily="18" charset="0"/>
                              <a:ea typeface="Cambria Math" panose="02040503050406030204" pitchFamily="18" charset="0"/>
                            </a:rPr>
                          </m:ctrlPr>
                        </m:sSubPr>
                        <m:e>
                          <m:r>
                            <m:rPr>
                              <m:sty m:val="p"/>
                            </m:rPr>
                            <a:rPr lang="el-GR" altLang="ko-KR" sz="2000" i="1">
                              <a:latin typeface="Cambria Math" panose="02040503050406030204" pitchFamily="18" charset="0"/>
                              <a:ea typeface="Cambria Math" panose="02040503050406030204" pitchFamily="18" charset="0"/>
                            </a:rPr>
                            <m:t>Γ</m:t>
                          </m:r>
                        </m:e>
                        <m:sub>
                          <m:r>
                            <a:rPr lang="en-US" altLang="ko-KR" sz="2000" i="1" smtClean="0">
                              <a:solidFill>
                                <a:srgbClr val="C00000"/>
                              </a:solidFill>
                              <a:latin typeface="Cambria Math" panose="02040503050406030204" pitchFamily="18" charset="0"/>
                              <a:ea typeface="Cambria Math" panose="02040503050406030204" pitchFamily="18" charset="0"/>
                            </a:rPr>
                            <m:t>𝑘𝑖𝑛</m:t>
                          </m:r>
                        </m:sub>
                      </m:sSub>
                    </m:oMath>
                  </m:oMathPara>
                </a14:m>
                <a:endParaRPr lang="ko-KR" altLang="en-US" sz="2000" dirty="0"/>
              </a:p>
            </p:txBody>
          </p:sp>
        </mc:Choice>
        <mc:Fallback xmlns="">
          <p:sp>
            <p:nvSpPr>
              <p:cNvPr id="27" name="직사각형 26">
                <a:extLst>
                  <a:ext uri="{FF2B5EF4-FFF2-40B4-BE49-F238E27FC236}">
                    <a16:creationId xmlns:a16="http://schemas.microsoft.com/office/drawing/2014/main" id="{15ADF9C2-BE0C-ACFA-B7C0-CAE0A5E26346}"/>
                  </a:ext>
                </a:extLst>
              </p:cNvPr>
              <p:cNvSpPr>
                <a:spLocks noRot="1" noChangeAspect="1" noMove="1" noResize="1" noEditPoints="1" noAdjustHandles="1" noChangeArrowheads="1" noChangeShapeType="1" noTextEdit="1"/>
              </p:cNvSpPr>
              <p:nvPr/>
            </p:nvSpPr>
            <p:spPr>
              <a:xfrm>
                <a:off x="2291576" y="1152577"/>
                <a:ext cx="2147703" cy="429990"/>
              </a:xfrm>
              <a:prstGeom prst="rect">
                <a:avLst/>
              </a:prstGeom>
              <a:blipFill>
                <a:blip r:embed="rId5"/>
                <a:stretch>
                  <a:fillRect b="-8219"/>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96D2E2-919B-38AB-E6BC-07A3DB7B1DCB}"/>
                  </a:ext>
                </a:extLst>
              </p:cNvPr>
              <p:cNvSpPr txBox="1"/>
              <p:nvPr/>
            </p:nvSpPr>
            <p:spPr>
              <a:xfrm>
                <a:off x="576812" y="469632"/>
                <a:ext cx="8477655" cy="707886"/>
              </a:xfrm>
              <a:prstGeom prst="rect">
                <a:avLst/>
              </a:prstGeom>
              <a:noFill/>
            </p:spPr>
            <p:txBody>
              <a:bodyPr wrap="square">
                <a:spAutoFit/>
              </a:bodyPr>
              <a:lstStyle/>
              <a:p>
                <a:pPr marL="285750" indent="-285750">
                  <a:buFont typeface="Wingdings" panose="05000000000000000000" pitchFamily="2" charset="2"/>
                  <a:buChar char="§"/>
                </a:pPr>
                <a:r>
                  <a:rPr lang="en-US" altLang="ko-KR" sz="2000" dirty="0"/>
                  <a:t>This prediction, </a:t>
                </a:r>
                <a14:m>
                  <m:oMath xmlns:m="http://schemas.openxmlformats.org/officeDocument/2006/math">
                    <m:d>
                      <m:dPr>
                        <m:begChr m:val="|"/>
                        <m:endChr m:val="|"/>
                        <m:ctrlPr>
                          <a:rPr lang="en-US" altLang="ko-KR" sz="2000" i="1" smtClean="0">
                            <a:solidFill>
                              <a:srgbClr val="C00000"/>
                            </a:solidFill>
                            <a:latin typeface="Cambria Math" panose="02040503050406030204" pitchFamily="18" charset="0"/>
                          </a:rPr>
                        </m:ctrlPr>
                      </m:dPr>
                      <m:e>
                        <m:r>
                          <a:rPr lang="en-US" altLang="ko-KR" sz="2000" i="1">
                            <a:solidFill>
                              <a:srgbClr val="C00000"/>
                            </a:solidFill>
                            <a:latin typeface="Cambria Math" panose="02040503050406030204" pitchFamily="18" charset="0"/>
                          </a:rPr>
                          <m:t>𝐺</m:t>
                        </m:r>
                      </m:e>
                    </m:d>
                  </m:oMath>
                </a14:m>
                <a:r>
                  <a:rPr lang="en-US" altLang="ko-KR" sz="2000" dirty="0"/>
                  <a:t>(light nonet)</a:t>
                </a:r>
                <a:r>
                  <a:rPr lang="en-US" altLang="ko-KR" sz="2000" dirty="0">
                    <a:solidFill>
                      <a:srgbClr val="0033CC"/>
                    </a:solidFill>
                  </a:rPr>
                  <a:t> </a:t>
                </a:r>
                <a14:m>
                  <m:oMath xmlns:m="http://schemas.openxmlformats.org/officeDocument/2006/math">
                    <m:r>
                      <a:rPr lang="en-US" altLang="ko-KR" sz="2000" i="1">
                        <a:solidFill>
                          <a:srgbClr val="0033CC"/>
                        </a:solidFill>
                        <a:latin typeface="Cambria Math" panose="02040503050406030204" pitchFamily="18" charset="0"/>
                        <a:ea typeface="Cambria Math" panose="02040503050406030204" pitchFamily="18" charset="0"/>
                      </a:rPr>
                      <m:t>≫</m:t>
                    </m:r>
                    <m:d>
                      <m:dPr>
                        <m:begChr m:val="|"/>
                        <m:endChr m:val="|"/>
                        <m:ctrlPr>
                          <a:rPr lang="en-US" altLang="ko-KR" sz="2000" i="1">
                            <a:solidFill>
                              <a:srgbClr val="C00000"/>
                            </a:solidFill>
                            <a:latin typeface="Cambria Math" panose="02040503050406030204" pitchFamily="18" charset="0"/>
                          </a:rPr>
                        </m:ctrlPr>
                      </m:dPr>
                      <m:e>
                        <m:r>
                          <a:rPr lang="en-US" altLang="ko-KR" sz="2000" i="1">
                            <a:solidFill>
                              <a:srgbClr val="C00000"/>
                            </a:solidFill>
                            <a:latin typeface="Cambria Math" panose="02040503050406030204" pitchFamily="18" charset="0"/>
                          </a:rPr>
                          <m:t>𝐺</m:t>
                        </m:r>
                        <m:r>
                          <a:rPr lang="en-US" altLang="ko-KR" sz="2000" b="0" i="1" smtClean="0">
                            <a:solidFill>
                              <a:srgbClr val="C00000"/>
                            </a:solidFill>
                            <a:latin typeface="Cambria Math" panose="02040503050406030204" pitchFamily="18" charset="0"/>
                          </a:rPr>
                          <m:t>′</m:t>
                        </m:r>
                      </m:e>
                    </m:d>
                  </m:oMath>
                </a14:m>
                <a:r>
                  <a:rPr lang="en-US" altLang="ko-KR" sz="2000" dirty="0"/>
                  <a:t> (heavy nonet), can be experimentally verified by examining </a:t>
                </a:r>
                <a:r>
                  <a:rPr lang="en-US" altLang="ko-KR" sz="2000" dirty="0">
                    <a:solidFill>
                      <a:srgbClr val="C00000"/>
                    </a:solidFill>
                  </a:rPr>
                  <a:t>partial decay widths</a:t>
                </a:r>
                <a:r>
                  <a:rPr lang="en-US" altLang="ko-KR" sz="2000" dirty="0"/>
                  <a:t>,</a:t>
                </a:r>
                <a:endParaRPr lang="ko-KR" altLang="en-US" sz="2000" dirty="0"/>
              </a:p>
            </p:txBody>
          </p:sp>
        </mc:Choice>
        <mc:Fallback xmlns="">
          <p:sp>
            <p:nvSpPr>
              <p:cNvPr id="28" name="TextBox 27">
                <a:extLst>
                  <a:ext uri="{FF2B5EF4-FFF2-40B4-BE49-F238E27FC236}">
                    <a16:creationId xmlns:a16="http://schemas.microsoft.com/office/drawing/2014/main" id="{2A96D2E2-919B-38AB-E6BC-07A3DB7B1DCB}"/>
                  </a:ext>
                </a:extLst>
              </p:cNvPr>
              <p:cNvSpPr txBox="1">
                <a:spLocks noRot="1" noChangeAspect="1" noMove="1" noResize="1" noEditPoints="1" noAdjustHandles="1" noChangeArrowheads="1" noChangeShapeType="1" noTextEdit="1"/>
              </p:cNvSpPr>
              <p:nvPr/>
            </p:nvSpPr>
            <p:spPr>
              <a:xfrm>
                <a:off x="576812" y="469632"/>
                <a:ext cx="8477655" cy="707886"/>
              </a:xfrm>
              <a:prstGeom prst="rect">
                <a:avLst/>
              </a:prstGeom>
              <a:blipFill>
                <a:blip r:embed="rId6"/>
                <a:stretch>
                  <a:fillRect l="-647" t="-4310" b="-1465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a:extLst>
                  <a:ext uri="{FF2B5EF4-FFF2-40B4-BE49-F238E27FC236}">
                    <a16:creationId xmlns:a16="http://schemas.microsoft.com/office/drawing/2014/main" id="{3D31AC29-FE3C-AD6F-7173-FD1FD1895D5C}"/>
                  </a:ext>
                </a:extLst>
              </p:cNvPr>
              <p:cNvSpPr/>
              <p:nvPr/>
            </p:nvSpPr>
            <p:spPr>
              <a:xfrm>
                <a:off x="621185" y="5168717"/>
                <a:ext cx="7440460" cy="731547"/>
              </a:xfrm>
              <a:prstGeom prst="rect">
                <a:avLst/>
              </a:prstGeom>
            </p:spPr>
            <p:txBody>
              <a:bodyPr wrap="square">
                <a:spAutoFit/>
              </a:bodyPr>
              <a:lstStyle/>
              <a:p>
                <a:pPr marL="285750" indent="-285750">
                  <a:buFont typeface="Wingdings" panose="05000000000000000000" pitchFamily="2" charset="2"/>
                  <a:buChar char="§"/>
                </a:pPr>
                <a:r>
                  <a:rPr lang="en-US" altLang="ko-KR" sz="2000" dirty="0"/>
                  <a:t>As  </a:t>
                </a:r>
                <a14:m>
                  <m:oMath xmlns:m="http://schemas.openxmlformats.org/officeDocument/2006/math">
                    <m:sSub>
                      <m:sSubPr>
                        <m:ctrlPr>
                          <a:rPr lang="en-US" altLang="ko-KR" sz="2000" i="1" smtClean="0">
                            <a:solidFill>
                              <a:schemeClr val="tx1"/>
                            </a:solidFill>
                            <a:latin typeface="Cambria Math" panose="02040503050406030204" pitchFamily="18" charset="0"/>
                          </a:rPr>
                        </m:ctrlPr>
                      </m:sSubPr>
                      <m:e>
                        <m:r>
                          <m:rPr>
                            <m:sty m:val="p"/>
                          </m:rPr>
                          <a:rPr lang="el-GR" altLang="ko-KR" sz="2000" i="1">
                            <a:solidFill>
                              <a:schemeClr val="tx1"/>
                            </a:solidFill>
                            <a:latin typeface="Cambria Math" panose="02040503050406030204" pitchFamily="18" charset="0"/>
                            <a:ea typeface="Cambria Math" panose="02040503050406030204" pitchFamily="18" charset="0"/>
                          </a:rPr>
                          <m:t>Γ</m:t>
                        </m:r>
                      </m:e>
                      <m:sub>
                        <m:r>
                          <a:rPr lang="en-US" altLang="ko-KR" sz="2000" b="0" i="1" smtClean="0">
                            <a:solidFill>
                              <a:srgbClr val="C00000"/>
                            </a:solidFill>
                            <a:latin typeface="Cambria Math" panose="02040503050406030204" pitchFamily="18" charset="0"/>
                            <a:ea typeface="Cambria Math" panose="02040503050406030204" pitchFamily="18" charset="0"/>
                          </a:rPr>
                          <m:t>𝑘𝑖𝑛</m:t>
                        </m:r>
                      </m:sub>
                    </m:sSub>
                  </m:oMath>
                </a14:m>
                <a:r>
                  <a:rPr lang="en-US" altLang="ko-KR" sz="2000" dirty="0">
                    <a:solidFill>
                      <a:schemeClr val="tx1"/>
                    </a:solidFill>
                  </a:rPr>
                  <a:t>(light nonet) </a:t>
                </a:r>
                <a14:m>
                  <m:oMath xmlns:m="http://schemas.openxmlformats.org/officeDocument/2006/math">
                    <m:r>
                      <a:rPr lang="en-US" altLang="ko-KR" sz="2000" b="1" i="1" smtClean="0">
                        <a:solidFill>
                          <a:srgbClr val="00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altLang="ko-KR" sz="2000" i="1">
                            <a:solidFill>
                              <a:schemeClr val="tx1"/>
                            </a:solidFill>
                            <a:latin typeface="Cambria Math" panose="02040503050406030204" pitchFamily="18" charset="0"/>
                          </a:rPr>
                        </m:ctrlPr>
                      </m:sSubPr>
                      <m:e>
                        <m:r>
                          <m:rPr>
                            <m:sty m:val="p"/>
                          </m:rPr>
                          <a:rPr lang="el-GR" altLang="ko-KR" sz="2000" i="1">
                            <a:solidFill>
                              <a:schemeClr val="tx1"/>
                            </a:solidFill>
                            <a:latin typeface="Cambria Math" panose="02040503050406030204" pitchFamily="18" charset="0"/>
                            <a:ea typeface="Cambria Math" panose="02040503050406030204" pitchFamily="18" charset="0"/>
                          </a:rPr>
                          <m:t>Γ</m:t>
                        </m:r>
                        <m:r>
                          <a:rPr lang="en-US" altLang="ko-KR" sz="2000" b="0" i="1" smtClean="0">
                            <a:solidFill>
                              <a:schemeClr val="tx1"/>
                            </a:solidFill>
                            <a:latin typeface="Cambria Math" panose="02040503050406030204" pitchFamily="18" charset="0"/>
                            <a:ea typeface="Cambria Math" panose="02040503050406030204" pitchFamily="18" charset="0"/>
                          </a:rPr>
                          <m:t>′</m:t>
                        </m:r>
                      </m:e>
                      <m:sub>
                        <m:r>
                          <a:rPr lang="en-US" altLang="ko-KR" sz="2000" b="0" i="1" smtClean="0">
                            <a:solidFill>
                              <a:srgbClr val="C00000"/>
                            </a:solidFill>
                            <a:latin typeface="Cambria Math" panose="02040503050406030204" pitchFamily="18" charset="0"/>
                            <a:ea typeface="Cambria Math" panose="02040503050406030204" pitchFamily="18" charset="0"/>
                          </a:rPr>
                          <m:t>𝑘𝑖𝑛</m:t>
                        </m:r>
                      </m:sub>
                    </m:sSub>
                  </m:oMath>
                </a14:m>
                <a:r>
                  <a:rPr lang="en-US" altLang="ko-KR" sz="2000" dirty="0">
                    <a:solidFill>
                      <a:schemeClr val="tx1"/>
                    </a:solidFill>
                  </a:rPr>
                  <a:t>(heavy nonet), only </a:t>
                </a:r>
                <a:r>
                  <a:rPr lang="en-US" altLang="ko-KR" sz="2000" dirty="0"/>
                  <a:t>way to reproduce this unnatural trend is to have</a:t>
                </a:r>
                <a:r>
                  <a:rPr lang="en-US" altLang="ko-KR" sz="2000" dirty="0">
                    <a:solidFill>
                      <a:schemeClr val="tx1"/>
                    </a:solidFill>
                  </a:rPr>
                  <a:t>,</a:t>
                </a:r>
                <a:endParaRPr lang="en-US" altLang="ko-KR" sz="2000" dirty="0">
                  <a:solidFill>
                    <a:srgbClr val="0033CC"/>
                  </a:solidFill>
                </a:endParaRPr>
              </a:p>
            </p:txBody>
          </p:sp>
        </mc:Choice>
        <mc:Fallback xmlns="">
          <p:sp>
            <p:nvSpPr>
              <p:cNvPr id="4" name="직사각형 3">
                <a:extLst>
                  <a:ext uri="{FF2B5EF4-FFF2-40B4-BE49-F238E27FC236}">
                    <a16:creationId xmlns:a16="http://schemas.microsoft.com/office/drawing/2014/main" id="{3D31AC29-FE3C-AD6F-7173-FD1FD1895D5C}"/>
                  </a:ext>
                </a:extLst>
              </p:cNvPr>
              <p:cNvSpPr>
                <a:spLocks noRot="1" noChangeAspect="1" noMove="1" noResize="1" noEditPoints="1" noAdjustHandles="1" noChangeArrowheads="1" noChangeShapeType="1" noTextEdit="1"/>
              </p:cNvSpPr>
              <p:nvPr/>
            </p:nvSpPr>
            <p:spPr>
              <a:xfrm>
                <a:off x="621185" y="5168717"/>
                <a:ext cx="7440460" cy="731547"/>
              </a:xfrm>
              <a:prstGeom prst="rect">
                <a:avLst/>
              </a:prstGeom>
              <a:blipFill>
                <a:blip r:embed="rId7"/>
                <a:stretch>
                  <a:fillRect l="-738" t="-5000" b="-108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2363B5-30E8-1E51-42C6-3145631B7FFC}"/>
                  </a:ext>
                </a:extLst>
              </p:cNvPr>
              <p:cNvSpPr txBox="1"/>
              <p:nvPr/>
            </p:nvSpPr>
            <p:spPr>
              <a:xfrm>
                <a:off x="2310373" y="5932155"/>
                <a:ext cx="3958996" cy="400110"/>
              </a:xfrm>
              <a:prstGeom prst="rect">
                <a:avLst/>
              </a:prstGeom>
              <a:noFill/>
              <a:ln w="22225">
                <a:solidFill>
                  <a:schemeClr val="accent1"/>
                </a:solidFill>
              </a:ln>
            </p:spPr>
            <p:txBody>
              <a:bodyPr wrap="square">
                <a:spAutoFit/>
              </a:bodyPr>
              <a:lstStyle/>
              <a:p>
                <a14:m>
                  <m:oMath xmlns:m="http://schemas.openxmlformats.org/officeDocument/2006/math">
                    <m:d>
                      <m:dPr>
                        <m:begChr m:val="|"/>
                        <m:endChr m:val="|"/>
                        <m:ctrlPr>
                          <a:rPr lang="en-US" altLang="ko-KR" sz="2000" i="1" smtClean="0">
                            <a:solidFill>
                              <a:srgbClr val="C00000"/>
                            </a:solidFill>
                            <a:latin typeface="Cambria Math" panose="02040503050406030204" pitchFamily="18" charset="0"/>
                          </a:rPr>
                        </m:ctrlPr>
                      </m:dPr>
                      <m:e>
                        <m:r>
                          <a:rPr lang="en-US" altLang="ko-KR" sz="2000" i="1">
                            <a:solidFill>
                              <a:srgbClr val="C00000"/>
                            </a:solidFill>
                            <a:latin typeface="Cambria Math" panose="02040503050406030204" pitchFamily="18" charset="0"/>
                          </a:rPr>
                          <m:t>𝐺</m:t>
                        </m:r>
                      </m:e>
                    </m:d>
                  </m:oMath>
                </a14:m>
                <a:r>
                  <a:rPr lang="en-US" altLang="ko-KR" sz="2000" dirty="0"/>
                  <a:t>(light nonet)</a:t>
                </a:r>
                <a:r>
                  <a:rPr lang="en-US" altLang="ko-KR" sz="2000" dirty="0">
                    <a:solidFill>
                      <a:srgbClr val="0033CC"/>
                    </a:solidFill>
                  </a:rPr>
                  <a:t> </a:t>
                </a:r>
                <a14:m>
                  <m:oMath xmlns:m="http://schemas.openxmlformats.org/officeDocument/2006/math">
                    <m:r>
                      <a:rPr lang="en-US" altLang="ko-KR" sz="2000" i="1">
                        <a:solidFill>
                          <a:srgbClr val="0033CC"/>
                        </a:solidFill>
                        <a:latin typeface="Cambria Math" panose="02040503050406030204" pitchFamily="18" charset="0"/>
                        <a:ea typeface="Cambria Math" panose="02040503050406030204" pitchFamily="18" charset="0"/>
                      </a:rPr>
                      <m:t>≫</m:t>
                    </m:r>
                    <m:d>
                      <m:dPr>
                        <m:begChr m:val="|"/>
                        <m:endChr m:val="|"/>
                        <m:ctrlPr>
                          <a:rPr lang="en-US" altLang="ko-KR" sz="2000" i="1">
                            <a:solidFill>
                              <a:srgbClr val="C00000"/>
                            </a:solidFill>
                            <a:latin typeface="Cambria Math" panose="02040503050406030204" pitchFamily="18" charset="0"/>
                          </a:rPr>
                        </m:ctrlPr>
                      </m:dPr>
                      <m:e>
                        <m:r>
                          <a:rPr lang="en-US" altLang="ko-KR" sz="2000" i="1">
                            <a:solidFill>
                              <a:srgbClr val="C00000"/>
                            </a:solidFill>
                            <a:latin typeface="Cambria Math" panose="02040503050406030204" pitchFamily="18" charset="0"/>
                          </a:rPr>
                          <m:t>𝐺</m:t>
                        </m:r>
                        <m:r>
                          <a:rPr lang="en-US" altLang="ko-KR" sz="2000" b="0" i="1" smtClean="0">
                            <a:solidFill>
                              <a:srgbClr val="C00000"/>
                            </a:solidFill>
                            <a:latin typeface="Cambria Math" panose="02040503050406030204" pitchFamily="18" charset="0"/>
                          </a:rPr>
                          <m:t>′</m:t>
                        </m:r>
                      </m:e>
                    </m:d>
                  </m:oMath>
                </a14:m>
                <a:r>
                  <a:rPr lang="en-US" altLang="ko-KR" sz="2000" dirty="0"/>
                  <a:t>(heavy nonet)</a:t>
                </a:r>
                <a:endParaRPr lang="ko-KR" altLang="en-US" sz="2000" dirty="0"/>
              </a:p>
            </p:txBody>
          </p:sp>
        </mc:Choice>
        <mc:Fallback xmlns="">
          <p:sp>
            <p:nvSpPr>
              <p:cNvPr id="5" name="TextBox 4">
                <a:extLst>
                  <a:ext uri="{FF2B5EF4-FFF2-40B4-BE49-F238E27FC236}">
                    <a16:creationId xmlns:a16="http://schemas.microsoft.com/office/drawing/2014/main" id="{AC2363B5-30E8-1E51-42C6-3145631B7FFC}"/>
                  </a:ext>
                </a:extLst>
              </p:cNvPr>
              <p:cNvSpPr txBox="1">
                <a:spLocks noRot="1" noChangeAspect="1" noMove="1" noResize="1" noEditPoints="1" noAdjustHandles="1" noChangeArrowheads="1" noChangeShapeType="1" noTextEdit="1"/>
              </p:cNvSpPr>
              <p:nvPr/>
            </p:nvSpPr>
            <p:spPr>
              <a:xfrm>
                <a:off x="2310373" y="5932155"/>
                <a:ext cx="3958996" cy="400110"/>
              </a:xfrm>
              <a:prstGeom prst="rect">
                <a:avLst/>
              </a:prstGeom>
              <a:blipFill>
                <a:blip r:embed="rId8"/>
                <a:stretch>
                  <a:fillRect t="-4286" r="-3063" b="-21429"/>
                </a:stretch>
              </a:blipFill>
              <a:ln w="22225">
                <a:solidFill>
                  <a:schemeClr val="accent1"/>
                </a:solidFill>
              </a:ln>
            </p:spPr>
            <p:txBody>
              <a:bodyPr/>
              <a:lstStyle/>
              <a:p>
                <a:r>
                  <a:rPr lang="ko-KR" altLang="en-US">
                    <a:noFill/>
                  </a:rPr>
                  <a:t> </a:t>
                </a:r>
              </a:p>
            </p:txBody>
          </p:sp>
        </mc:Fallback>
      </mc:AlternateContent>
      <p:sp>
        <p:nvSpPr>
          <p:cNvPr id="3" name="TextBox 2">
            <a:extLst>
              <a:ext uri="{FF2B5EF4-FFF2-40B4-BE49-F238E27FC236}">
                <a16:creationId xmlns:a16="http://schemas.microsoft.com/office/drawing/2014/main" id="{18E0A5ED-E6DD-0659-BFAE-C6E3D4AB695B}"/>
              </a:ext>
            </a:extLst>
          </p:cNvPr>
          <p:cNvSpPr txBox="1"/>
          <p:nvPr/>
        </p:nvSpPr>
        <p:spPr>
          <a:xfrm>
            <a:off x="7135511" y="2005397"/>
            <a:ext cx="1784554" cy="307777"/>
          </a:xfrm>
          <a:prstGeom prst="rect">
            <a:avLst/>
          </a:prstGeom>
          <a:noFill/>
        </p:spPr>
        <p:txBody>
          <a:bodyPr wrap="square">
            <a:spAutoFit/>
          </a:bodyPr>
          <a:lstStyle/>
          <a:p>
            <a:r>
              <a:rPr lang="fr-FR" altLang="ko-KR" sz="1400" dirty="0">
                <a:solidFill>
                  <a:srgbClr val="0033CC"/>
                </a:solidFill>
              </a:rPr>
              <a:t>[EPJC(2022) 82, 1113]</a:t>
            </a:r>
            <a:endParaRPr lang="ko-KR" altLang="en-US" sz="14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1012BB0-B18A-D71B-4754-6C5C04908C26}"/>
                  </a:ext>
                </a:extLst>
              </p:cNvPr>
              <p:cNvSpPr txBox="1"/>
              <p:nvPr/>
            </p:nvSpPr>
            <p:spPr>
              <a:xfrm>
                <a:off x="5501703" y="4690240"/>
                <a:ext cx="1906800" cy="369332"/>
              </a:xfrm>
              <a:prstGeom prst="rect">
                <a:avLst/>
              </a:prstGeom>
              <a:noFill/>
              <a:ln w="22225">
                <a:solidFill>
                  <a:schemeClr val="accent1"/>
                </a:solidFill>
              </a:ln>
            </p:spPr>
            <p:txBody>
              <a:bodyPr wrap="square">
                <a:spAutoFit/>
              </a:bodyPr>
              <a:lstStyle/>
              <a:p>
                <a14:m>
                  <m:oMath xmlns:m="http://schemas.openxmlformats.org/officeDocument/2006/math">
                    <m:sSup>
                      <m:sSupPr>
                        <m:ctrlPr>
                          <a:rPr lang="el-GR" altLang="ko-KR" i="1" smtClean="0">
                            <a:solidFill>
                              <a:srgbClr val="0033CC"/>
                            </a:solidFill>
                            <a:latin typeface="Cambria Math" panose="02040503050406030204" pitchFamily="18" charset="0"/>
                            <a:ea typeface="Cambria Math" panose="02040503050406030204" pitchFamily="18" charset="0"/>
                          </a:rPr>
                        </m:ctrlPr>
                      </m:sSupPr>
                      <m:e>
                        <m:r>
                          <a:rPr lang="en-US" altLang="ko-KR" i="1">
                            <a:solidFill>
                              <a:srgbClr val="0033CC"/>
                            </a:solidFill>
                            <a:latin typeface="Cambria Math" panose="02040503050406030204" pitchFamily="18" charset="0"/>
                            <a:ea typeface="Cambria Math" panose="02040503050406030204" pitchFamily="18" charset="0"/>
                          </a:rPr>
                          <m:t>𝐺</m:t>
                        </m:r>
                      </m:e>
                      <m:sup>
                        <m:r>
                          <a:rPr lang="en-US" altLang="ko-KR" i="1">
                            <a:solidFill>
                              <a:srgbClr val="0033CC"/>
                            </a:solidFill>
                            <a:latin typeface="Cambria Math" panose="02040503050406030204" pitchFamily="18" charset="0"/>
                            <a:ea typeface="Cambria Math" panose="02040503050406030204" pitchFamily="18" charset="0"/>
                          </a:rPr>
                          <m:t>2</m:t>
                        </m:r>
                      </m:sup>
                    </m:sSup>
                    <m:sSub>
                      <m:sSubPr>
                        <m:ctrlPr>
                          <a:rPr lang="el-GR" altLang="ko-KR" i="1">
                            <a:latin typeface="Cambria Math" panose="02040503050406030204" pitchFamily="18" charset="0"/>
                            <a:ea typeface="Cambria Math" panose="02040503050406030204" pitchFamily="18" charset="0"/>
                          </a:rPr>
                        </m:ctrlPr>
                      </m:sSubPr>
                      <m:e>
                        <m:r>
                          <m:rPr>
                            <m:sty m:val="p"/>
                          </m:rPr>
                          <a:rPr lang="el-GR" altLang="ko-KR" i="1">
                            <a:latin typeface="Cambria Math" panose="02040503050406030204" pitchFamily="18" charset="0"/>
                            <a:ea typeface="Cambria Math" panose="02040503050406030204" pitchFamily="18" charset="0"/>
                          </a:rPr>
                          <m:t>Γ</m:t>
                        </m:r>
                      </m:e>
                      <m:sub>
                        <m:r>
                          <a:rPr lang="en-US" altLang="ko-KR" i="1">
                            <a:solidFill>
                              <a:srgbClr val="C00000"/>
                            </a:solidFill>
                            <a:latin typeface="Cambria Math" panose="02040503050406030204" pitchFamily="18" charset="0"/>
                            <a:ea typeface="Cambria Math" panose="02040503050406030204" pitchFamily="18" charset="0"/>
                          </a:rPr>
                          <m:t>𝑘𝑖𝑛</m:t>
                        </m:r>
                      </m:sub>
                    </m:sSub>
                  </m:oMath>
                </a14:m>
                <a:r>
                  <a:rPr lang="en-US" altLang="ko-KR" dirty="0"/>
                  <a:t> </a:t>
                </a:r>
                <a14:m>
                  <m:oMath xmlns:m="http://schemas.openxmlformats.org/officeDocument/2006/math">
                    <m:r>
                      <a:rPr lang="en-US" altLang="ko-KR" i="1">
                        <a:latin typeface="Cambria Math" panose="02040503050406030204" pitchFamily="18" charset="0"/>
                        <a:ea typeface="Cambria Math" panose="02040503050406030204" pitchFamily="18" charset="0"/>
                      </a:rPr>
                      <m:t>≳</m:t>
                    </m:r>
                    <m:sSup>
                      <m:sSupPr>
                        <m:ctrlPr>
                          <a:rPr lang="el-GR" altLang="ko-KR" i="1">
                            <a:solidFill>
                              <a:srgbClr val="0033CC"/>
                            </a:solidFill>
                            <a:latin typeface="Cambria Math" panose="02040503050406030204" pitchFamily="18" charset="0"/>
                            <a:ea typeface="Cambria Math" panose="02040503050406030204" pitchFamily="18" charset="0"/>
                          </a:rPr>
                        </m:ctrlPr>
                      </m:sSupPr>
                      <m:e>
                        <m:r>
                          <a:rPr lang="en-US" altLang="ko-KR" i="1">
                            <a:solidFill>
                              <a:srgbClr val="0033CC"/>
                            </a:solidFill>
                            <a:latin typeface="Cambria Math" panose="02040503050406030204" pitchFamily="18" charset="0"/>
                            <a:ea typeface="Cambria Math" panose="02040503050406030204" pitchFamily="18" charset="0"/>
                          </a:rPr>
                          <m:t>𝐺</m:t>
                        </m:r>
                      </m:e>
                      <m:sup>
                        <m:r>
                          <a:rPr lang="en-US" altLang="ko-KR" b="0" i="1" smtClean="0">
                            <a:solidFill>
                              <a:srgbClr val="0033CC"/>
                            </a:solidFill>
                            <a:latin typeface="Cambria Math" panose="02040503050406030204" pitchFamily="18" charset="0"/>
                            <a:ea typeface="Cambria Math" panose="02040503050406030204" pitchFamily="18" charset="0"/>
                          </a:rPr>
                          <m:t>′</m:t>
                        </m:r>
                        <m:r>
                          <a:rPr lang="en-US" altLang="ko-KR" i="1">
                            <a:solidFill>
                              <a:srgbClr val="0033CC"/>
                            </a:solidFill>
                            <a:latin typeface="Cambria Math" panose="02040503050406030204" pitchFamily="18" charset="0"/>
                            <a:ea typeface="Cambria Math" panose="02040503050406030204" pitchFamily="18" charset="0"/>
                          </a:rPr>
                          <m:t>2</m:t>
                        </m:r>
                      </m:sup>
                    </m:sSup>
                    <m:sSub>
                      <m:sSubPr>
                        <m:ctrlPr>
                          <a:rPr lang="el-GR" altLang="ko-KR" i="1">
                            <a:latin typeface="Cambria Math" panose="02040503050406030204" pitchFamily="18" charset="0"/>
                            <a:ea typeface="Cambria Math" panose="02040503050406030204" pitchFamily="18" charset="0"/>
                          </a:rPr>
                        </m:ctrlPr>
                      </m:sSubPr>
                      <m:e>
                        <m:r>
                          <m:rPr>
                            <m:sty m:val="p"/>
                          </m:rPr>
                          <a:rPr lang="el-GR" altLang="ko-KR" i="1">
                            <a:latin typeface="Cambria Math" panose="02040503050406030204" pitchFamily="18" charset="0"/>
                            <a:ea typeface="Cambria Math" panose="02040503050406030204" pitchFamily="18" charset="0"/>
                          </a:rPr>
                          <m:t>Γ</m:t>
                        </m:r>
                        <m:r>
                          <a:rPr lang="en-US" altLang="ko-KR" b="0" i="1" smtClean="0">
                            <a:latin typeface="Cambria Math" panose="02040503050406030204" pitchFamily="18" charset="0"/>
                            <a:ea typeface="Cambria Math" panose="02040503050406030204" pitchFamily="18" charset="0"/>
                          </a:rPr>
                          <m:t>′</m:t>
                        </m:r>
                      </m:e>
                      <m:sub>
                        <m:r>
                          <a:rPr lang="en-US" altLang="ko-KR" i="1">
                            <a:solidFill>
                              <a:srgbClr val="C00000"/>
                            </a:solidFill>
                            <a:latin typeface="Cambria Math" panose="02040503050406030204" pitchFamily="18" charset="0"/>
                            <a:ea typeface="Cambria Math" panose="02040503050406030204" pitchFamily="18" charset="0"/>
                          </a:rPr>
                          <m:t>𝑘𝑖𝑛</m:t>
                        </m:r>
                      </m:sub>
                    </m:sSub>
                  </m:oMath>
                </a14:m>
                <a:endParaRPr lang="ko-KR" altLang="en-US" dirty="0"/>
              </a:p>
            </p:txBody>
          </p:sp>
        </mc:Choice>
        <mc:Fallback xmlns="">
          <p:sp>
            <p:nvSpPr>
              <p:cNvPr id="6" name="TextBox 5">
                <a:extLst>
                  <a:ext uri="{FF2B5EF4-FFF2-40B4-BE49-F238E27FC236}">
                    <a16:creationId xmlns:a16="http://schemas.microsoft.com/office/drawing/2014/main" id="{71012BB0-B18A-D71B-4754-6C5C04908C26}"/>
                  </a:ext>
                </a:extLst>
              </p:cNvPr>
              <p:cNvSpPr txBox="1">
                <a:spLocks noRot="1" noChangeAspect="1" noMove="1" noResize="1" noEditPoints="1" noAdjustHandles="1" noChangeArrowheads="1" noChangeShapeType="1" noTextEdit="1"/>
              </p:cNvSpPr>
              <p:nvPr/>
            </p:nvSpPr>
            <p:spPr>
              <a:xfrm>
                <a:off x="5501703" y="4690240"/>
                <a:ext cx="1906800" cy="369332"/>
              </a:xfrm>
              <a:prstGeom prst="rect">
                <a:avLst/>
              </a:prstGeom>
              <a:blipFill>
                <a:blip r:embed="rId9"/>
                <a:stretch>
                  <a:fillRect/>
                </a:stretch>
              </a:blipFill>
              <a:ln w="22225">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216334-F4DB-7267-1875-C263E45D87A0}"/>
                  </a:ext>
                </a:extLst>
              </p:cNvPr>
              <p:cNvSpPr txBox="1"/>
              <p:nvPr/>
            </p:nvSpPr>
            <p:spPr>
              <a:xfrm>
                <a:off x="4935894" y="4699910"/>
                <a:ext cx="4292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altLang="ko-KR" i="1" smtClean="0">
                          <a:solidFill>
                            <a:schemeClr val="tx1"/>
                          </a:solidFill>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8" name="TextBox 7">
                <a:extLst>
                  <a:ext uri="{FF2B5EF4-FFF2-40B4-BE49-F238E27FC236}">
                    <a16:creationId xmlns:a16="http://schemas.microsoft.com/office/drawing/2014/main" id="{A0216334-F4DB-7267-1875-C263E45D87A0}"/>
                  </a:ext>
                </a:extLst>
              </p:cNvPr>
              <p:cNvSpPr txBox="1">
                <a:spLocks noRot="1" noChangeAspect="1" noMove="1" noResize="1" noEditPoints="1" noAdjustHandles="1" noChangeArrowheads="1" noChangeShapeType="1" noTextEdit="1"/>
              </p:cNvSpPr>
              <p:nvPr/>
            </p:nvSpPr>
            <p:spPr>
              <a:xfrm>
                <a:off x="4935894" y="4699910"/>
                <a:ext cx="429209" cy="369332"/>
              </a:xfrm>
              <a:prstGeom prst="rect">
                <a:avLst/>
              </a:prstGeom>
              <a:blipFill>
                <a:blip r:embed="rId10"/>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6134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5" grpId="0"/>
      <p:bldP spid="26" grpId="0" animBg="1"/>
      <p:bldP spid="5" grpId="0" animBg="1"/>
      <p:bldP spid="3" grpId="0"/>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B5117DFA-3663-4FE8-F672-62D465B6BC11}"/>
              </a:ext>
            </a:extLst>
          </p:cNvPr>
          <p:cNvSpPr>
            <a:spLocks noGrp="1"/>
          </p:cNvSpPr>
          <p:nvPr>
            <p:ph type="sldNum" sz="quarter" idx="12"/>
          </p:nvPr>
        </p:nvSpPr>
        <p:spPr/>
        <p:txBody>
          <a:bodyPr/>
          <a:lstStyle/>
          <a:p>
            <a:fld id="{DD6C7ACD-A43A-4791-9360-251F151CC5DF}" type="slidenum">
              <a:rPr lang="ko-KR" altLang="en-US" smtClean="0"/>
              <a:t>19</a:t>
            </a:fld>
            <a:endParaRPr lang="ko-KR"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861001-D012-1947-E366-53E7F1ED2F64}"/>
                  </a:ext>
                </a:extLst>
              </p:cNvPr>
              <p:cNvSpPr txBox="1"/>
              <p:nvPr/>
            </p:nvSpPr>
            <p:spPr>
              <a:xfrm>
                <a:off x="846305" y="2269259"/>
                <a:ext cx="7681875" cy="1039323"/>
              </a:xfrm>
              <a:prstGeom prst="rect">
                <a:avLst/>
              </a:prstGeom>
              <a:solidFill>
                <a:schemeClr val="accent5">
                  <a:lumMod val="20000"/>
                  <a:lumOff val="80000"/>
                </a:schemeClr>
              </a:solidFill>
            </p:spPr>
            <p:txBody>
              <a:bodyPr wrap="square">
                <a:spAutoFit/>
              </a:bodyPr>
              <a:lstStyle/>
              <a:p>
                <a:r>
                  <a:rPr lang="en-US" altLang="ko-KR" sz="2000" dirty="0"/>
                  <a:t>This could be another piece of evidence supporting the tetraquark mixing model because it uniquely explains the </a:t>
                </a:r>
                <a:r>
                  <a:rPr lang="en-US" altLang="ko-KR" sz="2000" dirty="0">
                    <a:solidFill>
                      <a:srgbClr val="0033CC"/>
                    </a:solidFill>
                  </a:rPr>
                  <a:t>unnatural</a:t>
                </a:r>
                <a:r>
                  <a:rPr lang="en-US" altLang="ko-KR" sz="2000" dirty="0"/>
                  <a:t> partial decay widths , </a:t>
                </a:r>
                <a14:m>
                  <m:oMath xmlns:m="http://schemas.openxmlformats.org/officeDocument/2006/math">
                    <m:sSub>
                      <m:sSubPr>
                        <m:ctrlPr>
                          <a:rPr lang="en-US" altLang="ko-KR" sz="2000" i="1" smtClean="0">
                            <a:solidFill>
                              <a:srgbClr val="C00000"/>
                            </a:solidFill>
                            <a:latin typeface="Cambria Math" panose="02040503050406030204" pitchFamily="18" charset="0"/>
                          </a:rPr>
                        </m:ctrlPr>
                      </m:sSubPr>
                      <m:e>
                        <m:r>
                          <m:rPr>
                            <m:sty m:val="p"/>
                          </m:rPr>
                          <a:rPr lang="el-GR" altLang="ko-KR" sz="2000" i="1">
                            <a:solidFill>
                              <a:srgbClr val="C00000"/>
                            </a:solidFill>
                            <a:latin typeface="Cambria Math" panose="02040503050406030204" pitchFamily="18" charset="0"/>
                            <a:ea typeface="Cambria Math" panose="02040503050406030204" pitchFamily="18" charset="0"/>
                          </a:rPr>
                          <m:t>Γ</m:t>
                        </m:r>
                      </m:e>
                      <m:sub>
                        <m:r>
                          <a:rPr lang="en-US" altLang="ko-KR" sz="2000" i="1">
                            <a:solidFill>
                              <a:srgbClr val="C00000"/>
                            </a:solidFill>
                            <a:latin typeface="Cambria Math" panose="02040503050406030204" pitchFamily="18" charset="0"/>
                          </a:rPr>
                          <m:t>𝑒𝑥𝑝</m:t>
                        </m:r>
                      </m:sub>
                    </m:sSub>
                  </m:oMath>
                </a14:m>
                <a:r>
                  <a:rPr lang="en-US" altLang="ko-KR" sz="2000" dirty="0"/>
                  <a:t>, of the two nonets.</a:t>
                </a:r>
              </a:p>
            </p:txBody>
          </p:sp>
        </mc:Choice>
        <mc:Fallback xmlns="">
          <p:sp>
            <p:nvSpPr>
              <p:cNvPr id="3" name="TextBox 2">
                <a:extLst>
                  <a:ext uri="{FF2B5EF4-FFF2-40B4-BE49-F238E27FC236}">
                    <a16:creationId xmlns:a16="http://schemas.microsoft.com/office/drawing/2014/main" id="{9A861001-D012-1947-E366-53E7F1ED2F64}"/>
                  </a:ext>
                </a:extLst>
              </p:cNvPr>
              <p:cNvSpPr txBox="1">
                <a:spLocks noRot="1" noChangeAspect="1" noMove="1" noResize="1" noEditPoints="1" noAdjustHandles="1" noChangeArrowheads="1" noChangeShapeType="1" noTextEdit="1"/>
              </p:cNvSpPr>
              <p:nvPr/>
            </p:nvSpPr>
            <p:spPr>
              <a:xfrm>
                <a:off x="846305" y="2269259"/>
                <a:ext cx="7681875" cy="1039323"/>
              </a:xfrm>
              <a:prstGeom prst="rect">
                <a:avLst/>
              </a:prstGeom>
              <a:blipFill>
                <a:blip r:embed="rId2"/>
                <a:stretch>
                  <a:fillRect l="-873" t="-2924" b="-7602"/>
                </a:stretch>
              </a:blipFill>
            </p:spPr>
            <p:txBody>
              <a:bodyPr/>
              <a:lstStyle/>
              <a:p>
                <a:r>
                  <a:rPr lang="ko-KR" altLang="en-US">
                    <a:noFill/>
                  </a:rPr>
                  <a:t> </a:t>
                </a:r>
              </a:p>
            </p:txBody>
          </p:sp>
        </mc:Fallback>
      </mc:AlternateContent>
      <p:sp>
        <p:nvSpPr>
          <p:cNvPr id="4" name="직사각형 3">
            <a:extLst>
              <a:ext uri="{FF2B5EF4-FFF2-40B4-BE49-F238E27FC236}">
                <a16:creationId xmlns:a16="http://schemas.microsoft.com/office/drawing/2014/main" id="{D6987BBB-676A-CBB8-8F4C-AAAA105BD4C0}"/>
              </a:ext>
            </a:extLst>
          </p:cNvPr>
          <p:cNvSpPr/>
          <p:nvPr/>
        </p:nvSpPr>
        <p:spPr>
          <a:xfrm>
            <a:off x="7560771" y="150884"/>
            <a:ext cx="1498059" cy="307777"/>
          </a:xfrm>
          <a:prstGeom prst="rect">
            <a:avLst/>
          </a:prstGeom>
          <a:noFill/>
          <a:ln>
            <a:solidFill>
              <a:schemeClr val="tx1"/>
            </a:solidFill>
          </a:ln>
        </p:spPr>
        <p:txBody>
          <a:bodyPr wrap="square">
            <a:spAutoFit/>
          </a:bodyPr>
          <a:lstStyle/>
          <a:p>
            <a:pPr algn="ctr"/>
            <a:r>
              <a:rPr lang="en-US" altLang="ko-KR" sz="1400" dirty="0"/>
              <a:t>coupling strength </a:t>
            </a:r>
          </a:p>
        </p:txBody>
      </p:sp>
    </p:spTree>
    <p:extLst>
      <p:ext uri="{BB962C8B-B14F-4D97-AF65-F5344CB8AC3E}">
        <p14:creationId xmlns:p14="http://schemas.microsoft.com/office/powerpoint/2010/main" val="120363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225912A8-8EE9-1AFB-13DB-072DD7C049AD}"/>
              </a:ext>
            </a:extLst>
          </p:cNvPr>
          <p:cNvSpPr>
            <a:spLocks noGrp="1"/>
          </p:cNvSpPr>
          <p:nvPr>
            <p:ph type="sldNum" sz="quarter" idx="12"/>
          </p:nvPr>
        </p:nvSpPr>
        <p:spPr/>
        <p:txBody>
          <a:bodyPr/>
          <a:lstStyle/>
          <a:p>
            <a:pPr>
              <a:defRPr/>
            </a:pPr>
            <a:fld id="{3808E637-0108-41FA-B3FE-6C97E3E05E51}" type="slidenum">
              <a:rPr lang="en-US" altLang="ko-KR" smtClean="0"/>
              <a:pPr>
                <a:defRPr/>
              </a:pPr>
              <a:t>2</a:t>
            </a:fld>
            <a:endParaRPr lang="en-US" altLang="ko-K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48E4443-8551-69EC-6AAF-FE8EB620B437}"/>
                  </a:ext>
                </a:extLst>
              </p:cNvPr>
              <p:cNvSpPr txBox="1">
                <a:spLocks noChangeArrowheads="1"/>
              </p:cNvSpPr>
              <p:nvPr/>
            </p:nvSpPr>
            <p:spPr bwMode="auto">
              <a:xfrm>
                <a:off x="718958" y="1033923"/>
                <a:ext cx="7674544" cy="707886"/>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268288" indent="-268288" latinLnBrk="0">
                  <a:spcBef>
                    <a:spcPct val="0"/>
                  </a:spcBef>
                  <a:buFont typeface="Wingdings" panose="05000000000000000000" pitchFamily="2" charset="2"/>
                  <a:buChar char="§"/>
                </a:pPr>
                <a:r>
                  <a:rPr lang="en-US" altLang="ko-KR" sz="2000" dirty="0">
                    <a:latin typeface="+mn-lt"/>
                  </a:rPr>
                  <a:t>There are </a:t>
                </a:r>
                <a:r>
                  <a:rPr lang="en-US" altLang="ko-KR" sz="2000" dirty="0">
                    <a:solidFill>
                      <a:srgbClr val="0033CC"/>
                    </a:solidFill>
                    <a:latin typeface="+mn-lt"/>
                  </a:rPr>
                  <a:t>two sets of resonances</a:t>
                </a:r>
                <a:r>
                  <a:rPr lang="en-US" altLang="ko-KR" sz="2000" dirty="0">
                    <a:latin typeface="+mn-lt"/>
                  </a:rPr>
                  <a:t> in</a:t>
                </a:r>
                <a:r>
                  <a:rPr lang="en-US" altLang="ko-KR" sz="2000" dirty="0">
                    <a:solidFill>
                      <a:prstClr val="black"/>
                    </a:solidFill>
                    <a:latin typeface="Calibri" panose="020F0502020204030204"/>
                  </a:rPr>
                  <a:t> </a:t>
                </a:r>
                <a14:m>
                  <m:oMath xmlns:m="http://schemas.openxmlformats.org/officeDocument/2006/math">
                    <m:sSup>
                      <m:sSupPr>
                        <m:ctrlPr>
                          <a:rPr lang="en-US" altLang="ko-KR" sz="2000" i="1" smtClean="0">
                            <a:solidFill>
                              <a:prstClr val="black"/>
                            </a:solidFill>
                            <a:latin typeface="Cambria Math" panose="02040503050406030204" pitchFamily="18" charset="0"/>
                          </a:rPr>
                        </m:ctrlPr>
                      </m:sSupPr>
                      <m:e>
                        <m:r>
                          <a:rPr lang="en-US" altLang="ko-KR" sz="2000" b="0" i="1" smtClean="0">
                            <a:solidFill>
                              <a:prstClr val="black"/>
                            </a:solidFill>
                            <a:latin typeface="Cambria Math" panose="02040503050406030204" pitchFamily="18" charset="0"/>
                          </a:rPr>
                          <m:t>𝐽</m:t>
                        </m:r>
                      </m:e>
                      <m:sup>
                        <m:r>
                          <a:rPr lang="en-US" altLang="ko-KR" sz="2000" b="0" i="1" smtClean="0">
                            <a:solidFill>
                              <a:prstClr val="black"/>
                            </a:solidFill>
                            <a:latin typeface="Cambria Math" panose="02040503050406030204" pitchFamily="18" charset="0"/>
                          </a:rPr>
                          <m:t>𝑃</m:t>
                        </m:r>
                      </m:sup>
                    </m:sSup>
                    <m:r>
                      <a:rPr lang="en-US" altLang="ko-KR" sz="2000" b="0" i="1" smtClean="0">
                        <a:solidFill>
                          <a:prstClr val="black"/>
                        </a:solidFill>
                        <a:latin typeface="Cambria Math" panose="02040503050406030204" pitchFamily="18" charset="0"/>
                      </a:rPr>
                      <m:t>=</m:t>
                    </m:r>
                    <m:sSup>
                      <m:sSupPr>
                        <m:ctrlPr>
                          <a:rPr lang="en-US" altLang="ko-KR" sz="2000" i="1">
                            <a:solidFill>
                              <a:prstClr val="black"/>
                            </a:solidFill>
                            <a:latin typeface="Cambria Math" panose="02040503050406030204" pitchFamily="18" charset="0"/>
                          </a:rPr>
                        </m:ctrlPr>
                      </m:sSupPr>
                      <m:e>
                        <m:r>
                          <a:rPr lang="en-US" altLang="ko-KR" sz="2000" i="1">
                            <a:solidFill>
                              <a:prstClr val="black"/>
                            </a:solidFill>
                            <a:latin typeface="Cambria Math" panose="02040503050406030204" pitchFamily="18" charset="0"/>
                          </a:rPr>
                          <m:t>0</m:t>
                        </m:r>
                      </m:e>
                      <m:sup>
                        <m:r>
                          <a:rPr lang="en-US" altLang="ko-KR" sz="2000" i="1">
                            <a:solidFill>
                              <a:prstClr val="black"/>
                            </a:solidFill>
                            <a:latin typeface="Cambria Math" panose="02040503050406030204" pitchFamily="18" charset="0"/>
                          </a:rPr>
                          <m:t>+</m:t>
                        </m:r>
                      </m:sup>
                    </m:sSup>
                  </m:oMath>
                </a14:m>
                <a:r>
                  <a:rPr lang="en-US" altLang="ko-KR" sz="2000" dirty="0">
                    <a:solidFill>
                      <a:prstClr val="black"/>
                    </a:solidFill>
                    <a:latin typeface="Calibri" panose="020F0502020204030204"/>
                  </a:rPr>
                  <a:t>, which we call ‘</a:t>
                </a:r>
                <a:r>
                  <a:rPr lang="en-US" altLang="ko-KR" sz="2000" dirty="0">
                    <a:solidFill>
                      <a:srgbClr val="0033CC"/>
                    </a:solidFill>
                    <a:latin typeface="Calibri" panose="020F0502020204030204"/>
                  </a:rPr>
                  <a:t>light</a:t>
                </a:r>
                <a:r>
                  <a:rPr lang="en-US" altLang="ko-KR" sz="2000" dirty="0">
                    <a:solidFill>
                      <a:prstClr val="black"/>
                    </a:solidFill>
                    <a:latin typeface="Calibri" panose="020F0502020204030204"/>
                  </a:rPr>
                  <a:t>’ and ‘</a:t>
                </a:r>
                <a:r>
                  <a:rPr lang="en-US" altLang="ko-KR" sz="2000" dirty="0">
                    <a:solidFill>
                      <a:srgbClr val="0033CC"/>
                    </a:solidFill>
                    <a:latin typeface="Calibri" panose="020F0502020204030204"/>
                  </a:rPr>
                  <a:t>heavy</a:t>
                </a:r>
                <a:r>
                  <a:rPr lang="en-US" altLang="ko-KR" sz="2000" dirty="0">
                    <a:solidFill>
                      <a:prstClr val="black"/>
                    </a:solidFill>
                    <a:latin typeface="Calibri" panose="020F0502020204030204"/>
                  </a:rPr>
                  <a:t>’ nonets .  </a:t>
                </a:r>
                <a:endParaRPr lang="en-US" altLang="ko-KR" sz="2000" dirty="0">
                  <a:latin typeface="+mn-lt"/>
                </a:endParaRPr>
              </a:p>
            </p:txBody>
          </p:sp>
        </mc:Choice>
        <mc:Fallback xmlns="">
          <p:sp>
            <p:nvSpPr>
              <p:cNvPr id="68" name="TextBox 67">
                <a:extLst>
                  <a:ext uri="{FF2B5EF4-FFF2-40B4-BE49-F238E27FC236}">
                    <a16:creationId xmlns:a16="http://schemas.microsoft.com/office/drawing/2014/main" id="{B48E4443-8551-69EC-6AAF-FE8EB620B437}"/>
                  </a:ext>
                </a:extLst>
              </p:cNvPr>
              <p:cNvSpPr txBox="1">
                <a:spLocks noRot="1" noChangeAspect="1" noMove="1" noResize="1" noEditPoints="1" noAdjustHandles="1" noChangeArrowheads="1" noChangeShapeType="1" noTextEdit="1"/>
              </p:cNvSpPr>
              <p:nvPr/>
            </p:nvSpPr>
            <p:spPr bwMode="auto">
              <a:xfrm>
                <a:off x="718958" y="1033923"/>
                <a:ext cx="7674544" cy="707886"/>
              </a:xfrm>
              <a:prstGeom prst="rect">
                <a:avLst/>
              </a:prstGeom>
              <a:blipFill>
                <a:blip r:embed="rId42"/>
                <a:stretch>
                  <a:fillRect l="-715" t="-5172" r="-715" b="-14655"/>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ko-KR" altLang="en-US">
                    <a:noFill/>
                  </a:rPr>
                  <a:t> </a:t>
                </a:r>
              </a:p>
            </p:txBody>
          </p:sp>
        </mc:Fallback>
      </mc:AlternateContent>
      <p:sp>
        <p:nvSpPr>
          <p:cNvPr id="69" name="직사각형 68">
            <a:extLst>
              <a:ext uri="{FF2B5EF4-FFF2-40B4-BE49-F238E27FC236}">
                <a16:creationId xmlns:a16="http://schemas.microsoft.com/office/drawing/2014/main" id="{9F230E25-08ED-4318-A4FD-4AD9DA62D639}"/>
              </a:ext>
            </a:extLst>
          </p:cNvPr>
          <p:cNvSpPr/>
          <p:nvPr/>
        </p:nvSpPr>
        <p:spPr>
          <a:xfrm>
            <a:off x="718959" y="580076"/>
            <a:ext cx="1172309" cy="400110"/>
          </a:xfrm>
          <a:prstGeom prst="rect">
            <a:avLst/>
          </a:prstGeom>
          <a:solidFill>
            <a:schemeClr val="accent6">
              <a:lumMod val="20000"/>
              <a:lumOff val="80000"/>
            </a:schemeClr>
          </a:solidFill>
        </p:spPr>
        <p:txBody>
          <a:bodyPr wrap="none">
            <a:spAutoFit/>
          </a:bodyPr>
          <a:lstStyle/>
          <a:p>
            <a:r>
              <a:rPr lang="en-US" altLang="ko-KR" sz="2000" dirty="0"/>
              <a:t>Overview</a:t>
            </a:r>
          </a:p>
        </p:txBody>
      </p:sp>
      <p:sp>
        <p:nvSpPr>
          <p:cNvPr id="73" name="직사각형 72">
            <a:extLst>
              <a:ext uri="{FF2B5EF4-FFF2-40B4-BE49-F238E27FC236}">
                <a16:creationId xmlns:a16="http://schemas.microsoft.com/office/drawing/2014/main" id="{FDF48F68-E086-8C61-D0D8-B4067DD27227}"/>
              </a:ext>
            </a:extLst>
          </p:cNvPr>
          <p:cNvSpPr/>
          <p:nvPr/>
        </p:nvSpPr>
        <p:spPr>
          <a:xfrm>
            <a:off x="804593" y="4500005"/>
            <a:ext cx="7143824" cy="707886"/>
          </a:xfrm>
          <a:prstGeom prst="rect">
            <a:avLst/>
          </a:prstGeom>
          <a:noFill/>
        </p:spPr>
        <p:txBody>
          <a:bodyPr wrap="square">
            <a:spAutoFit/>
          </a:bodyPr>
          <a:lstStyle/>
          <a:p>
            <a:pPr marL="285750" indent="-285750">
              <a:buFont typeface="Wingdings" panose="05000000000000000000" pitchFamily="2" charset="2"/>
              <a:buChar char="§"/>
            </a:pPr>
            <a:r>
              <a:rPr lang="en-US" altLang="ko-KR" sz="2000" dirty="0"/>
              <a:t>In this talk, we introduce a </a:t>
            </a:r>
            <a:r>
              <a:rPr lang="en-US" altLang="ko-KR" sz="2000" dirty="0">
                <a:solidFill>
                  <a:srgbClr val="0033CC"/>
                </a:solidFill>
              </a:rPr>
              <a:t>tetraquark mixing model</a:t>
            </a:r>
            <a:r>
              <a:rPr lang="en-US" altLang="ko-KR" sz="2000" dirty="0"/>
              <a:t> for them.</a:t>
            </a:r>
          </a:p>
          <a:p>
            <a:pPr marL="285750" indent="-285750">
              <a:buFont typeface="Wingdings" panose="05000000000000000000" pitchFamily="2" charset="2"/>
              <a:buChar char="§"/>
            </a:pPr>
            <a:r>
              <a:rPr lang="en-US" altLang="ko-KR" sz="2000" dirty="0"/>
              <a:t>Present various signatures supporting this model.</a:t>
            </a:r>
          </a:p>
        </p:txBody>
      </p:sp>
      <p:grpSp>
        <p:nvGrpSpPr>
          <p:cNvPr id="2" name="Group 4">
            <a:extLst>
              <a:ext uri="{FF2B5EF4-FFF2-40B4-BE49-F238E27FC236}">
                <a16:creationId xmlns:a16="http://schemas.microsoft.com/office/drawing/2014/main" id="{F86F3A06-1EFD-CCC3-5BF7-7198E527FE8D}"/>
              </a:ext>
            </a:extLst>
          </p:cNvPr>
          <p:cNvGrpSpPr>
            <a:grpSpLocks noChangeAspect="1"/>
          </p:cNvGrpSpPr>
          <p:nvPr/>
        </p:nvGrpSpPr>
        <p:grpSpPr bwMode="auto">
          <a:xfrm>
            <a:off x="1174616" y="1982786"/>
            <a:ext cx="5510362" cy="1460119"/>
            <a:chOff x="2012" y="1930"/>
            <a:chExt cx="1736" cy="460"/>
          </a:xfrm>
        </p:grpSpPr>
        <p:sp>
          <p:nvSpPr>
            <p:cNvPr id="4" name="AutoShape 3">
              <a:extLst>
                <a:ext uri="{FF2B5EF4-FFF2-40B4-BE49-F238E27FC236}">
                  <a16:creationId xmlns:a16="http://schemas.microsoft.com/office/drawing/2014/main" id="{287AF3D3-FC05-8130-1881-C9264A8F9826}"/>
                </a:ext>
              </a:extLst>
            </p:cNvPr>
            <p:cNvSpPr>
              <a:spLocks noChangeAspect="1" noChangeArrowheads="1" noTextEdit="1"/>
            </p:cNvSpPr>
            <p:nvPr/>
          </p:nvSpPr>
          <p:spPr bwMode="auto">
            <a:xfrm>
              <a:off x="2012" y="1930"/>
              <a:ext cx="173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63" name="Picture 5">
              <a:extLst>
                <a:ext uri="{FF2B5EF4-FFF2-40B4-BE49-F238E27FC236}">
                  <a16:creationId xmlns:a16="http://schemas.microsoft.com/office/drawing/2014/main" id="{C7D33F32-E8A5-B336-1267-D76845D0FC8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012" y="1930"/>
              <a:ext cx="1739"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오른쪽 중괄호 65">
            <a:extLst>
              <a:ext uri="{FF2B5EF4-FFF2-40B4-BE49-F238E27FC236}">
                <a16:creationId xmlns:a16="http://schemas.microsoft.com/office/drawing/2014/main" id="{3E0C31CD-6F2D-E44F-168F-55D68F80A397}"/>
              </a:ext>
            </a:extLst>
          </p:cNvPr>
          <p:cNvSpPr/>
          <p:nvPr/>
        </p:nvSpPr>
        <p:spPr>
          <a:xfrm rot="5400000">
            <a:off x="4576864" y="2222774"/>
            <a:ext cx="350192" cy="28112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4083DCD-7C11-CDDB-72A7-07C7B8602129}"/>
                  </a:ext>
                </a:extLst>
              </p:cNvPr>
              <p:cNvSpPr txBox="1"/>
              <p:nvPr/>
            </p:nvSpPr>
            <p:spPr>
              <a:xfrm flipH="1">
                <a:off x="4095341" y="3764607"/>
                <a:ext cx="1760708" cy="369332"/>
              </a:xfrm>
              <a:prstGeom prst="rect">
                <a:avLst/>
              </a:prstGeom>
              <a:noFill/>
            </p:spPr>
            <p:txBody>
              <a:bodyPr wrap="square" rtlCol="0">
                <a:spAutoFit/>
              </a:bodyPr>
              <a:lstStyle/>
              <a:p>
                <a14:m>
                  <m:oMath xmlns:m="http://schemas.openxmlformats.org/officeDocument/2006/math">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𝑀</m:t>
                    </m:r>
                    <m:r>
                      <a:rPr lang="en-US" altLang="ko-KR" b="0" i="1" smtClean="0">
                        <a:latin typeface="Cambria Math" panose="02040503050406030204" pitchFamily="18" charset="0"/>
                        <a:ea typeface="Cambria Math" panose="02040503050406030204" pitchFamily="18" charset="0"/>
                      </a:rPr>
                      <m:t>≳500</m:t>
                    </m:r>
                  </m:oMath>
                </a14:m>
                <a:r>
                  <a:rPr lang="ko-KR" altLang="en-US" dirty="0"/>
                  <a:t> </a:t>
                </a:r>
                <a:r>
                  <a:rPr lang="en-US" altLang="ko-KR" dirty="0"/>
                  <a:t>MeV</a:t>
                </a:r>
                <a:endParaRPr lang="ko-KR" altLang="en-US" dirty="0"/>
              </a:p>
            </p:txBody>
          </p:sp>
        </mc:Choice>
        <mc:Fallback xmlns="">
          <p:sp>
            <p:nvSpPr>
              <p:cNvPr id="67" name="TextBox 66">
                <a:extLst>
                  <a:ext uri="{FF2B5EF4-FFF2-40B4-BE49-F238E27FC236}">
                    <a16:creationId xmlns:a16="http://schemas.microsoft.com/office/drawing/2014/main" id="{F4083DCD-7C11-CDDB-72A7-07C7B8602129}"/>
                  </a:ext>
                </a:extLst>
              </p:cNvPr>
              <p:cNvSpPr txBox="1">
                <a:spLocks noRot="1" noChangeAspect="1" noMove="1" noResize="1" noEditPoints="1" noAdjustHandles="1" noChangeArrowheads="1" noChangeShapeType="1" noTextEdit="1"/>
              </p:cNvSpPr>
              <p:nvPr/>
            </p:nvSpPr>
            <p:spPr>
              <a:xfrm flipH="1">
                <a:off x="4095341" y="3764607"/>
                <a:ext cx="1760708" cy="369332"/>
              </a:xfrm>
              <a:prstGeom prst="rect">
                <a:avLst/>
              </a:prstGeom>
              <a:blipFill>
                <a:blip r:embed="rId44"/>
                <a:stretch>
                  <a:fillRect t="-10000" b="-26667"/>
                </a:stretch>
              </a:blipFill>
            </p:spPr>
            <p:txBody>
              <a:bodyPr/>
              <a:lstStyle/>
              <a:p>
                <a:r>
                  <a:rPr lang="ko-KR" altLang="en-US">
                    <a:noFill/>
                  </a:rPr>
                  <a:t> </a:t>
                </a:r>
              </a:p>
            </p:txBody>
          </p:sp>
        </mc:Fallback>
      </mc:AlternateContent>
      <p:sp>
        <p:nvSpPr>
          <p:cNvPr id="5" name="직사각형 4">
            <a:extLst>
              <a:ext uri="{FF2B5EF4-FFF2-40B4-BE49-F238E27FC236}">
                <a16:creationId xmlns:a16="http://schemas.microsoft.com/office/drawing/2014/main" id="{27EB2D2C-80F6-0EE4-1D8A-1405A15628D5}"/>
              </a:ext>
            </a:extLst>
          </p:cNvPr>
          <p:cNvSpPr/>
          <p:nvPr/>
        </p:nvSpPr>
        <p:spPr>
          <a:xfrm>
            <a:off x="1854740" y="2282750"/>
            <a:ext cx="956554" cy="1112203"/>
          </a:xfrm>
          <a:prstGeom prst="rect">
            <a:avLst/>
          </a:prstGeom>
          <a:noFill/>
          <a:ln>
            <a:solidFill>
              <a:srgbClr val="FF0000"/>
            </a:solidFill>
          </a:ln>
        </p:spPr>
        <p:txBody>
          <a:bodyPr wrap="square" rtlCol="0" anchor="ctr">
            <a:spAutoFit/>
          </a:bodyPr>
          <a:lstStyle/>
          <a:p>
            <a:pPr algn="ctr"/>
            <a:endParaRPr lang="ko-KR" altLang="en-US" sz="1400" dirty="0"/>
          </a:p>
        </p:txBody>
      </p:sp>
      <p:sp>
        <p:nvSpPr>
          <p:cNvPr id="6" name="직사각형 5">
            <a:extLst>
              <a:ext uri="{FF2B5EF4-FFF2-40B4-BE49-F238E27FC236}">
                <a16:creationId xmlns:a16="http://schemas.microsoft.com/office/drawing/2014/main" id="{F5C33010-4B9B-1CBD-56A4-0506ACD39517}"/>
              </a:ext>
            </a:extLst>
          </p:cNvPr>
          <p:cNvSpPr/>
          <p:nvPr/>
        </p:nvSpPr>
        <p:spPr>
          <a:xfrm>
            <a:off x="4205591" y="2269780"/>
            <a:ext cx="1086256" cy="1183539"/>
          </a:xfrm>
          <a:prstGeom prst="rect">
            <a:avLst/>
          </a:prstGeom>
          <a:noFill/>
          <a:ln>
            <a:solidFill>
              <a:srgbClr val="FF0000"/>
            </a:solidFill>
          </a:ln>
        </p:spPr>
        <p:txBody>
          <a:bodyPr wrap="square" rtlCol="0" anchor="ctr">
            <a:spAutoFit/>
          </a:bodyPr>
          <a:lstStyle/>
          <a:p>
            <a:pPr algn="ctr"/>
            <a:endParaRPr lang="ko-KR" altLang="en-US" sz="1400" dirty="0"/>
          </a:p>
        </p:txBody>
      </p:sp>
    </p:spTree>
    <p:extLst>
      <p:ext uri="{BB962C8B-B14F-4D97-AF65-F5344CB8AC3E}">
        <p14:creationId xmlns:p14="http://schemas.microsoft.com/office/powerpoint/2010/main" val="20520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44087D0-8E1F-80DD-F04C-C11EDFECA2ED}"/>
              </a:ext>
            </a:extLst>
          </p:cNvPr>
          <p:cNvSpPr>
            <a:spLocks noGrp="1"/>
          </p:cNvSpPr>
          <p:nvPr>
            <p:ph type="sldNum" sz="quarter" idx="12"/>
          </p:nvPr>
        </p:nvSpPr>
        <p:spPr/>
        <p:txBody>
          <a:bodyPr/>
          <a:lstStyle/>
          <a:p>
            <a:fld id="{DD6C7ACD-A43A-4791-9360-251F151CC5DF}" type="slidenum">
              <a:rPr lang="ko-KR" altLang="en-US" smtClean="0"/>
              <a:t>20</a:t>
            </a:fld>
            <a:endParaRPr lang="ko-KR" altLang="en-US"/>
          </a:p>
        </p:txBody>
      </p:sp>
      <p:sp>
        <p:nvSpPr>
          <p:cNvPr id="4" name="TextBox 3">
            <a:extLst>
              <a:ext uri="{FF2B5EF4-FFF2-40B4-BE49-F238E27FC236}">
                <a16:creationId xmlns:a16="http://schemas.microsoft.com/office/drawing/2014/main" id="{719EA868-DAE2-C418-BA14-9F7E46F104B1}"/>
              </a:ext>
            </a:extLst>
          </p:cNvPr>
          <p:cNvSpPr txBox="1"/>
          <p:nvPr/>
        </p:nvSpPr>
        <p:spPr>
          <a:xfrm>
            <a:off x="756175" y="1003132"/>
            <a:ext cx="5476674" cy="400110"/>
          </a:xfrm>
          <a:prstGeom prst="rect">
            <a:avLst/>
          </a:prstGeom>
          <a:solidFill>
            <a:schemeClr val="accent4">
              <a:lumMod val="20000"/>
              <a:lumOff val="80000"/>
            </a:schemeClr>
          </a:solidFill>
        </p:spPr>
        <p:txBody>
          <a:bodyPr wrap="square" rtlCol="0">
            <a:spAutoFit/>
          </a:bodyPr>
          <a:lstStyle/>
          <a:p>
            <a:r>
              <a:rPr lang="en-US" altLang="ko-KR" sz="2000" dirty="0"/>
              <a:t>Another thing to note from </a:t>
            </a:r>
            <a:r>
              <a:rPr lang="en-US" altLang="ko-KR" sz="2000" dirty="0">
                <a:solidFill>
                  <a:srgbClr val="C00000"/>
                </a:solidFill>
              </a:rPr>
              <a:t>the two-meson modes</a:t>
            </a:r>
            <a:endParaRPr lang="ko-KR" altLang="en-US" sz="2000" dirty="0">
              <a:solidFill>
                <a:srgbClr val="C00000"/>
              </a:solidFill>
            </a:endParaRPr>
          </a:p>
        </p:txBody>
      </p:sp>
      <p:grpSp>
        <p:nvGrpSpPr>
          <p:cNvPr id="7" name="Group 4">
            <a:extLst>
              <a:ext uri="{FF2B5EF4-FFF2-40B4-BE49-F238E27FC236}">
                <a16:creationId xmlns:a16="http://schemas.microsoft.com/office/drawing/2014/main" id="{08D8D631-1E9F-9169-3BCF-90148AF808CD}"/>
              </a:ext>
            </a:extLst>
          </p:cNvPr>
          <p:cNvGrpSpPr>
            <a:grpSpLocks noChangeAspect="1"/>
          </p:cNvGrpSpPr>
          <p:nvPr/>
        </p:nvGrpSpPr>
        <p:grpSpPr bwMode="auto">
          <a:xfrm>
            <a:off x="1349797" y="2573372"/>
            <a:ext cx="3315510" cy="1580835"/>
            <a:chOff x="2255" y="1862"/>
            <a:chExt cx="1250" cy="596"/>
          </a:xfrm>
        </p:grpSpPr>
        <p:sp>
          <p:nvSpPr>
            <p:cNvPr id="8" name="AutoShape 3">
              <a:extLst>
                <a:ext uri="{FF2B5EF4-FFF2-40B4-BE49-F238E27FC236}">
                  <a16:creationId xmlns:a16="http://schemas.microsoft.com/office/drawing/2014/main" id="{4733E246-AE48-C266-3904-CECF384C29BA}"/>
                </a:ext>
              </a:extLst>
            </p:cNvPr>
            <p:cNvSpPr>
              <a:spLocks noChangeAspect="1" noChangeArrowheads="1" noTextEdit="1"/>
            </p:cNvSpPr>
            <p:nvPr/>
          </p:nvSpPr>
          <p:spPr bwMode="auto">
            <a:xfrm>
              <a:off x="2255" y="1862"/>
              <a:ext cx="125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29" name="Picture 5">
              <a:extLst>
                <a:ext uri="{FF2B5EF4-FFF2-40B4-BE49-F238E27FC236}">
                  <a16:creationId xmlns:a16="http://schemas.microsoft.com/office/drawing/2014/main" id="{DAC58714-1E26-3ED8-2153-5D24A4E86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 y="1862"/>
              <a:ext cx="1254"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2A39FCF2-ED1C-27F6-D508-00E11ED8678E}"/>
              </a:ext>
            </a:extLst>
          </p:cNvPr>
          <p:cNvSpPr txBox="1"/>
          <p:nvPr/>
        </p:nvSpPr>
        <p:spPr>
          <a:xfrm>
            <a:off x="746445" y="1477358"/>
            <a:ext cx="7399181" cy="923330"/>
          </a:xfrm>
          <a:prstGeom prst="rect">
            <a:avLst/>
          </a:prstGeom>
          <a:noFill/>
        </p:spPr>
        <p:txBody>
          <a:bodyPr wrap="square">
            <a:spAutoFit/>
          </a:bodyPr>
          <a:lstStyle/>
          <a:p>
            <a:pPr marL="285750" indent="-285750">
              <a:buFont typeface="Wingdings" panose="05000000000000000000" pitchFamily="2" charset="2"/>
              <a:buChar char="§"/>
            </a:pPr>
            <a:r>
              <a:rPr lang="en-US" altLang="ko-KR" dirty="0"/>
              <a:t>Most of the modes </a:t>
            </a:r>
            <a:r>
              <a:rPr lang="en-US" altLang="ko-KR" u="sng" dirty="0"/>
              <a:t>below the mass threshold</a:t>
            </a:r>
            <a:r>
              <a:rPr lang="en-US" altLang="ko-KR" dirty="0"/>
              <a:t> have also been observed experimentally. </a:t>
            </a:r>
            <a:br>
              <a:rPr lang="en-US" altLang="ko-KR" dirty="0"/>
            </a:br>
            <a:r>
              <a:rPr lang="en-US" altLang="ko-KR" dirty="0">
                <a:latin typeface="HY견명조" panose="02030600000101010101" pitchFamily="18" charset="-127"/>
                <a:ea typeface="HY견명조" panose="02030600000101010101" pitchFamily="18" charset="-127"/>
              </a:rPr>
              <a:t>⇒</a:t>
            </a:r>
            <a:r>
              <a:rPr lang="en-US" altLang="ko-KR" dirty="0"/>
              <a:t> The two-meson modes in the mixing model may be somewhat realistic. </a:t>
            </a:r>
            <a:endParaRPr lang="ko-KR" altLang="en-US" dirty="0"/>
          </a:p>
        </p:txBody>
      </p:sp>
      <p:sp>
        <p:nvSpPr>
          <p:cNvPr id="5" name="TextBox 4">
            <a:extLst>
              <a:ext uri="{FF2B5EF4-FFF2-40B4-BE49-F238E27FC236}">
                <a16:creationId xmlns:a16="http://schemas.microsoft.com/office/drawing/2014/main" id="{581E4032-EA4E-A2CF-980A-C35AF5F1CD43}"/>
              </a:ext>
            </a:extLst>
          </p:cNvPr>
          <p:cNvSpPr txBox="1"/>
          <p:nvPr/>
        </p:nvSpPr>
        <p:spPr>
          <a:xfrm>
            <a:off x="1054358" y="4356137"/>
            <a:ext cx="6624735"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But further verification is necessary by updating experimental data in the future.</a:t>
            </a:r>
            <a:endParaRPr lang="ko-KR" altLang="en-US" dirty="0"/>
          </a:p>
        </p:txBody>
      </p:sp>
    </p:spTree>
    <p:extLst>
      <p:ext uri="{BB962C8B-B14F-4D97-AF65-F5344CB8AC3E}">
        <p14:creationId xmlns:p14="http://schemas.microsoft.com/office/powerpoint/2010/main" val="135771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BD38763-5292-8C31-C61B-AAAB65F338DE}"/>
              </a:ext>
            </a:extLst>
          </p:cNvPr>
          <p:cNvSpPr>
            <a:spLocks noGrp="1"/>
          </p:cNvSpPr>
          <p:nvPr>
            <p:ph type="sldNum" sz="quarter" idx="12"/>
          </p:nvPr>
        </p:nvSpPr>
        <p:spPr/>
        <p:txBody>
          <a:bodyPr/>
          <a:lstStyle/>
          <a:p>
            <a:fld id="{DD6C7ACD-A43A-4791-9360-251F151CC5DF}" type="slidenum">
              <a:rPr lang="ko-KR" altLang="en-US" smtClean="0"/>
              <a:t>21</a:t>
            </a:fld>
            <a:endParaRPr lang="ko-KR" altLang="en-US"/>
          </a:p>
        </p:txBody>
      </p:sp>
      <p:sp>
        <p:nvSpPr>
          <p:cNvPr id="3" name="직사각형 2">
            <a:extLst>
              <a:ext uri="{FF2B5EF4-FFF2-40B4-BE49-F238E27FC236}">
                <a16:creationId xmlns:a16="http://schemas.microsoft.com/office/drawing/2014/main" id="{E4FB2A3C-07EB-E32B-4845-8A9B98DC9436}"/>
              </a:ext>
            </a:extLst>
          </p:cNvPr>
          <p:cNvSpPr/>
          <p:nvPr/>
        </p:nvSpPr>
        <p:spPr>
          <a:xfrm>
            <a:off x="1074490" y="2565918"/>
            <a:ext cx="4766473" cy="400110"/>
          </a:xfrm>
          <a:prstGeom prst="rect">
            <a:avLst/>
          </a:prstGeom>
          <a:solidFill>
            <a:schemeClr val="accent6">
              <a:lumMod val="20000"/>
              <a:lumOff val="80000"/>
            </a:schemeClr>
          </a:solidFill>
        </p:spPr>
        <p:txBody>
          <a:bodyPr wrap="square">
            <a:spAutoFit/>
          </a:bodyPr>
          <a:lstStyle/>
          <a:p>
            <a:r>
              <a:rPr lang="en-US" altLang="ko-KR" sz="2000" dirty="0"/>
              <a:t>Two nonets in a </a:t>
            </a:r>
            <a:r>
              <a:rPr lang="en-US" altLang="ko-KR" sz="2000" dirty="0">
                <a:solidFill>
                  <a:srgbClr val="0033CC"/>
                </a:solidFill>
              </a:rPr>
              <a:t>meson molecular</a:t>
            </a:r>
            <a:r>
              <a:rPr lang="en-US" altLang="ko-KR" sz="2000" dirty="0"/>
              <a:t> approach</a:t>
            </a:r>
            <a:endParaRPr lang="ko-KR" altLang="en-US" sz="2000" dirty="0"/>
          </a:p>
        </p:txBody>
      </p:sp>
      <p:sp>
        <p:nvSpPr>
          <p:cNvPr id="4" name="TextBox 3">
            <a:extLst>
              <a:ext uri="{FF2B5EF4-FFF2-40B4-BE49-F238E27FC236}">
                <a16:creationId xmlns:a16="http://schemas.microsoft.com/office/drawing/2014/main" id="{B9192935-16EA-0723-F2A9-7288895A5F3D}"/>
              </a:ext>
            </a:extLst>
          </p:cNvPr>
          <p:cNvSpPr txBox="1"/>
          <p:nvPr/>
        </p:nvSpPr>
        <p:spPr>
          <a:xfrm>
            <a:off x="990435" y="3044621"/>
            <a:ext cx="7435108"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in order to compare the results from the tetraquark model with those from meson molecules.</a:t>
            </a:r>
          </a:p>
        </p:txBody>
      </p:sp>
    </p:spTree>
    <p:extLst>
      <p:ext uri="{BB962C8B-B14F-4D97-AF65-F5344CB8AC3E}">
        <p14:creationId xmlns:p14="http://schemas.microsoft.com/office/powerpoint/2010/main" val="34290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AA4613F-4214-7C6C-CE85-D925D6883338}"/>
              </a:ext>
            </a:extLst>
          </p:cNvPr>
          <p:cNvSpPr>
            <a:spLocks noGrp="1"/>
          </p:cNvSpPr>
          <p:nvPr>
            <p:ph type="sldNum" sz="quarter" idx="12"/>
          </p:nvPr>
        </p:nvSpPr>
        <p:spPr/>
        <p:txBody>
          <a:bodyPr/>
          <a:lstStyle/>
          <a:p>
            <a:fld id="{DD6C7ACD-A43A-4791-9360-251F151CC5DF}" type="slidenum">
              <a:rPr lang="ko-KR" altLang="en-US" smtClean="0"/>
              <a:t>22</a:t>
            </a:fld>
            <a:endParaRPr lang="ko-KR" altLang="en-US"/>
          </a:p>
        </p:txBody>
      </p:sp>
      <p:sp>
        <p:nvSpPr>
          <p:cNvPr id="3" name="직사각형 2">
            <a:extLst>
              <a:ext uri="{FF2B5EF4-FFF2-40B4-BE49-F238E27FC236}">
                <a16:creationId xmlns:a16="http://schemas.microsoft.com/office/drawing/2014/main" id="{523E4F03-6A81-95C2-EB0E-EDD597D9194D}"/>
              </a:ext>
            </a:extLst>
          </p:cNvPr>
          <p:cNvSpPr/>
          <p:nvPr/>
        </p:nvSpPr>
        <p:spPr>
          <a:xfrm>
            <a:off x="582022" y="970725"/>
            <a:ext cx="7302345"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Specifically, we construct meson molecules by combining two PS nonets,</a:t>
            </a:r>
            <a:endParaRPr lang="ko-KR" altLang="en-US" dirty="0"/>
          </a:p>
        </p:txBody>
      </p:sp>
      <p:sp>
        <p:nvSpPr>
          <p:cNvPr id="41" name="TextBox 40">
            <a:extLst>
              <a:ext uri="{FF2B5EF4-FFF2-40B4-BE49-F238E27FC236}">
                <a16:creationId xmlns:a16="http://schemas.microsoft.com/office/drawing/2014/main" id="{EFA99E37-AC68-1F19-B1AD-F3BCB9022455}"/>
              </a:ext>
            </a:extLst>
          </p:cNvPr>
          <p:cNvSpPr txBox="1"/>
          <p:nvPr/>
        </p:nvSpPr>
        <p:spPr>
          <a:xfrm>
            <a:off x="6466086" y="663469"/>
            <a:ext cx="2030361" cy="307777"/>
          </a:xfrm>
          <a:prstGeom prst="rect">
            <a:avLst/>
          </a:prstGeom>
          <a:noFill/>
        </p:spPr>
        <p:txBody>
          <a:bodyPr wrap="square">
            <a:spAutoFit/>
          </a:bodyPr>
          <a:lstStyle/>
          <a:p>
            <a:r>
              <a:rPr lang="fr-FR" altLang="ko-KR" sz="1400" dirty="0">
                <a:solidFill>
                  <a:srgbClr val="0033CC"/>
                </a:solidFill>
              </a:rPr>
              <a:t>[PRD(2023) 108, 074016]</a:t>
            </a:r>
          </a:p>
        </p:txBody>
      </p:sp>
      <p:sp>
        <p:nvSpPr>
          <p:cNvPr id="25" name="TextBox 24">
            <a:extLst>
              <a:ext uri="{FF2B5EF4-FFF2-40B4-BE49-F238E27FC236}">
                <a16:creationId xmlns:a16="http://schemas.microsoft.com/office/drawing/2014/main" id="{4DB321DB-FA6E-4390-13B7-0F5928D342E9}"/>
              </a:ext>
            </a:extLst>
          </p:cNvPr>
          <p:cNvSpPr txBox="1"/>
          <p:nvPr/>
        </p:nvSpPr>
        <p:spPr>
          <a:xfrm>
            <a:off x="7589954" y="126589"/>
            <a:ext cx="1478604" cy="307777"/>
          </a:xfrm>
          <a:prstGeom prst="rect">
            <a:avLst/>
          </a:prstGeom>
          <a:noFill/>
          <a:ln>
            <a:solidFill>
              <a:schemeClr val="accent1"/>
            </a:solidFill>
          </a:ln>
        </p:spPr>
        <p:txBody>
          <a:bodyPr wrap="square">
            <a:spAutoFit/>
          </a:bodyPr>
          <a:lstStyle/>
          <a:p>
            <a:pPr algn="ctr"/>
            <a:r>
              <a:rPr lang="en-US" altLang="ko-KR" sz="1400" dirty="0"/>
              <a:t>meson molecules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2C459E-7266-18A5-6D49-7EF4B2A90173}"/>
                  </a:ext>
                </a:extLst>
              </p:cNvPr>
              <p:cNvSpPr txBox="1"/>
              <p:nvPr/>
            </p:nvSpPr>
            <p:spPr>
              <a:xfrm>
                <a:off x="877077" y="1329761"/>
                <a:ext cx="3620277" cy="369332"/>
              </a:xfrm>
              <a:prstGeom prst="rect">
                <a:avLst/>
              </a:prstGeom>
              <a:noFill/>
            </p:spPr>
            <p:txBody>
              <a:bodyPr wrap="square">
                <a:spAutoFit/>
              </a:bodyPr>
              <a:lstStyle/>
              <a:p>
                <a14:m>
                  <m:oMath xmlns:m="http://schemas.openxmlformats.org/officeDocument/2006/math">
                    <m:r>
                      <m:rPr>
                        <m:sty m:val="p"/>
                      </m:rPr>
                      <a:rPr lang="en-US" altLang="ko-KR" b="0" i="0" smtClean="0">
                        <a:solidFill>
                          <a:srgbClr val="0033CC"/>
                        </a:solidFill>
                        <a:latin typeface="Cambria Math" panose="02040503050406030204" pitchFamily="18" charset="0"/>
                      </a:rPr>
                      <m:t>PS</m:t>
                    </m:r>
                    <m:r>
                      <a:rPr lang="en-US" altLang="ko-KR" b="0" i="1" smtClean="0">
                        <a:solidFill>
                          <a:srgbClr val="0033CC"/>
                        </a:solidFill>
                        <a:latin typeface="Cambria Math" panose="02040503050406030204" pitchFamily="18" charset="0"/>
                        <a:ea typeface="Cambria Math" panose="02040503050406030204" pitchFamily="18" charset="0"/>
                      </a:rPr>
                      <m:t>⊗</m:t>
                    </m:r>
                    <m:r>
                      <m:rPr>
                        <m:sty m:val="p"/>
                      </m:rPr>
                      <a:rPr lang="en-US" altLang="ko-KR" b="0" i="0" smtClean="0">
                        <a:solidFill>
                          <a:srgbClr val="0033CC"/>
                        </a:solidFill>
                        <a:latin typeface="Cambria Math" panose="02040503050406030204" pitchFamily="18" charset="0"/>
                        <a:ea typeface="Cambria Math" panose="02040503050406030204" pitchFamily="18" charset="0"/>
                      </a:rPr>
                      <m:t>PS</m:t>
                    </m:r>
                    <m:r>
                      <a:rPr lang="en-US" altLang="ko-KR" b="0" i="1" smtClean="0">
                        <a:solidFill>
                          <a:srgbClr val="0033CC"/>
                        </a:solidFill>
                        <a:latin typeface="Cambria Math" panose="02040503050406030204" pitchFamily="18" charset="0"/>
                        <a:ea typeface="Cambria Math" panose="02040503050406030204" pitchFamily="18" charset="0"/>
                      </a:rPr>
                      <m:t>⇒</m:t>
                    </m:r>
                  </m:oMath>
                </a14:m>
                <a:r>
                  <a:rPr lang="ko-KR" altLang="en-US" dirty="0"/>
                  <a:t>  </a:t>
                </a:r>
                <a:r>
                  <a:rPr lang="en-US" altLang="ko-KR" dirty="0"/>
                  <a:t>two-meson molecules .</a:t>
                </a:r>
                <a:endParaRPr lang="ko-KR" altLang="en-US" dirty="0"/>
              </a:p>
            </p:txBody>
          </p:sp>
        </mc:Choice>
        <mc:Fallback xmlns="">
          <p:sp>
            <p:nvSpPr>
              <p:cNvPr id="8" name="TextBox 7">
                <a:extLst>
                  <a:ext uri="{FF2B5EF4-FFF2-40B4-BE49-F238E27FC236}">
                    <a16:creationId xmlns:a16="http://schemas.microsoft.com/office/drawing/2014/main" id="{C22C459E-7266-18A5-6D49-7EF4B2A90173}"/>
                  </a:ext>
                </a:extLst>
              </p:cNvPr>
              <p:cNvSpPr txBox="1">
                <a:spLocks noRot="1" noChangeAspect="1" noMove="1" noResize="1" noEditPoints="1" noAdjustHandles="1" noChangeArrowheads="1" noChangeShapeType="1" noTextEdit="1"/>
              </p:cNvSpPr>
              <p:nvPr/>
            </p:nvSpPr>
            <p:spPr>
              <a:xfrm>
                <a:off x="877077" y="1329761"/>
                <a:ext cx="3620277" cy="369332"/>
              </a:xfrm>
              <a:prstGeom prst="rect">
                <a:avLst/>
              </a:prstGeom>
              <a:blipFill>
                <a:blip r:embed="rId2"/>
                <a:stretch>
                  <a:fillRect t="-8197" b="-2459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직사각형 6">
                <a:extLst>
                  <a:ext uri="{FF2B5EF4-FFF2-40B4-BE49-F238E27FC236}">
                    <a16:creationId xmlns:a16="http://schemas.microsoft.com/office/drawing/2014/main" id="{88AD2CFB-A5AE-1107-E137-0A16FE478401}"/>
                  </a:ext>
                </a:extLst>
              </p:cNvPr>
              <p:cNvSpPr/>
              <p:nvPr/>
            </p:nvSpPr>
            <p:spPr>
              <a:xfrm>
                <a:off x="590887" y="1895607"/>
                <a:ext cx="6910925" cy="391582"/>
              </a:xfrm>
              <a:prstGeom prst="rect">
                <a:avLst/>
              </a:prstGeom>
              <a:noFill/>
            </p:spPr>
            <p:txBody>
              <a:bodyPr wrap="square">
                <a:spAutoFit/>
              </a:bodyPr>
              <a:lstStyle/>
              <a:p>
                <a:pPr marL="285750" indent="-285750">
                  <a:buFont typeface="Wingdings" panose="05000000000000000000" pitchFamily="2" charset="2"/>
                  <a:buChar char="§"/>
                </a:pPr>
                <a:r>
                  <a:rPr lang="en-US" altLang="ko-KR" dirty="0"/>
                  <a:t>As </a:t>
                </a:r>
                <a14:m>
                  <m:oMath xmlns:m="http://schemas.openxmlformats.org/officeDocument/2006/math">
                    <m:r>
                      <m:rPr>
                        <m:sty m:val="p"/>
                      </m:rPr>
                      <a:rPr lang="en-US" altLang="ko-KR">
                        <a:solidFill>
                          <a:srgbClr val="0033CC"/>
                        </a:solidFill>
                        <a:latin typeface="Cambria Math" panose="02040503050406030204" pitchFamily="18" charset="0"/>
                      </a:rPr>
                      <m:t>PS</m:t>
                    </m:r>
                    <m:r>
                      <a:rPr lang="en-US" altLang="ko-KR" b="0" i="1" smtClean="0">
                        <a:solidFill>
                          <a:srgbClr val="0033CC"/>
                        </a:solidFill>
                        <a:latin typeface="Cambria Math" panose="02040503050406030204" pitchFamily="18" charset="0"/>
                      </a:rPr>
                      <m:t>=</m:t>
                    </m:r>
                    <m:sSub>
                      <m:sSubPr>
                        <m:ctrlPr>
                          <a:rPr lang="en-US" altLang="ko-KR" i="1">
                            <a:solidFill>
                              <a:srgbClr val="0033CC"/>
                            </a:solidFill>
                            <a:latin typeface="Cambria Math" panose="02040503050406030204" pitchFamily="18" charset="0"/>
                            <a:ea typeface="Cambria Math" panose="02040503050406030204" pitchFamily="18" charset="0"/>
                          </a:rPr>
                        </m:ctrlPr>
                      </m:sSubPr>
                      <m:e>
                        <m:r>
                          <a:rPr lang="en-US" altLang="ko-KR" b="1" i="1">
                            <a:solidFill>
                              <a:srgbClr val="0033CC"/>
                            </a:solidFill>
                            <a:latin typeface="Cambria Math" panose="02040503050406030204" pitchFamily="18" charset="0"/>
                            <a:ea typeface="Cambria Math" panose="02040503050406030204" pitchFamily="18" charset="0"/>
                          </a:rPr>
                          <m:t>𝟏</m:t>
                        </m:r>
                      </m:e>
                      <m:sub>
                        <m:r>
                          <a:rPr lang="en-US" altLang="ko-KR" i="1">
                            <a:solidFill>
                              <a:srgbClr val="0033CC"/>
                            </a:solidFill>
                            <a:latin typeface="Cambria Math" panose="02040503050406030204" pitchFamily="18" charset="0"/>
                            <a:ea typeface="Cambria Math" panose="02040503050406030204" pitchFamily="18" charset="0"/>
                          </a:rPr>
                          <m:t>𝑓</m:t>
                        </m:r>
                      </m:sub>
                    </m:sSub>
                    <m:r>
                      <a:rPr lang="en-US" altLang="ko-KR" i="1">
                        <a:solidFill>
                          <a:srgbClr val="0033CC"/>
                        </a:solidFill>
                        <a:latin typeface="Cambria Math" panose="02040503050406030204" pitchFamily="18" charset="0"/>
                        <a:ea typeface="Cambria Math" panose="02040503050406030204" pitchFamily="18" charset="0"/>
                      </a:rPr>
                      <m:t>⊕</m:t>
                    </m:r>
                    <m:sSub>
                      <m:sSubPr>
                        <m:ctrlPr>
                          <a:rPr lang="en-US" altLang="ko-KR" i="1">
                            <a:solidFill>
                              <a:srgbClr val="0033CC"/>
                            </a:solidFill>
                            <a:latin typeface="Cambria Math" panose="02040503050406030204" pitchFamily="18" charset="0"/>
                            <a:ea typeface="바탕" panose="02030600000101010101" pitchFamily="18" charset="-127"/>
                          </a:rPr>
                        </m:ctrlPr>
                      </m:sSubPr>
                      <m:e>
                        <m:r>
                          <a:rPr lang="en-US" altLang="ko-KR" b="1" i="1">
                            <a:solidFill>
                              <a:srgbClr val="0033CC"/>
                            </a:solidFill>
                            <a:latin typeface="Cambria Math" panose="02040503050406030204" pitchFamily="18" charset="0"/>
                            <a:ea typeface="바탕" panose="02030600000101010101" pitchFamily="18" charset="-127"/>
                          </a:rPr>
                          <m:t>𝟖</m:t>
                        </m:r>
                      </m:e>
                      <m:sub>
                        <m:r>
                          <a:rPr lang="en-US" altLang="ko-KR" i="1">
                            <a:solidFill>
                              <a:srgbClr val="0033CC"/>
                            </a:solidFill>
                            <a:latin typeface="Cambria Math" panose="02040503050406030204" pitchFamily="18" charset="0"/>
                            <a:ea typeface="바탕" panose="02030600000101010101" pitchFamily="18" charset="-127"/>
                          </a:rPr>
                          <m:t>𝑓</m:t>
                        </m:r>
                      </m:sub>
                    </m:sSub>
                  </m:oMath>
                </a14:m>
                <a:r>
                  <a:rPr lang="en-US" altLang="ko-KR" dirty="0"/>
                  <a:t>, possible </a:t>
                </a:r>
                <a:r>
                  <a:rPr lang="en-US" altLang="ko-KR" dirty="0" err="1">
                    <a:solidFill>
                      <a:srgbClr val="0033CC"/>
                    </a:solidFill>
                  </a:rPr>
                  <a:t>multiplets</a:t>
                </a:r>
                <a:r>
                  <a:rPr lang="en-US" altLang="ko-KR" dirty="0">
                    <a:solidFill>
                      <a:srgbClr val="0033CC"/>
                    </a:solidFill>
                  </a:rPr>
                  <a:t> </a:t>
                </a:r>
                <a:r>
                  <a:rPr lang="en-US" altLang="ko-KR" dirty="0"/>
                  <a:t>for two-meson molecules are</a:t>
                </a:r>
              </a:p>
            </p:txBody>
          </p:sp>
        </mc:Choice>
        <mc:Fallback xmlns="">
          <p:sp>
            <p:nvSpPr>
              <p:cNvPr id="7" name="직사각형 6">
                <a:extLst>
                  <a:ext uri="{FF2B5EF4-FFF2-40B4-BE49-F238E27FC236}">
                    <a16:creationId xmlns:a16="http://schemas.microsoft.com/office/drawing/2014/main" id="{88AD2CFB-A5AE-1107-E137-0A16FE478401}"/>
                  </a:ext>
                </a:extLst>
              </p:cNvPr>
              <p:cNvSpPr>
                <a:spLocks noRot="1" noChangeAspect="1" noMove="1" noResize="1" noEditPoints="1" noAdjustHandles="1" noChangeArrowheads="1" noChangeShapeType="1" noTextEdit="1"/>
              </p:cNvSpPr>
              <p:nvPr/>
            </p:nvSpPr>
            <p:spPr>
              <a:xfrm>
                <a:off x="590887" y="1895607"/>
                <a:ext cx="6910925" cy="391582"/>
              </a:xfrm>
              <a:prstGeom prst="rect">
                <a:avLst/>
              </a:prstGeom>
              <a:blipFill>
                <a:blip r:embed="rId3"/>
                <a:stretch>
                  <a:fillRect l="-617" t="-7813" b="-2031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352BBF0-986F-6663-AD66-F2945ED8829E}"/>
                  </a:ext>
                </a:extLst>
              </p:cNvPr>
              <p:cNvSpPr txBox="1"/>
              <p:nvPr/>
            </p:nvSpPr>
            <p:spPr>
              <a:xfrm>
                <a:off x="855103" y="2691605"/>
                <a:ext cx="1559671"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ea typeface="바탕" panose="02030600000101010101" pitchFamily="18" charset="-127"/>
                            </a:rPr>
                          </m:ctrlPr>
                        </m:sSubPr>
                        <m:e>
                          <m:r>
                            <a:rPr lang="en-US" altLang="ko-KR" b="1" i="1" smtClean="0">
                              <a:latin typeface="Cambria Math" panose="02040503050406030204" pitchFamily="18" charset="0"/>
                              <a:ea typeface="바탕" panose="02030600000101010101" pitchFamily="18" charset="-127"/>
                            </a:rPr>
                            <m:t>𝟏</m:t>
                          </m:r>
                        </m:e>
                        <m:sub>
                          <m:r>
                            <a:rPr lang="en-US" altLang="ko-KR" b="0" i="1" smtClean="0">
                              <a:latin typeface="Cambria Math" panose="02040503050406030204" pitchFamily="18" charset="0"/>
                              <a:ea typeface="바탕" panose="02030600000101010101" pitchFamily="18" charset="-127"/>
                            </a:rPr>
                            <m:t>𝑓</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1" i="1" smtClean="0">
                              <a:latin typeface="Cambria Math" panose="02040503050406030204" pitchFamily="18" charset="0"/>
                              <a:ea typeface="Cambria Math" panose="02040503050406030204" pitchFamily="18" charset="0"/>
                            </a:rPr>
                            <m:t>𝟏</m:t>
                          </m:r>
                        </m:e>
                        <m:sub>
                          <m:r>
                            <a:rPr lang="en-US" altLang="ko-KR" b="0" i="1" smtClean="0">
                              <a:latin typeface="Cambria Math" panose="02040503050406030204" pitchFamily="18" charset="0"/>
                              <a:ea typeface="Cambria Math" panose="02040503050406030204" pitchFamily="18" charset="0"/>
                            </a:rPr>
                            <m:t>𝑓</m:t>
                          </m:r>
                        </m:sub>
                      </m:sSub>
                      <m:r>
                        <a:rPr lang="en-US" altLang="ko-KR" b="0" i="1" smtClean="0">
                          <a:latin typeface="Cambria Math" panose="02040503050406030204" pitchFamily="18" charset="0"/>
                          <a:ea typeface="Cambria Math" panose="02040503050406030204" pitchFamily="18" charset="0"/>
                        </a:rPr>
                        <m:t>= </m:t>
                      </m:r>
                      <m:r>
                        <a:rPr lang="en-US" altLang="ko-KR" b="1" i="1" smtClean="0">
                          <a:latin typeface="Cambria Math" panose="02040503050406030204" pitchFamily="18" charset="0"/>
                          <a:ea typeface="Cambria Math" panose="02040503050406030204" pitchFamily="18" charset="0"/>
                        </a:rPr>
                        <m:t>𝟏</m:t>
                      </m:r>
                      <m:r>
                        <a:rPr lang="en-US" altLang="ko-KR" b="0" i="1"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17" name="TextBox 16">
                <a:extLst>
                  <a:ext uri="{FF2B5EF4-FFF2-40B4-BE49-F238E27FC236}">
                    <a16:creationId xmlns:a16="http://schemas.microsoft.com/office/drawing/2014/main" id="{6352BBF0-986F-6663-AD66-F2945ED8829E}"/>
                  </a:ext>
                </a:extLst>
              </p:cNvPr>
              <p:cNvSpPr txBox="1">
                <a:spLocks noRot="1" noChangeAspect="1" noMove="1" noResize="1" noEditPoints="1" noAdjustHandles="1" noChangeArrowheads="1" noChangeShapeType="1" noTextEdit="1"/>
              </p:cNvSpPr>
              <p:nvPr/>
            </p:nvSpPr>
            <p:spPr>
              <a:xfrm>
                <a:off x="855103" y="2691605"/>
                <a:ext cx="1559671" cy="391582"/>
              </a:xfrm>
              <a:prstGeom prst="rect">
                <a:avLst/>
              </a:prstGeom>
              <a:blipFill>
                <a:blip r:embed="rId4"/>
                <a:stretch>
                  <a:fillRect b="-937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1147D80-9992-D2F6-F6A8-6423B8172B60}"/>
                  </a:ext>
                </a:extLst>
              </p:cNvPr>
              <p:cNvSpPr txBox="1"/>
              <p:nvPr/>
            </p:nvSpPr>
            <p:spPr>
              <a:xfrm>
                <a:off x="848614" y="3093680"/>
                <a:ext cx="1595336"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ea typeface="바탕" panose="02030600000101010101" pitchFamily="18" charset="-127"/>
                            </a:rPr>
                          </m:ctrlPr>
                        </m:sSubPr>
                        <m:e>
                          <m:r>
                            <a:rPr lang="en-US" altLang="ko-KR" b="1" i="1" smtClean="0">
                              <a:latin typeface="Cambria Math" panose="02040503050406030204" pitchFamily="18" charset="0"/>
                              <a:ea typeface="바탕" panose="02030600000101010101" pitchFamily="18" charset="-127"/>
                            </a:rPr>
                            <m:t>𝟖</m:t>
                          </m:r>
                        </m:e>
                        <m:sub>
                          <m:r>
                            <a:rPr lang="en-US" altLang="ko-KR" b="0" i="1" smtClean="0">
                              <a:latin typeface="Cambria Math" panose="02040503050406030204" pitchFamily="18" charset="0"/>
                              <a:ea typeface="바탕" panose="02030600000101010101" pitchFamily="18" charset="-127"/>
                            </a:rPr>
                            <m:t>𝑓</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1" i="1" smtClean="0">
                              <a:latin typeface="Cambria Math" panose="02040503050406030204" pitchFamily="18" charset="0"/>
                              <a:ea typeface="Cambria Math" panose="02040503050406030204" pitchFamily="18" charset="0"/>
                            </a:rPr>
                            <m:t>𝟏</m:t>
                          </m:r>
                        </m:e>
                        <m:sub>
                          <m:r>
                            <a:rPr lang="en-US" altLang="ko-KR" b="0" i="1" smtClean="0">
                              <a:latin typeface="Cambria Math" panose="02040503050406030204" pitchFamily="18" charset="0"/>
                              <a:ea typeface="Cambria Math" panose="02040503050406030204" pitchFamily="18" charset="0"/>
                            </a:rPr>
                            <m:t>𝑓</m:t>
                          </m:r>
                        </m:sub>
                      </m:sSub>
                      <m:r>
                        <a:rPr lang="en-US" altLang="ko-KR" b="0"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 </m:t>
                      </m:r>
                      <m:r>
                        <a:rPr lang="en-US" altLang="ko-KR" b="1" i="1" smtClean="0">
                          <a:latin typeface="Cambria Math" panose="02040503050406030204" pitchFamily="18" charset="0"/>
                          <a:ea typeface="Cambria Math" panose="02040503050406030204" pitchFamily="18" charset="0"/>
                        </a:rPr>
                        <m:t>𝟖</m:t>
                      </m:r>
                      <m:r>
                        <a:rPr lang="en-US" altLang="ko-KR" b="0" i="1"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19" name="TextBox 18">
                <a:extLst>
                  <a:ext uri="{FF2B5EF4-FFF2-40B4-BE49-F238E27FC236}">
                    <a16:creationId xmlns:a16="http://schemas.microsoft.com/office/drawing/2014/main" id="{01147D80-9992-D2F6-F6A8-6423B8172B60}"/>
                  </a:ext>
                </a:extLst>
              </p:cNvPr>
              <p:cNvSpPr txBox="1">
                <a:spLocks noRot="1" noChangeAspect="1" noMove="1" noResize="1" noEditPoints="1" noAdjustHandles="1" noChangeArrowheads="1" noChangeShapeType="1" noTextEdit="1"/>
              </p:cNvSpPr>
              <p:nvPr/>
            </p:nvSpPr>
            <p:spPr>
              <a:xfrm>
                <a:off x="848614" y="3093680"/>
                <a:ext cx="1595336" cy="391582"/>
              </a:xfrm>
              <a:prstGeom prst="rect">
                <a:avLst/>
              </a:prstGeom>
              <a:blipFill>
                <a:blip r:embed="rId5"/>
                <a:stretch>
                  <a:fillRect b="-92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261A9C8-25E4-193E-B0E2-A6521724A9A2}"/>
                  </a:ext>
                </a:extLst>
              </p:cNvPr>
              <p:cNvSpPr txBox="1"/>
              <p:nvPr/>
            </p:nvSpPr>
            <p:spPr>
              <a:xfrm>
                <a:off x="809706" y="3668718"/>
                <a:ext cx="4289900" cy="398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ea typeface="바탕" panose="02030600000101010101" pitchFamily="18" charset="-127"/>
                            </a:rPr>
                          </m:ctrlPr>
                        </m:sSubPr>
                        <m:e>
                          <m:r>
                            <a:rPr lang="en-US" altLang="ko-KR" b="1" i="1" smtClean="0">
                              <a:latin typeface="Cambria Math" panose="02040503050406030204" pitchFamily="18" charset="0"/>
                              <a:ea typeface="바탕" panose="02030600000101010101" pitchFamily="18" charset="-127"/>
                            </a:rPr>
                            <m:t>𝟖</m:t>
                          </m:r>
                        </m:e>
                        <m:sub>
                          <m:r>
                            <a:rPr lang="en-US" altLang="ko-KR" b="0" i="1" smtClean="0">
                              <a:latin typeface="Cambria Math" panose="02040503050406030204" pitchFamily="18" charset="0"/>
                              <a:ea typeface="바탕" panose="02030600000101010101" pitchFamily="18" charset="-127"/>
                            </a:rPr>
                            <m:t>𝑓</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1" i="1" smtClean="0">
                              <a:latin typeface="Cambria Math" panose="02040503050406030204" pitchFamily="18" charset="0"/>
                              <a:ea typeface="Cambria Math" panose="02040503050406030204" pitchFamily="18" charset="0"/>
                            </a:rPr>
                            <m:t>𝟖</m:t>
                          </m:r>
                        </m:e>
                        <m:sub>
                          <m:r>
                            <a:rPr lang="en-US" altLang="ko-KR" b="0" i="1" smtClean="0">
                              <a:latin typeface="Cambria Math" panose="02040503050406030204" pitchFamily="18" charset="0"/>
                              <a:ea typeface="Cambria Math" panose="02040503050406030204" pitchFamily="18" charset="0"/>
                            </a:rPr>
                            <m:t>𝑓</m:t>
                          </m:r>
                        </m:sub>
                      </m:sSub>
                      <m:r>
                        <a:rPr lang="en-US" altLang="ko-KR" b="0" i="1" smtClean="0">
                          <a:latin typeface="Cambria Math" panose="02040503050406030204" pitchFamily="18" charset="0"/>
                          <a:ea typeface="Cambria Math" panose="02040503050406030204" pitchFamily="18" charset="0"/>
                        </a:rPr>
                        <m:t>= </m:t>
                      </m:r>
                      <m:r>
                        <a:rPr lang="en-US" altLang="ko-KR" b="1" i="1" smtClean="0">
                          <a:latin typeface="Cambria Math" panose="02040503050406030204" pitchFamily="18" charset="0"/>
                          <a:ea typeface="Cambria Math" panose="02040503050406030204" pitchFamily="18" charset="0"/>
                        </a:rPr>
                        <m:t>𝟐𝟕</m:t>
                      </m:r>
                      <m:r>
                        <a:rPr lang="en-US" altLang="ko-KR" b="0"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𝟏𝟎</m:t>
                      </m:r>
                      <m:r>
                        <a:rPr lang="en-US" altLang="ko-KR" b="1"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m:t>
                      </m:r>
                      <m:acc>
                        <m:accPr>
                          <m:chr m:val="̅"/>
                          <m:ctrlPr>
                            <a:rPr lang="en-US" altLang="ko-KR" b="0" i="1" smtClean="0">
                              <a:latin typeface="Cambria Math" panose="02040503050406030204" pitchFamily="18" charset="0"/>
                              <a:ea typeface="Cambria Math" panose="02040503050406030204" pitchFamily="18" charset="0"/>
                            </a:rPr>
                          </m:ctrlPr>
                        </m:accPr>
                        <m:e>
                          <m:r>
                            <a:rPr lang="en-US" altLang="ko-KR" b="1" i="1" smtClean="0">
                              <a:latin typeface="Cambria Math" panose="02040503050406030204" pitchFamily="18" charset="0"/>
                              <a:ea typeface="Cambria Math" panose="02040503050406030204" pitchFamily="18" charset="0"/>
                            </a:rPr>
                            <m:t>𝟏𝟎</m:t>
                          </m:r>
                        </m:e>
                      </m:acc>
                      <m:r>
                        <a:rPr lang="en-US" altLang="ko-KR" b="0"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𝟖</m:t>
                      </m:r>
                      <m:r>
                        <a:rPr lang="en-US" altLang="ko-KR" b="0"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𝟖</m:t>
                      </m:r>
                      <m:r>
                        <a:rPr lang="en-US" altLang="ko-KR" b="0"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𝟏</m:t>
                      </m:r>
                    </m:oMath>
                  </m:oMathPara>
                </a14:m>
                <a:endParaRPr lang="ko-KR" altLang="en-US" b="1" dirty="0"/>
              </a:p>
            </p:txBody>
          </p:sp>
        </mc:Choice>
        <mc:Fallback xmlns="">
          <p:sp>
            <p:nvSpPr>
              <p:cNvPr id="21" name="TextBox 20">
                <a:extLst>
                  <a:ext uri="{FF2B5EF4-FFF2-40B4-BE49-F238E27FC236}">
                    <a16:creationId xmlns:a16="http://schemas.microsoft.com/office/drawing/2014/main" id="{7261A9C8-25E4-193E-B0E2-A6521724A9A2}"/>
                  </a:ext>
                </a:extLst>
              </p:cNvPr>
              <p:cNvSpPr txBox="1">
                <a:spLocks noRot="1" noChangeAspect="1" noMove="1" noResize="1" noEditPoints="1" noAdjustHandles="1" noChangeArrowheads="1" noChangeShapeType="1" noTextEdit="1"/>
              </p:cNvSpPr>
              <p:nvPr/>
            </p:nvSpPr>
            <p:spPr>
              <a:xfrm>
                <a:off x="809706" y="3668718"/>
                <a:ext cx="4289900" cy="398507"/>
              </a:xfrm>
              <a:prstGeom prst="rect">
                <a:avLst/>
              </a:prstGeom>
              <a:blipFill>
                <a:blip r:embed="rId6"/>
                <a:stretch>
                  <a:fillRect b="-9231"/>
                </a:stretch>
              </a:blipFill>
            </p:spPr>
            <p:txBody>
              <a:bodyPr/>
              <a:lstStyle/>
              <a:p>
                <a:r>
                  <a:rPr lang="ko-KR" altLang="en-US">
                    <a:noFill/>
                  </a:rPr>
                  <a:t> </a:t>
                </a:r>
              </a:p>
            </p:txBody>
          </p:sp>
        </mc:Fallback>
      </mc:AlternateContent>
      <p:grpSp>
        <p:nvGrpSpPr>
          <p:cNvPr id="22" name="Group 4">
            <a:extLst>
              <a:ext uri="{FF2B5EF4-FFF2-40B4-BE49-F238E27FC236}">
                <a16:creationId xmlns:a16="http://schemas.microsoft.com/office/drawing/2014/main" id="{B123070B-00F8-A372-C64A-118829A99C89}"/>
              </a:ext>
            </a:extLst>
          </p:cNvPr>
          <p:cNvGrpSpPr>
            <a:grpSpLocks noChangeAspect="1"/>
          </p:cNvGrpSpPr>
          <p:nvPr/>
        </p:nvGrpSpPr>
        <p:grpSpPr bwMode="auto">
          <a:xfrm>
            <a:off x="976767" y="2359226"/>
            <a:ext cx="749319" cy="302807"/>
            <a:chOff x="2734" y="2101"/>
            <a:chExt cx="292" cy="118"/>
          </a:xfrm>
        </p:grpSpPr>
        <p:sp>
          <p:nvSpPr>
            <p:cNvPr id="23" name="AutoShape 3">
              <a:extLst>
                <a:ext uri="{FF2B5EF4-FFF2-40B4-BE49-F238E27FC236}">
                  <a16:creationId xmlns:a16="http://schemas.microsoft.com/office/drawing/2014/main" id="{C2ED5D6A-B1A3-1739-4AD7-04F187EC4FE5}"/>
                </a:ext>
              </a:extLst>
            </p:cNvPr>
            <p:cNvSpPr>
              <a:spLocks noChangeAspect="1" noChangeArrowheads="1" noTextEdit="1"/>
            </p:cNvSpPr>
            <p:nvPr/>
          </p:nvSpPr>
          <p:spPr bwMode="auto">
            <a:xfrm>
              <a:off x="2734" y="2101"/>
              <a:ext cx="29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4" name="Picture 5">
              <a:extLst>
                <a:ext uri="{FF2B5EF4-FFF2-40B4-BE49-F238E27FC236}">
                  <a16:creationId xmlns:a16="http://schemas.microsoft.com/office/drawing/2014/main" id="{493DAF16-EEC3-459C-1E9F-4A1197CB5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4" y="2101"/>
              <a:ext cx="29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8">
            <a:extLst>
              <a:ext uri="{FF2B5EF4-FFF2-40B4-BE49-F238E27FC236}">
                <a16:creationId xmlns:a16="http://schemas.microsoft.com/office/drawing/2014/main" id="{71BED092-978E-2BB3-9127-5210E80D3F91}"/>
              </a:ext>
            </a:extLst>
          </p:cNvPr>
          <p:cNvGrpSpPr>
            <a:grpSpLocks noChangeAspect="1"/>
          </p:cNvGrpSpPr>
          <p:nvPr/>
        </p:nvGrpSpPr>
        <p:grpSpPr bwMode="auto">
          <a:xfrm>
            <a:off x="2052890" y="2430088"/>
            <a:ext cx="1750772" cy="241671"/>
            <a:chOff x="2554" y="2115"/>
            <a:chExt cx="652" cy="90"/>
          </a:xfrm>
        </p:grpSpPr>
        <p:sp>
          <p:nvSpPr>
            <p:cNvPr id="27" name="AutoShape 7">
              <a:extLst>
                <a:ext uri="{FF2B5EF4-FFF2-40B4-BE49-F238E27FC236}">
                  <a16:creationId xmlns:a16="http://schemas.microsoft.com/office/drawing/2014/main" id="{853EA608-CD54-73E6-9598-89C143E18C35}"/>
                </a:ext>
              </a:extLst>
            </p:cNvPr>
            <p:cNvSpPr>
              <a:spLocks noChangeAspect="1" noChangeArrowheads="1" noTextEdit="1"/>
            </p:cNvSpPr>
            <p:nvPr/>
          </p:nvSpPr>
          <p:spPr bwMode="auto">
            <a:xfrm>
              <a:off x="2554" y="2115"/>
              <a:ext cx="65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8" name="Picture 9">
              <a:extLst>
                <a:ext uri="{FF2B5EF4-FFF2-40B4-BE49-F238E27FC236}">
                  <a16:creationId xmlns:a16="http://schemas.microsoft.com/office/drawing/2014/main" id="{1F357CAF-F6CF-9F7F-696C-1705109DCA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4" y="2115"/>
              <a:ext cx="65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사각형: 둥근 모서리 28">
            <a:extLst>
              <a:ext uri="{FF2B5EF4-FFF2-40B4-BE49-F238E27FC236}">
                <a16:creationId xmlns:a16="http://schemas.microsoft.com/office/drawing/2014/main" id="{7B52EC46-6192-6DE6-D701-DD75617C3E07}"/>
              </a:ext>
            </a:extLst>
          </p:cNvPr>
          <p:cNvSpPr/>
          <p:nvPr/>
        </p:nvSpPr>
        <p:spPr>
          <a:xfrm>
            <a:off x="4768866" y="3741803"/>
            <a:ext cx="252920" cy="252919"/>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ko-KR" altLang="en-US" sz="1400" dirty="0"/>
          </a:p>
        </p:txBody>
      </p:sp>
      <p:sp>
        <p:nvSpPr>
          <p:cNvPr id="30" name="사각형: 둥근 모서리 29">
            <a:extLst>
              <a:ext uri="{FF2B5EF4-FFF2-40B4-BE49-F238E27FC236}">
                <a16:creationId xmlns:a16="http://schemas.microsoft.com/office/drawing/2014/main" id="{B92D3993-4ED1-EDB5-153B-6F9C5E9F44C0}"/>
              </a:ext>
            </a:extLst>
          </p:cNvPr>
          <p:cNvSpPr/>
          <p:nvPr/>
        </p:nvSpPr>
        <p:spPr>
          <a:xfrm>
            <a:off x="2080792" y="2726883"/>
            <a:ext cx="252920" cy="252919"/>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ko-KR" altLang="en-US" sz="1400" dirty="0"/>
          </a:p>
        </p:txBody>
      </p:sp>
      <p:sp>
        <p:nvSpPr>
          <p:cNvPr id="31" name="사각형: 둥근 모서리 30">
            <a:extLst>
              <a:ext uri="{FF2B5EF4-FFF2-40B4-BE49-F238E27FC236}">
                <a16:creationId xmlns:a16="http://schemas.microsoft.com/office/drawing/2014/main" id="{D6B4D2BD-3366-E661-5148-8BE20775E30B}"/>
              </a:ext>
            </a:extLst>
          </p:cNvPr>
          <p:cNvSpPr/>
          <p:nvPr/>
        </p:nvSpPr>
        <p:spPr>
          <a:xfrm>
            <a:off x="2080789" y="3115993"/>
            <a:ext cx="252920" cy="252919"/>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ko-KR" altLang="en-US" sz="1400" dirty="0"/>
          </a:p>
        </p:txBody>
      </p:sp>
      <p:sp>
        <p:nvSpPr>
          <p:cNvPr id="32" name="사각형: 둥근 모서리 31">
            <a:extLst>
              <a:ext uri="{FF2B5EF4-FFF2-40B4-BE49-F238E27FC236}">
                <a16:creationId xmlns:a16="http://schemas.microsoft.com/office/drawing/2014/main" id="{F9ACEB81-2642-0731-90BD-AB2124B2C251}"/>
              </a:ext>
            </a:extLst>
          </p:cNvPr>
          <p:cNvSpPr/>
          <p:nvPr/>
        </p:nvSpPr>
        <p:spPr>
          <a:xfrm>
            <a:off x="3773798" y="3738562"/>
            <a:ext cx="252920" cy="252919"/>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ko-KR" altLang="en-US" sz="1400" dirty="0"/>
          </a:p>
        </p:txBody>
      </p:sp>
      <p:sp>
        <p:nvSpPr>
          <p:cNvPr id="33" name="사각형: 둥근 모서리 32">
            <a:extLst>
              <a:ext uri="{FF2B5EF4-FFF2-40B4-BE49-F238E27FC236}">
                <a16:creationId xmlns:a16="http://schemas.microsoft.com/office/drawing/2014/main" id="{71899230-C6C9-6E27-17CD-786345890464}"/>
              </a:ext>
            </a:extLst>
          </p:cNvPr>
          <p:cNvSpPr/>
          <p:nvPr/>
        </p:nvSpPr>
        <p:spPr>
          <a:xfrm>
            <a:off x="4259787" y="3738163"/>
            <a:ext cx="252920" cy="252919"/>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ko-KR" altLang="en-US" sz="1400" dirty="0"/>
          </a:p>
        </p:txBody>
      </p:sp>
      <p:sp>
        <p:nvSpPr>
          <p:cNvPr id="34" name="오른쪽 중괄호 33">
            <a:extLst>
              <a:ext uri="{FF2B5EF4-FFF2-40B4-BE49-F238E27FC236}">
                <a16:creationId xmlns:a16="http://schemas.microsoft.com/office/drawing/2014/main" id="{34C15F6A-55BB-7169-95A3-ABC57E3F22EE}"/>
              </a:ext>
            </a:extLst>
          </p:cNvPr>
          <p:cNvSpPr/>
          <p:nvPr/>
        </p:nvSpPr>
        <p:spPr>
          <a:xfrm>
            <a:off x="2589871" y="2827414"/>
            <a:ext cx="145915" cy="49611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9699E5AE-C539-C67D-5321-85EDB431A99F}"/>
              </a:ext>
            </a:extLst>
          </p:cNvPr>
          <p:cNvSpPr txBox="1"/>
          <p:nvPr/>
        </p:nvSpPr>
        <p:spPr>
          <a:xfrm>
            <a:off x="2774695" y="2851891"/>
            <a:ext cx="5016365" cy="646331"/>
          </a:xfrm>
          <a:prstGeom prst="rect">
            <a:avLst/>
          </a:prstGeom>
          <a:noFill/>
        </p:spPr>
        <p:txBody>
          <a:bodyPr wrap="square">
            <a:spAutoFit/>
          </a:bodyPr>
          <a:lstStyle/>
          <a:p>
            <a:r>
              <a:rPr lang="en-US" altLang="ko-KR" dirty="0"/>
              <a:t>This </a:t>
            </a:r>
            <a:r>
              <a:rPr lang="en-US" altLang="ko-KR" dirty="0">
                <a:solidFill>
                  <a:srgbClr val="0033CC"/>
                </a:solidFill>
              </a:rPr>
              <a:t>trivial</a:t>
            </a:r>
            <a:r>
              <a:rPr lang="en-US" altLang="ko-KR" dirty="0"/>
              <a:t> nonet </a:t>
            </a:r>
            <a:r>
              <a:rPr lang="en-US" altLang="ko-KR" dirty="0">
                <a:solidFill>
                  <a:srgbClr val="C00000"/>
                </a:solidFill>
              </a:rPr>
              <a:t>cannot</a:t>
            </a:r>
            <a:r>
              <a:rPr lang="en-US" altLang="ko-KR" dirty="0"/>
              <a:t> fit either of the two nonets under consideration.</a:t>
            </a:r>
            <a:endParaRPr lang="ko-KR" alt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A34A45-ABA1-E0F6-EE2B-E2F28878C78A}"/>
                  </a:ext>
                </a:extLst>
              </p:cNvPr>
              <p:cNvSpPr txBox="1"/>
              <p:nvPr/>
            </p:nvSpPr>
            <p:spPr>
              <a:xfrm>
                <a:off x="5031510" y="3698199"/>
                <a:ext cx="3437112" cy="369332"/>
              </a:xfrm>
              <a:prstGeom prst="rect">
                <a:avLst/>
              </a:prstGeom>
              <a:noFill/>
            </p:spPr>
            <p:txBody>
              <a:bodyPr wrap="square">
                <a:spAutoFit/>
              </a:bodyPr>
              <a:lstStyle/>
              <a:p>
                <a:r>
                  <a:rPr lang="en-US" altLang="ko-KR" sz="1800" dirty="0">
                    <a:latin typeface="HY견명조" panose="02030600000101010101" pitchFamily="18" charset="-127"/>
                    <a:ea typeface="HY견명조" panose="02030600000101010101" pitchFamily="18" charset="-127"/>
                  </a:rPr>
                  <a:t>⇒</a:t>
                </a:r>
                <a:r>
                  <a:rPr lang="en-US" altLang="ko-KR" sz="1800" dirty="0"/>
                  <a:t> one </a:t>
                </a:r>
                <a:r>
                  <a:rPr lang="en-US" altLang="ko-KR" sz="1800" dirty="0">
                    <a:solidFill>
                      <a:srgbClr val="0033CC"/>
                    </a:solidFill>
                  </a:rPr>
                  <a:t>nontrivial</a:t>
                </a:r>
                <a:r>
                  <a:rPr lang="en-US" altLang="ko-KR" sz="1800" dirty="0"/>
                  <a:t> nonet (</a:t>
                </a:r>
                <a14:m>
                  <m:oMath xmlns:m="http://schemas.openxmlformats.org/officeDocument/2006/math">
                    <m:r>
                      <a:rPr lang="en-US" altLang="ko-KR" b="1" i="1" smtClean="0">
                        <a:latin typeface="Cambria Math" panose="02040503050406030204" pitchFamily="18" charset="0"/>
                        <a:ea typeface="Cambria Math" panose="02040503050406030204" pitchFamily="18" charset="0"/>
                      </a:rPr>
                      <m:t>∵</m:t>
                    </m:r>
                    <m:r>
                      <a:rPr lang="en-US" altLang="ko-KR" b="1" i="1">
                        <a:latin typeface="Cambria Math" panose="02040503050406030204" pitchFamily="18" charset="0"/>
                        <a:ea typeface="Cambria Math" panose="02040503050406030204" pitchFamily="18" charset="0"/>
                      </a:rPr>
                      <m:t>𝟖</m:t>
                    </m:r>
                    <m:r>
                      <a:rPr lang="en-US" altLang="ko-KR" b="1" i="1">
                        <a:latin typeface="Cambria Math" panose="02040503050406030204" pitchFamily="18" charset="0"/>
                        <a:ea typeface="Cambria Math" panose="02040503050406030204" pitchFamily="18" charset="0"/>
                      </a:rPr>
                      <m:t>=</m:t>
                    </m:r>
                    <m:r>
                      <a:rPr lang="en-US" altLang="ko-KR" b="1" i="1">
                        <a:latin typeface="Cambria Math" panose="02040503050406030204" pitchFamily="18" charset="0"/>
                        <a:ea typeface="Cambria Math" panose="02040503050406030204" pitchFamily="18" charset="0"/>
                      </a:rPr>
                      <m:t>𝟖</m:t>
                    </m:r>
                    <m:r>
                      <a:rPr lang="en-US" altLang="ko-KR" i="1">
                        <a:latin typeface="Cambria Math" panose="02040503050406030204" pitchFamily="18" charset="0"/>
                        <a:ea typeface="Cambria Math" panose="02040503050406030204" pitchFamily="18" charset="0"/>
                      </a:rPr>
                      <m:t>′</m:t>
                    </m:r>
                  </m:oMath>
                </a14:m>
                <a:r>
                  <a:rPr lang="en-US" altLang="ko-KR" sz="1800" dirty="0"/>
                  <a:t>).</a:t>
                </a:r>
                <a:endParaRPr lang="ko-KR" altLang="en-US" dirty="0"/>
              </a:p>
            </p:txBody>
          </p:sp>
        </mc:Choice>
        <mc:Fallback xmlns="">
          <p:sp>
            <p:nvSpPr>
              <p:cNvPr id="38" name="TextBox 37">
                <a:extLst>
                  <a:ext uri="{FF2B5EF4-FFF2-40B4-BE49-F238E27FC236}">
                    <a16:creationId xmlns:a16="http://schemas.microsoft.com/office/drawing/2014/main" id="{DFA34A45-ABA1-E0F6-EE2B-E2F28878C78A}"/>
                  </a:ext>
                </a:extLst>
              </p:cNvPr>
              <p:cNvSpPr txBox="1">
                <a:spLocks noRot="1" noChangeAspect="1" noMove="1" noResize="1" noEditPoints="1" noAdjustHandles="1" noChangeArrowheads="1" noChangeShapeType="1" noTextEdit="1"/>
              </p:cNvSpPr>
              <p:nvPr/>
            </p:nvSpPr>
            <p:spPr>
              <a:xfrm>
                <a:off x="5031510" y="3698199"/>
                <a:ext cx="3437112" cy="369332"/>
              </a:xfrm>
              <a:prstGeom prst="rect">
                <a:avLst/>
              </a:prstGeom>
              <a:blipFill>
                <a:blip r:embed="rId9"/>
                <a:stretch>
                  <a:fillRect l="-1418" t="-15000" r="-1596" b="-28333"/>
                </a:stretch>
              </a:blipFill>
            </p:spPr>
            <p:txBody>
              <a:bodyPr/>
              <a:lstStyle/>
              <a:p>
                <a:r>
                  <a:rPr lang="ko-KR" altLang="en-US">
                    <a:noFill/>
                  </a:rPr>
                  <a:t> </a:t>
                </a:r>
              </a:p>
            </p:txBody>
          </p:sp>
        </mc:Fallback>
      </mc:AlternateContent>
      <p:sp>
        <p:nvSpPr>
          <p:cNvPr id="39" name="TextBox 38">
            <a:extLst>
              <a:ext uri="{FF2B5EF4-FFF2-40B4-BE49-F238E27FC236}">
                <a16:creationId xmlns:a16="http://schemas.microsoft.com/office/drawing/2014/main" id="{5CA303D8-B905-C7C9-908F-CFD146EAFBDB}"/>
              </a:ext>
            </a:extLst>
          </p:cNvPr>
          <p:cNvSpPr txBox="1"/>
          <p:nvPr/>
        </p:nvSpPr>
        <p:spPr>
          <a:xfrm>
            <a:off x="682832" y="4213642"/>
            <a:ext cx="7957316"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The </a:t>
            </a:r>
            <a:r>
              <a:rPr lang="en-US" altLang="ko-KR" u="sng" dirty="0"/>
              <a:t>two nonets</a:t>
            </a:r>
            <a:r>
              <a:rPr lang="en-US" altLang="ko-KR" dirty="0"/>
              <a:t> under consideration can be derived from those marked by       .</a:t>
            </a:r>
          </a:p>
        </p:txBody>
      </p:sp>
      <p:sp>
        <p:nvSpPr>
          <p:cNvPr id="40" name="사각형: 둥근 모서리 39">
            <a:extLst>
              <a:ext uri="{FF2B5EF4-FFF2-40B4-BE49-F238E27FC236}">
                <a16:creationId xmlns:a16="http://schemas.microsoft.com/office/drawing/2014/main" id="{8C4DFD7D-9F13-9765-17AC-F0CB39149D19}"/>
              </a:ext>
            </a:extLst>
          </p:cNvPr>
          <p:cNvSpPr/>
          <p:nvPr/>
        </p:nvSpPr>
        <p:spPr>
          <a:xfrm>
            <a:off x="8013240" y="4272673"/>
            <a:ext cx="252920" cy="252919"/>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ko-KR" altLang="en-US" sz="1400"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3FD81DD-494A-1C83-5063-EC309E2CB6ED}"/>
                  </a:ext>
                </a:extLst>
              </p:cNvPr>
              <p:cNvSpPr txBox="1"/>
              <p:nvPr/>
            </p:nvSpPr>
            <p:spPr>
              <a:xfrm>
                <a:off x="732224" y="4933890"/>
                <a:ext cx="8141184" cy="1200329"/>
              </a:xfrm>
              <a:prstGeom prst="rect">
                <a:avLst/>
              </a:prstGeom>
              <a:noFill/>
              <a:ln>
                <a:solidFill>
                  <a:schemeClr val="accent1"/>
                </a:solidFill>
              </a:ln>
            </p:spPr>
            <p:txBody>
              <a:bodyPr wrap="square">
                <a:spAutoFit/>
              </a:bodyPr>
              <a:lstStyle/>
              <a:p>
                <a:r>
                  <a:rPr lang="en-US" altLang="ko-KR" dirty="0">
                    <a:highlight>
                      <a:srgbClr val="FFFFFF"/>
                    </a:highlight>
                  </a:rPr>
                  <a:t>This molecular model provides </a:t>
                </a:r>
                <a:r>
                  <a:rPr lang="en-US" altLang="ko-KR" dirty="0">
                    <a:solidFill>
                      <a:srgbClr val="0033CC"/>
                    </a:solidFill>
                    <a:highlight>
                      <a:srgbClr val="FFFFFF"/>
                    </a:highlight>
                  </a:rPr>
                  <a:t>one nontrivial nonet</a:t>
                </a:r>
                <a:r>
                  <a:rPr lang="en-US" altLang="ko-KR" dirty="0">
                    <a:highlight>
                      <a:srgbClr val="FFFFFF"/>
                    </a:highlight>
                  </a:rPr>
                  <a:t>, and therefore cannot explain the two nonets, the light and heavy nonets.</a:t>
                </a:r>
                <a:endParaRPr lang="en-US" altLang="ko-KR" dirty="0">
                  <a:solidFill>
                    <a:srgbClr val="0D0D0D"/>
                  </a:solidFill>
                  <a:highlight>
                    <a:srgbClr val="FFFFFF"/>
                  </a:highlight>
                  <a:latin typeface="ui-sans-serif"/>
                </a:endParaRPr>
              </a:p>
              <a:p>
                <a:r>
                  <a:rPr lang="en-US" altLang="ko-KR" dirty="0">
                    <a:highlight>
                      <a:srgbClr val="FFFFFF"/>
                    </a:highlight>
                    <a:latin typeface="Batang" panose="02030600000101010101" pitchFamily="18" charset="-127"/>
                    <a:ea typeface="Batang" panose="02030600000101010101" pitchFamily="18" charset="-127"/>
                  </a:rPr>
                  <a:t>☞ </a:t>
                </a:r>
                <a:r>
                  <a:rPr lang="en-US" altLang="ko-KR" dirty="0">
                    <a:solidFill>
                      <a:srgbClr val="0D0D0D"/>
                    </a:solidFill>
                    <a:highlight>
                      <a:srgbClr val="FFFFFF"/>
                    </a:highlight>
                    <a:latin typeface="ui-sans-serif"/>
                  </a:rPr>
                  <a:t>There is no way to</a:t>
                </a:r>
                <a:r>
                  <a:rPr lang="en-US" altLang="ko-KR" b="0" i="0" dirty="0">
                    <a:solidFill>
                      <a:srgbClr val="0D0D0D"/>
                    </a:solidFill>
                    <a:effectLst/>
                    <a:highlight>
                      <a:srgbClr val="FFFFFF"/>
                    </a:highlight>
                    <a:latin typeface="ui-sans-serif"/>
                  </a:rPr>
                  <a:t> reproduce, </a:t>
                </a:r>
                <a14:m>
                  <m:oMath xmlns:m="http://schemas.openxmlformats.org/officeDocument/2006/math">
                    <m:d>
                      <m:dPr>
                        <m:begChr m:val="|"/>
                        <m:endChr m:val="|"/>
                        <m:ctrlPr>
                          <a:rPr lang="en-US" altLang="ko-KR" sz="1800" i="1" smtClean="0">
                            <a:solidFill>
                              <a:srgbClr val="C00000"/>
                            </a:solidFill>
                            <a:latin typeface="Cambria Math" panose="02040503050406030204" pitchFamily="18" charset="0"/>
                          </a:rPr>
                        </m:ctrlPr>
                      </m:dPr>
                      <m:e>
                        <m:r>
                          <a:rPr lang="en-US" altLang="ko-KR" sz="1800" i="1">
                            <a:solidFill>
                              <a:srgbClr val="C00000"/>
                            </a:solidFill>
                            <a:latin typeface="Cambria Math" panose="02040503050406030204" pitchFamily="18" charset="0"/>
                          </a:rPr>
                          <m:t>𝐺</m:t>
                        </m:r>
                      </m:e>
                    </m:d>
                  </m:oMath>
                </a14:m>
                <a:r>
                  <a:rPr lang="en-US" altLang="ko-KR" sz="1800" dirty="0"/>
                  <a:t>(light nonet)</a:t>
                </a:r>
                <a:r>
                  <a:rPr lang="en-US" altLang="ko-KR" sz="1800" dirty="0">
                    <a:solidFill>
                      <a:srgbClr val="0033CC"/>
                    </a:solidFill>
                  </a:rPr>
                  <a:t> </a:t>
                </a:r>
                <a14:m>
                  <m:oMath xmlns:m="http://schemas.openxmlformats.org/officeDocument/2006/math">
                    <m:r>
                      <a:rPr lang="en-US" altLang="ko-KR" sz="1800" i="1">
                        <a:solidFill>
                          <a:srgbClr val="0033CC"/>
                        </a:solidFill>
                        <a:latin typeface="Cambria Math" panose="02040503050406030204" pitchFamily="18" charset="0"/>
                        <a:ea typeface="Cambria Math" panose="02040503050406030204" pitchFamily="18" charset="0"/>
                      </a:rPr>
                      <m:t>≫</m:t>
                    </m:r>
                    <m:d>
                      <m:dPr>
                        <m:begChr m:val="|"/>
                        <m:endChr m:val="|"/>
                        <m:ctrlPr>
                          <a:rPr lang="en-US" altLang="ko-KR" sz="1800" i="1">
                            <a:solidFill>
                              <a:srgbClr val="C00000"/>
                            </a:solidFill>
                            <a:latin typeface="Cambria Math" panose="02040503050406030204" pitchFamily="18" charset="0"/>
                          </a:rPr>
                        </m:ctrlPr>
                      </m:dPr>
                      <m:e>
                        <m:r>
                          <a:rPr lang="en-US" altLang="ko-KR" sz="1800" i="1">
                            <a:solidFill>
                              <a:srgbClr val="C00000"/>
                            </a:solidFill>
                            <a:latin typeface="Cambria Math" panose="02040503050406030204" pitchFamily="18" charset="0"/>
                          </a:rPr>
                          <m:t>𝐺</m:t>
                        </m:r>
                        <m:r>
                          <a:rPr lang="en-US" altLang="ko-KR" sz="1800" b="0" i="1" smtClean="0">
                            <a:solidFill>
                              <a:srgbClr val="C00000"/>
                            </a:solidFill>
                            <a:latin typeface="Cambria Math" panose="02040503050406030204" pitchFamily="18" charset="0"/>
                          </a:rPr>
                          <m:t>′</m:t>
                        </m:r>
                      </m:e>
                    </m:d>
                  </m:oMath>
                </a14:m>
                <a:r>
                  <a:rPr lang="en-US" altLang="ko-KR" sz="1800" dirty="0"/>
                  <a:t> (heavy nonet),</a:t>
                </a:r>
                <a:r>
                  <a:rPr lang="en-US" altLang="ko-KR" b="0" i="0" dirty="0">
                    <a:solidFill>
                      <a:srgbClr val="0D0D0D"/>
                    </a:solidFill>
                    <a:effectLst/>
                    <a:highlight>
                      <a:srgbClr val="FFFFFF"/>
                    </a:highlight>
                    <a:latin typeface="ui-sans-serif"/>
                  </a:rPr>
                  <a:t> </a:t>
                </a:r>
                <a:r>
                  <a:rPr lang="en-US" altLang="ko-KR" dirty="0">
                    <a:solidFill>
                      <a:srgbClr val="0D0D0D"/>
                    </a:solidFill>
                    <a:highlight>
                      <a:srgbClr val="FFFFFF"/>
                    </a:highlight>
                    <a:latin typeface="ui-sans-serif"/>
                  </a:rPr>
                  <a:t>from this molecular approach</a:t>
                </a:r>
                <a:r>
                  <a:rPr lang="en-US" altLang="ko-KR" b="0" i="0" dirty="0">
                    <a:solidFill>
                      <a:srgbClr val="0D0D0D"/>
                    </a:solidFill>
                    <a:effectLst/>
                    <a:highlight>
                      <a:srgbClr val="FFFFFF"/>
                    </a:highlight>
                    <a:latin typeface="ui-sans-serif"/>
                  </a:rPr>
                  <a:t>.</a:t>
                </a:r>
                <a:endParaRPr lang="en-US" altLang="ko-KR" dirty="0"/>
              </a:p>
            </p:txBody>
          </p:sp>
        </mc:Choice>
        <mc:Fallback xmlns="">
          <p:sp>
            <p:nvSpPr>
              <p:cNvPr id="42" name="TextBox 41">
                <a:extLst>
                  <a:ext uri="{FF2B5EF4-FFF2-40B4-BE49-F238E27FC236}">
                    <a16:creationId xmlns:a16="http://schemas.microsoft.com/office/drawing/2014/main" id="{E3FD81DD-494A-1C83-5063-EC309E2CB6ED}"/>
                  </a:ext>
                </a:extLst>
              </p:cNvPr>
              <p:cNvSpPr txBox="1">
                <a:spLocks noRot="1" noChangeAspect="1" noMove="1" noResize="1" noEditPoints="1" noAdjustHandles="1" noChangeArrowheads="1" noChangeShapeType="1" noTextEdit="1"/>
              </p:cNvSpPr>
              <p:nvPr/>
            </p:nvSpPr>
            <p:spPr>
              <a:xfrm>
                <a:off x="732224" y="4933890"/>
                <a:ext cx="8141184" cy="1200329"/>
              </a:xfrm>
              <a:prstGeom prst="rect">
                <a:avLst/>
              </a:prstGeom>
              <a:blipFill>
                <a:blip r:embed="rId10"/>
                <a:stretch>
                  <a:fillRect l="-523" t="-2010" b="-6533"/>
                </a:stretch>
              </a:blipFill>
              <a:ln>
                <a:solidFill>
                  <a:schemeClr val="accent1"/>
                </a:solidFill>
              </a:ln>
            </p:spPr>
            <p:txBody>
              <a:bodyPr/>
              <a:lstStyle/>
              <a:p>
                <a:r>
                  <a:rPr lang="ko-KR" altLang="en-US">
                    <a:noFill/>
                  </a:rPr>
                  <a:t> </a:t>
                </a:r>
              </a:p>
            </p:txBody>
          </p:sp>
        </mc:Fallback>
      </mc:AlternateContent>
    </p:spTree>
    <p:extLst>
      <p:ext uri="{BB962C8B-B14F-4D97-AF65-F5344CB8AC3E}">
        <p14:creationId xmlns:p14="http://schemas.microsoft.com/office/powerpoint/2010/main" val="37023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linds(horizontal)">
                                      <p:cBhvr>
                                        <p:cTn id="34" dur="500"/>
                                        <p:tgtEl>
                                          <p:spTgt spid="3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500"/>
                                        <p:tgtEl>
                                          <p:spTgt spid="3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linds(horizontal)">
                                      <p:cBhvr>
                                        <p:cTn id="49" dur="500"/>
                                        <p:tgtEl>
                                          <p:spTgt spid="3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linds(horizontal)">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P spid="21" grpId="0"/>
      <p:bldP spid="29" grpId="0" animBg="1"/>
      <p:bldP spid="30" grpId="0" animBg="1"/>
      <p:bldP spid="31" grpId="0" animBg="1"/>
      <p:bldP spid="32" grpId="0" animBg="1"/>
      <p:bldP spid="33" grpId="0" animBg="1"/>
      <p:bldP spid="34" grpId="0" animBg="1"/>
      <p:bldP spid="35" grpId="0"/>
      <p:bldP spid="38" grpId="0"/>
      <p:bldP spid="39" grpId="0"/>
      <p:bldP spid="40"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그림 27">
            <a:extLst>
              <a:ext uri="{FF2B5EF4-FFF2-40B4-BE49-F238E27FC236}">
                <a16:creationId xmlns:a16="http://schemas.microsoft.com/office/drawing/2014/main" id="{F074FD31-6768-9B9D-6D7C-3BDE45BC05B8}"/>
              </a:ext>
            </a:extLst>
          </p:cNvPr>
          <p:cNvPicPr>
            <a:picLocks noChangeAspect="1"/>
          </p:cNvPicPr>
          <p:nvPr/>
        </p:nvPicPr>
        <p:blipFill>
          <a:blip r:embed="rId2"/>
          <a:stretch>
            <a:fillRect/>
          </a:stretch>
        </p:blipFill>
        <p:spPr>
          <a:xfrm>
            <a:off x="6503506" y="4614075"/>
            <a:ext cx="2080657" cy="1895806"/>
          </a:xfrm>
          <a:prstGeom prst="rect">
            <a:avLst/>
          </a:prstGeom>
        </p:spPr>
      </p:pic>
      <p:sp>
        <p:nvSpPr>
          <p:cNvPr id="2" name="슬라이드 번호 개체 틀 1">
            <a:extLst>
              <a:ext uri="{FF2B5EF4-FFF2-40B4-BE49-F238E27FC236}">
                <a16:creationId xmlns:a16="http://schemas.microsoft.com/office/drawing/2014/main" id="{89D36F9C-2371-0664-FC1D-F32EA3D55064}"/>
              </a:ext>
            </a:extLst>
          </p:cNvPr>
          <p:cNvSpPr>
            <a:spLocks noGrp="1"/>
          </p:cNvSpPr>
          <p:nvPr>
            <p:ph type="sldNum" sz="quarter" idx="12"/>
          </p:nvPr>
        </p:nvSpPr>
        <p:spPr/>
        <p:txBody>
          <a:bodyPr/>
          <a:lstStyle/>
          <a:p>
            <a:fld id="{DD6C7ACD-A43A-4791-9360-251F151CC5DF}" type="slidenum">
              <a:rPr lang="ko-KR" altLang="en-US" smtClean="0"/>
              <a:t>23</a:t>
            </a:fld>
            <a:endParaRPr lang="ko-KR" alt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08CDA07-1AF7-7199-3D0C-7E8EC3AB5C18}"/>
                  </a:ext>
                </a:extLst>
              </p:cNvPr>
              <p:cNvSpPr txBox="1"/>
              <p:nvPr/>
            </p:nvSpPr>
            <p:spPr>
              <a:xfrm>
                <a:off x="827652" y="1608089"/>
                <a:ext cx="2850205" cy="392543"/>
              </a:xfrm>
              <a:prstGeom prst="rect">
                <a:avLst/>
              </a:prstGeom>
              <a:noFill/>
            </p:spPr>
            <p:txBody>
              <a:bodyPr wrap="square" lIns="36000" tIns="0" rIns="36000" bIns="0">
                <a:spAutoFit/>
              </a:bodyPr>
              <a:lstStyle/>
              <a:p>
                <a:pPr marL="285750" indent="-285750">
                  <a:buFont typeface="Wingdings" panose="05000000000000000000" pitchFamily="2" charset="2"/>
                  <a:buChar char="§"/>
                </a:pPr>
                <a14:m>
                  <m:oMath xmlns:m="http://schemas.openxmlformats.org/officeDocument/2006/math">
                    <m:sSubSup>
                      <m:sSubSupPr>
                        <m:ctrlPr>
                          <a:rPr lang="en-US" altLang="ko-KR" i="1" smtClean="0">
                            <a:latin typeface="Cambria Math" panose="02040503050406030204" pitchFamily="18" charset="0"/>
                          </a:rPr>
                        </m:ctrlPr>
                      </m:sSubSupPr>
                      <m:e>
                        <m:r>
                          <a:rPr lang="en-US" altLang="ko-KR" b="1" i="1">
                            <a:latin typeface="Cambria Math" panose="02040503050406030204" pitchFamily="18" charset="0"/>
                          </a:rPr>
                          <m:t>𝟖</m:t>
                        </m:r>
                      </m:e>
                      <m:sub>
                        <m:r>
                          <a:rPr lang="en-US" altLang="ko-KR" b="0" i="1" smtClean="0">
                            <a:latin typeface="Cambria Math" panose="02040503050406030204" pitchFamily="18" charset="0"/>
                          </a:rPr>
                          <m:t>𝑗</m:t>
                        </m:r>
                      </m:sub>
                      <m:sup>
                        <m:r>
                          <a:rPr lang="en-US" altLang="ko-KR" b="0" i="1" smtClean="0">
                            <a:latin typeface="Cambria Math" panose="02040503050406030204" pitchFamily="18" charset="0"/>
                          </a:rPr>
                          <m:t>𝑘</m:t>
                        </m:r>
                      </m:sup>
                    </m:sSubSup>
                    <m:r>
                      <a:rPr lang="en-US" altLang="ko-KR" b="0" i="1" smtClean="0">
                        <a:latin typeface="Cambria Math" panose="02040503050406030204" pitchFamily="18" charset="0"/>
                      </a:rPr>
                      <m:t>=</m:t>
                    </m:r>
                    <m:r>
                      <a:rPr lang="en-US" altLang="ko-KR" i="1" smtClean="0">
                        <a:solidFill>
                          <a:schemeClr val="tx1"/>
                        </a:solidFill>
                        <a:latin typeface="Cambria Math" panose="02040503050406030204" pitchFamily="18" charset="0"/>
                      </a:rPr>
                      <m:t>(</m:t>
                    </m:r>
                    <m:r>
                      <a:rPr lang="en-US" altLang="ko-KR" i="1" smtClean="0">
                        <a:solidFill>
                          <a:schemeClr val="tx1"/>
                        </a:solidFill>
                        <a:latin typeface="Cambria Math" panose="02040503050406030204" pitchFamily="18" charset="0"/>
                      </a:rPr>
                      <m:t>𝑃𝑃</m:t>
                    </m:r>
                    <m:sSubSup>
                      <m:sSubSupPr>
                        <m:ctrlPr>
                          <a:rPr lang="en-US" altLang="ko-KR" i="1">
                            <a:solidFill>
                              <a:schemeClr val="tx1"/>
                            </a:solidFill>
                            <a:latin typeface="Cambria Math" panose="02040503050406030204" pitchFamily="18" charset="0"/>
                            <a:ea typeface="Cambria Math" panose="02040503050406030204" pitchFamily="18" charset="0"/>
                          </a:rPr>
                        </m:ctrlPr>
                      </m:sSubSupPr>
                      <m:e>
                        <m:r>
                          <a:rPr lang="en-US" altLang="ko-KR" i="1">
                            <a:solidFill>
                              <a:schemeClr val="tx1"/>
                            </a:solidFill>
                            <a:latin typeface="Cambria Math" panose="02040503050406030204" pitchFamily="18" charset="0"/>
                            <a:ea typeface="Cambria Math" panose="02040503050406030204" pitchFamily="18" charset="0"/>
                          </a:rPr>
                          <m:t>)</m:t>
                        </m:r>
                      </m:e>
                      <m:sub>
                        <m:r>
                          <a:rPr lang="en-US" altLang="ko-KR" i="1">
                            <a:solidFill>
                              <a:schemeClr val="tx1"/>
                            </a:solidFill>
                            <a:latin typeface="Cambria Math" panose="02040503050406030204" pitchFamily="18" charset="0"/>
                            <a:ea typeface="Cambria Math" panose="02040503050406030204" pitchFamily="18" charset="0"/>
                          </a:rPr>
                          <m:t>𝑗</m:t>
                        </m:r>
                      </m:sub>
                      <m:sup>
                        <m:r>
                          <a:rPr lang="en-US" altLang="ko-KR" i="1">
                            <a:solidFill>
                              <a:schemeClr val="tx1"/>
                            </a:solidFill>
                            <a:latin typeface="Cambria Math" panose="02040503050406030204" pitchFamily="18" charset="0"/>
                            <a:ea typeface="Cambria Math" panose="02040503050406030204" pitchFamily="18" charset="0"/>
                          </a:rPr>
                          <m:t>𝑘</m:t>
                        </m:r>
                      </m:sup>
                    </m:sSubSup>
                    <m:r>
                      <a:rPr lang="en-US" altLang="ko-KR" b="0" i="1" smtClean="0">
                        <a:solidFill>
                          <a:srgbClr val="0033CC"/>
                        </a:solidFill>
                        <a:latin typeface="Cambria Math" panose="02040503050406030204" pitchFamily="18" charset="0"/>
                        <a:ea typeface="Cambria Math" panose="02040503050406030204" pitchFamily="18" charset="0"/>
                      </a:rPr>
                      <m:t>−</m:t>
                    </m:r>
                    <m:f>
                      <m:fPr>
                        <m:ctrlPr>
                          <a:rPr lang="en-US" altLang="ko-KR" b="0" i="1" smtClean="0">
                            <a:solidFill>
                              <a:schemeClr val="tx1"/>
                            </a:solidFill>
                            <a:latin typeface="Cambria Math" panose="02040503050406030204" pitchFamily="18" charset="0"/>
                            <a:ea typeface="Cambria Math" panose="02040503050406030204" pitchFamily="18" charset="0"/>
                          </a:rPr>
                        </m:ctrlPr>
                      </m:fPr>
                      <m:num>
                        <m:r>
                          <a:rPr lang="en-US" altLang="ko-KR" b="0" i="1" smtClean="0">
                            <a:solidFill>
                              <a:schemeClr val="tx1"/>
                            </a:solidFill>
                            <a:latin typeface="Cambria Math" panose="02040503050406030204" pitchFamily="18" charset="0"/>
                            <a:ea typeface="Cambria Math" panose="02040503050406030204" pitchFamily="18" charset="0"/>
                          </a:rPr>
                          <m:t>1</m:t>
                        </m:r>
                      </m:num>
                      <m:den>
                        <m:r>
                          <a:rPr lang="en-US" altLang="ko-KR" b="0" i="1" smtClean="0">
                            <a:solidFill>
                              <a:schemeClr val="tx1"/>
                            </a:solidFill>
                            <a:latin typeface="Cambria Math" panose="02040503050406030204" pitchFamily="18" charset="0"/>
                            <a:ea typeface="Cambria Math" panose="02040503050406030204" pitchFamily="18" charset="0"/>
                          </a:rPr>
                          <m:t>3</m:t>
                        </m:r>
                      </m:den>
                    </m:f>
                    <m:box>
                      <m:boxPr>
                        <m:ctrlPr>
                          <a:rPr lang="en-US" altLang="ko-KR" b="0" i="1" smtClean="0">
                            <a:solidFill>
                              <a:schemeClr val="tx1"/>
                            </a:solidFill>
                            <a:latin typeface="Cambria Math" panose="02040503050406030204" pitchFamily="18" charset="0"/>
                            <a:ea typeface="Cambria Math" panose="02040503050406030204" pitchFamily="18" charset="0"/>
                          </a:rPr>
                        </m:ctrlPr>
                      </m:boxPr>
                      <m:e>
                        <m:argPr>
                          <m:argSz m:val="-1"/>
                        </m:argPr>
                        <m:sSubSup>
                          <m:sSubSupPr>
                            <m:ctrlPr>
                              <a:rPr lang="en-US" altLang="ko-KR" b="0" i="1" smtClean="0">
                                <a:solidFill>
                                  <a:schemeClr val="tx1"/>
                                </a:solidFill>
                                <a:latin typeface="Cambria Math" panose="02040503050406030204" pitchFamily="18" charset="0"/>
                                <a:ea typeface="Cambria Math" panose="02040503050406030204" pitchFamily="18" charset="0"/>
                              </a:rPr>
                            </m:ctrlPr>
                          </m:sSubSupPr>
                          <m:e>
                            <m:r>
                              <a:rPr lang="ko-KR" altLang="en-US" b="0" i="1" smtClean="0">
                                <a:solidFill>
                                  <a:schemeClr val="tx1"/>
                                </a:solidFill>
                                <a:latin typeface="Cambria Math" panose="02040503050406030204" pitchFamily="18" charset="0"/>
                                <a:ea typeface="Cambria Math" panose="02040503050406030204" pitchFamily="18" charset="0"/>
                              </a:rPr>
                              <m:t>𝛿</m:t>
                            </m:r>
                          </m:e>
                          <m:sub>
                            <m:r>
                              <a:rPr lang="en-US" altLang="ko-KR" b="0" i="1" smtClean="0">
                                <a:solidFill>
                                  <a:schemeClr val="tx1"/>
                                </a:solidFill>
                                <a:latin typeface="Cambria Math" panose="02040503050406030204" pitchFamily="18" charset="0"/>
                                <a:ea typeface="Cambria Math" panose="02040503050406030204" pitchFamily="18" charset="0"/>
                              </a:rPr>
                              <m:t>𝑗</m:t>
                            </m:r>
                          </m:sub>
                          <m:sup>
                            <m:r>
                              <a:rPr lang="en-US" altLang="ko-KR" b="0" i="1" smtClean="0">
                                <a:solidFill>
                                  <a:schemeClr val="tx1"/>
                                </a:solidFill>
                                <a:latin typeface="Cambria Math" panose="02040503050406030204" pitchFamily="18" charset="0"/>
                                <a:ea typeface="Cambria Math" panose="02040503050406030204" pitchFamily="18" charset="0"/>
                              </a:rPr>
                              <m:t>𝑘</m:t>
                            </m:r>
                          </m:sup>
                        </m:sSubSup>
                      </m:e>
                    </m:box>
                    <m:r>
                      <m:rPr>
                        <m:sty m:val="p"/>
                      </m:rPr>
                      <a:rPr lang="en-US" altLang="ko-KR">
                        <a:latin typeface="Cambria Math" panose="02040503050406030204" pitchFamily="18" charset="0"/>
                      </a:rPr>
                      <m:t>Tr</m:t>
                    </m:r>
                    <m:d>
                      <m:dPr>
                        <m:ctrlPr>
                          <a:rPr lang="en-US" altLang="ko-KR" i="1">
                            <a:latin typeface="Cambria Math" panose="02040503050406030204" pitchFamily="18" charset="0"/>
                          </a:rPr>
                        </m:ctrlPr>
                      </m:dPr>
                      <m:e>
                        <m:r>
                          <a:rPr lang="en-US" altLang="ko-KR" i="1">
                            <a:latin typeface="Cambria Math" panose="02040503050406030204" pitchFamily="18" charset="0"/>
                          </a:rPr>
                          <m:t>𝑃𝑃</m:t>
                        </m:r>
                      </m:e>
                    </m:d>
                  </m:oMath>
                </a14:m>
                <a:endParaRPr lang="ko-KR" altLang="en-US" dirty="0"/>
              </a:p>
            </p:txBody>
          </p:sp>
        </mc:Choice>
        <mc:Fallback xmlns="">
          <p:sp>
            <p:nvSpPr>
              <p:cNvPr id="4" name="TextBox 3">
                <a:extLst>
                  <a:ext uri="{FF2B5EF4-FFF2-40B4-BE49-F238E27FC236}">
                    <a16:creationId xmlns:a16="http://schemas.microsoft.com/office/drawing/2014/main" id="{C08CDA07-1AF7-7199-3D0C-7E8EC3AB5C18}"/>
                  </a:ext>
                </a:extLst>
              </p:cNvPr>
              <p:cNvSpPr txBox="1">
                <a:spLocks noRot="1" noChangeAspect="1" noMove="1" noResize="1" noEditPoints="1" noAdjustHandles="1" noChangeArrowheads="1" noChangeShapeType="1" noTextEdit="1"/>
              </p:cNvSpPr>
              <p:nvPr/>
            </p:nvSpPr>
            <p:spPr>
              <a:xfrm>
                <a:off x="827652" y="1608089"/>
                <a:ext cx="2850205" cy="392543"/>
              </a:xfrm>
              <a:prstGeom prst="rect">
                <a:avLst/>
              </a:prstGeom>
              <a:blipFill>
                <a:blip r:embed="rId3"/>
                <a:stretch>
                  <a:fillRect l="-3426" b="-15625"/>
                </a:stretch>
              </a:blipFill>
            </p:spPr>
            <p:txBody>
              <a:bodyPr/>
              <a:lstStyle/>
              <a:p>
                <a:r>
                  <a:rPr lang="ko-KR" altLang="en-US">
                    <a:noFill/>
                  </a:rPr>
                  <a:t> </a:t>
                </a:r>
              </a:p>
            </p:txBody>
          </p:sp>
        </mc:Fallback>
      </mc:AlternateContent>
      <p:grpSp>
        <p:nvGrpSpPr>
          <p:cNvPr id="9" name="Group 4">
            <a:extLst>
              <a:ext uri="{FF2B5EF4-FFF2-40B4-BE49-F238E27FC236}">
                <a16:creationId xmlns:a16="http://schemas.microsoft.com/office/drawing/2014/main" id="{59F4D7D9-B048-30FA-D716-CBF9CAD6955A}"/>
              </a:ext>
            </a:extLst>
          </p:cNvPr>
          <p:cNvGrpSpPr>
            <a:grpSpLocks noChangeAspect="1"/>
          </p:cNvGrpSpPr>
          <p:nvPr/>
        </p:nvGrpSpPr>
        <p:grpSpPr bwMode="auto">
          <a:xfrm>
            <a:off x="1201178" y="2282457"/>
            <a:ext cx="3974731" cy="545703"/>
            <a:chOff x="1853" y="2019"/>
            <a:chExt cx="2054" cy="282"/>
          </a:xfrm>
        </p:grpSpPr>
        <p:sp>
          <p:nvSpPr>
            <p:cNvPr id="10" name="AutoShape 3">
              <a:extLst>
                <a:ext uri="{FF2B5EF4-FFF2-40B4-BE49-F238E27FC236}">
                  <a16:creationId xmlns:a16="http://schemas.microsoft.com/office/drawing/2014/main" id="{402D4AC6-71B7-05E8-4F24-6158FEB6DB24}"/>
                </a:ext>
              </a:extLst>
            </p:cNvPr>
            <p:cNvSpPr>
              <a:spLocks noChangeAspect="1" noChangeArrowheads="1" noTextEdit="1"/>
            </p:cNvSpPr>
            <p:nvPr/>
          </p:nvSpPr>
          <p:spPr bwMode="auto">
            <a:xfrm>
              <a:off x="1853" y="2019"/>
              <a:ext cx="205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1" name="Picture 5">
              <a:extLst>
                <a:ext uri="{FF2B5EF4-FFF2-40B4-BE49-F238E27FC236}">
                  <a16:creationId xmlns:a16="http://schemas.microsoft.com/office/drawing/2014/main" id="{76423606-4682-C95D-60FF-1080A84F7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 y="2019"/>
              <a:ext cx="205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
            <a:extLst>
              <a:ext uri="{FF2B5EF4-FFF2-40B4-BE49-F238E27FC236}">
                <a16:creationId xmlns:a16="http://schemas.microsoft.com/office/drawing/2014/main" id="{5A59AF27-008F-E08F-770D-D08757BBBDB1}"/>
              </a:ext>
            </a:extLst>
          </p:cNvPr>
          <p:cNvGrpSpPr>
            <a:grpSpLocks noChangeAspect="1"/>
          </p:cNvGrpSpPr>
          <p:nvPr/>
        </p:nvGrpSpPr>
        <p:grpSpPr bwMode="auto">
          <a:xfrm>
            <a:off x="1220937" y="3406651"/>
            <a:ext cx="4551610" cy="520735"/>
            <a:chOff x="1700" y="2025"/>
            <a:chExt cx="2360" cy="270"/>
          </a:xfrm>
        </p:grpSpPr>
        <p:sp>
          <p:nvSpPr>
            <p:cNvPr id="13" name="AutoShape 7">
              <a:extLst>
                <a:ext uri="{FF2B5EF4-FFF2-40B4-BE49-F238E27FC236}">
                  <a16:creationId xmlns:a16="http://schemas.microsoft.com/office/drawing/2014/main" id="{A53997CD-F49C-A2E7-A603-064DE6465EAF}"/>
                </a:ext>
              </a:extLst>
            </p:cNvPr>
            <p:cNvSpPr>
              <a:spLocks noChangeAspect="1" noChangeArrowheads="1" noTextEdit="1"/>
            </p:cNvSpPr>
            <p:nvPr/>
          </p:nvSpPr>
          <p:spPr bwMode="auto">
            <a:xfrm>
              <a:off x="1700" y="2025"/>
              <a:ext cx="23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4" name="Picture 9">
              <a:extLst>
                <a:ext uri="{FF2B5EF4-FFF2-40B4-BE49-F238E27FC236}">
                  <a16:creationId xmlns:a16="http://schemas.microsoft.com/office/drawing/2014/main" id="{4A80CF9B-8D48-FBD3-5616-EE4A106BA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 y="2025"/>
              <a:ext cx="236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8">
            <a:extLst>
              <a:ext uri="{FF2B5EF4-FFF2-40B4-BE49-F238E27FC236}">
                <a16:creationId xmlns:a16="http://schemas.microsoft.com/office/drawing/2014/main" id="{03065B2A-0E48-3CD6-CD52-8F34C136E700}"/>
              </a:ext>
            </a:extLst>
          </p:cNvPr>
          <p:cNvGrpSpPr>
            <a:grpSpLocks noChangeAspect="1"/>
          </p:cNvGrpSpPr>
          <p:nvPr/>
        </p:nvGrpSpPr>
        <p:grpSpPr bwMode="auto">
          <a:xfrm>
            <a:off x="1223711" y="5068457"/>
            <a:ext cx="2996761" cy="448374"/>
            <a:chOff x="2290" y="2073"/>
            <a:chExt cx="1183" cy="177"/>
          </a:xfrm>
        </p:grpSpPr>
        <p:sp>
          <p:nvSpPr>
            <p:cNvPr id="18" name="AutoShape 7">
              <a:extLst>
                <a:ext uri="{FF2B5EF4-FFF2-40B4-BE49-F238E27FC236}">
                  <a16:creationId xmlns:a16="http://schemas.microsoft.com/office/drawing/2014/main" id="{B0B2BA42-0F2A-9ED2-69B4-7CC02365B904}"/>
                </a:ext>
              </a:extLst>
            </p:cNvPr>
            <p:cNvSpPr>
              <a:spLocks noChangeAspect="1" noChangeArrowheads="1" noTextEdit="1"/>
            </p:cNvSpPr>
            <p:nvPr/>
          </p:nvSpPr>
          <p:spPr bwMode="auto">
            <a:xfrm>
              <a:off x="2290" y="2073"/>
              <a:ext cx="11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33" name="Picture 9">
              <a:extLst>
                <a:ext uri="{FF2B5EF4-FFF2-40B4-BE49-F238E27FC236}">
                  <a16:creationId xmlns:a16="http://schemas.microsoft.com/office/drawing/2014/main" id="{2192C876-A748-79E8-9718-33D08578C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 y="2073"/>
              <a:ext cx="118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2">
            <a:extLst>
              <a:ext uri="{FF2B5EF4-FFF2-40B4-BE49-F238E27FC236}">
                <a16:creationId xmlns:a16="http://schemas.microsoft.com/office/drawing/2014/main" id="{3456098A-5B62-87DF-906F-1DA39622B8B1}"/>
              </a:ext>
            </a:extLst>
          </p:cNvPr>
          <p:cNvGrpSpPr>
            <a:grpSpLocks noChangeAspect="1"/>
          </p:cNvGrpSpPr>
          <p:nvPr/>
        </p:nvGrpSpPr>
        <p:grpSpPr bwMode="auto">
          <a:xfrm>
            <a:off x="1222561" y="5468105"/>
            <a:ext cx="3463459" cy="589638"/>
            <a:chOff x="2228" y="2049"/>
            <a:chExt cx="1304" cy="222"/>
          </a:xfrm>
        </p:grpSpPr>
        <p:sp>
          <p:nvSpPr>
            <p:cNvPr id="22" name="AutoShape 11">
              <a:extLst>
                <a:ext uri="{FF2B5EF4-FFF2-40B4-BE49-F238E27FC236}">
                  <a16:creationId xmlns:a16="http://schemas.microsoft.com/office/drawing/2014/main" id="{0D0627CB-AB7B-D32E-2D9A-67492AB21ECE}"/>
                </a:ext>
              </a:extLst>
            </p:cNvPr>
            <p:cNvSpPr>
              <a:spLocks noChangeAspect="1" noChangeArrowheads="1" noTextEdit="1"/>
            </p:cNvSpPr>
            <p:nvPr/>
          </p:nvSpPr>
          <p:spPr bwMode="auto">
            <a:xfrm>
              <a:off x="2228" y="2049"/>
              <a:ext cx="13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37" name="Picture 13">
              <a:extLst>
                <a:ext uri="{FF2B5EF4-FFF2-40B4-BE49-F238E27FC236}">
                  <a16:creationId xmlns:a16="http://schemas.microsoft.com/office/drawing/2014/main" id="{A0F110A8-3E87-039F-1688-E5C4AA1DF7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8" y="2049"/>
              <a:ext cx="130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4">
            <a:extLst>
              <a:ext uri="{FF2B5EF4-FFF2-40B4-BE49-F238E27FC236}">
                <a16:creationId xmlns:a16="http://schemas.microsoft.com/office/drawing/2014/main" id="{C9C14A0E-2C42-E105-FCBE-9F9E10191914}"/>
              </a:ext>
            </a:extLst>
          </p:cNvPr>
          <p:cNvGrpSpPr>
            <a:grpSpLocks noChangeAspect="1"/>
          </p:cNvGrpSpPr>
          <p:nvPr/>
        </p:nvGrpSpPr>
        <p:grpSpPr bwMode="auto">
          <a:xfrm>
            <a:off x="1255612" y="2861396"/>
            <a:ext cx="3667378" cy="539811"/>
            <a:chOff x="2221" y="2063"/>
            <a:chExt cx="1318" cy="194"/>
          </a:xfrm>
        </p:grpSpPr>
        <p:sp>
          <p:nvSpPr>
            <p:cNvPr id="19" name="AutoShape 3">
              <a:extLst>
                <a:ext uri="{FF2B5EF4-FFF2-40B4-BE49-F238E27FC236}">
                  <a16:creationId xmlns:a16="http://schemas.microsoft.com/office/drawing/2014/main" id="{3DF66365-8D4A-D0DB-A02F-437368F5D270}"/>
                </a:ext>
              </a:extLst>
            </p:cNvPr>
            <p:cNvSpPr>
              <a:spLocks noChangeAspect="1" noChangeArrowheads="1" noTextEdit="1"/>
            </p:cNvSpPr>
            <p:nvPr/>
          </p:nvSpPr>
          <p:spPr bwMode="auto">
            <a:xfrm>
              <a:off x="2221" y="2063"/>
              <a:ext cx="131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053" name="Picture 5">
              <a:extLst>
                <a:ext uri="{FF2B5EF4-FFF2-40B4-BE49-F238E27FC236}">
                  <a16:creationId xmlns:a16="http://schemas.microsoft.com/office/drawing/2014/main" id="{886AFFB5-9073-D011-A2AE-9932CF4D0C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1" y="2063"/>
              <a:ext cx="132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8">
            <a:extLst>
              <a:ext uri="{FF2B5EF4-FFF2-40B4-BE49-F238E27FC236}">
                <a16:creationId xmlns:a16="http://schemas.microsoft.com/office/drawing/2014/main" id="{1874157C-E4D8-F999-4486-F568183048BD}"/>
              </a:ext>
            </a:extLst>
          </p:cNvPr>
          <p:cNvGrpSpPr>
            <a:grpSpLocks noChangeAspect="1"/>
          </p:cNvGrpSpPr>
          <p:nvPr/>
        </p:nvGrpSpPr>
        <p:grpSpPr bwMode="auto">
          <a:xfrm>
            <a:off x="1077253" y="4009530"/>
            <a:ext cx="4957243" cy="413966"/>
            <a:chOff x="1922" y="2080"/>
            <a:chExt cx="1916" cy="160"/>
          </a:xfrm>
        </p:grpSpPr>
        <p:sp>
          <p:nvSpPr>
            <p:cNvPr id="27" name="AutoShape 7">
              <a:extLst>
                <a:ext uri="{FF2B5EF4-FFF2-40B4-BE49-F238E27FC236}">
                  <a16:creationId xmlns:a16="http://schemas.microsoft.com/office/drawing/2014/main" id="{DBB122FE-2E99-3FB7-BB79-58FE6D777B87}"/>
                </a:ext>
              </a:extLst>
            </p:cNvPr>
            <p:cNvSpPr>
              <a:spLocks noChangeAspect="1" noChangeArrowheads="1" noTextEdit="1"/>
            </p:cNvSpPr>
            <p:nvPr/>
          </p:nvSpPr>
          <p:spPr bwMode="auto">
            <a:xfrm>
              <a:off x="1922" y="2080"/>
              <a:ext cx="191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057" name="Picture 9">
              <a:extLst>
                <a:ext uri="{FF2B5EF4-FFF2-40B4-BE49-F238E27FC236}">
                  <a16:creationId xmlns:a16="http://schemas.microsoft.com/office/drawing/2014/main" id="{D8849CC7-18E1-A729-2DB6-3280C9DAF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2" y="2080"/>
              <a:ext cx="19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12">
            <a:extLst>
              <a:ext uri="{FF2B5EF4-FFF2-40B4-BE49-F238E27FC236}">
                <a16:creationId xmlns:a16="http://schemas.microsoft.com/office/drawing/2014/main" id="{83F56B8F-D57E-B791-4BB2-BE9D12FE7341}"/>
              </a:ext>
            </a:extLst>
          </p:cNvPr>
          <p:cNvGrpSpPr>
            <a:grpSpLocks noChangeAspect="1"/>
          </p:cNvGrpSpPr>
          <p:nvPr/>
        </p:nvGrpSpPr>
        <p:grpSpPr bwMode="auto">
          <a:xfrm>
            <a:off x="1260357" y="4499494"/>
            <a:ext cx="4221374" cy="497934"/>
            <a:chOff x="2117" y="2070"/>
            <a:chExt cx="1526" cy="180"/>
          </a:xfrm>
        </p:grpSpPr>
        <p:sp>
          <p:nvSpPr>
            <p:cNvPr id="35" name="AutoShape 11">
              <a:extLst>
                <a:ext uri="{FF2B5EF4-FFF2-40B4-BE49-F238E27FC236}">
                  <a16:creationId xmlns:a16="http://schemas.microsoft.com/office/drawing/2014/main" id="{3FAA03AC-9C48-6BF8-8351-539951BA1B33}"/>
                </a:ext>
              </a:extLst>
            </p:cNvPr>
            <p:cNvSpPr>
              <a:spLocks noChangeAspect="1" noChangeArrowheads="1" noTextEdit="1"/>
            </p:cNvSpPr>
            <p:nvPr/>
          </p:nvSpPr>
          <p:spPr bwMode="auto">
            <a:xfrm>
              <a:off x="2117" y="2070"/>
              <a:ext cx="152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061" name="Picture 13">
              <a:extLst>
                <a:ext uri="{FF2B5EF4-FFF2-40B4-BE49-F238E27FC236}">
                  <a16:creationId xmlns:a16="http://schemas.microsoft.com/office/drawing/2014/main" id="{ACEBF886-CF64-6F64-D80B-197AFCB088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7" y="2070"/>
              <a:ext cx="15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16">
            <a:extLst>
              <a:ext uri="{FF2B5EF4-FFF2-40B4-BE49-F238E27FC236}">
                <a16:creationId xmlns:a16="http://schemas.microsoft.com/office/drawing/2014/main" id="{E9D12BA6-D89A-E93F-DD99-E7A603322FBE}"/>
              </a:ext>
            </a:extLst>
          </p:cNvPr>
          <p:cNvGrpSpPr>
            <a:grpSpLocks noChangeAspect="1"/>
          </p:cNvGrpSpPr>
          <p:nvPr/>
        </p:nvGrpSpPr>
        <p:grpSpPr bwMode="auto">
          <a:xfrm>
            <a:off x="1269813" y="6100002"/>
            <a:ext cx="3344884" cy="502494"/>
            <a:chOff x="2221" y="2061"/>
            <a:chExt cx="1318" cy="198"/>
          </a:xfrm>
        </p:grpSpPr>
        <p:sp>
          <p:nvSpPr>
            <p:cNvPr id="48" name="AutoShape 15">
              <a:extLst>
                <a:ext uri="{FF2B5EF4-FFF2-40B4-BE49-F238E27FC236}">
                  <a16:creationId xmlns:a16="http://schemas.microsoft.com/office/drawing/2014/main" id="{B558C631-34CC-CA32-DEDA-6A71F405BFD0}"/>
                </a:ext>
              </a:extLst>
            </p:cNvPr>
            <p:cNvSpPr>
              <a:spLocks noChangeAspect="1" noChangeArrowheads="1" noTextEdit="1"/>
            </p:cNvSpPr>
            <p:nvPr/>
          </p:nvSpPr>
          <p:spPr bwMode="auto">
            <a:xfrm>
              <a:off x="2221" y="2061"/>
              <a:ext cx="131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065" name="Picture 17">
              <a:extLst>
                <a:ext uri="{FF2B5EF4-FFF2-40B4-BE49-F238E27FC236}">
                  <a16:creationId xmlns:a16="http://schemas.microsoft.com/office/drawing/2014/main" id="{5CAE293B-2A7D-109B-B13F-3AD1C0BEFB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1" y="2061"/>
              <a:ext cx="132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왼쪽 대괄호 48">
            <a:extLst>
              <a:ext uri="{FF2B5EF4-FFF2-40B4-BE49-F238E27FC236}">
                <a16:creationId xmlns:a16="http://schemas.microsoft.com/office/drawing/2014/main" id="{C7B7DBC6-7ACE-C036-C57B-2096C40697E7}"/>
              </a:ext>
            </a:extLst>
          </p:cNvPr>
          <p:cNvSpPr/>
          <p:nvPr/>
        </p:nvSpPr>
        <p:spPr>
          <a:xfrm>
            <a:off x="924923" y="3674471"/>
            <a:ext cx="184826" cy="1040859"/>
          </a:xfrm>
          <a:prstGeom prst="leftBracket">
            <a:avLst/>
          </a:prstGeom>
          <a:ln w="12700">
            <a:solidFill>
              <a:srgbClr val="0033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DB49A6B-1AEA-D259-E6FC-F6C29926981B}"/>
                  </a:ext>
                </a:extLst>
              </p:cNvPr>
              <p:cNvSpPr txBox="1"/>
              <p:nvPr/>
            </p:nvSpPr>
            <p:spPr>
              <a:xfrm>
                <a:off x="205079" y="3946848"/>
                <a:ext cx="76848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solidFill>
                            <a:srgbClr val="0033CC"/>
                          </a:solidFill>
                          <a:latin typeface="Cambria Math" panose="02040503050406030204" pitchFamily="18" charset="0"/>
                        </a:rPr>
                        <m:t>𝐼</m:t>
                      </m:r>
                      <m:r>
                        <a:rPr lang="en-US" altLang="ko-KR" sz="1600" b="0" i="1" smtClean="0">
                          <a:solidFill>
                            <a:srgbClr val="0033CC"/>
                          </a:solidFill>
                          <a:latin typeface="Cambria Math" panose="02040503050406030204" pitchFamily="18" charset="0"/>
                        </a:rPr>
                        <m:t>=1</m:t>
                      </m:r>
                    </m:oMath>
                  </m:oMathPara>
                </a14:m>
                <a:endParaRPr lang="ko-KR" altLang="en-US" sz="1600" dirty="0">
                  <a:solidFill>
                    <a:srgbClr val="0033CC"/>
                  </a:solidFill>
                </a:endParaRPr>
              </a:p>
            </p:txBody>
          </p:sp>
        </mc:Choice>
        <mc:Fallback xmlns="">
          <p:sp>
            <p:nvSpPr>
              <p:cNvPr id="50" name="TextBox 49">
                <a:extLst>
                  <a:ext uri="{FF2B5EF4-FFF2-40B4-BE49-F238E27FC236}">
                    <a16:creationId xmlns:a16="http://schemas.microsoft.com/office/drawing/2014/main" id="{5DB49A6B-1AEA-D259-E6FC-F6C29926981B}"/>
                  </a:ext>
                </a:extLst>
              </p:cNvPr>
              <p:cNvSpPr txBox="1">
                <a:spLocks noRot="1" noChangeAspect="1" noMove="1" noResize="1" noEditPoints="1" noAdjustHandles="1" noChangeArrowheads="1" noChangeShapeType="1" noTextEdit="1"/>
              </p:cNvSpPr>
              <p:nvPr/>
            </p:nvSpPr>
            <p:spPr>
              <a:xfrm>
                <a:off x="205079" y="3946848"/>
                <a:ext cx="768485" cy="338554"/>
              </a:xfrm>
              <a:prstGeom prst="rect">
                <a:avLst/>
              </a:prstGeom>
              <a:blipFill>
                <a:blip r:embed="rId1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827961D-D7B9-CD21-35EE-FFAFE3114CA1}"/>
                  </a:ext>
                </a:extLst>
              </p:cNvPr>
              <p:cNvSpPr txBox="1"/>
              <p:nvPr/>
            </p:nvSpPr>
            <p:spPr>
              <a:xfrm>
                <a:off x="162926" y="5091469"/>
                <a:ext cx="76848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solidFill>
                            <a:srgbClr val="0033CC"/>
                          </a:solidFill>
                          <a:latin typeface="Cambria Math" panose="02040503050406030204" pitchFamily="18" charset="0"/>
                        </a:rPr>
                        <m:t>𝐼</m:t>
                      </m:r>
                      <m:r>
                        <a:rPr lang="en-US" altLang="ko-KR" sz="1600" b="0" i="1" smtClean="0">
                          <a:solidFill>
                            <a:srgbClr val="0033CC"/>
                          </a:solidFill>
                          <a:latin typeface="Cambria Math" panose="02040503050406030204" pitchFamily="18" charset="0"/>
                        </a:rPr>
                        <m:t>=0</m:t>
                      </m:r>
                    </m:oMath>
                  </m:oMathPara>
                </a14:m>
                <a:endParaRPr lang="ko-KR" altLang="en-US" sz="1600" dirty="0">
                  <a:solidFill>
                    <a:srgbClr val="0033CC"/>
                  </a:solidFill>
                </a:endParaRPr>
              </a:p>
            </p:txBody>
          </p:sp>
        </mc:Choice>
        <mc:Fallback xmlns="">
          <p:sp>
            <p:nvSpPr>
              <p:cNvPr id="51" name="TextBox 50">
                <a:extLst>
                  <a:ext uri="{FF2B5EF4-FFF2-40B4-BE49-F238E27FC236}">
                    <a16:creationId xmlns:a16="http://schemas.microsoft.com/office/drawing/2014/main" id="{4827961D-D7B9-CD21-35EE-FFAFE3114CA1}"/>
                  </a:ext>
                </a:extLst>
              </p:cNvPr>
              <p:cNvSpPr txBox="1">
                <a:spLocks noRot="1" noChangeAspect="1" noMove="1" noResize="1" noEditPoints="1" noAdjustHandles="1" noChangeArrowheads="1" noChangeShapeType="1" noTextEdit="1"/>
              </p:cNvSpPr>
              <p:nvPr/>
            </p:nvSpPr>
            <p:spPr>
              <a:xfrm>
                <a:off x="162926" y="5091469"/>
                <a:ext cx="768485" cy="338554"/>
              </a:xfrm>
              <a:prstGeom prst="rect">
                <a:avLst/>
              </a:prstGeom>
              <a:blipFill>
                <a:blip r:embed="rId13"/>
                <a:stretch>
                  <a:fillRect/>
                </a:stretch>
              </a:blipFill>
            </p:spPr>
            <p:txBody>
              <a:bodyPr/>
              <a:lstStyle/>
              <a:p>
                <a:r>
                  <a:rPr lang="ko-KR" altLang="en-US">
                    <a:noFill/>
                  </a:rPr>
                  <a:t> </a:t>
                </a:r>
              </a:p>
            </p:txBody>
          </p:sp>
        </mc:Fallback>
      </mc:AlternateContent>
      <p:sp>
        <p:nvSpPr>
          <p:cNvPr id="52" name="왼쪽 대괄호 51">
            <a:extLst>
              <a:ext uri="{FF2B5EF4-FFF2-40B4-BE49-F238E27FC236}">
                <a16:creationId xmlns:a16="http://schemas.microsoft.com/office/drawing/2014/main" id="{48A8487A-5D82-28EE-1C94-7E9E7BC34561}"/>
              </a:ext>
            </a:extLst>
          </p:cNvPr>
          <p:cNvSpPr/>
          <p:nvPr/>
        </p:nvSpPr>
        <p:spPr>
          <a:xfrm>
            <a:off x="944373" y="2477968"/>
            <a:ext cx="184826" cy="739303"/>
          </a:xfrm>
          <a:prstGeom prst="leftBracket">
            <a:avLst/>
          </a:prstGeom>
          <a:ln w="12700">
            <a:solidFill>
              <a:srgbClr val="0033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2EBAFA4-4A9F-7C8B-51DB-29988CAA146B}"/>
                  </a:ext>
                </a:extLst>
              </p:cNvPr>
              <p:cNvSpPr txBox="1"/>
              <p:nvPr/>
            </p:nvSpPr>
            <p:spPr>
              <a:xfrm>
                <a:off x="107796" y="2630368"/>
                <a:ext cx="82361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400" b="0" i="1" smtClean="0">
                          <a:solidFill>
                            <a:srgbClr val="0033CC"/>
                          </a:solidFill>
                          <a:latin typeface="Cambria Math" panose="02040503050406030204" pitchFamily="18" charset="0"/>
                        </a:rPr>
                        <m:t>𝐼</m:t>
                      </m:r>
                      <m:r>
                        <a:rPr lang="en-US" altLang="ko-KR" sz="1400" b="0" i="1" smtClean="0">
                          <a:solidFill>
                            <a:srgbClr val="0033CC"/>
                          </a:solidFill>
                          <a:latin typeface="Cambria Math" panose="02040503050406030204" pitchFamily="18" charset="0"/>
                        </a:rPr>
                        <m:t>=1/2</m:t>
                      </m:r>
                    </m:oMath>
                  </m:oMathPara>
                </a14:m>
                <a:endParaRPr lang="ko-KR" altLang="en-US" sz="1400" dirty="0">
                  <a:solidFill>
                    <a:srgbClr val="0033CC"/>
                  </a:solidFill>
                </a:endParaRPr>
              </a:p>
            </p:txBody>
          </p:sp>
        </mc:Choice>
        <mc:Fallback xmlns="">
          <p:sp>
            <p:nvSpPr>
              <p:cNvPr id="53" name="TextBox 52">
                <a:extLst>
                  <a:ext uri="{FF2B5EF4-FFF2-40B4-BE49-F238E27FC236}">
                    <a16:creationId xmlns:a16="http://schemas.microsoft.com/office/drawing/2014/main" id="{A2EBAFA4-4A9F-7C8B-51DB-29988CAA146B}"/>
                  </a:ext>
                </a:extLst>
              </p:cNvPr>
              <p:cNvSpPr txBox="1">
                <a:spLocks noRot="1" noChangeAspect="1" noMove="1" noResize="1" noEditPoints="1" noAdjustHandles="1" noChangeArrowheads="1" noChangeShapeType="1" noTextEdit="1"/>
              </p:cNvSpPr>
              <p:nvPr/>
            </p:nvSpPr>
            <p:spPr>
              <a:xfrm>
                <a:off x="107796" y="2630368"/>
                <a:ext cx="823613" cy="307777"/>
              </a:xfrm>
              <a:prstGeom prst="rect">
                <a:avLst/>
              </a:prstGeom>
              <a:blipFill>
                <a:blip r:embed="rId14"/>
                <a:stretch>
                  <a:fillRect b="-5882"/>
                </a:stretch>
              </a:blipFill>
            </p:spPr>
            <p:txBody>
              <a:bodyPr/>
              <a:lstStyle/>
              <a:p>
                <a:r>
                  <a:rPr lang="ko-KR" altLang="en-US">
                    <a:noFill/>
                  </a:rPr>
                  <a:t> </a:t>
                </a:r>
              </a:p>
            </p:txBody>
          </p:sp>
        </mc:Fallback>
      </mc:AlternateContent>
      <p:sp>
        <p:nvSpPr>
          <p:cNvPr id="54" name="왼쪽 대괄호 53">
            <a:extLst>
              <a:ext uri="{FF2B5EF4-FFF2-40B4-BE49-F238E27FC236}">
                <a16:creationId xmlns:a16="http://schemas.microsoft.com/office/drawing/2014/main" id="{9539C4D8-9178-DF92-0A8F-BCC843C55493}"/>
              </a:ext>
            </a:extLst>
          </p:cNvPr>
          <p:cNvSpPr/>
          <p:nvPr/>
        </p:nvSpPr>
        <p:spPr>
          <a:xfrm>
            <a:off x="950861" y="5752950"/>
            <a:ext cx="139430" cy="625818"/>
          </a:xfrm>
          <a:prstGeom prst="leftBracket">
            <a:avLst/>
          </a:prstGeom>
          <a:ln w="12700">
            <a:solidFill>
              <a:srgbClr val="0033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B7C5415-B1DD-707F-813E-D8BB632D3C77}"/>
                  </a:ext>
                </a:extLst>
              </p:cNvPr>
              <p:cNvSpPr txBox="1"/>
              <p:nvPr/>
            </p:nvSpPr>
            <p:spPr>
              <a:xfrm>
                <a:off x="124012" y="5905349"/>
                <a:ext cx="82361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400" b="0" i="1" smtClean="0">
                          <a:solidFill>
                            <a:srgbClr val="0033CC"/>
                          </a:solidFill>
                          <a:latin typeface="Cambria Math" panose="02040503050406030204" pitchFamily="18" charset="0"/>
                        </a:rPr>
                        <m:t>𝐼</m:t>
                      </m:r>
                      <m:r>
                        <a:rPr lang="en-US" altLang="ko-KR" sz="1400" b="0" i="1" smtClean="0">
                          <a:solidFill>
                            <a:srgbClr val="0033CC"/>
                          </a:solidFill>
                          <a:latin typeface="Cambria Math" panose="02040503050406030204" pitchFamily="18" charset="0"/>
                        </a:rPr>
                        <m:t>=1/2</m:t>
                      </m:r>
                    </m:oMath>
                  </m:oMathPara>
                </a14:m>
                <a:endParaRPr lang="ko-KR" altLang="en-US" sz="1400" dirty="0">
                  <a:solidFill>
                    <a:srgbClr val="0033CC"/>
                  </a:solidFill>
                </a:endParaRPr>
              </a:p>
            </p:txBody>
          </p:sp>
        </mc:Choice>
        <mc:Fallback xmlns="">
          <p:sp>
            <p:nvSpPr>
              <p:cNvPr id="55" name="TextBox 54">
                <a:extLst>
                  <a:ext uri="{FF2B5EF4-FFF2-40B4-BE49-F238E27FC236}">
                    <a16:creationId xmlns:a16="http://schemas.microsoft.com/office/drawing/2014/main" id="{CB7C5415-B1DD-707F-813E-D8BB632D3C77}"/>
                  </a:ext>
                </a:extLst>
              </p:cNvPr>
              <p:cNvSpPr txBox="1">
                <a:spLocks noRot="1" noChangeAspect="1" noMove="1" noResize="1" noEditPoints="1" noAdjustHandles="1" noChangeArrowheads="1" noChangeShapeType="1" noTextEdit="1"/>
              </p:cNvSpPr>
              <p:nvPr/>
            </p:nvSpPr>
            <p:spPr>
              <a:xfrm>
                <a:off x="124012" y="5905349"/>
                <a:ext cx="823613" cy="307777"/>
              </a:xfrm>
              <a:prstGeom prst="rect">
                <a:avLst/>
              </a:prstGeom>
              <a:blipFill>
                <a:blip r:embed="rId15"/>
                <a:stretch>
                  <a:fillRect b="-8000"/>
                </a:stretch>
              </a:blipFill>
            </p:spPr>
            <p:txBody>
              <a:bodyPr/>
              <a:lstStyle/>
              <a:p>
                <a:r>
                  <a:rPr lang="ko-KR" altLang="en-US">
                    <a:noFill/>
                  </a:rPr>
                  <a:t> </a:t>
                </a:r>
              </a:p>
            </p:txBody>
          </p:sp>
        </mc:Fallback>
      </mc:AlternateContent>
      <p:sp>
        <p:nvSpPr>
          <p:cNvPr id="56" name="TextBox 55">
            <a:extLst>
              <a:ext uri="{FF2B5EF4-FFF2-40B4-BE49-F238E27FC236}">
                <a16:creationId xmlns:a16="http://schemas.microsoft.com/office/drawing/2014/main" id="{AC4E050E-0191-FE5F-8C6F-190D014B1A66}"/>
              </a:ext>
            </a:extLst>
          </p:cNvPr>
          <p:cNvSpPr txBox="1"/>
          <p:nvPr/>
        </p:nvSpPr>
        <p:spPr>
          <a:xfrm>
            <a:off x="6284065" y="2429733"/>
            <a:ext cx="2859935" cy="584775"/>
          </a:xfrm>
          <a:prstGeom prst="rect">
            <a:avLst/>
          </a:prstGeom>
          <a:noFill/>
        </p:spPr>
        <p:txBody>
          <a:bodyPr wrap="square" rtlCol="0">
            <a:spAutoFit/>
          </a:bodyPr>
          <a:lstStyle/>
          <a:p>
            <a:r>
              <a:rPr lang="en-US" altLang="ko-KR" sz="1600" dirty="0"/>
              <a:t>Only the modes below the mass threshold can decay.</a:t>
            </a:r>
            <a:endParaRPr lang="ko-KR" altLang="en-US" sz="1600" dirty="0"/>
          </a:p>
        </p:txBody>
      </p:sp>
      <p:sp>
        <p:nvSpPr>
          <p:cNvPr id="15" name="TextBox 14">
            <a:extLst>
              <a:ext uri="{FF2B5EF4-FFF2-40B4-BE49-F238E27FC236}">
                <a16:creationId xmlns:a16="http://schemas.microsoft.com/office/drawing/2014/main" id="{C5FF49B4-7C28-7DB6-D757-A68F0C1BEC2D}"/>
              </a:ext>
            </a:extLst>
          </p:cNvPr>
          <p:cNvSpPr txBox="1"/>
          <p:nvPr/>
        </p:nvSpPr>
        <p:spPr>
          <a:xfrm>
            <a:off x="7413471" y="107925"/>
            <a:ext cx="1571913" cy="307777"/>
          </a:xfrm>
          <a:prstGeom prst="rect">
            <a:avLst/>
          </a:prstGeom>
          <a:noFill/>
          <a:ln>
            <a:solidFill>
              <a:schemeClr val="accent1"/>
            </a:solidFill>
          </a:ln>
        </p:spPr>
        <p:txBody>
          <a:bodyPr wrap="square">
            <a:spAutoFit/>
          </a:bodyPr>
          <a:lstStyle/>
          <a:p>
            <a:pPr algn="ctr"/>
            <a:r>
              <a:rPr lang="en-US" altLang="ko-KR" sz="1400" dirty="0"/>
              <a:t>meson molecules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458895-17AC-D2B2-ACB1-58BCBE047DEE}"/>
                  </a:ext>
                </a:extLst>
              </p:cNvPr>
              <p:cNvSpPr txBox="1"/>
              <p:nvPr/>
            </p:nvSpPr>
            <p:spPr>
              <a:xfrm>
                <a:off x="806603" y="1144942"/>
                <a:ext cx="1507389" cy="344966"/>
              </a:xfrm>
              <a:prstGeom prst="rect">
                <a:avLst/>
              </a:prstGeom>
              <a:noFill/>
            </p:spPr>
            <p:txBody>
              <a:bodyPr wrap="square">
                <a:spAutoFit/>
              </a:bodyPr>
              <a:lstStyle/>
              <a:p>
                <a:pPr marL="285750" indent="-285750">
                  <a:buFont typeface="Wingdings" panose="05000000000000000000" pitchFamily="2" charset="2"/>
                  <a:buChar char="§"/>
                </a:pPr>
                <a14:m>
                  <m:oMath xmlns:m="http://schemas.openxmlformats.org/officeDocument/2006/math">
                    <m:r>
                      <a:rPr lang="en-US" altLang="ko-KR" sz="1600" b="1" i="1" smtClean="0">
                        <a:latin typeface="Cambria Math" panose="02040503050406030204" pitchFamily="18" charset="0"/>
                      </a:rPr>
                      <m:t>𝟏</m:t>
                    </m:r>
                    <m:r>
                      <a:rPr lang="en-US" altLang="ko-KR" sz="1600" b="0" i="1" smtClean="0">
                        <a:latin typeface="Cambria Math" panose="02040503050406030204" pitchFamily="18" charset="0"/>
                      </a:rPr>
                      <m:t>=</m:t>
                    </m:r>
                    <m:r>
                      <m:rPr>
                        <m:sty m:val="p"/>
                      </m:rPr>
                      <a:rPr lang="en-US" altLang="ko-KR" sz="1600" b="0" i="0" smtClean="0">
                        <a:latin typeface="Cambria Math" panose="02040503050406030204" pitchFamily="18" charset="0"/>
                      </a:rPr>
                      <m:t>Tr</m:t>
                    </m:r>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𝑃𝑃</m:t>
                        </m:r>
                      </m:e>
                    </m:d>
                  </m:oMath>
                </a14:m>
                <a:endParaRPr lang="ko-KR" altLang="en-US" sz="1600" dirty="0"/>
              </a:p>
            </p:txBody>
          </p:sp>
        </mc:Choice>
        <mc:Fallback xmlns="">
          <p:sp>
            <p:nvSpPr>
              <p:cNvPr id="3" name="TextBox 2">
                <a:extLst>
                  <a:ext uri="{FF2B5EF4-FFF2-40B4-BE49-F238E27FC236}">
                    <a16:creationId xmlns:a16="http://schemas.microsoft.com/office/drawing/2014/main" id="{47458895-17AC-D2B2-ACB1-58BCBE047DEE}"/>
                  </a:ext>
                </a:extLst>
              </p:cNvPr>
              <p:cNvSpPr txBox="1">
                <a:spLocks noRot="1" noChangeAspect="1" noMove="1" noResize="1" noEditPoints="1" noAdjustHandles="1" noChangeArrowheads="1" noChangeShapeType="1" noTextEdit="1"/>
              </p:cNvSpPr>
              <p:nvPr/>
            </p:nvSpPr>
            <p:spPr>
              <a:xfrm>
                <a:off x="806603" y="1144942"/>
                <a:ext cx="1507389" cy="344966"/>
              </a:xfrm>
              <a:prstGeom prst="rect">
                <a:avLst/>
              </a:prstGeom>
              <a:blipFill>
                <a:blip r:embed="rId16"/>
                <a:stretch>
                  <a:fillRect l="-1613" t="-1786" b="-14286"/>
                </a:stretch>
              </a:blipFill>
            </p:spPr>
            <p:txBody>
              <a:bodyPr/>
              <a:lstStyle/>
              <a:p>
                <a:r>
                  <a:rPr lang="ko-KR" altLang="en-US">
                    <a:noFill/>
                  </a:rPr>
                  <a:t> </a:t>
                </a:r>
              </a:p>
            </p:txBody>
          </p:sp>
        </mc:Fallback>
      </mc:AlternateContent>
      <p:grpSp>
        <p:nvGrpSpPr>
          <p:cNvPr id="5" name="그룹 4">
            <a:extLst>
              <a:ext uri="{FF2B5EF4-FFF2-40B4-BE49-F238E27FC236}">
                <a16:creationId xmlns:a16="http://schemas.microsoft.com/office/drawing/2014/main" id="{4D2ED9C9-1D94-AC57-55EF-4A73F97E5BC4}"/>
              </a:ext>
            </a:extLst>
          </p:cNvPr>
          <p:cNvGrpSpPr/>
          <p:nvPr/>
        </p:nvGrpSpPr>
        <p:grpSpPr>
          <a:xfrm>
            <a:off x="6489148" y="3270735"/>
            <a:ext cx="2324909" cy="1288747"/>
            <a:chOff x="6128427" y="2884411"/>
            <a:chExt cx="2324909" cy="1288747"/>
          </a:xfrm>
        </p:grpSpPr>
        <p:grpSp>
          <p:nvGrpSpPr>
            <p:cNvPr id="6" name="Group 16">
              <a:extLst>
                <a:ext uri="{FF2B5EF4-FFF2-40B4-BE49-F238E27FC236}">
                  <a16:creationId xmlns:a16="http://schemas.microsoft.com/office/drawing/2014/main" id="{2A84FC3E-6B90-FBEA-1DD5-BB9BCDC9B303}"/>
                </a:ext>
              </a:extLst>
            </p:cNvPr>
            <p:cNvGrpSpPr>
              <a:grpSpLocks noChangeAspect="1"/>
            </p:cNvGrpSpPr>
            <p:nvPr/>
          </p:nvGrpSpPr>
          <p:grpSpPr bwMode="auto">
            <a:xfrm>
              <a:off x="6157304" y="3198745"/>
              <a:ext cx="2291157" cy="254573"/>
              <a:chOff x="2457" y="2113"/>
              <a:chExt cx="846" cy="94"/>
            </a:xfrm>
          </p:grpSpPr>
          <p:sp>
            <p:nvSpPr>
              <p:cNvPr id="31" name="AutoShape 15">
                <a:extLst>
                  <a:ext uri="{FF2B5EF4-FFF2-40B4-BE49-F238E27FC236}">
                    <a16:creationId xmlns:a16="http://schemas.microsoft.com/office/drawing/2014/main" id="{3FF3C1A4-3949-209A-59FA-DDC097AF02CD}"/>
                  </a:ext>
                </a:extLst>
              </p:cNvPr>
              <p:cNvSpPr>
                <a:spLocks noChangeAspect="1" noChangeArrowheads="1" noTextEdit="1"/>
              </p:cNvSpPr>
              <p:nvPr/>
            </p:nvSpPr>
            <p:spPr bwMode="auto">
              <a:xfrm>
                <a:off x="2457" y="2113"/>
                <a:ext cx="84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33" name="Picture 17">
                <a:extLst>
                  <a:ext uri="{FF2B5EF4-FFF2-40B4-BE49-F238E27FC236}">
                    <a16:creationId xmlns:a16="http://schemas.microsoft.com/office/drawing/2014/main" id="{6D1FA8C0-2326-E726-BE16-56B8739A490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57" y="2113"/>
                <a:ext cx="84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0">
              <a:extLst>
                <a:ext uri="{FF2B5EF4-FFF2-40B4-BE49-F238E27FC236}">
                  <a16:creationId xmlns:a16="http://schemas.microsoft.com/office/drawing/2014/main" id="{9F4A0952-EC51-1811-0B1D-DA544D01DF43}"/>
                </a:ext>
              </a:extLst>
            </p:cNvPr>
            <p:cNvGrpSpPr>
              <a:grpSpLocks noChangeAspect="1"/>
            </p:cNvGrpSpPr>
            <p:nvPr/>
          </p:nvGrpSpPr>
          <p:grpSpPr bwMode="auto">
            <a:xfrm>
              <a:off x="6186218" y="3547148"/>
              <a:ext cx="1651623" cy="217455"/>
              <a:chOff x="2561" y="2118"/>
              <a:chExt cx="638" cy="84"/>
            </a:xfrm>
          </p:grpSpPr>
          <p:sp>
            <p:nvSpPr>
              <p:cNvPr id="29" name="AutoShape 19">
                <a:extLst>
                  <a:ext uri="{FF2B5EF4-FFF2-40B4-BE49-F238E27FC236}">
                    <a16:creationId xmlns:a16="http://schemas.microsoft.com/office/drawing/2014/main" id="{11B889C7-394A-4487-6852-6E7A73B69AC6}"/>
                  </a:ext>
                </a:extLst>
              </p:cNvPr>
              <p:cNvSpPr>
                <a:spLocks noChangeAspect="1" noChangeArrowheads="1" noTextEdit="1"/>
              </p:cNvSpPr>
              <p:nvPr/>
            </p:nvSpPr>
            <p:spPr bwMode="auto">
              <a:xfrm>
                <a:off x="2561" y="2118"/>
                <a:ext cx="63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30" name="Picture 21">
                <a:extLst>
                  <a:ext uri="{FF2B5EF4-FFF2-40B4-BE49-F238E27FC236}">
                    <a16:creationId xmlns:a16="http://schemas.microsoft.com/office/drawing/2014/main" id="{9780294F-ABEA-063D-017B-CB13DCDBC85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61" y="2118"/>
                <a:ext cx="6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4">
              <a:extLst>
                <a:ext uri="{FF2B5EF4-FFF2-40B4-BE49-F238E27FC236}">
                  <a16:creationId xmlns:a16="http://schemas.microsoft.com/office/drawing/2014/main" id="{B7FFDC51-FFC9-D6C2-98FA-2BFC7F9D5E06}"/>
                </a:ext>
              </a:extLst>
            </p:cNvPr>
            <p:cNvGrpSpPr>
              <a:grpSpLocks noChangeAspect="1"/>
            </p:cNvGrpSpPr>
            <p:nvPr/>
          </p:nvGrpSpPr>
          <p:grpSpPr bwMode="auto">
            <a:xfrm>
              <a:off x="6169565" y="3869952"/>
              <a:ext cx="1697626" cy="225391"/>
              <a:chOff x="2526" y="2113"/>
              <a:chExt cx="708" cy="94"/>
            </a:xfrm>
          </p:grpSpPr>
          <p:sp>
            <p:nvSpPr>
              <p:cNvPr id="25" name="AutoShape 23">
                <a:extLst>
                  <a:ext uri="{FF2B5EF4-FFF2-40B4-BE49-F238E27FC236}">
                    <a16:creationId xmlns:a16="http://schemas.microsoft.com/office/drawing/2014/main" id="{755275AF-2EB8-720D-40CB-49CE50FA425D}"/>
                  </a:ext>
                </a:extLst>
              </p:cNvPr>
              <p:cNvSpPr>
                <a:spLocks noChangeAspect="1" noChangeArrowheads="1" noTextEdit="1"/>
              </p:cNvSpPr>
              <p:nvPr/>
            </p:nvSpPr>
            <p:spPr bwMode="auto">
              <a:xfrm>
                <a:off x="2526" y="2113"/>
                <a:ext cx="70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6" name="Picture 25">
                <a:extLst>
                  <a:ext uri="{FF2B5EF4-FFF2-40B4-BE49-F238E27FC236}">
                    <a16:creationId xmlns:a16="http://schemas.microsoft.com/office/drawing/2014/main" id="{AFFF45E7-6850-814B-B1D1-0EF0B342912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26" y="2113"/>
                <a:ext cx="71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63607C10-B9F5-DBEC-CDCF-5D5FAA10B1A6}"/>
                </a:ext>
              </a:extLst>
            </p:cNvPr>
            <p:cNvSpPr txBox="1"/>
            <p:nvPr/>
          </p:nvSpPr>
          <p:spPr>
            <a:xfrm>
              <a:off x="6128427" y="2884411"/>
              <a:ext cx="1994169" cy="338554"/>
            </a:xfrm>
            <a:prstGeom prst="rect">
              <a:avLst/>
            </a:prstGeom>
            <a:noFill/>
          </p:spPr>
          <p:txBody>
            <a:bodyPr wrap="square">
              <a:spAutoFit/>
            </a:bodyPr>
            <a:lstStyle/>
            <a:p>
              <a:r>
                <a:rPr lang="en-US" altLang="ko-KR" sz="1600" dirty="0">
                  <a:solidFill>
                    <a:srgbClr val="131413"/>
                  </a:solidFill>
                </a:rPr>
                <a:t>short-hand notations</a:t>
              </a:r>
              <a:endParaRPr lang="ko-KR" altLang="en-US" sz="1600" dirty="0"/>
            </a:p>
          </p:txBody>
        </p:sp>
        <p:sp>
          <p:nvSpPr>
            <p:cNvPr id="23" name="직사각형 22">
              <a:extLst>
                <a:ext uri="{FF2B5EF4-FFF2-40B4-BE49-F238E27FC236}">
                  <a16:creationId xmlns:a16="http://schemas.microsoft.com/office/drawing/2014/main" id="{20491830-29C8-101D-FDDE-88C79FDE89C2}"/>
                </a:ext>
              </a:extLst>
            </p:cNvPr>
            <p:cNvSpPr/>
            <p:nvPr/>
          </p:nvSpPr>
          <p:spPr>
            <a:xfrm>
              <a:off x="6138153" y="2947473"/>
              <a:ext cx="2315183" cy="1225685"/>
            </a:xfrm>
            <a:prstGeom prst="rect">
              <a:avLst/>
            </a:prstGeom>
            <a:no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p:sp>
        <p:nvSpPr>
          <p:cNvPr id="36" name="TextBox 35">
            <a:extLst>
              <a:ext uri="{FF2B5EF4-FFF2-40B4-BE49-F238E27FC236}">
                <a16:creationId xmlns:a16="http://schemas.microsoft.com/office/drawing/2014/main" id="{A294A861-8B2A-0DB9-AB44-8A3CAE748C23}"/>
              </a:ext>
            </a:extLst>
          </p:cNvPr>
          <p:cNvSpPr txBox="1"/>
          <p:nvPr/>
        </p:nvSpPr>
        <p:spPr>
          <a:xfrm>
            <a:off x="856041" y="447318"/>
            <a:ext cx="3638138" cy="369332"/>
          </a:xfrm>
          <a:prstGeom prst="rect">
            <a:avLst/>
          </a:prstGeom>
          <a:solidFill>
            <a:schemeClr val="accent4">
              <a:lumMod val="40000"/>
              <a:lumOff val="60000"/>
            </a:schemeClr>
          </a:solidFill>
        </p:spPr>
        <p:txBody>
          <a:bodyPr wrap="square">
            <a:spAutoFit/>
          </a:bodyPr>
          <a:lstStyle/>
          <a:p>
            <a:r>
              <a:rPr lang="en-US" altLang="ko-KR" dirty="0"/>
              <a:t>Nontrivial nonet in meson molecules</a:t>
            </a:r>
            <a:endParaRPr lang="ko-KR" alt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F8820F8-3ED6-1DD4-4BA9-AE2445DCD5B6}"/>
                  </a:ext>
                </a:extLst>
              </p:cNvPr>
              <p:cNvSpPr txBox="1"/>
              <p:nvPr/>
            </p:nvSpPr>
            <p:spPr>
              <a:xfrm>
                <a:off x="4513956" y="468304"/>
                <a:ext cx="2054792" cy="391582"/>
              </a:xfrm>
              <a:prstGeom prst="rect">
                <a:avLst/>
              </a:prstGeom>
              <a:noFill/>
            </p:spPr>
            <p:txBody>
              <a:bodyPr wrap="square">
                <a:spAutoFit/>
              </a:bodyPr>
              <a:lstStyle/>
              <a:p>
                <a:r>
                  <a:rPr lang="en-US" altLang="ko-KR" b="0" dirty="0">
                    <a:ea typeface="바탕" panose="02030600000101010101" pitchFamily="18" charset="-127"/>
                  </a:rPr>
                  <a:t>(</a:t>
                </a:r>
                <a14:m>
                  <m:oMath xmlns:m="http://schemas.openxmlformats.org/officeDocument/2006/math">
                    <m:sSub>
                      <m:sSubPr>
                        <m:ctrlPr>
                          <a:rPr lang="en-US" altLang="ko-KR" b="0" i="1" smtClean="0">
                            <a:latin typeface="Cambria Math" panose="02040503050406030204" pitchFamily="18" charset="0"/>
                            <a:ea typeface="바탕" panose="02030600000101010101" pitchFamily="18" charset="-127"/>
                          </a:rPr>
                        </m:ctrlPr>
                      </m:sSubPr>
                      <m:e>
                        <m:r>
                          <a:rPr lang="en-US" altLang="ko-KR" b="1" i="1" smtClean="0">
                            <a:latin typeface="Cambria Math" panose="02040503050406030204" pitchFamily="18" charset="0"/>
                            <a:ea typeface="바탕" panose="02030600000101010101" pitchFamily="18" charset="-127"/>
                          </a:rPr>
                          <m:t>𝟖</m:t>
                        </m:r>
                      </m:e>
                      <m:sub>
                        <m:r>
                          <a:rPr lang="en-US" altLang="ko-KR" b="0" i="1" smtClean="0">
                            <a:latin typeface="Cambria Math" panose="02040503050406030204" pitchFamily="18" charset="0"/>
                            <a:ea typeface="바탕" panose="02030600000101010101" pitchFamily="18" charset="-127"/>
                          </a:rPr>
                          <m:t>𝑓</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1" i="1" smtClean="0">
                            <a:latin typeface="Cambria Math" panose="02040503050406030204" pitchFamily="18" charset="0"/>
                            <a:ea typeface="Cambria Math" panose="02040503050406030204" pitchFamily="18" charset="0"/>
                          </a:rPr>
                          <m:t>𝟖</m:t>
                        </m:r>
                      </m:e>
                      <m:sub>
                        <m:r>
                          <a:rPr lang="en-US" altLang="ko-KR" b="0" i="1" smtClean="0">
                            <a:latin typeface="Cambria Math" panose="02040503050406030204" pitchFamily="18" charset="0"/>
                            <a:ea typeface="Cambria Math" panose="02040503050406030204" pitchFamily="18" charset="0"/>
                          </a:rPr>
                          <m:t>𝑓</m:t>
                        </m:r>
                      </m:sub>
                    </m:sSub>
                    <m:r>
                      <a:rPr lang="en-US" altLang="ko-KR" b="0"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𝟖</m:t>
                    </m:r>
                    <m:r>
                      <a:rPr lang="en-US" altLang="ko-KR" b="0"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𝟏</m:t>
                    </m:r>
                  </m:oMath>
                </a14:m>
                <a:r>
                  <a:rPr lang="en-US" altLang="ko-KR" dirty="0"/>
                  <a:t>)</a:t>
                </a:r>
                <a:endParaRPr lang="ko-KR" altLang="en-US" dirty="0"/>
              </a:p>
            </p:txBody>
          </p:sp>
        </mc:Choice>
        <mc:Fallback xmlns="">
          <p:sp>
            <p:nvSpPr>
              <p:cNvPr id="38" name="TextBox 37">
                <a:extLst>
                  <a:ext uri="{FF2B5EF4-FFF2-40B4-BE49-F238E27FC236}">
                    <a16:creationId xmlns:a16="http://schemas.microsoft.com/office/drawing/2014/main" id="{6F8820F8-3ED6-1DD4-4BA9-AE2445DCD5B6}"/>
                  </a:ext>
                </a:extLst>
              </p:cNvPr>
              <p:cNvSpPr txBox="1">
                <a:spLocks noRot="1" noChangeAspect="1" noMove="1" noResize="1" noEditPoints="1" noAdjustHandles="1" noChangeArrowheads="1" noChangeShapeType="1" noTextEdit="1"/>
              </p:cNvSpPr>
              <p:nvPr/>
            </p:nvSpPr>
            <p:spPr>
              <a:xfrm>
                <a:off x="4513956" y="468304"/>
                <a:ext cx="2054792" cy="391582"/>
              </a:xfrm>
              <a:prstGeom prst="rect">
                <a:avLst/>
              </a:prstGeom>
              <a:blipFill>
                <a:blip r:embed="rId20"/>
                <a:stretch>
                  <a:fillRect l="-2367" t="-7813" r="-2367" b="-20313"/>
                </a:stretch>
              </a:blipFill>
            </p:spPr>
            <p:txBody>
              <a:bodyPr/>
              <a:lstStyle/>
              <a:p>
                <a:r>
                  <a:rPr lang="ko-KR" altLang="en-US">
                    <a:noFill/>
                  </a:rPr>
                  <a:t> </a:t>
                </a:r>
              </a:p>
            </p:txBody>
          </p:sp>
        </mc:Fallback>
      </mc:AlternateContent>
      <p:grpSp>
        <p:nvGrpSpPr>
          <p:cNvPr id="34" name="그룹 33">
            <a:extLst>
              <a:ext uri="{FF2B5EF4-FFF2-40B4-BE49-F238E27FC236}">
                <a16:creationId xmlns:a16="http://schemas.microsoft.com/office/drawing/2014/main" id="{5A76D6C1-96C4-5239-7D18-1D857B3FE794}"/>
              </a:ext>
            </a:extLst>
          </p:cNvPr>
          <p:cNvGrpSpPr/>
          <p:nvPr/>
        </p:nvGrpSpPr>
        <p:grpSpPr>
          <a:xfrm>
            <a:off x="5638019" y="1203445"/>
            <a:ext cx="3291374" cy="958365"/>
            <a:chOff x="5721998" y="1091478"/>
            <a:chExt cx="3291374" cy="958365"/>
          </a:xfrm>
        </p:grpSpPr>
        <p:grpSp>
          <p:nvGrpSpPr>
            <p:cNvPr id="39" name="Group 8">
              <a:extLst>
                <a:ext uri="{FF2B5EF4-FFF2-40B4-BE49-F238E27FC236}">
                  <a16:creationId xmlns:a16="http://schemas.microsoft.com/office/drawing/2014/main" id="{1CB96B8E-17B0-3BC7-390C-F5DD49E4A884}"/>
                </a:ext>
              </a:extLst>
            </p:cNvPr>
            <p:cNvGrpSpPr>
              <a:grpSpLocks noChangeAspect="1"/>
            </p:cNvGrpSpPr>
            <p:nvPr/>
          </p:nvGrpSpPr>
          <p:grpSpPr bwMode="auto">
            <a:xfrm>
              <a:off x="5977014" y="1091478"/>
              <a:ext cx="3036358" cy="958365"/>
              <a:chOff x="2221" y="1952"/>
              <a:chExt cx="1318" cy="416"/>
            </a:xfrm>
          </p:grpSpPr>
          <p:sp>
            <p:nvSpPr>
              <p:cNvPr id="40" name="AutoShape 7">
                <a:extLst>
                  <a:ext uri="{FF2B5EF4-FFF2-40B4-BE49-F238E27FC236}">
                    <a16:creationId xmlns:a16="http://schemas.microsoft.com/office/drawing/2014/main" id="{3FC712EC-29DA-DB07-96E0-97375A4ACC01}"/>
                  </a:ext>
                </a:extLst>
              </p:cNvPr>
              <p:cNvSpPr>
                <a:spLocks noChangeAspect="1" noChangeArrowheads="1" noTextEdit="1"/>
              </p:cNvSpPr>
              <p:nvPr/>
            </p:nvSpPr>
            <p:spPr bwMode="auto">
              <a:xfrm>
                <a:off x="2221" y="1952"/>
                <a:ext cx="1318"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41" name="Picture 9">
                <a:extLst>
                  <a:ext uri="{FF2B5EF4-FFF2-40B4-BE49-F238E27FC236}">
                    <a16:creationId xmlns:a16="http://schemas.microsoft.com/office/drawing/2014/main" id="{30C4E6F5-60F5-A289-E5A7-55CBD182418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21" y="1952"/>
                <a:ext cx="1322"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A342612-4A24-20B5-D393-9F9416F9D5EB}"/>
                    </a:ext>
                  </a:extLst>
                </p:cNvPr>
                <p:cNvSpPr txBox="1"/>
                <p:nvPr/>
              </p:nvSpPr>
              <p:spPr>
                <a:xfrm>
                  <a:off x="5721998" y="1403962"/>
                  <a:ext cx="361562" cy="3525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ko-KR" sz="1400" i="1" smtClean="0">
                                <a:latin typeface="Cambria Math" panose="02040503050406030204" pitchFamily="18" charset="0"/>
                              </a:rPr>
                            </m:ctrlPr>
                          </m:sSubSupPr>
                          <m:e>
                            <m:r>
                              <a:rPr lang="en-US" altLang="ko-KR" sz="1400" b="0" i="1" smtClean="0">
                                <a:latin typeface="Cambria Math" panose="02040503050406030204" pitchFamily="18" charset="0"/>
                              </a:rPr>
                              <m:t>𝑃</m:t>
                            </m:r>
                          </m:e>
                          <m:sub>
                            <m:r>
                              <a:rPr lang="en-US" altLang="ko-KR" sz="1400" b="0" i="1" smtClean="0">
                                <a:latin typeface="Cambria Math" panose="02040503050406030204" pitchFamily="18" charset="0"/>
                              </a:rPr>
                              <m:t>𝑗</m:t>
                            </m:r>
                          </m:sub>
                          <m:sup>
                            <m:r>
                              <a:rPr lang="en-US" altLang="ko-KR" sz="1400" b="0" i="1" smtClean="0">
                                <a:latin typeface="Cambria Math" panose="02040503050406030204" pitchFamily="18" charset="0"/>
                              </a:rPr>
                              <m:t>𝑖</m:t>
                            </m:r>
                          </m:sup>
                        </m:sSubSup>
                      </m:oMath>
                    </m:oMathPara>
                  </a14:m>
                  <a:endParaRPr lang="ko-KR" altLang="en-US" sz="1400" dirty="0"/>
                </a:p>
              </p:txBody>
            </p:sp>
          </mc:Choice>
          <mc:Fallback xmlns="">
            <p:sp>
              <p:nvSpPr>
                <p:cNvPr id="43" name="TextBox 42">
                  <a:extLst>
                    <a:ext uri="{FF2B5EF4-FFF2-40B4-BE49-F238E27FC236}">
                      <a16:creationId xmlns:a16="http://schemas.microsoft.com/office/drawing/2014/main" id="{3A342612-4A24-20B5-D393-9F9416F9D5EB}"/>
                    </a:ext>
                  </a:extLst>
                </p:cNvPr>
                <p:cNvSpPr txBox="1">
                  <a:spLocks noRot="1" noChangeAspect="1" noMove="1" noResize="1" noEditPoints="1" noAdjustHandles="1" noChangeArrowheads="1" noChangeShapeType="1" noTextEdit="1"/>
                </p:cNvSpPr>
                <p:nvPr/>
              </p:nvSpPr>
              <p:spPr>
                <a:xfrm>
                  <a:off x="5721998" y="1403962"/>
                  <a:ext cx="361562" cy="352532"/>
                </a:xfrm>
                <a:prstGeom prst="rect">
                  <a:avLst/>
                </a:prstGeom>
                <a:blipFill>
                  <a:blip r:embed="rId22"/>
                  <a:stretch>
                    <a:fillRect b="-3448"/>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31A30A5-3F57-A6B5-BD18-62355B3A8C6F}"/>
                  </a:ext>
                </a:extLst>
              </p:cNvPr>
              <p:cNvSpPr txBox="1"/>
              <p:nvPr/>
            </p:nvSpPr>
            <p:spPr>
              <a:xfrm>
                <a:off x="4537012" y="251921"/>
                <a:ext cx="996044" cy="276999"/>
              </a:xfrm>
              <a:prstGeom prst="rect">
                <a:avLst/>
              </a:prstGeom>
              <a:noFill/>
            </p:spPr>
            <p:txBody>
              <a:bodyPr wrap="square" lIns="0" tIns="0" rIns="0" bIns="0">
                <a:spAutoFit/>
              </a:bodyPr>
              <a:lstStyle/>
              <a:p>
                <a:pPr/>
                <a14:m>
                  <m:oMathPara xmlns:m="http://schemas.openxmlformats.org/officeDocument/2006/math">
                    <m:oMathParaPr>
                      <m:jc m:val="centerGroup"/>
                    </m:oMathParaPr>
                    <m:oMath xmlns:m="http://schemas.openxmlformats.org/officeDocument/2006/math">
                      <m:r>
                        <m:rPr>
                          <m:sty m:val="p"/>
                        </m:rPr>
                        <a:rPr lang="en-US" altLang="ko-KR" b="0" i="0" smtClean="0">
                          <a:solidFill>
                            <a:srgbClr val="0033CC"/>
                          </a:solidFill>
                          <a:latin typeface="Cambria Math" panose="02040503050406030204" pitchFamily="18" charset="0"/>
                        </a:rPr>
                        <m:t>PS</m:t>
                      </m:r>
                      <m:r>
                        <a:rPr lang="en-US" altLang="ko-KR" b="0" i="1" smtClean="0">
                          <a:solidFill>
                            <a:srgbClr val="0033CC"/>
                          </a:solidFill>
                          <a:latin typeface="Cambria Math" panose="02040503050406030204" pitchFamily="18" charset="0"/>
                          <a:ea typeface="Cambria Math" panose="02040503050406030204" pitchFamily="18" charset="0"/>
                        </a:rPr>
                        <m:t>⊗</m:t>
                      </m:r>
                      <m:r>
                        <m:rPr>
                          <m:sty m:val="p"/>
                        </m:rPr>
                        <a:rPr lang="en-US" altLang="ko-KR" b="0" i="0" smtClean="0">
                          <a:solidFill>
                            <a:srgbClr val="0033CC"/>
                          </a:solidFill>
                          <a:latin typeface="Cambria Math" panose="02040503050406030204" pitchFamily="18" charset="0"/>
                          <a:ea typeface="Cambria Math" panose="02040503050406030204" pitchFamily="18" charset="0"/>
                        </a:rPr>
                        <m:t>PS</m:t>
                      </m:r>
                    </m:oMath>
                  </m:oMathPara>
                </a14:m>
                <a:endParaRPr lang="ko-KR" altLang="en-US" dirty="0"/>
              </a:p>
            </p:txBody>
          </p:sp>
        </mc:Choice>
        <mc:Fallback xmlns="">
          <p:sp>
            <p:nvSpPr>
              <p:cNvPr id="45" name="TextBox 44">
                <a:extLst>
                  <a:ext uri="{FF2B5EF4-FFF2-40B4-BE49-F238E27FC236}">
                    <a16:creationId xmlns:a16="http://schemas.microsoft.com/office/drawing/2014/main" id="{131A30A5-3F57-A6B5-BD18-62355B3A8C6F}"/>
                  </a:ext>
                </a:extLst>
              </p:cNvPr>
              <p:cNvSpPr txBox="1">
                <a:spLocks noRot="1" noChangeAspect="1" noMove="1" noResize="1" noEditPoints="1" noAdjustHandles="1" noChangeArrowheads="1" noChangeShapeType="1" noTextEdit="1"/>
              </p:cNvSpPr>
              <p:nvPr/>
            </p:nvSpPr>
            <p:spPr>
              <a:xfrm>
                <a:off x="4537012" y="251921"/>
                <a:ext cx="996044" cy="276999"/>
              </a:xfrm>
              <a:prstGeom prst="rect">
                <a:avLst/>
              </a:prstGeom>
              <a:blipFill>
                <a:blip r:embed="rId23"/>
                <a:stretch>
                  <a:fillRect b="-2391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AB1A62C-2ECE-858C-43C3-C3CEB33A4964}"/>
                  </a:ext>
                </a:extLst>
              </p:cNvPr>
              <p:cNvSpPr txBox="1"/>
              <p:nvPr/>
            </p:nvSpPr>
            <p:spPr>
              <a:xfrm>
                <a:off x="2157704" y="1122730"/>
                <a:ext cx="3216729" cy="3764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rPr>
                        <m:t>=</m:t>
                      </m:r>
                      <m:acc>
                        <m:accPr>
                          <m:chr m:val="⃗"/>
                          <m:ctrlPr>
                            <a:rPr lang="en-US" altLang="ko-KR" sz="1800" b="0" i="1" smtClean="0">
                              <a:latin typeface="Cambria Math" panose="02040503050406030204" pitchFamily="18" charset="0"/>
                            </a:rPr>
                          </m:ctrlPr>
                        </m:accPr>
                        <m:e>
                          <m:r>
                            <a:rPr lang="ko-KR" altLang="en-US" sz="1800" b="1" i="1" smtClean="0">
                              <a:latin typeface="Cambria Math" panose="02040503050406030204" pitchFamily="18" charset="0"/>
                            </a:rPr>
                            <m:t>𝝅</m:t>
                          </m:r>
                        </m:e>
                      </m:acc>
                      <m:r>
                        <a:rPr lang="en-US" altLang="ko-KR" sz="1800" b="0" i="1" smtClean="0">
                          <a:latin typeface="Cambria Math" panose="02040503050406030204" pitchFamily="18" charset="0"/>
                          <a:ea typeface="Cambria Math" panose="02040503050406030204" pitchFamily="18" charset="0"/>
                        </a:rPr>
                        <m:t>∙</m:t>
                      </m:r>
                      <m:acc>
                        <m:accPr>
                          <m:chr m:val="⃗"/>
                          <m:ctrlPr>
                            <a:rPr lang="en-US" altLang="ko-KR" sz="1800" b="0" i="1" smtClean="0">
                              <a:latin typeface="Cambria Math" panose="02040503050406030204" pitchFamily="18" charset="0"/>
                              <a:ea typeface="Cambria Math" panose="02040503050406030204" pitchFamily="18" charset="0"/>
                            </a:rPr>
                          </m:ctrlPr>
                        </m:accPr>
                        <m:e>
                          <m:r>
                            <a:rPr lang="ko-KR" altLang="en-US" sz="1800" b="1" i="1" smtClean="0">
                              <a:latin typeface="Cambria Math" panose="02040503050406030204" pitchFamily="18" charset="0"/>
                              <a:ea typeface="Cambria Math" panose="02040503050406030204" pitchFamily="18" charset="0"/>
                            </a:rPr>
                            <m:t>𝝅</m:t>
                          </m:r>
                        </m:e>
                      </m:acc>
                      <m:r>
                        <a:rPr lang="en-US" altLang="ko-KR" sz="1800" b="0" i="1" smtClean="0">
                          <a:latin typeface="Cambria Math" panose="02040503050406030204" pitchFamily="18" charset="0"/>
                        </a:rPr>
                        <m:t>+</m:t>
                      </m:r>
                      <m:acc>
                        <m:accPr>
                          <m:chr m:val="̅"/>
                          <m:ctrlPr>
                            <a:rPr lang="en-US" altLang="ko-KR" sz="1800" b="0" i="1" smtClean="0">
                              <a:latin typeface="Cambria Math" panose="02040503050406030204" pitchFamily="18" charset="0"/>
                            </a:rPr>
                          </m:ctrlPr>
                        </m:accPr>
                        <m:e>
                          <m:r>
                            <a:rPr lang="en-US" altLang="ko-KR" sz="1800" b="0" i="1" smtClean="0">
                              <a:latin typeface="Cambria Math" panose="02040503050406030204" pitchFamily="18" charset="0"/>
                            </a:rPr>
                            <m:t>𝐾</m:t>
                          </m:r>
                        </m:e>
                      </m:acc>
                      <m:r>
                        <a:rPr lang="en-US" altLang="ko-KR" sz="1800" b="0" i="1" smtClean="0">
                          <a:latin typeface="Cambria Math" panose="02040503050406030204" pitchFamily="18" charset="0"/>
                        </a:rPr>
                        <m:t>𝐾</m:t>
                      </m:r>
                      <m:r>
                        <a:rPr lang="en-US" altLang="ko-KR" sz="1800" b="0" i="1" smtClean="0">
                          <a:latin typeface="Cambria Math" panose="02040503050406030204" pitchFamily="18" charset="0"/>
                        </a:rPr>
                        <m:t>+(</m:t>
                      </m:r>
                      <m:acc>
                        <m:accPr>
                          <m:chr m:val="̅"/>
                          <m:ctrlPr>
                            <a:rPr lang="en-US" altLang="ko-KR" sz="1800" b="0" i="1" smtClean="0">
                              <a:latin typeface="Cambria Math" panose="02040503050406030204" pitchFamily="18" charset="0"/>
                            </a:rPr>
                          </m:ctrlPr>
                        </m:accPr>
                        <m:e>
                          <m:r>
                            <a:rPr lang="en-US" altLang="ko-KR" sz="1800" b="0" i="1" smtClean="0">
                              <a:latin typeface="Cambria Math" panose="02040503050406030204" pitchFamily="18" charset="0"/>
                            </a:rPr>
                            <m:t>𝐾</m:t>
                          </m:r>
                        </m:e>
                      </m:acc>
                      <m:r>
                        <a:rPr lang="en-US" altLang="ko-KR" sz="1800" b="0" i="1" smtClean="0">
                          <a:latin typeface="Cambria Math" panose="02040503050406030204" pitchFamily="18" charset="0"/>
                        </a:rPr>
                        <m:t>𝐾</m:t>
                      </m:r>
                      <m:sSup>
                        <m:sSupPr>
                          <m:ctrlPr>
                            <a:rPr lang="en-US" altLang="ko-KR" sz="1800" b="0" i="1" smtClean="0">
                              <a:latin typeface="Cambria Math" panose="02040503050406030204" pitchFamily="18" charset="0"/>
                            </a:rPr>
                          </m:ctrlPr>
                        </m:sSupPr>
                        <m:e>
                          <m:r>
                            <a:rPr lang="en-US" altLang="ko-KR" sz="1800" b="0" i="1" smtClean="0">
                              <a:latin typeface="Cambria Math" panose="02040503050406030204" pitchFamily="18" charset="0"/>
                            </a:rPr>
                            <m:t>)</m:t>
                          </m:r>
                        </m:e>
                        <m:sup>
                          <m:r>
                            <a:rPr lang="en-US" altLang="ko-KR" sz="1800" b="0" i="1" smtClean="0">
                              <a:latin typeface="Cambria Math" panose="02040503050406030204" pitchFamily="18" charset="0"/>
                              <a:ea typeface="Cambria Math" panose="02040503050406030204" pitchFamily="18" charset="0"/>
                            </a:rPr>
                            <m:t>†</m:t>
                          </m:r>
                        </m:sup>
                      </m:sSup>
                      <m:r>
                        <a:rPr lang="en-US" altLang="ko-KR" sz="1800" b="0" i="1" smtClean="0">
                          <a:latin typeface="Cambria Math" panose="02040503050406030204" pitchFamily="18" charset="0"/>
                        </a:rPr>
                        <m:t>+</m:t>
                      </m:r>
                      <m:sSub>
                        <m:sSubPr>
                          <m:ctrlPr>
                            <a:rPr lang="en-US" altLang="ko-KR" sz="1800" b="0" i="1" smtClean="0">
                              <a:latin typeface="Cambria Math" panose="02040503050406030204" pitchFamily="18" charset="0"/>
                            </a:rPr>
                          </m:ctrlPr>
                        </m:sSubPr>
                        <m:e>
                          <m:r>
                            <a:rPr lang="ko-KR" altLang="en-US" sz="1800" b="0" i="1" smtClean="0">
                              <a:latin typeface="Cambria Math" panose="02040503050406030204" pitchFamily="18" charset="0"/>
                            </a:rPr>
                            <m:t>𝜂</m:t>
                          </m:r>
                        </m:e>
                        <m:sub>
                          <m:r>
                            <a:rPr lang="en-US" altLang="ko-KR" sz="1800" b="0" i="1" smtClean="0">
                              <a:latin typeface="Cambria Math" panose="02040503050406030204" pitchFamily="18" charset="0"/>
                            </a:rPr>
                            <m:t>8</m:t>
                          </m:r>
                        </m:sub>
                      </m:sSub>
                      <m:sSub>
                        <m:sSubPr>
                          <m:ctrlPr>
                            <a:rPr lang="en-US" altLang="ko-KR" sz="1800" b="0" i="1" smtClean="0">
                              <a:latin typeface="Cambria Math" panose="02040503050406030204" pitchFamily="18" charset="0"/>
                            </a:rPr>
                          </m:ctrlPr>
                        </m:sSubPr>
                        <m:e>
                          <m:r>
                            <a:rPr lang="ko-KR" altLang="en-US" sz="1800" b="0" i="1" smtClean="0">
                              <a:latin typeface="Cambria Math" panose="02040503050406030204" pitchFamily="18" charset="0"/>
                            </a:rPr>
                            <m:t>𝜂</m:t>
                          </m:r>
                        </m:e>
                        <m:sub>
                          <m:r>
                            <a:rPr lang="en-US" altLang="ko-KR" sz="1800" b="0" i="1" smtClean="0">
                              <a:latin typeface="Cambria Math" panose="02040503050406030204" pitchFamily="18" charset="0"/>
                            </a:rPr>
                            <m:t>8</m:t>
                          </m:r>
                        </m:sub>
                      </m:sSub>
                    </m:oMath>
                  </m:oMathPara>
                </a14:m>
                <a:endParaRPr lang="ko-KR" altLang="en-US" dirty="0"/>
              </a:p>
            </p:txBody>
          </p:sp>
        </mc:Choice>
        <mc:Fallback xmlns="">
          <p:sp>
            <p:nvSpPr>
              <p:cNvPr id="42" name="TextBox 41">
                <a:extLst>
                  <a:ext uri="{FF2B5EF4-FFF2-40B4-BE49-F238E27FC236}">
                    <a16:creationId xmlns:a16="http://schemas.microsoft.com/office/drawing/2014/main" id="{FAB1A62C-2ECE-858C-43C3-C3CEB33A4964}"/>
                  </a:ext>
                </a:extLst>
              </p:cNvPr>
              <p:cNvSpPr txBox="1">
                <a:spLocks noRot="1" noChangeAspect="1" noMove="1" noResize="1" noEditPoints="1" noAdjustHandles="1" noChangeArrowheads="1" noChangeShapeType="1" noTextEdit="1"/>
              </p:cNvSpPr>
              <p:nvPr/>
            </p:nvSpPr>
            <p:spPr>
              <a:xfrm>
                <a:off x="2157704" y="1122730"/>
                <a:ext cx="3216729" cy="376450"/>
              </a:xfrm>
              <a:prstGeom prst="rect">
                <a:avLst/>
              </a:prstGeom>
              <a:blipFill>
                <a:blip r:embed="rId24"/>
                <a:stretch>
                  <a:fillRect b="-14516"/>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2581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par>
                                <p:cTn id="29" presetID="3" presetClass="entr" presetSubtype="1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linds(horizontal)">
                                      <p:cBhvr>
                                        <p:cTn id="34" dur="500"/>
                                        <p:tgtEl>
                                          <p:spTgt spid="4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linds(horizontal)">
                                      <p:cBhvr>
                                        <p:cTn id="40" dur="500"/>
                                        <p:tgtEl>
                                          <p:spTgt spid="5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linds(horizontal)">
                                      <p:cBhvr>
                                        <p:cTn id="43" dur="500"/>
                                        <p:tgtEl>
                                          <p:spTgt spid="5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linds(horizontal)">
                                      <p:cBhvr>
                                        <p:cTn id="46" dur="500"/>
                                        <p:tgtEl>
                                          <p:spTgt spid="5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blinds(horizontal)">
                                      <p:cBhvr>
                                        <p:cTn id="49" dur="500"/>
                                        <p:tgtEl>
                                          <p:spTgt spid="5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par>
                                <p:cTn id="53" presetID="3" presetClass="entr" presetSubtype="1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linds(horizontal)">
                                      <p:cBhvr>
                                        <p:cTn id="55" dur="500"/>
                                        <p:tgtEl>
                                          <p:spTgt spid="5"/>
                                        </p:tgtEl>
                                      </p:cBhvr>
                                    </p:animEffect>
                                  </p:childTnLst>
                                </p:cTn>
                              </p:par>
                              <p:par>
                                <p:cTn id="56" presetID="3" presetClass="entr" presetSubtype="1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blinds(horizontal)">
                                      <p:cBhvr>
                                        <p:cTn id="6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animBg="1"/>
      <p:bldP spid="53" grpId="0"/>
      <p:bldP spid="54" grpId="0" animBg="1"/>
      <p:bldP spid="55" grpId="0"/>
      <p:bldP spid="56"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0612026-AA59-535D-AE2F-ED6B95BCA80B}"/>
              </a:ext>
            </a:extLst>
          </p:cNvPr>
          <p:cNvSpPr>
            <a:spLocks noGrp="1"/>
          </p:cNvSpPr>
          <p:nvPr>
            <p:ph type="sldNum" sz="quarter" idx="12"/>
          </p:nvPr>
        </p:nvSpPr>
        <p:spPr/>
        <p:txBody>
          <a:bodyPr/>
          <a:lstStyle/>
          <a:p>
            <a:fld id="{DD6C7ACD-A43A-4791-9360-251F151CC5DF}" type="slidenum">
              <a:rPr lang="ko-KR" altLang="en-US" smtClean="0"/>
              <a:t>24</a:t>
            </a:fld>
            <a:endParaRPr lang="ko-KR" altLang="en-US"/>
          </a:p>
        </p:txBody>
      </p:sp>
      <p:sp>
        <p:nvSpPr>
          <p:cNvPr id="9" name="TextBox 8">
            <a:extLst>
              <a:ext uri="{FF2B5EF4-FFF2-40B4-BE49-F238E27FC236}">
                <a16:creationId xmlns:a16="http://schemas.microsoft.com/office/drawing/2014/main" id="{14067DB5-7465-C7C1-9E69-1A96E18F49D8}"/>
              </a:ext>
            </a:extLst>
          </p:cNvPr>
          <p:cNvSpPr txBox="1"/>
          <p:nvPr/>
        </p:nvSpPr>
        <p:spPr>
          <a:xfrm>
            <a:off x="929930" y="523786"/>
            <a:ext cx="7281009" cy="2246769"/>
          </a:xfrm>
          <a:prstGeom prst="rect">
            <a:avLst/>
          </a:prstGeom>
          <a:noFill/>
          <a:ln>
            <a:solidFill>
              <a:schemeClr val="accent1"/>
            </a:solidFill>
          </a:ln>
        </p:spPr>
        <p:txBody>
          <a:bodyPr wrap="square">
            <a:spAutoFit/>
          </a:bodyPr>
          <a:lstStyle/>
          <a:p>
            <a:pPr marL="285750" indent="-285750">
              <a:buFont typeface="Wingdings" panose="05000000000000000000" pitchFamily="2" charset="2"/>
              <a:buChar char="§"/>
            </a:pPr>
            <a:r>
              <a:rPr lang="en-US" altLang="ko-KR" sz="2000" dirty="0"/>
              <a:t>The two-meson modes in meson molecules differ from those in the tetraquark model in several ways.</a:t>
            </a:r>
          </a:p>
          <a:p>
            <a:pPr marL="285750" indent="-285750">
              <a:buFont typeface="Wingdings" panose="05000000000000000000" pitchFamily="2" charset="2"/>
              <a:buChar char="§"/>
            </a:pPr>
            <a:r>
              <a:rPr lang="en-US" altLang="ko-KR" sz="2000" dirty="0"/>
              <a:t>It might be necessary to verify which picture is more realistic from future experimental data.</a:t>
            </a:r>
          </a:p>
          <a:p>
            <a:endParaRPr lang="en-US" altLang="ko-KR" sz="2000" dirty="0"/>
          </a:p>
          <a:p>
            <a:pPr marL="285750" indent="-285750">
              <a:buFont typeface="Wingdings" panose="05000000000000000000" pitchFamily="2" charset="2"/>
              <a:buChar char="§"/>
            </a:pPr>
            <a:r>
              <a:rPr lang="en-US" altLang="ko-KR" sz="2000" dirty="0"/>
              <a:t>But, even at this stage, there is </a:t>
            </a:r>
            <a:r>
              <a:rPr lang="en-US" altLang="ko-KR" sz="2000" dirty="0">
                <a:solidFill>
                  <a:srgbClr val="0033CC"/>
                </a:solidFill>
              </a:rPr>
              <a:t>one clear distinction</a:t>
            </a:r>
            <a:r>
              <a:rPr lang="en-US" altLang="ko-KR" sz="2000" dirty="0"/>
              <a:t> from the </a:t>
            </a:r>
            <a:r>
              <a:rPr lang="en-US" altLang="ko-KR" sz="2000" dirty="0" err="1">
                <a:solidFill>
                  <a:srgbClr val="0033CC"/>
                </a:solidFill>
              </a:rPr>
              <a:t>isovector</a:t>
            </a:r>
            <a:r>
              <a:rPr lang="en-US" altLang="ko-KR" sz="2000" dirty="0"/>
              <a:t> channel.</a:t>
            </a:r>
          </a:p>
        </p:txBody>
      </p:sp>
      <p:sp>
        <p:nvSpPr>
          <p:cNvPr id="3" name="TextBox 2">
            <a:extLst>
              <a:ext uri="{FF2B5EF4-FFF2-40B4-BE49-F238E27FC236}">
                <a16:creationId xmlns:a16="http://schemas.microsoft.com/office/drawing/2014/main" id="{1FC0B204-9646-F330-3288-3FB8ABC52007}"/>
              </a:ext>
            </a:extLst>
          </p:cNvPr>
          <p:cNvSpPr txBox="1"/>
          <p:nvPr/>
        </p:nvSpPr>
        <p:spPr>
          <a:xfrm>
            <a:off x="7608616" y="98596"/>
            <a:ext cx="1478604" cy="307777"/>
          </a:xfrm>
          <a:prstGeom prst="rect">
            <a:avLst/>
          </a:prstGeom>
          <a:noFill/>
          <a:ln>
            <a:solidFill>
              <a:schemeClr val="accent1"/>
            </a:solidFill>
          </a:ln>
        </p:spPr>
        <p:txBody>
          <a:bodyPr wrap="square">
            <a:spAutoFit/>
          </a:bodyPr>
          <a:lstStyle/>
          <a:p>
            <a:pPr algn="ctr"/>
            <a:r>
              <a:rPr lang="en-US" altLang="ko-KR" sz="1400" dirty="0"/>
              <a:t>meson molecules </a:t>
            </a:r>
          </a:p>
        </p:txBody>
      </p:sp>
      <p:grpSp>
        <p:nvGrpSpPr>
          <p:cNvPr id="4" name="Group 4">
            <a:extLst>
              <a:ext uri="{FF2B5EF4-FFF2-40B4-BE49-F238E27FC236}">
                <a16:creationId xmlns:a16="http://schemas.microsoft.com/office/drawing/2014/main" id="{E16F95A3-54DB-3BB0-A5EB-F7A4C63B313C}"/>
              </a:ext>
            </a:extLst>
          </p:cNvPr>
          <p:cNvGrpSpPr>
            <a:grpSpLocks noChangeAspect="1"/>
          </p:cNvGrpSpPr>
          <p:nvPr/>
        </p:nvGrpSpPr>
        <p:grpSpPr bwMode="auto">
          <a:xfrm>
            <a:off x="2986891" y="3743404"/>
            <a:ext cx="3813209" cy="521981"/>
            <a:chOff x="2186" y="2065"/>
            <a:chExt cx="1388" cy="190"/>
          </a:xfrm>
        </p:grpSpPr>
        <p:sp>
          <p:nvSpPr>
            <p:cNvPr id="5" name="AutoShape 3">
              <a:extLst>
                <a:ext uri="{FF2B5EF4-FFF2-40B4-BE49-F238E27FC236}">
                  <a16:creationId xmlns:a16="http://schemas.microsoft.com/office/drawing/2014/main" id="{0C3315BE-77C4-6EA4-4DD9-2B2E17A5745D}"/>
                </a:ext>
              </a:extLst>
            </p:cNvPr>
            <p:cNvSpPr>
              <a:spLocks noChangeAspect="1" noChangeArrowheads="1" noTextEdit="1"/>
            </p:cNvSpPr>
            <p:nvPr/>
          </p:nvSpPr>
          <p:spPr bwMode="auto">
            <a:xfrm>
              <a:off x="2186" y="2065"/>
              <a:ext cx="138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6" name="Picture 5">
              <a:extLst>
                <a:ext uri="{FF2B5EF4-FFF2-40B4-BE49-F238E27FC236}">
                  <a16:creationId xmlns:a16="http://schemas.microsoft.com/office/drawing/2014/main" id="{792D9580-90F3-E85A-C2D5-E870457C2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 y="2065"/>
              <a:ext cx="139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사각형: 둥근 모서리 7">
            <a:extLst>
              <a:ext uri="{FF2B5EF4-FFF2-40B4-BE49-F238E27FC236}">
                <a16:creationId xmlns:a16="http://schemas.microsoft.com/office/drawing/2014/main" id="{330E686C-98C7-0E02-EFEB-360D04C43334}"/>
              </a:ext>
            </a:extLst>
          </p:cNvPr>
          <p:cNvSpPr/>
          <p:nvPr/>
        </p:nvSpPr>
        <p:spPr>
          <a:xfrm>
            <a:off x="3255920" y="3843608"/>
            <a:ext cx="1245131" cy="340475"/>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ko-KR" altLang="en-US" sz="14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A28BE48-407F-C668-03EF-E5A0139C9BA5}"/>
                  </a:ext>
                </a:extLst>
              </p:cNvPr>
              <p:cNvSpPr txBox="1"/>
              <p:nvPr/>
            </p:nvSpPr>
            <p:spPr>
              <a:xfrm>
                <a:off x="923070" y="2726727"/>
                <a:ext cx="5403085" cy="400110"/>
              </a:xfrm>
              <a:prstGeom prst="rect">
                <a:avLst/>
              </a:prstGeom>
              <a:noFill/>
            </p:spPr>
            <p:txBody>
              <a:bodyPr wrap="square">
                <a:spAutoFit/>
              </a:bodyPr>
              <a:lstStyle/>
              <a:p>
                <a:r>
                  <a:rPr lang="en-US" altLang="ko-KR" sz="2000" dirty="0"/>
                  <a:t>For the </a:t>
                </a:r>
                <a:r>
                  <a:rPr lang="en-US" altLang="ko-KR" sz="2000" dirty="0" err="1"/>
                  <a:t>isovector</a:t>
                </a:r>
                <a:r>
                  <a:rPr lang="en-US" altLang="ko-KR" sz="2000" dirty="0"/>
                  <a:t> resonances, </a:t>
                </a:r>
                <a14:m>
                  <m:oMath xmlns:m="http://schemas.openxmlformats.org/officeDocument/2006/math">
                    <m:sSubSup>
                      <m:sSubSupPr>
                        <m:ctrlPr>
                          <a:rPr lang="en-US" altLang="ko-KR" i="1" smtClean="0">
                            <a:solidFill>
                              <a:srgbClr val="0033CC"/>
                            </a:solidFill>
                            <a:latin typeface="Cambria Math" panose="02040503050406030204" pitchFamily="18" charset="0"/>
                          </a:rPr>
                        </m:ctrlPr>
                      </m:sSubSupPr>
                      <m:e>
                        <m:r>
                          <a:rPr lang="en-US" altLang="ko-KR" b="0" i="1" smtClean="0">
                            <a:solidFill>
                              <a:srgbClr val="0033CC"/>
                            </a:solidFill>
                            <a:latin typeface="Cambria Math" panose="02040503050406030204" pitchFamily="18" charset="0"/>
                          </a:rPr>
                          <m:t>𝑎</m:t>
                        </m:r>
                      </m:e>
                      <m:sub>
                        <m:r>
                          <a:rPr lang="en-US" altLang="ko-KR" b="0" i="1" smtClean="0">
                            <a:solidFill>
                              <a:srgbClr val="0033CC"/>
                            </a:solidFill>
                            <a:latin typeface="Cambria Math" panose="02040503050406030204" pitchFamily="18" charset="0"/>
                          </a:rPr>
                          <m:t>0</m:t>
                        </m:r>
                      </m:sub>
                      <m:sup>
                        <m:r>
                          <a:rPr lang="en-US" altLang="ko-KR" b="0" i="1" smtClean="0">
                            <a:solidFill>
                              <a:srgbClr val="0033CC"/>
                            </a:solidFill>
                            <a:latin typeface="Cambria Math" panose="02040503050406030204" pitchFamily="18" charset="0"/>
                          </a:rPr>
                          <m:t>+</m:t>
                        </m:r>
                      </m:sup>
                    </m:sSubSup>
                    <m:d>
                      <m:dPr>
                        <m:ctrlPr>
                          <a:rPr lang="en-US" altLang="ko-KR" i="1">
                            <a:solidFill>
                              <a:srgbClr val="0033CC"/>
                            </a:solidFill>
                            <a:latin typeface="Cambria Math" panose="02040503050406030204" pitchFamily="18" charset="0"/>
                          </a:rPr>
                        </m:ctrlPr>
                      </m:dPr>
                      <m:e>
                        <m:r>
                          <a:rPr lang="en-US" altLang="ko-KR" b="0" i="1" smtClean="0">
                            <a:solidFill>
                              <a:srgbClr val="0033CC"/>
                            </a:solidFill>
                            <a:latin typeface="Cambria Math" panose="02040503050406030204" pitchFamily="18" charset="0"/>
                          </a:rPr>
                          <m:t>98</m:t>
                        </m:r>
                        <m:r>
                          <a:rPr lang="en-US" altLang="ko-KR" i="1">
                            <a:solidFill>
                              <a:srgbClr val="0033CC"/>
                            </a:solidFill>
                            <a:latin typeface="Cambria Math" panose="02040503050406030204" pitchFamily="18" charset="0"/>
                          </a:rPr>
                          <m:t>0</m:t>
                        </m:r>
                      </m:e>
                    </m:d>
                    <m:r>
                      <a:rPr lang="en-US" altLang="ko-KR" b="0" i="1" smtClean="0">
                        <a:solidFill>
                          <a:srgbClr val="0033CC"/>
                        </a:solidFill>
                        <a:latin typeface="Cambria Math" panose="02040503050406030204" pitchFamily="18" charset="0"/>
                      </a:rPr>
                      <m:t>,</m:t>
                    </m:r>
                    <m:sSubSup>
                      <m:sSubSupPr>
                        <m:ctrlPr>
                          <a:rPr lang="en-US" altLang="ko-KR" i="1">
                            <a:solidFill>
                              <a:srgbClr val="0033CC"/>
                            </a:solidFill>
                            <a:latin typeface="Cambria Math" panose="02040503050406030204" pitchFamily="18" charset="0"/>
                          </a:rPr>
                        </m:ctrlPr>
                      </m:sSubSupPr>
                      <m:e>
                        <m:r>
                          <a:rPr lang="en-US" altLang="ko-KR" i="1">
                            <a:solidFill>
                              <a:srgbClr val="0033CC"/>
                            </a:solidFill>
                            <a:latin typeface="Cambria Math" panose="02040503050406030204" pitchFamily="18" charset="0"/>
                          </a:rPr>
                          <m:t>𝑎</m:t>
                        </m:r>
                      </m:e>
                      <m:sub>
                        <m:r>
                          <a:rPr lang="en-US" altLang="ko-KR" i="1">
                            <a:solidFill>
                              <a:srgbClr val="0033CC"/>
                            </a:solidFill>
                            <a:latin typeface="Cambria Math" panose="02040503050406030204" pitchFamily="18" charset="0"/>
                          </a:rPr>
                          <m:t>0</m:t>
                        </m:r>
                      </m:sub>
                      <m:sup>
                        <m:r>
                          <a:rPr lang="en-US" altLang="ko-KR" i="1">
                            <a:solidFill>
                              <a:srgbClr val="0033CC"/>
                            </a:solidFill>
                            <a:latin typeface="Cambria Math" panose="02040503050406030204" pitchFamily="18" charset="0"/>
                          </a:rPr>
                          <m:t>+</m:t>
                        </m:r>
                      </m:sup>
                    </m:sSubSup>
                    <m:d>
                      <m:dPr>
                        <m:ctrlPr>
                          <a:rPr lang="en-US" altLang="ko-KR" i="1">
                            <a:solidFill>
                              <a:srgbClr val="0033CC"/>
                            </a:solidFill>
                            <a:latin typeface="Cambria Math" panose="02040503050406030204" pitchFamily="18" charset="0"/>
                          </a:rPr>
                        </m:ctrlPr>
                      </m:dPr>
                      <m:e>
                        <m:r>
                          <a:rPr lang="en-US" altLang="ko-KR" b="0" i="1" smtClean="0">
                            <a:solidFill>
                              <a:srgbClr val="0033CC"/>
                            </a:solidFill>
                            <a:latin typeface="Cambria Math" panose="02040503050406030204" pitchFamily="18" charset="0"/>
                          </a:rPr>
                          <m:t>145</m:t>
                        </m:r>
                        <m:r>
                          <a:rPr lang="en-US" altLang="ko-KR" i="1">
                            <a:solidFill>
                              <a:srgbClr val="0033CC"/>
                            </a:solidFill>
                            <a:latin typeface="Cambria Math" panose="02040503050406030204" pitchFamily="18" charset="0"/>
                          </a:rPr>
                          <m:t>0</m:t>
                        </m:r>
                      </m:e>
                    </m:d>
                  </m:oMath>
                </a14:m>
                <a:r>
                  <a:rPr lang="en-US" altLang="ko-KR" dirty="0"/>
                  <a:t>,</a:t>
                </a:r>
                <a:endParaRPr lang="ko-KR" altLang="en-US" dirty="0"/>
              </a:p>
            </p:txBody>
          </p:sp>
        </mc:Choice>
        <mc:Fallback xmlns="">
          <p:sp>
            <p:nvSpPr>
              <p:cNvPr id="10" name="TextBox 9">
                <a:extLst>
                  <a:ext uri="{FF2B5EF4-FFF2-40B4-BE49-F238E27FC236}">
                    <a16:creationId xmlns:a16="http://schemas.microsoft.com/office/drawing/2014/main" id="{FA28BE48-407F-C668-03EF-E5A0139C9BA5}"/>
                  </a:ext>
                </a:extLst>
              </p:cNvPr>
              <p:cNvSpPr txBox="1">
                <a:spLocks noRot="1" noChangeAspect="1" noMove="1" noResize="1" noEditPoints="1" noAdjustHandles="1" noChangeArrowheads="1" noChangeShapeType="1" noTextEdit="1"/>
              </p:cNvSpPr>
              <p:nvPr/>
            </p:nvSpPr>
            <p:spPr>
              <a:xfrm>
                <a:off x="923070" y="2726727"/>
                <a:ext cx="5403085" cy="400110"/>
              </a:xfrm>
              <a:prstGeom prst="rect">
                <a:avLst/>
              </a:prstGeom>
              <a:blipFill>
                <a:blip r:embed="rId3"/>
                <a:stretch>
                  <a:fillRect l="-1127" t="-7576" b="-25758"/>
                </a:stretch>
              </a:blipFill>
            </p:spPr>
            <p:txBody>
              <a:bodyPr/>
              <a:lstStyle/>
              <a:p>
                <a:r>
                  <a:rPr lang="ko-KR" altLang="en-US">
                    <a:noFill/>
                  </a:rPr>
                  <a:t> </a:t>
                </a:r>
              </a:p>
            </p:txBody>
          </p:sp>
        </mc:Fallback>
      </mc:AlternateContent>
      <p:sp>
        <p:nvSpPr>
          <p:cNvPr id="11" name="TextBox 10">
            <a:extLst>
              <a:ext uri="{FF2B5EF4-FFF2-40B4-BE49-F238E27FC236}">
                <a16:creationId xmlns:a16="http://schemas.microsoft.com/office/drawing/2014/main" id="{B127F89C-E1B3-6DD4-6D19-E7FAD073F9CC}"/>
              </a:ext>
            </a:extLst>
          </p:cNvPr>
          <p:cNvSpPr txBox="1"/>
          <p:nvPr/>
        </p:nvSpPr>
        <p:spPr>
          <a:xfrm>
            <a:off x="934180" y="3279740"/>
            <a:ext cx="1846342" cy="369332"/>
          </a:xfrm>
          <a:prstGeom prst="rect">
            <a:avLst/>
          </a:prstGeom>
          <a:noFill/>
        </p:spPr>
        <p:txBody>
          <a:bodyPr wrap="square" rtlCol="0">
            <a:spAutoFit/>
          </a:bodyPr>
          <a:lstStyle/>
          <a:p>
            <a:r>
              <a:rPr lang="en-US" altLang="ko-KR" dirty="0"/>
              <a:t>Tetraquark model:</a:t>
            </a:r>
            <a:endParaRPr lang="ko-KR" altLang="en-US" dirty="0"/>
          </a:p>
        </p:txBody>
      </p:sp>
      <p:sp>
        <p:nvSpPr>
          <p:cNvPr id="12" name="TextBox 11">
            <a:extLst>
              <a:ext uri="{FF2B5EF4-FFF2-40B4-BE49-F238E27FC236}">
                <a16:creationId xmlns:a16="http://schemas.microsoft.com/office/drawing/2014/main" id="{AEC1A392-7619-858A-1F0B-F910C0B34733}"/>
              </a:ext>
            </a:extLst>
          </p:cNvPr>
          <p:cNvSpPr txBox="1"/>
          <p:nvPr/>
        </p:nvSpPr>
        <p:spPr>
          <a:xfrm>
            <a:off x="973871" y="3831751"/>
            <a:ext cx="1890627" cy="369332"/>
          </a:xfrm>
          <a:prstGeom prst="rect">
            <a:avLst/>
          </a:prstGeom>
          <a:noFill/>
        </p:spPr>
        <p:txBody>
          <a:bodyPr wrap="square" rtlCol="0">
            <a:spAutoFit/>
          </a:bodyPr>
          <a:lstStyle/>
          <a:p>
            <a:r>
              <a:rPr lang="en-US" altLang="ko-KR" dirty="0"/>
              <a:t>Meson molecules: </a:t>
            </a:r>
            <a:endParaRPr lang="ko-KR" altLang="en-US" dirty="0"/>
          </a:p>
        </p:txBody>
      </p:sp>
      <p:grpSp>
        <p:nvGrpSpPr>
          <p:cNvPr id="13" name="Group 4">
            <a:extLst>
              <a:ext uri="{FF2B5EF4-FFF2-40B4-BE49-F238E27FC236}">
                <a16:creationId xmlns:a16="http://schemas.microsoft.com/office/drawing/2014/main" id="{3A807B25-69DA-2788-6AE6-B7A837D11FE0}"/>
              </a:ext>
            </a:extLst>
          </p:cNvPr>
          <p:cNvGrpSpPr>
            <a:grpSpLocks noChangeAspect="1"/>
          </p:cNvGrpSpPr>
          <p:nvPr/>
        </p:nvGrpSpPr>
        <p:grpSpPr bwMode="auto">
          <a:xfrm>
            <a:off x="3044976" y="3234554"/>
            <a:ext cx="4162056" cy="478074"/>
            <a:chOff x="1992" y="2058"/>
            <a:chExt cx="1776" cy="204"/>
          </a:xfrm>
        </p:grpSpPr>
        <p:sp>
          <p:nvSpPr>
            <p:cNvPr id="14" name="AutoShape 3">
              <a:extLst>
                <a:ext uri="{FF2B5EF4-FFF2-40B4-BE49-F238E27FC236}">
                  <a16:creationId xmlns:a16="http://schemas.microsoft.com/office/drawing/2014/main" id="{8FA18640-DAAC-2B4E-24E5-D8A4156C354C}"/>
                </a:ext>
              </a:extLst>
            </p:cNvPr>
            <p:cNvSpPr>
              <a:spLocks noChangeAspect="1" noChangeArrowheads="1" noTextEdit="1"/>
            </p:cNvSpPr>
            <p:nvPr/>
          </p:nvSpPr>
          <p:spPr bwMode="auto">
            <a:xfrm>
              <a:off x="1992" y="2058"/>
              <a:ext cx="17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5" name="Picture 5">
              <a:extLst>
                <a:ext uri="{FF2B5EF4-FFF2-40B4-BE49-F238E27FC236}">
                  <a16:creationId xmlns:a16="http://schemas.microsoft.com/office/drawing/2014/main" id="{1B20FFCB-F9B7-F988-AA6F-113B8B785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 y="2058"/>
              <a:ext cx="177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직사각형 15">
            <a:extLst>
              <a:ext uri="{FF2B5EF4-FFF2-40B4-BE49-F238E27FC236}">
                <a16:creationId xmlns:a16="http://schemas.microsoft.com/office/drawing/2014/main" id="{CED75F14-555F-E48C-8AE6-1300A5C054BA}"/>
              </a:ext>
            </a:extLst>
          </p:cNvPr>
          <p:cNvSpPr/>
          <p:nvPr/>
        </p:nvSpPr>
        <p:spPr>
          <a:xfrm>
            <a:off x="942399" y="3209735"/>
            <a:ext cx="6419457" cy="1147667"/>
          </a:xfrm>
          <a:prstGeom prst="rect">
            <a:avLst/>
          </a:prstGeom>
          <a:noFill/>
          <a:ln w="952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
        <p:nvSpPr>
          <p:cNvPr id="17" name="TextBox 16">
            <a:extLst>
              <a:ext uri="{FF2B5EF4-FFF2-40B4-BE49-F238E27FC236}">
                <a16:creationId xmlns:a16="http://schemas.microsoft.com/office/drawing/2014/main" id="{968FD1EA-14C3-83FA-85FF-DFD559C5FB5B}"/>
              </a:ext>
            </a:extLst>
          </p:cNvPr>
          <p:cNvSpPr txBox="1"/>
          <p:nvPr/>
        </p:nvSpPr>
        <p:spPr>
          <a:xfrm>
            <a:off x="893818" y="4535991"/>
            <a:ext cx="7093187"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The two-pion mode appears in meson molecules but is absent in the tetraquark model.</a:t>
            </a:r>
            <a:endParaRPr lang="ko-KR" alt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9BD3A37-CBC6-CC67-0654-6DE1A9DFC23F}"/>
                  </a:ext>
                </a:extLst>
              </p:cNvPr>
              <p:cNvSpPr txBox="1"/>
              <p:nvPr/>
            </p:nvSpPr>
            <p:spPr>
              <a:xfrm>
                <a:off x="891373" y="5252797"/>
                <a:ext cx="8131329" cy="1200329"/>
              </a:xfrm>
              <a:prstGeom prst="rect">
                <a:avLst/>
              </a:prstGeom>
              <a:noFill/>
            </p:spPr>
            <p:txBody>
              <a:bodyPr wrap="square">
                <a:spAutoFit/>
              </a:bodyPr>
              <a:lstStyle/>
              <a:p>
                <a:pPr marL="285750" indent="-285750">
                  <a:buFont typeface="Wingdings" panose="05000000000000000000" pitchFamily="2" charset="2"/>
                  <a:buChar char="§"/>
                </a:pPr>
                <a:r>
                  <a:rPr lang="en-US" altLang="ko-KR" dirty="0"/>
                  <a:t>Experimentally, the two-pion mode </a:t>
                </a:r>
                <a:r>
                  <a:rPr lang="en-US" altLang="ko-KR" dirty="0">
                    <a:solidFill>
                      <a:srgbClr val="C00000"/>
                    </a:solidFill>
                  </a:rPr>
                  <a:t>has not been observed</a:t>
                </a:r>
                <a:r>
                  <a:rPr lang="en-US" altLang="ko-KR" dirty="0"/>
                  <a:t> in the decays of </a:t>
                </a:r>
                <a14:m>
                  <m:oMath xmlns:m="http://schemas.openxmlformats.org/officeDocument/2006/math">
                    <m:sSub>
                      <m:sSubPr>
                        <m:ctrlPr>
                          <a:rPr lang="en-US" altLang="ko-KR" i="1">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𝑎</m:t>
                        </m:r>
                      </m:e>
                      <m:sub>
                        <m:r>
                          <a:rPr lang="en-US" altLang="ko-KR" i="1">
                            <a:solidFill>
                              <a:srgbClr val="0033CC"/>
                            </a:solidFill>
                            <a:latin typeface="Cambria Math" panose="02040503050406030204" pitchFamily="18" charset="0"/>
                          </a:rPr>
                          <m:t>0</m:t>
                        </m:r>
                      </m:sub>
                    </m:sSub>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980</m:t>
                        </m:r>
                      </m:e>
                    </m:d>
                  </m:oMath>
                </a14:m>
                <a:r>
                  <a:rPr lang="en-US" altLang="ko-KR" dirty="0"/>
                  <a:t> and </a:t>
                </a:r>
                <a14:m>
                  <m:oMath xmlns:m="http://schemas.openxmlformats.org/officeDocument/2006/math">
                    <m:sSubSup>
                      <m:sSubSupPr>
                        <m:ctrlPr>
                          <a:rPr lang="en-US" altLang="ko-KR" i="1">
                            <a:solidFill>
                              <a:srgbClr val="0033CC"/>
                            </a:solidFill>
                            <a:latin typeface="Cambria Math" panose="02040503050406030204" pitchFamily="18" charset="0"/>
                          </a:rPr>
                        </m:ctrlPr>
                      </m:sSubSupPr>
                      <m:e>
                        <m:r>
                          <a:rPr lang="en-US" altLang="ko-KR" i="1">
                            <a:solidFill>
                              <a:srgbClr val="0033CC"/>
                            </a:solidFill>
                            <a:latin typeface="Cambria Math" panose="02040503050406030204" pitchFamily="18" charset="0"/>
                          </a:rPr>
                          <m:t>𝑎</m:t>
                        </m:r>
                      </m:e>
                      <m:sub>
                        <m:r>
                          <a:rPr lang="en-US" altLang="ko-KR" i="1">
                            <a:solidFill>
                              <a:srgbClr val="0033CC"/>
                            </a:solidFill>
                            <a:latin typeface="Cambria Math" panose="02040503050406030204" pitchFamily="18" charset="0"/>
                          </a:rPr>
                          <m:t>0</m:t>
                        </m:r>
                      </m:sub>
                      <m:sup>
                        <m:r>
                          <a:rPr lang="en-US" altLang="ko-KR" i="1">
                            <a:solidFill>
                              <a:srgbClr val="0033CC"/>
                            </a:solidFill>
                            <a:latin typeface="Cambria Math" panose="02040503050406030204" pitchFamily="18" charset="0"/>
                          </a:rPr>
                          <m:t>+</m:t>
                        </m:r>
                      </m:sup>
                    </m:sSubSup>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1450</m:t>
                        </m:r>
                      </m:e>
                    </m:d>
                  </m:oMath>
                </a14:m>
                <a:r>
                  <a:rPr lang="en-US" altLang="ko-KR" dirty="0"/>
                  <a:t>, even though this mode is perfectly allowed energetically.</a:t>
                </a:r>
                <a:br>
                  <a:rPr lang="en-US" altLang="ko-KR" dirty="0"/>
                </a:br>
                <a:r>
                  <a:rPr lang="en-US" altLang="ko-KR" dirty="0">
                    <a:latin typeface="Batang" panose="02030600000101010101" pitchFamily="18" charset="-127"/>
                    <a:ea typeface="Batang" panose="02030600000101010101" pitchFamily="18" charset="-127"/>
                  </a:rPr>
                  <a:t>☞ </a:t>
                </a:r>
                <a:r>
                  <a:rPr lang="en-US" altLang="ko-KR" dirty="0"/>
                  <a:t>This supports the tetraquark mixing model rather than meson molecular picture.</a:t>
                </a:r>
                <a:endParaRPr lang="ko-KR" altLang="en-US" dirty="0"/>
              </a:p>
            </p:txBody>
          </p:sp>
        </mc:Choice>
        <mc:Fallback xmlns="">
          <p:sp>
            <p:nvSpPr>
              <p:cNvPr id="18" name="TextBox 17">
                <a:extLst>
                  <a:ext uri="{FF2B5EF4-FFF2-40B4-BE49-F238E27FC236}">
                    <a16:creationId xmlns:a16="http://schemas.microsoft.com/office/drawing/2014/main" id="{F9BD3A37-CBC6-CC67-0654-6DE1A9DFC23F}"/>
                  </a:ext>
                </a:extLst>
              </p:cNvPr>
              <p:cNvSpPr txBox="1">
                <a:spLocks noRot="1" noChangeAspect="1" noMove="1" noResize="1" noEditPoints="1" noAdjustHandles="1" noChangeArrowheads="1" noChangeShapeType="1" noTextEdit="1"/>
              </p:cNvSpPr>
              <p:nvPr/>
            </p:nvSpPr>
            <p:spPr>
              <a:xfrm>
                <a:off x="891373" y="5252797"/>
                <a:ext cx="8131329" cy="1200329"/>
              </a:xfrm>
              <a:prstGeom prst="rect">
                <a:avLst/>
              </a:prstGeom>
              <a:blipFill>
                <a:blip r:embed="rId5"/>
                <a:stretch>
                  <a:fillRect l="-450" t="-3046" r="-300" b="-710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1476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6" grpId="0" animBg="1"/>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9706F9F-E7AD-F2ED-4E88-8E63E33E6CEB}"/>
              </a:ext>
            </a:extLst>
          </p:cNvPr>
          <p:cNvSpPr>
            <a:spLocks noGrp="1"/>
          </p:cNvSpPr>
          <p:nvPr>
            <p:ph type="sldNum" sz="quarter" idx="12"/>
          </p:nvPr>
        </p:nvSpPr>
        <p:spPr/>
        <p:txBody>
          <a:bodyPr/>
          <a:lstStyle/>
          <a:p>
            <a:fld id="{DD6C7ACD-A43A-4791-9360-251F151CC5DF}" type="slidenum">
              <a:rPr lang="ko-KR" altLang="en-US" smtClean="0"/>
              <a:t>25</a:t>
            </a:fld>
            <a:endParaRPr lang="ko-KR"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C318CE-12A2-3973-16E9-5D9459DB72C8}"/>
                  </a:ext>
                </a:extLst>
              </p:cNvPr>
              <p:cNvSpPr txBox="1"/>
              <p:nvPr/>
            </p:nvSpPr>
            <p:spPr>
              <a:xfrm>
                <a:off x="760739" y="506893"/>
                <a:ext cx="3783268" cy="400110"/>
              </a:xfrm>
              <a:prstGeom prst="rect">
                <a:avLst/>
              </a:prstGeom>
              <a:solidFill>
                <a:schemeClr val="accent6">
                  <a:lumMod val="20000"/>
                  <a:lumOff val="80000"/>
                </a:schemeClr>
              </a:solidFill>
            </p:spPr>
            <p:txBody>
              <a:bodyPr wrap="square">
                <a:spAutoFit/>
              </a:bodyPr>
              <a:lstStyle/>
              <a:p>
                <a:r>
                  <a:rPr lang="en-US" altLang="ko-KR" sz="2000" dirty="0"/>
                  <a:t>Hidden-color contribution to </a:t>
                </a:r>
                <a14:m>
                  <m:oMath xmlns:m="http://schemas.openxmlformats.org/officeDocument/2006/math">
                    <m:d>
                      <m:dPr>
                        <m:begChr m:val="⟨"/>
                        <m:endChr m:val="⟩"/>
                        <m:ctrlPr>
                          <a:rPr lang="en-US" altLang="ko-KR" sz="2000" i="1" smtClean="0">
                            <a:solidFill>
                              <a:schemeClr val="tx1"/>
                            </a:solidFill>
                            <a:latin typeface="Cambria Math" panose="02040503050406030204" pitchFamily="18" charset="0"/>
                          </a:rPr>
                        </m:ctrlPr>
                      </m:dPr>
                      <m:e>
                        <m:sSub>
                          <m:sSubPr>
                            <m:ctrlPr>
                              <a:rPr lang="en-US" altLang="ko-KR" sz="2000" i="1">
                                <a:solidFill>
                                  <a:schemeClr val="tx1"/>
                                </a:solidFill>
                                <a:latin typeface="Cambria Math" panose="02040503050406030204" pitchFamily="18" charset="0"/>
                              </a:rPr>
                            </m:ctrlPr>
                          </m:sSubPr>
                          <m:e>
                            <m:r>
                              <a:rPr lang="en-US" altLang="ko-KR" sz="2000" i="1">
                                <a:solidFill>
                                  <a:schemeClr val="tx1"/>
                                </a:solidFill>
                                <a:latin typeface="Cambria Math" panose="02040503050406030204" pitchFamily="18" charset="0"/>
                              </a:rPr>
                              <m:t>𝑉</m:t>
                            </m:r>
                          </m:e>
                          <m:sub>
                            <m:r>
                              <a:rPr lang="en-US" altLang="ko-KR" sz="2000" i="1">
                                <a:solidFill>
                                  <a:schemeClr val="tx1"/>
                                </a:solidFill>
                                <a:latin typeface="Cambria Math" panose="02040503050406030204" pitchFamily="18" charset="0"/>
                              </a:rPr>
                              <m:t>𝐶𝑆</m:t>
                            </m:r>
                          </m:sub>
                        </m:sSub>
                      </m:e>
                    </m:d>
                  </m:oMath>
                </a14:m>
                <a:endParaRPr lang="ko-KR" altLang="en-US" sz="2000" dirty="0"/>
              </a:p>
            </p:txBody>
          </p:sp>
        </mc:Choice>
        <mc:Fallback xmlns="">
          <p:sp>
            <p:nvSpPr>
              <p:cNvPr id="3" name="TextBox 2">
                <a:extLst>
                  <a:ext uri="{FF2B5EF4-FFF2-40B4-BE49-F238E27FC236}">
                    <a16:creationId xmlns:a16="http://schemas.microsoft.com/office/drawing/2014/main" id="{A3C318CE-12A2-3973-16E9-5D9459DB72C8}"/>
                  </a:ext>
                </a:extLst>
              </p:cNvPr>
              <p:cNvSpPr txBox="1">
                <a:spLocks noRot="1" noChangeAspect="1" noMove="1" noResize="1" noEditPoints="1" noAdjustHandles="1" noChangeArrowheads="1" noChangeShapeType="1" noTextEdit="1"/>
              </p:cNvSpPr>
              <p:nvPr/>
            </p:nvSpPr>
            <p:spPr>
              <a:xfrm>
                <a:off x="760739" y="506893"/>
                <a:ext cx="3783268" cy="400110"/>
              </a:xfrm>
              <a:prstGeom prst="rect">
                <a:avLst/>
              </a:prstGeom>
              <a:blipFill>
                <a:blip r:embed="rId2"/>
                <a:stretch>
                  <a:fillRect l="-1774" t="-7576" b="-2575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5C8F0EA0-8083-A8C8-145D-004789711913}"/>
                  </a:ext>
                </a:extLst>
              </p:cNvPr>
              <p:cNvSpPr/>
              <p:nvPr/>
            </p:nvSpPr>
            <p:spPr>
              <a:xfrm>
                <a:off x="2061131" y="2154413"/>
                <a:ext cx="4822154" cy="360996"/>
              </a:xfrm>
              <a:prstGeom prst="rect">
                <a:avLst/>
              </a:prstGeom>
            </p:spPr>
            <p:txBody>
              <a:bodyPr wrap="none">
                <a:spAutoFit/>
              </a:bodyPr>
              <a:lstStyle/>
              <a:p>
                <a:r>
                  <a:rPr lang="en-US" altLang="ko-KR" sz="1600" b="0" dirty="0">
                    <a:ea typeface="Cambria Math" panose="02040503050406030204" pitchFamily="18" charset="0"/>
                  </a:rPr>
                  <a:t>    </a:t>
                </a:r>
                <a14:m>
                  <m:oMath xmlns:m="http://schemas.openxmlformats.org/officeDocument/2006/math">
                    <m:r>
                      <a:rPr lang="en-US" altLang="ko-KR" sz="1600" b="0" i="1" smtClean="0">
                        <a:latin typeface="Cambria Math" panose="02040503050406030204" pitchFamily="18" charset="0"/>
                        <a:ea typeface="Cambria Math" panose="02040503050406030204" pitchFamily="18" charset="0"/>
                      </a:rPr>
                      <m:t> </m:t>
                    </m:r>
                    <m:r>
                      <a:rPr lang="en-US" altLang="ko-KR" sz="1600" i="1" smtClean="0">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1</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3</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𝟏</m:t>
                            </m:r>
                          </m:e>
                          <m:sub>
                            <m:r>
                              <a:rPr lang="en-US" altLang="ko-KR" sz="1600" i="1">
                                <a:latin typeface="Cambria Math" panose="02040503050406030204" pitchFamily="18" charset="0"/>
                                <a:ea typeface="Cambria Math" panose="02040503050406030204" pitchFamily="18" charset="0"/>
                              </a:rPr>
                              <m:t>𝑐</m:t>
                            </m:r>
                          </m:sub>
                        </m:sSub>
                      </m:sub>
                    </m:sSub>
                    <m:r>
                      <a:rPr lang="en-US" altLang="ko-KR" sz="1600" i="1">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2</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4</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𝟏</m:t>
                            </m:r>
                          </m:e>
                          <m:sub>
                            <m:r>
                              <a:rPr lang="en-US" altLang="ko-KR" sz="1600" i="1">
                                <a:latin typeface="Cambria Math" panose="02040503050406030204" pitchFamily="18" charset="0"/>
                                <a:ea typeface="Cambria Math" panose="02040503050406030204" pitchFamily="18" charset="0"/>
                              </a:rPr>
                              <m:t>𝑐</m:t>
                            </m:r>
                          </m:sub>
                        </m:sSub>
                      </m:sub>
                    </m:sSub>
                    <m:r>
                      <a:rPr lang="en-US" altLang="ko-KR" sz="1600" b="0" i="1" smtClean="0">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1</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3</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𝟖</m:t>
                            </m:r>
                          </m:e>
                          <m:sub>
                            <m:r>
                              <a:rPr lang="en-US" altLang="ko-KR" sz="1600" i="1">
                                <a:latin typeface="Cambria Math" panose="02040503050406030204" pitchFamily="18" charset="0"/>
                                <a:ea typeface="Cambria Math" panose="02040503050406030204" pitchFamily="18" charset="0"/>
                              </a:rPr>
                              <m:t>𝑐</m:t>
                            </m:r>
                          </m:sub>
                        </m:sSub>
                      </m:sub>
                    </m:sSub>
                    <m:r>
                      <a:rPr lang="en-US" altLang="ko-KR" sz="1600" i="1">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2</m:t>
                                </m:r>
                              </m:sub>
                            </m:sSub>
                            <m:sSub>
                              <m:sSubPr>
                                <m:ctrlPr>
                                  <a:rPr lang="en-US" altLang="ko-KR" sz="1600" i="1">
                                    <a:latin typeface="Cambria Math" panose="02040503050406030204" pitchFamily="18" charset="0"/>
                                  </a:rPr>
                                </m:ctrlPr>
                              </m:sSubPr>
                              <m:e>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𝑞</m:t>
                                    </m:r>
                                  </m:e>
                                </m:acc>
                              </m:e>
                              <m:sub>
                                <m:r>
                                  <a:rPr lang="en-US" altLang="ko-KR" sz="1600" i="1">
                                    <a:latin typeface="Cambria Math" panose="02040503050406030204" pitchFamily="18" charset="0"/>
                                  </a:rPr>
                                  <m:t>4</m:t>
                                </m:r>
                              </m:sub>
                            </m:sSub>
                          </m:e>
                        </m:d>
                      </m:e>
                      <m:sub>
                        <m:sSub>
                          <m:sSubPr>
                            <m:ctrlPr>
                              <a:rPr lang="en-US" altLang="ko-KR" sz="1600" i="1">
                                <a:latin typeface="Cambria Math" panose="02040503050406030204" pitchFamily="18" charset="0"/>
                                <a:ea typeface="Cambria Math" panose="02040503050406030204" pitchFamily="18" charset="0"/>
                              </a:rPr>
                            </m:ctrlPr>
                          </m:sSubPr>
                          <m:e>
                            <m:r>
                              <a:rPr lang="en-US" altLang="ko-KR" sz="1600" b="1" i="1">
                                <a:latin typeface="Cambria Math" panose="02040503050406030204" pitchFamily="18" charset="0"/>
                                <a:ea typeface="Cambria Math" panose="02040503050406030204" pitchFamily="18" charset="0"/>
                              </a:rPr>
                              <m:t>𝟖</m:t>
                            </m:r>
                          </m:e>
                          <m:sub>
                            <m:r>
                              <a:rPr lang="en-US" altLang="ko-KR" sz="1600" i="1">
                                <a:latin typeface="Cambria Math" panose="02040503050406030204" pitchFamily="18" charset="0"/>
                                <a:ea typeface="Cambria Math" panose="02040503050406030204" pitchFamily="18" charset="0"/>
                              </a:rPr>
                              <m:t>𝑐</m:t>
                            </m:r>
                          </m:sub>
                        </m:sSub>
                      </m:sub>
                    </m:sSub>
                    <m:sSub>
                      <m:sSubPr>
                        <m:ctrlPr>
                          <a:rPr lang="en-US" altLang="ko-KR" sz="160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m:t>
                        </m:r>
                      </m:e>
                      <m:sub>
                        <m:sSub>
                          <m:sSubPr>
                            <m:ctrlPr>
                              <a:rPr lang="en-US" altLang="ko-KR" sz="160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1</m:t>
                            </m:r>
                          </m:e>
                          <m:sub>
                            <m:r>
                              <a:rPr lang="en-US" altLang="ko-KR" sz="1600" b="0" i="1" smtClean="0">
                                <a:latin typeface="Cambria Math" panose="02040503050406030204" pitchFamily="18" charset="0"/>
                                <a:ea typeface="Cambria Math" panose="02040503050406030204" pitchFamily="18" charset="0"/>
                              </a:rPr>
                              <m:t>𝑐</m:t>
                            </m:r>
                          </m:sub>
                        </m:sSub>
                      </m:sub>
                    </m:sSub>
                  </m:oMath>
                </a14:m>
                <a:endParaRPr lang="ko-KR" altLang="en-US" sz="1600" dirty="0"/>
              </a:p>
            </p:txBody>
          </p:sp>
        </mc:Choice>
        <mc:Fallback xmlns="">
          <p:sp>
            <p:nvSpPr>
              <p:cNvPr id="5" name="직사각형 4">
                <a:extLst>
                  <a:ext uri="{FF2B5EF4-FFF2-40B4-BE49-F238E27FC236}">
                    <a16:creationId xmlns:a16="http://schemas.microsoft.com/office/drawing/2014/main" id="{5C8F0EA0-8083-A8C8-145D-004789711913}"/>
                  </a:ext>
                </a:extLst>
              </p:cNvPr>
              <p:cNvSpPr>
                <a:spLocks noRot="1" noChangeAspect="1" noMove="1" noResize="1" noEditPoints="1" noAdjustHandles="1" noChangeArrowheads="1" noChangeShapeType="1" noTextEdit="1"/>
              </p:cNvSpPr>
              <p:nvPr/>
            </p:nvSpPr>
            <p:spPr>
              <a:xfrm>
                <a:off x="2061131" y="2154413"/>
                <a:ext cx="4822154" cy="360996"/>
              </a:xfrm>
              <a:prstGeom prst="rect">
                <a:avLst/>
              </a:prstGeom>
              <a:blipFill>
                <a:blip r:embed="rId3"/>
                <a:stretch>
                  <a:fillRect b="-3333"/>
                </a:stretch>
              </a:blipFill>
            </p:spPr>
            <p:txBody>
              <a:bodyPr/>
              <a:lstStyle/>
              <a:p>
                <a:r>
                  <a:rPr lang="ko-KR" altLang="en-US">
                    <a:noFill/>
                  </a:rPr>
                  <a:t> </a:t>
                </a:r>
              </a:p>
            </p:txBody>
          </p:sp>
        </mc:Fallback>
      </mc:AlternateContent>
      <p:sp>
        <p:nvSpPr>
          <p:cNvPr id="6" name="직사각형 5">
            <a:extLst>
              <a:ext uri="{FF2B5EF4-FFF2-40B4-BE49-F238E27FC236}">
                <a16:creationId xmlns:a16="http://schemas.microsoft.com/office/drawing/2014/main" id="{6BD2C3F7-8FDF-0355-4FAD-9B9ADB52542C}"/>
              </a:ext>
            </a:extLst>
          </p:cNvPr>
          <p:cNvSpPr/>
          <p:nvPr/>
        </p:nvSpPr>
        <p:spPr>
          <a:xfrm>
            <a:off x="2503054" y="2515409"/>
            <a:ext cx="2163349" cy="338554"/>
          </a:xfrm>
          <a:prstGeom prst="rect">
            <a:avLst/>
          </a:prstGeom>
        </p:spPr>
        <p:txBody>
          <a:bodyPr wrap="none">
            <a:spAutoFit/>
          </a:bodyPr>
          <a:lstStyle/>
          <a:p>
            <a:r>
              <a:rPr lang="en-US" altLang="ko-KR" sz="1600" dirty="0"/>
              <a:t>Two-meson comp. (TM)</a:t>
            </a:r>
          </a:p>
        </p:txBody>
      </p:sp>
      <mc:AlternateContent xmlns:mc="http://schemas.openxmlformats.org/markup-compatibility/2006" xmlns:a14="http://schemas.microsoft.com/office/drawing/2010/main">
        <mc:Choice Requires="a14">
          <p:sp>
            <p:nvSpPr>
              <p:cNvPr id="7" name="직사각형 6">
                <a:extLst>
                  <a:ext uri="{FF2B5EF4-FFF2-40B4-BE49-F238E27FC236}">
                    <a16:creationId xmlns:a16="http://schemas.microsoft.com/office/drawing/2014/main" id="{25E20A2C-8E0F-BDB2-95B8-D6586D1B7AF9}"/>
                  </a:ext>
                </a:extLst>
              </p:cNvPr>
              <p:cNvSpPr/>
              <p:nvPr/>
            </p:nvSpPr>
            <p:spPr>
              <a:xfrm>
                <a:off x="1182286" y="2125165"/>
                <a:ext cx="1031693"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1</m:t>
                          </m:r>
                        </m:sub>
                      </m:sSub>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𝑞</m:t>
                          </m:r>
                        </m:e>
                        <m:sub>
                          <m:r>
                            <a:rPr lang="en-US" altLang="ko-KR" sz="1600" i="1">
                              <a:latin typeface="Cambria Math" panose="02040503050406030204" pitchFamily="18" charset="0"/>
                            </a:rPr>
                            <m:t>2</m:t>
                          </m:r>
                        </m:sub>
                      </m:sSub>
                      <m:sSub>
                        <m:sSubPr>
                          <m:ctrlPr>
                            <a:rPr lang="en-US" altLang="ko-KR" sz="1600" i="1" smtClean="0">
                              <a:latin typeface="Cambria Math" panose="02040503050406030204" pitchFamily="18" charset="0"/>
                            </a:rPr>
                          </m:ctrlPr>
                        </m:sSubPr>
                        <m:e>
                          <m:acc>
                            <m:accPr>
                              <m:chr m:val="̅"/>
                              <m:ctrlPr>
                                <a:rPr lang="en-US" altLang="ko-KR" sz="1600" i="1" smtClean="0">
                                  <a:latin typeface="Cambria Math" panose="02040503050406030204" pitchFamily="18" charset="0"/>
                                </a:rPr>
                              </m:ctrlPr>
                            </m:accPr>
                            <m:e>
                              <m:r>
                                <a:rPr lang="en-US" altLang="ko-KR" sz="1600" b="0" i="1" smtClean="0">
                                  <a:latin typeface="Cambria Math" panose="02040503050406030204" pitchFamily="18" charset="0"/>
                                </a:rPr>
                                <m:t>𝑞</m:t>
                              </m:r>
                            </m:e>
                          </m:acc>
                        </m:e>
                        <m:sub>
                          <m:r>
                            <a:rPr lang="en-US" altLang="ko-KR" sz="1600" b="0" i="1" smtClean="0">
                              <a:latin typeface="Cambria Math" panose="02040503050406030204" pitchFamily="18" charset="0"/>
                            </a:rPr>
                            <m:t>3</m:t>
                          </m:r>
                        </m:sub>
                      </m:sSub>
                      <m:sSub>
                        <m:sSubPr>
                          <m:ctrlPr>
                            <a:rPr lang="en-US" altLang="ko-KR" sz="1600" i="1" smtClean="0">
                              <a:latin typeface="Cambria Math" panose="02040503050406030204" pitchFamily="18" charset="0"/>
                            </a:rPr>
                          </m:ctrlPr>
                        </m:sSubPr>
                        <m:e>
                          <m:acc>
                            <m:accPr>
                              <m:chr m:val="̅"/>
                              <m:ctrlPr>
                                <a:rPr lang="en-US" altLang="ko-KR" sz="1600" i="1" smtClean="0">
                                  <a:latin typeface="Cambria Math" panose="02040503050406030204" pitchFamily="18" charset="0"/>
                                </a:rPr>
                              </m:ctrlPr>
                            </m:accPr>
                            <m:e>
                              <m:r>
                                <a:rPr lang="en-US" altLang="ko-KR" sz="1600" b="0" i="1" smtClean="0">
                                  <a:latin typeface="Cambria Math" panose="02040503050406030204" pitchFamily="18" charset="0"/>
                                </a:rPr>
                                <m:t>𝑞</m:t>
                              </m:r>
                            </m:e>
                          </m:acc>
                        </m:e>
                        <m:sub>
                          <m:r>
                            <a:rPr lang="en-US" altLang="ko-KR" sz="1600" b="0" i="1" smtClean="0">
                              <a:latin typeface="Cambria Math" panose="02040503050406030204" pitchFamily="18" charset="0"/>
                            </a:rPr>
                            <m:t>4</m:t>
                          </m:r>
                        </m:sub>
                      </m:sSub>
                    </m:oMath>
                  </m:oMathPara>
                </a14:m>
                <a:endParaRPr lang="en-US" altLang="ko-KR" sz="1600" i="1" dirty="0">
                  <a:latin typeface="Cambria Math" panose="02040503050406030204" pitchFamily="18" charset="0"/>
                </a:endParaRPr>
              </a:p>
            </p:txBody>
          </p:sp>
        </mc:Choice>
        <mc:Fallback xmlns="">
          <p:sp>
            <p:nvSpPr>
              <p:cNvPr id="7" name="직사각형 6">
                <a:extLst>
                  <a:ext uri="{FF2B5EF4-FFF2-40B4-BE49-F238E27FC236}">
                    <a16:creationId xmlns:a16="http://schemas.microsoft.com/office/drawing/2014/main" id="{25E20A2C-8E0F-BDB2-95B8-D6586D1B7AF9}"/>
                  </a:ext>
                </a:extLst>
              </p:cNvPr>
              <p:cNvSpPr>
                <a:spLocks noRot="1" noChangeAspect="1" noMove="1" noResize="1" noEditPoints="1" noAdjustHandles="1" noChangeArrowheads="1" noChangeShapeType="1" noTextEdit="1"/>
              </p:cNvSpPr>
              <p:nvPr/>
            </p:nvSpPr>
            <p:spPr>
              <a:xfrm>
                <a:off x="1182286" y="2125165"/>
                <a:ext cx="1031693" cy="338554"/>
              </a:xfrm>
              <a:prstGeom prst="rect">
                <a:avLst/>
              </a:prstGeom>
              <a:blipFill>
                <a:blip r:embed="rId4"/>
                <a:stretch>
                  <a:fillRect r="-6509" b="-5455"/>
                </a:stretch>
              </a:blipFill>
            </p:spPr>
            <p:txBody>
              <a:bodyPr/>
              <a:lstStyle/>
              <a:p>
                <a:r>
                  <a:rPr lang="ko-KR" altLang="en-US">
                    <a:noFill/>
                  </a:rPr>
                  <a:t> </a:t>
                </a:r>
              </a:p>
            </p:txBody>
          </p:sp>
        </mc:Fallback>
      </mc:AlternateContent>
      <p:grpSp>
        <p:nvGrpSpPr>
          <p:cNvPr id="8" name="그룹 7">
            <a:extLst>
              <a:ext uri="{FF2B5EF4-FFF2-40B4-BE49-F238E27FC236}">
                <a16:creationId xmlns:a16="http://schemas.microsoft.com/office/drawing/2014/main" id="{881EC528-BAE2-9A77-8A28-3B60E9656563}"/>
              </a:ext>
            </a:extLst>
          </p:cNvPr>
          <p:cNvGrpSpPr/>
          <p:nvPr/>
        </p:nvGrpSpPr>
        <p:grpSpPr>
          <a:xfrm>
            <a:off x="1329060" y="1768281"/>
            <a:ext cx="668501" cy="1123696"/>
            <a:chOff x="936265" y="1795197"/>
            <a:chExt cx="668501" cy="1123696"/>
          </a:xfrm>
        </p:grpSpPr>
        <p:sp>
          <p:nvSpPr>
            <p:cNvPr id="14" name="왼쪽 대괄호 13">
              <a:extLst>
                <a:ext uri="{FF2B5EF4-FFF2-40B4-BE49-F238E27FC236}">
                  <a16:creationId xmlns:a16="http://schemas.microsoft.com/office/drawing/2014/main" id="{A242762A-84E1-CDAD-AA06-329888E98ECE}"/>
                </a:ext>
              </a:extLst>
            </p:cNvPr>
            <p:cNvSpPr/>
            <p:nvPr/>
          </p:nvSpPr>
          <p:spPr>
            <a:xfrm rot="16200000">
              <a:off x="1116269" y="2393406"/>
              <a:ext cx="142046" cy="365092"/>
            </a:xfrm>
            <a:prstGeom prst="leftBracket">
              <a:avLst/>
            </a:prstGeom>
            <a:ln w="9525">
              <a:headEnd type="stealth"/>
              <a:tailEnd type="stealth"/>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5" name="왼쪽 대괄호 14">
              <a:extLst>
                <a:ext uri="{FF2B5EF4-FFF2-40B4-BE49-F238E27FC236}">
                  <a16:creationId xmlns:a16="http://schemas.microsoft.com/office/drawing/2014/main" id="{CE7932F1-E14C-1820-E94B-6320E36ED505}"/>
                </a:ext>
              </a:extLst>
            </p:cNvPr>
            <p:cNvSpPr/>
            <p:nvPr/>
          </p:nvSpPr>
          <p:spPr>
            <a:xfrm rot="5400000">
              <a:off x="1326113" y="1956142"/>
              <a:ext cx="139832" cy="417473"/>
            </a:xfrm>
            <a:prstGeom prst="leftBracket">
              <a:avLst/>
            </a:prstGeom>
            <a:ln w="9525">
              <a:headEnd type="stealth"/>
              <a:tailEnd type="stealth"/>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2AEB5F6A-4809-2D8D-DBD3-6D5108908037}"/>
                </a:ext>
              </a:extLst>
            </p:cNvPr>
            <p:cNvSpPr txBox="1"/>
            <p:nvPr/>
          </p:nvSpPr>
          <p:spPr>
            <a:xfrm>
              <a:off x="1242318" y="1795197"/>
              <a:ext cx="362448" cy="215444"/>
            </a:xfrm>
            <a:prstGeom prst="rect">
              <a:avLst/>
            </a:prstGeom>
            <a:noFill/>
          </p:spPr>
          <p:txBody>
            <a:bodyPr wrap="square" lIns="0" tIns="0" rIns="0" bIns="0" rtlCol="0">
              <a:spAutoFit/>
            </a:bodyPr>
            <a:lstStyle/>
            <a:p>
              <a:r>
                <a:rPr lang="en-US" altLang="ko-KR" sz="1400" dirty="0"/>
                <a:t>(24)</a:t>
              </a:r>
              <a:endParaRPr lang="ko-KR" altLang="en-US" sz="1400" dirty="0"/>
            </a:p>
          </p:txBody>
        </p:sp>
        <p:sp>
          <p:nvSpPr>
            <p:cNvPr id="17" name="TextBox 16">
              <a:extLst>
                <a:ext uri="{FF2B5EF4-FFF2-40B4-BE49-F238E27FC236}">
                  <a16:creationId xmlns:a16="http://schemas.microsoft.com/office/drawing/2014/main" id="{B1DC9B6F-4A0D-7B76-2958-0D6823C9116C}"/>
                </a:ext>
              </a:extLst>
            </p:cNvPr>
            <p:cNvSpPr txBox="1"/>
            <p:nvPr/>
          </p:nvSpPr>
          <p:spPr>
            <a:xfrm>
              <a:off x="936265" y="2611116"/>
              <a:ext cx="502728" cy="307777"/>
            </a:xfrm>
            <a:prstGeom prst="rect">
              <a:avLst/>
            </a:prstGeom>
            <a:noFill/>
          </p:spPr>
          <p:txBody>
            <a:bodyPr wrap="square" rtlCol="0">
              <a:spAutoFit/>
            </a:bodyPr>
            <a:lstStyle/>
            <a:p>
              <a:r>
                <a:rPr lang="en-US" altLang="ko-KR" sz="1400" dirty="0"/>
                <a:t>(13)</a:t>
              </a:r>
              <a:endParaRPr lang="ko-KR" altLang="en-US" sz="1400" dirty="0"/>
            </a:p>
          </p:txBody>
        </p:sp>
      </p:grpSp>
      <p:cxnSp>
        <p:nvCxnSpPr>
          <p:cNvPr id="9" name="직선 연결선 8">
            <a:extLst>
              <a:ext uri="{FF2B5EF4-FFF2-40B4-BE49-F238E27FC236}">
                <a16:creationId xmlns:a16="http://schemas.microsoft.com/office/drawing/2014/main" id="{79309839-91E8-7999-D299-D76CDC1D356A}"/>
              </a:ext>
            </a:extLst>
          </p:cNvPr>
          <p:cNvCxnSpPr>
            <a:cxnSpLocks/>
          </p:cNvCxnSpPr>
          <p:nvPr/>
        </p:nvCxnSpPr>
        <p:spPr>
          <a:xfrm>
            <a:off x="2660006" y="2513845"/>
            <a:ext cx="1712483"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F98D5B-B475-0530-2793-EFE22B64F6BA}"/>
                  </a:ext>
                </a:extLst>
              </p:cNvPr>
              <p:cNvSpPr txBox="1"/>
              <p:nvPr/>
            </p:nvSpPr>
            <p:spPr>
              <a:xfrm>
                <a:off x="1973022" y="2153149"/>
                <a:ext cx="395337" cy="404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m:t>
                          </m:r>
                        </m:e>
                        <m:sub>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1</m:t>
                              </m:r>
                            </m:e>
                            <m:sub>
                              <m:r>
                                <a:rPr lang="en-US" altLang="ko-KR" b="0" i="1" smtClean="0">
                                  <a:latin typeface="Cambria Math" panose="02040503050406030204" pitchFamily="18" charset="0"/>
                                </a:rPr>
                                <m:t>𝑐</m:t>
                              </m:r>
                            </m:sub>
                          </m:sSub>
                        </m:sub>
                      </m:sSub>
                    </m:oMath>
                  </m:oMathPara>
                </a14:m>
                <a:endParaRPr lang="ko-KR" altLang="en-US" dirty="0"/>
              </a:p>
            </p:txBody>
          </p:sp>
        </mc:Choice>
        <mc:Fallback xmlns="">
          <p:sp>
            <p:nvSpPr>
              <p:cNvPr id="10" name="TextBox 9">
                <a:extLst>
                  <a:ext uri="{FF2B5EF4-FFF2-40B4-BE49-F238E27FC236}">
                    <a16:creationId xmlns:a16="http://schemas.microsoft.com/office/drawing/2014/main" id="{B1F98D5B-B475-0530-2793-EFE22B64F6BA}"/>
                  </a:ext>
                </a:extLst>
              </p:cNvPr>
              <p:cNvSpPr txBox="1">
                <a:spLocks noRot="1" noChangeAspect="1" noMove="1" noResize="1" noEditPoints="1" noAdjustHandles="1" noChangeArrowheads="1" noChangeShapeType="1" noTextEdit="1"/>
              </p:cNvSpPr>
              <p:nvPr/>
            </p:nvSpPr>
            <p:spPr>
              <a:xfrm>
                <a:off x="1973022" y="2153149"/>
                <a:ext cx="395337" cy="404213"/>
              </a:xfrm>
              <a:prstGeom prst="rect">
                <a:avLst/>
              </a:prstGeom>
              <a:blipFill>
                <a:blip r:embed="rId5"/>
                <a:stretch>
                  <a:fillRect l="-6154" b="-597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7FFC0E-807A-55B1-D90E-52FE4063EF2B}"/>
                  </a:ext>
                </a:extLst>
              </p:cNvPr>
              <p:cNvSpPr txBox="1"/>
              <p:nvPr/>
            </p:nvSpPr>
            <p:spPr>
              <a:xfrm>
                <a:off x="1008134" y="2156389"/>
                <a:ext cx="3953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11" name="TextBox 10">
                <a:extLst>
                  <a:ext uri="{FF2B5EF4-FFF2-40B4-BE49-F238E27FC236}">
                    <a16:creationId xmlns:a16="http://schemas.microsoft.com/office/drawing/2014/main" id="{EE7FFC0E-807A-55B1-D90E-52FE4063EF2B}"/>
                  </a:ext>
                </a:extLst>
              </p:cNvPr>
              <p:cNvSpPr txBox="1">
                <a:spLocks noRot="1" noChangeAspect="1" noMove="1" noResize="1" noEditPoints="1" noAdjustHandles="1" noChangeArrowheads="1" noChangeShapeType="1" noTextEdit="1"/>
              </p:cNvSpPr>
              <p:nvPr/>
            </p:nvSpPr>
            <p:spPr>
              <a:xfrm>
                <a:off x="1008134" y="2156389"/>
                <a:ext cx="395337" cy="369332"/>
              </a:xfrm>
              <a:prstGeom prst="rect">
                <a:avLst/>
              </a:prstGeom>
              <a:blipFill>
                <a:blip r:embed="rId6"/>
                <a:stretch>
                  <a:fillRect b="-16667"/>
                </a:stretch>
              </a:blipFill>
            </p:spPr>
            <p:txBody>
              <a:bodyPr/>
              <a:lstStyle/>
              <a:p>
                <a:r>
                  <a:rPr lang="ko-KR" altLang="en-US">
                    <a:noFill/>
                  </a:rPr>
                  <a:t> </a:t>
                </a:r>
              </a:p>
            </p:txBody>
          </p:sp>
        </mc:Fallback>
      </mc:AlternateContent>
      <p:sp>
        <p:nvSpPr>
          <p:cNvPr id="12" name="직사각형 11">
            <a:extLst>
              <a:ext uri="{FF2B5EF4-FFF2-40B4-BE49-F238E27FC236}">
                <a16:creationId xmlns:a16="http://schemas.microsoft.com/office/drawing/2014/main" id="{EE79B452-3D0D-5623-FA21-7B1E3DA50484}"/>
              </a:ext>
            </a:extLst>
          </p:cNvPr>
          <p:cNvSpPr/>
          <p:nvPr/>
        </p:nvSpPr>
        <p:spPr>
          <a:xfrm>
            <a:off x="4639897" y="2531617"/>
            <a:ext cx="2239459" cy="338554"/>
          </a:xfrm>
          <a:prstGeom prst="rect">
            <a:avLst/>
          </a:prstGeom>
        </p:spPr>
        <p:txBody>
          <a:bodyPr wrap="none">
            <a:spAutoFit/>
          </a:bodyPr>
          <a:lstStyle/>
          <a:p>
            <a:r>
              <a:rPr lang="en-US" altLang="ko-KR" sz="1600" dirty="0"/>
              <a:t>Hidden-color comp. (HC)</a:t>
            </a:r>
          </a:p>
        </p:txBody>
      </p:sp>
      <p:cxnSp>
        <p:nvCxnSpPr>
          <p:cNvPr id="13" name="직선 연결선 12">
            <a:extLst>
              <a:ext uri="{FF2B5EF4-FFF2-40B4-BE49-F238E27FC236}">
                <a16:creationId xmlns:a16="http://schemas.microsoft.com/office/drawing/2014/main" id="{F563EEEE-2D17-67CC-DC28-9AAA4D579E04}"/>
              </a:ext>
            </a:extLst>
          </p:cNvPr>
          <p:cNvCxnSpPr>
            <a:cxnSpLocks/>
          </p:cNvCxnSpPr>
          <p:nvPr/>
        </p:nvCxnSpPr>
        <p:spPr>
          <a:xfrm>
            <a:off x="4757940" y="2520325"/>
            <a:ext cx="1712483" cy="0"/>
          </a:xfrm>
          <a:prstGeom prst="line">
            <a:avLst/>
          </a:prstGeom>
          <a:ln w="22225">
            <a:solidFill>
              <a:srgbClr val="C00000"/>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283153B8-C604-3E7E-5542-402AA6623D4C}"/>
              </a:ext>
            </a:extLst>
          </p:cNvPr>
          <p:cNvSpPr txBox="1"/>
          <p:nvPr/>
        </p:nvSpPr>
        <p:spPr>
          <a:xfrm>
            <a:off x="758753" y="1041123"/>
            <a:ext cx="8123990"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The tetraquark nonets have hidden-color components through the decomposition</a:t>
            </a:r>
            <a:endParaRPr lang="ko-KR" altLang="en-US" dirty="0"/>
          </a:p>
        </p:txBody>
      </p:sp>
      <p:sp>
        <p:nvSpPr>
          <p:cNvPr id="4" name="TextBox 3">
            <a:extLst>
              <a:ext uri="{FF2B5EF4-FFF2-40B4-BE49-F238E27FC236}">
                <a16:creationId xmlns:a16="http://schemas.microsoft.com/office/drawing/2014/main" id="{A8FAAF82-C7DC-41CC-1BA3-BB1F35A75209}"/>
              </a:ext>
            </a:extLst>
          </p:cNvPr>
          <p:cNvSpPr txBox="1"/>
          <p:nvPr/>
        </p:nvSpPr>
        <p:spPr>
          <a:xfrm>
            <a:off x="7940354" y="79934"/>
            <a:ext cx="1110346" cy="311952"/>
          </a:xfrm>
          <a:prstGeom prst="rect">
            <a:avLst/>
          </a:prstGeom>
          <a:noFill/>
          <a:ln>
            <a:solidFill>
              <a:schemeClr val="accent1"/>
            </a:solidFill>
          </a:ln>
        </p:spPr>
        <p:txBody>
          <a:bodyPr wrap="square">
            <a:spAutoFit/>
          </a:bodyPr>
          <a:lstStyle/>
          <a:p>
            <a:pPr algn="ctr"/>
            <a:r>
              <a:rPr lang="en-US" altLang="ko-KR" sz="1400" dirty="0"/>
              <a:t>hidden-color </a:t>
            </a:r>
          </a:p>
        </p:txBody>
      </p:sp>
      <p:sp>
        <p:nvSpPr>
          <p:cNvPr id="21" name="TextBox 20">
            <a:extLst>
              <a:ext uri="{FF2B5EF4-FFF2-40B4-BE49-F238E27FC236}">
                <a16:creationId xmlns:a16="http://schemas.microsoft.com/office/drawing/2014/main" id="{9C6F1B0F-6D32-AF73-2080-6A5DB8B568EB}"/>
              </a:ext>
            </a:extLst>
          </p:cNvPr>
          <p:cNvSpPr txBox="1"/>
          <p:nvPr/>
        </p:nvSpPr>
        <p:spPr>
          <a:xfrm>
            <a:off x="4637313" y="519794"/>
            <a:ext cx="1819471" cy="338554"/>
          </a:xfrm>
          <a:prstGeom prst="rect">
            <a:avLst/>
          </a:prstGeom>
          <a:noFill/>
        </p:spPr>
        <p:txBody>
          <a:bodyPr wrap="square">
            <a:spAutoFit/>
          </a:bodyPr>
          <a:lstStyle/>
          <a:p>
            <a:r>
              <a:rPr lang="fr-FR" altLang="ko-KR" sz="1600" dirty="0">
                <a:solidFill>
                  <a:srgbClr val="0033CC"/>
                </a:solidFill>
              </a:rPr>
              <a:t>[arXiv:2403.18411]</a:t>
            </a:r>
            <a:endParaRPr lang="ko-KR" altLang="en-US" sz="1600" dirty="0"/>
          </a:p>
        </p:txBody>
      </p:sp>
      <p:cxnSp>
        <p:nvCxnSpPr>
          <p:cNvPr id="22" name="직선 화살표 연결선 21">
            <a:extLst>
              <a:ext uri="{FF2B5EF4-FFF2-40B4-BE49-F238E27FC236}">
                <a16:creationId xmlns:a16="http://schemas.microsoft.com/office/drawing/2014/main" id="{2C6413AA-B05A-AA94-8D26-0931C115FE43}"/>
              </a:ext>
            </a:extLst>
          </p:cNvPr>
          <p:cNvCxnSpPr>
            <a:cxnSpLocks/>
          </p:cNvCxnSpPr>
          <p:nvPr/>
        </p:nvCxnSpPr>
        <p:spPr>
          <a:xfrm rot="10800000" flipH="1" flipV="1">
            <a:off x="5390507" y="2866895"/>
            <a:ext cx="505838" cy="4766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91B4E15-A046-0084-2D5D-8958A125B4E1}"/>
              </a:ext>
            </a:extLst>
          </p:cNvPr>
          <p:cNvSpPr txBox="1"/>
          <p:nvPr/>
        </p:nvSpPr>
        <p:spPr>
          <a:xfrm>
            <a:off x="3371523" y="3408906"/>
            <a:ext cx="5641848" cy="1477328"/>
          </a:xfrm>
          <a:prstGeom prst="rect">
            <a:avLst/>
          </a:prstGeom>
          <a:noFill/>
          <a:ln w="12700">
            <a:solidFill>
              <a:schemeClr val="dk1"/>
            </a:solidFill>
          </a:ln>
        </p:spPr>
        <p:txBody>
          <a:bodyPr wrap="square">
            <a:spAutoFit/>
          </a:bodyPr>
          <a:lstStyle/>
          <a:p>
            <a:pPr marL="176213" indent="-176213">
              <a:buFont typeface="Wingdings" panose="05000000000000000000" pitchFamily="2" charset="2"/>
              <a:buChar char="§"/>
            </a:pPr>
            <a:r>
              <a:rPr lang="en-US" altLang="ko-KR" dirty="0"/>
              <a:t>This comp. is </a:t>
            </a:r>
            <a:r>
              <a:rPr lang="en-US" altLang="ko-KR" dirty="0">
                <a:solidFill>
                  <a:srgbClr val="0033CC"/>
                </a:solidFill>
              </a:rPr>
              <a:t>unique</a:t>
            </a:r>
            <a:r>
              <a:rPr lang="en-US" altLang="ko-KR" dirty="0"/>
              <a:t> to tetraquarks, as it cannot be formed from meson molecules.</a:t>
            </a:r>
          </a:p>
          <a:p>
            <a:pPr marL="176213" indent="-176213">
              <a:buFont typeface="Wingdings" panose="05000000000000000000" pitchFamily="2" charset="2"/>
              <a:buChar char="§"/>
            </a:pPr>
            <a:r>
              <a:rPr lang="en-US" altLang="ko-KR" dirty="0"/>
              <a:t>Its </a:t>
            </a:r>
            <a:r>
              <a:rPr lang="en-US" altLang="ko-KR" dirty="0">
                <a:solidFill>
                  <a:srgbClr val="0033CC"/>
                </a:solidFill>
              </a:rPr>
              <a:t>presence in physical quantities</a:t>
            </a:r>
            <a:r>
              <a:rPr lang="en-US" altLang="ko-KR" dirty="0"/>
              <a:t> can provide additional evidence supporting the tetraquark nature of the two nonets.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6FA238F-7D60-3CAF-461E-3B57D3719CA7}"/>
                  </a:ext>
                </a:extLst>
              </p:cNvPr>
              <p:cNvSpPr txBox="1"/>
              <p:nvPr/>
            </p:nvSpPr>
            <p:spPr>
              <a:xfrm rot="7780601">
                <a:off x="6220536" y="1774104"/>
                <a:ext cx="5866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800" b="0" i="1" smtClean="0">
                          <a:solidFill>
                            <a:schemeClr val="tx1"/>
                          </a:solidFill>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25" name="TextBox 24">
                <a:extLst>
                  <a:ext uri="{FF2B5EF4-FFF2-40B4-BE49-F238E27FC236}">
                    <a16:creationId xmlns:a16="http://schemas.microsoft.com/office/drawing/2014/main" id="{46FA238F-7D60-3CAF-461E-3B57D3719CA7}"/>
                  </a:ext>
                </a:extLst>
              </p:cNvPr>
              <p:cNvSpPr txBox="1">
                <a:spLocks noRot="1" noChangeAspect="1" noMove="1" noResize="1" noEditPoints="1" noAdjustHandles="1" noChangeArrowheads="1" noChangeShapeType="1" noTextEdit="1"/>
              </p:cNvSpPr>
              <p:nvPr/>
            </p:nvSpPr>
            <p:spPr>
              <a:xfrm rot="7780601">
                <a:off x="6220536" y="1774104"/>
                <a:ext cx="586684" cy="369332"/>
              </a:xfrm>
              <a:prstGeom prst="rect">
                <a:avLst/>
              </a:prstGeom>
              <a:blipFill>
                <a:blip r:embed="rId7"/>
                <a:stretch>
                  <a:fillRect/>
                </a:stretch>
              </a:blipFill>
            </p:spPr>
            <p:txBody>
              <a:bodyPr/>
              <a:lstStyle/>
              <a:p>
                <a:r>
                  <a:rPr lang="ko-KR" altLang="en-US">
                    <a:noFill/>
                  </a:rPr>
                  <a:t> </a:t>
                </a:r>
              </a:p>
            </p:txBody>
          </p:sp>
        </mc:Fallback>
      </mc:AlternateContent>
      <p:grpSp>
        <p:nvGrpSpPr>
          <p:cNvPr id="26" name="그룹 25">
            <a:extLst>
              <a:ext uri="{FF2B5EF4-FFF2-40B4-BE49-F238E27FC236}">
                <a16:creationId xmlns:a16="http://schemas.microsoft.com/office/drawing/2014/main" id="{BAB828E2-4AC4-4FB5-8FAE-6DFE1C0EA304}"/>
              </a:ext>
            </a:extLst>
          </p:cNvPr>
          <p:cNvGrpSpPr/>
          <p:nvPr/>
        </p:nvGrpSpPr>
        <p:grpSpPr>
          <a:xfrm>
            <a:off x="6564442" y="1531416"/>
            <a:ext cx="1338587" cy="418686"/>
            <a:chOff x="6116572" y="2315183"/>
            <a:chExt cx="1338587" cy="418686"/>
          </a:xfrm>
        </p:grpSpPr>
        <mc:AlternateContent xmlns:mc="http://schemas.openxmlformats.org/markup-compatibility/2006" xmlns:a14="http://schemas.microsoft.com/office/drawing/2010/main">
          <mc:Choice Requires="a14">
            <p:sp>
              <p:nvSpPr>
                <p:cNvPr id="27" name="직사각형 26">
                  <a:extLst>
                    <a:ext uri="{FF2B5EF4-FFF2-40B4-BE49-F238E27FC236}">
                      <a16:creationId xmlns:a16="http://schemas.microsoft.com/office/drawing/2014/main" id="{592434AC-F14B-A1F2-994D-DF63B5505DDE}"/>
                    </a:ext>
                  </a:extLst>
                </p:cNvPr>
                <p:cNvSpPr/>
                <p:nvPr/>
              </p:nvSpPr>
              <p:spPr>
                <a:xfrm>
                  <a:off x="6116572" y="2334638"/>
                  <a:ext cx="721966" cy="3945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m:t>
                        </m:r>
                        <m:r>
                          <a:rPr lang="en-US" altLang="ko-KR" i="1" smtClean="0">
                            <a:solidFill>
                              <a:schemeClr val="tx1"/>
                            </a:solidFill>
                            <a:latin typeface="Cambria Math" panose="02040503050406030204" pitchFamily="18" charset="0"/>
                          </a:rPr>
                          <m:t>𝑞</m:t>
                        </m:r>
                        <m:acc>
                          <m:accPr>
                            <m:chr m:val="̅"/>
                            <m:ctrlPr>
                              <a:rPr lang="en-US" altLang="ko-KR" i="1" smtClean="0">
                                <a:solidFill>
                                  <a:schemeClr val="tx1"/>
                                </a:solidFill>
                                <a:latin typeface="Cambria Math" panose="02040503050406030204" pitchFamily="18" charset="0"/>
                              </a:rPr>
                            </m:ctrlPr>
                          </m:accPr>
                          <m:e>
                            <m:r>
                              <a:rPr lang="en-US" altLang="ko-KR" b="0" i="1" smtClean="0">
                                <a:solidFill>
                                  <a:schemeClr val="tx1"/>
                                </a:solidFill>
                                <a:latin typeface="Cambria Math" panose="02040503050406030204" pitchFamily="18" charset="0"/>
                              </a:rPr>
                              <m:t>𝑞</m:t>
                            </m:r>
                          </m:e>
                        </m:acc>
                        <m:sSub>
                          <m:sSubPr>
                            <m:ctrlPr>
                              <a:rPr lang="en-US" altLang="ko-KR" i="1" smtClean="0">
                                <a:solidFill>
                                  <a:schemeClr val="tx1"/>
                                </a:solidFill>
                                <a:latin typeface="Cambria Math" panose="02040503050406030204" pitchFamily="18" charset="0"/>
                              </a:rPr>
                            </m:ctrlPr>
                          </m:sSubPr>
                          <m:e>
                            <m:r>
                              <a:rPr lang="en-US" altLang="ko-KR" b="0" i="1" smtClean="0">
                                <a:solidFill>
                                  <a:schemeClr val="tx1"/>
                                </a:solidFill>
                                <a:latin typeface="Cambria Math" panose="02040503050406030204" pitchFamily="18" charset="0"/>
                              </a:rPr>
                              <m:t>)</m:t>
                            </m:r>
                          </m:e>
                          <m:sub>
                            <m:sSub>
                              <m:sSubPr>
                                <m:ctrlPr>
                                  <a:rPr lang="en-US" altLang="ko-KR" i="1" smtClean="0">
                                    <a:solidFill>
                                      <a:srgbClr val="C00000"/>
                                    </a:solidFill>
                                    <a:latin typeface="Cambria Math" panose="02040503050406030204" pitchFamily="18" charset="0"/>
                                  </a:rPr>
                                </m:ctrlPr>
                              </m:sSubPr>
                              <m:e>
                                <m:r>
                                  <a:rPr lang="en-US" altLang="ko-KR" b="0" i="1" smtClean="0">
                                    <a:solidFill>
                                      <a:srgbClr val="C00000"/>
                                    </a:solidFill>
                                    <a:latin typeface="Cambria Math" panose="02040503050406030204" pitchFamily="18" charset="0"/>
                                  </a:rPr>
                                  <m:t>1</m:t>
                                </m:r>
                              </m:e>
                              <m:sub>
                                <m:r>
                                  <a:rPr lang="en-US" altLang="ko-KR" b="0" i="1" smtClean="0">
                                    <a:solidFill>
                                      <a:srgbClr val="C00000"/>
                                    </a:solidFill>
                                    <a:latin typeface="Cambria Math" panose="02040503050406030204" pitchFamily="18" charset="0"/>
                                  </a:rPr>
                                  <m:t>𝑐</m:t>
                                </m:r>
                              </m:sub>
                            </m:sSub>
                          </m:sub>
                        </m:sSub>
                      </m:oMath>
                    </m:oMathPara>
                  </a14:m>
                  <a:endParaRPr lang="ko-KR" altLang="en-US" dirty="0">
                    <a:solidFill>
                      <a:schemeClr val="tx1"/>
                    </a:solidFill>
                  </a:endParaRPr>
                </a:p>
              </p:txBody>
            </p:sp>
          </mc:Choice>
          <mc:Fallback xmlns="">
            <p:sp>
              <p:nvSpPr>
                <p:cNvPr id="7" name="직사각형 6">
                  <a:extLst>
                    <a:ext uri="{FF2B5EF4-FFF2-40B4-BE49-F238E27FC236}">
                      <a16:creationId xmlns:a16="http://schemas.microsoft.com/office/drawing/2014/main" id="{D7659603-4459-424F-895C-9C05E38BED65}"/>
                    </a:ext>
                  </a:extLst>
                </p:cNvPr>
                <p:cNvSpPr>
                  <a:spLocks noRot="1" noChangeAspect="1" noMove="1" noResize="1" noEditPoints="1" noAdjustHandles="1" noChangeArrowheads="1" noChangeShapeType="1" noTextEdit="1"/>
                </p:cNvSpPr>
                <p:nvPr/>
              </p:nvSpPr>
              <p:spPr>
                <a:xfrm>
                  <a:off x="6116572" y="2334638"/>
                  <a:ext cx="721966" cy="394532"/>
                </a:xfrm>
                <a:prstGeom prst="rect">
                  <a:avLst/>
                </a:prstGeom>
                <a:blipFill>
                  <a:blip r:embed="rId10"/>
                  <a:stretch>
                    <a:fillRect l="-2521" r="-8403" b="-6154"/>
                  </a:stretch>
                </a:blipFill>
              </p:spPr>
              <p:txBody>
                <a:bodyPr/>
                <a:lstStyle/>
                <a:p>
                  <a:r>
                    <a:rPr lang="ko-KR" altLang="en-US">
                      <a:noFill/>
                    </a:rPr>
                    <a:t> </a:t>
                  </a:r>
                </a:p>
              </p:txBody>
            </p:sp>
          </mc:Fallback>
        </mc:AlternateContent>
        <p:sp>
          <p:nvSpPr>
            <p:cNvPr id="28" name="모서리가 둥근 직사각형 10">
              <a:extLst>
                <a:ext uri="{FF2B5EF4-FFF2-40B4-BE49-F238E27FC236}">
                  <a16:creationId xmlns:a16="http://schemas.microsoft.com/office/drawing/2014/main" id="{97C1E549-97F1-2B3F-4ECB-0DD6151E6DA7}"/>
                </a:ext>
              </a:extLst>
            </p:cNvPr>
            <p:cNvSpPr/>
            <p:nvPr/>
          </p:nvSpPr>
          <p:spPr>
            <a:xfrm>
              <a:off x="6167330" y="2315183"/>
              <a:ext cx="1287829" cy="418686"/>
            </a:xfrm>
            <a:prstGeom prst="roundRect">
              <a:avLst/>
            </a:prstGeom>
            <a:noFill/>
            <a:ln w="158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mc:AlternateContent xmlns:mc="http://schemas.openxmlformats.org/markup-compatibility/2006" xmlns:a14="http://schemas.microsoft.com/office/drawing/2010/main">
          <mc:Choice Requires="a14">
            <p:sp>
              <p:nvSpPr>
                <p:cNvPr id="29" name="직사각형 28">
                  <a:extLst>
                    <a:ext uri="{FF2B5EF4-FFF2-40B4-BE49-F238E27FC236}">
                      <a16:creationId xmlns:a16="http://schemas.microsoft.com/office/drawing/2014/main" id="{E8BBD722-90EA-2DC8-0294-F348CC587EB9}"/>
                    </a:ext>
                  </a:extLst>
                </p:cNvPr>
                <p:cNvSpPr/>
                <p:nvPr/>
              </p:nvSpPr>
              <p:spPr>
                <a:xfrm>
                  <a:off x="6731397" y="2321668"/>
                  <a:ext cx="721966" cy="3945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m:t>
                        </m:r>
                        <m:r>
                          <a:rPr lang="en-US" altLang="ko-KR" i="1" smtClean="0">
                            <a:solidFill>
                              <a:schemeClr val="tx1"/>
                            </a:solidFill>
                            <a:latin typeface="Cambria Math" panose="02040503050406030204" pitchFamily="18" charset="0"/>
                          </a:rPr>
                          <m:t>𝑞</m:t>
                        </m:r>
                        <m:acc>
                          <m:accPr>
                            <m:chr m:val="̅"/>
                            <m:ctrlPr>
                              <a:rPr lang="en-US" altLang="ko-KR" i="1" smtClean="0">
                                <a:solidFill>
                                  <a:schemeClr val="tx1"/>
                                </a:solidFill>
                                <a:latin typeface="Cambria Math" panose="02040503050406030204" pitchFamily="18" charset="0"/>
                              </a:rPr>
                            </m:ctrlPr>
                          </m:accPr>
                          <m:e>
                            <m:r>
                              <a:rPr lang="en-US" altLang="ko-KR" b="0" i="1" smtClean="0">
                                <a:solidFill>
                                  <a:schemeClr val="tx1"/>
                                </a:solidFill>
                                <a:latin typeface="Cambria Math" panose="02040503050406030204" pitchFamily="18" charset="0"/>
                              </a:rPr>
                              <m:t>𝑞</m:t>
                            </m:r>
                          </m:e>
                        </m:acc>
                        <m:sSub>
                          <m:sSubPr>
                            <m:ctrlPr>
                              <a:rPr lang="en-US" altLang="ko-KR" i="1" smtClean="0">
                                <a:solidFill>
                                  <a:schemeClr val="tx1"/>
                                </a:solidFill>
                                <a:latin typeface="Cambria Math" panose="02040503050406030204" pitchFamily="18" charset="0"/>
                              </a:rPr>
                            </m:ctrlPr>
                          </m:sSubPr>
                          <m:e>
                            <m:r>
                              <a:rPr lang="en-US" altLang="ko-KR" b="0" i="1" smtClean="0">
                                <a:solidFill>
                                  <a:schemeClr val="tx1"/>
                                </a:solidFill>
                                <a:latin typeface="Cambria Math" panose="02040503050406030204" pitchFamily="18" charset="0"/>
                              </a:rPr>
                              <m:t>)</m:t>
                            </m:r>
                          </m:e>
                          <m:sub>
                            <m:sSub>
                              <m:sSubPr>
                                <m:ctrlPr>
                                  <a:rPr lang="en-US" altLang="ko-KR" i="1" smtClean="0">
                                    <a:solidFill>
                                      <a:srgbClr val="C00000"/>
                                    </a:solidFill>
                                    <a:latin typeface="Cambria Math" panose="02040503050406030204" pitchFamily="18" charset="0"/>
                                  </a:rPr>
                                </m:ctrlPr>
                              </m:sSubPr>
                              <m:e>
                                <m:r>
                                  <a:rPr lang="en-US" altLang="ko-KR" b="0" i="1" smtClean="0">
                                    <a:solidFill>
                                      <a:srgbClr val="C00000"/>
                                    </a:solidFill>
                                    <a:latin typeface="Cambria Math" panose="02040503050406030204" pitchFamily="18" charset="0"/>
                                  </a:rPr>
                                  <m:t>1</m:t>
                                </m:r>
                              </m:e>
                              <m:sub>
                                <m:r>
                                  <a:rPr lang="en-US" altLang="ko-KR" b="0" i="1" smtClean="0">
                                    <a:solidFill>
                                      <a:srgbClr val="C00000"/>
                                    </a:solidFill>
                                    <a:latin typeface="Cambria Math" panose="02040503050406030204" pitchFamily="18" charset="0"/>
                                  </a:rPr>
                                  <m:t>𝑐</m:t>
                                </m:r>
                              </m:sub>
                            </m:sSub>
                          </m:sub>
                        </m:sSub>
                      </m:oMath>
                    </m:oMathPara>
                  </a14:m>
                  <a:endParaRPr lang="ko-KR" altLang="en-US" dirty="0">
                    <a:solidFill>
                      <a:schemeClr val="tx1"/>
                    </a:solidFill>
                  </a:endParaRPr>
                </a:p>
              </p:txBody>
            </p:sp>
          </mc:Choice>
          <mc:Fallback xmlns="">
            <p:sp>
              <p:nvSpPr>
                <p:cNvPr id="9" name="직사각형 8">
                  <a:extLst>
                    <a:ext uri="{FF2B5EF4-FFF2-40B4-BE49-F238E27FC236}">
                      <a16:creationId xmlns:a16="http://schemas.microsoft.com/office/drawing/2014/main" id="{DEB0512B-A86F-ACC6-81AE-6BF881262E2B}"/>
                    </a:ext>
                  </a:extLst>
                </p:cNvPr>
                <p:cNvSpPr>
                  <a:spLocks noRot="1" noChangeAspect="1" noMove="1" noResize="1" noEditPoints="1" noAdjustHandles="1" noChangeArrowheads="1" noChangeShapeType="1" noTextEdit="1"/>
                </p:cNvSpPr>
                <p:nvPr/>
              </p:nvSpPr>
              <p:spPr>
                <a:xfrm>
                  <a:off x="6731397" y="2321668"/>
                  <a:ext cx="721966" cy="394532"/>
                </a:xfrm>
                <a:prstGeom prst="rect">
                  <a:avLst/>
                </a:prstGeom>
                <a:blipFill>
                  <a:blip r:embed="rId11"/>
                  <a:stretch>
                    <a:fillRect l="-2521" r="-8403" b="-6154"/>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70DB269-2F03-5B37-7CED-B183AA4AA652}"/>
                  </a:ext>
                </a:extLst>
              </p:cNvPr>
              <p:cNvSpPr txBox="1"/>
              <p:nvPr/>
            </p:nvSpPr>
            <p:spPr>
              <a:xfrm>
                <a:off x="948475" y="5205686"/>
                <a:ext cx="7887616" cy="646331"/>
              </a:xfrm>
              <a:prstGeom prst="rect">
                <a:avLst/>
              </a:prstGeom>
              <a:noFill/>
            </p:spPr>
            <p:txBody>
              <a:bodyPr wrap="square">
                <a:spAutoFit/>
              </a:bodyPr>
              <a:lstStyle/>
              <a:p>
                <a:r>
                  <a:rPr lang="en-US" altLang="ko-KR" dirty="0"/>
                  <a:t>To estimate the hidden-color contribution, we separate </a:t>
                </a:r>
                <a14:m>
                  <m:oMath xmlns:m="http://schemas.openxmlformats.org/officeDocument/2006/math">
                    <m:d>
                      <m:dPr>
                        <m:begChr m:val="⟨"/>
                        <m:endChr m:val="⟩"/>
                        <m:ctrlPr>
                          <a:rPr lang="en-US" altLang="ko-KR" i="1">
                            <a:solidFill>
                              <a:srgbClr val="C00000"/>
                            </a:solidFill>
                            <a:latin typeface="Cambria Math" panose="02040503050406030204" pitchFamily="18" charset="0"/>
                          </a:rPr>
                        </m:ctrlPr>
                      </m:dPr>
                      <m:e>
                        <m:sSub>
                          <m:sSubPr>
                            <m:ctrlPr>
                              <a:rPr lang="en-US" altLang="ko-KR" i="1">
                                <a:solidFill>
                                  <a:srgbClr val="C00000"/>
                                </a:solidFill>
                                <a:latin typeface="Cambria Math" panose="02040503050406030204" pitchFamily="18" charset="0"/>
                              </a:rPr>
                            </m:ctrlPr>
                          </m:sSubPr>
                          <m:e>
                            <m:r>
                              <a:rPr lang="en-US" altLang="ko-KR" i="1">
                                <a:solidFill>
                                  <a:srgbClr val="C00000"/>
                                </a:solidFill>
                                <a:latin typeface="Cambria Math" panose="02040503050406030204" pitchFamily="18" charset="0"/>
                              </a:rPr>
                              <m:t>𝑉</m:t>
                            </m:r>
                          </m:e>
                          <m:sub>
                            <m:r>
                              <a:rPr lang="en-US" altLang="ko-KR" i="1">
                                <a:solidFill>
                                  <a:srgbClr val="C00000"/>
                                </a:solidFill>
                                <a:latin typeface="Cambria Math" panose="02040503050406030204" pitchFamily="18" charset="0"/>
                              </a:rPr>
                              <m:t>𝐶𝑆</m:t>
                            </m:r>
                          </m:sub>
                        </m:sSub>
                      </m:e>
                    </m:d>
                  </m:oMath>
                </a14:m>
                <a:r>
                  <a:rPr lang="en-US" altLang="ko-KR" dirty="0"/>
                  <a:t> into three contributions, </a:t>
                </a:r>
                <a14:m>
                  <m:oMath xmlns:m="http://schemas.openxmlformats.org/officeDocument/2006/math">
                    <m:d>
                      <m:dPr>
                        <m:begChr m:val="⟨"/>
                        <m:endChr m:val="⟩"/>
                        <m:ctrlPr>
                          <a:rPr lang="en-US" altLang="ko-KR" i="1">
                            <a:latin typeface="Cambria Math" panose="02040503050406030204" pitchFamily="18" charset="0"/>
                          </a:rPr>
                        </m:ctrlPr>
                      </m:dPr>
                      <m:e>
                        <m:r>
                          <m:rPr>
                            <m:sty m:val="p"/>
                          </m:rPr>
                          <a:rPr lang="en-US" altLang="ko-KR">
                            <a:solidFill>
                              <a:srgbClr val="0033CC"/>
                            </a:solidFill>
                            <a:latin typeface="Cambria Math" panose="02040503050406030204" pitchFamily="18" charset="0"/>
                          </a:rPr>
                          <m:t>TM</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𝐶𝑆</m:t>
                            </m:r>
                          </m:sub>
                        </m:sSub>
                        <m:r>
                          <a:rPr lang="en-US" altLang="ko-KR" i="1">
                            <a:latin typeface="Cambria Math" panose="02040503050406030204" pitchFamily="18" charset="0"/>
                          </a:rPr>
                          <m:t>|</m:t>
                        </m:r>
                        <m:r>
                          <m:rPr>
                            <m:sty m:val="p"/>
                          </m:rPr>
                          <a:rPr lang="en-US" altLang="ko-KR">
                            <a:solidFill>
                              <a:srgbClr val="0033CC"/>
                            </a:solidFill>
                            <a:latin typeface="Cambria Math" panose="02040503050406030204" pitchFamily="18" charset="0"/>
                          </a:rPr>
                          <m:t>TM</m:t>
                        </m:r>
                      </m:e>
                    </m:d>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r>
                          <m:rPr>
                            <m:sty m:val="p"/>
                          </m:rPr>
                          <a:rPr lang="en-US" altLang="ko-KR">
                            <a:solidFill>
                              <a:srgbClr val="0033CC"/>
                            </a:solidFill>
                            <a:latin typeface="Cambria Math" panose="02040503050406030204" pitchFamily="18" charset="0"/>
                          </a:rPr>
                          <m:t>TM</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𝐶𝑆</m:t>
                            </m:r>
                          </m:sub>
                        </m:sSub>
                        <m:r>
                          <a:rPr lang="en-US" altLang="ko-KR" i="1">
                            <a:latin typeface="Cambria Math" panose="02040503050406030204" pitchFamily="18" charset="0"/>
                          </a:rPr>
                          <m:t>|</m:t>
                        </m:r>
                        <m:r>
                          <m:rPr>
                            <m:sty m:val="p"/>
                          </m:rPr>
                          <a:rPr lang="en-US" altLang="ko-KR">
                            <a:solidFill>
                              <a:srgbClr val="C00000"/>
                            </a:solidFill>
                            <a:latin typeface="Cambria Math" panose="02040503050406030204" pitchFamily="18" charset="0"/>
                          </a:rPr>
                          <m:t>HC</m:t>
                        </m:r>
                      </m:e>
                    </m:d>
                    <m:r>
                      <a:rPr lang="en-US" altLang="ko-KR" i="1">
                        <a:latin typeface="Cambria Math" panose="02040503050406030204" pitchFamily="18" charset="0"/>
                      </a:rPr>
                      <m:t>, </m:t>
                    </m:r>
                    <m:d>
                      <m:dPr>
                        <m:begChr m:val="⟨"/>
                        <m:endChr m:val="⟩"/>
                        <m:ctrlPr>
                          <a:rPr lang="en-US" altLang="ko-KR" i="1">
                            <a:latin typeface="Cambria Math" panose="02040503050406030204" pitchFamily="18" charset="0"/>
                          </a:rPr>
                        </m:ctrlPr>
                      </m:dPr>
                      <m:e>
                        <m:r>
                          <m:rPr>
                            <m:sty m:val="p"/>
                          </m:rPr>
                          <a:rPr lang="en-US" altLang="ko-KR">
                            <a:solidFill>
                              <a:srgbClr val="C00000"/>
                            </a:solidFill>
                            <a:latin typeface="Cambria Math" panose="02040503050406030204" pitchFamily="18" charset="0"/>
                          </a:rPr>
                          <m:t>HC</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𝐶𝑆</m:t>
                            </m:r>
                          </m:sub>
                        </m:sSub>
                        <m:r>
                          <a:rPr lang="en-US" altLang="ko-KR" i="1">
                            <a:latin typeface="Cambria Math" panose="02040503050406030204" pitchFamily="18" charset="0"/>
                          </a:rPr>
                          <m:t>|</m:t>
                        </m:r>
                        <m:r>
                          <m:rPr>
                            <m:sty m:val="p"/>
                          </m:rPr>
                          <a:rPr lang="en-US" altLang="ko-KR">
                            <a:solidFill>
                              <a:srgbClr val="C00000"/>
                            </a:solidFill>
                            <a:latin typeface="Cambria Math" panose="02040503050406030204" pitchFamily="18" charset="0"/>
                          </a:rPr>
                          <m:t>HC</m:t>
                        </m:r>
                      </m:e>
                    </m:d>
                  </m:oMath>
                </a14:m>
                <a:r>
                  <a:rPr lang="en-US" altLang="ko-KR" dirty="0"/>
                  <a:t> .</a:t>
                </a:r>
              </a:p>
            </p:txBody>
          </p:sp>
        </mc:Choice>
        <mc:Fallback xmlns="">
          <p:sp>
            <p:nvSpPr>
              <p:cNvPr id="30" name="TextBox 29">
                <a:extLst>
                  <a:ext uri="{FF2B5EF4-FFF2-40B4-BE49-F238E27FC236}">
                    <a16:creationId xmlns:a16="http://schemas.microsoft.com/office/drawing/2014/main" id="{D70DB269-2F03-5B37-7CED-B183AA4AA652}"/>
                  </a:ext>
                </a:extLst>
              </p:cNvPr>
              <p:cNvSpPr txBox="1">
                <a:spLocks noRot="1" noChangeAspect="1" noMove="1" noResize="1" noEditPoints="1" noAdjustHandles="1" noChangeArrowheads="1" noChangeShapeType="1" noTextEdit="1"/>
              </p:cNvSpPr>
              <p:nvPr/>
            </p:nvSpPr>
            <p:spPr>
              <a:xfrm>
                <a:off x="948475" y="5205686"/>
                <a:ext cx="7887616" cy="646331"/>
              </a:xfrm>
              <a:prstGeom prst="rect">
                <a:avLst/>
              </a:prstGeom>
              <a:blipFill>
                <a:blip r:embed="rId12"/>
                <a:stretch>
                  <a:fillRect l="-696" t="-5660" b="-14151"/>
                </a:stretch>
              </a:blipFill>
            </p:spPr>
            <p:txBody>
              <a:bodyPr/>
              <a:lstStyle/>
              <a:p>
                <a:r>
                  <a:rPr lang="ko-KR" altLang="en-US">
                    <a:noFill/>
                  </a:rPr>
                  <a:t> </a:t>
                </a:r>
              </a:p>
            </p:txBody>
          </p:sp>
        </mc:Fallback>
      </mc:AlternateContent>
      <p:sp>
        <p:nvSpPr>
          <p:cNvPr id="20" name="직사각형 19">
            <a:extLst>
              <a:ext uri="{FF2B5EF4-FFF2-40B4-BE49-F238E27FC236}">
                <a16:creationId xmlns:a16="http://schemas.microsoft.com/office/drawing/2014/main" id="{8A5BDE82-E521-1B59-7C82-4E73A4FE5F08}"/>
              </a:ext>
            </a:extLst>
          </p:cNvPr>
          <p:cNvSpPr/>
          <p:nvPr/>
        </p:nvSpPr>
        <p:spPr>
          <a:xfrm>
            <a:off x="4646645" y="2062065"/>
            <a:ext cx="2164702" cy="811764"/>
          </a:xfrm>
          <a:prstGeom prst="rect">
            <a:avLst/>
          </a:prstGeom>
          <a:noFill/>
          <a:ln w="158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Tree>
    <p:extLst>
      <p:ext uri="{BB962C8B-B14F-4D97-AF65-F5344CB8AC3E}">
        <p14:creationId xmlns:p14="http://schemas.microsoft.com/office/powerpoint/2010/main" val="21685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9" grpId="0"/>
      <p:bldP spid="23" grpId="0" animBg="1"/>
      <p:bldP spid="25" grpId="0"/>
      <p:bldP spid="30"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9706F9F-E7AD-F2ED-4E88-8E63E33E6CEB}"/>
              </a:ext>
            </a:extLst>
          </p:cNvPr>
          <p:cNvSpPr>
            <a:spLocks noGrp="1"/>
          </p:cNvSpPr>
          <p:nvPr>
            <p:ph type="sldNum" sz="quarter" idx="12"/>
          </p:nvPr>
        </p:nvSpPr>
        <p:spPr/>
        <p:txBody>
          <a:bodyPr/>
          <a:lstStyle/>
          <a:p>
            <a:fld id="{DD6C7ACD-A43A-4791-9360-251F151CC5DF}" type="slidenum">
              <a:rPr lang="ko-KR" altLang="en-US" smtClean="0"/>
              <a:t>26</a:t>
            </a:fld>
            <a:endParaRPr lang="ko-KR" altLang="en-US"/>
          </a:p>
        </p:txBody>
      </p:sp>
      <p:sp>
        <p:nvSpPr>
          <p:cNvPr id="4" name="TextBox 3">
            <a:extLst>
              <a:ext uri="{FF2B5EF4-FFF2-40B4-BE49-F238E27FC236}">
                <a16:creationId xmlns:a16="http://schemas.microsoft.com/office/drawing/2014/main" id="{352E02E9-CED9-5F20-AAA8-DEE6FA152FA4}"/>
              </a:ext>
            </a:extLst>
          </p:cNvPr>
          <p:cNvSpPr txBox="1"/>
          <p:nvPr/>
        </p:nvSpPr>
        <p:spPr>
          <a:xfrm>
            <a:off x="7750961" y="79934"/>
            <a:ext cx="1234422" cy="307777"/>
          </a:xfrm>
          <a:prstGeom prst="rect">
            <a:avLst/>
          </a:prstGeom>
          <a:noFill/>
          <a:ln>
            <a:solidFill>
              <a:schemeClr val="accent1"/>
            </a:solidFill>
          </a:ln>
        </p:spPr>
        <p:txBody>
          <a:bodyPr wrap="square">
            <a:spAutoFit/>
          </a:bodyPr>
          <a:lstStyle/>
          <a:p>
            <a:pPr algn="ctr"/>
            <a:r>
              <a:rPr lang="en-US" altLang="ko-KR" sz="1400" dirty="0"/>
              <a:t>Hidden-color </a:t>
            </a:r>
          </a:p>
        </p:txBody>
      </p:sp>
      <p:grpSp>
        <p:nvGrpSpPr>
          <p:cNvPr id="5" name="Group 4">
            <a:extLst>
              <a:ext uri="{FF2B5EF4-FFF2-40B4-BE49-F238E27FC236}">
                <a16:creationId xmlns:a16="http://schemas.microsoft.com/office/drawing/2014/main" id="{8C9AE8E0-339D-228E-1E98-4120CCB430EE}"/>
              </a:ext>
            </a:extLst>
          </p:cNvPr>
          <p:cNvGrpSpPr>
            <a:grpSpLocks noChangeAspect="1"/>
          </p:cNvGrpSpPr>
          <p:nvPr/>
        </p:nvGrpSpPr>
        <p:grpSpPr bwMode="auto">
          <a:xfrm>
            <a:off x="2083079" y="951020"/>
            <a:ext cx="5361559" cy="1784445"/>
            <a:chOff x="2228" y="1943"/>
            <a:chExt cx="1304" cy="434"/>
          </a:xfrm>
        </p:grpSpPr>
        <p:sp>
          <p:nvSpPr>
            <p:cNvPr id="6" name="AutoShape 3">
              <a:extLst>
                <a:ext uri="{FF2B5EF4-FFF2-40B4-BE49-F238E27FC236}">
                  <a16:creationId xmlns:a16="http://schemas.microsoft.com/office/drawing/2014/main" id="{6438C0F0-CB99-00C7-A2D0-7C6A4C556DF7}"/>
                </a:ext>
              </a:extLst>
            </p:cNvPr>
            <p:cNvSpPr>
              <a:spLocks noChangeAspect="1" noChangeArrowheads="1" noTextEdit="1"/>
            </p:cNvSpPr>
            <p:nvPr/>
          </p:nvSpPr>
          <p:spPr bwMode="auto">
            <a:xfrm>
              <a:off x="2228" y="1943"/>
              <a:ext cx="130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7" name="Picture 5">
              <a:extLst>
                <a:ext uri="{FF2B5EF4-FFF2-40B4-BE49-F238E27FC236}">
                  <a16:creationId xmlns:a16="http://schemas.microsoft.com/office/drawing/2014/main" id="{65BC81DD-88CB-F4F0-12CB-6AF26442B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 y="1943"/>
              <a:ext cx="1308"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B146C2-C30B-CA8A-7FE0-00892BC09890}"/>
                  </a:ext>
                </a:extLst>
              </p:cNvPr>
              <p:cNvSpPr txBox="1"/>
              <p:nvPr/>
            </p:nvSpPr>
            <p:spPr>
              <a:xfrm>
                <a:off x="4241938" y="677868"/>
                <a:ext cx="120445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sz="1400" i="1" smtClean="0">
                              <a:solidFill>
                                <a:schemeClr val="tx1"/>
                              </a:solidFill>
                              <a:latin typeface="Cambria Math" panose="02040503050406030204" pitchFamily="18" charset="0"/>
                            </a:rPr>
                          </m:ctrlPr>
                        </m:dPr>
                        <m:e>
                          <m:r>
                            <m:rPr>
                              <m:sty m:val="p"/>
                            </m:rPr>
                            <a:rPr lang="en-US" altLang="ko-KR" sz="1400" b="0" i="0" smtClean="0">
                              <a:solidFill>
                                <a:schemeClr val="tx1"/>
                              </a:solidFill>
                              <a:latin typeface="Cambria Math" panose="02040503050406030204" pitchFamily="18" charset="0"/>
                            </a:rPr>
                            <m:t>TM</m:t>
                          </m:r>
                          <m:r>
                            <a:rPr lang="en-US" altLang="ko-KR" sz="1400" b="0" i="1" smtClean="0">
                              <a:solidFill>
                                <a:schemeClr val="tx1"/>
                              </a:solidFill>
                              <a:latin typeface="Cambria Math" panose="02040503050406030204" pitchFamily="18" charset="0"/>
                            </a:rPr>
                            <m:t>|</m:t>
                          </m:r>
                          <m:sSub>
                            <m:sSubPr>
                              <m:ctrlPr>
                                <a:rPr lang="en-US" altLang="ko-KR" sz="1400" i="1">
                                  <a:solidFill>
                                    <a:schemeClr val="tx1"/>
                                  </a:solidFill>
                                  <a:latin typeface="Cambria Math" panose="02040503050406030204" pitchFamily="18" charset="0"/>
                                </a:rPr>
                              </m:ctrlPr>
                            </m:sSubPr>
                            <m:e>
                              <m:r>
                                <a:rPr lang="en-US" altLang="ko-KR" sz="1400" i="1">
                                  <a:solidFill>
                                    <a:schemeClr val="tx1"/>
                                  </a:solidFill>
                                  <a:latin typeface="Cambria Math" panose="02040503050406030204" pitchFamily="18" charset="0"/>
                                </a:rPr>
                                <m:t>𝑉</m:t>
                              </m:r>
                            </m:e>
                            <m:sub>
                              <m:r>
                                <a:rPr lang="en-US" altLang="ko-KR" sz="1400" i="1">
                                  <a:solidFill>
                                    <a:schemeClr val="tx1"/>
                                  </a:solidFill>
                                  <a:latin typeface="Cambria Math" panose="02040503050406030204" pitchFamily="18" charset="0"/>
                                </a:rPr>
                                <m:t>𝐶𝑆</m:t>
                              </m:r>
                            </m:sub>
                          </m:sSub>
                          <m:r>
                            <a:rPr lang="en-US" altLang="ko-KR" sz="1400" b="0" i="1" smtClean="0">
                              <a:solidFill>
                                <a:schemeClr val="tx1"/>
                              </a:solidFill>
                              <a:latin typeface="Cambria Math" panose="02040503050406030204" pitchFamily="18" charset="0"/>
                            </a:rPr>
                            <m:t>|</m:t>
                          </m:r>
                          <m:r>
                            <m:rPr>
                              <m:sty m:val="p"/>
                            </m:rPr>
                            <a:rPr lang="en-US" altLang="ko-KR" sz="1400" b="0" i="0" smtClean="0">
                              <a:solidFill>
                                <a:schemeClr val="tx1"/>
                              </a:solidFill>
                              <a:latin typeface="Cambria Math" panose="02040503050406030204" pitchFamily="18" charset="0"/>
                            </a:rPr>
                            <m:t>TM</m:t>
                          </m:r>
                        </m:e>
                      </m:d>
                    </m:oMath>
                  </m:oMathPara>
                </a14:m>
                <a:endParaRPr lang="ko-KR" altLang="en-US" sz="1400" dirty="0">
                  <a:solidFill>
                    <a:schemeClr val="tx1"/>
                  </a:solidFill>
                </a:endParaRPr>
              </a:p>
            </p:txBody>
          </p:sp>
        </mc:Choice>
        <mc:Fallback xmlns="">
          <p:sp>
            <p:nvSpPr>
              <p:cNvPr id="8" name="TextBox 7">
                <a:extLst>
                  <a:ext uri="{FF2B5EF4-FFF2-40B4-BE49-F238E27FC236}">
                    <a16:creationId xmlns:a16="http://schemas.microsoft.com/office/drawing/2014/main" id="{0EB146C2-C30B-CA8A-7FE0-00892BC09890}"/>
                  </a:ext>
                </a:extLst>
              </p:cNvPr>
              <p:cNvSpPr txBox="1">
                <a:spLocks noRot="1" noChangeAspect="1" noMove="1" noResize="1" noEditPoints="1" noAdjustHandles="1" noChangeArrowheads="1" noChangeShapeType="1" noTextEdit="1"/>
              </p:cNvSpPr>
              <p:nvPr/>
            </p:nvSpPr>
            <p:spPr>
              <a:xfrm>
                <a:off x="4241938" y="677868"/>
                <a:ext cx="1204452" cy="307777"/>
              </a:xfrm>
              <a:prstGeom prst="rect">
                <a:avLst/>
              </a:prstGeom>
              <a:blipFill>
                <a:blip r:embed="rId3"/>
                <a:stretch>
                  <a:fillRect b="-588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8E05EB1-323D-426C-5477-852B694EE7D3}"/>
                  </a:ext>
                </a:extLst>
              </p:cNvPr>
              <p:cNvSpPr txBox="1"/>
              <p:nvPr/>
            </p:nvSpPr>
            <p:spPr>
              <a:xfrm>
                <a:off x="5308843" y="682783"/>
                <a:ext cx="106188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sz="1400" i="1" smtClean="0">
                              <a:solidFill>
                                <a:schemeClr val="tx1"/>
                              </a:solidFill>
                              <a:latin typeface="Cambria Math" panose="02040503050406030204" pitchFamily="18" charset="0"/>
                            </a:rPr>
                          </m:ctrlPr>
                        </m:dPr>
                        <m:e>
                          <m:r>
                            <m:rPr>
                              <m:sty m:val="p"/>
                            </m:rPr>
                            <a:rPr lang="en-US" altLang="ko-KR" sz="1400" b="0" i="0" smtClean="0">
                              <a:solidFill>
                                <a:schemeClr val="tx1"/>
                              </a:solidFill>
                              <a:latin typeface="Cambria Math" panose="02040503050406030204" pitchFamily="18" charset="0"/>
                            </a:rPr>
                            <m:t>TM</m:t>
                          </m:r>
                          <m:r>
                            <a:rPr lang="en-US" altLang="ko-KR" sz="1400" b="0" i="1" smtClean="0">
                              <a:solidFill>
                                <a:schemeClr val="tx1"/>
                              </a:solidFill>
                              <a:latin typeface="Cambria Math" panose="02040503050406030204" pitchFamily="18" charset="0"/>
                            </a:rPr>
                            <m:t>|</m:t>
                          </m:r>
                          <m:sSub>
                            <m:sSubPr>
                              <m:ctrlPr>
                                <a:rPr lang="en-US" altLang="ko-KR" sz="1400" i="1">
                                  <a:solidFill>
                                    <a:schemeClr val="tx1"/>
                                  </a:solidFill>
                                  <a:latin typeface="Cambria Math" panose="02040503050406030204" pitchFamily="18" charset="0"/>
                                </a:rPr>
                              </m:ctrlPr>
                            </m:sSubPr>
                            <m:e>
                              <m:r>
                                <a:rPr lang="en-US" altLang="ko-KR" sz="1400" i="1">
                                  <a:solidFill>
                                    <a:schemeClr val="tx1"/>
                                  </a:solidFill>
                                  <a:latin typeface="Cambria Math" panose="02040503050406030204" pitchFamily="18" charset="0"/>
                                </a:rPr>
                                <m:t>𝑉</m:t>
                              </m:r>
                            </m:e>
                            <m:sub>
                              <m:r>
                                <a:rPr lang="en-US" altLang="ko-KR" sz="1400" i="1">
                                  <a:solidFill>
                                    <a:schemeClr val="tx1"/>
                                  </a:solidFill>
                                  <a:latin typeface="Cambria Math" panose="02040503050406030204" pitchFamily="18" charset="0"/>
                                </a:rPr>
                                <m:t>𝐶𝑆</m:t>
                              </m:r>
                            </m:sub>
                          </m:sSub>
                          <m:r>
                            <a:rPr lang="en-US" altLang="ko-KR" sz="1400" b="0" i="1" smtClean="0">
                              <a:solidFill>
                                <a:schemeClr val="tx1"/>
                              </a:solidFill>
                              <a:latin typeface="Cambria Math" panose="02040503050406030204" pitchFamily="18" charset="0"/>
                            </a:rPr>
                            <m:t>|</m:t>
                          </m:r>
                          <m:r>
                            <m:rPr>
                              <m:sty m:val="p"/>
                            </m:rPr>
                            <a:rPr lang="en-US" altLang="ko-KR" sz="1400" b="0" i="0" smtClean="0">
                              <a:solidFill>
                                <a:schemeClr val="tx1"/>
                              </a:solidFill>
                              <a:latin typeface="Cambria Math" panose="02040503050406030204" pitchFamily="18" charset="0"/>
                            </a:rPr>
                            <m:t>HC</m:t>
                          </m:r>
                        </m:e>
                      </m:d>
                    </m:oMath>
                  </m:oMathPara>
                </a14:m>
                <a:endParaRPr lang="ko-KR" altLang="en-US" sz="1400" dirty="0">
                  <a:solidFill>
                    <a:schemeClr val="tx1"/>
                  </a:solidFill>
                </a:endParaRPr>
              </a:p>
            </p:txBody>
          </p:sp>
        </mc:Choice>
        <mc:Fallback xmlns="">
          <p:sp>
            <p:nvSpPr>
              <p:cNvPr id="9" name="TextBox 8">
                <a:extLst>
                  <a:ext uri="{FF2B5EF4-FFF2-40B4-BE49-F238E27FC236}">
                    <a16:creationId xmlns:a16="http://schemas.microsoft.com/office/drawing/2014/main" id="{E8E05EB1-323D-426C-5477-852B694EE7D3}"/>
                  </a:ext>
                </a:extLst>
              </p:cNvPr>
              <p:cNvSpPr txBox="1">
                <a:spLocks noRot="1" noChangeAspect="1" noMove="1" noResize="1" noEditPoints="1" noAdjustHandles="1" noChangeArrowheads="1" noChangeShapeType="1" noTextEdit="1"/>
              </p:cNvSpPr>
              <p:nvPr/>
            </p:nvSpPr>
            <p:spPr>
              <a:xfrm>
                <a:off x="5308843" y="682783"/>
                <a:ext cx="1061884" cy="307777"/>
              </a:xfrm>
              <a:prstGeom prst="rect">
                <a:avLst/>
              </a:prstGeom>
              <a:blipFill>
                <a:blip r:embed="rId4"/>
                <a:stretch>
                  <a:fillRect b="-8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0DBCEC-68B2-B93F-A1DA-BFB580917196}"/>
                  </a:ext>
                </a:extLst>
              </p:cNvPr>
              <p:cNvSpPr txBox="1"/>
              <p:nvPr/>
            </p:nvSpPr>
            <p:spPr>
              <a:xfrm>
                <a:off x="6287361" y="697218"/>
                <a:ext cx="116512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sz="1400" i="1" smtClean="0">
                              <a:solidFill>
                                <a:schemeClr val="tx1"/>
                              </a:solidFill>
                              <a:latin typeface="Cambria Math" panose="02040503050406030204" pitchFamily="18" charset="0"/>
                            </a:rPr>
                          </m:ctrlPr>
                        </m:dPr>
                        <m:e>
                          <m:r>
                            <m:rPr>
                              <m:sty m:val="p"/>
                            </m:rPr>
                            <a:rPr lang="en-US" altLang="ko-KR" sz="1400" b="0" i="0" smtClean="0">
                              <a:solidFill>
                                <a:schemeClr val="tx1"/>
                              </a:solidFill>
                              <a:latin typeface="Cambria Math" panose="02040503050406030204" pitchFamily="18" charset="0"/>
                            </a:rPr>
                            <m:t>HC</m:t>
                          </m:r>
                          <m:r>
                            <a:rPr lang="en-US" altLang="ko-KR" sz="1400" b="0" i="1" smtClean="0">
                              <a:solidFill>
                                <a:schemeClr val="tx1"/>
                              </a:solidFill>
                              <a:latin typeface="Cambria Math" panose="02040503050406030204" pitchFamily="18" charset="0"/>
                            </a:rPr>
                            <m:t>|</m:t>
                          </m:r>
                          <m:sSub>
                            <m:sSubPr>
                              <m:ctrlPr>
                                <a:rPr lang="en-US" altLang="ko-KR" sz="1400" i="1">
                                  <a:solidFill>
                                    <a:schemeClr val="tx1"/>
                                  </a:solidFill>
                                  <a:latin typeface="Cambria Math" panose="02040503050406030204" pitchFamily="18" charset="0"/>
                                </a:rPr>
                              </m:ctrlPr>
                            </m:sSubPr>
                            <m:e>
                              <m:r>
                                <a:rPr lang="en-US" altLang="ko-KR" sz="1400" i="1">
                                  <a:solidFill>
                                    <a:schemeClr val="tx1"/>
                                  </a:solidFill>
                                  <a:latin typeface="Cambria Math" panose="02040503050406030204" pitchFamily="18" charset="0"/>
                                </a:rPr>
                                <m:t>𝑉</m:t>
                              </m:r>
                            </m:e>
                            <m:sub>
                              <m:r>
                                <a:rPr lang="en-US" altLang="ko-KR" sz="1400" i="1">
                                  <a:solidFill>
                                    <a:schemeClr val="tx1"/>
                                  </a:solidFill>
                                  <a:latin typeface="Cambria Math" panose="02040503050406030204" pitchFamily="18" charset="0"/>
                                </a:rPr>
                                <m:t>𝐶𝑆</m:t>
                              </m:r>
                            </m:sub>
                          </m:sSub>
                          <m:r>
                            <a:rPr lang="en-US" altLang="ko-KR" sz="1400" b="0" i="1" smtClean="0">
                              <a:solidFill>
                                <a:schemeClr val="tx1"/>
                              </a:solidFill>
                              <a:latin typeface="Cambria Math" panose="02040503050406030204" pitchFamily="18" charset="0"/>
                            </a:rPr>
                            <m:t>|</m:t>
                          </m:r>
                          <m:r>
                            <m:rPr>
                              <m:sty m:val="p"/>
                            </m:rPr>
                            <a:rPr lang="en-US" altLang="ko-KR" sz="1400" b="0" i="0" smtClean="0">
                              <a:solidFill>
                                <a:schemeClr val="tx1"/>
                              </a:solidFill>
                              <a:latin typeface="Cambria Math" panose="02040503050406030204" pitchFamily="18" charset="0"/>
                            </a:rPr>
                            <m:t>HC</m:t>
                          </m:r>
                        </m:e>
                      </m:d>
                    </m:oMath>
                  </m:oMathPara>
                </a14:m>
                <a:endParaRPr lang="ko-KR" altLang="en-US" sz="1400" dirty="0">
                  <a:solidFill>
                    <a:schemeClr val="tx1"/>
                  </a:solidFill>
                </a:endParaRPr>
              </a:p>
            </p:txBody>
          </p:sp>
        </mc:Choice>
        <mc:Fallback xmlns="">
          <p:sp>
            <p:nvSpPr>
              <p:cNvPr id="10" name="TextBox 9">
                <a:extLst>
                  <a:ext uri="{FF2B5EF4-FFF2-40B4-BE49-F238E27FC236}">
                    <a16:creationId xmlns:a16="http://schemas.microsoft.com/office/drawing/2014/main" id="{B10DBCEC-68B2-B93F-A1DA-BFB580917196}"/>
                  </a:ext>
                </a:extLst>
              </p:cNvPr>
              <p:cNvSpPr txBox="1">
                <a:spLocks noRot="1" noChangeAspect="1" noMove="1" noResize="1" noEditPoints="1" noAdjustHandles="1" noChangeArrowheads="1" noChangeShapeType="1" noTextEdit="1"/>
              </p:cNvSpPr>
              <p:nvPr/>
            </p:nvSpPr>
            <p:spPr>
              <a:xfrm>
                <a:off x="6287361" y="697218"/>
                <a:ext cx="1165123" cy="307777"/>
              </a:xfrm>
              <a:prstGeom prst="rect">
                <a:avLst/>
              </a:prstGeom>
              <a:blipFill>
                <a:blip r:embed="rId5"/>
                <a:stretch>
                  <a:fillRect b="-5882"/>
                </a:stretch>
              </a:blipFill>
            </p:spPr>
            <p:txBody>
              <a:bodyPr/>
              <a:lstStyle/>
              <a:p>
                <a:r>
                  <a:rPr lang="ko-KR" altLang="en-US">
                    <a:noFill/>
                  </a:rPr>
                  <a:t> </a:t>
                </a:r>
              </a:p>
            </p:txBody>
          </p:sp>
        </mc:Fallback>
      </mc:AlternateContent>
      <p:sp>
        <p:nvSpPr>
          <p:cNvPr id="11" name="AutoShape 3">
            <a:extLst>
              <a:ext uri="{FF2B5EF4-FFF2-40B4-BE49-F238E27FC236}">
                <a16:creationId xmlns:a16="http://schemas.microsoft.com/office/drawing/2014/main" id="{3D6317C2-CD4E-CCA1-560F-3A818A6988D2}"/>
              </a:ext>
            </a:extLst>
          </p:cNvPr>
          <p:cNvSpPr>
            <a:spLocks noChangeAspect="1" noChangeArrowheads="1" noTextEdit="1"/>
          </p:cNvSpPr>
          <p:nvPr/>
        </p:nvSpPr>
        <p:spPr bwMode="auto">
          <a:xfrm>
            <a:off x="2051597" y="2830550"/>
            <a:ext cx="5214886" cy="35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8BDE7E-BF1D-4B1C-C1B2-725AB38FD56E}"/>
                  </a:ext>
                </a:extLst>
              </p:cNvPr>
              <p:cNvSpPr txBox="1"/>
              <p:nvPr/>
            </p:nvSpPr>
            <p:spPr>
              <a:xfrm>
                <a:off x="871986" y="3222892"/>
                <a:ext cx="76848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solidFill>
                            <a:srgbClr val="0033CC"/>
                          </a:solidFill>
                          <a:latin typeface="Cambria Math" panose="02040503050406030204" pitchFamily="18" charset="0"/>
                        </a:rPr>
                        <m:t>𝐼</m:t>
                      </m:r>
                      <m:r>
                        <a:rPr lang="en-US" altLang="ko-KR" sz="1600" b="0" i="1" smtClean="0">
                          <a:solidFill>
                            <a:srgbClr val="0033CC"/>
                          </a:solidFill>
                          <a:latin typeface="Cambria Math" panose="02040503050406030204" pitchFamily="18" charset="0"/>
                        </a:rPr>
                        <m:t>=0</m:t>
                      </m:r>
                    </m:oMath>
                  </m:oMathPara>
                </a14:m>
                <a:endParaRPr lang="ko-KR" altLang="en-US" sz="1600" dirty="0">
                  <a:solidFill>
                    <a:srgbClr val="0033CC"/>
                  </a:solidFill>
                </a:endParaRPr>
              </a:p>
            </p:txBody>
          </p:sp>
        </mc:Choice>
        <mc:Fallback xmlns="">
          <p:sp>
            <p:nvSpPr>
              <p:cNvPr id="12" name="TextBox 11">
                <a:extLst>
                  <a:ext uri="{FF2B5EF4-FFF2-40B4-BE49-F238E27FC236}">
                    <a16:creationId xmlns:a16="http://schemas.microsoft.com/office/drawing/2014/main" id="{928BDE7E-BF1D-4B1C-C1B2-725AB38FD56E}"/>
                  </a:ext>
                </a:extLst>
              </p:cNvPr>
              <p:cNvSpPr txBox="1">
                <a:spLocks noRot="1" noChangeAspect="1" noMove="1" noResize="1" noEditPoints="1" noAdjustHandles="1" noChangeArrowheads="1" noChangeShapeType="1" noTextEdit="1"/>
              </p:cNvSpPr>
              <p:nvPr/>
            </p:nvSpPr>
            <p:spPr>
              <a:xfrm>
                <a:off x="871986" y="3222892"/>
                <a:ext cx="768485" cy="338554"/>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DC184F-7CD8-9FE5-1100-8DFD29B04697}"/>
                  </a:ext>
                </a:extLst>
              </p:cNvPr>
              <p:cNvSpPr txBox="1"/>
              <p:nvPr/>
            </p:nvSpPr>
            <p:spPr>
              <a:xfrm>
                <a:off x="888197" y="1527039"/>
                <a:ext cx="1011674"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solidFill>
                            <a:srgbClr val="0033CC"/>
                          </a:solidFill>
                          <a:latin typeface="Cambria Math" panose="02040503050406030204" pitchFamily="18" charset="0"/>
                        </a:rPr>
                        <m:t>𝐼</m:t>
                      </m:r>
                      <m:r>
                        <a:rPr lang="en-US" altLang="ko-KR" sz="1600" b="0" i="1" smtClean="0">
                          <a:solidFill>
                            <a:srgbClr val="0033CC"/>
                          </a:solidFill>
                          <a:latin typeface="Cambria Math" panose="02040503050406030204" pitchFamily="18" charset="0"/>
                        </a:rPr>
                        <m:t>=</m:t>
                      </m:r>
                      <m:f>
                        <m:fPr>
                          <m:ctrlPr>
                            <a:rPr lang="en-US" altLang="ko-KR" sz="1600" b="0" i="1" smtClean="0">
                              <a:solidFill>
                                <a:srgbClr val="0033CC"/>
                              </a:solidFill>
                              <a:latin typeface="Cambria Math" panose="02040503050406030204" pitchFamily="18" charset="0"/>
                            </a:rPr>
                          </m:ctrlPr>
                        </m:fPr>
                        <m:num>
                          <m:r>
                            <a:rPr lang="en-US" altLang="ko-KR" sz="1600" b="0" i="1" smtClean="0">
                              <a:solidFill>
                                <a:srgbClr val="0033CC"/>
                              </a:solidFill>
                              <a:latin typeface="Cambria Math" panose="02040503050406030204" pitchFamily="18" charset="0"/>
                            </a:rPr>
                            <m:t>1</m:t>
                          </m:r>
                        </m:num>
                        <m:den>
                          <m:r>
                            <a:rPr lang="en-US" altLang="ko-KR" sz="1600" b="0" i="1" smtClean="0">
                              <a:solidFill>
                                <a:srgbClr val="0033CC"/>
                              </a:solidFill>
                              <a:latin typeface="Cambria Math" panose="02040503050406030204" pitchFamily="18" charset="0"/>
                            </a:rPr>
                            <m:t>2</m:t>
                          </m:r>
                        </m:den>
                      </m:f>
                      <m:r>
                        <a:rPr lang="en-US" altLang="ko-KR" sz="1600" b="0" i="1" smtClean="0">
                          <a:solidFill>
                            <a:srgbClr val="0033CC"/>
                          </a:solidFill>
                          <a:latin typeface="Cambria Math" panose="02040503050406030204" pitchFamily="18" charset="0"/>
                        </a:rPr>
                        <m:t>, 1</m:t>
                      </m:r>
                    </m:oMath>
                  </m:oMathPara>
                </a14:m>
                <a:endParaRPr lang="ko-KR" altLang="en-US" sz="1600" dirty="0">
                  <a:solidFill>
                    <a:srgbClr val="0033CC"/>
                  </a:solidFill>
                </a:endParaRPr>
              </a:p>
            </p:txBody>
          </p:sp>
        </mc:Choice>
        <mc:Fallback xmlns="">
          <p:sp>
            <p:nvSpPr>
              <p:cNvPr id="13" name="TextBox 12">
                <a:extLst>
                  <a:ext uri="{FF2B5EF4-FFF2-40B4-BE49-F238E27FC236}">
                    <a16:creationId xmlns:a16="http://schemas.microsoft.com/office/drawing/2014/main" id="{14DC184F-7CD8-9FE5-1100-8DFD29B04697}"/>
                  </a:ext>
                </a:extLst>
              </p:cNvPr>
              <p:cNvSpPr txBox="1">
                <a:spLocks noRot="1" noChangeAspect="1" noMove="1" noResize="1" noEditPoints="1" noAdjustHandles="1" noChangeArrowheads="1" noChangeShapeType="1" noTextEdit="1"/>
              </p:cNvSpPr>
              <p:nvPr/>
            </p:nvSpPr>
            <p:spPr>
              <a:xfrm>
                <a:off x="888197" y="1527039"/>
                <a:ext cx="1011674" cy="553357"/>
              </a:xfrm>
              <a:prstGeom prst="rect">
                <a:avLst/>
              </a:prstGeom>
              <a:blipFill>
                <a:blip r:embed="rId7"/>
                <a:stretch>
                  <a:fillRect/>
                </a:stretch>
              </a:blipFill>
            </p:spPr>
            <p:txBody>
              <a:bodyPr/>
              <a:lstStyle/>
              <a:p>
                <a:r>
                  <a:rPr lang="ko-KR" altLang="en-US">
                    <a:noFill/>
                  </a:rPr>
                  <a:t> </a:t>
                </a:r>
              </a:p>
            </p:txBody>
          </p:sp>
        </mc:Fallback>
      </mc:AlternateContent>
      <p:sp>
        <p:nvSpPr>
          <p:cNvPr id="14" name="TextBox 13">
            <a:extLst>
              <a:ext uri="{FF2B5EF4-FFF2-40B4-BE49-F238E27FC236}">
                <a16:creationId xmlns:a16="http://schemas.microsoft.com/office/drawing/2014/main" id="{6ECE1438-BBF5-1528-2112-EE67AC28D009}"/>
              </a:ext>
            </a:extLst>
          </p:cNvPr>
          <p:cNvSpPr txBox="1"/>
          <p:nvPr/>
        </p:nvSpPr>
        <p:spPr>
          <a:xfrm>
            <a:off x="654735" y="3511480"/>
            <a:ext cx="1509968" cy="738664"/>
          </a:xfrm>
          <a:prstGeom prst="rect">
            <a:avLst/>
          </a:prstGeom>
          <a:noFill/>
        </p:spPr>
        <p:txBody>
          <a:bodyPr wrap="square" rtlCol="0">
            <a:spAutoFit/>
          </a:bodyPr>
          <a:lstStyle/>
          <a:p>
            <a:r>
              <a:rPr lang="en-US" altLang="ko-KR" sz="1400" b="0" dirty="0"/>
              <a:t>[The SU(3) </a:t>
            </a:r>
            <a:r>
              <a:rPr lang="en-US" altLang="ko-KR" sz="1400" b="0" dirty="0" err="1"/>
              <a:t>sym</a:t>
            </a:r>
            <a:r>
              <a:rPr lang="en-US" altLang="ko-KR" sz="1400" b="0" dirty="0"/>
              <a:t> case is </a:t>
            </a:r>
            <a:r>
              <a:rPr lang="en-US" altLang="ko-KR" sz="1400" dirty="0"/>
              <a:t>presente</a:t>
            </a:r>
            <a:r>
              <a:rPr lang="en-US" altLang="ko-KR" sz="1400" b="0" dirty="0"/>
              <a:t>d here]</a:t>
            </a:r>
            <a:endParaRPr lang="ko-KR" altLang="en-US" sz="1400" dirty="0"/>
          </a:p>
        </p:txBody>
      </p:sp>
      <p:grpSp>
        <p:nvGrpSpPr>
          <p:cNvPr id="15" name="Group 16">
            <a:extLst>
              <a:ext uri="{FF2B5EF4-FFF2-40B4-BE49-F238E27FC236}">
                <a16:creationId xmlns:a16="http://schemas.microsoft.com/office/drawing/2014/main" id="{62363EFF-14AE-A0F5-543B-363E43B06686}"/>
              </a:ext>
            </a:extLst>
          </p:cNvPr>
          <p:cNvGrpSpPr>
            <a:grpSpLocks noChangeAspect="1"/>
          </p:cNvGrpSpPr>
          <p:nvPr/>
        </p:nvGrpSpPr>
        <p:grpSpPr bwMode="auto">
          <a:xfrm>
            <a:off x="2048825" y="2848036"/>
            <a:ext cx="5463905" cy="1493139"/>
            <a:chOff x="2214" y="1978"/>
            <a:chExt cx="1332" cy="364"/>
          </a:xfrm>
        </p:grpSpPr>
        <p:sp>
          <p:nvSpPr>
            <p:cNvPr id="16" name="AutoShape 15">
              <a:extLst>
                <a:ext uri="{FF2B5EF4-FFF2-40B4-BE49-F238E27FC236}">
                  <a16:creationId xmlns:a16="http://schemas.microsoft.com/office/drawing/2014/main" id="{C6BC65B9-4E70-74EA-1D91-1FB849D50C10}"/>
                </a:ext>
              </a:extLst>
            </p:cNvPr>
            <p:cNvSpPr>
              <a:spLocks noChangeAspect="1" noChangeArrowheads="1" noTextEdit="1"/>
            </p:cNvSpPr>
            <p:nvPr/>
          </p:nvSpPr>
          <p:spPr bwMode="auto">
            <a:xfrm>
              <a:off x="2214" y="1978"/>
              <a:ext cx="133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7" name="Picture 17">
              <a:extLst>
                <a:ext uri="{FF2B5EF4-FFF2-40B4-BE49-F238E27FC236}">
                  <a16:creationId xmlns:a16="http://schemas.microsoft.com/office/drawing/2014/main" id="{675714DD-97C5-0519-D827-F0E5D441A6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 y="1978"/>
              <a:ext cx="133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8F6D1D0-9CCD-5254-D79D-C7E6AC923487}"/>
                  </a:ext>
                </a:extLst>
              </p:cNvPr>
              <p:cNvSpPr txBox="1"/>
              <p:nvPr/>
            </p:nvSpPr>
            <p:spPr>
              <a:xfrm>
                <a:off x="1129359" y="5476940"/>
                <a:ext cx="7734722" cy="923330"/>
              </a:xfrm>
              <a:prstGeom prst="rect">
                <a:avLst/>
              </a:prstGeom>
              <a:noFill/>
            </p:spPr>
            <p:txBody>
              <a:bodyPr wrap="square">
                <a:spAutoFit/>
              </a:bodyPr>
              <a:lstStyle/>
              <a:p>
                <a:pPr marL="176213" indent="-176213">
                  <a:buFont typeface="Wingdings" panose="05000000000000000000" pitchFamily="2" charset="2"/>
                  <a:buChar char="§"/>
                </a:pPr>
                <a:r>
                  <a:rPr lang="en-US" altLang="ko-KR" dirty="0"/>
                  <a:t>The hidden-color contributions (</a:t>
                </a:r>
                <a14:m>
                  <m:oMath xmlns:m="http://schemas.openxmlformats.org/officeDocument/2006/math">
                    <m:d>
                      <m:dPr>
                        <m:begChr m:val="⟨"/>
                        <m:endChr m:val="⟩"/>
                        <m:ctrlPr>
                          <a:rPr lang="en-US" altLang="ko-KR" sz="1800" i="1" smtClean="0">
                            <a:solidFill>
                              <a:schemeClr val="tx1"/>
                            </a:solidFill>
                            <a:latin typeface="Cambria Math" panose="02040503050406030204" pitchFamily="18" charset="0"/>
                          </a:rPr>
                        </m:ctrlPr>
                      </m:dPr>
                      <m:e>
                        <m:r>
                          <m:rPr>
                            <m:sty m:val="p"/>
                          </m:rPr>
                          <a:rPr lang="en-US" altLang="ko-KR" sz="1800" b="0" i="0" smtClean="0">
                            <a:solidFill>
                              <a:schemeClr val="tx1"/>
                            </a:solidFill>
                            <a:latin typeface="Cambria Math" panose="02040503050406030204" pitchFamily="18" charset="0"/>
                          </a:rPr>
                          <m:t>TM</m:t>
                        </m:r>
                        <m:r>
                          <a:rPr lang="en-US" altLang="ko-KR" sz="1800" b="0" i="1" smtClean="0">
                            <a:solidFill>
                              <a:schemeClr val="tx1"/>
                            </a:solidFill>
                            <a:latin typeface="Cambria Math" panose="02040503050406030204" pitchFamily="18" charset="0"/>
                          </a:rPr>
                          <m:t>|</m:t>
                        </m:r>
                        <m:sSub>
                          <m:sSubPr>
                            <m:ctrlPr>
                              <a:rPr lang="en-US" altLang="ko-KR" sz="1800" i="1">
                                <a:solidFill>
                                  <a:schemeClr val="tx1"/>
                                </a:solidFill>
                                <a:latin typeface="Cambria Math" panose="02040503050406030204" pitchFamily="18" charset="0"/>
                              </a:rPr>
                            </m:ctrlPr>
                          </m:sSubPr>
                          <m:e>
                            <m:r>
                              <a:rPr lang="en-US" altLang="ko-KR" sz="1800" i="1">
                                <a:solidFill>
                                  <a:schemeClr val="tx1"/>
                                </a:solidFill>
                                <a:latin typeface="Cambria Math" panose="02040503050406030204" pitchFamily="18" charset="0"/>
                              </a:rPr>
                              <m:t>𝑉</m:t>
                            </m:r>
                          </m:e>
                          <m:sub>
                            <m:r>
                              <a:rPr lang="en-US" altLang="ko-KR" sz="1800" i="1">
                                <a:solidFill>
                                  <a:schemeClr val="tx1"/>
                                </a:solidFill>
                                <a:latin typeface="Cambria Math" panose="02040503050406030204" pitchFamily="18" charset="0"/>
                              </a:rPr>
                              <m:t>𝐶𝑆</m:t>
                            </m:r>
                          </m:sub>
                        </m:sSub>
                        <m:r>
                          <a:rPr lang="en-US" altLang="ko-KR" sz="1800" b="0" i="1" smtClean="0">
                            <a:solidFill>
                              <a:schemeClr val="tx1"/>
                            </a:solidFill>
                            <a:latin typeface="Cambria Math" panose="02040503050406030204" pitchFamily="18" charset="0"/>
                          </a:rPr>
                          <m:t>|</m:t>
                        </m:r>
                        <m:r>
                          <m:rPr>
                            <m:sty m:val="p"/>
                          </m:rPr>
                          <a:rPr lang="en-US" altLang="ko-KR" sz="1800" b="0" i="0" smtClean="0">
                            <a:solidFill>
                              <a:schemeClr val="tx1"/>
                            </a:solidFill>
                            <a:latin typeface="Cambria Math" panose="02040503050406030204" pitchFamily="18" charset="0"/>
                          </a:rPr>
                          <m:t>HC</m:t>
                        </m:r>
                      </m:e>
                    </m:d>
                  </m:oMath>
                </a14:m>
                <a:r>
                  <a:rPr lang="en-US" altLang="ko-KR" sz="1800" dirty="0">
                    <a:ea typeface="맑은 고딕" panose="020B0503020000020004" pitchFamily="50" charset="-127"/>
                  </a:rPr>
                  <a:t>, </a:t>
                </a:r>
                <a14:m>
                  <m:oMath xmlns:m="http://schemas.openxmlformats.org/officeDocument/2006/math">
                    <m:d>
                      <m:dPr>
                        <m:begChr m:val="⟨"/>
                        <m:endChr m:val="⟩"/>
                        <m:ctrlPr>
                          <a:rPr lang="en-US" altLang="ko-KR" i="1">
                            <a:latin typeface="Cambria Math" panose="02040503050406030204" pitchFamily="18" charset="0"/>
                          </a:rPr>
                        </m:ctrlPr>
                      </m:dPr>
                      <m:e>
                        <m:r>
                          <m:rPr>
                            <m:sty m:val="p"/>
                          </m:rPr>
                          <a:rPr lang="en-US" altLang="ko-KR">
                            <a:latin typeface="Cambria Math" panose="02040503050406030204" pitchFamily="18" charset="0"/>
                          </a:rPr>
                          <m:t>HC</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𝐶𝑆</m:t>
                            </m:r>
                          </m:sub>
                        </m:sSub>
                        <m:r>
                          <a:rPr lang="en-US" altLang="ko-KR" i="1">
                            <a:latin typeface="Cambria Math" panose="02040503050406030204" pitchFamily="18" charset="0"/>
                          </a:rPr>
                          <m:t>|</m:t>
                        </m:r>
                        <m:r>
                          <m:rPr>
                            <m:sty m:val="p"/>
                          </m:rPr>
                          <a:rPr lang="en-US" altLang="ko-KR">
                            <a:latin typeface="Cambria Math" panose="02040503050406030204" pitchFamily="18" charset="0"/>
                          </a:rPr>
                          <m:t>HC</m:t>
                        </m:r>
                      </m:e>
                    </m:d>
                  </m:oMath>
                </a14:m>
                <a:r>
                  <a:rPr lang="en-US" altLang="ko-KR" sz="1800" dirty="0">
                    <a:ea typeface="맑은 고딕" panose="020B0503020000020004" pitchFamily="50" charset="-127"/>
                  </a:rPr>
                  <a:t>) are substantial</a:t>
                </a:r>
                <a:r>
                  <a:rPr lang="en-US" altLang="ko-KR" dirty="0">
                    <a:ea typeface="맑은 고딕" panose="020B0503020000020004" pitchFamily="50" charset="-127"/>
                  </a:rPr>
                  <a:t>.</a:t>
                </a:r>
                <a:endParaRPr lang="en-US" altLang="ko-KR" dirty="0"/>
              </a:p>
              <a:p>
                <a:pPr marL="176213" indent="-176213">
                  <a:buFont typeface="Wingdings" panose="05000000000000000000" pitchFamily="2" charset="2"/>
                  <a:buChar char="§"/>
                </a:pPr>
                <a:r>
                  <a:rPr lang="en-US" altLang="ko-KR" dirty="0">
                    <a:latin typeface="+mn-lt"/>
                  </a:rPr>
                  <a:t>They add up in making large </a:t>
                </a:r>
                <a14:m>
                  <m:oMath xmlns:m="http://schemas.openxmlformats.org/officeDocument/2006/math">
                    <m:d>
                      <m:dPr>
                        <m:begChr m:val="⟨"/>
                        <m:endChr m:val="⟩"/>
                        <m:ctrlPr>
                          <a:rPr lang="en-US" altLang="ko-KR" i="1" smtClean="0">
                            <a:latin typeface="Cambria Math" panose="02040503050406030204" pitchFamily="18" charset="0"/>
                          </a:rPr>
                        </m:ctrlPr>
                      </m:dPr>
                      <m:e>
                        <m:r>
                          <m:rPr>
                            <m:sty m:val="p"/>
                          </m:rPr>
                          <a:rPr lang="en-US" altLang="ko-KR">
                            <a:latin typeface="Cambria Math" panose="02040503050406030204" pitchFamily="18" charset="0"/>
                          </a:rPr>
                          <m:t>LN</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𝐶𝑆</m:t>
                            </m:r>
                          </m:sub>
                        </m:sSub>
                        <m:r>
                          <a:rPr lang="en-US" altLang="ko-KR" i="1">
                            <a:latin typeface="Cambria Math" panose="02040503050406030204" pitchFamily="18" charset="0"/>
                          </a:rPr>
                          <m:t>|</m:t>
                        </m:r>
                        <m:r>
                          <m:rPr>
                            <m:sty m:val="p"/>
                          </m:rPr>
                          <a:rPr lang="en-US" altLang="ko-KR">
                            <a:latin typeface="Cambria Math" panose="02040503050406030204" pitchFamily="18" charset="0"/>
                          </a:rPr>
                          <m:t>LN</m:t>
                        </m:r>
                      </m:e>
                    </m:d>
                  </m:oMath>
                </a14:m>
                <a:r>
                  <a:rPr lang="en-US" altLang="ko-KR" dirty="0"/>
                  <a:t> but cancel each other to make small </a:t>
                </a:r>
                <a14:m>
                  <m:oMath xmlns:m="http://schemas.openxmlformats.org/officeDocument/2006/math">
                    <m:d>
                      <m:dPr>
                        <m:begChr m:val="⟨"/>
                        <m:endChr m:val="⟩"/>
                        <m:ctrlPr>
                          <a:rPr lang="en-US" altLang="ko-KR" i="1">
                            <a:latin typeface="Cambria Math" panose="02040503050406030204" pitchFamily="18" charset="0"/>
                          </a:rPr>
                        </m:ctrlPr>
                      </m:dPr>
                      <m:e>
                        <m:r>
                          <m:rPr>
                            <m:sty m:val="p"/>
                          </m:rPr>
                          <a:rPr lang="en-US" altLang="ko-KR" b="0" i="0" smtClean="0">
                            <a:latin typeface="Cambria Math" panose="02040503050406030204" pitchFamily="18" charset="0"/>
                          </a:rPr>
                          <m:t>H</m:t>
                        </m:r>
                        <m:r>
                          <m:rPr>
                            <m:sty m:val="p"/>
                          </m:rPr>
                          <a:rPr lang="en-US" altLang="ko-KR">
                            <a:latin typeface="Cambria Math" panose="02040503050406030204" pitchFamily="18" charset="0"/>
                          </a:rPr>
                          <m:t>N</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𝐶𝑆</m:t>
                            </m:r>
                          </m:sub>
                        </m:sSub>
                        <m:r>
                          <a:rPr lang="en-US" altLang="ko-KR" i="1">
                            <a:latin typeface="Cambria Math" panose="02040503050406030204" pitchFamily="18" charset="0"/>
                          </a:rPr>
                          <m:t>|</m:t>
                        </m:r>
                        <m:r>
                          <m:rPr>
                            <m:sty m:val="p"/>
                          </m:rPr>
                          <a:rPr lang="en-US" altLang="ko-KR" b="0" i="0" smtClean="0">
                            <a:latin typeface="Cambria Math" panose="02040503050406030204" pitchFamily="18" charset="0"/>
                          </a:rPr>
                          <m:t>H</m:t>
                        </m:r>
                        <m:r>
                          <m:rPr>
                            <m:sty m:val="p"/>
                          </m:rPr>
                          <a:rPr lang="en-US" altLang="ko-KR">
                            <a:latin typeface="Cambria Math" panose="02040503050406030204" pitchFamily="18" charset="0"/>
                          </a:rPr>
                          <m:t>N</m:t>
                        </m:r>
                      </m:e>
                    </m:d>
                  </m:oMath>
                </a14:m>
                <a:r>
                  <a:rPr lang="en-US" altLang="ko-KR" dirty="0"/>
                  <a:t>.</a:t>
                </a:r>
              </a:p>
            </p:txBody>
          </p:sp>
        </mc:Choice>
        <mc:Fallback xmlns="">
          <p:sp>
            <p:nvSpPr>
              <p:cNvPr id="18" name="TextBox 17">
                <a:extLst>
                  <a:ext uri="{FF2B5EF4-FFF2-40B4-BE49-F238E27FC236}">
                    <a16:creationId xmlns:a16="http://schemas.microsoft.com/office/drawing/2014/main" id="{18F6D1D0-9CCD-5254-D79D-C7E6AC923487}"/>
                  </a:ext>
                </a:extLst>
              </p:cNvPr>
              <p:cNvSpPr txBox="1">
                <a:spLocks noRot="1" noChangeAspect="1" noMove="1" noResize="1" noEditPoints="1" noAdjustHandles="1" noChangeArrowheads="1" noChangeShapeType="1" noTextEdit="1"/>
              </p:cNvSpPr>
              <p:nvPr/>
            </p:nvSpPr>
            <p:spPr>
              <a:xfrm>
                <a:off x="1129359" y="5476940"/>
                <a:ext cx="7734722" cy="923330"/>
              </a:xfrm>
              <a:prstGeom prst="rect">
                <a:avLst/>
              </a:prstGeom>
              <a:blipFill>
                <a:blip r:embed="rId10"/>
                <a:stretch>
                  <a:fillRect l="-473" t="-3289" b="-9211"/>
                </a:stretch>
              </a:blipFill>
            </p:spPr>
            <p:txBody>
              <a:bodyPr/>
              <a:lstStyle/>
              <a:p>
                <a:r>
                  <a:rPr lang="ko-KR" altLang="en-US">
                    <a:noFill/>
                  </a:rPr>
                  <a:t> </a:t>
                </a:r>
              </a:p>
            </p:txBody>
          </p:sp>
        </mc:Fallback>
      </mc:AlternateContent>
      <p:cxnSp>
        <p:nvCxnSpPr>
          <p:cNvPr id="20" name="직선 연결선 19">
            <a:extLst>
              <a:ext uri="{FF2B5EF4-FFF2-40B4-BE49-F238E27FC236}">
                <a16:creationId xmlns:a16="http://schemas.microsoft.com/office/drawing/2014/main" id="{5CF63D16-E721-476D-A963-14AABB1080FD}"/>
              </a:ext>
            </a:extLst>
          </p:cNvPr>
          <p:cNvCxnSpPr/>
          <p:nvPr/>
        </p:nvCxnSpPr>
        <p:spPr>
          <a:xfrm>
            <a:off x="3498979" y="1586204"/>
            <a:ext cx="381622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6078A8BA-33CF-6235-718E-930F8668FD84}"/>
              </a:ext>
            </a:extLst>
          </p:cNvPr>
          <p:cNvCxnSpPr/>
          <p:nvPr/>
        </p:nvCxnSpPr>
        <p:spPr>
          <a:xfrm>
            <a:off x="3520750" y="2298441"/>
            <a:ext cx="381622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0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3F8976FE-7195-A93C-3542-BF24EFA37B93}"/>
              </a:ext>
            </a:extLst>
          </p:cNvPr>
          <p:cNvSpPr>
            <a:spLocks noGrp="1"/>
          </p:cNvSpPr>
          <p:nvPr>
            <p:ph type="sldNum" sz="quarter" idx="12"/>
          </p:nvPr>
        </p:nvSpPr>
        <p:spPr/>
        <p:txBody>
          <a:bodyPr/>
          <a:lstStyle/>
          <a:p>
            <a:fld id="{DD6C7ACD-A43A-4791-9360-251F151CC5DF}" type="slidenum">
              <a:rPr lang="ko-KR" altLang="en-US" smtClean="0"/>
              <a:t>27</a:t>
            </a:fld>
            <a:endParaRPr lang="ko-KR" alt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23414E-DC6D-8F49-AE03-873D88C10D5F}"/>
                  </a:ext>
                </a:extLst>
              </p:cNvPr>
              <p:cNvSpPr txBox="1">
                <a:spLocks noChangeArrowheads="1"/>
              </p:cNvSpPr>
              <p:nvPr/>
            </p:nvSpPr>
            <p:spPr bwMode="auto">
              <a:xfrm>
                <a:off x="941624" y="929856"/>
                <a:ext cx="1559774" cy="369332"/>
              </a:xfrm>
              <a:prstGeom prst="rect">
                <a:avLst/>
              </a:prstGeom>
              <a:solidFill>
                <a:schemeClr val="accent4">
                  <a:lumMod val="20000"/>
                  <a:lumOff val="80000"/>
                </a:schemeClr>
              </a:solidFill>
              <a:ln w="9525">
                <a:noFill/>
                <a:miter lim="800000"/>
                <a:headEnd/>
                <a:tailEnd/>
              </a:ln>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indent="0" latinLnBrk="0">
                  <a:spcBef>
                    <a:spcPct val="0"/>
                  </a:spcBef>
                  <a:buNone/>
                </a:pPr>
                <a:r>
                  <a:rPr lang="en-US" altLang="ko-KR" sz="1800" dirty="0">
                    <a:latin typeface="+mn-lt"/>
                  </a:rPr>
                  <a:t> </a:t>
                </a:r>
                <a14:m>
                  <m:oMath xmlns:m="http://schemas.openxmlformats.org/officeDocument/2006/math">
                    <m:r>
                      <m:rPr>
                        <m:sty m:val="p"/>
                      </m:rPr>
                      <a:rPr lang="el-GR" altLang="ko-KR" sz="1800" i="1" smtClean="0">
                        <a:solidFill>
                          <a:prstClr val="black"/>
                        </a:solidFill>
                        <a:latin typeface="Cambria Math" panose="02040503050406030204" pitchFamily="18" charset="0"/>
                        <a:ea typeface="Cambria Math" panose="02040503050406030204" pitchFamily="18" charset="0"/>
                      </a:rPr>
                      <m:t>Δ</m:t>
                    </m:r>
                    <m:r>
                      <a:rPr lang="en-US" altLang="ko-KR" sz="1800" i="1" smtClean="0">
                        <a:solidFill>
                          <a:prstClr val="black"/>
                        </a:solidFill>
                        <a:latin typeface="Cambria Math" panose="02040503050406030204" pitchFamily="18" charset="0"/>
                        <a:ea typeface="Cambria Math" panose="02040503050406030204" pitchFamily="18" charset="0"/>
                      </a:rPr>
                      <m:t>𝑀</m:t>
                    </m:r>
                    <m:r>
                      <a:rPr lang="en-US" altLang="ko-KR" sz="1800" i="1" smtClean="0">
                        <a:solidFill>
                          <a:prstClr val="black"/>
                        </a:solidFill>
                        <a:latin typeface="Cambria Math" panose="02040503050406030204" pitchFamily="18" charset="0"/>
                        <a:ea typeface="Cambria Math" panose="02040503050406030204" pitchFamily="18" charset="0"/>
                      </a:rPr>
                      <m:t>≈</m:t>
                    </m:r>
                    <m:r>
                      <m:rPr>
                        <m:sty m:val="p"/>
                      </m:rPr>
                      <a:rPr lang="el-GR" altLang="ko-KR" sz="1800" i="1">
                        <a:solidFill>
                          <a:prstClr val="black"/>
                        </a:solidFill>
                        <a:latin typeface="Cambria Math" panose="02040503050406030204" pitchFamily="18" charset="0"/>
                        <a:ea typeface="Cambria Math" panose="02040503050406030204" pitchFamily="18" charset="0"/>
                      </a:rPr>
                      <m:t>Δ</m:t>
                    </m:r>
                    <m:d>
                      <m:dPr>
                        <m:begChr m:val="⟨"/>
                        <m:endChr m:val="⟩"/>
                        <m:ctrlPr>
                          <a:rPr lang="en-US" altLang="ko-KR" sz="1800" i="1">
                            <a:solidFill>
                              <a:prstClr val="black"/>
                            </a:solidFill>
                            <a:latin typeface="Cambria Math" panose="02040503050406030204" pitchFamily="18" charset="0"/>
                          </a:rPr>
                        </m:ctrlPr>
                      </m:dPr>
                      <m:e>
                        <m:sSub>
                          <m:sSubPr>
                            <m:ctrlPr>
                              <a:rPr lang="en-US" altLang="ko-KR" sz="1800" i="1">
                                <a:solidFill>
                                  <a:prstClr val="black"/>
                                </a:solidFill>
                                <a:latin typeface="Cambria Math" panose="02040503050406030204" pitchFamily="18" charset="0"/>
                              </a:rPr>
                            </m:ctrlPr>
                          </m:sSubPr>
                          <m:e>
                            <m:r>
                              <a:rPr lang="en-US" altLang="ko-KR" sz="1800" i="1">
                                <a:solidFill>
                                  <a:prstClr val="black"/>
                                </a:solidFill>
                                <a:latin typeface="Cambria Math" panose="02040503050406030204" pitchFamily="18" charset="0"/>
                              </a:rPr>
                              <m:t>𝑉</m:t>
                            </m:r>
                          </m:e>
                          <m:sub>
                            <m:r>
                              <a:rPr lang="en-US" altLang="ko-KR" sz="1800" i="1">
                                <a:solidFill>
                                  <a:prstClr val="black"/>
                                </a:solidFill>
                                <a:latin typeface="Cambria Math" panose="02040503050406030204" pitchFamily="18" charset="0"/>
                              </a:rPr>
                              <m:t>𝐶𝑆</m:t>
                            </m:r>
                          </m:sub>
                        </m:sSub>
                      </m:e>
                    </m:d>
                  </m:oMath>
                </a14:m>
                <a:r>
                  <a:rPr lang="en-US" altLang="ko-KR" sz="1800" dirty="0">
                    <a:latin typeface="+mn-lt"/>
                  </a:rPr>
                  <a:t>  </a:t>
                </a:r>
                <a:endParaRPr lang="en-US" altLang="ko-KR" sz="1600" dirty="0">
                  <a:latin typeface="+mn-lt"/>
                </a:endParaRPr>
              </a:p>
            </p:txBody>
          </p:sp>
        </mc:Choice>
        <mc:Fallback xmlns="">
          <p:sp>
            <p:nvSpPr>
              <p:cNvPr id="7" name="TextBox 6">
                <a:extLst>
                  <a:ext uri="{FF2B5EF4-FFF2-40B4-BE49-F238E27FC236}">
                    <a16:creationId xmlns:a16="http://schemas.microsoft.com/office/drawing/2014/main" id="{9A23414E-DC6D-8F49-AE03-873D88C10D5F}"/>
                  </a:ext>
                </a:extLst>
              </p:cNvPr>
              <p:cNvSpPr txBox="1">
                <a:spLocks noRot="1" noChangeAspect="1" noMove="1" noResize="1" noEditPoints="1" noAdjustHandles="1" noChangeArrowheads="1" noChangeShapeType="1" noTextEdit="1"/>
              </p:cNvSpPr>
              <p:nvPr/>
            </p:nvSpPr>
            <p:spPr bwMode="auto">
              <a:xfrm>
                <a:off x="941624" y="929856"/>
                <a:ext cx="1559774" cy="369332"/>
              </a:xfrm>
              <a:prstGeom prst="rect">
                <a:avLst/>
              </a:prstGeom>
              <a:blipFill>
                <a:blip r:embed="rId2"/>
                <a:stretch>
                  <a:fillRect/>
                </a:stretch>
              </a:blipFill>
              <a:ln w="9525">
                <a:noFill/>
                <a:miter lim="800000"/>
                <a:headEnd/>
                <a:tailEnd/>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53BF03-AE50-9E51-59E0-98EAAC0941AF}"/>
                  </a:ext>
                </a:extLst>
              </p:cNvPr>
              <p:cNvSpPr txBox="1"/>
              <p:nvPr/>
            </p:nvSpPr>
            <p:spPr>
              <a:xfrm>
                <a:off x="911818" y="3564822"/>
                <a:ext cx="7289790" cy="1200329"/>
              </a:xfrm>
              <a:prstGeom prst="rect">
                <a:avLst/>
              </a:prstGeom>
              <a:noFill/>
              <a:ln>
                <a:solidFill>
                  <a:srgbClr val="0033CC"/>
                </a:solidFill>
              </a:ln>
            </p:spPr>
            <p:txBody>
              <a:bodyPr wrap="square">
                <a:spAutoFit/>
              </a:bodyPr>
              <a:lstStyle/>
              <a:p>
                <a:pPr marL="285750" indent="-285750">
                  <a:buFont typeface="Wingdings" panose="05000000000000000000" pitchFamily="2" charset="2"/>
                  <a:buChar char="§"/>
                </a:pPr>
                <a:r>
                  <a:rPr lang="en-US" altLang="ko-KR" sz="1800" dirty="0">
                    <a:ea typeface="맑은 고딕" panose="020B0503020000020004" pitchFamily="50" charset="-127"/>
                  </a:rPr>
                  <a:t>TM</a:t>
                </a:r>
                <a:r>
                  <a:rPr lang="en-US" altLang="ko-KR" sz="1800" dirty="0">
                    <a:latin typeface="맑은 고딕" panose="020B0503020000020004" pitchFamily="50" charset="-127"/>
                    <a:ea typeface="맑은 고딕" panose="020B0503020000020004" pitchFamily="50" charset="-127"/>
                  </a:rPr>
                  <a:t>·</a:t>
                </a:r>
                <a:r>
                  <a:rPr lang="en-US" altLang="ko-KR" sz="1800" dirty="0">
                    <a:ea typeface="맑은 고딕" panose="020B0503020000020004" pitchFamily="50" charset="-127"/>
                  </a:rPr>
                  <a:t>TM </a:t>
                </a:r>
                <a:r>
                  <a:rPr lang="en-US" altLang="ko-KR" dirty="0">
                    <a:ea typeface="맑은 고딕" panose="020B0503020000020004" pitchFamily="50" charset="-127"/>
                  </a:rPr>
                  <a:t>alone accounts for </a:t>
                </a:r>
                <a:r>
                  <a:rPr lang="en-US" altLang="ko-KR" dirty="0">
                    <a:solidFill>
                      <a:srgbClr val="0033CC"/>
                    </a:solidFill>
                    <a:ea typeface="맑은 고딕" panose="020B0503020000020004" pitchFamily="50" charset="-127"/>
                  </a:rPr>
                  <a:t>half</a:t>
                </a:r>
                <a:r>
                  <a:rPr lang="en-US" altLang="ko-KR" dirty="0">
                    <a:ea typeface="맑은 고딕" panose="020B0503020000020004" pitchFamily="50" charset="-127"/>
                  </a:rPr>
                  <a:t> of </a:t>
                </a:r>
                <a14:m>
                  <m:oMath xmlns:m="http://schemas.openxmlformats.org/officeDocument/2006/math">
                    <m:r>
                      <m:rPr>
                        <m:sty m:val="p"/>
                      </m:rPr>
                      <a:rPr lang="el-GR" altLang="ko-KR" sz="1800" i="1" smtClean="0">
                        <a:solidFill>
                          <a:prstClr val="black"/>
                        </a:solidFill>
                        <a:latin typeface="Cambria Math" panose="02040503050406030204" pitchFamily="18" charset="0"/>
                        <a:ea typeface="Cambria Math" panose="02040503050406030204" pitchFamily="18" charset="0"/>
                      </a:rPr>
                      <m:t>Δ</m:t>
                    </m:r>
                    <m:d>
                      <m:dPr>
                        <m:begChr m:val="⟨"/>
                        <m:endChr m:val="⟩"/>
                        <m:ctrlPr>
                          <a:rPr lang="en-US" altLang="ko-KR" sz="1800" i="1">
                            <a:solidFill>
                              <a:prstClr val="black"/>
                            </a:solidFill>
                            <a:latin typeface="Cambria Math" panose="02040503050406030204" pitchFamily="18" charset="0"/>
                          </a:rPr>
                        </m:ctrlPr>
                      </m:dPr>
                      <m:e>
                        <m:sSub>
                          <m:sSubPr>
                            <m:ctrlPr>
                              <a:rPr lang="en-US" altLang="ko-KR" sz="1800" i="1">
                                <a:solidFill>
                                  <a:prstClr val="black"/>
                                </a:solidFill>
                                <a:latin typeface="Cambria Math" panose="02040503050406030204" pitchFamily="18" charset="0"/>
                              </a:rPr>
                            </m:ctrlPr>
                          </m:sSubPr>
                          <m:e>
                            <m:r>
                              <a:rPr lang="en-US" altLang="ko-KR" sz="1800" i="1">
                                <a:solidFill>
                                  <a:prstClr val="black"/>
                                </a:solidFill>
                                <a:latin typeface="Cambria Math" panose="02040503050406030204" pitchFamily="18" charset="0"/>
                              </a:rPr>
                              <m:t>𝑉</m:t>
                            </m:r>
                          </m:e>
                          <m:sub>
                            <m:r>
                              <a:rPr lang="en-US" altLang="ko-KR" sz="1800" i="1">
                                <a:solidFill>
                                  <a:prstClr val="black"/>
                                </a:solidFill>
                                <a:latin typeface="Cambria Math" panose="02040503050406030204" pitchFamily="18" charset="0"/>
                              </a:rPr>
                              <m:t>𝐶𝑆</m:t>
                            </m:r>
                          </m:sub>
                        </m:sSub>
                      </m:e>
                    </m:d>
                    <m:r>
                      <a:rPr lang="en-US" altLang="ko-KR" sz="1800" i="1">
                        <a:solidFill>
                          <a:prstClr val="black"/>
                        </a:solidFill>
                        <a:latin typeface="Cambria Math" panose="02040503050406030204" pitchFamily="18" charset="0"/>
                      </a:rPr>
                      <m:t> </m:t>
                    </m:r>
                  </m:oMath>
                </a14:m>
                <a:r>
                  <a:rPr lang="en-US" altLang="ko-KR" dirty="0">
                    <a:solidFill>
                      <a:srgbClr val="131413"/>
                    </a:solidFill>
                  </a:rPr>
                  <a:t>.  </a:t>
                </a:r>
              </a:p>
              <a:p>
                <a:pPr marL="285750" indent="-285750">
                  <a:buFont typeface="Wingdings" panose="05000000000000000000" pitchFamily="2" charset="2"/>
                  <a:buChar char="§"/>
                </a:pPr>
                <a:r>
                  <a:rPr lang="en-US" altLang="ko-KR" dirty="0">
                    <a:solidFill>
                      <a:srgbClr val="131413"/>
                    </a:solidFill>
                  </a:rPr>
                  <a:t>The rest comes from other terms that involve hidden-color contributions. </a:t>
                </a:r>
              </a:p>
              <a:p>
                <a:pPr marL="285750" indent="-285750">
                  <a:buFont typeface="Wingdings" panose="05000000000000000000" pitchFamily="2" charset="2"/>
                  <a:buChar char="§"/>
                </a:pPr>
                <a:r>
                  <a:rPr lang="en-US" altLang="ko-KR" dirty="0">
                    <a:solidFill>
                      <a:srgbClr val="0033CC"/>
                    </a:solidFill>
                  </a:rPr>
                  <a:t>Without the hidden-color contributions</a:t>
                </a:r>
                <a:r>
                  <a:rPr lang="en-US" altLang="ko-KR" dirty="0">
                    <a:solidFill>
                      <a:srgbClr val="131413"/>
                    </a:solidFill>
                  </a:rPr>
                  <a:t>, the nice phenomenology represented by </a:t>
                </a:r>
                <a14:m>
                  <m:oMath xmlns:m="http://schemas.openxmlformats.org/officeDocument/2006/math">
                    <m:r>
                      <m:rPr>
                        <m:sty m:val="p"/>
                      </m:rPr>
                      <a:rPr lang="el-GR" altLang="ko-KR" sz="1800" i="1" smtClean="0">
                        <a:solidFill>
                          <a:prstClr val="black"/>
                        </a:solidFill>
                        <a:latin typeface="Cambria Math" panose="02040503050406030204" pitchFamily="18" charset="0"/>
                        <a:ea typeface="Cambria Math" panose="02040503050406030204" pitchFamily="18" charset="0"/>
                      </a:rPr>
                      <m:t>Δ</m:t>
                    </m:r>
                    <m:r>
                      <a:rPr lang="en-US" altLang="ko-KR" sz="1800" i="1">
                        <a:solidFill>
                          <a:prstClr val="black"/>
                        </a:solidFill>
                        <a:latin typeface="Cambria Math" panose="02040503050406030204" pitchFamily="18" charset="0"/>
                        <a:ea typeface="Cambria Math" panose="02040503050406030204" pitchFamily="18" charset="0"/>
                      </a:rPr>
                      <m:t>𝑀</m:t>
                    </m:r>
                    <m:r>
                      <a:rPr lang="en-US" altLang="ko-KR" sz="1800" i="1">
                        <a:solidFill>
                          <a:prstClr val="black"/>
                        </a:solidFill>
                        <a:latin typeface="Cambria Math" panose="02040503050406030204" pitchFamily="18" charset="0"/>
                        <a:ea typeface="Cambria Math" panose="02040503050406030204" pitchFamily="18" charset="0"/>
                      </a:rPr>
                      <m:t>≈</m:t>
                    </m:r>
                    <m:r>
                      <m:rPr>
                        <m:sty m:val="p"/>
                      </m:rPr>
                      <a:rPr lang="el-GR" altLang="ko-KR" sz="1800" i="1">
                        <a:solidFill>
                          <a:prstClr val="black"/>
                        </a:solidFill>
                        <a:latin typeface="Cambria Math" panose="02040503050406030204" pitchFamily="18" charset="0"/>
                        <a:ea typeface="Cambria Math" panose="02040503050406030204" pitchFamily="18" charset="0"/>
                      </a:rPr>
                      <m:t>Δ</m:t>
                    </m:r>
                    <m:d>
                      <m:dPr>
                        <m:begChr m:val="⟨"/>
                        <m:endChr m:val="⟩"/>
                        <m:ctrlPr>
                          <a:rPr lang="en-US" altLang="ko-KR" sz="1800" i="1">
                            <a:solidFill>
                              <a:prstClr val="black"/>
                            </a:solidFill>
                            <a:latin typeface="Cambria Math" panose="02040503050406030204" pitchFamily="18" charset="0"/>
                          </a:rPr>
                        </m:ctrlPr>
                      </m:dPr>
                      <m:e>
                        <m:sSub>
                          <m:sSubPr>
                            <m:ctrlPr>
                              <a:rPr lang="en-US" altLang="ko-KR" sz="1800" i="1">
                                <a:solidFill>
                                  <a:prstClr val="black"/>
                                </a:solidFill>
                                <a:latin typeface="Cambria Math" panose="02040503050406030204" pitchFamily="18" charset="0"/>
                              </a:rPr>
                            </m:ctrlPr>
                          </m:sSubPr>
                          <m:e>
                            <m:r>
                              <a:rPr lang="en-US" altLang="ko-KR" sz="1800" i="1">
                                <a:solidFill>
                                  <a:prstClr val="black"/>
                                </a:solidFill>
                                <a:latin typeface="Cambria Math" panose="02040503050406030204" pitchFamily="18" charset="0"/>
                              </a:rPr>
                              <m:t>𝑉</m:t>
                            </m:r>
                          </m:e>
                          <m:sub>
                            <m:r>
                              <a:rPr lang="en-US" altLang="ko-KR" sz="1800" i="1">
                                <a:solidFill>
                                  <a:prstClr val="black"/>
                                </a:solidFill>
                                <a:latin typeface="Cambria Math" panose="02040503050406030204" pitchFamily="18" charset="0"/>
                              </a:rPr>
                              <m:t>𝐶𝑆</m:t>
                            </m:r>
                          </m:sub>
                        </m:sSub>
                      </m:e>
                    </m:d>
                  </m:oMath>
                </a14:m>
                <a:r>
                  <a:rPr lang="en-US" altLang="ko-KR" dirty="0"/>
                  <a:t> </a:t>
                </a:r>
                <a:r>
                  <a:rPr lang="en-US" altLang="ko-KR" dirty="0">
                    <a:solidFill>
                      <a:srgbClr val="C00000"/>
                    </a:solidFill>
                  </a:rPr>
                  <a:t>cannot be</a:t>
                </a:r>
                <a:r>
                  <a:rPr lang="en-US" altLang="ko-KR" dirty="0"/>
                  <a:t> achieved.</a:t>
                </a:r>
                <a:endParaRPr lang="ko-KR" altLang="en-US" dirty="0"/>
              </a:p>
            </p:txBody>
          </p:sp>
        </mc:Choice>
        <mc:Fallback xmlns="">
          <p:sp>
            <p:nvSpPr>
              <p:cNvPr id="9" name="TextBox 8">
                <a:extLst>
                  <a:ext uri="{FF2B5EF4-FFF2-40B4-BE49-F238E27FC236}">
                    <a16:creationId xmlns:a16="http://schemas.microsoft.com/office/drawing/2014/main" id="{7853BF03-AE50-9E51-59E0-98EAAC0941AF}"/>
                  </a:ext>
                </a:extLst>
              </p:cNvPr>
              <p:cNvSpPr txBox="1">
                <a:spLocks noRot="1" noChangeAspect="1" noMove="1" noResize="1" noEditPoints="1" noAdjustHandles="1" noChangeArrowheads="1" noChangeShapeType="1" noTextEdit="1"/>
              </p:cNvSpPr>
              <p:nvPr/>
            </p:nvSpPr>
            <p:spPr>
              <a:xfrm>
                <a:off x="911818" y="3564822"/>
                <a:ext cx="7289790" cy="1200329"/>
              </a:xfrm>
              <a:prstGeom prst="rect">
                <a:avLst/>
              </a:prstGeom>
              <a:blipFill>
                <a:blip r:embed="rId3"/>
                <a:stretch>
                  <a:fillRect l="-501" t="-3518" r="-1086" b="-6533"/>
                </a:stretch>
              </a:blipFill>
              <a:ln>
                <a:solidFill>
                  <a:srgbClr val="0033CC"/>
                </a:solidFill>
              </a:ln>
            </p:spPr>
            <p:txBody>
              <a:bodyPr/>
              <a:lstStyle/>
              <a:p>
                <a:r>
                  <a:rPr lang="ko-KR" altLang="en-US">
                    <a:noFill/>
                  </a:rPr>
                  <a:t> </a:t>
                </a:r>
              </a:p>
            </p:txBody>
          </p:sp>
        </mc:Fallback>
      </mc:AlternateContent>
      <p:grpSp>
        <p:nvGrpSpPr>
          <p:cNvPr id="5" name="Group 4">
            <a:extLst>
              <a:ext uri="{FF2B5EF4-FFF2-40B4-BE49-F238E27FC236}">
                <a16:creationId xmlns:a16="http://schemas.microsoft.com/office/drawing/2014/main" id="{855C8721-E090-3951-0344-7FDD8F5BADE2}"/>
              </a:ext>
            </a:extLst>
          </p:cNvPr>
          <p:cNvGrpSpPr>
            <a:grpSpLocks noChangeAspect="1"/>
          </p:cNvGrpSpPr>
          <p:nvPr/>
        </p:nvGrpSpPr>
        <p:grpSpPr bwMode="auto">
          <a:xfrm>
            <a:off x="1091418" y="1754156"/>
            <a:ext cx="6440639" cy="1505604"/>
            <a:chOff x="2110" y="1980"/>
            <a:chExt cx="1540" cy="360"/>
          </a:xfrm>
        </p:grpSpPr>
        <p:sp>
          <p:nvSpPr>
            <p:cNvPr id="6" name="AutoShape 3">
              <a:extLst>
                <a:ext uri="{FF2B5EF4-FFF2-40B4-BE49-F238E27FC236}">
                  <a16:creationId xmlns:a16="http://schemas.microsoft.com/office/drawing/2014/main" id="{B0E4E365-E4BC-BF77-2ED8-804EA93D5D06}"/>
                </a:ext>
              </a:extLst>
            </p:cNvPr>
            <p:cNvSpPr>
              <a:spLocks noChangeAspect="1" noChangeArrowheads="1" noTextEdit="1"/>
            </p:cNvSpPr>
            <p:nvPr/>
          </p:nvSpPr>
          <p:spPr bwMode="auto">
            <a:xfrm>
              <a:off x="2110" y="1980"/>
              <a:ext cx="15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053" name="Picture 5">
              <a:extLst>
                <a:ext uri="{FF2B5EF4-FFF2-40B4-BE49-F238E27FC236}">
                  <a16:creationId xmlns:a16="http://schemas.microsoft.com/office/drawing/2014/main" id="{597CCC12-2823-21CA-0508-1D90F035B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 y="1980"/>
              <a:ext cx="154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F48C220F-EC64-23E5-DC61-A0249C44056B}"/>
              </a:ext>
            </a:extLst>
          </p:cNvPr>
          <p:cNvSpPr txBox="1"/>
          <p:nvPr/>
        </p:nvSpPr>
        <p:spPr>
          <a:xfrm>
            <a:off x="895737" y="407827"/>
            <a:ext cx="5738328" cy="400110"/>
          </a:xfrm>
          <a:prstGeom prst="rect">
            <a:avLst/>
          </a:prstGeom>
          <a:solidFill>
            <a:schemeClr val="accent6">
              <a:lumMod val="20000"/>
              <a:lumOff val="80000"/>
            </a:schemeClr>
          </a:solidFill>
        </p:spPr>
        <p:txBody>
          <a:bodyPr wrap="square">
            <a:spAutoFit/>
          </a:bodyPr>
          <a:lstStyle/>
          <a:p>
            <a:r>
              <a:rPr lang="en-US" altLang="ko-KR" dirty="0">
                <a:solidFill>
                  <a:srgbClr val="131413"/>
                </a:solidFill>
              </a:rPr>
              <a:t>Hidden-color </a:t>
            </a:r>
            <a:r>
              <a:rPr lang="en-US" altLang="ko-KR" sz="2000" dirty="0">
                <a:solidFill>
                  <a:srgbClr val="131413"/>
                </a:solidFill>
              </a:rPr>
              <a:t>contributions</a:t>
            </a:r>
            <a:r>
              <a:rPr lang="en-US" altLang="ko-KR" dirty="0">
                <a:solidFill>
                  <a:srgbClr val="131413"/>
                </a:solidFill>
              </a:rPr>
              <a:t> to the mass splitting formula</a:t>
            </a:r>
            <a:endParaRPr lang="ko-KR" altLang="en-US" dirty="0"/>
          </a:p>
        </p:txBody>
      </p:sp>
      <p:sp>
        <p:nvSpPr>
          <p:cNvPr id="3" name="TextBox 2">
            <a:extLst>
              <a:ext uri="{FF2B5EF4-FFF2-40B4-BE49-F238E27FC236}">
                <a16:creationId xmlns:a16="http://schemas.microsoft.com/office/drawing/2014/main" id="{1FF76253-6A07-391C-6B3D-887C3BED0BE0}"/>
              </a:ext>
            </a:extLst>
          </p:cNvPr>
          <p:cNvSpPr txBox="1"/>
          <p:nvPr/>
        </p:nvSpPr>
        <p:spPr>
          <a:xfrm>
            <a:off x="7165909" y="510465"/>
            <a:ext cx="1819471" cy="338554"/>
          </a:xfrm>
          <a:prstGeom prst="rect">
            <a:avLst/>
          </a:prstGeom>
          <a:noFill/>
        </p:spPr>
        <p:txBody>
          <a:bodyPr wrap="square">
            <a:spAutoFit/>
          </a:bodyPr>
          <a:lstStyle/>
          <a:p>
            <a:r>
              <a:rPr lang="fr-FR" altLang="ko-KR" sz="1600" dirty="0">
                <a:solidFill>
                  <a:srgbClr val="0033CC"/>
                </a:solidFill>
              </a:rPr>
              <a:t>[arXiv:2403.18411]</a:t>
            </a:r>
            <a:endParaRPr lang="ko-KR" altLang="en-US" sz="1600" dirty="0"/>
          </a:p>
        </p:txBody>
      </p:sp>
      <p:sp>
        <p:nvSpPr>
          <p:cNvPr id="8" name="TextBox 7">
            <a:extLst>
              <a:ext uri="{FF2B5EF4-FFF2-40B4-BE49-F238E27FC236}">
                <a16:creationId xmlns:a16="http://schemas.microsoft.com/office/drawing/2014/main" id="{6C7067CC-3C67-5C3C-17E5-DA356D237F9F}"/>
              </a:ext>
            </a:extLst>
          </p:cNvPr>
          <p:cNvSpPr txBox="1"/>
          <p:nvPr/>
        </p:nvSpPr>
        <p:spPr>
          <a:xfrm>
            <a:off x="653142" y="5298528"/>
            <a:ext cx="7427167" cy="646331"/>
          </a:xfrm>
          <a:prstGeom prst="rect">
            <a:avLst/>
          </a:prstGeom>
          <a:noFill/>
        </p:spPr>
        <p:txBody>
          <a:bodyPr wrap="square">
            <a:spAutoFit/>
          </a:bodyPr>
          <a:lstStyle/>
          <a:p>
            <a:r>
              <a:rPr lang="en-US" altLang="ko-KR" dirty="0"/>
              <a:t>Therefore, the hidden-color contributions significantly affect the physical hyperfine masses, further supporting the tetraquark nature of the two nonets.</a:t>
            </a:r>
            <a:endParaRPr lang="ko-KR" altLang="en-US" dirty="0"/>
          </a:p>
        </p:txBody>
      </p:sp>
    </p:spTree>
    <p:extLst>
      <p:ext uri="{BB962C8B-B14F-4D97-AF65-F5344CB8AC3E}">
        <p14:creationId xmlns:p14="http://schemas.microsoft.com/office/powerpoint/2010/main" val="33973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D9DE54C-ABD6-344A-45D7-6C7EE4E7A874}"/>
                  </a:ext>
                </a:extLst>
              </p:cNvPr>
              <p:cNvSpPr txBox="1"/>
              <p:nvPr/>
            </p:nvSpPr>
            <p:spPr>
              <a:xfrm>
                <a:off x="425180" y="2958482"/>
                <a:ext cx="8569530" cy="667747"/>
              </a:xfrm>
              <a:prstGeom prst="rect">
                <a:avLst/>
              </a:prstGeom>
              <a:noFill/>
            </p:spPr>
            <p:txBody>
              <a:bodyPr wrap="square">
                <a:spAutoFit/>
              </a:bodyPr>
              <a:lstStyle/>
              <a:p>
                <a:pPr marL="285750" indent="-285750">
                  <a:buFont typeface="Wingdings" panose="05000000000000000000" pitchFamily="2" charset="2"/>
                  <a:buChar char="§"/>
                </a:pPr>
                <a:r>
                  <a:rPr lang="en-US" altLang="ko-KR" dirty="0">
                    <a:solidFill>
                      <a:srgbClr val="131413"/>
                    </a:solidFill>
                  </a:rPr>
                  <a:t>This model predicts that </a:t>
                </a:r>
                <a14:m>
                  <m:oMath xmlns:m="http://schemas.openxmlformats.org/officeDocument/2006/math">
                    <m:d>
                      <m:dPr>
                        <m:begChr m:val="|"/>
                        <m:endChr m:val="|"/>
                        <m:ctrlPr>
                          <a:rPr lang="en-US" altLang="ko-KR" i="1" smtClean="0">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𝐺</m:t>
                        </m:r>
                      </m:e>
                    </m:d>
                  </m:oMath>
                </a14:m>
                <a:r>
                  <a:rPr lang="en-US" altLang="ko-KR" dirty="0"/>
                  <a:t>(light nonet) </a:t>
                </a:r>
                <a14:m>
                  <m:oMath xmlns:m="http://schemas.openxmlformats.org/officeDocument/2006/math">
                    <m:r>
                      <a:rPr lang="en-US" altLang="ko-KR" i="1">
                        <a:solidFill>
                          <a:srgbClr val="C00000"/>
                        </a:solidFill>
                        <a:latin typeface="Cambria Math" panose="02040503050406030204" pitchFamily="18" charset="0"/>
                        <a:ea typeface="Cambria Math" panose="02040503050406030204" pitchFamily="18" charset="0"/>
                      </a:rPr>
                      <m:t>≫</m:t>
                    </m:r>
                    <m:d>
                      <m:dPr>
                        <m:begChr m:val="|"/>
                        <m:endChr m:val="|"/>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𝐺</m:t>
                        </m:r>
                        <m:r>
                          <a:rPr lang="en-US" altLang="ko-KR" b="0" i="1" smtClean="0">
                            <a:solidFill>
                              <a:srgbClr val="0033CC"/>
                            </a:solidFill>
                            <a:latin typeface="Cambria Math" panose="02040503050406030204" pitchFamily="18" charset="0"/>
                          </a:rPr>
                          <m:t>′</m:t>
                        </m:r>
                      </m:e>
                    </m:d>
                  </m:oMath>
                </a14:m>
                <a:r>
                  <a:rPr lang="en-US" altLang="ko-KR" dirty="0"/>
                  <a:t> (heavy nonet)</a:t>
                </a:r>
                <a:r>
                  <a:rPr lang="en-US" altLang="ko-KR" dirty="0">
                    <a:solidFill>
                      <a:srgbClr val="131413"/>
                    </a:solidFill>
                  </a:rPr>
                  <a:t>, which is supported by the experimental widths, </a:t>
                </a:r>
                <a14:m>
                  <m:oMath xmlns:m="http://schemas.openxmlformats.org/officeDocument/2006/math">
                    <m:sSub>
                      <m:sSubPr>
                        <m:ctrlPr>
                          <a:rPr lang="en-US" altLang="ko-KR" i="1">
                            <a:solidFill>
                              <a:srgbClr val="0033CC"/>
                            </a:solidFill>
                            <a:latin typeface="Cambria Math" panose="02040503050406030204" pitchFamily="18" charset="0"/>
                          </a:rPr>
                        </m:ctrlPr>
                      </m:sSubPr>
                      <m:e>
                        <m:r>
                          <m:rPr>
                            <m:sty m:val="p"/>
                          </m:rPr>
                          <a:rPr lang="el-GR" altLang="ko-KR" i="1">
                            <a:solidFill>
                              <a:srgbClr val="0033CC"/>
                            </a:solidFill>
                            <a:latin typeface="Cambria Math" panose="02040503050406030204" pitchFamily="18" charset="0"/>
                            <a:ea typeface="Cambria Math" panose="02040503050406030204" pitchFamily="18" charset="0"/>
                          </a:rPr>
                          <m:t>Γ</m:t>
                        </m:r>
                      </m:e>
                      <m:sub>
                        <m:r>
                          <a:rPr lang="en-US" altLang="ko-KR" i="1">
                            <a:solidFill>
                              <a:srgbClr val="0033CC"/>
                            </a:solidFill>
                            <a:latin typeface="Cambria Math" panose="02040503050406030204" pitchFamily="18" charset="0"/>
                          </a:rPr>
                          <m:t>𝑒𝑥𝑝</m:t>
                        </m:r>
                      </m:sub>
                    </m:sSub>
                  </m:oMath>
                </a14:m>
                <a:r>
                  <a:rPr lang="en-US" altLang="ko-KR" dirty="0"/>
                  <a:t>(light nonet)</a:t>
                </a:r>
                <a:r>
                  <a:rPr lang="en-US" altLang="ko-KR" dirty="0">
                    <a:solidFill>
                      <a:srgbClr val="0033CC"/>
                    </a:solidFill>
                  </a:rPr>
                  <a:t> </a:t>
                </a:r>
                <a14:m>
                  <m:oMath xmlns:m="http://schemas.openxmlformats.org/officeDocument/2006/math">
                    <m:r>
                      <a:rPr lang="en-US" altLang="ko-KR" i="1">
                        <a:solidFill>
                          <a:srgbClr val="C00000"/>
                        </a:solidFill>
                        <a:latin typeface="Cambria Math" panose="02040503050406030204" pitchFamily="18" charset="0"/>
                        <a:ea typeface="Cambria Math" panose="02040503050406030204" pitchFamily="18" charset="0"/>
                      </a:rPr>
                      <m:t>≳</m:t>
                    </m:r>
                    <m:sSub>
                      <m:sSubPr>
                        <m:ctrlPr>
                          <a:rPr lang="en-US" altLang="ko-KR" i="1">
                            <a:solidFill>
                              <a:srgbClr val="0033CC"/>
                            </a:solidFill>
                            <a:latin typeface="Cambria Math" panose="02040503050406030204" pitchFamily="18" charset="0"/>
                          </a:rPr>
                        </m:ctrlPr>
                      </m:sSubPr>
                      <m:e>
                        <m:r>
                          <m:rPr>
                            <m:sty m:val="p"/>
                          </m:rPr>
                          <a:rPr lang="el-GR" altLang="ko-KR" i="1">
                            <a:solidFill>
                              <a:srgbClr val="0033CC"/>
                            </a:solidFill>
                            <a:latin typeface="Cambria Math" panose="02040503050406030204" pitchFamily="18" charset="0"/>
                            <a:ea typeface="Cambria Math" panose="02040503050406030204" pitchFamily="18" charset="0"/>
                          </a:rPr>
                          <m:t>Γ</m:t>
                        </m:r>
                      </m:e>
                      <m:sub>
                        <m:r>
                          <a:rPr lang="en-US" altLang="ko-KR" i="1">
                            <a:solidFill>
                              <a:srgbClr val="0033CC"/>
                            </a:solidFill>
                            <a:latin typeface="Cambria Math" panose="02040503050406030204" pitchFamily="18" charset="0"/>
                          </a:rPr>
                          <m:t>𝑒𝑥𝑝</m:t>
                        </m:r>
                      </m:sub>
                    </m:sSub>
                  </m:oMath>
                </a14:m>
                <a:r>
                  <a:rPr lang="en-US" altLang="ko-KR" dirty="0"/>
                  <a:t>(heavy nonet)</a:t>
                </a:r>
                <a:r>
                  <a:rPr lang="en-US" altLang="ko-KR" dirty="0">
                    <a:solidFill>
                      <a:srgbClr val="0033CC"/>
                    </a:solidFill>
                  </a:rPr>
                  <a:t>.</a:t>
                </a:r>
                <a:r>
                  <a:rPr lang="en-US" altLang="ko-KR" dirty="0">
                    <a:solidFill>
                      <a:srgbClr val="131413"/>
                    </a:solidFill>
                  </a:rPr>
                  <a:t> </a:t>
                </a:r>
              </a:p>
            </p:txBody>
          </p:sp>
        </mc:Choice>
        <mc:Fallback xmlns="">
          <p:sp>
            <p:nvSpPr>
              <p:cNvPr id="15" name="TextBox 14">
                <a:extLst>
                  <a:ext uri="{FF2B5EF4-FFF2-40B4-BE49-F238E27FC236}">
                    <a16:creationId xmlns:a16="http://schemas.microsoft.com/office/drawing/2014/main" id="{7D9DE54C-ABD6-344A-45D7-6C7EE4E7A874}"/>
                  </a:ext>
                </a:extLst>
              </p:cNvPr>
              <p:cNvSpPr txBox="1">
                <a:spLocks noRot="1" noChangeAspect="1" noMove="1" noResize="1" noEditPoints="1" noAdjustHandles="1" noChangeArrowheads="1" noChangeShapeType="1" noTextEdit="1"/>
              </p:cNvSpPr>
              <p:nvPr/>
            </p:nvSpPr>
            <p:spPr>
              <a:xfrm>
                <a:off x="425180" y="2958482"/>
                <a:ext cx="8569530" cy="667747"/>
              </a:xfrm>
              <a:prstGeom prst="rect">
                <a:avLst/>
              </a:prstGeom>
              <a:blipFill>
                <a:blip r:embed="rId3"/>
                <a:stretch>
                  <a:fillRect l="-498" t="-4545" b="-1090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p:cNvSpPr/>
              <p:nvPr/>
            </p:nvSpPr>
            <p:spPr>
              <a:xfrm>
                <a:off x="433160" y="800200"/>
                <a:ext cx="8272301" cy="646331"/>
              </a:xfrm>
              <a:prstGeom prst="rect">
                <a:avLst/>
              </a:prstGeom>
            </p:spPr>
            <p:txBody>
              <a:bodyPr wrap="square">
                <a:spAutoFit/>
              </a:bodyPr>
              <a:lstStyle/>
              <a:p>
                <a:pPr marL="266700" indent="-266700">
                  <a:buFont typeface="Wingdings" panose="05000000000000000000" pitchFamily="2" charset="2"/>
                  <a:buChar char="§"/>
                </a:pPr>
                <a:r>
                  <a:rPr lang="en-US" altLang="ko-KR" dirty="0">
                    <a:solidFill>
                      <a:srgbClr val="131413"/>
                    </a:solidFill>
                  </a:rPr>
                  <a:t>In this talk, we have demonstrated that the tetraquark mixing model can reasonably well explain the two nonets </a:t>
                </a:r>
                <a:r>
                  <a:rPr lang="en-US" altLang="ko-KR" dirty="0"/>
                  <a:t>in</a:t>
                </a:r>
                <a:r>
                  <a:rPr lang="en-US" altLang="ko-KR" dirty="0">
                    <a:solidFill>
                      <a:prstClr val="black"/>
                    </a:solidFill>
                  </a:rPr>
                  <a:t> </a:t>
                </a:r>
                <a14:m>
                  <m:oMath xmlns:m="http://schemas.openxmlformats.org/officeDocument/2006/math">
                    <m:sSup>
                      <m:sSupPr>
                        <m:ctrlPr>
                          <a:rPr lang="en-US" altLang="ko-KR" i="1" smtClean="0">
                            <a:solidFill>
                              <a:prstClr val="black"/>
                            </a:solidFill>
                            <a:latin typeface="Cambria Math" panose="02040503050406030204" pitchFamily="18" charset="0"/>
                          </a:rPr>
                        </m:ctrlPr>
                      </m:sSupPr>
                      <m:e>
                        <m:r>
                          <a:rPr lang="en-US" altLang="ko-KR" b="0" i="1" smtClean="0">
                            <a:solidFill>
                              <a:prstClr val="black"/>
                            </a:solidFill>
                            <a:latin typeface="Cambria Math" panose="02040503050406030204" pitchFamily="18" charset="0"/>
                          </a:rPr>
                          <m:t>𝐽</m:t>
                        </m:r>
                      </m:e>
                      <m:sup>
                        <m:r>
                          <a:rPr lang="en-US" altLang="ko-KR" b="0" i="1" smtClean="0">
                            <a:solidFill>
                              <a:prstClr val="black"/>
                            </a:solidFill>
                            <a:latin typeface="Cambria Math" panose="02040503050406030204" pitchFamily="18" charset="0"/>
                          </a:rPr>
                          <m:t>𝑃</m:t>
                        </m:r>
                      </m:sup>
                    </m:sSup>
                    <m:r>
                      <a:rPr lang="en-US" altLang="ko-KR" b="0" i="1" smtClean="0">
                        <a:solidFill>
                          <a:prstClr val="black"/>
                        </a:solidFill>
                        <a:latin typeface="Cambria Math" panose="02040503050406030204" pitchFamily="18" charset="0"/>
                      </a:rPr>
                      <m:t>=</m:t>
                    </m:r>
                    <m:sSup>
                      <m:sSupPr>
                        <m:ctrlPr>
                          <a:rPr lang="en-US" altLang="ko-KR" i="1">
                            <a:solidFill>
                              <a:prstClr val="black"/>
                            </a:solidFill>
                            <a:latin typeface="Cambria Math" panose="02040503050406030204" pitchFamily="18" charset="0"/>
                          </a:rPr>
                        </m:ctrlPr>
                      </m:sSupPr>
                      <m:e>
                        <m:r>
                          <a:rPr lang="en-US" altLang="ko-KR" i="1">
                            <a:solidFill>
                              <a:prstClr val="black"/>
                            </a:solidFill>
                            <a:latin typeface="Cambria Math" panose="02040503050406030204" pitchFamily="18" charset="0"/>
                          </a:rPr>
                          <m:t>0</m:t>
                        </m:r>
                      </m:e>
                      <m:sup>
                        <m:r>
                          <a:rPr lang="en-US" altLang="ko-KR" i="1">
                            <a:solidFill>
                              <a:prstClr val="black"/>
                            </a:solidFill>
                            <a:latin typeface="Cambria Math" panose="02040503050406030204" pitchFamily="18" charset="0"/>
                          </a:rPr>
                          <m:t>+</m:t>
                        </m:r>
                      </m:sup>
                    </m:sSup>
                    <m:r>
                      <a:rPr lang="en-US" altLang="ko-KR" i="1">
                        <a:solidFill>
                          <a:prstClr val="black"/>
                        </a:solidFill>
                        <a:latin typeface="Cambria Math" panose="02040503050406030204" pitchFamily="18" charset="0"/>
                      </a:rPr>
                      <m:t> </m:t>
                    </m:r>
                  </m:oMath>
                </a14:m>
                <a:r>
                  <a:rPr lang="en-US" altLang="ko-KR" dirty="0">
                    <a:solidFill>
                      <a:srgbClr val="131413"/>
                    </a:solidFill>
                  </a:rPr>
                  <a:t>: </a:t>
                </a:r>
              </a:p>
            </p:txBody>
          </p:sp>
        </mc:Choice>
        <mc:Fallback xmlns="">
          <p:sp>
            <p:nvSpPr>
              <p:cNvPr id="4" name="직사각형 3"/>
              <p:cNvSpPr>
                <a:spLocks noRot="1" noChangeAspect="1" noMove="1" noResize="1" noEditPoints="1" noAdjustHandles="1" noChangeArrowheads="1" noChangeShapeType="1" noTextEdit="1"/>
              </p:cNvSpPr>
              <p:nvPr/>
            </p:nvSpPr>
            <p:spPr>
              <a:xfrm>
                <a:off x="433160" y="800200"/>
                <a:ext cx="8272301" cy="646331"/>
              </a:xfrm>
              <a:prstGeom prst="rect">
                <a:avLst/>
              </a:prstGeom>
              <a:blipFill>
                <a:blip r:embed="rId4"/>
                <a:stretch>
                  <a:fillRect l="-442" t="-4717" r="-884" b="-14151"/>
                </a:stretch>
              </a:blipFill>
            </p:spPr>
            <p:txBody>
              <a:bodyPr/>
              <a:lstStyle/>
              <a:p>
                <a:r>
                  <a:rPr lang="ko-KR" altLang="en-US">
                    <a:noFill/>
                  </a:rPr>
                  <a:t> </a:t>
                </a:r>
              </a:p>
            </p:txBody>
          </p:sp>
        </mc:Fallback>
      </mc:AlternateContent>
      <p:sp>
        <p:nvSpPr>
          <p:cNvPr id="2" name="슬라이드 번호 개체 틀 1"/>
          <p:cNvSpPr>
            <a:spLocks noGrp="1"/>
          </p:cNvSpPr>
          <p:nvPr>
            <p:ph type="sldNum" sz="quarter" idx="12"/>
          </p:nvPr>
        </p:nvSpPr>
        <p:spPr/>
        <p:txBody>
          <a:bodyPr/>
          <a:lstStyle/>
          <a:p>
            <a:fld id="{DD6C7ACD-A43A-4791-9360-251F151CC5DF}" type="slidenum">
              <a:rPr lang="ko-KR" altLang="en-US" smtClean="0"/>
              <a:t>28</a:t>
            </a:fld>
            <a:endParaRPr lang="ko-KR" altLang="en-US"/>
          </a:p>
        </p:txBody>
      </p:sp>
      <p:sp>
        <p:nvSpPr>
          <p:cNvPr id="6" name="직사각형 5">
            <a:extLst>
              <a:ext uri="{FF2B5EF4-FFF2-40B4-BE49-F238E27FC236}">
                <a16:creationId xmlns:a16="http://schemas.microsoft.com/office/drawing/2014/main" id="{D42A5FDE-F207-A18B-C6EE-5E6D553F9827}"/>
              </a:ext>
            </a:extLst>
          </p:cNvPr>
          <p:cNvSpPr/>
          <p:nvPr/>
        </p:nvSpPr>
        <p:spPr>
          <a:xfrm>
            <a:off x="471841" y="380912"/>
            <a:ext cx="1191589" cy="400110"/>
          </a:xfrm>
          <a:prstGeom prst="rect">
            <a:avLst/>
          </a:prstGeom>
          <a:solidFill>
            <a:schemeClr val="accent6">
              <a:lumMod val="20000"/>
              <a:lumOff val="80000"/>
            </a:schemeClr>
          </a:solidFill>
        </p:spPr>
        <p:txBody>
          <a:bodyPr wrap="square">
            <a:spAutoFit/>
          </a:bodyPr>
          <a:lstStyle/>
          <a:p>
            <a:r>
              <a:rPr lang="en-US" altLang="ko-KR" sz="2000" dirty="0"/>
              <a:t>Summary </a:t>
            </a:r>
            <a:endParaRPr lang="ko-KR" altLang="en-US" sz="2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264F91-17E9-8112-0E41-38BF07C2800D}"/>
                  </a:ext>
                </a:extLst>
              </p:cNvPr>
              <p:cNvSpPr txBox="1"/>
              <p:nvPr/>
            </p:nvSpPr>
            <p:spPr>
              <a:xfrm>
                <a:off x="736281" y="1407268"/>
                <a:ext cx="5522172" cy="646331"/>
              </a:xfrm>
              <a:prstGeom prst="rect">
                <a:avLst/>
              </a:prstGeom>
              <a:noFill/>
            </p:spPr>
            <p:txBody>
              <a:bodyPr wrap="square">
                <a:spAutoFit/>
              </a:bodyPr>
              <a:lstStyle/>
              <a:p>
                <a:r>
                  <a:rPr lang="en-US" altLang="ko-KR" sz="1800" dirty="0">
                    <a:solidFill>
                      <a:srgbClr val="131413"/>
                    </a:solidFill>
                  </a:rPr>
                  <a:t>Heavy nonet: </a:t>
                </a:r>
                <a14:m>
                  <m:oMath xmlns:m="http://schemas.openxmlformats.org/officeDocument/2006/math">
                    <m:sSub>
                      <m:sSubPr>
                        <m:ctrlPr>
                          <a:rPr lang="en-US" altLang="ko-KR" sz="1800" i="1">
                            <a:solidFill>
                              <a:srgbClr val="0033CC"/>
                            </a:solidFill>
                            <a:latin typeface="Cambria Math" panose="02040503050406030204" pitchFamily="18" charset="0"/>
                          </a:rPr>
                        </m:ctrlPr>
                      </m:sSubPr>
                      <m:e>
                        <m:r>
                          <a:rPr lang="en-US" altLang="ko-KR" sz="1800" i="1">
                            <a:solidFill>
                              <a:srgbClr val="0033CC"/>
                            </a:solidFill>
                            <a:latin typeface="Cambria Math" panose="02040503050406030204" pitchFamily="18" charset="0"/>
                          </a:rPr>
                          <m:t>𝑎</m:t>
                        </m:r>
                      </m:e>
                      <m:sub>
                        <m:r>
                          <a:rPr lang="en-US" altLang="ko-KR" sz="1800" i="1">
                            <a:solidFill>
                              <a:srgbClr val="0033CC"/>
                            </a:solidFill>
                            <a:latin typeface="Cambria Math" panose="02040503050406030204" pitchFamily="18" charset="0"/>
                          </a:rPr>
                          <m:t>0</m:t>
                        </m:r>
                      </m:sub>
                    </m:sSub>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1450</m:t>
                        </m:r>
                      </m:e>
                    </m:d>
                    <m:r>
                      <a:rPr lang="en-US" altLang="ko-KR" sz="1800" i="1">
                        <a:solidFill>
                          <a:srgbClr val="0033CC"/>
                        </a:solidFill>
                        <a:latin typeface="Cambria Math" panose="02040503050406030204" pitchFamily="18" charset="0"/>
                      </a:rPr>
                      <m:t>,</m:t>
                    </m:r>
                    <m:sSubSup>
                      <m:sSubSupPr>
                        <m:ctrlPr>
                          <a:rPr lang="en-US" altLang="ko-KR" sz="1800" i="1">
                            <a:solidFill>
                              <a:srgbClr val="0033CC"/>
                            </a:solidFill>
                            <a:latin typeface="Cambria Math" panose="02040503050406030204" pitchFamily="18" charset="0"/>
                          </a:rPr>
                        </m:ctrlPr>
                      </m:sSubSupPr>
                      <m:e>
                        <m:r>
                          <a:rPr lang="en-US" altLang="ko-KR" sz="1800" i="1">
                            <a:solidFill>
                              <a:srgbClr val="0033CC"/>
                            </a:solidFill>
                            <a:latin typeface="Cambria Math" panose="02040503050406030204" pitchFamily="18" charset="0"/>
                          </a:rPr>
                          <m:t>𝐾</m:t>
                        </m:r>
                      </m:e>
                      <m:sub>
                        <m:r>
                          <a:rPr lang="en-US" altLang="ko-KR" sz="1800" i="1">
                            <a:solidFill>
                              <a:srgbClr val="0033CC"/>
                            </a:solidFill>
                            <a:latin typeface="Cambria Math" panose="02040503050406030204" pitchFamily="18" charset="0"/>
                          </a:rPr>
                          <m:t>0</m:t>
                        </m:r>
                      </m:sub>
                      <m:sup>
                        <m:r>
                          <a:rPr lang="en-US" altLang="ko-KR" sz="1800" i="1">
                            <a:solidFill>
                              <a:srgbClr val="0033CC"/>
                            </a:solidFill>
                            <a:latin typeface="Cambria Math" panose="02040503050406030204" pitchFamily="18" charset="0"/>
                          </a:rPr>
                          <m:t>∗</m:t>
                        </m:r>
                      </m:sup>
                    </m:sSubSup>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1430</m:t>
                        </m:r>
                      </m:e>
                    </m:d>
                    <m:r>
                      <a:rPr lang="en-US" altLang="ko-KR" sz="1800" i="1">
                        <a:solidFill>
                          <a:srgbClr val="0033CC"/>
                        </a:solidFill>
                        <a:latin typeface="Cambria Math" panose="02040503050406030204" pitchFamily="18" charset="0"/>
                      </a:rPr>
                      <m:t>, </m:t>
                    </m:r>
                    <m:sSub>
                      <m:sSubPr>
                        <m:ctrlPr>
                          <a:rPr lang="en-US" altLang="ko-KR" sz="1800" i="1">
                            <a:solidFill>
                              <a:srgbClr val="0033CC"/>
                            </a:solidFill>
                            <a:latin typeface="Cambria Math" panose="02040503050406030204" pitchFamily="18" charset="0"/>
                          </a:rPr>
                        </m:ctrlPr>
                      </m:sSubPr>
                      <m:e>
                        <m:r>
                          <a:rPr lang="en-US" altLang="ko-KR" sz="1800" i="1">
                            <a:solidFill>
                              <a:srgbClr val="0033CC"/>
                            </a:solidFill>
                            <a:latin typeface="Cambria Math" panose="02040503050406030204" pitchFamily="18" charset="0"/>
                          </a:rPr>
                          <m:t>𝑓</m:t>
                        </m:r>
                      </m:e>
                      <m:sub>
                        <m:r>
                          <a:rPr lang="en-US" altLang="ko-KR" sz="1800" i="1">
                            <a:solidFill>
                              <a:srgbClr val="0033CC"/>
                            </a:solidFill>
                            <a:latin typeface="Cambria Math" panose="02040503050406030204" pitchFamily="18" charset="0"/>
                          </a:rPr>
                          <m:t>0</m:t>
                        </m:r>
                      </m:sub>
                    </m:sSub>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1370</m:t>
                        </m:r>
                      </m:e>
                    </m:d>
                    <m:r>
                      <a:rPr lang="en-US" altLang="ko-KR" sz="1800" i="1">
                        <a:solidFill>
                          <a:srgbClr val="0033CC"/>
                        </a:solidFill>
                        <a:latin typeface="Cambria Math" panose="02040503050406030204" pitchFamily="18" charset="0"/>
                      </a:rPr>
                      <m:t>,</m:t>
                    </m:r>
                    <m:sSub>
                      <m:sSubPr>
                        <m:ctrlPr>
                          <a:rPr lang="en-US" altLang="ko-KR" sz="1800" i="1">
                            <a:solidFill>
                              <a:srgbClr val="0033CC"/>
                            </a:solidFill>
                            <a:latin typeface="Cambria Math" panose="02040503050406030204" pitchFamily="18" charset="0"/>
                          </a:rPr>
                        </m:ctrlPr>
                      </m:sSubPr>
                      <m:e>
                        <m:r>
                          <a:rPr lang="en-US" altLang="ko-KR" sz="1800" i="1">
                            <a:solidFill>
                              <a:srgbClr val="0033CC"/>
                            </a:solidFill>
                            <a:latin typeface="Cambria Math" panose="02040503050406030204" pitchFamily="18" charset="0"/>
                          </a:rPr>
                          <m:t>𝑓</m:t>
                        </m:r>
                      </m:e>
                      <m:sub>
                        <m:r>
                          <a:rPr lang="en-US" altLang="ko-KR" sz="1800" i="1">
                            <a:solidFill>
                              <a:srgbClr val="0033CC"/>
                            </a:solidFill>
                            <a:latin typeface="Cambria Math" panose="02040503050406030204" pitchFamily="18" charset="0"/>
                          </a:rPr>
                          <m:t>0</m:t>
                        </m:r>
                      </m:sub>
                    </m:sSub>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1500</m:t>
                        </m:r>
                      </m:e>
                    </m:d>
                  </m:oMath>
                </a14:m>
                <a:endParaRPr lang="en-US" altLang="ko-KR" sz="1800" dirty="0">
                  <a:solidFill>
                    <a:srgbClr val="131413"/>
                  </a:solidFill>
                </a:endParaRPr>
              </a:p>
              <a:p>
                <a:r>
                  <a:rPr lang="en-US" altLang="ko-KR" sz="1800" dirty="0">
                    <a:solidFill>
                      <a:srgbClr val="131413"/>
                    </a:solidFill>
                  </a:rPr>
                  <a:t>Light nonet : </a:t>
                </a:r>
                <a:r>
                  <a:rPr lang="en-US" altLang="ko-KR" dirty="0">
                    <a:solidFill>
                      <a:srgbClr val="131413"/>
                    </a:solidFill>
                  </a:rPr>
                  <a:t> </a:t>
                </a:r>
                <a14:m>
                  <m:oMath xmlns:m="http://schemas.openxmlformats.org/officeDocument/2006/math">
                    <m:sSub>
                      <m:sSubPr>
                        <m:ctrlPr>
                          <a:rPr lang="en-US" altLang="ko-KR" sz="1800" i="1">
                            <a:solidFill>
                              <a:srgbClr val="0033CC"/>
                            </a:solidFill>
                            <a:latin typeface="Cambria Math" panose="02040503050406030204" pitchFamily="18" charset="0"/>
                          </a:rPr>
                        </m:ctrlPr>
                      </m:sSubPr>
                      <m:e>
                        <m:r>
                          <a:rPr lang="en-US" altLang="ko-KR" sz="1800" i="1">
                            <a:solidFill>
                              <a:srgbClr val="0033CC"/>
                            </a:solidFill>
                            <a:latin typeface="Cambria Math" panose="02040503050406030204" pitchFamily="18" charset="0"/>
                          </a:rPr>
                          <m:t>𝑎</m:t>
                        </m:r>
                      </m:e>
                      <m:sub>
                        <m:r>
                          <a:rPr lang="en-US" altLang="ko-KR" sz="1800" i="1">
                            <a:solidFill>
                              <a:srgbClr val="0033CC"/>
                            </a:solidFill>
                            <a:latin typeface="Cambria Math" panose="02040503050406030204" pitchFamily="18" charset="0"/>
                          </a:rPr>
                          <m:t>0</m:t>
                        </m:r>
                      </m:sub>
                    </m:sSub>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980</m:t>
                        </m:r>
                      </m:e>
                    </m:d>
                    <m:r>
                      <a:rPr lang="en-US" altLang="ko-KR" sz="1800" i="1">
                        <a:solidFill>
                          <a:srgbClr val="0033CC"/>
                        </a:solidFill>
                        <a:latin typeface="Cambria Math" panose="02040503050406030204" pitchFamily="18" charset="0"/>
                      </a:rPr>
                      <m:t>,</m:t>
                    </m:r>
                    <m:sSubSup>
                      <m:sSubSupPr>
                        <m:ctrlPr>
                          <a:rPr lang="en-US" altLang="ko-KR" sz="1800" i="1">
                            <a:solidFill>
                              <a:srgbClr val="0033CC"/>
                            </a:solidFill>
                            <a:latin typeface="Cambria Math" panose="02040503050406030204" pitchFamily="18" charset="0"/>
                          </a:rPr>
                        </m:ctrlPr>
                      </m:sSubSupPr>
                      <m:e>
                        <m:r>
                          <a:rPr lang="en-US" altLang="ko-KR" sz="1800" i="1">
                            <a:solidFill>
                              <a:srgbClr val="0033CC"/>
                            </a:solidFill>
                            <a:latin typeface="Cambria Math" panose="02040503050406030204" pitchFamily="18" charset="0"/>
                          </a:rPr>
                          <m:t>𝐾</m:t>
                        </m:r>
                      </m:e>
                      <m:sub>
                        <m:r>
                          <a:rPr lang="en-US" altLang="ko-KR" sz="1800" i="1">
                            <a:solidFill>
                              <a:srgbClr val="0033CC"/>
                            </a:solidFill>
                            <a:latin typeface="Cambria Math" panose="02040503050406030204" pitchFamily="18" charset="0"/>
                          </a:rPr>
                          <m:t>0</m:t>
                        </m:r>
                      </m:sub>
                      <m:sup>
                        <m:r>
                          <a:rPr lang="en-US" altLang="ko-KR" sz="1800" i="1">
                            <a:solidFill>
                              <a:srgbClr val="0033CC"/>
                            </a:solidFill>
                            <a:latin typeface="Cambria Math" panose="02040503050406030204" pitchFamily="18" charset="0"/>
                          </a:rPr>
                          <m:t>∗</m:t>
                        </m:r>
                      </m:sup>
                    </m:sSubSup>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800</m:t>
                        </m:r>
                      </m:e>
                    </m:d>
                    <m:r>
                      <a:rPr lang="en-US" altLang="ko-KR" sz="1800" i="1">
                        <a:solidFill>
                          <a:srgbClr val="0033CC"/>
                        </a:solidFill>
                        <a:latin typeface="Cambria Math" panose="02040503050406030204" pitchFamily="18" charset="0"/>
                      </a:rPr>
                      <m:t>,</m:t>
                    </m:r>
                    <m:sSub>
                      <m:sSubPr>
                        <m:ctrlPr>
                          <a:rPr lang="en-US" altLang="ko-KR" sz="1800" i="1">
                            <a:solidFill>
                              <a:srgbClr val="0033CC"/>
                            </a:solidFill>
                            <a:latin typeface="Cambria Math" panose="02040503050406030204" pitchFamily="18" charset="0"/>
                          </a:rPr>
                        </m:ctrlPr>
                      </m:sSubPr>
                      <m:e>
                        <m:r>
                          <a:rPr lang="en-US" altLang="ko-KR" sz="1800" i="1">
                            <a:solidFill>
                              <a:srgbClr val="0033CC"/>
                            </a:solidFill>
                            <a:latin typeface="Cambria Math" panose="02040503050406030204" pitchFamily="18" charset="0"/>
                          </a:rPr>
                          <m:t>𝑓</m:t>
                        </m:r>
                      </m:e>
                      <m:sub>
                        <m:r>
                          <a:rPr lang="en-US" altLang="ko-KR" sz="1800" i="1">
                            <a:solidFill>
                              <a:srgbClr val="0033CC"/>
                            </a:solidFill>
                            <a:latin typeface="Cambria Math" panose="02040503050406030204" pitchFamily="18" charset="0"/>
                          </a:rPr>
                          <m:t>0</m:t>
                        </m:r>
                      </m:sub>
                    </m:sSub>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500</m:t>
                        </m:r>
                      </m:e>
                    </m:d>
                    <m:r>
                      <a:rPr lang="en-US" altLang="ko-KR" sz="1800" i="1">
                        <a:solidFill>
                          <a:srgbClr val="0033CC"/>
                        </a:solidFill>
                        <a:latin typeface="Cambria Math" panose="02040503050406030204" pitchFamily="18" charset="0"/>
                      </a:rPr>
                      <m:t>, </m:t>
                    </m:r>
                    <m:sSub>
                      <m:sSubPr>
                        <m:ctrlPr>
                          <a:rPr lang="en-US" altLang="ko-KR" sz="1800" i="1">
                            <a:solidFill>
                              <a:srgbClr val="0033CC"/>
                            </a:solidFill>
                            <a:latin typeface="Cambria Math" panose="02040503050406030204" pitchFamily="18" charset="0"/>
                          </a:rPr>
                        </m:ctrlPr>
                      </m:sSubPr>
                      <m:e>
                        <m:r>
                          <a:rPr lang="en-US" altLang="ko-KR" sz="1800" i="1">
                            <a:solidFill>
                              <a:srgbClr val="0033CC"/>
                            </a:solidFill>
                            <a:latin typeface="Cambria Math" panose="02040503050406030204" pitchFamily="18" charset="0"/>
                          </a:rPr>
                          <m:t>𝑓</m:t>
                        </m:r>
                      </m:e>
                      <m:sub>
                        <m:r>
                          <a:rPr lang="en-US" altLang="ko-KR" sz="1800" i="1">
                            <a:solidFill>
                              <a:srgbClr val="0033CC"/>
                            </a:solidFill>
                            <a:latin typeface="Cambria Math" panose="02040503050406030204" pitchFamily="18" charset="0"/>
                          </a:rPr>
                          <m:t>0</m:t>
                        </m:r>
                      </m:sub>
                    </m:sSub>
                    <m:d>
                      <m:dPr>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980</m:t>
                        </m:r>
                      </m:e>
                    </m:d>
                  </m:oMath>
                </a14:m>
                <a:endParaRPr lang="ko-KR" altLang="en-US" dirty="0"/>
              </a:p>
            </p:txBody>
          </p:sp>
        </mc:Choice>
        <mc:Fallback xmlns="">
          <p:sp>
            <p:nvSpPr>
              <p:cNvPr id="9" name="TextBox 8">
                <a:extLst>
                  <a:ext uri="{FF2B5EF4-FFF2-40B4-BE49-F238E27FC236}">
                    <a16:creationId xmlns:a16="http://schemas.microsoft.com/office/drawing/2014/main" id="{34264F91-17E9-8112-0E41-38BF07C2800D}"/>
                  </a:ext>
                </a:extLst>
              </p:cNvPr>
              <p:cNvSpPr txBox="1">
                <a:spLocks noRot="1" noChangeAspect="1" noMove="1" noResize="1" noEditPoints="1" noAdjustHandles="1" noChangeArrowheads="1" noChangeShapeType="1" noTextEdit="1"/>
              </p:cNvSpPr>
              <p:nvPr/>
            </p:nvSpPr>
            <p:spPr>
              <a:xfrm>
                <a:off x="736281" y="1407268"/>
                <a:ext cx="5522172" cy="646331"/>
              </a:xfrm>
              <a:prstGeom prst="rect">
                <a:avLst/>
              </a:prstGeom>
              <a:blipFill>
                <a:blip r:embed="rId5"/>
                <a:stretch>
                  <a:fillRect l="-993" t="-5660" b="-14151"/>
                </a:stretch>
              </a:blipFill>
            </p:spPr>
            <p:txBody>
              <a:bodyPr/>
              <a:lstStyle/>
              <a:p>
                <a:r>
                  <a:rPr lang="ko-KR" altLang="en-US">
                    <a:noFill/>
                  </a:rPr>
                  <a:t> </a:t>
                </a:r>
              </a:p>
            </p:txBody>
          </p:sp>
        </mc:Fallback>
      </mc:AlternateContent>
      <p:sp>
        <p:nvSpPr>
          <p:cNvPr id="13" name="TextBox 12">
            <a:extLst>
              <a:ext uri="{FF2B5EF4-FFF2-40B4-BE49-F238E27FC236}">
                <a16:creationId xmlns:a16="http://schemas.microsoft.com/office/drawing/2014/main" id="{C4D781A1-BCFD-9DF1-5114-3C070F8C0AE2}"/>
              </a:ext>
            </a:extLst>
          </p:cNvPr>
          <p:cNvSpPr txBox="1"/>
          <p:nvPr/>
        </p:nvSpPr>
        <p:spPr>
          <a:xfrm>
            <a:off x="434509" y="2401881"/>
            <a:ext cx="8056347"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solidFill>
                  <a:srgbClr val="131413"/>
                </a:solidFill>
              </a:rPr>
              <a:t>It can qualitatively describe the </a:t>
            </a:r>
            <a:r>
              <a:rPr lang="en-US" altLang="ko-KR" dirty="0">
                <a:solidFill>
                  <a:srgbClr val="0033CC"/>
                </a:solidFill>
              </a:rPr>
              <a:t>masses</a:t>
            </a:r>
            <a:r>
              <a:rPr lang="en-US" altLang="ko-KR" dirty="0">
                <a:solidFill>
                  <a:srgbClr val="131413"/>
                </a:solidFill>
              </a:rPr>
              <a:t> and the</a:t>
            </a:r>
            <a:r>
              <a:rPr lang="en-US" altLang="ko-KR" dirty="0">
                <a:solidFill>
                  <a:srgbClr val="0033CC"/>
                </a:solidFill>
              </a:rPr>
              <a:t> mass differences </a:t>
            </a:r>
            <a:r>
              <a:rPr lang="en-US" altLang="ko-KR" dirty="0">
                <a:solidFill>
                  <a:srgbClr val="131413"/>
                </a:solidFill>
              </a:rPr>
              <a:t>between the two nonets.</a:t>
            </a:r>
          </a:p>
        </p:txBody>
      </p:sp>
      <p:sp>
        <p:nvSpPr>
          <p:cNvPr id="8" name="TextBox 7">
            <a:extLst>
              <a:ext uri="{FF2B5EF4-FFF2-40B4-BE49-F238E27FC236}">
                <a16:creationId xmlns:a16="http://schemas.microsoft.com/office/drawing/2014/main" id="{E0D6E263-03BE-3DFD-0768-6881D068297F}"/>
              </a:ext>
            </a:extLst>
          </p:cNvPr>
          <p:cNvSpPr txBox="1"/>
          <p:nvPr/>
        </p:nvSpPr>
        <p:spPr>
          <a:xfrm>
            <a:off x="419482" y="3523874"/>
            <a:ext cx="8210144"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Hidden-color components, unique to tetraquarks, are found to contribute substantially to the hyperfine masses of the two nonets. </a:t>
            </a:r>
          </a:p>
        </p:txBody>
      </p:sp>
      <p:sp>
        <p:nvSpPr>
          <p:cNvPr id="10" name="TextBox 9">
            <a:extLst>
              <a:ext uri="{FF2B5EF4-FFF2-40B4-BE49-F238E27FC236}">
                <a16:creationId xmlns:a16="http://schemas.microsoft.com/office/drawing/2014/main" id="{D4BE1271-85B2-68C3-7B1E-7310FA98A5F1}"/>
              </a:ext>
            </a:extLst>
          </p:cNvPr>
          <p:cNvSpPr txBox="1"/>
          <p:nvPr/>
        </p:nvSpPr>
        <p:spPr>
          <a:xfrm>
            <a:off x="446951" y="2050429"/>
            <a:ext cx="7082853"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We have presented various pieces of evidence supporting this model. </a:t>
            </a:r>
            <a:endParaRPr lang="en-US" altLang="ko-KR" dirty="0">
              <a:solidFill>
                <a:srgbClr val="131413"/>
              </a:solidFill>
            </a:endParaRPr>
          </a:p>
        </p:txBody>
      </p:sp>
      <p:sp>
        <p:nvSpPr>
          <p:cNvPr id="12" name="TextBox 11">
            <a:extLst>
              <a:ext uri="{FF2B5EF4-FFF2-40B4-BE49-F238E27FC236}">
                <a16:creationId xmlns:a16="http://schemas.microsoft.com/office/drawing/2014/main" id="{063E0164-43FE-F21E-0001-7E5762868AEF}"/>
              </a:ext>
            </a:extLst>
          </p:cNvPr>
          <p:cNvSpPr txBox="1"/>
          <p:nvPr/>
        </p:nvSpPr>
        <p:spPr>
          <a:xfrm>
            <a:off x="400299" y="4165240"/>
            <a:ext cx="8202525"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We also discussed a meson molecular approach to describe the two nonets.</a:t>
            </a:r>
          </a:p>
        </p:txBody>
      </p:sp>
      <p:sp>
        <p:nvSpPr>
          <p:cNvPr id="5" name="TextBox 4">
            <a:extLst>
              <a:ext uri="{FF2B5EF4-FFF2-40B4-BE49-F238E27FC236}">
                <a16:creationId xmlns:a16="http://schemas.microsoft.com/office/drawing/2014/main" id="{1A180AA0-47C9-34CB-E81F-93BFFB0E0C6B}"/>
              </a:ext>
            </a:extLst>
          </p:cNvPr>
          <p:cNvSpPr txBox="1"/>
          <p:nvPr/>
        </p:nvSpPr>
        <p:spPr>
          <a:xfrm>
            <a:off x="431922" y="5953332"/>
            <a:ext cx="8210144"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All these collectively support that the two nonets are tetraquarks generated by the mixing of two tetraquark types.</a:t>
            </a:r>
          </a:p>
        </p:txBody>
      </p:sp>
      <p:sp>
        <p:nvSpPr>
          <p:cNvPr id="7" name="TextBox 6">
            <a:extLst>
              <a:ext uri="{FF2B5EF4-FFF2-40B4-BE49-F238E27FC236}">
                <a16:creationId xmlns:a16="http://schemas.microsoft.com/office/drawing/2014/main" id="{2C6E9F79-4A13-6011-D14A-5A6040AD14C6}"/>
              </a:ext>
            </a:extLst>
          </p:cNvPr>
          <p:cNvSpPr txBox="1"/>
          <p:nvPr/>
        </p:nvSpPr>
        <p:spPr>
          <a:xfrm>
            <a:off x="418963" y="4482482"/>
            <a:ext cx="8020407" cy="1477328"/>
          </a:xfrm>
          <a:prstGeom prst="rect">
            <a:avLst/>
          </a:prstGeom>
          <a:noFill/>
        </p:spPr>
        <p:txBody>
          <a:bodyPr wrap="square">
            <a:spAutoFit/>
          </a:bodyPr>
          <a:lstStyle/>
          <a:p>
            <a:pPr marL="285750" indent="-285750">
              <a:buFont typeface="Wingdings" panose="05000000000000000000" pitchFamily="2" charset="2"/>
              <a:buChar char="§"/>
            </a:pPr>
            <a:r>
              <a:rPr lang="en-US" altLang="ko-KR" dirty="0"/>
              <a:t>We found that this molecular model is unable to produce the two nonets, making it unclear how the molecular model can otherwise explain the phenomenological aspects that support the existence of tetraquarks. </a:t>
            </a:r>
          </a:p>
          <a:p>
            <a:pPr marL="285750" indent="-285750">
              <a:buFont typeface="Wingdings" panose="05000000000000000000" pitchFamily="2" charset="2"/>
              <a:buChar char="§"/>
            </a:pPr>
            <a:r>
              <a:rPr lang="en-US" altLang="ko-KR" dirty="0"/>
              <a:t>Additionally, the </a:t>
            </a:r>
            <a:r>
              <a:rPr lang="en-US" altLang="ko-KR" dirty="0">
                <a:solidFill>
                  <a:srgbClr val="C00000"/>
                </a:solidFill>
              </a:rPr>
              <a:t>two-pion mode</a:t>
            </a:r>
            <a:r>
              <a:rPr lang="en-US" altLang="ko-KR" dirty="0"/>
              <a:t> predicted in the </a:t>
            </a:r>
            <a:r>
              <a:rPr lang="en-US" altLang="ko-KR" dirty="0" err="1"/>
              <a:t>isovector</a:t>
            </a:r>
            <a:r>
              <a:rPr lang="en-US" altLang="ko-KR" dirty="0"/>
              <a:t> channel by the molecular model is not supported by experimental data.</a:t>
            </a:r>
          </a:p>
        </p:txBody>
      </p:sp>
    </p:spTree>
    <p:extLst>
      <p:ext uri="{BB962C8B-B14F-4D97-AF65-F5344CB8AC3E}">
        <p14:creationId xmlns:p14="http://schemas.microsoft.com/office/powerpoint/2010/main" val="11007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4D86DFA-758E-6083-C140-43672393762E}"/>
              </a:ext>
            </a:extLst>
          </p:cNvPr>
          <p:cNvSpPr>
            <a:spLocks noGrp="1"/>
          </p:cNvSpPr>
          <p:nvPr>
            <p:ph type="sldNum" sz="quarter" idx="12"/>
          </p:nvPr>
        </p:nvSpPr>
        <p:spPr/>
        <p:txBody>
          <a:bodyPr/>
          <a:lstStyle/>
          <a:p>
            <a:fld id="{DD6C7ACD-A43A-4791-9360-251F151CC5DF}" type="slidenum">
              <a:rPr lang="ko-KR" altLang="en-US" smtClean="0"/>
              <a:t>29</a:t>
            </a:fld>
            <a:endParaRPr lang="ko-KR" altLang="en-US"/>
          </a:p>
        </p:txBody>
      </p:sp>
      <p:sp>
        <p:nvSpPr>
          <p:cNvPr id="3" name="직사각형 2">
            <a:extLst>
              <a:ext uri="{FF2B5EF4-FFF2-40B4-BE49-F238E27FC236}">
                <a16:creationId xmlns:a16="http://schemas.microsoft.com/office/drawing/2014/main" id="{0F27C4E8-54DF-C56E-E3AA-EC0266899477}"/>
              </a:ext>
            </a:extLst>
          </p:cNvPr>
          <p:cNvSpPr/>
          <p:nvPr/>
        </p:nvSpPr>
        <p:spPr>
          <a:xfrm>
            <a:off x="2405024" y="2540867"/>
            <a:ext cx="4554901" cy="523220"/>
          </a:xfrm>
          <a:prstGeom prst="rect">
            <a:avLst/>
          </a:prstGeom>
          <a:noFill/>
          <a:ln w="12700">
            <a:solidFill>
              <a:schemeClr val="accent1"/>
            </a:solidFill>
          </a:ln>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dirty="0"/>
              <a:t>Thank you for your attention !</a:t>
            </a:r>
            <a:endParaRPr lang="ko-KR" altLang="en-US" sz="2800" dirty="0"/>
          </a:p>
        </p:txBody>
      </p:sp>
    </p:spTree>
    <p:extLst>
      <p:ext uri="{BB962C8B-B14F-4D97-AF65-F5344CB8AC3E}">
        <p14:creationId xmlns:p14="http://schemas.microsoft.com/office/powerpoint/2010/main" val="100474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a:extLst>
              <a:ext uri="{FF2B5EF4-FFF2-40B4-BE49-F238E27FC236}">
                <a16:creationId xmlns:a16="http://schemas.microsoft.com/office/drawing/2014/main" id="{57620D38-655F-21A6-3DBE-6F107265D846}"/>
              </a:ext>
            </a:extLst>
          </p:cNvPr>
          <p:cNvSpPr>
            <a:spLocks noGrp="1"/>
          </p:cNvSpPr>
          <p:nvPr>
            <p:ph type="sldNum" sz="quarter" idx="12"/>
          </p:nvPr>
        </p:nvSpPr>
        <p:spPr/>
        <p:txBody>
          <a:bodyPr/>
          <a:lstStyle/>
          <a:p>
            <a:pPr>
              <a:defRPr/>
            </a:pPr>
            <a:fld id="{3808E637-0108-41FA-B3FE-6C97E3E05E51}" type="slidenum">
              <a:rPr lang="en-US" altLang="ko-KR" smtClean="0"/>
              <a:pPr>
                <a:defRPr/>
              </a:pPr>
              <a:t>3</a:t>
            </a:fld>
            <a:endParaRPr lang="en-US" altLang="ko-KR"/>
          </a:p>
        </p:txBody>
      </p:sp>
      <p:sp>
        <p:nvSpPr>
          <p:cNvPr id="7" name="TextBox 6">
            <a:extLst>
              <a:ext uri="{FF2B5EF4-FFF2-40B4-BE49-F238E27FC236}">
                <a16:creationId xmlns:a16="http://schemas.microsoft.com/office/drawing/2014/main" id="{81E8365D-30D1-780A-8679-959B2A773ACA}"/>
              </a:ext>
            </a:extLst>
          </p:cNvPr>
          <p:cNvSpPr txBox="1"/>
          <p:nvPr/>
        </p:nvSpPr>
        <p:spPr>
          <a:xfrm>
            <a:off x="667967" y="1033755"/>
            <a:ext cx="7367080" cy="369332"/>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solidFill>
                  <a:srgbClr val="C00000"/>
                </a:solidFill>
              </a:rPr>
              <a:t>Multiquarks</a:t>
            </a:r>
            <a:r>
              <a:rPr lang="en-US" altLang="ko-KR" dirty="0"/>
              <a:t> are hadrons composed of four or more </a:t>
            </a:r>
            <a:r>
              <a:rPr lang="en-US" altLang="ko-KR" dirty="0">
                <a:solidFill>
                  <a:srgbClr val="0033CC"/>
                </a:solidFill>
              </a:rPr>
              <a:t>constituent quarks</a:t>
            </a:r>
            <a:r>
              <a:rPr lang="en-US" altLang="ko-KR" dirty="0"/>
              <a:t>, </a:t>
            </a:r>
          </a:p>
        </p:txBody>
      </p:sp>
      <p:grpSp>
        <p:nvGrpSpPr>
          <p:cNvPr id="6" name="그룹 5">
            <a:extLst>
              <a:ext uri="{FF2B5EF4-FFF2-40B4-BE49-F238E27FC236}">
                <a16:creationId xmlns:a16="http://schemas.microsoft.com/office/drawing/2014/main" id="{5C3FC5F7-D56C-21F7-50D2-987ADB86448D}"/>
              </a:ext>
            </a:extLst>
          </p:cNvPr>
          <p:cNvGrpSpPr/>
          <p:nvPr/>
        </p:nvGrpSpPr>
        <p:grpSpPr>
          <a:xfrm>
            <a:off x="3323618" y="3768647"/>
            <a:ext cx="1906620" cy="782953"/>
            <a:chOff x="3323618" y="3768647"/>
            <a:chExt cx="1906620" cy="782953"/>
          </a:xfrm>
        </p:grpSpPr>
        <p:sp>
          <p:nvSpPr>
            <p:cNvPr id="43" name="타원 42">
              <a:extLst>
                <a:ext uri="{FF2B5EF4-FFF2-40B4-BE49-F238E27FC236}">
                  <a16:creationId xmlns:a16="http://schemas.microsoft.com/office/drawing/2014/main" id="{8ED54A6C-E362-3927-B06A-FB20BBFB5D3C}"/>
                </a:ext>
              </a:extLst>
            </p:cNvPr>
            <p:cNvSpPr/>
            <p:nvPr/>
          </p:nvSpPr>
          <p:spPr>
            <a:xfrm>
              <a:off x="3481010" y="3768647"/>
              <a:ext cx="535278" cy="427086"/>
            </a:xfrm>
            <a:prstGeom prst="ellipse">
              <a:avLst/>
            </a:prstGeom>
            <a:no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1066DBE-1DF0-4629-30C4-AF7A70152917}"/>
                    </a:ext>
                  </a:extLst>
                </p:cNvPr>
                <p:cNvSpPr txBox="1"/>
                <p:nvPr/>
              </p:nvSpPr>
              <p:spPr>
                <a:xfrm>
                  <a:off x="3511683" y="3794946"/>
                  <a:ext cx="4669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𝑞</m:t>
                        </m:r>
                        <m:acc>
                          <m:accPr>
                            <m:chr m:val="̅"/>
                            <m:ctrlPr>
                              <a:rPr lang="en-US" altLang="ko-KR" i="1">
                                <a:solidFill>
                                  <a:schemeClr val="tx1"/>
                                </a:solidFill>
                                <a:latin typeface="Cambria Math" panose="02040503050406030204" pitchFamily="18" charset="0"/>
                              </a:rPr>
                            </m:ctrlPr>
                          </m:accPr>
                          <m:e>
                            <m:r>
                              <a:rPr lang="en-US" altLang="ko-KR" i="1">
                                <a:solidFill>
                                  <a:schemeClr val="tx1"/>
                                </a:solidFill>
                                <a:latin typeface="Cambria Math" panose="02040503050406030204" pitchFamily="18" charset="0"/>
                              </a:rPr>
                              <m:t>𝑞</m:t>
                            </m:r>
                          </m:e>
                        </m:acc>
                      </m:oMath>
                    </m:oMathPara>
                  </a14:m>
                  <a:endParaRPr lang="ko-KR" altLang="en-US" dirty="0">
                    <a:solidFill>
                      <a:schemeClr val="tx1"/>
                    </a:solidFill>
                  </a:endParaRPr>
                </a:p>
              </p:txBody>
            </p:sp>
          </mc:Choice>
          <mc:Fallback xmlns="">
            <p:sp>
              <p:nvSpPr>
                <p:cNvPr id="45" name="TextBox 44">
                  <a:extLst>
                    <a:ext uri="{FF2B5EF4-FFF2-40B4-BE49-F238E27FC236}">
                      <a16:creationId xmlns:a16="http://schemas.microsoft.com/office/drawing/2014/main" id="{11066DBE-1DF0-4629-30C4-AF7A70152917}"/>
                    </a:ext>
                  </a:extLst>
                </p:cNvPr>
                <p:cNvSpPr txBox="1">
                  <a:spLocks noRot="1" noChangeAspect="1" noMove="1" noResize="1" noEditPoints="1" noAdjustHandles="1" noChangeArrowheads="1" noChangeShapeType="1" noTextEdit="1"/>
                </p:cNvSpPr>
                <p:nvPr/>
              </p:nvSpPr>
              <p:spPr>
                <a:xfrm>
                  <a:off x="3511683" y="3794946"/>
                  <a:ext cx="466928" cy="369332"/>
                </a:xfrm>
                <a:prstGeom prst="rect">
                  <a:avLst/>
                </a:prstGeom>
                <a:blipFill>
                  <a:blip r:embed="rId2"/>
                  <a:stretch>
                    <a:fillRect r="-20779" b="-6667"/>
                  </a:stretch>
                </a:blipFill>
              </p:spPr>
              <p:txBody>
                <a:bodyPr/>
                <a:lstStyle/>
                <a:p>
                  <a:r>
                    <a:rPr lang="ko-KR" altLang="en-US">
                      <a:noFill/>
                    </a:rPr>
                    <a:t> </a:t>
                  </a:r>
                </a:p>
              </p:txBody>
            </p:sp>
          </mc:Fallback>
        </mc:AlternateContent>
        <p:sp>
          <p:nvSpPr>
            <p:cNvPr id="48" name="타원 47">
              <a:extLst>
                <a:ext uri="{FF2B5EF4-FFF2-40B4-BE49-F238E27FC236}">
                  <a16:creationId xmlns:a16="http://schemas.microsoft.com/office/drawing/2014/main" id="{A87A24D1-815A-90BE-AE01-EA6058994BBA}"/>
                </a:ext>
              </a:extLst>
            </p:cNvPr>
            <p:cNvSpPr/>
            <p:nvPr/>
          </p:nvSpPr>
          <p:spPr>
            <a:xfrm>
              <a:off x="4479715" y="3784859"/>
              <a:ext cx="535278" cy="427086"/>
            </a:xfrm>
            <a:prstGeom prst="ellipse">
              <a:avLst/>
            </a:prstGeom>
            <a:no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63836F-75D6-46CA-080D-14493BABF4C3}"/>
                    </a:ext>
                  </a:extLst>
                </p:cNvPr>
                <p:cNvSpPr txBox="1"/>
                <p:nvPr/>
              </p:nvSpPr>
              <p:spPr>
                <a:xfrm>
                  <a:off x="4480412" y="3781975"/>
                  <a:ext cx="4669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𝑞𝑞𝑞</m:t>
                        </m:r>
                      </m:oMath>
                    </m:oMathPara>
                  </a14:m>
                  <a:endParaRPr lang="ko-KR" altLang="en-US" dirty="0">
                    <a:solidFill>
                      <a:schemeClr val="tx1"/>
                    </a:solidFill>
                  </a:endParaRPr>
                </a:p>
              </p:txBody>
            </p:sp>
          </mc:Choice>
          <mc:Fallback xmlns="">
            <p:sp>
              <p:nvSpPr>
                <p:cNvPr id="49" name="TextBox 48">
                  <a:extLst>
                    <a:ext uri="{FF2B5EF4-FFF2-40B4-BE49-F238E27FC236}">
                      <a16:creationId xmlns:a16="http://schemas.microsoft.com/office/drawing/2014/main" id="{A263836F-75D6-46CA-080D-14493BABF4C3}"/>
                    </a:ext>
                  </a:extLst>
                </p:cNvPr>
                <p:cNvSpPr txBox="1">
                  <a:spLocks noRot="1" noChangeAspect="1" noMove="1" noResize="1" noEditPoints="1" noAdjustHandles="1" noChangeArrowheads="1" noChangeShapeType="1" noTextEdit="1"/>
                </p:cNvSpPr>
                <p:nvPr/>
              </p:nvSpPr>
              <p:spPr>
                <a:xfrm>
                  <a:off x="4480412" y="3781975"/>
                  <a:ext cx="466928" cy="369332"/>
                </a:xfrm>
                <a:prstGeom prst="rect">
                  <a:avLst/>
                </a:prstGeom>
                <a:blipFill>
                  <a:blip r:embed="rId3"/>
                  <a:stretch>
                    <a:fillRect r="-15584" b="-6557"/>
                  </a:stretch>
                </a:blipFill>
              </p:spPr>
              <p:txBody>
                <a:bodyPr/>
                <a:lstStyle/>
                <a:p>
                  <a:r>
                    <a:rPr lang="ko-KR" altLang="en-US">
                      <a:noFill/>
                    </a:rPr>
                    <a:t> </a:t>
                  </a:r>
                </a:p>
              </p:txBody>
            </p:sp>
          </mc:Fallback>
        </mc:AlternateContent>
        <p:sp>
          <p:nvSpPr>
            <p:cNvPr id="69" name="TextBox 68">
              <a:extLst>
                <a:ext uri="{FF2B5EF4-FFF2-40B4-BE49-F238E27FC236}">
                  <a16:creationId xmlns:a16="http://schemas.microsoft.com/office/drawing/2014/main" id="{912B02DC-B7C9-C334-D93A-3D1ADA72DDBB}"/>
                </a:ext>
              </a:extLst>
            </p:cNvPr>
            <p:cNvSpPr txBox="1"/>
            <p:nvPr/>
          </p:nvSpPr>
          <p:spPr>
            <a:xfrm>
              <a:off x="3323618" y="4175786"/>
              <a:ext cx="859276" cy="369332"/>
            </a:xfrm>
            <a:prstGeom prst="rect">
              <a:avLst/>
            </a:prstGeom>
            <a:noFill/>
          </p:spPr>
          <p:txBody>
            <a:bodyPr wrap="square" rtlCol="0">
              <a:spAutoFit/>
            </a:bodyPr>
            <a:lstStyle/>
            <a:p>
              <a:r>
                <a:rPr lang="en-US" altLang="ko-KR" dirty="0"/>
                <a:t>meson</a:t>
              </a:r>
              <a:endParaRPr lang="ko-KR" altLang="en-US" dirty="0"/>
            </a:p>
          </p:txBody>
        </p:sp>
        <p:sp>
          <p:nvSpPr>
            <p:cNvPr id="70" name="TextBox 69">
              <a:extLst>
                <a:ext uri="{FF2B5EF4-FFF2-40B4-BE49-F238E27FC236}">
                  <a16:creationId xmlns:a16="http://schemas.microsoft.com/office/drawing/2014/main" id="{5A2DB0AE-9EF0-C603-C082-B84CE1588062}"/>
                </a:ext>
              </a:extLst>
            </p:cNvPr>
            <p:cNvSpPr txBox="1"/>
            <p:nvPr/>
          </p:nvSpPr>
          <p:spPr>
            <a:xfrm>
              <a:off x="4370962" y="4182268"/>
              <a:ext cx="859276" cy="369332"/>
            </a:xfrm>
            <a:prstGeom prst="rect">
              <a:avLst/>
            </a:prstGeom>
            <a:noFill/>
          </p:spPr>
          <p:txBody>
            <a:bodyPr wrap="square" rtlCol="0">
              <a:spAutoFit/>
            </a:bodyPr>
            <a:lstStyle/>
            <a:p>
              <a:r>
                <a:rPr lang="en-US" altLang="ko-KR" dirty="0"/>
                <a:t>baryon</a:t>
              </a:r>
              <a:endParaRPr lang="ko-KR" altLang="en-US" dirty="0"/>
            </a:p>
          </p:txBody>
        </p:sp>
      </p:grpSp>
      <p:grpSp>
        <p:nvGrpSpPr>
          <p:cNvPr id="2" name="그룹 1">
            <a:extLst>
              <a:ext uri="{FF2B5EF4-FFF2-40B4-BE49-F238E27FC236}">
                <a16:creationId xmlns:a16="http://schemas.microsoft.com/office/drawing/2014/main" id="{D4B0339F-C5B6-E970-BBE5-133D04FFCE9A}"/>
              </a:ext>
            </a:extLst>
          </p:cNvPr>
          <p:cNvGrpSpPr/>
          <p:nvPr/>
        </p:nvGrpSpPr>
        <p:grpSpPr>
          <a:xfrm>
            <a:off x="2237362" y="1572022"/>
            <a:ext cx="4834647" cy="1215957"/>
            <a:chOff x="2237362" y="1572022"/>
            <a:chExt cx="4834647" cy="1215957"/>
          </a:xfrm>
        </p:grpSpPr>
        <p:sp>
          <p:nvSpPr>
            <p:cNvPr id="10" name="직사각형 9">
              <a:extLst>
                <a:ext uri="{FF2B5EF4-FFF2-40B4-BE49-F238E27FC236}">
                  <a16:creationId xmlns:a16="http://schemas.microsoft.com/office/drawing/2014/main" id="{5A848F33-C68A-1A3C-3415-DE70DC9FC60E}"/>
                </a:ext>
              </a:extLst>
            </p:cNvPr>
            <p:cNvSpPr/>
            <p:nvPr/>
          </p:nvSpPr>
          <p:spPr>
            <a:xfrm>
              <a:off x="2237362" y="1572022"/>
              <a:ext cx="4834647" cy="1215957"/>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
          <p:nvSpPr>
            <p:cNvPr id="54" name="타원 53">
              <a:extLst>
                <a:ext uri="{FF2B5EF4-FFF2-40B4-BE49-F238E27FC236}">
                  <a16:creationId xmlns:a16="http://schemas.microsoft.com/office/drawing/2014/main" id="{BBE8751A-97F1-0D4D-01DC-69CF0643331D}"/>
                </a:ext>
              </a:extLst>
            </p:cNvPr>
            <p:cNvSpPr/>
            <p:nvPr/>
          </p:nvSpPr>
          <p:spPr>
            <a:xfrm>
              <a:off x="2667134" y="1787450"/>
              <a:ext cx="776461" cy="427086"/>
            </a:xfrm>
            <a:prstGeom prst="ellipse">
              <a:avLst/>
            </a:prstGeom>
            <a:no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F7C7745-4ED4-4222-E634-6CD8ECB03CB4}"/>
                    </a:ext>
                  </a:extLst>
                </p:cNvPr>
                <p:cNvSpPr txBox="1"/>
                <p:nvPr/>
              </p:nvSpPr>
              <p:spPr>
                <a:xfrm>
                  <a:off x="2668626" y="1784566"/>
                  <a:ext cx="76524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𝑞𝑞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oMath>
                    </m:oMathPara>
                  </a14:m>
                  <a:endParaRPr lang="ko-KR" altLang="en-US" dirty="0">
                    <a:solidFill>
                      <a:schemeClr val="tx1"/>
                    </a:solidFill>
                  </a:endParaRPr>
                </a:p>
              </p:txBody>
            </p:sp>
          </mc:Choice>
          <mc:Fallback xmlns="">
            <p:sp>
              <p:nvSpPr>
                <p:cNvPr id="55" name="TextBox 54">
                  <a:extLst>
                    <a:ext uri="{FF2B5EF4-FFF2-40B4-BE49-F238E27FC236}">
                      <a16:creationId xmlns:a16="http://schemas.microsoft.com/office/drawing/2014/main" id="{3F7C7745-4ED4-4222-E634-6CD8ECB03CB4}"/>
                    </a:ext>
                  </a:extLst>
                </p:cNvPr>
                <p:cNvSpPr txBox="1">
                  <a:spLocks noRot="1" noChangeAspect="1" noMove="1" noResize="1" noEditPoints="1" noAdjustHandles="1" noChangeArrowheads="1" noChangeShapeType="1" noTextEdit="1"/>
                </p:cNvSpPr>
                <p:nvPr/>
              </p:nvSpPr>
              <p:spPr>
                <a:xfrm>
                  <a:off x="2668626" y="1784566"/>
                  <a:ext cx="765244" cy="369332"/>
                </a:xfrm>
                <a:prstGeom prst="rect">
                  <a:avLst/>
                </a:prstGeom>
                <a:blipFill>
                  <a:blip r:embed="rId4"/>
                  <a:stretch>
                    <a:fillRect r="-28000" b="-6667"/>
                  </a:stretch>
                </a:blipFill>
              </p:spPr>
              <p:txBody>
                <a:bodyPr/>
                <a:lstStyle/>
                <a:p>
                  <a:r>
                    <a:rPr lang="ko-KR" altLang="en-US">
                      <a:noFill/>
                    </a:rPr>
                    <a:t> </a:t>
                  </a:r>
                </a:p>
              </p:txBody>
            </p:sp>
          </mc:Fallback>
        </mc:AlternateContent>
        <p:sp>
          <p:nvSpPr>
            <p:cNvPr id="60" name="타원 59">
              <a:extLst>
                <a:ext uri="{FF2B5EF4-FFF2-40B4-BE49-F238E27FC236}">
                  <a16:creationId xmlns:a16="http://schemas.microsoft.com/office/drawing/2014/main" id="{2E1BDAF4-8971-96BC-4F74-35C97535C668}"/>
                </a:ext>
              </a:extLst>
            </p:cNvPr>
            <p:cNvSpPr/>
            <p:nvPr/>
          </p:nvSpPr>
          <p:spPr>
            <a:xfrm>
              <a:off x="4914226" y="1757869"/>
              <a:ext cx="1146112" cy="427086"/>
            </a:xfrm>
            <a:prstGeom prst="ellipse">
              <a:avLst/>
            </a:prstGeom>
            <a:no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92B1A97-9009-709E-76CC-F5E490CEA48B}"/>
                    </a:ext>
                  </a:extLst>
                </p:cNvPr>
                <p:cNvSpPr txBox="1"/>
                <p:nvPr/>
              </p:nvSpPr>
              <p:spPr>
                <a:xfrm>
                  <a:off x="5042176" y="1754985"/>
                  <a:ext cx="4669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𝑞𝑞𝑞𝑞𝑞𝑞</m:t>
                        </m:r>
                      </m:oMath>
                    </m:oMathPara>
                  </a14:m>
                  <a:endParaRPr lang="ko-KR" altLang="en-US" dirty="0">
                    <a:solidFill>
                      <a:schemeClr val="tx1"/>
                    </a:solidFill>
                  </a:endParaRPr>
                </a:p>
              </p:txBody>
            </p:sp>
          </mc:Choice>
          <mc:Fallback xmlns="">
            <p:sp>
              <p:nvSpPr>
                <p:cNvPr id="61" name="TextBox 60">
                  <a:extLst>
                    <a:ext uri="{FF2B5EF4-FFF2-40B4-BE49-F238E27FC236}">
                      <a16:creationId xmlns:a16="http://schemas.microsoft.com/office/drawing/2014/main" id="{E92B1A97-9009-709E-76CC-F5E490CEA48B}"/>
                    </a:ext>
                  </a:extLst>
                </p:cNvPr>
                <p:cNvSpPr txBox="1">
                  <a:spLocks noRot="1" noChangeAspect="1" noMove="1" noResize="1" noEditPoints="1" noAdjustHandles="1" noChangeArrowheads="1" noChangeShapeType="1" noTextEdit="1"/>
                </p:cNvSpPr>
                <p:nvPr/>
              </p:nvSpPr>
              <p:spPr>
                <a:xfrm>
                  <a:off x="5042176" y="1754985"/>
                  <a:ext cx="466928" cy="369332"/>
                </a:xfrm>
                <a:prstGeom prst="rect">
                  <a:avLst/>
                </a:prstGeom>
                <a:blipFill>
                  <a:blip r:embed="rId5"/>
                  <a:stretch>
                    <a:fillRect r="-94805" b="-6667"/>
                  </a:stretch>
                </a:blipFill>
              </p:spPr>
              <p:txBody>
                <a:bodyPr/>
                <a:lstStyle/>
                <a:p>
                  <a:r>
                    <a:rPr lang="ko-KR" altLang="en-US">
                      <a:noFill/>
                    </a:rPr>
                    <a:t> </a:t>
                  </a:r>
                </a:p>
              </p:txBody>
            </p:sp>
          </mc:Fallback>
        </mc:AlternateContent>
        <p:sp>
          <p:nvSpPr>
            <p:cNvPr id="64" name="타원 63">
              <a:extLst>
                <a:ext uri="{FF2B5EF4-FFF2-40B4-BE49-F238E27FC236}">
                  <a16:creationId xmlns:a16="http://schemas.microsoft.com/office/drawing/2014/main" id="{ABFACCF0-D596-9A7E-25C1-47B3D0072FB5}"/>
                </a:ext>
              </a:extLst>
            </p:cNvPr>
            <p:cNvSpPr/>
            <p:nvPr/>
          </p:nvSpPr>
          <p:spPr>
            <a:xfrm>
              <a:off x="3685298" y="1755024"/>
              <a:ext cx="1042351" cy="427086"/>
            </a:xfrm>
            <a:prstGeom prst="ellipse">
              <a:avLst/>
            </a:prstGeom>
            <a:no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55455B1-CFD0-5043-1385-47C439F24A62}"/>
                    </a:ext>
                  </a:extLst>
                </p:cNvPr>
                <p:cNvSpPr txBox="1"/>
                <p:nvPr/>
              </p:nvSpPr>
              <p:spPr>
                <a:xfrm>
                  <a:off x="3810995" y="1752140"/>
                  <a:ext cx="42465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𝑞𝑞𝑞𝑞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oMath>
                    </m:oMathPara>
                  </a14:m>
                  <a:endParaRPr lang="ko-KR" altLang="en-US" dirty="0">
                    <a:solidFill>
                      <a:schemeClr val="tx1"/>
                    </a:solidFill>
                  </a:endParaRPr>
                </a:p>
              </p:txBody>
            </p:sp>
          </mc:Choice>
          <mc:Fallback xmlns="">
            <p:sp>
              <p:nvSpPr>
                <p:cNvPr id="65" name="TextBox 64">
                  <a:extLst>
                    <a:ext uri="{FF2B5EF4-FFF2-40B4-BE49-F238E27FC236}">
                      <a16:creationId xmlns:a16="http://schemas.microsoft.com/office/drawing/2014/main" id="{155455B1-CFD0-5043-1385-47C439F24A62}"/>
                    </a:ext>
                  </a:extLst>
                </p:cNvPr>
                <p:cNvSpPr txBox="1">
                  <a:spLocks noRot="1" noChangeAspect="1" noMove="1" noResize="1" noEditPoints="1" noAdjustHandles="1" noChangeArrowheads="1" noChangeShapeType="1" noTextEdit="1"/>
                </p:cNvSpPr>
                <p:nvPr/>
              </p:nvSpPr>
              <p:spPr>
                <a:xfrm>
                  <a:off x="3810995" y="1752140"/>
                  <a:ext cx="424656" cy="369332"/>
                </a:xfrm>
                <a:prstGeom prst="rect">
                  <a:avLst/>
                </a:prstGeom>
                <a:blipFill>
                  <a:blip r:embed="rId6"/>
                  <a:stretch>
                    <a:fillRect r="-108571" b="-6557"/>
                  </a:stretch>
                </a:blipFill>
              </p:spPr>
              <p:txBody>
                <a:bodyPr/>
                <a:lstStyle/>
                <a:p>
                  <a:r>
                    <a:rPr lang="ko-KR" altLang="en-US">
                      <a:noFill/>
                    </a:rPr>
                    <a:t> </a:t>
                  </a:r>
                </a:p>
              </p:txBody>
            </p:sp>
          </mc:Fallback>
        </mc:AlternateContent>
        <p:sp>
          <p:nvSpPr>
            <p:cNvPr id="66" name="TextBox 65">
              <a:extLst>
                <a:ext uri="{FF2B5EF4-FFF2-40B4-BE49-F238E27FC236}">
                  <a16:creationId xmlns:a16="http://schemas.microsoft.com/office/drawing/2014/main" id="{A637C38F-574B-630D-DE43-EA4DA7C3E3FF}"/>
                </a:ext>
              </a:extLst>
            </p:cNvPr>
            <p:cNvSpPr txBox="1"/>
            <p:nvPr/>
          </p:nvSpPr>
          <p:spPr>
            <a:xfrm>
              <a:off x="2529192" y="2330773"/>
              <a:ext cx="1215957" cy="369332"/>
            </a:xfrm>
            <a:prstGeom prst="rect">
              <a:avLst/>
            </a:prstGeom>
            <a:noFill/>
          </p:spPr>
          <p:txBody>
            <a:bodyPr wrap="square" rtlCol="0">
              <a:spAutoFit/>
            </a:bodyPr>
            <a:lstStyle/>
            <a:p>
              <a:r>
                <a:rPr lang="en-US" altLang="ko-KR" dirty="0"/>
                <a:t>tetraquark</a:t>
              </a:r>
              <a:endParaRPr lang="ko-KR" altLang="en-US" dirty="0"/>
            </a:p>
          </p:txBody>
        </p:sp>
        <p:sp>
          <p:nvSpPr>
            <p:cNvPr id="67" name="TextBox 66">
              <a:extLst>
                <a:ext uri="{FF2B5EF4-FFF2-40B4-BE49-F238E27FC236}">
                  <a16:creationId xmlns:a16="http://schemas.microsoft.com/office/drawing/2014/main" id="{9020582B-9D1F-2FE5-B42F-599FC7E783BC}"/>
                </a:ext>
              </a:extLst>
            </p:cNvPr>
            <p:cNvSpPr txBox="1"/>
            <p:nvPr/>
          </p:nvSpPr>
          <p:spPr>
            <a:xfrm>
              <a:off x="3693270" y="2327530"/>
              <a:ext cx="1267839" cy="369332"/>
            </a:xfrm>
            <a:prstGeom prst="rect">
              <a:avLst/>
            </a:prstGeom>
            <a:noFill/>
          </p:spPr>
          <p:txBody>
            <a:bodyPr wrap="square" rtlCol="0">
              <a:spAutoFit/>
            </a:bodyPr>
            <a:lstStyle/>
            <a:p>
              <a:r>
                <a:rPr lang="en-US" altLang="ko-KR" dirty="0"/>
                <a:t>pentaquark</a:t>
              </a:r>
              <a:endParaRPr lang="ko-KR" altLang="en-US" dirty="0"/>
            </a:p>
          </p:txBody>
        </p:sp>
        <p:sp>
          <p:nvSpPr>
            <p:cNvPr id="68" name="TextBox 67">
              <a:extLst>
                <a:ext uri="{FF2B5EF4-FFF2-40B4-BE49-F238E27FC236}">
                  <a16:creationId xmlns:a16="http://schemas.microsoft.com/office/drawing/2014/main" id="{E388550E-FBE5-7C58-8517-7BE2930A230F}"/>
                </a:ext>
              </a:extLst>
            </p:cNvPr>
            <p:cNvSpPr txBox="1"/>
            <p:nvPr/>
          </p:nvSpPr>
          <p:spPr>
            <a:xfrm>
              <a:off x="5012988" y="2343746"/>
              <a:ext cx="1267839" cy="369332"/>
            </a:xfrm>
            <a:prstGeom prst="rect">
              <a:avLst/>
            </a:prstGeom>
            <a:noFill/>
          </p:spPr>
          <p:txBody>
            <a:bodyPr wrap="square" rtlCol="0">
              <a:spAutoFit/>
            </a:bodyPr>
            <a:lstStyle/>
            <a:p>
              <a:r>
                <a:rPr lang="en-US" altLang="ko-KR" dirty="0"/>
                <a:t>hexaquark</a:t>
              </a:r>
              <a:endParaRPr lang="ko-KR" altLang="en-US" dirty="0"/>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76BC86DC-CA69-2173-E80C-007E07F58227}"/>
                    </a:ext>
                  </a:extLst>
                </p:cNvPr>
                <p:cNvSpPr txBox="1"/>
                <p:nvPr/>
              </p:nvSpPr>
              <p:spPr>
                <a:xfrm>
                  <a:off x="6186793" y="1756847"/>
                  <a:ext cx="55447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ko-KR" altLang="en-US" sz="2000" i="1" smtClean="0">
                            <a:latin typeface="Cambria Math" panose="02040503050406030204" pitchFamily="18" charset="0"/>
                          </a:rPr>
                          <m:t>∙</m:t>
                        </m:r>
                        <m:r>
                          <a:rPr lang="ko-KR" altLang="en-US" sz="2000" i="1">
                            <a:latin typeface="Cambria Math" panose="02040503050406030204" pitchFamily="18" charset="0"/>
                          </a:rPr>
                          <m:t>∙∙∙</m:t>
                        </m:r>
                      </m:oMath>
                    </m:oMathPara>
                  </a14:m>
                  <a:endParaRPr lang="ko-KR" altLang="en-US" sz="2000" dirty="0"/>
                </a:p>
              </p:txBody>
            </p:sp>
          </mc:Choice>
          <mc:Fallback xmlns="">
            <p:sp>
              <p:nvSpPr>
                <p:cNvPr id="71" name="TextBox 70">
                  <a:extLst>
                    <a:ext uri="{FF2B5EF4-FFF2-40B4-BE49-F238E27FC236}">
                      <a16:creationId xmlns:a16="http://schemas.microsoft.com/office/drawing/2014/main" id="{76BC86DC-CA69-2173-E80C-007E07F58227}"/>
                    </a:ext>
                  </a:extLst>
                </p:cNvPr>
                <p:cNvSpPr txBox="1">
                  <a:spLocks noRot="1" noChangeAspect="1" noMove="1" noResize="1" noEditPoints="1" noAdjustHandles="1" noChangeArrowheads="1" noChangeShapeType="1" noTextEdit="1"/>
                </p:cNvSpPr>
                <p:nvPr/>
              </p:nvSpPr>
              <p:spPr>
                <a:xfrm>
                  <a:off x="6186793" y="1756847"/>
                  <a:ext cx="554477" cy="400110"/>
                </a:xfrm>
                <a:prstGeom prst="rect">
                  <a:avLst/>
                </a:prstGeom>
                <a:blipFill>
                  <a:blip r:embed="rId7"/>
                  <a:stretch>
                    <a:fillRect/>
                  </a:stretch>
                </a:blipFill>
              </p:spPr>
              <p:txBody>
                <a:bodyPr/>
                <a:lstStyle/>
                <a:p>
                  <a:r>
                    <a:rPr lang="ko-KR" altLang="en-US">
                      <a:noFill/>
                    </a:rPr>
                    <a:t> </a:t>
                  </a:r>
                </a:p>
              </p:txBody>
            </p:sp>
          </mc:Fallback>
        </mc:AlternateContent>
      </p:grpSp>
      <p:sp>
        <p:nvSpPr>
          <p:cNvPr id="5" name="TextBox 4">
            <a:extLst>
              <a:ext uri="{FF2B5EF4-FFF2-40B4-BE49-F238E27FC236}">
                <a16:creationId xmlns:a16="http://schemas.microsoft.com/office/drawing/2014/main" id="{6AF035B3-AE2C-68C4-7A6C-9FB66DA3AB63}"/>
              </a:ext>
            </a:extLst>
          </p:cNvPr>
          <p:cNvSpPr txBox="1"/>
          <p:nvPr/>
        </p:nvSpPr>
        <p:spPr>
          <a:xfrm>
            <a:off x="713363" y="3092775"/>
            <a:ext cx="7872918" cy="646331"/>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solidFill>
                  <a:srgbClr val="C00000"/>
                </a:solidFill>
              </a:rPr>
              <a:t>Multiquarks </a:t>
            </a:r>
            <a:r>
              <a:rPr lang="en-US" altLang="ko-KR" dirty="0"/>
              <a:t>are different from </a:t>
            </a:r>
            <a:r>
              <a:rPr lang="en-US" altLang="ko-KR" dirty="0">
                <a:solidFill>
                  <a:srgbClr val="0033CC"/>
                </a:solidFill>
              </a:rPr>
              <a:t>normal hadrons</a:t>
            </a:r>
            <a:r>
              <a:rPr lang="en-US" altLang="ko-KR" dirty="0"/>
              <a:t> that are composed of two or three quarks,</a:t>
            </a:r>
          </a:p>
        </p:txBody>
      </p:sp>
      <p:sp>
        <p:nvSpPr>
          <p:cNvPr id="8" name="TextBox 7">
            <a:extLst>
              <a:ext uri="{FF2B5EF4-FFF2-40B4-BE49-F238E27FC236}">
                <a16:creationId xmlns:a16="http://schemas.microsoft.com/office/drawing/2014/main" id="{57CF2FC0-7845-B27D-E20E-FC8BF9C5CB80}"/>
              </a:ext>
            </a:extLst>
          </p:cNvPr>
          <p:cNvSpPr txBox="1"/>
          <p:nvPr/>
        </p:nvSpPr>
        <p:spPr>
          <a:xfrm>
            <a:off x="674455" y="5563608"/>
            <a:ext cx="7730246" cy="646331"/>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t>Since there is no reason for </a:t>
            </a:r>
            <a:r>
              <a:rPr lang="en-US" altLang="ko-KR" dirty="0">
                <a:solidFill>
                  <a:srgbClr val="C00000"/>
                </a:solidFill>
              </a:rPr>
              <a:t>multiquarks</a:t>
            </a:r>
            <a:r>
              <a:rPr lang="en-US" altLang="ko-KR" dirty="0"/>
              <a:t> not to exist, they have been long anticipated.</a:t>
            </a:r>
          </a:p>
        </p:txBody>
      </p:sp>
      <p:sp>
        <p:nvSpPr>
          <p:cNvPr id="4" name="직사각형 3">
            <a:extLst>
              <a:ext uri="{FF2B5EF4-FFF2-40B4-BE49-F238E27FC236}">
                <a16:creationId xmlns:a16="http://schemas.microsoft.com/office/drawing/2014/main" id="{99CD3E88-20E6-B7AC-5063-2735CB041C48}"/>
              </a:ext>
            </a:extLst>
          </p:cNvPr>
          <p:cNvSpPr/>
          <p:nvPr/>
        </p:nvSpPr>
        <p:spPr>
          <a:xfrm>
            <a:off x="741770" y="333373"/>
            <a:ext cx="1777794" cy="461665"/>
          </a:xfrm>
          <a:prstGeom prst="rect">
            <a:avLst/>
          </a:prstGeom>
          <a:solidFill>
            <a:schemeClr val="accent6">
              <a:lumMod val="20000"/>
              <a:lumOff val="80000"/>
            </a:schemeClr>
          </a:solidFill>
        </p:spPr>
        <p:txBody>
          <a:bodyPr wrap="none">
            <a:spAutoFit/>
          </a:bodyPr>
          <a:lstStyle/>
          <a:p>
            <a:r>
              <a:rPr lang="en-US" altLang="ko-KR" sz="2400" b="1" dirty="0"/>
              <a:t>Introduction</a:t>
            </a:r>
          </a:p>
        </p:txBody>
      </p:sp>
      <p:sp>
        <p:nvSpPr>
          <p:cNvPr id="9" name="TextBox 8">
            <a:extLst>
              <a:ext uri="{FF2B5EF4-FFF2-40B4-BE49-F238E27FC236}">
                <a16:creationId xmlns:a16="http://schemas.microsoft.com/office/drawing/2014/main" id="{ADACE0C2-55C6-0CEA-679C-4997D8BC199F}"/>
              </a:ext>
            </a:extLst>
          </p:cNvPr>
          <p:cNvSpPr txBox="1"/>
          <p:nvPr/>
        </p:nvSpPr>
        <p:spPr>
          <a:xfrm>
            <a:off x="664727" y="4939164"/>
            <a:ext cx="7808068" cy="646331"/>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t>The important issue is that </a:t>
            </a:r>
            <a:r>
              <a:rPr lang="en-US" altLang="ko-KR" dirty="0">
                <a:solidFill>
                  <a:srgbClr val="C00000"/>
                </a:solidFill>
              </a:rPr>
              <a:t>multiquarks</a:t>
            </a:r>
            <a:r>
              <a:rPr lang="en-US" altLang="ko-KR" dirty="0"/>
              <a:t> have not been confirmed for a long time.</a:t>
            </a:r>
          </a:p>
        </p:txBody>
      </p:sp>
    </p:spTree>
    <p:extLst>
      <p:ext uri="{BB962C8B-B14F-4D97-AF65-F5344CB8AC3E}">
        <p14:creationId xmlns:p14="http://schemas.microsoft.com/office/powerpoint/2010/main" val="146874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30</a:t>
            </a:fld>
            <a:endParaRPr lang="ko-KR" altLang="en-US"/>
          </a:p>
        </p:txBody>
      </p:sp>
      <p:sp>
        <p:nvSpPr>
          <p:cNvPr id="3" name="직사각형 2"/>
          <p:cNvSpPr/>
          <p:nvPr/>
        </p:nvSpPr>
        <p:spPr>
          <a:xfrm>
            <a:off x="2678794" y="2937065"/>
            <a:ext cx="3061811" cy="553998"/>
          </a:xfrm>
          <a:prstGeom prst="rect">
            <a:avLst/>
          </a:prstGeom>
          <a:solidFill>
            <a:schemeClr val="accent6">
              <a:lumMod val="20000"/>
              <a:lumOff val="80000"/>
            </a:schemeClr>
          </a:solidFill>
        </p:spPr>
        <p:txBody>
          <a:bodyPr wrap="square">
            <a:spAutoFit/>
          </a:bodyPr>
          <a:lstStyle/>
          <a:p>
            <a:pPr>
              <a:defRPr/>
            </a:pPr>
            <a:r>
              <a:rPr lang="en-US" altLang="ko-KR" sz="3000" dirty="0">
                <a:latin typeface="맑은 고딕" panose="020B0503020000020004" pitchFamily="50" charset="-127"/>
                <a:ea typeface="맑은 고딕" panose="020B0503020000020004" pitchFamily="50" charset="-127"/>
              </a:rPr>
              <a:t>Additional slides</a:t>
            </a:r>
            <a:endParaRPr lang="ko-KR" altLang="en-US" sz="3000" dirty="0">
              <a:latin typeface="맑은 고딕" panose="020B0503020000020004" pitchFamily="50" charset="-127"/>
              <a:ea typeface="맑은 고딕" panose="020B0503020000020004" pitchFamily="50" charset="-127"/>
            </a:endParaRPr>
          </a:p>
        </p:txBody>
      </p:sp>
      <p:sp>
        <p:nvSpPr>
          <p:cNvPr id="4" name="직사각형 3"/>
          <p:cNvSpPr/>
          <p:nvPr/>
        </p:nvSpPr>
        <p:spPr>
          <a:xfrm>
            <a:off x="2678794" y="3566067"/>
            <a:ext cx="5074210" cy="369332"/>
          </a:xfrm>
          <a:prstGeom prst="rect">
            <a:avLst/>
          </a:prstGeom>
        </p:spPr>
        <p:txBody>
          <a:bodyPr wrap="none">
            <a:spAutoFit/>
          </a:bodyPr>
          <a:lstStyle/>
          <a:p>
            <a:r>
              <a:rPr lang="en-US" altLang="ko-KR" dirty="0"/>
              <a:t>to answer some questions that may arise in the talk.</a:t>
            </a:r>
            <a:endParaRPr lang="ko-KR" altLang="en-US" dirty="0"/>
          </a:p>
        </p:txBody>
      </p:sp>
    </p:spTree>
    <p:extLst>
      <p:ext uri="{BB962C8B-B14F-4D97-AF65-F5344CB8AC3E}">
        <p14:creationId xmlns:p14="http://schemas.microsoft.com/office/powerpoint/2010/main" val="429317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31</a:t>
            </a:fld>
            <a:endParaRPr lang="ko-KR" altLang="en-US"/>
          </a:p>
        </p:txBody>
      </p:sp>
      <p:sp>
        <p:nvSpPr>
          <p:cNvPr id="3" name="직사각형 2"/>
          <p:cNvSpPr/>
          <p:nvPr/>
        </p:nvSpPr>
        <p:spPr>
          <a:xfrm>
            <a:off x="906539" y="237610"/>
            <a:ext cx="2060397" cy="369332"/>
          </a:xfrm>
          <a:prstGeom prst="rect">
            <a:avLst/>
          </a:prstGeom>
          <a:solidFill>
            <a:schemeClr val="accent6">
              <a:lumMod val="20000"/>
              <a:lumOff val="80000"/>
            </a:schemeClr>
          </a:solidFill>
        </p:spPr>
        <p:txBody>
          <a:bodyPr wrap="square">
            <a:spAutoFit/>
          </a:bodyPr>
          <a:lstStyle/>
          <a:p>
            <a:r>
              <a:rPr lang="en-US" altLang="ko-KR" dirty="0"/>
              <a:t>additional nonets ? </a:t>
            </a:r>
            <a:endParaRPr lang="ko-KR" altLang="en-US" dirty="0"/>
          </a:p>
        </p:txBody>
      </p:sp>
      <mc:AlternateContent xmlns:mc="http://schemas.openxmlformats.org/markup-compatibility/2006" xmlns:a14="http://schemas.microsoft.com/office/drawing/2010/main">
        <mc:Choice Requires="a14">
          <p:sp>
            <p:nvSpPr>
              <p:cNvPr id="4" name="TextBox 3"/>
              <p:cNvSpPr txBox="1"/>
              <p:nvPr/>
            </p:nvSpPr>
            <p:spPr>
              <a:xfrm>
                <a:off x="879777" y="665966"/>
                <a:ext cx="7058168" cy="669992"/>
              </a:xfrm>
              <a:prstGeom prst="rect">
                <a:avLst/>
              </a:prstGeom>
              <a:noFill/>
            </p:spPr>
            <p:txBody>
              <a:bodyPr wrap="square" rtlCol="0">
                <a:spAutoFit/>
              </a:bodyPr>
              <a:lstStyle/>
              <a:p>
                <a:pPr marL="214313" indent="-214313">
                  <a:buFont typeface="Wingdings" panose="05000000000000000000" pitchFamily="2" charset="2"/>
                  <a:buChar char="§"/>
                </a:pPr>
                <a:r>
                  <a:rPr lang="en-US" altLang="ko-KR" dirty="0">
                    <a:ea typeface="맑은 고딕" panose="020B0503020000020004" pitchFamily="50" charset="-127"/>
                  </a:rPr>
                  <a:t>T</a:t>
                </a:r>
                <a:r>
                  <a:rPr lang="en-US" altLang="ko-KR" dirty="0"/>
                  <a:t>he spin-1 </a:t>
                </a:r>
                <a:r>
                  <a:rPr lang="en-US" altLang="ko-KR" dirty="0" err="1"/>
                  <a:t>diquark</a:t>
                </a:r>
                <a:r>
                  <a:rPr lang="en-US" altLang="ko-KR" dirty="0"/>
                  <a:t> scenario requires </a:t>
                </a:r>
                <a:r>
                  <a:rPr lang="en-US" altLang="ko-KR" dirty="0">
                    <a:ea typeface="맑은 고딕" panose="020B0503020000020004" pitchFamily="50" charset="-127"/>
                  </a:rPr>
                  <a:t>additional </a:t>
                </a:r>
                <a:r>
                  <a:rPr lang="en-US" altLang="ko-KR" dirty="0">
                    <a:solidFill>
                      <a:srgbClr val="FF0000"/>
                    </a:solidFill>
                    <a:ea typeface="맑은 고딕" panose="020B0503020000020004" pitchFamily="50" charset="-127"/>
                  </a:rPr>
                  <a:t>nonets</a:t>
                </a:r>
                <a:r>
                  <a:rPr lang="en-US" altLang="ko-KR" dirty="0">
                    <a:ea typeface="맑은 고딕" panose="020B0503020000020004" pitchFamily="50" charset="-127"/>
                  </a:rPr>
                  <a:t> to be found in  </a:t>
                </a:r>
                <a14:m>
                  <m:oMath xmlns:m="http://schemas.openxmlformats.org/officeDocument/2006/math">
                    <m:sSup>
                      <m:sSupPr>
                        <m:ctrlPr>
                          <a:rPr lang="en-US" altLang="ko-KR" i="1" smtClean="0">
                            <a:solidFill>
                              <a:srgbClr val="FF0000"/>
                            </a:solidFill>
                            <a:latin typeface="Cambria Math" panose="02040503050406030204" pitchFamily="18" charset="0"/>
                          </a:rPr>
                        </m:ctrlPr>
                      </m:sSupPr>
                      <m:e>
                        <m:r>
                          <a:rPr lang="en-US" altLang="ko-KR" i="1">
                            <a:solidFill>
                              <a:srgbClr val="FF0000"/>
                            </a:solidFill>
                            <a:latin typeface="Cambria Math" panose="02040503050406030204" pitchFamily="18" charset="0"/>
                          </a:rPr>
                          <m:t>𝐽</m:t>
                        </m:r>
                      </m:e>
                      <m:sup>
                        <m:r>
                          <a:rPr lang="en-US" altLang="ko-KR" i="1">
                            <a:solidFill>
                              <a:srgbClr val="FF0000"/>
                            </a:solidFill>
                            <a:latin typeface="Cambria Math" panose="02040503050406030204" pitchFamily="18" charset="0"/>
                          </a:rPr>
                          <m:t>𝑃</m:t>
                        </m:r>
                      </m:sup>
                    </m:sSup>
                    <m:r>
                      <a:rPr lang="en-US" altLang="ko-KR" i="1">
                        <a:solidFill>
                          <a:srgbClr val="FF0000"/>
                        </a:solidFill>
                        <a:latin typeface="Cambria Math" panose="02040503050406030204" pitchFamily="18" charset="0"/>
                      </a:rPr>
                      <m:t>=</m:t>
                    </m:r>
                    <m:sSup>
                      <m:sSupPr>
                        <m:ctrlPr>
                          <a:rPr lang="en-US" altLang="ko-KR" i="1">
                            <a:solidFill>
                              <a:srgbClr val="FF0000"/>
                            </a:solidFill>
                            <a:latin typeface="Cambria Math" panose="02040503050406030204" pitchFamily="18" charset="0"/>
                          </a:rPr>
                        </m:ctrlPr>
                      </m:sSupPr>
                      <m:e>
                        <m:r>
                          <a:rPr lang="en-US" altLang="ko-KR" b="0" i="1" smtClean="0">
                            <a:solidFill>
                              <a:srgbClr val="FF0000"/>
                            </a:solidFill>
                            <a:latin typeface="Cambria Math" panose="02040503050406030204" pitchFamily="18" charset="0"/>
                          </a:rPr>
                          <m:t>1</m:t>
                        </m:r>
                      </m:e>
                      <m:sup>
                        <m:r>
                          <a:rPr lang="en-US" altLang="ko-KR" b="0" i="1" smtClean="0">
                            <a:solidFill>
                              <a:srgbClr val="FF0000"/>
                            </a:solidFill>
                            <a:latin typeface="Cambria Math" panose="02040503050406030204" pitchFamily="18" charset="0"/>
                          </a:rPr>
                          <m:t>+−</m:t>
                        </m:r>
                      </m:sup>
                    </m:sSup>
                  </m:oMath>
                </a14:m>
                <a:r>
                  <a:rPr lang="en-US" altLang="ko-KR" dirty="0">
                    <a:solidFill>
                      <a:srgbClr val="FF0000"/>
                    </a:solidFill>
                    <a:ea typeface="맑은 고딕" panose="020B0503020000020004" pitchFamily="50" charset="-127"/>
                  </a:rPr>
                  <a:t>, </a:t>
                </a:r>
                <a14:m>
                  <m:oMath xmlns:m="http://schemas.openxmlformats.org/officeDocument/2006/math">
                    <m:sSup>
                      <m:sSupPr>
                        <m:ctrlPr>
                          <a:rPr lang="en-US" altLang="ko-KR" i="1">
                            <a:solidFill>
                              <a:srgbClr val="FF0000"/>
                            </a:solidFill>
                            <a:latin typeface="Cambria Math" panose="02040503050406030204" pitchFamily="18" charset="0"/>
                          </a:rPr>
                        </m:ctrlPr>
                      </m:sSupPr>
                      <m:e>
                        <m:r>
                          <a:rPr lang="en-US" altLang="ko-KR" b="0" i="1" smtClean="0">
                            <a:solidFill>
                              <a:srgbClr val="FF0000"/>
                            </a:solidFill>
                            <a:latin typeface="Cambria Math" panose="02040503050406030204" pitchFamily="18" charset="0"/>
                          </a:rPr>
                          <m:t>2</m:t>
                        </m:r>
                      </m:e>
                      <m:sup>
                        <m:r>
                          <a:rPr lang="en-US" altLang="ko-KR" i="1">
                            <a:solidFill>
                              <a:srgbClr val="FF0000"/>
                            </a:solidFill>
                            <a:latin typeface="Cambria Math" panose="02040503050406030204" pitchFamily="18" charset="0"/>
                          </a:rPr>
                          <m:t>+</m:t>
                        </m:r>
                        <m:r>
                          <a:rPr lang="en-US" altLang="ko-KR" b="0" i="1" smtClean="0">
                            <a:solidFill>
                              <a:srgbClr val="FF0000"/>
                            </a:solidFill>
                            <a:latin typeface="Cambria Math" panose="02040503050406030204" pitchFamily="18" charset="0"/>
                          </a:rPr>
                          <m:t>+</m:t>
                        </m:r>
                      </m:sup>
                    </m:sSup>
                  </m:oMath>
                </a14:m>
                <a:r>
                  <a:rPr lang="ko-KR" altLang="en-US" dirty="0">
                    <a:ea typeface="맑은 고딕" panose="020B0503020000020004" pitchFamily="50" charset="-127"/>
                  </a:rPr>
                  <a:t> </a:t>
                </a:r>
                <a:r>
                  <a:rPr lang="en-US" altLang="ko-KR" dirty="0">
                    <a:ea typeface="맑은 고딕" panose="020B0503020000020004" pitchFamily="50" charset="-127"/>
                  </a:rPr>
                  <a:t>corresponding to the configurations in Type 2.</a:t>
                </a:r>
                <a:endParaRPr lang="ko-KR" altLang="en-US" dirty="0">
                  <a:ea typeface="맑은 고딕" panose="020B0503020000020004" pitchFamily="50" charset="-127"/>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79777" y="665966"/>
                <a:ext cx="7058168" cy="669992"/>
              </a:xfrm>
              <a:prstGeom prst="rect">
                <a:avLst/>
              </a:prstGeom>
              <a:blipFill>
                <a:blip r:embed="rId3"/>
                <a:stretch>
                  <a:fillRect l="-518" t="-4545" b="-10000"/>
                </a:stretch>
              </a:blipFill>
            </p:spPr>
            <p:txBody>
              <a:bodyPr/>
              <a:lstStyle/>
              <a:p>
                <a:r>
                  <a:rPr lang="ko-KR" altLang="en-US">
                    <a:noFill/>
                  </a:rPr>
                  <a:t> </a:t>
                </a:r>
              </a:p>
            </p:txBody>
          </p:sp>
        </mc:Fallback>
      </mc:AlternateContent>
      <p:sp>
        <p:nvSpPr>
          <p:cNvPr id="8" name="직사각형 7"/>
          <p:cNvSpPr/>
          <p:nvPr/>
        </p:nvSpPr>
        <p:spPr>
          <a:xfrm>
            <a:off x="885022" y="2427031"/>
            <a:ext cx="7994058" cy="369332"/>
          </a:xfrm>
          <a:prstGeom prst="rect">
            <a:avLst/>
          </a:prstGeom>
        </p:spPr>
        <p:txBody>
          <a:bodyPr wrap="square">
            <a:spAutoFit/>
          </a:bodyPr>
          <a:lstStyle/>
          <a:p>
            <a:pPr marL="285750" indent="-285750">
              <a:buFont typeface="Wingdings" panose="05000000000000000000" pitchFamily="2" charset="2"/>
              <a:buChar char="§"/>
            </a:pPr>
            <a:r>
              <a:rPr lang="en-US" altLang="ko-KR" dirty="0"/>
              <a:t>There are lots of resonances to choose but the candidate selection is not definite.</a:t>
            </a:r>
          </a:p>
        </p:txBody>
      </p:sp>
      <mc:AlternateContent xmlns:mc="http://schemas.openxmlformats.org/markup-compatibility/2006" xmlns:a14="http://schemas.microsoft.com/office/drawing/2010/main">
        <mc:Choice Requires="a14">
          <p:sp>
            <p:nvSpPr>
              <p:cNvPr id="9" name="직사각형 8"/>
              <p:cNvSpPr/>
              <p:nvPr/>
            </p:nvSpPr>
            <p:spPr>
              <a:xfrm>
                <a:off x="5358503" y="1306531"/>
                <a:ext cx="3403601" cy="523220"/>
              </a:xfrm>
              <a:prstGeom prst="rect">
                <a:avLst/>
              </a:prstGeom>
            </p:spPr>
            <p:txBody>
              <a:bodyPr wrap="square">
                <a:spAutoFit/>
              </a:bodyPr>
              <a:lstStyle/>
              <a:p>
                <a:pPr marL="268288" indent="-268288"/>
                <a:r>
                  <a:rPr lang="en-US" altLang="ko-KR" sz="1400" dirty="0">
                    <a:latin typeface="바탕" panose="02030600000101010101" pitchFamily="18" charset="-127"/>
                    <a:ea typeface="바탕" panose="02030600000101010101" pitchFamily="18" charset="-127"/>
                  </a:rPr>
                  <a:t>※ </a:t>
                </a:r>
                <a:r>
                  <a:rPr lang="en-US" altLang="ko-KR" sz="1400" dirty="0">
                    <a:ea typeface="바탕" panose="02030600000101010101" pitchFamily="18" charset="-127"/>
                  </a:rPr>
                  <a:t>O</a:t>
                </a:r>
                <a:r>
                  <a:rPr lang="en-US" altLang="ko-KR" sz="1400" dirty="0"/>
                  <a:t>ne can prove that C-parity is </a:t>
                </a:r>
                <a:r>
                  <a:rPr lang="en-US" altLang="ko-KR" sz="1400" dirty="0">
                    <a:solidFill>
                      <a:srgbClr val="0033CC"/>
                    </a:solidFill>
                  </a:rPr>
                  <a:t>negative</a:t>
                </a:r>
                <a:r>
                  <a:rPr lang="en-US" altLang="ko-KR" sz="1400" dirty="0"/>
                  <a:t> for </a:t>
                </a:r>
                <a14:m>
                  <m:oMath xmlns:m="http://schemas.openxmlformats.org/officeDocument/2006/math">
                    <m:r>
                      <a:rPr lang="en-US" altLang="ko-KR" sz="1400" i="1">
                        <a:latin typeface="Cambria Math" panose="02040503050406030204" pitchFamily="18" charset="0"/>
                      </a:rPr>
                      <m:t>𝐽</m:t>
                    </m:r>
                    <m:r>
                      <a:rPr lang="en-US" altLang="ko-KR" sz="1400" i="1">
                        <a:latin typeface="Cambria Math" panose="02040503050406030204" pitchFamily="18" charset="0"/>
                      </a:rPr>
                      <m:t>=1</m:t>
                    </m:r>
                  </m:oMath>
                </a14:m>
                <a:r>
                  <a:rPr lang="en-US" altLang="ko-KR" sz="1400" dirty="0"/>
                  <a:t>,  positive for </a:t>
                </a:r>
                <a14:m>
                  <m:oMath xmlns:m="http://schemas.openxmlformats.org/officeDocument/2006/math">
                    <m:r>
                      <a:rPr lang="en-US" altLang="ko-KR" sz="1400" i="1">
                        <a:latin typeface="Cambria Math" panose="02040503050406030204" pitchFamily="18" charset="0"/>
                      </a:rPr>
                      <m:t>𝐽</m:t>
                    </m:r>
                    <m:r>
                      <a:rPr lang="en-US" altLang="ko-KR" sz="1400" i="1">
                        <a:latin typeface="Cambria Math" panose="02040503050406030204" pitchFamily="18" charset="0"/>
                      </a:rPr>
                      <m:t>=2</m:t>
                    </m:r>
                  </m:oMath>
                </a14:m>
                <a:r>
                  <a:rPr lang="en-US" altLang="ko-KR" sz="1400" dirty="0"/>
                  <a:t>.</a:t>
                </a:r>
                <a:endParaRPr lang="ko-KR" altLang="en-US" sz="1400" dirty="0"/>
              </a:p>
            </p:txBody>
          </p:sp>
        </mc:Choice>
        <mc:Fallback xmlns="">
          <p:sp>
            <p:nvSpPr>
              <p:cNvPr id="9" name="직사각형 8"/>
              <p:cNvSpPr>
                <a:spLocks noRot="1" noChangeAspect="1" noMove="1" noResize="1" noEditPoints="1" noAdjustHandles="1" noChangeArrowheads="1" noChangeShapeType="1" noTextEdit="1"/>
              </p:cNvSpPr>
              <p:nvPr/>
            </p:nvSpPr>
            <p:spPr>
              <a:xfrm>
                <a:off x="5358503" y="1306531"/>
                <a:ext cx="3403601" cy="523220"/>
              </a:xfrm>
              <a:prstGeom prst="rect">
                <a:avLst/>
              </a:prstGeom>
              <a:blipFill rotWithShape="0">
                <a:blip r:embed="rId4"/>
                <a:stretch>
                  <a:fillRect l="-538" t="-3488" b="-11628"/>
                </a:stretch>
              </a:blipFill>
            </p:spPr>
            <p:txBody>
              <a:bodyPr/>
              <a:lstStyle/>
              <a:p>
                <a:r>
                  <a:rPr lang="ko-KR" altLang="en-US">
                    <a:noFill/>
                  </a:rPr>
                  <a:t> </a:t>
                </a:r>
              </a:p>
            </p:txBody>
          </p:sp>
        </mc:Fallback>
      </mc:AlternateContent>
      <p:sp>
        <p:nvSpPr>
          <p:cNvPr id="5" name="직사각형 4"/>
          <p:cNvSpPr/>
          <p:nvPr/>
        </p:nvSpPr>
        <p:spPr>
          <a:xfrm>
            <a:off x="1068239" y="1869134"/>
            <a:ext cx="5516447" cy="369332"/>
          </a:xfrm>
          <a:prstGeom prst="rect">
            <a:avLst/>
          </a:prstGeom>
          <a:noFill/>
        </p:spPr>
        <p:txBody>
          <a:bodyPr wrap="none">
            <a:spAutoFit/>
          </a:bodyPr>
          <a:lstStyle/>
          <a:p>
            <a:r>
              <a:rPr lang="en-US" altLang="ko-KR" dirty="0"/>
              <a:t>Are there such nonets in PDG ?  My answer is ‘Maybe’. </a:t>
            </a:r>
            <a:endParaRPr lang="ko-KR" altLang="en-US" dirty="0"/>
          </a:p>
        </p:txBody>
      </p:sp>
      <mc:AlternateContent xmlns:mc="http://schemas.openxmlformats.org/markup-compatibility/2006" xmlns:a14="http://schemas.microsoft.com/office/drawing/2010/main">
        <mc:Choice Requires="a14">
          <p:sp>
            <p:nvSpPr>
              <p:cNvPr id="13" name="TextBox 12"/>
              <p:cNvSpPr txBox="1"/>
              <p:nvPr/>
            </p:nvSpPr>
            <p:spPr>
              <a:xfrm>
                <a:off x="2543588" y="1303903"/>
                <a:ext cx="1290917" cy="3954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d>
                            <m:dPr>
                              <m:begChr m:val=""/>
                              <m:endChr m:val="⟩"/>
                              <m:ctrlPr>
                                <a:rPr lang="en-US" altLang="ko-KR" i="1" smtClean="0">
                                  <a:latin typeface="Cambria Math" panose="02040503050406030204" pitchFamily="18" charset="0"/>
                                </a:rPr>
                              </m:ctrlPr>
                            </m:dPr>
                            <m:e>
                              <m:r>
                                <a:rPr lang="en-US" altLang="ko-KR" b="0" i="1" smtClean="0">
                                  <a:latin typeface="Cambria Math" panose="02040503050406030204" pitchFamily="18" charset="0"/>
                                </a:rPr>
                                <m:t>|111</m:t>
                              </m:r>
                            </m:e>
                          </m:d>
                        </m:e>
                        <m:sub>
                          <m:sSub>
                            <m:sSubPr>
                              <m:ctrlPr>
                                <a:rPr lang="en-US" altLang="ko-KR" i="1">
                                  <a:latin typeface="Cambria Math" panose="02040503050406030204" pitchFamily="18" charset="0"/>
                                </a:rPr>
                              </m:ctrlPr>
                            </m:sSubPr>
                            <m:e>
                              <m:sSub>
                                <m:sSubPr>
                                  <m:ctrlPr>
                                    <a:rPr lang="en-US" altLang="ko-KR" i="1">
                                      <a:latin typeface="Cambria Math" panose="02040503050406030204" pitchFamily="18" charset="0"/>
                                    </a:rPr>
                                  </m:ctrlPr>
                                </m:sSubPr>
                                <m:e>
                                  <m:r>
                                    <a:rPr lang="en-US" altLang="ko-KR" i="1">
                                      <a:latin typeface="Cambria Math" panose="02040503050406030204" pitchFamily="18" charset="0"/>
                                    </a:rPr>
                                    <m:t>6</m:t>
                                  </m:r>
                                </m:e>
                                <m:sub>
                                  <m:r>
                                    <a:rPr lang="en-US" altLang="ko-KR" i="1">
                                      <a:latin typeface="Cambria Math" panose="02040503050406030204" pitchFamily="18" charset="0"/>
                                    </a:rPr>
                                    <m:t>𝑐</m:t>
                                  </m:r>
                                </m:sub>
                              </m:sSub>
                              <m:r>
                                <a:rPr lang="en-US" altLang="ko-KR" b="0" i="1" smtClean="0">
                                  <a:latin typeface="Cambria Math" panose="02040503050406030204" pitchFamily="18" charset="0"/>
                                </a:rPr>
                                <m:t>,</m:t>
                              </m:r>
                              <m:acc>
                                <m:accPr>
                                  <m:chr m:val="̅"/>
                                  <m:ctrlPr>
                                    <a:rPr lang="en-US" altLang="ko-KR" i="1" smtClean="0">
                                      <a:latin typeface="Cambria Math" panose="02040503050406030204" pitchFamily="18" charset="0"/>
                                    </a:rPr>
                                  </m:ctrlPr>
                                </m:accPr>
                                <m:e>
                                  <m:r>
                                    <a:rPr lang="en-US" altLang="ko-KR" b="0" i="1" smtClean="0">
                                      <a:latin typeface="Cambria Math" panose="02040503050406030204" pitchFamily="18" charset="0"/>
                                    </a:rPr>
                                    <m:t>6</m:t>
                                  </m:r>
                                </m:e>
                              </m:acc>
                            </m:e>
                            <m:sub>
                              <m:r>
                                <a:rPr lang="en-US" altLang="ko-KR" i="1">
                                  <a:latin typeface="Cambria Math" panose="02040503050406030204" pitchFamily="18" charset="0"/>
                                </a:rPr>
                                <m:t>𝑐</m:t>
                              </m:r>
                            </m:sub>
                          </m:sSub>
                        </m:sub>
                      </m:sSub>
                    </m:oMath>
                  </m:oMathPara>
                </a14:m>
                <a:endParaRPr lang="ko-KR"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543588" y="1303903"/>
                <a:ext cx="1290917" cy="395429"/>
              </a:xfrm>
              <a:prstGeom prst="rect">
                <a:avLst/>
              </a:prstGeom>
              <a:blipFill rotWithShape="0">
                <a:blip r:embed="rId5"/>
                <a:stretch>
                  <a:fillRect t="-110769" r="-3774" b="-16769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84707" y="1300316"/>
                <a:ext cx="1290917" cy="3954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d>
                            <m:dPr>
                              <m:begChr m:val=""/>
                              <m:endChr m:val="⟩"/>
                              <m:ctrlPr>
                                <a:rPr lang="en-US" altLang="ko-KR" i="1" smtClean="0">
                                  <a:latin typeface="Cambria Math" panose="02040503050406030204" pitchFamily="18" charset="0"/>
                                </a:rPr>
                              </m:ctrlPr>
                            </m:dPr>
                            <m:e>
                              <m:r>
                                <a:rPr lang="en-US" altLang="ko-KR" b="0" i="1" smtClean="0">
                                  <a:latin typeface="Cambria Math" panose="02040503050406030204" pitchFamily="18" charset="0"/>
                                </a:rPr>
                                <m:t>|211</m:t>
                              </m:r>
                            </m:e>
                          </m:d>
                        </m:e>
                        <m:sub>
                          <m:sSub>
                            <m:sSubPr>
                              <m:ctrlPr>
                                <a:rPr lang="en-US" altLang="ko-KR" i="1">
                                  <a:latin typeface="Cambria Math" panose="02040503050406030204" pitchFamily="18" charset="0"/>
                                </a:rPr>
                              </m:ctrlPr>
                            </m:sSubPr>
                            <m:e>
                              <m:sSub>
                                <m:sSubPr>
                                  <m:ctrlPr>
                                    <a:rPr lang="en-US" altLang="ko-KR" i="1">
                                      <a:latin typeface="Cambria Math" panose="02040503050406030204" pitchFamily="18" charset="0"/>
                                    </a:rPr>
                                  </m:ctrlPr>
                                </m:sSubPr>
                                <m:e>
                                  <m:r>
                                    <a:rPr lang="en-US" altLang="ko-KR" i="1">
                                      <a:latin typeface="Cambria Math" panose="02040503050406030204" pitchFamily="18" charset="0"/>
                                    </a:rPr>
                                    <m:t>6</m:t>
                                  </m:r>
                                </m:e>
                                <m:sub>
                                  <m:r>
                                    <a:rPr lang="en-US" altLang="ko-KR" i="1">
                                      <a:latin typeface="Cambria Math" panose="02040503050406030204" pitchFamily="18" charset="0"/>
                                    </a:rPr>
                                    <m:t>𝑐</m:t>
                                  </m:r>
                                </m:sub>
                              </m:sSub>
                              <m:r>
                                <a:rPr lang="en-US" altLang="ko-KR" b="0" i="1" smtClean="0">
                                  <a:latin typeface="Cambria Math" panose="02040503050406030204" pitchFamily="18" charset="0"/>
                                </a:rPr>
                                <m:t>,</m:t>
                              </m:r>
                              <m:acc>
                                <m:accPr>
                                  <m:chr m:val="̅"/>
                                  <m:ctrlPr>
                                    <a:rPr lang="en-US" altLang="ko-KR" i="1" smtClean="0">
                                      <a:latin typeface="Cambria Math" panose="02040503050406030204" pitchFamily="18" charset="0"/>
                                    </a:rPr>
                                  </m:ctrlPr>
                                </m:accPr>
                                <m:e>
                                  <m:r>
                                    <a:rPr lang="en-US" altLang="ko-KR" b="0" i="1" smtClean="0">
                                      <a:latin typeface="Cambria Math" panose="02040503050406030204" pitchFamily="18" charset="0"/>
                                    </a:rPr>
                                    <m:t>6</m:t>
                                  </m:r>
                                </m:e>
                              </m:acc>
                            </m:e>
                            <m:sub>
                              <m:r>
                                <a:rPr lang="en-US" altLang="ko-KR" i="1">
                                  <a:latin typeface="Cambria Math" panose="02040503050406030204" pitchFamily="18" charset="0"/>
                                </a:rPr>
                                <m:t>𝑐</m:t>
                              </m:r>
                            </m:sub>
                          </m:sSub>
                        </m:sub>
                      </m:sSub>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84707" y="1300316"/>
                <a:ext cx="1290917" cy="395429"/>
              </a:xfrm>
              <a:prstGeom prst="rect">
                <a:avLst/>
              </a:prstGeom>
              <a:blipFill rotWithShape="0">
                <a:blip r:embed="rId6"/>
                <a:stretch>
                  <a:fillRect t="-110769" r="-3774" b="-16769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직사각형 15"/>
              <p:cNvSpPr/>
              <p:nvPr/>
            </p:nvSpPr>
            <p:spPr>
              <a:xfrm>
                <a:off x="5164866" y="6425448"/>
                <a:ext cx="2050754" cy="316690"/>
              </a:xfrm>
              <a:prstGeom prst="rect">
                <a:avLst/>
              </a:prstGeom>
              <a:noFill/>
            </p:spPr>
            <p:txBody>
              <a:bodyPr wrap="none">
                <a:spAutoFit/>
              </a:bodyPr>
              <a:lstStyle/>
              <a:p>
                <a14:m>
                  <m:oMath xmlns:m="http://schemas.openxmlformats.org/officeDocument/2006/math">
                    <m:sSup>
                      <m:sSupPr>
                        <m:ctrlPr>
                          <a:rPr lang="en-US" altLang="ko-KR" sz="1400" i="1" smtClean="0">
                            <a:latin typeface="Cambria Math" panose="02040503050406030204" pitchFamily="18" charset="0"/>
                          </a:rPr>
                        </m:ctrlPr>
                      </m:sSupPr>
                      <m:e>
                        <m:r>
                          <a:rPr lang="en-US" altLang="ko-KR" sz="1400" i="1">
                            <a:latin typeface="Cambria Math" panose="02040503050406030204" pitchFamily="18" charset="0"/>
                          </a:rPr>
                          <m:t>𝐽</m:t>
                        </m:r>
                      </m:e>
                      <m:sup>
                        <m:r>
                          <a:rPr lang="en-US" altLang="ko-KR" sz="1400" i="1">
                            <a:latin typeface="Cambria Math" panose="02040503050406030204" pitchFamily="18" charset="0"/>
                          </a:rPr>
                          <m:t>𝑃</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𝐶</m:t>
                        </m:r>
                        <m:r>
                          <a:rPr lang="en-US" altLang="ko-KR" sz="1400" b="0" i="1" smtClean="0">
                            <a:latin typeface="Cambria Math" panose="02040503050406030204" pitchFamily="18" charset="0"/>
                          </a:rPr>
                          <m:t>)</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2</m:t>
                        </m:r>
                      </m:e>
                      <m:sup>
                        <m:r>
                          <a:rPr lang="en-US" altLang="ko-KR" sz="1400" i="1">
                            <a:latin typeface="Cambria Math" panose="02040503050406030204" pitchFamily="18" charset="0"/>
                          </a:rPr>
                          <m:t>+</m:t>
                        </m:r>
                        <m:r>
                          <a:rPr lang="en-US" altLang="ko-KR" sz="1400" b="0" i="1" smtClean="0">
                            <a:latin typeface="Cambria Math" panose="02040503050406030204" pitchFamily="18" charset="0"/>
                          </a:rPr>
                          <m:t>(+)</m:t>
                        </m:r>
                      </m:sup>
                    </m:sSup>
                  </m:oMath>
                </a14:m>
                <a:r>
                  <a:rPr lang="ko-KR" altLang="en-US" sz="1400" dirty="0"/>
                  <a:t> </a:t>
                </a:r>
                <a:r>
                  <a:rPr lang="en-US" altLang="ko-KR" sz="1400" dirty="0"/>
                  <a:t>resonances</a:t>
                </a:r>
                <a:endParaRPr lang="ko-KR" altLang="en-US" sz="1400" dirty="0"/>
              </a:p>
            </p:txBody>
          </p:sp>
        </mc:Choice>
        <mc:Fallback xmlns="">
          <p:sp>
            <p:nvSpPr>
              <p:cNvPr id="16" name="직사각형 15"/>
              <p:cNvSpPr>
                <a:spLocks noRot="1" noChangeAspect="1" noMove="1" noResize="1" noEditPoints="1" noAdjustHandles="1" noChangeArrowheads="1" noChangeShapeType="1" noTextEdit="1"/>
              </p:cNvSpPr>
              <p:nvPr/>
            </p:nvSpPr>
            <p:spPr>
              <a:xfrm>
                <a:off x="5164866" y="6425448"/>
                <a:ext cx="2050754" cy="316690"/>
              </a:xfrm>
              <a:prstGeom prst="rect">
                <a:avLst/>
              </a:prstGeom>
              <a:blipFill rotWithShape="0">
                <a:blip r:embed="rId7"/>
                <a:stretch>
                  <a:fillRect b="-21154"/>
                </a:stretch>
              </a:blipFill>
            </p:spPr>
            <p:txBody>
              <a:bodyPr/>
              <a:lstStyle/>
              <a:p>
                <a:r>
                  <a:rPr lang="ko-KR" altLang="en-US">
                    <a:noFill/>
                  </a:rPr>
                  <a:t> </a:t>
                </a:r>
              </a:p>
            </p:txBody>
          </p:sp>
        </mc:Fallback>
      </mc:AlternateContent>
      <p:pic>
        <p:nvPicPr>
          <p:cNvPr id="17" name="그림 16"/>
          <p:cNvPicPr>
            <a:picLocks noChangeAspect="1"/>
          </p:cNvPicPr>
          <p:nvPr/>
        </p:nvPicPr>
        <p:blipFill>
          <a:blip r:embed="rId8"/>
          <a:stretch>
            <a:fillRect/>
          </a:stretch>
        </p:blipFill>
        <p:spPr>
          <a:xfrm>
            <a:off x="5164866" y="2896493"/>
            <a:ext cx="2916964" cy="3500428"/>
          </a:xfrm>
          <a:prstGeom prst="rect">
            <a:avLst/>
          </a:prstGeom>
        </p:spPr>
      </p:pic>
      <p:pic>
        <p:nvPicPr>
          <p:cNvPr id="18" name="그림 17"/>
          <p:cNvPicPr>
            <a:picLocks noChangeAspect="1"/>
          </p:cNvPicPr>
          <p:nvPr/>
        </p:nvPicPr>
        <p:blipFill>
          <a:blip r:embed="rId9"/>
          <a:stretch>
            <a:fillRect/>
          </a:stretch>
        </p:blipFill>
        <p:spPr>
          <a:xfrm>
            <a:off x="1282963" y="2867966"/>
            <a:ext cx="2939259" cy="1679919"/>
          </a:xfrm>
          <a:prstGeom prst="rect">
            <a:avLst/>
          </a:prstGeom>
        </p:spPr>
      </p:pic>
      <mc:AlternateContent xmlns:mc="http://schemas.openxmlformats.org/markup-compatibility/2006" xmlns:a14="http://schemas.microsoft.com/office/drawing/2010/main">
        <mc:Choice Requires="a14">
          <p:sp>
            <p:nvSpPr>
              <p:cNvPr id="19" name="직사각형 18"/>
              <p:cNvSpPr/>
              <p:nvPr/>
            </p:nvSpPr>
            <p:spPr>
              <a:xfrm>
                <a:off x="1362851" y="4547885"/>
                <a:ext cx="2050754" cy="316690"/>
              </a:xfrm>
              <a:prstGeom prst="rect">
                <a:avLst/>
              </a:prstGeom>
              <a:noFill/>
            </p:spPr>
            <p:txBody>
              <a:bodyPr wrap="none">
                <a:spAutoFit/>
              </a:bodyPr>
              <a:lstStyle/>
              <a:p>
                <a14:m>
                  <m:oMath xmlns:m="http://schemas.openxmlformats.org/officeDocument/2006/math">
                    <m:sSup>
                      <m:sSupPr>
                        <m:ctrlPr>
                          <a:rPr lang="en-US" altLang="ko-KR" sz="1400" i="1" smtClean="0">
                            <a:latin typeface="Cambria Math" panose="02040503050406030204" pitchFamily="18" charset="0"/>
                          </a:rPr>
                        </m:ctrlPr>
                      </m:sSupPr>
                      <m:e>
                        <m:r>
                          <a:rPr lang="en-US" altLang="ko-KR" sz="1400" i="1">
                            <a:latin typeface="Cambria Math" panose="02040503050406030204" pitchFamily="18" charset="0"/>
                          </a:rPr>
                          <m:t>𝐽</m:t>
                        </m:r>
                      </m:e>
                      <m:sup>
                        <m:r>
                          <a:rPr lang="en-US" altLang="ko-KR" sz="1400" i="1">
                            <a:latin typeface="Cambria Math" panose="02040503050406030204" pitchFamily="18" charset="0"/>
                          </a:rPr>
                          <m:t>𝑃</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𝐶</m:t>
                        </m:r>
                        <m:r>
                          <a:rPr lang="en-US" altLang="ko-KR" sz="1400" b="0" i="1" smtClean="0">
                            <a:latin typeface="Cambria Math" panose="02040503050406030204" pitchFamily="18" charset="0"/>
                          </a:rPr>
                          <m:t>)</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1</m:t>
                        </m:r>
                      </m:e>
                      <m:sup>
                        <m:r>
                          <a:rPr lang="en-US" altLang="ko-KR" sz="1400" i="1">
                            <a:latin typeface="Cambria Math" panose="02040503050406030204" pitchFamily="18" charset="0"/>
                          </a:rPr>
                          <m:t>+</m:t>
                        </m:r>
                        <m:r>
                          <a:rPr lang="en-US" altLang="ko-KR" sz="1400" b="0" i="1" smtClean="0">
                            <a:latin typeface="Cambria Math" panose="02040503050406030204" pitchFamily="18" charset="0"/>
                          </a:rPr>
                          <m:t>(−)</m:t>
                        </m:r>
                      </m:sup>
                    </m:sSup>
                  </m:oMath>
                </a14:m>
                <a:r>
                  <a:rPr lang="ko-KR" altLang="en-US" sz="1400" dirty="0">
                    <a:ea typeface="맑은 고딕" panose="020B0503020000020004" pitchFamily="50" charset="-127"/>
                  </a:rPr>
                  <a:t> </a:t>
                </a:r>
                <a:r>
                  <a:rPr lang="en-US" altLang="ko-KR" sz="1400" dirty="0">
                    <a:ea typeface="맑은 고딕" panose="020B0503020000020004" pitchFamily="50" charset="-127"/>
                  </a:rPr>
                  <a:t>resonances</a:t>
                </a:r>
                <a:endParaRPr lang="ko-KR" altLang="en-US" sz="1400" dirty="0">
                  <a:ea typeface="맑은 고딕" panose="020B0503020000020004" pitchFamily="50" charset="-127"/>
                </a:endParaRPr>
              </a:p>
            </p:txBody>
          </p:sp>
        </mc:Choice>
        <mc:Fallback xmlns="">
          <p:sp>
            <p:nvSpPr>
              <p:cNvPr id="19" name="직사각형 18"/>
              <p:cNvSpPr>
                <a:spLocks noRot="1" noChangeAspect="1" noMove="1" noResize="1" noEditPoints="1" noAdjustHandles="1" noChangeArrowheads="1" noChangeShapeType="1" noTextEdit="1"/>
              </p:cNvSpPr>
              <p:nvPr/>
            </p:nvSpPr>
            <p:spPr>
              <a:xfrm>
                <a:off x="1362851" y="4547885"/>
                <a:ext cx="2050754" cy="316690"/>
              </a:xfrm>
              <a:prstGeom prst="rect">
                <a:avLst/>
              </a:prstGeom>
              <a:blipFill rotWithShape="0">
                <a:blip r:embed="rId10"/>
                <a:stretch>
                  <a:fillRect b="-211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직사각형 20"/>
              <p:cNvSpPr/>
              <p:nvPr/>
            </p:nvSpPr>
            <p:spPr>
              <a:xfrm>
                <a:off x="842767" y="4893102"/>
                <a:ext cx="4372913" cy="1354217"/>
              </a:xfrm>
              <a:prstGeom prst="rect">
                <a:avLst/>
              </a:prstGeom>
            </p:spPr>
            <p:txBody>
              <a:bodyPr wrap="square">
                <a:spAutoFit/>
              </a:bodyPr>
              <a:lstStyle/>
              <a:p>
                <a:pPr marL="285750" indent="-285750">
                  <a:buFont typeface="Wingdings" panose="05000000000000000000" pitchFamily="2" charset="2"/>
                  <a:buChar char="§"/>
                </a:pPr>
                <a:r>
                  <a:rPr lang="en-US" altLang="ko-KR" sz="1600" dirty="0"/>
                  <a:t>Highlighted members can be selected but with some ambiguity,  </a:t>
                </a:r>
              </a:p>
              <a:p>
                <a:pPr marL="449263" lvl="1" indent="-177800">
                  <a:buFontTx/>
                  <a:buChar char="‒"/>
                </a:pPr>
                <a:r>
                  <a:rPr lang="en-US" altLang="ko-KR" sz="1600" dirty="0">
                    <a:solidFill>
                      <a:srgbClr val="0033CC"/>
                    </a:solidFill>
                  </a:rPr>
                  <a:t>unknown isospin</a:t>
                </a:r>
                <a:r>
                  <a:rPr lang="en-US" altLang="ko-KR" sz="1600" dirty="0"/>
                  <a:t> of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h</m:t>
                        </m:r>
                      </m:e>
                      <m:sub>
                        <m:r>
                          <a:rPr lang="en-US" altLang="ko-KR" sz="1600" i="1">
                            <a:latin typeface="Cambria Math" panose="02040503050406030204" pitchFamily="18" charset="0"/>
                          </a:rPr>
                          <m:t>1</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1380</m:t>
                        </m:r>
                      </m:e>
                    </m:d>
                    <m:r>
                      <a:rPr lang="en-US" altLang="ko-KR" sz="1600">
                        <a:latin typeface="Cambria Math" panose="02040503050406030204" pitchFamily="18" charset="0"/>
                      </a:rPr>
                      <m:t>,</m:t>
                    </m:r>
                  </m:oMath>
                </a14:m>
                <a:endParaRPr lang="en-US" altLang="ko-KR" sz="1600" dirty="0"/>
              </a:p>
              <a:p>
                <a:pPr marL="449263" lvl="1" indent="-177800">
                  <a:buFontTx/>
                  <a:buChar char="‒"/>
                </a:pPr>
                <a:r>
                  <a:rPr lang="en-US" altLang="ko-KR" sz="1600" dirty="0"/>
                  <a:t>the mass ordering, slightly violated, </a:t>
                </a:r>
                <a14:m>
                  <m:oMath xmlns:m="http://schemas.openxmlformats.org/officeDocument/2006/math">
                    <m:r>
                      <a:rPr lang="en-US" altLang="ko-KR" sz="1600" i="1">
                        <a:solidFill>
                          <a:srgbClr val="C00000"/>
                        </a:solidFill>
                        <a:latin typeface="Cambria Math" panose="02040503050406030204" pitchFamily="18" charset="0"/>
                      </a:rPr>
                      <m:t>𝑀</m:t>
                    </m:r>
                    <m:d>
                      <m:dPr>
                        <m:begChr m:val="["/>
                        <m:endChr m:val="]"/>
                        <m:ctrlPr>
                          <a:rPr lang="en-US" altLang="ko-KR" sz="1600" i="1">
                            <a:solidFill>
                              <a:srgbClr val="C00000"/>
                            </a:solidFill>
                            <a:latin typeface="Cambria Math" panose="02040503050406030204" pitchFamily="18" charset="0"/>
                          </a:rPr>
                        </m:ctrlPr>
                      </m:dPr>
                      <m:e>
                        <m:sSub>
                          <m:sSubPr>
                            <m:ctrlPr>
                              <a:rPr lang="en-US" altLang="ko-KR" sz="1600" i="1">
                                <a:solidFill>
                                  <a:srgbClr val="C00000"/>
                                </a:solidFill>
                                <a:latin typeface="Cambria Math" panose="02040503050406030204" pitchFamily="18" charset="0"/>
                              </a:rPr>
                            </m:ctrlPr>
                          </m:sSubPr>
                          <m:e>
                            <m:r>
                              <a:rPr lang="en-US" altLang="ko-KR" sz="1600" i="1">
                                <a:solidFill>
                                  <a:srgbClr val="C00000"/>
                                </a:solidFill>
                                <a:latin typeface="Cambria Math" panose="02040503050406030204" pitchFamily="18" charset="0"/>
                              </a:rPr>
                              <m:t>𝑏</m:t>
                            </m:r>
                          </m:e>
                          <m:sub>
                            <m:r>
                              <a:rPr lang="en-US" altLang="ko-KR" sz="1600" i="1">
                                <a:solidFill>
                                  <a:srgbClr val="C00000"/>
                                </a:solidFill>
                                <a:latin typeface="Cambria Math" panose="02040503050406030204" pitchFamily="18" charset="0"/>
                              </a:rPr>
                              <m:t>1</m:t>
                            </m:r>
                          </m:sub>
                        </m:sSub>
                        <m:d>
                          <m:dPr>
                            <m:ctrlPr>
                              <a:rPr lang="en-US" altLang="ko-KR" sz="1600" i="1">
                                <a:solidFill>
                                  <a:srgbClr val="C00000"/>
                                </a:solidFill>
                                <a:latin typeface="Cambria Math" panose="02040503050406030204" pitchFamily="18" charset="0"/>
                              </a:rPr>
                            </m:ctrlPr>
                          </m:dPr>
                          <m:e>
                            <m:r>
                              <a:rPr lang="en-US" altLang="ko-KR" sz="1600" i="1">
                                <a:solidFill>
                                  <a:srgbClr val="C00000"/>
                                </a:solidFill>
                                <a:latin typeface="Cambria Math" panose="02040503050406030204" pitchFamily="18" charset="0"/>
                              </a:rPr>
                              <m:t>1235</m:t>
                            </m:r>
                          </m:e>
                        </m:d>
                      </m:e>
                    </m:d>
                    <m:r>
                      <a:rPr lang="en-US" altLang="ko-KR" sz="1600" i="1">
                        <a:solidFill>
                          <a:srgbClr val="C00000"/>
                        </a:solidFill>
                        <a:latin typeface="Cambria Math" panose="02040503050406030204" pitchFamily="18" charset="0"/>
                      </a:rPr>
                      <m:t>&lt;</m:t>
                    </m:r>
                    <m:r>
                      <a:rPr lang="en-US" altLang="ko-KR" sz="1600" i="1">
                        <a:solidFill>
                          <a:srgbClr val="C00000"/>
                        </a:solidFill>
                        <a:latin typeface="Cambria Math" panose="02040503050406030204" pitchFamily="18" charset="0"/>
                        <a:ea typeface="Cambria Math" panose="02040503050406030204" pitchFamily="18" charset="0"/>
                      </a:rPr>
                      <m:t>𝑀</m:t>
                    </m:r>
                    <m:r>
                      <a:rPr lang="en-US" altLang="ko-KR" sz="1600" i="1">
                        <a:solidFill>
                          <a:srgbClr val="C00000"/>
                        </a:solidFill>
                        <a:latin typeface="Cambria Math" panose="02040503050406030204" pitchFamily="18" charset="0"/>
                        <a:ea typeface="Cambria Math" panose="02040503050406030204" pitchFamily="18" charset="0"/>
                      </a:rPr>
                      <m:t>[</m:t>
                    </m:r>
                    <m:sSub>
                      <m:sSubPr>
                        <m:ctrlPr>
                          <a:rPr lang="en-US" altLang="ko-KR" sz="1600" i="1">
                            <a:solidFill>
                              <a:srgbClr val="C00000"/>
                            </a:solidFill>
                            <a:latin typeface="Cambria Math" panose="02040503050406030204" pitchFamily="18" charset="0"/>
                          </a:rPr>
                        </m:ctrlPr>
                      </m:sSubPr>
                      <m:e>
                        <m:r>
                          <a:rPr lang="en-US" altLang="ko-KR" sz="1600" i="1">
                            <a:solidFill>
                              <a:srgbClr val="C00000"/>
                            </a:solidFill>
                            <a:latin typeface="Cambria Math" panose="02040503050406030204" pitchFamily="18" charset="0"/>
                          </a:rPr>
                          <m:t>𝐾</m:t>
                        </m:r>
                      </m:e>
                      <m:sub>
                        <m:r>
                          <a:rPr lang="en-US" altLang="ko-KR" sz="1600" i="1">
                            <a:solidFill>
                              <a:srgbClr val="C00000"/>
                            </a:solidFill>
                            <a:latin typeface="Cambria Math" panose="02040503050406030204" pitchFamily="18" charset="0"/>
                          </a:rPr>
                          <m:t>1</m:t>
                        </m:r>
                      </m:sub>
                    </m:sSub>
                    <m:d>
                      <m:dPr>
                        <m:ctrlPr>
                          <a:rPr lang="en-US" altLang="ko-KR" sz="1600" i="1">
                            <a:solidFill>
                              <a:srgbClr val="C00000"/>
                            </a:solidFill>
                            <a:latin typeface="Cambria Math" panose="02040503050406030204" pitchFamily="18" charset="0"/>
                            <a:ea typeface="Cambria Math" panose="02040503050406030204" pitchFamily="18" charset="0"/>
                          </a:rPr>
                        </m:ctrlPr>
                      </m:dPr>
                      <m:e>
                        <m:r>
                          <a:rPr lang="en-US" altLang="ko-KR" sz="1600" i="1">
                            <a:solidFill>
                              <a:srgbClr val="C00000"/>
                            </a:solidFill>
                            <a:latin typeface="Cambria Math" panose="02040503050406030204" pitchFamily="18" charset="0"/>
                            <a:ea typeface="Cambria Math" panose="02040503050406030204" pitchFamily="18" charset="0"/>
                          </a:rPr>
                          <m:t>1270</m:t>
                        </m:r>
                      </m:e>
                    </m:d>
                    <m:r>
                      <a:rPr lang="en-US" altLang="ko-KR" sz="1600" i="1">
                        <a:solidFill>
                          <a:srgbClr val="C00000"/>
                        </a:solidFill>
                        <a:latin typeface="Cambria Math" panose="02040503050406030204" pitchFamily="18" charset="0"/>
                        <a:ea typeface="Cambria Math" panose="02040503050406030204" pitchFamily="18" charset="0"/>
                      </a:rPr>
                      <m:t>]</m:t>
                    </m:r>
                  </m:oMath>
                </a14:m>
                <a:r>
                  <a:rPr lang="en-US" altLang="ko-KR" sz="1600" dirty="0"/>
                  <a:t> </a:t>
                </a:r>
                <a:r>
                  <a:rPr lang="en-US" altLang="ko-KR" dirty="0"/>
                  <a:t> </a:t>
                </a:r>
                <a:endParaRPr lang="ko-KR" altLang="en-US" dirty="0"/>
              </a:p>
            </p:txBody>
          </p:sp>
        </mc:Choice>
        <mc:Fallback xmlns="">
          <p:sp>
            <p:nvSpPr>
              <p:cNvPr id="21" name="직사각형 20"/>
              <p:cNvSpPr>
                <a:spLocks noRot="1" noChangeAspect="1" noMove="1" noResize="1" noEditPoints="1" noAdjustHandles="1" noChangeArrowheads="1" noChangeShapeType="1" noTextEdit="1"/>
              </p:cNvSpPr>
              <p:nvPr/>
            </p:nvSpPr>
            <p:spPr>
              <a:xfrm>
                <a:off x="842767" y="4893102"/>
                <a:ext cx="4372913" cy="1354217"/>
              </a:xfrm>
              <a:prstGeom prst="rect">
                <a:avLst/>
              </a:prstGeom>
              <a:blipFill rotWithShape="0">
                <a:blip r:embed="rId11"/>
                <a:stretch>
                  <a:fillRect l="-557" t="-1351" r="-139" b="-1351"/>
                </a:stretch>
              </a:blipFill>
            </p:spPr>
            <p:txBody>
              <a:bodyPr/>
              <a:lstStyle/>
              <a:p>
                <a:r>
                  <a:rPr lang="ko-KR" altLang="en-US">
                    <a:noFill/>
                  </a:rPr>
                  <a:t> </a:t>
                </a:r>
              </a:p>
            </p:txBody>
          </p:sp>
        </mc:Fallback>
      </mc:AlternateContent>
      <p:sp>
        <p:nvSpPr>
          <p:cNvPr id="15" name="직사각형 14"/>
          <p:cNvSpPr/>
          <p:nvPr/>
        </p:nvSpPr>
        <p:spPr>
          <a:xfrm>
            <a:off x="8081830" y="83721"/>
            <a:ext cx="927690" cy="307777"/>
          </a:xfrm>
          <a:prstGeom prst="rect">
            <a:avLst/>
          </a:prstGeom>
          <a:ln w="19050">
            <a:solidFill>
              <a:schemeClr val="accent1"/>
            </a:solidFill>
          </a:ln>
        </p:spPr>
        <p:txBody>
          <a:bodyPr wrap="none">
            <a:spAutoFit/>
          </a:bodyPr>
          <a:lstStyle/>
          <a:p>
            <a:r>
              <a:rPr lang="en-US" altLang="ko-KR" sz="1400" dirty="0">
                <a:solidFill>
                  <a:srgbClr val="0033CC"/>
                </a:solidFill>
              </a:rPr>
              <a:t>digression</a:t>
            </a:r>
            <a:endParaRPr lang="ko-KR" altLang="en-US" sz="1400" dirty="0">
              <a:solidFill>
                <a:srgbClr val="0033CC"/>
              </a:solidFill>
            </a:endParaRPr>
          </a:p>
        </p:txBody>
      </p:sp>
    </p:spTree>
    <p:extLst>
      <p:ext uri="{BB962C8B-B14F-4D97-AF65-F5344CB8AC3E}">
        <p14:creationId xmlns:p14="http://schemas.microsoft.com/office/powerpoint/2010/main" val="167531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32</a:t>
            </a:fld>
            <a:endParaRPr lang="ko-KR" altLang="en-US"/>
          </a:p>
        </p:txBody>
      </p:sp>
      <mc:AlternateContent xmlns:mc="http://schemas.openxmlformats.org/markup-compatibility/2006" xmlns:a14="http://schemas.microsoft.com/office/drawing/2010/main">
        <mc:Choice Requires="a14">
          <p:sp>
            <p:nvSpPr>
              <p:cNvPr id="16" name="직사각형 15"/>
              <p:cNvSpPr/>
              <p:nvPr/>
            </p:nvSpPr>
            <p:spPr>
              <a:xfrm>
                <a:off x="642769" y="913150"/>
                <a:ext cx="8076304" cy="646331"/>
              </a:xfrm>
              <a:prstGeom prst="rect">
                <a:avLst/>
              </a:prstGeom>
            </p:spPr>
            <p:txBody>
              <a:bodyPr wrap="square">
                <a:spAutoFit/>
              </a:bodyPr>
              <a:lstStyle/>
              <a:p>
                <a:pPr marL="285750" indent="-285750">
                  <a:buFont typeface="Wingdings" panose="05000000000000000000" pitchFamily="2" charset="2"/>
                  <a:buChar char="§"/>
                </a:pPr>
                <a:r>
                  <a:rPr lang="en-US" altLang="ko-KR" dirty="0"/>
                  <a:t>maybe due to </a:t>
                </a:r>
                <a:r>
                  <a:rPr lang="en-US" altLang="ko-KR" dirty="0">
                    <a:ea typeface="바탕" panose="02030600000101010101" pitchFamily="18" charset="-127"/>
                  </a:rPr>
                  <a:t>further mixings with additional </a:t>
                </a:r>
                <a:r>
                  <a:rPr lang="en-US" altLang="ko-KR" dirty="0" err="1">
                    <a:ea typeface="바탕" panose="02030600000101010101" pitchFamily="18" charset="-127"/>
                  </a:rPr>
                  <a:t>tetraquarks</a:t>
                </a:r>
                <a:r>
                  <a:rPr lang="en-US" altLang="ko-KR" dirty="0">
                    <a:ea typeface="바탕" panose="02030600000101010101" pitchFamily="18" charset="-127"/>
                  </a:rPr>
                  <a:t> constructed by other </a:t>
                </a:r>
                <a:r>
                  <a:rPr lang="en-US" altLang="ko-KR" dirty="0" err="1">
                    <a:ea typeface="바탕" panose="02030600000101010101" pitchFamily="18" charset="-127"/>
                  </a:rPr>
                  <a:t>diquarks</a:t>
                </a:r>
                <a:r>
                  <a:rPr lang="en-US" altLang="ko-KR" dirty="0">
                    <a:ea typeface="바탕" panose="02030600000101010101" pitchFamily="18" charset="-127"/>
                  </a:rPr>
                  <a:t>, </a:t>
                </a:r>
                <a:r>
                  <a:rPr lang="en-US" altLang="ko-KR" dirty="0"/>
                  <a:t>and possible contamination from two-quark component with </a:t>
                </a:r>
                <a14:m>
                  <m:oMath xmlns:m="http://schemas.openxmlformats.org/officeDocument/2006/math">
                    <m:r>
                      <a:rPr lang="en-US" altLang="ko-KR" i="1">
                        <a:latin typeface="Cambria Math" panose="02040503050406030204" pitchFamily="18" charset="0"/>
                        <a:ea typeface="Cambria Math" panose="02040503050406030204" pitchFamily="18" charset="0"/>
                      </a:rPr>
                      <m:t>ℓ=1</m:t>
                    </m:r>
                  </m:oMath>
                </a14:m>
                <a:r>
                  <a:rPr lang="en-US" altLang="ko-KR" dirty="0"/>
                  <a:t>.</a:t>
                </a:r>
              </a:p>
            </p:txBody>
          </p:sp>
        </mc:Choice>
        <mc:Fallback xmlns="">
          <p:sp>
            <p:nvSpPr>
              <p:cNvPr id="16" name="직사각형 15"/>
              <p:cNvSpPr>
                <a:spLocks noRot="1" noChangeAspect="1" noMove="1" noResize="1" noEditPoints="1" noAdjustHandles="1" noChangeArrowheads="1" noChangeShapeType="1" noTextEdit="1"/>
              </p:cNvSpPr>
              <p:nvPr/>
            </p:nvSpPr>
            <p:spPr>
              <a:xfrm>
                <a:off x="642769" y="913150"/>
                <a:ext cx="8076304" cy="646331"/>
              </a:xfrm>
              <a:prstGeom prst="rect">
                <a:avLst/>
              </a:prstGeom>
              <a:blipFill rotWithShape="0">
                <a:blip r:embed="rId3"/>
                <a:stretch>
                  <a:fillRect l="-453" t="-5660" b="-14151"/>
                </a:stretch>
              </a:blipFill>
            </p:spPr>
            <p:txBody>
              <a:bodyPr/>
              <a:lstStyle/>
              <a:p>
                <a:r>
                  <a:rPr lang="ko-KR" altLang="en-US">
                    <a:noFill/>
                  </a:rPr>
                  <a:t> </a:t>
                </a:r>
              </a:p>
            </p:txBody>
          </p:sp>
        </mc:Fallback>
      </mc:AlternateContent>
      <p:sp>
        <p:nvSpPr>
          <p:cNvPr id="4" name="직사각형 3"/>
          <p:cNvSpPr/>
          <p:nvPr/>
        </p:nvSpPr>
        <p:spPr>
          <a:xfrm>
            <a:off x="646202" y="522649"/>
            <a:ext cx="2714205" cy="369332"/>
          </a:xfrm>
          <a:prstGeom prst="rect">
            <a:avLst/>
          </a:prstGeom>
          <a:solidFill>
            <a:schemeClr val="accent6">
              <a:lumMod val="20000"/>
              <a:lumOff val="80000"/>
            </a:schemeClr>
          </a:solidFill>
        </p:spPr>
        <p:txBody>
          <a:bodyPr wrap="none">
            <a:spAutoFit/>
          </a:bodyPr>
          <a:lstStyle/>
          <a:p>
            <a:r>
              <a:rPr lang="en-US" altLang="ko-KR" dirty="0"/>
              <a:t>The selection is ambiguous</a:t>
            </a:r>
            <a:endParaRPr lang="ko-KR" altLang="en-US" dirty="0"/>
          </a:p>
        </p:txBody>
      </p:sp>
      <mc:AlternateContent xmlns:mc="http://schemas.openxmlformats.org/markup-compatibility/2006" xmlns:a14="http://schemas.microsoft.com/office/drawing/2010/main">
        <mc:Choice Requires="a14">
          <p:sp>
            <p:nvSpPr>
              <p:cNvPr id="7" name="직사각형 6"/>
              <p:cNvSpPr/>
              <p:nvPr/>
            </p:nvSpPr>
            <p:spPr>
              <a:xfrm>
                <a:off x="649941" y="1577078"/>
                <a:ext cx="8069132" cy="923330"/>
              </a:xfrm>
              <a:prstGeom prst="rect">
                <a:avLst/>
              </a:prstGeom>
            </p:spPr>
            <p:txBody>
              <a:bodyPr wrap="square">
                <a:spAutoFit/>
              </a:bodyPr>
              <a:lstStyle/>
              <a:p>
                <a:pPr marL="285750" indent="-285750">
                  <a:buFont typeface="Wingdings" panose="05000000000000000000" pitchFamily="2" charset="2"/>
                  <a:buChar char="§"/>
                </a:pPr>
                <a:r>
                  <a:rPr lang="en-US" altLang="ko-KR" dirty="0"/>
                  <a:t>This ambiguity does not mean that </a:t>
                </a:r>
                <a14:m>
                  <m:oMath xmlns:m="http://schemas.openxmlformats.org/officeDocument/2006/math">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111</m:t>
                        </m:r>
                      </m:e>
                    </m:d>
                    <m:r>
                      <a:rPr lang="en-US" altLang="ko-KR" b="0" i="1" smtClean="0">
                        <a:latin typeface="Cambria Math" panose="02040503050406030204" pitchFamily="18" charset="0"/>
                      </a:rPr>
                      <m:t>, |</m:t>
                    </m:r>
                    <m:d>
                      <m:dPr>
                        <m:begChr m:val=""/>
                        <m:endChr m:val="⟩"/>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211</m:t>
                        </m:r>
                      </m:e>
                    </m:d>
                  </m:oMath>
                </a14:m>
                <a:r>
                  <a:rPr lang="en-US" altLang="ko-KR" dirty="0"/>
                  <a:t> do not exist.</a:t>
                </a:r>
                <a:br>
                  <a:rPr lang="en-US" altLang="ko-KR" dirty="0"/>
                </a:br>
                <a:r>
                  <a:rPr lang="en-US" altLang="ko-KR" dirty="0"/>
                  <a:t>⇒ It simply says that the candidates do not stand out in a well-separated entity.</a:t>
                </a:r>
                <a:br>
                  <a:rPr lang="en-US" altLang="ko-KR" dirty="0"/>
                </a:br>
                <a:r>
                  <a:rPr lang="en-US" altLang="ko-KR" dirty="0">
                    <a:latin typeface="바탕" panose="02030600000101010101" pitchFamily="18" charset="-127"/>
                    <a:ea typeface="바탕" panose="02030600000101010101" pitchFamily="18" charset="-127"/>
                  </a:rPr>
                  <a:t>⇒</a:t>
                </a:r>
                <a:r>
                  <a:rPr lang="en-US" altLang="ko-KR" dirty="0"/>
                  <a:t> It does not rule out our mixing framework in the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0</m:t>
                        </m:r>
                      </m:e>
                      <m:sup>
                        <m:r>
                          <a:rPr lang="en-US" altLang="ko-KR" b="0" i="1" smtClean="0">
                            <a:latin typeface="Cambria Math" panose="02040503050406030204" pitchFamily="18" charset="0"/>
                          </a:rPr>
                          <m:t>+</m:t>
                        </m:r>
                      </m:sup>
                    </m:sSup>
                  </m:oMath>
                </a14:m>
                <a:r>
                  <a:rPr lang="en-US" altLang="ko-KR" dirty="0"/>
                  <a:t> channel.</a:t>
                </a:r>
                <a:endParaRPr lang="ko-KR" altLang="en-US" dirty="0"/>
              </a:p>
            </p:txBody>
          </p:sp>
        </mc:Choice>
        <mc:Fallback xmlns="">
          <p:sp>
            <p:nvSpPr>
              <p:cNvPr id="7" name="직사각형 6"/>
              <p:cNvSpPr>
                <a:spLocks noRot="1" noChangeAspect="1" noMove="1" noResize="1" noEditPoints="1" noAdjustHandles="1" noChangeArrowheads="1" noChangeShapeType="1" noTextEdit="1"/>
              </p:cNvSpPr>
              <p:nvPr/>
            </p:nvSpPr>
            <p:spPr>
              <a:xfrm>
                <a:off x="649941" y="1577078"/>
                <a:ext cx="8069132" cy="923330"/>
              </a:xfrm>
              <a:prstGeom prst="rect">
                <a:avLst/>
              </a:prstGeom>
              <a:blipFill rotWithShape="0">
                <a:blip r:embed="rId4"/>
                <a:stretch>
                  <a:fillRect l="-529" t="-48344" b="-14570"/>
                </a:stretch>
              </a:blipFill>
            </p:spPr>
            <p:txBody>
              <a:bodyPr/>
              <a:lstStyle/>
              <a:p>
                <a:r>
                  <a:rPr lang="ko-KR" altLang="en-US">
                    <a:noFill/>
                  </a:rPr>
                  <a:t> </a:t>
                </a:r>
              </a:p>
            </p:txBody>
          </p:sp>
        </mc:Fallback>
      </mc:AlternateContent>
      <p:sp>
        <p:nvSpPr>
          <p:cNvPr id="6" name="직사각형 5"/>
          <p:cNvSpPr/>
          <p:nvPr/>
        </p:nvSpPr>
        <p:spPr>
          <a:xfrm>
            <a:off x="8131679" y="115627"/>
            <a:ext cx="927690" cy="307777"/>
          </a:xfrm>
          <a:prstGeom prst="rect">
            <a:avLst/>
          </a:prstGeom>
          <a:ln w="19050">
            <a:solidFill>
              <a:schemeClr val="accent1"/>
            </a:solidFill>
          </a:ln>
        </p:spPr>
        <p:txBody>
          <a:bodyPr wrap="none">
            <a:spAutoFit/>
          </a:bodyPr>
          <a:lstStyle/>
          <a:p>
            <a:r>
              <a:rPr lang="en-US" altLang="ko-KR" sz="1400" dirty="0">
                <a:solidFill>
                  <a:srgbClr val="0033CC"/>
                </a:solidFill>
              </a:rPr>
              <a:t>digression</a:t>
            </a:r>
            <a:endParaRPr lang="ko-KR" altLang="en-US" sz="1400" dirty="0">
              <a:solidFill>
                <a:srgbClr val="0033CC"/>
              </a:solidFill>
            </a:endParaRPr>
          </a:p>
        </p:txBody>
      </p:sp>
    </p:spTree>
    <p:extLst>
      <p:ext uri="{BB962C8B-B14F-4D97-AF65-F5344CB8AC3E}">
        <p14:creationId xmlns:p14="http://schemas.microsoft.com/office/powerpoint/2010/main" val="54836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33</a:t>
            </a:fld>
            <a:endParaRPr lang="ko-KR" altLang="en-US"/>
          </a:p>
        </p:txBody>
      </p:sp>
      <mc:AlternateContent xmlns:mc="http://schemas.openxmlformats.org/markup-compatibility/2006" xmlns:a14="http://schemas.microsoft.com/office/drawing/2010/main">
        <mc:Choice Requires="a14">
          <p:graphicFrame>
            <p:nvGraphicFramePr>
              <p:cNvPr id="17" name="표 16"/>
              <p:cNvGraphicFramePr>
                <a:graphicFrameLocks noGrp="1"/>
              </p:cNvGraphicFramePr>
              <p:nvPr/>
            </p:nvGraphicFramePr>
            <p:xfrm>
              <a:off x="1238977" y="3090504"/>
              <a:ext cx="3575472" cy="1669460"/>
            </p:xfrm>
            <a:graphic>
              <a:graphicData uri="http://schemas.openxmlformats.org/drawingml/2006/table">
                <a:tbl>
                  <a:tblPr firstRow="1" bandRow="1">
                    <a:tableStyleId>{5C22544A-7EE6-4342-B048-85BDC9FD1C3A}</a:tableStyleId>
                  </a:tblPr>
                  <a:tblGrid>
                    <a:gridCol w="580914">
                      <a:extLst>
                        <a:ext uri="{9D8B030D-6E8A-4147-A177-3AD203B41FA5}">
                          <a16:colId xmlns:a16="http://schemas.microsoft.com/office/drawing/2014/main" val="20000"/>
                        </a:ext>
                      </a:extLst>
                    </a:gridCol>
                    <a:gridCol w="629322">
                      <a:extLst>
                        <a:ext uri="{9D8B030D-6E8A-4147-A177-3AD203B41FA5}">
                          <a16:colId xmlns:a16="http://schemas.microsoft.com/office/drawing/2014/main" val="20001"/>
                        </a:ext>
                      </a:extLst>
                    </a:gridCol>
                    <a:gridCol w="661596">
                      <a:extLst>
                        <a:ext uri="{9D8B030D-6E8A-4147-A177-3AD203B41FA5}">
                          <a16:colId xmlns:a16="http://schemas.microsoft.com/office/drawing/2014/main" val="20002"/>
                        </a:ext>
                      </a:extLst>
                    </a:gridCol>
                    <a:gridCol w="730775">
                      <a:extLst>
                        <a:ext uri="{9D8B030D-6E8A-4147-A177-3AD203B41FA5}">
                          <a16:colId xmlns:a16="http://schemas.microsoft.com/office/drawing/2014/main" val="20003"/>
                        </a:ext>
                      </a:extLst>
                    </a:gridCol>
                    <a:gridCol w="972865">
                      <a:extLst>
                        <a:ext uri="{9D8B030D-6E8A-4147-A177-3AD203B41FA5}">
                          <a16:colId xmlns:a16="http://schemas.microsoft.com/office/drawing/2014/main" val="20004"/>
                        </a:ext>
                      </a:extLst>
                    </a:gridCol>
                  </a:tblGrid>
                  <a:tr h="284356">
                    <a:tc>
                      <a:txBody>
                        <a:bodyPr/>
                        <a:lstStyle/>
                        <a:p>
                          <a:pPr latinLnBrk="1"/>
                          <a14:m>
                            <m:oMathPara xmlns:m="http://schemas.openxmlformats.org/officeDocument/2006/math">
                              <m:oMathParaPr>
                                <m:jc m:val="centerGroup"/>
                              </m:oMathParaPr>
                              <m:oMath xmlns:m="http://schemas.openxmlformats.org/officeDocument/2006/math">
                                <m:r>
                                  <a:rPr lang="en-US" altLang="ko-KR" sz="1400" b="1" i="1" smtClean="0">
                                    <a:latin typeface="Cambria Math" panose="02040503050406030204" pitchFamily="18" charset="0"/>
                                  </a:rPr>
                                  <m:t>𝑺𝒑𝒊𝒏</m:t>
                                </m:r>
                              </m:oMath>
                            </m:oMathPara>
                          </a14:m>
                          <a:endParaRPr lang="ko-KR" altLang="en-US" sz="1400" dirty="0"/>
                        </a:p>
                      </a:txBody>
                      <a:tcPr marL="68580" marR="68580" marT="34290" marB="34290"/>
                    </a:tc>
                    <a:tc>
                      <a:txBody>
                        <a:bodyPr/>
                        <a:lstStyle/>
                        <a:p>
                          <a:pPr latinLnBrk="1"/>
                          <a:r>
                            <a:rPr lang="en-US" altLang="ko-KR" sz="1400" dirty="0"/>
                            <a:t>Color</a:t>
                          </a:r>
                          <a:endParaRPr lang="ko-KR" altLang="en-US" sz="1400" dirty="0"/>
                        </a:p>
                      </a:txBody>
                      <a:tcPr marL="68580" marR="68580" marT="34290" marB="34290"/>
                    </a:tc>
                    <a:tc>
                      <a:txBody>
                        <a:bodyPr/>
                        <a:lstStyle/>
                        <a:p>
                          <a:pPr latinLnBrk="1"/>
                          <a:r>
                            <a:rPr lang="en-US" altLang="ko-KR" sz="1400" dirty="0"/>
                            <a:t>Flavor</a:t>
                          </a:r>
                          <a:endParaRPr lang="ko-KR" altLang="en-US" sz="1400" dirty="0"/>
                        </a:p>
                      </a:txBody>
                      <a:tcPr marL="68580" marR="68580" marT="34290" marB="34290"/>
                    </a:tc>
                    <a:tc>
                      <a:txBody>
                        <a:bodyPr/>
                        <a:lstStyle/>
                        <a:p>
                          <a:pPr latinLnBrk="1"/>
                          <a14:m>
                            <m:oMathPara xmlns:m="http://schemas.openxmlformats.org/officeDocument/2006/math">
                              <m:oMathParaPr>
                                <m:jc m:val="centerGroup"/>
                              </m:oMathParaPr>
                              <m:oMath xmlns:m="http://schemas.openxmlformats.org/officeDocument/2006/math">
                                <m:d>
                                  <m:dPr>
                                    <m:begChr m:val="⟨"/>
                                    <m:endChr m:val="⟩"/>
                                    <m:ctrlPr>
                                      <a:rPr lang="en-US" altLang="ko-KR" sz="1400" i="1" smtClean="0">
                                        <a:latin typeface="Cambria Math" panose="02040503050406030204" pitchFamily="18" charset="0"/>
                                        <a:ea typeface="Cambria Math" panose="02040503050406030204" pitchFamily="18" charset="0"/>
                                      </a:rPr>
                                    </m:ctrlPr>
                                  </m:dPr>
                                  <m:e>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b="1" i="1" smtClean="0">
                                            <a:latin typeface="Cambria Math" panose="02040503050406030204" pitchFamily="18" charset="0"/>
                                            <a:ea typeface="Cambria Math" panose="02040503050406030204" pitchFamily="18" charset="0"/>
                                          </a:rPr>
                                          <m:t>𝑽</m:t>
                                        </m:r>
                                      </m:e>
                                      <m:sub>
                                        <m:r>
                                          <a:rPr lang="en-US" altLang="ko-KR" sz="1400" b="1" i="1" smtClean="0">
                                            <a:latin typeface="Cambria Math" panose="02040503050406030204" pitchFamily="18" charset="0"/>
                                            <a:ea typeface="Cambria Math" panose="02040503050406030204" pitchFamily="18" charset="0"/>
                                          </a:rPr>
                                          <m:t>𝑪𝑺</m:t>
                                        </m:r>
                                      </m:sub>
                                    </m:sSub>
                                  </m:e>
                                </m:d>
                              </m:oMath>
                            </m:oMathPara>
                          </a14:m>
                          <a:endParaRPr lang="ko-KR" altLang="en-US" sz="1400" dirty="0"/>
                        </a:p>
                      </a:txBody>
                      <a:tcPr marL="68580" marR="68580" marT="34290" marB="34290"/>
                    </a:tc>
                    <a:tc>
                      <a:txBody>
                        <a:bodyPr/>
                        <a:lstStyle/>
                        <a:p>
                          <a:pPr algn="ctr" latinLnBrk="1"/>
                          <a:r>
                            <a:rPr lang="en-US" altLang="ko-KR" sz="1400" dirty="0"/>
                            <a:t>Type</a:t>
                          </a:r>
                          <a:endParaRPr lang="ko-KR" altLang="en-US" sz="1400" dirty="0"/>
                        </a:p>
                      </a:txBody>
                      <a:tcPr marL="68580" marR="68580" marT="34290" marB="34290"/>
                    </a:tc>
                    <a:extLst>
                      <a:ext uri="{0D108BD9-81ED-4DB2-BD59-A6C34878D82A}">
                        <a16:rowId xmlns:a16="http://schemas.microsoft.com/office/drawing/2014/main" val="10000"/>
                      </a:ext>
                    </a:extLst>
                  </a:tr>
                  <a:tr h="342706">
                    <a:tc>
                      <a:txBody>
                        <a:bodyPr/>
                        <a:lstStyle/>
                        <a:p>
                          <a:pPr algn="ctr" latinLnBrk="1"/>
                          <a:r>
                            <a:rPr lang="en-US" altLang="ko-KR" sz="1400" dirty="0"/>
                            <a:t>0</a:t>
                          </a:r>
                          <a:endParaRPr lang="ko-KR" altLang="en-US" sz="1400" dirty="0"/>
                        </a:p>
                      </a:txBody>
                      <a:tcPr marL="68580" marR="68580" marT="34290" marB="34290">
                        <a:solidFill>
                          <a:schemeClr val="accent4">
                            <a:lumMod val="20000"/>
                            <a:lumOff val="80000"/>
                          </a:schemeClr>
                        </a:solidFill>
                      </a:tcPr>
                    </a:tc>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400" b="0" i="1" smtClean="0">
                                        <a:solidFill>
                                          <a:schemeClr val="tx1"/>
                                        </a:solidFill>
                                        <a:latin typeface="Cambria Math" panose="02040503050406030204" pitchFamily="18" charset="0"/>
                                        <a:ea typeface="Cambria Math" panose="02040503050406030204" pitchFamily="18" charset="0"/>
                                      </a:rPr>
                                    </m:ctrlPr>
                                  </m:sSubPr>
                                  <m:e>
                                    <m:bar>
                                      <m:barPr>
                                        <m:pos m:val="top"/>
                                        <m:ctrlPr>
                                          <a:rPr lang="en-US" altLang="ko-KR" sz="1400" b="0" i="1" smtClean="0">
                                            <a:solidFill>
                                              <a:schemeClr val="tx1"/>
                                            </a:solidFill>
                                            <a:latin typeface="Cambria Math" panose="02040503050406030204" pitchFamily="18" charset="0"/>
                                            <a:ea typeface="Cambria Math" panose="02040503050406030204" pitchFamily="18" charset="0"/>
                                          </a:rPr>
                                        </m:ctrlPr>
                                      </m:barPr>
                                      <m:e>
                                        <m:r>
                                          <a:rPr lang="en-US" altLang="ko-KR" sz="1400" b="0" i="1" smtClean="0">
                                            <a:solidFill>
                                              <a:schemeClr val="tx1"/>
                                            </a:solidFill>
                                            <a:latin typeface="Cambria Math" panose="02040503050406030204" pitchFamily="18" charset="0"/>
                                            <a:ea typeface="Cambria Math" panose="02040503050406030204" pitchFamily="18" charset="0"/>
                                          </a:rPr>
                                          <m:t>3</m:t>
                                        </m:r>
                                      </m:e>
                                    </m:bar>
                                  </m:e>
                                  <m:sub>
                                    <m:r>
                                      <a:rPr lang="en-US" altLang="ko-KR" sz="1400" b="0" i="1" smtClean="0">
                                        <a:solidFill>
                                          <a:schemeClr val="tx1"/>
                                        </a:solidFill>
                                        <a:latin typeface="Cambria Math" panose="02040503050406030204" pitchFamily="18" charset="0"/>
                                        <a:ea typeface="Cambria Math" panose="02040503050406030204" pitchFamily="18" charset="0"/>
                                      </a:rPr>
                                      <m:t>𝑐</m:t>
                                    </m:r>
                                  </m:sub>
                                </m:sSub>
                              </m:oMath>
                            </m:oMathPara>
                          </a14:m>
                          <a:endParaRPr lang="ko-KR" altLang="en-US" sz="1400" dirty="0"/>
                        </a:p>
                      </a:txBody>
                      <a:tcPr marL="68580" marR="68580" marT="34290" marB="34290">
                        <a:solidFill>
                          <a:schemeClr val="accent4">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ko-KR" sz="1400" b="0" i="1" smtClean="0">
                                        <a:solidFill>
                                          <a:schemeClr val="tx1"/>
                                        </a:solidFill>
                                        <a:latin typeface="Cambria Math" panose="02040503050406030204" pitchFamily="18" charset="0"/>
                                        <a:ea typeface="Cambria Math" panose="02040503050406030204" pitchFamily="18" charset="0"/>
                                      </a:rPr>
                                    </m:ctrlPr>
                                  </m:sSubPr>
                                  <m:e>
                                    <m:bar>
                                      <m:barPr>
                                        <m:pos m:val="top"/>
                                        <m:ctrlPr>
                                          <a:rPr lang="en-US" altLang="ko-KR" sz="1400" b="0" i="1" smtClean="0">
                                            <a:solidFill>
                                              <a:schemeClr val="tx1"/>
                                            </a:solidFill>
                                            <a:latin typeface="Cambria Math" panose="02040503050406030204" pitchFamily="18" charset="0"/>
                                            <a:ea typeface="Cambria Math" panose="02040503050406030204" pitchFamily="18" charset="0"/>
                                          </a:rPr>
                                        </m:ctrlPr>
                                      </m:barPr>
                                      <m:e>
                                        <m:r>
                                          <a:rPr lang="en-US" altLang="ko-KR" sz="1400" b="0" i="1" smtClean="0">
                                            <a:solidFill>
                                              <a:schemeClr val="tx1"/>
                                            </a:solidFill>
                                            <a:latin typeface="Cambria Math" panose="02040503050406030204" pitchFamily="18" charset="0"/>
                                            <a:ea typeface="Cambria Math" panose="02040503050406030204" pitchFamily="18" charset="0"/>
                                          </a:rPr>
                                          <m:t>3</m:t>
                                        </m:r>
                                      </m:e>
                                    </m:bar>
                                  </m:e>
                                  <m:sub>
                                    <m:r>
                                      <a:rPr lang="en-US" altLang="ko-KR" sz="1400" b="0" i="1" smtClean="0">
                                        <a:solidFill>
                                          <a:schemeClr val="tx1"/>
                                        </a:solidFill>
                                        <a:latin typeface="Cambria Math" panose="02040503050406030204" pitchFamily="18" charset="0"/>
                                        <a:ea typeface="Cambria Math" panose="02040503050406030204" pitchFamily="18" charset="0"/>
                                      </a:rPr>
                                      <m:t>𝑓</m:t>
                                    </m:r>
                                  </m:sub>
                                </m:sSub>
                              </m:oMath>
                            </m:oMathPara>
                          </a14:m>
                          <a:endParaRPr lang="ko-KR" altLang="en-US" sz="1400" dirty="0"/>
                        </a:p>
                      </a:txBody>
                      <a:tcPr marL="68580" marR="68580" marT="34290" marB="34290">
                        <a:solidFill>
                          <a:schemeClr val="accent4">
                            <a:lumMod val="20000"/>
                            <a:lumOff val="80000"/>
                          </a:schemeClr>
                        </a:solidFill>
                      </a:tcPr>
                    </a:tc>
                    <a:tc>
                      <a:txBody>
                        <a:bodyPr/>
                        <a:lstStyle/>
                        <a:p>
                          <a:pPr algn="ctr" latinLnBrk="1"/>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−2</m:t>
                                </m:r>
                              </m:oMath>
                            </m:oMathPara>
                          </a14:m>
                          <a:endParaRPr lang="ko-KR" altLang="en-US" sz="1400" dirty="0"/>
                        </a:p>
                      </a:txBody>
                      <a:tcPr marL="68580" marR="68580" marT="34290" marB="34290">
                        <a:solidFill>
                          <a:schemeClr val="accent4">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t>Attractive</a:t>
                          </a:r>
                          <a:endParaRPr lang="ko-KR" altLang="en-US" sz="14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10001"/>
                      </a:ext>
                    </a:extLst>
                  </a:tr>
                  <a:tr h="347466">
                    <a:tc>
                      <a:txBody>
                        <a:bodyPr/>
                        <a:lstStyle/>
                        <a:p>
                          <a:pPr algn="ctr" latinLnBrk="1"/>
                          <a:r>
                            <a:rPr lang="en-US" altLang="ko-KR" sz="1400" dirty="0"/>
                            <a:t>1</a:t>
                          </a:r>
                          <a:endParaRPr lang="ko-KR" altLang="en-US" sz="1400" dirty="0"/>
                        </a:p>
                      </a:txBody>
                      <a:tcPr marL="68580" marR="68580" marT="34290" marB="34290">
                        <a:solidFill>
                          <a:schemeClr val="accent4">
                            <a:lumMod val="20000"/>
                            <a:lumOff val="80000"/>
                          </a:schemeClr>
                        </a:solidFill>
                      </a:tcPr>
                    </a:tc>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400" i="1" smtClean="0">
                                        <a:solidFill>
                                          <a:schemeClr val="tx1"/>
                                        </a:solidFill>
                                        <a:latin typeface="Cambria Math" panose="02040503050406030204" pitchFamily="18" charset="0"/>
                                        <a:ea typeface="Cambria Math" panose="02040503050406030204" pitchFamily="18" charset="0"/>
                                      </a:rPr>
                                    </m:ctrlPr>
                                  </m:sSubPr>
                                  <m:e>
                                    <m:r>
                                      <a:rPr lang="en-US" altLang="ko-KR" sz="1400" b="0" i="1" smtClean="0">
                                        <a:solidFill>
                                          <a:schemeClr val="tx1"/>
                                        </a:solidFill>
                                        <a:latin typeface="Cambria Math" panose="02040503050406030204" pitchFamily="18" charset="0"/>
                                        <a:ea typeface="Cambria Math" panose="02040503050406030204" pitchFamily="18" charset="0"/>
                                      </a:rPr>
                                      <m:t>6</m:t>
                                    </m:r>
                                  </m:e>
                                  <m:sub>
                                    <m:r>
                                      <a:rPr lang="en-US" altLang="ko-KR" sz="1400" i="1">
                                        <a:solidFill>
                                          <a:schemeClr val="tx1"/>
                                        </a:solidFill>
                                        <a:latin typeface="Cambria Math" panose="02040503050406030204" pitchFamily="18" charset="0"/>
                                        <a:ea typeface="Cambria Math" panose="02040503050406030204" pitchFamily="18" charset="0"/>
                                      </a:rPr>
                                      <m:t>𝑐</m:t>
                                    </m:r>
                                  </m:sub>
                                </m:sSub>
                              </m:oMath>
                            </m:oMathPara>
                          </a14:m>
                          <a:endParaRPr lang="ko-KR" altLang="en-US" sz="1400" dirty="0"/>
                        </a:p>
                      </a:txBody>
                      <a:tcPr marL="68580" marR="68580" marT="34290" marB="34290">
                        <a:solidFill>
                          <a:schemeClr val="accent4">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ko-KR" sz="1400" b="0" i="1" smtClean="0">
                                        <a:solidFill>
                                          <a:schemeClr val="tx1"/>
                                        </a:solidFill>
                                        <a:latin typeface="Cambria Math" panose="02040503050406030204" pitchFamily="18" charset="0"/>
                                        <a:ea typeface="Cambria Math" panose="02040503050406030204" pitchFamily="18" charset="0"/>
                                      </a:rPr>
                                    </m:ctrlPr>
                                  </m:sSubPr>
                                  <m:e>
                                    <m:bar>
                                      <m:barPr>
                                        <m:pos m:val="top"/>
                                        <m:ctrlPr>
                                          <a:rPr lang="en-US" altLang="ko-KR" sz="1400" b="0" i="1" smtClean="0">
                                            <a:solidFill>
                                              <a:schemeClr val="tx1"/>
                                            </a:solidFill>
                                            <a:latin typeface="Cambria Math" panose="02040503050406030204" pitchFamily="18" charset="0"/>
                                            <a:ea typeface="Cambria Math" panose="02040503050406030204" pitchFamily="18" charset="0"/>
                                          </a:rPr>
                                        </m:ctrlPr>
                                      </m:barPr>
                                      <m:e>
                                        <m:r>
                                          <a:rPr lang="en-US" altLang="ko-KR" sz="1400" b="0" i="1" smtClean="0">
                                            <a:solidFill>
                                              <a:schemeClr val="tx1"/>
                                            </a:solidFill>
                                            <a:latin typeface="Cambria Math" panose="02040503050406030204" pitchFamily="18" charset="0"/>
                                            <a:ea typeface="Cambria Math" panose="02040503050406030204" pitchFamily="18" charset="0"/>
                                          </a:rPr>
                                          <m:t>3</m:t>
                                        </m:r>
                                      </m:e>
                                    </m:bar>
                                  </m:e>
                                  <m:sub>
                                    <m:r>
                                      <a:rPr lang="en-US" altLang="ko-KR" sz="1400" b="0" i="1" smtClean="0">
                                        <a:solidFill>
                                          <a:schemeClr val="tx1"/>
                                        </a:solidFill>
                                        <a:latin typeface="Cambria Math" panose="02040503050406030204" pitchFamily="18" charset="0"/>
                                        <a:ea typeface="Cambria Math" panose="02040503050406030204" pitchFamily="18" charset="0"/>
                                      </a:rPr>
                                      <m:t>𝑓</m:t>
                                    </m:r>
                                  </m:sub>
                                </m:sSub>
                              </m:oMath>
                            </m:oMathPara>
                          </a14:m>
                          <a:endParaRPr lang="ko-KR" altLang="en-US" sz="1400" dirty="0"/>
                        </a:p>
                      </a:txBody>
                      <a:tcPr marL="68580" marR="68580" marT="34290" marB="34290">
                        <a:solidFill>
                          <a:schemeClr val="accent4">
                            <a:lumMod val="20000"/>
                            <a:lumOff val="80000"/>
                          </a:schemeClr>
                        </a:solidFill>
                      </a:tcPr>
                    </a:tc>
                    <a:tc>
                      <a:txBody>
                        <a:bodyPr/>
                        <a:lstStyle/>
                        <a:p>
                          <a:pPr algn="ctr" latinLnBrk="1"/>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−1/3</m:t>
                                </m:r>
                              </m:oMath>
                            </m:oMathPara>
                          </a14:m>
                          <a:endParaRPr lang="ko-KR" altLang="en-US" sz="1400" dirty="0"/>
                        </a:p>
                      </a:txBody>
                      <a:tcPr marL="68580" marR="68580" marT="34290" marB="34290">
                        <a:solidFill>
                          <a:schemeClr val="accent4">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t>Attractive</a:t>
                          </a:r>
                          <a:endParaRPr lang="ko-KR" altLang="en-US" sz="14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10002"/>
                      </a:ext>
                    </a:extLst>
                  </a:tr>
                  <a:tr h="347466">
                    <a:tc>
                      <a:txBody>
                        <a:bodyPr/>
                        <a:lstStyle/>
                        <a:p>
                          <a:pPr algn="ctr" latinLnBrk="1"/>
                          <a:r>
                            <a:rPr lang="en-US" altLang="ko-KR" sz="1400" dirty="0"/>
                            <a:t>1</a:t>
                          </a:r>
                          <a:endParaRPr lang="ko-KR" altLang="en-US" sz="1400" dirty="0"/>
                        </a:p>
                      </a:txBody>
                      <a:tcPr marL="68580" marR="68580" marT="34290" marB="34290">
                        <a:solidFill>
                          <a:schemeClr val="tx2">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ko-KR" sz="1400" b="0" i="1" smtClean="0">
                                        <a:solidFill>
                                          <a:schemeClr val="tx1"/>
                                        </a:solidFill>
                                        <a:latin typeface="Cambria Math" panose="02040503050406030204" pitchFamily="18" charset="0"/>
                                        <a:ea typeface="Cambria Math" panose="02040503050406030204" pitchFamily="18" charset="0"/>
                                      </a:rPr>
                                    </m:ctrlPr>
                                  </m:sSubPr>
                                  <m:e>
                                    <m:bar>
                                      <m:barPr>
                                        <m:pos m:val="top"/>
                                        <m:ctrlPr>
                                          <a:rPr lang="en-US" altLang="ko-KR" sz="1400" b="0" i="1" smtClean="0">
                                            <a:solidFill>
                                              <a:schemeClr val="tx1"/>
                                            </a:solidFill>
                                            <a:latin typeface="Cambria Math" panose="02040503050406030204" pitchFamily="18" charset="0"/>
                                            <a:ea typeface="Cambria Math" panose="02040503050406030204" pitchFamily="18" charset="0"/>
                                          </a:rPr>
                                        </m:ctrlPr>
                                      </m:barPr>
                                      <m:e>
                                        <m:r>
                                          <a:rPr lang="en-US" altLang="ko-KR" sz="1400" b="0" i="1" smtClean="0">
                                            <a:solidFill>
                                              <a:schemeClr val="tx1"/>
                                            </a:solidFill>
                                            <a:latin typeface="Cambria Math" panose="02040503050406030204" pitchFamily="18" charset="0"/>
                                            <a:ea typeface="Cambria Math" panose="02040503050406030204" pitchFamily="18" charset="0"/>
                                          </a:rPr>
                                          <m:t>3</m:t>
                                        </m:r>
                                      </m:e>
                                    </m:bar>
                                  </m:e>
                                  <m:sub>
                                    <m:r>
                                      <a:rPr lang="en-US" altLang="ko-KR" sz="1400" b="0" i="1" smtClean="0">
                                        <a:solidFill>
                                          <a:schemeClr val="tx1"/>
                                        </a:solidFill>
                                        <a:latin typeface="Cambria Math" panose="02040503050406030204" pitchFamily="18" charset="0"/>
                                        <a:ea typeface="Cambria Math" panose="02040503050406030204" pitchFamily="18" charset="0"/>
                                      </a:rPr>
                                      <m:t>𝑐</m:t>
                                    </m:r>
                                  </m:sub>
                                </m:sSub>
                              </m:oMath>
                            </m:oMathPara>
                          </a14:m>
                          <a:endParaRPr lang="ko-KR" altLang="en-US" sz="1400" dirty="0"/>
                        </a:p>
                      </a:txBody>
                      <a:tcPr marL="68580" marR="68580" marT="34290" marB="34290">
                        <a:solidFill>
                          <a:schemeClr val="tx2">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ko-KR" sz="1400" i="1" smtClean="0">
                                        <a:solidFill>
                                          <a:schemeClr val="tx1"/>
                                        </a:solidFill>
                                        <a:latin typeface="Cambria Math" panose="02040503050406030204" pitchFamily="18" charset="0"/>
                                        <a:ea typeface="Cambria Math" panose="02040503050406030204" pitchFamily="18" charset="0"/>
                                      </a:rPr>
                                    </m:ctrlPr>
                                  </m:sSubPr>
                                  <m:e>
                                    <m:r>
                                      <a:rPr lang="en-US" altLang="ko-KR" sz="1400" b="0" i="1" smtClean="0">
                                        <a:solidFill>
                                          <a:schemeClr val="tx1"/>
                                        </a:solidFill>
                                        <a:latin typeface="Cambria Math" panose="02040503050406030204" pitchFamily="18" charset="0"/>
                                        <a:ea typeface="Cambria Math" panose="02040503050406030204" pitchFamily="18" charset="0"/>
                                      </a:rPr>
                                      <m:t>6</m:t>
                                    </m:r>
                                  </m:e>
                                  <m:sub>
                                    <m:r>
                                      <a:rPr lang="en-US" altLang="ko-KR" sz="1400" b="0" i="1" smtClean="0">
                                        <a:solidFill>
                                          <a:schemeClr val="tx1"/>
                                        </a:solidFill>
                                        <a:latin typeface="Cambria Math" panose="02040503050406030204" pitchFamily="18" charset="0"/>
                                        <a:ea typeface="Cambria Math" panose="02040503050406030204" pitchFamily="18" charset="0"/>
                                      </a:rPr>
                                      <m:t>𝑓</m:t>
                                    </m:r>
                                  </m:sub>
                                </m:sSub>
                              </m:oMath>
                            </m:oMathPara>
                          </a14:m>
                          <a:endParaRPr lang="ko-KR" altLang="en-US" sz="1400" dirty="0"/>
                        </a:p>
                      </a:txBody>
                      <a:tcPr marL="68580" marR="68580" marT="34290" marB="34290">
                        <a:solidFill>
                          <a:schemeClr val="tx2">
                            <a:lumMod val="20000"/>
                            <a:lumOff val="80000"/>
                          </a:schemeClr>
                        </a:solidFill>
                      </a:tcPr>
                    </a:tc>
                    <a:tc>
                      <a:txBody>
                        <a:bodyPr/>
                        <a:lstStyle/>
                        <a:p>
                          <a:pPr algn="ctr" latinLnBrk="1"/>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2/3</m:t>
                                </m:r>
                              </m:oMath>
                            </m:oMathPara>
                          </a14:m>
                          <a:endParaRPr lang="ko-KR" altLang="en-US" sz="1400" dirty="0"/>
                        </a:p>
                      </a:txBody>
                      <a:tcPr marL="68580" marR="68580" marT="34290" marB="34290">
                        <a:solidFill>
                          <a:schemeClr val="tx2">
                            <a:lumMod val="20000"/>
                            <a:lumOff val="80000"/>
                          </a:schemeClr>
                        </a:solidFill>
                      </a:tcPr>
                    </a:tc>
                    <a:tc>
                      <a:txBody>
                        <a:bodyPr/>
                        <a:lstStyle/>
                        <a:p>
                          <a:pPr algn="ctr" latinLnBrk="1"/>
                          <a:r>
                            <a:rPr lang="en-US" altLang="ko-KR" sz="1400" dirty="0"/>
                            <a:t>Repulsive</a:t>
                          </a:r>
                          <a:endParaRPr lang="ko-KR" altLang="en-US" sz="1400" dirty="0"/>
                        </a:p>
                      </a:txBody>
                      <a:tcPr marL="68580" marR="68580" marT="34290" marB="34290">
                        <a:solidFill>
                          <a:schemeClr val="tx2">
                            <a:lumMod val="20000"/>
                            <a:lumOff val="80000"/>
                          </a:schemeClr>
                        </a:solidFill>
                      </a:tcPr>
                    </a:tc>
                    <a:extLst>
                      <a:ext uri="{0D108BD9-81ED-4DB2-BD59-A6C34878D82A}">
                        <a16:rowId xmlns:a16="http://schemas.microsoft.com/office/drawing/2014/main" val="10003"/>
                      </a:ext>
                    </a:extLst>
                  </a:tr>
                  <a:tr h="347466">
                    <a:tc>
                      <a:txBody>
                        <a:bodyPr/>
                        <a:lstStyle/>
                        <a:p>
                          <a:pPr algn="ctr" latinLnBrk="1"/>
                          <a:r>
                            <a:rPr lang="en-US" altLang="ko-KR" sz="1400" dirty="0"/>
                            <a:t>0</a:t>
                          </a:r>
                          <a:endParaRPr lang="ko-KR" altLang="en-US" sz="1400" dirty="0"/>
                        </a:p>
                      </a:txBody>
                      <a:tcPr marL="68580" marR="68580" marT="34290" marB="34290">
                        <a:solidFill>
                          <a:schemeClr val="tx2">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ko-KR" sz="1400" i="1" smtClean="0">
                                        <a:solidFill>
                                          <a:schemeClr val="tx1"/>
                                        </a:solidFill>
                                        <a:latin typeface="Cambria Math" panose="02040503050406030204" pitchFamily="18" charset="0"/>
                                        <a:ea typeface="Cambria Math" panose="02040503050406030204" pitchFamily="18" charset="0"/>
                                      </a:rPr>
                                    </m:ctrlPr>
                                  </m:sSubPr>
                                  <m:e>
                                    <m:r>
                                      <a:rPr lang="en-US" altLang="ko-KR" sz="1400" b="0" i="1" smtClean="0">
                                        <a:solidFill>
                                          <a:schemeClr val="tx1"/>
                                        </a:solidFill>
                                        <a:latin typeface="Cambria Math" panose="02040503050406030204" pitchFamily="18" charset="0"/>
                                        <a:ea typeface="Cambria Math" panose="02040503050406030204" pitchFamily="18" charset="0"/>
                                      </a:rPr>
                                      <m:t>6</m:t>
                                    </m:r>
                                  </m:e>
                                  <m:sub>
                                    <m:r>
                                      <a:rPr lang="en-US" altLang="ko-KR" sz="1400" i="1">
                                        <a:solidFill>
                                          <a:schemeClr val="tx1"/>
                                        </a:solidFill>
                                        <a:latin typeface="Cambria Math" panose="02040503050406030204" pitchFamily="18" charset="0"/>
                                        <a:ea typeface="Cambria Math" panose="02040503050406030204" pitchFamily="18" charset="0"/>
                                      </a:rPr>
                                      <m:t>𝑐</m:t>
                                    </m:r>
                                  </m:sub>
                                </m:sSub>
                              </m:oMath>
                            </m:oMathPara>
                          </a14:m>
                          <a:endParaRPr lang="ko-KR" altLang="en-US" sz="1400" dirty="0"/>
                        </a:p>
                      </a:txBody>
                      <a:tcPr marL="68580" marR="68580" marT="34290" marB="34290">
                        <a:solidFill>
                          <a:schemeClr val="tx2">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ko-KR" sz="1400" i="1" smtClean="0">
                                        <a:solidFill>
                                          <a:schemeClr val="tx1"/>
                                        </a:solidFill>
                                        <a:latin typeface="Cambria Math" panose="02040503050406030204" pitchFamily="18" charset="0"/>
                                        <a:ea typeface="Cambria Math" panose="02040503050406030204" pitchFamily="18" charset="0"/>
                                      </a:rPr>
                                    </m:ctrlPr>
                                  </m:sSubPr>
                                  <m:e>
                                    <m:r>
                                      <a:rPr lang="en-US" altLang="ko-KR" sz="1400" b="0" i="1" smtClean="0">
                                        <a:solidFill>
                                          <a:schemeClr val="tx1"/>
                                        </a:solidFill>
                                        <a:latin typeface="Cambria Math" panose="02040503050406030204" pitchFamily="18" charset="0"/>
                                        <a:ea typeface="Cambria Math" panose="02040503050406030204" pitchFamily="18" charset="0"/>
                                      </a:rPr>
                                      <m:t>6</m:t>
                                    </m:r>
                                  </m:e>
                                  <m:sub>
                                    <m:r>
                                      <a:rPr lang="en-US" altLang="ko-KR" sz="1400" b="0" i="1" smtClean="0">
                                        <a:solidFill>
                                          <a:schemeClr val="tx1"/>
                                        </a:solidFill>
                                        <a:latin typeface="Cambria Math" panose="02040503050406030204" pitchFamily="18" charset="0"/>
                                        <a:ea typeface="Cambria Math" panose="02040503050406030204" pitchFamily="18" charset="0"/>
                                      </a:rPr>
                                      <m:t>𝑓</m:t>
                                    </m:r>
                                  </m:sub>
                                </m:sSub>
                              </m:oMath>
                            </m:oMathPara>
                          </a14:m>
                          <a:endParaRPr lang="ko-KR" altLang="en-US" sz="1400" dirty="0"/>
                        </a:p>
                      </a:txBody>
                      <a:tcPr marL="68580" marR="68580" marT="34290" marB="34290">
                        <a:solidFill>
                          <a:schemeClr val="tx2">
                            <a:lumMod val="20000"/>
                            <a:lumOff val="80000"/>
                          </a:schemeClr>
                        </a:solidFill>
                      </a:tcPr>
                    </a:tc>
                    <a:tc>
                      <a:txBody>
                        <a:bodyPr/>
                        <a:lstStyle/>
                        <a:p>
                          <a:pPr algn="ctr" latinLnBrk="1"/>
                          <a:r>
                            <a:rPr lang="en-US" altLang="ko-KR" sz="1400" dirty="0"/>
                            <a:t>1</a:t>
                          </a:r>
                          <a:endParaRPr lang="ko-KR" altLang="en-US" sz="1400" dirty="0"/>
                        </a:p>
                      </a:txBody>
                      <a:tcPr marL="68580" marR="68580" marT="34290" marB="34290">
                        <a:solidFill>
                          <a:schemeClr val="tx2">
                            <a:lumMod val="20000"/>
                            <a:lumOff val="80000"/>
                          </a:schemeClr>
                        </a:solidFill>
                      </a:tcPr>
                    </a:tc>
                    <a:tc>
                      <a:txBody>
                        <a:bodyPr/>
                        <a:lstStyle/>
                        <a:p>
                          <a:pPr algn="ctr" latinLnBrk="1"/>
                          <a:r>
                            <a:rPr lang="en-US" altLang="ko-KR" sz="1400" dirty="0"/>
                            <a:t>Repulsive</a:t>
                          </a:r>
                          <a:endParaRPr lang="ko-KR" altLang="en-US" sz="1400" dirty="0"/>
                        </a:p>
                      </a:txBody>
                      <a:tcPr marL="68580" marR="68580" marT="34290" marB="34290">
                        <a:solidFill>
                          <a:schemeClr val="tx2">
                            <a:lumMod val="20000"/>
                            <a:lumOff val="80000"/>
                          </a:schemeClr>
                        </a:solidFill>
                      </a:tcPr>
                    </a:tc>
                    <a:extLst>
                      <a:ext uri="{0D108BD9-81ED-4DB2-BD59-A6C34878D82A}">
                        <a16:rowId xmlns:a16="http://schemas.microsoft.com/office/drawing/2014/main" val="10004"/>
                      </a:ext>
                    </a:extLst>
                  </a:tr>
                </a:tbl>
              </a:graphicData>
            </a:graphic>
          </p:graphicFrame>
        </mc:Choice>
        <mc:Fallback xmlns="">
          <p:graphicFrame>
            <p:nvGraphicFramePr>
              <p:cNvPr id="17" name="표 16"/>
              <p:cNvGraphicFramePr>
                <a:graphicFrameLocks noGrp="1"/>
              </p:cNvGraphicFramePr>
              <p:nvPr>
                <p:extLst>
                  <p:ext uri="{D42A27DB-BD31-4B8C-83A1-F6EECF244321}">
                    <p14:modId xmlns:p14="http://schemas.microsoft.com/office/powerpoint/2010/main" val="1804562067"/>
                  </p:ext>
                </p:extLst>
              </p:nvPr>
            </p:nvGraphicFramePr>
            <p:xfrm>
              <a:off x="1238977" y="3090504"/>
              <a:ext cx="3575472" cy="1669460"/>
            </p:xfrm>
            <a:graphic>
              <a:graphicData uri="http://schemas.openxmlformats.org/drawingml/2006/table">
                <a:tbl>
                  <a:tblPr firstRow="1" bandRow="1">
                    <a:tableStyleId>{5C22544A-7EE6-4342-B048-85BDC9FD1C3A}</a:tableStyleId>
                  </a:tblPr>
                  <a:tblGrid>
                    <a:gridCol w="580914">
                      <a:extLst>
                        <a:ext uri="{9D8B030D-6E8A-4147-A177-3AD203B41FA5}">
                          <a16:colId xmlns:a16="http://schemas.microsoft.com/office/drawing/2014/main" val="20000"/>
                        </a:ext>
                      </a:extLst>
                    </a:gridCol>
                    <a:gridCol w="629322">
                      <a:extLst>
                        <a:ext uri="{9D8B030D-6E8A-4147-A177-3AD203B41FA5}">
                          <a16:colId xmlns:a16="http://schemas.microsoft.com/office/drawing/2014/main" val="20001"/>
                        </a:ext>
                      </a:extLst>
                    </a:gridCol>
                    <a:gridCol w="661596">
                      <a:extLst>
                        <a:ext uri="{9D8B030D-6E8A-4147-A177-3AD203B41FA5}">
                          <a16:colId xmlns:a16="http://schemas.microsoft.com/office/drawing/2014/main" val="20002"/>
                        </a:ext>
                      </a:extLst>
                    </a:gridCol>
                    <a:gridCol w="730775">
                      <a:extLst>
                        <a:ext uri="{9D8B030D-6E8A-4147-A177-3AD203B41FA5}">
                          <a16:colId xmlns:a16="http://schemas.microsoft.com/office/drawing/2014/main" val="20003"/>
                        </a:ext>
                      </a:extLst>
                    </a:gridCol>
                    <a:gridCol w="972865">
                      <a:extLst>
                        <a:ext uri="{9D8B030D-6E8A-4147-A177-3AD203B41FA5}">
                          <a16:colId xmlns:a16="http://schemas.microsoft.com/office/drawing/2014/main" val="20004"/>
                        </a:ext>
                      </a:extLst>
                    </a:gridCol>
                  </a:tblGrid>
                  <a:tr h="284356">
                    <a:tc>
                      <a:txBody>
                        <a:bodyPr/>
                        <a:lstStyle/>
                        <a:p>
                          <a:endParaRPr lang="ko-KR"/>
                        </a:p>
                      </a:txBody>
                      <a:tcPr marL="68580" marR="68580" marT="34290" marB="34290">
                        <a:blipFill>
                          <a:blip r:embed="rId2"/>
                          <a:stretch>
                            <a:fillRect l="-1053" t="-6383" r="-522105" b="-489362"/>
                          </a:stretch>
                        </a:blipFill>
                      </a:tcPr>
                    </a:tc>
                    <a:tc>
                      <a:txBody>
                        <a:bodyPr/>
                        <a:lstStyle/>
                        <a:p>
                          <a:pPr latinLnBrk="1"/>
                          <a:r>
                            <a:rPr lang="en-US" altLang="ko-KR" sz="1400" dirty="0"/>
                            <a:t>Color</a:t>
                          </a:r>
                          <a:endParaRPr lang="ko-KR" altLang="en-US" sz="1400" dirty="0"/>
                        </a:p>
                      </a:txBody>
                      <a:tcPr marL="68580" marR="68580" marT="34290" marB="34290"/>
                    </a:tc>
                    <a:tc>
                      <a:txBody>
                        <a:bodyPr/>
                        <a:lstStyle/>
                        <a:p>
                          <a:pPr latinLnBrk="1"/>
                          <a:r>
                            <a:rPr lang="en-US" altLang="ko-KR" sz="1400" dirty="0"/>
                            <a:t>Flavor</a:t>
                          </a:r>
                          <a:endParaRPr lang="ko-KR" altLang="en-US" sz="1400" dirty="0"/>
                        </a:p>
                      </a:txBody>
                      <a:tcPr marL="68580" marR="68580" marT="34290" marB="34290"/>
                    </a:tc>
                    <a:tc>
                      <a:txBody>
                        <a:bodyPr/>
                        <a:lstStyle/>
                        <a:p>
                          <a:endParaRPr lang="ko-KR"/>
                        </a:p>
                      </a:txBody>
                      <a:tcPr marL="68580" marR="68580" marT="34290" marB="34290">
                        <a:blipFill>
                          <a:blip r:embed="rId2"/>
                          <a:stretch>
                            <a:fillRect l="-256667" t="-6383" r="-136667" b="-489362"/>
                          </a:stretch>
                        </a:blipFill>
                      </a:tcPr>
                    </a:tc>
                    <a:tc>
                      <a:txBody>
                        <a:bodyPr/>
                        <a:lstStyle/>
                        <a:p>
                          <a:pPr algn="ctr" latinLnBrk="1"/>
                          <a:r>
                            <a:rPr lang="en-US" altLang="ko-KR" sz="1400" dirty="0"/>
                            <a:t>Type</a:t>
                          </a:r>
                          <a:endParaRPr lang="ko-KR" altLang="en-US" sz="1400" dirty="0"/>
                        </a:p>
                      </a:txBody>
                      <a:tcPr marL="68580" marR="68580" marT="34290" marB="34290"/>
                    </a:tc>
                    <a:extLst>
                      <a:ext uri="{0D108BD9-81ED-4DB2-BD59-A6C34878D82A}">
                        <a16:rowId xmlns:a16="http://schemas.microsoft.com/office/drawing/2014/main" val="10000"/>
                      </a:ext>
                    </a:extLst>
                  </a:tr>
                  <a:tr h="342706">
                    <a:tc>
                      <a:txBody>
                        <a:bodyPr/>
                        <a:lstStyle/>
                        <a:p>
                          <a:pPr algn="ctr" latinLnBrk="1"/>
                          <a:r>
                            <a:rPr lang="en-US" altLang="ko-KR" sz="1400" dirty="0"/>
                            <a:t>0</a:t>
                          </a:r>
                          <a:endParaRPr lang="ko-KR" altLang="en-US" sz="1400" dirty="0"/>
                        </a:p>
                      </a:txBody>
                      <a:tcPr marL="68580" marR="68580" marT="34290" marB="34290">
                        <a:solidFill>
                          <a:schemeClr val="accent4">
                            <a:lumMod val="20000"/>
                            <a:lumOff val="80000"/>
                          </a:schemeClr>
                        </a:solidFill>
                      </a:tcPr>
                    </a:tc>
                    <a:tc>
                      <a:txBody>
                        <a:bodyPr/>
                        <a:lstStyle/>
                        <a:p>
                          <a:endParaRPr lang="ko-KR"/>
                        </a:p>
                      </a:txBody>
                      <a:tcPr marL="68580" marR="68580" marT="34290" marB="34290">
                        <a:blipFill>
                          <a:blip r:embed="rId2"/>
                          <a:stretch>
                            <a:fillRect l="-92308" t="-89286" r="-376923" b="-310714"/>
                          </a:stretch>
                        </a:blipFill>
                      </a:tcPr>
                    </a:tc>
                    <a:tc>
                      <a:txBody>
                        <a:bodyPr/>
                        <a:lstStyle/>
                        <a:p>
                          <a:endParaRPr lang="ko-KR"/>
                        </a:p>
                      </a:txBody>
                      <a:tcPr marL="68580" marR="68580" marT="34290" marB="34290">
                        <a:blipFill>
                          <a:blip r:embed="rId2"/>
                          <a:stretch>
                            <a:fillRect l="-185185" t="-89286" r="-262963" b="-310714"/>
                          </a:stretch>
                        </a:blipFill>
                      </a:tcPr>
                    </a:tc>
                    <a:tc>
                      <a:txBody>
                        <a:bodyPr/>
                        <a:lstStyle/>
                        <a:p>
                          <a:endParaRPr lang="ko-KR"/>
                        </a:p>
                      </a:txBody>
                      <a:tcPr marL="68580" marR="68580" marT="34290" marB="34290">
                        <a:blipFill>
                          <a:blip r:embed="rId2"/>
                          <a:stretch>
                            <a:fillRect l="-256667" t="-89286" r="-136667" b="-310714"/>
                          </a:stretch>
                        </a:blip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t>Attractive</a:t>
                          </a:r>
                          <a:endParaRPr lang="ko-KR" altLang="en-US" sz="14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10001"/>
                      </a:ext>
                    </a:extLst>
                  </a:tr>
                  <a:tr h="347466">
                    <a:tc>
                      <a:txBody>
                        <a:bodyPr/>
                        <a:lstStyle/>
                        <a:p>
                          <a:pPr algn="ctr" latinLnBrk="1"/>
                          <a:r>
                            <a:rPr lang="en-US" altLang="ko-KR" sz="1400" dirty="0"/>
                            <a:t>1</a:t>
                          </a:r>
                          <a:endParaRPr lang="ko-KR" altLang="en-US" sz="1400" dirty="0"/>
                        </a:p>
                      </a:txBody>
                      <a:tcPr marL="68580" marR="68580" marT="34290" marB="34290">
                        <a:solidFill>
                          <a:schemeClr val="accent4">
                            <a:lumMod val="20000"/>
                            <a:lumOff val="80000"/>
                          </a:schemeClr>
                        </a:solidFill>
                      </a:tcPr>
                    </a:tc>
                    <a:tc>
                      <a:txBody>
                        <a:bodyPr/>
                        <a:lstStyle/>
                        <a:p>
                          <a:endParaRPr lang="ko-KR"/>
                        </a:p>
                      </a:txBody>
                      <a:tcPr marL="68580" marR="68580" marT="34290" marB="34290">
                        <a:blipFill>
                          <a:blip r:embed="rId2"/>
                          <a:stretch>
                            <a:fillRect l="-92308" t="-182759" r="-376923" b="-200000"/>
                          </a:stretch>
                        </a:blipFill>
                      </a:tcPr>
                    </a:tc>
                    <a:tc>
                      <a:txBody>
                        <a:bodyPr/>
                        <a:lstStyle/>
                        <a:p>
                          <a:endParaRPr lang="ko-KR"/>
                        </a:p>
                      </a:txBody>
                      <a:tcPr marL="68580" marR="68580" marT="34290" marB="34290">
                        <a:blipFill>
                          <a:blip r:embed="rId2"/>
                          <a:stretch>
                            <a:fillRect l="-185185" t="-182759" r="-262963" b="-200000"/>
                          </a:stretch>
                        </a:blipFill>
                      </a:tcPr>
                    </a:tc>
                    <a:tc>
                      <a:txBody>
                        <a:bodyPr/>
                        <a:lstStyle/>
                        <a:p>
                          <a:endParaRPr lang="ko-KR"/>
                        </a:p>
                      </a:txBody>
                      <a:tcPr marL="68580" marR="68580" marT="34290" marB="34290">
                        <a:blipFill>
                          <a:blip r:embed="rId2"/>
                          <a:stretch>
                            <a:fillRect l="-256667" t="-182759" r="-136667" b="-200000"/>
                          </a:stretch>
                        </a:blip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t>Attractive</a:t>
                          </a:r>
                          <a:endParaRPr lang="ko-KR" altLang="en-US" sz="14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10002"/>
                      </a:ext>
                    </a:extLst>
                  </a:tr>
                  <a:tr h="347466">
                    <a:tc>
                      <a:txBody>
                        <a:bodyPr/>
                        <a:lstStyle/>
                        <a:p>
                          <a:pPr algn="ctr" latinLnBrk="1"/>
                          <a:r>
                            <a:rPr lang="en-US" altLang="ko-KR" sz="1400" dirty="0"/>
                            <a:t>1</a:t>
                          </a:r>
                          <a:endParaRPr lang="ko-KR" altLang="en-US" sz="1400" dirty="0"/>
                        </a:p>
                      </a:txBody>
                      <a:tcPr marL="68580" marR="68580" marT="34290" marB="34290">
                        <a:solidFill>
                          <a:schemeClr val="tx2">
                            <a:lumMod val="20000"/>
                            <a:lumOff val="80000"/>
                          </a:schemeClr>
                        </a:solidFill>
                      </a:tcPr>
                    </a:tc>
                    <a:tc>
                      <a:txBody>
                        <a:bodyPr/>
                        <a:lstStyle/>
                        <a:p>
                          <a:endParaRPr lang="ko-KR"/>
                        </a:p>
                      </a:txBody>
                      <a:tcPr marL="68580" marR="68580" marT="34290" marB="34290">
                        <a:blipFill>
                          <a:blip r:embed="rId2"/>
                          <a:stretch>
                            <a:fillRect l="-92308" t="-287719" r="-376923" b="-103509"/>
                          </a:stretch>
                        </a:blipFill>
                      </a:tcPr>
                    </a:tc>
                    <a:tc>
                      <a:txBody>
                        <a:bodyPr/>
                        <a:lstStyle/>
                        <a:p>
                          <a:endParaRPr lang="ko-KR"/>
                        </a:p>
                      </a:txBody>
                      <a:tcPr marL="68580" marR="68580" marT="34290" marB="34290">
                        <a:blipFill>
                          <a:blip r:embed="rId2"/>
                          <a:stretch>
                            <a:fillRect l="-185185" t="-287719" r="-262963" b="-103509"/>
                          </a:stretch>
                        </a:blipFill>
                      </a:tcPr>
                    </a:tc>
                    <a:tc>
                      <a:txBody>
                        <a:bodyPr/>
                        <a:lstStyle/>
                        <a:p>
                          <a:endParaRPr lang="ko-KR"/>
                        </a:p>
                      </a:txBody>
                      <a:tcPr marL="68580" marR="68580" marT="34290" marB="34290">
                        <a:blipFill>
                          <a:blip r:embed="rId2"/>
                          <a:stretch>
                            <a:fillRect l="-256667" t="-287719" r="-136667" b="-103509"/>
                          </a:stretch>
                        </a:blipFill>
                      </a:tcPr>
                    </a:tc>
                    <a:tc>
                      <a:txBody>
                        <a:bodyPr/>
                        <a:lstStyle/>
                        <a:p>
                          <a:pPr algn="ctr" latinLnBrk="1"/>
                          <a:r>
                            <a:rPr lang="en-US" altLang="ko-KR" sz="1400" dirty="0"/>
                            <a:t>Repulsive</a:t>
                          </a:r>
                          <a:endParaRPr lang="ko-KR" altLang="en-US" sz="1400" dirty="0"/>
                        </a:p>
                      </a:txBody>
                      <a:tcPr marL="68580" marR="68580" marT="34290" marB="34290">
                        <a:solidFill>
                          <a:schemeClr val="tx2">
                            <a:lumMod val="20000"/>
                            <a:lumOff val="80000"/>
                          </a:schemeClr>
                        </a:solidFill>
                      </a:tcPr>
                    </a:tc>
                    <a:extLst>
                      <a:ext uri="{0D108BD9-81ED-4DB2-BD59-A6C34878D82A}">
                        <a16:rowId xmlns:a16="http://schemas.microsoft.com/office/drawing/2014/main" val="10003"/>
                      </a:ext>
                    </a:extLst>
                  </a:tr>
                  <a:tr h="347466">
                    <a:tc>
                      <a:txBody>
                        <a:bodyPr/>
                        <a:lstStyle/>
                        <a:p>
                          <a:pPr algn="ctr" latinLnBrk="1"/>
                          <a:r>
                            <a:rPr lang="en-US" altLang="ko-KR" sz="1400" dirty="0"/>
                            <a:t>0</a:t>
                          </a:r>
                          <a:endParaRPr lang="ko-KR" altLang="en-US" sz="1400" dirty="0"/>
                        </a:p>
                      </a:txBody>
                      <a:tcPr marL="68580" marR="68580" marT="34290" marB="34290">
                        <a:solidFill>
                          <a:schemeClr val="tx2">
                            <a:lumMod val="20000"/>
                            <a:lumOff val="80000"/>
                          </a:schemeClr>
                        </a:solidFill>
                      </a:tcPr>
                    </a:tc>
                    <a:tc>
                      <a:txBody>
                        <a:bodyPr/>
                        <a:lstStyle/>
                        <a:p>
                          <a:endParaRPr lang="ko-KR"/>
                        </a:p>
                      </a:txBody>
                      <a:tcPr marL="68580" marR="68580" marT="34290" marB="34290">
                        <a:blipFill>
                          <a:blip r:embed="rId2"/>
                          <a:stretch>
                            <a:fillRect l="-92308" t="-387719" r="-376923" b="-3509"/>
                          </a:stretch>
                        </a:blipFill>
                      </a:tcPr>
                    </a:tc>
                    <a:tc>
                      <a:txBody>
                        <a:bodyPr/>
                        <a:lstStyle/>
                        <a:p>
                          <a:endParaRPr lang="ko-KR"/>
                        </a:p>
                      </a:txBody>
                      <a:tcPr marL="68580" marR="68580" marT="34290" marB="34290">
                        <a:blipFill>
                          <a:blip r:embed="rId2"/>
                          <a:stretch>
                            <a:fillRect l="-185185" t="-387719" r="-262963" b="-3509"/>
                          </a:stretch>
                        </a:blipFill>
                      </a:tcPr>
                    </a:tc>
                    <a:tc>
                      <a:txBody>
                        <a:bodyPr/>
                        <a:lstStyle/>
                        <a:p>
                          <a:pPr algn="ctr" latinLnBrk="1"/>
                          <a:r>
                            <a:rPr lang="en-US" altLang="ko-KR" sz="1400" dirty="0"/>
                            <a:t>1</a:t>
                          </a:r>
                          <a:endParaRPr lang="ko-KR" altLang="en-US" sz="1400" dirty="0"/>
                        </a:p>
                      </a:txBody>
                      <a:tcPr marL="68580" marR="68580" marT="34290" marB="34290">
                        <a:solidFill>
                          <a:schemeClr val="tx2">
                            <a:lumMod val="20000"/>
                            <a:lumOff val="80000"/>
                          </a:schemeClr>
                        </a:solidFill>
                      </a:tcPr>
                    </a:tc>
                    <a:tc>
                      <a:txBody>
                        <a:bodyPr/>
                        <a:lstStyle/>
                        <a:p>
                          <a:pPr algn="ctr" latinLnBrk="1"/>
                          <a:r>
                            <a:rPr lang="en-US" altLang="ko-KR" sz="1400" dirty="0"/>
                            <a:t>Repulsive</a:t>
                          </a:r>
                          <a:endParaRPr lang="ko-KR" altLang="en-US" sz="1400" dirty="0"/>
                        </a:p>
                      </a:txBody>
                      <a:tcPr marL="68580" marR="68580" marT="34290" marB="34290">
                        <a:solidFill>
                          <a:schemeClr val="tx2">
                            <a:lumMod val="20000"/>
                            <a:lumOff val="80000"/>
                          </a:schemeClr>
                        </a:solid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19" name="직사각형 18"/>
              <p:cNvSpPr/>
              <p:nvPr/>
            </p:nvSpPr>
            <p:spPr>
              <a:xfrm>
                <a:off x="2059512" y="2761807"/>
                <a:ext cx="2001189" cy="307777"/>
              </a:xfrm>
              <a:prstGeom prst="rect">
                <a:avLst/>
              </a:prstGeom>
            </p:spPr>
            <p:txBody>
              <a:bodyPr wrap="none">
                <a:spAutoFit/>
              </a:bodyPr>
              <a:lstStyle/>
              <a:p>
                <a:r>
                  <a:rPr lang="en-US" altLang="ko-KR" sz="1400" dirty="0">
                    <a:latin typeface="맑은 고딕" panose="020B0503020000020004" pitchFamily="50" charset="-127"/>
                    <a:ea typeface="맑은 고딕" panose="020B0503020000020004" pitchFamily="50" charset="-127"/>
                  </a:rPr>
                  <a:t>〈Possible </a:t>
                </a:r>
                <a14:m>
                  <m:oMath xmlns:m="http://schemas.openxmlformats.org/officeDocument/2006/math">
                    <m:r>
                      <a:rPr lang="en-US" altLang="ko-KR" sz="1400" i="1" smtClean="0">
                        <a:solidFill>
                          <a:srgbClr val="0033CC"/>
                        </a:solidFill>
                        <a:latin typeface="Cambria Math" panose="02040503050406030204" pitchFamily="18" charset="0"/>
                      </a:rPr>
                      <m:t>𝑞𝑞</m:t>
                    </m:r>
                  </m:oMath>
                </a14:m>
                <a:r>
                  <a:rPr lang="en-US" altLang="ko-KR" sz="1400" dirty="0"/>
                  <a:t> structure</a:t>
                </a:r>
                <a:r>
                  <a:rPr lang="en-US" altLang="ko-KR" sz="1400" dirty="0">
                    <a:latin typeface="맑은 고딕" panose="020B0503020000020004" pitchFamily="50" charset="-127"/>
                    <a:ea typeface="맑은 고딕" panose="020B0503020000020004" pitchFamily="50" charset="-127"/>
                  </a:rPr>
                  <a:t>〉</a:t>
                </a:r>
                <a:endParaRPr lang="ko-KR" altLang="en-US" sz="1400" dirty="0"/>
              </a:p>
            </p:txBody>
          </p:sp>
        </mc:Choice>
        <mc:Fallback xmlns="">
          <p:sp>
            <p:nvSpPr>
              <p:cNvPr id="19" name="직사각형 18"/>
              <p:cNvSpPr>
                <a:spLocks noRot="1" noChangeAspect="1" noMove="1" noResize="1" noEditPoints="1" noAdjustHandles="1" noChangeArrowheads="1" noChangeShapeType="1" noTextEdit="1"/>
              </p:cNvSpPr>
              <p:nvPr/>
            </p:nvSpPr>
            <p:spPr>
              <a:xfrm>
                <a:off x="2059512" y="2761807"/>
                <a:ext cx="2001189" cy="307777"/>
              </a:xfrm>
              <a:prstGeom prst="rect">
                <a:avLst/>
              </a:prstGeom>
              <a:blipFill>
                <a:blip r:embed="rId3"/>
                <a:stretch>
                  <a:fillRect l="-915" t="-5882" b="-21569"/>
                </a:stretch>
              </a:blipFill>
            </p:spPr>
            <p:txBody>
              <a:bodyPr/>
              <a:lstStyle/>
              <a:p>
                <a:r>
                  <a:rPr lang="ko-KR" altLang="en-US">
                    <a:noFill/>
                  </a:rPr>
                  <a:t> </a:t>
                </a:r>
              </a:p>
            </p:txBody>
          </p:sp>
        </mc:Fallback>
      </mc:AlternateContent>
      <p:sp>
        <p:nvSpPr>
          <p:cNvPr id="22" name="직사각형 21"/>
          <p:cNvSpPr/>
          <p:nvPr/>
        </p:nvSpPr>
        <p:spPr>
          <a:xfrm>
            <a:off x="1229550" y="3368136"/>
            <a:ext cx="3575472" cy="6758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mc:AlternateContent xmlns:mc="http://schemas.openxmlformats.org/markup-compatibility/2006" xmlns:a14="http://schemas.microsoft.com/office/drawing/2010/main">
        <mc:Choice Requires="a14">
          <p:sp>
            <p:nvSpPr>
              <p:cNvPr id="23" name="직사각형 22"/>
              <p:cNvSpPr/>
              <p:nvPr/>
            </p:nvSpPr>
            <p:spPr>
              <a:xfrm>
                <a:off x="5279397" y="3017036"/>
                <a:ext cx="2588209" cy="795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solidFill>
                                <a:schemeClr val="tx1"/>
                              </a:solidFill>
                              <a:latin typeface="Cambria Math" panose="02040503050406030204" pitchFamily="18" charset="0"/>
                            </a:rPr>
                          </m:ctrlPr>
                        </m:sSubPr>
                        <m:e>
                          <m:r>
                            <a:rPr lang="en-US" altLang="ko-KR" i="1">
                              <a:solidFill>
                                <a:schemeClr val="tx1"/>
                              </a:solidFill>
                              <a:latin typeface="Cambria Math" panose="02040503050406030204" pitchFamily="18" charset="0"/>
                            </a:rPr>
                            <m:t>𝑉</m:t>
                          </m:r>
                        </m:e>
                        <m:sub>
                          <m:r>
                            <a:rPr lang="en-US" altLang="ko-KR" i="1">
                              <a:solidFill>
                                <a:schemeClr val="tx1"/>
                              </a:solidFill>
                              <a:latin typeface="Cambria Math" panose="02040503050406030204" pitchFamily="18" charset="0"/>
                            </a:rPr>
                            <m:t>𝐶𝑆</m:t>
                          </m:r>
                        </m:sub>
                      </m:sSub>
                      <m:r>
                        <a:rPr lang="en-US" altLang="ko-KR" i="1">
                          <a:solidFill>
                            <a:schemeClr val="tx1"/>
                          </a:solidFill>
                          <a:latin typeface="Cambria Math" panose="02040503050406030204" pitchFamily="18" charset="0"/>
                          <a:ea typeface="Cambria Math" panose="02040503050406030204" pitchFamily="18" charset="0"/>
                        </a:rPr>
                        <m:t>∝</m:t>
                      </m:r>
                      <m:r>
                        <a:rPr lang="en-US" altLang="ko-KR" b="0" i="1" smtClean="0">
                          <a:solidFill>
                            <a:schemeClr val="tx1"/>
                          </a:solidFill>
                          <a:latin typeface="Cambria Math" panose="02040503050406030204" pitchFamily="18" charset="0"/>
                          <a:ea typeface="Cambria Math" panose="02040503050406030204" pitchFamily="18" charset="0"/>
                        </a:rPr>
                        <m:t>−</m:t>
                      </m:r>
                      <m:nary>
                        <m:naryPr>
                          <m:chr m:val="∑"/>
                          <m:supHide m:val="on"/>
                          <m:ctrlPr>
                            <a:rPr lang="en-US" altLang="ko-KR" i="1">
                              <a:solidFill>
                                <a:schemeClr val="tx1"/>
                              </a:solidFill>
                              <a:latin typeface="Cambria Math" panose="02040503050406030204" pitchFamily="18" charset="0"/>
                            </a:rPr>
                          </m:ctrlPr>
                        </m:naryPr>
                        <m:sub>
                          <m:r>
                            <m:rPr>
                              <m:brk m:alnAt="7"/>
                            </m:rPr>
                            <a:rPr lang="en-US" altLang="ko-KR" i="1">
                              <a:solidFill>
                                <a:schemeClr val="tx1"/>
                              </a:solidFill>
                              <a:latin typeface="Cambria Math" panose="02040503050406030204" pitchFamily="18" charset="0"/>
                            </a:rPr>
                            <m:t>𝑖</m:t>
                          </m:r>
                          <m:r>
                            <a:rPr lang="en-US" altLang="ko-KR" i="1">
                              <a:solidFill>
                                <a:schemeClr val="tx1"/>
                              </a:solidFill>
                              <a:latin typeface="Cambria Math" panose="02040503050406030204" pitchFamily="18" charset="0"/>
                            </a:rPr>
                            <m:t>&lt;</m:t>
                          </m:r>
                          <m:r>
                            <a:rPr lang="en-US" altLang="ko-KR" i="1">
                              <a:solidFill>
                                <a:schemeClr val="tx1"/>
                              </a:solidFill>
                              <a:latin typeface="Cambria Math" panose="02040503050406030204" pitchFamily="18" charset="0"/>
                            </a:rPr>
                            <m:t>𝑗</m:t>
                          </m:r>
                        </m:sub>
                        <m:sup/>
                        <m:e>
                          <m:sSub>
                            <m:sSubPr>
                              <m:ctrlPr>
                                <a:rPr lang="en-US" altLang="ko-KR" i="1">
                                  <a:solidFill>
                                    <a:schemeClr val="tx1"/>
                                  </a:solidFill>
                                  <a:latin typeface="Cambria Math" panose="02040503050406030204" pitchFamily="18" charset="0"/>
                                </a:rPr>
                              </m:ctrlPr>
                            </m:sSubPr>
                            <m:e>
                              <m:r>
                                <a:rPr lang="ko-KR" altLang="en-US" i="1">
                                  <a:solidFill>
                                    <a:schemeClr val="tx1"/>
                                  </a:solidFill>
                                  <a:latin typeface="Cambria Math" panose="02040503050406030204" pitchFamily="18" charset="0"/>
                                </a:rPr>
                                <m:t>𝜆</m:t>
                              </m:r>
                            </m:e>
                            <m:sub>
                              <m:r>
                                <a:rPr lang="en-US" altLang="ko-KR" i="1">
                                  <a:solidFill>
                                    <a:schemeClr val="tx1"/>
                                  </a:solidFill>
                                  <a:latin typeface="Cambria Math" panose="02040503050406030204" pitchFamily="18" charset="0"/>
                                </a:rPr>
                                <m:t>𝑖</m:t>
                              </m:r>
                            </m:sub>
                          </m:sSub>
                          <m:r>
                            <a:rPr lang="en-US" altLang="ko-KR" i="1">
                              <a:solidFill>
                                <a:schemeClr val="tx1"/>
                              </a:solidFill>
                              <a:latin typeface="Cambria Math" panose="02040503050406030204" pitchFamily="18" charset="0"/>
                              <a:ea typeface="Cambria Math" panose="02040503050406030204" pitchFamily="18" charset="0"/>
                            </a:rPr>
                            <m:t>∙</m:t>
                          </m:r>
                          <m:sSub>
                            <m:sSubPr>
                              <m:ctrlPr>
                                <a:rPr lang="en-US" altLang="ko-KR" i="1">
                                  <a:solidFill>
                                    <a:schemeClr val="tx1"/>
                                  </a:solidFill>
                                  <a:latin typeface="Cambria Math" panose="02040503050406030204" pitchFamily="18" charset="0"/>
                                  <a:ea typeface="Cambria Math" panose="02040503050406030204" pitchFamily="18" charset="0"/>
                                </a:rPr>
                              </m:ctrlPr>
                            </m:sSubPr>
                            <m:e>
                              <m:r>
                                <a:rPr lang="ko-KR" altLang="en-US" i="1">
                                  <a:solidFill>
                                    <a:schemeClr val="tx1"/>
                                  </a:solidFill>
                                  <a:latin typeface="Cambria Math" panose="02040503050406030204" pitchFamily="18" charset="0"/>
                                  <a:ea typeface="Cambria Math" panose="02040503050406030204" pitchFamily="18" charset="0"/>
                                </a:rPr>
                                <m:t>𝜆</m:t>
                              </m:r>
                            </m:e>
                            <m:sub>
                              <m:r>
                                <a:rPr lang="en-US" altLang="ko-KR" i="1">
                                  <a:solidFill>
                                    <a:schemeClr val="tx1"/>
                                  </a:solidFill>
                                  <a:latin typeface="Cambria Math" panose="02040503050406030204" pitchFamily="18" charset="0"/>
                                  <a:ea typeface="Cambria Math" panose="02040503050406030204" pitchFamily="18" charset="0"/>
                                </a:rPr>
                                <m:t>𝑗</m:t>
                              </m:r>
                            </m:sub>
                          </m:sSub>
                          <m:f>
                            <m:fPr>
                              <m:ctrlPr>
                                <a:rPr lang="en-US" altLang="ko-KR" i="1">
                                  <a:solidFill>
                                    <a:schemeClr val="tx1"/>
                                  </a:solidFill>
                                  <a:latin typeface="Cambria Math" panose="02040503050406030204" pitchFamily="18" charset="0"/>
                                  <a:ea typeface="Cambria Math" panose="02040503050406030204" pitchFamily="18" charset="0"/>
                                </a:rPr>
                              </m:ctrlPr>
                            </m:fPr>
                            <m:num>
                              <m:sSub>
                                <m:sSubPr>
                                  <m:ctrlPr>
                                    <a:rPr lang="en-US" altLang="ko-KR" i="1">
                                      <a:solidFill>
                                        <a:schemeClr val="tx1"/>
                                      </a:solidFill>
                                      <a:latin typeface="Cambria Math" panose="02040503050406030204" pitchFamily="18" charset="0"/>
                                      <a:ea typeface="Cambria Math" panose="02040503050406030204" pitchFamily="18" charset="0"/>
                                    </a:rPr>
                                  </m:ctrlPr>
                                </m:sSubPr>
                                <m:e>
                                  <m:r>
                                    <a:rPr lang="en-US" altLang="ko-KR" i="1">
                                      <a:solidFill>
                                        <a:schemeClr val="tx1"/>
                                      </a:solidFill>
                                      <a:latin typeface="Cambria Math" panose="02040503050406030204" pitchFamily="18" charset="0"/>
                                      <a:ea typeface="Cambria Math" panose="02040503050406030204" pitchFamily="18" charset="0"/>
                                    </a:rPr>
                                    <m:t>𝐽</m:t>
                                  </m:r>
                                </m:e>
                                <m:sub>
                                  <m:r>
                                    <a:rPr lang="en-US" altLang="ko-KR" i="1">
                                      <a:solidFill>
                                        <a:schemeClr val="tx1"/>
                                      </a:solidFill>
                                      <a:latin typeface="Cambria Math" panose="02040503050406030204" pitchFamily="18" charset="0"/>
                                      <a:ea typeface="Cambria Math" panose="02040503050406030204" pitchFamily="18" charset="0"/>
                                    </a:rPr>
                                    <m:t>𝑖</m:t>
                                  </m:r>
                                </m:sub>
                              </m:sSub>
                              <m:r>
                                <a:rPr lang="en-US" altLang="ko-KR" i="1">
                                  <a:solidFill>
                                    <a:schemeClr val="tx1"/>
                                  </a:solidFill>
                                  <a:latin typeface="Cambria Math" panose="02040503050406030204" pitchFamily="18" charset="0"/>
                                  <a:ea typeface="Cambria Math" panose="02040503050406030204" pitchFamily="18" charset="0"/>
                                </a:rPr>
                                <m:t>∙</m:t>
                              </m:r>
                              <m:sSub>
                                <m:sSubPr>
                                  <m:ctrlPr>
                                    <a:rPr lang="en-US" altLang="ko-KR" i="1">
                                      <a:solidFill>
                                        <a:schemeClr val="tx1"/>
                                      </a:solidFill>
                                      <a:latin typeface="Cambria Math" panose="02040503050406030204" pitchFamily="18" charset="0"/>
                                      <a:ea typeface="Cambria Math" panose="02040503050406030204" pitchFamily="18" charset="0"/>
                                    </a:rPr>
                                  </m:ctrlPr>
                                </m:sSubPr>
                                <m:e>
                                  <m:r>
                                    <a:rPr lang="en-US" altLang="ko-KR" i="1">
                                      <a:solidFill>
                                        <a:schemeClr val="tx1"/>
                                      </a:solidFill>
                                      <a:latin typeface="Cambria Math" panose="02040503050406030204" pitchFamily="18" charset="0"/>
                                      <a:ea typeface="Cambria Math" panose="02040503050406030204" pitchFamily="18" charset="0"/>
                                    </a:rPr>
                                    <m:t>𝐽</m:t>
                                  </m:r>
                                </m:e>
                                <m:sub>
                                  <m:r>
                                    <a:rPr lang="en-US" altLang="ko-KR" i="1">
                                      <a:solidFill>
                                        <a:schemeClr val="tx1"/>
                                      </a:solidFill>
                                      <a:latin typeface="Cambria Math" panose="02040503050406030204" pitchFamily="18" charset="0"/>
                                      <a:ea typeface="Cambria Math" panose="02040503050406030204" pitchFamily="18" charset="0"/>
                                    </a:rPr>
                                    <m:t>𝑗</m:t>
                                  </m:r>
                                </m:sub>
                              </m:sSub>
                            </m:num>
                            <m:den>
                              <m:sSub>
                                <m:sSubPr>
                                  <m:ctrlPr>
                                    <a:rPr lang="en-US" altLang="ko-KR" i="1">
                                      <a:solidFill>
                                        <a:schemeClr val="tx1"/>
                                      </a:solidFill>
                                      <a:latin typeface="Cambria Math" panose="02040503050406030204" pitchFamily="18" charset="0"/>
                                      <a:ea typeface="Cambria Math" panose="02040503050406030204" pitchFamily="18" charset="0"/>
                                    </a:rPr>
                                  </m:ctrlPr>
                                </m:sSubPr>
                                <m:e>
                                  <m:r>
                                    <a:rPr lang="en-US" altLang="ko-KR" i="1">
                                      <a:solidFill>
                                        <a:schemeClr val="tx1"/>
                                      </a:solidFill>
                                      <a:latin typeface="Cambria Math" panose="02040503050406030204" pitchFamily="18" charset="0"/>
                                      <a:ea typeface="Cambria Math" panose="02040503050406030204" pitchFamily="18" charset="0"/>
                                    </a:rPr>
                                    <m:t>𝑚</m:t>
                                  </m:r>
                                </m:e>
                                <m:sub>
                                  <m:r>
                                    <a:rPr lang="en-US" altLang="ko-KR" i="1">
                                      <a:solidFill>
                                        <a:schemeClr val="tx1"/>
                                      </a:solidFill>
                                      <a:latin typeface="Cambria Math" panose="02040503050406030204" pitchFamily="18" charset="0"/>
                                      <a:ea typeface="Cambria Math" panose="02040503050406030204" pitchFamily="18" charset="0"/>
                                    </a:rPr>
                                    <m:t>𝑖</m:t>
                                  </m:r>
                                </m:sub>
                              </m:sSub>
                              <m:r>
                                <a:rPr lang="en-US" altLang="ko-KR" i="1">
                                  <a:solidFill>
                                    <a:schemeClr val="tx1"/>
                                  </a:solidFill>
                                  <a:latin typeface="Cambria Math" panose="02040503050406030204" pitchFamily="18" charset="0"/>
                                  <a:ea typeface="Cambria Math" panose="02040503050406030204" pitchFamily="18" charset="0"/>
                                </a:rPr>
                                <m:t> </m:t>
                              </m:r>
                              <m:sSub>
                                <m:sSubPr>
                                  <m:ctrlPr>
                                    <a:rPr lang="en-US" altLang="ko-KR" i="1">
                                      <a:solidFill>
                                        <a:schemeClr val="tx1"/>
                                      </a:solidFill>
                                      <a:latin typeface="Cambria Math" panose="02040503050406030204" pitchFamily="18" charset="0"/>
                                      <a:ea typeface="Cambria Math" panose="02040503050406030204" pitchFamily="18" charset="0"/>
                                    </a:rPr>
                                  </m:ctrlPr>
                                </m:sSubPr>
                                <m:e>
                                  <m:r>
                                    <a:rPr lang="en-US" altLang="ko-KR" i="1">
                                      <a:solidFill>
                                        <a:schemeClr val="tx1"/>
                                      </a:solidFill>
                                      <a:latin typeface="Cambria Math" panose="02040503050406030204" pitchFamily="18" charset="0"/>
                                      <a:ea typeface="Cambria Math" panose="02040503050406030204" pitchFamily="18" charset="0"/>
                                    </a:rPr>
                                    <m:t>𝑚</m:t>
                                  </m:r>
                                </m:e>
                                <m:sub>
                                  <m:r>
                                    <a:rPr lang="en-US" altLang="ko-KR" i="1">
                                      <a:solidFill>
                                        <a:schemeClr val="tx1"/>
                                      </a:solidFill>
                                      <a:latin typeface="Cambria Math" panose="02040503050406030204" pitchFamily="18" charset="0"/>
                                      <a:ea typeface="Cambria Math" panose="02040503050406030204" pitchFamily="18" charset="0"/>
                                    </a:rPr>
                                    <m:t>𝑗</m:t>
                                  </m:r>
                                </m:sub>
                              </m:sSub>
                            </m:den>
                          </m:f>
                        </m:e>
                      </m:nary>
                    </m:oMath>
                  </m:oMathPara>
                </a14:m>
                <a:endParaRPr lang="ko-KR" altLang="en-US" dirty="0"/>
              </a:p>
            </p:txBody>
          </p:sp>
        </mc:Choice>
        <mc:Fallback xmlns="">
          <p:sp>
            <p:nvSpPr>
              <p:cNvPr id="23" name="직사각형 22"/>
              <p:cNvSpPr>
                <a:spLocks noRot="1" noChangeAspect="1" noMove="1" noResize="1" noEditPoints="1" noAdjustHandles="1" noChangeArrowheads="1" noChangeShapeType="1" noTextEdit="1"/>
              </p:cNvSpPr>
              <p:nvPr/>
            </p:nvSpPr>
            <p:spPr>
              <a:xfrm>
                <a:off x="5279397" y="3017036"/>
                <a:ext cx="2588209" cy="795859"/>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직사각형 24"/>
              <p:cNvSpPr/>
              <p:nvPr/>
            </p:nvSpPr>
            <p:spPr>
              <a:xfrm>
                <a:off x="5367161" y="3802683"/>
                <a:ext cx="3121412" cy="954107"/>
              </a:xfrm>
              <a:prstGeom prst="rect">
                <a:avLst/>
              </a:prstGeom>
            </p:spPr>
            <p:txBody>
              <a:bodyPr wrap="square">
                <a:spAutoFit/>
              </a:bodyPr>
              <a:lstStyle/>
              <a:p>
                <a:r>
                  <a:rPr lang="en-US" altLang="ko-KR" sz="1400" u="sng" dirty="0"/>
                  <a:t>Hyperfine color-spin interaction</a:t>
                </a:r>
                <a:endParaRPr lang="ko-KR" altLang="en-US" sz="1400" u="sng" dirty="0"/>
              </a:p>
              <a:p>
                <a14:m>
                  <m:oMath xmlns:m="http://schemas.openxmlformats.org/officeDocument/2006/math">
                    <m:sSub>
                      <m:sSubPr>
                        <m:ctrlPr>
                          <a:rPr lang="en-US" altLang="ko-KR" sz="1400" i="1">
                            <a:latin typeface="Cambria Math" panose="02040503050406030204" pitchFamily="18" charset="0"/>
                          </a:rPr>
                        </m:ctrlPr>
                      </m:sSubPr>
                      <m:e>
                        <m:r>
                          <a:rPr lang="ko-KR" altLang="en-US" sz="1400" i="1">
                            <a:latin typeface="Cambria Math" panose="02040503050406030204" pitchFamily="18" charset="0"/>
                          </a:rPr>
                          <m:t>𝜆</m:t>
                        </m:r>
                      </m:e>
                      <m:sub>
                        <m:r>
                          <a:rPr lang="en-US" altLang="ko-KR" sz="1400" i="1">
                            <a:latin typeface="Cambria Math" panose="02040503050406030204" pitchFamily="18" charset="0"/>
                          </a:rPr>
                          <m:t>𝑖</m:t>
                        </m:r>
                      </m:sub>
                    </m:sSub>
                  </m:oMath>
                </a14:m>
                <a:r>
                  <a:rPr lang="en-US" altLang="ko-KR" sz="1400" dirty="0"/>
                  <a:t>: Gell-Mann matrix for color  </a:t>
                </a:r>
                <a:br>
                  <a:rPr lang="en-US" altLang="ko-KR" sz="1400" dirty="0"/>
                </a:b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𝑖</m:t>
                        </m:r>
                      </m:sub>
                    </m:sSub>
                  </m:oMath>
                </a14:m>
                <a:r>
                  <a:rPr lang="en-US" altLang="ko-KR" sz="1400" dirty="0"/>
                  <a:t>: spin</a:t>
                </a:r>
                <a:br>
                  <a:rPr lang="en-US" altLang="ko-KR" sz="1400" dirty="0"/>
                </a:b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𝑚</m:t>
                        </m:r>
                      </m:e>
                      <m:sub>
                        <m:r>
                          <a:rPr lang="en-US" altLang="ko-KR" sz="1400" i="1">
                            <a:latin typeface="Cambria Math" panose="02040503050406030204" pitchFamily="18" charset="0"/>
                          </a:rPr>
                          <m:t>𝑖</m:t>
                        </m:r>
                      </m:sub>
                    </m:sSub>
                  </m:oMath>
                </a14:m>
                <a:r>
                  <a:rPr lang="en-US" altLang="ko-KR" sz="1400" dirty="0"/>
                  <a:t>: constituent quark mass </a:t>
                </a:r>
                <a14:m>
                  <m:oMath xmlns:m="http://schemas.openxmlformats.org/officeDocument/2006/math">
                    <m:r>
                      <a:rPr lang="en-US" altLang="ko-KR" sz="1400" i="1">
                        <a:latin typeface="Cambria Math" panose="02040503050406030204" pitchFamily="18" charset="0"/>
                        <a:ea typeface="Cambria Math" panose="02040503050406030204" pitchFamily="18" charset="0"/>
                      </a:rPr>
                      <m:t>~330</m:t>
                    </m:r>
                  </m:oMath>
                </a14:m>
                <a:r>
                  <a:rPr lang="ko-KR" altLang="en-US" sz="1400" dirty="0"/>
                  <a:t> </a:t>
                </a:r>
                <a:r>
                  <a:rPr lang="en-US" altLang="ko-KR" sz="1400" dirty="0"/>
                  <a:t>MeV</a:t>
                </a:r>
                <a:endParaRPr lang="ko-KR" altLang="en-US" sz="1400" dirty="0"/>
              </a:p>
            </p:txBody>
          </p:sp>
        </mc:Choice>
        <mc:Fallback xmlns="">
          <p:sp>
            <p:nvSpPr>
              <p:cNvPr id="25" name="직사각형 24"/>
              <p:cNvSpPr>
                <a:spLocks noRot="1" noChangeAspect="1" noMove="1" noResize="1" noEditPoints="1" noAdjustHandles="1" noChangeArrowheads="1" noChangeShapeType="1" noTextEdit="1"/>
              </p:cNvSpPr>
              <p:nvPr/>
            </p:nvSpPr>
            <p:spPr>
              <a:xfrm>
                <a:off x="5367161" y="3802683"/>
                <a:ext cx="3121412" cy="954107"/>
              </a:xfrm>
              <a:prstGeom prst="rect">
                <a:avLst/>
              </a:prstGeom>
              <a:blipFill>
                <a:blip r:embed="rId5"/>
                <a:stretch>
                  <a:fillRect l="-586" t="-1282" b="-576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직사각형 6"/>
              <p:cNvSpPr/>
              <p:nvPr/>
            </p:nvSpPr>
            <p:spPr>
              <a:xfrm>
                <a:off x="916196" y="1691909"/>
                <a:ext cx="7740731" cy="965329"/>
              </a:xfrm>
              <a:prstGeom prst="rect">
                <a:avLst/>
              </a:prstGeom>
            </p:spPr>
            <p:txBody>
              <a:bodyPr wrap="square">
                <a:spAutoFit/>
              </a:bodyPr>
              <a:lstStyle/>
              <a:p>
                <a:pPr marL="285750" indent="-285750">
                  <a:buFont typeface="Wingdings" panose="05000000000000000000" pitchFamily="2" charset="2"/>
                  <a:buChar char="§"/>
                </a:pPr>
                <a:r>
                  <a:rPr lang="en-US" altLang="ko-KR" dirty="0"/>
                  <a:t>The two </a:t>
                </a:r>
                <a:r>
                  <a:rPr lang="en-US" altLang="ko-KR" dirty="0" err="1"/>
                  <a:t>diquark</a:t>
                </a:r>
                <a:r>
                  <a:rPr lang="en-US" altLang="ko-KR" dirty="0"/>
                  <a:t> types, </a:t>
                </a:r>
                <a14:m>
                  <m:oMath xmlns:m="http://schemas.openxmlformats.org/officeDocument/2006/math">
                    <m:r>
                      <a:rPr lang="en-US" altLang="ko-KR" i="1">
                        <a:latin typeface="Cambria Math" panose="02040503050406030204" pitchFamily="18" charset="0"/>
                      </a:rPr>
                      <m:t>𝑞𝑞</m:t>
                    </m:r>
                    <m:r>
                      <a:rPr lang="en-US" altLang="ko-KR" i="1">
                        <a:latin typeface="Cambria Math" panose="02040503050406030204" pitchFamily="18" charset="0"/>
                        <a:ea typeface="Cambria Math" panose="02040503050406030204" pitchFamily="18" charset="0"/>
                      </a:rPr>
                      <m:t>∈</m:t>
                    </m:r>
                    <m:d>
                      <m:dPr>
                        <m:ctrlPr>
                          <a:rPr lang="en-US" altLang="ko-KR" i="1">
                            <a:latin typeface="Cambria Math" panose="02040503050406030204" pitchFamily="18" charset="0"/>
                            <a:ea typeface="Cambria Math" panose="02040503050406030204" pitchFamily="18" charset="0"/>
                          </a:rPr>
                        </m:ctrlPr>
                      </m:dPr>
                      <m:e>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𝐽</m:t>
                            </m:r>
                            <m:r>
                              <a:rPr lang="en-US" altLang="ko-KR" i="1">
                                <a:latin typeface="Cambria Math" panose="02040503050406030204" pitchFamily="18" charset="0"/>
                                <a:ea typeface="Cambria Math" panose="02040503050406030204" pitchFamily="18" charset="0"/>
                              </a:rPr>
                              <m:t>=0,</m:t>
                            </m:r>
                            <m:sSub>
                              <m:sSubPr>
                                <m:ctrlPr>
                                  <a:rPr lang="en-US" altLang="ko-KR" i="1">
                                    <a:solidFill>
                                      <a:srgbClr val="0033CC"/>
                                    </a:solidFill>
                                    <a:latin typeface="Cambria Math" panose="02040503050406030204" pitchFamily="18" charset="0"/>
                                    <a:ea typeface="Cambria Math" panose="02040503050406030204" pitchFamily="18" charset="0"/>
                                  </a:rPr>
                                </m:ctrlPr>
                              </m:sSubPr>
                              <m:e>
                                <m:acc>
                                  <m:accPr>
                                    <m:chr m:val="̅"/>
                                    <m:ctrlPr>
                                      <a:rPr lang="en-US" altLang="ko-KR" i="1">
                                        <a:solidFill>
                                          <a:srgbClr val="0033CC"/>
                                        </a:solidFill>
                                        <a:latin typeface="Cambria Math" panose="02040503050406030204" pitchFamily="18" charset="0"/>
                                        <a:ea typeface="Cambria Math" panose="02040503050406030204" pitchFamily="18" charset="0"/>
                                      </a:rPr>
                                    </m:ctrlPr>
                                  </m:accPr>
                                  <m:e>
                                    <m:r>
                                      <a:rPr lang="en-US" altLang="ko-KR" i="1">
                                        <a:solidFill>
                                          <a:srgbClr val="0033CC"/>
                                        </a:solidFill>
                                        <a:latin typeface="Cambria Math" panose="02040503050406030204" pitchFamily="18" charset="0"/>
                                        <a:ea typeface="Cambria Math" panose="02040503050406030204" pitchFamily="18" charset="0"/>
                                      </a:rPr>
                                      <m:t>3</m:t>
                                    </m:r>
                                  </m:e>
                                </m:acc>
                              </m:e>
                              <m:sub>
                                <m:r>
                                  <a:rPr lang="en-US" altLang="ko-KR" i="1">
                                    <a:solidFill>
                                      <a:srgbClr val="0033CC"/>
                                    </a:solidFill>
                                    <a:latin typeface="Cambria Math" panose="02040503050406030204" pitchFamily="18" charset="0"/>
                                    <a:ea typeface="Cambria Math" panose="02040503050406030204" pitchFamily="18" charset="0"/>
                                  </a:rPr>
                                  <m:t>𝑐</m:t>
                                </m:r>
                              </m:sub>
                            </m:sSub>
                            <m:r>
                              <a:rPr lang="en-US" altLang="ko-KR" i="1">
                                <a:latin typeface="Cambria Math" panose="02040503050406030204" pitchFamily="18" charset="0"/>
                                <a:ea typeface="Cambria Math" panose="02040503050406030204" pitchFamily="18" charset="0"/>
                              </a:rPr>
                              <m:t>,</m:t>
                            </m:r>
                            <m:acc>
                              <m:accPr>
                                <m:chr m:val="̅"/>
                                <m:ctrlPr>
                                  <a:rPr lang="en-US" altLang="ko-KR" i="1">
                                    <a:latin typeface="Cambria Math" panose="02040503050406030204" pitchFamily="18" charset="0"/>
                                    <a:ea typeface="Cambria Math" panose="02040503050406030204" pitchFamily="18" charset="0"/>
                                  </a:rPr>
                                </m:ctrlPr>
                              </m:accPr>
                              <m:e>
                                <m:r>
                                  <a:rPr lang="en-US" altLang="ko-KR" i="1">
                                    <a:latin typeface="Cambria Math" panose="02040503050406030204" pitchFamily="18" charset="0"/>
                                    <a:ea typeface="Cambria Math" panose="02040503050406030204" pitchFamily="18" charset="0"/>
                                  </a:rPr>
                                  <m:t>3</m:t>
                                </m:r>
                              </m:e>
                            </m:acc>
                          </m:e>
                          <m:sub>
                            <m:r>
                              <a:rPr lang="en-US" altLang="ko-KR" i="1">
                                <a:latin typeface="Cambria Math" panose="02040503050406030204" pitchFamily="18" charset="0"/>
                                <a:ea typeface="Cambria Math" panose="02040503050406030204" pitchFamily="18" charset="0"/>
                              </a:rPr>
                              <m:t>𝑓</m:t>
                            </m:r>
                          </m:sub>
                        </m:sSub>
                      </m:e>
                    </m:d>
                  </m:oMath>
                </a14:m>
                <a:r>
                  <a:rPr lang="en-US" altLang="ko-KR" dirty="0"/>
                  <a:t>, </a:t>
                </a:r>
                <a14:m>
                  <m:oMath xmlns:m="http://schemas.openxmlformats.org/officeDocument/2006/math">
                    <m:r>
                      <a:rPr lang="en-US" altLang="ko-KR" i="1">
                        <a:latin typeface="Cambria Math" panose="02040503050406030204" pitchFamily="18" charset="0"/>
                      </a:rPr>
                      <m:t>𝑞𝑞</m:t>
                    </m:r>
                    <m:r>
                      <a:rPr lang="en-US" altLang="ko-KR" i="1">
                        <a:latin typeface="Cambria Math" panose="02040503050406030204" pitchFamily="18" charset="0"/>
                        <a:ea typeface="Cambria Math" panose="02040503050406030204" pitchFamily="18" charset="0"/>
                      </a:rPr>
                      <m:t>∈</m:t>
                    </m:r>
                    <m:d>
                      <m:dPr>
                        <m:ctrlPr>
                          <a:rPr lang="en-US" altLang="ko-KR" i="1">
                            <a:latin typeface="Cambria Math" panose="02040503050406030204" pitchFamily="18" charset="0"/>
                            <a:ea typeface="Cambria Math" panose="02040503050406030204" pitchFamily="18" charset="0"/>
                          </a:rPr>
                        </m:ctrlPr>
                      </m:dPr>
                      <m:e>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𝐽</m:t>
                            </m:r>
                            <m:r>
                              <a:rPr lang="en-US" altLang="ko-KR" i="1">
                                <a:latin typeface="Cambria Math" panose="02040503050406030204" pitchFamily="18" charset="0"/>
                                <a:ea typeface="Cambria Math" panose="02040503050406030204" pitchFamily="18" charset="0"/>
                              </a:rPr>
                              <m:t>=1,</m:t>
                            </m:r>
                            <m:sSub>
                              <m:sSubPr>
                                <m:ctrlPr>
                                  <a:rPr lang="en-US" altLang="ko-KR" i="1">
                                    <a:solidFill>
                                      <a:srgbClr val="0033CC"/>
                                    </a:solidFill>
                                    <a:latin typeface="Cambria Math" panose="02040503050406030204" pitchFamily="18" charset="0"/>
                                    <a:ea typeface="Cambria Math" panose="02040503050406030204" pitchFamily="18" charset="0"/>
                                  </a:rPr>
                                </m:ctrlPr>
                              </m:sSubPr>
                              <m:e>
                                <m:r>
                                  <a:rPr lang="en-US" altLang="ko-KR" i="1">
                                    <a:solidFill>
                                      <a:srgbClr val="0033CC"/>
                                    </a:solidFill>
                                    <a:latin typeface="Cambria Math" panose="02040503050406030204" pitchFamily="18" charset="0"/>
                                    <a:ea typeface="Cambria Math" panose="02040503050406030204" pitchFamily="18" charset="0"/>
                                  </a:rPr>
                                  <m:t>6</m:t>
                                </m:r>
                              </m:e>
                              <m:sub>
                                <m:r>
                                  <a:rPr lang="en-US" altLang="ko-KR" i="1">
                                    <a:solidFill>
                                      <a:srgbClr val="0033CC"/>
                                    </a:solidFill>
                                    <a:latin typeface="Cambria Math" panose="02040503050406030204" pitchFamily="18" charset="0"/>
                                    <a:ea typeface="Cambria Math" panose="02040503050406030204" pitchFamily="18" charset="0"/>
                                  </a:rPr>
                                  <m:t>𝑐</m:t>
                                </m:r>
                              </m:sub>
                            </m:sSub>
                            <m:r>
                              <a:rPr lang="en-US" altLang="ko-KR" i="1">
                                <a:latin typeface="Cambria Math" panose="02040503050406030204" pitchFamily="18" charset="0"/>
                                <a:ea typeface="Cambria Math" panose="02040503050406030204" pitchFamily="18" charset="0"/>
                              </a:rPr>
                              <m:t>,</m:t>
                            </m:r>
                            <m:acc>
                              <m:accPr>
                                <m:chr m:val="̅"/>
                                <m:ctrlPr>
                                  <a:rPr lang="en-US" altLang="ko-KR" i="1">
                                    <a:latin typeface="Cambria Math" panose="02040503050406030204" pitchFamily="18" charset="0"/>
                                    <a:ea typeface="Cambria Math" panose="02040503050406030204" pitchFamily="18" charset="0"/>
                                  </a:rPr>
                                </m:ctrlPr>
                              </m:accPr>
                              <m:e>
                                <m:r>
                                  <a:rPr lang="en-US" altLang="ko-KR" i="1">
                                    <a:latin typeface="Cambria Math" panose="02040503050406030204" pitchFamily="18" charset="0"/>
                                    <a:ea typeface="Cambria Math" panose="02040503050406030204" pitchFamily="18" charset="0"/>
                                  </a:rPr>
                                  <m:t>3</m:t>
                                </m:r>
                              </m:e>
                            </m:acc>
                          </m:e>
                          <m:sub>
                            <m:r>
                              <a:rPr lang="en-US" altLang="ko-KR" i="1">
                                <a:latin typeface="Cambria Math" panose="02040503050406030204" pitchFamily="18" charset="0"/>
                                <a:ea typeface="Cambria Math" panose="02040503050406030204" pitchFamily="18" charset="0"/>
                              </a:rPr>
                              <m:t>𝑓</m:t>
                            </m:r>
                          </m:sub>
                        </m:sSub>
                      </m:e>
                    </m:d>
                  </m:oMath>
                </a14:m>
                <a:r>
                  <a:rPr lang="en-US" altLang="ko-KR" dirty="0"/>
                  <a:t>, are adopted in constructing </a:t>
                </a:r>
                <a14:m>
                  <m:oMath xmlns:m="http://schemas.openxmlformats.org/officeDocument/2006/math">
                    <m:d>
                      <m:dPr>
                        <m:begChr m:val=""/>
                        <m:endChr m:val="⟩"/>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m:t>
                        </m:r>
                        <m:r>
                          <m:rPr>
                            <m:sty m:val="p"/>
                          </m:rPr>
                          <a:rPr lang="en-US" altLang="ko-KR">
                            <a:solidFill>
                              <a:srgbClr val="0033CC"/>
                            </a:solidFill>
                            <a:latin typeface="Cambria Math" panose="02040503050406030204" pitchFamily="18" charset="0"/>
                          </a:rPr>
                          <m:t>Type</m:t>
                        </m:r>
                        <m:r>
                          <a:rPr lang="en-US" altLang="ko-KR">
                            <a:solidFill>
                              <a:srgbClr val="0033CC"/>
                            </a:solidFill>
                            <a:latin typeface="Cambria Math" panose="02040503050406030204" pitchFamily="18" charset="0"/>
                          </a:rPr>
                          <m:t>1</m:t>
                        </m:r>
                      </m:e>
                    </m:d>
                    <m:r>
                      <a:rPr lang="en-US" altLang="ko-KR" i="1">
                        <a:latin typeface="Cambria Math" panose="02040503050406030204" pitchFamily="18" charset="0"/>
                      </a:rPr>
                      <m:t>,</m:t>
                    </m:r>
                    <m:d>
                      <m:dPr>
                        <m:begChr m:val=""/>
                        <m:endChr m:val="⟩"/>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m:t>
                        </m:r>
                        <m:r>
                          <m:rPr>
                            <m:sty m:val="p"/>
                          </m:rPr>
                          <a:rPr lang="en-US" altLang="ko-KR">
                            <a:solidFill>
                              <a:srgbClr val="0033CC"/>
                            </a:solidFill>
                            <a:latin typeface="Cambria Math" panose="02040503050406030204" pitchFamily="18" charset="0"/>
                          </a:rPr>
                          <m:t>Type</m:t>
                        </m:r>
                        <m:r>
                          <a:rPr lang="en-US" altLang="ko-KR" i="1">
                            <a:solidFill>
                              <a:srgbClr val="0033CC"/>
                            </a:solidFill>
                            <a:latin typeface="Cambria Math" panose="02040503050406030204" pitchFamily="18" charset="0"/>
                          </a:rPr>
                          <m:t>2</m:t>
                        </m:r>
                      </m:e>
                    </m:d>
                  </m:oMath>
                </a14:m>
                <a:r>
                  <a:rPr lang="en-US" altLang="ko-KR" dirty="0"/>
                  <a:t> respectively, as their hyperfine potential is negative, </a:t>
                </a:r>
                <a14:m>
                  <m:oMath xmlns:m="http://schemas.openxmlformats.org/officeDocument/2006/math">
                    <m:d>
                      <m:dPr>
                        <m:begChr m:val="⟨"/>
                        <m:endChr m:val="⟩"/>
                        <m:ctrlPr>
                          <a:rPr lang="en-US" altLang="ko-KR" i="1" smtClean="0">
                            <a:solidFill>
                              <a:srgbClr val="0033CC"/>
                            </a:solidFill>
                            <a:latin typeface="Cambria Math" panose="02040503050406030204" pitchFamily="18" charset="0"/>
                          </a:rPr>
                        </m:ctrlPr>
                      </m:dPr>
                      <m:e>
                        <m:sSub>
                          <m:sSubPr>
                            <m:ctrlPr>
                              <a:rPr lang="en-US" altLang="ko-KR" i="1">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𝑉</m:t>
                            </m:r>
                          </m:e>
                          <m:sub>
                            <m:r>
                              <a:rPr lang="en-US" altLang="ko-KR" i="1">
                                <a:solidFill>
                                  <a:srgbClr val="0033CC"/>
                                </a:solidFill>
                                <a:latin typeface="Cambria Math" panose="02040503050406030204" pitchFamily="18" charset="0"/>
                              </a:rPr>
                              <m:t>𝐶𝑆</m:t>
                            </m:r>
                          </m:sub>
                        </m:sSub>
                      </m:e>
                    </m:d>
                    <m:r>
                      <a:rPr lang="en-US" altLang="ko-KR" i="1" smtClean="0">
                        <a:solidFill>
                          <a:srgbClr val="0033CC"/>
                        </a:solidFill>
                        <a:latin typeface="Cambria Math" panose="02040503050406030204" pitchFamily="18" charset="0"/>
                        <a:ea typeface="Cambria Math" panose="02040503050406030204" pitchFamily="18" charset="0"/>
                      </a:rPr>
                      <m:t>&lt;</m:t>
                    </m:r>
                    <m:r>
                      <a:rPr lang="en-US" altLang="ko-KR" b="0" i="1" smtClean="0">
                        <a:solidFill>
                          <a:srgbClr val="0033CC"/>
                        </a:solidFill>
                        <a:latin typeface="Cambria Math" panose="02040503050406030204" pitchFamily="18" charset="0"/>
                        <a:ea typeface="Cambria Math" panose="02040503050406030204" pitchFamily="18" charset="0"/>
                      </a:rPr>
                      <m:t>0</m:t>
                    </m:r>
                  </m:oMath>
                </a14:m>
                <a:r>
                  <a:rPr lang="en-US" altLang="ko-KR" dirty="0"/>
                  <a:t>. </a:t>
                </a:r>
                <a:endParaRPr lang="ko-KR" altLang="en-US" dirty="0"/>
              </a:p>
            </p:txBody>
          </p:sp>
        </mc:Choice>
        <mc:Fallback xmlns="">
          <p:sp>
            <p:nvSpPr>
              <p:cNvPr id="7" name="직사각형 6"/>
              <p:cNvSpPr>
                <a:spLocks noRot="1" noChangeAspect="1" noMove="1" noResize="1" noEditPoints="1" noAdjustHandles="1" noChangeArrowheads="1" noChangeShapeType="1" noTextEdit="1"/>
              </p:cNvSpPr>
              <p:nvPr/>
            </p:nvSpPr>
            <p:spPr>
              <a:xfrm>
                <a:off x="916196" y="1691909"/>
                <a:ext cx="7740731" cy="965329"/>
              </a:xfrm>
              <a:prstGeom prst="rect">
                <a:avLst/>
              </a:prstGeom>
              <a:blipFill>
                <a:blip r:embed="rId6"/>
                <a:stretch>
                  <a:fillRect l="-472" t="-13291" b="-42405"/>
                </a:stretch>
              </a:blipFill>
            </p:spPr>
            <p:txBody>
              <a:bodyPr/>
              <a:lstStyle/>
              <a:p>
                <a:r>
                  <a:rPr lang="ko-KR" altLang="en-US">
                    <a:noFill/>
                  </a:rPr>
                  <a:t> </a:t>
                </a:r>
              </a:p>
            </p:txBody>
          </p:sp>
        </mc:Fallback>
      </mc:AlternateContent>
      <p:sp>
        <p:nvSpPr>
          <p:cNvPr id="3" name="직사각형 2">
            <a:extLst>
              <a:ext uri="{FF2B5EF4-FFF2-40B4-BE49-F238E27FC236}">
                <a16:creationId xmlns:a16="http://schemas.microsoft.com/office/drawing/2014/main" id="{33595CFA-4C73-B16F-2F62-FA7289B51F61}"/>
              </a:ext>
            </a:extLst>
          </p:cNvPr>
          <p:cNvSpPr/>
          <p:nvPr/>
        </p:nvSpPr>
        <p:spPr>
          <a:xfrm>
            <a:off x="955178" y="850453"/>
            <a:ext cx="2468958" cy="369332"/>
          </a:xfrm>
          <a:prstGeom prst="rect">
            <a:avLst/>
          </a:prstGeom>
          <a:solidFill>
            <a:schemeClr val="accent6">
              <a:lumMod val="20000"/>
              <a:lumOff val="80000"/>
            </a:schemeClr>
          </a:solidFill>
        </p:spPr>
        <p:txBody>
          <a:bodyPr wrap="square">
            <a:spAutoFit/>
          </a:bodyPr>
          <a:lstStyle/>
          <a:p>
            <a:r>
              <a:rPr lang="en-US" altLang="ko-KR" dirty="0"/>
              <a:t>Why two diquark types ?</a:t>
            </a:r>
            <a:endParaRPr lang="ko-KR" altLang="en-US" dirty="0"/>
          </a:p>
        </p:txBody>
      </p:sp>
    </p:spTree>
    <p:extLst>
      <p:ext uri="{BB962C8B-B14F-4D97-AF65-F5344CB8AC3E}">
        <p14:creationId xmlns:p14="http://schemas.microsoft.com/office/powerpoint/2010/main" val="234831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34</a:t>
            </a:fld>
            <a:endParaRPr lang="ko-KR" altLang="en-US"/>
          </a:p>
        </p:txBody>
      </p:sp>
      <p:sp>
        <p:nvSpPr>
          <p:cNvPr id="3" name="직사각형 2"/>
          <p:cNvSpPr/>
          <p:nvPr/>
        </p:nvSpPr>
        <p:spPr>
          <a:xfrm>
            <a:off x="1173203" y="3137261"/>
            <a:ext cx="6889705" cy="584775"/>
          </a:xfrm>
          <a:prstGeom prst="rect">
            <a:avLst/>
          </a:prstGeom>
          <a:solidFill>
            <a:schemeClr val="bg1">
              <a:lumMod val="75000"/>
            </a:schemeClr>
          </a:solidFill>
        </p:spPr>
        <p:txBody>
          <a:bodyPr wrap="square">
            <a:spAutoFit/>
          </a:bodyPr>
          <a:lstStyle/>
          <a:p>
            <a:pPr>
              <a:defRPr/>
            </a:pPr>
            <a:r>
              <a:rPr lang="en-US" altLang="ko-KR" sz="3200" dirty="0">
                <a:ea typeface="맑은 고딕" panose="020B0503020000020004" pitchFamily="50" charset="-127"/>
              </a:rPr>
              <a:t>Other models to explain the two nonets</a:t>
            </a:r>
            <a:endParaRPr lang="ko-KR" altLang="en-US" sz="3200" dirty="0">
              <a:ea typeface="맑은 고딕" panose="020B0503020000020004" pitchFamily="50" charset="-127"/>
            </a:endParaRPr>
          </a:p>
        </p:txBody>
      </p:sp>
      <p:sp>
        <p:nvSpPr>
          <p:cNvPr id="5" name="TextBox 4">
            <a:extLst>
              <a:ext uri="{FF2B5EF4-FFF2-40B4-BE49-F238E27FC236}">
                <a16:creationId xmlns:a16="http://schemas.microsoft.com/office/drawing/2014/main" id="{A5D4583D-4FE7-4F0D-B29B-35DF08B244EF}"/>
              </a:ext>
            </a:extLst>
          </p:cNvPr>
          <p:cNvSpPr txBox="1"/>
          <p:nvPr/>
        </p:nvSpPr>
        <p:spPr>
          <a:xfrm>
            <a:off x="1271240" y="3830444"/>
            <a:ext cx="2486722" cy="369332"/>
          </a:xfrm>
          <a:prstGeom prst="rect">
            <a:avLst/>
          </a:prstGeom>
          <a:noFill/>
        </p:spPr>
        <p:txBody>
          <a:bodyPr wrap="square" rtlCol="0">
            <a:spAutoFit/>
          </a:bodyPr>
          <a:lstStyle/>
          <a:p>
            <a:r>
              <a:rPr lang="en-US" altLang="ko-KR" dirty="0"/>
              <a:t>with some limitations.</a:t>
            </a:r>
            <a:endParaRPr lang="ko-KR" altLang="en-US" dirty="0"/>
          </a:p>
        </p:txBody>
      </p:sp>
    </p:spTree>
    <p:extLst>
      <p:ext uri="{BB962C8B-B14F-4D97-AF65-F5344CB8AC3E}">
        <p14:creationId xmlns:p14="http://schemas.microsoft.com/office/powerpoint/2010/main" val="152300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35</a:t>
            </a:fld>
            <a:endParaRPr lang="ko-KR" altLang="en-US"/>
          </a:p>
        </p:txBody>
      </p:sp>
      <mc:AlternateContent xmlns:mc="http://schemas.openxmlformats.org/markup-compatibility/2006" xmlns:a14="http://schemas.microsoft.com/office/drawing/2010/main">
        <mc:Choice Requires="a14">
          <p:sp>
            <p:nvSpPr>
              <p:cNvPr id="12" name="직사각형 11"/>
              <p:cNvSpPr/>
              <p:nvPr/>
            </p:nvSpPr>
            <p:spPr>
              <a:xfrm>
                <a:off x="614278" y="632330"/>
                <a:ext cx="3730551" cy="369332"/>
              </a:xfrm>
              <a:prstGeom prst="rect">
                <a:avLst/>
              </a:prstGeom>
              <a:solidFill>
                <a:schemeClr val="accent6">
                  <a:lumMod val="20000"/>
                  <a:lumOff val="80000"/>
                </a:schemeClr>
              </a:solidFill>
            </p:spPr>
            <p:txBody>
              <a:bodyPr wrap="square">
                <a:spAutoFit/>
              </a:bodyPr>
              <a:lstStyle/>
              <a:p>
                <a:r>
                  <a:rPr lang="en-US" altLang="ko-KR" dirty="0">
                    <a:solidFill>
                      <a:srgbClr val="C00000"/>
                    </a:solidFill>
                  </a:rPr>
                  <a:t>Two-quark picture</a:t>
                </a:r>
                <a:r>
                  <a:rPr lang="en-US" altLang="ko-KR" dirty="0">
                    <a:solidFill>
                      <a:srgbClr val="0033CC"/>
                    </a:solidFill>
                  </a:rPr>
                  <a:t>(</a:t>
                </a:r>
                <a14:m>
                  <m:oMath xmlns:m="http://schemas.openxmlformats.org/officeDocument/2006/math">
                    <m:r>
                      <a:rPr lang="en-US" altLang="ko-KR" i="1">
                        <a:solidFill>
                          <a:srgbClr val="0033CC"/>
                        </a:solidFill>
                        <a:latin typeface="Cambria Math" panose="02040503050406030204" pitchFamily="18" charset="0"/>
                      </a:rPr>
                      <m:t>𝑞</m:t>
                    </m:r>
                    <m:acc>
                      <m:accPr>
                        <m:chr m:val="̅"/>
                        <m:ctrlPr>
                          <a:rPr lang="en-US" altLang="ko-KR" i="1">
                            <a:solidFill>
                              <a:srgbClr val="0033CC"/>
                            </a:solidFill>
                            <a:latin typeface="Cambria Math" panose="02040503050406030204" pitchFamily="18" charset="0"/>
                          </a:rPr>
                        </m:ctrlPr>
                      </m:accPr>
                      <m:e>
                        <m:r>
                          <a:rPr lang="en-US" altLang="ko-KR" i="1">
                            <a:solidFill>
                              <a:srgbClr val="0033CC"/>
                            </a:solidFill>
                            <a:latin typeface="Cambria Math" panose="02040503050406030204" pitchFamily="18" charset="0"/>
                          </a:rPr>
                          <m:t>𝑞</m:t>
                        </m:r>
                      </m:e>
                    </m:acc>
                  </m:oMath>
                </a14:m>
                <a:r>
                  <a:rPr lang="en-US" altLang="ko-KR" dirty="0">
                    <a:solidFill>
                      <a:srgbClr val="0033CC"/>
                    </a:solidFill>
                  </a:rPr>
                  <a:t>) </a:t>
                </a:r>
                <a:r>
                  <a:rPr lang="en-US" altLang="ko-KR" dirty="0"/>
                  <a:t>with</a:t>
                </a:r>
                <a:r>
                  <a:rPr lang="en-US" altLang="ko-KR" dirty="0">
                    <a:solidFill>
                      <a:srgbClr val="0033CC"/>
                    </a:solidFill>
                  </a:rPr>
                  <a:t> </a:t>
                </a:r>
                <a14:m>
                  <m:oMath xmlns:m="http://schemas.openxmlformats.org/officeDocument/2006/math">
                    <m:r>
                      <a:rPr lang="en-US" altLang="ko-KR" i="1">
                        <a:solidFill>
                          <a:srgbClr val="0033CC"/>
                        </a:solidFill>
                        <a:latin typeface="Cambria Math" panose="02040503050406030204" pitchFamily="18" charset="0"/>
                        <a:ea typeface="Cambria Math" panose="02040503050406030204" pitchFamily="18" charset="0"/>
                      </a:rPr>
                      <m:t>ℓ=1</m:t>
                    </m:r>
                  </m:oMath>
                </a14:m>
                <a:endParaRPr lang="ko-KR" altLang="en-US" dirty="0">
                  <a:solidFill>
                    <a:srgbClr val="C00000"/>
                  </a:solidFill>
                </a:endParaRPr>
              </a:p>
            </p:txBody>
          </p:sp>
        </mc:Choice>
        <mc:Fallback xmlns="">
          <p:sp>
            <p:nvSpPr>
              <p:cNvPr id="12" name="직사각형 11"/>
              <p:cNvSpPr>
                <a:spLocks noRot="1" noChangeAspect="1" noMove="1" noResize="1" noEditPoints="1" noAdjustHandles="1" noChangeArrowheads="1" noChangeShapeType="1" noTextEdit="1"/>
              </p:cNvSpPr>
              <p:nvPr/>
            </p:nvSpPr>
            <p:spPr>
              <a:xfrm>
                <a:off x="614278" y="632330"/>
                <a:ext cx="3730551" cy="369332"/>
              </a:xfrm>
              <a:prstGeom prst="rect">
                <a:avLst/>
              </a:prstGeom>
              <a:blipFill>
                <a:blip r:embed="rId3"/>
                <a:stretch>
                  <a:fillRect l="-1471"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직사각형 12"/>
              <p:cNvSpPr/>
              <p:nvPr/>
            </p:nvSpPr>
            <p:spPr>
              <a:xfrm>
                <a:off x="614279" y="1172866"/>
                <a:ext cx="6990118" cy="646331"/>
              </a:xfrm>
              <a:prstGeom prst="rect">
                <a:avLst/>
              </a:prstGeom>
            </p:spPr>
            <p:txBody>
              <a:bodyPr wrap="square">
                <a:spAutoFit/>
              </a:bodyPr>
              <a:lstStyle/>
              <a:p>
                <a:pPr marL="342900" indent="-342900">
                  <a:buFont typeface="Wingdings" panose="05000000000000000000" pitchFamily="2" charset="2"/>
                  <a:buChar char="§"/>
                </a:pPr>
                <a:r>
                  <a:rPr lang="en-US" altLang="ko-KR" dirty="0"/>
                  <a:t>can make nonets also with </a:t>
                </a:r>
                <a14:m>
                  <m:oMath xmlns:m="http://schemas.openxmlformats.org/officeDocument/2006/math">
                    <m:sSup>
                      <m:sSupPr>
                        <m:ctrlPr>
                          <a:rPr lang="en-US" altLang="ko-KR" i="1">
                            <a:latin typeface="Cambria Math" panose="02040503050406030204" pitchFamily="18" charset="0"/>
                          </a:rPr>
                        </m:ctrlPr>
                      </m:sSupPr>
                      <m:e>
                        <m:sSup>
                          <m:sSupPr>
                            <m:ctrlPr>
                              <a:rPr lang="en-US" altLang="ko-KR" i="1">
                                <a:latin typeface="Cambria Math" panose="02040503050406030204" pitchFamily="18" charset="0"/>
                              </a:rPr>
                            </m:ctrlPr>
                          </m:sSupPr>
                          <m:e>
                            <m:r>
                              <a:rPr lang="en-US" altLang="ko-KR" i="1">
                                <a:latin typeface="Cambria Math" panose="02040503050406030204" pitchFamily="18" charset="0"/>
                              </a:rPr>
                              <m:t>𝐽</m:t>
                            </m:r>
                          </m:e>
                          <m:sup>
                            <m:r>
                              <a:rPr lang="en-US" altLang="ko-KR" i="1">
                                <a:latin typeface="Cambria Math" panose="02040503050406030204" pitchFamily="18" charset="0"/>
                              </a:rPr>
                              <m:t>𝑃</m:t>
                            </m:r>
                          </m:sup>
                        </m:sSup>
                        <m:r>
                          <a:rPr lang="en-US" altLang="ko-KR" i="1">
                            <a:latin typeface="Cambria Math" panose="02040503050406030204" pitchFamily="18" charset="0"/>
                          </a:rPr>
                          <m:t>=0</m:t>
                        </m:r>
                      </m:e>
                      <m:sup>
                        <m:r>
                          <a:rPr lang="en-US" altLang="ko-KR" i="1">
                            <a:latin typeface="Cambria Math" panose="02040503050406030204" pitchFamily="18" charset="0"/>
                          </a:rPr>
                          <m:t>+</m:t>
                        </m:r>
                      </m:sup>
                    </m:sSup>
                    <m:r>
                      <a:rPr lang="en-US" altLang="ko-KR">
                        <a:latin typeface="Cambria Math" panose="02040503050406030204" pitchFamily="18" charset="0"/>
                      </a:rPr>
                      <m:t>.</m:t>
                    </m:r>
                  </m:oMath>
                </a14:m>
                <a:endParaRPr lang="en-US" altLang="ko-KR" dirty="0"/>
              </a:p>
              <a:p>
                <a:pPr marL="342900" indent="-342900">
                  <a:buFont typeface="Wingdings" panose="05000000000000000000" pitchFamily="2" charset="2"/>
                  <a:buChar char="§"/>
                </a:pPr>
                <a:r>
                  <a:rPr lang="en-US" altLang="ko-KR" dirty="0"/>
                  <a:t>Does this picture explain the two nonets in PDG ?   My answer is `No’ </a:t>
                </a:r>
                <a:endParaRPr lang="ko-KR" altLang="en-US" dirty="0"/>
              </a:p>
            </p:txBody>
          </p:sp>
        </mc:Choice>
        <mc:Fallback xmlns="">
          <p:sp>
            <p:nvSpPr>
              <p:cNvPr id="13" name="직사각형 12"/>
              <p:cNvSpPr>
                <a:spLocks noRot="1" noChangeAspect="1" noMove="1" noResize="1" noEditPoints="1" noAdjustHandles="1" noChangeArrowheads="1" noChangeShapeType="1" noTextEdit="1"/>
              </p:cNvSpPr>
              <p:nvPr/>
            </p:nvSpPr>
            <p:spPr>
              <a:xfrm>
                <a:off x="614279" y="1172866"/>
                <a:ext cx="6990118" cy="646331"/>
              </a:xfrm>
              <a:prstGeom prst="rect">
                <a:avLst/>
              </a:prstGeom>
              <a:blipFill>
                <a:blip r:embed="rId4"/>
                <a:stretch>
                  <a:fillRect l="-611" t="-4717" r="-698" b="-1415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직사각형 2"/>
              <p:cNvSpPr/>
              <p:nvPr/>
            </p:nvSpPr>
            <p:spPr>
              <a:xfrm>
                <a:off x="646552" y="4166621"/>
                <a:ext cx="7269817"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This picture has only one configuration in </a:t>
                </a:r>
                <a14:m>
                  <m:oMath xmlns:m="http://schemas.openxmlformats.org/officeDocument/2006/math">
                    <m:sSup>
                      <m:sSupPr>
                        <m:ctrlPr>
                          <a:rPr lang="en-US" altLang="ko-KR" i="1">
                            <a:latin typeface="Cambria Math" panose="02040503050406030204" pitchFamily="18" charset="0"/>
                          </a:rPr>
                        </m:ctrlPr>
                      </m:sSupPr>
                      <m:e>
                        <m:sSup>
                          <m:sSupPr>
                            <m:ctrlPr>
                              <a:rPr lang="en-US" altLang="ko-KR" i="1">
                                <a:latin typeface="Cambria Math" panose="02040503050406030204" pitchFamily="18" charset="0"/>
                              </a:rPr>
                            </m:ctrlPr>
                          </m:sSupPr>
                          <m:e>
                            <m:r>
                              <a:rPr lang="en-US" altLang="ko-KR" i="1">
                                <a:latin typeface="Cambria Math" panose="02040503050406030204" pitchFamily="18" charset="0"/>
                              </a:rPr>
                              <m:t>𝐽</m:t>
                            </m:r>
                          </m:e>
                          <m:sup>
                            <m:r>
                              <a:rPr lang="en-US" altLang="ko-KR" i="1">
                                <a:latin typeface="Cambria Math" panose="02040503050406030204" pitchFamily="18" charset="0"/>
                              </a:rPr>
                              <m:t>𝑃</m:t>
                            </m:r>
                          </m:sup>
                        </m:sSup>
                        <m:r>
                          <a:rPr lang="en-US" altLang="ko-KR" i="1">
                            <a:latin typeface="Cambria Math" panose="02040503050406030204" pitchFamily="18" charset="0"/>
                          </a:rPr>
                          <m:t>=0</m:t>
                        </m:r>
                      </m:e>
                      <m:sup>
                        <m:r>
                          <a:rPr lang="en-US" altLang="ko-KR" i="1">
                            <a:latin typeface="Cambria Math" panose="02040503050406030204" pitchFamily="18" charset="0"/>
                          </a:rPr>
                          <m:t>+</m:t>
                        </m:r>
                      </m:sup>
                    </m:sSup>
                  </m:oMath>
                </a14:m>
                <a:r>
                  <a:rPr lang="en-US" altLang="ko-KR" dirty="0"/>
                  <a:t>, which is not enough to explain the two nonets in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𝐽</m:t>
                        </m:r>
                      </m:e>
                      <m:sup>
                        <m:r>
                          <a:rPr lang="en-US" altLang="ko-KR" b="0" i="1" smtClean="0">
                            <a:latin typeface="Cambria Math" panose="02040503050406030204" pitchFamily="18" charset="0"/>
                          </a:rPr>
                          <m:t>𝑃</m:t>
                        </m:r>
                      </m:sup>
                    </m:sSup>
                    <m:r>
                      <a:rPr lang="en-US" altLang="ko-KR" b="0" i="1" smtClean="0">
                        <a:latin typeface="Cambria Math" panose="02040503050406030204" pitchFamily="18" charset="0"/>
                      </a:rPr>
                      <m:t>=</m:t>
                    </m:r>
                    <m:sSup>
                      <m:sSupPr>
                        <m:ctrlPr>
                          <a:rPr lang="en-US" altLang="ko-KR" i="1">
                            <a:latin typeface="Cambria Math" panose="02040503050406030204" pitchFamily="18" charset="0"/>
                          </a:rPr>
                        </m:ctrlPr>
                      </m:sSupPr>
                      <m:e>
                        <m:r>
                          <a:rPr lang="en-US" altLang="ko-KR" i="1">
                            <a:latin typeface="Cambria Math" panose="02040503050406030204" pitchFamily="18" charset="0"/>
                          </a:rPr>
                          <m:t>0</m:t>
                        </m:r>
                      </m:e>
                      <m:sup>
                        <m:r>
                          <a:rPr lang="en-US" altLang="ko-KR" i="1">
                            <a:latin typeface="Cambria Math" panose="02040503050406030204" pitchFamily="18" charset="0"/>
                          </a:rPr>
                          <m:t>+</m:t>
                        </m:r>
                      </m:sup>
                    </m:sSup>
                  </m:oMath>
                </a14:m>
                <a:r>
                  <a:rPr lang="en-US" altLang="ko-KR" dirty="0"/>
                  <a:t>.</a:t>
                </a:r>
              </a:p>
            </p:txBody>
          </p:sp>
        </mc:Choice>
        <mc:Fallback xmlns="">
          <p:sp>
            <p:nvSpPr>
              <p:cNvPr id="3" name="직사각형 2"/>
              <p:cNvSpPr>
                <a:spLocks noRot="1" noChangeAspect="1" noMove="1" noResize="1" noEditPoints="1" noAdjustHandles="1" noChangeArrowheads="1" noChangeShapeType="1" noTextEdit="1"/>
              </p:cNvSpPr>
              <p:nvPr/>
            </p:nvSpPr>
            <p:spPr>
              <a:xfrm>
                <a:off x="646552" y="4166621"/>
                <a:ext cx="7269817" cy="646331"/>
              </a:xfrm>
              <a:prstGeom prst="rect">
                <a:avLst/>
              </a:prstGeom>
              <a:blipFill>
                <a:blip r:embed="rId5"/>
                <a:stretch>
                  <a:fillRect l="-503" t="-5660" b="-1320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직사각형 6"/>
              <p:cNvSpPr/>
              <p:nvPr/>
            </p:nvSpPr>
            <p:spPr>
              <a:xfrm>
                <a:off x="1074576" y="2086278"/>
                <a:ext cx="3736196" cy="369332"/>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US" altLang="ko-KR" b="0" i="1" smtClean="0">
                          <a:latin typeface="Cambria Math" panose="02040503050406030204" pitchFamily="18" charset="0"/>
                        </a:rPr>
                        <m:t>𝑞</m:t>
                      </m:r>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𝑞</m:t>
                          </m:r>
                        </m:e>
                      </m:acc>
                      <m:r>
                        <a:rPr lang="en-US" altLang="ko-KR" b="0" i="1" smtClean="0">
                          <a:latin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𝑆</m:t>
                      </m:r>
                      <m:r>
                        <a:rPr lang="en-US" altLang="ko-KR" b="0" i="1" smtClean="0">
                          <a:latin typeface="Cambria Math" panose="02040503050406030204" pitchFamily="18" charset="0"/>
                          <a:ea typeface="Cambria Math" panose="02040503050406030204" pitchFamily="18" charset="0"/>
                        </a:rPr>
                        <m:t>=0,1)⨂(ℓ=1)⟹</m:t>
                      </m:r>
                      <m:r>
                        <a:rPr lang="en-US" altLang="ko-KR" b="0" i="1" smtClean="0">
                          <a:latin typeface="Cambria Math" panose="02040503050406030204" pitchFamily="18" charset="0"/>
                          <a:ea typeface="Cambria Math" panose="02040503050406030204" pitchFamily="18" charset="0"/>
                        </a:rPr>
                        <m:t>𝐽</m:t>
                      </m:r>
                      <m:r>
                        <a:rPr lang="en-US" altLang="ko-KR" b="0" i="1" smtClean="0">
                          <a:latin typeface="Cambria Math" panose="02040503050406030204" pitchFamily="18" charset="0"/>
                          <a:ea typeface="Cambria Math" panose="02040503050406030204" pitchFamily="18" charset="0"/>
                        </a:rPr>
                        <m:t>=0,1,2</m:t>
                      </m:r>
                    </m:oMath>
                  </m:oMathPara>
                </a14:m>
                <a:endParaRPr lang="en-US" altLang="ko-KR" dirty="0"/>
              </a:p>
            </p:txBody>
          </p:sp>
        </mc:Choice>
        <mc:Fallback xmlns="">
          <p:sp>
            <p:nvSpPr>
              <p:cNvPr id="7" name="직사각형 6"/>
              <p:cNvSpPr>
                <a:spLocks noRot="1" noChangeAspect="1" noMove="1" noResize="1" noEditPoints="1" noAdjustHandles="1" noChangeArrowheads="1" noChangeShapeType="1" noTextEdit="1"/>
              </p:cNvSpPr>
              <p:nvPr/>
            </p:nvSpPr>
            <p:spPr>
              <a:xfrm>
                <a:off x="1074576" y="2086278"/>
                <a:ext cx="3736196" cy="369332"/>
              </a:xfrm>
              <a:prstGeom prst="rect">
                <a:avLst/>
              </a:prstGeom>
              <a:blipFill>
                <a:blip r:embed="rId6"/>
                <a:stretch>
                  <a:fillRect b="-13115"/>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graphicFrame>
            <p:nvGraphicFramePr>
              <p:cNvPr id="8" name="표 7"/>
              <p:cNvGraphicFramePr>
                <a:graphicFrameLocks noGrp="1"/>
              </p:cNvGraphicFramePr>
              <p:nvPr/>
            </p:nvGraphicFramePr>
            <p:xfrm>
              <a:off x="1117607" y="2510777"/>
              <a:ext cx="4780900" cy="1319772"/>
            </p:xfrm>
            <a:graphic>
              <a:graphicData uri="http://schemas.openxmlformats.org/drawingml/2006/table">
                <a:tbl>
                  <a:tblPr firstRow="1" bandRow="1">
                    <a:tableStyleId>{5940675A-B579-460E-94D1-54222C63F5DA}</a:tableStyleId>
                  </a:tblPr>
                  <a:tblGrid>
                    <a:gridCol w="728634">
                      <a:extLst>
                        <a:ext uri="{9D8B030D-6E8A-4147-A177-3AD203B41FA5}">
                          <a16:colId xmlns:a16="http://schemas.microsoft.com/office/drawing/2014/main" val="20000"/>
                        </a:ext>
                      </a:extLst>
                    </a:gridCol>
                    <a:gridCol w="2861156">
                      <a:extLst>
                        <a:ext uri="{9D8B030D-6E8A-4147-A177-3AD203B41FA5}">
                          <a16:colId xmlns:a16="http://schemas.microsoft.com/office/drawing/2014/main" val="20001"/>
                        </a:ext>
                      </a:extLst>
                    </a:gridCol>
                    <a:gridCol w="1191110">
                      <a:extLst>
                        <a:ext uri="{9D8B030D-6E8A-4147-A177-3AD203B41FA5}">
                          <a16:colId xmlns:a16="http://schemas.microsoft.com/office/drawing/2014/main" val="20002"/>
                        </a:ext>
                      </a:extLst>
                    </a:gridCol>
                  </a:tblGrid>
                  <a:tr h="0">
                    <a:tc>
                      <a:txBody>
                        <a:bodyPr/>
                        <a:lstStyle/>
                        <a:p>
                          <a:pPr latinLnBrk="1"/>
                          <a:r>
                            <a:rPr lang="en-US" altLang="ko-KR" sz="1600" dirty="0">
                              <a:ln>
                                <a:noFill/>
                              </a:ln>
                            </a:rPr>
                            <a:t>Total</a:t>
                          </a:r>
                          <a:r>
                            <a:rPr lang="en-US" altLang="ko-KR" sz="1600" baseline="0" dirty="0">
                              <a:ln>
                                <a:noFill/>
                              </a:ln>
                            </a:rPr>
                            <a:t> </a:t>
                          </a:r>
                          <a14:m>
                            <m:oMath xmlns:m="http://schemas.openxmlformats.org/officeDocument/2006/math">
                              <m:r>
                                <a:rPr lang="en-US" altLang="ko-KR" sz="1600" b="0" i="1" baseline="0" smtClean="0">
                                  <a:ln>
                                    <a:noFill/>
                                  </a:ln>
                                  <a:latin typeface="Cambria Math" panose="02040503050406030204" pitchFamily="18" charset="0"/>
                                </a:rPr>
                                <m:t>𝐽</m:t>
                              </m:r>
                            </m:oMath>
                          </a14:m>
                          <a:endParaRPr lang="ko-KR" altLang="en-US" sz="1600" dirty="0">
                            <a:ln>
                              <a:noFill/>
                            </a:ln>
                          </a:endParaRPr>
                        </a:p>
                      </a:txBody>
                      <a:tcPr marL="68580" marR="68580" marT="34290" marB="34290"/>
                    </a:tc>
                    <a:tc>
                      <a:txBody>
                        <a:bodyPr/>
                        <a:lstStyle/>
                        <a:p>
                          <a:pPr algn="l" latinLnBrk="1"/>
                          <a:r>
                            <a:rPr lang="en-US" altLang="ko-KR" sz="1600" dirty="0">
                              <a:ln>
                                <a:noFill/>
                              </a:ln>
                            </a:rPr>
                            <a:t>  Configuration</a:t>
                          </a:r>
                          <a:endParaRPr lang="ko-KR" altLang="en-US" sz="1600" dirty="0">
                            <a:ln>
                              <a:noFill/>
                            </a:ln>
                            <a:solidFill>
                              <a:schemeClr val="tx1"/>
                            </a:solidFill>
                          </a:endParaRPr>
                        </a:p>
                      </a:txBody>
                      <a:tcPr marL="68580" marR="68580" marT="34290" marB="34290"/>
                    </a:tc>
                    <a:tc>
                      <a:txBody>
                        <a:bodyPr/>
                        <a:lstStyle/>
                        <a:p>
                          <a:pPr algn="ctr" latinLnBrk="1"/>
                          <a:r>
                            <a:rPr lang="en-US" altLang="ko-KR" sz="1600" dirty="0">
                              <a:ln>
                                <a:noFill/>
                              </a:ln>
                            </a:rPr>
                            <a:t># of </a:t>
                          </a:r>
                          <a:r>
                            <a:rPr lang="en-US" altLang="ko-KR" sz="1600" dirty="0" err="1">
                              <a:ln>
                                <a:noFill/>
                              </a:ln>
                            </a:rPr>
                            <a:t>confs</a:t>
                          </a:r>
                          <a:r>
                            <a:rPr lang="en-US" altLang="ko-KR" sz="1600" dirty="0">
                              <a:ln>
                                <a:noFill/>
                              </a:ln>
                            </a:rPr>
                            <a:t>.</a:t>
                          </a:r>
                          <a:endParaRPr lang="ko-KR" altLang="en-US" sz="1600" dirty="0">
                            <a:ln>
                              <a:noFill/>
                            </a:ln>
                            <a:solidFill>
                              <a:schemeClr val="tx1"/>
                            </a:solidFill>
                          </a:endParaRPr>
                        </a:p>
                      </a:txBody>
                      <a:tcPr marL="68580" marR="68580" marT="34290" marB="34290"/>
                    </a:tc>
                    <a:extLst>
                      <a:ext uri="{0D108BD9-81ED-4DB2-BD59-A6C34878D82A}">
                        <a16:rowId xmlns:a16="http://schemas.microsoft.com/office/drawing/2014/main" val="10000"/>
                      </a:ext>
                    </a:extLst>
                  </a:tr>
                  <a:tr h="282165">
                    <a:tc>
                      <a:txBody>
                        <a:bodyPr/>
                        <a:lstStyle/>
                        <a:p>
                          <a:pPr algn="ctr" latinLnBrk="1"/>
                          <a14:m>
                            <m:oMathPara xmlns:m="http://schemas.openxmlformats.org/officeDocument/2006/math">
                              <m:oMathParaPr>
                                <m:jc m:val="centerGroup"/>
                              </m:oMathParaPr>
                              <m:oMath xmlns:m="http://schemas.openxmlformats.org/officeDocument/2006/math">
                                <m:r>
                                  <a:rPr lang="en-US" altLang="ko-KR" sz="1600" smtClean="0">
                                    <a:ln>
                                      <a:noFill/>
                                    </a:ln>
                                    <a:latin typeface="Cambria Math" panose="02040503050406030204" pitchFamily="18" charset="0"/>
                                  </a:rPr>
                                  <m:t>𝐽</m:t>
                                </m:r>
                                <m:r>
                                  <a:rPr lang="en-US" altLang="ko-KR" sz="1600" smtClean="0">
                                    <a:ln>
                                      <a:noFill/>
                                    </a:ln>
                                    <a:latin typeface="Cambria Math" panose="02040503050406030204" pitchFamily="18" charset="0"/>
                                  </a:rPr>
                                  <m:t>=0</m:t>
                                </m:r>
                              </m:oMath>
                            </m:oMathPara>
                          </a14:m>
                          <a:endParaRPr lang="ko-KR" altLang="en-US" sz="1600" dirty="0">
                            <a:ln>
                              <a:noFill/>
                            </a:ln>
                          </a:endParaRPr>
                        </a:p>
                      </a:txBody>
                      <a:tcPr marL="68580" marR="68580" marT="34290" marB="34290" anchor="ctr">
                        <a:solidFill>
                          <a:schemeClr val="accent4">
                            <a:lumMod val="20000"/>
                            <a:lumOff val="80000"/>
                          </a:schemeClr>
                        </a:solidFill>
                      </a:tcPr>
                    </a:tc>
                    <a:tc>
                      <a:txBody>
                        <a:bodyPr/>
                        <a:lstStyle/>
                        <a:p>
                          <a:pPr algn="l" latinLnBrk="1"/>
                          <a14:m>
                            <m:oMathPara xmlns:m="http://schemas.openxmlformats.org/officeDocument/2006/math">
                              <m:oMathParaPr>
                                <m:jc m:val="left"/>
                              </m:oMathParaPr>
                              <m:oMath xmlns:m="http://schemas.openxmlformats.org/officeDocument/2006/math">
                                <m:r>
                                  <a:rPr lang="en-US" altLang="ko-KR" sz="1600" smtClean="0">
                                    <a:ln>
                                      <a:noFill/>
                                    </a:ln>
                                    <a:latin typeface="Cambria Math" panose="02040503050406030204" pitchFamily="18" charset="0"/>
                                  </a:rPr>
                                  <m:t> (</m:t>
                                </m:r>
                                <m:r>
                                  <a:rPr lang="en-US" altLang="ko-KR" sz="1600" smtClean="0">
                                    <a:ln>
                                      <a:noFill/>
                                    </a:ln>
                                    <a:latin typeface="Cambria Math" panose="02040503050406030204" pitchFamily="18" charset="0"/>
                                  </a:rPr>
                                  <m:t>𝑆</m:t>
                                </m:r>
                                <m:r>
                                  <a:rPr lang="en-US" altLang="ko-KR" sz="1600" smtClean="0">
                                    <a:ln>
                                      <a:noFill/>
                                    </a:ln>
                                    <a:latin typeface="Cambria Math" panose="02040503050406030204" pitchFamily="18" charset="0"/>
                                  </a:rPr>
                                  <m:t>=1,ℓ=1)</m:t>
                                </m:r>
                              </m:oMath>
                            </m:oMathPara>
                          </a14:m>
                          <a:endParaRPr lang="ko-KR" altLang="en-US" sz="1600" dirty="0">
                            <a:ln>
                              <a:noFill/>
                            </a:ln>
                          </a:endParaRPr>
                        </a:p>
                      </a:txBody>
                      <a:tcPr marL="68580" marR="68580" marT="34290" marB="34290" anchor="ctr">
                        <a:solidFill>
                          <a:schemeClr val="accent4">
                            <a:lumMod val="20000"/>
                            <a:lumOff val="8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n>
                                <a:noFill/>
                              </a:ln>
                            </a:rPr>
                            <a:t>one</a:t>
                          </a:r>
                          <a:endParaRPr lang="ko-KR" altLang="en-US" sz="1600" b="1" dirty="0">
                            <a:ln>
                              <a:noFill/>
                            </a:ln>
                            <a:solidFill>
                              <a:srgbClr val="C00000"/>
                            </a:solidFill>
                          </a:endParaRPr>
                        </a:p>
                      </a:txBody>
                      <a:tcPr marL="68580" marR="68580" marT="34290" marB="34290" anchor="ctr">
                        <a:solidFill>
                          <a:schemeClr val="accent4">
                            <a:lumMod val="20000"/>
                            <a:lumOff val="80000"/>
                          </a:schemeClr>
                        </a:solidFill>
                      </a:tcPr>
                    </a:tc>
                    <a:extLst>
                      <a:ext uri="{0D108BD9-81ED-4DB2-BD59-A6C34878D82A}">
                        <a16:rowId xmlns:a16="http://schemas.microsoft.com/office/drawing/2014/main" val="10001"/>
                      </a:ext>
                    </a:extLst>
                  </a:tr>
                  <a:tr h="347466">
                    <a:tc>
                      <a:txBody>
                        <a:bodyPr/>
                        <a:lstStyle/>
                        <a:p>
                          <a:pPr algn="ctr" latinLnBrk="1"/>
                          <a14:m>
                            <m:oMathPara xmlns:m="http://schemas.openxmlformats.org/officeDocument/2006/math">
                              <m:oMathParaPr>
                                <m:jc m:val="centerGroup"/>
                              </m:oMathParaPr>
                              <m:oMath xmlns:m="http://schemas.openxmlformats.org/officeDocument/2006/math">
                                <m:r>
                                  <a:rPr lang="en-US" altLang="ko-KR" sz="1600" smtClean="0">
                                    <a:ln>
                                      <a:noFill/>
                                    </a:ln>
                                    <a:latin typeface="Cambria Math" panose="02040503050406030204" pitchFamily="18" charset="0"/>
                                  </a:rPr>
                                  <m:t>𝐽</m:t>
                                </m:r>
                                <m:r>
                                  <a:rPr lang="en-US" altLang="ko-KR" sz="1600" smtClean="0">
                                    <a:ln>
                                      <a:noFill/>
                                    </a:ln>
                                    <a:latin typeface="Cambria Math" panose="02040503050406030204" pitchFamily="18" charset="0"/>
                                  </a:rPr>
                                  <m:t>=1</m:t>
                                </m:r>
                              </m:oMath>
                            </m:oMathPara>
                          </a14:m>
                          <a:endParaRPr lang="ko-KR" altLang="en-US" sz="1600" dirty="0">
                            <a:ln>
                              <a:noFill/>
                            </a:ln>
                          </a:endParaRPr>
                        </a:p>
                      </a:txBody>
                      <a:tcPr marL="68580" marR="68580" marT="34290" marB="34290" anchor="ctr"/>
                    </a:tc>
                    <a:tc>
                      <a:txBody>
                        <a:bodyPr/>
                        <a:lstStyle/>
                        <a:p>
                          <a:pPr algn="ctr" latinLnBrk="1"/>
                          <a14:m>
                            <m:oMathPara xmlns:m="http://schemas.openxmlformats.org/officeDocument/2006/math">
                              <m:oMathParaPr>
                                <m:jc m:val="left"/>
                              </m:oMathParaPr>
                              <m:oMath xmlns:m="http://schemas.openxmlformats.org/officeDocument/2006/math">
                                <m:r>
                                  <a:rPr lang="en-US" altLang="ko-KR" sz="1600" smtClean="0">
                                    <a:ln>
                                      <a:noFill/>
                                    </a:ln>
                                    <a:latin typeface="Cambria Math" panose="02040503050406030204" pitchFamily="18" charset="0"/>
                                  </a:rPr>
                                  <m:t> </m:t>
                                </m:r>
                                <m:d>
                                  <m:dPr>
                                    <m:ctrlPr>
                                      <a:rPr lang="en-US" altLang="ko-KR" sz="1600" i="1" smtClean="0">
                                        <a:ln>
                                          <a:noFill/>
                                        </a:ln>
                                        <a:latin typeface="Cambria Math" panose="02040503050406030204" pitchFamily="18" charset="0"/>
                                      </a:rPr>
                                    </m:ctrlPr>
                                  </m:dPr>
                                  <m:e>
                                    <m:r>
                                      <a:rPr lang="en-US" altLang="ko-KR" sz="1600" smtClean="0">
                                        <a:ln>
                                          <a:noFill/>
                                        </a:ln>
                                        <a:latin typeface="Cambria Math" panose="02040503050406030204" pitchFamily="18" charset="0"/>
                                      </a:rPr>
                                      <m:t>𝑆</m:t>
                                    </m:r>
                                    <m:r>
                                      <a:rPr lang="en-US" altLang="ko-KR" sz="1600">
                                        <a:ln>
                                          <a:noFill/>
                                        </a:ln>
                                        <a:latin typeface="Cambria Math" panose="02040503050406030204" pitchFamily="18" charset="0"/>
                                      </a:rPr>
                                      <m:t>=</m:t>
                                    </m:r>
                                    <m:r>
                                      <a:rPr lang="en-US" altLang="ko-KR" sz="1600" smtClean="0">
                                        <a:ln>
                                          <a:noFill/>
                                        </a:ln>
                                        <a:latin typeface="Cambria Math" panose="02040503050406030204" pitchFamily="18" charset="0"/>
                                      </a:rPr>
                                      <m:t>0</m:t>
                                    </m:r>
                                    <m:r>
                                      <a:rPr lang="en-US" altLang="ko-KR" sz="1600">
                                        <a:ln>
                                          <a:noFill/>
                                        </a:ln>
                                        <a:latin typeface="Cambria Math" panose="02040503050406030204" pitchFamily="18" charset="0"/>
                                      </a:rPr>
                                      <m:t>,ℓ=1</m:t>
                                    </m:r>
                                  </m:e>
                                </m:d>
                                <m:r>
                                  <a:rPr lang="en-US" altLang="ko-KR" sz="1600" smtClean="0">
                                    <a:ln>
                                      <a:noFill/>
                                    </a:ln>
                                    <a:latin typeface="Cambria Math" panose="02040503050406030204" pitchFamily="18" charset="0"/>
                                  </a:rPr>
                                  <m:t>, (</m:t>
                                </m:r>
                                <m:r>
                                  <a:rPr lang="en-US" altLang="ko-KR" sz="1600" smtClean="0">
                                    <a:ln>
                                      <a:noFill/>
                                    </a:ln>
                                    <a:latin typeface="Cambria Math" panose="02040503050406030204" pitchFamily="18" charset="0"/>
                                  </a:rPr>
                                  <m:t>𝑆</m:t>
                                </m:r>
                                <m:r>
                                  <a:rPr lang="en-US" altLang="ko-KR" sz="1600">
                                    <a:ln>
                                      <a:noFill/>
                                    </a:ln>
                                    <a:latin typeface="Cambria Math" panose="02040503050406030204" pitchFamily="18" charset="0"/>
                                  </a:rPr>
                                  <m:t>=1,ℓ=1</m:t>
                                </m:r>
                                <m:r>
                                  <a:rPr lang="en-US" altLang="ko-KR" sz="1600" smtClean="0">
                                    <a:ln>
                                      <a:noFill/>
                                    </a:ln>
                                    <a:latin typeface="Cambria Math" panose="02040503050406030204" pitchFamily="18" charset="0"/>
                                  </a:rPr>
                                  <m:t>)</m:t>
                                </m:r>
                              </m:oMath>
                            </m:oMathPara>
                          </a14:m>
                          <a:endParaRPr lang="ko-KR" altLang="en-US" sz="1600" dirty="0">
                            <a:ln>
                              <a:noFill/>
                            </a:ln>
                          </a:endParaRPr>
                        </a:p>
                      </a:txBody>
                      <a:tcPr marL="68580" marR="68580" marT="34290" marB="34290"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n>
                                <a:noFill/>
                              </a:ln>
                            </a:rPr>
                            <a:t>two</a:t>
                          </a:r>
                          <a:endParaRPr lang="ko-KR" altLang="en-US" sz="1600" dirty="0">
                            <a:ln>
                              <a:noFill/>
                            </a:ln>
                          </a:endParaRPr>
                        </a:p>
                      </a:txBody>
                      <a:tcPr marL="68580" marR="68580" marT="34290" marB="34290" anchor="ctr"/>
                    </a:tc>
                    <a:extLst>
                      <a:ext uri="{0D108BD9-81ED-4DB2-BD59-A6C34878D82A}">
                        <a16:rowId xmlns:a16="http://schemas.microsoft.com/office/drawing/2014/main" val="10002"/>
                      </a:ext>
                    </a:extLst>
                  </a:tr>
                  <a:tr h="347466">
                    <a:tc>
                      <a:txBody>
                        <a:bodyPr/>
                        <a:lstStyle/>
                        <a:p>
                          <a:pPr algn="ctr" latinLnBrk="1"/>
                          <a14:m>
                            <m:oMathPara xmlns:m="http://schemas.openxmlformats.org/officeDocument/2006/math">
                              <m:oMathParaPr>
                                <m:jc m:val="centerGroup"/>
                              </m:oMathParaPr>
                              <m:oMath xmlns:m="http://schemas.openxmlformats.org/officeDocument/2006/math">
                                <m:r>
                                  <a:rPr lang="en-US" altLang="ko-KR" sz="1600" smtClean="0">
                                    <a:ln>
                                      <a:noFill/>
                                    </a:ln>
                                    <a:latin typeface="Cambria Math" panose="02040503050406030204" pitchFamily="18" charset="0"/>
                                  </a:rPr>
                                  <m:t>𝐽</m:t>
                                </m:r>
                                <m:r>
                                  <a:rPr lang="en-US" altLang="ko-KR" sz="1600" smtClean="0">
                                    <a:ln>
                                      <a:noFill/>
                                    </a:ln>
                                    <a:latin typeface="Cambria Math" panose="02040503050406030204" pitchFamily="18" charset="0"/>
                                  </a:rPr>
                                  <m:t>=2</m:t>
                                </m:r>
                              </m:oMath>
                            </m:oMathPara>
                          </a14:m>
                          <a:endParaRPr lang="ko-KR" altLang="en-US" sz="1600" dirty="0">
                            <a:ln>
                              <a:noFill/>
                            </a:ln>
                          </a:endParaRPr>
                        </a:p>
                      </a:txBody>
                      <a:tcPr marL="68580" marR="68580" marT="34290" marB="34290" anchor="ctr"/>
                    </a:tc>
                    <a:tc>
                      <a:txBody>
                        <a:bodyPr/>
                        <a:lstStyle/>
                        <a:p>
                          <a:pPr algn="ctr" latinLnBrk="1"/>
                          <a14:m>
                            <m:oMathPara xmlns:m="http://schemas.openxmlformats.org/officeDocument/2006/math">
                              <m:oMathParaPr>
                                <m:jc m:val="left"/>
                              </m:oMathParaPr>
                              <m:oMath xmlns:m="http://schemas.openxmlformats.org/officeDocument/2006/math">
                                <m:r>
                                  <a:rPr lang="en-US" altLang="ko-KR" sz="1600" smtClean="0">
                                    <a:ln>
                                      <a:noFill/>
                                    </a:ln>
                                    <a:latin typeface="Cambria Math" panose="02040503050406030204" pitchFamily="18" charset="0"/>
                                  </a:rPr>
                                  <m:t> (</m:t>
                                </m:r>
                                <m:r>
                                  <a:rPr lang="en-US" altLang="ko-KR" sz="1600" smtClean="0">
                                    <a:ln>
                                      <a:noFill/>
                                    </a:ln>
                                    <a:latin typeface="Cambria Math" panose="02040503050406030204" pitchFamily="18" charset="0"/>
                                  </a:rPr>
                                  <m:t>𝑆</m:t>
                                </m:r>
                                <m:r>
                                  <a:rPr lang="en-US" altLang="ko-KR" sz="1600">
                                    <a:ln>
                                      <a:noFill/>
                                    </a:ln>
                                    <a:latin typeface="Cambria Math" panose="02040503050406030204" pitchFamily="18" charset="0"/>
                                  </a:rPr>
                                  <m:t>=1,ℓ=1</m:t>
                                </m:r>
                                <m:r>
                                  <a:rPr lang="en-US" altLang="ko-KR" sz="1600" smtClean="0">
                                    <a:ln>
                                      <a:noFill/>
                                    </a:ln>
                                    <a:latin typeface="Cambria Math" panose="02040503050406030204" pitchFamily="18" charset="0"/>
                                  </a:rPr>
                                  <m:t>)</m:t>
                                </m:r>
                              </m:oMath>
                            </m:oMathPara>
                          </a14:m>
                          <a:endParaRPr lang="ko-KR" altLang="en-US" sz="1600" dirty="0">
                            <a:ln>
                              <a:noFill/>
                            </a:ln>
                          </a:endParaRPr>
                        </a:p>
                      </a:txBody>
                      <a:tcPr marL="68580" marR="68580" marT="34290" marB="34290" anchor="ctr"/>
                    </a:tc>
                    <a:tc>
                      <a:txBody>
                        <a:bodyPr/>
                        <a:lstStyle/>
                        <a:p>
                          <a:pPr algn="ctr" latinLnBrk="1"/>
                          <a:r>
                            <a:rPr lang="en-US" altLang="ko-KR" sz="1600" dirty="0">
                              <a:ln>
                                <a:noFill/>
                              </a:ln>
                            </a:rPr>
                            <a:t>one</a:t>
                          </a:r>
                          <a:endParaRPr lang="ko-KR" altLang="en-US" sz="1600" dirty="0">
                            <a:ln>
                              <a:noFill/>
                            </a:ln>
                          </a:endParaRPr>
                        </a:p>
                      </a:txBody>
                      <a:tcPr marL="68580" marR="68580" marT="34290" marB="34290" anchor="ctr"/>
                    </a:tc>
                    <a:extLst>
                      <a:ext uri="{0D108BD9-81ED-4DB2-BD59-A6C34878D82A}">
                        <a16:rowId xmlns:a16="http://schemas.microsoft.com/office/drawing/2014/main" val="10003"/>
                      </a:ext>
                    </a:extLst>
                  </a:tr>
                </a:tbl>
              </a:graphicData>
            </a:graphic>
          </p:graphicFrame>
        </mc:Choice>
        <mc:Fallback xmlns="">
          <p:graphicFrame>
            <p:nvGraphicFramePr>
              <p:cNvPr id="8" name="표 7"/>
              <p:cNvGraphicFramePr>
                <a:graphicFrameLocks noGrp="1"/>
              </p:cNvGraphicFramePr>
              <p:nvPr>
                <p:extLst>
                  <p:ext uri="{D42A27DB-BD31-4B8C-83A1-F6EECF244321}">
                    <p14:modId xmlns:p14="http://schemas.microsoft.com/office/powerpoint/2010/main" val="2465703590"/>
                  </p:ext>
                </p:extLst>
              </p:nvPr>
            </p:nvGraphicFramePr>
            <p:xfrm>
              <a:off x="1117607" y="2510777"/>
              <a:ext cx="4780900" cy="1319772"/>
            </p:xfrm>
            <a:graphic>
              <a:graphicData uri="http://schemas.openxmlformats.org/drawingml/2006/table">
                <a:tbl>
                  <a:tblPr firstRow="1" bandRow="1">
                    <a:tableStyleId>{5940675A-B579-460E-94D1-54222C63F5DA}</a:tableStyleId>
                  </a:tblPr>
                  <a:tblGrid>
                    <a:gridCol w="728634">
                      <a:extLst>
                        <a:ext uri="{9D8B030D-6E8A-4147-A177-3AD203B41FA5}">
                          <a16:colId xmlns:a16="http://schemas.microsoft.com/office/drawing/2014/main" val="20000"/>
                        </a:ext>
                      </a:extLst>
                    </a:gridCol>
                    <a:gridCol w="2861156">
                      <a:extLst>
                        <a:ext uri="{9D8B030D-6E8A-4147-A177-3AD203B41FA5}">
                          <a16:colId xmlns:a16="http://schemas.microsoft.com/office/drawing/2014/main" val="20001"/>
                        </a:ext>
                      </a:extLst>
                    </a:gridCol>
                    <a:gridCol w="1191110">
                      <a:extLst>
                        <a:ext uri="{9D8B030D-6E8A-4147-A177-3AD203B41FA5}">
                          <a16:colId xmlns:a16="http://schemas.microsoft.com/office/drawing/2014/main" val="20002"/>
                        </a:ext>
                      </a:extLst>
                    </a:gridCol>
                  </a:tblGrid>
                  <a:tr h="312420">
                    <a:tc>
                      <a:txBody>
                        <a:bodyPr/>
                        <a:lstStyle/>
                        <a:p>
                          <a:endParaRPr lang="ko-KR"/>
                        </a:p>
                      </a:txBody>
                      <a:tcPr marL="68580" marR="68580" marT="34290" marB="34290">
                        <a:blipFill>
                          <a:blip r:embed="rId7"/>
                          <a:stretch>
                            <a:fillRect l="-833" t="-7692" r="-555833" b="-340385"/>
                          </a:stretch>
                        </a:blipFill>
                      </a:tcPr>
                    </a:tc>
                    <a:tc>
                      <a:txBody>
                        <a:bodyPr/>
                        <a:lstStyle/>
                        <a:p>
                          <a:pPr algn="l" latinLnBrk="1"/>
                          <a:r>
                            <a:rPr lang="en-US" altLang="ko-KR" sz="1600" dirty="0">
                              <a:ln>
                                <a:noFill/>
                              </a:ln>
                            </a:rPr>
                            <a:t>  Configuration</a:t>
                          </a:r>
                          <a:endParaRPr lang="ko-KR" altLang="en-US" sz="1600" dirty="0">
                            <a:ln>
                              <a:noFill/>
                            </a:ln>
                            <a:solidFill>
                              <a:schemeClr val="tx1"/>
                            </a:solidFill>
                          </a:endParaRPr>
                        </a:p>
                      </a:txBody>
                      <a:tcPr marL="68580" marR="68580" marT="34290" marB="34290"/>
                    </a:tc>
                    <a:tc>
                      <a:txBody>
                        <a:bodyPr/>
                        <a:lstStyle/>
                        <a:p>
                          <a:pPr algn="ctr" latinLnBrk="1"/>
                          <a:r>
                            <a:rPr lang="en-US" altLang="ko-KR" sz="1600" dirty="0">
                              <a:ln>
                                <a:noFill/>
                              </a:ln>
                            </a:rPr>
                            <a:t># of </a:t>
                          </a:r>
                          <a:r>
                            <a:rPr lang="en-US" altLang="ko-KR" sz="1600" dirty="0" err="1">
                              <a:ln>
                                <a:noFill/>
                              </a:ln>
                            </a:rPr>
                            <a:t>confs</a:t>
                          </a:r>
                          <a:r>
                            <a:rPr lang="en-US" altLang="ko-KR" sz="1600" dirty="0">
                              <a:ln>
                                <a:noFill/>
                              </a:ln>
                            </a:rPr>
                            <a:t>.</a:t>
                          </a:r>
                          <a:endParaRPr lang="ko-KR" altLang="en-US" sz="1600" dirty="0">
                            <a:ln>
                              <a:noFill/>
                            </a:ln>
                            <a:solidFill>
                              <a:schemeClr val="tx1"/>
                            </a:solidFill>
                          </a:endParaRPr>
                        </a:p>
                      </a:txBody>
                      <a:tcPr marL="68580" marR="68580" marT="34290" marB="34290"/>
                    </a:tc>
                    <a:extLst>
                      <a:ext uri="{0D108BD9-81ED-4DB2-BD59-A6C34878D82A}">
                        <a16:rowId xmlns:a16="http://schemas.microsoft.com/office/drawing/2014/main" val="10000"/>
                      </a:ext>
                    </a:extLst>
                  </a:tr>
                  <a:tr h="312420">
                    <a:tc>
                      <a:txBody>
                        <a:bodyPr/>
                        <a:lstStyle/>
                        <a:p>
                          <a:endParaRPr lang="ko-KR"/>
                        </a:p>
                      </a:txBody>
                      <a:tcPr marL="68580" marR="68580" marT="34290" marB="34290" anchor="ctr">
                        <a:blipFill>
                          <a:blip r:embed="rId7"/>
                          <a:stretch>
                            <a:fillRect l="-833" t="-109804" r="-555833" b="-247059"/>
                          </a:stretch>
                        </a:blipFill>
                      </a:tcPr>
                    </a:tc>
                    <a:tc>
                      <a:txBody>
                        <a:bodyPr/>
                        <a:lstStyle/>
                        <a:p>
                          <a:endParaRPr lang="ko-KR"/>
                        </a:p>
                      </a:txBody>
                      <a:tcPr marL="68580" marR="68580" marT="34290" marB="34290" anchor="ctr">
                        <a:blipFill>
                          <a:blip r:embed="rId7"/>
                          <a:stretch>
                            <a:fillRect l="-25800" t="-109804" r="-42217" b="-247059"/>
                          </a:stretch>
                        </a:blip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n>
                                <a:noFill/>
                              </a:ln>
                            </a:rPr>
                            <a:t>one</a:t>
                          </a:r>
                          <a:endParaRPr lang="ko-KR" altLang="en-US" sz="1600" b="1" dirty="0">
                            <a:ln>
                              <a:noFill/>
                            </a:ln>
                            <a:solidFill>
                              <a:srgbClr val="C00000"/>
                            </a:solidFill>
                          </a:endParaRPr>
                        </a:p>
                      </a:txBody>
                      <a:tcPr marL="68580" marR="68580" marT="34290" marB="34290" anchor="ctr">
                        <a:solidFill>
                          <a:schemeClr val="accent4">
                            <a:lumMod val="20000"/>
                            <a:lumOff val="80000"/>
                          </a:schemeClr>
                        </a:solidFill>
                      </a:tcPr>
                    </a:tc>
                    <a:extLst>
                      <a:ext uri="{0D108BD9-81ED-4DB2-BD59-A6C34878D82A}">
                        <a16:rowId xmlns:a16="http://schemas.microsoft.com/office/drawing/2014/main" val="10001"/>
                      </a:ext>
                    </a:extLst>
                  </a:tr>
                  <a:tr h="347466">
                    <a:tc>
                      <a:txBody>
                        <a:bodyPr/>
                        <a:lstStyle/>
                        <a:p>
                          <a:endParaRPr lang="ko-KR"/>
                        </a:p>
                      </a:txBody>
                      <a:tcPr marL="68580" marR="68580" marT="34290" marB="34290" anchor="ctr">
                        <a:blipFill>
                          <a:blip r:embed="rId7"/>
                          <a:stretch>
                            <a:fillRect l="-833" t="-184483" r="-555833" b="-117241"/>
                          </a:stretch>
                        </a:blipFill>
                      </a:tcPr>
                    </a:tc>
                    <a:tc>
                      <a:txBody>
                        <a:bodyPr/>
                        <a:lstStyle/>
                        <a:p>
                          <a:endParaRPr lang="ko-KR"/>
                        </a:p>
                      </a:txBody>
                      <a:tcPr marL="68580" marR="68580" marT="34290" marB="34290" anchor="ctr">
                        <a:blipFill>
                          <a:blip r:embed="rId7"/>
                          <a:stretch>
                            <a:fillRect l="-25800" t="-184483" r="-42217" b="-117241"/>
                          </a:stretch>
                        </a:blip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n>
                                <a:noFill/>
                              </a:ln>
                            </a:rPr>
                            <a:t>two</a:t>
                          </a:r>
                          <a:endParaRPr lang="ko-KR" altLang="en-US" sz="1600" dirty="0">
                            <a:ln>
                              <a:noFill/>
                            </a:ln>
                          </a:endParaRPr>
                        </a:p>
                      </a:txBody>
                      <a:tcPr marL="68580" marR="68580" marT="34290" marB="34290" anchor="ctr"/>
                    </a:tc>
                    <a:extLst>
                      <a:ext uri="{0D108BD9-81ED-4DB2-BD59-A6C34878D82A}">
                        <a16:rowId xmlns:a16="http://schemas.microsoft.com/office/drawing/2014/main" val="10002"/>
                      </a:ext>
                    </a:extLst>
                  </a:tr>
                  <a:tr h="347466">
                    <a:tc>
                      <a:txBody>
                        <a:bodyPr/>
                        <a:lstStyle/>
                        <a:p>
                          <a:endParaRPr lang="ko-KR"/>
                        </a:p>
                      </a:txBody>
                      <a:tcPr marL="68580" marR="68580" marT="34290" marB="34290" anchor="ctr">
                        <a:blipFill>
                          <a:blip r:embed="rId7"/>
                          <a:stretch>
                            <a:fillRect l="-833" t="-289474" r="-555833" b="-19298"/>
                          </a:stretch>
                        </a:blipFill>
                      </a:tcPr>
                    </a:tc>
                    <a:tc>
                      <a:txBody>
                        <a:bodyPr/>
                        <a:lstStyle/>
                        <a:p>
                          <a:endParaRPr lang="ko-KR"/>
                        </a:p>
                      </a:txBody>
                      <a:tcPr marL="68580" marR="68580" marT="34290" marB="34290" anchor="ctr">
                        <a:blipFill>
                          <a:blip r:embed="rId7"/>
                          <a:stretch>
                            <a:fillRect l="-25800" t="-289474" r="-42217" b="-19298"/>
                          </a:stretch>
                        </a:blipFill>
                      </a:tcPr>
                    </a:tc>
                    <a:tc>
                      <a:txBody>
                        <a:bodyPr/>
                        <a:lstStyle/>
                        <a:p>
                          <a:pPr algn="ctr" latinLnBrk="1"/>
                          <a:r>
                            <a:rPr lang="en-US" altLang="ko-KR" sz="1600" dirty="0">
                              <a:ln>
                                <a:noFill/>
                              </a:ln>
                            </a:rPr>
                            <a:t>one</a:t>
                          </a:r>
                          <a:endParaRPr lang="ko-KR" altLang="en-US" sz="1600" dirty="0">
                            <a:ln>
                              <a:noFill/>
                            </a:ln>
                          </a:endParaRPr>
                        </a:p>
                      </a:txBody>
                      <a:tcPr marL="68580" marR="68580" marT="34290" marB="34290" anchor="ct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9" name="직사각형 8"/>
              <p:cNvSpPr/>
              <p:nvPr/>
            </p:nvSpPr>
            <p:spPr>
              <a:xfrm>
                <a:off x="7490770" y="370539"/>
                <a:ext cx="1157753" cy="307777"/>
              </a:xfrm>
              <a:prstGeom prst="rect">
                <a:avLst/>
              </a:prstGeom>
              <a:ln w="19050">
                <a:solidFill>
                  <a:schemeClr val="accent1"/>
                </a:solidFill>
              </a:ln>
            </p:spPr>
            <p:txBody>
              <a:bodyPr wrap="none">
                <a:spAutoFit/>
              </a:bodyPr>
              <a:lstStyle/>
              <a:p>
                <a14:m>
                  <m:oMath xmlns:m="http://schemas.openxmlformats.org/officeDocument/2006/math">
                    <m:r>
                      <a:rPr lang="en-US" altLang="ko-KR" sz="1400" i="1">
                        <a:solidFill>
                          <a:srgbClr val="0033CC"/>
                        </a:solidFill>
                        <a:latin typeface="Cambria Math" panose="02040503050406030204" pitchFamily="18" charset="0"/>
                      </a:rPr>
                      <m:t>𝑞</m:t>
                    </m:r>
                    <m:acc>
                      <m:accPr>
                        <m:chr m:val="̅"/>
                        <m:ctrlPr>
                          <a:rPr lang="en-US" altLang="ko-KR" sz="1400" i="1">
                            <a:solidFill>
                              <a:srgbClr val="0033CC"/>
                            </a:solidFill>
                            <a:latin typeface="Cambria Math" panose="02040503050406030204" pitchFamily="18" charset="0"/>
                          </a:rPr>
                        </m:ctrlPr>
                      </m:accPr>
                      <m:e>
                        <m:r>
                          <a:rPr lang="en-US" altLang="ko-KR" sz="1400" i="1">
                            <a:solidFill>
                              <a:srgbClr val="0033CC"/>
                            </a:solidFill>
                            <a:latin typeface="Cambria Math" panose="02040503050406030204" pitchFamily="18" charset="0"/>
                          </a:rPr>
                          <m:t>𝑞</m:t>
                        </m:r>
                      </m:e>
                    </m:acc>
                  </m:oMath>
                </a14:m>
                <a:r>
                  <a:rPr lang="en-US" altLang="ko-KR" sz="1400" dirty="0"/>
                  <a:t> (</a:t>
                </a:r>
                <a14:m>
                  <m:oMath xmlns:m="http://schemas.openxmlformats.org/officeDocument/2006/math">
                    <m:r>
                      <a:rPr lang="en-US" altLang="ko-KR" sz="1400" i="1">
                        <a:solidFill>
                          <a:srgbClr val="0033CC"/>
                        </a:solidFill>
                        <a:latin typeface="Cambria Math" panose="02040503050406030204" pitchFamily="18" charset="0"/>
                        <a:ea typeface="Cambria Math" panose="02040503050406030204" pitchFamily="18" charset="0"/>
                      </a:rPr>
                      <m:t>ℓ=1</m:t>
                    </m:r>
                  </m:oMath>
                </a14:m>
                <a:r>
                  <a:rPr lang="en-US" altLang="ko-KR" sz="1400" dirty="0">
                    <a:solidFill>
                      <a:srgbClr val="0033CC"/>
                    </a:solidFill>
                  </a:rPr>
                  <a:t>) [I]</a:t>
                </a:r>
                <a:endParaRPr lang="ko-KR" altLang="en-US" sz="1400" dirty="0">
                  <a:solidFill>
                    <a:srgbClr val="0033CC"/>
                  </a:solidFill>
                </a:endParaRPr>
              </a:p>
            </p:txBody>
          </p:sp>
        </mc:Choice>
        <mc:Fallback xmlns="">
          <p:sp>
            <p:nvSpPr>
              <p:cNvPr id="9" name="직사각형 8"/>
              <p:cNvSpPr>
                <a:spLocks noRot="1" noChangeAspect="1" noMove="1" noResize="1" noEditPoints="1" noAdjustHandles="1" noChangeArrowheads="1" noChangeShapeType="1" noTextEdit="1"/>
              </p:cNvSpPr>
              <p:nvPr/>
            </p:nvSpPr>
            <p:spPr>
              <a:xfrm>
                <a:off x="7490770" y="370539"/>
                <a:ext cx="1157753" cy="307777"/>
              </a:xfrm>
              <a:prstGeom prst="rect">
                <a:avLst/>
              </a:prstGeom>
              <a:blipFill>
                <a:blip r:embed="rId8"/>
                <a:stretch>
                  <a:fillRect t="-1887" b="-15094"/>
                </a:stretch>
              </a:blipFill>
              <a:ln w="19050">
                <a:solidFill>
                  <a:schemeClr val="accent1"/>
                </a:solidFill>
              </a:ln>
            </p:spPr>
            <p:txBody>
              <a:bodyPr/>
              <a:lstStyle/>
              <a:p>
                <a:r>
                  <a:rPr lang="ko-KR" altLang="en-US">
                    <a:noFill/>
                  </a:rPr>
                  <a:t> </a:t>
                </a:r>
              </a:p>
            </p:txBody>
          </p:sp>
        </mc:Fallback>
      </mc:AlternateContent>
      <p:grpSp>
        <p:nvGrpSpPr>
          <p:cNvPr id="20" name="그룹 19"/>
          <p:cNvGrpSpPr/>
          <p:nvPr/>
        </p:nvGrpSpPr>
        <p:grpSpPr>
          <a:xfrm>
            <a:off x="6860796" y="4625211"/>
            <a:ext cx="1920684" cy="1544787"/>
            <a:chOff x="5313350" y="4897770"/>
            <a:chExt cx="1920684" cy="1544787"/>
          </a:xfrm>
        </p:grpSpPr>
        <p:sp>
          <p:nvSpPr>
            <p:cNvPr id="11" name="타원 10"/>
            <p:cNvSpPr/>
            <p:nvPr/>
          </p:nvSpPr>
          <p:spPr>
            <a:xfrm>
              <a:off x="5313350" y="5449232"/>
              <a:ext cx="672353" cy="643837"/>
            </a:xfrm>
            <a:prstGeom prst="ellipse">
              <a:avLst/>
            </a:prstGeom>
            <a:solidFill>
              <a:schemeClr val="accent2">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4" name="직사각형 13"/>
                <p:cNvSpPr/>
                <p:nvPr/>
              </p:nvSpPr>
              <p:spPr>
                <a:xfrm>
                  <a:off x="5436658" y="5508785"/>
                  <a:ext cx="4280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2400" i="1" smtClean="0">
                            <a:solidFill>
                              <a:schemeClr val="tx1"/>
                            </a:solidFill>
                            <a:latin typeface="Cambria Math" panose="02040503050406030204" pitchFamily="18" charset="0"/>
                          </a:rPr>
                          <m:t>𝑞</m:t>
                        </m:r>
                      </m:oMath>
                    </m:oMathPara>
                  </a14:m>
                  <a:endParaRPr lang="ko-KR" altLang="en-US" sz="2400" dirty="0">
                    <a:solidFill>
                      <a:schemeClr val="tx1"/>
                    </a:solidFill>
                  </a:endParaRPr>
                </a:p>
              </p:txBody>
            </p:sp>
          </mc:Choice>
          <mc:Fallback xmlns="">
            <p:sp>
              <p:nvSpPr>
                <p:cNvPr id="14" name="직사각형 13"/>
                <p:cNvSpPr>
                  <a:spLocks noRot="1" noChangeAspect="1" noMove="1" noResize="1" noEditPoints="1" noAdjustHandles="1" noChangeArrowheads="1" noChangeShapeType="1" noTextEdit="1"/>
                </p:cNvSpPr>
                <p:nvPr/>
              </p:nvSpPr>
              <p:spPr>
                <a:xfrm>
                  <a:off x="5436658" y="5508785"/>
                  <a:ext cx="428002" cy="461665"/>
                </a:xfrm>
                <a:prstGeom prst="rect">
                  <a:avLst/>
                </a:prstGeom>
                <a:blipFill>
                  <a:blip r:embed="rId10"/>
                  <a:stretch>
                    <a:fillRect b="-9211"/>
                  </a:stretch>
                </a:blipFill>
              </p:spPr>
              <p:txBody>
                <a:bodyPr/>
                <a:lstStyle/>
                <a:p>
                  <a:r>
                    <a:rPr lang="ko-KR" altLang="en-US">
                      <a:noFill/>
                    </a:rPr>
                    <a:t> </a:t>
                  </a:r>
                </a:p>
              </p:txBody>
            </p:sp>
          </mc:Fallback>
        </mc:AlternateContent>
        <p:sp>
          <p:nvSpPr>
            <p:cNvPr id="15" name="타원 14"/>
            <p:cNvSpPr/>
            <p:nvPr/>
          </p:nvSpPr>
          <p:spPr>
            <a:xfrm>
              <a:off x="6561681" y="5446165"/>
              <a:ext cx="672353" cy="620528"/>
            </a:xfrm>
            <a:prstGeom prst="ellipse">
              <a:avLst/>
            </a:prstGeom>
            <a:solidFill>
              <a:schemeClr val="accent5">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6" name="직사각형 15"/>
                <p:cNvSpPr/>
                <p:nvPr/>
              </p:nvSpPr>
              <p:spPr>
                <a:xfrm>
                  <a:off x="6668945" y="5518096"/>
                  <a:ext cx="4280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ko-KR" sz="2400" i="1" smtClean="0">
                                <a:solidFill>
                                  <a:schemeClr val="tx1"/>
                                </a:solidFill>
                                <a:latin typeface="Cambria Math" panose="02040503050406030204" pitchFamily="18" charset="0"/>
                              </a:rPr>
                            </m:ctrlPr>
                          </m:accPr>
                          <m:e>
                            <m:r>
                              <a:rPr lang="en-US" altLang="ko-KR" sz="2400" i="1">
                                <a:solidFill>
                                  <a:schemeClr val="tx1"/>
                                </a:solidFill>
                                <a:latin typeface="Cambria Math" panose="02040503050406030204" pitchFamily="18" charset="0"/>
                              </a:rPr>
                              <m:t>𝑞</m:t>
                            </m:r>
                          </m:e>
                        </m:acc>
                      </m:oMath>
                    </m:oMathPara>
                  </a14:m>
                  <a:endParaRPr lang="ko-KR" altLang="en-US" sz="2400" dirty="0">
                    <a:solidFill>
                      <a:schemeClr val="tx1"/>
                    </a:solidFill>
                  </a:endParaRPr>
                </a:p>
              </p:txBody>
            </p:sp>
          </mc:Choice>
          <mc:Fallback xmlns="">
            <p:sp>
              <p:nvSpPr>
                <p:cNvPr id="16" name="직사각형 15"/>
                <p:cNvSpPr>
                  <a:spLocks noRot="1" noChangeAspect="1" noMove="1" noResize="1" noEditPoints="1" noAdjustHandles="1" noChangeArrowheads="1" noChangeShapeType="1" noTextEdit="1"/>
                </p:cNvSpPr>
                <p:nvPr/>
              </p:nvSpPr>
              <p:spPr>
                <a:xfrm>
                  <a:off x="6668945" y="5518096"/>
                  <a:ext cx="428002" cy="461665"/>
                </a:xfrm>
                <a:prstGeom prst="rect">
                  <a:avLst/>
                </a:prstGeom>
                <a:blipFill>
                  <a:blip r:embed="rId11"/>
                  <a:stretch>
                    <a:fillRect r="-2857" b="-10526"/>
                  </a:stretch>
                </a:blipFill>
              </p:spPr>
              <p:txBody>
                <a:bodyPr/>
                <a:lstStyle/>
                <a:p>
                  <a:r>
                    <a:rPr lang="ko-KR" altLang="en-US">
                      <a:noFill/>
                    </a:rPr>
                    <a:t> </a:t>
                  </a:r>
                </a:p>
              </p:txBody>
            </p:sp>
          </mc:Fallback>
        </mc:AlternateContent>
        <p:sp>
          <p:nvSpPr>
            <p:cNvPr id="5" name="아래로 구부러진 화살표 4"/>
            <p:cNvSpPr/>
            <p:nvPr/>
          </p:nvSpPr>
          <p:spPr>
            <a:xfrm>
              <a:off x="5741371" y="4897770"/>
              <a:ext cx="1118577" cy="416437"/>
            </a:xfrm>
            <a:prstGeom prst="curvedDownArrow">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ln w="0"/>
                <a:effectLst>
                  <a:outerShdw blurRad="38100" dist="19050" dir="2700000" algn="tl" rotWithShape="0">
                    <a:schemeClr val="dk1">
                      <a:alpha val="40000"/>
                    </a:schemeClr>
                  </a:outerShdw>
                </a:effectLst>
              </a:endParaRPr>
            </a:p>
          </p:txBody>
        </p:sp>
        <p:sp>
          <p:nvSpPr>
            <p:cNvPr id="19" name="아래로 구부러진 화살표 18"/>
            <p:cNvSpPr/>
            <p:nvPr/>
          </p:nvSpPr>
          <p:spPr>
            <a:xfrm rot="10800000">
              <a:off x="5761893" y="6134780"/>
              <a:ext cx="1008184" cy="307777"/>
            </a:xfrm>
            <a:prstGeom prst="curvedDownArrow">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ln w="0"/>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6" name="직사각형 5"/>
                <p:cNvSpPr/>
                <p:nvPr/>
              </p:nvSpPr>
              <p:spPr>
                <a:xfrm>
                  <a:off x="5875215" y="5196233"/>
                  <a:ext cx="852926" cy="400110"/>
                </a:xfrm>
                <a:prstGeom prst="rect">
                  <a:avLst/>
                </a:prstGeom>
                <a:ln w="12700">
                  <a:solidFill>
                    <a:schemeClr val="accent2">
                      <a:lumMod val="40000"/>
                      <a:lumOff val="6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2000">
                            <a:latin typeface="Cambria Math" panose="02040503050406030204" pitchFamily="18" charset="0"/>
                          </a:rPr>
                          <m:t>ℓ=1</m:t>
                        </m:r>
                      </m:oMath>
                    </m:oMathPara>
                  </a14:m>
                  <a:endParaRPr lang="ko-KR" altLang="en-US" sz="2000" dirty="0"/>
                </a:p>
              </p:txBody>
            </p:sp>
          </mc:Choice>
          <mc:Fallback xmlns="">
            <p:sp>
              <p:nvSpPr>
                <p:cNvPr id="6" name="직사각형 5"/>
                <p:cNvSpPr>
                  <a:spLocks noRot="1" noChangeAspect="1" noMove="1" noResize="1" noEditPoints="1" noAdjustHandles="1" noChangeArrowheads="1" noChangeShapeType="1" noTextEdit="1"/>
                </p:cNvSpPr>
                <p:nvPr/>
              </p:nvSpPr>
              <p:spPr>
                <a:xfrm>
                  <a:off x="5875215" y="5196233"/>
                  <a:ext cx="852926" cy="400110"/>
                </a:xfrm>
                <a:prstGeom prst="rect">
                  <a:avLst/>
                </a:prstGeom>
                <a:blipFill rotWithShape="0">
                  <a:blip r:embed="rId12"/>
                  <a:stretch>
                    <a:fillRect/>
                  </a:stretch>
                </a:blipFill>
                <a:ln w="12700">
                  <a:solidFill>
                    <a:schemeClr val="accent2">
                      <a:lumMod val="40000"/>
                      <a:lumOff val="60000"/>
                    </a:schemeClr>
                  </a:solidFill>
                </a:ln>
              </p:spPr>
              <p:txBody>
                <a:bodyPr/>
                <a:lstStyle/>
                <a:p>
                  <a:r>
                    <a:rPr lang="ko-KR" altLang="en-US">
                      <a:noFill/>
                    </a:rPr>
                    <a:t> </a:t>
                  </a:r>
                </a:p>
              </p:txBody>
            </p:sp>
          </mc:Fallback>
        </mc:AlternateContent>
      </p:grpSp>
      <p:sp>
        <p:nvSpPr>
          <p:cNvPr id="4" name="직사각형 3"/>
          <p:cNvSpPr/>
          <p:nvPr/>
        </p:nvSpPr>
        <p:spPr>
          <a:xfrm>
            <a:off x="6792915" y="4541336"/>
            <a:ext cx="2061835" cy="1815015"/>
          </a:xfrm>
          <a:prstGeom prst="rect">
            <a:avLst/>
          </a:prstGeom>
          <a:noFill/>
          <a:ln w="1905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Tree>
    <p:extLst>
      <p:ext uri="{BB962C8B-B14F-4D97-AF65-F5344CB8AC3E}">
        <p14:creationId xmlns:p14="http://schemas.microsoft.com/office/powerpoint/2010/main" val="15878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36</a:t>
            </a:fld>
            <a:endParaRPr lang="ko-KR" altLang="en-US"/>
          </a:p>
        </p:txBody>
      </p:sp>
      <mc:AlternateContent xmlns:mc="http://schemas.openxmlformats.org/markup-compatibility/2006" xmlns:a14="http://schemas.microsoft.com/office/drawing/2010/main">
        <mc:Choice Requires="a14">
          <p:sp>
            <p:nvSpPr>
              <p:cNvPr id="15" name="직사각형 14"/>
              <p:cNvSpPr/>
              <p:nvPr/>
            </p:nvSpPr>
            <p:spPr>
              <a:xfrm>
                <a:off x="625796" y="1342804"/>
                <a:ext cx="5748628"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The heavy nonet must have the configuration</a:t>
                </a:r>
                <a:br>
                  <a:rPr lang="en-US" altLang="ko-KR" dirty="0"/>
                </a:br>
                <a:r>
                  <a:rPr lang="en-US" altLang="ko-KR" dirty="0">
                    <a:solidFill>
                      <a:srgbClr val="FF0000"/>
                    </a:solidFill>
                  </a:rPr>
                  <a:t>(</a:t>
                </a:r>
                <a14:m>
                  <m:oMath xmlns:m="http://schemas.openxmlformats.org/officeDocument/2006/math">
                    <m:r>
                      <a:rPr lang="en-US" altLang="ko-KR" b="0" i="1" smtClean="0">
                        <a:solidFill>
                          <a:srgbClr val="FF0000"/>
                        </a:solidFill>
                        <a:latin typeface="Cambria Math" panose="02040503050406030204" pitchFamily="18" charset="0"/>
                      </a:rPr>
                      <m:t>𝑆</m:t>
                    </m:r>
                    <m:r>
                      <a:rPr lang="en-US" altLang="ko-KR" b="0" i="1" smtClean="0">
                        <a:solidFill>
                          <a:srgbClr val="FF0000"/>
                        </a:solidFill>
                        <a:latin typeface="Cambria Math" panose="02040503050406030204" pitchFamily="18" charset="0"/>
                      </a:rPr>
                      <m:t>=1</m:t>
                    </m:r>
                  </m:oMath>
                </a14:m>
                <a:r>
                  <a:rPr lang="en-US" altLang="ko-KR" dirty="0"/>
                  <a:t>, </a:t>
                </a:r>
                <a:r>
                  <a:rPr lang="en-US" altLang="ko-KR" dirty="0">
                    <a:solidFill>
                      <a:srgbClr val="7030A0"/>
                    </a:solidFill>
                  </a:rPr>
                  <a:t>vector nonet</a:t>
                </a:r>
                <a:r>
                  <a:rPr lang="en-US" altLang="ko-KR" dirty="0">
                    <a:solidFill>
                      <a:srgbClr val="FF0000"/>
                    </a:solidFill>
                  </a:rPr>
                  <a:t>)</a:t>
                </a:r>
                <a:r>
                  <a:rPr lang="en-US" altLang="ko-KR" dirty="0">
                    <a:solidFill>
                      <a:srgbClr val="FF0000"/>
                    </a:solidFill>
                    <a:ea typeface="Cambria Math" panose="02040503050406030204" pitchFamily="18" charset="0"/>
                  </a:rPr>
                  <a:t> </a:t>
                </a:r>
                <a14:m>
                  <m:oMath xmlns:m="http://schemas.openxmlformats.org/officeDocument/2006/math">
                    <m:r>
                      <a:rPr lang="en-US" altLang="ko-KR" i="1">
                        <a:solidFill>
                          <a:srgbClr val="FF0000"/>
                        </a:solidFill>
                        <a:latin typeface="Cambria Math" panose="02040503050406030204" pitchFamily="18" charset="0"/>
                        <a:ea typeface="Cambria Math" panose="02040503050406030204" pitchFamily="18" charset="0"/>
                      </a:rPr>
                      <m:t>⨂</m:t>
                    </m:r>
                    <m:r>
                      <a:rPr lang="en-US" altLang="ko-KR">
                        <a:solidFill>
                          <a:srgbClr val="FF0000"/>
                        </a:solidFill>
                        <a:latin typeface="Cambria Math" panose="02040503050406030204" pitchFamily="18" charset="0"/>
                      </a:rPr>
                      <m:t>(ℓ=1)</m:t>
                    </m:r>
                    <m:r>
                      <a:rPr lang="en-US" altLang="ko-KR" i="1" smtClean="0">
                        <a:solidFill>
                          <a:schemeClr val="tx1"/>
                        </a:solidFill>
                        <a:latin typeface="Cambria Math" panose="02040503050406030204" pitchFamily="18" charset="0"/>
                        <a:ea typeface="Cambria Math" panose="02040503050406030204" pitchFamily="18" charset="0"/>
                      </a:rPr>
                      <m:t>⟹</m:t>
                    </m:r>
                    <m:r>
                      <a:rPr lang="en-US" altLang="ko-KR" i="1">
                        <a:solidFill>
                          <a:srgbClr val="FF0000"/>
                        </a:solidFill>
                        <a:latin typeface="Cambria Math" panose="02040503050406030204" pitchFamily="18" charset="0"/>
                        <a:ea typeface="Cambria Math" panose="02040503050406030204" pitchFamily="18" charset="0"/>
                      </a:rPr>
                      <m:t>𝐽</m:t>
                    </m:r>
                    <m:r>
                      <a:rPr lang="en-US" altLang="ko-KR" i="1">
                        <a:solidFill>
                          <a:srgbClr val="FF0000"/>
                        </a:solidFill>
                        <a:latin typeface="Cambria Math" panose="02040503050406030204" pitchFamily="18" charset="0"/>
                        <a:ea typeface="Cambria Math" panose="02040503050406030204" pitchFamily="18" charset="0"/>
                      </a:rPr>
                      <m:t>=0</m:t>
                    </m:r>
                  </m:oMath>
                </a14:m>
                <a:r>
                  <a:rPr lang="en-US" altLang="ko-KR" dirty="0"/>
                  <a:t> </a:t>
                </a:r>
                <a:endParaRPr lang="ko-KR" altLang="en-US" dirty="0"/>
              </a:p>
            </p:txBody>
          </p:sp>
        </mc:Choice>
        <mc:Fallback xmlns="">
          <p:sp>
            <p:nvSpPr>
              <p:cNvPr id="15" name="직사각형 14"/>
              <p:cNvSpPr>
                <a:spLocks noRot="1" noChangeAspect="1" noMove="1" noResize="1" noEditPoints="1" noAdjustHandles="1" noChangeArrowheads="1" noChangeShapeType="1" noTextEdit="1"/>
              </p:cNvSpPr>
              <p:nvPr/>
            </p:nvSpPr>
            <p:spPr>
              <a:xfrm>
                <a:off x="625796" y="1342804"/>
                <a:ext cx="5748628" cy="646331"/>
              </a:xfrm>
              <a:prstGeom prst="rect">
                <a:avLst/>
              </a:prstGeom>
              <a:blipFill>
                <a:blip r:embed="rId3"/>
                <a:stretch>
                  <a:fillRect l="-742" t="-4717" b="-14151"/>
                </a:stretch>
              </a:blipFill>
            </p:spPr>
            <p:txBody>
              <a:bodyPr/>
              <a:lstStyle/>
              <a:p>
                <a:r>
                  <a:rPr lang="ko-KR" altLang="en-US">
                    <a:noFill/>
                  </a:rPr>
                  <a:t> </a:t>
                </a:r>
              </a:p>
            </p:txBody>
          </p:sp>
        </mc:Fallback>
      </mc:AlternateContent>
      <p:pic>
        <p:nvPicPr>
          <p:cNvPr id="4" name="그림 3"/>
          <p:cNvPicPr>
            <a:picLocks noChangeAspect="1"/>
          </p:cNvPicPr>
          <p:nvPr/>
        </p:nvPicPr>
        <p:blipFill>
          <a:blip r:embed="rId4"/>
          <a:stretch>
            <a:fillRect/>
          </a:stretch>
        </p:blipFill>
        <p:spPr>
          <a:xfrm>
            <a:off x="5227472" y="3161519"/>
            <a:ext cx="2424332" cy="1870533"/>
          </a:xfrm>
          <a:prstGeom prst="rect">
            <a:avLst/>
          </a:prstGeom>
        </p:spPr>
      </p:pic>
      <p:pic>
        <p:nvPicPr>
          <p:cNvPr id="6" name="그림 5"/>
          <p:cNvPicPr>
            <a:picLocks noChangeAspect="1"/>
          </p:cNvPicPr>
          <p:nvPr/>
        </p:nvPicPr>
        <p:blipFill>
          <a:blip r:embed="rId5"/>
          <a:stretch>
            <a:fillRect/>
          </a:stretch>
        </p:blipFill>
        <p:spPr>
          <a:xfrm>
            <a:off x="1042206" y="3313966"/>
            <a:ext cx="2085990" cy="1718086"/>
          </a:xfrm>
          <a:prstGeom prst="rect">
            <a:avLst/>
          </a:prstGeom>
        </p:spPr>
      </p:pic>
      <mc:AlternateContent xmlns:mc="http://schemas.openxmlformats.org/markup-compatibility/2006" xmlns:a14="http://schemas.microsoft.com/office/drawing/2010/main">
        <mc:Choice Requires="a14">
          <p:sp>
            <p:nvSpPr>
              <p:cNvPr id="8" name="직사각형 7"/>
              <p:cNvSpPr/>
              <p:nvPr/>
            </p:nvSpPr>
            <p:spPr>
              <a:xfrm>
                <a:off x="3995831" y="3774351"/>
                <a:ext cx="5774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2800" i="1" smtClean="0">
                          <a:latin typeface="Cambria Math" panose="02040503050406030204" pitchFamily="18" charset="0"/>
                          <a:ea typeface="Cambria Math" panose="02040503050406030204" pitchFamily="18" charset="0"/>
                        </a:rPr>
                        <m:t>⇒</m:t>
                      </m:r>
                    </m:oMath>
                  </m:oMathPara>
                </a14:m>
                <a:endParaRPr lang="ko-KR" altLang="en-US" sz="2800" dirty="0"/>
              </a:p>
            </p:txBody>
          </p:sp>
        </mc:Choice>
        <mc:Fallback xmlns="">
          <p:sp>
            <p:nvSpPr>
              <p:cNvPr id="8" name="직사각형 7"/>
              <p:cNvSpPr>
                <a:spLocks noRot="1" noChangeAspect="1" noMove="1" noResize="1" noEditPoints="1" noAdjustHandles="1" noChangeArrowheads="1" noChangeShapeType="1" noTextEdit="1"/>
              </p:cNvSpPr>
              <p:nvPr/>
            </p:nvSpPr>
            <p:spPr>
              <a:xfrm>
                <a:off x="3995831" y="3774351"/>
                <a:ext cx="577402" cy="523220"/>
              </a:xfrm>
              <a:prstGeom prst="rect">
                <a:avLst/>
              </a:prstGeom>
              <a:blipFill>
                <a:blip r:embed="rId6"/>
                <a:stretch>
                  <a:fillRect/>
                </a:stretch>
              </a:blipFill>
            </p:spPr>
            <p:txBody>
              <a:bodyPr/>
              <a:lstStyle/>
              <a:p>
                <a:r>
                  <a:rPr lang="ko-KR" altLang="en-US">
                    <a:noFill/>
                  </a:rPr>
                  <a:t> </a:t>
                </a:r>
              </a:p>
            </p:txBody>
          </p:sp>
        </mc:Fallback>
      </mc:AlternateContent>
      <p:sp>
        <p:nvSpPr>
          <p:cNvPr id="19" name="오른쪽 대괄호 18"/>
          <p:cNvSpPr/>
          <p:nvPr/>
        </p:nvSpPr>
        <p:spPr>
          <a:xfrm>
            <a:off x="2986881" y="3471346"/>
            <a:ext cx="66101" cy="358048"/>
          </a:xfrm>
          <a:prstGeom prst="rightBracket">
            <a:avLst/>
          </a:prstGeom>
          <a:ln w="254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0" name="직사각형 19"/>
              <p:cNvSpPr/>
              <p:nvPr/>
            </p:nvSpPr>
            <p:spPr>
              <a:xfrm>
                <a:off x="3078807" y="3530038"/>
                <a:ext cx="864339" cy="276999"/>
              </a:xfrm>
              <a:prstGeom prst="rect">
                <a:avLst/>
              </a:prstGeom>
            </p:spPr>
            <p:txBody>
              <a:bodyPr wrap="none">
                <a:spAutoFit/>
              </a:bodyPr>
              <a:lstStyle/>
              <a:p>
                <a14:m>
                  <m:oMath xmlns:m="http://schemas.openxmlformats.org/officeDocument/2006/math">
                    <m:r>
                      <a:rPr lang="en-US" altLang="ko-KR" sz="1200" i="1" smtClean="0">
                        <a:solidFill>
                          <a:srgbClr val="FF0000"/>
                        </a:solidFill>
                        <a:latin typeface="Cambria Math" panose="02040503050406030204" pitchFamily="18" charset="0"/>
                        <a:ea typeface="Cambria Math" panose="02040503050406030204" pitchFamily="18" charset="0"/>
                      </a:rPr>
                      <m:t>≈</m:t>
                    </m:r>
                  </m:oMath>
                </a14:m>
                <a:r>
                  <a:rPr lang="en-US" altLang="ko-KR" sz="1200" dirty="0">
                    <a:solidFill>
                      <a:srgbClr val="FF0000"/>
                    </a:solidFill>
                  </a:rPr>
                  <a:t>116 MeV</a:t>
                </a:r>
                <a:endParaRPr lang="ko-KR" altLang="en-US" sz="1200" dirty="0">
                  <a:solidFill>
                    <a:srgbClr val="FF0000"/>
                  </a:solidFill>
                </a:endParaRPr>
              </a:p>
            </p:txBody>
          </p:sp>
        </mc:Choice>
        <mc:Fallback xmlns="">
          <p:sp>
            <p:nvSpPr>
              <p:cNvPr id="20" name="직사각형 19"/>
              <p:cNvSpPr>
                <a:spLocks noRot="1" noChangeAspect="1" noMove="1" noResize="1" noEditPoints="1" noAdjustHandles="1" noChangeArrowheads="1" noChangeShapeType="1" noTextEdit="1"/>
              </p:cNvSpPr>
              <p:nvPr/>
            </p:nvSpPr>
            <p:spPr>
              <a:xfrm>
                <a:off x="3078807" y="3530038"/>
                <a:ext cx="864339" cy="276999"/>
              </a:xfrm>
              <a:prstGeom prst="rect">
                <a:avLst/>
              </a:prstGeom>
              <a:blipFill>
                <a:blip r:embed="rId7"/>
                <a:stretch>
                  <a:fillRect b="-15217"/>
                </a:stretch>
              </a:blipFill>
            </p:spPr>
            <p:txBody>
              <a:bodyPr/>
              <a:lstStyle/>
              <a:p>
                <a:r>
                  <a:rPr lang="ko-KR" altLang="en-US">
                    <a:noFill/>
                  </a:rPr>
                  <a:t> </a:t>
                </a:r>
              </a:p>
            </p:txBody>
          </p:sp>
        </mc:Fallback>
      </mc:AlternateContent>
      <p:sp>
        <p:nvSpPr>
          <p:cNvPr id="23" name="오른쪽 대괄호 22"/>
          <p:cNvSpPr/>
          <p:nvPr/>
        </p:nvSpPr>
        <p:spPr>
          <a:xfrm>
            <a:off x="7404705" y="3421735"/>
            <a:ext cx="66101" cy="358048"/>
          </a:xfrm>
          <a:prstGeom prst="rightBracket">
            <a:avLst/>
          </a:prstGeom>
          <a:ln w="254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4" name="직사각형 23"/>
              <p:cNvSpPr/>
              <p:nvPr/>
            </p:nvSpPr>
            <p:spPr>
              <a:xfrm>
                <a:off x="7496631" y="3471462"/>
                <a:ext cx="956800" cy="276999"/>
              </a:xfrm>
              <a:prstGeom prst="rect">
                <a:avLst/>
              </a:prstGeom>
            </p:spPr>
            <p:txBody>
              <a:bodyPr wrap="none">
                <a:spAutoFit/>
              </a:bodyPr>
              <a:lstStyle/>
              <a:p>
                <a14:m>
                  <m:oMath xmlns:m="http://schemas.openxmlformats.org/officeDocument/2006/math">
                    <m:r>
                      <a:rPr lang="en-US" altLang="ko-KR" sz="1200" i="1" smtClean="0">
                        <a:solidFill>
                          <a:srgbClr val="FF0000"/>
                        </a:solidFill>
                        <a:latin typeface="Cambria Math" panose="02040503050406030204" pitchFamily="18" charset="0"/>
                        <a:ea typeface="Cambria Math" panose="02040503050406030204" pitchFamily="18" charset="0"/>
                      </a:rPr>
                      <m:t>≈</m:t>
                    </m:r>
                    <m:r>
                      <a:rPr lang="en-US" altLang="ko-KR" sz="1200" b="0" i="0" smtClean="0">
                        <a:solidFill>
                          <a:srgbClr val="FF0000"/>
                        </a:solidFill>
                        <a:latin typeface="Cambria Math" panose="02040503050406030204" pitchFamily="18" charset="0"/>
                        <a:ea typeface="Cambria Math" panose="02040503050406030204" pitchFamily="18" charset="0"/>
                      </a:rPr>
                      <m:t>−50</m:t>
                    </m:r>
                  </m:oMath>
                </a14:m>
                <a:r>
                  <a:rPr lang="en-US" altLang="ko-KR" sz="1200" dirty="0">
                    <a:solidFill>
                      <a:srgbClr val="FF0000"/>
                    </a:solidFill>
                  </a:rPr>
                  <a:t> MeV</a:t>
                </a:r>
                <a:endParaRPr lang="ko-KR" altLang="en-US" sz="1200" dirty="0">
                  <a:solidFill>
                    <a:srgbClr val="FF0000"/>
                  </a:solidFill>
                </a:endParaRPr>
              </a:p>
            </p:txBody>
          </p:sp>
        </mc:Choice>
        <mc:Fallback xmlns="">
          <p:sp>
            <p:nvSpPr>
              <p:cNvPr id="24" name="직사각형 23"/>
              <p:cNvSpPr>
                <a:spLocks noRot="1" noChangeAspect="1" noMove="1" noResize="1" noEditPoints="1" noAdjustHandles="1" noChangeArrowheads="1" noChangeShapeType="1" noTextEdit="1"/>
              </p:cNvSpPr>
              <p:nvPr/>
            </p:nvSpPr>
            <p:spPr>
              <a:xfrm>
                <a:off x="7496631" y="3471462"/>
                <a:ext cx="956800" cy="276999"/>
              </a:xfrm>
              <a:prstGeom prst="rect">
                <a:avLst/>
              </a:prstGeom>
              <a:blipFill>
                <a:blip r:embed="rId8"/>
                <a:stretch>
                  <a:fillRect b="-152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직사각형 8"/>
              <p:cNvSpPr/>
              <p:nvPr/>
            </p:nvSpPr>
            <p:spPr>
              <a:xfrm>
                <a:off x="829186" y="5312397"/>
                <a:ext cx="7736590" cy="923330"/>
              </a:xfrm>
              <a:prstGeom prst="rect">
                <a:avLst/>
              </a:prstGeom>
            </p:spPr>
            <p:txBody>
              <a:bodyPr wrap="square">
                <a:spAutoFit/>
              </a:bodyPr>
              <a:lstStyle/>
              <a:p>
                <a:pPr marL="285750" indent="-285750">
                  <a:buFont typeface="Wingdings" panose="05000000000000000000" pitchFamily="2" charset="2"/>
                  <a:buChar char="§"/>
                </a:pPr>
                <a:r>
                  <a:rPr lang="en-US" altLang="ko-KR" dirty="0"/>
                  <a:t>To reproduce the reversed gap (</a:t>
                </a:r>
                <a14:m>
                  <m:oMath xmlns:m="http://schemas.openxmlformats.org/officeDocument/2006/math">
                    <m:r>
                      <a:rPr lang="en-US" altLang="ko-KR" i="1" smtClean="0">
                        <a:solidFill>
                          <a:srgbClr val="FF0000"/>
                        </a:solidFill>
                        <a:latin typeface="Cambria Math" panose="02040503050406030204" pitchFamily="18" charset="0"/>
                        <a:ea typeface="Cambria Math" panose="02040503050406030204" pitchFamily="18" charset="0"/>
                      </a:rPr>
                      <m:t>≈</m:t>
                    </m:r>
                    <m:r>
                      <a:rPr lang="en-US" altLang="ko-KR" b="0" i="1" smtClean="0">
                        <a:solidFill>
                          <a:srgbClr val="FF0000"/>
                        </a:solidFill>
                        <a:latin typeface="Cambria Math" panose="02040503050406030204" pitchFamily="18" charset="0"/>
                        <a:ea typeface="Cambria Math" panose="02040503050406030204" pitchFamily="18" charset="0"/>
                      </a:rPr>
                      <m:t>−50</m:t>
                    </m:r>
                  </m:oMath>
                </a14:m>
                <a:r>
                  <a:rPr lang="en-US" altLang="ko-KR" dirty="0">
                    <a:solidFill>
                      <a:srgbClr val="FF0000"/>
                    </a:solidFill>
                  </a:rPr>
                  <a:t> MeV</a:t>
                </a:r>
                <a:r>
                  <a:rPr lang="en-US" altLang="ko-KR" dirty="0"/>
                  <a:t>), SO must have </a:t>
                </a:r>
                <a:r>
                  <a:rPr lang="en-US" altLang="ko-KR" dirty="0">
                    <a:solidFill>
                      <a:srgbClr val="0033CC"/>
                    </a:solidFill>
                  </a:rPr>
                  <a:t>strong isospin dependence</a:t>
                </a:r>
                <a:r>
                  <a:rPr lang="en-US" altLang="ko-KR" dirty="0"/>
                  <a:t>, strong enough to flip the mass ordering established by the quark masses.  </a:t>
                </a:r>
                <a:r>
                  <a:rPr lang="en-US" altLang="ko-KR" dirty="0">
                    <a:latin typeface="바탕" panose="02030600000101010101" pitchFamily="18" charset="-127"/>
                    <a:ea typeface="바탕" panose="02030600000101010101" pitchFamily="18" charset="-127"/>
                  </a:rPr>
                  <a:t>☞</a:t>
                </a:r>
                <a:r>
                  <a:rPr lang="en-US" altLang="ko-KR" dirty="0"/>
                  <a:t>  not realistic !</a:t>
                </a:r>
                <a:endParaRPr lang="ko-KR" altLang="en-US" dirty="0"/>
              </a:p>
            </p:txBody>
          </p:sp>
        </mc:Choice>
        <mc:Fallback xmlns="">
          <p:sp>
            <p:nvSpPr>
              <p:cNvPr id="9" name="직사각형 8"/>
              <p:cNvSpPr>
                <a:spLocks noRot="1" noChangeAspect="1" noMove="1" noResize="1" noEditPoints="1" noAdjustHandles="1" noChangeArrowheads="1" noChangeShapeType="1" noTextEdit="1"/>
              </p:cNvSpPr>
              <p:nvPr/>
            </p:nvSpPr>
            <p:spPr>
              <a:xfrm>
                <a:off x="829186" y="5312397"/>
                <a:ext cx="7736590" cy="923330"/>
              </a:xfrm>
              <a:prstGeom prst="rect">
                <a:avLst/>
              </a:prstGeom>
              <a:blipFill>
                <a:blip r:embed="rId9"/>
                <a:stretch>
                  <a:fillRect l="-473" t="-3289" r="-1340" b="-986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직사각형 10"/>
              <p:cNvSpPr/>
              <p:nvPr/>
            </p:nvSpPr>
            <p:spPr>
              <a:xfrm>
                <a:off x="597979" y="638379"/>
                <a:ext cx="8059637" cy="369332"/>
              </a:xfrm>
              <a:prstGeom prst="rect">
                <a:avLst/>
              </a:prstGeom>
            </p:spPr>
            <p:txBody>
              <a:bodyPr wrap="square">
                <a:spAutoFit/>
              </a:bodyPr>
              <a:lstStyle/>
              <a:p>
                <a:pPr marL="285750" indent="-285750">
                  <a:buFont typeface="Wingdings" panose="05000000000000000000" pitchFamily="2" charset="2"/>
                  <a:buChar char="§"/>
                </a:pPr>
                <a:r>
                  <a:rPr lang="en-US" altLang="ko-KR" dirty="0"/>
                  <a:t>the </a:t>
                </a:r>
                <a:r>
                  <a:rPr lang="en-US" altLang="ko-KR" dirty="0">
                    <a:solidFill>
                      <a:srgbClr val="FF0000"/>
                    </a:solidFill>
                  </a:rPr>
                  <a:t>heavy nonet</a:t>
                </a:r>
                <a:r>
                  <a:rPr lang="en-US" altLang="ko-KR" dirty="0"/>
                  <a:t> can be represented by </a:t>
                </a:r>
                <a14:m>
                  <m:oMath xmlns:m="http://schemas.openxmlformats.org/officeDocument/2006/math">
                    <m:r>
                      <a:rPr lang="en-US" altLang="ko-KR" i="1" smtClean="0">
                        <a:solidFill>
                          <a:srgbClr val="FF0000"/>
                        </a:solidFill>
                        <a:latin typeface="Cambria Math" panose="02040503050406030204" pitchFamily="18" charset="0"/>
                      </a:rPr>
                      <m:t>𝑞</m:t>
                    </m:r>
                    <m:acc>
                      <m:accPr>
                        <m:chr m:val="̅"/>
                        <m:ctrlPr>
                          <a:rPr lang="en-US" altLang="ko-KR" i="1">
                            <a:solidFill>
                              <a:srgbClr val="FF0000"/>
                            </a:solidFill>
                            <a:latin typeface="Cambria Math" panose="02040503050406030204" pitchFamily="18" charset="0"/>
                          </a:rPr>
                        </m:ctrlPr>
                      </m:accPr>
                      <m:e>
                        <m:r>
                          <a:rPr lang="en-US" altLang="ko-KR" i="1">
                            <a:solidFill>
                              <a:srgbClr val="FF0000"/>
                            </a:solidFill>
                            <a:latin typeface="Cambria Math" panose="02040503050406030204" pitchFamily="18" charset="0"/>
                          </a:rPr>
                          <m:t>𝑞</m:t>
                        </m:r>
                      </m:e>
                    </m:acc>
                  </m:oMath>
                </a14:m>
                <a:r>
                  <a:rPr lang="en-US" altLang="ko-KR" dirty="0"/>
                  <a:t> (</a:t>
                </a:r>
                <a14:m>
                  <m:oMath xmlns:m="http://schemas.openxmlformats.org/officeDocument/2006/math">
                    <m:r>
                      <a:rPr lang="en-US" altLang="ko-KR" i="1">
                        <a:latin typeface="Cambria Math" panose="02040503050406030204" pitchFamily="18" charset="0"/>
                        <a:ea typeface="Cambria Math" panose="02040503050406030204" pitchFamily="18" charset="0"/>
                      </a:rPr>
                      <m:t>ℓ=1</m:t>
                    </m:r>
                  </m:oMath>
                </a14:m>
                <a:r>
                  <a:rPr lang="en-US" altLang="ko-KR" dirty="0"/>
                  <a:t>) and the </a:t>
                </a:r>
                <a:r>
                  <a:rPr lang="en-US" altLang="ko-KR" dirty="0">
                    <a:solidFill>
                      <a:srgbClr val="0033CC"/>
                    </a:solidFill>
                  </a:rPr>
                  <a:t>light nonet </a:t>
                </a:r>
                <a:r>
                  <a:rPr lang="en-US" altLang="ko-KR" dirty="0"/>
                  <a:t>by </a:t>
                </a:r>
                <a14:m>
                  <m:oMath xmlns:m="http://schemas.openxmlformats.org/officeDocument/2006/math">
                    <m:r>
                      <a:rPr lang="en-US" altLang="ko-KR" i="1">
                        <a:solidFill>
                          <a:srgbClr val="0033CC"/>
                        </a:solidFill>
                        <a:latin typeface="Cambria Math" panose="02040503050406030204" pitchFamily="18" charset="0"/>
                      </a:rPr>
                      <m:t>𝑞𝑞</m:t>
                    </m:r>
                    <m:acc>
                      <m:accPr>
                        <m:chr m:val="̅"/>
                        <m:ctrlPr>
                          <a:rPr lang="en-US" altLang="ko-KR" i="1">
                            <a:solidFill>
                              <a:srgbClr val="0033CC"/>
                            </a:solidFill>
                            <a:latin typeface="Cambria Math" panose="02040503050406030204" pitchFamily="18" charset="0"/>
                          </a:rPr>
                        </m:ctrlPr>
                      </m:accPr>
                      <m:e>
                        <m:r>
                          <a:rPr lang="en-US" altLang="ko-KR" i="1">
                            <a:solidFill>
                              <a:srgbClr val="0033CC"/>
                            </a:solidFill>
                            <a:latin typeface="Cambria Math" panose="02040503050406030204" pitchFamily="18" charset="0"/>
                          </a:rPr>
                          <m:t>𝑞</m:t>
                        </m:r>
                      </m:e>
                    </m:acc>
                    <m:acc>
                      <m:accPr>
                        <m:chr m:val="̅"/>
                        <m:ctrlPr>
                          <a:rPr lang="en-US" altLang="ko-KR" i="1">
                            <a:solidFill>
                              <a:srgbClr val="0033CC"/>
                            </a:solidFill>
                            <a:latin typeface="Cambria Math" panose="02040503050406030204" pitchFamily="18" charset="0"/>
                          </a:rPr>
                        </m:ctrlPr>
                      </m:accPr>
                      <m:e>
                        <m:r>
                          <a:rPr lang="en-US" altLang="ko-KR" i="1">
                            <a:solidFill>
                              <a:srgbClr val="0033CC"/>
                            </a:solidFill>
                            <a:latin typeface="Cambria Math" panose="02040503050406030204" pitchFamily="18" charset="0"/>
                          </a:rPr>
                          <m:t>𝑞</m:t>
                        </m:r>
                      </m:e>
                    </m:acc>
                  </m:oMath>
                </a14:m>
                <a:r>
                  <a:rPr lang="en-US" altLang="ko-KR" dirty="0"/>
                  <a:t>.</a:t>
                </a:r>
              </a:p>
            </p:txBody>
          </p:sp>
        </mc:Choice>
        <mc:Fallback xmlns="">
          <p:sp>
            <p:nvSpPr>
              <p:cNvPr id="11" name="직사각형 10"/>
              <p:cNvSpPr>
                <a:spLocks noRot="1" noChangeAspect="1" noMove="1" noResize="1" noEditPoints="1" noAdjustHandles="1" noChangeArrowheads="1" noChangeShapeType="1" noTextEdit="1"/>
              </p:cNvSpPr>
              <p:nvPr/>
            </p:nvSpPr>
            <p:spPr>
              <a:xfrm>
                <a:off x="597979" y="638379"/>
                <a:ext cx="8059637" cy="369332"/>
              </a:xfrm>
              <a:prstGeom prst="rect">
                <a:avLst/>
              </a:prstGeom>
              <a:blipFill>
                <a:blip r:embed="rId10"/>
                <a:stretch>
                  <a:fillRect l="-454" t="-10000" r="-303"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직사각형 13"/>
              <p:cNvSpPr/>
              <p:nvPr/>
            </p:nvSpPr>
            <p:spPr>
              <a:xfrm>
                <a:off x="3813842" y="4085912"/>
                <a:ext cx="888577" cy="338554"/>
              </a:xfrm>
              <a:prstGeom prst="rect">
                <a:avLst/>
              </a:prstGeom>
            </p:spPr>
            <p:txBody>
              <a:bodyPr wrap="none">
                <a:spAutoFit/>
              </a:bodyPr>
              <a:lstStyle/>
              <a:p>
                <a:r>
                  <a:rPr lang="en-US" altLang="ko-KR" sz="1600" dirty="0"/>
                  <a:t> </a:t>
                </a:r>
                <a14:m>
                  <m:oMath xmlns:m="http://schemas.openxmlformats.org/officeDocument/2006/math">
                    <m:r>
                      <a:rPr lang="en-US" altLang="ko-KR" sz="1600" i="1">
                        <a:latin typeface="Cambria Math" panose="02040503050406030204" pitchFamily="18" charset="0"/>
                        <a:ea typeface="Cambria Math" panose="02040503050406030204" pitchFamily="18" charset="0"/>
                      </a:rPr>
                      <m:t>(ℓ=1)</m:t>
                    </m:r>
                  </m:oMath>
                </a14:m>
                <a:endParaRPr lang="ko-KR" altLang="en-US" sz="1600" dirty="0"/>
              </a:p>
            </p:txBody>
          </p:sp>
        </mc:Choice>
        <mc:Fallback xmlns="">
          <p:sp>
            <p:nvSpPr>
              <p:cNvPr id="14" name="직사각형 13"/>
              <p:cNvSpPr>
                <a:spLocks noRot="1" noChangeAspect="1" noMove="1" noResize="1" noEditPoints="1" noAdjustHandles="1" noChangeArrowheads="1" noChangeShapeType="1" noTextEdit="1"/>
              </p:cNvSpPr>
              <p:nvPr/>
            </p:nvSpPr>
            <p:spPr>
              <a:xfrm>
                <a:off x="3813842" y="4085912"/>
                <a:ext cx="888577" cy="338554"/>
              </a:xfrm>
              <a:prstGeom prst="rect">
                <a:avLst/>
              </a:prstGeom>
              <a:blipFill>
                <a:blip r:embed="rId11"/>
                <a:stretch>
                  <a:fillRect b="-8929"/>
                </a:stretch>
              </a:blipFill>
            </p:spPr>
            <p:txBody>
              <a:bodyPr/>
              <a:lstStyle/>
              <a:p>
                <a:r>
                  <a:rPr lang="ko-KR" altLang="en-US">
                    <a:noFill/>
                  </a:rPr>
                  <a:t> </a:t>
                </a:r>
              </a:p>
            </p:txBody>
          </p:sp>
        </mc:Fallback>
      </mc:AlternateContent>
      <p:sp>
        <p:nvSpPr>
          <p:cNvPr id="3" name="직사각형 2"/>
          <p:cNvSpPr/>
          <p:nvPr/>
        </p:nvSpPr>
        <p:spPr>
          <a:xfrm>
            <a:off x="7186426" y="4015333"/>
            <a:ext cx="1465384" cy="461665"/>
          </a:xfrm>
          <a:prstGeom prst="rect">
            <a:avLst/>
          </a:prstGeom>
        </p:spPr>
        <p:txBody>
          <a:bodyPr wrap="square">
            <a:spAutoFit/>
          </a:bodyPr>
          <a:lstStyle/>
          <a:p>
            <a:r>
              <a:rPr lang="en-US" altLang="ko-KR" sz="1200" dirty="0">
                <a:solidFill>
                  <a:srgbClr val="FF0000"/>
                </a:solidFill>
              </a:rPr>
              <a:t>The mass ordering is reversed.</a:t>
            </a:r>
            <a:endParaRPr lang="ko-KR" altLang="en-US" sz="1200" dirty="0">
              <a:solidFill>
                <a:srgbClr val="FF0000"/>
              </a:solidFill>
            </a:endParaRPr>
          </a:p>
        </p:txBody>
      </p:sp>
      <mc:AlternateContent xmlns:mc="http://schemas.openxmlformats.org/markup-compatibility/2006" xmlns:a14="http://schemas.microsoft.com/office/drawing/2010/main">
        <mc:Choice Requires="a14">
          <p:sp>
            <p:nvSpPr>
              <p:cNvPr id="18" name="직사각형 17"/>
              <p:cNvSpPr/>
              <p:nvPr/>
            </p:nvSpPr>
            <p:spPr>
              <a:xfrm>
                <a:off x="7562338" y="93897"/>
                <a:ext cx="1202637" cy="307777"/>
              </a:xfrm>
              <a:prstGeom prst="rect">
                <a:avLst/>
              </a:prstGeom>
              <a:ln w="19050">
                <a:solidFill>
                  <a:schemeClr val="accent1"/>
                </a:solidFill>
              </a:ln>
            </p:spPr>
            <p:txBody>
              <a:bodyPr wrap="none">
                <a:spAutoFit/>
              </a:bodyPr>
              <a:lstStyle/>
              <a:p>
                <a14:m>
                  <m:oMath xmlns:m="http://schemas.openxmlformats.org/officeDocument/2006/math">
                    <m:r>
                      <a:rPr lang="en-US" altLang="ko-KR" sz="1400" i="1">
                        <a:solidFill>
                          <a:srgbClr val="0033CC"/>
                        </a:solidFill>
                        <a:latin typeface="Cambria Math" panose="02040503050406030204" pitchFamily="18" charset="0"/>
                      </a:rPr>
                      <m:t>𝑞</m:t>
                    </m:r>
                    <m:acc>
                      <m:accPr>
                        <m:chr m:val="̅"/>
                        <m:ctrlPr>
                          <a:rPr lang="en-US" altLang="ko-KR" sz="1400" i="1">
                            <a:solidFill>
                              <a:srgbClr val="0033CC"/>
                            </a:solidFill>
                            <a:latin typeface="Cambria Math" panose="02040503050406030204" pitchFamily="18" charset="0"/>
                          </a:rPr>
                        </m:ctrlPr>
                      </m:accPr>
                      <m:e>
                        <m:r>
                          <a:rPr lang="en-US" altLang="ko-KR" sz="1400" i="1">
                            <a:solidFill>
                              <a:srgbClr val="0033CC"/>
                            </a:solidFill>
                            <a:latin typeface="Cambria Math" panose="02040503050406030204" pitchFamily="18" charset="0"/>
                          </a:rPr>
                          <m:t>𝑞</m:t>
                        </m:r>
                      </m:e>
                    </m:acc>
                  </m:oMath>
                </a14:m>
                <a:r>
                  <a:rPr lang="en-US" altLang="ko-KR" sz="1400" dirty="0"/>
                  <a:t> (</a:t>
                </a:r>
                <a14:m>
                  <m:oMath xmlns:m="http://schemas.openxmlformats.org/officeDocument/2006/math">
                    <m:r>
                      <a:rPr lang="en-US" altLang="ko-KR" sz="1400" i="1">
                        <a:solidFill>
                          <a:srgbClr val="0033CC"/>
                        </a:solidFill>
                        <a:latin typeface="Cambria Math" panose="02040503050406030204" pitchFamily="18" charset="0"/>
                        <a:ea typeface="Cambria Math" panose="02040503050406030204" pitchFamily="18" charset="0"/>
                      </a:rPr>
                      <m:t>ℓ=1</m:t>
                    </m:r>
                  </m:oMath>
                </a14:m>
                <a:r>
                  <a:rPr lang="en-US" altLang="ko-KR" sz="1400" dirty="0">
                    <a:solidFill>
                      <a:srgbClr val="0033CC"/>
                    </a:solidFill>
                  </a:rPr>
                  <a:t>) [II]</a:t>
                </a:r>
                <a:endParaRPr lang="ko-KR" altLang="en-US" sz="1400" dirty="0">
                  <a:solidFill>
                    <a:srgbClr val="0033CC"/>
                  </a:solidFill>
                </a:endParaRPr>
              </a:p>
            </p:txBody>
          </p:sp>
        </mc:Choice>
        <mc:Fallback xmlns="">
          <p:sp>
            <p:nvSpPr>
              <p:cNvPr id="18" name="직사각형 17"/>
              <p:cNvSpPr>
                <a:spLocks noRot="1" noChangeAspect="1" noMove="1" noResize="1" noEditPoints="1" noAdjustHandles="1" noChangeArrowheads="1" noChangeShapeType="1" noTextEdit="1"/>
              </p:cNvSpPr>
              <p:nvPr/>
            </p:nvSpPr>
            <p:spPr>
              <a:xfrm>
                <a:off x="7562338" y="93897"/>
                <a:ext cx="1202637" cy="307777"/>
              </a:xfrm>
              <a:prstGeom prst="rect">
                <a:avLst/>
              </a:prstGeom>
              <a:blipFill>
                <a:blip r:embed="rId12"/>
                <a:stretch>
                  <a:fillRect b="-14815"/>
                </a:stretch>
              </a:blipFill>
              <a:ln w="19050">
                <a:solidFill>
                  <a:schemeClr val="accent1"/>
                </a:solidFill>
              </a:ln>
            </p:spPr>
            <p:txBody>
              <a:bodyPr/>
              <a:lstStyle/>
              <a:p>
                <a:r>
                  <a:rPr lang="ko-KR" altLang="en-US">
                    <a:noFill/>
                  </a:rPr>
                  <a:t> </a:t>
                </a:r>
              </a:p>
            </p:txBody>
          </p:sp>
        </mc:Fallback>
      </mc:AlternateContent>
      <p:sp>
        <p:nvSpPr>
          <p:cNvPr id="5" name="직사각형 4"/>
          <p:cNvSpPr/>
          <p:nvPr/>
        </p:nvSpPr>
        <p:spPr>
          <a:xfrm>
            <a:off x="633724" y="237571"/>
            <a:ext cx="3565784" cy="369332"/>
          </a:xfrm>
          <a:prstGeom prst="rect">
            <a:avLst/>
          </a:prstGeom>
          <a:solidFill>
            <a:schemeClr val="accent4">
              <a:lumMod val="20000"/>
              <a:lumOff val="80000"/>
            </a:schemeClr>
          </a:solidFill>
        </p:spPr>
        <p:txBody>
          <a:bodyPr wrap="none">
            <a:spAutoFit/>
          </a:bodyPr>
          <a:lstStyle/>
          <a:p>
            <a:r>
              <a:rPr lang="en-US" altLang="ko-KR" dirty="0"/>
              <a:t>Alternatively, one may consider that</a:t>
            </a:r>
          </a:p>
        </p:txBody>
      </p:sp>
      <mc:AlternateContent xmlns:mc="http://schemas.openxmlformats.org/markup-compatibility/2006" xmlns:a14="http://schemas.microsoft.com/office/drawing/2010/main">
        <mc:Choice Requires="a14">
          <p:sp>
            <p:nvSpPr>
              <p:cNvPr id="7" name="직사각형 6"/>
              <p:cNvSpPr/>
              <p:nvPr/>
            </p:nvSpPr>
            <p:spPr>
              <a:xfrm>
                <a:off x="909022" y="1922707"/>
                <a:ext cx="5669280" cy="369332"/>
              </a:xfrm>
              <a:prstGeom prst="rect">
                <a:avLst/>
              </a:prstGeom>
            </p:spPr>
            <p:txBody>
              <a:bodyPr wrap="square">
                <a:spAutoFit/>
              </a:bodyPr>
              <a:lstStyle/>
              <a:p>
                <a:r>
                  <a:rPr lang="en-US" altLang="ko-KR" dirty="0"/>
                  <a:t>⇒ </a:t>
                </a:r>
                <a:r>
                  <a:rPr lang="en-US" altLang="ko-KR" dirty="0">
                    <a:solidFill>
                      <a:srgbClr val="0033CC"/>
                    </a:solidFill>
                  </a:rPr>
                  <a:t>orbital excitations</a:t>
                </a:r>
                <a:r>
                  <a:rPr lang="en-US" altLang="ko-KR" dirty="0"/>
                  <a:t> of the vector mesons, </a:t>
                </a:r>
                <a14:m>
                  <m:oMath xmlns:m="http://schemas.openxmlformats.org/officeDocument/2006/math">
                    <m:r>
                      <a:rPr lang="ko-KR" altLang="en-US" i="1">
                        <a:latin typeface="Cambria Math" panose="02040503050406030204" pitchFamily="18" charset="0"/>
                      </a:rPr>
                      <m:t>𝜌</m:t>
                    </m:r>
                    <m:r>
                      <a:rPr lang="en-US" altLang="ko-KR" i="1">
                        <a:latin typeface="Cambria Math" panose="02040503050406030204" pitchFamily="18" charset="0"/>
                      </a:rPr>
                      <m:t>,</m:t>
                    </m:r>
                    <m:r>
                      <a:rPr lang="ko-KR" altLang="en-US" i="1">
                        <a:latin typeface="Cambria Math" panose="02040503050406030204" pitchFamily="18" charset="0"/>
                      </a:rPr>
                      <m:t>𝜔</m:t>
                    </m:r>
                    <m:r>
                      <a:rPr lang="en-US" altLang="ko-KR" i="1">
                        <a:latin typeface="Cambria Math" panose="02040503050406030204" pitchFamily="18" charset="0"/>
                      </a:rPr>
                      <m:t>,</m:t>
                    </m:r>
                    <m:sSup>
                      <m:sSupPr>
                        <m:ctrlPr>
                          <a:rPr lang="en-US" altLang="ko-KR" i="1">
                            <a:latin typeface="Cambria Math" panose="02040503050406030204" pitchFamily="18" charset="0"/>
                          </a:rPr>
                        </m:ctrlPr>
                      </m:sSupPr>
                      <m:e>
                        <m:r>
                          <a:rPr lang="en-US" altLang="ko-KR" i="1">
                            <a:latin typeface="Cambria Math" panose="02040503050406030204" pitchFamily="18" charset="0"/>
                          </a:rPr>
                          <m:t>𝐾</m:t>
                        </m:r>
                      </m:e>
                      <m:sup>
                        <m:r>
                          <a:rPr lang="en-US" altLang="ko-KR" i="1">
                            <a:latin typeface="Cambria Math" panose="02040503050406030204" pitchFamily="18" charset="0"/>
                          </a:rPr>
                          <m:t>∗</m:t>
                        </m:r>
                      </m:sup>
                    </m:sSup>
                    <m:r>
                      <a:rPr lang="en-US" altLang="ko-KR" i="1">
                        <a:latin typeface="Cambria Math" panose="02040503050406030204" pitchFamily="18" charset="0"/>
                      </a:rPr>
                      <m:t>,</m:t>
                    </m:r>
                    <m:r>
                      <a:rPr lang="ko-KR" altLang="en-US" i="1">
                        <a:latin typeface="Cambria Math" panose="02040503050406030204" pitchFamily="18" charset="0"/>
                      </a:rPr>
                      <m:t>𝜙</m:t>
                    </m:r>
                  </m:oMath>
                </a14:m>
                <a:r>
                  <a:rPr lang="en-US" altLang="ko-KR" dirty="0"/>
                  <a:t>.</a:t>
                </a:r>
                <a:endParaRPr lang="ko-KR" altLang="en-US" dirty="0"/>
              </a:p>
            </p:txBody>
          </p:sp>
        </mc:Choice>
        <mc:Fallback xmlns="">
          <p:sp>
            <p:nvSpPr>
              <p:cNvPr id="7" name="직사각형 6"/>
              <p:cNvSpPr>
                <a:spLocks noRot="1" noChangeAspect="1" noMove="1" noResize="1" noEditPoints="1" noAdjustHandles="1" noChangeArrowheads="1" noChangeShapeType="1" noTextEdit="1"/>
              </p:cNvSpPr>
              <p:nvPr/>
            </p:nvSpPr>
            <p:spPr>
              <a:xfrm>
                <a:off x="909022" y="1922707"/>
                <a:ext cx="5669280" cy="369332"/>
              </a:xfrm>
              <a:prstGeom prst="rect">
                <a:avLst/>
              </a:prstGeom>
              <a:blipFill>
                <a:blip r:embed="rId13"/>
                <a:stretch>
                  <a:fillRect l="-860" t="-11475" b="-24590"/>
                </a:stretch>
              </a:blipFill>
            </p:spPr>
            <p:txBody>
              <a:bodyPr/>
              <a:lstStyle/>
              <a:p>
                <a:r>
                  <a:rPr lang="ko-KR" altLang="en-US">
                    <a:noFill/>
                  </a:rPr>
                  <a:t> </a:t>
                </a:r>
              </a:p>
            </p:txBody>
          </p:sp>
        </mc:Fallback>
      </mc:AlternateContent>
      <p:sp>
        <p:nvSpPr>
          <p:cNvPr id="10" name="직사각형 9"/>
          <p:cNvSpPr/>
          <p:nvPr/>
        </p:nvSpPr>
        <p:spPr>
          <a:xfrm>
            <a:off x="658368" y="2392603"/>
            <a:ext cx="7406640" cy="646331"/>
          </a:xfrm>
          <a:prstGeom prst="rect">
            <a:avLst/>
          </a:prstGeom>
        </p:spPr>
        <p:txBody>
          <a:bodyPr wrap="square">
            <a:spAutoFit/>
          </a:bodyPr>
          <a:lstStyle/>
          <a:p>
            <a:pPr marL="285750" indent="-285750">
              <a:buFont typeface="Wingdings" panose="05000000000000000000" pitchFamily="2" charset="2"/>
              <a:buChar char="§"/>
            </a:pPr>
            <a:r>
              <a:rPr lang="en-US" altLang="ko-KR" dirty="0"/>
              <a:t>In this picture, the spin-orbit (SO) coupling can make the heavy nonet ‘heavier’ than the vector nonet.</a:t>
            </a:r>
          </a:p>
        </p:txBody>
      </p:sp>
    </p:spTree>
    <p:extLst>
      <p:ext uri="{BB962C8B-B14F-4D97-AF65-F5344CB8AC3E}">
        <p14:creationId xmlns:p14="http://schemas.microsoft.com/office/powerpoint/2010/main" val="23246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linds(horizontal)">
                                      <p:cBhvr>
                                        <p:cTn id="4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19" grpId="0" animBg="1"/>
      <p:bldP spid="20" grpId="0"/>
      <p:bldP spid="23" grpId="0" animBg="1"/>
      <p:bldP spid="24" grpId="0"/>
      <p:bldP spid="14" grpId="0"/>
      <p:bldP spid="3" grpId="0"/>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DD6C7ACD-A43A-4791-9360-251F151CC5DF}" type="slidenum">
              <a:rPr lang="ko-KR" altLang="en-US" smtClean="0"/>
              <a:t>37</a:t>
            </a:fld>
            <a:endParaRPr lang="ko-KR" altLang="en-US"/>
          </a:p>
        </p:txBody>
      </p:sp>
      <mc:AlternateContent xmlns:mc="http://schemas.openxmlformats.org/markup-compatibility/2006" xmlns:a14="http://schemas.microsoft.com/office/drawing/2010/main">
        <mc:Choice Requires="a14">
          <p:sp>
            <p:nvSpPr>
              <p:cNvPr id="3" name="직사각형 2"/>
              <p:cNvSpPr/>
              <p:nvPr/>
            </p:nvSpPr>
            <p:spPr>
              <a:xfrm>
                <a:off x="905495" y="912860"/>
                <a:ext cx="7609184" cy="646331"/>
              </a:xfrm>
              <a:prstGeom prst="rect">
                <a:avLst/>
              </a:prstGeom>
            </p:spPr>
            <p:txBody>
              <a:bodyPr wrap="square">
                <a:spAutoFit/>
              </a:bodyPr>
              <a:lstStyle/>
              <a:p>
                <a:r>
                  <a:rPr lang="en-US" altLang="ko-KR" dirty="0"/>
                  <a:t>One may view the two nonets as a </a:t>
                </a:r>
                <a:r>
                  <a:rPr lang="en-US" altLang="ko-KR" dirty="0">
                    <a:solidFill>
                      <a:srgbClr val="0033CC"/>
                    </a:solidFill>
                  </a:rPr>
                  <a:t>mixture</a:t>
                </a:r>
                <a:r>
                  <a:rPr lang="en-US" altLang="ko-KR" dirty="0"/>
                  <a:t> of </a:t>
                </a:r>
                <a14:m>
                  <m:oMath xmlns:m="http://schemas.openxmlformats.org/officeDocument/2006/math">
                    <m:r>
                      <a:rPr lang="en-US" altLang="ko-KR" b="0" i="1" smtClean="0">
                        <a:latin typeface="Cambria Math" panose="02040503050406030204" pitchFamily="18" charset="0"/>
                      </a:rPr>
                      <m:t>𝑞</m:t>
                    </m:r>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𝑞</m:t>
                        </m:r>
                      </m:e>
                    </m:acc>
                  </m:oMath>
                </a14:m>
                <a:r>
                  <a:rPr lang="en-US" altLang="ko-KR" dirty="0"/>
                  <a:t> </a:t>
                </a:r>
                <a14:m>
                  <m:oMath xmlns:m="http://schemas.openxmlformats.org/officeDocument/2006/math">
                    <m:r>
                      <a:rPr lang="en-US" altLang="ko-KR" b="0" i="0" smtClean="0">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ℓ=1</m:t>
                    </m:r>
                    <m:r>
                      <a:rPr lang="en-US" altLang="ko-KR" b="0" i="1" smtClean="0">
                        <a:latin typeface="Cambria Math" panose="02040503050406030204" pitchFamily="18" charset="0"/>
                        <a:ea typeface="Cambria Math" panose="02040503050406030204" pitchFamily="18" charset="0"/>
                      </a:rPr>
                      <m:t>)</m:t>
                    </m:r>
                  </m:oMath>
                </a14:m>
                <a:r>
                  <a:rPr lang="en-US" altLang="ko-KR" dirty="0"/>
                  <a:t> and </a:t>
                </a:r>
                <a14:m>
                  <m:oMath xmlns:m="http://schemas.openxmlformats.org/officeDocument/2006/math">
                    <m:r>
                      <a:rPr lang="en-US" altLang="ko-KR" b="0" i="1" smtClean="0">
                        <a:latin typeface="Cambria Math" panose="02040503050406030204" pitchFamily="18" charset="0"/>
                      </a:rPr>
                      <m:t>𝑞𝑞</m:t>
                    </m:r>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𝑞</m:t>
                        </m:r>
                      </m:e>
                    </m:acc>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𝑞</m:t>
                        </m:r>
                      </m:e>
                    </m:acc>
                  </m:oMath>
                </a14:m>
                <a:r>
                  <a:rPr lang="en-US" altLang="ko-KR" dirty="0"/>
                  <a:t> ?     </a:t>
                </a:r>
                <a:br>
                  <a:rPr lang="en-US" altLang="ko-KR" dirty="0"/>
                </a:br>
                <a:r>
                  <a:rPr lang="en-US" altLang="ko-KR" dirty="0"/>
                  <a:t>Black et.al, PRD 59(1999)</a:t>
                </a:r>
              </a:p>
            </p:txBody>
          </p:sp>
        </mc:Choice>
        <mc:Fallback xmlns="">
          <p:sp>
            <p:nvSpPr>
              <p:cNvPr id="3" name="직사각형 2"/>
              <p:cNvSpPr>
                <a:spLocks noRot="1" noChangeAspect="1" noMove="1" noResize="1" noEditPoints="1" noAdjustHandles="1" noChangeArrowheads="1" noChangeShapeType="1" noTextEdit="1"/>
              </p:cNvSpPr>
              <p:nvPr/>
            </p:nvSpPr>
            <p:spPr>
              <a:xfrm>
                <a:off x="905495" y="912860"/>
                <a:ext cx="7609184" cy="646331"/>
              </a:xfrm>
              <a:prstGeom prst="rect">
                <a:avLst/>
              </a:prstGeom>
              <a:blipFill>
                <a:blip r:embed="rId2"/>
                <a:stretch>
                  <a:fillRect l="-721" t="-5660" b="-1415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p:cNvSpPr/>
              <p:nvPr/>
            </p:nvSpPr>
            <p:spPr>
              <a:xfrm>
                <a:off x="917577" y="3265709"/>
                <a:ext cx="7817632" cy="923330"/>
              </a:xfrm>
              <a:prstGeom prst="rect">
                <a:avLst/>
              </a:prstGeom>
            </p:spPr>
            <p:txBody>
              <a:bodyPr wrap="square">
                <a:spAutoFit/>
              </a:bodyPr>
              <a:lstStyle/>
              <a:p>
                <a:pPr marL="285750" indent="-285750">
                  <a:buFont typeface="Wingdings" panose="05000000000000000000" pitchFamily="2" charset="2"/>
                  <a:buChar char="§"/>
                </a:pPr>
                <a14:m>
                  <m:oMath xmlns:m="http://schemas.openxmlformats.org/officeDocument/2006/math">
                    <m:r>
                      <a:rPr lang="en-US" altLang="ko-KR" i="1">
                        <a:latin typeface="Cambria Math" panose="02040503050406030204" pitchFamily="18" charset="0"/>
                      </a:rPr>
                      <m:t>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r>
                      <a:rPr lang="en-US" altLang="ko-KR">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ℓ=1)</m:t>
                    </m:r>
                  </m:oMath>
                </a14:m>
                <a:r>
                  <a:rPr lang="en-US" altLang="ko-KR" dirty="0"/>
                  <a:t>, </a:t>
                </a:r>
                <a14:m>
                  <m:oMath xmlns:m="http://schemas.openxmlformats.org/officeDocument/2006/math">
                    <m:r>
                      <a:rPr lang="en-US" altLang="ko-KR" i="1">
                        <a:latin typeface="Cambria Math" panose="02040503050406030204" pitchFamily="18" charset="0"/>
                      </a:rPr>
                      <m:t>𝑞𝑞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oMath>
                </a14:m>
                <a:r>
                  <a:rPr lang="en-US" altLang="ko-KR" dirty="0"/>
                  <a:t> </a:t>
                </a:r>
                <a:r>
                  <a:rPr lang="en-US" altLang="ko-KR" dirty="0">
                    <a:solidFill>
                      <a:srgbClr val="0033CC"/>
                    </a:solidFill>
                  </a:rPr>
                  <a:t>do not mix</a:t>
                </a:r>
                <a:r>
                  <a:rPr lang="en-US" altLang="ko-KR" dirty="0"/>
                  <a:t> under the color-spin interaction !</a:t>
                </a:r>
                <a:br>
                  <a:rPr lang="en-US" altLang="ko-KR" dirty="0"/>
                </a:br>
                <a14:m>
                  <m:oMath xmlns:m="http://schemas.openxmlformats.org/officeDocument/2006/math">
                    <m:d>
                      <m:dPr>
                        <m:begChr m:val="⟨"/>
                        <m:endChr m:val="⟩"/>
                        <m:ctrlPr>
                          <a:rPr lang="en-US" altLang="ko-KR" i="1" dirty="0">
                            <a:latin typeface="Cambria Math" panose="02040503050406030204" pitchFamily="18" charset="0"/>
                          </a:rPr>
                        </m:ctrlPr>
                      </m:dPr>
                      <m:e>
                        <m:r>
                          <a:rPr lang="en-US" altLang="ko-KR" i="1" dirty="0">
                            <a:latin typeface="Cambria Math" panose="02040503050406030204" pitchFamily="18" charset="0"/>
                          </a:rPr>
                          <m:t>𝑞</m:t>
                        </m:r>
                        <m:acc>
                          <m:accPr>
                            <m:chr m:val="̅"/>
                            <m:ctrlPr>
                              <a:rPr lang="en-US" altLang="ko-KR" i="1" dirty="0">
                                <a:latin typeface="Cambria Math" panose="02040503050406030204" pitchFamily="18" charset="0"/>
                              </a:rPr>
                            </m:ctrlPr>
                          </m:accPr>
                          <m:e>
                            <m:r>
                              <a:rPr lang="en-US" altLang="ko-KR" i="1" dirty="0">
                                <a:latin typeface="Cambria Math" panose="02040503050406030204" pitchFamily="18" charset="0"/>
                              </a:rPr>
                              <m:t>𝑞</m:t>
                            </m:r>
                          </m:e>
                        </m:acc>
                      </m:e>
                      <m:e>
                        <m:r>
                          <a:rPr lang="en-US" altLang="ko-KR" i="1" dirty="0">
                            <a:latin typeface="Cambria Math" panose="02040503050406030204" pitchFamily="18" charset="0"/>
                          </a:rPr>
                          <m:t>𝑞𝑞</m:t>
                        </m:r>
                        <m:acc>
                          <m:accPr>
                            <m:chr m:val="̅"/>
                            <m:ctrlPr>
                              <a:rPr lang="en-US" altLang="ko-KR" i="1" dirty="0">
                                <a:latin typeface="Cambria Math" panose="02040503050406030204" pitchFamily="18" charset="0"/>
                              </a:rPr>
                            </m:ctrlPr>
                          </m:accPr>
                          <m:e>
                            <m:r>
                              <a:rPr lang="en-US" altLang="ko-KR" i="1" dirty="0">
                                <a:latin typeface="Cambria Math" panose="02040503050406030204" pitchFamily="18" charset="0"/>
                              </a:rPr>
                              <m:t>𝑞</m:t>
                            </m:r>
                          </m:e>
                        </m:acc>
                        <m:acc>
                          <m:accPr>
                            <m:chr m:val="̅"/>
                            <m:ctrlPr>
                              <a:rPr lang="en-US" altLang="ko-KR" i="1" dirty="0">
                                <a:latin typeface="Cambria Math" panose="02040503050406030204" pitchFamily="18" charset="0"/>
                              </a:rPr>
                            </m:ctrlPr>
                          </m:accPr>
                          <m:e>
                            <m:r>
                              <a:rPr lang="en-US" altLang="ko-KR" i="1" dirty="0">
                                <a:latin typeface="Cambria Math" panose="02040503050406030204" pitchFamily="18" charset="0"/>
                              </a:rPr>
                              <m:t>𝑞</m:t>
                            </m:r>
                          </m:e>
                        </m:acc>
                      </m:e>
                    </m:d>
                    <m:r>
                      <a:rPr lang="en-US" altLang="ko-KR" i="1" dirty="0">
                        <a:latin typeface="Cambria Math" panose="02040503050406030204" pitchFamily="18" charset="0"/>
                      </a:rPr>
                      <m:t>=0</m:t>
                    </m:r>
                  </m:oMath>
                </a14:m>
                <a:r>
                  <a:rPr lang="en-US" altLang="ko-KR" dirty="0"/>
                  <a:t>, </a:t>
                </a:r>
                <a14:m>
                  <m:oMath xmlns:m="http://schemas.openxmlformats.org/officeDocument/2006/math">
                    <m:d>
                      <m:dPr>
                        <m:begChr m:val="⟨"/>
                        <m:endChr m:val="⟩"/>
                        <m:ctrlPr>
                          <a:rPr lang="en-US" altLang="ko-KR" i="1" dirty="0">
                            <a:latin typeface="Cambria Math" panose="02040503050406030204" pitchFamily="18" charset="0"/>
                          </a:rPr>
                        </m:ctrlPr>
                      </m:dPr>
                      <m:e>
                        <m:r>
                          <a:rPr lang="en-US" altLang="ko-KR" i="1" dirty="0">
                            <a:latin typeface="Cambria Math" panose="02040503050406030204" pitchFamily="18" charset="0"/>
                          </a:rPr>
                          <m:t>𝑞</m:t>
                        </m:r>
                        <m:acc>
                          <m:accPr>
                            <m:chr m:val="̅"/>
                            <m:ctrlPr>
                              <a:rPr lang="en-US" altLang="ko-KR" i="1" dirty="0">
                                <a:latin typeface="Cambria Math" panose="02040503050406030204" pitchFamily="18" charset="0"/>
                              </a:rPr>
                            </m:ctrlPr>
                          </m:accPr>
                          <m:e>
                            <m:r>
                              <a:rPr lang="en-US" altLang="ko-KR" i="1" dirty="0">
                                <a:latin typeface="Cambria Math" panose="02040503050406030204" pitchFamily="18" charset="0"/>
                              </a:rPr>
                              <m:t>𝑞</m:t>
                            </m:r>
                          </m:e>
                        </m:acc>
                      </m:e>
                      <m:e>
                        <m:sSub>
                          <m:sSubPr>
                            <m:ctrlPr>
                              <a:rPr lang="en-US" altLang="ko-KR" i="1" dirty="0">
                                <a:latin typeface="Cambria Math" panose="02040503050406030204" pitchFamily="18" charset="0"/>
                              </a:rPr>
                            </m:ctrlPr>
                          </m:sSubPr>
                          <m:e>
                            <m:r>
                              <a:rPr lang="en-US" altLang="ko-KR" i="1" dirty="0">
                                <a:latin typeface="Cambria Math" panose="02040503050406030204" pitchFamily="18" charset="0"/>
                              </a:rPr>
                              <m:t>𝑉</m:t>
                            </m:r>
                          </m:e>
                          <m:sub>
                            <m:r>
                              <a:rPr lang="en-US" altLang="ko-KR" i="1" dirty="0">
                                <a:latin typeface="Cambria Math" panose="02040503050406030204" pitchFamily="18" charset="0"/>
                              </a:rPr>
                              <m:t>𝐶𝑆</m:t>
                            </m:r>
                          </m:sub>
                        </m:sSub>
                        <m:r>
                          <a:rPr lang="en-US" altLang="ko-KR" i="1" dirty="0">
                            <a:latin typeface="Cambria Math" panose="02040503050406030204" pitchFamily="18" charset="0"/>
                          </a:rPr>
                          <m:t>|</m:t>
                        </m:r>
                        <m:r>
                          <a:rPr lang="en-US" altLang="ko-KR" i="1" dirty="0">
                            <a:latin typeface="Cambria Math" panose="02040503050406030204" pitchFamily="18" charset="0"/>
                          </a:rPr>
                          <m:t>𝑞𝑞</m:t>
                        </m:r>
                        <m:acc>
                          <m:accPr>
                            <m:chr m:val="̅"/>
                            <m:ctrlPr>
                              <a:rPr lang="en-US" altLang="ko-KR" i="1" dirty="0">
                                <a:latin typeface="Cambria Math" panose="02040503050406030204" pitchFamily="18" charset="0"/>
                              </a:rPr>
                            </m:ctrlPr>
                          </m:accPr>
                          <m:e>
                            <m:r>
                              <a:rPr lang="en-US" altLang="ko-KR" i="1" dirty="0">
                                <a:latin typeface="Cambria Math" panose="02040503050406030204" pitchFamily="18" charset="0"/>
                              </a:rPr>
                              <m:t>𝑞</m:t>
                            </m:r>
                          </m:e>
                        </m:acc>
                        <m:acc>
                          <m:accPr>
                            <m:chr m:val="̅"/>
                            <m:ctrlPr>
                              <a:rPr lang="en-US" altLang="ko-KR" i="1" dirty="0">
                                <a:latin typeface="Cambria Math" panose="02040503050406030204" pitchFamily="18" charset="0"/>
                              </a:rPr>
                            </m:ctrlPr>
                          </m:accPr>
                          <m:e>
                            <m:r>
                              <a:rPr lang="en-US" altLang="ko-KR" i="1" dirty="0">
                                <a:latin typeface="Cambria Math" panose="02040503050406030204" pitchFamily="18" charset="0"/>
                              </a:rPr>
                              <m:t>𝑞</m:t>
                            </m:r>
                          </m:e>
                        </m:acc>
                      </m:e>
                    </m:d>
                    <m:r>
                      <a:rPr lang="en-US" altLang="ko-KR" i="1" dirty="0">
                        <a:latin typeface="Cambria Math" panose="02040503050406030204" pitchFamily="18" charset="0"/>
                      </a:rPr>
                      <m:t>=0</m:t>
                    </m:r>
                  </m:oMath>
                </a14:m>
                <a:r>
                  <a:rPr lang="en-US" altLang="ko-KR" dirty="0"/>
                  <a:t>.</a:t>
                </a:r>
              </a:p>
              <a:p>
                <a:pPr marL="285750" indent="-285750">
                  <a:buFont typeface="Wingdings" panose="05000000000000000000" pitchFamily="2" charset="2"/>
                  <a:buChar char="§"/>
                </a:pPr>
                <a:r>
                  <a:rPr lang="en-US" altLang="ko-KR" dirty="0">
                    <a:ea typeface="바탕" panose="02030600000101010101" pitchFamily="18" charset="-127"/>
                  </a:rPr>
                  <a:t>It is hard to establish such a mixing from well-known quark-quark interactions.</a:t>
                </a:r>
                <a:endParaRPr lang="ko-KR" altLang="en-US" dirty="0"/>
              </a:p>
            </p:txBody>
          </p:sp>
        </mc:Choice>
        <mc:Fallback xmlns="">
          <p:sp>
            <p:nvSpPr>
              <p:cNvPr id="4" name="직사각형 3"/>
              <p:cNvSpPr>
                <a:spLocks noRot="1" noChangeAspect="1" noMove="1" noResize="1" noEditPoints="1" noAdjustHandles="1" noChangeArrowheads="1" noChangeShapeType="1" noTextEdit="1"/>
              </p:cNvSpPr>
              <p:nvPr/>
            </p:nvSpPr>
            <p:spPr>
              <a:xfrm>
                <a:off x="917577" y="3265709"/>
                <a:ext cx="7817632" cy="923330"/>
              </a:xfrm>
              <a:prstGeom prst="rect">
                <a:avLst/>
              </a:prstGeom>
              <a:blipFill>
                <a:blip r:embed="rId3"/>
                <a:stretch>
                  <a:fillRect l="-546" t="-3974" b="-993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직사각형 5"/>
              <p:cNvSpPr/>
              <p:nvPr/>
            </p:nvSpPr>
            <p:spPr>
              <a:xfrm>
                <a:off x="905495" y="1831591"/>
                <a:ext cx="7989675" cy="1200329"/>
              </a:xfrm>
              <a:prstGeom prst="rect">
                <a:avLst/>
              </a:prstGeom>
            </p:spPr>
            <p:txBody>
              <a:bodyPr wrap="square">
                <a:spAutoFit/>
              </a:bodyPr>
              <a:lstStyle/>
              <a:p>
                <a:pPr marL="285750" indent="-285750">
                  <a:buFont typeface="Wingdings" panose="05000000000000000000" pitchFamily="2" charset="2"/>
                  <a:buChar char="§"/>
                </a:pPr>
                <a:r>
                  <a:rPr lang="en-US" altLang="ko-KR" dirty="0"/>
                  <a:t>Black et.al introduce the effective fields corresponding to </a:t>
                </a:r>
                <a14:m>
                  <m:oMath xmlns:m="http://schemas.openxmlformats.org/officeDocument/2006/math">
                    <m:r>
                      <a:rPr lang="en-US" altLang="ko-KR" i="1">
                        <a:latin typeface="Cambria Math" panose="02040503050406030204" pitchFamily="18" charset="0"/>
                      </a:rPr>
                      <m:t>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oMath>
                </a14:m>
                <a:r>
                  <a:rPr lang="en-US" altLang="ko-KR" dirty="0"/>
                  <a:t> and </a:t>
                </a:r>
                <a14:m>
                  <m:oMath xmlns:m="http://schemas.openxmlformats.org/officeDocument/2006/math">
                    <m:r>
                      <a:rPr lang="en-US" altLang="ko-KR" i="1">
                        <a:latin typeface="Cambria Math" panose="02040503050406030204" pitchFamily="18" charset="0"/>
                      </a:rPr>
                      <m:t>𝑞𝑞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oMath>
                </a14:m>
                <a:r>
                  <a:rPr lang="en-US" altLang="ko-KR" dirty="0"/>
                  <a:t> nonets and make SU(3) invariant </a:t>
                </a:r>
                <a:r>
                  <a:rPr lang="en-US" altLang="ko-KR" dirty="0" err="1"/>
                  <a:t>Lagrangian</a:t>
                </a:r>
                <a:r>
                  <a:rPr lang="en-US" altLang="ko-KR" dirty="0"/>
                  <a:t> among them.</a:t>
                </a:r>
              </a:p>
              <a:p>
                <a:pPr marL="285750" indent="-285750">
                  <a:buFont typeface="Wingdings" panose="05000000000000000000" pitchFamily="2" charset="2"/>
                  <a:buChar char="§"/>
                </a:pPr>
                <a:r>
                  <a:rPr lang="en-US" altLang="ko-KR" dirty="0"/>
                  <a:t>As pointed by </a:t>
                </a:r>
                <a:r>
                  <a:rPr lang="en-US" altLang="ko-KR" dirty="0" err="1"/>
                  <a:t>Maiani</a:t>
                </a:r>
                <a:r>
                  <a:rPr lang="en-US" altLang="ko-KR" dirty="0"/>
                  <a:t> et.al. EPJC50(2007),  the required mixing seems too large given the fact that very different configurations are involved.</a:t>
                </a:r>
              </a:p>
            </p:txBody>
          </p:sp>
        </mc:Choice>
        <mc:Fallback xmlns="">
          <p:sp>
            <p:nvSpPr>
              <p:cNvPr id="6" name="직사각형 5"/>
              <p:cNvSpPr>
                <a:spLocks noRot="1" noChangeAspect="1" noMove="1" noResize="1" noEditPoints="1" noAdjustHandles="1" noChangeArrowheads="1" noChangeShapeType="1" noTextEdit="1"/>
              </p:cNvSpPr>
              <p:nvPr/>
            </p:nvSpPr>
            <p:spPr>
              <a:xfrm>
                <a:off x="905495" y="1831591"/>
                <a:ext cx="7989675" cy="1200329"/>
              </a:xfrm>
              <a:prstGeom prst="rect">
                <a:avLst/>
              </a:prstGeom>
              <a:blipFill>
                <a:blip r:embed="rId4"/>
                <a:stretch>
                  <a:fillRect l="-534" t="-2538" b="-710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직사각형 8"/>
              <p:cNvSpPr/>
              <p:nvPr/>
            </p:nvSpPr>
            <p:spPr>
              <a:xfrm>
                <a:off x="800468" y="372041"/>
                <a:ext cx="2120068" cy="369332"/>
              </a:xfrm>
              <a:prstGeom prst="rect">
                <a:avLst/>
              </a:prstGeom>
              <a:solidFill>
                <a:schemeClr val="accent4">
                  <a:lumMod val="20000"/>
                  <a:lumOff val="80000"/>
                </a:schemeClr>
              </a:solidFill>
            </p:spPr>
            <p:txBody>
              <a:bodyPr wrap="none">
                <a:spAutoFit/>
              </a:bodyPr>
              <a:lstStyle/>
              <a:p>
                <a:r>
                  <a:rPr lang="en-US" altLang="ko-KR" dirty="0"/>
                  <a:t>Mixture of </a:t>
                </a:r>
                <a14:m>
                  <m:oMath xmlns:m="http://schemas.openxmlformats.org/officeDocument/2006/math">
                    <m:r>
                      <a:rPr lang="en-US" altLang="ko-KR" i="1">
                        <a:latin typeface="Cambria Math" panose="02040503050406030204" pitchFamily="18" charset="0"/>
                      </a:rPr>
                      <m:t>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oMath>
                </a14:m>
                <a:r>
                  <a:rPr lang="en-US" altLang="ko-KR" dirty="0"/>
                  <a:t>, </a:t>
                </a:r>
                <a14:m>
                  <m:oMath xmlns:m="http://schemas.openxmlformats.org/officeDocument/2006/math">
                    <m:r>
                      <a:rPr lang="en-US" altLang="ko-KR" i="1">
                        <a:latin typeface="Cambria Math" panose="02040503050406030204" pitchFamily="18" charset="0"/>
                      </a:rPr>
                      <m:t>𝑞𝑞</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𝑞</m:t>
                        </m:r>
                      </m:e>
                    </m:acc>
                  </m:oMath>
                </a14:m>
                <a:endParaRPr lang="en-US" altLang="ko-KR" dirty="0"/>
              </a:p>
            </p:txBody>
          </p:sp>
        </mc:Choice>
        <mc:Fallback xmlns="">
          <p:sp>
            <p:nvSpPr>
              <p:cNvPr id="9" name="직사각형 8"/>
              <p:cNvSpPr>
                <a:spLocks noRot="1" noChangeAspect="1" noMove="1" noResize="1" noEditPoints="1" noAdjustHandles="1" noChangeArrowheads="1" noChangeShapeType="1" noTextEdit="1"/>
              </p:cNvSpPr>
              <p:nvPr/>
            </p:nvSpPr>
            <p:spPr>
              <a:xfrm>
                <a:off x="800468" y="372041"/>
                <a:ext cx="2120068" cy="369332"/>
              </a:xfrm>
              <a:prstGeom prst="rect">
                <a:avLst/>
              </a:prstGeom>
              <a:blipFill rotWithShape="0">
                <a:blip r:embed="rId5"/>
                <a:stretch>
                  <a:fillRect l="-2299" t="-8197" r="-10632" b="-24590"/>
                </a:stretch>
              </a:blipFill>
            </p:spPr>
            <p:txBody>
              <a:bodyPr/>
              <a:lstStyle/>
              <a:p>
                <a:r>
                  <a:rPr lang="ko-KR" altLang="en-US">
                    <a:noFill/>
                  </a:rPr>
                  <a:t> </a:t>
                </a:r>
              </a:p>
            </p:txBody>
          </p:sp>
        </mc:Fallback>
      </mc:AlternateContent>
      <p:sp>
        <p:nvSpPr>
          <p:cNvPr id="10" name="직사각형 9"/>
          <p:cNvSpPr/>
          <p:nvPr/>
        </p:nvSpPr>
        <p:spPr>
          <a:xfrm>
            <a:off x="7813332" y="218152"/>
            <a:ext cx="1183337" cy="307777"/>
          </a:xfrm>
          <a:prstGeom prst="rect">
            <a:avLst/>
          </a:prstGeom>
          <a:ln w="19050">
            <a:solidFill>
              <a:schemeClr val="accent1"/>
            </a:solidFill>
          </a:ln>
        </p:spPr>
        <p:txBody>
          <a:bodyPr wrap="none">
            <a:spAutoFit/>
          </a:bodyPr>
          <a:lstStyle/>
          <a:p>
            <a:r>
              <a:rPr lang="en-US" altLang="ko-KR" sz="1400" dirty="0">
                <a:solidFill>
                  <a:srgbClr val="0033CC"/>
                </a:solidFill>
              </a:rPr>
              <a:t>Mixing model</a:t>
            </a:r>
            <a:endParaRPr lang="ko-KR" altLang="en-US" sz="1400" dirty="0">
              <a:solidFill>
                <a:srgbClr val="0033CC"/>
              </a:solidFill>
            </a:endParaRPr>
          </a:p>
        </p:txBody>
      </p:sp>
    </p:spTree>
    <p:extLst>
      <p:ext uri="{BB962C8B-B14F-4D97-AF65-F5344CB8AC3E}">
        <p14:creationId xmlns:p14="http://schemas.microsoft.com/office/powerpoint/2010/main" val="21950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0593CB4-D0E7-AE2A-DED5-2935752754E7}"/>
              </a:ext>
            </a:extLst>
          </p:cNvPr>
          <p:cNvGrpSpPr>
            <a:grpSpLocks noChangeAspect="1"/>
          </p:cNvGrpSpPr>
          <p:nvPr/>
        </p:nvGrpSpPr>
        <p:grpSpPr bwMode="auto">
          <a:xfrm>
            <a:off x="6456082" y="3544648"/>
            <a:ext cx="2538118" cy="2461505"/>
            <a:chOff x="1853" y="1164"/>
            <a:chExt cx="2054" cy="1992"/>
          </a:xfrm>
        </p:grpSpPr>
        <p:sp>
          <p:nvSpPr>
            <p:cNvPr id="5" name="AutoShape 3">
              <a:extLst>
                <a:ext uri="{FF2B5EF4-FFF2-40B4-BE49-F238E27FC236}">
                  <a16:creationId xmlns:a16="http://schemas.microsoft.com/office/drawing/2014/main" id="{3687D765-33EE-6F0D-9AC9-AA725417F887}"/>
                </a:ext>
              </a:extLst>
            </p:cNvPr>
            <p:cNvSpPr>
              <a:spLocks noChangeAspect="1" noChangeArrowheads="1" noTextEdit="1"/>
            </p:cNvSpPr>
            <p:nvPr/>
          </p:nvSpPr>
          <p:spPr bwMode="auto">
            <a:xfrm>
              <a:off x="1853" y="1164"/>
              <a:ext cx="2054"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7" name="Picture 5">
              <a:extLst>
                <a:ext uri="{FF2B5EF4-FFF2-40B4-BE49-F238E27FC236}">
                  <a16:creationId xmlns:a16="http://schemas.microsoft.com/office/drawing/2014/main" id="{C9C208A2-0419-D7F9-7A4E-338383B4F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 y="1164"/>
              <a:ext cx="2057"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B90B40E-1F71-4ED8-4ABA-55F1C67D1B61}"/>
                  </a:ext>
                </a:extLst>
              </p:cNvPr>
              <p:cNvSpPr txBox="1"/>
              <p:nvPr/>
            </p:nvSpPr>
            <p:spPr>
              <a:xfrm>
                <a:off x="1065672" y="3265775"/>
                <a:ext cx="5017887" cy="1460272"/>
              </a:xfrm>
              <a:prstGeom prst="rect">
                <a:avLst/>
              </a:prstGeom>
              <a:noFill/>
              <a:ln>
                <a:noFill/>
              </a:ln>
            </p:spPr>
            <p:txBody>
              <a:bodyPr wrap="square">
                <a:spAutoFit/>
              </a:bodyPr>
              <a:lstStyle/>
              <a:p>
                <a:r>
                  <a:rPr lang="en-US" altLang="ko-KR" dirty="0"/>
                  <a:t>The inverted mass ordering,</a:t>
                </a:r>
                <a:r>
                  <a:rPr lang="en-US" altLang="ko-KR" dirty="0">
                    <a:solidFill>
                      <a:srgbClr val="0033CC"/>
                    </a:solidFill>
                  </a:rPr>
                  <a:t> </a:t>
                </a:r>
              </a:p>
              <a:p>
                <a:r>
                  <a:rPr lang="en-US" altLang="ko-KR" sz="1600" dirty="0">
                    <a:solidFill>
                      <a:schemeClr val="tx1"/>
                    </a:solidFill>
                  </a:rPr>
                  <a:t> </a:t>
                </a:r>
                <a14:m>
                  <m:oMath xmlns:m="http://schemas.openxmlformats.org/officeDocument/2006/math">
                    <m:sSub>
                      <m:sSubPr>
                        <m:ctrlPr>
                          <a:rPr lang="en-US" altLang="ko-KR" sz="1600" i="1" smtClean="0">
                            <a:solidFill>
                              <a:schemeClr val="tx1"/>
                            </a:solidFill>
                            <a:latin typeface="Cambria Math" panose="02040503050406030204" pitchFamily="18" charset="0"/>
                          </a:rPr>
                        </m:ctrlPr>
                      </m:sSubPr>
                      <m:e>
                        <m:r>
                          <a:rPr lang="en-US" altLang="ko-KR" sz="1600" i="1">
                            <a:solidFill>
                              <a:schemeClr val="tx1"/>
                            </a:solidFill>
                            <a:latin typeface="Cambria Math" panose="02040503050406030204" pitchFamily="18" charset="0"/>
                          </a:rPr>
                          <m:t>𝑎</m:t>
                        </m:r>
                      </m:e>
                      <m:sub>
                        <m:r>
                          <a:rPr lang="en-US" altLang="ko-KR" sz="1600" i="1">
                            <a:solidFill>
                              <a:schemeClr val="tx1"/>
                            </a:solidFill>
                            <a:latin typeface="Cambria Math" panose="02040503050406030204" pitchFamily="18" charset="0"/>
                          </a:rPr>
                          <m:t>0</m:t>
                        </m:r>
                      </m:sub>
                    </m:sSub>
                    <m:d>
                      <m:dPr>
                        <m:ctrlPr>
                          <a:rPr lang="en-US" altLang="ko-KR" sz="1600" i="1">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980</m:t>
                        </m:r>
                      </m:e>
                    </m:d>
                    <m:r>
                      <a:rPr lang="en-US" altLang="ko-KR" sz="1600" i="1">
                        <a:solidFill>
                          <a:schemeClr val="tx1"/>
                        </a:solidFill>
                        <a:latin typeface="Cambria Math" panose="02040503050406030204" pitchFamily="18" charset="0"/>
                        <a:ea typeface="Cambria Math" panose="02040503050406030204" pitchFamily="18" charset="0"/>
                      </a:rPr>
                      <m:t>&gt;</m:t>
                    </m:r>
                    <m:sSubSup>
                      <m:sSubSupPr>
                        <m:ctrlPr>
                          <a:rPr lang="en-US" altLang="ko-KR" sz="1600" i="1">
                            <a:solidFill>
                              <a:schemeClr val="tx1"/>
                            </a:solidFill>
                            <a:latin typeface="Cambria Math" panose="02040503050406030204" pitchFamily="18" charset="0"/>
                          </a:rPr>
                        </m:ctrlPr>
                      </m:sSubSupPr>
                      <m:e>
                        <m:r>
                          <a:rPr lang="en-US" altLang="ko-KR" sz="1600" i="1">
                            <a:solidFill>
                              <a:schemeClr val="tx1"/>
                            </a:solidFill>
                            <a:latin typeface="Cambria Math" panose="02040503050406030204" pitchFamily="18" charset="0"/>
                          </a:rPr>
                          <m:t>𝐾</m:t>
                        </m:r>
                      </m:e>
                      <m:sub>
                        <m:r>
                          <a:rPr lang="en-US" altLang="ko-KR" sz="1600" i="1">
                            <a:solidFill>
                              <a:schemeClr val="tx1"/>
                            </a:solidFill>
                            <a:latin typeface="Cambria Math" panose="02040503050406030204" pitchFamily="18" charset="0"/>
                          </a:rPr>
                          <m:t>0</m:t>
                        </m:r>
                      </m:sub>
                      <m:sup>
                        <m:r>
                          <a:rPr lang="en-US" altLang="ko-KR" sz="1600" i="1">
                            <a:solidFill>
                              <a:schemeClr val="tx1"/>
                            </a:solidFill>
                            <a:latin typeface="Cambria Math" panose="02040503050406030204" pitchFamily="18" charset="0"/>
                          </a:rPr>
                          <m:t>∗</m:t>
                        </m:r>
                      </m:sup>
                    </m:sSubSup>
                    <m:d>
                      <m:dPr>
                        <m:ctrlPr>
                          <a:rPr lang="en-US" altLang="ko-KR" sz="1600" i="1">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700</m:t>
                        </m:r>
                      </m:e>
                    </m:d>
                    <m:r>
                      <a:rPr lang="en-US" altLang="ko-KR" sz="1600" i="1" smtClean="0">
                        <a:solidFill>
                          <a:schemeClr val="tx1"/>
                        </a:solidFill>
                        <a:latin typeface="Cambria Math" panose="02040503050406030204" pitchFamily="18" charset="0"/>
                        <a:ea typeface="Cambria Math" panose="02040503050406030204" pitchFamily="18" charset="0"/>
                      </a:rPr>
                      <m:t>&gt;</m:t>
                    </m:r>
                    <m:sSub>
                      <m:sSubPr>
                        <m:ctrlPr>
                          <a:rPr lang="en-US" altLang="ko-KR" sz="1600" i="1">
                            <a:solidFill>
                              <a:schemeClr val="tx1"/>
                            </a:solidFill>
                            <a:latin typeface="Cambria Math" panose="02040503050406030204" pitchFamily="18" charset="0"/>
                          </a:rPr>
                        </m:ctrlPr>
                      </m:sSubPr>
                      <m:e>
                        <m:r>
                          <a:rPr lang="en-US" altLang="ko-KR" sz="1600" i="1">
                            <a:solidFill>
                              <a:schemeClr val="tx1"/>
                            </a:solidFill>
                            <a:latin typeface="Cambria Math" panose="02040503050406030204" pitchFamily="18" charset="0"/>
                          </a:rPr>
                          <m:t>𝑓</m:t>
                        </m:r>
                      </m:e>
                      <m:sub>
                        <m:r>
                          <a:rPr lang="en-US" altLang="ko-KR" sz="1600" i="1">
                            <a:solidFill>
                              <a:schemeClr val="tx1"/>
                            </a:solidFill>
                            <a:latin typeface="Cambria Math" panose="02040503050406030204" pitchFamily="18" charset="0"/>
                          </a:rPr>
                          <m:t>0</m:t>
                        </m:r>
                      </m:sub>
                    </m:sSub>
                    <m:d>
                      <m:dPr>
                        <m:ctrlPr>
                          <a:rPr lang="en-US" altLang="ko-KR" sz="1600" i="1">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500</m:t>
                        </m:r>
                      </m:e>
                    </m:d>
                  </m:oMath>
                </a14:m>
                <a:r>
                  <a:rPr lang="en-US" altLang="ko-KR" sz="1600" dirty="0">
                    <a:solidFill>
                      <a:schemeClr val="tx1"/>
                    </a:solidFill>
                  </a:rPr>
                  <a:t>,</a:t>
                </a:r>
              </a:p>
              <a:p>
                <a:r>
                  <a:rPr lang="en-US" altLang="ko-KR" sz="1600" dirty="0">
                    <a:solidFill>
                      <a:schemeClr val="tx1"/>
                    </a:solidFill>
                  </a:rPr>
                  <a:t> </a:t>
                </a:r>
                <a14:m>
                  <m:oMath xmlns:m="http://schemas.openxmlformats.org/officeDocument/2006/math">
                    <m:sSubSup>
                      <m:sSubSupPr>
                        <m:ctrlPr>
                          <a:rPr lang="en-US" altLang="ko-KR" sz="1600" i="1">
                            <a:solidFill>
                              <a:schemeClr val="tx1"/>
                            </a:solidFill>
                            <a:latin typeface="Cambria Math" panose="02040503050406030204" pitchFamily="18" charset="0"/>
                          </a:rPr>
                        </m:ctrlPr>
                      </m:sSubSupPr>
                      <m:e>
                        <m:sSub>
                          <m:sSubPr>
                            <m:ctrlPr>
                              <a:rPr lang="en-US" altLang="ko-KR" sz="1600" i="1">
                                <a:solidFill>
                                  <a:schemeClr val="tx1"/>
                                </a:solidFill>
                                <a:latin typeface="Cambria Math" panose="02040503050406030204" pitchFamily="18" charset="0"/>
                              </a:rPr>
                            </m:ctrlPr>
                          </m:sSubPr>
                          <m:e>
                            <m:r>
                              <a:rPr lang="en-US" altLang="ko-KR" sz="1600" i="1">
                                <a:solidFill>
                                  <a:schemeClr val="tx1"/>
                                </a:solidFill>
                                <a:latin typeface="Cambria Math" panose="02040503050406030204" pitchFamily="18" charset="0"/>
                              </a:rPr>
                              <m:t>𝑎</m:t>
                            </m:r>
                          </m:e>
                          <m:sub>
                            <m:r>
                              <a:rPr lang="en-US" altLang="ko-KR" sz="1600" i="1">
                                <a:solidFill>
                                  <a:schemeClr val="tx1"/>
                                </a:solidFill>
                                <a:latin typeface="Cambria Math" panose="02040503050406030204" pitchFamily="18" charset="0"/>
                              </a:rPr>
                              <m:t>0</m:t>
                            </m:r>
                          </m:sub>
                        </m:sSub>
                        <m:d>
                          <m:dPr>
                            <m:ctrlPr>
                              <a:rPr lang="en-US" altLang="ko-KR" sz="1600" i="1">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1450</m:t>
                            </m:r>
                          </m:e>
                        </m:d>
                        <m:r>
                          <a:rPr lang="en-US" altLang="ko-KR" sz="1600" i="1">
                            <a:solidFill>
                              <a:schemeClr val="tx1"/>
                            </a:solidFill>
                            <a:latin typeface="Cambria Math" panose="02040503050406030204" pitchFamily="18" charset="0"/>
                            <a:ea typeface="Cambria Math" panose="02040503050406030204" pitchFamily="18" charset="0"/>
                          </a:rPr>
                          <m:t>≳</m:t>
                        </m:r>
                        <m:r>
                          <a:rPr lang="en-US" altLang="ko-KR" sz="1600" i="1">
                            <a:solidFill>
                              <a:schemeClr val="tx1"/>
                            </a:solidFill>
                            <a:latin typeface="Cambria Math" panose="02040503050406030204" pitchFamily="18" charset="0"/>
                          </a:rPr>
                          <m:t>𝐾</m:t>
                        </m:r>
                      </m:e>
                      <m:sub>
                        <m:r>
                          <a:rPr lang="en-US" altLang="ko-KR" sz="1600" i="1">
                            <a:solidFill>
                              <a:schemeClr val="tx1"/>
                            </a:solidFill>
                            <a:latin typeface="Cambria Math" panose="02040503050406030204" pitchFamily="18" charset="0"/>
                          </a:rPr>
                          <m:t>0</m:t>
                        </m:r>
                      </m:sub>
                      <m:sup>
                        <m:r>
                          <a:rPr lang="en-US" altLang="ko-KR" sz="1600" i="1">
                            <a:solidFill>
                              <a:schemeClr val="tx1"/>
                            </a:solidFill>
                            <a:latin typeface="Cambria Math" panose="02040503050406030204" pitchFamily="18" charset="0"/>
                          </a:rPr>
                          <m:t>∗</m:t>
                        </m:r>
                      </m:sup>
                    </m:sSubSup>
                    <m:r>
                      <a:rPr lang="en-US" altLang="ko-KR" sz="1600" i="1">
                        <a:solidFill>
                          <a:schemeClr val="tx1"/>
                        </a:solidFill>
                        <a:latin typeface="Cambria Math" panose="02040503050406030204" pitchFamily="18" charset="0"/>
                      </a:rPr>
                      <m:t>(1430)</m:t>
                    </m:r>
                    <m:r>
                      <a:rPr lang="en-US" altLang="ko-KR" sz="1600" i="1">
                        <a:solidFill>
                          <a:schemeClr val="tx1"/>
                        </a:solidFill>
                        <a:latin typeface="Cambria Math" panose="02040503050406030204" pitchFamily="18" charset="0"/>
                        <a:ea typeface="Cambria Math" panose="02040503050406030204" pitchFamily="18" charset="0"/>
                      </a:rPr>
                      <m:t>≳</m:t>
                    </m:r>
                    <m:sSub>
                      <m:sSubPr>
                        <m:ctrlPr>
                          <a:rPr lang="en-US" altLang="ko-KR" sz="1600" i="1">
                            <a:solidFill>
                              <a:schemeClr val="tx1"/>
                            </a:solidFill>
                            <a:latin typeface="Cambria Math" panose="02040503050406030204" pitchFamily="18" charset="0"/>
                          </a:rPr>
                        </m:ctrlPr>
                      </m:sSubPr>
                      <m:e>
                        <m:r>
                          <a:rPr lang="en-US" altLang="ko-KR" sz="1600" i="1">
                            <a:solidFill>
                              <a:schemeClr val="tx1"/>
                            </a:solidFill>
                            <a:latin typeface="Cambria Math" panose="02040503050406030204" pitchFamily="18" charset="0"/>
                          </a:rPr>
                          <m:t>𝑓</m:t>
                        </m:r>
                      </m:e>
                      <m:sub>
                        <m:r>
                          <a:rPr lang="en-US" altLang="ko-KR" sz="1600" i="1">
                            <a:solidFill>
                              <a:schemeClr val="tx1"/>
                            </a:solidFill>
                            <a:latin typeface="Cambria Math" panose="02040503050406030204" pitchFamily="18" charset="0"/>
                          </a:rPr>
                          <m:t>0</m:t>
                        </m:r>
                      </m:sub>
                    </m:sSub>
                    <m:d>
                      <m:dPr>
                        <m:ctrlPr>
                          <a:rPr lang="en-US" altLang="ko-KR" sz="1600" i="1">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1370</m:t>
                        </m:r>
                      </m:e>
                    </m:d>
                  </m:oMath>
                </a14:m>
                <a:r>
                  <a:rPr lang="en-US" altLang="ko-KR" sz="1600" dirty="0">
                    <a:solidFill>
                      <a:schemeClr val="tx1"/>
                    </a:solidFill>
                  </a:rPr>
                  <a:t> (marginal).</a:t>
                </a:r>
                <a:endParaRPr lang="ko-KR" altLang="en-US" sz="1600" dirty="0">
                  <a:solidFill>
                    <a:schemeClr val="tx1"/>
                  </a:solidFill>
                </a:endParaRPr>
              </a:p>
              <a:p>
                <a:r>
                  <a:rPr lang="en-US" altLang="ko-KR" dirty="0"/>
                  <a:t>supports the idea that these nonets are </a:t>
                </a:r>
                <a:r>
                  <a:rPr lang="en-US" altLang="ko-KR" dirty="0">
                    <a:solidFill>
                      <a:srgbClr val="0033CC"/>
                    </a:solidFill>
                  </a:rPr>
                  <a:t>tetraquarks </a:t>
                </a:r>
                <a:r>
                  <a:rPr lang="en-US" altLang="ko-KR" dirty="0"/>
                  <a:t>formed by </a:t>
                </a:r>
                <a:r>
                  <a:rPr lang="en-US" altLang="ko-KR" dirty="0">
                    <a:solidFill>
                      <a:srgbClr val="0033CC"/>
                    </a:solidFill>
                  </a:rPr>
                  <a:t>diquark-antidiquark</a:t>
                </a:r>
                <a:r>
                  <a:rPr lang="en-US" altLang="ko-KR" dirty="0"/>
                  <a:t> pairs.</a:t>
                </a:r>
                <a:endParaRPr lang="ko-KR" altLang="en-US" dirty="0"/>
              </a:p>
            </p:txBody>
          </p:sp>
        </mc:Choice>
        <mc:Fallback xmlns="">
          <p:sp>
            <p:nvSpPr>
              <p:cNvPr id="23" name="TextBox 22">
                <a:extLst>
                  <a:ext uri="{FF2B5EF4-FFF2-40B4-BE49-F238E27FC236}">
                    <a16:creationId xmlns:a16="http://schemas.microsoft.com/office/drawing/2014/main" id="{4B90B40E-1F71-4ED8-4ABA-55F1C67D1B61}"/>
                  </a:ext>
                </a:extLst>
              </p:cNvPr>
              <p:cNvSpPr txBox="1">
                <a:spLocks noRot="1" noChangeAspect="1" noMove="1" noResize="1" noEditPoints="1" noAdjustHandles="1" noChangeArrowheads="1" noChangeShapeType="1" noTextEdit="1"/>
              </p:cNvSpPr>
              <p:nvPr/>
            </p:nvSpPr>
            <p:spPr>
              <a:xfrm>
                <a:off x="1065672" y="3265775"/>
                <a:ext cx="5017887" cy="1460272"/>
              </a:xfrm>
              <a:prstGeom prst="rect">
                <a:avLst/>
              </a:prstGeom>
              <a:blipFill>
                <a:blip r:embed="rId4"/>
                <a:stretch>
                  <a:fillRect l="-1094" t="-2510" r="-1215" b="-2929"/>
                </a:stretch>
              </a:blipFill>
              <a:ln>
                <a:noFill/>
              </a:ln>
            </p:spPr>
            <p:txBody>
              <a:bodyPr/>
              <a:lstStyle/>
              <a:p>
                <a:r>
                  <a:rPr lang="ko-KR" altLang="en-US">
                    <a:noFill/>
                  </a:rPr>
                  <a:t> </a:t>
                </a:r>
              </a:p>
            </p:txBody>
          </p:sp>
        </mc:Fallback>
      </mc:AlternateContent>
      <p:grpSp>
        <p:nvGrpSpPr>
          <p:cNvPr id="6" name="Group 4">
            <a:extLst>
              <a:ext uri="{FF2B5EF4-FFF2-40B4-BE49-F238E27FC236}">
                <a16:creationId xmlns:a16="http://schemas.microsoft.com/office/drawing/2014/main" id="{E0B1623D-B198-45B3-560A-2D767E7E9D93}"/>
              </a:ext>
            </a:extLst>
          </p:cNvPr>
          <p:cNvGrpSpPr>
            <a:grpSpLocks noChangeAspect="1"/>
          </p:cNvGrpSpPr>
          <p:nvPr/>
        </p:nvGrpSpPr>
        <p:grpSpPr bwMode="auto">
          <a:xfrm>
            <a:off x="6523856" y="885424"/>
            <a:ext cx="2522281" cy="2052535"/>
            <a:chOff x="1790" y="1273"/>
            <a:chExt cx="2180" cy="1774"/>
          </a:xfrm>
        </p:grpSpPr>
        <p:sp>
          <p:nvSpPr>
            <p:cNvPr id="8" name="AutoShape 3">
              <a:extLst>
                <a:ext uri="{FF2B5EF4-FFF2-40B4-BE49-F238E27FC236}">
                  <a16:creationId xmlns:a16="http://schemas.microsoft.com/office/drawing/2014/main" id="{2AE62A57-4A46-9449-3C08-BF66B0939AEC}"/>
                </a:ext>
              </a:extLst>
            </p:cNvPr>
            <p:cNvSpPr>
              <a:spLocks noChangeAspect="1" noChangeArrowheads="1" noTextEdit="1"/>
            </p:cNvSpPr>
            <p:nvPr/>
          </p:nvSpPr>
          <p:spPr bwMode="auto">
            <a:xfrm>
              <a:off x="1790" y="1273"/>
              <a:ext cx="2180" cy="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29" name="Picture 5">
              <a:extLst>
                <a:ext uri="{FF2B5EF4-FFF2-40B4-BE49-F238E27FC236}">
                  <a16:creationId xmlns:a16="http://schemas.microsoft.com/office/drawing/2014/main" id="{111785D6-88C1-C235-ABFE-4FD450D819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 y="1273"/>
              <a:ext cx="2183"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DA7171-141B-09B5-CE9E-B0359340C394}"/>
                  </a:ext>
                </a:extLst>
              </p:cNvPr>
              <p:cNvSpPr txBox="1"/>
              <p:nvPr/>
            </p:nvSpPr>
            <p:spPr>
              <a:xfrm>
                <a:off x="6777745" y="2923528"/>
                <a:ext cx="2200884" cy="276999"/>
              </a:xfrm>
              <a:prstGeom prst="rect">
                <a:avLst/>
              </a:prstGeom>
              <a:noFill/>
            </p:spPr>
            <p:txBody>
              <a:bodyPr wrap="square">
                <a:spAutoFit/>
              </a:bodyPr>
              <a:lstStyle/>
              <a:p>
                <a14:m>
                  <m:oMath xmlns:m="http://schemas.openxmlformats.org/officeDocument/2006/math">
                    <m:sSubSup>
                      <m:sSubSupPr>
                        <m:ctrlPr>
                          <a:rPr lang="en-US" altLang="ko-KR" sz="1200" b="0" i="1" smtClean="0">
                            <a:latin typeface="Cambria Math" panose="02040503050406030204" pitchFamily="18" charset="0"/>
                          </a:rPr>
                        </m:ctrlPr>
                      </m:sSubSupPr>
                      <m:e>
                        <m:r>
                          <a:rPr lang="en-US" altLang="ko-KR" sz="1200" b="0" i="1" smtClean="0">
                            <a:latin typeface="Cambria Math" panose="02040503050406030204" pitchFamily="18" charset="0"/>
                          </a:rPr>
                          <m:t>𝑇</m:t>
                        </m:r>
                      </m:e>
                      <m:sub>
                        <m:r>
                          <a:rPr lang="en-US" altLang="ko-KR" sz="1200" b="0" i="1" smtClean="0">
                            <a:latin typeface="Cambria Math" panose="02040503050406030204" pitchFamily="18" charset="0"/>
                          </a:rPr>
                          <m:t>𝑐𝑐</m:t>
                        </m:r>
                      </m:sub>
                      <m:sup>
                        <m:r>
                          <a:rPr lang="en-US" altLang="ko-KR" sz="1200" b="0" i="1" smtClean="0">
                            <a:latin typeface="Cambria Math" panose="02040503050406030204" pitchFamily="18" charset="0"/>
                          </a:rPr>
                          <m:t>+</m:t>
                        </m:r>
                      </m:sup>
                    </m:sSubSup>
                    <m:d>
                      <m:dPr>
                        <m:ctrlPr>
                          <a:rPr lang="en-US" altLang="ko-KR" sz="1200" b="0" i="1" smtClean="0">
                            <a:latin typeface="Cambria Math" panose="02040503050406030204" pitchFamily="18" charset="0"/>
                          </a:rPr>
                        </m:ctrlPr>
                      </m:dPr>
                      <m:e>
                        <m:r>
                          <a:rPr lang="en-US" altLang="ko-KR" sz="1200" b="0" i="1" smtClean="0">
                            <a:latin typeface="Cambria Math" panose="02040503050406030204" pitchFamily="18" charset="0"/>
                          </a:rPr>
                          <m:t>3875</m:t>
                        </m:r>
                      </m:e>
                    </m:d>
                    <m:r>
                      <a:rPr lang="en-US" altLang="ko-KR" sz="1200" b="0" i="1" smtClean="0">
                        <a:latin typeface="Cambria Math" panose="02040503050406030204" pitchFamily="18" charset="0"/>
                        <a:ea typeface="Cambria Math" panose="02040503050406030204" pitchFamily="18" charset="0"/>
                      </a:rPr>
                      <m:t>⟹</m:t>
                    </m:r>
                    <m:sSup>
                      <m:sSupPr>
                        <m:ctrlPr>
                          <a:rPr lang="en-US" altLang="ko-KR" sz="1200" b="0" i="1" smtClean="0">
                            <a:latin typeface="Cambria Math" panose="02040503050406030204" pitchFamily="18" charset="0"/>
                            <a:ea typeface="Cambria Math" panose="02040503050406030204" pitchFamily="18" charset="0"/>
                          </a:rPr>
                        </m:ctrlPr>
                      </m:sSupPr>
                      <m:e>
                        <m:r>
                          <a:rPr lang="en-US" altLang="ko-KR" sz="1200" b="0" i="1" smtClean="0">
                            <a:latin typeface="Cambria Math" panose="02040503050406030204" pitchFamily="18" charset="0"/>
                            <a:ea typeface="Cambria Math" panose="02040503050406030204" pitchFamily="18" charset="0"/>
                          </a:rPr>
                          <m:t>𝐷</m:t>
                        </m:r>
                      </m:e>
                      <m:sup>
                        <m:r>
                          <a:rPr lang="en-US" altLang="ko-KR" sz="1200" b="0" i="1" smtClean="0">
                            <a:latin typeface="Cambria Math" panose="02040503050406030204" pitchFamily="18" charset="0"/>
                            <a:ea typeface="Cambria Math" panose="02040503050406030204" pitchFamily="18" charset="0"/>
                          </a:rPr>
                          <m:t>0</m:t>
                        </m:r>
                      </m:sup>
                    </m:sSup>
                    <m:sSup>
                      <m:sSupPr>
                        <m:ctrlPr>
                          <a:rPr lang="en-US" altLang="ko-KR" sz="1200" b="0" i="1" smtClean="0">
                            <a:latin typeface="Cambria Math" panose="02040503050406030204" pitchFamily="18" charset="0"/>
                            <a:ea typeface="Cambria Math" panose="02040503050406030204" pitchFamily="18" charset="0"/>
                          </a:rPr>
                        </m:ctrlPr>
                      </m:sSupPr>
                      <m:e>
                        <m:r>
                          <a:rPr lang="en-US" altLang="ko-KR" sz="1200" b="0" i="1" smtClean="0">
                            <a:latin typeface="Cambria Math" panose="02040503050406030204" pitchFamily="18" charset="0"/>
                            <a:ea typeface="Cambria Math" panose="02040503050406030204" pitchFamily="18" charset="0"/>
                          </a:rPr>
                          <m:t>𝐷</m:t>
                        </m:r>
                      </m:e>
                      <m:sup>
                        <m:r>
                          <a:rPr lang="en-US" altLang="ko-KR" sz="1200" b="0" i="1" smtClean="0">
                            <a:latin typeface="Cambria Math" panose="02040503050406030204" pitchFamily="18" charset="0"/>
                            <a:ea typeface="Cambria Math" panose="02040503050406030204" pitchFamily="18" charset="0"/>
                          </a:rPr>
                          <m:t>0</m:t>
                        </m:r>
                      </m:sup>
                    </m:sSup>
                    <m:sSup>
                      <m:sSupPr>
                        <m:ctrlPr>
                          <a:rPr lang="en-US" altLang="ko-KR" sz="1200" b="0" i="1" smtClean="0">
                            <a:latin typeface="Cambria Math" panose="02040503050406030204" pitchFamily="18" charset="0"/>
                            <a:ea typeface="Cambria Math" panose="02040503050406030204" pitchFamily="18" charset="0"/>
                          </a:rPr>
                        </m:ctrlPr>
                      </m:sSupPr>
                      <m:e>
                        <m:r>
                          <a:rPr lang="ko-KR" altLang="en-US" sz="1200" b="0" i="1" smtClean="0">
                            <a:latin typeface="Cambria Math" panose="02040503050406030204" pitchFamily="18" charset="0"/>
                            <a:ea typeface="Cambria Math" panose="02040503050406030204" pitchFamily="18" charset="0"/>
                          </a:rPr>
                          <m:t>𝜋</m:t>
                        </m:r>
                      </m:e>
                      <m:sup>
                        <m:r>
                          <a:rPr lang="en-US" altLang="ko-KR" sz="1200" b="0" i="1" smtClean="0">
                            <a:latin typeface="Cambria Math" panose="02040503050406030204" pitchFamily="18" charset="0"/>
                            <a:ea typeface="Cambria Math" panose="02040503050406030204" pitchFamily="18" charset="0"/>
                          </a:rPr>
                          <m:t>+</m:t>
                        </m:r>
                      </m:sup>
                    </m:sSup>
                  </m:oMath>
                </a14:m>
                <a:r>
                  <a:rPr lang="en-US" altLang="ko-KR" sz="1200" dirty="0"/>
                  <a:t> </a:t>
                </a:r>
                <a:endParaRPr lang="ko-KR" altLang="en-US" sz="1200" dirty="0"/>
              </a:p>
            </p:txBody>
          </p:sp>
        </mc:Choice>
        <mc:Fallback xmlns="">
          <p:sp>
            <p:nvSpPr>
              <p:cNvPr id="20" name="TextBox 19">
                <a:extLst>
                  <a:ext uri="{FF2B5EF4-FFF2-40B4-BE49-F238E27FC236}">
                    <a16:creationId xmlns:a16="http://schemas.microsoft.com/office/drawing/2014/main" id="{4FDA7171-141B-09B5-CE9E-B0359340C394}"/>
                  </a:ext>
                </a:extLst>
              </p:cNvPr>
              <p:cNvSpPr txBox="1">
                <a:spLocks noRot="1" noChangeAspect="1" noMove="1" noResize="1" noEditPoints="1" noAdjustHandles="1" noChangeArrowheads="1" noChangeShapeType="1" noTextEdit="1"/>
              </p:cNvSpPr>
              <p:nvPr/>
            </p:nvSpPr>
            <p:spPr>
              <a:xfrm>
                <a:off x="6777745" y="2923528"/>
                <a:ext cx="2200884" cy="276999"/>
              </a:xfrm>
              <a:prstGeom prst="rect">
                <a:avLst/>
              </a:prstGeom>
              <a:blipFill>
                <a:blip r:embed="rId6"/>
                <a:stretch>
                  <a:fillRect/>
                </a:stretch>
              </a:blipFill>
            </p:spPr>
            <p:txBody>
              <a:bodyPr/>
              <a:lstStyle/>
              <a:p>
                <a:r>
                  <a:rPr lang="ko-KR" altLang="en-US">
                    <a:noFill/>
                  </a:rPr>
                  <a:t> </a:t>
                </a:r>
              </a:p>
            </p:txBody>
          </p:sp>
        </mc:Fallback>
      </mc:AlternateContent>
      <p:sp>
        <p:nvSpPr>
          <p:cNvPr id="24" name="TextBox 23">
            <a:extLst>
              <a:ext uri="{FF2B5EF4-FFF2-40B4-BE49-F238E27FC236}">
                <a16:creationId xmlns:a16="http://schemas.microsoft.com/office/drawing/2014/main" id="{CDB6B58E-CEE5-1F19-00D7-662766787A02}"/>
              </a:ext>
            </a:extLst>
          </p:cNvPr>
          <p:cNvSpPr txBox="1"/>
          <p:nvPr/>
        </p:nvSpPr>
        <p:spPr>
          <a:xfrm>
            <a:off x="6755858" y="3195894"/>
            <a:ext cx="2028218" cy="276999"/>
          </a:xfrm>
          <a:prstGeom prst="rect">
            <a:avLst/>
          </a:prstGeom>
          <a:noFill/>
        </p:spPr>
        <p:txBody>
          <a:bodyPr wrap="square">
            <a:spAutoFit/>
          </a:bodyPr>
          <a:lstStyle/>
          <a:p>
            <a:r>
              <a:rPr lang="en-US" altLang="ko-KR" sz="1200" dirty="0"/>
              <a:t>[</a:t>
            </a:r>
            <a:r>
              <a:rPr lang="pl-PL" altLang="ko-KR" sz="1200" dirty="0"/>
              <a:t>LHCb, NP 18</a:t>
            </a:r>
            <a:r>
              <a:rPr lang="en-US" altLang="ko-KR" sz="1200" dirty="0"/>
              <a:t>,</a:t>
            </a:r>
            <a:r>
              <a:rPr lang="pl-PL" altLang="ko-KR" sz="1200" dirty="0"/>
              <a:t> 751 (2022)</a:t>
            </a:r>
            <a:r>
              <a:rPr lang="en-US" altLang="ko-KR" sz="1200" dirty="0"/>
              <a:t>]</a:t>
            </a:r>
            <a:endParaRPr lang="ko-KR" altLang="en-US" sz="1200" dirty="0"/>
          </a:p>
        </p:txBody>
      </p:sp>
      <p:sp>
        <p:nvSpPr>
          <p:cNvPr id="3" name="슬라이드 번호 개체 틀 2">
            <a:extLst>
              <a:ext uri="{FF2B5EF4-FFF2-40B4-BE49-F238E27FC236}">
                <a16:creationId xmlns:a16="http://schemas.microsoft.com/office/drawing/2014/main" id="{57620D38-655F-21A6-3DBE-6F107265D846}"/>
              </a:ext>
            </a:extLst>
          </p:cNvPr>
          <p:cNvSpPr>
            <a:spLocks noGrp="1"/>
          </p:cNvSpPr>
          <p:nvPr>
            <p:ph type="sldNum" sz="quarter" idx="12"/>
          </p:nvPr>
        </p:nvSpPr>
        <p:spPr/>
        <p:txBody>
          <a:bodyPr/>
          <a:lstStyle/>
          <a:p>
            <a:pPr>
              <a:defRPr/>
            </a:pPr>
            <a:fld id="{3808E637-0108-41FA-B3FE-6C97E3E05E51}" type="slidenum">
              <a:rPr lang="en-US" altLang="ko-KR" smtClean="0"/>
              <a:pPr>
                <a:defRPr/>
              </a:pPr>
              <a:t>4</a:t>
            </a:fld>
            <a:endParaRPr lang="en-US" altLang="ko-KR"/>
          </a:p>
        </p:txBody>
      </p:sp>
      <p:sp>
        <p:nvSpPr>
          <p:cNvPr id="2" name="직사각형 1">
            <a:extLst>
              <a:ext uri="{FF2B5EF4-FFF2-40B4-BE49-F238E27FC236}">
                <a16:creationId xmlns:a16="http://schemas.microsoft.com/office/drawing/2014/main" id="{E7A396BD-86E8-5379-EEEF-54E0255FD8C0}"/>
              </a:ext>
            </a:extLst>
          </p:cNvPr>
          <p:cNvSpPr/>
          <p:nvPr/>
        </p:nvSpPr>
        <p:spPr>
          <a:xfrm>
            <a:off x="7812618" y="72254"/>
            <a:ext cx="1093826" cy="307777"/>
          </a:xfrm>
          <a:prstGeom prst="rect">
            <a:avLst/>
          </a:prstGeom>
          <a:noFill/>
          <a:ln>
            <a:solidFill>
              <a:schemeClr val="accent1"/>
            </a:solidFill>
          </a:ln>
        </p:spPr>
        <p:txBody>
          <a:bodyPr wrap="none">
            <a:spAutoFit/>
          </a:bodyPr>
          <a:lstStyle/>
          <a:p>
            <a:r>
              <a:rPr lang="en-US" altLang="ko-KR" sz="1400" dirty="0"/>
              <a:t>Introduction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9D7EAE-0003-0FD6-1636-A16924C11BF5}"/>
                  </a:ext>
                </a:extLst>
              </p:cNvPr>
              <p:cNvSpPr txBox="1"/>
              <p:nvPr/>
            </p:nvSpPr>
            <p:spPr>
              <a:xfrm>
                <a:off x="690661" y="994934"/>
                <a:ext cx="5797688"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Heavy quark sector: </a:t>
                </a:r>
                <a14:m>
                  <m:oMath xmlns:m="http://schemas.openxmlformats.org/officeDocument/2006/math">
                    <m:r>
                      <a:rPr lang="en-US" altLang="ko-KR" b="0" i="1" smtClean="0">
                        <a:latin typeface="Cambria Math" panose="02040503050406030204" pitchFamily="18" charset="0"/>
                      </a:rPr>
                      <m:t>𝑋</m:t>
                    </m:r>
                    <m:r>
                      <a:rPr lang="en-US" altLang="ko-KR" b="0" i="1" smtClean="0">
                        <a:latin typeface="Cambria Math" panose="02040503050406030204" pitchFamily="18" charset="0"/>
                      </a:rPr>
                      <m:t>(3872)~</m:t>
                    </m:r>
                    <m:r>
                      <a:rPr lang="en-US" altLang="ko-KR" b="0" i="1" smtClean="0">
                        <a:latin typeface="Cambria Math" panose="02040503050406030204" pitchFamily="18" charset="0"/>
                        <a:ea typeface="Cambria Math" panose="02040503050406030204" pitchFamily="18" charset="0"/>
                      </a:rPr>
                      <m:t>𝑞𝑐</m:t>
                    </m:r>
                    <m:acc>
                      <m:accPr>
                        <m:chr m:val="̅"/>
                        <m:ctrlPr>
                          <a:rPr lang="en-US" altLang="ko-KR" b="0" i="1" smtClean="0">
                            <a:latin typeface="Cambria Math" panose="02040503050406030204" pitchFamily="18" charset="0"/>
                            <a:ea typeface="Cambria Math" panose="02040503050406030204" pitchFamily="18" charset="0"/>
                          </a:rPr>
                        </m:ctrlPr>
                      </m:accPr>
                      <m:e>
                        <m:r>
                          <a:rPr lang="en-US" altLang="ko-KR" b="0" i="1" smtClean="0">
                            <a:latin typeface="Cambria Math" panose="02040503050406030204" pitchFamily="18" charset="0"/>
                            <a:ea typeface="Cambria Math" panose="02040503050406030204" pitchFamily="18" charset="0"/>
                          </a:rPr>
                          <m:t>𝑞</m:t>
                        </m:r>
                      </m:e>
                    </m:acc>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𝑐</m:t>
                        </m:r>
                      </m:e>
                    </m:acc>
                  </m:oMath>
                </a14:m>
                <a:r>
                  <a:rPr lang="en-US" altLang="ko-KR" dirty="0"/>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𝑐𝑐</m:t>
                        </m:r>
                      </m:sub>
                    </m:sSub>
                    <m:r>
                      <a:rPr lang="en-US" altLang="ko-KR" b="0" i="1" smtClean="0">
                        <a:latin typeface="Cambria Math" panose="02040503050406030204" pitchFamily="18" charset="0"/>
                      </a:rPr>
                      <m:t>(3875)~</m:t>
                    </m:r>
                    <m:acc>
                      <m:accPr>
                        <m:chr m:val="̅"/>
                        <m:ctrlPr>
                          <a:rPr lang="en-US" altLang="ko-KR" i="1" smtClean="0">
                            <a:latin typeface="Cambria Math" panose="02040503050406030204" pitchFamily="18" charset="0"/>
                            <a:ea typeface="Cambria Math" panose="02040503050406030204" pitchFamily="18" charset="0"/>
                          </a:rPr>
                        </m:ctrlPr>
                      </m:accPr>
                      <m:e>
                        <m:r>
                          <a:rPr lang="en-US" altLang="ko-KR" b="0" i="1" smtClean="0">
                            <a:latin typeface="Cambria Math" panose="02040503050406030204" pitchFamily="18" charset="0"/>
                            <a:ea typeface="Cambria Math" panose="02040503050406030204" pitchFamily="18" charset="0"/>
                          </a:rPr>
                          <m:t>𝑞</m:t>
                        </m:r>
                      </m:e>
                    </m:acc>
                    <m:acc>
                      <m:accPr>
                        <m:chr m:val="̅"/>
                        <m:ctrlPr>
                          <a:rPr lang="en-US" altLang="ko-KR" i="1" smtClean="0">
                            <a:latin typeface="Cambria Math" panose="02040503050406030204" pitchFamily="18" charset="0"/>
                          </a:rPr>
                        </m:ctrlPr>
                      </m:accPr>
                      <m:e>
                        <m:r>
                          <a:rPr lang="en-US" altLang="ko-KR" b="0" i="1" smtClean="0">
                            <a:latin typeface="Cambria Math" panose="02040503050406030204" pitchFamily="18" charset="0"/>
                          </a:rPr>
                          <m:t>𝑞</m:t>
                        </m:r>
                      </m:e>
                    </m:acc>
                    <m:r>
                      <a:rPr lang="en-US" altLang="ko-KR" b="0" i="1" smtClean="0">
                        <a:latin typeface="Cambria Math" panose="02040503050406030204" pitchFamily="18" charset="0"/>
                      </a:rPr>
                      <m:t>𝑐𝑐</m:t>
                    </m:r>
                  </m:oMath>
                </a14:m>
                <a:r>
                  <a:rPr lang="en-US" altLang="ko-KR" dirty="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𝑞𝑞𝑞𝑐</m:t>
                    </m:r>
                    <m:acc>
                      <m:accPr>
                        <m:chr m:val="̅"/>
                        <m:ctrlPr>
                          <a:rPr lang="en-US" altLang="ko-KR" b="0" i="1" smtClean="0">
                            <a:latin typeface="Cambria Math" panose="02040503050406030204" pitchFamily="18" charset="0"/>
                            <a:ea typeface="Cambria Math" panose="02040503050406030204" pitchFamily="18" charset="0"/>
                          </a:rPr>
                        </m:ctrlPr>
                      </m:accPr>
                      <m:e>
                        <m:r>
                          <a:rPr lang="en-US" altLang="ko-KR" b="0" i="1" smtClean="0">
                            <a:latin typeface="Cambria Math" panose="02040503050406030204" pitchFamily="18" charset="0"/>
                            <a:ea typeface="Cambria Math" panose="02040503050406030204" pitchFamily="18" charset="0"/>
                          </a:rPr>
                          <m:t>𝑐</m:t>
                        </m:r>
                      </m:e>
                    </m:acc>
                  </m:oMath>
                </a14:m>
                <a:r>
                  <a:rPr lang="en-US" altLang="ko-KR" dirty="0"/>
                  <a:t>, etc.</a:t>
                </a:r>
                <a:endParaRPr lang="ko-KR" altLang="en-US" dirty="0"/>
              </a:p>
            </p:txBody>
          </p:sp>
        </mc:Choice>
        <mc:Fallback xmlns="">
          <p:sp>
            <p:nvSpPr>
              <p:cNvPr id="14" name="TextBox 13">
                <a:extLst>
                  <a:ext uri="{FF2B5EF4-FFF2-40B4-BE49-F238E27FC236}">
                    <a16:creationId xmlns:a16="http://schemas.microsoft.com/office/drawing/2014/main" id="{349D7EAE-0003-0FD6-1636-A16924C11BF5}"/>
                  </a:ext>
                </a:extLst>
              </p:cNvPr>
              <p:cNvSpPr txBox="1">
                <a:spLocks noRot="1" noChangeAspect="1" noMove="1" noResize="1" noEditPoints="1" noAdjustHandles="1" noChangeArrowheads="1" noChangeShapeType="1" noTextEdit="1"/>
              </p:cNvSpPr>
              <p:nvPr/>
            </p:nvSpPr>
            <p:spPr>
              <a:xfrm>
                <a:off x="690661" y="994934"/>
                <a:ext cx="5797688" cy="646331"/>
              </a:xfrm>
              <a:prstGeom prst="rect">
                <a:avLst/>
              </a:prstGeom>
              <a:blipFill>
                <a:blip r:embed="rId7"/>
                <a:stretch>
                  <a:fillRect l="-631" t="-4717" b="-1415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210E23-0976-6B8C-A835-D3BA054F4DA0}"/>
                  </a:ext>
                </a:extLst>
              </p:cNvPr>
              <p:cNvSpPr txBox="1"/>
              <p:nvPr/>
            </p:nvSpPr>
            <p:spPr>
              <a:xfrm>
                <a:off x="671203" y="1656413"/>
                <a:ext cx="3628421"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Hexaquark candidate: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𝑑</m:t>
                        </m:r>
                      </m:e>
                      <m:sup>
                        <m:r>
                          <a:rPr lang="en-US" altLang="ko-KR" b="0" i="1" smtClean="0">
                            <a:latin typeface="Cambria Math" panose="02040503050406030204" pitchFamily="18" charset="0"/>
                          </a:rPr>
                          <m:t>∗</m:t>
                        </m:r>
                      </m:sup>
                    </m:sSup>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2380</m:t>
                        </m:r>
                      </m:e>
                    </m:d>
                  </m:oMath>
                </a14:m>
                <a:endParaRPr lang="ko-KR" altLang="en-US" dirty="0"/>
              </a:p>
            </p:txBody>
          </p:sp>
        </mc:Choice>
        <mc:Fallback xmlns="">
          <p:sp>
            <p:nvSpPr>
              <p:cNvPr id="15" name="TextBox 14">
                <a:extLst>
                  <a:ext uri="{FF2B5EF4-FFF2-40B4-BE49-F238E27FC236}">
                    <a16:creationId xmlns:a16="http://schemas.microsoft.com/office/drawing/2014/main" id="{E7210E23-0976-6B8C-A835-D3BA054F4DA0}"/>
                  </a:ext>
                </a:extLst>
              </p:cNvPr>
              <p:cNvSpPr txBox="1">
                <a:spLocks noRot="1" noChangeAspect="1" noMove="1" noResize="1" noEditPoints="1" noAdjustHandles="1" noChangeArrowheads="1" noChangeShapeType="1" noTextEdit="1"/>
              </p:cNvSpPr>
              <p:nvPr/>
            </p:nvSpPr>
            <p:spPr>
              <a:xfrm>
                <a:off x="671203" y="1656413"/>
                <a:ext cx="3628421" cy="369332"/>
              </a:xfrm>
              <a:prstGeom prst="rect">
                <a:avLst/>
              </a:prstGeom>
              <a:blipFill>
                <a:blip r:embed="rId8"/>
                <a:stretch>
                  <a:fillRect l="-1008"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D7628C25-5A64-9F82-8141-043719C4DBBF}"/>
                  </a:ext>
                </a:extLst>
              </p:cNvPr>
              <p:cNvSpPr/>
              <p:nvPr/>
            </p:nvSpPr>
            <p:spPr>
              <a:xfrm>
                <a:off x="650856" y="2175410"/>
                <a:ext cx="5896422" cy="923330"/>
              </a:xfrm>
              <a:prstGeom prst="rect">
                <a:avLst/>
              </a:prstGeom>
              <a:noFill/>
            </p:spPr>
            <p:txBody>
              <a:bodyPr wrap="none">
                <a:spAutoFit/>
              </a:bodyPr>
              <a:lstStyle/>
              <a:p>
                <a:pPr marL="342900" indent="-342900">
                  <a:buFont typeface="Wingdings" panose="05000000000000000000" pitchFamily="2" charset="2"/>
                  <a:buChar char="§"/>
                </a:pPr>
                <a:r>
                  <a:rPr lang="en-US" altLang="ko-KR" dirty="0"/>
                  <a:t>Tetraquark candidates in the</a:t>
                </a:r>
                <a:r>
                  <a:rPr lang="ko-KR" altLang="en-US" dirty="0"/>
                  <a:t> </a:t>
                </a:r>
                <a:r>
                  <a:rPr lang="en-US" altLang="ko-KR" dirty="0"/>
                  <a:t>light quark sector</a:t>
                </a:r>
                <a:br>
                  <a:rPr lang="en-US" altLang="ko-KR" dirty="0"/>
                </a:br>
                <a:r>
                  <a:rPr lang="en-US" altLang="ko-KR" dirty="0"/>
                  <a:t>Light nonet: </a:t>
                </a:r>
                <a14:m>
                  <m:oMath xmlns:m="http://schemas.openxmlformats.org/officeDocument/2006/math">
                    <m:sSub>
                      <m:sSubPr>
                        <m:ctrlPr>
                          <a:rPr lang="en-US" altLang="ko-KR" i="1" smtClean="0">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𝑎</m:t>
                        </m:r>
                      </m:e>
                      <m:sub>
                        <m:r>
                          <a:rPr lang="en-US" altLang="ko-KR" i="1">
                            <a:solidFill>
                              <a:srgbClr val="0033CC"/>
                            </a:solidFill>
                            <a:latin typeface="Cambria Math" panose="02040503050406030204" pitchFamily="18" charset="0"/>
                          </a:rPr>
                          <m:t>0</m:t>
                        </m:r>
                      </m:sub>
                    </m:sSub>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980</m:t>
                        </m:r>
                      </m:e>
                    </m:d>
                    <m:r>
                      <a:rPr lang="en-US" altLang="ko-KR" i="1">
                        <a:solidFill>
                          <a:srgbClr val="0033CC"/>
                        </a:solidFill>
                        <a:latin typeface="Cambria Math" panose="02040503050406030204" pitchFamily="18" charset="0"/>
                      </a:rPr>
                      <m:t>,</m:t>
                    </m:r>
                    <m:sSubSup>
                      <m:sSubSupPr>
                        <m:ctrlPr>
                          <a:rPr lang="en-US" altLang="ko-KR" i="1">
                            <a:solidFill>
                              <a:srgbClr val="0033CC"/>
                            </a:solidFill>
                            <a:latin typeface="Cambria Math" panose="02040503050406030204" pitchFamily="18" charset="0"/>
                          </a:rPr>
                        </m:ctrlPr>
                      </m:sSubSupPr>
                      <m:e>
                        <m:r>
                          <a:rPr lang="en-US" altLang="ko-KR" i="1">
                            <a:solidFill>
                              <a:srgbClr val="0033CC"/>
                            </a:solidFill>
                            <a:latin typeface="Cambria Math" panose="02040503050406030204" pitchFamily="18" charset="0"/>
                          </a:rPr>
                          <m:t>𝐾</m:t>
                        </m:r>
                      </m:e>
                      <m:sub>
                        <m:r>
                          <a:rPr lang="en-US" altLang="ko-KR" i="1">
                            <a:solidFill>
                              <a:srgbClr val="0033CC"/>
                            </a:solidFill>
                            <a:latin typeface="Cambria Math" panose="02040503050406030204" pitchFamily="18" charset="0"/>
                          </a:rPr>
                          <m:t>0</m:t>
                        </m:r>
                      </m:sub>
                      <m:sup>
                        <m:r>
                          <a:rPr lang="en-US" altLang="ko-KR" i="1">
                            <a:solidFill>
                              <a:srgbClr val="0033CC"/>
                            </a:solidFill>
                            <a:latin typeface="Cambria Math" panose="02040503050406030204" pitchFamily="18" charset="0"/>
                          </a:rPr>
                          <m:t>∗</m:t>
                        </m:r>
                      </m:sup>
                    </m:sSubSup>
                    <m:d>
                      <m:dPr>
                        <m:ctrlPr>
                          <a:rPr lang="en-US" altLang="ko-KR" i="1">
                            <a:solidFill>
                              <a:srgbClr val="0033CC"/>
                            </a:solidFill>
                            <a:latin typeface="Cambria Math" panose="02040503050406030204" pitchFamily="18" charset="0"/>
                          </a:rPr>
                        </m:ctrlPr>
                      </m:dPr>
                      <m:e>
                        <m:r>
                          <a:rPr lang="en-US" altLang="ko-KR" b="0" i="1" smtClean="0">
                            <a:solidFill>
                              <a:srgbClr val="0033CC"/>
                            </a:solidFill>
                            <a:latin typeface="Cambria Math" panose="02040503050406030204" pitchFamily="18" charset="0"/>
                          </a:rPr>
                          <m:t>7</m:t>
                        </m:r>
                        <m:r>
                          <a:rPr lang="en-US" altLang="ko-KR" i="1">
                            <a:solidFill>
                              <a:srgbClr val="0033CC"/>
                            </a:solidFill>
                            <a:latin typeface="Cambria Math" panose="02040503050406030204" pitchFamily="18" charset="0"/>
                          </a:rPr>
                          <m:t>00</m:t>
                        </m:r>
                      </m:e>
                    </m:d>
                    <m:r>
                      <a:rPr lang="en-US" altLang="ko-KR" i="1">
                        <a:solidFill>
                          <a:srgbClr val="0033CC"/>
                        </a:solidFill>
                        <a:latin typeface="Cambria Math" panose="02040503050406030204" pitchFamily="18" charset="0"/>
                      </a:rPr>
                      <m:t>,</m:t>
                    </m:r>
                    <m:sSub>
                      <m:sSubPr>
                        <m:ctrlPr>
                          <a:rPr lang="en-US" altLang="ko-KR" i="1">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𝑓</m:t>
                        </m:r>
                      </m:e>
                      <m:sub>
                        <m:r>
                          <a:rPr lang="en-US" altLang="ko-KR" i="1">
                            <a:solidFill>
                              <a:srgbClr val="0033CC"/>
                            </a:solidFill>
                            <a:latin typeface="Cambria Math" panose="02040503050406030204" pitchFamily="18" charset="0"/>
                          </a:rPr>
                          <m:t>0</m:t>
                        </m:r>
                      </m:sub>
                    </m:sSub>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500</m:t>
                        </m:r>
                      </m:e>
                    </m:d>
                    <m:r>
                      <a:rPr lang="en-US" altLang="ko-KR" i="1">
                        <a:solidFill>
                          <a:srgbClr val="0033CC"/>
                        </a:solidFill>
                        <a:latin typeface="Cambria Math" panose="02040503050406030204" pitchFamily="18" charset="0"/>
                      </a:rPr>
                      <m:t>, </m:t>
                    </m:r>
                    <m:sSub>
                      <m:sSubPr>
                        <m:ctrlPr>
                          <a:rPr lang="en-US" altLang="ko-KR" i="1">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𝑓</m:t>
                        </m:r>
                      </m:e>
                      <m:sub>
                        <m:r>
                          <a:rPr lang="en-US" altLang="ko-KR" i="1">
                            <a:solidFill>
                              <a:srgbClr val="0033CC"/>
                            </a:solidFill>
                            <a:latin typeface="Cambria Math" panose="02040503050406030204" pitchFamily="18" charset="0"/>
                          </a:rPr>
                          <m:t>0</m:t>
                        </m:r>
                      </m:sub>
                    </m:sSub>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980</m:t>
                        </m:r>
                      </m:e>
                    </m:d>
                  </m:oMath>
                </a14:m>
                <a:br>
                  <a:rPr lang="en-US" altLang="ko-KR" dirty="0">
                    <a:solidFill>
                      <a:srgbClr val="0033CC"/>
                    </a:solidFill>
                  </a:rPr>
                </a:br>
                <a:r>
                  <a:rPr lang="en-US" altLang="ko-KR" dirty="0"/>
                  <a:t>Heavy nonet: </a:t>
                </a:r>
                <a14:m>
                  <m:oMath xmlns:m="http://schemas.openxmlformats.org/officeDocument/2006/math">
                    <m:sSub>
                      <m:sSubPr>
                        <m:ctrlPr>
                          <a:rPr lang="en-US" altLang="ko-KR" i="1" smtClean="0">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𝑎</m:t>
                        </m:r>
                      </m:e>
                      <m:sub>
                        <m:r>
                          <a:rPr lang="en-US" altLang="ko-KR" i="1">
                            <a:solidFill>
                              <a:srgbClr val="0033CC"/>
                            </a:solidFill>
                            <a:latin typeface="Cambria Math" panose="02040503050406030204" pitchFamily="18" charset="0"/>
                          </a:rPr>
                          <m:t>0</m:t>
                        </m:r>
                      </m:sub>
                    </m:sSub>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1450</m:t>
                        </m:r>
                      </m:e>
                    </m:d>
                    <m:r>
                      <a:rPr lang="en-US" altLang="ko-KR" i="1">
                        <a:solidFill>
                          <a:srgbClr val="0033CC"/>
                        </a:solidFill>
                        <a:latin typeface="Cambria Math" panose="02040503050406030204" pitchFamily="18" charset="0"/>
                      </a:rPr>
                      <m:t>,</m:t>
                    </m:r>
                    <m:sSubSup>
                      <m:sSubSupPr>
                        <m:ctrlPr>
                          <a:rPr lang="en-US" altLang="ko-KR" i="1">
                            <a:solidFill>
                              <a:srgbClr val="0033CC"/>
                            </a:solidFill>
                            <a:latin typeface="Cambria Math" panose="02040503050406030204" pitchFamily="18" charset="0"/>
                          </a:rPr>
                        </m:ctrlPr>
                      </m:sSubSupPr>
                      <m:e>
                        <m:r>
                          <a:rPr lang="en-US" altLang="ko-KR" i="1">
                            <a:solidFill>
                              <a:srgbClr val="0033CC"/>
                            </a:solidFill>
                            <a:latin typeface="Cambria Math" panose="02040503050406030204" pitchFamily="18" charset="0"/>
                          </a:rPr>
                          <m:t>𝐾</m:t>
                        </m:r>
                      </m:e>
                      <m:sub>
                        <m:r>
                          <a:rPr lang="en-US" altLang="ko-KR" i="1">
                            <a:solidFill>
                              <a:srgbClr val="0033CC"/>
                            </a:solidFill>
                            <a:latin typeface="Cambria Math" panose="02040503050406030204" pitchFamily="18" charset="0"/>
                          </a:rPr>
                          <m:t>0</m:t>
                        </m:r>
                      </m:sub>
                      <m:sup>
                        <m:r>
                          <a:rPr lang="en-US" altLang="ko-KR" i="1">
                            <a:solidFill>
                              <a:srgbClr val="0033CC"/>
                            </a:solidFill>
                            <a:latin typeface="Cambria Math" panose="02040503050406030204" pitchFamily="18" charset="0"/>
                          </a:rPr>
                          <m:t>∗</m:t>
                        </m:r>
                      </m:sup>
                    </m:sSubSup>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1430</m:t>
                        </m:r>
                      </m:e>
                    </m:d>
                    <m:r>
                      <a:rPr lang="en-US" altLang="ko-KR" i="1">
                        <a:solidFill>
                          <a:srgbClr val="0033CC"/>
                        </a:solidFill>
                        <a:latin typeface="Cambria Math" panose="02040503050406030204" pitchFamily="18" charset="0"/>
                      </a:rPr>
                      <m:t>, </m:t>
                    </m:r>
                    <m:sSub>
                      <m:sSubPr>
                        <m:ctrlPr>
                          <a:rPr lang="en-US" altLang="ko-KR" i="1">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𝑓</m:t>
                        </m:r>
                      </m:e>
                      <m:sub>
                        <m:r>
                          <a:rPr lang="en-US" altLang="ko-KR" i="1">
                            <a:solidFill>
                              <a:srgbClr val="0033CC"/>
                            </a:solidFill>
                            <a:latin typeface="Cambria Math" panose="02040503050406030204" pitchFamily="18" charset="0"/>
                          </a:rPr>
                          <m:t>0</m:t>
                        </m:r>
                      </m:sub>
                    </m:sSub>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1370</m:t>
                        </m:r>
                      </m:e>
                    </m:d>
                    <m:r>
                      <a:rPr lang="en-US" altLang="ko-KR" i="1">
                        <a:solidFill>
                          <a:srgbClr val="0033CC"/>
                        </a:solidFill>
                        <a:latin typeface="Cambria Math" panose="02040503050406030204" pitchFamily="18" charset="0"/>
                      </a:rPr>
                      <m:t>,</m:t>
                    </m:r>
                    <m:sSub>
                      <m:sSubPr>
                        <m:ctrlPr>
                          <a:rPr lang="en-US" altLang="ko-KR" i="1">
                            <a:solidFill>
                              <a:srgbClr val="0033CC"/>
                            </a:solidFill>
                            <a:latin typeface="Cambria Math" panose="02040503050406030204" pitchFamily="18" charset="0"/>
                          </a:rPr>
                        </m:ctrlPr>
                      </m:sSubPr>
                      <m:e>
                        <m:r>
                          <a:rPr lang="en-US" altLang="ko-KR" i="1">
                            <a:solidFill>
                              <a:srgbClr val="0033CC"/>
                            </a:solidFill>
                            <a:latin typeface="Cambria Math" panose="02040503050406030204" pitchFamily="18" charset="0"/>
                          </a:rPr>
                          <m:t>𝑓</m:t>
                        </m:r>
                      </m:e>
                      <m:sub>
                        <m:r>
                          <a:rPr lang="en-US" altLang="ko-KR" i="1">
                            <a:solidFill>
                              <a:srgbClr val="0033CC"/>
                            </a:solidFill>
                            <a:latin typeface="Cambria Math" panose="02040503050406030204" pitchFamily="18" charset="0"/>
                          </a:rPr>
                          <m:t>0</m:t>
                        </m:r>
                      </m:sub>
                    </m:sSub>
                    <m:d>
                      <m:dPr>
                        <m:ctrlPr>
                          <a:rPr lang="en-US" altLang="ko-KR" i="1">
                            <a:solidFill>
                              <a:srgbClr val="0033CC"/>
                            </a:solidFill>
                            <a:latin typeface="Cambria Math" panose="02040503050406030204" pitchFamily="18" charset="0"/>
                          </a:rPr>
                        </m:ctrlPr>
                      </m:dPr>
                      <m:e>
                        <m:r>
                          <a:rPr lang="en-US" altLang="ko-KR" i="1">
                            <a:solidFill>
                              <a:srgbClr val="0033CC"/>
                            </a:solidFill>
                            <a:latin typeface="Cambria Math" panose="02040503050406030204" pitchFamily="18" charset="0"/>
                          </a:rPr>
                          <m:t>1500</m:t>
                        </m:r>
                      </m:e>
                    </m:d>
                  </m:oMath>
                </a14:m>
                <a:r>
                  <a:rPr lang="en-US" altLang="ko-KR" dirty="0"/>
                  <a:t> </a:t>
                </a:r>
              </a:p>
            </p:txBody>
          </p:sp>
        </mc:Choice>
        <mc:Fallback xmlns="">
          <p:sp>
            <p:nvSpPr>
              <p:cNvPr id="16" name="직사각형 15">
                <a:extLst>
                  <a:ext uri="{FF2B5EF4-FFF2-40B4-BE49-F238E27FC236}">
                    <a16:creationId xmlns:a16="http://schemas.microsoft.com/office/drawing/2014/main" id="{D7628C25-5A64-9F82-8141-043719C4DBBF}"/>
                  </a:ext>
                </a:extLst>
              </p:cNvPr>
              <p:cNvSpPr>
                <a:spLocks noRot="1" noChangeAspect="1" noMove="1" noResize="1" noEditPoints="1" noAdjustHandles="1" noChangeArrowheads="1" noChangeShapeType="1" noTextEdit="1"/>
              </p:cNvSpPr>
              <p:nvPr/>
            </p:nvSpPr>
            <p:spPr>
              <a:xfrm>
                <a:off x="650856" y="2175410"/>
                <a:ext cx="5896422" cy="923330"/>
              </a:xfrm>
              <a:prstGeom prst="rect">
                <a:avLst/>
              </a:prstGeom>
              <a:blipFill>
                <a:blip r:embed="rId9"/>
                <a:stretch>
                  <a:fillRect l="-724" t="-3974" b="-9934"/>
                </a:stretch>
              </a:blipFill>
            </p:spPr>
            <p:txBody>
              <a:bodyPr/>
              <a:lstStyle/>
              <a:p>
                <a:r>
                  <a:rPr lang="ko-KR" altLang="en-US">
                    <a:noFill/>
                  </a:rPr>
                  <a:t> </a:t>
                </a:r>
              </a:p>
            </p:txBody>
          </p:sp>
        </mc:Fallback>
      </mc:AlternateContent>
      <p:sp>
        <p:nvSpPr>
          <p:cNvPr id="25" name="TextBox 24">
            <a:extLst>
              <a:ext uri="{FF2B5EF4-FFF2-40B4-BE49-F238E27FC236}">
                <a16:creationId xmlns:a16="http://schemas.microsoft.com/office/drawing/2014/main" id="{74FDAC4A-D5A7-2370-6A12-7CECC4B10755}"/>
              </a:ext>
            </a:extLst>
          </p:cNvPr>
          <p:cNvSpPr txBox="1"/>
          <p:nvPr/>
        </p:nvSpPr>
        <p:spPr>
          <a:xfrm>
            <a:off x="735524" y="363365"/>
            <a:ext cx="6243772" cy="400110"/>
          </a:xfrm>
          <a:prstGeom prst="rect">
            <a:avLst/>
          </a:prstGeom>
          <a:solidFill>
            <a:schemeClr val="accent4">
              <a:lumMod val="20000"/>
              <a:lumOff val="80000"/>
            </a:schemeClr>
          </a:solidFill>
        </p:spPr>
        <p:txBody>
          <a:bodyPr wrap="square">
            <a:spAutoFit/>
          </a:bodyPr>
          <a:lstStyle/>
          <a:p>
            <a:r>
              <a:rPr lang="en-US" altLang="ko-KR" sz="2000" dirty="0"/>
              <a:t>There are various candidates for multiquarks in literatures.</a:t>
            </a:r>
            <a:endParaRPr lang="ko-KR" altLang="en-US" sz="20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C935B75-0653-30E1-8744-8DDD9FDB7D18}"/>
                  </a:ext>
                </a:extLst>
              </p:cNvPr>
              <p:cNvSpPr txBox="1"/>
              <p:nvPr/>
            </p:nvSpPr>
            <p:spPr>
              <a:xfrm>
                <a:off x="6887185" y="6049682"/>
                <a:ext cx="1809345" cy="400110"/>
              </a:xfrm>
              <a:prstGeom prst="rect">
                <a:avLst/>
              </a:prstGeom>
              <a:noFill/>
            </p:spPr>
            <p:txBody>
              <a:bodyPr wrap="square">
                <a:spAutoFit/>
              </a:bodyPr>
              <a:lstStyle/>
              <a:p>
                <a14:m>
                  <m:oMath xmlns:m="http://schemas.openxmlformats.org/officeDocument/2006/math">
                    <m:sSub>
                      <m:sSubPr>
                        <m:ctrlPr>
                          <a:rPr lang="en-US" altLang="ko-KR" sz="1000" i="1" smtClean="0">
                            <a:latin typeface="Cambria Math" panose="02040503050406030204" pitchFamily="18" charset="0"/>
                          </a:rPr>
                        </m:ctrlPr>
                      </m:sSubPr>
                      <m:e>
                        <m:r>
                          <a:rPr lang="en-US" altLang="ko-KR" sz="1000" b="0" i="1" smtClean="0">
                            <a:latin typeface="Cambria Math" panose="02040503050406030204" pitchFamily="18" charset="0"/>
                          </a:rPr>
                          <m:t>𝑃</m:t>
                        </m:r>
                      </m:e>
                      <m:sub>
                        <m:r>
                          <a:rPr lang="en-US" altLang="ko-KR" sz="1000" b="0" i="1" smtClean="0">
                            <a:latin typeface="Cambria Math" panose="02040503050406030204" pitchFamily="18" charset="0"/>
                          </a:rPr>
                          <m:t>𝑐</m:t>
                        </m:r>
                      </m:sub>
                    </m:sSub>
                    <m:d>
                      <m:dPr>
                        <m:ctrlPr>
                          <a:rPr lang="en-US" altLang="ko-KR" sz="1000" b="0" i="1" smtClean="0">
                            <a:latin typeface="Cambria Math" panose="02040503050406030204" pitchFamily="18" charset="0"/>
                          </a:rPr>
                        </m:ctrlPr>
                      </m:dPr>
                      <m:e>
                        <m:r>
                          <a:rPr lang="en-US" altLang="ko-KR" sz="1000" b="0" i="1" smtClean="0">
                            <a:latin typeface="Cambria Math" panose="02040503050406030204" pitchFamily="18" charset="0"/>
                          </a:rPr>
                          <m:t>4312</m:t>
                        </m:r>
                      </m:e>
                    </m:d>
                  </m:oMath>
                </a14:m>
                <a:r>
                  <a:rPr lang="en-US" altLang="ko-KR" sz="1000" i="1" dirty="0">
                    <a:latin typeface="Cambria Math" panose="02040503050406030204" pitchFamily="18" charset="0"/>
                  </a:rPr>
                  <a:t>, </a:t>
                </a:r>
                <a14:m>
                  <m:oMath xmlns:m="http://schemas.openxmlformats.org/officeDocument/2006/math">
                    <m:sSub>
                      <m:sSubPr>
                        <m:ctrlPr>
                          <a:rPr lang="en-US" altLang="ko-KR" sz="1000" i="1">
                            <a:latin typeface="Cambria Math" panose="02040503050406030204" pitchFamily="18" charset="0"/>
                          </a:rPr>
                        </m:ctrlPr>
                      </m:sSubPr>
                      <m:e>
                        <m:r>
                          <a:rPr lang="en-US" altLang="ko-KR" sz="1000" i="1">
                            <a:latin typeface="Cambria Math" panose="02040503050406030204" pitchFamily="18" charset="0"/>
                          </a:rPr>
                          <m:t>𝑃</m:t>
                        </m:r>
                      </m:e>
                      <m:sub>
                        <m:r>
                          <a:rPr lang="en-US" altLang="ko-KR" sz="1000" i="1">
                            <a:latin typeface="Cambria Math" panose="02040503050406030204" pitchFamily="18" charset="0"/>
                          </a:rPr>
                          <m:t>𝑐</m:t>
                        </m:r>
                      </m:sub>
                    </m:sSub>
                    <m:d>
                      <m:dPr>
                        <m:ctrlPr>
                          <a:rPr lang="en-US" altLang="ko-KR" sz="1000" i="1">
                            <a:latin typeface="Cambria Math" panose="02040503050406030204" pitchFamily="18" charset="0"/>
                          </a:rPr>
                        </m:ctrlPr>
                      </m:dPr>
                      <m:e>
                        <m:r>
                          <a:rPr lang="en-US" altLang="ko-KR" sz="1000" i="1">
                            <a:latin typeface="Cambria Math" panose="02040503050406030204" pitchFamily="18" charset="0"/>
                          </a:rPr>
                          <m:t>44</m:t>
                        </m:r>
                        <m:r>
                          <a:rPr lang="en-US" altLang="ko-KR" sz="1000" b="0" i="1" smtClean="0">
                            <a:latin typeface="Cambria Math" panose="02040503050406030204" pitchFamily="18" charset="0"/>
                          </a:rPr>
                          <m:t>40</m:t>
                        </m:r>
                      </m:e>
                    </m:d>
                  </m:oMath>
                </a14:m>
                <a:r>
                  <a:rPr lang="en-US" altLang="ko-KR" sz="1000" i="1" dirty="0">
                    <a:latin typeface="Cambria Math" panose="02040503050406030204" pitchFamily="18" charset="0"/>
                  </a:rPr>
                  <a:t>, </a:t>
                </a:r>
                <a14:m>
                  <m:oMath xmlns:m="http://schemas.openxmlformats.org/officeDocument/2006/math">
                    <m:sSub>
                      <m:sSubPr>
                        <m:ctrlPr>
                          <a:rPr lang="en-US" altLang="ko-KR" sz="1000" i="1">
                            <a:latin typeface="Cambria Math" panose="02040503050406030204" pitchFamily="18" charset="0"/>
                          </a:rPr>
                        </m:ctrlPr>
                      </m:sSubPr>
                      <m:e>
                        <m:r>
                          <a:rPr lang="en-US" altLang="ko-KR" sz="1000" i="1">
                            <a:latin typeface="Cambria Math" panose="02040503050406030204" pitchFamily="18" charset="0"/>
                          </a:rPr>
                          <m:t>𝑃</m:t>
                        </m:r>
                      </m:e>
                      <m:sub>
                        <m:r>
                          <a:rPr lang="en-US" altLang="ko-KR" sz="1000" i="1">
                            <a:latin typeface="Cambria Math" panose="02040503050406030204" pitchFamily="18" charset="0"/>
                          </a:rPr>
                          <m:t>𝑐</m:t>
                        </m:r>
                      </m:sub>
                    </m:sSub>
                    <m:d>
                      <m:dPr>
                        <m:ctrlPr>
                          <a:rPr lang="en-US" altLang="ko-KR" sz="1000" i="1">
                            <a:latin typeface="Cambria Math" panose="02040503050406030204" pitchFamily="18" charset="0"/>
                          </a:rPr>
                        </m:ctrlPr>
                      </m:dPr>
                      <m:e>
                        <m:r>
                          <a:rPr lang="en-US" altLang="ko-KR" sz="1000" i="1">
                            <a:latin typeface="Cambria Math" panose="02040503050406030204" pitchFamily="18" charset="0"/>
                          </a:rPr>
                          <m:t>445</m:t>
                        </m:r>
                        <m:r>
                          <a:rPr lang="en-US" altLang="ko-KR" sz="1000" b="0" i="1" smtClean="0">
                            <a:latin typeface="Cambria Math" panose="02040503050406030204" pitchFamily="18" charset="0"/>
                          </a:rPr>
                          <m:t>7</m:t>
                        </m:r>
                      </m:e>
                    </m:d>
                  </m:oMath>
                </a14:m>
                <a:endParaRPr lang="en-US" altLang="ko-KR" sz="1000" i="1" dirty="0">
                  <a:latin typeface="Cambria Math" panose="02040503050406030204" pitchFamily="18" charset="0"/>
                </a:endParaRPr>
              </a:p>
              <a:p>
                <a:r>
                  <a:rPr lang="en-US" altLang="ko-KR" sz="1000" dirty="0" err="1"/>
                  <a:t>LHCb</a:t>
                </a:r>
                <a:r>
                  <a:rPr lang="en-US" altLang="ko-KR" sz="1000" dirty="0"/>
                  <a:t>, PRL 122, 222001 (2019)</a:t>
                </a:r>
                <a:endParaRPr lang="en-US" altLang="ko-KR" sz="1000" i="1" dirty="0">
                  <a:latin typeface="Cambria Math" panose="02040503050406030204" pitchFamily="18" charset="0"/>
                </a:endParaRPr>
              </a:p>
            </p:txBody>
          </p:sp>
        </mc:Choice>
        <mc:Fallback xmlns="">
          <p:sp>
            <p:nvSpPr>
              <p:cNvPr id="21" name="TextBox 20">
                <a:extLst>
                  <a:ext uri="{FF2B5EF4-FFF2-40B4-BE49-F238E27FC236}">
                    <a16:creationId xmlns:a16="http://schemas.microsoft.com/office/drawing/2014/main" id="{2C935B75-0653-30E1-8744-8DDD9FDB7D18}"/>
                  </a:ext>
                </a:extLst>
              </p:cNvPr>
              <p:cNvSpPr txBox="1">
                <a:spLocks noRot="1" noChangeAspect="1" noMove="1" noResize="1" noEditPoints="1" noAdjustHandles="1" noChangeArrowheads="1" noChangeShapeType="1" noTextEdit="1"/>
              </p:cNvSpPr>
              <p:nvPr/>
            </p:nvSpPr>
            <p:spPr>
              <a:xfrm>
                <a:off x="6887185" y="6049682"/>
                <a:ext cx="1809345" cy="400110"/>
              </a:xfrm>
              <a:prstGeom prst="rect">
                <a:avLst/>
              </a:prstGeom>
              <a:blipFill>
                <a:blip r:embed="rId10"/>
                <a:stretch>
                  <a:fillRect b="-9091"/>
                </a:stretch>
              </a:blipFill>
            </p:spPr>
            <p:txBody>
              <a:bodyPr/>
              <a:lstStyle/>
              <a:p>
                <a:r>
                  <a:rPr lang="ko-KR" altLang="en-US">
                    <a:noFill/>
                  </a:rPr>
                  <a:t> </a:t>
                </a:r>
              </a:p>
            </p:txBody>
          </p:sp>
        </mc:Fallback>
      </mc:AlternateContent>
      <p:grpSp>
        <p:nvGrpSpPr>
          <p:cNvPr id="11" name="그룹 10">
            <a:extLst>
              <a:ext uri="{FF2B5EF4-FFF2-40B4-BE49-F238E27FC236}">
                <a16:creationId xmlns:a16="http://schemas.microsoft.com/office/drawing/2014/main" id="{4143A8C1-5D12-28D5-11A2-FF720CCA91FB}"/>
              </a:ext>
            </a:extLst>
          </p:cNvPr>
          <p:cNvGrpSpPr/>
          <p:nvPr/>
        </p:nvGrpSpPr>
        <p:grpSpPr>
          <a:xfrm>
            <a:off x="1129811" y="4790525"/>
            <a:ext cx="2589802" cy="1146358"/>
            <a:chOff x="1848271" y="4865170"/>
            <a:chExt cx="2589802" cy="1146358"/>
          </a:xfrm>
        </p:grpSpPr>
        <mc:AlternateContent xmlns:mc="http://schemas.openxmlformats.org/markup-compatibility/2006" xmlns:a14="http://schemas.microsoft.com/office/drawing/2010/main">
          <mc:Choice Requires="a14">
            <p:sp>
              <p:nvSpPr>
                <p:cNvPr id="30" name="직사각형 29">
                  <a:extLst>
                    <a:ext uri="{FF2B5EF4-FFF2-40B4-BE49-F238E27FC236}">
                      <a16:creationId xmlns:a16="http://schemas.microsoft.com/office/drawing/2014/main" id="{268B9E80-59BF-8D6B-91A9-7B6A531D94EC}"/>
                    </a:ext>
                  </a:extLst>
                </p:cNvPr>
                <p:cNvSpPr/>
                <p:nvPr/>
              </p:nvSpPr>
              <p:spPr>
                <a:xfrm>
                  <a:off x="3351429" y="5018102"/>
                  <a:ext cx="1086644" cy="307777"/>
                </a:xfrm>
                <a:prstGeom prst="rect">
                  <a:avLst/>
                </a:prstGeom>
              </p:spPr>
              <p:txBody>
                <a:bodyPr wrap="none">
                  <a:spAutoFit/>
                </a:bodyPr>
                <a:lstStyle/>
                <a:p>
                  <a:r>
                    <a:rPr lang="en-US" altLang="ko-KR" sz="1400" dirty="0"/>
                    <a:t>(</a:t>
                  </a:r>
                  <a14:m>
                    <m:oMath xmlns:m="http://schemas.openxmlformats.org/officeDocument/2006/math">
                      <m:r>
                        <a:rPr lang="en-US" altLang="ko-KR" sz="1400" i="1" dirty="0">
                          <a:latin typeface="Cambria Math" panose="02040503050406030204" pitchFamily="18" charset="0"/>
                        </a:rPr>
                        <m:t>𝑞</m:t>
                      </m:r>
                      <m:r>
                        <a:rPr lang="en-US" altLang="ko-KR" sz="1400" i="1" dirty="0">
                          <a:latin typeface="Cambria Math" panose="02040503050406030204" pitchFamily="18" charset="0"/>
                        </a:rPr>
                        <m:t>=</m:t>
                      </m:r>
                      <m:r>
                        <a:rPr lang="en-US" altLang="ko-KR" sz="1400" i="1" dirty="0">
                          <a:latin typeface="Cambria Math" panose="02040503050406030204" pitchFamily="18" charset="0"/>
                        </a:rPr>
                        <m:t>𝑢</m:t>
                      </m:r>
                      <m:r>
                        <a:rPr lang="en-US" altLang="ko-KR" sz="1400" i="1" dirty="0">
                          <a:latin typeface="Cambria Math" panose="02040503050406030204" pitchFamily="18" charset="0"/>
                        </a:rPr>
                        <m:t>,</m:t>
                      </m:r>
                      <m:r>
                        <a:rPr lang="en-US" altLang="ko-KR" sz="1400" i="1" dirty="0">
                          <a:latin typeface="Cambria Math" panose="02040503050406030204" pitchFamily="18" charset="0"/>
                        </a:rPr>
                        <m:t>𝑑</m:t>
                      </m:r>
                      <m:r>
                        <a:rPr lang="en-US" altLang="ko-KR" sz="1400" i="1" dirty="0">
                          <a:latin typeface="Cambria Math" panose="02040503050406030204" pitchFamily="18" charset="0"/>
                        </a:rPr>
                        <m:t>,</m:t>
                      </m:r>
                      <m:r>
                        <a:rPr lang="en-US" altLang="ko-KR" sz="1400" i="1" dirty="0">
                          <a:latin typeface="Cambria Math" panose="02040503050406030204" pitchFamily="18" charset="0"/>
                        </a:rPr>
                        <m:t>𝑠</m:t>
                      </m:r>
                      <m:r>
                        <a:rPr lang="en-US" altLang="ko-KR" sz="1400" i="1" dirty="0">
                          <a:latin typeface="Cambria Math" panose="02040503050406030204" pitchFamily="18" charset="0"/>
                        </a:rPr>
                        <m:t>)</m:t>
                      </m:r>
                    </m:oMath>
                  </a14:m>
                  <a:endParaRPr lang="ko-KR" altLang="en-US" sz="1400" dirty="0"/>
                </a:p>
              </p:txBody>
            </p:sp>
          </mc:Choice>
          <mc:Fallback xmlns="">
            <p:sp>
              <p:nvSpPr>
                <p:cNvPr id="30" name="직사각형 29">
                  <a:extLst>
                    <a:ext uri="{FF2B5EF4-FFF2-40B4-BE49-F238E27FC236}">
                      <a16:creationId xmlns:a16="http://schemas.microsoft.com/office/drawing/2014/main" id="{268B9E80-59BF-8D6B-91A9-7B6A531D94EC}"/>
                    </a:ext>
                  </a:extLst>
                </p:cNvPr>
                <p:cNvSpPr>
                  <a:spLocks noRot="1" noChangeAspect="1" noMove="1" noResize="1" noEditPoints="1" noAdjustHandles="1" noChangeArrowheads="1" noChangeShapeType="1" noTextEdit="1"/>
                </p:cNvSpPr>
                <p:nvPr/>
              </p:nvSpPr>
              <p:spPr>
                <a:xfrm>
                  <a:off x="3351429" y="5018102"/>
                  <a:ext cx="1086644" cy="307777"/>
                </a:xfrm>
                <a:prstGeom prst="rect">
                  <a:avLst/>
                </a:prstGeom>
                <a:blipFill>
                  <a:blip r:embed="rId11"/>
                  <a:stretch>
                    <a:fillRect l="-1685" t="-3922" b="-19608"/>
                  </a:stretch>
                </a:blipFill>
              </p:spPr>
              <p:txBody>
                <a:bodyPr/>
                <a:lstStyle/>
                <a:p>
                  <a:r>
                    <a:rPr lang="ko-KR" altLang="en-US">
                      <a:noFill/>
                    </a:rPr>
                    <a:t> </a:t>
                  </a:r>
                </a:p>
              </p:txBody>
            </p:sp>
          </mc:Fallback>
        </mc:AlternateContent>
        <p:grpSp>
          <p:nvGrpSpPr>
            <p:cNvPr id="10" name="그룹 9">
              <a:extLst>
                <a:ext uri="{FF2B5EF4-FFF2-40B4-BE49-F238E27FC236}">
                  <a16:creationId xmlns:a16="http://schemas.microsoft.com/office/drawing/2014/main" id="{9F0C26F1-C5AD-10BA-83E8-CD440B1E6F59}"/>
                </a:ext>
              </a:extLst>
            </p:cNvPr>
            <p:cNvGrpSpPr/>
            <p:nvPr/>
          </p:nvGrpSpPr>
          <p:grpSpPr>
            <a:xfrm>
              <a:off x="1928302" y="4865170"/>
              <a:ext cx="1417320" cy="676634"/>
              <a:chOff x="1928302" y="4865170"/>
              <a:chExt cx="1417320" cy="676634"/>
            </a:xfrm>
          </p:grpSpPr>
          <p:sp>
            <p:nvSpPr>
              <p:cNvPr id="31" name="타원 30">
                <a:extLst>
                  <a:ext uri="{FF2B5EF4-FFF2-40B4-BE49-F238E27FC236}">
                    <a16:creationId xmlns:a16="http://schemas.microsoft.com/office/drawing/2014/main" id="{5DC0725F-5715-C202-D403-2726E5AEFFBF}"/>
                  </a:ext>
                </a:extLst>
              </p:cNvPr>
              <p:cNvSpPr/>
              <p:nvPr/>
            </p:nvSpPr>
            <p:spPr>
              <a:xfrm>
                <a:off x="2016337" y="4986192"/>
                <a:ext cx="535278" cy="427086"/>
              </a:xfrm>
              <a:prstGeom prst="ellipse">
                <a:avLst/>
              </a:prstGeom>
              <a:solidFill>
                <a:schemeClr val="accent2">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3" name="직사각형 32">
                    <a:extLst>
                      <a:ext uri="{FF2B5EF4-FFF2-40B4-BE49-F238E27FC236}">
                        <a16:creationId xmlns:a16="http://schemas.microsoft.com/office/drawing/2014/main" id="{2B6769DC-A47E-3569-E1D8-E0D1FAD9F48B}"/>
                      </a:ext>
                    </a:extLst>
                  </p:cNvPr>
                  <p:cNvSpPr/>
                  <p:nvPr/>
                </p:nvSpPr>
                <p:spPr>
                  <a:xfrm>
                    <a:off x="2092577" y="5015461"/>
                    <a:ext cx="39378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solidFill>
                                <a:schemeClr val="tx1"/>
                              </a:solidFill>
                              <a:latin typeface="Cambria Math" panose="02040503050406030204" pitchFamily="18" charset="0"/>
                            </a:rPr>
                            <m:t>𝑞𝑞</m:t>
                          </m:r>
                        </m:oMath>
                      </m:oMathPara>
                    </a14:m>
                    <a:endParaRPr lang="ko-KR" altLang="en-US" dirty="0">
                      <a:solidFill>
                        <a:schemeClr val="tx1"/>
                      </a:solidFill>
                    </a:endParaRPr>
                  </a:p>
                </p:txBody>
              </p:sp>
            </mc:Choice>
            <mc:Fallback xmlns="">
              <p:sp>
                <p:nvSpPr>
                  <p:cNvPr id="33" name="직사각형 32">
                    <a:extLst>
                      <a:ext uri="{FF2B5EF4-FFF2-40B4-BE49-F238E27FC236}">
                        <a16:creationId xmlns:a16="http://schemas.microsoft.com/office/drawing/2014/main" id="{2B6769DC-A47E-3569-E1D8-E0D1FAD9F48B}"/>
                      </a:ext>
                    </a:extLst>
                  </p:cNvPr>
                  <p:cNvSpPr>
                    <a:spLocks noRot="1" noChangeAspect="1" noMove="1" noResize="1" noEditPoints="1" noAdjustHandles="1" noChangeArrowheads="1" noChangeShapeType="1" noTextEdit="1"/>
                  </p:cNvSpPr>
                  <p:nvPr/>
                </p:nvSpPr>
                <p:spPr>
                  <a:xfrm>
                    <a:off x="2092577" y="5015461"/>
                    <a:ext cx="393782" cy="369332"/>
                  </a:xfrm>
                  <a:prstGeom prst="rect">
                    <a:avLst/>
                  </a:prstGeom>
                  <a:blipFill>
                    <a:blip r:embed="rId12"/>
                    <a:stretch>
                      <a:fillRect r="-6154" b="-6667"/>
                    </a:stretch>
                  </a:blipFill>
                </p:spPr>
                <p:txBody>
                  <a:bodyPr/>
                  <a:lstStyle/>
                  <a:p>
                    <a:r>
                      <a:rPr lang="ko-KR" altLang="en-US">
                        <a:noFill/>
                      </a:rPr>
                      <a:t> </a:t>
                    </a:r>
                  </a:p>
                </p:txBody>
              </p:sp>
            </mc:Fallback>
          </mc:AlternateContent>
          <p:sp>
            <p:nvSpPr>
              <p:cNvPr id="34" name="타원 33">
                <a:extLst>
                  <a:ext uri="{FF2B5EF4-FFF2-40B4-BE49-F238E27FC236}">
                    <a16:creationId xmlns:a16="http://schemas.microsoft.com/office/drawing/2014/main" id="{D39BCCC8-2C64-F928-1E8F-6174C9C6668B}"/>
                  </a:ext>
                </a:extLst>
              </p:cNvPr>
              <p:cNvSpPr/>
              <p:nvPr/>
            </p:nvSpPr>
            <p:spPr>
              <a:xfrm>
                <a:off x="2673629" y="4988467"/>
                <a:ext cx="535278" cy="427086"/>
              </a:xfrm>
              <a:prstGeom prst="ellipse">
                <a:avLst/>
              </a:prstGeom>
              <a:solidFill>
                <a:schemeClr val="accent5">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5" name="직사각형 34">
                    <a:extLst>
                      <a:ext uri="{FF2B5EF4-FFF2-40B4-BE49-F238E27FC236}">
                        <a16:creationId xmlns:a16="http://schemas.microsoft.com/office/drawing/2014/main" id="{2AC4FDC9-62EF-8FA5-3624-4DBB803A5770}"/>
                      </a:ext>
                    </a:extLst>
                  </p:cNvPr>
                  <p:cNvSpPr/>
                  <p:nvPr/>
                </p:nvSpPr>
                <p:spPr>
                  <a:xfrm>
                    <a:off x="2737251" y="5011756"/>
                    <a:ext cx="39934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ko-KR" i="1" smtClean="0">
                                  <a:solidFill>
                                    <a:schemeClr val="tx1"/>
                                  </a:solidFill>
                                  <a:latin typeface="Cambria Math" panose="02040503050406030204" pitchFamily="18" charset="0"/>
                                </a:rPr>
                              </m:ctrlPr>
                            </m:accPr>
                            <m:e>
                              <m:r>
                                <a:rPr lang="en-US" altLang="ko-KR" i="1">
                                  <a:solidFill>
                                    <a:schemeClr val="tx1"/>
                                  </a:solidFill>
                                  <a:latin typeface="Cambria Math" panose="02040503050406030204" pitchFamily="18" charset="0"/>
                                </a:rPr>
                                <m:t>𝑞</m:t>
                              </m:r>
                            </m:e>
                          </m:acc>
                          <m:acc>
                            <m:accPr>
                              <m:chr m:val="̅"/>
                              <m:ctrlPr>
                                <a:rPr lang="en-US" altLang="ko-KR" i="1">
                                  <a:solidFill>
                                    <a:schemeClr val="tx1"/>
                                  </a:solidFill>
                                  <a:latin typeface="Cambria Math" panose="02040503050406030204" pitchFamily="18" charset="0"/>
                                </a:rPr>
                              </m:ctrlPr>
                            </m:accPr>
                            <m:e>
                              <m:r>
                                <a:rPr lang="en-US" altLang="ko-KR" i="1">
                                  <a:solidFill>
                                    <a:schemeClr val="tx1"/>
                                  </a:solidFill>
                                  <a:latin typeface="Cambria Math" panose="02040503050406030204" pitchFamily="18" charset="0"/>
                                </a:rPr>
                                <m:t>𝑞</m:t>
                              </m:r>
                            </m:e>
                          </m:acc>
                        </m:oMath>
                      </m:oMathPara>
                    </a14:m>
                    <a:endParaRPr lang="ko-KR" altLang="en-US" dirty="0">
                      <a:solidFill>
                        <a:schemeClr val="tx1"/>
                      </a:solidFill>
                    </a:endParaRPr>
                  </a:p>
                </p:txBody>
              </p:sp>
            </mc:Choice>
            <mc:Fallback xmlns="">
              <p:sp>
                <p:nvSpPr>
                  <p:cNvPr id="35" name="직사각형 34">
                    <a:extLst>
                      <a:ext uri="{FF2B5EF4-FFF2-40B4-BE49-F238E27FC236}">
                        <a16:creationId xmlns:a16="http://schemas.microsoft.com/office/drawing/2014/main" id="{2AC4FDC9-62EF-8FA5-3624-4DBB803A5770}"/>
                      </a:ext>
                    </a:extLst>
                  </p:cNvPr>
                  <p:cNvSpPr>
                    <a:spLocks noRot="1" noChangeAspect="1" noMove="1" noResize="1" noEditPoints="1" noAdjustHandles="1" noChangeArrowheads="1" noChangeShapeType="1" noTextEdit="1"/>
                  </p:cNvSpPr>
                  <p:nvPr/>
                </p:nvSpPr>
                <p:spPr>
                  <a:xfrm>
                    <a:off x="2737251" y="5011756"/>
                    <a:ext cx="399346" cy="369332"/>
                  </a:xfrm>
                  <a:prstGeom prst="rect">
                    <a:avLst/>
                  </a:prstGeom>
                  <a:blipFill>
                    <a:blip r:embed="rId13"/>
                    <a:stretch>
                      <a:fillRect r="-21212" b="-6557"/>
                    </a:stretch>
                  </a:blipFill>
                </p:spPr>
                <p:txBody>
                  <a:bodyPr/>
                  <a:lstStyle/>
                  <a:p>
                    <a:r>
                      <a:rPr lang="ko-KR" altLang="en-US">
                        <a:noFill/>
                      </a:rPr>
                      <a:t> </a:t>
                    </a:r>
                  </a:p>
                </p:txBody>
              </p:sp>
            </mc:Fallback>
          </mc:AlternateContent>
          <p:sp>
            <p:nvSpPr>
              <p:cNvPr id="36" name="모서리가 둥근 직사각형 10">
                <a:extLst>
                  <a:ext uri="{FF2B5EF4-FFF2-40B4-BE49-F238E27FC236}">
                    <a16:creationId xmlns:a16="http://schemas.microsoft.com/office/drawing/2014/main" id="{C8D33B28-7150-A7CA-3560-DF712C6A129B}"/>
                  </a:ext>
                </a:extLst>
              </p:cNvPr>
              <p:cNvSpPr/>
              <p:nvPr/>
            </p:nvSpPr>
            <p:spPr>
              <a:xfrm>
                <a:off x="1928302" y="4865170"/>
                <a:ext cx="1417320" cy="676634"/>
              </a:xfrm>
              <a:prstGeom prst="roundRect">
                <a:avLst/>
              </a:prstGeom>
              <a:noFill/>
              <a:ln w="158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1F8E224-7529-C0FA-E16C-76E772BB952E}"/>
                    </a:ext>
                  </a:extLst>
                </p:cNvPr>
                <p:cNvSpPr txBox="1"/>
                <p:nvPr/>
              </p:nvSpPr>
              <p:spPr>
                <a:xfrm>
                  <a:off x="1848271" y="5613021"/>
                  <a:ext cx="1916349" cy="398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panose="02040503050406030204" pitchFamily="18" charset="0"/>
                                  </a:rPr>
                                  <m:t>3</m:t>
                                </m:r>
                              </m:e>
                            </m:acc>
                          </m:e>
                          <m:sub>
                            <m:r>
                              <a:rPr lang="en-US" altLang="ko-KR" i="1">
                                <a:latin typeface="Cambria Math" panose="02040503050406030204" pitchFamily="18" charset="0"/>
                              </a:rPr>
                              <m:t>𝑓</m:t>
                            </m:r>
                          </m:sub>
                        </m:sSub>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3</m:t>
                            </m:r>
                          </m:e>
                          <m:sub>
                            <m:r>
                              <a:rPr lang="en-US" altLang="ko-KR" i="1">
                                <a:latin typeface="Cambria Math" panose="02040503050406030204" pitchFamily="18" charset="0"/>
                                <a:ea typeface="Cambria Math" panose="02040503050406030204" pitchFamily="18" charset="0"/>
                              </a:rPr>
                              <m:t>𝑓</m:t>
                            </m:r>
                          </m:sub>
                        </m:sSub>
                        <m:r>
                          <a:rPr lang="en-US" altLang="ko-KR" i="1">
                            <a:latin typeface="Cambria Math" panose="02040503050406030204" pitchFamily="18" charset="0"/>
                            <a:ea typeface="Cambria Math" panose="02040503050406030204" pitchFamily="18" charset="0"/>
                          </a:rPr>
                          <m:t>=</m:t>
                        </m:r>
                        <m:sSub>
                          <m:sSubPr>
                            <m:ctrlPr>
                              <a:rPr lang="en-US" altLang="ko-KR" i="1" smtClean="0">
                                <a:solidFill>
                                  <a:srgbClr val="FF0000"/>
                                </a:solidFill>
                                <a:latin typeface="Cambria Math" panose="02040503050406030204" pitchFamily="18" charset="0"/>
                                <a:ea typeface="Cambria Math" panose="02040503050406030204" pitchFamily="18" charset="0"/>
                              </a:rPr>
                            </m:ctrlPr>
                          </m:sSubPr>
                          <m:e>
                            <m:r>
                              <a:rPr lang="en-US" altLang="ko-KR" i="1">
                                <a:solidFill>
                                  <a:srgbClr val="FF0000"/>
                                </a:solidFill>
                                <a:latin typeface="Cambria Math" panose="02040503050406030204" pitchFamily="18" charset="0"/>
                                <a:ea typeface="Cambria Math" panose="02040503050406030204" pitchFamily="18" charset="0"/>
                              </a:rPr>
                              <m:t>8</m:t>
                            </m:r>
                          </m:e>
                          <m:sub>
                            <m:r>
                              <a:rPr lang="en-US" altLang="ko-KR" i="1">
                                <a:solidFill>
                                  <a:srgbClr val="FF0000"/>
                                </a:solidFill>
                                <a:latin typeface="Cambria Math" panose="02040503050406030204" pitchFamily="18" charset="0"/>
                                <a:ea typeface="Cambria Math" panose="02040503050406030204" pitchFamily="18" charset="0"/>
                              </a:rPr>
                              <m:t>𝑓</m:t>
                            </m:r>
                          </m:sub>
                        </m:sSub>
                        <m:r>
                          <a:rPr lang="en-US" altLang="ko-KR" i="1">
                            <a:solidFill>
                              <a:schemeClr val="tx1"/>
                            </a:solidFill>
                            <a:latin typeface="Cambria Math" panose="02040503050406030204" pitchFamily="18" charset="0"/>
                            <a:ea typeface="Cambria Math" panose="02040503050406030204" pitchFamily="18" charset="0"/>
                          </a:rPr>
                          <m:t>⨁</m:t>
                        </m:r>
                        <m:sSub>
                          <m:sSubPr>
                            <m:ctrlPr>
                              <a:rPr lang="en-US" altLang="ko-KR" i="1" smtClean="0">
                                <a:solidFill>
                                  <a:srgbClr val="FF0000"/>
                                </a:solidFill>
                                <a:latin typeface="Cambria Math" panose="02040503050406030204" pitchFamily="18" charset="0"/>
                                <a:ea typeface="Cambria Math" panose="02040503050406030204" pitchFamily="18" charset="0"/>
                              </a:rPr>
                            </m:ctrlPr>
                          </m:sSubPr>
                          <m:e>
                            <m:r>
                              <a:rPr lang="en-US" altLang="ko-KR" i="1">
                                <a:solidFill>
                                  <a:srgbClr val="FF0000"/>
                                </a:solidFill>
                                <a:latin typeface="Cambria Math" panose="02040503050406030204" pitchFamily="18" charset="0"/>
                                <a:ea typeface="Cambria Math" panose="02040503050406030204" pitchFamily="18" charset="0"/>
                              </a:rPr>
                              <m:t>1</m:t>
                            </m:r>
                          </m:e>
                          <m:sub>
                            <m:r>
                              <a:rPr lang="en-US" altLang="ko-KR" i="1">
                                <a:solidFill>
                                  <a:srgbClr val="FF0000"/>
                                </a:solidFill>
                                <a:latin typeface="Cambria Math" panose="02040503050406030204" pitchFamily="18" charset="0"/>
                                <a:ea typeface="Cambria Math" panose="02040503050406030204" pitchFamily="18" charset="0"/>
                              </a:rPr>
                              <m:t>𝑓</m:t>
                            </m:r>
                          </m:sub>
                        </m:sSub>
                      </m:oMath>
                    </m:oMathPara>
                  </a14:m>
                  <a:endParaRPr lang="ko-KR" altLang="en-US" dirty="0"/>
                </a:p>
              </p:txBody>
            </p:sp>
          </mc:Choice>
          <mc:Fallback xmlns="">
            <p:sp>
              <p:nvSpPr>
                <p:cNvPr id="37" name="TextBox 36">
                  <a:extLst>
                    <a:ext uri="{FF2B5EF4-FFF2-40B4-BE49-F238E27FC236}">
                      <a16:creationId xmlns:a16="http://schemas.microsoft.com/office/drawing/2014/main" id="{01F8E224-7529-C0FA-E16C-76E772BB952E}"/>
                    </a:ext>
                  </a:extLst>
                </p:cNvPr>
                <p:cNvSpPr txBox="1">
                  <a:spLocks noRot="1" noChangeAspect="1" noMove="1" noResize="1" noEditPoints="1" noAdjustHandles="1" noChangeArrowheads="1" noChangeShapeType="1" noTextEdit="1"/>
                </p:cNvSpPr>
                <p:nvPr/>
              </p:nvSpPr>
              <p:spPr>
                <a:xfrm>
                  <a:off x="1848271" y="5613021"/>
                  <a:ext cx="1916349" cy="398507"/>
                </a:xfrm>
                <a:prstGeom prst="rect">
                  <a:avLst/>
                </a:prstGeom>
                <a:blipFill>
                  <a:blip r:embed="rId14"/>
                  <a:stretch>
                    <a:fillRect b="-9231"/>
                  </a:stretch>
                </a:blipFill>
              </p:spPr>
              <p:txBody>
                <a:bodyPr/>
                <a:lstStyle/>
                <a:p>
                  <a:r>
                    <a:rPr lang="ko-KR" altLang="en-US">
                      <a:noFill/>
                    </a:rPr>
                    <a:t> </a:t>
                  </a:r>
                </a:p>
              </p:txBody>
            </p:sp>
          </mc:Fallback>
        </mc:AlternateContent>
      </p:grpSp>
      <p:sp>
        <p:nvSpPr>
          <p:cNvPr id="13" name="직사각형 12">
            <a:extLst>
              <a:ext uri="{FF2B5EF4-FFF2-40B4-BE49-F238E27FC236}">
                <a16:creationId xmlns:a16="http://schemas.microsoft.com/office/drawing/2014/main" id="{6D5D08B9-BF51-1686-93D1-C639EEFC454B}"/>
              </a:ext>
            </a:extLst>
          </p:cNvPr>
          <p:cNvSpPr/>
          <p:nvPr/>
        </p:nvSpPr>
        <p:spPr>
          <a:xfrm>
            <a:off x="1138337" y="3601616"/>
            <a:ext cx="4096133" cy="494523"/>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Tree>
    <p:extLst>
      <p:ext uri="{BB962C8B-B14F-4D97-AF65-F5344CB8AC3E}">
        <p14:creationId xmlns:p14="http://schemas.microsoft.com/office/powerpoint/2010/main" val="362459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0082F52-95E1-8A52-DADE-D2FA38302D33}"/>
              </a:ext>
            </a:extLst>
          </p:cNvPr>
          <p:cNvSpPr txBox="1"/>
          <p:nvPr/>
        </p:nvSpPr>
        <p:spPr>
          <a:xfrm>
            <a:off x="1247914" y="5138644"/>
            <a:ext cx="7112319" cy="646331"/>
          </a:xfrm>
          <a:prstGeom prst="rect">
            <a:avLst/>
          </a:prstGeom>
          <a:noFill/>
        </p:spPr>
        <p:txBody>
          <a:bodyPr wrap="square">
            <a:spAutoFit/>
          </a:bodyPr>
          <a:lstStyle/>
          <a:p>
            <a:r>
              <a:rPr lang="en-US" altLang="ko-KR" dirty="0"/>
              <a:t>whereas </a:t>
            </a:r>
            <a:r>
              <a:rPr lang="en-US" altLang="ko-KR" dirty="0">
                <a:solidFill>
                  <a:srgbClr val="0033CC"/>
                </a:solidFill>
              </a:rPr>
              <a:t>multiquarks</a:t>
            </a:r>
            <a:r>
              <a:rPr lang="en-US" altLang="ko-KR" dirty="0"/>
              <a:t> are composed of </a:t>
            </a:r>
            <a:r>
              <a:rPr lang="en-US" altLang="ko-KR" dirty="0">
                <a:solidFill>
                  <a:srgbClr val="C00000"/>
                </a:solidFill>
              </a:rPr>
              <a:t>colored</a:t>
            </a:r>
            <a:r>
              <a:rPr lang="en-US" altLang="ko-KR" dirty="0"/>
              <a:t> objects like diquarks and antidiquarks,</a:t>
            </a:r>
            <a:endParaRPr lang="ko-KR" altLang="en-US" dirty="0"/>
          </a:p>
        </p:txBody>
      </p:sp>
      <p:sp>
        <p:nvSpPr>
          <p:cNvPr id="3" name="슬라이드 번호 개체 틀 2">
            <a:extLst>
              <a:ext uri="{FF2B5EF4-FFF2-40B4-BE49-F238E27FC236}">
                <a16:creationId xmlns:a16="http://schemas.microsoft.com/office/drawing/2014/main" id="{57620D38-655F-21A6-3DBE-6F107265D846}"/>
              </a:ext>
            </a:extLst>
          </p:cNvPr>
          <p:cNvSpPr>
            <a:spLocks noGrp="1"/>
          </p:cNvSpPr>
          <p:nvPr>
            <p:ph type="sldNum" sz="quarter" idx="12"/>
          </p:nvPr>
        </p:nvSpPr>
        <p:spPr/>
        <p:txBody>
          <a:bodyPr/>
          <a:lstStyle/>
          <a:p>
            <a:pPr>
              <a:defRPr/>
            </a:pPr>
            <a:fld id="{3808E637-0108-41FA-B3FE-6C97E3E05E51}" type="slidenum">
              <a:rPr lang="en-US" altLang="ko-KR" smtClean="0"/>
              <a:pPr>
                <a:defRPr/>
              </a:pPr>
              <a:t>5</a:t>
            </a:fld>
            <a:endParaRPr lang="en-US" altLang="ko-KR"/>
          </a:p>
        </p:txBody>
      </p:sp>
      <p:sp>
        <p:nvSpPr>
          <p:cNvPr id="2" name="직사각형 1">
            <a:extLst>
              <a:ext uri="{FF2B5EF4-FFF2-40B4-BE49-F238E27FC236}">
                <a16:creationId xmlns:a16="http://schemas.microsoft.com/office/drawing/2014/main" id="{E7A396BD-86E8-5379-EEEF-54E0255FD8C0}"/>
              </a:ext>
            </a:extLst>
          </p:cNvPr>
          <p:cNvSpPr/>
          <p:nvPr/>
        </p:nvSpPr>
        <p:spPr>
          <a:xfrm>
            <a:off x="7868599" y="100244"/>
            <a:ext cx="1093826" cy="307777"/>
          </a:xfrm>
          <a:prstGeom prst="rect">
            <a:avLst/>
          </a:prstGeom>
          <a:noFill/>
          <a:ln>
            <a:solidFill>
              <a:schemeClr val="accent1"/>
            </a:solidFill>
          </a:ln>
        </p:spPr>
        <p:txBody>
          <a:bodyPr wrap="none">
            <a:spAutoFit/>
          </a:bodyPr>
          <a:lstStyle/>
          <a:p>
            <a:r>
              <a:rPr lang="en-US" altLang="ko-KR" sz="1400" dirty="0"/>
              <a:t>Introduction</a:t>
            </a:r>
          </a:p>
        </p:txBody>
      </p:sp>
      <p:grpSp>
        <p:nvGrpSpPr>
          <p:cNvPr id="6" name="그룹 5">
            <a:extLst>
              <a:ext uri="{FF2B5EF4-FFF2-40B4-BE49-F238E27FC236}">
                <a16:creationId xmlns:a16="http://schemas.microsoft.com/office/drawing/2014/main" id="{E1BCFB61-E46F-18E7-86BA-F859D8CC3921}"/>
              </a:ext>
            </a:extLst>
          </p:cNvPr>
          <p:cNvGrpSpPr/>
          <p:nvPr/>
        </p:nvGrpSpPr>
        <p:grpSpPr>
          <a:xfrm>
            <a:off x="1373823" y="4274365"/>
            <a:ext cx="1417320" cy="676634"/>
            <a:chOff x="5157883" y="4349609"/>
            <a:chExt cx="1417320" cy="676634"/>
          </a:xfrm>
        </p:grpSpPr>
        <p:sp>
          <p:nvSpPr>
            <p:cNvPr id="13" name="타원 12">
              <a:extLst>
                <a:ext uri="{FF2B5EF4-FFF2-40B4-BE49-F238E27FC236}">
                  <a16:creationId xmlns:a16="http://schemas.microsoft.com/office/drawing/2014/main" id="{ABBC6373-7C64-CB38-1E1F-4EACBF076C25}"/>
                </a:ext>
              </a:extLst>
            </p:cNvPr>
            <p:cNvSpPr/>
            <p:nvPr/>
          </p:nvSpPr>
          <p:spPr>
            <a:xfrm>
              <a:off x="5245918" y="4470631"/>
              <a:ext cx="535278" cy="427086"/>
            </a:xfrm>
            <a:prstGeom prst="ellipse">
              <a:avLst/>
            </a:prstGeom>
            <a:no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9" name="직사각형 18">
                  <a:extLst>
                    <a:ext uri="{FF2B5EF4-FFF2-40B4-BE49-F238E27FC236}">
                      <a16:creationId xmlns:a16="http://schemas.microsoft.com/office/drawing/2014/main" id="{A5DAF717-A13B-3AFA-07CE-FAEFF248CE74}"/>
                    </a:ext>
                  </a:extLst>
                </p:cNvPr>
                <p:cNvSpPr/>
                <p:nvPr/>
              </p:nvSpPr>
              <p:spPr>
                <a:xfrm>
                  <a:off x="5322158" y="4499900"/>
                  <a:ext cx="39378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solidFill>
                                  <a:schemeClr val="tx1"/>
                                </a:solidFill>
                                <a:latin typeface="Cambria Math" panose="02040503050406030204" pitchFamily="18" charset="0"/>
                              </a:rPr>
                            </m:ctrlPr>
                          </m:sSubPr>
                          <m:e>
                            <m:r>
                              <a:rPr lang="en-US" altLang="ko-KR" b="0" i="1" smtClean="0">
                                <a:solidFill>
                                  <a:schemeClr val="tx1"/>
                                </a:solidFill>
                                <a:latin typeface="Cambria Math" panose="02040503050406030204" pitchFamily="18" charset="0"/>
                              </a:rPr>
                              <m:t>1</m:t>
                            </m:r>
                          </m:e>
                          <m:sub>
                            <m:r>
                              <a:rPr lang="en-US" altLang="ko-KR" b="0" i="1" smtClean="0">
                                <a:solidFill>
                                  <a:schemeClr val="tx1"/>
                                </a:solidFill>
                                <a:latin typeface="Cambria Math" panose="02040503050406030204" pitchFamily="18" charset="0"/>
                              </a:rPr>
                              <m:t>𝑐</m:t>
                            </m:r>
                          </m:sub>
                        </m:sSub>
                      </m:oMath>
                    </m:oMathPara>
                  </a14:m>
                  <a:endParaRPr lang="ko-KR" altLang="en-US" dirty="0">
                    <a:solidFill>
                      <a:schemeClr val="tx1"/>
                    </a:solidFill>
                  </a:endParaRPr>
                </a:p>
              </p:txBody>
            </p:sp>
          </mc:Choice>
          <mc:Fallback xmlns="">
            <p:sp>
              <p:nvSpPr>
                <p:cNvPr id="19" name="직사각형 18">
                  <a:extLst>
                    <a:ext uri="{FF2B5EF4-FFF2-40B4-BE49-F238E27FC236}">
                      <a16:creationId xmlns:a16="http://schemas.microsoft.com/office/drawing/2014/main" id="{A5DAF717-A13B-3AFA-07CE-FAEFF248CE74}"/>
                    </a:ext>
                  </a:extLst>
                </p:cNvPr>
                <p:cNvSpPr>
                  <a:spLocks noRot="1" noChangeAspect="1" noMove="1" noResize="1" noEditPoints="1" noAdjustHandles="1" noChangeArrowheads="1" noChangeShapeType="1" noTextEdit="1"/>
                </p:cNvSpPr>
                <p:nvPr/>
              </p:nvSpPr>
              <p:spPr>
                <a:xfrm>
                  <a:off x="5322158" y="4499900"/>
                  <a:ext cx="393782" cy="369332"/>
                </a:xfrm>
                <a:prstGeom prst="rect">
                  <a:avLst/>
                </a:prstGeom>
                <a:blipFill>
                  <a:blip r:embed="rId8"/>
                  <a:stretch>
                    <a:fillRect/>
                  </a:stretch>
                </a:blipFill>
              </p:spPr>
              <p:txBody>
                <a:bodyPr/>
                <a:lstStyle/>
                <a:p>
                  <a:r>
                    <a:rPr lang="ko-KR" altLang="en-US">
                      <a:noFill/>
                    </a:rPr>
                    <a:t> </a:t>
                  </a:r>
                </a:p>
              </p:txBody>
            </p:sp>
          </mc:Fallback>
        </mc:AlternateContent>
        <p:sp>
          <p:nvSpPr>
            <p:cNvPr id="22" name="타원 21">
              <a:extLst>
                <a:ext uri="{FF2B5EF4-FFF2-40B4-BE49-F238E27FC236}">
                  <a16:creationId xmlns:a16="http://schemas.microsoft.com/office/drawing/2014/main" id="{653EE2D1-DEB5-1A78-F183-470AEB027366}"/>
                </a:ext>
              </a:extLst>
            </p:cNvPr>
            <p:cNvSpPr/>
            <p:nvPr/>
          </p:nvSpPr>
          <p:spPr>
            <a:xfrm>
              <a:off x="5903210" y="4472906"/>
              <a:ext cx="535278" cy="427086"/>
            </a:xfrm>
            <a:prstGeom prst="ellipse">
              <a:avLst/>
            </a:prstGeom>
            <a:no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3" name="직사각형 22">
                  <a:extLst>
                    <a:ext uri="{FF2B5EF4-FFF2-40B4-BE49-F238E27FC236}">
                      <a16:creationId xmlns:a16="http://schemas.microsoft.com/office/drawing/2014/main" id="{0FCAEB42-46B7-17E0-E96F-063533C2F483}"/>
                    </a:ext>
                  </a:extLst>
                </p:cNvPr>
                <p:cNvSpPr/>
                <p:nvPr/>
              </p:nvSpPr>
              <p:spPr>
                <a:xfrm>
                  <a:off x="5966832" y="4496195"/>
                  <a:ext cx="39934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1</m:t>
                            </m:r>
                          </m:e>
                          <m:sub>
                            <m:r>
                              <a:rPr lang="en-US" altLang="ko-KR" i="1">
                                <a:latin typeface="Cambria Math" panose="02040503050406030204" pitchFamily="18" charset="0"/>
                              </a:rPr>
                              <m:t>𝑐</m:t>
                            </m:r>
                          </m:sub>
                        </m:sSub>
                      </m:oMath>
                    </m:oMathPara>
                  </a14:m>
                  <a:endParaRPr lang="ko-KR" altLang="en-US" dirty="0">
                    <a:solidFill>
                      <a:schemeClr val="tx1"/>
                    </a:solidFill>
                  </a:endParaRPr>
                </a:p>
              </p:txBody>
            </p:sp>
          </mc:Choice>
          <mc:Fallback xmlns="">
            <p:sp>
              <p:nvSpPr>
                <p:cNvPr id="23" name="직사각형 22">
                  <a:extLst>
                    <a:ext uri="{FF2B5EF4-FFF2-40B4-BE49-F238E27FC236}">
                      <a16:creationId xmlns:a16="http://schemas.microsoft.com/office/drawing/2014/main" id="{0FCAEB42-46B7-17E0-E96F-063533C2F483}"/>
                    </a:ext>
                  </a:extLst>
                </p:cNvPr>
                <p:cNvSpPr>
                  <a:spLocks noRot="1" noChangeAspect="1" noMove="1" noResize="1" noEditPoints="1" noAdjustHandles="1" noChangeArrowheads="1" noChangeShapeType="1" noTextEdit="1"/>
                </p:cNvSpPr>
                <p:nvPr/>
              </p:nvSpPr>
              <p:spPr>
                <a:xfrm>
                  <a:off x="5966832" y="4496195"/>
                  <a:ext cx="399346" cy="369332"/>
                </a:xfrm>
                <a:prstGeom prst="rect">
                  <a:avLst/>
                </a:prstGeom>
                <a:blipFill>
                  <a:blip r:embed="rId9"/>
                  <a:stretch>
                    <a:fillRect/>
                  </a:stretch>
                </a:blipFill>
              </p:spPr>
              <p:txBody>
                <a:bodyPr/>
                <a:lstStyle/>
                <a:p>
                  <a:r>
                    <a:rPr lang="ko-KR" altLang="en-US">
                      <a:noFill/>
                    </a:rPr>
                    <a:t> </a:t>
                  </a:r>
                </a:p>
              </p:txBody>
            </p:sp>
          </mc:Fallback>
        </mc:AlternateContent>
        <p:sp>
          <p:nvSpPr>
            <p:cNvPr id="26" name="모서리가 둥근 직사각형 10">
              <a:extLst>
                <a:ext uri="{FF2B5EF4-FFF2-40B4-BE49-F238E27FC236}">
                  <a16:creationId xmlns:a16="http://schemas.microsoft.com/office/drawing/2014/main" id="{70ECD0EE-DC94-7DA0-96FE-C7649FB69EC8}"/>
                </a:ext>
              </a:extLst>
            </p:cNvPr>
            <p:cNvSpPr/>
            <p:nvPr/>
          </p:nvSpPr>
          <p:spPr>
            <a:xfrm>
              <a:off x="5157883" y="4349609"/>
              <a:ext cx="1417320" cy="676634"/>
            </a:xfrm>
            <a:prstGeom prst="roundRect">
              <a:avLst/>
            </a:prstGeom>
            <a:noFill/>
            <a:ln w="158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p:sp>
        <p:nvSpPr>
          <p:cNvPr id="5" name="TextBox 4">
            <a:extLst>
              <a:ext uri="{FF2B5EF4-FFF2-40B4-BE49-F238E27FC236}">
                <a16:creationId xmlns:a16="http://schemas.microsoft.com/office/drawing/2014/main" id="{E127DA03-5146-755E-8BA0-568778A0DF67}"/>
              </a:ext>
            </a:extLst>
          </p:cNvPr>
          <p:cNvSpPr txBox="1"/>
          <p:nvPr/>
        </p:nvSpPr>
        <p:spPr>
          <a:xfrm>
            <a:off x="953308" y="3574474"/>
            <a:ext cx="6877458"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However, hadronic molecules and multiquarks are</a:t>
            </a:r>
            <a:r>
              <a:rPr lang="ko-KR" altLang="en-US" dirty="0"/>
              <a:t> </a:t>
            </a:r>
            <a:r>
              <a:rPr lang="en-US" altLang="ko-KR" dirty="0"/>
              <a:t>quite different.</a:t>
            </a:r>
          </a:p>
          <a:p>
            <a:pPr marL="285750" indent="-285750">
              <a:buFont typeface="Wingdings" panose="05000000000000000000" pitchFamily="2" charset="2"/>
              <a:buChar char="§"/>
            </a:pPr>
            <a:r>
              <a:rPr lang="en-US" altLang="ko-KR" dirty="0">
                <a:solidFill>
                  <a:srgbClr val="0033CC"/>
                </a:solidFill>
              </a:rPr>
              <a:t>Hadronic molecules</a:t>
            </a:r>
            <a:r>
              <a:rPr lang="en-US" altLang="ko-KR" dirty="0"/>
              <a:t> are composed of two </a:t>
            </a:r>
            <a:r>
              <a:rPr lang="en-US" altLang="ko-KR" dirty="0">
                <a:solidFill>
                  <a:srgbClr val="C00000"/>
                </a:solidFill>
              </a:rPr>
              <a:t>colorless</a:t>
            </a:r>
            <a:r>
              <a:rPr lang="en-US" altLang="ko-KR" dirty="0"/>
              <a:t> hadrons, </a:t>
            </a:r>
            <a:endParaRPr lang="ko-KR" altLang="en-US" dirty="0"/>
          </a:p>
        </p:txBody>
      </p:sp>
      <p:grpSp>
        <p:nvGrpSpPr>
          <p:cNvPr id="8" name="그룹 7">
            <a:extLst>
              <a:ext uri="{FF2B5EF4-FFF2-40B4-BE49-F238E27FC236}">
                <a16:creationId xmlns:a16="http://schemas.microsoft.com/office/drawing/2014/main" id="{EE8FFB08-20D4-BA89-73FB-93370622C445}"/>
              </a:ext>
            </a:extLst>
          </p:cNvPr>
          <p:cNvGrpSpPr/>
          <p:nvPr/>
        </p:nvGrpSpPr>
        <p:grpSpPr>
          <a:xfrm>
            <a:off x="1372231" y="5863538"/>
            <a:ext cx="1417320" cy="676634"/>
            <a:chOff x="1928302" y="4865170"/>
            <a:chExt cx="1417320" cy="676634"/>
          </a:xfrm>
        </p:grpSpPr>
        <p:sp>
          <p:nvSpPr>
            <p:cNvPr id="9" name="타원 8">
              <a:extLst>
                <a:ext uri="{FF2B5EF4-FFF2-40B4-BE49-F238E27FC236}">
                  <a16:creationId xmlns:a16="http://schemas.microsoft.com/office/drawing/2014/main" id="{5A6E9F6B-89A8-9922-8213-2060CA2A0171}"/>
                </a:ext>
              </a:extLst>
            </p:cNvPr>
            <p:cNvSpPr/>
            <p:nvPr/>
          </p:nvSpPr>
          <p:spPr>
            <a:xfrm>
              <a:off x="2016337" y="4986192"/>
              <a:ext cx="535278" cy="427086"/>
            </a:xfrm>
            <a:prstGeom prst="ellipse">
              <a:avLst/>
            </a:prstGeom>
            <a:solidFill>
              <a:schemeClr val="accent2">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4" name="직사각형 13">
                  <a:extLst>
                    <a:ext uri="{FF2B5EF4-FFF2-40B4-BE49-F238E27FC236}">
                      <a16:creationId xmlns:a16="http://schemas.microsoft.com/office/drawing/2014/main" id="{E59175CD-B05F-A810-4922-3D4704265CAB}"/>
                    </a:ext>
                  </a:extLst>
                </p:cNvPr>
                <p:cNvSpPr/>
                <p:nvPr/>
              </p:nvSpPr>
              <p:spPr>
                <a:xfrm>
                  <a:off x="2092577" y="5015461"/>
                  <a:ext cx="39378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solidFill>
                              <a:schemeClr val="tx1"/>
                            </a:solidFill>
                            <a:latin typeface="Cambria Math" panose="02040503050406030204" pitchFamily="18" charset="0"/>
                          </a:rPr>
                          <m:t>𝑞𝑞</m:t>
                        </m:r>
                      </m:oMath>
                    </m:oMathPara>
                  </a14:m>
                  <a:endParaRPr lang="ko-KR" altLang="en-US" dirty="0">
                    <a:solidFill>
                      <a:schemeClr val="tx1"/>
                    </a:solidFill>
                  </a:endParaRPr>
                </a:p>
              </p:txBody>
            </p:sp>
          </mc:Choice>
          <mc:Fallback xmlns="">
            <p:sp>
              <p:nvSpPr>
                <p:cNvPr id="14" name="직사각형 13">
                  <a:extLst>
                    <a:ext uri="{FF2B5EF4-FFF2-40B4-BE49-F238E27FC236}">
                      <a16:creationId xmlns:a16="http://schemas.microsoft.com/office/drawing/2014/main" id="{E59175CD-B05F-A810-4922-3D4704265CAB}"/>
                    </a:ext>
                  </a:extLst>
                </p:cNvPr>
                <p:cNvSpPr>
                  <a:spLocks noRot="1" noChangeAspect="1" noMove="1" noResize="1" noEditPoints="1" noAdjustHandles="1" noChangeArrowheads="1" noChangeShapeType="1" noTextEdit="1"/>
                </p:cNvSpPr>
                <p:nvPr/>
              </p:nvSpPr>
              <p:spPr>
                <a:xfrm>
                  <a:off x="2092577" y="5015461"/>
                  <a:ext cx="393782" cy="369332"/>
                </a:xfrm>
                <a:prstGeom prst="rect">
                  <a:avLst/>
                </a:prstGeom>
                <a:blipFill>
                  <a:blip r:embed="rId10"/>
                  <a:stretch>
                    <a:fillRect r="-7813" b="-6557"/>
                  </a:stretch>
                </a:blipFill>
              </p:spPr>
              <p:txBody>
                <a:bodyPr/>
                <a:lstStyle/>
                <a:p>
                  <a:r>
                    <a:rPr lang="ko-KR" altLang="en-US">
                      <a:noFill/>
                    </a:rPr>
                    <a:t> </a:t>
                  </a:r>
                </a:p>
              </p:txBody>
            </p:sp>
          </mc:Fallback>
        </mc:AlternateContent>
        <p:sp>
          <p:nvSpPr>
            <p:cNvPr id="15" name="타원 14">
              <a:extLst>
                <a:ext uri="{FF2B5EF4-FFF2-40B4-BE49-F238E27FC236}">
                  <a16:creationId xmlns:a16="http://schemas.microsoft.com/office/drawing/2014/main" id="{627163D9-2880-D2B1-B7E9-91D03CB885C4}"/>
                </a:ext>
              </a:extLst>
            </p:cNvPr>
            <p:cNvSpPr/>
            <p:nvPr/>
          </p:nvSpPr>
          <p:spPr>
            <a:xfrm>
              <a:off x="2673629" y="4988467"/>
              <a:ext cx="535278" cy="427086"/>
            </a:xfrm>
            <a:prstGeom prst="ellipse">
              <a:avLst/>
            </a:prstGeom>
            <a:solidFill>
              <a:schemeClr val="accent5">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4F421B4D-848A-741A-7D88-610C0E31A10C}"/>
                    </a:ext>
                  </a:extLst>
                </p:cNvPr>
                <p:cNvSpPr/>
                <p:nvPr/>
              </p:nvSpPr>
              <p:spPr>
                <a:xfrm>
                  <a:off x="2737251" y="5011756"/>
                  <a:ext cx="39934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ko-KR" i="1" smtClean="0">
                                <a:solidFill>
                                  <a:schemeClr val="tx1"/>
                                </a:solidFill>
                                <a:latin typeface="Cambria Math" panose="02040503050406030204" pitchFamily="18" charset="0"/>
                              </a:rPr>
                            </m:ctrlPr>
                          </m:accPr>
                          <m:e>
                            <m:r>
                              <a:rPr lang="en-US" altLang="ko-KR" i="1">
                                <a:solidFill>
                                  <a:schemeClr val="tx1"/>
                                </a:solidFill>
                                <a:latin typeface="Cambria Math" panose="02040503050406030204" pitchFamily="18" charset="0"/>
                              </a:rPr>
                              <m:t>𝑞</m:t>
                            </m:r>
                          </m:e>
                        </m:acc>
                        <m:acc>
                          <m:accPr>
                            <m:chr m:val="̅"/>
                            <m:ctrlPr>
                              <a:rPr lang="en-US" altLang="ko-KR" i="1">
                                <a:solidFill>
                                  <a:schemeClr val="tx1"/>
                                </a:solidFill>
                                <a:latin typeface="Cambria Math" panose="02040503050406030204" pitchFamily="18" charset="0"/>
                              </a:rPr>
                            </m:ctrlPr>
                          </m:accPr>
                          <m:e>
                            <m:r>
                              <a:rPr lang="en-US" altLang="ko-KR" i="1">
                                <a:solidFill>
                                  <a:schemeClr val="tx1"/>
                                </a:solidFill>
                                <a:latin typeface="Cambria Math" panose="02040503050406030204" pitchFamily="18" charset="0"/>
                              </a:rPr>
                              <m:t>𝑞</m:t>
                            </m:r>
                          </m:e>
                        </m:acc>
                      </m:oMath>
                    </m:oMathPara>
                  </a14:m>
                  <a:endParaRPr lang="ko-KR" altLang="en-US" dirty="0">
                    <a:solidFill>
                      <a:schemeClr val="tx1"/>
                    </a:solidFill>
                  </a:endParaRPr>
                </a:p>
              </p:txBody>
            </p:sp>
          </mc:Choice>
          <mc:Fallback xmlns="">
            <p:sp>
              <p:nvSpPr>
                <p:cNvPr id="16" name="직사각형 15">
                  <a:extLst>
                    <a:ext uri="{FF2B5EF4-FFF2-40B4-BE49-F238E27FC236}">
                      <a16:creationId xmlns:a16="http://schemas.microsoft.com/office/drawing/2014/main" id="{4F421B4D-848A-741A-7D88-610C0E31A10C}"/>
                    </a:ext>
                  </a:extLst>
                </p:cNvPr>
                <p:cNvSpPr>
                  <a:spLocks noRot="1" noChangeAspect="1" noMove="1" noResize="1" noEditPoints="1" noAdjustHandles="1" noChangeArrowheads="1" noChangeShapeType="1" noTextEdit="1"/>
                </p:cNvSpPr>
                <p:nvPr/>
              </p:nvSpPr>
              <p:spPr>
                <a:xfrm>
                  <a:off x="2737251" y="5011756"/>
                  <a:ext cx="399346" cy="369332"/>
                </a:xfrm>
                <a:prstGeom prst="rect">
                  <a:avLst/>
                </a:prstGeom>
                <a:blipFill>
                  <a:blip r:embed="rId11"/>
                  <a:stretch>
                    <a:fillRect r="-21212" b="-6667"/>
                  </a:stretch>
                </a:blipFill>
              </p:spPr>
              <p:txBody>
                <a:bodyPr/>
                <a:lstStyle/>
                <a:p>
                  <a:r>
                    <a:rPr lang="ko-KR" altLang="en-US">
                      <a:noFill/>
                    </a:rPr>
                    <a:t> </a:t>
                  </a:r>
                </a:p>
              </p:txBody>
            </p:sp>
          </mc:Fallback>
        </mc:AlternateContent>
        <p:sp>
          <p:nvSpPr>
            <p:cNvPr id="20" name="모서리가 둥근 직사각형 10">
              <a:extLst>
                <a:ext uri="{FF2B5EF4-FFF2-40B4-BE49-F238E27FC236}">
                  <a16:creationId xmlns:a16="http://schemas.microsoft.com/office/drawing/2014/main" id="{D692288A-B9F7-41B4-3AD7-9416A4CE1829}"/>
                </a:ext>
              </a:extLst>
            </p:cNvPr>
            <p:cNvSpPr/>
            <p:nvPr/>
          </p:nvSpPr>
          <p:spPr>
            <a:xfrm>
              <a:off x="1928302" y="4865170"/>
              <a:ext cx="1417320" cy="676634"/>
            </a:xfrm>
            <a:prstGeom prst="roundRect">
              <a:avLst/>
            </a:prstGeom>
            <a:noFill/>
            <a:ln w="158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p:sp>
        <p:nvSpPr>
          <p:cNvPr id="4" name="TextBox 3">
            <a:extLst>
              <a:ext uri="{FF2B5EF4-FFF2-40B4-BE49-F238E27FC236}">
                <a16:creationId xmlns:a16="http://schemas.microsoft.com/office/drawing/2014/main" id="{4B66A207-514D-F230-B2A3-3836531411DA}"/>
              </a:ext>
            </a:extLst>
          </p:cNvPr>
          <p:cNvSpPr txBox="1"/>
          <p:nvPr/>
        </p:nvSpPr>
        <p:spPr>
          <a:xfrm>
            <a:off x="935173" y="740699"/>
            <a:ext cx="7269809"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These</a:t>
            </a:r>
            <a:r>
              <a:rPr lang="ko-KR" altLang="en-US" dirty="0"/>
              <a:t> </a:t>
            </a:r>
            <a:r>
              <a:rPr lang="en-US" altLang="ko-KR" dirty="0"/>
              <a:t>candidates are </a:t>
            </a:r>
            <a:r>
              <a:rPr lang="en-US" altLang="ko-KR" dirty="0">
                <a:solidFill>
                  <a:srgbClr val="C00000"/>
                </a:solidFill>
              </a:rPr>
              <a:t>not confirmed</a:t>
            </a:r>
            <a:r>
              <a:rPr lang="en-US" altLang="ko-KR" dirty="0"/>
              <a:t> as multiquarks because they can be interpreted as different states, such as </a:t>
            </a:r>
            <a:r>
              <a:rPr lang="en-US" altLang="ko-KR" dirty="0">
                <a:solidFill>
                  <a:srgbClr val="0033CC"/>
                </a:solidFill>
              </a:rPr>
              <a:t>hadronic molecules</a:t>
            </a:r>
            <a:r>
              <a:rPr lang="en-US" altLang="ko-KR" dirty="0"/>
              <a:t>.  </a:t>
            </a:r>
          </a:p>
        </p:txBody>
      </p:sp>
      <p:grpSp>
        <p:nvGrpSpPr>
          <p:cNvPr id="11" name="그룹 10">
            <a:extLst>
              <a:ext uri="{FF2B5EF4-FFF2-40B4-BE49-F238E27FC236}">
                <a16:creationId xmlns:a16="http://schemas.microsoft.com/office/drawing/2014/main" id="{23FA9FAE-987B-F445-B855-E9DE20A0BFEB}"/>
              </a:ext>
            </a:extLst>
          </p:cNvPr>
          <p:cNvGrpSpPr/>
          <p:nvPr/>
        </p:nvGrpSpPr>
        <p:grpSpPr>
          <a:xfrm>
            <a:off x="1314228" y="1451197"/>
            <a:ext cx="5719864" cy="1799617"/>
            <a:chOff x="1021404" y="1838528"/>
            <a:chExt cx="5719864" cy="1799617"/>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B950DFB-D47C-B284-4ADA-16C732AEABE4}"/>
                    </a:ext>
                  </a:extLst>
                </p:cNvPr>
                <p:cNvSpPr txBox="1"/>
                <p:nvPr/>
              </p:nvSpPr>
              <p:spPr>
                <a:xfrm>
                  <a:off x="1133268" y="1960289"/>
                  <a:ext cx="2971800" cy="369332"/>
                </a:xfrm>
                <a:prstGeom prst="rect">
                  <a:avLst/>
                </a:prstGeom>
                <a:noFill/>
              </p:spPr>
              <p:txBody>
                <a:bodyPr wrap="square">
                  <a:spAutoFit/>
                </a:bodyPr>
                <a:lstStyle/>
                <a:p>
                  <a14:m>
                    <m:oMath xmlns:m="http://schemas.openxmlformats.org/officeDocument/2006/math">
                      <m:r>
                        <a:rPr lang="en-US" altLang="ko-KR" b="0" i="1" smtClean="0">
                          <a:latin typeface="Cambria Math" panose="02040503050406030204" pitchFamily="18" charset="0"/>
                        </a:rPr>
                        <m:t>𝑋</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3872</m:t>
                          </m:r>
                        </m:e>
                      </m:d>
                      <m:r>
                        <a:rPr lang="en-US" altLang="ko-KR" b="0" i="1" smtClean="0">
                          <a:latin typeface="Cambria Math" panose="02040503050406030204" pitchFamily="18" charset="0"/>
                          <a:ea typeface="Cambria Math" panose="02040503050406030204" pitchFamily="18" charset="0"/>
                        </a:rPr>
                        <m:t>~</m:t>
                      </m:r>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𝐷</m:t>
                          </m:r>
                        </m:e>
                        <m:sup>
                          <m:r>
                            <a:rPr lang="en-US" altLang="ko-KR" b="0" i="1" smtClean="0">
                              <a:latin typeface="Cambria Math" panose="02040503050406030204" pitchFamily="18" charset="0"/>
                              <a:ea typeface="Cambria Math" panose="02040503050406030204" pitchFamily="18" charset="0"/>
                            </a:rPr>
                            <m:t>0</m:t>
                          </m:r>
                        </m:sup>
                      </m:sSup>
                      <m:sSup>
                        <m:sSupPr>
                          <m:ctrlPr>
                            <a:rPr lang="en-US" altLang="ko-KR" b="0" i="1" smtClean="0">
                              <a:latin typeface="Cambria Math" panose="02040503050406030204" pitchFamily="18" charset="0"/>
                              <a:ea typeface="Cambria Math" panose="02040503050406030204" pitchFamily="18" charset="0"/>
                            </a:rPr>
                          </m:ctrlPr>
                        </m:sSupPr>
                        <m:e>
                          <m:acc>
                            <m:accPr>
                              <m:chr m:val="̅"/>
                              <m:ctrlPr>
                                <a:rPr lang="en-US" altLang="ko-KR" b="0" i="1" smtClean="0">
                                  <a:latin typeface="Cambria Math" panose="02040503050406030204" pitchFamily="18" charset="0"/>
                                  <a:ea typeface="Cambria Math" panose="02040503050406030204" pitchFamily="18" charset="0"/>
                                </a:rPr>
                              </m:ctrlPr>
                            </m:accPr>
                            <m:e>
                              <m:r>
                                <a:rPr lang="en-US" altLang="ko-KR" b="0" i="1" smtClean="0">
                                  <a:latin typeface="Cambria Math" panose="02040503050406030204" pitchFamily="18" charset="0"/>
                                  <a:ea typeface="Cambria Math" panose="02040503050406030204" pitchFamily="18" charset="0"/>
                                </a:rPr>
                                <m:t>𝐷</m:t>
                              </m:r>
                            </m:e>
                          </m:acc>
                        </m:e>
                        <m:sup>
                          <m:r>
                            <a:rPr lang="en-US" altLang="ko-KR" b="0" i="1" smtClean="0">
                              <a:latin typeface="Cambria Math" panose="02040503050406030204" pitchFamily="18" charset="0"/>
                              <a:ea typeface="Cambria Math" panose="02040503050406030204" pitchFamily="18" charset="0"/>
                            </a:rPr>
                            <m:t>0</m:t>
                          </m:r>
                        </m:sup>
                      </m:sSup>
                    </m:oMath>
                  </a14:m>
                  <a:r>
                    <a:rPr lang="en-US" altLang="ko-KR" dirty="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𝑐𝑐</m:t>
                          </m:r>
                        </m:sub>
                      </m:sSub>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𝐷</m:t>
                      </m:r>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𝐷</m:t>
                          </m:r>
                        </m:e>
                        <m:sup>
                          <m:r>
                            <a:rPr lang="en-US" altLang="ko-KR" b="0" i="1" smtClean="0">
                              <a:latin typeface="Cambria Math" panose="02040503050406030204" pitchFamily="18" charset="0"/>
                              <a:ea typeface="Cambria Math" panose="02040503050406030204" pitchFamily="18" charset="0"/>
                            </a:rPr>
                            <m:t>∗</m:t>
                          </m:r>
                        </m:sup>
                      </m:sSup>
                    </m:oMath>
                  </a14:m>
                  <a:endParaRPr lang="ko-KR" altLang="en-US" dirty="0"/>
                </a:p>
              </p:txBody>
            </p:sp>
          </mc:Choice>
          <mc:Fallback xmlns="">
            <p:sp>
              <p:nvSpPr>
                <p:cNvPr id="32" name="TextBox 31">
                  <a:extLst>
                    <a:ext uri="{FF2B5EF4-FFF2-40B4-BE49-F238E27FC236}">
                      <a16:creationId xmlns:a16="http://schemas.microsoft.com/office/drawing/2014/main" id="{DB950DFB-D47C-B284-4ADA-16C732AEABE4}"/>
                    </a:ext>
                  </a:extLst>
                </p:cNvPr>
                <p:cNvSpPr txBox="1">
                  <a:spLocks noRot="1" noChangeAspect="1" noMove="1" noResize="1" noEditPoints="1" noAdjustHandles="1" noChangeArrowheads="1" noChangeShapeType="1" noTextEdit="1"/>
                </p:cNvSpPr>
                <p:nvPr/>
              </p:nvSpPr>
              <p:spPr>
                <a:xfrm>
                  <a:off x="1133268" y="1960289"/>
                  <a:ext cx="2971800" cy="369332"/>
                </a:xfrm>
                <a:prstGeom prst="rect">
                  <a:avLst/>
                </a:prstGeom>
                <a:blipFill>
                  <a:blip r:embed="rId12"/>
                  <a:stretch>
                    <a:fillRect t="-8197" b="-2459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F385F54-2EA5-A428-C8CB-646CEAACB12D}"/>
                    </a:ext>
                  </a:extLst>
                </p:cNvPr>
                <p:cNvSpPr txBox="1"/>
                <p:nvPr/>
              </p:nvSpPr>
              <p:spPr>
                <a:xfrm>
                  <a:off x="1139753" y="2346150"/>
                  <a:ext cx="4395284" cy="369332"/>
                </a:xfrm>
                <a:prstGeom prst="rect">
                  <a:avLst/>
                </a:prstGeom>
                <a:noFill/>
              </p:spPr>
              <p:txBody>
                <a:bodyPr wrap="square">
                  <a:spAutoFit/>
                </a:bodyPr>
                <a:lstStyle/>
                <a:p>
                  <a14:m>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panose="02040503050406030204" pitchFamily="18" charset="0"/>
                            </a:rPr>
                            <m:t>𝑃</m:t>
                          </m:r>
                        </m:e>
                        <m:sub>
                          <m:r>
                            <a:rPr lang="en-US" altLang="ko-KR" i="1">
                              <a:latin typeface="Cambria Math" panose="02040503050406030204" pitchFamily="18" charset="0"/>
                            </a:rPr>
                            <m:t>𝑐</m:t>
                          </m:r>
                        </m:sub>
                      </m:sSub>
                      <m:d>
                        <m:dPr>
                          <m:ctrlPr>
                            <a:rPr lang="en-US" altLang="ko-KR" i="1">
                              <a:latin typeface="Cambria Math" panose="02040503050406030204" pitchFamily="18" charset="0"/>
                            </a:rPr>
                          </m:ctrlPr>
                        </m:dPr>
                        <m:e>
                          <m:r>
                            <a:rPr lang="en-US" altLang="ko-KR" i="1">
                              <a:latin typeface="Cambria Math" panose="02040503050406030204" pitchFamily="18" charset="0"/>
                            </a:rPr>
                            <m:t>4312</m:t>
                          </m:r>
                        </m:e>
                      </m:d>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m:rPr>
                              <m:sty m:val="p"/>
                            </m:rPr>
                            <a:rPr lang="el-GR" altLang="ko-KR" b="0" i="1" smtClean="0">
                              <a:latin typeface="Cambria Math" panose="02040503050406030204" pitchFamily="18" charset="0"/>
                              <a:ea typeface="Cambria Math" panose="02040503050406030204" pitchFamily="18" charset="0"/>
                            </a:rPr>
                            <m:t>Σ</m:t>
                          </m:r>
                        </m:e>
                        <m:sub>
                          <m:r>
                            <a:rPr lang="en-US" altLang="ko-KR" b="0" i="1" smtClean="0">
                              <a:latin typeface="Cambria Math" panose="02040503050406030204" pitchFamily="18" charset="0"/>
                              <a:ea typeface="Cambria Math" panose="02040503050406030204" pitchFamily="18" charset="0"/>
                            </a:rPr>
                            <m:t>𝑐</m:t>
                          </m:r>
                        </m:sub>
                      </m:sSub>
                      <m:acc>
                        <m:accPr>
                          <m:chr m:val="̅"/>
                          <m:ctrlPr>
                            <a:rPr lang="en-US" altLang="ko-KR" b="0" i="1" smtClean="0">
                              <a:latin typeface="Cambria Math" panose="02040503050406030204" pitchFamily="18" charset="0"/>
                              <a:ea typeface="Cambria Math" panose="02040503050406030204" pitchFamily="18" charset="0"/>
                            </a:rPr>
                          </m:ctrlPr>
                        </m:accPr>
                        <m:e>
                          <m:r>
                            <a:rPr lang="en-US" altLang="ko-KR" b="0" i="1" smtClean="0">
                              <a:latin typeface="Cambria Math" panose="02040503050406030204" pitchFamily="18" charset="0"/>
                              <a:ea typeface="Cambria Math" panose="02040503050406030204" pitchFamily="18" charset="0"/>
                            </a:rPr>
                            <m:t>𝐷</m:t>
                          </m:r>
                        </m:e>
                      </m:acc>
                    </m:oMath>
                  </a14:m>
                  <a:r>
                    <a:rPr lang="en-US" altLang="ko-KR" dirty="0"/>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𝑃</m:t>
                          </m:r>
                        </m:e>
                        <m:sub>
                          <m:r>
                            <a:rPr lang="en-US" altLang="ko-KR" i="1">
                              <a:latin typeface="Cambria Math" panose="02040503050406030204" pitchFamily="18" charset="0"/>
                            </a:rPr>
                            <m:t>𝑐</m:t>
                          </m:r>
                        </m:sub>
                      </m:sSub>
                      <m:d>
                        <m:dPr>
                          <m:ctrlPr>
                            <a:rPr lang="en-US" altLang="ko-KR" i="1">
                              <a:latin typeface="Cambria Math" panose="02040503050406030204" pitchFamily="18" charset="0"/>
                            </a:rPr>
                          </m:ctrlPr>
                        </m:dPr>
                        <m:e>
                          <m:r>
                            <a:rPr lang="en-US" altLang="ko-KR" i="1">
                              <a:latin typeface="Cambria Math" panose="02040503050406030204" pitchFamily="18" charset="0"/>
                            </a:rPr>
                            <m:t>4440</m:t>
                          </m:r>
                        </m:e>
                      </m:d>
                    </m:oMath>
                  </a14:m>
                  <a:r>
                    <a:rPr lang="en-US" altLang="ko-KR" i="1" dirty="0">
                      <a:latin typeface="Cambria Math" panose="02040503050406030204" pitchFamily="18" charset="0"/>
                    </a:rPr>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𝑃</m:t>
                          </m:r>
                        </m:e>
                        <m:sub>
                          <m:r>
                            <a:rPr lang="en-US" altLang="ko-KR" i="1">
                              <a:latin typeface="Cambria Math" panose="02040503050406030204" pitchFamily="18" charset="0"/>
                            </a:rPr>
                            <m:t>𝑐</m:t>
                          </m:r>
                        </m:sub>
                      </m:sSub>
                      <m:d>
                        <m:dPr>
                          <m:ctrlPr>
                            <a:rPr lang="en-US" altLang="ko-KR" i="1">
                              <a:latin typeface="Cambria Math" panose="02040503050406030204" pitchFamily="18" charset="0"/>
                            </a:rPr>
                          </m:ctrlPr>
                        </m:dPr>
                        <m:e>
                          <m:r>
                            <a:rPr lang="en-US" altLang="ko-KR" i="1">
                              <a:latin typeface="Cambria Math" panose="02040503050406030204" pitchFamily="18" charset="0"/>
                            </a:rPr>
                            <m:t>4457</m:t>
                          </m:r>
                        </m:e>
                      </m:d>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r>
                            <m:rPr>
                              <m:sty m:val="p"/>
                            </m:rPr>
                            <a:rPr lang="el-GR" altLang="ko-KR" i="1">
                              <a:latin typeface="Cambria Math" panose="02040503050406030204" pitchFamily="18" charset="0"/>
                              <a:ea typeface="Cambria Math" panose="02040503050406030204" pitchFamily="18" charset="0"/>
                            </a:rPr>
                            <m:t>Σ</m:t>
                          </m:r>
                        </m:e>
                        <m:sub>
                          <m:r>
                            <a:rPr lang="en-US" altLang="ko-KR" i="1">
                              <a:latin typeface="Cambria Math" panose="02040503050406030204" pitchFamily="18" charset="0"/>
                              <a:ea typeface="Cambria Math" panose="02040503050406030204" pitchFamily="18" charset="0"/>
                            </a:rPr>
                            <m:t>𝑐</m:t>
                          </m:r>
                        </m:sub>
                      </m:sSub>
                      <m:sSup>
                        <m:sSupPr>
                          <m:ctrlPr>
                            <a:rPr lang="en-US" altLang="ko-KR" i="1" smtClean="0">
                              <a:latin typeface="Cambria Math" panose="02040503050406030204" pitchFamily="18" charset="0"/>
                              <a:ea typeface="Cambria Math" panose="02040503050406030204" pitchFamily="18" charset="0"/>
                            </a:rPr>
                          </m:ctrlPr>
                        </m:sSupPr>
                        <m:e>
                          <m:acc>
                            <m:accPr>
                              <m:chr m:val="̅"/>
                              <m:ctrlPr>
                                <a:rPr lang="en-US" altLang="ko-KR" i="1" smtClean="0">
                                  <a:latin typeface="Cambria Math" panose="02040503050406030204" pitchFamily="18" charset="0"/>
                                  <a:ea typeface="Cambria Math" panose="02040503050406030204" pitchFamily="18" charset="0"/>
                                </a:rPr>
                              </m:ctrlPr>
                            </m:accPr>
                            <m:e>
                              <m:r>
                                <a:rPr lang="en-US" altLang="ko-KR" b="0" i="1" smtClean="0">
                                  <a:latin typeface="Cambria Math" panose="02040503050406030204" pitchFamily="18" charset="0"/>
                                  <a:ea typeface="Cambria Math" panose="02040503050406030204" pitchFamily="18" charset="0"/>
                                </a:rPr>
                                <m:t>𝐷</m:t>
                              </m:r>
                            </m:e>
                          </m:acc>
                        </m:e>
                        <m:sup>
                          <m:r>
                            <a:rPr lang="en-US" altLang="ko-KR" b="0" i="1" smtClean="0">
                              <a:latin typeface="Cambria Math" panose="02040503050406030204" pitchFamily="18" charset="0"/>
                              <a:ea typeface="Cambria Math" panose="02040503050406030204" pitchFamily="18" charset="0"/>
                            </a:rPr>
                            <m:t>∗</m:t>
                          </m:r>
                        </m:sup>
                      </m:sSup>
                    </m:oMath>
                  </a14:m>
                  <a:endParaRPr lang="ko-KR" altLang="en-US" dirty="0"/>
                </a:p>
              </p:txBody>
            </p:sp>
          </mc:Choice>
          <mc:Fallback xmlns="">
            <p:sp>
              <p:nvSpPr>
                <p:cNvPr id="10" name="TextBox 9">
                  <a:extLst>
                    <a:ext uri="{FF2B5EF4-FFF2-40B4-BE49-F238E27FC236}">
                      <a16:creationId xmlns:a16="http://schemas.microsoft.com/office/drawing/2014/main" id="{BF385F54-2EA5-A428-C8CB-646CEAACB12D}"/>
                    </a:ext>
                  </a:extLst>
                </p:cNvPr>
                <p:cNvSpPr txBox="1">
                  <a:spLocks noRot="1" noChangeAspect="1" noMove="1" noResize="1" noEditPoints="1" noAdjustHandles="1" noChangeArrowheads="1" noChangeShapeType="1" noTextEdit="1"/>
                </p:cNvSpPr>
                <p:nvPr/>
              </p:nvSpPr>
              <p:spPr>
                <a:xfrm>
                  <a:off x="1139753" y="2346150"/>
                  <a:ext cx="4395284" cy="369332"/>
                </a:xfrm>
                <a:prstGeom prst="rect">
                  <a:avLst/>
                </a:prstGeom>
                <a:blipFill>
                  <a:blip r:embed="rId13"/>
                  <a:stretch>
                    <a:fillRect t="-13333" r="-3883"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BEA953-D34F-456E-CF57-F2B79FA267B6}"/>
                    </a:ext>
                  </a:extLst>
                </p:cNvPr>
                <p:cNvSpPr txBox="1"/>
                <p:nvPr/>
              </p:nvSpPr>
              <p:spPr>
                <a:xfrm>
                  <a:off x="1138138" y="2787137"/>
                  <a:ext cx="15175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ko-KR" i="1">
                                <a:latin typeface="Cambria Math" panose="02040503050406030204" pitchFamily="18" charset="0"/>
                              </a:rPr>
                            </m:ctrlPr>
                          </m:sSupPr>
                          <m:e>
                            <m:r>
                              <a:rPr lang="en-US" altLang="ko-KR" i="1">
                                <a:latin typeface="Cambria Math" panose="02040503050406030204" pitchFamily="18" charset="0"/>
                              </a:rPr>
                              <m:t>𝑑</m:t>
                            </m:r>
                          </m:e>
                          <m:sup>
                            <m:r>
                              <a:rPr lang="en-US" altLang="ko-KR" i="1">
                                <a:latin typeface="Cambria Math" panose="02040503050406030204" pitchFamily="18" charset="0"/>
                              </a:rPr>
                              <m:t>∗</m:t>
                            </m:r>
                          </m:sup>
                        </m:sSup>
                        <m:d>
                          <m:dPr>
                            <m:ctrlPr>
                              <a:rPr lang="en-US" altLang="ko-KR" i="1">
                                <a:latin typeface="Cambria Math" panose="02040503050406030204" pitchFamily="18" charset="0"/>
                              </a:rPr>
                            </m:ctrlPr>
                          </m:dPr>
                          <m:e>
                            <m:r>
                              <a:rPr lang="en-US" altLang="ko-KR" i="1">
                                <a:latin typeface="Cambria Math" panose="02040503050406030204" pitchFamily="18" charset="0"/>
                              </a:rPr>
                              <m:t>2380</m:t>
                            </m:r>
                          </m:e>
                        </m:d>
                        <m:r>
                          <a:rPr lang="en-US" altLang="ko-KR" b="0" i="1"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12" name="TextBox 11">
                  <a:extLst>
                    <a:ext uri="{FF2B5EF4-FFF2-40B4-BE49-F238E27FC236}">
                      <a16:creationId xmlns:a16="http://schemas.microsoft.com/office/drawing/2014/main" id="{7CBEA953-D34F-456E-CF57-F2B79FA267B6}"/>
                    </a:ext>
                  </a:extLst>
                </p:cNvPr>
                <p:cNvSpPr txBox="1">
                  <a:spLocks noRot="1" noChangeAspect="1" noMove="1" noResize="1" noEditPoints="1" noAdjustHandles="1" noChangeArrowheads="1" noChangeShapeType="1" noTextEdit="1"/>
                </p:cNvSpPr>
                <p:nvPr/>
              </p:nvSpPr>
              <p:spPr>
                <a:xfrm>
                  <a:off x="1138138" y="2787137"/>
                  <a:ext cx="1517513" cy="369332"/>
                </a:xfrm>
                <a:prstGeom prst="rect">
                  <a:avLst/>
                </a:prstGeom>
                <a:blipFill>
                  <a:blip r:embed="rId14"/>
                  <a:stretch>
                    <a:fillRect r="-200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6217C6-EB5D-9AEC-2E9F-4632B1BB4DB7}"/>
                    </a:ext>
                  </a:extLst>
                </p:cNvPr>
                <p:cNvSpPr txBox="1"/>
                <p:nvPr/>
              </p:nvSpPr>
              <p:spPr>
                <a:xfrm>
                  <a:off x="1138136" y="3185975"/>
                  <a:ext cx="5603132" cy="369332"/>
                </a:xfrm>
                <a:prstGeom prst="rect">
                  <a:avLst/>
                </a:prstGeom>
                <a:noFill/>
              </p:spPr>
              <p:txBody>
                <a:bodyPr wrap="square">
                  <a:spAutoFit/>
                </a:bodyPr>
                <a:lstStyle/>
                <a:p>
                  <a14:m>
                    <m:oMath xmlns:m="http://schemas.openxmlformats.org/officeDocument/2006/math">
                      <m:sSub>
                        <m:sSubPr>
                          <m:ctrlPr>
                            <a:rPr lang="en-US" altLang="ko-KR" i="1" smtClean="0">
                              <a:solidFill>
                                <a:schemeClr val="tx1"/>
                              </a:solidFill>
                              <a:latin typeface="Cambria Math" panose="02040503050406030204" pitchFamily="18" charset="0"/>
                            </a:rPr>
                          </m:ctrlPr>
                        </m:sSubPr>
                        <m:e>
                          <m:r>
                            <a:rPr lang="en-US" altLang="ko-KR" i="1">
                              <a:solidFill>
                                <a:schemeClr val="tx1"/>
                              </a:solidFill>
                              <a:latin typeface="Cambria Math" panose="02040503050406030204" pitchFamily="18" charset="0"/>
                            </a:rPr>
                            <m:t>𝑎</m:t>
                          </m:r>
                        </m:e>
                        <m:sub>
                          <m:r>
                            <a:rPr lang="en-US" altLang="ko-KR" i="1">
                              <a:solidFill>
                                <a:schemeClr val="tx1"/>
                              </a:solidFill>
                              <a:latin typeface="Cambria Math" panose="02040503050406030204" pitchFamily="18" charset="0"/>
                            </a:rPr>
                            <m:t>0</m:t>
                          </m:r>
                        </m:sub>
                      </m:sSub>
                      <m:d>
                        <m:dPr>
                          <m:ctrlPr>
                            <a:rPr lang="en-US" altLang="ko-KR" i="1">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980</m:t>
                          </m:r>
                        </m:e>
                      </m:d>
                      <m:r>
                        <a:rPr lang="en-US" altLang="ko-KR" i="1">
                          <a:solidFill>
                            <a:schemeClr val="tx1"/>
                          </a:solidFill>
                          <a:latin typeface="Cambria Math" panose="02040503050406030204" pitchFamily="18" charset="0"/>
                        </a:rPr>
                        <m:t>, </m:t>
                      </m:r>
                      <m:r>
                        <a:rPr lang="en-US" altLang="ko-KR" b="0" i="1" smtClean="0">
                          <a:solidFill>
                            <a:schemeClr val="tx1"/>
                          </a:solidFill>
                          <a:latin typeface="Cambria Math" panose="02040503050406030204" pitchFamily="18" charset="0"/>
                        </a:rPr>
                        <m:t> </m:t>
                      </m:r>
                      <m:sSub>
                        <m:sSubPr>
                          <m:ctrlPr>
                            <a:rPr lang="en-US" altLang="ko-KR" i="1">
                              <a:solidFill>
                                <a:schemeClr val="tx1"/>
                              </a:solidFill>
                              <a:latin typeface="Cambria Math" panose="02040503050406030204" pitchFamily="18" charset="0"/>
                            </a:rPr>
                          </m:ctrlPr>
                        </m:sSubPr>
                        <m:e>
                          <m:r>
                            <a:rPr lang="en-US" altLang="ko-KR" i="1">
                              <a:solidFill>
                                <a:schemeClr val="tx1"/>
                              </a:solidFill>
                              <a:latin typeface="Cambria Math" panose="02040503050406030204" pitchFamily="18" charset="0"/>
                            </a:rPr>
                            <m:t>𝑓</m:t>
                          </m:r>
                        </m:e>
                        <m:sub>
                          <m:r>
                            <a:rPr lang="en-US" altLang="ko-KR" i="1">
                              <a:solidFill>
                                <a:schemeClr val="tx1"/>
                              </a:solidFill>
                              <a:latin typeface="Cambria Math" panose="02040503050406030204" pitchFamily="18" charset="0"/>
                            </a:rPr>
                            <m:t>0</m:t>
                          </m:r>
                        </m:sub>
                      </m:sSub>
                      <m:d>
                        <m:dPr>
                          <m:ctrlPr>
                            <a:rPr lang="en-US" altLang="ko-KR" i="1">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980</m:t>
                          </m:r>
                        </m:e>
                      </m:d>
                      <m:r>
                        <a:rPr lang="en-US" altLang="ko-KR" i="1" smtClean="0">
                          <a:solidFill>
                            <a:schemeClr val="tx1"/>
                          </a:solidFill>
                          <a:latin typeface="Cambria Math" panose="02040503050406030204" pitchFamily="18" charset="0"/>
                          <a:ea typeface="Cambria Math" panose="02040503050406030204" pitchFamily="18" charset="0"/>
                        </a:rPr>
                        <m:t>~</m:t>
                      </m:r>
                      <m:r>
                        <a:rPr lang="en-US" altLang="ko-KR" i="1">
                          <a:solidFill>
                            <a:schemeClr val="tx1"/>
                          </a:solidFill>
                          <a:latin typeface="Cambria Math" panose="02040503050406030204" pitchFamily="18" charset="0"/>
                        </a:rPr>
                        <m:t>𝐾</m:t>
                      </m:r>
                      <m:acc>
                        <m:accPr>
                          <m:chr m:val="̅"/>
                          <m:ctrlPr>
                            <a:rPr lang="en-US" altLang="ko-KR" i="1">
                              <a:solidFill>
                                <a:schemeClr val="tx1"/>
                              </a:solidFill>
                              <a:latin typeface="Cambria Math" panose="02040503050406030204" pitchFamily="18" charset="0"/>
                            </a:rPr>
                          </m:ctrlPr>
                        </m:accPr>
                        <m:e>
                          <m:r>
                            <a:rPr lang="en-US" altLang="ko-KR" i="1">
                              <a:solidFill>
                                <a:schemeClr val="tx1"/>
                              </a:solidFill>
                              <a:latin typeface="Cambria Math" panose="02040503050406030204" pitchFamily="18" charset="0"/>
                            </a:rPr>
                            <m:t>𝐾</m:t>
                          </m:r>
                        </m:e>
                      </m:acc>
                    </m:oMath>
                  </a14:m>
                  <a:r>
                    <a:rPr lang="en-US" altLang="ko-KR" dirty="0">
                      <a:solidFill>
                        <a:schemeClr val="tx1"/>
                      </a:solidFill>
                    </a:rPr>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𝑓</m:t>
                          </m:r>
                        </m:e>
                        <m:sub>
                          <m:r>
                            <a:rPr lang="en-US" altLang="ko-KR" i="1">
                              <a:latin typeface="Cambria Math" panose="02040503050406030204" pitchFamily="18" charset="0"/>
                            </a:rPr>
                            <m:t>0</m:t>
                          </m:r>
                        </m:sub>
                      </m:sSub>
                      <m:d>
                        <m:dPr>
                          <m:ctrlPr>
                            <a:rPr lang="en-US" altLang="ko-KR" i="1">
                              <a:latin typeface="Cambria Math" panose="02040503050406030204" pitchFamily="18" charset="0"/>
                            </a:rPr>
                          </m:ctrlPr>
                        </m:dPr>
                        <m:e>
                          <m:r>
                            <a:rPr lang="en-US" altLang="ko-KR" i="1">
                              <a:latin typeface="Cambria Math" panose="02040503050406030204" pitchFamily="18" charset="0"/>
                            </a:rPr>
                            <m:t>500</m:t>
                          </m:r>
                        </m:e>
                      </m:d>
                      <m:r>
                        <a:rPr lang="en-US" altLang="ko-KR" i="1">
                          <a:latin typeface="Cambria Math" panose="02040503050406030204" pitchFamily="18" charset="0"/>
                          <a:ea typeface="Cambria Math" panose="02040503050406030204" pitchFamily="18" charset="0"/>
                        </a:rPr>
                        <m:t>~</m:t>
                      </m:r>
                      <m:r>
                        <a:rPr lang="ko-KR" altLang="en-US" i="1">
                          <a:latin typeface="Cambria Math" panose="02040503050406030204" pitchFamily="18" charset="0"/>
                          <a:ea typeface="Cambria Math" panose="02040503050406030204" pitchFamily="18" charset="0"/>
                        </a:rPr>
                        <m:t>𝜋𝜋</m:t>
                      </m:r>
                    </m:oMath>
                  </a14:m>
                  <a:r>
                    <a:rPr lang="en-US" altLang="ko-KR" dirty="0"/>
                    <a:t>, </a:t>
                  </a:r>
                  <a14:m>
                    <m:oMath xmlns:m="http://schemas.openxmlformats.org/officeDocument/2006/math">
                      <m:sSub>
                        <m:sSubPr>
                          <m:ctrlPr>
                            <a:rPr lang="en-US" altLang="ko-KR" i="1" smtClean="0">
                              <a:solidFill>
                                <a:schemeClr val="tx1"/>
                              </a:solidFill>
                              <a:latin typeface="Cambria Math" panose="02040503050406030204" pitchFamily="18" charset="0"/>
                            </a:rPr>
                          </m:ctrlPr>
                        </m:sSubPr>
                        <m:e>
                          <m:r>
                            <a:rPr lang="en-US" altLang="ko-KR" i="1">
                              <a:solidFill>
                                <a:schemeClr val="tx1"/>
                              </a:solidFill>
                              <a:latin typeface="Cambria Math" panose="02040503050406030204" pitchFamily="18" charset="0"/>
                            </a:rPr>
                            <m:t>𝑓</m:t>
                          </m:r>
                        </m:e>
                        <m:sub>
                          <m:r>
                            <a:rPr lang="en-US" altLang="ko-KR" i="1">
                              <a:solidFill>
                                <a:schemeClr val="tx1"/>
                              </a:solidFill>
                              <a:latin typeface="Cambria Math" panose="02040503050406030204" pitchFamily="18" charset="0"/>
                            </a:rPr>
                            <m:t>0</m:t>
                          </m:r>
                        </m:sub>
                      </m:sSub>
                      <m:d>
                        <m:dPr>
                          <m:ctrlPr>
                            <a:rPr lang="en-US" altLang="ko-KR" i="1">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1370</m:t>
                          </m:r>
                        </m:e>
                      </m:d>
                      <m:r>
                        <a:rPr lang="en-US" altLang="ko-KR" dirty="0">
                          <a:solidFill>
                            <a:schemeClr val="tx1"/>
                          </a:solidFill>
                          <a:latin typeface="Cambria Math" panose="02040503050406030204" pitchFamily="18" charset="0"/>
                          <a:ea typeface="Cambria Math" panose="02040503050406030204" pitchFamily="18" charset="0"/>
                        </a:rPr>
                        <m:t>~</m:t>
                      </m:r>
                      <m:r>
                        <a:rPr lang="ko-KR" altLang="en-US" i="1">
                          <a:solidFill>
                            <a:schemeClr val="tx1"/>
                          </a:solidFill>
                          <a:latin typeface="Cambria Math" panose="02040503050406030204" pitchFamily="18" charset="0"/>
                        </a:rPr>
                        <m:t>𝜌𝜌</m:t>
                      </m:r>
                    </m:oMath>
                  </a14:m>
                  <a:endParaRPr lang="ko-KR" altLang="en-US" dirty="0"/>
                </a:p>
              </p:txBody>
            </p:sp>
          </mc:Choice>
          <mc:Fallback xmlns="">
            <p:sp>
              <p:nvSpPr>
                <p:cNvPr id="17" name="TextBox 16">
                  <a:extLst>
                    <a:ext uri="{FF2B5EF4-FFF2-40B4-BE49-F238E27FC236}">
                      <a16:creationId xmlns:a16="http://schemas.microsoft.com/office/drawing/2014/main" id="{0D6217C6-EB5D-9AEC-2E9F-4632B1BB4DB7}"/>
                    </a:ext>
                  </a:extLst>
                </p:cNvPr>
                <p:cNvSpPr txBox="1">
                  <a:spLocks noRot="1" noChangeAspect="1" noMove="1" noResize="1" noEditPoints="1" noAdjustHandles="1" noChangeArrowheads="1" noChangeShapeType="1" noTextEdit="1"/>
                </p:cNvSpPr>
                <p:nvPr/>
              </p:nvSpPr>
              <p:spPr>
                <a:xfrm>
                  <a:off x="1138136" y="3185975"/>
                  <a:ext cx="5603132" cy="369332"/>
                </a:xfrm>
                <a:prstGeom prst="rect">
                  <a:avLst/>
                </a:prstGeom>
                <a:blipFill>
                  <a:blip r:embed="rId15"/>
                  <a:stretch>
                    <a:fillRect t="-8197" b="-24590"/>
                  </a:stretch>
                </a:blipFill>
              </p:spPr>
              <p:txBody>
                <a:bodyPr/>
                <a:lstStyle/>
                <a:p>
                  <a:r>
                    <a:rPr lang="ko-KR" altLang="en-US">
                      <a:noFill/>
                    </a:rPr>
                    <a:t> </a:t>
                  </a:r>
                </a:p>
              </p:txBody>
            </p:sp>
          </mc:Fallback>
        </mc:AlternateContent>
        <p:sp>
          <p:nvSpPr>
            <p:cNvPr id="7" name="직사각형 6">
              <a:extLst>
                <a:ext uri="{FF2B5EF4-FFF2-40B4-BE49-F238E27FC236}">
                  <a16:creationId xmlns:a16="http://schemas.microsoft.com/office/drawing/2014/main" id="{DFCEE351-1566-8AD0-333E-C2448176F4E5}"/>
                </a:ext>
              </a:extLst>
            </p:cNvPr>
            <p:cNvSpPr/>
            <p:nvPr/>
          </p:nvSpPr>
          <p:spPr>
            <a:xfrm>
              <a:off x="1021404" y="1838528"/>
              <a:ext cx="5564222" cy="1799617"/>
            </a:xfrm>
            <a:prstGeom prst="rect">
              <a:avLst/>
            </a:prstGeom>
            <a:no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p:spTree>
    <p:extLst>
      <p:ext uri="{BB962C8B-B14F-4D97-AF65-F5344CB8AC3E}">
        <p14:creationId xmlns:p14="http://schemas.microsoft.com/office/powerpoint/2010/main" val="32341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B65F2782-3ABF-FC0B-09C2-415797E55DCB}"/>
              </a:ext>
            </a:extLst>
          </p:cNvPr>
          <p:cNvSpPr>
            <a:spLocks noGrp="1"/>
          </p:cNvSpPr>
          <p:nvPr>
            <p:ph type="sldNum" sz="quarter" idx="12"/>
          </p:nvPr>
        </p:nvSpPr>
        <p:spPr/>
        <p:txBody>
          <a:bodyPr/>
          <a:lstStyle/>
          <a:p>
            <a:fld id="{DD6C7ACD-A43A-4791-9360-251F151CC5DF}" type="slidenum">
              <a:rPr lang="ko-KR" altLang="en-US" smtClean="0"/>
              <a:t>6</a:t>
            </a:fld>
            <a:endParaRPr lang="ko-KR" altLang="en-US"/>
          </a:p>
        </p:txBody>
      </p:sp>
      <p:sp>
        <p:nvSpPr>
          <p:cNvPr id="3" name="TextBox 2">
            <a:extLst>
              <a:ext uri="{FF2B5EF4-FFF2-40B4-BE49-F238E27FC236}">
                <a16:creationId xmlns:a16="http://schemas.microsoft.com/office/drawing/2014/main" id="{D4DC0EA1-9972-7637-5D83-7273155AFA75}"/>
              </a:ext>
            </a:extLst>
          </p:cNvPr>
          <p:cNvSpPr txBox="1"/>
          <p:nvPr/>
        </p:nvSpPr>
        <p:spPr>
          <a:xfrm>
            <a:off x="823609" y="5602610"/>
            <a:ext cx="7590817"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This mixing model has successful features that cannot be reproduced by models other than tetraquarks.</a:t>
            </a:r>
          </a:p>
        </p:txBody>
      </p:sp>
      <p:sp>
        <p:nvSpPr>
          <p:cNvPr id="6" name="TextBox 5">
            <a:extLst>
              <a:ext uri="{FF2B5EF4-FFF2-40B4-BE49-F238E27FC236}">
                <a16:creationId xmlns:a16="http://schemas.microsoft.com/office/drawing/2014/main" id="{2CCC5218-4276-598D-FF59-3E09EAB48FCB}"/>
              </a:ext>
            </a:extLst>
          </p:cNvPr>
          <p:cNvSpPr txBox="1"/>
          <p:nvPr/>
        </p:nvSpPr>
        <p:spPr>
          <a:xfrm>
            <a:off x="769676" y="1517765"/>
            <a:ext cx="7295745" cy="646331"/>
          </a:xfrm>
          <a:prstGeom prst="rect">
            <a:avLst/>
          </a:prstGeom>
          <a:noFill/>
        </p:spPr>
        <p:txBody>
          <a:bodyPr wrap="square">
            <a:spAutoFit/>
          </a:bodyPr>
          <a:lstStyle/>
          <a:p>
            <a:pPr marL="285750" indent="-285750">
              <a:buFont typeface="Wingdings" panose="05000000000000000000" pitchFamily="2" charset="2"/>
              <a:buChar char="§"/>
            </a:pPr>
            <a:r>
              <a:rPr lang="en-US" altLang="ko-KR" dirty="0"/>
              <a:t>Recently, we proposed a </a:t>
            </a:r>
            <a:r>
              <a:rPr lang="en-US" altLang="ko-KR" dirty="0">
                <a:solidFill>
                  <a:srgbClr val="C00000"/>
                </a:solidFill>
              </a:rPr>
              <a:t>tetraquark mixing model</a:t>
            </a:r>
            <a:r>
              <a:rPr lang="en-US" altLang="ko-KR" dirty="0"/>
              <a:t> that describes both light and heavy nonets as tetraquarks.</a:t>
            </a:r>
          </a:p>
        </p:txBody>
      </p:sp>
      <p:sp>
        <p:nvSpPr>
          <p:cNvPr id="13" name="직사각형 12">
            <a:extLst>
              <a:ext uri="{FF2B5EF4-FFF2-40B4-BE49-F238E27FC236}">
                <a16:creationId xmlns:a16="http://schemas.microsoft.com/office/drawing/2014/main" id="{BF1BE5E9-D326-579F-D277-6E5906491D50}"/>
              </a:ext>
            </a:extLst>
          </p:cNvPr>
          <p:cNvSpPr/>
          <p:nvPr/>
        </p:nvSpPr>
        <p:spPr>
          <a:xfrm>
            <a:off x="7905923" y="81582"/>
            <a:ext cx="1093826" cy="307777"/>
          </a:xfrm>
          <a:prstGeom prst="rect">
            <a:avLst/>
          </a:prstGeom>
          <a:noFill/>
          <a:ln>
            <a:solidFill>
              <a:schemeClr val="accent1"/>
            </a:solidFill>
          </a:ln>
        </p:spPr>
        <p:txBody>
          <a:bodyPr wrap="none">
            <a:spAutoFit/>
          </a:bodyPr>
          <a:lstStyle/>
          <a:p>
            <a:r>
              <a:rPr lang="en-US" altLang="ko-KR" sz="1400" dirty="0"/>
              <a:t>Introduction</a:t>
            </a:r>
          </a:p>
        </p:txBody>
      </p:sp>
      <p:sp>
        <p:nvSpPr>
          <p:cNvPr id="5" name="TextBox 4">
            <a:extLst>
              <a:ext uri="{FF2B5EF4-FFF2-40B4-BE49-F238E27FC236}">
                <a16:creationId xmlns:a16="http://schemas.microsoft.com/office/drawing/2014/main" id="{A844CEB1-F991-4712-8AE1-7F23D6FBD91D}"/>
              </a:ext>
            </a:extLst>
          </p:cNvPr>
          <p:cNvSpPr txBox="1"/>
          <p:nvPr/>
        </p:nvSpPr>
        <p:spPr>
          <a:xfrm>
            <a:off x="856034" y="745988"/>
            <a:ext cx="7597502" cy="646331"/>
          </a:xfrm>
          <a:prstGeom prst="rect">
            <a:avLst/>
          </a:prstGeom>
          <a:solidFill>
            <a:schemeClr val="accent5">
              <a:lumMod val="20000"/>
              <a:lumOff val="80000"/>
            </a:schemeClr>
          </a:solidFill>
        </p:spPr>
        <p:txBody>
          <a:bodyPr wrap="square">
            <a:spAutoFit/>
          </a:bodyPr>
          <a:lstStyle/>
          <a:p>
            <a:pPr algn="l"/>
            <a:r>
              <a:rPr lang="en-US" altLang="ko-KR" sz="1800" b="0" i="0" u="none" strike="noStrike" baseline="0" dirty="0">
                <a:latin typeface="CIDFont+F3"/>
              </a:rPr>
              <a:t>Therefore, a </a:t>
            </a:r>
            <a:r>
              <a:rPr lang="en-US" altLang="ko-KR" sz="1800" b="0" i="0" u="none" strike="noStrike" baseline="0" dirty="0">
                <a:solidFill>
                  <a:srgbClr val="C00000"/>
                </a:solidFill>
                <a:latin typeface="CIDFont+F3"/>
              </a:rPr>
              <a:t>reasonable approach</a:t>
            </a:r>
            <a:r>
              <a:rPr lang="en-US" altLang="ko-KR" sz="1800" b="0" i="0" u="none" strike="noStrike" baseline="0" dirty="0">
                <a:latin typeface="CIDFont+F3"/>
              </a:rPr>
              <a:t> is required to exclusively identify multiquarks in this context.</a:t>
            </a:r>
          </a:p>
        </p:txBody>
      </p:sp>
      <p:grpSp>
        <p:nvGrpSpPr>
          <p:cNvPr id="4" name="그룹 3">
            <a:extLst>
              <a:ext uri="{FF2B5EF4-FFF2-40B4-BE49-F238E27FC236}">
                <a16:creationId xmlns:a16="http://schemas.microsoft.com/office/drawing/2014/main" id="{88317C5A-B2D1-4EB4-E249-FEB9ABA164EB}"/>
              </a:ext>
            </a:extLst>
          </p:cNvPr>
          <p:cNvGrpSpPr/>
          <p:nvPr/>
        </p:nvGrpSpPr>
        <p:grpSpPr>
          <a:xfrm>
            <a:off x="1055742" y="2415573"/>
            <a:ext cx="3241147" cy="2694299"/>
            <a:chOff x="1055742" y="2676841"/>
            <a:chExt cx="3241147" cy="2694299"/>
          </a:xfrm>
        </p:grpSpPr>
        <mc:AlternateContent xmlns:mc="http://schemas.openxmlformats.org/markup-compatibility/2006" xmlns:a14="http://schemas.microsoft.com/office/drawing/2010/main">
          <mc:Choice Requires="a14">
            <p:sp>
              <p:nvSpPr>
                <p:cNvPr id="10" name="직사각형 9">
                  <a:extLst>
                    <a:ext uri="{FF2B5EF4-FFF2-40B4-BE49-F238E27FC236}">
                      <a16:creationId xmlns:a16="http://schemas.microsoft.com/office/drawing/2014/main" id="{C48E410F-A0CA-3F5E-55D8-E4D423F39D9C}"/>
                    </a:ext>
                  </a:extLst>
                </p:cNvPr>
                <p:cNvSpPr/>
                <p:nvPr/>
              </p:nvSpPr>
              <p:spPr>
                <a:xfrm>
                  <a:off x="1218087" y="2716517"/>
                  <a:ext cx="3003716" cy="523220"/>
                </a:xfrm>
                <a:prstGeom prst="rect">
                  <a:avLst/>
                </a:prstGeom>
                <a:solidFill>
                  <a:schemeClr val="accent4">
                    <a:lumMod val="20000"/>
                    <a:lumOff val="80000"/>
                  </a:schemeClr>
                </a:solidFill>
                <a:ln>
                  <a:noFill/>
                </a:ln>
              </p:spPr>
              <p:txBody>
                <a:bodyPr wrap="square">
                  <a:spAutoFit/>
                </a:bodyPr>
                <a:lstStyle/>
                <a:p>
                  <a:pPr algn="ctr"/>
                  <a:r>
                    <a:rPr lang="en-US" altLang="ko-KR" sz="1400" u="sng" dirty="0">
                      <a:solidFill>
                        <a:srgbClr val="0033CC"/>
                      </a:solidFill>
                    </a:rPr>
                    <a:t>Light nonet</a:t>
                  </a:r>
                </a:p>
                <a:p>
                  <a:pPr/>
                  <a14:m>
                    <m:oMathPara xmlns:m="http://schemas.openxmlformats.org/officeDocument/2006/math">
                      <m:oMathParaPr>
                        <m:jc m:val="centerGroup"/>
                      </m:oMathParaPr>
                      <m:oMath xmlns:m="http://schemas.openxmlformats.org/officeDocument/2006/math">
                        <m:sSub>
                          <m:sSubPr>
                            <m:ctrlPr>
                              <a:rPr lang="en-US" altLang="ko-KR" sz="1400" i="1">
                                <a:latin typeface="Cambria Math" panose="02040503050406030204" pitchFamily="18" charset="0"/>
                              </a:rPr>
                            </m:ctrlPr>
                          </m:sSubPr>
                          <m:e>
                            <m:r>
                              <a:rPr lang="en-US" altLang="ko-KR" sz="1400" b="0" i="1">
                                <a:latin typeface="Cambria Math" panose="02040503050406030204" pitchFamily="18" charset="0"/>
                              </a:rPr>
                              <m:t> </m:t>
                            </m:r>
                            <m:r>
                              <a:rPr lang="en-US" altLang="ko-KR" sz="1400" b="0" i="1">
                                <a:latin typeface="Cambria Math" panose="02040503050406030204" pitchFamily="18" charset="0"/>
                              </a:rPr>
                              <m:t>𝑎</m:t>
                            </m:r>
                          </m:e>
                          <m:sub>
                            <m:r>
                              <a:rPr lang="en-US" altLang="ko-KR" sz="1400" b="0" i="1">
                                <a:latin typeface="Cambria Math" panose="02040503050406030204" pitchFamily="18" charset="0"/>
                              </a:rPr>
                              <m:t>0</m:t>
                            </m:r>
                          </m:sub>
                        </m:sSub>
                        <m:d>
                          <m:dPr>
                            <m:ctrlPr>
                              <a:rPr lang="en-US" altLang="ko-KR" sz="1400" i="1">
                                <a:latin typeface="Cambria Math" panose="02040503050406030204" pitchFamily="18" charset="0"/>
                              </a:rPr>
                            </m:ctrlPr>
                          </m:dPr>
                          <m:e>
                            <m:r>
                              <a:rPr lang="en-US" altLang="ko-KR" sz="1400" b="0" i="1">
                                <a:latin typeface="Cambria Math" panose="02040503050406030204" pitchFamily="18" charset="0"/>
                              </a:rPr>
                              <m:t>980</m:t>
                            </m:r>
                          </m:e>
                        </m:d>
                        <m:r>
                          <a:rPr lang="en-US" altLang="ko-KR" sz="1400" b="0" i="1" smtClean="0">
                            <a:latin typeface="Cambria Math" panose="02040503050406030204" pitchFamily="18" charset="0"/>
                          </a:rPr>
                          <m:t>,</m:t>
                        </m:r>
                        <m:sSubSup>
                          <m:sSubSupPr>
                            <m:ctrlPr>
                              <a:rPr lang="en-US" altLang="ko-KR" sz="1400" i="1">
                                <a:latin typeface="Cambria Math" panose="02040503050406030204" pitchFamily="18" charset="0"/>
                              </a:rPr>
                            </m:ctrlPr>
                          </m:sSubSupPr>
                          <m:e>
                            <m:r>
                              <a:rPr lang="en-US" altLang="ko-KR" sz="1400" b="0" i="1">
                                <a:latin typeface="Cambria Math" panose="02040503050406030204" pitchFamily="18" charset="0"/>
                              </a:rPr>
                              <m:t>𝐾</m:t>
                            </m:r>
                          </m:e>
                          <m:sub>
                            <m:r>
                              <a:rPr lang="en-US" altLang="ko-KR" sz="1400" b="0" i="1">
                                <a:latin typeface="Cambria Math" panose="02040503050406030204" pitchFamily="18" charset="0"/>
                              </a:rPr>
                              <m:t>0</m:t>
                            </m:r>
                          </m:sub>
                          <m:sup>
                            <m:r>
                              <a:rPr lang="en-US" altLang="ko-KR" sz="1400" b="0" i="1">
                                <a:latin typeface="Cambria Math" panose="02040503050406030204" pitchFamily="18" charset="0"/>
                              </a:rPr>
                              <m:t>∗</m:t>
                            </m:r>
                          </m:sup>
                        </m:sSubSup>
                        <m:d>
                          <m:dPr>
                            <m:ctrlPr>
                              <a:rPr lang="en-US" altLang="ko-KR" sz="1400" i="1">
                                <a:latin typeface="Cambria Math" panose="02040503050406030204" pitchFamily="18" charset="0"/>
                              </a:rPr>
                            </m:ctrlPr>
                          </m:dPr>
                          <m:e>
                            <m:r>
                              <a:rPr lang="en-US" altLang="ko-KR" sz="1400" b="0" i="1">
                                <a:latin typeface="Cambria Math" panose="02040503050406030204" pitchFamily="18" charset="0"/>
                              </a:rPr>
                              <m:t>800</m:t>
                            </m:r>
                          </m:e>
                        </m:d>
                        <m:r>
                          <a:rPr lang="en-US" altLang="ko-KR" sz="1400" b="0" i="1" smtClean="0">
                            <a:latin typeface="Cambria Math" panose="02040503050406030204" pitchFamily="18" charset="0"/>
                          </a:rPr>
                          <m:t>,</m:t>
                        </m:r>
                        <m:sSub>
                          <m:sSubPr>
                            <m:ctrlPr>
                              <a:rPr lang="en-US" altLang="ko-KR" sz="1400" i="1" smtClean="0">
                                <a:solidFill>
                                  <a:schemeClr val="tx1"/>
                                </a:solidFill>
                                <a:latin typeface="Cambria Math" panose="02040503050406030204" pitchFamily="18" charset="0"/>
                              </a:rPr>
                            </m:ctrlPr>
                          </m:sSubPr>
                          <m:e>
                            <m:r>
                              <a:rPr lang="en-US" altLang="ko-KR" sz="1400" b="0" i="1">
                                <a:solidFill>
                                  <a:schemeClr val="tx1"/>
                                </a:solidFill>
                                <a:latin typeface="Cambria Math" panose="02040503050406030204" pitchFamily="18" charset="0"/>
                              </a:rPr>
                              <m:t>𝑓</m:t>
                            </m:r>
                          </m:e>
                          <m:sub>
                            <m:r>
                              <a:rPr lang="en-US" altLang="ko-KR" sz="1400" b="0" i="1">
                                <a:solidFill>
                                  <a:schemeClr val="tx1"/>
                                </a:solidFill>
                                <a:latin typeface="Cambria Math" panose="02040503050406030204" pitchFamily="18" charset="0"/>
                              </a:rPr>
                              <m:t>0</m:t>
                            </m:r>
                          </m:sub>
                        </m:sSub>
                        <m:d>
                          <m:dPr>
                            <m:ctrlPr>
                              <a:rPr lang="en-US" altLang="ko-KR" sz="1400" i="1">
                                <a:solidFill>
                                  <a:schemeClr val="tx1"/>
                                </a:solidFill>
                                <a:latin typeface="Cambria Math" panose="02040503050406030204" pitchFamily="18" charset="0"/>
                              </a:rPr>
                            </m:ctrlPr>
                          </m:dPr>
                          <m:e>
                            <m:r>
                              <a:rPr lang="en-US" altLang="ko-KR" sz="1400" b="0" i="1">
                                <a:solidFill>
                                  <a:schemeClr val="tx1"/>
                                </a:solidFill>
                                <a:latin typeface="Cambria Math" panose="02040503050406030204" pitchFamily="18" charset="0"/>
                              </a:rPr>
                              <m:t>500</m:t>
                            </m:r>
                          </m:e>
                        </m:d>
                        <m:r>
                          <a:rPr lang="en-US" altLang="ko-KR" sz="1400" b="0" i="1">
                            <a:solidFill>
                              <a:schemeClr val="tx1"/>
                            </a:solidFill>
                            <a:latin typeface="Cambria Math" panose="02040503050406030204" pitchFamily="18" charset="0"/>
                          </a:rPr>
                          <m:t>, </m:t>
                        </m:r>
                        <m:sSub>
                          <m:sSubPr>
                            <m:ctrlPr>
                              <a:rPr lang="en-US" altLang="ko-KR" sz="1400" i="1">
                                <a:solidFill>
                                  <a:schemeClr val="tx1"/>
                                </a:solidFill>
                                <a:latin typeface="Cambria Math" panose="02040503050406030204" pitchFamily="18" charset="0"/>
                              </a:rPr>
                            </m:ctrlPr>
                          </m:sSubPr>
                          <m:e>
                            <m:r>
                              <a:rPr lang="en-US" altLang="ko-KR" sz="1400" b="0" i="1">
                                <a:solidFill>
                                  <a:schemeClr val="tx1"/>
                                </a:solidFill>
                                <a:latin typeface="Cambria Math" panose="02040503050406030204" pitchFamily="18" charset="0"/>
                              </a:rPr>
                              <m:t>𝑓</m:t>
                            </m:r>
                          </m:e>
                          <m:sub>
                            <m:r>
                              <a:rPr lang="en-US" altLang="ko-KR" sz="1400" b="0" i="1">
                                <a:solidFill>
                                  <a:schemeClr val="tx1"/>
                                </a:solidFill>
                                <a:latin typeface="Cambria Math" panose="02040503050406030204" pitchFamily="18" charset="0"/>
                              </a:rPr>
                              <m:t>0</m:t>
                            </m:r>
                          </m:sub>
                        </m:sSub>
                        <m:d>
                          <m:dPr>
                            <m:ctrlPr>
                              <a:rPr lang="en-US" altLang="ko-KR" sz="1400" i="1">
                                <a:solidFill>
                                  <a:schemeClr val="tx1"/>
                                </a:solidFill>
                                <a:latin typeface="Cambria Math" panose="02040503050406030204" pitchFamily="18" charset="0"/>
                              </a:rPr>
                            </m:ctrlPr>
                          </m:dPr>
                          <m:e>
                            <m:r>
                              <a:rPr lang="en-US" altLang="ko-KR" sz="1400" b="0" i="1">
                                <a:solidFill>
                                  <a:schemeClr val="tx1"/>
                                </a:solidFill>
                                <a:latin typeface="Cambria Math" panose="02040503050406030204" pitchFamily="18" charset="0"/>
                              </a:rPr>
                              <m:t>980</m:t>
                            </m:r>
                          </m:e>
                        </m:d>
                      </m:oMath>
                    </m:oMathPara>
                  </a14:m>
                  <a:endParaRPr lang="ko-KR" altLang="en-US" sz="1400" dirty="0"/>
                </a:p>
              </p:txBody>
            </p:sp>
          </mc:Choice>
          <mc:Fallback xmlns="">
            <p:sp>
              <p:nvSpPr>
                <p:cNvPr id="10" name="직사각형 9">
                  <a:extLst>
                    <a:ext uri="{FF2B5EF4-FFF2-40B4-BE49-F238E27FC236}">
                      <a16:creationId xmlns:a16="http://schemas.microsoft.com/office/drawing/2014/main" id="{C48E410F-A0CA-3F5E-55D8-E4D423F39D9C}"/>
                    </a:ext>
                  </a:extLst>
                </p:cNvPr>
                <p:cNvSpPr>
                  <a:spLocks noRot="1" noChangeAspect="1" noMove="1" noResize="1" noEditPoints="1" noAdjustHandles="1" noChangeArrowheads="1" noChangeShapeType="1" noTextEdit="1"/>
                </p:cNvSpPr>
                <p:nvPr/>
              </p:nvSpPr>
              <p:spPr>
                <a:xfrm>
                  <a:off x="1218087" y="2716517"/>
                  <a:ext cx="3003716" cy="523220"/>
                </a:xfrm>
                <a:prstGeom prst="rect">
                  <a:avLst/>
                </a:prstGeom>
                <a:blipFill>
                  <a:blip r:embed="rId3"/>
                  <a:stretch>
                    <a:fillRect t="-2326" b="-3488"/>
                  </a:stretch>
                </a:blipFill>
                <a:ln>
                  <a:noFill/>
                </a:ln>
              </p:spPr>
              <p:txBody>
                <a:bodyPr/>
                <a:lstStyle/>
                <a:p>
                  <a:r>
                    <a:rPr lang="ko-KR" altLang="en-US">
                      <a:noFill/>
                    </a:rPr>
                    <a:t> </a:t>
                  </a:r>
                </a:p>
              </p:txBody>
            </p:sp>
          </mc:Fallback>
        </mc:AlternateContent>
        <p:sp>
          <p:nvSpPr>
            <p:cNvPr id="12" name="직사각형 11">
              <a:extLst>
                <a:ext uri="{FF2B5EF4-FFF2-40B4-BE49-F238E27FC236}">
                  <a16:creationId xmlns:a16="http://schemas.microsoft.com/office/drawing/2014/main" id="{2523AF62-5627-2837-AD1C-D1B95C3B3D5C}"/>
                </a:ext>
              </a:extLst>
            </p:cNvPr>
            <p:cNvSpPr/>
            <p:nvPr/>
          </p:nvSpPr>
          <p:spPr>
            <a:xfrm>
              <a:off x="1055742" y="2676841"/>
              <a:ext cx="3241147" cy="2694299"/>
            </a:xfrm>
            <a:prstGeom prst="rect">
              <a:avLst/>
            </a:prstGeom>
            <a:no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p:nvGrpSpPr>
            <p:cNvPr id="7" name="그룹 6">
              <a:extLst>
                <a:ext uri="{FF2B5EF4-FFF2-40B4-BE49-F238E27FC236}">
                  <a16:creationId xmlns:a16="http://schemas.microsoft.com/office/drawing/2014/main" id="{6A37A7AB-699B-1C0F-1C78-FB0F2E54EEE0}"/>
                </a:ext>
              </a:extLst>
            </p:cNvPr>
            <p:cNvGrpSpPr/>
            <p:nvPr/>
          </p:nvGrpSpPr>
          <p:grpSpPr>
            <a:xfrm>
              <a:off x="1134899" y="3352607"/>
              <a:ext cx="2513701" cy="1890218"/>
              <a:chOff x="1952026" y="2661942"/>
              <a:chExt cx="2513701" cy="1890218"/>
            </a:xfrm>
          </p:grpSpPr>
          <p:cxnSp>
            <p:nvCxnSpPr>
              <p:cNvPr id="8" name="직선 연결선 7">
                <a:extLst>
                  <a:ext uri="{FF2B5EF4-FFF2-40B4-BE49-F238E27FC236}">
                    <a16:creationId xmlns:a16="http://schemas.microsoft.com/office/drawing/2014/main" id="{FDDCB860-5A09-7BA1-FE98-9C40609D8E23}"/>
                  </a:ext>
                </a:extLst>
              </p:cNvPr>
              <p:cNvCxnSpPr/>
              <p:nvPr/>
            </p:nvCxnSpPr>
            <p:spPr>
              <a:xfrm flipV="1">
                <a:off x="2760872" y="2911464"/>
                <a:ext cx="692063" cy="13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직선 연결선 70">
                <a:extLst>
                  <a:ext uri="{FF2B5EF4-FFF2-40B4-BE49-F238E27FC236}">
                    <a16:creationId xmlns:a16="http://schemas.microsoft.com/office/drawing/2014/main" id="{BF45A0A0-4ED6-80E2-0289-6D80CFA69A6B}"/>
                  </a:ext>
                </a:extLst>
              </p:cNvPr>
              <p:cNvCxnSpPr/>
              <p:nvPr/>
            </p:nvCxnSpPr>
            <p:spPr>
              <a:xfrm flipV="1">
                <a:off x="2776510" y="4276741"/>
                <a:ext cx="731159" cy="109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직선 연결선 71">
                <a:extLst>
                  <a:ext uri="{FF2B5EF4-FFF2-40B4-BE49-F238E27FC236}">
                    <a16:creationId xmlns:a16="http://schemas.microsoft.com/office/drawing/2014/main" id="{A5C48EFA-C83B-00B6-CB69-465DF1932C7D}"/>
                  </a:ext>
                </a:extLst>
              </p:cNvPr>
              <p:cNvCxnSpPr/>
              <p:nvPr/>
            </p:nvCxnSpPr>
            <p:spPr>
              <a:xfrm flipV="1">
                <a:off x="2377731" y="3613888"/>
                <a:ext cx="1481803" cy="29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직선 연결선 72">
                <a:extLst>
                  <a:ext uri="{FF2B5EF4-FFF2-40B4-BE49-F238E27FC236}">
                    <a16:creationId xmlns:a16="http://schemas.microsoft.com/office/drawing/2014/main" id="{40F05986-71C0-E0C4-767B-B926FCFF37E3}"/>
                  </a:ext>
                </a:extLst>
              </p:cNvPr>
              <p:cNvCxnSpPr/>
              <p:nvPr/>
            </p:nvCxnSpPr>
            <p:spPr>
              <a:xfrm flipV="1">
                <a:off x="2751812" y="2858049"/>
                <a:ext cx="762373" cy="1386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직선 연결선 73">
                <a:extLst>
                  <a:ext uri="{FF2B5EF4-FFF2-40B4-BE49-F238E27FC236}">
                    <a16:creationId xmlns:a16="http://schemas.microsoft.com/office/drawing/2014/main" id="{BF5C5015-6426-801D-AC18-84FCC143EBA3}"/>
                  </a:ext>
                </a:extLst>
              </p:cNvPr>
              <p:cNvCxnSpPr/>
              <p:nvPr/>
            </p:nvCxnSpPr>
            <p:spPr>
              <a:xfrm>
                <a:off x="2697079" y="2909995"/>
                <a:ext cx="817107" cy="14077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27B78D3B-5FDD-07B9-AC9A-9A9C4270E197}"/>
                  </a:ext>
                </a:extLst>
              </p:cNvPr>
              <p:cNvCxnSpPr/>
              <p:nvPr/>
            </p:nvCxnSpPr>
            <p:spPr>
              <a:xfrm flipV="1">
                <a:off x="2334788" y="2949988"/>
                <a:ext cx="324498" cy="6638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2457DC60-073D-2104-484D-D8BFFE4A1652}"/>
                  </a:ext>
                </a:extLst>
              </p:cNvPr>
              <p:cNvCxnSpPr/>
              <p:nvPr/>
            </p:nvCxnSpPr>
            <p:spPr>
              <a:xfrm>
                <a:off x="3514186" y="2923420"/>
                <a:ext cx="387114" cy="690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093247ED-8F2F-E576-DC4A-F07F018BD83E}"/>
                  </a:ext>
                </a:extLst>
              </p:cNvPr>
              <p:cNvCxnSpPr/>
              <p:nvPr/>
            </p:nvCxnSpPr>
            <p:spPr>
              <a:xfrm flipH="1">
                <a:off x="3514186" y="3613888"/>
                <a:ext cx="371350" cy="7103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6060089B-52F2-2FCF-7C4E-1ED408726747}"/>
                  </a:ext>
                </a:extLst>
              </p:cNvPr>
              <p:cNvCxnSpPr/>
              <p:nvPr/>
            </p:nvCxnSpPr>
            <p:spPr>
              <a:xfrm flipH="1" flipV="1">
                <a:off x="2344031" y="3613888"/>
                <a:ext cx="354351" cy="6664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타원 78">
                <a:extLst>
                  <a:ext uri="{FF2B5EF4-FFF2-40B4-BE49-F238E27FC236}">
                    <a16:creationId xmlns:a16="http://schemas.microsoft.com/office/drawing/2014/main" id="{07B7C098-1B73-A7F9-BE71-82BDB8F373A7}"/>
                  </a:ext>
                </a:extLst>
              </p:cNvPr>
              <p:cNvSpPr/>
              <p:nvPr/>
            </p:nvSpPr>
            <p:spPr>
              <a:xfrm>
                <a:off x="2624099" y="2850077"/>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0" name="직사각형 79">
                    <a:extLst>
                      <a:ext uri="{FF2B5EF4-FFF2-40B4-BE49-F238E27FC236}">
                        <a16:creationId xmlns:a16="http://schemas.microsoft.com/office/drawing/2014/main" id="{6BBF80D4-3AEF-4829-F736-5831F19AB944}"/>
                      </a:ext>
                    </a:extLst>
                  </p:cNvPr>
                  <p:cNvSpPr/>
                  <p:nvPr/>
                </p:nvSpPr>
                <p:spPr>
                  <a:xfrm>
                    <a:off x="3234376" y="3695370"/>
                    <a:ext cx="597408" cy="184666"/>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200" b="1" i="1" smtClean="0">
                                  <a:latin typeface="Cambria Math" panose="02040503050406030204" pitchFamily="18" charset="0"/>
                                </a:rPr>
                              </m:ctrlPr>
                            </m:sSubPr>
                            <m:e>
                              <m:r>
                                <a:rPr lang="en-US" altLang="ko-KR" sz="1200" b="1" i="1">
                                  <a:latin typeface="Cambria Math" panose="02040503050406030204" pitchFamily="18" charset="0"/>
                                </a:rPr>
                                <m:t>𝒇</m:t>
                              </m:r>
                            </m:e>
                            <m:sub>
                              <m:r>
                                <a:rPr lang="en-US" altLang="ko-KR" sz="1200" b="1" i="1">
                                  <a:latin typeface="Cambria Math" panose="02040503050406030204" pitchFamily="18" charset="0"/>
                                </a:rPr>
                                <m:t>𝟎</m:t>
                              </m:r>
                            </m:sub>
                          </m:sSub>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𝟓𝟎</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80" name="직사각형 79">
                    <a:extLst>
                      <a:ext uri="{FF2B5EF4-FFF2-40B4-BE49-F238E27FC236}">
                        <a16:creationId xmlns:a16="http://schemas.microsoft.com/office/drawing/2014/main" id="{6BBF80D4-3AEF-4829-F736-5831F19AB944}"/>
                      </a:ext>
                    </a:extLst>
                  </p:cNvPr>
                  <p:cNvSpPr>
                    <a:spLocks noRot="1" noChangeAspect="1" noMove="1" noResize="1" noEditPoints="1" noAdjustHandles="1" noChangeArrowheads="1" noChangeShapeType="1" noTextEdit="1"/>
                  </p:cNvSpPr>
                  <p:nvPr/>
                </p:nvSpPr>
                <p:spPr>
                  <a:xfrm>
                    <a:off x="3234376" y="3695370"/>
                    <a:ext cx="597408" cy="184666"/>
                  </a:xfrm>
                  <a:prstGeom prst="rect">
                    <a:avLst/>
                  </a:prstGeom>
                  <a:blipFill>
                    <a:blip r:embed="rId6"/>
                    <a:stretch>
                      <a:fillRect l="-9184" t="-3226" b="-29032"/>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7B6E207C-6062-9EB5-66BD-D37EC42154CC}"/>
                  </a:ext>
                </a:extLst>
              </p:cNvPr>
              <p:cNvSpPr/>
              <p:nvPr/>
            </p:nvSpPr>
            <p:spPr>
              <a:xfrm>
                <a:off x="3437296" y="2834137"/>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0292F34F-CB1E-8151-2FDE-0A4F52AF8563}"/>
                  </a:ext>
                </a:extLst>
              </p:cNvPr>
              <p:cNvSpPr/>
              <p:nvPr/>
            </p:nvSpPr>
            <p:spPr>
              <a:xfrm>
                <a:off x="3828257" y="3542155"/>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75D8DBCB-D9AF-0C73-7A3D-18AE2DA2B466}"/>
                  </a:ext>
                </a:extLst>
              </p:cNvPr>
              <p:cNvSpPr/>
              <p:nvPr/>
            </p:nvSpPr>
            <p:spPr>
              <a:xfrm>
                <a:off x="3030698" y="3527543"/>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22766778-18F3-B64C-8982-7676E68BD410}"/>
                  </a:ext>
                </a:extLst>
              </p:cNvPr>
              <p:cNvSpPr/>
              <p:nvPr/>
            </p:nvSpPr>
            <p:spPr>
              <a:xfrm>
                <a:off x="2983782" y="3487693"/>
                <a:ext cx="226757" cy="23113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타원 84">
                <a:extLst>
                  <a:ext uri="{FF2B5EF4-FFF2-40B4-BE49-F238E27FC236}">
                    <a16:creationId xmlns:a16="http://schemas.microsoft.com/office/drawing/2014/main" id="{98E15926-949E-7410-BB45-0602D23B1874}"/>
                  </a:ext>
                </a:extLst>
              </p:cNvPr>
              <p:cNvSpPr/>
              <p:nvPr/>
            </p:nvSpPr>
            <p:spPr>
              <a:xfrm>
                <a:off x="2256596" y="3542155"/>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85">
                <a:extLst>
                  <a:ext uri="{FF2B5EF4-FFF2-40B4-BE49-F238E27FC236}">
                    <a16:creationId xmlns:a16="http://schemas.microsoft.com/office/drawing/2014/main" id="{AD21B3A6-E6DB-20A8-E5A0-37B0354F7011}"/>
                  </a:ext>
                </a:extLst>
              </p:cNvPr>
              <p:cNvSpPr/>
              <p:nvPr/>
            </p:nvSpPr>
            <p:spPr>
              <a:xfrm>
                <a:off x="3447722" y="4205009"/>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타원 86">
                <a:extLst>
                  <a:ext uri="{FF2B5EF4-FFF2-40B4-BE49-F238E27FC236}">
                    <a16:creationId xmlns:a16="http://schemas.microsoft.com/office/drawing/2014/main" id="{15DEB801-25A3-0281-883F-D9C5536FD1CA}"/>
                  </a:ext>
                </a:extLst>
              </p:cNvPr>
              <p:cNvSpPr/>
              <p:nvPr/>
            </p:nvSpPr>
            <p:spPr>
              <a:xfrm>
                <a:off x="2639737" y="4212979"/>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8" name="직사각형 87">
                    <a:extLst>
                      <a:ext uri="{FF2B5EF4-FFF2-40B4-BE49-F238E27FC236}">
                        <a16:creationId xmlns:a16="http://schemas.microsoft.com/office/drawing/2014/main" id="{106F1107-5FD7-2B3D-97C5-D330AFB74706}"/>
                      </a:ext>
                    </a:extLst>
                  </p:cNvPr>
                  <p:cNvSpPr/>
                  <p:nvPr/>
                </p:nvSpPr>
                <p:spPr>
                  <a:xfrm>
                    <a:off x="3210919" y="3392502"/>
                    <a:ext cx="607025" cy="198388"/>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𝒂</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𝟎</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𝟗𝟖</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88" name="직사각형 87">
                    <a:extLst>
                      <a:ext uri="{FF2B5EF4-FFF2-40B4-BE49-F238E27FC236}">
                        <a16:creationId xmlns:a16="http://schemas.microsoft.com/office/drawing/2014/main" id="{106F1107-5FD7-2B3D-97C5-D330AFB74706}"/>
                      </a:ext>
                    </a:extLst>
                  </p:cNvPr>
                  <p:cNvSpPr>
                    <a:spLocks noRot="1" noChangeAspect="1" noMove="1" noResize="1" noEditPoints="1" noAdjustHandles="1" noChangeArrowheads="1" noChangeShapeType="1" noTextEdit="1"/>
                  </p:cNvSpPr>
                  <p:nvPr/>
                </p:nvSpPr>
                <p:spPr>
                  <a:xfrm>
                    <a:off x="3210919" y="3392502"/>
                    <a:ext cx="607025" cy="198388"/>
                  </a:xfrm>
                  <a:prstGeom prst="rect">
                    <a:avLst/>
                  </a:prstGeom>
                  <a:blipFill>
                    <a:blip r:embed="rId7"/>
                    <a:stretch>
                      <a:fillRect l="-4040" b="-1875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9" name="직사각형 88">
                    <a:extLst>
                      <a:ext uri="{FF2B5EF4-FFF2-40B4-BE49-F238E27FC236}">
                        <a16:creationId xmlns:a16="http://schemas.microsoft.com/office/drawing/2014/main" id="{41BD3235-3AA1-807B-9E2A-D6D1D058A746}"/>
                      </a:ext>
                    </a:extLst>
                  </p:cNvPr>
                  <p:cNvSpPr/>
                  <p:nvPr/>
                </p:nvSpPr>
                <p:spPr>
                  <a:xfrm>
                    <a:off x="3844275" y="3360622"/>
                    <a:ext cx="621452" cy="187872"/>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𝒂</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𝟗𝟖</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89" name="직사각형 88">
                    <a:extLst>
                      <a:ext uri="{FF2B5EF4-FFF2-40B4-BE49-F238E27FC236}">
                        <a16:creationId xmlns:a16="http://schemas.microsoft.com/office/drawing/2014/main" id="{41BD3235-3AA1-807B-9E2A-D6D1D058A746}"/>
                      </a:ext>
                    </a:extLst>
                  </p:cNvPr>
                  <p:cNvSpPr>
                    <a:spLocks noRot="1" noChangeAspect="1" noMove="1" noResize="1" noEditPoints="1" noAdjustHandles="1" noChangeArrowheads="1" noChangeShapeType="1" noTextEdit="1"/>
                  </p:cNvSpPr>
                  <p:nvPr/>
                </p:nvSpPr>
                <p:spPr>
                  <a:xfrm>
                    <a:off x="3844275" y="3360622"/>
                    <a:ext cx="621452" cy="187872"/>
                  </a:xfrm>
                  <a:prstGeom prst="rect">
                    <a:avLst/>
                  </a:prstGeom>
                  <a:blipFill>
                    <a:blip r:embed="rId8"/>
                    <a:stretch>
                      <a:fillRect l="-3922" t="-3333"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0" name="직사각형 89">
                    <a:extLst>
                      <a:ext uri="{FF2B5EF4-FFF2-40B4-BE49-F238E27FC236}">
                        <a16:creationId xmlns:a16="http://schemas.microsoft.com/office/drawing/2014/main" id="{4A3B17F5-20C2-198F-79C8-6451E92EF6E2}"/>
                      </a:ext>
                    </a:extLst>
                  </p:cNvPr>
                  <p:cNvSpPr/>
                  <p:nvPr/>
                </p:nvSpPr>
                <p:spPr>
                  <a:xfrm>
                    <a:off x="1952026" y="3365076"/>
                    <a:ext cx="621452" cy="184666"/>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𝒂</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𝟗𝟖</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90" name="직사각형 89">
                    <a:extLst>
                      <a:ext uri="{FF2B5EF4-FFF2-40B4-BE49-F238E27FC236}">
                        <a16:creationId xmlns:a16="http://schemas.microsoft.com/office/drawing/2014/main" id="{4A3B17F5-20C2-198F-79C8-6451E92EF6E2}"/>
                      </a:ext>
                    </a:extLst>
                  </p:cNvPr>
                  <p:cNvSpPr>
                    <a:spLocks noRot="1" noChangeAspect="1" noMove="1" noResize="1" noEditPoints="1" noAdjustHandles="1" noChangeArrowheads="1" noChangeShapeType="1" noTextEdit="1"/>
                  </p:cNvSpPr>
                  <p:nvPr/>
                </p:nvSpPr>
                <p:spPr>
                  <a:xfrm>
                    <a:off x="1952026" y="3365076"/>
                    <a:ext cx="621452" cy="184666"/>
                  </a:xfrm>
                  <a:prstGeom prst="rect">
                    <a:avLst/>
                  </a:prstGeom>
                  <a:blipFill>
                    <a:blip r:embed="rId9"/>
                    <a:stretch>
                      <a:fillRect l="-2941" b="-1612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1" name="직사각형 90">
                    <a:extLst>
                      <a:ext uri="{FF2B5EF4-FFF2-40B4-BE49-F238E27FC236}">
                        <a16:creationId xmlns:a16="http://schemas.microsoft.com/office/drawing/2014/main" id="{98B18A72-25A4-4226-B843-33D1854125F0}"/>
                      </a:ext>
                    </a:extLst>
                  </p:cNvPr>
                  <p:cNvSpPr/>
                  <p:nvPr/>
                </p:nvSpPr>
                <p:spPr>
                  <a:xfrm>
                    <a:off x="3351664" y="2661942"/>
                    <a:ext cx="698396" cy="187872"/>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𝑲</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𝟕𝟎</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91" name="직사각형 90">
                    <a:extLst>
                      <a:ext uri="{FF2B5EF4-FFF2-40B4-BE49-F238E27FC236}">
                        <a16:creationId xmlns:a16="http://schemas.microsoft.com/office/drawing/2014/main" id="{98B18A72-25A4-4226-B843-33D1854125F0}"/>
                      </a:ext>
                    </a:extLst>
                  </p:cNvPr>
                  <p:cNvSpPr>
                    <a:spLocks noRot="1" noChangeAspect="1" noMove="1" noResize="1" noEditPoints="1" noAdjustHandles="1" noChangeArrowheads="1" noChangeShapeType="1" noTextEdit="1"/>
                  </p:cNvSpPr>
                  <p:nvPr/>
                </p:nvSpPr>
                <p:spPr>
                  <a:xfrm>
                    <a:off x="3351664" y="2661942"/>
                    <a:ext cx="698396" cy="187872"/>
                  </a:xfrm>
                  <a:prstGeom prst="rect">
                    <a:avLst/>
                  </a:prstGeom>
                  <a:blipFill>
                    <a:blip r:embed="rId10"/>
                    <a:stretch>
                      <a:fillRect l="-5263" b="-1612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2" name="직사각형 91">
                    <a:extLst>
                      <a:ext uri="{FF2B5EF4-FFF2-40B4-BE49-F238E27FC236}">
                        <a16:creationId xmlns:a16="http://schemas.microsoft.com/office/drawing/2014/main" id="{949DEF2E-E07D-DB60-973B-883C4DFD0D47}"/>
                      </a:ext>
                    </a:extLst>
                  </p:cNvPr>
                  <p:cNvSpPr/>
                  <p:nvPr/>
                </p:nvSpPr>
                <p:spPr>
                  <a:xfrm>
                    <a:off x="2382082" y="2691126"/>
                    <a:ext cx="683969" cy="198388"/>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𝑲</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r>
                                <a:rPr lang="en-US" altLang="ko-KR" sz="1200" b="1" i="1" smtClean="0">
                                  <a:latin typeface="Cambria Math" panose="02040503050406030204" pitchFamily="18" charset="0"/>
                                </a:rPr>
                                <m:t>𝟎</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𝟖𝟎</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92" name="직사각형 91">
                    <a:extLst>
                      <a:ext uri="{FF2B5EF4-FFF2-40B4-BE49-F238E27FC236}">
                        <a16:creationId xmlns:a16="http://schemas.microsoft.com/office/drawing/2014/main" id="{949DEF2E-E07D-DB60-973B-883C4DFD0D47}"/>
                      </a:ext>
                    </a:extLst>
                  </p:cNvPr>
                  <p:cNvSpPr>
                    <a:spLocks noRot="1" noChangeAspect="1" noMove="1" noResize="1" noEditPoints="1" noAdjustHandles="1" noChangeArrowheads="1" noChangeShapeType="1" noTextEdit="1"/>
                  </p:cNvSpPr>
                  <p:nvPr/>
                </p:nvSpPr>
                <p:spPr>
                  <a:xfrm>
                    <a:off x="2382082" y="2691126"/>
                    <a:ext cx="683969" cy="198388"/>
                  </a:xfrm>
                  <a:prstGeom prst="rect">
                    <a:avLst/>
                  </a:prstGeom>
                  <a:blipFill>
                    <a:blip r:embed="rId11"/>
                    <a:stretch>
                      <a:fillRect l="-5357" b="-1875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3" name="직사각형 92">
                    <a:extLst>
                      <a:ext uri="{FF2B5EF4-FFF2-40B4-BE49-F238E27FC236}">
                        <a16:creationId xmlns:a16="http://schemas.microsoft.com/office/drawing/2014/main" id="{46DAD398-B4CC-6E1A-54C1-FC8F7EAF82D1}"/>
                      </a:ext>
                    </a:extLst>
                  </p:cNvPr>
                  <p:cNvSpPr/>
                  <p:nvPr/>
                </p:nvSpPr>
                <p:spPr>
                  <a:xfrm>
                    <a:off x="3554964" y="4301104"/>
                    <a:ext cx="683970" cy="198388"/>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acc>
                                <m:accPr>
                                  <m:chr m:val="̅"/>
                                  <m:ctrlPr>
                                    <a:rPr lang="en-US" altLang="ko-KR" sz="1200" b="1" i="1" smtClean="0">
                                      <a:latin typeface="Cambria Math" panose="02040503050406030204" pitchFamily="18" charset="0"/>
                                    </a:rPr>
                                  </m:ctrlPr>
                                </m:accPr>
                                <m:e>
                                  <m:r>
                                    <a:rPr lang="en-US" altLang="ko-KR" sz="1200" b="1" i="1" smtClean="0">
                                      <a:latin typeface="Cambria Math" panose="02040503050406030204" pitchFamily="18" charset="0"/>
                                    </a:rPr>
                                    <m:t>𝑲</m:t>
                                  </m:r>
                                </m:e>
                              </m:acc>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r>
                                <a:rPr lang="en-US" altLang="ko-KR" sz="1200" b="1" i="1" smtClean="0">
                                  <a:latin typeface="Cambria Math" panose="02040503050406030204" pitchFamily="18" charset="0"/>
                                </a:rPr>
                                <m:t>𝟎</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𝟖𝟎</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93" name="직사각형 92">
                    <a:extLst>
                      <a:ext uri="{FF2B5EF4-FFF2-40B4-BE49-F238E27FC236}">
                        <a16:creationId xmlns:a16="http://schemas.microsoft.com/office/drawing/2014/main" id="{46DAD398-B4CC-6E1A-54C1-FC8F7EAF82D1}"/>
                      </a:ext>
                    </a:extLst>
                  </p:cNvPr>
                  <p:cNvSpPr>
                    <a:spLocks noRot="1" noChangeAspect="1" noMove="1" noResize="1" noEditPoints="1" noAdjustHandles="1" noChangeArrowheads="1" noChangeShapeType="1" noTextEdit="1"/>
                  </p:cNvSpPr>
                  <p:nvPr/>
                </p:nvSpPr>
                <p:spPr>
                  <a:xfrm>
                    <a:off x="3554964" y="4301104"/>
                    <a:ext cx="683970" cy="198388"/>
                  </a:xfrm>
                  <a:prstGeom prst="rect">
                    <a:avLst/>
                  </a:prstGeom>
                  <a:blipFill>
                    <a:blip r:embed="rId12"/>
                    <a:stretch>
                      <a:fillRect l="-5357" b="-1875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4" name="직사각형 93">
                    <a:extLst>
                      <a:ext uri="{FF2B5EF4-FFF2-40B4-BE49-F238E27FC236}">
                        <a16:creationId xmlns:a16="http://schemas.microsoft.com/office/drawing/2014/main" id="{62B2A657-060F-C65C-6865-2F2FA9745B8E}"/>
                      </a:ext>
                    </a:extLst>
                  </p:cNvPr>
                  <p:cNvSpPr/>
                  <p:nvPr/>
                </p:nvSpPr>
                <p:spPr>
                  <a:xfrm>
                    <a:off x="2288252" y="4364865"/>
                    <a:ext cx="698396" cy="187295"/>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acc>
                                <m:accPr>
                                  <m:chr m:val="̅"/>
                                  <m:ctrlPr>
                                    <a:rPr lang="en-US" altLang="ko-KR" sz="1200" b="1" i="1" smtClean="0">
                                      <a:latin typeface="Cambria Math" panose="02040503050406030204" pitchFamily="18" charset="0"/>
                                    </a:rPr>
                                  </m:ctrlPr>
                                </m:accPr>
                                <m:e>
                                  <m:r>
                                    <a:rPr lang="en-US" altLang="ko-KR" sz="1200" b="1" i="1" smtClean="0">
                                      <a:latin typeface="Cambria Math" panose="02040503050406030204" pitchFamily="18" charset="0"/>
                                    </a:rPr>
                                    <m:t>𝑲</m:t>
                                  </m:r>
                                </m:e>
                              </m:acc>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𝟖𝟎</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94" name="직사각형 93">
                    <a:extLst>
                      <a:ext uri="{FF2B5EF4-FFF2-40B4-BE49-F238E27FC236}">
                        <a16:creationId xmlns:a16="http://schemas.microsoft.com/office/drawing/2014/main" id="{62B2A657-060F-C65C-6865-2F2FA9745B8E}"/>
                      </a:ext>
                    </a:extLst>
                  </p:cNvPr>
                  <p:cNvSpPr>
                    <a:spLocks noRot="1" noChangeAspect="1" noMove="1" noResize="1" noEditPoints="1" noAdjustHandles="1" noChangeArrowheads="1" noChangeShapeType="1" noTextEdit="1"/>
                  </p:cNvSpPr>
                  <p:nvPr/>
                </p:nvSpPr>
                <p:spPr>
                  <a:xfrm>
                    <a:off x="2288252" y="4364865"/>
                    <a:ext cx="698396" cy="187295"/>
                  </a:xfrm>
                  <a:prstGeom prst="rect">
                    <a:avLst/>
                  </a:prstGeom>
                  <a:blipFill>
                    <a:blip r:embed="rId13"/>
                    <a:stretch>
                      <a:fillRect l="-5217" b="-19355"/>
                    </a:stretch>
                  </a:blipFill>
                </p:spPr>
                <p:txBody>
                  <a:bodyPr/>
                  <a:lstStyle/>
                  <a:p>
                    <a:r>
                      <a:rPr lang="ko-KR" altLang="en-US">
                        <a:noFill/>
                      </a:rPr>
                      <a:t> </a:t>
                    </a:r>
                  </a:p>
                </p:txBody>
              </p:sp>
            </mc:Fallback>
          </mc:AlternateContent>
        </p:grpSp>
        <p:sp>
          <p:nvSpPr>
            <p:cNvPr id="95" name="타원 94">
              <a:extLst>
                <a:ext uri="{FF2B5EF4-FFF2-40B4-BE49-F238E27FC236}">
                  <a16:creationId xmlns:a16="http://schemas.microsoft.com/office/drawing/2014/main" id="{561BBB09-9A69-4C9C-AC57-F32B12968AB3}"/>
                </a:ext>
              </a:extLst>
            </p:cNvPr>
            <p:cNvSpPr/>
            <p:nvPr/>
          </p:nvSpPr>
          <p:spPr>
            <a:xfrm>
              <a:off x="3802418" y="4018386"/>
              <a:ext cx="132927" cy="14346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96" name="직사각형 95">
                  <a:extLst>
                    <a:ext uri="{FF2B5EF4-FFF2-40B4-BE49-F238E27FC236}">
                      <a16:creationId xmlns:a16="http://schemas.microsoft.com/office/drawing/2014/main" id="{0C233857-D3E7-884D-A5AF-6A62BB969AAD}"/>
                    </a:ext>
                  </a:extLst>
                </p:cNvPr>
                <p:cNvSpPr/>
                <p:nvPr/>
              </p:nvSpPr>
              <p:spPr>
                <a:xfrm>
                  <a:off x="3687232" y="4228616"/>
                  <a:ext cx="597408" cy="184666"/>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200" b="1" i="1" smtClean="0">
                                <a:latin typeface="Cambria Math" panose="02040503050406030204" pitchFamily="18" charset="0"/>
                              </a:rPr>
                            </m:ctrlPr>
                          </m:sSubPr>
                          <m:e>
                            <m:r>
                              <a:rPr lang="en-US" altLang="ko-KR" sz="1200" b="1" i="1">
                                <a:latin typeface="Cambria Math" panose="02040503050406030204" pitchFamily="18" charset="0"/>
                              </a:rPr>
                              <m:t>𝒇</m:t>
                            </m:r>
                          </m:e>
                          <m:sub>
                            <m:r>
                              <a:rPr lang="en-US" altLang="ko-KR" sz="1200" b="1" i="1">
                                <a:latin typeface="Cambria Math" panose="02040503050406030204" pitchFamily="18" charset="0"/>
                              </a:rPr>
                              <m:t>𝟎</m:t>
                            </m:r>
                          </m:sub>
                        </m:sSub>
                        <m:d>
                          <m:dPr>
                            <m:ctrlPr>
                              <a:rPr lang="en-US" altLang="ko-KR" sz="1200" b="1" i="1">
                                <a:latin typeface="Cambria Math" panose="02040503050406030204" pitchFamily="18" charset="0"/>
                              </a:rPr>
                            </m:ctrlPr>
                          </m:dPr>
                          <m:e>
                            <m:r>
                              <a:rPr lang="en-US" altLang="ko-KR" sz="1200" b="1" i="1">
                                <a:latin typeface="Cambria Math" panose="02040503050406030204" pitchFamily="18" charset="0"/>
                              </a:rPr>
                              <m:t>𝟗𝟖𝟎</m:t>
                            </m:r>
                          </m:e>
                        </m:d>
                      </m:oMath>
                    </m:oMathPara>
                  </a14:m>
                  <a:endParaRPr lang="ko-KR" altLang="en-US" sz="1200" b="1" dirty="0"/>
                </a:p>
              </p:txBody>
            </p:sp>
          </mc:Choice>
          <mc:Fallback xmlns="">
            <p:sp>
              <p:nvSpPr>
                <p:cNvPr id="96" name="직사각형 95">
                  <a:extLst>
                    <a:ext uri="{FF2B5EF4-FFF2-40B4-BE49-F238E27FC236}">
                      <a16:creationId xmlns:a16="http://schemas.microsoft.com/office/drawing/2014/main" id="{0C233857-D3E7-884D-A5AF-6A62BB969AAD}"/>
                    </a:ext>
                  </a:extLst>
                </p:cNvPr>
                <p:cNvSpPr>
                  <a:spLocks noRot="1" noChangeAspect="1" noMove="1" noResize="1" noEditPoints="1" noAdjustHandles="1" noChangeArrowheads="1" noChangeShapeType="1" noTextEdit="1"/>
                </p:cNvSpPr>
                <p:nvPr/>
              </p:nvSpPr>
              <p:spPr>
                <a:xfrm>
                  <a:off x="3687232" y="4228616"/>
                  <a:ext cx="597408" cy="184666"/>
                </a:xfrm>
                <a:prstGeom prst="rect">
                  <a:avLst/>
                </a:prstGeom>
                <a:blipFill>
                  <a:blip r:embed="rId14"/>
                  <a:stretch>
                    <a:fillRect l="-9184" t="-6667" b="-33333"/>
                  </a:stretch>
                </a:blipFill>
              </p:spPr>
              <p:txBody>
                <a:bodyPr/>
                <a:lstStyle/>
                <a:p>
                  <a:r>
                    <a:rPr lang="ko-KR" altLang="en-US">
                      <a:noFill/>
                    </a:rPr>
                    <a:t> </a:t>
                  </a:r>
                </a:p>
              </p:txBody>
            </p:sp>
          </mc:Fallback>
        </mc:AlternateContent>
      </p:grpSp>
      <p:grpSp>
        <p:nvGrpSpPr>
          <p:cNvPr id="9" name="그룹 8">
            <a:extLst>
              <a:ext uri="{FF2B5EF4-FFF2-40B4-BE49-F238E27FC236}">
                <a16:creationId xmlns:a16="http://schemas.microsoft.com/office/drawing/2014/main" id="{FAA84044-F429-257C-DD2E-912697A2D545}"/>
              </a:ext>
            </a:extLst>
          </p:cNvPr>
          <p:cNvGrpSpPr/>
          <p:nvPr/>
        </p:nvGrpSpPr>
        <p:grpSpPr>
          <a:xfrm>
            <a:off x="4631509" y="2415573"/>
            <a:ext cx="3461904" cy="2694299"/>
            <a:chOff x="4631509" y="2676841"/>
            <a:chExt cx="3461904" cy="2694299"/>
          </a:xfrm>
        </p:grpSpPr>
        <mc:AlternateContent xmlns:mc="http://schemas.openxmlformats.org/markup-compatibility/2006" xmlns:a14="http://schemas.microsoft.com/office/drawing/2010/main">
          <mc:Choice Requires="a14">
            <p:sp>
              <p:nvSpPr>
                <p:cNvPr id="11" name="직사각형 10">
                  <a:extLst>
                    <a:ext uri="{FF2B5EF4-FFF2-40B4-BE49-F238E27FC236}">
                      <a16:creationId xmlns:a16="http://schemas.microsoft.com/office/drawing/2014/main" id="{4B7513AB-C6C1-C1EF-B03C-FA97EEFE6E24}"/>
                    </a:ext>
                  </a:extLst>
                </p:cNvPr>
                <p:cNvSpPr/>
                <p:nvPr/>
              </p:nvSpPr>
              <p:spPr>
                <a:xfrm>
                  <a:off x="4661164" y="2706789"/>
                  <a:ext cx="3403065" cy="523220"/>
                </a:xfrm>
                <a:prstGeom prst="rect">
                  <a:avLst/>
                </a:prstGeom>
                <a:solidFill>
                  <a:schemeClr val="accent4">
                    <a:lumMod val="20000"/>
                    <a:lumOff val="80000"/>
                  </a:schemeClr>
                </a:solidFill>
              </p:spPr>
              <p:txBody>
                <a:bodyPr wrap="square">
                  <a:spAutoFit/>
                </a:bodyPr>
                <a:lstStyle/>
                <a:p>
                  <a:pPr algn="ctr"/>
                  <a:r>
                    <a:rPr lang="en-US" altLang="ko-KR" sz="1400" u="sng" dirty="0">
                      <a:solidFill>
                        <a:srgbClr val="0033CC"/>
                      </a:solidFill>
                    </a:rPr>
                    <a:t>Heavy nonet</a:t>
                  </a:r>
                </a:p>
                <a:p>
                  <a:pPr/>
                  <a14:m>
                    <m:oMathPara xmlns:m="http://schemas.openxmlformats.org/officeDocument/2006/math">
                      <m:oMathParaPr>
                        <m:jc m:val="centerGroup"/>
                      </m:oMathParaPr>
                      <m:oMath xmlns:m="http://schemas.openxmlformats.org/officeDocument/2006/math">
                        <m:sSub>
                          <m:sSubPr>
                            <m:ctrlPr>
                              <a:rPr lang="en-US" altLang="ko-KR" sz="1400" i="1">
                                <a:latin typeface="Cambria Math" panose="02040503050406030204" pitchFamily="18" charset="0"/>
                              </a:rPr>
                            </m:ctrlPr>
                          </m:sSubPr>
                          <m:e>
                            <m:r>
                              <a:rPr lang="en-US" altLang="ko-KR" sz="1400" b="0" i="1">
                                <a:latin typeface="Cambria Math" panose="02040503050406030204" pitchFamily="18" charset="0"/>
                              </a:rPr>
                              <m:t> </m:t>
                            </m:r>
                            <m:r>
                              <a:rPr lang="en-US" altLang="ko-KR" sz="1400" b="0" i="1">
                                <a:latin typeface="Cambria Math" panose="02040503050406030204" pitchFamily="18" charset="0"/>
                              </a:rPr>
                              <m:t>𝑎</m:t>
                            </m:r>
                          </m:e>
                          <m:sub>
                            <m:r>
                              <a:rPr lang="en-US" altLang="ko-KR" sz="1400" b="0" i="1">
                                <a:latin typeface="Cambria Math" panose="02040503050406030204" pitchFamily="18" charset="0"/>
                              </a:rPr>
                              <m:t>0</m:t>
                            </m:r>
                          </m:sub>
                        </m:sSub>
                        <m:d>
                          <m:dPr>
                            <m:ctrlPr>
                              <a:rPr lang="en-US" altLang="ko-KR" sz="1400" i="1">
                                <a:latin typeface="Cambria Math" panose="02040503050406030204" pitchFamily="18" charset="0"/>
                              </a:rPr>
                            </m:ctrlPr>
                          </m:dPr>
                          <m:e>
                            <m:r>
                              <a:rPr lang="en-US" altLang="ko-KR" sz="1400" b="0" i="1">
                                <a:latin typeface="Cambria Math" panose="02040503050406030204" pitchFamily="18" charset="0"/>
                              </a:rPr>
                              <m:t>1450</m:t>
                            </m:r>
                          </m:e>
                        </m:d>
                        <m:r>
                          <a:rPr lang="en-US" altLang="ko-KR" sz="1400" b="0" i="1" smtClean="0">
                            <a:latin typeface="Cambria Math" panose="02040503050406030204" pitchFamily="18" charset="0"/>
                          </a:rPr>
                          <m:t>,</m:t>
                        </m:r>
                        <m:sSubSup>
                          <m:sSubSupPr>
                            <m:ctrlPr>
                              <a:rPr lang="en-US" altLang="ko-KR" sz="1400" i="1">
                                <a:latin typeface="Cambria Math" panose="02040503050406030204" pitchFamily="18" charset="0"/>
                              </a:rPr>
                            </m:ctrlPr>
                          </m:sSubSupPr>
                          <m:e>
                            <m:r>
                              <a:rPr lang="en-US" altLang="ko-KR" sz="1400" b="0" i="1">
                                <a:latin typeface="Cambria Math" panose="02040503050406030204" pitchFamily="18" charset="0"/>
                              </a:rPr>
                              <m:t>𝐾</m:t>
                            </m:r>
                          </m:e>
                          <m:sub>
                            <m:r>
                              <a:rPr lang="en-US" altLang="ko-KR" sz="1400" b="0" i="1">
                                <a:latin typeface="Cambria Math" panose="02040503050406030204" pitchFamily="18" charset="0"/>
                              </a:rPr>
                              <m:t>0</m:t>
                            </m:r>
                          </m:sub>
                          <m:sup>
                            <m:r>
                              <a:rPr lang="en-US" altLang="ko-KR" sz="1400" b="0" i="1">
                                <a:latin typeface="Cambria Math" panose="02040503050406030204" pitchFamily="18" charset="0"/>
                              </a:rPr>
                              <m:t>∗</m:t>
                            </m:r>
                          </m:sup>
                        </m:sSubSup>
                        <m:d>
                          <m:dPr>
                            <m:ctrlPr>
                              <a:rPr lang="en-US" altLang="ko-KR" sz="1400" i="1">
                                <a:latin typeface="Cambria Math" panose="02040503050406030204" pitchFamily="18" charset="0"/>
                              </a:rPr>
                            </m:ctrlPr>
                          </m:dPr>
                          <m:e>
                            <m:r>
                              <a:rPr lang="en-US" altLang="ko-KR" sz="1400" b="0" i="1">
                                <a:latin typeface="Cambria Math" panose="02040503050406030204" pitchFamily="18" charset="0"/>
                              </a:rPr>
                              <m:t>1430</m:t>
                            </m:r>
                          </m:e>
                        </m:d>
                        <m:r>
                          <a:rPr lang="en-US" altLang="ko-KR" sz="1400" b="0" i="1" smtClean="0">
                            <a:latin typeface="Cambria Math" panose="02040503050406030204" pitchFamily="18" charset="0"/>
                          </a:rPr>
                          <m:t>, </m:t>
                        </m:r>
                        <m:sSub>
                          <m:sSubPr>
                            <m:ctrlPr>
                              <a:rPr lang="en-US" altLang="ko-KR" sz="1400" i="1" smtClean="0">
                                <a:solidFill>
                                  <a:schemeClr val="tx1"/>
                                </a:solidFill>
                                <a:latin typeface="Cambria Math" panose="02040503050406030204" pitchFamily="18" charset="0"/>
                              </a:rPr>
                            </m:ctrlPr>
                          </m:sSubPr>
                          <m:e>
                            <m:r>
                              <a:rPr lang="en-US" altLang="ko-KR" sz="1400" b="0" i="1">
                                <a:solidFill>
                                  <a:schemeClr val="tx1"/>
                                </a:solidFill>
                                <a:latin typeface="Cambria Math" panose="02040503050406030204" pitchFamily="18" charset="0"/>
                              </a:rPr>
                              <m:t>𝑓</m:t>
                            </m:r>
                          </m:e>
                          <m:sub>
                            <m:r>
                              <a:rPr lang="en-US" altLang="ko-KR" sz="1400" b="0" i="1">
                                <a:solidFill>
                                  <a:schemeClr val="tx1"/>
                                </a:solidFill>
                                <a:latin typeface="Cambria Math" panose="02040503050406030204" pitchFamily="18" charset="0"/>
                              </a:rPr>
                              <m:t>0</m:t>
                            </m:r>
                          </m:sub>
                        </m:sSub>
                        <m:d>
                          <m:dPr>
                            <m:ctrlPr>
                              <a:rPr lang="en-US" altLang="ko-KR" sz="1400" i="1">
                                <a:solidFill>
                                  <a:schemeClr val="tx1"/>
                                </a:solidFill>
                                <a:latin typeface="Cambria Math" panose="02040503050406030204" pitchFamily="18" charset="0"/>
                              </a:rPr>
                            </m:ctrlPr>
                          </m:dPr>
                          <m:e>
                            <m:r>
                              <a:rPr lang="en-US" altLang="ko-KR" sz="1400" b="0" i="1">
                                <a:solidFill>
                                  <a:schemeClr val="tx1"/>
                                </a:solidFill>
                                <a:latin typeface="Cambria Math" panose="02040503050406030204" pitchFamily="18" charset="0"/>
                              </a:rPr>
                              <m:t>1370</m:t>
                            </m:r>
                          </m:e>
                        </m:d>
                        <m:r>
                          <a:rPr lang="en-US" altLang="ko-KR" sz="1400" b="0" i="1">
                            <a:solidFill>
                              <a:schemeClr val="tx1"/>
                            </a:solidFill>
                            <a:latin typeface="Cambria Math" panose="02040503050406030204" pitchFamily="18" charset="0"/>
                          </a:rPr>
                          <m:t>,</m:t>
                        </m:r>
                        <m:sSub>
                          <m:sSubPr>
                            <m:ctrlPr>
                              <a:rPr lang="en-US" altLang="ko-KR" sz="1400" i="1">
                                <a:solidFill>
                                  <a:schemeClr val="tx1"/>
                                </a:solidFill>
                                <a:latin typeface="Cambria Math" panose="02040503050406030204" pitchFamily="18" charset="0"/>
                              </a:rPr>
                            </m:ctrlPr>
                          </m:sSubPr>
                          <m:e>
                            <m:r>
                              <a:rPr lang="en-US" altLang="ko-KR" sz="1400" b="0" i="1">
                                <a:solidFill>
                                  <a:schemeClr val="tx1"/>
                                </a:solidFill>
                                <a:latin typeface="Cambria Math" panose="02040503050406030204" pitchFamily="18" charset="0"/>
                              </a:rPr>
                              <m:t>𝑓</m:t>
                            </m:r>
                          </m:e>
                          <m:sub>
                            <m:r>
                              <a:rPr lang="en-US" altLang="ko-KR" sz="1400" b="0" i="1">
                                <a:solidFill>
                                  <a:schemeClr val="tx1"/>
                                </a:solidFill>
                                <a:latin typeface="Cambria Math" panose="02040503050406030204" pitchFamily="18" charset="0"/>
                              </a:rPr>
                              <m:t>0</m:t>
                            </m:r>
                          </m:sub>
                        </m:sSub>
                        <m:d>
                          <m:dPr>
                            <m:ctrlPr>
                              <a:rPr lang="en-US" altLang="ko-KR" sz="1400" i="1">
                                <a:solidFill>
                                  <a:schemeClr val="tx1"/>
                                </a:solidFill>
                                <a:latin typeface="Cambria Math" panose="02040503050406030204" pitchFamily="18" charset="0"/>
                              </a:rPr>
                            </m:ctrlPr>
                          </m:dPr>
                          <m:e>
                            <m:r>
                              <a:rPr lang="en-US" altLang="ko-KR" sz="1400" b="0" i="1">
                                <a:solidFill>
                                  <a:schemeClr val="tx1"/>
                                </a:solidFill>
                                <a:latin typeface="Cambria Math" panose="02040503050406030204" pitchFamily="18" charset="0"/>
                              </a:rPr>
                              <m:t>1500</m:t>
                            </m:r>
                          </m:e>
                        </m:d>
                      </m:oMath>
                    </m:oMathPara>
                  </a14:m>
                  <a:endParaRPr lang="ko-KR" altLang="en-US" sz="1400" dirty="0">
                    <a:solidFill>
                      <a:schemeClr val="tx1"/>
                    </a:solidFill>
                  </a:endParaRPr>
                </a:p>
              </p:txBody>
            </p:sp>
          </mc:Choice>
          <mc:Fallback xmlns="">
            <p:sp>
              <p:nvSpPr>
                <p:cNvPr id="11" name="직사각형 10">
                  <a:extLst>
                    <a:ext uri="{FF2B5EF4-FFF2-40B4-BE49-F238E27FC236}">
                      <a16:creationId xmlns:a16="http://schemas.microsoft.com/office/drawing/2014/main" id="{4B7513AB-C6C1-C1EF-B03C-FA97EEFE6E24}"/>
                    </a:ext>
                  </a:extLst>
                </p:cNvPr>
                <p:cNvSpPr>
                  <a:spLocks noRot="1" noChangeAspect="1" noMove="1" noResize="1" noEditPoints="1" noAdjustHandles="1" noChangeArrowheads="1" noChangeShapeType="1" noTextEdit="1"/>
                </p:cNvSpPr>
                <p:nvPr/>
              </p:nvSpPr>
              <p:spPr>
                <a:xfrm>
                  <a:off x="4661164" y="2706789"/>
                  <a:ext cx="3403065" cy="523220"/>
                </a:xfrm>
                <a:prstGeom prst="rect">
                  <a:avLst/>
                </a:prstGeom>
                <a:blipFill>
                  <a:blip r:embed="rId15"/>
                  <a:stretch>
                    <a:fillRect t="-2326" b="-3488"/>
                  </a:stretch>
                </a:blipFill>
              </p:spPr>
              <p:txBody>
                <a:bodyPr/>
                <a:lstStyle/>
                <a:p>
                  <a:r>
                    <a:rPr lang="ko-KR" altLang="en-US">
                      <a:noFill/>
                    </a:rPr>
                    <a:t> </a:t>
                  </a:r>
                </a:p>
              </p:txBody>
            </p:sp>
          </mc:Fallback>
        </mc:AlternateContent>
        <p:sp>
          <p:nvSpPr>
            <p:cNvPr id="14" name="직사각형 13">
              <a:extLst>
                <a:ext uri="{FF2B5EF4-FFF2-40B4-BE49-F238E27FC236}">
                  <a16:creationId xmlns:a16="http://schemas.microsoft.com/office/drawing/2014/main" id="{825EC377-EF06-D054-4329-8991308A9FBB}"/>
                </a:ext>
              </a:extLst>
            </p:cNvPr>
            <p:cNvSpPr/>
            <p:nvPr/>
          </p:nvSpPr>
          <p:spPr>
            <a:xfrm>
              <a:off x="4631509" y="2676841"/>
              <a:ext cx="3461904" cy="2694299"/>
            </a:xfrm>
            <a:prstGeom prst="rect">
              <a:avLst/>
            </a:prstGeom>
            <a:no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p:nvGrpSpPr>
            <p:cNvPr id="97" name="그룹 96">
              <a:extLst>
                <a:ext uri="{FF2B5EF4-FFF2-40B4-BE49-F238E27FC236}">
                  <a16:creationId xmlns:a16="http://schemas.microsoft.com/office/drawing/2014/main" id="{EBE92D35-D2DE-2D71-5A73-5EF5040A52A4}"/>
                </a:ext>
              </a:extLst>
            </p:cNvPr>
            <p:cNvGrpSpPr/>
            <p:nvPr/>
          </p:nvGrpSpPr>
          <p:grpSpPr>
            <a:xfrm>
              <a:off x="4667637" y="3362319"/>
              <a:ext cx="2598451" cy="1878188"/>
              <a:chOff x="5932233" y="2623017"/>
              <a:chExt cx="2598451" cy="1878188"/>
            </a:xfrm>
          </p:grpSpPr>
          <p:cxnSp>
            <p:nvCxnSpPr>
              <p:cNvPr id="98" name="직선 연결선 97">
                <a:extLst>
                  <a:ext uri="{FF2B5EF4-FFF2-40B4-BE49-F238E27FC236}">
                    <a16:creationId xmlns:a16="http://schemas.microsoft.com/office/drawing/2014/main" id="{D9BC1E7C-3BFA-D492-64A6-ED85495CBC6D}"/>
                  </a:ext>
                </a:extLst>
              </p:cNvPr>
              <p:cNvCxnSpPr/>
              <p:nvPr/>
            </p:nvCxnSpPr>
            <p:spPr>
              <a:xfrm flipV="1">
                <a:off x="6729932" y="2879403"/>
                <a:ext cx="682525" cy="13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3CE527AF-D4E0-D5F1-C7CA-55592871A465}"/>
                  </a:ext>
                </a:extLst>
              </p:cNvPr>
              <p:cNvCxnSpPr/>
              <p:nvPr/>
            </p:nvCxnSpPr>
            <p:spPr>
              <a:xfrm flipV="1">
                <a:off x="6745355" y="4226932"/>
                <a:ext cx="721083" cy="10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직선 연결선 99">
                <a:extLst>
                  <a:ext uri="{FF2B5EF4-FFF2-40B4-BE49-F238E27FC236}">
                    <a16:creationId xmlns:a16="http://schemas.microsoft.com/office/drawing/2014/main" id="{39FEDC98-493D-B620-EEFD-2DF0BDD57280}"/>
                  </a:ext>
                </a:extLst>
              </p:cNvPr>
              <p:cNvCxnSpPr/>
              <p:nvPr/>
            </p:nvCxnSpPr>
            <p:spPr>
              <a:xfrm flipV="1">
                <a:off x="6352071" y="3572695"/>
                <a:ext cx="1461382" cy="29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직선 연결선 100">
                <a:extLst>
                  <a:ext uri="{FF2B5EF4-FFF2-40B4-BE49-F238E27FC236}">
                    <a16:creationId xmlns:a16="http://schemas.microsoft.com/office/drawing/2014/main" id="{F8D5F602-8D88-AAA0-D6A8-F8EB1A023863}"/>
                  </a:ext>
                </a:extLst>
              </p:cNvPr>
              <p:cNvCxnSpPr/>
              <p:nvPr/>
            </p:nvCxnSpPr>
            <p:spPr>
              <a:xfrm flipV="1">
                <a:off x="6720997" y="2826682"/>
                <a:ext cx="751867" cy="13687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직선 연결선 101">
                <a:extLst>
                  <a:ext uri="{FF2B5EF4-FFF2-40B4-BE49-F238E27FC236}">
                    <a16:creationId xmlns:a16="http://schemas.microsoft.com/office/drawing/2014/main" id="{235628B4-CB6E-F301-5DA5-B5276EABFD5C}"/>
                  </a:ext>
                </a:extLst>
              </p:cNvPr>
              <p:cNvCxnSpPr/>
              <p:nvPr/>
            </p:nvCxnSpPr>
            <p:spPr>
              <a:xfrm>
                <a:off x="6667018" y="2877953"/>
                <a:ext cx="805846" cy="1389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직선 연결선 102">
                <a:extLst>
                  <a:ext uri="{FF2B5EF4-FFF2-40B4-BE49-F238E27FC236}">
                    <a16:creationId xmlns:a16="http://schemas.microsoft.com/office/drawing/2014/main" id="{B6F19D8E-BE08-959F-0932-FB526BECB01F}"/>
                  </a:ext>
                </a:extLst>
              </p:cNvPr>
              <p:cNvCxnSpPr/>
              <p:nvPr/>
            </p:nvCxnSpPr>
            <p:spPr>
              <a:xfrm flipV="1">
                <a:off x="6309720" y="2917426"/>
                <a:ext cx="320026" cy="6552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직선 연결선 103">
                <a:extLst>
                  <a:ext uri="{FF2B5EF4-FFF2-40B4-BE49-F238E27FC236}">
                    <a16:creationId xmlns:a16="http://schemas.microsoft.com/office/drawing/2014/main" id="{66F14B10-AFFE-64C6-4A69-18CF3F9645C0}"/>
                  </a:ext>
                </a:extLst>
              </p:cNvPr>
              <p:cNvCxnSpPr/>
              <p:nvPr/>
            </p:nvCxnSpPr>
            <p:spPr>
              <a:xfrm>
                <a:off x="7472864" y="2891204"/>
                <a:ext cx="381779" cy="681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직선 연결선 104">
                <a:extLst>
                  <a:ext uri="{FF2B5EF4-FFF2-40B4-BE49-F238E27FC236}">
                    <a16:creationId xmlns:a16="http://schemas.microsoft.com/office/drawing/2014/main" id="{D4EA6BA1-2BFE-7090-5BAB-FA7753CE3270}"/>
                  </a:ext>
                </a:extLst>
              </p:cNvPr>
              <p:cNvCxnSpPr/>
              <p:nvPr/>
            </p:nvCxnSpPr>
            <p:spPr>
              <a:xfrm flipH="1">
                <a:off x="7472864" y="3572695"/>
                <a:ext cx="366233" cy="701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1DDFA3EC-C09C-9055-22FF-3F873D3ACCAB}"/>
                  </a:ext>
                </a:extLst>
              </p:cNvPr>
              <p:cNvCxnSpPr/>
              <p:nvPr/>
            </p:nvCxnSpPr>
            <p:spPr>
              <a:xfrm flipH="1" flipV="1">
                <a:off x="6318835" y="3572695"/>
                <a:ext cx="349468" cy="6577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타원 106">
                <a:extLst>
                  <a:ext uri="{FF2B5EF4-FFF2-40B4-BE49-F238E27FC236}">
                    <a16:creationId xmlns:a16="http://schemas.microsoft.com/office/drawing/2014/main" id="{36B928F6-D819-F09C-1A35-56A1D14480C8}"/>
                  </a:ext>
                </a:extLst>
              </p:cNvPr>
              <p:cNvSpPr/>
              <p:nvPr/>
            </p:nvSpPr>
            <p:spPr>
              <a:xfrm>
                <a:off x="6595044" y="2818814"/>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8" name="직사각형 107">
                    <a:extLst>
                      <a:ext uri="{FF2B5EF4-FFF2-40B4-BE49-F238E27FC236}">
                        <a16:creationId xmlns:a16="http://schemas.microsoft.com/office/drawing/2014/main" id="{29050B0A-C292-46DA-D74E-F0ABCC74FC14}"/>
                      </a:ext>
                    </a:extLst>
                  </p:cNvPr>
                  <p:cNvSpPr/>
                  <p:nvPr/>
                </p:nvSpPr>
                <p:spPr>
                  <a:xfrm>
                    <a:off x="7196911" y="3653118"/>
                    <a:ext cx="688778" cy="184666"/>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200" b="1" i="1" smtClean="0">
                                  <a:latin typeface="Cambria Math" panose="02040503050406030204" pitchFamily="18" charset="0"/>
                                </a:rPr>
                              </m:ctrlPr>
                            </m:sSubPr>
                            <m:e>
                              <m:r>
                                <a:rPr lang="en-US" altLang="ko-KR" sz="1200" b="1" i="1">
                                  <a:latin typeface="Cambria Math" panose="02040503050406030204" pitchFamily="18" charset="0"/>
                                </a:rPr>
                                <m:t>𝒇</m:t>
                              </m:r>
                            </m:e>
                            <m:sub>
                              <m:r>
                                <a:rPr lang="en-US" altLang="ko-KR" sz="1200" b="1" i="1">
                                  <a:latin typeface="Cambria Math" panose="02040503050406030204" pitchFamily="18" charset="0"/>
                                </a:rPr>
                                <m:t>𝟎</m:t>
                              </m:r>
                            </m:sub>
                          </m:sSub>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𝟏𝟑𝟕</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08" name="직사각형 107">
                    <a:extLst>
                      <a:ext uri="{FF2B5EF4-FFF2-40B4-BE49-F238E27FC236}">
                        <a16:creationId xmlns:a16="http://schemas.microsoft.com/office/drawing/2014/main" id="{29050B0A-C292-46DA-D74E-F0ABCC74FC14}"/>
                      </a:ext>
                    </a:extLst>
                  </p:cNvPr>
                  <p:cNvSpPr>
                    <a:spLocks noRot="1" noChangeAspect="1" noMove="1" noResize="1" noEditPoints="1" noAdjustHandles="1" noChangeArrowheads="1" noChangeShapeType="1" noTextEdit="1"/>
                  </p:cNvSpPr>
                  <p:nvPr/>
                </p:nvSpPr>
                <p:spPr>
                  <a:xfrm>
                    <a:off x="7196911" y="3653118"/>
                    <a:ext cx="688778" cy="184666"/>
                  </a:xfrm>
                  <a:prstGeom prst="rect">
                    <a:avLst/>
                  </a:prstGeom>
                  <a:blipFill>
                    <a:blip r:embed="rId16"/>
                    <a:stretch>
                      <a:fillRect l="-7965" t="-6667" b="-33333"/>
                    </a:stretch>
                  </a:blipFill>
                </p:spPr>
                <p:txBody>
                  <a:bodyPr/>
                  <a:lstStyle/>
                  <a:p>
                    <a:r>
                      <a:rPr lang="ko-KR" altLang="en-US">
                        <a:noFill/>
                      </a:rPr>
                      <a:t> </a:t>
                    </a:r>
                  </a:p>
                </p:txBody>
              </p:sp>
            </mc:Fallback>
          </mc:AlternateContent>
          <p:sp>
            <p:nvSpPr>
              <p:cNvPr id="109" name="타원 108">
                <a:extLst>
                  <a:ext uri="{FF2B5EF4-FFF2-40B4-BE49-F238E27FC236}">
                    <a16:creationId xmlns:a16="http://schemas.microsoft.com/office/drawing/2014/main" id="{67EF64D4-86B8-EF2D-2F5F-3C7073D04EA8}"/>
                  </a:ext>
                </a:extLst>
              </p:cNvPr>
              <p:cNvSpPr/>
              <p:nvPr/>
            </p:nvSpPr>
            <p:spPr>
              <a:xfrm>
                <a:off x="7397035" y="2803081"/>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타원 109">
                <a:extLst>
                  <a:ext uri="{FF2B5EF4-FFF2-40B4-BE49-F238E27FC236}">
                    <a16:creationId xmlns:a16="http://schemas.microsoft.com/office/drawing/2014/main" id="{9409902E-CBAB-1B8F-FFA6-0F868A43E745}"/>
                  </a:ext>
                </a:extLst>
              </p:cNvPr>
              <p:cNvSpPr/>
              <p:nvPr/>
            </p:nvSpPr>
            <p:spPr>
              <a:xfrm>
                <a:off x="7782607" y="3501895"/>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타원 110">
                <a:extLst>
                  <a:ext uri="{FF2B5EF4-FFF2-40B4-BE49-F238E27FC236}">
                    <a16:creationId xmlns:a16="http://schemas.microsoft.com/office/drawing/2014/main" id="{3533F6D3-225F-AC60-2ABB-7034F56A73CB}"/>
                  </a:ext>
                </a:extLst>
              </p:cNvPr>
              <p:cNvSpPr/>
              <p:nvPr/>
            </p:nvSpPr>
            <p:spPr>
              <a:xfrm>
                <a:off x="6996039" y="3487473"/>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6B856C0D-F8FF-E45F-5CC4-E0B37BE2243F}"/>
                  </a:ext>
                </a:extLst>
              </p:cNvPr>
              <p:cNvSpPr/>
              <p:nvPr/>
            </p:nvSpPr>
            <p:spPr>
              <a:xfrm>
                <a:off x="6949770" y="3448141"/>
                <a:ext cx="223632" cy="22813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E9B25F95-FBAE-A1F7-3398-CF9D5E53D4D5}"/>
                  </a:ext>
                </a:extLst>
              </p:cNvPr>
              <p:cNvSpPr/>
              <p:nvPr/>
            </p:nvSpPr>
            <p:spPr>
              <a:xfrm>
                <a:off x="6232606" y="3501895"/>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타원 113">
                <a:extLst>
                  <a:ext uri="{FF2B5EF4-FFF2-40B4-BE49-F238E27FC236}">
                    <a16:creationId xmlns:a16="http://schemas.microsoft.com/office/drawing/2014/main" id="{FB6E39E8-B487-0802-6553-77BD977AA2BF}"/>
                  </a:ext>
                </a:extLst>
              </p:cNvPr>
              <p:cNvSpPr/>
              <p:nvPr/>
            </p:nvSpPr>
            <p:spPr>
              <a:xfrm>
                <a:off x="7407317" y="4156132"/>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타원 114">
                <a:extLst>
                  <a:ext uri="{FF2B5EF4-FFF2-40B4-BE49-F238E27FC236}">
                    <a16:creationId xmlns:a16="http://schemas.microsoft.com/office/drawing/2014/main" id="{9F17F0AB-3263-A246-F5F6-ED49E1A4FE3C}"/>
                  </a:ext>
                </a:extLst>
              </p:cNvPr>
              <p:cNvSpPr/>
              <p:nvPr/>
            </p:nvSpPr>
            <p:spPr>
              <a:xfrm>
                <a:off x="6610467" y="4163999"/>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16" name="직사각형 115">
                    <a:extLst>
                      <a:ext uri="{FF2B5EF4-FFF2-40B4-BE49-F238E27FC236}">
                        <a16:creationId xmlns:a16="http://schemas.microsoft.com/office/drawing/2014/main" id="{DECF8344-5522-03C2-C159-3BEFE721B62B}"/>
                      </a:ext>
                    </a:extLst>
                  </p:cNvPr>
                  <p:cNvSpPr/>
                  <p:nvPr/>
                </p:nvSpPr>
                <p:spPr>
                  <a:xfrm>
                    <a:off x="7144593" y="3344460"/>
                    <a:ext cx="698396" cy="198388"/>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𝒂</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𝟎</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𝟏𝟒𝟓</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16" name="직사각형 115">
                    <a:extLst>
                      <a:ext uri="{FF2B5EF4-FFF2-40B4-BE49-F238E27FC236}">
                        <a16:creationId xmlns:a16="http://schemas.microsoft.com/office/drawing/2014/main" id="{DECF8344-5522-03C2-C159-3BEFE721B62B}"/>
                      </a:ext>
                    </a:extLst>
                  </p:cNvPr>
                  <p:cNvSpPr>
                    <a:spLocks noRot="1" noChangeAspect="1" noMove="1" noResize="1" noEditPoints="1" noAdjustHandles="1" noChangeArrowheads="1" noChangeShapeType="1" noTextEdit="1"/>
                  </p:cNvSpPr>
                  <p:nvPr/>
                </p:nvSpPr>
                <p:spPr>
                  <a:xfrm>
                    <a:off x="7144593" y="3344460"/>
                    <a:ext cx="698396" cy="198388"/>
                  </a:xfrm>
                  <a:prstGeom prst="rect">
                    <a:avLst/>
                  </a:prstGeom>
                  <a:blipFill>
                    <a:blip r:embed="rId17"/>
                    <a:stretch>
                      <a:fillRect l="-3509" b="-1875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7" name="직사각형 116">
                    <a:extLst>
                      <a:ext uri="{FF2B5EF4-FFF2-40B4-BE49-F238E27FC236}">
                        <a16:creationId xmlns:a16="http://schemas.microsoft.com/office/drawing/2014/main" id="{D68936E1-505E-CB61-044C-0F1AD0453190}"/>
                      </a:ext>
                    </a:extLst>
                  </p:cNvPr>
                  <p:cNvSpPr/>
                  <p:nvPr/>
                </p:nvSpPr>
                <p:spPr>
                  <a:xfrm>
                    <a:off x="7817860" y="3264354"/>
                    <a:ext cx="712824" cy="187872"/>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𝒂</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𝟏𝟒𝟓</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17" name="직사각형 116">
                    <a:extLst>
                      <a:ext uri="{FF2B5EF4-FFF2-40B4-BE49-F238E27FC236}">
                        <a16:creationId xmlns:a16="http://schemas.microsoft.com/office/drawing/2014/main" id="{D68936E1-505E-CB61-044C-0F1AD0453190}"/>
                      </a:ext>
                    </a:extLst>
                  </p:cNvPr>
                  <p:cNvSpPr>
                    <a:spLocks noRot="1" noChangeAspect="1" noMove="1" noResize="1" noEditPoints="1" noAdjustHandles="1" noChangeArrowheads="1" noChangeShapeType="1" noTextEdit="1"/>
                  </p:cNvSpPr>
                  <p:nvPr/>
                </p:nvSpPr>
                <p:spPr>
                  <a:xfrm>
                    <a:off x="7817860" y="3264354"/>
                    <a:ext cx="712824" cy="187872"/>
                  </a:xfrm>
                  <a:prstGeom prst="rect">
                    <a:avLst/>
                  </a:prstGeom>
                  <a:blipFill>
                    <a:blip r:embed="rId18"/>
                    <a:stretch>
                      <a:fillRect l="-2564" b="-1612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8" name="직사각형 117">
                    <a:extLst>
                      <a:ext uri="{FF2B5EF4-FFF2-40B4-BE49-F238E27FC236}">
                        <a16:creationId xmlns:a16="http://schemas.microsoft.com/office/drawing/2014/main" id="{E689E78D-4837-A8A3-9F3D-7E398B7104A8}"/>
                      </a:ext>
                    </a:extLst>
                  </p:cNvPr>
                  <p:cNvSpPr/>
                  <p:nvPr/>
                </p:nvSpPr>
                <p:spPr>
                  <a:xfrm>
                    <a:off x="5932233" y="3346321"/>
                    <a:ext cx="712824" cy="184666"/>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𝒂</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𝟏𝟒𝟓</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18" name="직사각형 117">
                    <a:extLst>
                      <a:ext uri="{FF2B5EF4-FFF2-40B4-BE49-F238E27FC236}">
                        <a16:creationId xmlns:a16="http://schemas.microsoft.com/office/drawing/2014/main" id="{E689E78D-4837-A8A3-9F3D-7E398B7104A8}"/>
                      </a:ext>
                    </a:extLst>
                  </p:cNvPr>
                  <p:cNvSpPr>
                    <a:spLocks noRot="1" noChangeAspect="1" noMove="1" noResize="1" noEditPoints="1" noAdjustHandles="1" noChangeArrowheads="1" noChangeShapeType="1" noTextEdit="1"/>
                  </p:cNvSpPr>
                  <p:nvPr/>
                </p:nvSpPr>
                <p:spPr>
                  <a:xfrm>
                    <a:off x="5932233" y="3346321"/>
                    <a:ext cx="712824" cy="184666"/>
                  </a:xfrm>
                  <a:prstGeom prst="rect">
                    <a:avLst/>
                  </a:prstGeom>
                  <a:blipFill>
                    <a:blip r:embed="rId19"/>
                    <a:stretch>
                      <a:fillRect l="-3419" b="-1612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9" name="직사각형 118">
                    <a:extLst>
                      <a:ext uri="{FF2B5EF4-FFF2-40B4-BE49-F238E27FC236}">
                        <a16:creationId xmlns:a16="http://schemas.microsoft.com/office/drawing/2014/main" id="{41ED61BF-70E0-1716-F5AC-2A0F9CB5DCDE}"/>
                      </a:ext>
                    </a:extLst>
                  </p:cNvPr>
                  <p:cNvSpPr/>
                  <p:nvPr/>
                </p:nvSpPr>
                <p:spPr>
                  <a:xfrm>
                    <a:off x="7312583" y="2623017"/>
                    <a:ext cx="789768" cy="187872"/>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𝑲</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𝟏𝟒𝟑</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19" name="직사각형 118">
                    <a:extLst>
                      <a:ext uri="{FF2B5EF4-FFF2-40B4-BE49-F238E27FC236}">
                        <a16:creationId xmlns:a16="http://schemas.microsoft.com/office/drawing/2014/main" id="{41ED61BF-70E0-1716-F5AC-2A0F9CB5DCDE}"/>
                      </a:ext>
                    </a:extLst>
                  </p:cNvPr>
                  <p:cNvSpPr>
                    <a:spLocks noRot="1" noChangeAspect="1" noMove="1" noResize="1" noEditPoints="1" noAdjustHandles="1" noChangeArrowheads="1" noChangeShapeType="1" noTextEdit="1"/>
                  </p:cNvSpPr>
                  <p:nvPr/>
                </p:nvSpPr>
                <p:spPr>
                  <a:xfrm>
                    <a:off x="7312583" y="2623017"/>
                    <a:ext cx="789768" cy="187872"/>
                  </a:xfrm>
                  <a:prstGeom prst="rect">
                    <a:avLst/>
                  </a:prstGeom>
                  <a:blipFill>
                    <a:blip r:embed="rId20"/>
                    <a:stretch>
                      <a:fillRect l="-4615" t="-3333"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 name="직사각형 119">
                    <a:extLst>
                      <a:ext uri="{FF2B5EF4-FFF2-40B4-BE49-F238E27FC236}">
                        <a16:creationId xmlns:a16="http://schemas.microsoft.com/office/drawing/2014/main" id="{F6073418-6A5E-F3FC-26E6-2DC239E4B7F0}"/>
                      </a:ext>
                    </a:extLst>
                  </p:cNvPr>
                  <p:cNvSpPr/>
                  <p:nvPr/>
                </p:nvSpPr>
                <p:spPr>
                  <a:xfrm>
                    <a:off x="6356363" y="2661929"/>
                    <a:ext cx="775340" cy="198388"/>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r>
                                <a:rPr lang="en-US" altLang="ko-KR" sz="1200" b="1" i="1" smtClean="0">
                                  <a:latin typeface="Cambria Math" panose="02040503050406030204" pitchFamily="18" charset="0"/>
                                </a:rPr>
                                <m:t>𝑲</m:t>
                              </m:r>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r>
                                <a:rPr lang="en-US" altLang="ko-KR" sz="1200" b="1" i="1" smtClean="0">
                                  <a:latin typeface="Cambria Math" panose="02040503050406030204" pitchFamily="18" charset="0"/>
                                </a:rPr>
                                <m:t>𝟎</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𝟏𝟒𝟑</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20" name="직사각형 119">
                    <a:extLst>
                      <a:ext uri="{FF2B5EF4-FFF2-40B4-BE49-F238E27FC236}">
                        <a16:creationId xmlns:a16="http://schemas.microsoft.com/office/drawing/2014/main" id="{F6073418-6A5E-F3FC-26E6-2DC239E4B7F0}"/>
                      </a:ext>
                    </a:extLst>
                  </p:cNvPr>
                  <p:cNvSpPr>
                    <a:spLocks noRot="1" noChangeAspect="1" noMove="1" noResize="1" noEditPoints="1" noAdjustHandles="1" noChangeArrowheads="1" noChangeShapeType="1" noTextEdit="1"/>
                  </p:cNvSpPr>
                  <p:nvPr/>
                </p:nvSpPr>
                <p:spPr>
                  <a:xfrm>
                    <a:off x="6356363" y="2661929"/>
                    <a:ext cx="775340" cy="198388"/>
                  </a:xfrm>
                  <a:prstGeom prst="rect">
                    <a:avLst/>
                  </a:prstGeom>
                  <a:blipFill>
                    <a:blip r:embed="rId21"/>
                    <a:stretch>
                      <a:fillRect l="-4724" b="-1875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 name="직사각형 120">
                    <a:extLst>
                      <a:ext uri="{FF2B5EF4-FFF2-40B4-BE49-F238E27FC236}">
                        <a16:creationId xmlns:a16="http://schemas.microsoft.com/office/drawing/2014/main" id="{EF14F62B-EFF9-BF6F-5715-46B5A777B313}"/>
                      </a:ext>
                    </a:extLst>
                  </p:cNvPr>
                  <p:cNvSpPr/>
                  <p:nvPr/>
                </p:nvSpPr>
                <p:spPr>
                  <a:xfrm>
                    <a:off x="7513080" y="4250978"/>
                    <a:ext cx="775340" cy="198388"/>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acc>
                                <m:accPr>
                                  <m:chr m:val="̅"/>
                                  <m:ctrlPr>
                                    <a:rPr lang="en-US" altLang="ko-KR" sz="1200" b="1" i="1" smtClean="0">
                                      <a:latin typeface="Cambria Math" panose="02040503050406030204" pitchFamily="18" charset="0"/>
                                    </a:rPr>
                                  </m:ctrlPr>
                                </m:accPr>
                                <m:e>
                                  <m:r>
                                    <a:rPr lang="en-US" altLang="ko-KR" sz="1200" b="1" i="1" smtClean="0">
                                      <a:latin typeface="Cambria Math" panose="02040503050406030204" pitchFamily="18" charset="0"/>
                                    </a:rPr>
                                    <m:t>𝑲</m:t>
                                  </m:r>
                                </m:e>
                              </m:acc>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r>
                                <a:rPr lang="en-US" altLang="ko-KR" sz="1200" b="1" i="1" smtClean="0">
                                  <a:latin typeface="Cambria Math" panose="02040503050406030204" pitchFamily="18" charset="0"/>
                                </a:rPr>
                                <m:t>𝟎</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𝟏𝟒𝟑</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21" name="직사각형 120">
                    <a:extLst>
                      <a:ext uri="{FF2B5EF4-FFF2-40B4-BE49-F238E27FC236}">
                        <a16:creationId xmlns:a16="http://schemas.microsoft.com/office/drawing/2014/main" id="{EF14F62B-EFF9-BF6F-5715-46B5A777B313}"/>
                      </a:ext>
                    </a:extLst>
                  </p:cNvPr>
                  <p:cNvSpPr>
                    <a:spLocks noRot="1" noChangeAspect="1" noMove="1" noResize="1" noEditPoints="1" noAdjustHandles="1" noChangeArrowheads="1" noChangeShapeType="1" noTextEdit="1"/>
                  </p:cNvSpPr>
                  <p:nvPr/>
                </p:nvSpPr>
                <p:spPr>
                  <a:xfrm>
                    <a:off x="7513080" y="4250978"/>
                    <a:ext cx="775340" cy="198388"/>
                  </a:xfrm>
                  <a:prstGeom prst="rect">
                    <a:avLst/>
                  </a:prstGeom>
                  <a:blipFill>
                    <a:blip r:embed="rId22"/>
                    <a:stretch>
                      <a:fillRect l="-4724" b="-1875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2" name="직사각형 121">
                    <a:extLst>
                      <a:ext uri="{FF2B5EF4-FFF2-40B4-BE49-F238E27FC236}">
                        <a16:creationId xmlns:a16="http://schemas.microsoft.com/office/drawing/2014/main" id="{23066397-FAC0-4CB0-1A13-61D5912BD53C}"/>
                      </a:ext>
                    </a:extLst>
                  </p:cNvPr>
                  <p:cNvSpPr/>
                  <p:nvPr/>
                </p:nvSpPr>
                <p:spPr>
                  <a:xfrm>
                    <a:off x="6263825" y="4313910"/>
                    <a:ext cx="789768" cy="187295"/>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1" i="1" smtClean="0">
                                  <a:latin typeface="Cambria Math" panose="02040503050406030204" pitchFamily="18" charset="0"/>
                                </a:rPr>
                              </m:ctrlPr>
                            </m:sSubSupPr>
                            <m:e>
                              <m:acc>
                                <m:accPr>
                                  <m:chr m:val="̅"/>
                                  <m:ctrlPr>
                                    <a:rPr lang="en-US" altLang="ko-KR" sz="1200" b="1" i="1" smtClean="0">
                                      <a:latin typeface="Cambria Math" panose="02040503050406030204" pitchFamily="18" charset="0"/>
                                    </a:rPr>
                                  </m:ctrlPr>
                                </m:accPr>
                                <m:e>
                                  <m:r>
                                    <a:rPr lang="en-US" altLang="ko-KR" sz="1200" b="1" i="1" smtClean="0">
                                      <a:latin typeface="Cambria Math" panose="02040503050406030204" pitchFamily="18" charset="0"/>
                                    </a:rPr>
                                    <m:t>𝑲</m:t>
                                  </m:r>
                                </m:e>
                              </m:acc>
                            </m:e>
                            <m:sub>
                              <m:r>
                                <a:rPr lang="en-US" altLang="ko-KR" sz="1200" b="1" i="1" smtClean="0">
                                  <a:latin typeface="Cambria Math" panose="02040503050406030204" pitchFamily="18" charset="0"/>
                                </a:rPr>
                                <m:t>𝟎</m:t>
                              </m:r>
                            </m:sub>
                            <m:sup>
                              <m:r>
                                <a:rPr lang="en-US" altLang="ko-KR" sz="1200" b="1" i="1" smtClean="0">
                                  <a:latin typeface="Cambria Math" panose="02040503050406030204" pitchFamily="18" charset="0"/>
                                </a:rPr>
                                <m:t>∗−</m:t>
                              </m:r>
                            </m:sup>
                          </m:sSubSup>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𝟏𝟒𝟑</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22" name="직사각형 121">
                    <a:extLst>
                      <a:ext uri="{FF2B5EF4-FFF2-40B4-BE49-F238E27FC236}">
                        <a16:creationId xmlns:a16="http://schemas.microsoft.com/office/drawing/2014/main" id="{23066397-FAC0-4CB0-1A13-61D5912BD53C}"/>
                      </a:ext>
                    </a:extLst>
                  </p:cNvPr>
                  <p:cNvSpPr>
                    <a:spLocks noRot="1" noChangeAspect="1" noMove="1" noResize="1" noEditPoints="1" noAdjustHandles="1" noChangeArrowheads="1" noChangeShapeType="1" noTextEdit="1"/>
                  </p:cNvSpPr>
                  <p:nvPr/>
                </p:nvSpPr>
                <p:spPr>
                  <a:xfrm>
                    <a:off x="6263825" y="4313910"/>
                    <a:ext cx="789768" cy="187295"/>
                  </a:xfrm>
                  <a:prstGeom prst="rect">
                    <a:avLst/>
                  </a:prstGeom>
                  <a:blipFill>
                    <a:blip r:embed="rId23"/>
                    <a:stretch>
                      <a:fillRect l="-4615" b="-16129"/>
                    </a:stretch>
                  </a:blipFill>
                </p:spPr>
                <p:txBody>
                  <a:bodyPr/>
                  <a:lstStyle/>
                  <a:p>
                    <a:r>
                      <a:rPr lang="ko-KR" altLang="en-US">
                        <a:noFill/>
                      </a:rPr>
                      <a:t> </a:t>
                    </a:r>
                  </a:p>
                </p:txBody>
              </p:sp>
            </mc:Fallback>
          </mc:AlternateContent>
        </p:grpSp>
        <p:sp>
          <p:nvSpPr>
            <p:cNvPr id="123" name="타원 122">
              <a:extLst>
                <a:ext uri="{FF2B5EF4-FFF2-40B4-BE49-F238E27FC236}">
                  <a16:creationId xmlns:a16="http://schemas.microsoft.com/office/drawing/2014/main" id="{F6ADCEBD-8A32-7F72-3AD8-34B04D630E15}"/>
                </a:ext>
              </a:extLst>
            </p:cNvPr>
            <p:cNvSpPr/>
            <p:nvPr/>
          </p:nvSpPr>
          <p:spPr>
            <a:xfrm>
              <a:off x="7581698" y="3870990"/>
              <a:ext cx="131095" cy="14159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24" name="직사각형 123">
                  <a:extLst>
                    <a:ext uri="{FF2B5EF4-FFF2-40B4-BE49-F238E27FC236}">
                      <a16:creationId xmlns:a16="http://schemas.microsoft.com/office/drawing/2014/main" id="{5B48A184-959B-610E-2579-037B31BD136E}"/>
                    </a:ext>
                  </a:extLst>
                </p:cNvPr>
                <p:cNvSpPr/>
                <p:nvPr/>
              </p:nvSpPr>
              <p:spPr>
                <a:xfrm>
                  <a:off x="7342307" y="4030734"/>
                  <a:ext cx="688778" cy="184666"/>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altLang="ko-KR" sz="1200" b="1" i="1" smtClean="0">
                                <a:latin typeface="Cambria Math" panose="02040503050406030204" pitchFamily="18" charset="0"/>
                              </a:rPr>
                            </m:ctrlPr>
                          </m:sSubPr>
                          <m:e>
                            <m:r>
                              <a:rPr lang="en-US" altLang="ko-KR" sz="1200" b="1" i="1">
                                <a:latin typeface="Cambria Math" panose="02040503050406030204" pitchFamily="18" charset="0"/>
                              </a:rPr>
                              <m:t>𝒇</m:t>
                            </m:r>
                          </m:e>
                          <m:sub>
                            <m:r>
                              <a:rPr lang="en-US" altLang="ko-KR" sz="1200" b="1" i="1">
                                <a:latin typeface="Cambria Math" panose="02040503050406030204" pitchFamily="18" charset="0"/>
                              </a:rPr>
                              <m:t>𝟎</m:t>
                            </m:r>
                          </m:sub>
                        </m:sSub>
                        <m:d>
                          <m:dPr>
                            <m:ctrlPr>
                              <a:rPr lang="en-US" altLang="ko-KR" sz="1200" b="1" i="1">
                                <a:latin typeface="Cambria Math" panose="02040503050406030204" pitchFamily="18" charset="0"/>
                              </a:rPr>
                            </m:ctrlPr>
                          </m:dPr>
                          <m:e>
                            <m:r>
                              <a:rPr lang="en-US" altLang="ko-KR" sz="1200" b="1" i="1" smtClean="0">
                                <a:latin typeface="Cambria Math" panose="02040503050406030204" pitchFamily="18" charset="0"/>
                              </a:rPr>
                              <m:t>𝟏𝟓𝟎</m:t>
                            </m:r>
                            <m:r>
                              <a:rPr lang="en-US" altLang="ko-KR" sz="1200" b="1" i="1">
                                <a:latin typeface="Cambria Math" panose="02040503050406030204" pitchFamily="18" charset="0"/>
                              </a:rPr>
                              <m:t>𝟎</m:t>
                            </m:r>
                          </m:e>
                        </m:d>
                      </m:oMath>
                    </m:oMathPara>
                  </a14:m>
                  <a:endParaRPr lang="ko-KR" altLang="en-US" sz="1200" b="1" dirty="0"/>
                </a:p>
              </p:txBody>
            </p:sp>
          </mc:Choice>
          <mc:Fallback xmlns="">
            <p:sp>
              <p:nvSpPr>
                <p:cNvPr id="124" name="직사각형 123">
                  <a:extLst>
                    <a:ext uri="{FF2B5EF4-FFF2-40B4-BE49-F238E27FC236}">
                      <a16:creationId xmlns:a16="http://schemas.microsoft.com/office/drawing/2014/main" id="{5B48A184-959B-610E-2579-037B31BD136E}"/>
                    </a:ext>
                  </a:extLst>
                </p:cNvPr>
                <p:cNvSpPr>
                  <a:spLocks noRot="1" noChangeAspect="1" noMove="1" noResize="1" noEditPoints="1" noAdjustHandles="1" noChangeArrowheads="1" noChangeShapeType="1" noTextEdit="1"/>
                </p:cNvSpPr>
                <p:nvPr/>
              </p:nvSpPr>
              <p:spPr>
                <a:xfrm>
                  <a:off x="7342307" y="4030734"/>
                  <a:ext cx="688778" cy="184666"/>
                </a:xfrm>
                <a:prstGeom prst="rect">
                  <a:avLst/>
                </a:prstGeom>
                <a:blipFill>
                  <a:blip r:embed="rId24"/>
                  <a:stretch>
                    <a:fillRect l="-7965" t="-3226" b="-29032"/>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324902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EB94792-61A2-F2C1-BD31-8001D4019613}"/>
              </a:ext>
            </a:extLst>
          </p:cNvPr>
          <p:cNvSpPr>
            <a:spLocks noGrp="1"/>
          </p:cNvSpPr>
          <p:nvPr>
            <p:ph type="sldNum" sz="quarter" idx="12"/>
          </p:nvPr>
        </p:nvSpPr>
        <p:spPr/>
        <p:txBody>
          <a:bodyPr/>
          <a:lstStyle/>
          <a:p>
            <a:fld id="{DD6C7ACD-A43A-4791-9360-251F151CC5DF}" type="slidenum">
              <a:rPr lang="ko-KR" altLang="en-US" smtClean="0"/>
              <a:t>7</a:t>
            </a:fld>
            <a:endParaRPr lang="ko-KR" altLang="en-US"/>
          </a:p>
        </p:txBody>
      </p:sp>
      <p:sp>
        <p:nvSpPr>
          <p:cNvPr id="3" name="직사각형 2">
            <a:extLst>
              <a:ext uri="{FF2B5EF4-FFF2-40B4-BE49-F238E27FC236}">
                <a16:creationId xmlns:a16="http://schemas.microsoft.com/office/drawing/2014/main" id="{330479F4-4CDF-D426-3A52-512E935570B0}"/>
              </a:ext>
            </a:extLst>
          </p:cNvPr>
          <p:cNvSpPr/>
          <p:nvPr/>
        </p:nvSpPr>
        <p:spPr>
          <a:xfrm>
            <a:off x="2748094" y="2668970"/>
            <a:ext cx="3344796" cy="461665"/>
          </a:xfrm>
          <a:prstGeom prst="rect">
            <a:avLst/>
          </a:prstGeom>
          <a:solidFill>
            <a:schemeClr val="accent6">
              <a:lumMod val="20000"/>
              <a:lumOff val="80000"/>
            </a:schemeClr>
          </a:solidFill>
        </p:spPr>
        <p:txBody>
          <a:bodyPr wrap="square">
            <a:spAutoFit/>
          </a:bodyPr>
          <a:lstStyle/>
          <a:p>
            <a:pPr algn="ctr"/>
            <a:r>
              <a:rPr lang="en-US" altLang="ko-KR" sz="2400" dirty="0"/>
              <a:t>Tetraquark mixing model </a:t>
            </a:r>
          </a:p>
        </p:txBody>
      </p:sp>
    </p:spTree>
    <p:extLst>
      <p:ext uri="{BB962C8B-B14F-4D97-AF65-F5344CB8AC3E}">
        <p14:creationId xmlns:p14="http://schemas.microsoft.com/office/powerpoint/2010/main" val="93864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ECBF6687-77C9-A7B6-5052-DE6BDA205741}"/>
              </a:ext>
            </a:extLst>
          </p:cNvPr>
          <p:cNvPicPr>
            <a:picLocks noChangeAspect="1"/>
          </p:cNvPicPr>
          <p:nvPr/>
        </p:nvPicPr>
        <p:blipFill>
          <a:blip r:embed="rId3"/>
          <a:stretch>
            <a:fillRect/>
          </a:stretch>
        </p:blipFill>
        <p:spPr>
          <a:xfrm>
            <a:off x="1460831" y="3242339"/>
            <a:ext cx="4529721" cy="451143"/>
          </a:xfrm>
          <a:prstGeom prst="rect">
            <a:avLst/>
          </a:prstGeom>
        </p:spPr>
      </p:pic>
      <p:pic>
        <p:nvPicPr>
          <p:cNvPr id="19" name="그림 18">
            <a:extLst>
              <a:ext uri="{FF2B5EF4-FFF2-40B4-BE49-F238E27FC236}">
                <a16:creationId xmlns:a16="http://schemas.microsoft.com/office/drawing/2014/main" id="{D48D72E6-F813-9AB0-58EF-995582007757}"/>
              </a:ext>
            </a:extLst>
          </p:cNvPr>
          <p:cNvPicPr>
            <a:picLocks noChangeAspect="1"/>
          </p:cNvPicPr>
          <p:nvPr/>
        </p:nvPicPr>
        <p:blipFill>
          <a:blip r:embed="rId4"/>
          <a:stretch>
            <a:fillRect/>
          </a:stretch>
        </p:blipFill>
        <p:spPr>
          <a:xfrm>
            <a:off x="1573353" y="1987470"/>
            <a:ext cx="4499238" cy="451143"/>
          </a:xfrm>
          <a:prstGeom prst="rect">
            <a:avLst/>
          </a:prstGeom>
        </p:spPr>
      </p:pic>
      <p:sp>
        <p:nvSpPr>
          <p:cNvPr id="2" name="슬라이드 번호 개체 틀 1"/>
          <p:cNvSpPr>
            <a:spLocks noGrp="1"/>
          </p:cNvSpPr>
          <p:nvPr>
            <p:ph type="sldNum" sz="quarter" idx="12"/>
          </p:nvPr>
        </p:nvSpPr>
        <p:spPr/>
        <p:txBody>
          <a:bodyPr/>
          <a:lstStyle/>
          <a:p>
            <a:fld id="{DD6C7ACD-A43A-4791-9360-251F151CC5DF}" type="slidenum">
              <a:rPr lang="ko-KR" altLang="en-US" smtClean="0"/>
              <a:t>8</a:t>
            </a:fld>
            <a:endParaRPr lang="ko-KR" altLang="en-US"/>
          </a:p>
        </p:txBody>
      </p:sp>
      <mc:AlternateContent xmlns:mc="http://schemas.openxmlformats.org/markup-compatibility/2006" xmlns:a14="http://schemas.microsoft.com/office/drawing/2010/main">
        <mc:Choice Requires="a14">
          <p:sp>
            <p:nvSpPr>
              <p:cNvPr id="5" name="직사각형 4"/>
              <p:cNvSpPr/>
              <p:nvPr/>
            </p:nvSpPr>
            <p:spPr>
              <a:xfrm>
                <a:off x="7141065" y="1421419"/>
                <a:ext cx="1214756" cy="338554"/>
              </a:xfrm>
              <a:prstGeom prst="rect">
                <a:avLst/>
              </a:prstGeom>
            </p:spPr>
            <p:txBody>
              <a:bodyPr wrap="none">
                <a:spAutoFit/>
              </a:bodyPr>
              <a:lstStyle/>
              <a:p>
                <a:r>
                  <a:rPr lang="en-US" altLang="ko-KR" sz="1600" dirty="0"/>
                  <a:t>(</a:t>
                </a:r>
                <a14:m>
                  <m:oMath xmlns:m="http://schemas.openxmlformats.org/officeDocument/2006/math">
                    <m:r>
                      <a:rPr lang="en-US" altLang="ko-KR" sz="1600" i="1" dirty="0">
                        <a:latin typeface="Cambria Math" panose="02040503050406030204" pitchFamily="18" charset="0"/>
                      </a:rPr>
                      <m:t>𝑞</m:t>
                    </m:r>
                    <m:r>
                      <a:rPr lang="en-US" altLang="ko-KR" sz="1600" i="1" dirty="0">
                        <a:latin typeface="Cambria Math" panose="02040503050406030204" pitchFamily="18" charset="0"/>
                      </a:rPr>
                      <m:t>=</m:t>
                    </m:r>
                    <m:r>
                      <a:rPr lang="en-US" altLang="ko-KR" sz="1600" i="1" dirty="0">
                        <a:latin typeface="Cambria Math" panose="02040503050406030204" pitchFamily="18" charset="0"/>
                      </a:rPr>
                      <m:t>𝑢</m:t>
                    </m:r>
                    <m:r>
                      <a:rPr lang="en-US" altLang="ko-KR" sz="1600" i="1" dirty="0">
                        <a:latin typeface="Cambria Math" panose="02040503050406030204" pitchFamily="18" charset="0"/>
                      </a:rPr>
                      <m:t>,</m:t>
                    </m:r>
                    <m:r>
                      <a:rPr lang="en-US" altLang="ko-KR" sz="1600" i="1" dirty="0">
                        <a:latin typeface="Cambria Math" panose="02040503050406030204" pitchFamily="18" charset="0"/>
                      </a:rPr>
                      <m:t>𝑑</m:t>
                    </m:r>
                    <m:r>
                      <a:rPr lang="en-US" altLang="ko-KR" sz="1600" i="1" dirty="0">
                        <a:latin typeface="Cambria Math" panose="02040503050406030204" pitchFamily="18" charset="0"/>
                      </a:rPr>
                      <m:t>,</m:t>
                    </m:r>
                    <m:r>
                      <a:rPr lang="en-US" altLang="ko-KR" sz="1600" i="1" dirty="0">
                        <a:latin typeface="Cambria Math" panose="02040503050406030204" pitchFamily="18" charset="0"/>
                      </a:rPr>
                      <m:t>𝑠</m:t>
                    </m:r>
                    <m:r>
                      <a:rPr lang="en-US" altLang="ko-KR" sz="1600" i="1" dirty="0">
                        <a:latin typeface="Cambria Math" panose="02040503050406030204" pitchFamily="18" charset="0"/>
                      </a:rPr>
                      <m:t>)</m:t>
                    </m:r>
                  </m:oMath>
                </a14:m>
                <a:endParaRPr lang="ko-KR" altLang="en-US" sz="1600" dirty="0"/>
              </a:p>
            </p:txBody>
          </p:sp>
        </mc:Choice>
        <mc:Fallback xmlns="">
          <p:sp>
            <p:nvSpPr>
              <p:cNvPr id="5" name="직사각형 4"/>
              <p:cNvSpPr>
                <a:spLocks noRot="1" noChangeAspect="1" noMove="1" noResize="1" noEditPoints="1" noAdjustHandles="1" noChangeArrowheads="1" noChangeShapeType="1" noTextEdit="1"/>
              </p:cNvSpPr>
              <p:nvPr/>
            </p:nvSpPr>
            <p:spPr>
              <a:xfrm>
                <a:off x="7141065" y="1421419"/>
                <a:ext cx="1214756" cy="338554"/>
              </a:xfrm>
              <a:prstGeom prst="rect">
                <a:avLst/>
              </a:prstGeom>
              <a:blipFill>
                <a:blip r:embed="rId5"/>
                <a:stretch>
                  <a:fillRect l="-2500" t="-5357" b="-21429"/>
                </a:stretch>
              </a:blipFill>
            </p:spPr>
            <p:txBody>
              <a:bodyPr/>
              <a:lstStyle/>
              <a:p>
                <a:r>
                  <a:rPr lang="ko-KR" altLang="en-US">
                    <a:noFill/>
                  </a:rPr>
                  <a:t> </a:t>
                </a:r>
              </a:p>
            </p:txBody>
          </p:sp>
        </mc:Fallback>
      </mc:AlternateContent>
      <p:grpSp>
        <p:nvGrpSpPr>
          <p:cNvPr id="18" name="그룹 17">
            <a:extLst>
              <a:ext uri="{FF2B5EF4-FFF2-40B4-BE49-F238E27FC236}">
                <a16:creationId xmlns:a16="http://schemas.microsoft.com/office/drawing/2014/main" id="{D1DDBAEE-D1CD-708D-D90D-2B28FAF08F9F}"/>
              </a:ext>
            </a:extLst>
          </p:cNvPr>
          <p:cNvGrpSpPr/>
          <p:nvPr/>
        </p:nvGrpSpPr>
        <p:grpSpPr>
          <a:xfrm>
            <a:off x="7157635" y="848855"/>
            <a:ext cx="1155377" cy="551515"/>
            <a:chOff x="5683167" y="836576"/>
            <a:chExt cx="1155377" cy="551515"/>
          </a:xfrm>
        </p:grpSpPr>
        <p:sp>
          <p:nvSpPr>
            <p:cNvPr id="7" name="타원 6"/>
            <p:cNvSpPr/>
            <p:nvPr/>
          </p:nvSpPr>
          <p:spPr>
            <a:xfrm>
              <a:off x="5742018" y="933854"/>
              <a:ext cx="473956" cy="364623"/>
            </a:xfrm>
            <a:prstGeom prst="ellipse">
              <a:avLst/>
            </a:prstGeom>
            <a:solidFill>
              <a:schemeClr val="accent2">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 name="직사각형 7"/>
                <p:cNvSpPr/>
                <p:nvPr/>
              </p:nvSpPr>
              <p:spPr>
                <a:xfrm>
                  <a:off x="5769620" y="929844"/>
                  <a:ext cx="393782"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600" i="1" smtClean="0">
                            <a:solidFill>
                              <a:schemeClr val="tx1"/>
                            </a:solidFill>
                            <a:latin typeface="Cambria Math" panose="02040503050406030204" pitchFamily="18" charset="0"/>
                          </a:rPr>
                          <m:t>𝑞𝑞</m:t>
                        </m:r>
                      </m:oMath>
                    </m:oMathPara>
                  </a14:m>
                  <a:endParaRPr lang="ko-KR" altLang="en-US" sz="1600" dirty="0">
                    <a:solidFill>
                      <a:schemeClr val="tx1"/>
                    </a:solidFill>
                  </a:endParaRPr>
                </a:p>
              </p:txBody>
            </p:sp>
          </mc:Choice>
          <mc:Fallback xmlns="">
            <p:sp>
              <p:nvSpPr>
                <p:cNvPr id="8" name="직사각형 7"/>
                <p:cNvSpPr>
                  <a:spLocks noRot="1" noChangeAspect="1" noMove="1" noResize="1" noEditPoints="1" noAdjustHandles="1" noChangeArrowheads="1" noChangeShapeType="1" noTextEdit="1"/>
                </p:cNvSpPr>
                <p:nvPr/>
              </p:nvSpPr>
              <p:spPr>
                <a:xfrm>
                  <a:off x="5769620" y="929844"/>
                  <a:ext cx="393782" cy="338554"/>
                </a:xfrm>
                <a:prstGeom prst="rect">
                  <a:avLst/>
                </a:prstGeom>
                <a:blipFill>
                  <a:blip r:embed="rId6"/>
                  <a:stretch>
                    <a:fillRect b="-3571"/>
                  </a:stretch>
                </a:blipFill>
              </p:spPr>
              <p:txBody>
                <a:bodyPr/>
                <a:lstStyle/>
                <a:p>
                  <a:r>
                    <a:rPr lang="ko-KR" altLang="en-US">
                      <a:noFill/>
                    </a:rPr>
                    <a:t> </a:t>
                  </a:r>
                </a:p>
              </p:txBody>
            </p:sp>
          </mc:Fallback>
        </mc:AlternateContent>
        <p:sp>
          <p:nvSpPr>
            <p:cNvPr id="9" name="타원 8"/>
            <p:cNvSpPr/>
            <p:nvPr/>
          </p:nvSpPr>
          <p:spPr>
            <a:xfrm>
              <a:off x="6274338" y="912579"/>
              <a:ext cx="475422" cy="390929"/>
            </a:xfrm>
            <a:prstGeom prst="ellipse">
              <a:avLst/>
            </a:prstGeom>
            <a:solidFill>
              <a:schemeClr val="accent5">
                <a:lumMod val="20000"/>
                <a:lumOff val="80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 name="직사각형 9"/>
                <p:cNvSpPr/>
                <p:nvPr/>
              </p:nvSpPr>
              <p:spPr>
                <a:xfrm>
                  <a:off x="6297559" y="916412"/>
                  <a:ext cx="399346"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ko-KR" sz="1600" i="1" smtClean="0">
                                <a:solidFill>
                                  <a:schemeClr val="tx1"/>
                                </a:solidFill>
                                <a:latin typeface="Cambria Math" panose="02040503050406030204" pitchFamily="18" charset="0"/>
                              </a:rPr>
                            </m:ctrlPr>
                          </m:accPr>
                          <m:e>
                            <m:r>
                              <a:rPr lang="en-US" altLang="ko-KR" sz="1600" i="1">
                                <a:solidFill>
                                  <a:schemeClr val="tx1"/>
                                </a:solidFill>
                                <a:latin typeface="Cambria Math" panose="02040503050406030204" pitchFamily="18" charset="0"/>
                              </a:rPr>
                              <m:t>𝑞</m:t>
                            </m:r>
                          </m:e>
                        </m:acc>
                        <m:acc>
                          <m:accPr>
                            <m:chr m:val="̅"/>
                            <m:ctrlPr>
                              <a:rPr lang="en-US" altLang="ko-KR" sz="1600" i="1">
                                <a:solidFill>
                                  <a:schemeClr val="tx1"/>
                                </a:solidFill>
                                <a:latin typeface="Cambria Math" panose="02040503050406030204" pitchFamily="18" charset="0"/>
                              </a:rPr>
                            </m:ctrlPr>
                          </m:accPr>
                          <m:e>
                            <m:r>
                              <a:rPr lang="en-US" altLang="ko-KR" sz="1600" i="1">
                                <a:solidFill>
                                  <a:schemeClr val="tx1"/>
                                </a:solidFill>
                                <a:latin typeface="Cambria Math" panose="02040503050406030204" pitchFamily="18" charset="0"/>
                              </a:rPr>
                              <m:t>𝑞</m:t>
                            </m:r>
                          </m:e>
                        </m:acc>
                      </m:oMath>
                    </m:oMathPara>
                  </a14:m>
                  <a:endParaRPr lang="ko-KR" altLang="en-US" sz="1600" dirty="0">
                    <a:solidFill>
                      <a:schemeClr val="tx1"/>
                    </a:solidFill>
                  </a:endParaRPr>
                </a:p>
              </p:txBody>
            </p:sp>
          </mc:Choice>
          <mc:Fallback xmlns="">
            <p:sp>
              <p:nvSpPr>
                <p:cNvPr id="10" name="직사각형 9"/>
                <p:cNvSpPr>
                  <a:spLocks noRot="1" noChangeAspect="1" noMove="1" noResize="1" noEditPoints="1" noAdjustHandles="1" noChangeArrowheads="1" noChangeShapeType="1" noTextEdit="1"/>
                </p:cNvSpPr>
                <p:nvPr/>
              </p:nvSpPr>
              <p:spPr>
                <a:xfrm>
                  <a:off x="6297559" y="916412"/>
                  <a:ext cx="399346" cy="338554"/>
                </a:xfrm>
                <a:prstGeom prst="rect">
                  <a:avLst/>
                </a:prstGeom>
                <a:blipFill>
                  <a:blip r:embed="rId7"/>
                  <a:stretch>
                    <a:fillRect r="-16667" b="-3571"/>
                  </a:stretch>
                </a:blipFill>
              </p:spPr>
              <p:txBody>
                <a:bodyPr/>
                <a:lstStyle/>
                <a:p>
                  <a:r>
                    <a:rPr lang="ko-KR" altLang="en-US">
                      <a:noFill/>
                    </a:rPr>
                    <a:t> </a:t>
                  </a:r>
                </a:p>
              </p:txBody>
            </p:sp>
          </mc:Fallback>
        </mc:AlternateContent>
        <p:sp>
          <p:nvSpPr>
            <p:cNvPr id="11" name="모서리가 둥근 직사각형 10"/>
            <p:cNvSpPr/>
            <p:nvPr/>
          </p:nvSpPr>
          <p:spPr>
            <a:xfrm>
              <a:off x="5683167" y="836576"/>
              <a:ext cx="1155377" cy="551515"/>
            </a:xfrm>
            <a:prstGeom prst="roundRect">
              <a:avLst/>
            </a:prstGeom>
            <a:noFill/>
            <a:ln w="158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p:sp>
        <p:nvSpPr>
          <p:cNvPr id="28" name="직사각형 27"/>
          <p:cNvSpPr/>
          <p:nvPr/>
        </p:nvSpPr>
        <p:spPr>
          <a:xfrm>
            <a:off x="989041" y="2506551"/>
            <a:ext cx="7114099" cy="369332"/>
          </a:xfrm>
          <a:prstGeom prst="rect">
            <a:avLst/>
          </a:prstGeom>
        </p:spPr>
        <p:txBody>
          <a:bodyPr wrap="square">
            <a:spAutoFit/>
          </a:bodyPr>
          <a:lstStyle/>
          <a:p>
            <a:r>
              <a:rPr lang="en-US" altLang="ko-KR" dirty="0"/>
              <a:t>Well-known tetraquark type, originally proposed for the light nonet (Jaffe).                       </a:t>
            </a:r>
            <a:endParaRPr lang="ko-KR" altLang="en-US" dirty="0"/>
          </a:p>
        </p:txBody>
      </p:sp>
      <mc:AlternateContent xmlns:mc="http://schemas.openxmlformats.org/markup-compatibility/2006" xmlns:a14="http://schemas.microsoft.com/office/drawing/2010/main">
        <mc:Choice Requires="a14">
          <p:sp>
            <p:nvSpPr>
              <p:cNvPr id="30" name="직사각형 29"/>
              <p:cNvSpPr/>
              <p:nvPr/>
            </p:nvSpPr>
            <p:spPr>
              <a:xfrm>
                <a:off x="580949" y="2028425"/>
                <a:ext cx="1025858" cy="369332"/>
              </a:xfrm>
              <a:prstGeom prst="rect">
                <a:avLst/>
              </a:prstGeom>
              <a:ln>
                <a:noFill/>
              </a:ln>
            </p:spPr>
            <p:txBody>
              <a:bodyPr wrap="none">
                <a:spAutoFit/>
              </a:bodyPr>
              <a:lstStyle/>
              <a:p>
                <a14:m>
                  <m:oMath xmlns:m="http://schemas.openxmlformats.org/officeDocument/2006/math">
                    <m:d>
                      <m:dPr>
                        <m:begChr m:val=""/>
                        <m:endChr m:val="⟩"/>
                        <m:ctrlPr>
                          <a:rPr lang="en-US" altLang="ko-KR" i="1" smtClean="0">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m:t>
                        </m:r>
                        <m:r>
                          <m:rPr>
                            <m:sty m:val="p"/>
                          </m:rPr>
                          <a:rPr lang="en-US" altLang="ko-KR">
                            <a:solidFill>
                              <a:schemeClr val="tx1"/>
                            </a:solidFill>
                            <a:latin typeface="Cambria Math" panose="02040503050406030204" pitchFamily="18" charset="0"/>
                          </a:rPr>
                          <m:t>Type</m:t>
                        </m:r>
                        <m:r>
                          <a:rPr lang="en-US" altLang="ko-KR" smtClean="0">
                            <a:solidFill>
                              <a:schemeClr val="tx1"/>
                            </a:solidFill>
                            <a:latin typeface="Cambria Math" panose="02040503050406030204" pitchFamily="18" charset="0"/>
                          </a:rPr>
                          <m:t>1</m:t>
                        </m:r>
                      </m:e>
                    </m:d>
                  </m:oMath>
                </a14:m>
                <a:r>
                  <a:rPr lang="en-US" altLang="ko-KR" dirty="0"/>
                  <a:t>:</a:t>
                </a:r>
                <a:endParaRPr lang="ko-KR" altLang="en-US" dirty="0"/>
              </a:p>
            </p:txBody>
          </p:sp>
        </mc:Choice>
        <mc:Fallback xmlns="">
          <p:sp>
            <p:nvSpPr>
              <p:cNvPr id="30" name="직사각형 29"/>
              <p:cNvSpPr>
                <a:spLocks noRot="1" noChangeAspect="1" noMove="1" noResize="1" noEditPoints="1" noAdjustHandles="1" noChangeArrowheads="1" noChangeShapeType="1" noTextEdit="1"/>
              </p:cNvSpPr>
              <p:nvPr/>
            </p:nvSpPr>
            <p:spPr>
              <a:xfrm>
                <a:off x="580949" y="2028425"/>
                <a:ext cx="1025858" cy="369332"/>
              </a:xfrm>
              <a:prstGeom prst="rect">
                <a:avLst/>
              </a:prstGeom>
              <a:blipFill>
                <a:blip r:embed="rId9"/>
                <a:stretch>
                  <a:fillRect l="-1775" t="-121667" r="-42012" b="-188333"/>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 name="직사각형 32"/>
              <p:cNvSpPr/>
              <p:nvPr/>
            </p:nvSpPr>
            <p:spPr>
              <a:xfrm>
                <a:off x="522881" y="3295291"/>
                <a:ext cx="1025858" cy="369332"/>
              </a:xfrm>
              <a:prstGeom prst="rect">
                <a:avLst/>
              </a:prstGeom>
              <a:ln>
                <a:noFill/>
              </a:ln>
            </p:spPr>
            <p:txBody>
              <a:bodyPr wrap="none">
                <a:spAutoFit/>
              </a:bodyPr>
              <a:lstStyle/>
              <a:p>
                <a14:m>
                  <m:oMath xmlns:m="http://schemas.openxmlformats.org/officeDocument/2006/math">
                    <m:d>
                      <m:dPr>
                        <m:begChr m:val=""/>
                        <m:endChr m:val="⟩"/>
                        <m:ctrlPr>
                          <a:rPr lang="en-US" altLang="ko-KR" i="1" smtClean="0">
                            <a:solidFill>
                              <a:schemeClr val="tx1"/>
                            </a:solidFill>
                            <a:latin typeface="Cambria Math" panose="02040503050406030204" pitchFamily="18" charset="0"/>
                          </a:rPr>
                        </m:ctrlPr>
                      </m:dPr>
                      <m:e>
                        <m:r>
                          <a:rPr lang="en-US" altLang="ko-KR" i="1">
                            <a:solidFill>
                              <a:schemeClr val="tx1"/>
                            </a:solidFill>
                            <a:latin typeface="Cambria Math" panose="02040503050406030204" pitchFamily="18" charset="0"/>
                          </a:rPr>
                          <m:t>|</m:t>
                        </m:r>
                        <m:r>
                          <m:rPr>
                            <m:sty m:val="p"/>
                          </m:rPr>
                          <a:rPr lang="en-US" altLang="ko-KR">
                            <a:solidFill>
                              <a:schemeClr val="tx1"/>
                            </a:solidFill>
                            <a:latin typeface="Cambria Math" panose="02040503050406030204" pitchFamily="18" charset="0"/>
                          </a:rPr>
                          <m:t>Type</m:t>
                        </m:r>
                        <m:r>
                          <a:rPr lang="en-US" altLang="ko-KR" i="1" smtClean="0">
                            <a:solidFill>
                              <a:schemeClr val="tx1"/>
                            </a:solidFill>
                            <a:latin typeface="Cambria Math" panose="02040503050406030204" pitchFamily="18" charset="0"/>
                          </a:rPr>
                          <m:t>2</m:t>
                        </m:r>
                      </m:e>
                    </m:d>
                  </m:oMath>
                </a14:m>
                <a:r>
                  <a:rPr lang="en-US" altLang="ko-KR" dirty="0"/>
                  <a:t>:</a:t>
                </a:r>
                <a:endParaRPr lang="ko-KR" altLang="en-US" dirty="0"/>
              </a:p>
            </p:txBody>
          </p:sp>
        </mc:Choice>
        <mc:Fallback xmlns="">
          <p:sp>
            <p:nvSpPr>
              <p:cNvPr id="33" name="직사각형 32"/>
              <p:cNvSpPr>
                <a:spLocks noRot="1" noChangeAspect="1" noMove="1" noResize="1" noEditPoints="1" noAdjustHandles="1" noChangeArrowheads="1" noChangeShapeType="1" noTextEdit="1"/>
              </p:cNvSpPr>
              <p:nvPr/>
            </p:nvSpPr>
            <p:spPr>
              <a:xfrm>
                <a:off x="522881" y="3295291"/>
                <a:ext cx="1025858" cy="369332"/>
              </a:xfrm>
              <a:prstGeom prst="rect">
                <a:avLst/>
              </a:prstGeom>
              <a:blipFill>
                <a:blip r:embed="rId12"/>
                <a:stretch>
                  <a:fillRect l="-1786" t="-121667" r="-42262" b="-188333"/>
                </a:stretch>
              </a:blipFill>
              <a:ln>
                <a:noFill/>
              </a:ln>
            </p:spPr>
            <p:txBody>
              <a:bodyPr/>
              <a:lstStyle/>
              <a:p>
                <a:r>
                  <a:rPr lang="ko-KR" altLang="en-US">
                    <a:noFill/>
                  </a:rPr>
                  <a:t> </a:t>
                </a:r>
              </a:p>
            </p:txBody>
          </p:sp>
        </mc:Fallback>
      </mc:AlternateContent>
      <p:sp>
        <p:nvSpPr>
          <p:cNvPr id="34" name="직사각형 33"/>
          <p:cNvSpPr/>
          <p:nvPr/>
        </p:nvSpPr>
        <p:spPr>
          <a:xfrm>
            <a:off x="1042448" y="3740642"/>
            <a:ext cx="4959756" cy="369332"/>
          </a:xfrm>
          <a:prstGeom prst="rect">
            <a:avLst/>
          </a:prstGeom>
        </p:spPr>
        <p:txBody>
          <a:bodyPr wrap="none">
            <a:spAutoFit/>
          </a:bodyPr>
          <a:lstStyle/>
          <a:p>
            <a:r>
              <a:rPr lang="en-US" altLang="ko-KR" dirty="0"/>
              <a:t>Another type proposed in 2017 [EPJC 77, 3 (2017)].</a:t>
            </a:r>
          </a:p>
        </p:txBody>
      </p:sp>
      <mc:AlternateContent xmlns:mc="http://schemas.openxmlformats.org/markup-compatibility/2006" xmlns:a14="http://schemas.microsoft.com/office/drawing/2010/main">
        <mc:Choice Requires="a14">
          <p:sp>
            <p:nvSpPr>
              <p:cNvPr id="25" name="TextBox 24"/>
              <p:cNvSpPr txBox="1">
                <a:spLocks noChangeArrowheads="1"/>
              </p:cNvSpPr>
              <p:nvPr/>
            </p:nvSpPr>
            <p:spPr bwMode="auto">
              <a:xfrm>
                <a:off x="580949" y="775592"/>
                <a:ext cx="6491060" cy="1015663"/>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268288" indent="-268288" latinLnBrk="0">
                  <a:spcBef>
                    <a:spcPct val="0"/>
                  </a:spcBef>
                  <a:buFont typeface="Wingdings" panose="05000000000000000000" pitchFamily="2" charset="2"/>
                  <a:buChar char="§"/>
                </a:pPr>
                <a:r>
                  <a:rPr lang="en-US" altLang="ko-KR" sz="2000" dirty="0">
                    <a:latin typeface="+mn-lt"/>
                  </a:rPr>
                  <a:t>Tetraquark mixing model utilizes </a:t>
                </a:r>
                <a:r>
                  <a:rPr lang="en-US" altLang="ko-KR" sz="2000" dirty="0">
                    <a:solidFill>
                      <a:srgbClr val="0033CC"/>
                    </a:solidFill>
                    <a:latin typeface="+mn-lt"/>
                  </a:rPr>
                  <a:t>two types of tetraquarks</a:t>
                </a:r>
                <a:r>
                  <a:rPr lang="en-US" altLang="ko-KR" sz="2000" dirty="0">
                    <a:latin typeface="+mn-lt"/>
                  </a:rPr>
                  <a:t> in the diquark-antidiquark form, </a:t>
                </a:r>
                <a:r>
                  <a:rPr lang="en-US" altLang="ko-KR" sz="2000" dirty="0">
                    <a:solidFill>
                      <a:prstClr val="black"/>
                    </a:solidFill>
                    <a:latin typeface="Calibri" panose="020F0502020204030204"/>
                  </a:rPr>
                  <a:t>denoted as </a:t>
                </a:r>
                <a14:m>
                  <m:oMath xmlns:m="http://schemas.openxmlformats.org/officeDocument/2006/math">
                    <m:d>
                      <m:dPr>
                        <m:begChr m:val=""/>
                        <m:endChr m:val="⟩"/>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m:t>
                        </m:r>
                        <m:r>
                          <m:rPr>
                            <m:sty m:val="p"/>
                          </m:rPr>
                          <a:rPr lang="en-US" altLang="ko-KR" sz="1800" b="0" i="0" smtClean="0">
                            <a:solidFill>
                              <a:srgbClr val="0033CC"/>
                            </a:solidFill>
                            <a:latin typeface="Cambria Math" panose="02040503050406030204" pitchFamily="18" charset="0"/>
                          </a:rPr>
                          <m:t>Type</m:t>
                        </m:r>
                        <m:r>
                          <a:rPr lang="en-US" altLang="ko-KR" sz="1800" b="0" i="0" smtClean="0">
                            <a:solidFill>
                              <a:srgbClr val="0033CC"/>
                            </a:solidFill>
                            <a:latin typeface="Cambria Math" panose="02040503050406030204" pitchFamily="18" charset="0"/>
                          </a:rPr>
                          <m:t>1</m:t>
                        </m:r>
                      </m:e>
                    </m:d>
                    <m:r>
                      <a:rPr lang="en-US" altLang="ko-KR" sz="1800" i="1" smtClean="0">
                        <a:solidFill>
                          <a:schemeClr val="tx1"/>
                        </a:solidFill>
                        <a:latin typeface="Cambria Math" panose="02040503050406030204" pitchFamily="18" charset="0"/>
                      </a:rPr>
                      <m:t>,</m:t>
                    </m:r>
                    <m:d>
                      <m:dPr>
                        <m:begChr m:val=""/>
                        <m:endChr m:val="⟩"/>
                        <m:ctrlPr>
                          <a:rPr lang="en-US" altLang="ko-KR" sz="1800" i="1">
                            <a:solidFill>
                              <a:srgbClr val="0033CC"/>
                            </a:solidFill>
                            <a:latin typeface="Cambria Math" panose="02040503050406030204" pitchFamily="18" charset="0"/>
                          </a:rPr>
                        </m:ctrlPr>
                      </m:dPr>
                      <m:e>
                        <m:r>
                          <a:rPr lang="en-US" altLang="ko-KR" sz="1800" i="1">
                            <a:solidFill>
                              <a:srgbClr val="0033CC"/>
                            </a:solidFill>
                            <a:latin typeface="Cambria Math" panose="02040503050406030204" pitchFamily="18" charset="0"/>
                          </a:rPr>
                          <m:t>|</m:t>
                        </m:r>
                        <m:r>
                          <m:rPr>
                            <m:sty m:val="p"/>
                          </m:rPr>
                          <a:rPr lang="en-US" altLang="ko-KR" sz="1800">
                            <a:solidFill>
                              <a:srgbClr val="0033CC"/>
                            </a:solidFill>
                            <a:latin typeface="Cambria Math" panose="02040503050406030204" pitchFamily="18" charset="0"/>
                          </a:rPr>
                          <m:t>Type</m:t>
                        </m:r>
                        <m:r>
                          <a:rPr lang="en-US" altLang="ko-KR" sz="1800" b="0" i="1" smtClean="0">
                            <a:solidFill>
                              <a:srgbClr val="0033CC"/>
                            </a:solidFill>
                            <a:latin typeface="Cambria Math" panose="02040503050406030204" pitchFamily="18" charset="0"/>
                          </a:rPr>
                          <m:t>2</m:t>
                        </m:r>
                      </m:e>
                    </m:d>
                  </m:oMath>
                </a14:m>
                <a:r>
                  <a:rPr lang="en-US" altLang="ko-KR" sz="2000" dirty="0">
                    <a:solidFill>
                      <a:prstClr val="black"/>
                    </a:solidFill>
                    <a:latin typeface="Calibri" panose="020F0502020204030204"/>
                  </a:rPr>
                  <a:t> </a:t>
                </a:r>
                <a:endParaRPr lang="en-US" altLang="ko-KR" sz="2000" dirty="0">
                  <a:latin typeface="+mn-lt"/>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580949" y="775592"/>
                <a:ext cx="6491060" cy="1015663"/>
              </a:xfrm>
              <a:prstGeom prst="rect">
                <a:avLst/>
              </a:prstGeom>
              <a:blipFill>
                <a:blip r:embed="rId13"/>
                <a:stretch>
                  <a:fillRect l="-845" t="-2994" b="-65868"/>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CF78170-CB32-46D2-E98D-517552381459}"/>
                  </a:ext>
                </a:extLst>
              </p:cNvPr>
              <p:cNvSpPr txBox="1"/>
              <p:nvPr/>
            </p:nvSpPr>
            <p:spPr>
              <a:xfrm>
                <a:off x="593387" y="4411048"/>
                <a:ext cx="7514915" cy="668581"/>
              </a:xfrm>
              <a:prstGeom prst="rect">
                <a:avLst/>
              </a:prstGeom>
              <a:noFill/>
            </p:spPr>
            <p:txBody>
              <a:bodyPr wrap="square">
                <a:spAutoFit/>
              </a:bodyPr>
              <a:lstStyle/>
              <a:p>
                <a:pPr marL="285750" indent="-285750">
                  <a:buFont typeface="Wingdings" panose="05000000000000000000" pitchFamily="2" charset="2"/>
                  <a:buChar char="§"/>
                </a:pPr>
                <a:r>
                  <a:rPr lang="en-US" altLang="ko-KR" dirty="0"/>
                  <a:t>Both</a:t>
                </a:r>
                <a:r>
                  <a:rPr lang="en-US" altLang="ko-KR" sz="1800" dirty="0">
                    <a:solidFill>
                      <a:schemeClr val="tx1"/>
                    </a:solidFill>
                  </a:rPr>
                  <a:t>, </a:t>
                </a:r>
                <a14:m>
                  <m:oMath xmlns:m="http://schemas.openxmlformats.org/officeDocument/2006/math">
                    <m:d>
                      <m:dPr>
                        <m:begChr m:val=""/>
                        <m:endChr m:val="⟩"/>
                        <m:ctrlPr>
                          <a:rPr lang="en-US" altLang="ko-KR" sz="1800" i="1" smtClean="0">
                            <a:solidFill>
                              <a:schemeClr val="tx1"/>
                            </a:solidFill>
                            <a:latin typeface="Cambria Math" panose="02040503050406030204" pitchFamily="18" charset="0"/>
                          </a:rPr>
                        </m:ctrlPr>
                      </m:dPr>
                      <m:e>
                        <m:r>
                          <a:rPr lang="en-US" altLang="ko-KR" sz="1800" b="0" i="1">
                            <a:solidFill>
                              <a:schemeClr val="tx1"/>
                            </a:solidFill>
                            <a:latin typeface="Cambria Math" panose="02040503050406030204" pitchFamily="18" charset="0"/>
                          </a:rPr>
                          <m:t>|</m:t>
                        </m:r>
                        <m:r>
                          <m:rPr>
                            <m:sty m:val="p"/>
                          </m:rPr>
                          <a:rPr lang="en-US" altLang="ko-KR">
                            <a:solidFill>
                              <a:schemeClr val="tx1"/>
                            </a:solidFill>
                            <a:latin typeface="Cambria Math" panose="02040503050406030204" pitchFamily="18" charset="0"/>
                          </a:rPr>
                          <m:t>Type</m:t>
                        </m:r>
                        <m:r>
                          <a:rPr lang="en-US" altLang="ko-KR">
                            <a:solidFill>
                              <a:schemeClr val="tx1"/>
                            </a:solidFill>
                            <a:latin typeface="Cambria Math" panose="02040503050406030204" pitchFamily="18" charset="0"/>
                          </a:rPr>
                          <m:t>1</m:t>
                        </m:r>
                      </m:e>
                    </m:d>
                    <m:r>
                      <a:rPr lang="en-US" altLang="ko-KR" sz="1800" b="0" i="1" smtClean="0">
                        <a:solidFill>
                          <a:schemeClr val="tx1"/>
                        </a:solidFill>
                        <a:latin typeface="Cambria Math" panose="02040503050406030204" pitchFamily="18" charset="0"/>
                      </a:rPr>
                      <m:t>,</m:t>
                    </m:r>
                    <m:d>
                      <m:dPr>
                        <m:begChr m:val=""/>
                        <m:endChr m:val="⟩"/>
                        <m:ctrlPr>
                          <a:rPr lang="en-US" altLang="ko-KR" sz="1800" i="1">
                            <a:solidFill>
                              <a:schemeClr val="tx1"/>
                            </a:solidFill>
                            <a:latin typeface="Cambria Math" panose="02040503050406030204" pitchFamily="18" charset="0"/>
                          </a:rPr>
                        </m:ctrlPr>
                      </m:dPr>
                      <m:e>
                        <m:r>
                          <a:rPr lang="en-US" altLang="ko-KR" sz="1800" b="0" i="1">
                            <a:solidFill>
                              <a:schemeClr val="tx1"/>
                            </a:solidFill>
                            <a:latin typeface="Cambria Math" panose="02040503050406030204" pitchFamily="18" charset="0"/>
                          </a:rPr>
                          <m:t>|</m:t>
                        </m:r>
                        <m:r>
                          <m:rPr>
                            <m:sty m:val="p"/>
                          </m:rPr>
                          <a:rPr lang="en-US" altLang="ko-KR">
                            <a:solidFill>
                              <a:schemeClr val="tx1"/>
                            </a:solidFill>
                            <a:latin typeface="Cambria Math" panose="02040503050406030204" pitchFamily="18" charset="0"/>
                          </a:rPr>
                          <m:t>Type</m:t>
                        </m:r>
                        <m:r>
                          <a:rPr lang="en-US" altLang="ko-KR" i="1">
                            <a:solidFill>
                              <a:schemeClr val="tx1"/>
                            </a:solidFill>
                            <a:latin typeface="Cambria Math" panose="02040503050406030204" pitchFamily="18" charset="0"/>
                          </a:rPr>
                          <m:t>2</m:t>
                        </m:r>
                      </m:e>
                    </m:d>
                  </m:oMath>
                </a14:m>
                <a:r>
                  <a:rPr lang="ko-KR" altLang="en-US" dirty="0"/>
                  <a:t> </a:t>
                </a:r>
                <a:r>
                  <a:rPr lang="en-US" altLang="ko-KR" dirty="0"/>
                  <a:t>have the </a:t>
                </a:r>
                <a:r>
                  <a:rPr lang="en-US" altLang="ko-KR" dirty="0">
                    <a:solidFill>
                      <a:srgbClr val="0033CC"/>
                    </a:solidFill>
                  </a:rPr>
                  <a:t>same flavor</a:t>
                </a:r>
                <a:r>
                  <a:rPr lang="en-US" altLang="ko-KR" dirty="0"/>
                  <a:t> structure, </a:t>
                </a:r>
                <a14:m>
                  <m:oMath xmlns:m="http://schemas.openxmlformats.org/officeDocument/2006/math">
                    <m:sSub>
                      <m:sSubPr>
                        <m:ctrlPr>
                          <a:rPr lang="en-US" altLang="ko-KR" i="1" smtClean="0">
                            <a:solidFill>
                              <a:srgbClr val="C00000"/>
                            </a:solidFill>
                            <a:latin typeface="Cambria Math" panose="02040503050406030204" pitchFamily="18" charset="0"/>
                            <a:ea typeface="Cambria Math" panose="02040503050406030204" pitchFamily="18" charset="0"/>
                          </a:rPr>
                        </m:ctrlPr>
                      </m:sSubPr>
                      <m:e>
                        <m:r>
                          <a:rPr lang="en-US" altLang="ko-KR" b="1" i="1">
                            <a:solidFill>
                              <a:srgbClr val="C00000"/>
                            </a:solidFill>
                            <a:latin typeface="Cambria Math" panose="02040503050406030204" pitchFamily="18" charset="0"/>
                            <a:ea typeface="Cambria Math" panose="02040503050406030204" pitchFamily="18" charset="0"/>
                          </a:rPr>
                          <m:t>𝟗</m:t>
                        </m:r>
                      </m:e>
                      <m:sub>
                        <m:r>
                          <a:rPr lang="en-US" altLang="ko-KR" i="1">
                            <a:solidFill>
                              <a:srgbClr val="C00000"/>
                            </a:solidFill>
                            <a:latin typeface="Cambria Math" panose="02040503050406030204" pitchFamily="18" charset="0"/>
                            <a:ea typeface="Cambria Math" panose="02040503050406030204" pitchFamily="18" charset="0"/>
                          </a:rPr>
                          <m:t>𝑓</m:t>
                        </m:r>
                      </m:sub>
                    </m:sSub>
                  </m:oMath>
                </a14:m>
                <a:r>
                  <a:rPr lang="en-US" altLang="ko-KR" dirty="0"/>
                  <a:t>.</a:t>
                </a:r>
                <a:br>
                  <a:rPr lang="en-US" altLang="ko-KR" dirty="0"/>
                </a:br>
                <a:r>
                  <a:rPr lang="en-US" altLang="ko-KR" dirty="0">
                    <a:latin typeface="Batang" panose="02030600000101010101" pitchFamily="18" charset="-127"/>
                    <a:ea typeface="Batang" panose="02030600000101010101" pitchFamily="18" charset="-127"/>
                  </a:rPr>
                  <a:t>☞ </a:t>
                </a:r>
                <a:r>
                  <a:rPr lang="en-US" altLang="ko-KR" dirty="0"/>
                  <a:t>both generate “inverted mass ordering” of the two physical nonets,</a:t>
                </a:r>
                <a:endParaRPr lang="ko-KR" altLang="en-US" dirty="0"/>
              </a:p>
            </p:txBody>
          </p:sp>
        </mc:Choice>
        <mc:Fallback xmlns="">
          <p:sp>
            <p:nvSpPr>
              <p:cNvPr id="15" name="TextBox 14">
                <a:extLst>
                  <a:ext uri="{FF2B5EF4-FFF2-40B4-BE49-F238E27FC236}">
                    <a16:creationId xmlns:a16="http://schemas.microsoft.com/office/drawing/2014/main" id="{6CF78170-CB32-46D2-E98D-517552381459}"/>
                  </a:ext>
                </a:extLst>
              </p:cNvPr>
              <p:cNvSpPr txBox="1">
                <a:spLocks noRot="1" noChangeAspect="1" noMove="1" noResize="1" noEditPoints="1" noAdjustHandles="1" noChangeArrowheads="1" noChangeShapeType="1" noTextEdit="1"/>
              </p:cNvSpPr>
              <p:nvPr/>
            </p:nvSpPr>
            <p:spPr>
              <a:xfrm>
                <a:off x="593387" y="4411048"/>
                <a:ext cx="7514915" cy="668581"/>
              </a:xfrm>
              <a:prstGeom prst="rect">
                <a:avLst/>
              </a:prstGeom>
              <a:blipFill>
                <a:blip r:embed="rId14"/>
                <a:stretch>
                  <a:fillRect l="-487" t="-66055" b="-59633"/>
                </a:stretch>
              </a:blipFill>
            </p:spPr>
            <p:txBody>
              <a:bodyPr/>
              <a:lstStyle/>
              <a:p>
                <a:r>
                  <a:rPr lang="ko-KR" altLang="en-US">
                    <a:noFill/>
                  </a:rPr>
                  <a:t> </a:t>
                </a:r>
              </a:p>
            </p:txBody>
          </p:sp>
        </mc:Fallback>
      </mc:AlternateContent>
      <p:sp>
        <p:nvSpPr>
          <p:cNvPr id="13" name="직사각형 12">
            <a:extLst>
              <a:ext uri="{FF2B5EF4-FFF2-40B4-BE49-F238E27FC236}">
                <a16:creationId xmlns:a16="http://schemas.microsoft.com/office/drawing/2014/main" id="{2AB3F500-18B0-6F5D-50A9-317A2E8D941B}"/>
              </a:ext>
            </a:extLst>
          </p:cNvPr>
          <p:cNvSpPr/>
          <p:nvPr/>
        </p:nvSpPr>
        <p:spPr>
          <a:xfrm>
            <a:off x="583660" y="1935804"/>
            <a:ext cx="7966953" cy="894945"/>
          </a:xfrm>
          <a:prstGeom prst="rect">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
        <p:nvSpPr>
          <p:cNvPr id="14" name="직사각형 13">
            <a:extLst>
              <a:ext uri="{FF2B5EF4-FFF2-40B4-BE49-F238E27FC236}">
                <a16:creationId xmlns:a16="http://schemas.microsoft.com/office/drawing/2014/main" id="{C982BE11-E0AF-3903-834A-A732B46252D9}"/>
              </a:ext>
            </a:extLst>
          </p:cNvPr>
          <p:cNvSpPr/>
          <p:nvPr/>
        </p:nvSpPr>
        <p:spPr>
          <a:xfrm>
            <a:off x="570690" y="3187430"/>
            <a:ext cx="8018833" cy="1005191"/>
          </a:xfrm>
          <a:prstGeom prst="rect">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
        <p:nvSpPr>
          <p:cNvPr id="4" name="직사각형 3">
            <a:extLst>
              <a:ext uri="{FF2B5EF4-FFF2-40B4-BE49-F238E27FC236}">
                <a16:creationId xmlns:a16="http://schemas.microsoft.com/office/drawing/2014/main" id="{931BCC55-B0E7-AADD-E8B4-054409A6F4C9}"/>
              </a:ext>
            </a:extLst>
          </p:cNvPr>
          <p:cNvSpPr/>
          <p:nvPr/>
        </p:nvSpPr>
        <p:spPr>
          <a:xfrm>
            <a:off x="1618030" y="2013626"/>
            <a:ext cx="2107665" cy="389106"/>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sp>
        <p:nvSpPr>
          <p:cNvPr id="12" name="직사각형 11">
            <a:extLst>
              <a:ext uri="{FF2B5EF4-FFF2-40B4-BE49-F238E27FC236}">
                <a16:creationId xmlns:a16="http://schemas.microsoft.com/office/drawing/2014/main" id="{B6546982-7E76-956A-6CBA-6D69FE78F808}"/>
              </a:ext>
            </a:extLst>
          </p:cNvPr>
          <p:cNvSpPr/>
          <p:nvPr/>
        </p:nvSpPr>
        <p:spPr>
          <a:xfrm>
            <a:off x="1540210" y="3249038"/>
            <a:ext cx="2136846" cy="428017"/>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pic>
        <p:nvPicPr>
          <p:cNvPr id="17" name="그림 16">
            <a:extLst>
              <a:ext uri="{FF2B5EF4-FFF2-40B4-BE49-F238E27FC236}">
                <a16:creationId xmlns:a16="http://schemas.microsoft.com/office/drawing/2014/main" id="{12614C72-9C96-D95F-0DCE-7F4D215CB4DD}"/>
              </a:ext>
            </a:extLst>
          </p:cNvPr>
          <p:cNvPicPr>
            <a:picLocks noChangeAspect="1"/>
          </p:cNvPicPr>
          <p:nvPr/>
        </p:nvPicPr>
        <p:blipFill>
          <a:blip r:embed="rId15"/>
          <a:stretch>
            <a:fillRect/>
          </a:stretch>
        </p:blipFill>
        <p:spPr>
          <a:xfrm>
            <a:off x="5906319" y="2016652"/>
            <a:ext cx="2798307" cy="451143"/>
          </a:xfrm>
          <a:prstGeom prst="rect">
            <a:avLst/>
          </a:prstGeom>
        </p:spPr>
      </p:pic>
      <p:pic>
        <p:nvPicPr>
          <p:cNvPr id="3" name="그림 2">
            <a:extLst>
              <a:ext uri="{FF2B5EF4-FFF2-40B4-BE49-F238E27FC236}">
                <a16:creationId xmlns:a16="http://schemas.microsoft.com/office/drawing/2014/main" id="{C2A71618-FE11-8014-4CDB-A6590B56A799}"/>
              </a:ext>
            </a:extLst>
          </p:cNvPr>
          <p:cNvPicPr>
            <a:picLocks noChangeAspect="1"/>
          </p:cNvPicPr>
          <p:nvPr/>
        </p:nvPicPr>
        <p:blipFill>
          <a:blip r:embed="rId15"/>
          <a:stretch>
            <a:fillRect/>
          </a:stretch>
        </p:blipFill>
        <p:spPr>
          <a:xfrm>
            <a:off x="5912801" y="3248824"/>
            <a:ext cx="2798307" cy="451143"/>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02EE7C0-2F6D-13CC-7A1F-DA153B07D470}"/>
                  </a:ext>
                </a:extLst>
              </p:cNvPr>
              <p:cNvSpPr txBox="1"/>
              <p:nvPr/>
            </p:nvSpPr>
            <p:spPr>
              <a:xfrm>
                <a:off x="1191637" y="5043338"/>
                <a:ext cx="6925996" cy="338554"/>
              </a:xfrm>
              <a:prstGeom prst="rect">
                <a:avLst/>
              </a:prstGeom>
              <a:noFill/>
            </p:spPr>
            <p:txBody>
              <a:bodyPr wrap="square">
                <a:spAutoFit/>
              </a:bodyPr>
              <a:lstStyle/>
              <a:p>
                <a14:m>
                  <m:oMath xmlns:m="http://schemas.openxmlformats.org/officeDocument/2006/math">
                    <m:sSub>
                      <m:sSubPr>
                        <m:ctrlPr>
                          <a:rPr lang="en-US" altLang="ko-KR" sz="1600" i="1" smtClean="0">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𝑎</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980</m:t>
                        </m:r>
                      </m:e>
                    </m:d>
                    <m:r>
                      <a:rPr lang="en-US" altLang="ko-KR" sz="1600" i="1">
                        <a:solidFill>
                          <a:srgbClr val="0033CC"/>
                        </a:solidFill>
                        <a:latin typeface="Cambria Math" panose="02040503050406030204" pitchFamily="18" charset="0"/>
                        <a:ea typeface="Cambria Math" panose="02040503050406030204" pitchFamily="18" charset="0"/>
                      </a:rPr>
                      <m:t>&gt;</m:t>
                    </m:r>
                    <m:sSubSup>
                      <m:sSubSupPr>
                        <m:ctrlPr>
                          <a:rPr lang="en-US" altLang="ko-KR" sz="1600" i="1">
                            <a:solidFill>
                              <a:srgbClr val="0033CC"/>
                            </a:solidFill>
                            <a:latin typeface="Cambria Math" panose="02040503050406030204" pitchFamily="18" charset="0"/>
                          </a:rPr>
                        </m:ctrlPr>
                      </m:sSubSupPr>
                      <m:e>
                        <m:r>
                          <a:rPr lang="en-US" altLang="ko-KR" sz="1600" i="1">
                            <a:solidFill>
                              <a:srgbClr val="0033CC"/>
                            </a:solidFill>
                            <a:latin typeface="Cambria Math" panose="02040503050406030204" pitchFamily="18" charset="0"/>
                          </a:rPr>
                          <m:t>𝐾</m:t>
                        </m:r>
                      </m:e>
                      <m:sub>
                        <m:r>
                          <a:rPr lang="en-US" altLang="ko-KR" sz="1600" i="1">
                            <a:solidFill>
                              <a:srgbClr val="0033CC"/>
                            </a:solidFill>
                            <a:latin typeface="Cambria Math" panose="02040503050406030204" pitchFamily="18" charset="0"/>
                          </a:rPr>
                          <m:t>0</m:t>
                        </m:r>
                      </m:sub>
                      <m:sup>
                        <m:r>
                          <a:rPr lang="en-US" altLang="ko-KR" sz="1600" i="1">
                            <a:solidFill>
                              <a:srgbClr val="0033CC"/>
                            </a:solidFill>
                            <a:latin typeface="Cambria Math" panose="02040503050406030204" pitchFamily="18" charset="0"/>
                          </a:rPr>
                          <m:t>∗</m:t>
                        </m:r>
                      </m:sup>
                    </m:sSubSup>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700</m:t>
                        </m:r>
                      </m:e>
                    </m:d>
                    <m:r>
                      <a:rPr lang="en-US" altLang="ko-KR" sz="1600" i="1" smtClean="0">
                        <a:solidFill>
                          <a:srgbClr val="0033CC"/>
                        </a:solidFill>
                        <a:latin typeface="Cambria Math" panose="02040503050406030204" pitchFamily="18" charset="0"/>
                        <a:ea typeface="Cambria Math" panose="02040503050406030204" pitchFamily="18" charset="0"/>
                      </a:rPr>
                      <m:t>&gt;</m:t>
                    </m:r>
                    <m:sSub>
                      <m:sSubPr>
                        <m:ctrlPr>
                          <a:rPr lang="en-US" altLang="ko-KR" sz="1600" i="1">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𝑓</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500</m:t>
                        </m:r>
                      </m:e>
                    </m:d>
                  </m:oMath>
                </a14:m>
                <a:r>
                  <a:rPr lang="en-US" altLang="ko-KR" sz="1600" dirty="0"/>
                  <a:t>,   </a:t>
                </a:r>
                <a14:m>
                  <m:oMath xmlns:m="http://schemas.openxmlformats.org/officeDocument/2006/math">
                    <m:sSubSup>
                      <m:sSubSupPr>
                        <m:ctrlPr>
                          <a:rPr lang="en-US" altLang="ko-KR" sz="1600" i="1">
                            <a:solidFill>
                              <a:srgbClr val="0033CC"/>
                            </a:solidFill>
                            <a:latin typeface="Cambria Math" panose="02040503050406030204" pitchFamily="18" charset="0"/>
                          </a:rPr>
                        </m:ctrlPr>
                      </m:sSubSupPr>
                      <m:e>
                        <m:sSub>
                          <m:sSubPr>
                            <m:ctrlPr>
                              <a:rPr lang="en-US" altLang="ko-KR" sz="1600" i="1">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𝑎</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1450</m:t>
                            </m:r>
                          </m:e>
                        </m:d>
                        <m:r>
                          <a:rPr lang="en-US" altLang="ko-KR" sz="1600" i="1">
                            <a:solidFill>
                              <a:srgbClr val="0033CC"/>
                            </a:solidFill>
                            <a:latin typeface="Cambria Math" panose="02040503050406030204" pitchFamily="18" charset="0"/>
                            <a:ea typeface="Cambria Math" panose="02040503050406030204" pitchFamily="18" charset="0"/>
                          </a:rPr>
                          <m:t>≳</m:t>
                        </m:r>
                        <m:r>
                          <a:rPr lang="en-US" altLang="ko-KR" sz="1600" i="1">
                            <a:solidFill>
                              <a:srgbClr val="0033CC"/>
                            </a:solidFill>
                            <a:latin typeface="Cambria Math" panose="02040503050406030204" pitchFamily="18" charset="0"/>
                          </a:rPr>
                          <m:t>𝐾</m:t>
                        </m:r>
                      </m:e>
                      <m:sub>
                        <m:r>
                          <a:rPr lang="en-US" altLang="ko-KR" sz="1600" i="1">
                            <a:solidFill>
                              <a:srgbClr val="0033CC"/>
                            </a:solidFill>
                            <a:latin typeface="Cambria Math" panose="02040503050406030204" pitchFamily="18" charset="0"/>
                          </a:rPr>
                          <m:t>0</m:t>
                        </m:r>
                      </m:sub>
                      <m:sup>
                        <m:r>
                          <a:rPr lang="en-US" altLang="ko-KR" sz="1600" i="1">
                            <a:solidFill>
                              <a:srgbClr val="0033CC"/>
                            </a:solidFill>
                            <a:latin typeface="Cambria Math" panose="02040503050406030204" pitchFamily="18" charset="0"/>
                          </a:rPr>
                          <m:t>∗</m:t>
                        </m:r>
                      </m:sup>
                    </m:sSubSup>
                    <m:r>
                      <a:rPr lang="en-US" altLang="ko-KR" sz="1600" i="1">
                        <a:solidFill>
                          <a:srgbClr val="0033CC"/>
                        </a:solidFill>
                        <a:latin typeface="Cambria Math" panose="02040503050406030204" pitchFamily="18" charset="0"/>
                      </a:rPr>
                      <m:t>(1430)</m:t>
                    </m:r>
                    <m:r>
                      <a:rPr lang="en-US" altLang="ko-KR" sz="1600" i="1">
                        <a:solidFill>
                          <a:srgbClr val="0033CC"/>
                        </a:solidFill>
                        <a:latin typeface="Cambria Math" panose="02040503050406030204" pitchFamily="18" charset="0"/>
                        <a:ea typeface="Cambria Math" panose="02040503050406030204" pitchFamily="18" charset="0"/>
                      </a:rPr>
                      <m:t>≳</m:t>
                    </m:r>
                    <m:sSub>
                      <m:sSubPr>
                        <m:ctrlPr>
                          <a:rPr lang="en-US" altLang="ko-KR" sz="1600" i="1">
                            <a:solidFill>
                              <a:srgbClr val="0033CC"/>
                            </a:solidFill>
                            <a:latin typeface="Cambria Math" panose="02040503050406030204" pitchFamily="18" charset="0"/>
                          </a:rPr>
                        </m:ctrlPr>
                      </m:sSubPr>
                      <m:e>
                        <m:r>
                          <a:rPr lang="en-US" altLang="ko-KR" sz="1600" i="1">
                            <a:solidFill>
                              <a:srgbClr val="0033CC"/>
                            </a:solidFill>
                            <a:latin typeface="Cambria Math" panose="02040503050406030204" pitchFamily="18" charset="0"/>
                          </a:rPr>
                          <m:t>𝑓</m:t>
                        </m:r>
                      </m:e>
                      <m:sub>
                        <m:r>
                          <a:rPr lang="en-US" altLang="ko-KR" sz="1600" i="1">
                            <a:solidFill>
                              <a:srgbClr val="0033CC"/>
                            </a:solidFill>
                            <a:latin typeface="Cambria Math" panose="02040503050406030204" pitchFamily="18" charset="0"/>
                          </a:rPr>
                          <m:t>0</m:t>
                        </m:r>
                      </m:sub>
                    </m:sSub>
                    <m:d>
                      <m:dPr>
                        <m:ctrlPr>
                          <a:rPr lang="en-US" altLang="ko-KR" sz="1600" i="1">
                            <a:solidFill>
                              <a:srgbClr val="0033CC"/>
                            </a:solidFill>
                            <a:latin typeface="Cambria Math" panose="02040503050406030204" pitchFamily="18" charset="0"/>
                          </a:rPr>
                        </m:ctrlPr>
                      </m:dPr>
                      <m:e>
                        <m:r>
                          <a:rPr lang="en-US" altLang="ko-KR" sz="1600" i="1">
                            <a:solidFill>
                              <a:srgbClr val="0033CC"/>
                            </a:solidFill>
                            <a:latin typeface="Cambria Math" panose="02040503050406030204" pitchFamily="18" charset="0"/>
                          </a:rPr>
                          <m:t>1370</m:t>
                        </m:r>
                      </m:e>
                    </m:d>
                  </m:oMath>
                </a14:m>
                <a:r>
                  <a:rPr lang="ko-KR" altLang="en-US" sz="1600" dirty="0"/>
                  <a:t> </a:t>
                </a:r>
                <a:r>
                  <a:rPr lang="en-US" altLang="ko-KR" sz="1600" dirty="0"/>
                  <a:t>(marginal)</a:t>
                </a:r>
                <a:endParaRPr lang="ko-KR" altLang="en-US" sz="1600" dirty="0"/>
              </a:p>
            </p:txBody>
          </p:sp>
        </mc:Choice>
        <mc:Fallback xmlns="">
          <p:sp>
            <p:nvSpPr>
              <p:cNvPr id="22" name="TextBox 21">
                <a:extLst>
                  <a:ext uri="{FF2B5EF4-FFF2-40B4-BE49-F238E27FC236}">
                    <a16:creationId xmlns:a16="http://schemas.microsoft.com/office/drawing/2014/main" id="{002EE7C0-2F6D-13CC-7A1F-DA153B07D470}"/>
                  </a:ext>
                </a:extLst>
              </p:cNvPr>
              <p:cNvSpPr txBox="1">
                <a:spLocks noRot="1" noChangeAspect="1" noMove="1" noResize="1" noEditPoints="1" noAdjustHandles="1" noChangeArrowheads="1" noChangeShapeType="1" noTextEdit="1"/>
              </p:cNvSpPr>
              <p:nvPr/>
            </p:nvSpPr>
            <p:spPr>
              <a:xfrm>
                <a:off x="1191637" y="5043338"/>
                <a:ext cx="6925996" cy="338554"/>
              </a:xfrm>
              <a:prstGeom prst="rect">
                <a:avLst/>
              </a:prstGeom>
              <a:blipFill>
                <a:blip r:embed="rId16"/>
                <a:stretch>
                  <a:fillRect t="-5357" r="-440" b="-21429"/>
                </a:stretch>
              </a:blipFill>
            </p:spPr>
            <p:txBody>
              <a:bodyPr/>
              <a:lstStyle/>
              <a:p>
                <a:r>
                  <a:rPr lang="ko-KR" altLang="en-US">
                    <a:noFill/>
                  </a:rPr>
                  <a:t> </a:t>
                </a:r>
              </a:p>
            </p:txBody>
          </p:sp>
        </mc:Fallback>
      </mc:AlternateContent>
      <p:sp>
        <p:nvSpPr>
          <p:cNvPr id="32" name="TextBox 31">
            <a:extLst>
              <a:ext uri="{FF2B5EF4-FFF2-40B4-BE49-F238E27FC236}">
                <a16:creationId xmlns:a16="http://schemas.microsoft.com/office/drawing/2014/main" id="{F6E86D65-FAD3-2FC4-C516-AF4AA08DE7D4}"/>
              </a:ext>
            </a:extLst>
          </p:cNvPr>
          <p:cNvSpPr txBox="1"/>
          <p:nvPr/>
        </p:nvSpPr>
        <p:spPr>
          <a:xfrm>
            <a:off x="628028" y="5456947"/>
            <a:ext cx="6537881" cy="369332"/>
          </a:xfrm>
          <a:prstGeom prst="rect">
            <a:avLst/>
          </a:prstGeom>
          <a:noFill/>
        </p:spPr>
        <p:txBody>
          <a:bodyPr wrap="square">
            <a:spAutoFit/>
          </a:bodyPr>
          <a:lstStyle/>
          <a:p>
            <a:pPr marL="285750" indent="-285750">
              <a:buFont typeface="Wingdings" panose="05000000000000000000" pitchFamily="2" charset="2"/>
              <a:buChar char="§"/>
            </a:pPr>
            <a:r>
              <a:rPr lang="en-US" altLang="ko-KR" dirty="0"/>
              <a:t>Note, the two types have different </a:t>
            </a:r>
            <a:r>
              <a:rPr lang="en-US" altLang="ko-KR" dirty="0">
                <a:solidFill>
                  <a:srgbClr val="0033CC"/>
                </a:solidFill>
              </a:rPr>
              <a:t>color and spin</a:t>
            </a:r>
            <a:r>
              <a:rPr lang="en-US" altLang="ko-KR" dirty="0"/>
              <a:t> configurations.</a:t>
            </a:r>
            <a:endParaRPr lang="ko-KR" altLang="en-US" dirty="0"/>
          </a:p>
        </p:txBody>
      </p:sp>
      <p:sp>
        <p:nvSpPr>
          <p:cNvPr id="6" name="직사각형 5">
            <a:extLst>
              <a:ext uri="{FF2B5EF4-FFF2-40B4-BE49-F238E27FC236}">
                <a16:creationId xmlns:a16="http://schemas.microsoft.com/office/drawing/2014/main" id="{5E3DC17F-3E3F-954F-F62F-DF0B2757DE5D}"/>
              </a:ext>
            </a:extLst>
          </p:cNvPr>
          <p:cNvSpPr/>
          <p:nvPr/>
        </p:nvSpPr>
        <p:spPr>
          <a:xfrm>
            <a:off x="7009205" y="94103"/>
            <a:ext cx="2078808" cy="317822"/>
          </a:xfrm>
          <a:prstGeom prst="rect">
            <a:avLst/>
          </a:prstGeom>
          <a:noFill/>
          <a:ln>
            <a:solidFill>
              <a:schemeClr val="tx1"/>
            </a:solidFill>
          </a:ln>
        </p:spPr>
        <p:txBody>
          <a:bodyPr wrap="square">
            <a:spAutoFit/>
          </a:bodyPr>
          <a:lstStyle/>
          <a:p>
            <a:pPr algn="ctr"/>
            <a:r>
              <a:rPr lang="en-US" altLang="ko-KR" sz="1400" dirty="0"/>
              <a:t>Tetraquark mixing model </a:t>
            </a:r>
          </a:p>
        </p:txBody>
      </p:sp>
    </p:spTree>
    <p:extLst>
      <p:ext uri="{BB962C8B-B14F-4D97-AF65-F5344CB8AC3E}">
        <p14:creationId xmlns:p14="http://schemas.microsoft.com/office/powerpoint/2010/main" val="2843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blinds(horizontal)">
                                      <p:cBhvr>
                                        <p:cTn id="39" dur="500"/>
                                        <p:tgtEl>
                                          <p:spTgt spid="15">
                                            <p:txEl>
                                              <p:pRg st="0" end="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linds(horizontal)">
                                      <p:cBhvr>
                                        <p:cTn id="50" dur="500"/>
                                        <p:tgtEl>
                                          <p:spTgt spid="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3" grpId="0"/>
      <p:bldP spid="34" grpId="0"/>
      <p:bldP spid="13" grpId="0" animBg="1"/>
      <p:bldP spid="14" grpId="0" animBg="1"/>
      <p:bldP spid="4" grpId="0" animBg="1"/>
      <p:bldP spid="12" grpId="0" animBg="1"/>
      <p:bldP spid="22"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DB14FC6-7140-5F2D-6732-A7B57C8C86AF}"/>
              </a:ext>
            </a:extLst>
          </p:cNvPr>
          <p:cNvSpPr>
            <a:spLocks noGrp="1"/>
          </p:cNvSpPr>
          <p:nvPr>
            <p:ph type="sldNum" sz="quarter" idx="12"/>
          </p:nvPr>
        </p:nvSpPr>
        <p:spPr/>
        <p:txBody>
          <a:bodyPr/>
          <a:lstStyle/>
          <a:p>
            <a:fld id="{DD6C7ACD-A43A-4791-9360-251F151CC5DF}" type="slidenum">
              <a:rPr lang="ko-KR" altLang="en-US" smtClean="0"/>
              <a:t>9</a:t>
            </a:fld>
            <a:endParaRPr lang="ko-KR"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1E9B20-72EA-4E6D-77A3-470CC46E282F}"/>
                  </a:ext>
                </a:extLst>
              </p:cNvPr>
              <p:cNvSpPr txBox="1"/>
              <p:nvPr/>
            </p:nvSpPr>
            <p:spPr>
              <a:xfrm>
                <a:off x="775533" y="828193"/>
                <a:ext cx="7594025" cy="646331"/>
              </a:xfrm>
              <a:prstGeom prst="rect">
                <a:avLst/>
              </a:prstGeom>
              <a:noFill/>
            </p:spPr>
            <p:txBody>
              <a:bodyPr wrap="square">
                <a:spAutoFit/>
              </a:bodyPr>
              <a:lstStyle/>
              <a:p>
                <a:pPr marL="285750" indent="-285750">
                  <a:buFont typeface="Wingdings" panose="05000000000000000000" pitchFamily="2" charset="2"/>
                  <a:buChar char="§"/>
                </a:pPr>
                <a14:m>
                  <m:oMath xmlns:m="http://schemas.openxmlformats.org/officeDocument/2006/math">
                    <m:d>
                      <m:dPr>
                        <m:begChr m:val=""/>
                        <m:endChr m:val="⟩"/>
                        <m:ctrlPr>
                          <a:rPr lang="en-US" altLang="ko-KR" i="1" smtClean="0">
                            <a:latin typeface="Cambria Math" panose="02040503050406030204" pitchFamily="18" charset="0"/>
                          </a:rPr>
                        </m:ctrlPr>
                      </m:dPr>
                      <m:e>
                        <m:r>
                          <a:rPr lang="en-US" altLang="ko-KR" i="1">
                            <a:latin typeface="Cambria Math" panose="02040503050406030204" pitchFamily="18" charset="0"/>
                          </a:rPr>
                          <m:t>|</m:t>
                        </m:r>
                        <m:r>
                          <m:rPr>
                            <m:sty m:val="p"/>
                          </m:rPr>
                          <a:rPr lang="en-US" altLang="ko-KR">
                            <a:solidFill>
                              <a:srgbClr val="0033CC"/>
                            </a:solidFill>
                            <a:latin typeface="Cambria Math" panose="02040503050406030204" pitchFamily="18" charset="0"/>
                          </a:rPr>
                          <m:t>Type</m:t>
                        </m:r>
                        <m:r>
                          <a:rPr lang="en-US" altLang="ko-KR">
                            <a:solidFill>
                              <a:srgbClr val="0033CC"/>
                            </a:solidFill>
                            <a:latin typeface="Cambria Math" panose="02040503050406030204" pitchFamily="18" charset="0"/>
                          </a:rPr>
                          <m:t>1</m:t>
                        </m:r>
                      </m:e>
                    </m:d>
                  </m:oMath>
                </a14:m>
                <a:r>
                  <a:rPr lang="en-US" altLang="ko-KR" dirty="0"/>
                  <a:t> and </a:t>
                </a:r>
                <a14:m>
                  <m:oMath xmlns:m="http://schemas.openxmlformats.org/officeDocument/2006/math">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m:t>
                        </m:r>
                        <m:r>
                          <m:rPr>
                            <m:sty m:val="p"/>
                          </m:rPr>
                          <a:rPr lang="en-US" altLang="ko-KR">
                            <a:solidFill>
                              <a:srgbClr val="0033CC"/>
                            </a:solidFill>
                            <a:latin typeface="Cambria Math" panose="02040503050406030204" pitchFamily="18" charset="0"/>
                          </a:rPr>
                          <m:t>Type</m:t>
                        </m:r>
                        <m:r>
                          <a:rPr lang="en-US" altLang="ko-KR" i="1">
                            <a:solidFill>
                              <a:srgbClr val="0033CC"/>
                            </a:solidFill>
                            <a:latin typeface="Cambria Math" panose="02040503050406030204" pitchFamily="18" charset="0"/>
                          </a:rPr>
                          <m:t>2</m:t>
                        </m:r>
                      </m:e>
                    </m:d>
                  </m:oMath>
                </a14:m>
                <a:r>
                  <a:rPr lang="en-US" altLang="ko-KR" dirty="0">
                    <a:solidFill>
                      <a:schemeClr val="tx1"/>
                    </a:solidFill>
                  </a:rPr>
                  <a:t> might be promising for the two nonets but </a:t>
                </a:r>
                <a:r>
                  <a:rPr lang="en-US" altLang="ko-KR" dirty="0"/>
                  <a:t>we need to consider the fact that</a:t>
                </a:r>
                <a:r>
                  <a:rPr lang="en-US" altLang="ko-KR" dirty="0">
                    <a:solidFill>
                      <a:schemeClr val="tx1"/>
                    </a:solidFill>
                  </a:rPr>
                  <a:t> they </a:t>
                </a:r>
                <a:r>
                  <a:rPr lang="en-US" altLang="ko-KR" dirty="0">
                    <a:solidFill>
                      <a:srgbClr val="C00000"/>
                    </a:solidFill>
                  </a:rPr>
                  <a:t>mix(!)</a:t>
                </a:r>
                <a:r>
                  <a:rPr lang="en-US" altLang="ko-KR" dirty="0"/>
                  <a:t> through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𝐶𝑆</m:t>
                        </m:r>
                      </m:sub>
                    </m:sSub>
                  </m:oMath>
                </a14:m>
                <a:r>
                  <a:rPr lang="en-US" altLang="ko-KR" dirty="0">
                    <a:ea typeface="Batang" panose="02030600000101010101" pitchFamily="18" charset="-127"/>
                  </a:rPr>
                  <a:t>,</a:t>
                </a:r>
              </a:p>
            </p:txBody>
          </p:sp>
        </mc:Choice>
        <mc:Fallback xmlns="">
          <p:sp>
            <p:nvSpPr>
              <p:cNvPr id="3" name="TextBox 2">
                <a:extLst>
                  <a:ext uri="{FF2B5EF4-FFF2-40B4-BE49-F238E27FC236}">
                    <a16:creationId xmlns:a16="http://schemas.microsoft.com/office/drawing/2014/main" id="{F91E9B20-72EA-4E6D-77A3-470CC46E282F}"/>
                  </a:ext>
                </a:extLst>
              </p:cNvPr>
              <p:cNvSpPr txBox="1">
                <a:spLocks noRot="1" noChangeAspect="1" noMove="1" noResize="1" noEditPoints="1" noAdjustHandles="1" noChangeArrowheads="1" noChangeShapeType="1" noTextEdit="1"/>
              </p:cNvSpPr>
              <p:nvPr/>
            </p:nvSpPr>
            <p:spPr>
              <a:xfrm>
                <a:off x="775533" y="828193"/>
                <a:ext cx="7594025" cy="646331"/>
              </a:xfrm>
              <a:prstGeom prst="rect">
                <a:avLst/>
              </a:prstGeom>
              <a:blipFill>
                <a:blip r:embed="rId2"/>
                <a:stretch>
                  <a:fillRect l="-482" t="-68868" r="-1124" b="-63208"/>
                </a:stretch>
              </a:blipFill>
            </p:spPr>
            <p:txBody>
              <a:bodyPr/>
              <a:lstStyle/>
              <a:p>
                <a:r>
                  <a:rPr lang="ko-KR" altLang="en-US">
                    <a:noFill/>
                  </a:rPr>
                  <a:t> </a:t>
                </a:r>
              </a:p>
            </p:txBody>
          </p:sp>
        </mc:Fallback>
      </mc:AlternateContent>
      <p:grpSp>
        <p:nvGrpSpPr>
          <p:cNvPr id="4" name="그룹 3">
            <a:extLst>
              <a:ext uri="{FF2B5EF4-FFF2-40B4-BE49-F238E27FC236}">
                <a16:creationId xmlns:a16="http://schemas.microsoft.com/office/drawing/2014/main" id="{A0D1B44D-3C13-501C-C442-48A626DDDA5C}"/>
              </a:ext>
            </a:extLst>
          </p:cNvPr>
          <p:cNvGrpSpPr/>
          <p:nvPr/>
        </p:nvGrpSpPr>
        <p:grpSpPr>
          <a:xfrm>
            <a:off x="6609257" y="1666414"/>
            <a:ext cx="2053319" cy="924166"/>
            <a:chOff x="6853840" y="907842"/>
            <a:chExt cx="2053319" cy="924166"/>
          </a:xfrm>
        </p:grpSpPr>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59947C66-EE42-1963-E977-BEBB649C6503}"/>
                    </a:ext>
                  </a:extLst>
                </p:cNvPr>
                <p:cNvSpPr/>
                <p:nvPr/>
              </p:nvSpPr>
              <p:spPr>
                <a:xfrm>
                  <a:off x="6853840" y="907842"/>
                  <a:ext cx="2053319" cy="639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1400" i="1" smtClean="0">
                                <a:solidFill>
                                  <a:schemeClr val="tx1"/>
                                </a:solidFill>
                                <a:latin typeface="Cambria Math" panose="02040503050406030204" pitchFamily="18" charset="0"/>
                              </a:rPr>
                            </m:ctrlPr>
                          </m:sSubPr>
                          <m:e>
                            <m:r>
                              <a:rPr lang="en-US" altLang="ko-KR" sz="1400" i="1">
                                <a:solidFill>
                                  <a:schemeClr val="tx1"/>
                                </a:solidFill>
                                <a:latin typeface="Cambria Math" panose="02040503050406030204" pitchFamily="18" charset="0"/>
                              </a:rPr>
                              <m:t>𝑉</m:t>
                            </m:r>
                          </m:e>
                          <m:sub>
                            <m:r>
                              <a:rPr lang="en-US" altLang="ko-KR" sz="1400" i="1">
                                <a:solidFill>
                                  <a:schemeClr val="tx1"/>
                                </a:solidFill>
                                <a:latin typeface="Cambria Math" panose="02040503050406030204" pitchFamily="18" charset="0"/>
                              </a:rPr>
                              <m:t>𝐶𝑆</m:t>
                            </m:r>
                          </m:sub>
                        </m:sSub>
                        <m:r>
                          <a:rPr lang="en-US" altLang="ko-KR" sz="1400" i="1">
                            <a:solidFill>
                              <a:schemeClr val="tx1"/>
                            </a:solidFill>
                            <a:latin typeface="Cambria Math" panose="02040503050406030204" pitchFamily="18" charset="0"/>
                            <a:ea typeface="Cambria Math" panose="02040503050406030204" pitchFamily="18" charset="0"/>
                          </a:rPr>
                          <m:t>∝</m:t>
                        </m:r>
                        <m:r>
                          <a:rPr lang="en-US" altLang="ko-KR" sz="1400" b="0" i="1" smtClean="0">
                            <a:solidFill>
                              <a:schemeClr val="tx1"/>
                            </a:solidFill>
                            <a:latin typeface="Cambria Math" panose="02040503050406030204" pitchFamily="18" charset="0"/>
                            <a:ea typeface="Cambria Math" panose="02040503050406030204" pitchFamily="18" charset="0"/>
                          </a:rPr>
                          <m:t>−</m:t>
                        </m:r>
                        <m:nary>
                          <m:naryPr>
                            <m:chr m:val="∑"/>
                            <m:supHide m:val="on"/>
                            <m:ctrlPr>
                              <a:rPr lang="en-US" altLang="ko-KR" sz="1400" i="1">
                                <a:solidFill>
                                  <a:schemeClr val="tx1"/>
                                </a:solidFill>
                                <a:latin typeface="Cambria Math" panose="02040503050406030204" pitchFamily="18" charset="0"/>
                              </a:rPr>
                            </m:ctrlPr>
                          </m:naryPr>
                          <m:sub>
                            <m:r>
                              <m:rPr>
                                <m:brk m:alnAt="7"/>
                              </m:rPr>
                              <a:rPr lang="en-US" altLang="ko-KR" sz="1400" i="1">
                                <a:solidFill>
                                  <a:schemeClr val="tx1"/>
                                </a:solidFill>
                                <a:latin typeface="Cambria Math" panose="02040503050406030204" pitchFamily="18" charset="0"/>
                              </a:rPr>
                              <m:t>𝑖</m:t>
                            </m:r>
                            <m:r>
                              <a:rPr lang="en-US" altLang="ko-KR" sz="1400" i="1">
                                <a:solidFill>
                                  <a:schemeClr val="tx1"/>
                                </a:solidFill>
                                <a:latin typeface="Cambria Math" panose="02040503050406030204" pitchFamily="18" charset="0"/>
                              </a:rPr>
                              <m:t>&lt;</m:t>
                            </m:r>
                            <m:r>
                              <a:rPr lang="en-US" altLang="ko-KR" sz="1400" i="1">
                                <a:solidFill>
                                  <a:schemeClr val="tx1"/>
                                </a:solidFill>
                                <a:latin typeface="Cambria Math" panose="02040503050406030204" pitchFamily="18" charset="0"/>
                              </a:rPr>
                              <m:t>𝑗</m:t>
                            </m:r>
                          </m:sub>
                          <m:sup/>
                          <m:e>
                            <m:sSub>
                              <m:sSubPr>
                                <m:ctrlPr>
                                  <a:rPr lang="en-US" altLang="ko-KR" sz="1400" i="1">
                                    <a:solidFill>
                                      <a:schemeClr val="tx1"/>
                                    </a:solidFill>
                                    <a:latin typeface="Cambria Math" panose="02040503050406030204" pitchFamily="18" charset="0"/>
                                  </a:rPr>
                                </m:ctrlPr>
                              </m:sSubPr>
                              <m:e>
                                <m:r>
                                  <a:rPr lang="ko-KR" altLang="en-US" sz="1400" i="1">
                                    <a:solidFill>
                                      <a:schemeClr val="tx1"/>
                                    </a:solidFill>
                                    <a:latin typeface="Cambria Math" panose="02040503050406030204" pitchFamily="18" charset="0"/>
                                  </a:rPr>
                                  <m:t>𝜆</m:t>
                                </m:r>
                              </m:e>
                              <m:sub>
                                <m:r>
                                  <a:rPr lang="en-US" altLang="ko-KR" sz="1400" i="1">
                                    <a:solidFill>
                                      <a:schemeClr val="tx1"/>
                                    </a:solidFill>
                                    <a:latin typeface="Cambria Math" panose="02040503050406030204" pitchFamily="18" charset="0"/>
                                  </a:rPr>
                                  <m:t>𝑖</m:t>
                                </m:r>
                              </m:sub>
                            </m:sSub>
                            <m:r>
                              <a:rPr lang="en-US" altLang="ko-KR" sz="1400" i="1">
                                <a:solidFill>
                                  <a:schemeClr val="tx1"/>
                                </a:solidFill>
                                <a:latin typeface="Cambria Math" panose="02040503050406030204" pitchFamily="18" charset="0"/>
                                <a:ea typeface="Cambria Math" panose="02040503050406030204" pitchFamily="18" charset="0"/>
                              </a:rPr>
                              <m:t>∙</m:t>
                            </m:r>
                            <m:sSub>
                              <m:sSubPr>
                                <m:ctrlPr>
                                  <a:rPr lang="en-US" altLang="ko-KR" sz="1400" i="1">
                                    <a:solidFill>
                                      <a:schemeClr val="tx1"/>
                                    </a:solidFill>
                                    <a:latin typeface="Cambria Math" panose="02040503050406030204" pitchFamily="18" charset="0"/>
                                    <a:ea typeface="Cambria Math" panose="02040503050406030204" pitchFamily="18" charset="0"/>
                                  </a:rPr>
                                </m:ctrlPr>
                              </m:sSubPr>
                              <m:e>
                                <m:r>
                                  <a:rPr lang="ko-KR" altLang="en-US" sz="1400" i="1">
                                    <a:solidFill>
                                      <a:schemeClr val="tx1"/>
                                    </a:solidFill>
                                    <a:latin typeface="Cambria Math" panose="02040503050406030204" pitchFamily="18" charset="0"/>
                                    <a:ea typeface="Cambria Math" panose="02040503050406030204" pitchFamily="18" charset="0"/>
                                  </a:rPr>
                                  <m:t>𝜆</m:t>
                                </m:r>
                              </m:e>
                              <m:sub>
                                <m:r>
                                  <a:rPr lang="en-US" altLang="ko-KR" sz="1400" i="1">
                                    <a:solidFill>
                                      <a:schemeClr val="tx1"/>
                                    </a:solidFill>
                                    <a:latin typeface="Cambria Math" panose="02040503050406030204" pitchFamily="18" charset="0"/>
                                    <a:ea typeface="Cambria Math" panose="02040503050406030204" pitchFamily="18" charset="0"/>
                                  </a:rPr>
                                  <m:t>𝑗</m:t>
                                </m:r>
                              </m:sub>
                            </m:sSub>
                            <m:f>
                              <m:fPr>
                                <m:ctrlPr>
                                  <a:rPr lang="en-US" altLang="ko-KR" sz="1400" i="1">
                                    <a:solidFill>
                                      <a:schemeClr val="tx1"/>
                                    </a:solidFill>
                                    <a:latin typeface="Cambria Math" panose="02040503050406030204" pitchFamily="18" charset="0"/>
                                    <a:ea typeface="Cambria Math" panose="02040503050406030204" pitchFamily="18" charset="0"/>
                                  </a:rPr>
                                </m:ctrlPr>
                              </m:fPr>
                              <m:num>
                                <m:sSub>
                                  <m:sSubPr>
                                    <m:ctrlPr>
                                      <a:rPr lang="en-US" altLang="ko-KR" sz="1400" i="1">
                                        <a:solidFill>
                                          <a:schemeClr val="tx1"/>
                                        </a:solidFill>
                                        <a:latin typeface="Cambria Math" panose="02040503050406030204" pitchFamily="18" charset="0"/>
                                        <a:ea typeface="Cambria Math" panose="02040503050406030204" pitchFamily="18" charset="0"/>
                                      </a:rPr>
                                    </m:ctrlPr>
                                  </m:sSubPr>
                                  <m:e>
                                    <m:r>
                                      <a:rPr lang="en-US" altLang="ko-KR" sz="1400" i="1">
                                        <a:solidFill>
                                          <a:schemeClr val="tx1"/>
                                        </a:solidFill>
                                        <a:latin typeface="Cambria Math" panose="02040503050406030204" pitchFamily="18" charset="0"/>
                                        <a:ea typeface="Cambria Math" panose="02040503050406030204" pitchFamily="18" charset="0"/>
                                      </a:rPr>
                                      <m:t>𝐽</m:t>
                                    </m:r>
                                  </m:e>
                                  <m:sub>
                                    <m:r>
                                      <a:rPr lang="en-US" altLang="ko-KR" sz="1400" i="1">
                                        <a:solidFill>
                                          <a:schemeClr val="tx1"/>
                                        </a:solidFill>
                                        <a:latin typeface="Cambria Math" panose="02040503050406030204" pitchFamily="18" charset="0"/>
                                        <a:ea typeface="Cambria Math" panose="02040503050406030204" pitchFamily="18" charset="0"/>
                                      </a:rPr>
                                      <m:t>𝑖</m:t>
                                    </m:r>
                                  </m:sub>
                                </m:sSub>
                                <m:r>
                                  <a:rPr lang="en-US" altLang="ko-KR" sz="1400" i="1">
                                    <a:solidFill>
                                      <a:schemeClr val="tx1"/>
                                    </a:solidFill>
                                    <a:latin typeface="Cambria Math" panose="02040503050406030204" pitchFamily="18" charset="0"/>
                                    <a:ea typeface="Cambria Math" panose="02040503050406030204" pitchFamily="18" charset="0"/>
                                  </a:rPr>
                                  <m:t>∙</m:t>
                                </m:r>
                                <m:sSub>
                                  <m:sSubPr>
                                    <m:ctrlPr>
                                      <a:rPr lang="en-US" altLang="ko-KR" sz="1400" i="1">
                                        <a:solidFill>
                                          <a:schemeClr val="tx1"/>
                                        </a:solidFill>
                                        <a:latin typeface="Cambria Math" panose="02040503050406030204" pitchFamily="18" charset="0"/>
                                        <a:ea typeface="Cambria Math" panose="02040503050406030204" pitchFamily="18" charset="0"/>
                                      </a:rPr>
                                    </m:ctrlPr>
                                  </m:sSubPr>
                                  <m:e>
                                    <m:r>
                                      <a:rPr lang="en-US" altLang="ko-KR" sz="1400" i="1">
                                        <a:solidFill>
                                          <a:schemeClr val="tx1"/>
                                        </a:solidFill>
                                        <a:latin typeface="Cambria Math" panose="02040503050406030204" pitchFamily="18" charset="0"/>
                                        <a:ea typeface="Cambria Math" panose="02040503050406030204" pitchFamily="18" charset="0"/>
                                      </a:rPr>
                                      <m:t>𝐽</m:t>
                                    </m:r>
                                  </m:e>
                                  <m:sub>
                                    <m:r>
                                      <a:rPr lang="en-US" altLang="ko-KR" sz="1400" i="1">
                                        <a:solidFill>
                                          <a:schemeClr val="tx1"/>
                                        </a:solidFill>
                                        <a:latin typeface="Cambria Math" panose="02040503050406030204" pitchFamily="18" charset="0"/>
                                        <a:ea typeface="Cambria Math" panose="02040503050406030204" pitchFamily="18" charset="0"/>
                                      </a:rPr>
                                      <m:t>𝑗</m:t>
                                    </m:r>
                                  </m:sub>
                                </m:sSub>
                              </m:num>
                              <m:den>
                                <m:sSub>
                                  <m:sSubPr>
                                    <m:ctrlPr>
                                      <a:rPr lang="en-US" altLang="ko-KR" sz="1400" i="1">
                                        <a:solidFill>
                                          <a:schemeClr val="tx1"/>
                                        </a:solidFill>
                                        <a:latin typeface="Cambria Math" panose="02040503050406030204" pitchFamily="18" charset="0"/>
                                        <a:ea typeface="Cambria Math" panose="02040503050406030204" pitchFamily="18" charset="0"/>
                                      </a:rPr>
                                    </m:ctrlPr>
                                  </m:sSubPr>
                                  <m:e>
                                    <m:r>
                                      <a:rPr lang="en-US" altLang="ko-KR" sz="1400" i="1">
                                        <a:solidFill>
                                          <a:schemeClr val="tx1"/>
                                        </a:solidFill>
                                        <a:latin typeface="Cambria Math" panose="02040503050406030204" pitchFamily="18" charset="0"/>
                                        <a:ea typeface="Cambria Math" panose="02040503050406030204" pitchFamily="18" charset="0"/>
                                      </a:rPr>
                                      <m:t>𝑚</m:t>
                                    </m:r>
                                  </m:e>
                                  <m:sub>
                                    <m:r>
                                      <a:rPr lang="en-US" altLang="ko-KR" sz="1400" i="1">
                                        <a:solidFill>
                                          <a:schemeClr val="tx1"/>
                                        </a:solidFill>
                                        <a:latin typeface="Cambria Math" panose="02040503050406030204" pitchFamily="18" charset="0"/>
                                        <a:ea typeface="Cambria Math" panose="02040503050406030204" pitchFamily="18" charset="0"/>
                                      </a:rPr>
                                      <m:t>𝑖</m:t>
                                    </m:r>
                                  </m:sub>
                                </m:sSub>
                                <m:r>
                                  <a:rPr lang="en-US" altLang="ko-KR" sz="1400" i="1">
                                    <a:solidFill>
                                      <a:schemeClr val="tx1"/>
                                    </a:solidFill>
                                    <a:latin typeface="Cambria Math" panose="02040503050406030204" pitchFamily="18" charset="0"/>
                                    <a:ea typeface="Cambria Math" panose="02040503050406030204" pitchFamily="18" charset="0"/>
                                  </a:rPr>
                                  <m:t> </m:t>
                                </m:r>
                                <m:sSub>
                                  <m:sSubPr>
                                    <m:ctrlPr>
                                      <a:rPr lang="en-US" altLang="ko-KR" sz="1400" i="1">
                                        <a:solidFill>
                                          <a:schemeClr val="tx1"/>
                                        </a:solidFill>
                                        <a:latin typeface="Cambria Math" panose="02040503050406030204" pitchFamily="18" charset="0"/>
                                        <a:ea typeface="Cambria Math" panose="02040503050406030204" pitchFamily="18" charset="0"/>
                                      </a:rPr>
                                    </m:ctrlPr>
                                  </m:sSubPr>
                                  <m:e>
                                    <m:r>
                                      <a:rPr lang="en-US" altLang="ko-KR" sz="1400" i="1">
                                        <a:solidFill>
                                          <a:schemeClr val="tx1"/>
                                        </a:solidFill>
                                        <a:latin typeface="Cambria Math" panose="02040503050406030204" pitchFamily="18" charset="0"/>
                                        <a:ea typeface="Cambria Math" panose="02040503050406030204" pitchFamily="18" charset="0"/>
                                      </a:rPr>
                                      <m:t>𝑚</m:t>
                                    </m:r>
                                  </m:e>
                                  <m:sub>
                                    <m:r>
                                      <a:rPr lang="en-US" altLang="ko-KR" sz="1400" i="1">
                                        <a:solidFill>
                                          <a:schemeClr val="tx1"/>
                                        </a:solidFill>
                                        <a:latin typeface="Cambria Math" panose="02040503050406030204" pitchFamily="18" charset="0"/>
                                        <a:ea typeface="Cambria Math" panose="02040503050406030204" pitchFamily="18" charset="0"/>
                                      </a:rPr>
                                      <m:t>𝑗</m:t>
                                    </m:r>
                                  </m:sub>
                                </m:sSub>
                              </m:den>
                            </m:f>
                          </m:e>
                        </m:nary>
                      </m:oMath>
                    </m:oMathPara>
                  </a14:m>
                  <a:endParaRPr lang="ko-KR" altLang="en-US" sz="1400" dirty="0"/>
                </a:p>
              </p:txBody>
            </p:sp>
          </mc:Choice>
          <mc:Fallback xmlns="">
            <p:sp>
              <p:nvSpPr>
                <p:cNvPr id="38" name="직사각형 37"/>
                <p:cNvSpPr>
                  <a:spLocks noRot="1" noChangeAspect="1" noMove="1" noResize="1" noEditPoints="1" noAdjustHandles="1" noChangeArrowheads="1" noChangeShapeType="1" noTextEdit="1"/>
                </p:cNvSpPr>
                <p:nvPr/>
              </p:nvSpPr>
              <p:spPr>
                <a:xfrm>
                  <a:off x="6853840" y="907842"/>
                  <a:ext cx="2053319" cy="639534"/>
                </a:xfrm>
                <a:prstGeom prst="rect">
                  <a:avLst/>
                </a:prstGeom>
                <a:blipFill>
                  <a:blip r:embed="rId4"/>
                  <a:stretch>
                    <a:fillRect t="-111429" r="-12463" b="-156190"/>
                  </a:stretch>
                </a:blipFill>
              </p:spPr>
              <p:txBody>
                <a:bodyPr/>
                <a:lstStyle/>
                <a:p>
                  <a:r>
                    <a:rPr lang="ko-KR" altLang="en-US">
                      <a:noFill/>
                    </a:rPr>
                    <a:t> </a:t>
                  </a:r>
                </a:p>
              </p:txBody>
            </p:sp>
          </mc:Fallback>
        </mc:AlternateContent>
        <p:sp>
          <p:nvSpPr>
            <p:cNvPr id="6" name="직사각형 5">
              <a:extLst>
                <a:ext uri="{FF2B5EF4-FFF2-40B4-BE49-F238E27FC236}">
                  <a16:creationId xmlns:a16="http://schemas.microsoft.com/office/drawing/2014/main" id="{3F69763F-A015-566A-A727-1D4554835BEB}"/>
                </a:ext>
              </a:extLst>
            </p:cNvPr>
            <p:cNvSpPr/>
            <p:nvPr/>
          </p:nvSpPr>
          <p:spPr>
            <a:xfrm>
              <a:off x="6988688" y="1524231"/>
              <a:ext cx="1803483" cy="307777"/>
            </a:xfrm>
            <a:prstGeom prst="rect">
              <a:avLst/>
            </a:prstGeom>
          </p:spPr>
          <p:txBody>
            <a:bodyPr wrap="square">
              <a:spAutoFit/>
            </a:bodyPr>
            <a:lstStyle/>
            <a:p>
              <a:r>
                <a:rPr lang="en-US" altLang="ko-KR" sz="1400" dirty="0"/>
                <a:t>Color-spin interaction</a:t>
              </a:r>
              <a:endParaRPr lang="ko-KR" altLang="en-US" sz="1400" dirty="0"/>
            </a:p>
          </p:txBody>
        </p:sp>
        <p:sp>
          <p:nvSpPr>
            <p:cNvPr id="7" name="모서리가 둥근 직사각형 13">
              <a:extLst>
                <a:ext uri="{FF2B5EF4-FFF2-40B4-BE49-F238E27FC236}">
                  <a16:creationId xmlns:a16="http://schemas.microsoft.com/office/drawing/2014/main" id="{8796A2EC-4086-5D31-11D7-F8AF89C3B415}"/>
                </a:ext>
              </a:extLst>
            </p:cNvPr>
            <p:cNvSpPr/>
            <p:nvPr/>
          </p:nvSpPr>
          <p:spPr>
            <a:xfrm>
              <a:off x="6853840" y="907842"/>
              <a:ext cx="2053319" cy="924166"/>
            </a:xfrm>
            <a:prstGeom prst="round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ko-KR" altLang="en-US" sz="1400" dirty="0"/>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0BA0C6F-903D-2197-FB21-AEBE14F2939C}"/>
                  </a:ext>
                </a:extLst>
              </p:cNvPr>
              <p:cNvSpPr txBox="1"/>
              <p:nvPr/>
            </p:nvSpPr>
            <p:spPr>
              <a:xfrm>
                <a:off x="1127907" y="2349173"/>
                <a:ext cx="3817318" cy="369332"/>
              </a:xfrm>
              <a:prstGeom prst="rect">
                <a:avLst/>
              </a:prstGeom>
              <a:noFill/>
            </p:spPr>
            <p:txBody>
              <a:bodyPr wrap="square">
                <a:spAutoFit/>
              </a:bodyPr>
              <a:lstStyle/>
              <a:p>
                <a:pPr latinLnBrk="0">
                  <a:spcBef>
                    <a:spcPct val="0"/>
                  </a:spcBef>
                </a:pPr>
                <a:r>
                  <a:rPr lang="en-US" altLang="ko-KR" sz="1800" dirty="0">
                    <a:latin typeface="HY견명조" panose="02030600000101010101" pitchFamily="18" charset="-127"/>
                    <a:ea typeface="HY견명조" panose="02030600000101010101" pitchFamily="18" charset="-127"/>
                  </a:rPr>
                  <a:t>⇒ </a:t>
                </a:r>
                <a14:m>
                  <m:oMath xmlns:m="http://schemas.openxmlformats.org/officeDocument/2006/math">
                    <m:sSub>
                      <m:sSubPr>
                        <m:ctrlPr>
                          <a:rPr lang="en-US" altLang="ko-KR" sz="1800" i="1">
                            <a:latin typeface="Cambria Math" panose="02040503050406030204" pitchFamily="18" charset="0"/>
                          </a:rPr>
                        </m:ctrlPr>
                      </m:sSubPr>
                      <m:e>
                        <m:r>
                          <a:rPr lang="en-US" altLang="ko-KR" sz="1800" i="1">
                            <a:latin typeface="Cambria Math" panose="02040503050406030204" pitchFamily="18" charset="0"/>
                          </a:rPr>
                          <m:t>𝑉</m:t>
                        </m:r>
                      </m:e>
                      <m:sub>
                        <m:r>
                          <a:rPr lang="en-US" altLang="ko-KR" sz="1800" i="1">
                            <a:latin typeface="Cambria Math" panose="02040503050406030204" pitchFamily="18" charset="0"/>
                          </a:rPr>
                          <m:t>𝐶𝑆</m:t>
                        </m:r>
                      </m:sub>
                    </m:sSub>
                  </m:oMath>
                </a14:m>
                <a:r>
                  <a:rPr lang="en-US" altLang="ko-KR" sz="1800" dirty="0"/>
                  <a:t> forms a </a:t>
                </a:r>
                <a:r>
                  <a:rPr lang="en-US" altLang="ko-KR" sz="1800" dirty="0">
                    <a:solidFill>
                      <a:srgbClr val="0033CC"/>
                    </a:solidFill>
                  </a:rPr>
                  <a:t>2x2 matrix</a:t>
                </a:r>
                <a:r>
                  <a:rPr lang="en-US" altLang="ko-KR" sz="1800" dirty="0"/>
                  <a:t> in this basis.</a:t>
                </a:r>
                <a:endParaRPr lang="en-US" altLang="ko-KR" sz="1800" dirty="0">
                  <a:ea typeface="Batang" panose="02030600000101010101" pitchFamily="18" charset="-127"/>
                </a:endParaRPr>
              </a:p>
            </p:txBody>
          </p:sp>
        </mc:Choice>
        <mc:Fallback xmlns="">
          <p:sp>
            <p:nvSpPr>
              <p:cNvPr id="9" name="TextBox 8">
                <a:extLst>
                  <a:ext uri="{FF2B5EF4-FFF2-40B4-BE49-F238E27FC236}">
                    <a16:creationId xmlns:a16="http://schemas.microsoft.com/office/drawing/2014/main" id="{C0BA0C6F-903D-2197-FB21-AEBE14F2939C}"/>
                  </a:ext>
                </a:extLst>
              </p:cNvPr>
              <p:cNvSpPr txBox="1">
                <a:spLocks noRot="1" noChangeAspect="1" noMove="1" noResize="1" noEditPoints="1" noAdjustHandles="1" noChangeArrowheads="1" noChangeShapeType="1" noTextEdit="1"/>
              </p:cNvSpPr>
              <p:nvPr/>
            </p:nvSpPr>
            <p:spPr>
              <a:xfrm>
                <a:off x="1127907" y="2349173"/>
                <a:ext cx="3817318" cy="369332"/>
              </a:xfrm>
              <a:prstGeom prst="rect">
                <a:avLst/>
              </a:prstGeom>
              <a:blipFill>
                <a:blip r:embed="rId5"/>
                <a:stretch>
                  <a:fillRect l="-1278" t="-13115" r="-639" b="-2623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68AD3F-2002-45D8-C730-BA14643D2060}"/>
                  </a:ext>
                </a:extLst>
              </p:cNvPr>
              <p:cNvSpPr txBox="1"/>
              <p:nvPr/>
            </p:nvSpPr>
            <p:spPr>
              <a:xfrm>
                <a:off x="1225189" y="1826192"/>
                <a:ext cx="2592417" cy="369332"/>
              </a:xfrm>
              <a:prstGeom prst="rect">
                <a:avLst/>
              </a:prstGeom>
              <a:noFill/>
              <a:ln w="15875">
                <a:solidFill>
                  <a:srgbClr val="FF0000"/>
                </a:solidFill>
              </a:ln>
            </p:spPr>
            <p:txBody>
              <a:bodyPr wrap="square">
                <a:spAutoFit/>
              </a:bodyPr>
              <a:lstStyle/>
              <a:p>
                <a:pPr latinLnBrk="0">
                  <a:spcBef>
                    <a:spcPct val="0"/>
                  </a:spcBef>
                </a:pPr>
                <a14:m>
                  <m:oMath xmlns:m="http://schemas.openxmlformats.org/officeDocument/2006/math">
                    <m:d>
                      <m:dPr>
                        <m:begChr m:val="⟨"/>
                        <m:endChr m:val="⟩"/>
                        <m:ctrlPr>
                          <a:rPr lang="en-US" altLang="ko-KR" sz="1800" i="1" smtClean="0">
                            <a:solidFill>
                              <a:schemeClr val="tx1"/>
                            </a:solidFill>
                            <a:latin typeface="Cambria Math" panose="02040503050406030204" pitchFamily="18" charset="0"/>
                          </a:rPr>
                        </m:ctrlPr>
                      </m:dPr>
                      <m:e>
                        <m:r>
                          <m:rPr>
                            <m:sty m:val="p"/>
                          </m:rPr>
                          <a:rPr lang="en-US" altLang="ko-KR">
                            <a:solidFill>
                              <a:srgbClr val="0033CC"/>
                            </a:solidFill>
                            <a:latin typeface="Cambria Math" panose="02040503050406030204" pitchFamily="18" charset="0"/>
                          </a:rPr>
                          <m:t>Type</m:t>
                        </m:r>
                        <m:r>
                          <a:rPr lang="en-US" altLang="ko-KR" i="1" smtClean="0">
                            <a:solidFill>
                              <a:srgbClr val="C00000"/>
                            </a:solidFill>
                            <a:latin typeface="Cambria Math" panose="02040503050406030204" pitchFamily="18" charset="0"/>
                          </a:rPr>
                          <m:t>2</m:t>
                        </m:r>
                      </m:e>
                      <m:e>
                        <m:sSub>
                          <m:sSubPr>
                            <m:ctrlPr>
                              <a:rPr lang="en-US" altLang="ko-KR" sz="1800" i="1">
                                <a:solidFill>
                                  <a:schemeClr val="tx1"/>
                                </a:solidFill>
                                <a:latin typeface="Cambria Math" panose="02040503050406030204" pitchFamily="18" charset="0"/>
                              </a:rPr>
                            </m:ctrlPr>
                          </m:sSubPr>
                          <m:e>
                            <m:r>
                              <a:rPr lang="en-US" altLang="ko-KR" sz="1800" i="1">
                                <a:solidFill>
                                  <a:schemeClr val="tx1"/>
                                </a:solidFill>
                                <a:latin typeface="Cambria Math" panose="02040503050406030204" pitchFamily="18" charset="0"/>
                              </a:rPr>
                              <m:t>𝑉</m:t>
                            </m:r>
                          </m:e>
                          <m:sub>
                            <m:r>
                              <a:rPr lang="en-US" altLang="ko-KR" sz="1800" i="1">
                                <a:solidFill>
                                  <a:schemeClr val="tx1"/>
                                </a:solidFill>
                                <a:latin typeface="Cambria Math" panose="02040503050406030204" pitchFamily="18" charset="0"/>
                              </a:rPr>
                              <m:t>𝐶𝑆</m:t>
                            </m:r>
                          </m:sub>
                        </m:sSub>
                      </m:e>
                      <m:e>
                        <m:r>
                          <m:rPr>
                            <m:sty m:val="p"/>
                          </m:rPr>
                          <a:rPr lang="en-US" altLang="ko-KR">
                            <a:solidFill>
                              <a:srgbClr val="0033CC"/>
                            </a:solidFill>
                            <a:latin typeface="Cambria Math" panose="02040503050406030204" pitchFamily="18" charset="0"/>
                          </a:rPr>
                          <m:t>Type</m:t>
                        </m:r>
                        <m:r>
                          <a:rPr lang="en-US" altLang="ko-KR" smtClean="0">
                            <a:solidFill>
                              <a:srgbClr val="C00000"/>
                            </a:solidFill>
                            <a:latin typeface="Cambria Math" panose="02040503050406030204" pitchFamily="18" charset="0"/>
                          </a:rPr>
                          <m:t>1</m:t>
                        </m:r>
                      </m:e>
                    </m:d>
                    <m:r>
                      <a:rPr lang="en-US" altLang="ko-KR" sz="1800" i="1">
                        <a:solidFill>
                          <a:schemeClr val="tx1"/>
                        </a:solidFill>
                        <a:latin typeface="Cambria Math" panose="02040503050406030204" pitchFamily="18" charset="0"/>
                        <a:ea typeface="Cambria Math" panose="02040503050406030204" pitchFamily="18" charset="0"/>
                      </a:rPr>
                      <m:t>≠0</m:t>
                    </m:r>
                  </m:oMath>
                </a14:m>
                <a:r>
                  <a:rPr lang="en-US" altLang="ko-KR" sz="1800" dirty="0">
                    <a:ea typeface="Batang" panose="02030600000101010101" pitchFamily="18" charset="-127"/>
                  </a:rPr>
                  <a:t> </a:t>
                </a:r>
              </a:p>
            </p:txBody>
          </p:sp>
        </mc:Choice>
        <mc:Fallback xmlns="">
          <p:sp>
            <p:nvSpPr>
              <p:cNvPr id="10" name="TextBox 9">
                <a:extLst>
                  <a:ext uri="{FF2B5EF4-FFF2-40B4-BE49-F238E27FC236}">
                    <a16:creationId xmlns:a16="http://schemas.microsoft.com/office/drawing/2014/main" id="{8B68AD3F-2002-45D8-C730-BA14643D2060}"/>
                  </a:ext>
                </a:extLst>
              </p:cNvPr>
              <p:cNvSpPr txBox="1">
                <a:spLocks noRot="1" noChangeAspect="1" noMove="1" noResize="1" noEditPoints="1" noAdjustHandles="1" noChangeArrowheads="1" noChangeShapeType="1" noTextEdit="1"/>
              </p:cNvSpPr>
              <p:nvPr/>
            </p:nvSpPr>
            <p:spPr>
              <a:xfrm>
                <a:off x="1225189" y="1826192"/>
                <a:ext cx="2592417" cy="369332"/>
              </a:xfrm>
              <a:prstGeom prst="rect">
                <a:avLst/>
              </a:prstGeom>
              <a:blipFill>
                <a:blip r:embed="rId6"/>
                <a:stretch>
                  <a:fillRect b="-9524"/>
                </a:stretch>
              </a:blipFill>
              <a:ln w="15875">
                <a:solidFill>
                  <a:srgbClr val="FF0000"/>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1FBF1B-A6B1-97D7-EACC-CF5BBA706A9B}"/>
                  </a:ext>
                </a:extLst>
              </p:cNvPr>
              <p:cNvSpPr txBox="1"/>
              <p:nvPr/>
            </p:nvSpPr>
            <p:spPr>
              <a:xfrm>
                <a:off x="6578081" y="2676627"/>
                <a:ext cx="2379307" cy="523220"/>
              </a:xfrm>
              <a:prstGeom prst="rect">
                <a:avLst/>
              </a:prstGeom>
              <a:noFill/>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rPr>
                        </m:ctrlPr>
                      </m:sSubPr>
                      <m:e>
                        <m:r>
                          <a:rPr lang="ko-KR" altLang="en-US" sz="1400" i="1">
                            <a:latin typeface="Cambria Math" panose="02040503050406030204" pitchFamily="18" charset="0"/>
                          </a:rPr>
                          <m:t>𝜆</m:t>
                        </m:r>
                      </m:e>
                      <m:sub>
                        <m:r>
                          <a:rPr lang="en-US" altLang="ko-KR" sz="1400" i="1">
                            <a:latin typeface="Cambria Math" panose="02040503050406030204" pitchFamily="18" charset="0"/>
                          </a:rPr>
                          <m:t>𝑖</m:t>
                        </m:r>
                      </m:sub>
                    </m:sSub>
                  </m:oMath>
                </a14:m>
                <a:r>
                  <a:rPr lang="en-US" altLang="ko-KR" sz="1400" dirty="0"/>
                  <a:t>: Gell-Mann matrix for color  </a:t>
                </a:r>
                <a:br>
                  <a:rPr lang="en-US" altLang="ko-KR" sz="1400" dirty="0"/>
                </a:b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𝑖</m:t>
                        </m:r>
                      </m:sub>
                    </m:sSub>
                  </m:oMath>
                </a14:m>
                <a:r>
                  <a:rPr lang="en-US" altLang="ko-KR" sz="1400" dirty="0"/>
                  <a:t>: quark spin </a:t>
                </a:r>
                <a:endParaRPr lang="ko-KR" altLang="en-US" sz="1400" dirty="0"/>
              </a:p>
            </p:txBody>
          </p:sp>
        </mc:Choice>
        <mc:Fallback xmlns="">
          <p:sp>
            <p:nvSpPr>
              <p:cNvPr id="11" name="TextBox 10">
                <a:extLst>
                  <a:ext uri="{FF2B5EF4-FFF2-40B4-BE49-F238E27FC236}">
                    <a16:creationId xmlns:a16="http://schemas.microsoft.com/office/drawing/2014/main" id="{D41FBF1B-A6B1-97D7-EACC-CF5BBA706A9B}"/>
                  </a:ext>
                </a:extLst>
              </p:cNvPr>
              <p:cNvSpPr txBox="1">
                <a:spLocks noRot="1" noChangeAspect="1" noMove="1" noResize="1" noEditPoints="1" noAdjustHandles="1" noChangeArrowheads="1" noChangeShapeType="1" noTextEdit="1"/>
              </p:cNvSpPr>
              <p:nvPr/>
            </p:nvSpPr>
            <p:spPr>
              <a:xfrm>
                <a:off x="6578081" y="2676627"/>
                <a:ext cx="2379307" cy="523220"/>
              </a:xfrm>
              <a:prstGeom prst="rect">
                <a:avLst/>
              </a:prstGeom>
              <a:blipFill>
                <a:blip r:embed="rId7"/>
                <a:stretch>
                  <a:fillRect t="-2326" r="-2564" b="-1162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34D951-625C-8A08-2186-C62F74B0BCCF}"/>
                  </a:ext>
                </a:extLst>
              </p:cNvPr>
              <p:cNvSpPr txBox="1"/>
              <p:nvPr/>
            </p:nvSpPr>
            <p:spPr>
              <a:xfrm>
                <a:off x="868042" y="4715541"/>
                <a:ext cx="7592440" cy="707886"/>
              </a:xfrm>
              <a:prstGeom prst="rect">
                <a:avLst/>
              </a:prstGeom>
              <a:noFill/>
            </p:spPr>
            <p:txBody>
              <a:bodyPr wrap="square">
                <a:spAutoFit/>
              </a:bodyPr>
              <a:lstStyle/>
              <a:p>
                <a:pPr marL="273050" indent="-273050" latinLnBrk="0">
                  <a:spcBef>
                    <a:spcPct val="0"/>
                  </a:spcBef>
                  <a:buFont typeface="Wingdings" panose="05000000000000000000" pitchFamily="2" charset="2"/>
                  <a:buChar char="§"/>
                </a:pPr>
                <a:r>
                  <a:rPr lang="en-US" altLang="ko-KR" sz="2000" dirty="0"/>
                  <a:t>This mixing implies that </a:t>
                </a:r>
                <a14:m>
                  <m:oMath xmlns:m="http://schemas.openxmlformats.org/officeDocument/2006/math">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m:t>
                        </m:r>
                        <m:r>
                          <m:rPr>
                            <m:sty m:val="p"/>
                          </m:rPr>
                          <a:rPr lang="en-US" altLang="ko-KR" sz="2000">
                            <a:solidFill>
                              <a:srgbClr val="0033CC"/>
                            </a:solidFill>
                            <a:latin typeface="Cambria Math" panose="02040503050406030204" pitchFamily="18" charset="0"/>
                          </a:rPr>
                          <m:t>Type</m:t>
                        </m:r>
                        <m:r>
                          <a:rPr lang="en-US" altLang="ko-KR" sz="2000">
                            <a:solidFill>
                              <a:srgbClr val="0033CC"/>
                            </a:solidFill>
                            <a:latin typeface="Cambria Math" panose="02040503050406030204" pitchFamily="18" charset="0"/>
                          </a:rPr>
                          <m:t>1</m:t>
                        </m:r>
                      </m:e>
                    </m:d>
                    <m:r>
                      <a:rPr lang="en-US" altLang="ko-KR" sz="2000" i="1">
                        <a:latin typeface="Cambria Math" panose="02040503050406030204" pitchFamily="18" charset="0"/>
                      </a:rPr>
                      <m:t>,</m:t>
                    </m:r>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m:t>
                        </m:r>
                        <m:r>
                          <m:rPr>
                            <m:sty m:val="p"/>
                          </m:rPr>
                          <a:rPr lang="en-US" altLang="ko-KR" sz="2000">
                            <a:solidFill>
                              <a:srgbClr val="0033CC"/>
                            </a:solidFill>
                            <a:latin typeface="Cambria Math" panose="02040503050406030204" pitchFamily="18" charset="0"/>
                          </a:rPr>
                          <m:t>Type</m:t>
                        </m:r>
                        <m:r>
                          <a:rPr lang="en-US" altLang="ko-KR" sz="2000" b="0" i="1" smtClean="0">
                            <a:solidFill>
                              <a:srgbClr val="0033CC"/>
                            </a:solidFill>
                            <a:latin typeface="Cambria Math" panose="02040503050406030204" pitchFamily="18" charset="0"/>
                          </a:rPr>
                          <m:t>2</m:t>
                        </m:r>
                      </m:e>
                    </m:d>
                  </m:oMath>
                </a14:m>
                <a:r>
                  <a:rPr lang="en-US" altLang="ko-KR" sz="2000" dirty="0"/>
                  <a:t> are</a:t>
                </a:r>
                <a:r>
                  <a:rPr lang="en-US" altLang="ko-KR" sz="2000" dirty="0">
                    <a:solidFill>
                      <a:srgbClr val="0033CC"/>
                    </a:solidFill>
                  </a:rPr>
                  <a:t> </a:t>
                </a:r>
                <a:r>
                  <a:rPr lang="en-US" altLang="ko-KR" sz="2000" dirty="0">
                    <a:solidFill>
                      <a:srgbClr val="C00000"/>
                    </a:solidFill>
                  </a:rPr>
                  <a:t>not eigenstates</a:t>
                </a:r>
                <a:r>
                  <a:rPr lang="en-US" altLang="ko-KR" sz="2000" dirty="0"/>
                  <a:t> of</a:t>
                </a:r>
                <a:r>
                  <a:rPr lang="en-US" altLang="ko-KR" sz="2000" dirty="0">
                    <a:solidFill>
                      <a:srgbClr val="0033CC"/>
                    </a:solidFill>
                  </a:rPr>
                  <a:t>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𝑉</m:t>
                        </m:r>
                      </m:e>
                      <m:sub>
                        <m:r>
                          <a:rPr lang="en-US" altLang="ko-KR" sz="2000" i="1">
                            <a:latin typeface="Cambria Math" panose="02040503050406030204" pitchFamily="18" charset="0"/>
                          </a:rPr>
                          <m:t>𝐶𝑆</m:t>
                        </m:r>
                      </m:sub>
                    </m:sSub>
                  </m:oMath>
                </a14:m>
                <a:r>
                  <a:rPr lang="en-US" altLang="ko-KR" sz="2000" dirty="0"/>
                  <a:t>. </a:t>
                </a:r>
                <a:r>
                  <a:rPr lang="en-US" altLang="ko-KR" sz="2000" dirty="0">
                    <a:latin typeface="Batang" panose="02030600000101010101" pitchFamily="18" charset="-127"/>
                    <a:ea typeface="Batang" panose="02030600000101010101" pitchFamily="18" charset="-127"/>
                  </a:rPr>
                  <a:t>☞ </a:t>
                </a:r>
                <a14:m>
                  <m:oMath xmlns:m="http://schemas.openxmlformats.org/officeDocument/2006/math">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m:t>
                        </m:r>
                        <m:r>
                          <m:rPr>
                            <m:sty m:val="p"/>
                          </m:rPr>
                          <a:rPr lang="en-US" altLang="ko-KR" sz="2000">
                            <a:solidFill>
                              <a:srgbClr val="0033CC"/>
                            </a:solidFill>
                            <a:latin typeface="Cambria Math" panose="02040503050406030204" pitchFamily="18" charset="0"/>
                          </a:rPr>
                          <m:t>Type</m:t>
                        </m:r>
                        <m:r>
                          <a:rPr lang="en-US" altLang="ko-KR" sz="2000">
                            <a:solidFill>
                              <a:srgbClr val="0033CC"/>
                            </a:solidFill>
                            <a:latin typeface="Cambria Math" panose="02040503050406030204" pitchFamily="18" charset="0"/>
                          </a:rPr>
                          <m:t>1</m:t>
                        </m:r>
                      </m:e>
                    </m:d>
                    <m:r>
                      <a:rPr lang="en-US" altLang="ko-KR" sz="2000" i="1">
                        <a:latin typeface="Cambria Math" panose="02040503050406030204" pitchFamily="18" charset="0"/>
                      </a:rPr>
                      <m:t>,</m:t>
                    </m:r>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m:t>
                        </m:r>
                        <m:r>
                          <m:rPr>
                            <m:sty m:val="p"/>
                          </m:rPr>
                          <a:rPr lang="en-US" altLang="ko-KR" sz="2000">
                            <a:solidFill>
                              <a:srgbClr val="0033CC"/>
                            </a:solidFill>
                            <a:latin typeface="Cambria Math" panose="02040503050406030204" pitchFamily="18" charset="0"/>
                          </a:rPr>
                          <m:t>Type</m:t>
                        </m:r>
                        <m:r>
                          <a:rPr lang="en-US" altLang="ko-KR" sz="2000" i="1">
                            <a:solidFill>
                              <a:srgbClr val="0033CC"/>
                            </a:solidFill>
                            <a:latin typeface="Cambria Math" panose="02040503050406030204" pitchFamily="18" charset="0"/>
                          </a:rPr>
                          <m:t>2</m:t>
                        </m:r>
                      </m:e>
                    </m:d>
                  </m:oMath>
                </a14:m>
                <a:r>
                  <a:rPr lang="en-US" altLang="ko-KR" sz="2000" dirty="0"/>
                  <a:t> cannot represent physical states(!).</a:t>
                </a:r>
              </a:p>
            </p:txBody>
          </p:sp>
        </mc:Choice>
        <mc:Fallback xmlns="">
          <p:sp>
            <p:nvSpPr>
              <p:cNvPr id="12" name="TextBox 11">
                <a:extLst>
                  <a:ext uri="{FF2B5EF4-FFF2-40B4-BE49-F238E27FC236}">
                    <a16:creationId xmlns:a16="http://schemas.microsoft.com/office/drawing/2014/main" id="{1534D951-625C-8A08-2186-C62F74B0BCCF}"/>
                  </a:ext>
                </a:extLst>
              </p:cNvPr>
              <p:cNvSpPr txBox="1">
                <a:spLocks noRot="1" noChangeAspect="1" noMove="1" noResize="1" noEditPoints="1" noAdjustHandles="1" noChangeArrowheads="1" noChangeShapeType="1" noTextEdit="1"/>
              </p:cNvSpPr>
              <p:nvPr/>
            </p:nvSpPr>
            <p:spPr>
              <a:xfrm>
                <a:off x="868042" y="4715541"/>
                <a:ext cx="7592440" cy="707886"/>
              </a:xfrm>
              <a:prstGeom prst="rect">
                <a:avLst/>
              </a:prstGeom>
              <a:blipFill>
                <a:blip r:embed="rId8"/>
                <a:stretch>
                  <a:fillRect l="-722" t="-69828" r="-803" b="-104310"/>
                </a:stretch>
              </a:blipFill>
            </p:spPr>
            <p:txBody>
              <a:bodyPr/>
              <a:lstStyle/>
              <a:p>
                <a:r>
                  <a:rPr lang="ko-KR" altLang="en-US">
                    <a:noFill/>
                  </a:rPr>
                  <a:t> </a:t>
                </a:r>
              </a:p>
            </p:txBody>
          </p:sp>
        </mc:Fallback>
      </mc:AlternateContent>
      <p:grpSp>
        <p:nvGrpSpPr>
          <p:cNvPr id="13" name="Group 4">
            <a:extLst>
              <a:ext uri="{FF2B5EF4-FFF2-40B4-BE49-F238E27FC236}">
                <a16:creationId xmlns:a16="http://schemas.microsoft.com/office/drawing/2014/main" id="{AF87E03F-4661-2A85-6E7E-5D3E70E3DB2A}"/>
              </a:ext>
            </a:extLst>
          </p:cNvPr>
          <p:cNvGrpSpPr>
            <a:grpSpLocks noChangeAspect="1"/>
          </p:cNvGrpSpPr>
          <p:nvPr/>
        </p:nvGrpSpPr>
        <p:grpSpPr bwMode="auto">
          <a:xfrm>
            <a:off x="1417939" y="3281008"/>
            <a:ext cx="3034533" cy="875489"/>
            <a:chOff x="2471" y="2042"/>
            <a:chExt cx="818" cy="236"/>
          </a:xfrm>
        </p:grpSpPr>
        <p:sp>
          <p:nvSpPr>
            <p:cNvPr id="14" name="AutoShape 3">
              <a:extLst>
                <a:ext uri="{FF2B5EF4-FFF2-40B4-BE49-F238E27FC236}">
                  <a16:creationId xmlns:a16="http://schemas.microsoft.com/office/drawing/2014/main" id="{A35A597E-A8CF-AFDD-2C86-3A221C7ABA9F}"/>
                </a:ext>
              </a:extLst>
            </p:cNvPr>
            <p:cNvSpPr>
              <a:spLocks noChangeAspect="1" noChangeArrowheads="1" noTextEdit="1"/>
            </p:cNvSpPr>
            <p:nvPr/>
          </p:nvSpPr>
          <p:spPr bwMode="auto">
            <a:xfrm>
              <a:off x="2471" y="2042"/>
              <a:ext cx="81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5" name="Picture 5">
              <a:extLst>
                <a:ext uri="{FF2B5EF4-FFF2-40B4-BE49-F238E27FC236}">
                  <a16:creationId xmlns:a16="http://schemas.microsoft.com/office/drawing/2014/main" id="{094BE71F-E304-2D50-2CF5-0E6FC67A56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1" y="2042"/>
              <a:ext cx="82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60440603-1EBD-DA0C-81F0-22D3725B76B6}"/>
                  </a:ext>
                </a:extLst>
              </p:cNvPr>
              <p:cNvSpPr/>
              <p:nvPr/>
            </p:nvSpPr>
            <p:spPr>
              <a:xfrm>
                <a:off x="1441715" y="2875001"/>
                <a:ext cx="2621936" cy="369332"/>
              </a:xfrm>
              <a:prstGeom prst="rect">
                <a:avLst/>
              </a:prstGeom>
              <a:noFill/>
            </p:spPr>
            <p:txBody>
              <a:bodyPr wrap="none">
                <a:spAutoFit/>
              </a:bodyPr>
              <a:lstStyle/>
              <a:p>
                <a:r>
                  <a:rPr lang="en-US" altLang="ko-KR" dirty="0"/>
                  <a:t>ex) For the </a:t>
                </a:r>
                <a14:m>
                  <m:oMath xmlns:m="http://schemas.openxmlformats.org/officeDocument/2006/math">
                    <m:r>
                      <a:rPr lang="en-US" altLang="ko-KR" i="1">
                        <a:solidFill>
                          <a:srgbClr val="C00000"/>
                        </a:solidFill>
                        <a:latin typeface="Cambria Math" panose="02040503050406030204" pitchFamily="18" charset="0"/>
                      </a:rPr>
                      <m:t>𝐼</m:t>
                    </m:r>
                    <m:r>
                      <a:rPr lang="en-US" altLang="ko-KR" i="1">
                        <a:solidFill>
                          <a:srgbClr val="C00000"/>
                        </a:solidFill>
                        <a:latin typeface="Cambria Math" panose="02040503050406030204" pitchFamily="18" charset="0"/>
                      </a:rPr>
                      <m:t>=1</m:t>
                    </m:r>
                  </m:oMath>
                </a14:m>
                <a:r>
                  <a:rPr lang="en-US" altLang="ko-KR" dirty="0">
                    <a:solidFill>
                      <a:srgbClr val="FF0000"/>
                    </a:solidFill>
                  </a:rPr>
                  <a:t> </a:t>
                </a:r>
                <a:r>
                  <a:rPr lang="en-US" altLang="ko-KR" dirty="0"/>
                  <a:t>channel,</a:t>
                </a:r>
                <a:endParaRPr lang="ko-KR" altLang="en-US" dirty="0"/>
              </a:p>
            </p:txBody>
          </p:sp>
        </mc:Choice>
        <mc:Fallback xmlns="">
          <p:sp>
            <p:nvSpPr>
              <p:cNvPr id="16" name="직사각형 15">
                <a:extLst>
                  <a:ext uri="{FF2B5EF4-FFF2-40B4-BE49-F238E27FC236}">
                    <a16:creationId xmlns:a16="http://schemas.microsoft.com/office/drawing/2014/main" id="{60440603-1EBD-DA0C-81F0-22D3725B76B6}"/>
                  </a:ext>
                </a:extLst>
              </p:cNvPr>
              <p:cNvSpPr>
                <a:spLocks noRot="1" noChangeAspect="1" noMove="1" noResize="1" noEditPoints="1" noAdjustHandles="1" noChangeArrowheads="1" noChangeShapeType="1" noTextEdit="1"/>
              </p:cNvSpPr>
              <p:nvPr/>
            </p:nvSpPr>
            <p:spPr>
              <a:xfrm>
                <a:off x="1441715" y="2875001"/>
                <a:ext cx="2621936" cy="369332"/>
              </a:xfrm>
              <a:prstGeom prst="rect">
                <a:avLst/>
              </a:prstGeom>
              <a:blipFill>
                <a:blip r:embed="rId10"/>
                <a:stretch>
                  <a:fillRect l="-2093" t="-10000" r="-1163" b="-26667"/>
                </a:stretch>
              </a:blipFill>
            </p:spPr>
            <p:txBody>
              <a:bodyPr/>
              <a:lstStyle/>
              <a:p>
                <a:r>
                  <a:rPr lang="ko-KR" altLang="en-US">
                    <a:noFill/>
                  </a:rPr>
                  <a:t> </a:t>
                </a:r>
              </a:p>
            </p:txBody>
          </p:sp>
        </mc:Fallback>
      </mc:AlternateContent>
      <p:sp>
        <p:nvSpPr>
          <p:cNvPr id="8" name="직사각형 7">
            <a:extLst>
              <a:ext uri="{FF2B5EF4-FFF2-40B4-BE49-F238E27FC236}">
                <a16:creationId xmlns:a16="http://schemas.microsoft.com/office/drawing/2014/main" id="{BE20AF91-4BB2-4893-0B8B-2C3F3D1A0E9D}"/>
              </a:ext>
            </a:extLst>
          </p:cNvPr>
          <p:cNvSpPr/>
          <p:nvPr/>
        </p:nvSpPr>
        <p:spPr>
          <a:xfrm>
            <a:off x="7009205" y="94103"/>
            <a:ext cx="2078808" cy="317822"/>
          </a:xfrm>
          <a:prstGeom prst="rect">
            <a:avLst/>
          </a:prstGeom>
          <a:noFill/>
          <a:ln>
            <a:solidFill>
              <a:schemeClr val="tx1"/>
            </a:solidFill>
          </a:ln>
        </p:spPr>
        <p:txBody>
          <a:bodyPr wrap="square">
            <a:spAutoFit/>
          </a:bodyPr>
          <a:lstStyle/>
          <a:p>
            <a:pPr algn="ctr"/>
            <a:r>
              <a:rPr lang="en-US" altLang="ko-KR" sz="1400" dirty="0"/>
              <a:t>Tetraquark mixing model </a:t>
            </a:r>
          </a:p>
        </p:txBody>
      </p:sp>
    </p:spTree>
    <p:extLst>
      <p:ext uri="{BB962C8B-B14F-4D97-AF65-F5344CB8AC3E}">
        <p14:creationId xmlns:p14="http://schemas.microsoft.com/office/powerpoint/2010/main" val="22059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6" grpId="0"/>
    </p:bld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wrap="square">
        <a:spAutoFit/>
      </a:bodyPr>
      <a:lstStyle>
        <a:defPPr>
          <a:defRPr sz="1400"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31946</TotalTime>
  <Words>3348</Words>
  <Application>Microsoft Office PowerPoint</Application>
  <PresentationFormat>화면 슬라이드 쇼(4:3)</PresentationFormat>
  <Paragraphs>452</Paragraphs>
  <Slides>37</Slides>
  <Notes>14</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37</vt:i4>
      </vt:variant>
    </vt:vector>
  </HeadingPairs>
  <TitlesOfParts>
    <vt:vector size="51" baseType="lpstr">
      <vt:lpstr>CIDFont+F3</vt:lpstr>
      <vt:lpstr>HY견명조</vt:lpstr>
      <vt:lpstr>MS UI Gothic</vt:lpstr>
      <vt:lpstr>ui-sans-serif</vt:lpstr>
      <vt:lpstr>맑은 고딕</vt:lpstr>
      <vt:lpstr>Batang</vt:lpstr>
      <vt:lpstr>Batang</vt:lpstr>
      <vt:lpstr>Arial</vt:lpstr>
      <vt:lpstr>Calibri</vt:lpstr>
      <vt:lpstr>Calibri Light</vt:lpstr>
      <vt:lpstr>Cambria Math</vt:lpstr>
      <vt:lpstr>Comic Sans MS</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흥종 김</cp:lastModifiedBy>
  <cp:revision>2071</cp:revision>
  <cp:lastPrinted>2024-07-06T05:19:22Z</cp:lastPrinted>
  <dcterms:created xsi:type="dcterms:W3CDTF">2017-06-27T00:59:18Z</dcterms:created>
  <dcterms:modified xsi:type="dcterms:W3CDTF">2024-07-08T10:22:12Z</dcterms:modified>
</cp:coreProperties>
</file>