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4"/>
    <p:sldMasterId id="2147483648" r:id="rId5"/>
  </p:sldMasterIdLst>
  <p:notesMasterIdLst>
    <p:notesMasterId r:id="rId41"/>
  </p:notesMasterIdLst>
  <p:sldIdLst>
    <p:sldId id="2093" r:id="rId6"/>
    <p:sldId id="2100" r:id="rId7"/>
    <p:sldId id="2118" r:id="rId8"/>
    <p:sldId id="2113" r:id="rId9"/>
    <p:sldId id="2114" r:id="rId10"/>
    <p:sldId id="2117" r:id="rId11"/>
    <p:sldId id="2119" r:id="rId12"/>
    <p:sldId id="2120" r:id="rId13"/>
    <p:sldId id="2127" r:id="rId14"/>
    <p:sldId id="2107" r:id="rId15"/>
    <p:sldId id="2130" r:id="rId16"/>
    <p:sldId id="2112" r:id="rId17"/>
    <p:sldId id="2105" r:id="rId18"/>
    <p:sldId id="2125" r:id="rId19"/>
    <p:sldId id="2103" r:id="rId20"/>
    <p:sldId id="2139" r:id="rId21"/>
    <p:sldId id="2109" r:id="rId22"/>
    <p:sldId id="2110" r:id="rId23"/>
    <p:sldId id="2111" r:id="rId24"/>
    <p:sldId id="2104" r:id="rId25"/>
    <p:sldId id="1999" r:id="rId26"/>
    <p:sldId id="2122" r:id="rId27"/>
    <p:sldId id="2140" r:id="rId28"/>
    <p:sldId id="2141" r:id="rId29"/>
    <p:sldId id="2097" r:id="rId30"/>
    <p:sldId id="2126" r:id="rId31"/>
    <p:sldId id="2123" r:id="rId32"/>
    <p:sldId id="2124" r:id="rId33"/>
    <p:sldId id="2132" r:id="rId34"/>
    <p:sldId id="2133" r:id="rId35"/>
    <p:sldId id="2134" r:id="rId36"/>
    <p:sldId id="2135" r:id="rId37"/>
    <p:sldId id="2136" r:id="rId38"/>
    <p:sldId id="2137" r:id="rId39"/>
    <p:sldId id="2138" r:id="rId40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36" userDrawn="1">
          <p15:clr>
            <a:srgbClr val="A4A3A4"/>
          </p15:clr>
        </p15:guide>
        <p15:guide id="4" pos="14278" userDrawn="1">
          <p15:clr>
            <a:srgbClr val="A4A3A4"/>
          </p15:clr>
        </p15:guide>
        <p15:guide id="5" pos="1078" userDrawn="1">
          <p15:clr>
            <a:srgbClr val="A4A3A4"/>
          </p15:clr>
        </p15:guide>
        <p15:guide id="7" pos="7678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3" clrIdx="0"/>
  <p:cmAuthor id="2" name="Microsoft Office User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6DC0D"/>
    <a:srgbClr val="FA5C79"/>
    <a:srgbClr val="EC72A5"/>
    <a:srgbClr val="000000"/>
    <a:srgbClr val="3B1F4D"/>
    <a:srgbClr val="00B8DB"/>
    <a:srgbClr val="2D1E42"/>
    <a:srgbClr val="583F52"/>
    <a:srgbClr val="4AE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34"/>
      </p:cViewPr>
      <p:guideLst>
        <p:guide orient="horz" pos="8136"/>
        <p:guide pos="14278"/>
        <p:guide pos="1078"/>
        <p:guide pos="7678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6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89425" y="-11796713"/>
            <a:ext cx="2215356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04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36512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1218643" y="6743124"/>
            <a:ext cx="21939165" cy="88639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6400" b="0" strike="noStrike" spc="-2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18643" y="3209040"/>
            <a:ext cx="21939165" cy="7954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643" y="3209040"/>
            <a:ext cx="10705771" cy="7954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0674" y="3209040"/>
            <a:ext cx="10705771" cy="7954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863775" y="2422764"/>
            <a:ext cx="18390490" cy="88639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6400" b="0" strike="noStrike" spc="-2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218643" y="320904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2460674" y="3209040"/>
            <a:ext cx="10705771" cy="7954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218643" y="736416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218643" y="3209040"/>
            <a:ext cx="10705771" cy="7954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2460674" y="320904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12460674" y="736416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18643" y="320904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60674" y="320904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218643" y="7364160"/>
            <a:ext cx="21939165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218643" y="3209040"/>
            <a:ext cx="21939165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1218643" y="7364160"/>
            <a:ext cx="21939165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867751" y="4518870"/>
            <a:ext cx="8003365" cy="45382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0758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218643" y="320904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12460674" y="320904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1218643" y="736416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12460674" y="7364160"/>
            <a:ext cx="10705771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63775" y="1046341"/>
            <a:ext cx="18390490" cy="4985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218643" y="3209040"/>
            <a:ext cx="7064240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8637030" y="3209040"/>
            <a:ext cx="7064240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16055418" y="3209040"/>
            <a:ext cx="7064240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1218643" y="7364160"/>
            <a:ext cx="7064240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8637030" y="7364160"/>
            <a:ext cx="7064240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16055418" y="7364160"/>
            <a:ext cx="7064240" cy="379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600" b="0" strike="noStrike" spc="-2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3483712" y="3314539"/>
            <a:ext cx="8149654" cy="143712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6179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016277" y="2042067"/>
            <a:ext cx="8389538" cy="52806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7953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9133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879336" y="0"/>
            <a:ext cx="8498313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6868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2188824" y="0"/>
            <a:ext cx="12188825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6236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2174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47180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2748030" y="2861987"/>
            <a:ext cx="7915138" cy="7910092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213847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958" r:id="rId2"/>
    <p:sldLayoutId id="2147483959" r:id="rId3"/>
    <p:sldLayoutId id="2147483960" r:id="rId4"/>
    <p:sldLayoutId id="2147483953" r:id="rId5"/>
    <p:sldLayoutId id="2147483954" r:id="rId6"/>
    <p:sldLayoutId id="2147483955" r:id="rId7"/>
    <p:sldLayoutId id="2147483956" r:id="rId8"/>
    <p:sldLayoutId id="2147483962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 hidden="1"/>
          <p:cNvSpPr/>
          <p:nvPr/>
        </p:nvSpPr>
        <p:spPr>
          <a:xfrm>
            <a:off x="138204" y="133920"/>
            <a:ext cx="19816438" cy="13453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2" hidden="1"/>
          <p:cNvSpPr/>
          <p:nvPr/>
        </p:nvSpPr>
        <p:spPr>
          <a:xfrm>
            <a:off x="22809418" y="12713040"/>
            <a:ext cx="1567032" cy="729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19254985" y="12692160"/>
            <a:ext cx="3323374" cy="806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1981" rIns="0" b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s-ES" sz="3200" b="1" strike="noStrike" spc="-200">
                <a:solidFill>
                  <a:srgbClr val="808080"/>
                </a:solidFill>
                <a:latin typeface="Corbel"/>
              </a:rPr>
              <a:t>WOODGROVE</a:t>
            </a:r>
            <a:r>
              <a:rPr lang="es-ES" sz="3200" b="1" strike="noStrike" spc="-200">
                <a:solidFill>
                  <a:srgbClr val="5CB8B3"/>
                </a:solidFill>
                <a:latin typeface="Corbel"/>
              </a:rPr>
              <a:t> </a:t>
            </a:r>
            <a:r>
              <a:rPr lang="es-ES" sz="3200" b="1" strike="noStrike" spc="-200">
                <a:solidFill>
                  <a:srgbClr val="000000"/>
                </a:solidFill>
                <a:latin typeface="Corbel"/>
              </a:rPr>
              <a:t>BANK</a:t>
            </a:r>
            <a:endParaRPr lang="es-ES" sz="3200" b="0" strike="noStrike" spc="-2">
              <a:latin typeface="Arial"/>
            </a:endParaRPr>
          </a:p>
        </p:txBody>
      </p:sp>
      <p:sp>
        <p:nvSpPr>
          <p:cNvPr id="3" name="CustomShape 4" hidden="1"/>
          <p:cNvSpPr/>
          <p:nvPr/>
        </p:nvSpPr>
        <p:spPr>
          <a:xfrm>
            <a:off x="0" y="13588560"/>
            <a:ext cx="19955362" cy="126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5" hidden="1"/>
          <p:cNvSpPr/>
          <p:nvPr/>
        </p:nvSpPr>
        <p:spPr>
          <a:xfrm>
            <a:off x="0" y="0"/>
            <a:ext cx="19955362" cy="126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6" hidden="1"/>
          <p:cNvSpPr/>
          <p:nvPr/>
        </p:nvSpPr>
        <p:spPr>
          <a:xfrm rot="5400000">
            <a:off x="-6756498" y="6820578"/>
            <a:ext cx="13651920" cy="137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19956082" y="0"/>
            <a:ext cx="4421088" cy="1371528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400" b="0" i="1" strike="noStrike" spc="-2">
                <a:solidFill>
                  <a:srgbClr val="000000"/>
                </a:solidFill>
                <a:latin typeface="Times New Roman"/>
              </a:rPr>
              <a:t>Inserte o arrastre y coloque su foto</a:t>
            </a:r>
            <a:endParaRPr lang="es-ES" sz="24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573691" y="8692560"/>
            <a:ext cx="13592219" cy="3348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lnSpc>
                <a:spcPts val="9998"/>
              </a:lnSpc>
            </a:pPr>
            <a:r>
              <a:rPr lang="es-ES" sz="12000" b="1" strike="noStrike" cap="all" spc="-602">
                <a:solidFill>
                  <a:srgbClr val="000000"/>
                </a:solidFill>
                <a:latin typeface="Arial"/>
              </a:rPr>
              <a:t>TÍTULO DE LA PRESENTACIÓN</a:t>
            </a:r>
            <a:endParaRPr lang="es-ES" sz="12000" b="0" strike="noStrike" spc="-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CustomShape 9"/>
          <p:cNvSpPr/>
          <p:nvPr/>
        </p:nvSpPr>
        <p:spPr>
          <a:xfrm>
            <a:off x="0" y="13588560"/>
            <a:ext cx="19955362" cy="126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0" y="0"/>
            <a:ext cx="19955362" cy="126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CustomShape 11"/>
          <p:cNvSpPr/>
          <p:nvPr/>
        </p:nvSpPr>
        <p:spPr>
          <a:xfrm rot="5400000">
            <a:off x="-6756498" y="6820578"/>
            <a:ext cx="13651920" cy="137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1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1.jpe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png"/><Relationship Id="rId7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ilhouette of a city&#10;&#10;Description automatically generated">
            <a:extLst>
              <a:ext uri="{FF2B5EF4-FFF2-40B4-BE49-F238E27FC236}">
                <a16:creationId xmlns:a16="http://schemas.microsoft.com/office/drawing/2014/main" id="{6B6429AE-95DB-4545-BCC5-D4A12BA1D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084" y="7837597"/>
            <a:ext cx="24549999" cy="5883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DAC949-15F6-4A7E-84A6-B60DB99A488C}"/>
              </a:ext>
            </a:extLst>
          </p:cNvPr>
          <p:cNvSpPr txBox="1"/>
          <p:nvPr/>
        </p:nvSpPr>
        <p:spPr>
          <a:xfrm>
            <a:off x="1632394" y="1941088"/>
            <a:ext cx="17593731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Cambria Math"/>
                <a:ea typeface="Cambria Math"/>
                <a:cs typeface="Angsana New"/>
              </a:rPr>
              <a:t>Analyzing the D*D*D* system: </a:t>
            </a:r>
            <a:endParaRPr lang="en-US" dirty="0">
              <a:solidFill>
                <a:schemeClr val="accent5"/>
              </a:solidFill>
              <a:ea typeface="Lato Light"/>
              <a:cs typeface="Lato Light"/>
            </a:endParaRPr>
          </a:p>
          <a:p>
            <a:r>
              <a:rPr lang="en-US" sz="7200" b="1" dirty="0">
                <a:solidFill>
                  <a:schemeClr val="accent5"/>
                </a:solidFill>
                <a:latin typeface="Cambria Math"/>
                <a:ea typeface="Cambria Math"/>
                <a:cs typeface="Angsana New"/>
              </a:rPr>
              <a:t>Hexaquark states and the Efimov effect</a:t>
            </a:r>
            <a:endParaRPr lang="en-US" sz="7200" dirty="0">
              <a:solidFill>
                <a:schemeClr val="accent5"/>
              </a:solidFill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F65B3A25-BEFF-EC5E-7634-EE95ABA4E163}"/>
              </a:ext>
            </a:extLst>
          </p:cNvPr>
          <p:cNvSpPr/>
          <p:nvPr/>
        </p:nvSpPr>
        <p:spPr>
          <a:xfrm>
            <a:off x="15701294" y="7023297"/>
            <a:ext cx="8294815" cy="4943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71981" rIns="0" bIns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s-ES" sz="4500" spc="-200" dirty="0" err="1">
                <a:solidFill>
                  <a:schemeClr val="accent2">
                    <a:lumMod val="75000"/>
                  </a:schemeClr>
                </a:solidFill>
                <a:latin typeface="Corbel"/>
              </a:rPr>
              <a:t>Details</a:t>
            </a:r>
            <a:r>
              <a:rPr lang="es-ES" sz="4500" spc="-200" dirty="0">
                <a:solidFill>
                  <a:schemeClr val="accent2">
                    <a:lumMod val="75000"/>
                  </a:schemeClr>
                </a:solidFill>
                <a:latin typeface="Corbel"/>
              </a:rPr>
              <a:t> in </a:t>
            </a:r>
            <a:r>
              <a:rPr lang="es-ES" sz="4500" spc="-200" dirty="0" err="1">
                <a:solidFill>
                  <a:schemeClr val="accent2">
                    <a:lumMod val="75000"/>
                  </a:schemeClr>
                </a:solidFill>
                <a:latin typeface="Corbel"/>
                <a:ea typeface="Lato Light"/>
                <a:cs typeface="+mn-lt"/>
              </a:rPr>
              <a:t>Arxiv</a:t>
            </a:r>
            <a:r>
              <a:rPr lang="es-ES" sz="4500" spc="-200" dirty="0">
                <a:solidFill>
                  <a:schemeClr val="accent2">
                    <a:lumMod val="75000"/>
                  </a:schemeClr>
                </a:solidFill>
                <a:latin typeface="Corbel"/>
                <a:ea typeface="Lato Light"/>
                <a:cs typeface="+mn-lt"/>
              </a:rPr>
              <a:t>: 2403.10344 [</a:t>
            </a:r>
            <a:r>
              <a:rPr lang="es-ES" sz="4500" spc="-200" dirty="0" err="1">
                <a:solidFill>
                  <a:schemeClr val="accent2">
                    <a:lumMod val="75000"/>
                  </a:schemeClr>
                </a:solidFill>
                <a:latin typeface="Corbel"/>
                <a:ea typeface="Lato Light"/>
                <a:cs typeface="+mn-lt"/>
              </a:rPr>
              <a:t>hep-ph</a:t>
            </a:r>
            <a:r>
              <a:rPr lang="es-ES" sz="4500" spc="-200" dirty="0">
                <a:solidFill>
                  <a:schemeClr val="accent2">
                    <a:lumMod val="75000"/>
                  </a:schemeClr>
                </a:solidFill>
                <a:latin typeface="Corbel"/>
                <a:ea typeface="Lato Light"/>
                <a:cs typeface="+mn-lt"/>
              </a:rPr>
              <a:t>]</a:t>
            </a:r>
            <a:r>
              <a:rPr lang="es-ES" sz="4500" spc="-200" dirty="0">
                <a:solidFill>
                  <a:schemeClr val="accent2">
                    <a:lumMod val="75000"/>
                  </a:schemeClr>
                </a:solidFill>
                <a:latin typeface="Corbel"/>
                <a:ea typeface="Cambria Math"/>
                <a:cs typeface="+mn-lt"/>
              </a:rPr>
              <a:t> </a:t>
            </a:r>
            <a:endParaRPr lang="en-US" sz="4500" dirty="0">
              <a:solidFill>
                <a:schemeClr val="accent2">
                  <a:lumMod val="75000"/>
                </a:schemeClr>
              </a:solidFill>
              <a:latin typeface="Cor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C5ED9-0B95-3242-CD1F-85306F37D623}"/>
              </a:ext>
            </a:extLst>
          </p:cNvPr>
          <p:cNvSpPr txBox="1"/>
          <p:nvPr/>
        </p:nvSpPr>
        <p:spPr>
          <a:xfrm>
            <a:off x="1636440" y="4866273"/>
            <a:ext cx="572756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Raleway"/>
                <a:ea typeface="+mn-lt"/>
                <a:cs typeface="+mn-lt"/>
              </a:rPr>
              <a:t>P. G. Ortega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aleway"/>
              <a:ea typeface="Lato Light"/>
              <a:cs typeface="Lato Light"/>
            </a:endParaRPr>
          </a:p>
        </p:txBody>
      </p:sp>
      <p:pic>
        <p:nvPicPr>
          <p:cNvPr id="5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B8443B25-3482-6FCF-CDF8-F7BA91E9CA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5893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7CDEBC-C47B-947A-62E0-36724780AF0E}"/>
              </a:ext>
            </a:extLst>
          </p:cNvPr>
          <p:cNvSpPr/>
          <p:nvPr/>
        </p:nvSpPr>
        <p:spPr>
          <a:xfrm>
            <a:off x="1933135" y="5413785"/>
            <a:ext cx="11757876" cy="15078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270EB6-4005-A1A9-ECCD-69C0A7F935CA}"/>
              </a:ext>
            </a:extLst>
          </p:cNvPr>
          <p:cNvSpPr txBox="1"/>
          <p:nvPr/>
        </p:nvSpPr>
        <p:spPr>
          <a:xfrm>
            <a:off x="1913553" y="5000907"/>
            <a:ext cx="1177262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mbria Math"/>
              </a:rPr>
              <a:t>​</a:t>
            </a:r>
            <a:endParaRPr lang="en-US" dirty="0">
              <a:solidFill>
                <a:srgbClr val="0070C0"/>
              </a:solidFill>
              <a:latin typeface="Cambria Math"/>
              <a:ea typeface="Cambria Math"/>
            </a:endParaRPr>
          </a:p>
          <a:p>
            <a:pPr algn="ctr"/>
            <a:r>
              <a:rPr lang="en-US" sz="3800" b="1" dirty="0">
                <a:solidFill>
                  <a:schemeClr val="bg1">
                    <a:lumMod val="95000"/>
                  </a:schemeClr>
                </a:solidFill>
                <a:latin typeface="Raleway"/>
              </a:rPr>
              <a:t>Extremely narrow state, very close to threshold</a:t>
            </a:r>
            <a:endParaRPr lang="en-US" sz="3800" b="1" dirty="0">
              <a:solidFill>
                <a:schemeClr val="bg1">
                  <a:lumMod val="95000"/>
                </a:schemeClr>
              </a:solidFill>
              <a:latin typeface="Lato Light"/>
              <a:ea typeface="Lato Light"/>
              <a:cs typeface="Lato Light"/>
            </a:endParaRPr>
          </a:p>
          <a:p>
            <a:pPr algn="ctr"/>
            <a:r>
              <a:rPr lang="en-US" sz="3800" b="1" dirty="0">
                <a:solidFill>
                  <a:schemeClr val="bg1">
                    <a:lumMod val="95000"/>
                  </a:schemeClr>
                </a:solidFill>
                <a:latin typeface="Raleway"/>
              </a:rPr>
              <a:t>Strong candidate for a pure DD* molecular state!</a:t>
            </a:r>
            <a:endParaRPr lang="en-US" sz="3800" b="1" dirty="0">
              <a:solidFill>
                <a:schemeClr val="bg1">
                  <a:lumMod val="95000"/>
                </a:schemeClr>
              </a:solidFill>
              <a:ea typeface="Lato Light"/>
              <a:cs typeface="Lato Light"/>
            </a:endParaRPr>
          </a:p>
        </p:txBody>
      </p:sp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17051463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Montserrat"/>
              </a:rPr>
              <a:t>The landmark of 2021: Observation of </a:t>
            </a:r>
            <a:r>
              <a:rPr lang="en-US" sz="6000" b="1" err="1">
                <a:solidFill>
                  <a:schemeClr val="accent2">
                    <a:lumMod val="75000"/>
                  </a:schemeClr>
                </a:solidFill>
                <a:latin typeface="Montserrat"/>
              </a:rPr>
              <a:t>T</a:t>
            </a:r>
            <a:r>
              <a:rPr lang="en-US" sz="6000" b="1" baseline="-25000" err="1">
                <a:solidFill>
                  <a:schemeClr val="accent2">
                    <a:lumMod val="75000"/>
                  </a:schemeClr>
                </a:solidFill>
                <a:latin typeface="Montserrat"/>
              </a:rPr>
              <a:t>cc</a:t>
            </a:r>
            <a:r>
              <a:rPr lang="en-US" sz="6000" b="1" baseline="30000">
                <a:solidFill>
                  <a:schemeClr val="accent2">
                    <a:lumMod val="75000"/>
                  </a:schemeClr>
                </a:solidFill>
                <a:latin typeface="Montserrat"/>
              </a:rPr>
              <a:t>+</a:t>
            </a:r>
            <a:endParaRPr lang="en-US" sz="6000" baseline="30000">
              <a:solidFill>
                <a:schemeClr val="accent2">
                  <a:lumMod val="75000"/>
                </a:schemeClr>
              </a:solidFill>
              <a:ea typeface="Lato Light"/>
              <a:cs typeface="Lato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AE8AC-9186-2FC5-B2CA-BC098C9FB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486" y="2563736"/>
            <a:ext cx="9355174" cy="8732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8A1F6-A417-BEA3-EB15-73B5CCD8BD34}"/>
              </a:ext>
            </a:extLst>
          </p:cNvPr>
          <p:cNvSpPr txBox="1"/>
          <p:nvPr/>
        </p:nvSpPr>
        <p:spPr>
          <a:xfrm>
            <a:off x="1496332" y="2283876"/>
            <a:ext cx="1218374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  <a:latin typeface="Lucida Calligraphy"/>
                <a:ea typeface="Lato Light"/>
                <a:cs typeface="Lato Light"/>
              </a:rPr>
              <a:t>J</a:t>
            </a:r>
            <a:r>
              <a:rPr lang="en-US" baseline="30000" dirty="0">
                <a:solidFill>
                  <a:schemeClr val="accent1"/>
                </a:solidFill>
                <a:latin typeface="Lucida Calligraphy"/>
                <a:ea typeface="Lato Light"/>
                <a:cs typeface="Lato Light"/>
              </a:rPr>
              <a:t>P</a:t>
            </a:r>
            <a:r>
              <a:rPr lang="en-US" dirty="0">
                <a:solidFill>
                  <a:schemeClr val="accent1"/>
                </a:solidFill>
                <a:latin typeface="Lucida Calligraphy"/>
                <a:ea typeface="Lato Light"/>
                <a:cs typeface="Lato Light"/>
              </a:rPr>
              <a:t>=1</a:t>
            </a:r>
            <a:r>
              <a:rPr lang="en-US" baseline="30000" dirty="0">
                <a:solidFill>
                  <a:schemeClr val="accent1"/>
                </a:solidFill>
                <a:latin typeface="Lucida Calligraphy"/>
                <a:ea typeface="Lato Light"/>
                <a:cs typeface="Lato Light"/>
              </a:rPr>
              <a:t>+</a:t>
            </a:r>
            <a:r>
              <a:rPr lang="en-US" dirty="0">
                <a:solidFill>
                  <a:schemeClr val="accent1"/>
                </a:solidFill>
                <a:latin typeface="Cambria Math"/>
                <a:ea typeface="Lato Light"/>
                <a:cs typeface="Lato Light"/>
              </a:rPr>
              <a:t> 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state decaying to DD* in S-wave</a:t>
            </a:r>
          </a:p>
          <a:p>
            <a:endParaRPr lang="en-US" dirty="0">
              <a:solidFill>
                <a:srgbClr val="0070C0"/>
              </a:solidFill>
              <a:latin typeface="Cambria Math"/>
              <a:ea typeface="Lato Light"/>
              <a:cs typeface="Lato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D438E-B533-3822-234B-1E0224E0D624}"/>
              </a:ext>
            </a:extLst>
          </p:cNvPr>
          <p:cNvSpPr txBox="1"/>
          <p:nvPr/>
        </p:nvSpPr>
        <p:spPr>
          <a:xfrm>
            <a:off x="12557837" y="11475055"/>
            <a:ext cx="1161626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3200" b="1" err="1">
                <a:solidFill>
                  <a:schemeClr val="accent2">
                    <a:lumMod val="75000"/>
                  </a:schemeClr>
                </a:solidFill>
                <a:latin typeface="Cambria Math"/>
                <a:ea typeface="Lato Light"/>
                <a:cs typeface="Lato Light"/>
              </a:rPr>
              <a:t>LHCb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Cambria Math"/>
                <a:ea typeface="Lato Light"/>
                <a:cs typeface="Lato Light"/>
              </a:rPr>
              <a:t> Coll, Nature Phys. 18 (2022), 751; </a:t>
            </a:r>
            <a:endParaRPr lang="en-US" b="1">
              <a:solidFill>
                <a:schemeClr val="accent2">
                  <a:lumMod val="75000"/>
                </a:schemeClr>
              </a:solidFill>
              <a:latin typeface="Cambria Math"/>
              <a:ea typeface="Cambria Math"/>
            </a:endParaRPr>
          </a:p>
          <a:p>
            <a:pPr algn="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Cambria Math"/>
                <a:ea typeface="Lato Light"/>
                <a:cs typeface="Lato Light"/>
              </a:rPr>
              <a:t>                  Nature Commun. 13 (2022) 3351.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5BF72F-F36D-EC58-763A-02F71F7E9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382" y="7564291"/>
            <a:ext cx="7292468" cy="5859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E8924E-B6BC-CB92-233C-93FB0CE9C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73" y="7571783"/>
            <a:ext cx="6935617" cy="6003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3C4B0-7E5E-7C25-6413-472F20E72B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71" t="3744" r="290" b="-6643"/>
          <a:stretch/>
        </p:blipFill>
        <p:spPr>
          <a:xfrm>
            <a:off x="14075778" y="2285375"/>
            <a:ext cx="4713306" cy="1283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Shape 2540">
            <a:extLst>
              <a:ext uri="{FF2B5EF4-FFF2-40B4-BE49-F238E27FC236}">
                <a16:creationId xmlns:a16="http://schemas.microsoft.com/office/drawing/2014/main" id="{37385E2D-B01D-2439-D0D4-B0E5B824EDE4}"/>
              </a:ext>
            </a:extLst>
          </p:cNvPr>
          <p:cNvSpPr/>
          <p:nvPr/>
        </p:nvSpPr>
        <p:spPr>
          <a:xfrm>
            <a:off x="764584" y="256256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4" name="Shape 2540">
            <a:extLst>
              <a:ext uri="{FF2B5EF4-FFF2-40B4-BE49-F238E27FC236}">
                <a16:creationId xmlns:a16="http://schemas.microsoft.com/office/drawing/2014/main" id="{0ADD5D9E-1B68-6356-8032-BAF6CE1F3D2F}"/>
              </a:ext>
            </a:extLst>
          </p:cNvPr>
          <p:cNvSpPr/>
          <p:nvPr/>
        </p:nvSpPr>
        <p:spPr>
          <a:xfrm>
            <a:off x="764584" y="342411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6" name="Shape 2540">
            <a:extLst>
              <a:ext uri="{FF2B5EF4-FFF2-40B4-BE49-F238E27FC236}">
                <a16:creationId xmlns:a16="http://schemas.microsoft.com/office/drawing/2014/main" id="{CD73AB9E-943B-C8C7-FEED-123E281004F5}"/>
              </a:ext>
            </a:extLst>
          </p:cNvPr>
          <p:cNvSpPr/>
          <p:nvPr/>
        </p:nvSpPr>
        <p:spPr>
          <a:xfrm>
            <a:off x="764584" y="4285653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164D4D-D8B8-3F24-6199-E780F5155E8E}"/>
              </a:ext>
            </a:extLst>
          </p:cNvPr>
          <p:cNvSpPr txBox="1"/>
          <p:nvPr/>
        </p:nvSpPr>
        <p:spPr>
          <a:xfrm>
            <a:off x="1496523" y="3127502"/>
            <a:ext cx="1193243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Isoscalar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 due to absence of signal in D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0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D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+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 and D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+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D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0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π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+</a:t>
            </a:r>
            <a:endParaRPr lang="en-US" dirty="0">
              <a:solidFill>
                <a:schemeClr val="accent1"/>
              </a:solidFill>
              <a:latin typeface="Raleway Medium" pitchFamily="2" charset="0"/>
            </a:endParaRPr>
          </a:p>
          <a:p>
            <a:endParaRPr lang="en-US" dirty="0">
              <a:solidFill>
                <a:srgbClr val="5F5F5F"/>
              </a:solidFill>
              <a:latin typeface="Cambria Math"/>
              <a:ea typeface="Lato Light"/>
              <a:cs typeface="Lato Light"/>
            </a:endParaRPr>
          </a:p>
          <a:p>
            <a:endParaRPr lang="en-US" dirty="0">
              <a:solidFill>
                <a:srgbClr val="0070C0"/>
              </a:solidFill>
              <a:latin typeface="Cambria Math"/>
              <a:ea typeface="Lato Light"/>
              <a:cs typeface="Lato Ligh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F7D8E8-D7E9-54D5-21C8-5C373C0F6837}"/>
              </a:ext>
            </a:extLst>
          </p:cNvPr>
          <p:cNvSpPr txBox="1"/>
          <p:nvPr/>
        </p:nvSpPr>
        <p:spPr>
          <a:xfrm>
            <a:off x="1496569" y="3989077"/>
            <a:ext cx="1257867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No isospin violation in couplings to D*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+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D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0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 and D*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0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D</a:t>
            </a:r>
            <a:r>
              <a:rPr lang="en-US" baseline="30000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+</a:t>
            </a:r>
            <a:endParaRPr lang="en-US" dirty="0">
              <a:solidFill>
                <a:schemeClr val="accent1"/>
              </a:solidFill>
              <a:latin typeface="Raleway Medium" pitchFamily="2" charset="0"/>
            </a:endParaRPr>
          </a:p>
          <a:p>
            <a:endParaRPr lang="en-US" dirty="0">
              <a:solidFill>
                <a:schemeClr val="tx1">
                  <a:lumMod val="75000"/>
                </a:schemeClr>
              </a:solidFill>
              <a:latin typeface="Cambria Math"/>
              <a:ea typeface="Lato Light"/>
              <a:cs typeface="Lato Light"/>
            </a:endParaRPr>
          </a:p>
          <a:p>
            <a:endParaRPr lang="en-US" dirty="0">
              <a:solidFill>
                <a:srgbClr val="0070C0"/>
              </a:solidFill>
              <a:latin typeface="Cambria Math"/>
              <a:ea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15643425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5" name="TextBox 44">
            <a:extLst>
              <a:ext uri="{FF2B5EF4-FFF2-40B4-BE49-F238E27FC236}">
                <a16:creationId xmlns:a16="http://schemas.microsoft.com/office/drawing/2014/main" id="{83BA0532-B440-482E-9D54-CB1F7031A5B2}"/>
              </a:ext>
            </a:extLst>
          </p:cNvPr>
          <p:cNvSpPr txBox="1"/>
          <p:nvPr/>
        </p:nvSpPr>
        <p:spPr>
          <a:xfrm>
            <a:off x="1754601" y="2185826"/>
            <a:ext cx="218052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Raleway"/>
              </a:rPr>
              <a:t>Heavy-Quark Spin Symmetry predicts that the D*D* and DD* interactions in I(J</a:t>
            </a:r>
            <a:r>
              <a:rPr lang="en-US" baseline="30000" dirty="0">
                <a:solidFill>
                  <a:schemeClr val="tx2"/>
                </a:solidFill>
                <a:latin typeface="Raleway"/>
              </a:rPr>
              <a:t>P</a:t>
            </a:r>
            <a:r>
              <a:rPr lang="en-US" dirty="0">
                <a:solidFill>
                  <a:schemeClr val="tx2"/>
                </a:solidFill>
                <a:latin typeface="Raleway"/>
              </a:rPr>
              <a:t>) are related:</a:t>
            </a:r>
            <a:endParaRPr lang="en-US" dirty="0">
              <a:solidFill>
                <a:schemeClr val="tx2"/>
              </a:solidFill>
              <a:latin typeface="Raleway"/>
              <a:ea typeface="Lato Light"/>
              <a:cs typeface="Lato Light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18EDDA65-0B18-4E23-973C-08DCAD8A4C39}"/>
              </a:ext>
            </a:extLst>
          </p:cNvPr>
          <p:cNvSpPr/>
          <p:nvPr/>
        </p:nvSpPr>
        <p:spPr>
          <a:xfrm>
            <a:off x="992614" y="219329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54CF2-9E53-2810-C042-3E5CF9D33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5" y="3317601"/>
            <a:ext cx="15391757" cy="930102"/>
          </a:xfrm>
          <a:prstGeom prst="rect">
            <a:avLst/>
          </a:prstGeom>
        </p:spPr>
      </p:pic>
      <p:sp>
        <p:nvSpPr>
          <p:cNvPr id="12" name="TextBox 44">
            <a:extLst>
              <a:ext uri="{FF2B5EF4-FFF2-40B4-BE49-F238E27FC236}">
                <a16:creationId xmlns:a16="http://schemas.microsoft.com/office/drawing/2014/main" id="{DB389959-78AC-F282-9C44-A08028AF67E4}"/>
              </a:ext>
            </a:extLst>
          </p:cNvPr>
          <p:cNvSpPr txBox="1"/>
          <p:nvPr/>
        </p:nvSpPr>
        <p:spPr>
          <a:xfrm>
            <a:off x="1711236" y="4812752"/>
            <a:ext cx="218052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Raleway"/>
              </a:rPr>
              <a:t>Then, if </a:t>
            </a:r>
            <a:r>
              <a:rPr lang="en-US" dirty="0" err="1">
                <a:solidFill>
                  <a:schemeClr val="tx2"/>
                </a:solidFill>
                <a:latin typeface="Raleway"/>
              </a:rPr>
              <a:t>T</a:t>
            </a:r>
            <a:r>
              <a:rPr lang="en-US" baseline="-25000" dirty="0" err="1">
                <a:solidFill>
                  <a:schemeClr val="tx2"/>
                </a:solidFill>
                <a:latin typeface="Raleway"/>
              </a:rPr>
              <a:t>cc</a:t>
            </a:r>
            <a:r>
              <a:rPr lang="en-US" dirty="0">
                <a:solidFill>
                  <a:schemeClr val="tx2"/>
                </a:solidFill>
                <a:latin typeface="Raleway"/>
              </a:rPr>
              <a:t> is a shallow DD* molecule, a heavy partner should exist in the D*D* system              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Raleway"/>
              </a:rPr>
              <a:t>T</a:t>
            </a:r>
            <a:r>
              <a:rPr lang="en-US" b="1" baseline="-25000" dirty="0" err="1">
                <a:solidFill>
                  <a:schemeClr val="accent2">
                    <a:lumMod val="75000"/>
                  </a:schemeClr>
                </a:solidFill>
                <a:latin typeface="Raleway"/>
              </a:rPr>
              <a:t>cc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Raleway"/>
              </a:rPr>
              <a:t>*</a:t>
            </a:r>
            <a:endParaRPr lang="en-US" b="1" dirty="0">
              <a:solidFill>
                <a:schemeClr val="accent2">
                  <a:lumMod val="75000"/>
                </a:schemeClr>
              </a:solidFill>
              <a:ea typeface="Lato Light"/>
              <a:cs typeface="Lato Light"/>
            </a:endParaRPr>
          </a:p>
        </p:txBody>
      </p:sp>
      <p:sp>
        <p:nvSpPr>
          <p:cNvPr id="13" name="Shape 2540">
            <a:extLst>
              <a:ext uri="{FF2B5EF4-FFF2-40B4-BE49-F238E27FC236}">
                <a16:creationId xmlns:a16="http://schemas.microsoft.com/office/drawing/2014/main" id="{23C221AF-A5CC-7714-8511-7F42B7D0E033}"/>
              </a:ext>
            </a:extLst>
          </p:cNvPr>
          <p:cNvSpPr/>
          <p:nvPr/>
        </p:nvSpPr>
        <p:spPr>
          <a:xfrm>
            <a:off x="949349" y="482022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8C55BE0-DA4C-DD9B-61AB-D16204E6DB1C}"/>
              </a:ext>
            </a:extLst>
          </p:cNvPr>
          <p:cNvSpPr/>
          <p:nvPr/>
        </p:nvSpPr>
        <p:spPr>
          <a:xfrm>
            <a:off x="20094156" y="5026701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id="{6DBE396C-A345-BBD3-4E08-541B65D53545}"/>
              </a:ext>
            </a:extLst>
          </p:cNvPr>
          <p:cNvSpPr txBox="1"/>
          <p:nvPr/>
        </p:nvSpPr>
        <p:spPr>
          <a:xfrm>
            <a:off x="1710946" y="6018554"/>
            <a:ext cx="218052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Raleway"/>
              </a:rPr>
              <a:t>In this talk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aleway"/>
              </a:rPr>
              <a:t>: Explore the universality of the D*D*D* systems in 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Calligraphy"/>
              </a:rPr>
              <a:t>J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Lucida Calligraphy"/>
              </a:rPr>
              <a:t>P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Calligraphy"/>
              </a:rPr>
              <a:t>=0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Lucida Calligraphy"/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aleway"/>
              </a:rPr>
              <a:t> sector, with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Lucida Calligraphy"/>
              </a:rPr>
              <a:t>I=1/2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Lucida Calligraphy"/>
              <a:ea typeface="Lato Light"/>
              <a:cs typeface="Lato Light"/>
            </a:endParaRPr>
          </a:p>
        </p:txBody>
      </p:sp>
      <p:sp>
        <p:nvSpPr>
          <p:cNvPr id="17" name="Shape 2540">
            <a:extLst>
              <a:ext uri="{FF2B5EF4-FFF2-40B4-BE49-F238E27FC236}">
                <a16:creationId xmlns:a16="http://schemas.microsoft.com/office/drawing/2014/main" id="{872457CF-EDA6-63AC-83D9-8BB18AD67293}"/>
              </a:ext>
            </a:extLst>
          </p:cNvPr>
          <p:cNvSpPr/>
          <p:nvPr/>
        </p:nvSpPr>
        <p:spPr>
          <a:xfrm>
            <a:off x="949160" y="602602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6EF052-61A2-7002-00F4-E6583701FD4D}"/>
              </a:ext>
            </a:extLst>
          </p:cNvPr>
          <p:cNvSpPr txBox="1"/>
          <p:nvPr/>
        </p:nvSpPr>
        <p:spPr>
          <a:xfrm>
            <a:off x="1760301" y="7152437"/>
            <a:ext cx="2154756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+mj-lt"/>
                <a:ea typeface="Lato Light"/>
                <a:cs typeface="Lato Light"/>
              </a:rPr>
              <a:t>Identical bosons, simpler calculation</a:t>
            </a:r>
          </a:p>
          <a:p>
            <a:pPr marL="571500" indent="-57150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+mj-lt"/>
                <a:ea typeface="Lato Light"/>
                <a:cs typeface="Lato Light"/>
              </a:rPr>
              <a:t>In </a:t>
            </a:r>
            <a:r>
              <a:rPr lang="en-US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J</a:t>
            </a:r>
            <a:r>
              <a:rPr lang="en-US" baseline="30000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P</a:t>
            </a:r>
            <a:r>
              <a:rPr lang="en-US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=0</a:t>
            </a:r>
            <a:r>
              <a:rPr lang="en-US" baseline="30000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-</a:t>
            </a:r>
            <a:r>
              <a:rPr lang="en-US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j-lt"/>
                <a:ea typeface="Lato Light"/>
                <a:cs typeface="Lato Light"/>
              </a:rPr>
              <a:t>all D*D* pairs are in relative </a:t>
            </a:r>
            <a:r>
              <a:rPr lang="en-US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(I)J</a:t>
            </a:r>
            <a:r>
              <a:rPr lang="en-US" baseline="30000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P</a:t>
            </a:r>
            <a:r>
              <a:rPr lang="en-US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=(0)1</a:t>
            </a:r>
            <a:r>
              <a:rPr lang="en-US" baseline="30000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+       </a:t>
            </a:r>
            <a:r>
              <a:rPr lang="en-US" dirty="0">
                <a:solidFill>
                  <a:schemeClr val="accent1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       </a:t>
            </a:r>
            <a:r>
              <a:rPr lang="en-US" dirty="0">
                <a:solidFill>
                  <a:schemeClr val="accent1"/>
                </a:solidFill>
                <a:latin typeface="+mj-lt"/>
                <a:ea typeface="Lato Light"/>
                <a:cs typeface="Lato Light"/>
              </a:rPr>
              <a:t>Nearly-resonant attractive interactions</a:t>
            </a:r>
          </a:p>
        </p:txBody>
      </p:sp>
      <p:sp>
        <p:nvSpPr>
          <p:cNvPr id="21" name="TextBox 44">
            <a:extLst>
              <a:ext uri="{FF2B5EF4-FFF2-40B4-BE49-F238E27FC236}">
                <a16:creationId xmlns:a16="http://schemas.microsoft.com/office/drawing/2014/main" id="{D5A97F9E-CA0C-5177-DD59-A8EC36B55793}"/>
              </a:ext>
            </a:extLst>
          </p:cNvPr>
          <p:cNvSpPr txBox="1"/>
          <p:nvPr/>
        </p:nvSpPr>
        <p:spPr>
          <a:xfrm>
            <a:off x="1732197" y="9076124"/>
            <a:ext cx="218052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latin typeface="Raleway" pitchFamily="2" charset="0"/>
              </a:rPr>
              <a:t>Conditions for the Efimov effect are met in this system!</a:t>
            </a:r>
            <a:endParaRPr lang="en-US" dirty="0">
              <a:solidFill>
                <a:srgbClr val="C00000"/>
              </a:solidFill>
              <a:latin typeface="Raleway" pitchFamily="2" charset="0"/>
            </a:endParaRPr>
          </a:p>
        </p:txBody>
      </p:sp>
      <p:sp>
        <p:nvSpPr>
          <p:cNvPr id="22" name="Shape 2540">
            <a:extLst>
              <a:ext uri="{FF2B5EF4-FFF2-40B4-BE49-F238E27FC236}">
                <a16:creationId xmlns:a16="http://schemas.microsoft.com/office/drawing/2014/main" id="{C977F043-61DF-F54F-F152-F9D33939F841}"/>
              </a:ext>
            </a:extLst>
          </p:cNvPr>
          <p:cNvSpPr/>
          <p:nvPr/>
        </p:nvSpPr>
        <p:spPr>
          <a:xfrm>
            <a:off x="970512" y="908359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F93F304-10D0-7044-66F7-87D81068F49D}"/>
              </a:ext>
            </a:extLst>
          </p:cNvPr>
          <p:cNvSpPr/>
          <p:nvPr/>
        </p:nvSpPr>
        <p:spPr>
          <a:xfrm>
            <a:off x="12534085" y="8134761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4">
            <a:extLst>
              <a:ext uri="{FF2B5EF4-FFF2-40B4-BE49-F238E27FC236}">
                <a16:creationId xmlns:a16="http://schemas.microsoft.com/office/drawing/2014/main" id="{0EDA9CC8-604C-2109-6F7F-68408BFB8396}"/>
              </a:ext>
            </a:extLst>
          </p:cNvPr>
          <p:cNvSpPr txBox="1"/>
          <p:nvPr/>
        </p:nvSpPr>
        <p:spPr>
          <a:xfrm>
            <a:off x="1714444" y="10032516"/>
            <a:ext cx="218052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Raleway"/>
              </a:rPr>
              <a:t>Other works that have explored 3-body systems with charmed mesons: 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Shape 2540">
            <a:extLst>
              <a:ext uri="{FF2B5EF4-FFF2-40B4-BE49-F238E27FC236}">
                <a16:creationId xmlns:a16="http://schemas.microsoft.com/office/drawing/2014/main" id="{563F6104-605D-4CB4-A764-472FF49EFEF1}"/>
              </a:ext>
            </a:extLst>
          </p:cNvPr>
          <p:cNvSpPr/>
          <p:nvPr/>
        </p:nvSpPr>
        <p:spPr>
          <a:xfrm>
            <a:off x="952391" y="1003998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315A4D-5828-9171-7AA4-2F558FA123FA}"/>
              </a:ext>
            </a:extLst>
          </p:cNvPr>
          <p:cNvSpPr txBox="1"/>
          <p:nvPr/>
        </p:nvSpPr>
        <p:spPr>
          <a:xfrm>
            <a:off x="2019018" y="10979124"/>
            <a:ext cx="13911936" cy="19462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+mj-lt"/>
                <a:ea typeface="Lato Light"/>
                <a:cs typeface="Lato Light"/>
              </a:rPr>
              <a:t>DDD* state with ½(1</a:t>
            </a:r>
            <a:r>
              <a:rPr lang="en-US" sz="2800" baseline="30000" dirty="0">
                <a:solidFill>
                  <a:schemeClr val="tx2"/>
                </a:solidFill>
                <a:latin typeface="+mj-lt"/>
                <a:ea typeface="Lato Light"/>
                <a:cs typeface="Lato Light"/>
              </a:rPr>
              <a:t>-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Lato Light"/>
                <a:cs typeface="Lato Light"/>
              </a:rPr>
              <a:t>): </a:t>
            </a:r>
            <a:r>
              <a:rPr lang="en-US" sz="2800" dirty="0">
                <a:solidFill>
                  <a:srgbClr val="7030A0"/>
                </a:solidFill>
                <a:latin typeface="+mj-lt"/>
                <a:ea typeface="Lato Light"/>
                <a:cs typeface="Lato Light"/>
              </a:rPr>
              <a:t> T.-W. Wu et al, PRD105, L031505 (2022)</a:t>
            </a:r>
            <a:endParaRPr lang="en-US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+mj-lt"/>
                <a:ea typeface="Lato Light"/>
                <a:cs typeface="Lato Light"/>
              </a:rPr>
              <a:t>DD*D* and D*D*D* states: </a:t>
            </a:r>
            <a:r>
              <a:rPr lang="en-US" sz="2800" dirty="0">
                <a:solidFill>
                  <a:srgbClr val="7030A0"/>
                </a:solidFill>
                <a:latin typeface="+mj-lt"/>
                <a:ea typeface="Lato Light"/>
                <a:cs typeface="Lato Light"/>
              </a:rPr>
              <a:t>S.-Q. Luo et al, PRD105, 074033 (2022)</a:t>
            </a:r>
            <a:endParaRPr lang="en-US" dirty="0">
              <a:solidFill>
                <a:srgbClr val="7F7F7F"/>
              </a:solidFill>
              <a:latin typeface="+mj-lt"/>
              <a:ea typeface="Lato Light"/>
              <a:cs typeface="Lato Light"/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+mj-lt"/>
                <a:ea typeface="Lato Light"/>
                <a:cs typeface="Lato Light"/>
              </a:rPr>
              <a:t>D*D*D* states: </a:t>
            </a:r>
            <a:r>
              <a:rPr lang="en-US" sz="2800" dirty="0">
                <a:solidFill>
                  <a:srgbClr val="7030A0"/>
                </a:solidFill>
                <a:latin typeface="+mj-lt"/>
                <a:ea typeface="Lato Light"/>
                <a:cs typeface="Lato Light"/>
              </a:rPr>
              <a:t>M. Bayar et al, Eur. Phys. J. C 83, 46 (2023)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4AAC6FF9-B341-A34B-B0A9-0640D78A76BC}"/>
              </a:ext>
            </a:extLst>
          </p:cNvPr>
          <p:cNvSpPr txBox="1"/>
          <p:nvPr/>
        </p:nvSpPr>
        <p:spPr>
          <a:xfrm>
            <a:off x="1321791" y="454197"/>
            <a:ext cx="1661224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Prediction of the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Montserrat"/>
              </a:rPr>
              <a:t>T</a:t>
            </a:r>
            <a:r>
              <a:rPr lang="en-US" sz="6000" b="1" baseline="-25000" dirty="0" err="1">
                <a:solidFill>
                  <a:schemeClr val="accent2">
                    <a:lumMod val="75000"/>
                  </a:schemeClr>
                </a:solidFill>
                <a:latin typeface="Montserrat"/>
              </a:rPr>
              <a:t>cc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* and D*D*D* system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750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0" grpId="0"/>
      <p:bldP spid="21" grpId="0"/>
      <p:bldP spid="22" grpId="0" animBg="1"/>
      <p:bldP spid="3" grpId="0" animBg="1"/>
      <p:bldP spid="11" grpId="0"/>
      <p:bldP spid="14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>
          <a:xfrm>
            <a:off x="0" y="0"/>
            <a:ext cx="24377650" cy="13716000"/>
          </a:xfrm>
        </p:spPr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14755963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Two-Body Interaction: The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T</a:t>
            </a:r>
            <a:r>
              <a:rPr lang="en-US" sz="6000" b="1" baseline="-25000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cc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* state</a:t>
            </a:r>
          </a:p>
        </p:txBody>
      </p:sp>
      <p:pic>
        <p:nvPicPr>
          <p:cNvPr id="2" name="Picture 1" descr="A black and white math symbol&#10;&#10;Description automatically generated">
            <a:extLst>
              <a:ext uri="{FF2B5EF4-FFF2-40B4-BE49-F238E27FC236}">
                <a16:creationId xmlns:a16="http://schemas.microsoft.com/office/drawing/2014/main" id="{149812B2-7AA8-ADDA-871E-B77B21F52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110" y="2063973"/>
            <a:ext cx="4877832" cy="818476"/>
          </a:xfrm>
          <a:prstGeom prst="rect">
            <a:avLst/>
          </a:prstGeom>
        </p:spPr>
      </p:pic>
      <p:pic>
        <p:nvPicPr>
          <p:cNvPr id="8" name="Picture 7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8D2ADA62-3D8A-7501-57F8-223E3E76C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096" y="8614853"/>
            <a:ext cx="8646444" cy="1299449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CF77C31-1B0C-8FA3-2F4B-2C44DE870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049" y="3009256"/>
            <a:ext cx="6601375" cy="1340452"/>
          </a:xfrm>
          <a:prstGeom prst="rect">
            <a:avLst/>
          </a:prstGeom>
        </p:spPr>
      </p:pic>
      <p:sp>
        <p:nvSpPr>
          <p:cNvPr id="13" name="TextBox 44">
            <a:extLst>
              <a:ext uri="{FF2B5EF4-FFF2-40B4-BE49-F238E27FC236}">
                <a16:creationId xmlns:a16="http://schemas.microsoft.com/office/drawing/2014/main" id="{EE4A7BFD-BFE3-CD17-0A68-A3C953A9CA6A}"/>
              </a:ext>
            </a:extLst>
          </p:cNvPr>
          <p:cNvSpPr txBox="1"/>
          <p:nvPr/>
        </p:nvSpPr>
        <p:spPr>
          <a:xfrm>
            <a:off x="2080165" y="2186782"/>
            <a:ext cx="1405263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Two-body amplitude from Bethe-Salpeter equation:</a:t>
            </a:r>
            <a:endParaRPr lang="en-US" dirty="0">
              <a:latin typeface="Raleway Medium" pitchFamily="2" charset="0"/>
            </a:endParaRPr>
          </a:p>
        </p:txBody>
      </p:sp>
      <p:sp>
        <p:nvSpPr>
          <p:cNvPr id="15" name="Shape 2540">
            <a:extLst>
              <a:ext uri="{FF2B5EF4-FFF2-40B4-BE49-F238E27FC236}">
                <a16:creationId xmlns:a16="http://schemas.microsoft.com/office/drawing/2014/main" id="{94D0036E-41E5-97C0-09CD-F697DCA7ED0F}"/>
              </a:ext>
            </a:extLst>
          </p:cNvPr>
          <p:cNvSpPr/>
          <p:nvPr/>
        </p:nvSpPr>
        <p:spPr>
          <a:xfrm>
            <a:off x="1263536" y="219425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id="{40345701-4E48-092C-0D3A-06DB0BF51D78}"/>
              </a:ext>
            </a:extLst>
          </p:cNvPr>
          <p:cNvSpPr txBox="1"/>
          <p:nvPr/>
        </p:nvSpPr>
        <p:spPr>
          <a:xfrm>
            <a:off x="2080385" y="3331152"/>
            <a:ext cx="1405263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Two meson interaction:</a:t>
            </a:r>
          </a:p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(</a:t>
            </a:r>
            <a:r>
              <a:rPr lang="en-US" sz="3000" dirty="0">
                <a:solidFill>
                  <a:srgbClr val="7030A0"/>
                </a:solidFill>
                <a:latin typeface="Corbel" panose="020B0503020204020204" pitchFamily="34" charset="0"/>
              </a:rPr>
              <a:t>Montesinos:2023qbx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)</a:t>
            </a:r>
          </a:p>
        </p:txBody>
      </p:sp>
      <p:sp>
        <p:nvSpPr>
          <p:cNvPr id="17" name="Shape 2540">
            <a:extLst>
              <a:ext uri="{FF2B5EF4-FFF2-40B4-BE49-F238E27FC236}">
                <a16:creationId xmlns:a16="http://schemas.microsoft.com/office/drawing/2014/main" id="{52D562A0-ED20-D1BA-39B3-00DE0B10C8E6}"/>
              </a:ext>
            </a:extLst>
          </p:cNvPr>
          <p:cNvSpPr/>
          <p:nvPr/>
        </p:nvSpPr>
        <p:spPr>
          <a:xfrm>
            <a:off x="1263693" y="335769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8" name="TextBox 44">
            <a:extLst>
              <a:ext uri="{FF2B5EF4-FFF2-40B4-BE49-F238E27FC236}">
                <a16:creationId xmlns:a16="http://schemas.microsoft.com/office/drawing/2014/main" id="{9606FE04-83AE-FAA0-7346-69D6BBF21880}"/>
              </a:ext>
            </a:extLst>
          </p:cNvPr>
          <p:cNvSpPr txBox="1"/>
          <p:nvPr/>
        </p:nvSpPr>
        <p:spPr>
          <a:xfrm>
            <a:off x="2080604" y="7584316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Relativistic two-meson loop function. Regularized via sharp cutoff </a:t>
            </a:r>
            <a:r>
              <a:rPr lang="en-US" sz="3200" dirty="0">
                <a:solidFill>
                  <a:schemeClr val="tx2"/>
                </a:solidFill>
                <a:latin typeface="Symbol"/>
                <a:sym typeface="Symbol"/>
              </a:rPr>
              <a:t>L</a:t>
            </a:r>
          </a:p>
        </p:txBody>
      </p:sp>
      <p:sp>
        <p:nvSpPr>
          <p:cNvPr id="19" name="Shape 2540">
            <a:extLst>
              <a:ext uri="{FF2B5EF4-FFF2-40B4-BE49-F238E27FC236}">
                <a16:creationId xmlns:a16="http://schemas.microsoft.com/office/drawing/2014/main" id="{01BA61A8-D5D1-7A08-BEB5-7385371EF16C}"/>
              </a:ext>
            </a:extLst>
          </p:cNvPr>
          <p:cNvSpPr/>
          <p:nvPr/>
        </p:nvSpPr>
        <p:spPr>
          <a:xfrm>
            <a:off x="1263845" y="759179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20" name="Picture 19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0A855627-96B0-63D6-A216-29C87241B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8071" y="8443443"/>
            <a:ext cx="10943859" cy="1501953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9C06ABE9-8B5F-D791-289B-DD32EEBDAE3E}"/>
              </a:ext>
            </a:extLst>
          </p:cNvPr>
          <p:cNvSpPr/>
          <p:nvPr/>
        </p:nvSpPr>
        <p:spPr>
          <a:xfrm>
            <a:off x="11015137" y="8882142"/>
            <a:ext cx="1029907" cy="62938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black number and a white background&#10;&#10;Description automatically generated">
            <a:extLst>
              <a:ext uri="{FF2B5EF4-FFF2-40B4-BE49-F238E27FC236}">
                <a16:creationId xmlns:a16="http://schemas.microsoft.com/office/drawing/2014/main" id="{35256097-4894-6929-B62B-19ADABC53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2619" y="9967152"/>
            <a:ext cx="2675393" cy="495142"/>
          </a:xfrm>
          <a:prstGeom prst="rect">
            <a:avLst/>
          </a:prstGeom>
        </p:spPr>
      </p:pic>
      <p:pic>
        <p:nvPicPr>
          <p:cNvPr id="23" name="Picture 22" descr="A black number on a white background&#10;&#10;Description automatically generated">
            <a:extLst>
              <a:ext uri="{FF2B5EF4-FFF2-40B4-BE49-F238E27FC236}">
                <a16:creationId xmlns:a16="http://schemas.microsoft.com/office/drawing/2014/main" id="{8E9C85AB-195A-A9C8-E0B6-A9781958F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14128" y="2705346"/>
            <a:ext cx="3142978" cy="600075"/>
          </a:xfrm>
          <a:prstGeom prst="rect">
            <a:avLst/>
          </a:prstGeom>
        </p:spPr>
      </p:pic>
      <p:sp>
        <p:nvSpPr>
          <p:cNvPr id="25" name="TextBox 44">
            <a:extLst>
              <a:ext uri="{FF2B5EF4-FFF2-40B4-BE49-F238E27FC236}">
                <a16:creationId xmlns:a16="http://schemas.microsoft.com/office/drawing/2014/main" id="{17835057-6257-7A05-175B-DC7C7E133323}"/>
              </a:ext>
            </a:extLst>
          </p:cNvPr>
          <p:cNvSpPr txBox="1"/>
          <p:nvPr/>
        </p:nvSpPr>
        <p:spPr>
          <a:xfrm>
            <a:off x="8564704" y="10674066"/>
            <a:ext cx="10104141" cy="2476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Lucida Calligraphy"/>
                <a:ea typeface="Lato Light"/>
                <a:cs typeface="Lato Light"/>
              </a:rPr>
              <a:t>B</a:t>
            </a:r>
            <a:r>
              <a:rPr lang="en-US" i="1" baseline="-25000" dirty="0">
                <a:solidFill>
                  <a:schemeClr val="tx2"/>
                </a:solidFill>
                <a:latin typeface="Lucida Calligraphy"/>
                <a:ea typeface="Lato Light"/>
                <a:cs typeface="Lato Light"/>
              </a:rPr>
              <a:t>2 </a:t>
            </a:r>
            <a:r>
              <a:rPr lang="en-US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: 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Two body binding energy</a:t>
            </a:r>
            <a:endParaRPr lang="en-US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schemeClr val="tx2"/>
                </a:solidFill>
                <a:latin typeface="Lucida Calligraphy"/>
                <a:ea typeface="Lato Light"/>
                <a:cs typeface="Lato Light"/>
              </a:rPr>
              <a:t>P</a:t>
            </a:r>
            <a:r>
              <a:rPr lang="en-US" i="1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:</a:t>
            </a:r>
            <a:r>
              <a:rPr lang="en-US" sz="3000" i="1" dirty="0">
                <a:solidFill>
                  <a:schemeClr val="tx2"/>
                </a:solidFill>
                <a:latin typeface="Lucida Calligraphy"/>
                <a:ea typeface="Lato Light"/>
                <a:cs typeface="Lato Light"/>
              </a:rPr>
              <a:t>  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Molecular probability in the </a:t>
            </a:r>
            <a:r>
              <a:rPr lang="en-US" sz="3000" dirty="0" err="1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Tcc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* state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chemeClr val="tx2"/>
                </a:solidFill>
                <a:latin typeface="Symbol"/>
                <a:ea typeface="Lato Light"/>
                <a:cs typeface="Lato Light"/>
                <a:sym typeface="Symbol"/>
              </a:rPr>
              <a:t>L</a:t>
            </a:r>
            <a:r>
              <a:rPr lang="en-US" dirty="0">
                <a:solidFill>
                  <a:schemeClr val="tx2"/>
                </a:solidFill>
                <a:latin typeface="Symbol"/>
                <a:ea typeface="+mn-lt"/>
                <a:cs typeface="+mn-lt"/>
                <a:sym typeface="Symbol"/>
              </a:rPr>
              <a:t> </a:t>
            </a:r>
            <a:r>
              <a:rPr lang="en-US" dirty="0">
                <a:solidFill>
                  <a:schemeClr val="tx2"/>
                </a:solidFill>
                <a:ea typeface="+mn-lt"/>
                <a:cs typeface="+mn-lt"/>
              </a:rPr>
              <a:t>:</a:t>
            </a:r>
            <a:r>
              <a:rPr lang="en-US" sz="3000" dirty="0">
                <a:solidFill>
                  <a:schemeClr val="tx2"/>
                </a:solidFill>
                <a:ea typeface="Lato Light"/>
                <a:cs typeface="Lato Light"/>
              </a:rPr>
              <a:t>     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Sharp cutoff for loop function </a:t>
            </a:r>
          </a:p>
        </p:txBody>
      </p:sp>
      <p:sp>
        <p:nvSpPr>
          <p:cNvPr id="27" name="TextBox 44">
            <a:extLst>
              <a:ext uri="{FF2B5EF4-FFF2-40B4-BE49-F238E27FC236}">
                <a16:creationId xmlns:a16="http://schemas.microsoft.com/office/drawing/2014/main" id="{B8C6F943-CADD-BD80-B09D-022035B2A0CC}"/>
              </a:ext>
            </a:extLst>
          </p:cNvPr>
          <p:cNvSpPr txBox="1"/>
          <p:nvPr/>
        </p:nvSpPr>
        <p:spPr>
          <a:xfrm>
            <a:off x="2080165" y="11752408"/>
            <a:ext cx="1405263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Parameters of the calculation:</a:t>
            </a:r>
          </a:p>
        </p:txBody>
      </p:sp>
      <p:sp>
        <p:nvSpPr>
          <p:cNvPr id="28" name="Shape 2540">
            <a:extLst>
              <a:ext uri="{FF2B5EF4-FFF2-40B4-BE49-F238E27FC236}">
                <a16:creationId xmlns:a16="http://schemas.microsoft.com/office/drawing/2014/main" id="{61D6618F-BED5-A4FC-1C4B-48702E536ABA}"/>
              </a:ext>
            </a:extLst>
          </p:cNvPr>
          <p:cNvSpPr/>
          <p:nvPr/>
        </p:nvSpPr>
        <p:spPr>
          <a:xfrm>
            <a:off x="1263536" y="1174775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29" name="Picture 28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1480C66D-6DDF-6177-AF55-41E3DB71D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23429" y="3420616"/>
            <a:ext cx="2742962" cy="695325"/>
          </a:xfrm>
          <a:prstGeom prst="rect">
            <a:avLst/>
          </a:prstGeom>
        </p:spPr>
      </p:pic>
      <p:pic>
        <p:nvPicPr>
          <p:cNvPr id="30" name="Picture 29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C03D7690-EC43-4EC0-F948-C9A974DBD8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23429" y="4278871"/>
            <a:ext cx="2742962" cy="695325"/>
          </a:xfrm>
          <a:prstGeom prst="rect">
            <a:avLst/>
          </a:prstGeom>
        </p:spPr>
      </p:pic>
      <p:pic>
        <p:nvPicPr>
          <p:cNvPr id="31" name="Picture 30" descr="A black symbol with a white background&#10;&#10;Description automatically generated">
            <a:extLst>
              <a:ext uri="{FF2B5EF4-FFF2-40B4-BE49-F238E27FC236}">
                <a16:creationId xmlns:a16="http://schemas.microsoft.com/office/drawing/2014/main" id="{6F160353-FFE5-4D48-E9B6-8B7DD47FFF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8459" y="5666413"/>
            <a:ext cx="2847728" cy="742950"/>
          </a:xfrm>
          <a:prstGeom prst="rect">
            <a:avLst/>
          </a:prstGeom>
        </p:spPr>
      </p:pic>
      <p:pic>
        <p:nvPicPr>
          <p:cNvPr id="32" name="Picture 31" descr="A black and white symbol&#10;&#10;Description automatically generated">
            <a:extLst>
              <a:ext uri="{FF2B5EF4-FFF2-40B4-BE49-F238E27FC236}">
                <a16:creationId xmlns:a16="http://schemas.microsoft.com/office/drawing/2014/main" id="{280B020A-4445-D1D8-F915-6F2782FAF0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4173" y="5659303"/>
            <a:ext cx="1314336" cy="6381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EB7B989-06AA-8ABD-6A90-E7FD1A47D5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2886" y="6662984"/>
            <a:ext cx="2266754" cy="809625"/>
          </a:xfrm>
          <a:prstGeom prst="rect">
            <a:avLst/>
          </a:prstGeom>
        </p:spPr>
      </p:pic>
      <p:pic>
        <p:nvPicPr>
          <p:cNvPr id="34" name="Picture 33" descr="A black arrow pointing to the right&#10;&#10;Description automatically generated">
            <a:extLst>
              <a:ext uri="{FF2B5EF4-FFF2-40B4-BE49-F238E27FC236}">
                <a16:creationId xmlns:a16="http://schemas.microsoft.com/office/drawing/2014/main" id="{08194033-F698-7C1C-480B-C6B395A05F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4173" y="6672419"/>
            <a:ext cx="1428626" cy="638175"/>
          </a:xfrm>
          <a:prstGeom prst="rect">
            <a:avLst/>
          </a:prstGeom>
        </p:spPr>
      </p:pic>
      <p:sp>
        <p:nvSpPr>
          <p:cNvPr id="35" name="Left Brace 34">
            <a:extLst>
              <a:ext uri="{FF2B5EF4-FFF2-40B4-BE49-F238E27FC236}">
                <a16:creationId xmlns:a16="http://schemas.microsoft.com/office/drawing/2014/main" id="{A02BAA6E-6410-D9D6-4750-FB0EE7BF24E5}"/>
              </a:ext>
            </a:extLst>
          </p:cNvPr>
          <p:cNvSpPr/>
          <p:nvPr/>
        </p:nvSpPr>
        <p:spPr>
          <a:xfrm>
            <a:off x="8054803" y="10945224"/>
            <a:ext cx="514973" cy="2307822"/>
          </a:xfrm>
          <a:prstGeom prst="leftBrac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1683E08F-5F0E-2B4E-9CD5-229A125B0A43}"/>
              </a:ext>
            </a:extLst>
          </p:cNvPr>
          <p:cNvSpPr/>
          <p:nvPr/>
        </p:nvSpPr>
        <p:spPr>
          <a:xfrm>
            <a:off x="15207803" y="3487407"/>
            <a:ext cx="1926308" cy="2860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44">
            <a:extLst>
              <a:ext uri="{FF2B5EF4-FFF2-40B4-BE49-F238E27FC236}">
                <a16:creationId xmlns:a16="http://schemas.microsoft.com/office/drawing/2014/main" id="{447285A8-026C-5351-7896-5C60F4395181}"/>
              </a:ext>
            </a:extLst>
          </p:cNvPr>
          <p:cNvSpPr txBox="1"/>
          <p:nvPr/>
        </p:nvSpPr>
        <p:spPr>
          <a:xfrm>
            <a:off x="2080735" y="4990562"/>
            <a:ext cx="1536879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Fixes the existence of a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Raleway Medium" pitchFamily="2" charset="0"/>
              </a:rPr>
              <a:t>pole below the D*D* threshold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, with variable composition: </a:t>
            </a:r>
          </a:p>
        </p:txBody>
      </p:sp>
      <p:sp>
        <p:nvSpPr>
          <p:cNvPr id="39" name="Shape 2540">
            <a:extLst>
              <a:ext uri="{FF2B5EF4-FFF2-40B4-BE49-F238E27FC236}">
                <a16:creationId xmlns:a16="http://schemas.microsoft.com/office/drawing/2014/main" id="{369D36C3-2F70-08E7-6EF4-585652A671B4}"/>
              </a:ext>
            </a:extLst>
          </p:cNvPr>
          <p:cNvSpPr/>
          <p:nvPr/>
        </p:nvSpPr>
        <p:spPr>
          <a:xfrm>
            <a:off x="1263965" y="499803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592108-AE54-65D3-560C-97E4F9250EF6}"/>
              </a:ext>
            </a:extLst>
          </p:cNvPr>
          <p:cNvSpPr txBox="1"/>
          <p:nvPr/>
        </p:nvSpPr>
        <p:spPr>
          <a:xfrm>
            <a:off x="6308597" y="5730114"/>
            <a:ext cx="47104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For pure molecular state,</a:t>
            </a:r>
            <a:endParaRPr lang="en-US" sz="28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9B159D-9BDC-CF5B-C375-94004DA694D4}"/>
              </a:ext>
            </a:extLst>
          </p:cNvPr>
          <p:cNvSpPr txBox="1"/>
          <p:nvPr/>
        </p:nvSpPr>
        <p:spPr>
          <a:xfrm>
            <a:off x="6308597" y="6682650"/>
            <a:ext cx="47145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For pure compact state,</a:t>
            </a:r>
            <a:endParaRPr lang="en-US" sz="28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035EA11E-7338-A59C-5BA4-314ADB24EBFB}"/>
              </a:ext>
            </a:extLst>
          </p:cNvPr>
          <p:cNvSpPr/>
          <p:nvPr/>
        </p:nvSpPr>
        <p:spPr>
          <a:xfrm>
            <a:off x="17591721" y="2877628"/>
            <a:ext cx="362374" cy="1907215"/>
          </a:xfrm>
          <a:prstGeom prst="leftBrac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43" name="Picture 42" descr="A black number with a white background&#10;&#10;Description automatically generated">
            <a:extLst>
              <a:ext uri="{FF2B5EF4-FFF2-40B4-BE49-F238E27FC236}">
                <a16:creationId xmlns:a16="http://schemas.microsoft.com/office/drawing/2014/main" id="{1683C3CE-EA25-500C-810C-ED1497BE60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01942" y="10866095"/>
            <a:ext cx="5541932" cy="5905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F73A409-971F-ED43-219D-DF05404762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61441" y="12513101"/>
            <a:ext cx="3533469" cy="5905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96E0228-7C58-8A41-6FE9-29B51C8913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109200" y="11698701"/>
            <a:ext cx="2209609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5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1" grpId="0" animBg="1"/>
      <p:bldP spid="25" grpId="0"/>
      <p:bldP spid="27" grpId="0"/>
      <p:bldP spid="28" grpId="0" animBg="1"/>
      <p:bldP spid="35" grpId="0" animBg="1"/>
      <p:bldP spid="37" grpId="0" animBg="1"/>
      <p:bldP spid="38" grpId="0"/>
      <p:bldP spid="39" grpId="0" animBg="1"/>
      <p:bldP spid="40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3" name="Picture 2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A9FCFB55-C308-63E5-1FCB-88F220BAF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001" y="2049641"/>
            <a:ext cx="9126580" cy="831754"/>
          </a:xfrm>
          <a:prstGeom prst="rect">
            <a:avLst/>
          </a:prstGeom>
        </p:spPr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1717810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Three-Body Interaction: Ladder amplitude</a:t>
            </a:r>
          </a:p>
        </p:txBody>
      </p:sp>
      <p:pic>
        <p:nvPicPr>
          <p:cNvPr id="2" name="Picture 1" descr="A blue and black lines with circles&#10;&#10;Description automatically generated">
            <a:extLst>
              <a:ext uri="{FF2B5EF4-FFF2-40B4-BE49-F238E27FC236}">
                <a16:creationId xmlns:a16="http://schemas.microsoft.com/office/drawing/2014/main" id="{60E669E8-A4C6-A128-4EF9-6B17BF384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003" y="11555796"/>
            <a:ext cx="14170665" cy="1666392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23D39D6-3842-0F79-FC7B-F1B266051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281" y="5281165"/>
            <a:ext cx="15647207" cy="1568397"/>
          </a:xfrm>
          <a:prstGeom prst="rect">
            <a:avLst/>
          </a:prstGeom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7A773A03-6A09-B680-068E-F9B7741BD75B}"/>
              </a:ext>
            </a:extLst>
          </p:cNvPr>
          <p:cNvSpPr txBox="1"/>
          <p:nvPr/>
        </p:nvSpPr>
        <p:spPr>
          <a:xfrm>
            <a:off x="2100204" y="2188212"/>
            <a:ext cx="1405263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Three-body amplitude from Ladder amplitude formalism: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6" name="Shape 2540">
            <a:extLst>
              <a:ext uri="{FF2B5EF4-FFF2-40B4-BE49-F238E27FC236}">
                <a16:creationId xmlns:a16="http://schemas.microsoft.com/office/drawing/2014/main" id="{023D1A74-07F7-EC50-4894-182E075F210E}"/>
              </a:ext>
            </a:extLst>
          </p:cNvPr>
          <p:cNvSpPr/>
          <p:nvPr/>
        </p:nvSpPr>
        <p:spPr>
          <a:xfrm>
            <a:off x="1263536" y="219425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13673CE4-7DF1-C10C-6AC5-500840340936}"/>
              </a:ext>
            </a:extLst>
          </p:cNvPr>
          <p:cNvSpPr txBox="1"/>
          <p:nvPr/>
        </p:nvSpPr>
        <p:spPr>
          <a:xfrm>
            <a:off x="2100204" y="3172585"/>
            <a:ext cx="163913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Lucida Calligraphy"/>
              </a:rPr>
              <a:t>K</a:t>
            </a:r>
            <a:r>
              <a:rPr lang="en-US" b="1" baseline="-25000" dirty="0">
                <a:solidFill>
                  <a:schemeClr val="tx2"/>
                </a:solidFill>
                <a:latin typeface="Raleway"/>
              </a:rPr>
              <a:t>3</a:t>
            </a:r>
            <a:r>
              <a:rPr lang="en-US" b="1" dirty="0">
                <a:solidFill>
                  <a:schemeClr val="tx2"/>
                </a:solidFill>
                <a:latin typeface="Lato Light"/>
                <a:ea typeface="Lato Light"/>
                <a:cs typeface="Lato Light"/>
              </a:rPr>
              <a:t>   </a:t>
            </a:r>
            <a:r>
              <a:rPr lang="en-US" sz="3200" dirty="0">
                <a:solidFill>
                  <a:schemeClr val="tx2"/>
                </a:solidFill>
                <a:latin typeface="Lato Light"/>
                <a:ea typeface="Lato Light"/>
                <a:cs typeface="Lato Light"/>
              </a:rPr>
              <a:t> </a:t>
            </a:r>
            <a:r>
              <a:rPr lang="en-US" sz="3200" dirty="0">
                <a:solidFill>
                  <a:schemeClr val="tx2"/>
                </a:solidFill>
                <a:ea typeface="+mn-lt"/>
                <a:cs typeface="+mn-lt"/>
              </a:rPr>
              <a:t>           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contributions from short-range three-particle interactions</a:t>
            </a:r>
          </a:p>
        </p:txBody>
      </p:sp>
      <p:sp>
        <p:nvSpPr>
          <p:cNvPr id="22" name="Shape 2540">
            <a:extLst>
              <a:ext uri="{FF2B5EF4-FFF2-40B4-BE49-F238E27FC236}">
                <a16:creationId xmlns:a16="http://schemas.microsoft.com/office/drawing/2014/main" id="{FBCA72A2-8AEE-D2C5-7FC2-35B919ED4341}"/>
              </a:ext>
            </a:extLst>
          </p:cNvPr>
          <p:cNvSpPr/>
          <p:nvPr/>
        </p:nvSpPr>
        <p:spPr>
          <a:xfrm>
            <a:off x="1283512" y="317931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D1CF966-9821-742F-1172-F0F057E330C9}"/>
              </a:ext>
            </a:extLst>
          </p:cNvPr>
          <p:cNvSpPr/>
          <p:nvPr/>
        </p:nvSpPr>
        <p:spPr>
          <a:xfrm>
            <a:off x="3013134" y="3292118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id="{C2FFC4E7-4C97-84E5-1F6E-2F45BAE566B5}"/>
              </a:ext>
            </a:extLst>
          </p:cNvPr>
          <p:cNvSpPr txBox="1"/>
          <p:nvPr/>
        </p:nvSpPr>
        <p:spPr>
          <a:xfrm>
            <a:off x="2100381" y="4183446"/>
            <a:ext cx="1639130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Lucida Calligraphy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Lato Light"/>
                <a:ea typeface="Lato Light"/>
                <a:cs typeface="Lato Light"/>
              </a:rPr>
              <a:t>    </a:t>
            </a:r>
            <a:r>
              <a:rPr lang="en-US" b="1" dirty="0">
                <a:solidFill>
                  <a:schemeClr val="tx2"/>
                </a:solidFill>
                <a:ea typeface="+mn-lt"/>
                <a:cs typeface="+mn-lt"/>
              </a:rPr>
              <a:t>        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  <a:ea typeface="+mn-lt"/>
                <a:cs typeface="+mn-lt"/>
              </a:rPr>
              <a:t>ladder amplitude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:   Sum over all possible pairwise interactions connected through a sequence of one-particle exchanges</a:t>
            </a:r>
          </a:p>
        </p:txBody>
      </p:sp>
      <p:sp>
        <p:nvSpPr>
          <p:cNvPr id="27" name="Shape 2540">
            <a:extLst>
              <a:ext uri="{FF2B5EF4-FFF2-40B4-BE49-F238E27FC236}">
                <a16:creationId xmlns:a16="http://schemas.microsoft.com/office/drawing/2014/main" id="{A243B3BB-F74F-F201-06A3-446643E5C16E}"/>
              </a:ext>
            </a:extLst>
          </p:cNvPr>
          <p:cNvSpPr/>
          <p:nvPr/>
        </p:nvSpPr>
        <p:spPr>
          <a:xfrm>
            <a:off x="1283624" y="419017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24D8E0E-BCB7-A7A4-D98F-D670CBCA7204}"/>
              </a:ext>
            </a:extLst>
          </p:cNvPr>
          <p:cNvSpPr/>
          <p:nvPr/>
        </p:nvSpPr>
        <p:spPr>
          <a:xfrm>
            <a:off x="2812598" y="4308013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8ED5643-478C-2E44-9B80-04C54CD16FF0}"/>
              </a:ext>
            </a:extLst>
          </p:cNvPr>
          <p:cNvSpPr/>
          <p:nvPr/>
        </p:nvSpPr>
        <p:spPr>
          <a:xfrm rot="19020000">
            <a:off x="18468778" y="2360503"/>
            <a:ext cx="1645127" cy="2973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757733-3B57-5EBF-80F4-9FDD98443447}"/>
              </a:ext>
            </a:extLst>
          </p:cNvPr>
          <p:cNvSpPr txBox="1"/>
          <p:nvPr/>
        </p:nvSpPr>
        <p:spPr>
          <a:xfrm>
            <a:off x="19998510" y="1139863"/>
            <a:ext cx="101985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dirty="0">
                <a:solidFill>
                  <a:srgbClr val="FF0000"/>
                </a:solidFill>
                <a:latin typeface="Symbol"/>
                <a:ea typeface="Lato Light"/>
                <a:cs typeface="Lato Light"/>
                <a:sym typeface="Symbol"/>
              </a:rPr>
              <a:t>0</a:t>
            </a:r>
            <a:endParaRPr lang="en-US" sz="6000" b="1" dirty="0">
              <a:solidFill>
                <a:srgbClr val="FF0000"/>
              </a:solidFill>
              <a:latin typeface="Symbol"/>
              <a:sym typeface="Symbol"/>
            </a:endParaRP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F89E4E20-9091-ADAA-5BF0-CD70D603E8C6}"/>
              </a:ext>
            </a:extLst>
          </p:cNvPr>
          <p:cNvSpPr txBox="1"/>
          <p:nvPr/>
        </p:nvSpPr>
        <p:spPr>
          <a:xfrm>
            <a:off x="2179438" y="7459116"/>
            <a:ext cx="1593545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/>
                </a:solidFill>
                <a:latin typeface="Raleway Medium" pitchFamily="2" charset="0"/>
              </a:rPr>
              <a:t>G</a:t>
            </a:r>
            <a:r>
              <a:rPr lang="en-US" b="1" dirty="0">
                <a:solidFill>
                  <a:schemeClr val="tx2"/>
                </a:solidFill>
                <a:latin typeface="Raleway Medium" pitchFamily="2" charset="0"/>
              </a:rPr>
              <a:t>                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long-range dimer-spectator interaction mediated by a particle exchange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32" name="Shape 2540">
            <a:extLst>
              <a:ext uri="{FF2B5EF4-FFF2-40B4-BE49-F238E27FC236}">
                <a16:creationId xmlns:a16="http://schemas.microsoft.com/office/drawing/2014/main" id="{5CD88831-2301-26DF-EE77-B7D602A3358B}"/>
              </a:ext>
            </a:extLst>
          </p:cNvPr>
          <p:cNvSpPr/>
          <p:nvPr/>
        </p:nvSpPr>
        <p:spPr>
          <a:xfrm>
            <a:off x="1263648" y="746658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A61AD24-DC65-9DDE-38F6-CB37204FE019}"/>
              </a:ext>
            </a:extLst>
          </p:cNvPr>
          <p:cNvSpPr/>
          <p:nvPr/>
        </p:nvSpPr>
        <p:spPr>
          <a:xfrm>
            <a:off x="3015477" y="7594032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diagram of a diagram of a dimer&#10;&#10;Description automatically generated">
            <a:extLst>
              <a:ext uri="{FF2B5EF4-FFF2-40B4-BE49-F238E27FC236}">
                <a16:creationId xmlns:a16="http://schemas.microsoft.com/office/drawing/2014/main" id="{F9C58206-2F12-ECA6-552E-4BA80FD50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8587" y="3309149"/>
            <a:ext cx="5269148" cy="4807922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D283E0E-495F-8BC8-9D57-0B8921AD5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4609" y="8430258"/>
            <a:ext cx="11515998" cy="1438275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76F406E-5257-3DE5-141B-67780EB41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1037" y="8363538"/>
            <a:ext cx="8934662" cy="1495425"/>
          </a:xfrm>
          <a:prstGeom prst="rect">
            <a:avLst/>
          </a:prstGeom>
        </p:spPr>
      </p:pic>
      <p:pic>
        <p:nvPicPr>
          <p:cNvPr id="8" name="Picture 7" descr="A black and white math symbol&#10;&#10;Description automatically generated">
            <a:extLst>
              <a:ext uri="{FF2B5EF4-FFF2-40B4-BE49-F238E27FC236}">
                <a16:creationId xmlns:a16="http://schemas.microsoft.com/office/drawing/2014/main" id="{82FEF57E-8DDA-63CE-98C5-2BC26B3881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3635" y="9832985"/>
            <a:ext cx="9147681" cy="59834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FA63309-AFF7-89A9-D25A-4A0B2B367CE4}"/>
              </a:ext>
            </a:extLst>
          </p:cNvPr>
          <p:cNvSpPr/>
          <p:nvPr/>
        </p:nvSpPr>
        <p:spPr>
          <a:xfrm>
            <a:off x="13828510" y="8651265"/>
            <a:ext cx="576695" cy="904009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0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1717810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Three-Body Interaction: Ladder amplitude</a:t>
            </a:r>
          </a:p>
        </p:txBody>
      </p:sp>
      <p:pic>
        <p:nvPicPr>
          <p:cNvPr id="2" name="Picture 1" descr="A blue and black lines with circles&#10;&#10;Description automatically generated">
            <a:extLst>
              <a:ext uri="{FF2B5EF4-FFF2-40B4-BE49-F238E27FC236}">
                <a16:creationId xmlns:a16="http://schemas.microsoft.com/office/drawing/2014/main" id="{60E669E8-A4C6-A128-4EF9-6B17BF384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003" y="11555796"/>
            <a:ext cx="14170665" cy="1666392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23D39D6-3842-0F79-FC7B-F1B266051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281" y="5281165"/>
            <a:ext cx="15647207" cy="1568397"/>
          </a:xfrm>
          <a:prstGeom prst="rect">
            <a:avLst/>
          </a:prstGeom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7A773A03-6A09-B680-068E-F9B7741BD75B}"/>
              </a:ext>
            </a:extLst>
          </p:cNvPr>
          <p:cNvSpPr txBox="1"/>
          <p:nvPr/>
        </p:nvSpPr>
        <p:spPr>
          <a:xfrm>
            <a:off x="2080165" y="2186782"/>
            <a:ext cx="1405263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Three-body amplitude from Ladder amplitude formalism: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6" name="Shape 2540">
            <a:extLst>
              <a:ext uri="{FF2B5EF4-FFF2-40B4-BE49-F238E27FC236}">
                <a16:creationId xmlns:a16="http://schemas.microsoft.com/office/drawing/2014/main" id="{023D1A74-07F7-EC50-4894-182E075F210E}"/>
              </a:ext>
            </a:extLst>
          </p:cNvPr>
          <p:cNvSpPr/>
          <p:nvPr/>
        </p:nvSpPr>
        <p:spPr>
          <a:xfrm>
            <a:off x="1263536" y="219425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2" name="Shape 2540">
            <a:extLst>
              <a:ext uri="{FF2B5EF4-FFF2-40B4-BE49-F238E27FC236}">
                <a16:creationId xmlns:a16="http://schemas.microsoft.com/office/drawing/2014/main" id="{FBCA72A2-8AEE-D2C5-7FC2-35B919ED4341}"/>
              </a:ext>
            </a:extLst>
          </p:cNvPr>
          <p:cNvSpPr/>
          <p:nvPr/>
        </p:nvSpPr>
        <p:spPr>
          <a:xfrm>
            <a:off x="1283512" y="317931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id="{C2FFC4E7-4C97-84E5-1F6E-2F45BAE566B5}"/>
              </a:ext>
            </a:extLst>
          </p:cNvPr>
          <p:cNvSpPr txBox="1"/>
          <p:nvPr/>
        </p:nvSpPr>
        <p:spPr>
          <a:xfrm>
            <a:off x="2100381" y="4183446"/>
            <a:ext cx="1639130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Lucida Calligraphy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Lato Light"/>
                <a:ea typeface="Lato Light"/>
                <a:cs typeface="Lato Light"/>
              </a:rPr>
              <a:t>    </a:t>
            </a:r>
            <a:r>
              <a:rPr lang="en-US" b="1" dirty="0">
                <a:solidFill>
                  <a:schemeClr val="tx2"/>
                </a:solidFill>
                <a:ea typeface="+mn-lt"/>
                <a:cs typeface="+mn-lt"/>
              </a:rPr>
              <a:t>        </a:t>
            </a:r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  <a:ea typeface="+mn-lt"/>
                <a:cs typeface="+mn-lt"/>
              </a:rPr>
              <a:t>ladder amplitude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:   Sum over all possible pairwise interactions connected through a sequence of one-particle exchanges</a:t>
            </a:r>
          </a:p>
        </p:txBody>
      </p:sp>
      <p:sp>
        <p:nvSpPr>
          <p:cNvPr id="27" name="Shape 2540">
            <a:extLst>
              <a:ext uri="{FF2B5EF4-FFF2-40B4-BE49-F238E27FC236}">
                <a16:creationId xmlns:a16="http://schemas.microsoft.com/office/drawing/2014/main" id="{A243B3BB-F74F-F201-06A3-446643E5C16E}"/>
              </a:ext>
            </a:extLst>
          </p:cNvPr>
          <p:cNvSpPr/>
          <p:nvPr/>
        </p:nvSpPr>
        <p:spPr>
          <a:xfrm>
            <a:off x="1283624" y="419017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F89E4E20-9091-ADAA-5BF0-CD70D603E8C6}"/>
              </a:ext>
            </a:extLst>
          </p:cNvPr>
          <p:cNvSpPr txBox="1"/>
          <p:nvPr/>
        </p:nvSpPr>
        <p:spPr>
          <a:xfrm>
            <a:off x="2179438" y="7459116"/>
            <a:ext cx="1593545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tx2"/>
                </a:solidFill>
                <a:latin typeface="Raleway Medium" pitchFamily="2" charset="0"/>
              </a:rPr>
              <a:t>G</a:t>
            </a:r>
            <a:r>
              <a:rPr lang="en-US" b="1" dirty="0">
                <a:solidFill>
                  <a:schemeClr val="tx2"/>
                </a:solidFill>
                <a:latin typeface="Raleway Medium" pitchFamily="2" charset="0"/>
              </a:rPr>
              <a:t>                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long-range dimer-spectator interaction mediated by a particle exchange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32" name="Shape 2540">
            <a:extLst>
              <a:ext uri="{FF2B5EF4-FFF2-40B4-BE49-F238E27FC236}">
                <a16:creationId xmlns:a16="http://schemas.microsoft.com/office/drawing/2014/main" id="{5CD88831-2301-26DF-EE77-B7D602A3358B}"/>
              </a:ext>
            </a:extLst>
          </p:cNvPr>
          <p:cNvSpPr/>
          <p:nvPr/>
        </p:nvSpPr>
        <p:spPr>
          <a:xfrm>
            <a:off x="1263648" y="746658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A61AD24-DC65-9DDE-38F6-CB37204FE019}"/>
              </a:ext>
            </a:extLst>
          </p:cNvPr>
          <p:cNvSpPr/>
          <p:nvPr/>
        </p:nvSpPr>
        <p:spPr>
          <a:xfrm>
            <a:off x="3015477" y="7594032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44">
            <a:extLst>
              <a:ext uri="{FF2B5EF4-FFF2-40B4-BE49-F238E27FC236}">
                <a16:creationId xmlns:a16="http://schemas.microsoft.com/office/drawing/2014/main" id="{7AFA25B1-EC6C-7C8D-AAAA-4F571D9D4522}"/>
              </a:ext>
            </a:extLst>
          </p:cNvPr>
          <p:cNvSpPr txBox="1"/>
          <p:nvPr/>
        </p:nvSpPr>
        <p:spPr>
          <a:xfrm>
            <a:off x="2139800" y="10174568"/>
            <a:ext cx="2160375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rgbClr val="FF0000"/>
                </a:solidFill>
                <a:latin typeface="Raleway Medium" pitchFamily="2" charset="0"/>
              </a:rPr>
              <a:t>Long range despite short-range two-body interaction 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               </a:t>
            </a:r>
            <a:endParaRPr lang="en-US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                       </a:t>
            </a:r>
            <a:r>
              <a:rPr lang="en-US" sz="3000" i="1" dirty="0">
                <a:solidFill>
                  <a:schemeClr val="tx2"/>
                </a:solidFill>
                <a:latin typeface="Raleway Medium" pitchFamily="2" charset="0"/>
              </a:rPr>
              <a:t> Interaction of two particles mediated by a third one</a:t>
            </a:r>
            <a:endParaRPr lang="en-US" i="1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35" name="Shape 2540">
            <a:extLst>
              <a:ext uri="{FF2B5EF4-FFF2-40B4-BE49-F238E27FC236}">
                <a16:creationId xmlns:a16="http://schemas.microsoft.com/office/drawing/2014/main" id="{D3A345B0-6986-284F-88AE-4CD22136378F}"/>
              </a:ext>
            </a:extLst>
          </p:cNvPr>
          <p:cNvSpPr/>
          <p:nvPr/>
        </p:nvSpPr>
        <p:spPr>
          <a:xfrm>
            <a:off x="1323105" y="1018204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1C88E6C2-FE25-5CA0-07F9-84FE53854A15}"/>
              </a:ext>
            </a:extLst>
          </p:cNvPr>
          <p:cNvSpPr/>
          <p:nvPr/>
        </p:nvSpPr>
        <p:spPr>
          <a:xfrm>
            <a:off x="2812598" y="10760534"/>
            <a:ext cx="1055076" cy="30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diagram of a diagram of a dimer&#10;&#10;Description automatically generated">
            <a:extLst>
              <a:ext uri="{FF2B5EF4-FFF2-40B4-BE49-F238E27FC236}">
                <a16:creationId xmlns:a16="http://schemas.microsoft.com/office/drawing/2014/main" id="{F9C58206-2F12-ECA6-552E-4BA80FD50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8587" y="3309149"/>
            <a:ext cx="5269148" cy="4807922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D283E0E-495F-8BC8-9D57-0B8921AD5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4609" y="8430258"/>
            <a:ext cx="11515998" cy="1438275"/>
          </a:xfrm>
          <a:prstGeom prst="rect">
            <a:avLst/>
          </a:prstGeom>
        </p:spPr>
      </p:pic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EBB8968-B88D-2E25-DE8F-0AD6FF683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1037" y="8363538"/>
            <a:ext cx="8934662" cy="1495425"/>
          </a:xfrm>
          <a:prstGeom prst="rect">
            <a:avLst/>
          </a:prstGeom>
        </p:spPr>
      </p:pic>
      <p:pic>
        <p:nvPicPr>
          <p:cNvPr id="18" name="Picture 17" descr="A black and white math symbol&#10;&#10;Description automatically generated">
            <a:extLst>
              <a:ext uri="{FF2B5EF4-FFF2-40B4-BE49-F238E27FC236}">
                <a16:creationId xmlns:a16="http://schemas.microsoft.com/office/drawing/2014/main" id="{5BBD0015-4583-9EB2-229A-CB68DADCF6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33635" y="9832985"/>
            <a:ext cx="9147681" cy="598344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767BD095-EBC3-229C-857F-BD09F47B01F0}"/>
              </a:ext>
            </a:extLst>
          </p:cNvPr>
          <p:cNvSpPr/>
          <p:nvPr/>
        </p:nvSpPr>
        <p:spPr>
          <a:xfrm>
            <a:off x="13828510" y="8651265"/>
            <a:ext cx="576695" cy="904009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fim">
            <a:hlinkClick r:id="" action="ppaction://media"/>
            <a:extLst>
              <a:ext uri="{FF2B5EF4-FFF2-40B4-BE49-F238E27FC236}">
                <a16:creationId xmlns:a16="http://schemas.microsoft.com/office/drawing/2014/main" id="{5107DC49-F577-9FDB-8401-71CA756BE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998048" y="8819444"/>
            <a:ext cx="7382418" cy="4873981"/>
          </a:xfrm>
          <a:prstGeom prst="rect">
            <a:avLst/>
          </a:prstGeom>
        </p:spPr>
      </p:pic>
      <p:pic>
        <p:nvPicPr>
          <p:cNvPr id="8" name="Picture 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E9A855F2-15AE-D88A-0D62-3D466807F2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34758" y="2049296"/>
            <a:ext cx="9126580" cy="83175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66B4C5F-52A7-F7A0-CA4D-0F03BD4DD1C2}"/>
              </a:ext>
            </a:extLst>
          </p:cNvPr>
          <p:cNvSpPr/>
          <p:nvPr/>
        </p:nvSpPr>
        <p:spPr>
          <a:xfrm rot="19020000">
            <a:off x="18468778" y="2360503"/>
            <a:ext cx="1645127" cy="2973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3FB764-07CF-0A38-4B31-1902E0630D56}"/>
              </a:ext>
            </a:extLst>
          </p:cNvPr>
          <p:cNvSpPr txBox="1"/>
          <p:nvPr/>
        </p:nvSpPr>
        <p:spPr>
          <a:xfrm>
            <a:off x="19998510" y="1139863"/>
            <a:ext cx="101985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dirty="0">
                <a:solidFill>
                  <a:srgbClr val="FF0000"/>
                </a:solidFill>
                <a:latin typeface="Symbol"/>
                <a:ea typeface="Lato Light"/>
                <a:cs typeface="Lato Light"/>
                <a:sym typeface="Symbol"/>
              </a:rPr>
              <a:t>0</a:t>
            </a:r>
            <a:endParaRPr lang="en-US" sz="6000" b="1" dirty="0">
              <a:solidFill>
                <a:srgbClr val="FF0000"/>
              </a:solidFill>
              <a:latin typeface="Symbol"/>
              <a:sym typeface="Symbol"/>
            </a:endParaRPr>
          </a:p>
        </p:txBody>
      </p:sp>
      <p:sp>
        <p:nvSpPr>
          <p:cNvPr id="24" name="TextBox 44">
            <a:extLst>
              <a:ext uri="{FF2B5EF4-FFF2-40B4-BE49-F238E27FC236}">
                <a16:creationId xmlns:a16="http://schemas.microsoft.com/office/drawing/2014/main" id="{CFD46F88-C2F6-1570-6807-A6C19A1C1C04}"/>
              </a:ext>
            </a:extLst>
          </p:cNvPr>
          <p:cNvSpPr txBox="1"/>
          <p:nvPr/>
        </p:nvSpPr>
        <p:spPr>
          <a:xfrm>
            <a:off x="2100204" y="3172585"/>
            <a:ext cx="163913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latin typeface="Lucida Calligraphy"/>
              </a:rPr>
              <a:t>K</a:t>
            </a:r>
            <a:r>
              <a:rPr lang="en-US" b="1" baseline="-25000" dirty="0">
                <a:solidFill>
                  <a:schemeClr val="tx2"/>
                </a:solidFill>
                <a:latin typeface="Raleway"/>
              </a:rPr>
              <a:t>3</a:t>
            </a:r>
            <a:r>
              <a:rPr lang="en-US" b="1" dirty="0">
                <a:solidFill>
                  <a:schemeClr val="tx2"/>
                </a:solidFill>
                <a:latin typeface="Lato Light"/>
                <a:ea typeface="Lato Light"/>
                <a:cs typeface="Lato Light"/>
              </a:rPr>
              <a:t>   </a:t>
            </a:r>
            <a:r>
              <a:rPr lang="en-US" sz="3200" dirty="0">
                <a:solidFill>
                  <a:schemeClr val="tx2"/>
                </a:solidFill>
                <a:latin typeface="Lato Light"/>
                <a:ea typeface="Lato Light"/>
                <a:cs typeface="Lato Light"/>
              </a:rPr>
              <a:t> </a:t>
            </a:r>
            <a:r>
              <a:rPr lang="en-US" sz="3200" dirty="0">
                <a:solidFill>
                  <a:schemeClr val="tx2"/>
                </a:solidFill>
                <a:ea typeface="+mn-lt"/>
                <a:cs typeface="+mn-lt"/>
              </a:rPr>
              <a:t>           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contributions from short-range three-particle interactions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2276D8FF-E2E0-B239-0038-E5006F40289F}"/>
              </a:ext>
            </a:extLst>
          </p:cNvPr>
          <p:cNvSpPr/>
          <p:nvPr/>
        </p:nvSpPr>
        <p:spPr>
          <a:xfrm>
            <a:off x="3013134" y="3292118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27">
            <a:extLst>
              <a:ext uri="{FF2B5EF4-FFF2-40B4-BE49-F238E27FC236}">
                <a16:creationId xmlns:a16="http://schemas.microsoft.com/office/drawing/2014/main" id="{5E3AC320-A6D3-69CB-9A3A-E0FBA87B9606}"/>
              </a:ext>
            </a:extLst>
          </p:cNvPr>
          <p:cNvSpPr/>
          <p:nvPr/>
        </p:nvSpPr>
        <p:spPr>
          <a:xfrm>
            <a:off x="2812598" y="4308013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48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sp>
        <p:nvSpPr>
          <p:cNvPr id="13" name="TextBox 44">
            <a:extLst>
              <a:ext uri="{FF2B5EF4-FFF2-40B4-BE49-F238E27FC236}">
                <a16:creationId xmlns:a16="http://schemas.microsoft.com/office/drawing/2014/main" id="{9D18132B-8297-34C4-FEA3-B936D57E3EF7}"/>
              </a:ext>
            </a:extLst>
          </p:cNvPr>
          <p:cNvSpPr txBox="1"/>
          <p:nvPr/>
        </p:nvSpPr>
        <p:spPr>
          <a:xfrm>
            <a:off x="2080165" y="2186782"/>
            <a:ext cx="2194418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First simple study: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Leading-order effective range expansion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, that's it,</a:t>
            </a:r>
            <a:endParaRPr lang="en-US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15208009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Results for effective range expansion</a:t>
            </a:r>
          </a:p>
        </p:txBody>
      </p:sp>
      <p:pic>
        <p:nvPicPr>
          <p:cNvPr id="8" name="Picture 7" descr="A math equation with square and square&#10;&#10;Description automatically generated">
            <a:extLst>
              <a:ext uri="{FF2B5EF4-FFF2-40B4-BE49-F238E27FC236}">
                <a16:creationId xmlns:a16="http://schemas.microsoft.com/office/drawing/2014/main" id="{1A2E9375-D13F-B42C-517B-42D3EA2AC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011" y="2819558"/>
            <a:ext cx="6031893" cy="1955695"/>
          </a:xfrm>
          <a:prstGeom prst="rect">
            <a:avLst/>
          </a:prstGeom>
        </p:spPr>
      </p:pic>
      <p:pic>
        <p:nvPicPr>
          <p:cNvPr id="10" name="Picture 9" descr="A square with a square and a square with a square and a square with a square and a square with a square and a square with a square and a square with a square and a square with&#10;&#10;Description automatically generated">
            <a:extLst>
              <a:ext uri="{FF2B5EF4-FFF2-40B4-BE49-F238E27FC236}">
                <a16:creationId xmlns:a16="http://schemas.microsoft.com/office/drawing/2014/main" id="{1F18FCEC-7DE9-5437-D785-DD82C09C9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371" y="3354724"/>
            <a:ext cx="5135291" cy="781050"/>
          </a:xfrm>
          <a:prstGeom prst="rect">
            <a:avLst/>
          </a:prstGeom>
        </p:spPr>
      </p:pic>
      <p:sp>
        <p:nvSpPr>
          <p:cNvPr id="15" name="Shape 2540">
            <a:extLst>
              <a:ext uri="{FF2B5EF4-FFF2-40B4-BE49-F238E27FC236}">
                <a16:creationId xmlns:a16="http://schemas.microsoft.com/office/drawing/2014/main" id="{EC0BBDB6-57C3-4639-98F0-A6DCD8A86F45}"/>
              </a:ext>
            </a:extLst>
          </p:cNvPr>
          <p:cNvSpPr/>
          <p:nvPr/>
        </p:nvSpPr>
        <p:spPr>
          <a:xfrm>
            <a:off x="1263536" y="219425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id="{980FF8F4-5AF9-2458-B860-8DCCD591DB3E}"/>
              </a:ext>
            </a:extLst>
          </p:cNvPr>
          <p:cNvSpPr txBox="1"/>
          <p:nvPr/>
        </p:nvSpPr>
        <p:spPr>
          <a:xfrm>
            <a:off x="2056920" y="5134021"/>
            <a:ext cx="2194418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Phenomenology only depends on the D*D* scattering length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7" name="Shape 2540">
            <a:extLst>
              <a:ext uri="{FF2B5EF4-FFF2-40B4-BE49-F238E27FC236}">
                <a16:creationId xmlns:a16="http://schemas.microsoft.com/office/drawing/2014/main" id="{22AE2773-6D21-70B5-175B-AE5FB839F2E0}"/>
              </a:ext>
            </a:extLst>
          </p:cNvPr>
          <p:cNvSpPr/>
          <p:nvPr/>
        </p:nvSpPr>
        <p:spPr>
          <a:xfrm>
            <a:off x="1240500" y="514149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8" name="TextBox 44">
            <a:extLst>
              <a:ext uri="{FF2B5EF4-FFF2-40B4-BE49-F238E27FC236}">
                <a16:creationId xmlns:a16="http://schemas.microsoft.com/office/drawing/2014/main" id="{46FE5B2E-E5D4-A6E5-7515-26856A46378F}"/>
              </a:ext>
            </a:extLst>
          </p:cNvPr>
          <p:cNvSpPr txBox="1"/>
          <p:nvPr/>
        </p:nvSpPr>
        <p:spPr>
          <a:xfrm>
            <a:off x="2147065" y="8307971"/>
            <a:ext cx="21944188" cy="12577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At least </a:t>
            </a:r>
            <a:r>
              <a:rPr lang="en-US" sz="3000" b="1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two trimers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 found for all </a:t>
            </a:r>
            <a:r>
              <a:rPr lang="en-US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B</a:t>
            </a:r>
            <a:r>
              <a:rPr lang="en-US" baseline="-25000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C00000"/>
                </a:solidFill>
                <a:latin typeface="Raleway Medium" pitchFamily="2" charset="0"/>
                <a:ea typeface="Lato Light"/>
                <a:cs typeface="Lato Light"/>
              </a:rPr>
              <a:t>               Efimov effect can emerge in the D*D*D* system</a:t>
            </a:r>
          </a:p>
        </p:txBody>
      </p:sp>
      <p:sp>
        <p:nvSpPr>
          <p:cNvPr id="19" name="Shape 2540">
            <a:extLst>
              <a:ext uri="{FF2B5EF4-FFF2-40B4-BE49-F238E27FC236}">
                <a16:creationId xmlns:a16="http://schemas.microsoft.com/office/drawing/2014/main" id="{AF457E22-3DAA-7EA4-4D04-AA46C0F0C8F2}"/>
              </a:ext>
            </a:extLst>
          </p:cNvPr>
          <p:cNvSpPr/>
          <p:nvPr/>
        </p:nvSpPr>
        <p:spPr>
          <a:xfrm>
            <a:off x="1262823" y="831544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2468D6C-B0B4-041F-7826-4EEC07CE6BF1}"/>
              </a:ext>
            </a:extLst>
          </p:cNvPr>
          <p:cNvSpPr/>
          <p:nvPr/>
        </p:nvSpPr>
        <p:spPr>
          <a:xfrm>
            <a:off x="2357730" y="9113223"/>
            <a:ext cx="1055076" cy="30145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44A40A93-83B8-123A-F39F-9B42F40B4BEF}"/>
              </a:ext>
            </a:extLst>
          </p:cNvPr>
          <p:cNvSpPr txBox="1"/>
          <p:nvPr/>
        </p:nvSpPr>
        <p:spPr>
          <a:xfrm>
            <a:off x="2169157" y="10280354"/>
            <a:ext cx="21944188" cy="2088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Second to first trimer ratio approaches the resonant value of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  <a:p>
            <a:endParaRPr lang="en-US" sz="3000" dirty="0">
              <a:solidFill>
                <a:schemeClr val="tx2"/>
              </a:solidFill>
              <a:latin typeface="Raleway"/>
              <a:ea typeface="Lato Light"/>
              <a:cs typeface="Lato Light"/>
            </a:endParaRPr>
          </a:p>
          <a:p>
            <a:r>
              <a:rPr lang="en-US" sz="3000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                                                      for   </a:t>
            </a:r>
            <a:endParaRPr lang="en-US" dirty="0">
              <a:solidFill>
                <a:schemeClr val="tx2"/>
              </a:solidFill>
              <a:ea typeface="Lato Light"/>
              <a:cs typeface="Lato Light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                 </a:t>
            </a:r>
            <a:endParaRPr lang="en-US" sz="3000" b="1" dirty="0">
              <a:solidFill>
                <a:schemeClr val="tx2"/>
              </a:solidFill>
              <a:latin typeface="Raleway"/>
              <a:ea typeface="Lato Light"/>
              <a:cs typeface="Lato Light"/>
            </a:endParaRPr>
          </a:p>
        </p:txBody>
      </p:sp>
      <p:sp>
        <p:nvSpPr>
          <p:cNvPr id="23" name="Shape 2540">
            <a:extLst>
              <a:ext uri="{FF2B5EF4-FFF2-40B4-BE49-F238E27FC236}">
                <a16:creationId xmlns:a16="http://schemas.microsoft.com/office/drawing/2014/main" id="{D984E9BD-58BB-C9F4-C07C-EDBF97CC8E5D}"/>
              </a:ext>
            </a:extLst>
          </p:cNvPr>
          <p:cNvSpPr/>
          <p:nvPr/>
        </p:nvSpPr>
        <p:spPr>
          <a:xfrm>
            <a:off x="1239771" y="1028782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24" name="Picture 23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C951B441-D0E5-7A0D-3D0A-7672AF992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874" y="11111227"/>
            <a:ext cx="4727737" cy="5619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BBF4BE-9BDE-3310-46A9-C7217C7F2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330" y="11103986"/>
            <a:ext cx="1797458" cy="576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7124A-2D9E-22E7-8675-E21EC17B82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344"/>
          <a:stretch/>
        </p:blipFill>
        <p:spPr>
          <a:xfrm>
            <a:off x="2617272" y="5996853"/>
            <a:ext cx="4231763" cy="1971675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52B7EF3-44A2-9666-BFE6-3BC467EB17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9808" y="5108772"/>
            <a:ext cx="10992110" cy="8008902"/>
          </a:xfrm>
          <a:prstGeom prst="rect">
            <a:avLst/>
          </a:prstGeom>
        </p:spPr>
      </p:pic>
      <p:sp>
        <p:nvSpPr>
          <p:cNvPr id="2" name="TextBox 44">
            <a:extLst>
              <a:ext uri="{FF2B5EF4-FFF2-40B4-BE49-F238E27FC236}">
                <a16:creationId xmlns:a16="http://schemas.microsoft.com/office/drawing/2014/main" id="{2AA279E4-36D6-E369-147D-DC6627B804B3}"/>
              </a:ext>
            </a:extLst>
          </p:cNvPr>
          <p:cNvSpPr txBox="1"/>
          <p:nvPr/>
        </p:nvSpPr>
        <p:spPr>
          <a:xfrm>
            <a:off x="8586541" y="3534656"/>
            <a:ext cx="142503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With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D6CCB8EB-B907-6F3A-5C1E-FCE8C18CD79C}"/>
              </a:ext>
            </a:extLst>
          </p:cNvPr>
          <p:cNvSpPr txBox="1"/>
          <p:nvPr/>
        </p:nvSpPr>
        <p:spPr>
          <a:xfrm>
            <a:off x="15424690" y="3521797"/>
            <a:ext cx="789251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momentum of the particles in the dimer.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33427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sp>
        <p:nvSpPr>
          <p:cNvPr id="13" name="TextBox 44">
            <a:extLst>
              <a:ext uri="{FF2B5EF4-FFF2-40B4-BE49-F238E27FC236}">
                <a16:creationId xmlns:a16="http://schemas.microsoft.com/office/drawing/2014/main" id="{9D18132B-8297-34C4-FEA3-B936D57E3EF7}"/>
              </a:ext>
            </a:extLst>
          </p:cNvPr>
          <p:cNvSpPr txBox="1"/>
          <p:nvPr/>
        </p:nvSpPr>
        <p:spPr>
          <a:xfrm>
            <a:off x="2080165" y="2186782"/>
            <a:ext cx="2194418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First simple study: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Leading-order effective range expansion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, that's it,</a:t>
            </a:r>
            <a:endParaRPr lang="en-US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  <a:p>
            <a:endParaRPr lang="en-US" sz="3000" dirty="0">
              <a:solidFill>
                <a:schemeClr val="tx2"/>
              </a:solidFill>
              <a:latin typeface="Raleway"/>
              <a:ea typeface="Lato Light"/>
              <a:cs typeface="Lato Light"/>
            </a:endParaRPr>
          </a:p>
          <a:p>
            <a:endParaRPr lang="en-US" sz="3000" dirty="0">
              <a:solidFill>
                <a:schemeClr val="tx2"/>
              </a:solidFill>
              <a:latin typeface="Raleway"/>
              <a:ea typeface="+mn-lt"/>
              <a:cs typeface="+mn-lt"/>
            </a:endParaRPr>
          </a:p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                                                                    With                                                               momentum of the particles in the dimer.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15208009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Results for effective range expansion</a:t>
            </a:r>
          </a:p>
        </p:txBody>
      </p:sp>
      <p:pic>
        <p:nvPicPr>
          <p:cNvPr id="8" name="Picture 7" descr="A math equation with square and square&#10;&#10;Description automatically generated">
            <a:extLst>
              <a:ext uri="{FF2B5EF4-FFF2-40B4-BE49-F238E27FC236}">
                <a16:creationId xmlns:a16="http://schemas.microsoft.com/office/drawing/2014/main" id="{1A2E9375-D13F-B42C-517B-42D3EA2AC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011" y="2819558"/>
            <a:ext cx="6031893" cy="1955695"/>
          </a:xfrm>
          <a:prstGeom prst="rect">
            <a:avLst/>
          </a:prstGeom>
        </p:spPr>
      </p:pic>
      <p:pic>
        <p:nvPicPr>
          <p:cNvPr id="10" name="Picture 9" descr="A square with a square and a square with a square and a square with a square and a square with a square and a square with a square and a square with a square and a square with&#10;&#10;Description automatically generated">
            <a:extLst>
              <a:ext uri="{FF2B5EF4-FFF2-40B4-BE49-F238E27FC236}">
                <a16:creationId xmlns:a16="http://schemas.microsoft.com/office/drawing/2014/main" id="{1F18FCEC-7DE9-5437-D785-DD82C09C9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371" y="3354724"/>
            <a:ext cx="5135291" cy="781050"/>
          </a:xfrm>
          <a:prstGeom prst="rect">
            <a:avLst/>
          </a:prstGeom>
        </p:spPr>
      </p:pic>
      <p:sp>
        <p:nvSpPr>
          <p:cNvPr id="15" name="Shape 2540">
            <a:extLst>
              <a:ext uri="{FF2B5EF4-FFF2-40B4-BE49-F238E27FC236}">
                <a16:creationId xmlns:a16="http://schemas.microsoft.com/office/drawing/2014/main" id="{EC0BBDB6-57C3-4639-98F0-A6DCD8A86F45}"/>
              </a:ext>
            </a:extLst>
          </p:cNvPr>
          <p:cNvSpPr/>
          <p:nvPr/>
        </p:nvSpPr>
        <p:spPr>
          <a:xfrm>
            <a:off x="1263536" y="219425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id="{980FF8F4-5AF9-2458-B860-8DCCD591DB3E}"/>
              </a:ext>
            </a:extLst>
          </p:cNvPr>
          <p:cNvSpPr txBox="1"/>
          <p:nvPr/>
        </p:nvSpPr>
        <p:spPr>
          <a:xfrm>
            <a:off x="2056920" y="5134021"/>
            <a:ext cx="2194418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Phenomenology only depends on the D*D* scattering length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7" name="Shape 2540">
            <a:extLst>
              <a:ext uri="{FF2B5EF4-FFF2-40B4-BE49-F238E27FC236}">
                <a16:creationId xmlns:a16="http://schemas.microsoft.com/office/drawing/2014/main" id="{22AE2773-6D21-70B5-175B-AE5FB839F2E0}"/>
              </a:ext>
            </a:extLst>
          </p:cNvPr>
          <p:cNvSpPr/>
          <p:nvPr/>
        </p:nvSpPr>
        <p:spPr>
          <a:xfrm>
            <a:off x="1240500" y="514149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8" name="TextBox 44">
            <a:extLst>
              <a:ext uri="{FF2B5EF4-FFF2-40B4-BE49-F238E27FC236}">
                <a16:creationId xmlns:a16="http://schemas.microsoft.com/office/drawing/2014/main" id="{46FE5B2E-E5D4-A6E5-7515-26856A46378F}"/>
              </a:ext>
            </a:extLst>
          </p:cNvPr>
          <p:cNvSpPr txBox="1"/>
          <p:nvPr/>
        </p:nvSpPr>
        <p:spPr>
          <a:xfrm>
            <a:off x="2147065" y="8307971"/>
            <a:ext cx="21944188" cy="12577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At least </a:t>
            </a:r>
            <a:r>
              <a:rPr lang="en-US" sz="3000" b="1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two trimers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 found for all </a:t>
            </a:r>
            <a:r>
              <a:rPr lang="en-US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B</a:t>
            </a:r>
            <a:r>
              <a:rPr lang="en-US" baseline="-25000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C00000"/>
                </a:solidFill>
                <a:latin typeface="Raleway Medium" pitchFamily="2" charset="0"/>
                <a:ea typeface="Lato Light"/>
                <a:cs typeface="Lato Light"/>
              </a:rPr>
              <a:t>               Efimov effect can emerge in the D*D*D* system</a:t>
            </a:r>
          </a:p>
        </p:txBody>
      </p:sp>
      <p:sp>
        <p:nvSpPr>
          <p:cNvPr id="19" name="Shape 2540">
            <a:extLst>
              <a:ext uri="{FF2B5EF4-FFF2-40B4-BE49-F238E27FC236}">
                <a16:creationId xmlns:a16="http://schemas.microsoft.com/office/drawing/2014/main" id="{AF457E22-3DAA-7EA4-4D04-AA46C0F0C8F2}"/>
              </a:ext>
            </a:extLst>
          </p:cNvPr>
          <p:cNvSpPr/>
          <p:nvPr/>
        </p:nvSpPr>
        <p:spPr>
          <a:xfrm>
            <a:off x="1262823" y="831544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2468D6C-B0B4-041F-7826-4EEC07CE6BF1}"/>
              </a:ext>
            </a:extLst>
          </p:cNvPr>
          <p:cNvSpPr/>
          <p:nvPr/>
        </p:nvSpPr>
        <p:spPr>
          <a:xfrm>
            <a:off x="2357730" y="9113223"/>
            <a:ext cx="1055076" cy="30145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44A40A93-83B8-123A-F39F-9B42F40B4BEF}"/>
              </a:ext>
            </a:extLst>
          </p:cNvPr>
          <p:cNvSpPr txBox="1"/>
          <p:nvPr/>
        </p:nvSpPr>
        <p:spPr>
          <a:xfrm>
            <a:off x="2169157" y="10280354"/>
            <a:ext cx="21944188" cy="2088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Second to first trimer ratio approaches the resonant value of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  <a:p>
            <a:endParaRPr lang="en-US" sz="3000" dirty="0">
              <a:solidFill>
                <a:schemeClr val="tx2"/>
              </a:solidFill>
              <a:latin typeface="Raleway"/>
              <a:ea typeface="Lato Light"/>
              <a:cs typeface="Lato Light"/>
            </a:endParaRPr>
          </a:p>
          <a:p>
            <a:r>
              <a:rPr lang="en-US" sz="3000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                                                      for   </a:t>
            </a:r>
            <a:endParaRPr lang="en-US" dirty="0">
              <a:solidFill>
                <a:schemeClr val="tx2"/>
              </a:solidFill>
              <a:ea typeface="Lato Light"/>
              <a:cs typeface="Lato Light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                 </a:t>
            </a:r>
            <a:endParaRPr lang="en-US" sz="3000" b="1" dirty="0">
              <a:solidFill>
                <a:schemeClr val="tx2"/>
              </a:solidFill>
              <a:latin typeface="Raleway"/>
              <a:ea typeface="Lato Light"/>
              <a:cs typeface="Lato Light"/>
            </a:endParaRPr>
          </a:p>
        </p:txBody>
      </p:sp>
      <p:sp>
        <p:nvSpPr>
          <p:cNvPr id="23" name="Shape 2540">
            <a:extLst>
              <a:ext uri="{FF2B5EF4-FFF2-40B4-BE49-F238E27FC236}">
                <a16:creationId xmlns:a16="http://schemas.microsoft.com/office/drawing/2014/main" id="{D984E9BD-58BB-C9F4-C07C-EDBF97CC8E5D}"/>
              </a:ext>
            </a:extLst>
          </p:cNvPr>
          <p:cNvSpPr/>
          <p:nvPr/>
        </p:nvSpPr>
        <p:spPr>
          <a:xfrm>
            <a:off x="1239771" y="1028782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24" name="Picture 23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C951B441-D0E5-7A0D-3D0A-7672AF992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874" y="11111227"/>
            <a:ext cx="4727737" cy="5619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BBF4BE-9BDE-3310-46A9-C7217C7F2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330" y="11103986"/>
            <a:ext cx="1797458" cy="576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7124A-2D9E-22E7-8675-E21EC17B82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344"/>
          <a:stretch/>
        </p:blipFill>
        <p:spPr>
          <a:xfrm>
            <a:off x="2617272" y="5996853"/>
            <a:ext cx="4231763" cy="197167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7C53CD7-4BA1-D3D7-83E8-FEE899CF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9808" y="5108772"/>
            <a:ext cx="10992110" cy="800890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5A40182-A604-94DE-E99D-DAE7A438D8DF}"/>
              </a:ext>
            </a:extLst>
          </p:cNvPr>
          <p:cNvGrpSpPr/>
          <p:nvPr/>
        </p:nvGrpSpPr>
        <p:grpSpPr>
          <a:xfrm>
            <a:off x="2107523" y="157514"/>
            <a:ext cx="21082928" cy="8234280"/>
            <a:chOff x="597061" y="-1004"/>
            <a:chExt cx="21082928" cy="8234280"/>
          </a:xfrm>
        </p:grpSpPr>
        <p:pic>
          <p:nvPicPr>
            <p:cNvPr id="32" name="Picture 31" descr="A graph of a mathematical function&#10;&#10;Description automatically generated">
              <a:extLst>
                <a:ext uri="{FF2B5EF4-FFF2-40B4-BE49-F238E27FC236}">
                  <a16:creationId xmlns:a16="http://schemas.microsoft.com/office/drawing/2014/main" id="{5AD9D6F4-ECDA-3974-93E2-BA7B19AD3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703094" y="58835"/>
              <a:ext cx="8956258" cy="6740330"/>
            </a:xfrm>
            <a:prstGeom prst="rect">
              <a:avLst/>
            </a:prstGeom>
          </p:spPr>
        </p:pic>
        <p:pic>
          <p:nvPicPr>
            <p:cNvPr id="33" name="Picture 32" descr="A graph of a function&#10;&#10;Description automatically generated">
              <a:extLst>
                <a:ext uri="{FF2B5EF4-FFF2-40B4-BE49-F238E27FC236}">
                  <a16:creationId xmlns:a16="http://schemas.microsoft.com/office/drawing/2014/main" id="{004718A0-27DB-01D9-BAE9-2A28D56E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7061" y="3676"/>
              <a:ext cx="10980062" cy="82296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BA0417-DE99-5687-5989-B5A1AFC125CB}"/>
                </a:ext>
              </a:extLst>
            </p:cNvPr>
            <p:cNvSpPr/>
            <p:nvPr/>
          </p:nvSpPr>
          <p:spPr>
            <a:xfrm>
              <a:off x="12710553" y="-1004"/>
              <a:ext cx="8969436" cy="6751122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7AC44D-9879-D94C-E44A-4DE73234E0B4}"/>
                </a:ext>
              </a:extLst>
            </p:cNvPr>
            <p:cNvSpPr/>
            <p:nvPr/>
          </p:nvSpPr>
          <p:spPr>
            <a:xfrm>
              <a:off x="6380863" y="1143087"/>
              <a:ext cx="890649" cy="641267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6810FC8D-7123-F65A-EAF7-759B0AC9FC6B}"/>
                </a:ext>
              </a:extLst>
            </p:cNvPr>
            <p:cNvSpPr/>
            <p:nvPr/>
          </p:nvSpPr>
          <p:spPr>
            <a:xfrm>
              <a:off x="7471620" y="1144807"/>
              <a:ext cx="5219432" cy="623452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DB77FD-E7AA-214B-0FCC-2DAE63D1E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08431" y="3547617"/>
              <a:ext cx="3281587" cy="3163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18826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10067180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Trimer masses for full 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T</a:t>
            </a:r>
            <a:r>
              <a:rPr lang="en-US" sz="6000" b="1" baseline="-25000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0B39C-2642-8206-D219-247E5D40F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082" y="1891512"/>
            <a:ext cx="8397971" cy="5752104"/>
          </a:xfrm>
          <a:prstGeom prst="rect">
            <a:avLst/>
          </a:prstGeom>
        </p:spPr>
      </p:pic>
      <p:pic>
        <p:nvPicPr>
          <p:cNvPr id="3" name="Picture 2" descr="A graph of a number of lines&#10;&#10;Description automatically generated">
            <a:extLst>
              <a:ext uri="{FF2B5EF4-FFF2-40B4-BE49-F238E27FC236}">
                <a16:creationId xmlns:a16="http://schemas.microsoft.com/office/drawing/2014/main" id="{9E3DD222-E975-7076-9EE9-67D37A6D2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1402" y="1888242"/>
            <a:ext cx="7679926" cy="5770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1CFE6-D9E8-3EF5-2BB2-C2624459C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047" y="7657233"/>
            <a:ext cx="8397971" cy="5734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1313F3-780A-FEDD-B505-1825E42E9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8708" y="7674667"/>
            <a:ext cx="7697877" cy="5716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014B8C-206E-FBB7-417D-15CA481A0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6426" y="3164729"/>
            <a:ext cx="3495337" cy="695325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8C005E-7463-CF4F-F66F-4D13B7EB86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5295" y="3086434"/>
            <a:ext cx="3495337" cy="695325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13" name="Picture 12" descr="A black number on a white background&#10;&#10;Description automatically generated">
            <a:extLst>
              <a:ext uri="{FF2B5EF4-FFF2-40B4-BE49-F238E27FC236}">
                <a16:creationId xmlns:a16="http://schemas.microsoft.com/office/drawing/2014/main" id="{82DB3681-6262-52C3-700A-B8BF22AB1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7033" y="8938714"/>
            <a:ext cx="3495337" cy="695325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EE8D9A-EB91-5567-251B-8BD7465528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91023" y="10175996"/>
            <a:ext cx="3495337" cy="695325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22" name="TextBox 44">
            <a:extLst>
              <a:ext uri="{FF2B5EF4-FFF2-40B4-BE49-F238E27FC236}">
                <a16:creationId xmlns:a16="http://schemas.microsoft.com/office/drawing/2014/main" id="{37D0D137-86C3-E056-EC48-80989691897A}"/>
              </a:ext>
            </a:extLst>
          </p:cNvPr>
          <p:cNvSpPr txBox="1"/>
          <p:nvPr/>
        </p:nvSpPr>
        <p:spPr>
          <a:xfrm>
            <a:off x="1021975" y="1862939"/>
            <a:ext cx="703964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D*D*D* binding energies  </a:t>
            </a:r>
            <a:r>
              <a:rPr lang="en-US" sz="32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(</a:t>
            </a:r>
            <a:r>
              <a:rPr lang="en-US" sz="3200" b="1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B</a:t>
            </a:r>
            <a:r>
              <a:rPr lang="en-US" sz="3200" b="1" baseline="-25000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3</a:t>
            </a:r>
            <a:r>
              <a:rPr lang="en-US" sz="3200" b="1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=3m-E</a:t>
            </a:r>
            <a:r>
              <a:rPr lang="en-US" sz="3200" b="1" baseline="-25000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3</a:t>
            </a:r>
            <a:r>
              <a:rPr lang="en-US" sz="32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)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as a function of </a:t>
            </a:r>
            <a:r>
              <a:rPr lang="en-US" sz="3200" b="1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P</a:t>
            </a:r>
            <a:r>
              <a:rPr lang="en-US" sz="32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.</a:t>
            </a:r>
          </a:p>
        </p:txBody>
      </p:sp>
      <p:sp>
        <p:nvSpPr>
          <p:cNvPr id="24" name="Shape 2540">
            <a:extLst>
              <a:ext uri="{FF2B5EF4-FFF2-40B4-BE49-F238E27FC236}">
                <a16:creationId xmlns:a16="http://schemas.microsoft.com/office/drawing/2014/main" id="{ADBFB045-E57C-6B3E-7504-D88A35F50759}"/>
              </a:ext>
            </a:extLst>
          </p:cNvPr>
          <p:cNvSpPr/>
          <p:nvPr/>
        </p:nvSpPr>
        <p:spPr>
          <a:xfrm>
            <a:off x="325865" y="1891033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id="{EDE24DCB-2E15-4CC6-79E9-4BD84221FFA2}"/>
              </a:ext>
            </a:extLst>
          </p:cNvPr>
          <p:cNvSpPr txBox="1"/>
          <p:nvPr/>
        </p:nvSpPr>
        <p:spPr>
          <a:xfrm>
            <a:off x="1022955" y="3767345"/>
            <a:ext cx="7542547" cy="1505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P=100%</a:t>
            </a:r>
            <a:r>
              <a:rPr lang="en-US" sz="32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:</a:t>
            </a:r>
            <a:r>
              <a:rPr lang="en-US" sz="32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 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Pure molecular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Tcc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* state</a:t>
            </a:r>
            <a:endParaRPr lang="en-US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P=0%: </a:t>
            </a:r>
            <a:r>
              <a:rPr lang="en-US" sz="32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    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Pure compact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Tcc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* state</a:t>
            </a:r>
            <a:endParaRPr lang="en-US" sz="3200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28" name="Shape 2540">
            <a:extLst>
              <a:ext uri="{FF2B5EF4-FFF2-40B4-BE49-F238E27FC236}">
                <a16:creationId xmlns:a16="http://schemas.microsoft.com/office/drawing/2014/main" id="{44AC42EF-510F-A72B-65EB-C7FEB194A34F}"/>
              </a:ext>
            </a:extLst>
          </p:cNvPr>
          <p:cNvSpPr/>
          <p:nvPr/>
        </p:nvSpPr>
        <p:spPr>
          <a:xfrm>
            <a:off x="328378" y="377481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0" name="TextBox 44">
            <a:extLst>
              <a:ext uri="{FF2B5EF4-FFF2-40B4-BE49-F238E27FC236}">
                <a16:creationId xmlns:a16="http://schemas.microsoft.com/office/drawing/2014/main" id="{EF390EC2-3C6C-0CB5-8562-6466589B8F20}"/>
              </a:ext>
            </a:extLst>
          </p:cNvPr>
          <p:cNvSpPr txBox="1"/>
          <p:nvPr/>
        </p:nvSpPr>
        <p:spPr>
          <a:xfrm>
            <a:off x="1084025" y="6855768"/>
            <a:ext cx="9632946" cy="14812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Central line:</a:t>
            </a:r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Symbol"/>
                <a:ea typeface="+mn-lt"/>
                <a:cs typeface="+mn-lt"/>
                <a:sym typeface="Symbol"/>
              </a:rPr>
              <a:t>L</a:t>
            </a:r>
            <a:r>
              <a:rPr lang="en-US" sz="3200" b="1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 = 0.7 GeV.</a:t>
            </a:r>
            <a:endParaRPr lang="en-US" sz="2400" b="1" baseline="-25000" dirty="0">
              <a:solidFill>
                <a:schemeClr val="tx2"/>
              </a:solidFill>
              <a:latin typeface="Lucida Calligraphy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Shadow band: </a:t>
            </a:r>
            <a:r>
              <a:rPr lang="en-US" sz="3200" b="1" dirty="0">
                <a:solidFill>
                  <a:schemeClr val="tx2"/>
                </a:solidFill>
                <a:latin typeface="Symbol"/>
                <a:ea typeface="+mn-lt"/>
                <a:cs typeface="+mn-lt"/>
                <a:sym typeface="Symbol"/>
              </a:rPr>
              <a:t>L</a:t>
            </a:r>
            <a:r>
              <a:rPr lang="en-US" sz="3200" b="1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 = [0.5,1] GeV</a:t>
            </a:r>
            <a:endParaRPr lang="en-US" sz="2400" b="1" baseline="-25000" dirty="0">
              <a:solidFill>
                <a:schemeClr val="tx2"/>
              </a:solidFill>
              <a:latin typeface="Lucida Calligraphy"/>
              <a:ea typeface="+mn-lt"/>
              <a:cs typeface="+mn-lt"/>
            </a:endParaRPr>
          </a:p>
        </p:txBody>
      </p:sp>
      <p:sp>
        <p:nvSpPr>
          <p:cNvPr id="32" name="Shape 2540">
            <a:extLst>
              <a:ext uri="{FF2B5EF4-FFF2-40B4-BE49-F238E27FC236}">
                <a16:creationId xmlns:a16="http://schemas.microsoft.com/office/drawing/2014/main" id="{EEA03FAB-61CA-B258-E724-4E6271A445F4}"/>
              </a:ext>
            </a:extLst>
          </p:cNvPr>
          <p:cNvSpPr/>
          <p:nvPr/>
        </p:nvSpPr>
        <p:spPr>
          <a:xfrm>
            <a:off x="329991" y="711069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5" name="TextBox 44">
            <a:extLst>
              <a:ext uri="{FF2B5EF4-FFF2-40B4-BE49-F238E27FC236}">
                <a16:creationId xmlns:a16="http://schemas.microsoft.com/office/drawing/2014/main" id="{4C6455FD-2890-020C-65B2-01110ABE8599}"/>
              </a:ext>
            </a:extLst>
          </p:cNvPr>
          <p:cNvSpPr txBox="1"/>
          <p:nvPr/>
        </p:nvSpPr>
        <p:spPr>
          <a:xfrm>
            <a:off x="1084025" y="9760407"/>
            <a:ext cx="9632946" cy="2221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Solid lines: Bound states.</a:t>
            </a:r>
            <a:endParaRPr lang="en-US" dirty="0">
              <a:latin typeface="Raleway Medium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Dashed lines: Virtual states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Dots: Riemann sheet change</a:t>
            </a:r>
          </a:p>
        </p:txBody>
      </p:sp>
      <p:sp>
        <p:nvSpPr>
          <p:cNvPr id="36" name="Shape 2540">
            <a:extLst>
              <a:ext uri="{FF2B5EF4-FFF2-40B4-BE49-F238E27FC236}">
                <a16:creationId xmlns:a16="http://schemas.microsoft.com/office/drawing/2014/main" id="{AAEE564F-91CB-E6F5-80EC-E9457C8C5132}"/>
              </a:ext>
            </a:extLst>
          </p:cNvPr>
          <p:cNvSpPr/>
          <p:nvPr/>
        </p:nvSpPr>
        <p:spPr>
          <a:xfrm>
            <a:off x="330045" y="997709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93262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10897535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Second to first trimer ratio</a:t>
            </a: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6F9A121B-4A7A-3A3C-6AD2-D159A4A67B2B}"/>
              </a:ext>
            </a:extLst>
          </p:cNvPr>
          <p:cNvSpPr txBox="1"/>
          <p:nvPr/>
        </p:nvSpPr>
        <p:spPr>
          <a:xfrm>
            <a:off x="1867394" y="2873387"/>
            <a:ext cx="1046535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The ratio increases as </a:t>
            </a:r>
            <a:r>
              <a:rPr lang="en-US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</a:t>
            </a:r>
            <a:r>
              <a:rPr lang="en-US" baseline="-25000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cc</a:t>
            </a:r>
            <a:r>
              <a:rPr lang="en-US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*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  becomes more compact.</a:t>
            </a:r>
            <a:endParaRPr lang="en-US" sz="3200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11" name="Shape 2540">
            <a:extLst>
              <a:ext uri="{FF2B5EF4-FFF2-40B4-BE49-F238E27FC236}">
                <a16:creationId xmlns:a16="http://schemas.microsoft.com/office/drawing/2014/main" id="{8429A2CC-B44B-FEDB-47A5-4C72256167F3}"/>
              </a:ext>
            </a:extLst>
          </p:cNvPr>
          <p:cNvSpPr/>
          <p:nvPr/>
        </p:nvSpPr>
        <p:spPr>
          <a:xfrm>
            <a:off x="1130041" y="288086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9EA75AF9-046D-2F7C-6AE1-6B0128FE884C}"/>
              </a:ext>
            </a:extLst>
          </p:cNvPr>
          <p:cNvSpPr txBox="1"/>
          <p:nvPr/>
        </p:nvSpPr>
        <p:spPr>
          <a:xfrm>
            <a:off x="1847751" y="4736542"/>
            <a:ext cx="10009511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It shows a small valley that gets shallower as </a:t>
            </a:r>
            <a:r>
              <a:rPr lang="en-US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B</a:t>
            </a:r>
            <a:r>
              <a:rPr lang="en-US" baseline="-25000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2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 increases.</a:t>
            </a:r>
          </a:p>
        </p:txBody>
      </p:sp>
      <p:sp>
        <p:nvSpPr>
          <p:cNvPr id="13" name="Shape 2540">
            <a:extLst>
              <a:ext uri="{FF2B5EF4-FFF2-40B4-BE49-F238E27FC236}">
                <a16:creationId xmlns:a16="http://schemas.microsoft.com/office/drawing/2014/main" id="{CA19DA3F-495A-71CC-26BD-75CC6F1AD629}"/>
              </a:ext>
            </a:extLst>
          </p:cNvPr>
          <p:cNvSpPr/>
          <p:nvPr/>
        </p:nvSpPr>
        <p:spPr>
          <a:xfrm>
            <a:off x="1070695" y="474401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4" name="TextBox 44">
            <a:extLst>
              <a:ext uri="{FF2B5EF4-FFF2-40B4-BE49-F238E27FC236}">
                <a16:creationId xmlns:a16="http://schemas.microsoft.com/office/drawing/2014/main" id="{AC973BE3-2FAC-CD6A-6EB1-74B24BE9CE78}"/>
              </a:ext>
            </a:extLst>
          </p:cNvPr>
          <p:cNvSpPr txBox="1"/>
          <p:nvPr/>
        </p:nvSpPr>
        <p:spPr>
          <a:xfrm>
            <a:off x="1867581" y="6897011"/>
            <a:ext cx="963294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The bottom of this valley approaches the </a:t>
            </a:r>
            <a:r>
              <a:rPr lang="en-US" sz="3200" i="1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Efimov scaling law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 the smaller </a:t>
            </a:r>
            <a:r>
              <a:rPr lang="en-US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B</a:t>
            </a:r>
            <a:r>
              <a:rPr lang="en-US" sz="2400" baseline="-25000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2</a:t>
            </a:r>
            <a:r>
              <a:rPr lang="en-US" sz="2400" baseline="-25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  </a:t>
            </a:r>
            <a:endParaRPr lang="en-US" sz="3200" dirty="0">
              <a:solidFill>
                <a:schemeClr val="tx2"/>
              </a:solidFill>
              <a:latin typeface="Raleway Medium" pitchFamily="2" charset="0"/>
              <a:ea typeface="+mn-lt"/>
              <a:cs typeface="+mn-lt"/>
            </a:endParaRPr>
          </a:p>
        </p:txBody>
      </p:sp>
      <p:sp>
        <p:nvSpPr>
          <p:cNvPr id="15" name="Shape 2540">
            <a:extLst>
              <a:ext uri="{FF2B5EF4-FFF2-40B4-BE49-F238E27FC236}">
                <a16:creationId xmlns:a16="http://schemas.microsoft.com/office/drawing/2014/main" id="{A980CC39-2C8F-E0C2-6C06-6FFDC7F47913}"/>
              </a:ext>
            </a:extLst>
          </p:cNvPr>
          <p:cNvSpPr/>
          <p:nvPr/>
        </p:nvSpPr>
        <p:spPr>
          <a:xfrm>
            <a:off x="1031068" y="690448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10BC4956-D39D-EF1A-7487-CE71F5F7D8E3}"/>
              </a:ext>
            </a:extLst>
          </p:cNvPr>
          <p:cNvSpPr txBox="1"/>
          <p:nvPr/>
        </p:nvSpPr>
        <p:spPr>
          <a:xfrm>
            <a:off x="1630897" y="8267486"/>
            <a:ext cx="21944188" cy="11961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                                                    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for</a:t>
            </a:r>
            <a:r>
              <a:rPr lang="en-US" sz="3000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   </a:t>
            </a:r>
            <a:endParaRPr lang="en-US" dirty="0">
              <a:solidFill>
                <a:schemeClr val="tx2"/>
              </a:solidFill>
              <a:ea typeface="Lato Light"/>
              <a:cs typeface="Lato Light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                 </a:t>
            </a:r>
            <a:endParaRPr lang="en-US" sz="3000" b="1" dirty="0">
              <a:solidFill>
                <a:schemeClr val="tx2"/>
              </a:solidFill>
              <a:latin typeface="Raleway"/>
              <a:ea typeface="Lato Light"/>
              <a:cs typeface="Lato Light"/>
            </a:endParaRPr>
          </a:p>
        </p:txBody>
      </p:sp>
      <p:pic>
        <p:nvPicPr>
          <p:cNvPr id="18" name="Picture 17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FD5C6447-3C3D-3056-6D48-15665FB7E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009" y="8261149"/>
            <a:ext cx="4727737" cy="561975"/>
          </a:xfrm>
          <a:prstGeom prst="rect">
            <a:avLst/>
          </a:prstGeom>
        </p:spPr>
      </p:pic>
      <p:pic>
        <p:nvPicPr>
          <p:cNvPr id="20" name="Picture 19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1107D5DA-E5F1-0AF7-91DB-51DF8A4C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608" y="8253908"/>
            <a:ext cx="1797458" cy="576459"/>
          </a:xfrm>
          <a:prstGeom prst="rect">
            <a:avLst/>
          </a:prstGeom>
        </p:spPr>
      </p:pic>
      <p:pic>
        <p:nvPicPr>
          <p:cNvPr id="2" name="Picture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DEF3F45-86B7-7F41-6432-CE7849E3D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6762" y="962028"/>
            <a:ext cx="11958123" cy="896838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451D034-0945-C515-C8F1-8FFFC96EE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4354" y="9695349"/>
            <a:ext cx="11111914" cy="39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8272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>
          <a:xfrm>
            <a:off x="-1825" y="0"/>
            <a:ext cx="24377650" cy="13716000"/>
          </a:xfrm>
        </p:spPr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7210628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T</a:t>
            </a:r>
            <a:r>
              <a:rPr lang="en-US" sz="6000" b="1" baseline="-25000" dirty="0" err="1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cc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*-D* scattering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A graph of different colored lines">
            <a:extLst>
              <a:ext uri="{FF2B5EF4-FFF2-40B4-BE49-F238E27FC236}">
                <a16:creationId xmlns:a16="http://schemas.microsoft.com/office/drawing/2014/main" id="{EAA86492-8415-2395-4728-E65EE242F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241" y="2455970"/>
            <a:ext cx="11784326" cy="8804403"/>
          </a:xfrm>
          <a:prstGeom prst="rect">
            <a:avLst/>
          </a:prstGeom>
        </p:spPr>
      </p:pic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3494C1E-2C36-39D4-5D68-273DD19CC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4610" y="3144630"/>
            <a:ext cx="2831473" cy="1630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97203-F3D6-E33E-F0F0-000BA30D4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371" y="9322408"/>
            <a:ext cx="7312895" cy="1929183"/>
          </a:xfrm>
          <a:prstGeom prst="rect">
            <a:avLst/>
          </a:prstGeom>
        </p:spPr>
      </p:pic>
      <p:pic>
        <p:nvPicPr>
          <p:cNvPr id="13" name="Picture 12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CEDDC9CA-F8A9-F0BE-E2DA-75080ADAA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572" y="5453612"/>
            <a:ext cx="10029025" cy="1857375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67ED386-817B-0C7B-E851-DE1ECA00C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4744" y="11262652"/>
            <a:ext cx="11127890" cy="1893933"/>
          </a:xfrm>
          <a:prstGeom prst="rect">
            <a:avLst/>
          </a:prstGeom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928322B4-7547-CB4C-C99A-15051C7FE1E3}"/>
              </a:ext>
            </a:extLst>
          </p:cNvPr>
          <p:cNvSpPr txBox="1"/>
          <p:nvPr/>
        </p:nvSpPr>
        <p:spPr>
          <a:xfrm>
            <a:off x="1802695" y="2266065"/>
            <a:ext cx="1026490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D</a:t>
            </a:r>
            <a:r>
              <a:rPr lang="en-US" sz="30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 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has poles at the values of the dimer's energies equal to the </a:t>
            </a:r>
            <a:r>
              <a:rPr lang="en-US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</a:t>
            </a:r>
            <a:r>
              <a:rPr lang="en-US" baseline="-25000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cc</a:t>
            </a:r>
            <a:r>
              <a:rPr lang="en-US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*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 bound state.</a:t>
            </a:r>
            <a:endParaRPr lang="en-US" sz="3000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18" name="Shape 2540">
            <a:extLst>
              <a:ext uri="{FF2B5EF4-FFF2-40B4-BE49-F238E27FC236}">
                <a16:creationId xmlns:a16="http://schemas.microsoft.com/office/drawing/2014/main" id="{DFD4476E-D911-A8FA-BEAA-BBEEBF38C546}"/>
              </a:ext>
            </a:extLst>
          </p:cNvPr>
          <p:cNvSpPr/>
          <p:nvPr/>
        </p:nvSpPr>
        <p:spPr>
          <a:xfrm>
            <a:off x="986066" y="227353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21200A16-C8FA-9AC3-A480-615525C821E7}"/>
              </a:ext>
            </a:extLst>
          </p:cNvPr>
          <p:cNvSpPr txBox="1"/>
          <p:nvPr/>
        </p:nvSpPr>
        <p:spPr>
          <a:xfrm>
            <a:off x="1802872" y="3950833"/>
            <a:ext cx="1054463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The residue of the three-body amplitude is proportional to the dimer-spectator amplitude </a:t>
            </a:r>
            <a:r>
              <a:rPr lang="en-US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M</a:t>
            </a:r>
            <a:r>
              <a:rPr lang="en-US" baseline="-250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TD</a:t>
            </a:r>
            <a:endParaRPr lang="en-US" baseline="-25000" dirty="0">
              <a:solidFill>
                <a:schemeClr val="tx2"/>
              </a:solidFill>
              <a:latin typeface="Raleway"/>
            </a:endParaRPr>
          </a:p>
        </p:txBody>
      </p:sp>
      <p:sp>
        <p:nvSpPr>
          <p:cNvPr id="20" name="Shape 2540">
            <a:extLst>
              <a:ext uri="{FF2B5EF4-FFF2-40B4-BE49-F238E27FC236}">
                <a16:creationId xmlns:a16="http://schemas.microsoft.com/office/drawing/2014/main" id="{1253F7AF-4BA0-6103-B51D-B7EA8D61975C}"/>
              </a:ext>
            </a:extLst>
          </p:cNvPr>
          <p:cNvSpPr/>
          <p:nvPr/>
        </p:nvSpPr>
        <p:spPr>
          <a:xfrm>
            <a:off x="1045636" y="3958306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2" name="Shape 2540">
            <a:extLst>
              <a:ext uri="{FF2B5EF4-FFF2-40B4-BE49-F238E27FC236}">
                <a16:creationId xmlns:a16="http://schemas.microsoft.com/office/drawing/2014/main" id="{95EB6775-0A0C-BE91-31FF-922A0C07C245}"/>
              </a:ext>
            </a:extLst>
          </p:cNvPr>
          <p:cNvSpPr/>
          <p:nvPr/>
        </p:nvSpPr>
        <p:spPr>
          <a:xfrm>
            <a:off x="986287" y="7803542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E5FB03F3-58AD-31FE-084A-0EE49563F57E}"/>
              </a:ext>
            </a:extLst>
          </p:cNvPr>
          <p:cNvSpPr txBox="1"/>
          <p:nvPr/>
        </p:nvSpPr>
        <p:spPr>
          <a:xfrm>
            <a:off x="1803026" y="7796069"/>
            <a:ext cx="1054463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The </a:t>
            </a:r>
            <a:r>
              <a:rPr lang="en-US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</a:t>
            </a:r>
            <a:r>
              <a:rPr lang="en-US" baseline="-25000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cc</a:t>
            </a:r>
            <a:r>
              <a:rPr lang="en-US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*-D* 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scattering length </a:t>
            </a:r>
            <a:r>
              <a:rPr lang="en-US" dirty="0" err="1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a</a:t>
            </a:r>
            <a:r>
              <a:rPr lang="en-US" baseline="-25000" dirty="0" err="1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TD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 can help to discover the shallowest trimers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50402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9057288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Two body universality</a:t>
            </a:r>
            <a:endParaRPr lang="en-US" dirty="0"/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83BA0532-B440-482E-9D54-CB1F7031A5B2}"/>
              </a:ext>
            </a:extLst>
          </p:cNvPr>
          <p:cNvSpPr txBox="1"/>
          <p:nvPr/>
        </p:nvSpPr>
        <p:spPr>
          <a:xfrm>
            <a:off x="2104465" y="1729897"/>
            <a:ext cx="187472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Nearly-resonant two-body state due to short-range attractive forces     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               </a:t>
            </a:r>
            <a:r>
              <a:rPr lang="en-US" sz="3000" i="1" dirty="0">
                <a:solidFill>
                  <a:srgbClr val="C00000"/>
                </a:solidFill>
                <a:latin typeface="Raleway Medium" pitchFamily="2" charset="0"/>
              </a:rPr>
              <a:t> Characterized by its scattering length</a:t>
            </a:r>
            <a:endParaRPr lang="en-US" dirty="0">
              <a:latin typeface="Raleway Medium" pitchFamily="2" charset="0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18EDDA65-0B18-4E23-973C-08DCAD8A4C39}"/>
              </a:ext>
            </a:extLst>
          </p:cNvPr>
          <p:cNvSpPr/>
          <p:nvPr/>
        </p:nvSpPr>
        <p:spPr>
          <a:xfrm>
            <a:off x="1320943" y="173737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BBA8EA87-8E46-61BE-56A8-B21D04BD6042}"/>
              </a:ext>
            </a:extLst>
          </p:cNvPr>
          <p:cNvSpPr txBox="1"/>
          <p:nvPr/>
        </p:nvSpPr>
        <p:spPr>
          <a:xfrm>
            <a:off x="2061094" y="6230122"/>
            <a:ext cx="1405263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System becomes </a:t>
            </a:r>
            <a:r>
              <a:rPr lang="en-US" sz="3000" i="1" dirty="0">
                <a:solidFill>
                  <a:srgbClr val="C00000"/>
                </a:solidFill>
                <a:latin typeface="Raleway Medium" pitchFamily="2" charset="0"/>
              </a:rPr>
              <a:t>universal              </a:t>
            </a:r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 Insensitive to short-range details</a:t>
            </a:r>
            <a:endParaRPr lang="en-US" sz="3000" b="1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14" name="Shape 2540">
            <a:extLst>
              <a:ext uri="{FF2B5EF4-FFF2-40B4-BE49-F238E27FC236}">
                <a16:creationId xmlns:a16="http://schemas.microsoft.com/office/drawing/2014/main" id="{6E70AE84-8DE3-14FA-CA8A-332E3304AA91}"/>
              </a:ext>
            </a:extLst>
          </p:cNvPr>
          <p:cNvSpPr/>
          <p:nvPr/>
        </p:nvSpPr>
        <p:spPr>
          <a:xfrm>
            <a:off x="1320748" y="623759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C5AC21F-C049-A86C-F54A-8A252C9C1179}"/>
              </a:ext>
            </a:extLst>
          </p:cNvPr>
          <p:cNvSpPr/>
          <p:nvPr/>
        </p:nvSpPr>
        <p:spPr>
          <a:xfrm>
            <a:off x="2366412" y="2303943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372BB1-86EC-B8B5-A8AC-C5415D0D3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87" y="7097727"/>
            <a:ext cx="15356717" cy="6604636"/>
          </a:xfrm>
          <a:prstGeom prst="rect">
            <a:avLst/>
          </a:prstGeom>
        </p:spPr>
      </p:pic>
      <p:pic>
        <p:nvPicPr>
          <p:cNvPr id="19" name="Picture 18" descr="A diagram of a graph&#10;&#10;Description automatically generated">
            <a:extLst>
              <a:ext uri="{FF2B5EF4-FFF2-40B4-BE49-F238E27FC236}">
                <a16:creationId xmlns:a16="http://schemas.microsoft.com/office/drawing/2014/main" id="{932FF6B6-E2B7-E5DE-808B-38525D3B9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8765" y="1474334"/>
            <a:ext cx="9196488" cy="5362754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B33CEC6A-2D98-3DF9-1665-F72D4C574EAE}"/>
              </a:ext>
            </a:extLst>
          </p:cNvPr>
          <p:cNvSpPr/>
          <p:nvPr/>
        </p:nvSpPr>
        <p:spPr>
          <a:xfrm>
            <a:off x="8783998" y="9732545"/>
            <a:ext cx="1076609" cy="133499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289234-13F6-7875-328C-DA83E17D2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281" y="3401591"/>
            <a:ext cx="6508678" cy="189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E4BFD2-55C1-1396-3919-8C972F8E5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4617" y="3432246"/>
            <a:ext cx="3757323" cy="1856043"/>
          </a:xfrm>
          <a:prstGeom prst="rect">
            <a:avLst/>
          </a:prstGeom>
        </p:spPr>
      </p:pic>
      <p:sp>
        <p:nvSpPr>
          <p:cNvPr id="8" name="Arrow: Right 14">
            <a:extLst>
              <a:ext uri="{FF2B5EF4-FFF2-40B4-BE49-F238E27FC236}">
                <a16:creationId xmlns:a16="http://schemas.microsoft.com/office/drawing/2014/main" id="{6FDC3005-7098-3B9B-AE9D-168B6744CAF9}"/>
              </a:ext>
            </a:extLst>
          </p:cNvPr>
          <p:cNvSpPr/>
          <p:nvPr/>
        </p:nvSpPr>
        <p:spPr>
          <a:xfrm>
            <a:off x="7146539" y="6366197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66777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4086375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Summary</a:t>
            </a: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2328B4B8-38D8-9DD7-FEBB-87365584C199}"/>
              </a:ext>
            </a:extLst>
          </p:cNvPr>
          <p:cNvSpPr txBox="1"/>
          <p:nvPr/>
        </p:nvSpPr>
        <p:spPr>
          <a:xfrm>
            <a:off x="1754601" y="2185826"/>
            <a:ext cx="135205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Raleway"/>
              </a:rPr>
              <a:t>Analysis of the D*D*D* system in the </a:t>
            </a:r>
            <a:r>
              <a:rPr lang="en-US" dirty="0">
                <a:solidFill>
                  <a:schemeClr val="tx2"/>
                </a:solidFill>
                <a:latin typeface="Lucida Calligraphy"/>
              </a:rPr>
              <a:t>(I)J</a:t>
            </a:r>
            <a:r>
              <a:rPr lang="en-US" baseline="30000" dirty="0">
                <a:solidFill>
                  <a:schemeClr val="tx2"/>
                </a:solidFill>
                <a:latin typeface="Lucida Calligraphy"/>
              </a:rPr>
              <a:t>P</a:t>
            </a:r>
            <a:r>
              <a:rPr lang="en-US" dirty="0">
                <a:solidFill>
                  <a:schemeClr val="tx2"/>
                </a:solidFill>
                <a:latin typeface="Lucida Calligraphy"/>
              </a:rPr>
              <a:t>=(½)0</a:t>
            </a:r>
            <a:r>
              <a:rPr lang="en-US" baseline="30000" dirty="0">
                <a:solidFill>
                  <a:schemeClr val="tx2"/>
                </a:solidFill>
                <a:latin typeface="Lucida Calligraphy"/>
              </a:rPr>
              <a:t>-</a:t>
            </a:r>
            <a:r>
              <a:rPr lang="en-US" dirty="0">
                <a:solidFill>
                  <a:schemeClr val="tx2"/>
                </a:solidFill>
                <a:latin typeface="Lucida Calligraphy"/>
              </a:rPr>
              <a:t> </a:t>
            </a:r>
            <a:r>
              <a:rPr lang="en-US" dirty="0">
                <a:solidFill>
                  <a:schemeClr val="tx2"/>
                </a:solidFill>
                <a:latin typeface="Raleway"/>
              </a:rPr>
              <a:t>sector, assuming the </a:t>
            </a:r>
            <a:r>
              <a:rPr lang="en-US" dirty="0" err="1">
                <a:solidFill>
                  <a:schemeClr val="tx2"/>
                </a:solidFill>
                <a:latin typeface="Raleway"/>
              </a:rPr>
              <a:t>T</a:t>
            </a:r>
            <a:r>
              <a:rPr lang="en-US" baseline="-25000" dirty="0" err="1">
                <a:solidFill>
                  <a:schemeClr val="tx2"/>
                </a:solidFill>
                <a:latin typeface="Raleway"/>
              </a:rPr>
              <a:t>cc</a:t>
            </a:r>
            <a:r>
              <a:rPr lang="en-US" dirty="0">
                <a:solidFill>
                  <a:schemeClr val="tx2"/>
                </a:solidFill>
                <a:latin typeface="Raleway"/>
              </a:rPr>
              <a:t>* exists</a:t>
            </a:r>
            <a:endParaRPr lang="en-US" dirty="0">
              <a:solidFill>
                <a:schemeClr val="tx2"/>
              </a:solidFill>
              <a:latin typeface="Raleway"/>
              <a:ea typeface="Lato Light"/>
              <a:cs typeface="Lato Light"/>
            </a:endParaRPr>
          </a:p>
        </p:txBody>
      </p:sp>
      <p:sp>
        <p:nvSpPr>
          <p:cNvPr id="10" name="Shape 2540">
            <a:extLst>
              <a:ext uri="{FF2B5EF4-FFF2-40B4-BE49-F238E27FC236}">
                <a16:creationId xmlns:a16="http://schemas.microsoft.com/office/drawing/2014/main" id="{90D49AC1-9435-2C13-B950-7F7471298611}"/>
              </a:ext>
            </a:extLst>
          </p:cNvPr>
          <p:cNvSpPr/>
          <p:nvPr/>
        </p:nvSpPr>
        <p:spPr>
          <a:xfrm>
            <a:off x="992614" y="219329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1" name="TextBox 44">
            <a:extLst>
              <a:ext uri="{FF2B5EF4-FFF2-40B4-BE49-F238E27FC236}">
                <a16:creationId xmlns:a16="http://schemas.microsoft.com/office/drawing/2014/main" id="{7CA6C23B-1E8E-26C7-FA75-E72E69EA1ABB}"/>
              </a:ext>
            </a:extLst>
          </p:cNvPr>
          <p:cNvSpPr txBox="1"/>
          <p:nvPr/>
        </p:nvSpPr>
        <p:spPr>
          <a:xfrm>
            <a:off x="1754794" y="8981248"/>
            <a:ext cx="132831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Raleway" pitchFamily="2" charset="0"/>
              </a:rPr>
              <a:t>The shallowest state can be seen in the </a:t>
            </a:r>
            <a:r>
              <a:rPr lang="en-US" dirty="0" err="1">
                <a:solidFill>
                  <a:schemeClr val="tx2"/>
                </a:solidFill>
                <a:latin typeface="Raleway" pitchFamily="2" charset="0"/>
              </a:rPr>
              <a:t>T</a:t>
            </a:r>
            <a:r>
              <a:rPr lang="en-US" baseline="-25000" dirty="0" err="1">
                <a:solidFill>
                  <a:schemeClr val="tx2"/>
                </a:solidFill>
                <a:latin typeface="Raleway" pitchFamily="2" charset="0"/>
              </a:rPr>
              <a:t>cc</a:t>
            </a:r>
            <a:r>
              <a:rPr lang="en-US" dirty="0">
                <a:solidFill>
                  <a:schemeClr val="tx2"/>
                </a:solidFill>
                <a:latin typeface="Raleway" pitchFamily="2" charset="0"/>
              </a:rPr>
              <a:t>*D* scattering</a:t>
            </a:r>
            <a:endParaRPr lang="en-US" dirty="0">
              <a:solidFill>
                <a:schemeClr val="tx2"/>
              </a:solidFill>
              <a:latin typeface="Raleway" pitchFamily="2" charset="0"/>
              <a:ea typeface="Lato Light"/>
              <a:cs typeface="Lato Light"/>
            </a:endParaRPr>
          </a:p>
        </p:txBody>
      </p:sp>
      <p:sp>
        <p:nvSpPr>
          <p:cNvPr id="12" name="Shape 2540">
            <a:extLst>
              <a:ext uri="{FF2B5EF4-FFF2-40B4-BE49-F238E27FC236}">
                <a16:creationId xmlns:a16="http://schemas.microsoft.com/office/drawing/2014/main" id="{3703597B-CC3E-0688-9B50-F619AA8E1252}"/>
              </a:ext>
            </a:extLst>
          </p:cNvPr>
          <p:cNvSpPr/>
          <p:nvPr/>
        </p:nvSpPr>
        <p:spPr>
          <a:xfrm>
            <a:off x="977155" y="898872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3F13573D-10DF-D616-E809-4DF189D9F012}"/>
              </a:ext>
            </a:extLst>
          </p:cNvPr>
          <p:cNvSpPr txBox="1"/>
          <p:nvPr/>
        </p:nvSpPr>
        <p:spPr>
          <a:xfrm>
            <a:off x="1557870" y="4856111"/>
            <a:ext cx="1371723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Raleway"/>
              </a:rPr>
              <a:t>Efimov effect can emerge                Up to three trimers can be formed, depending on </a:t>
            </a:r>
            <a:r>
              <a:rPr lang="en-US" dirty="0">
                <a:solidFill>
                  <a:schemeClr val="tx2"/>
                </a:solidFill>
                <a:latin typeface="Lucida Calligraphy"/>
              </a:rPr>
              <a:t>P</a:t>
            </a:r>
            <a:r>
              <a:rPr lang="en-US" dirty="0">
                <a:solidFill>
                  <a:schemeClr val="tx2"/>
                </a:solidFill>
                <a:latin typeface="Raleway"/>
              </a:rPr>
              <a:t> and </a:t>
            </a:r>
            <a:r>
              <a:rPr lang="en-US" dirty="0">
                <a:solidFill>
                  <a:schemeClr val="tx2"/>
                </a:solidFill>
                <a:latin typeface="Lucida Calligraphy"/>
              </a:rPr>
              <a:t>B</a:t>
            </a:r>
            <a:r>
              <a:rPr lang="en-US" baseline="-25000" dirty="0">
                <a:solidFill>
                  <a:schemeClr val="tx2"/>
                </a:solidFill>
                <a:latin typeface="Lucida Calligraphy"/>
              </a:rPr>
              <a:t>2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F157C43-4F59-4D0E-119B-302612F7B571}"/>
              </a:ext>
            </a:extLst>
          </p:cNvPr>
          <p:cNvSpPr/>
          <p:nvPr/>
        </p:nvSpPr>
        <p:spPr>
          <a:xfrm>
            <a:off x="7361409" y="5082259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hape 2540">
            <a:extLst>
              <a:ext uri="{FF2B5EF4-FFF2-40B4-BE49-F238E27FC236}">
                <a16:creationId xmlns:a16="http://schemas.microsoft.com/office/drawing/2014/main" id="{1286E45F-E1CD-9975-42E5-359E759DDE1C}"/>
              </a:ext>
            </a:extLst>
          </p:cNvPr>
          <p:cNvSpPr/>
          <p:nvPr/>
        </p:nvSpPr>
        <p:spPr>
          <a:xfrm>
            <a:off x="899230" y="4863556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5" name="Picture 4" descr="A diagram of a diagram of a dimer&#10;&#10;Description automatically generated">
            <a:extLst>
              <a:ext uri="{FF2B5EF4-FFF2-40B4-BE49-F238E27FC236}">
                <a16:creationId xmlns:a16="http://schemas.microsoft.com/office/drawing/2014/main" id="{ABF3ED4F-0513-15D1-0F2F-9DAAB7643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5307" y="820630"/>
            <a:ext cx="2946726" cy="2797282"/>
          </a:xfrm>
          <a:prstGeom prst="rect">
            <a:avLst/>
          </a:prstGeom>
        </p:spPr>
      </p:pic>
      <p:pic>
        <p:nvPicPr>
          <p:cNvPr id="7" name="Picture 6" descr="A graph of a number of lines&#10;&#10;Description automatically generated">
            <a:extLst>
              <a:ext uri="{FF2B5EF4-FFF2-40B4-BE49-F238E27FC236}">
                <a16:creationId xmlns:a16="http://schemas.microsoft.com/office/drawing/2014/main" id="{D16E81CB-88AC-878B-C811-7B5F7330A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8418" y="4488938"/>
            <a:ext cx="6254332" cy="4630025"/>
          </a:xfrm>
          <a:prstGeom prst="rect">
            <a:avLst/>
          </a:prstGeom>
        </p:spPr>
      </p:pic>
      <p:pic>
        <p:nvPicPr>
          <p:cNvPr id="22" name="Picture 21" descr="A circle with circles in it&#10;&#10;Description automatically generated">
            <a:extLst>
              <a:ext uri="{FF2B5EF4-FFF2-40B4-BE49-F238E27FC236}">
                <a16:creationId xmlns:a16="http://schemas.microsoft.com/office/drawing/2014/main" id="{7AE3EF9F-493F-043C-98FD-A7C9E0D04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2828" y="5383709"/>
            <a:ext cx="1155842" cy="1130012"/>
          </a:xfrm>
          <a:prstGeom prst="rect">
            <a:avLst/>
          </a:prstGeom>
        </p:spPr>
      </p:pic>
      <p:pic>
        <p:nvPicPr>
          <p:cNvPr id="24" name="Picture 23" descr="A group of circles in a circle&#10;&#10;Description automatically generated">
            <a:extLst>
              <a:ext uri="{FF2B5EF4-FFF2-40B4-BE49-F238E27FC236}">
                <a16:creationId xmlns:a16="http://schemas.microsoft.com/office/drawing/2014/main" id="{0215EF0E-29CB-A7A1-46C6-EE30E2439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1093" y="6739164"/>
            <a:ext cx="758442" cy="688398"/>
          </a:xfrm>
          <a:prstGeom prst="rect">
            <a:avLst/>
          </a:prstGeom>
        </p:spPr>
      </p:pic>
      <p:pic>
        <p:nvPicPr>
          <p:cNvPr id="26" name="Picture 25" descr="A group of circles in a circle&#10;&#10;Description automatically generated">
            <a:extLst>
              <a:ext uri="{FF2B5EF4-FFF2-40B4-BE49-F238E27FC236}">
                <a16:creationId xmlns:a16="http://schemas.microsoft.com/office/drawing/2014/main" id="{27C890B9-3705-600F-24A3-617026D50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5891" y="7638023"/>
            <a:ext cx="534857" cy="488839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852C4AB8-D4B3-9B22-66AF-7F38BCBCC480}"/>
              </a:ext>
            </a:extLst>
          </p:cNvPr>
          <p:cNvSpPr/>
          <p:nvPr/>
        </p:nvSpPr>
        <p:spPr>
          <a:xfrm rot="19920000">
            <a:off x="17036538" y="5405112"/>
            <a:ext cx="1392465" cy="135058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6CB91267-DA1E-09C5-1894-BAEAE436A57D}"/>
              </a:ext>
            </a:extLst>
          </p:cNvPr>
          <p:cNvSpPr/>
          <p:nvPr/>
        </p:nvSpPr>
        <p:spPr>
          <a:xfrm rot="20580000">
            <a:off x="17088265" y="6720026"/>
            <a:ext cx="1423990" cy="183973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aph of different colored lines">
            <a:extLst>
              <a:ext uri="{FF2B5EF4-FFF2-40B4-BE49-F238E27FC236}">
                <a16:creationId xmlns:a16="http://schemas.microsoft.com/office/drawing/2014/main" id="{10893EA5-AEAE-25DD-53D1-1D805C375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38015" y="8993772"/>
            <a:ext cx="6339572" cy="4741167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22EA1251-0120-C65F-6297-93FC8D05AF59}"/>
              </a:ext>
            </a:extLst>
          </p:cNvPr>
          <p:cNvSpPr/>
          <p:nvPr/>
        </p:nvSpPr>
        <p:spPr>
          <a:xfrm rot="20640000">
            <a:off x="16949019" y="7477438"/>
            <a:ext cx="1694154" cy="175504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E9ECE8-DDBE-265B-6475-2F0E09396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75249" y="5669316"/>
            <a:ext cx="1909365" cy="374693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4027307630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0B33326C-7FCD-4873-BBAC-B28B84487C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10" r="210"/>
          <a:stretch/>
        </p:blipFill>
        <p:spPr>
          <a:xfrm>
            <a:off x="48008" y="0"/>
            <a:ext cx="24281633" cy="13716000"/>
          </a:xfrm>
        </p:spPr>
      </p:pic>
      <p:sp>
        <p:nvSpPr>
          <p:cNvPr id="2" name="Oval 1"/>
          <p:cNvSpPr/>
          <p:nvPr/>
        </p:nvSpPr>
        <p:spPr>
          <a:xfrm>
            <a:off x="8275289" y="2788350"/>
            <a:ext cx="7871676" cy="7871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30613" y="5123335"/>
            <a:ext cx="6336623" cy="30941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500" b="1" spc="600">
                <a:solidFill>
                  <a:schemeClr val="tx2"/>
                </a:solidFill>
                <a:latin typeface="Montserrat"/>
              </a:rPr>
              <a:t>THANKS FOR YOUR ATTENTION!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784096" y="2252550"/>
            <a:ext cx="8854062" cy="885406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F7AD7527-0A1C-0891-2184-0408E7BF4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982B-A0A8-B62B-469C-EA823DF7C188}"/>
              </a:ext>
            </a:extLst>
          </p:cNvPr>
          <p:cNvSpPr txBox="1"/>
          <p:nvPr/>
        </p:nvSpPr>
        <p:spPr>
          <a:xfrm>
            <a:off x="9021637" y="5753561"/>
            <a:ext cx="6343403" cy="110799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686917782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>
          <a:xfrm>
            <a:off x="0" y="-60461"/>
            <a:ext cx="24377650" cy="13716000"/>
          </a:xfrm>
        </p:spPr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0857459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Two-body state properties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44">
            <a:extLst>
              <a:ext uri="{FF2B5EF4-FFF2-40B4-BE49-F238E27FC236}">
                <a16:creationId xmlns:a16="http://schemas.microsoft.com/office/drawing/2014/main" id="{BD8C1536-77E5-288B-7900-CC6834B378B4}"/>
              </a:ext>
            </a:extLst>
          </p:cNvPr>
          <p:cNvSpPr txBox="1"/>
          <p:nvPr/>
        </p:nvSpPr>
        <p:spPr>
          <a:xfrm>
            <a:off x="1834055" y="5692758"/>
            <a:ext cx="1417490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Shallow bound states with purely attractive potential gives 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r</a:t>
            </a:r>
            <a:r>
              <a:rPr lang="en-US" sz="3200" baseline="-25000" dirty="0" err="1">
                <a:solidFill>
                  <a:schemeClr val="tx2"/>
                </a:solidFill>
                <a:latin typeface="Raleway Medium" pitchFamily="2" charset="0"/>
              </a:rPr>
              <a:t>eff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&gt; 0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7594AF49-0CB0-5BC5-8D31-E48464261FA7}"/>
              </a:ext>
            </a:extLst>
          </p:cNvPr>
          <p:cNvSpPr/>
          <p:nvPr/>
        </p:nvSpPr>
        <p:spPr>
          <a:xfrm>
            <a:off x="965050" y="570581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5DD8BC52-E940-A64E-7376-33FF0A425DC5}"/>
              </a:ext>
            </a:extLst>
          </p:cNvPr>
          <p:cNvSpPr txBox="1"/>
          <p:nvPr/>
        </p:nvSpPr>
        <p:spPr>
          <a:xfrm>
            <a:off x="1833173" y="2682115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Weinberg’s compositeness:</a:t>
            </a:r>
          </a:p>
        </p:txBody>
      </p:sp>
      <p:sp>
        <p:nvSpPr>
          <p:cNvPr id="5" name="Shape 2540">
            <a:extLst>
              <a:ext uri="{FF2B5EF4-FFF2-40B4-BE49-F238E27FC236}">
                <a16:creationId xmlns:a16="http://schemas.microsoft.com/office/drawing/2014/main" id="{899A174E-E90E-8262-2C27-860817164D22}"/>
              </a:ext>
            </a:extLst>
          </p:cNvPr>
          <p:cNvSpPr/>
          <p:nvPr/>
        </p:nvSpPr>
        <p:spPr>
          <a:xfrm>
            <a:off x="965051" y="266950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85007D94-797F-441B-272F-61831F643271}"/>
              </a:ext>
            </a:extLst>
          </p:cNvPr>
          <p:cNvSpPr txBox="1"/>
          <p:nvPr/>
        </p:nvSpPr>
        <p:spPr>
          <a:xfrm>
            <a:off x="1822676" y="6901427"/>
            <a:ext cx="2221049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The effective range is mostly negative, but for </a:t>
            </a:r>
            <a:r>
              <a:rPr lang="en-US" sz="3200" dirty="0">
                <a:solidFill>
                  <a:schemeClr val="tx2"/>
                </a:solidFill>
                <a:latin typeface="Lucida Calligraphy" panose="03010101010101010101" pitchFamily="66" charset="0"/>
              </a:rPr>
              <a:t>P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        1                    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               Usual when a compact component is present</a:t>
            </a:r>
            <a:endParaRPr lang="en-US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14" name="Shape 2540">
            <a:extLst>
              <a:ext uri="{FF2B5EF4-FFF2-40B4-BE49-F238E27FC236}">
                <a16:creationId xmlns:a16="http://schemas.microsoft.com/office/drawing/2014/main" id="{8AD6DFE6-D561-325E-DCEC-45C3709DAB4B}"/>
              </a:ext>
            </a:extLst>
          </p:cNvPr>
          <p:cNvSpPr/>
          <p:nvPr/>
        </p:nvSpPr>
        <p:spPr>
          <a:xfrm>
            <a:off x="965050" y="690938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877544A8-E54A-8F05-3298-8E6C178E4A6A}"/>
              </a:ext>
            </a:extLst>
          </p:cNvPr>
          <p:cNvSpPr txBox="1"/>
          <p:nvPr/>
        </p:nvSpPr>
        <p:spPr>
          <a:xfrm>
            <a:off x="1818876" y="8623989"/>
            <a:ext cx="1457447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LHCb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measured a non-positive </a:t>
            </a:r>
            <a:r>
              <a:rPr lang="en-US" sz="3200" i="1" dirty="0">
                <a:solidFill>
                  <a:schemeClr val="tx2"/>
                </a:solidFill>
                <a:latin typeface="Raleway Medium" pitchFamily="2" charset="0"/>
              </a:rPr>
              <a:t>r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for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T</a:t>
            </a:r>
            <a:r>
              <a:rPr lang="en-US" sz="2000" dirty="0" err="1">
                <a:solidFill>
                  <a:schemeClr val="tx2"/>
                </a:solidFill>
                <a:latin typeface="Raleway Medium" pitchFamily="2" charset="0"/>
              </a:rPr>
              <a:t>cc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 with an upper limit 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(</a:t>
            </a:r>
            <a:r>
              <a:rPr lang="en-US" sz="2800" dirty="0">
                <a:solidFill>
                  <a:srgbClr val="7030A0"/>
                </a:solidFill>
                <a:latin typeface="Corbel"/>
                <a:ea typeface="+mn-lt"/>
                <a:cs typeface="+mn-lt"/>
              </a:rPr>
              <a:t>LHCb:2021auc</a:t>
            </a:r>
            <a:r>
              <a:rPr lang="en-US" sz="3200" dirty="0">
                <a:solidFill>
                  <a:schemeClr val="tx2"/>
                </a:solidFill>
                <a:ea typeface="+mn-lt"/>
                <a:cs typeface="+mn-lt"/>
              </a:rPr>
              <a:t>):</a:t>
            </a:r>
            <a:endParaRPr lang="en-US" sz="3200" dirty="0">
              <a:solidFill>
                <a:schemeClr val="tx2"/>
              </a:solidFill>
              <a:latin typeface="Raleway"/>
            </a:endParaRPr>
          </a:p>
        </p:txBody>
      </p:sp>
      <p:sp>
        <p:nvSpPr>
          <p:cNvPr id="16" name="Shape 2540">
            <a:extLst>
              <a:ext uri="{FF2B5EF4-FFF2-40B4-BE49-F238E27FC236}">
                <a16:creationId xmlns:a16="http://schemas.microsoft.com/office/drawing/2014/main" id="{C6F582E0-3614-232B-4AFE-FDCFD9840E5E}"/>
              </a:ext>
            </a:extLst>
          </p:cNvPr>
          <p:cNvSpPr/>
          <p:nvPr/>
        </p:nvSpPr>
        <p:spPr>
          <a:xfrm>
            <a:off x="965049" y="8622872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6B94269-B877-F54C-5787-DBAAE478E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250" y="2342230"/>
            <a:ext cx="4372079" cy="1371600"/>
          </a:xfrm>
          <a:prstGeom prst="rect">
            <a:avLst/>
          </a:prstGeom>
        </p:spPr>
      </p:pic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D1BEBB2-C3D5-ADAA-AA35-7F837977A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312" y="2342230"/>
            <a:ext cx="4229200" cy="132397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DFB57CD3-085B-1261-DEEB-12813A62A89C}"/>
              </a:ext>
            </a:extLst>
          </p:cNvPr>
          <p:cNvSpPr/>
          <p:nvPr/>
        </p:nvSpPr>
        <p:spPr>
          <a:xfrm>
            <a:off x="11153749" y="7112379"/>
            <a:ext cx="716972" cy="1714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0107D3C-7515-DE1E-2F95-70EC76341D72}"/>
              </a:ext>
            </a:extLst>
          </p:cNvPr>
          <p:cNvSpPr/>
          <p:nvPr/>
        </p:nvSpPr>
        <p:spPr>
          <a:xfrm>
            <a:off x="2008243" y="7470649"/>
            <a:ext cx="1527463" cy="311728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24BB36F0-76AA-5C94-E2B8-36CA0905B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3173" y="12377305"/>
            <a:ext cx="6181871" cy="838200"/>
          </a:xfrm>
          <a:prstGeom prst="rect">
            <a:avLst/>
          </a:prstGeom>
        </p:spPr>
      </p:pic>
      <p:pic>
        <p:nvPicPr>
          <p:cNvPr id="27" name="Picture 26" descr="A number with a circle in the middle&#10;&#10;Description automatically generated">
            <a:extLst>
              <a:ext uri="{FF2B5EF4-FFF2-40B4-BE49-F238E27FC236}">
                <a16:creationId xmlns:a16="http://schemas.microsoft.com/office/drawing/2014/main" id="{E20A2015-1D8C-9EB0-17C5-56E8AE69D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181" y="9975273"/>
            <a:ext cx="8448875" cy="685800"/>
          </a:xfrm>
          <a:prstGeom prst="rect">
            <a:avLst/>
          </a:prstGeom>
        </p:spPr>
      </p:pic>
      <p:sp>
        <p:nvSpPr>
          <p:cNvPr id="29" name="TextBox 44">
            <a:extLst>
              <a:ext uri="{FF2B5EF4-FFF2-40B4-BE49-F238E27FC236}">
                <a16:creationId xmlns:a16="http://schemas.microsoft.com/office/drawing/2014/main" id="{BEAB8F7E-D2A1-F722-47AB-68F1F9188CC6}"/>
              </a:ext>
            </a:extLst>
          </p:cNvPr>
          <p:cNvSpPr txBox="1"/>
          <p:nvPr/>
        </p:nvSpPr>
        <p:spPr>
          <a:xfrm>
            <a:off x="1803243" y="11133393"/>
            <a:ext cx="1457447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And a Weinberg factor (Z=1-</a:t>
            </a:r>
            <a:r>
              <a:rPr lang="en-US" sz="3200" dirty="0">
                <a:solidFill>
                  <a:schemeClr val="tx2"/>
                </a:solidFill>
                <a:latin typeface="Lucida Calligraphy" panose="03010101010101010101" pitchFamily="66" charset="0"/>
              </a:rPr>
              <a:t>P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) and coupling: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30" name="Shape 2540">
            <a:extLst>
              <a:ext uri="{FF2B5EF4-FFF2-40B4-BE49-F238E27FC236}">
                <a16:creationId xmlns:a16="http://schemas.microsoft.com/office/drawing/2014/main" id="{4E6216E7-0E4C-8CE4-C75F-CFFF4EFBDA96}"/>
              </a:ext>
            </a:extLst>
          </p:cNvPr>
          <p:cNvSpPr/>
          <p:nvPr/>
        </p:nvSpPr>
        <p:spPr>
          <a:xfrm>
            <a:off x="965049" y="11141586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11" name="Picture 10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78277751-E203-DFE6-295D-C7858F6B4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33775" y="-60461"/>
            <a:ext cx="6842576" cy="4644736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D57E8C0-127E-03BA-AFEA-74524D94D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3774" y="4581423"/>
            <a:ext cx="6842577" cy="4489842"/>
          </a:xfrm>
          <a:prstGeom prst="rect">
            <a:avLst/>
          </a:prstGeom>
        </p:spPr>
      </p:pic>
      <p:pic>
        <p:nvPicPr>
          <p:cNvPr id="10" name="Picture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F6AB2E0-3C89-A3FA-740A-21CA306A2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35521" y="9074073"/>
            <a:ext cx="6843699" cy="4648876"/>
          </a:xfrm>
          <a:prstGeom prst="rect">
            <a:avLst/>
          </a:prstGeom>
        </p:spPr>
      </p:pic>
      <p:sp>
        <p:nvSpPr>
          <p:cNvPr id="12" name="TextBox 44">
            <a:extLst>
              <a:ext uri="{FF2B5EF4-FFF2-40B4-BE49-F238E27FC236}">
                <a16:creationId xmlns:a16="http://schemas.microsoft.com/office/drawing/2014/main" id="{852C1755-C892-BCD3-ADC7-9CD4EA45B27E}"/>
              </a:ext>
            </a:extLst>
          </p:cNvPr>
          <p:cNvSpPr txBox="1"/>
          <p:nvPr/>
        </p:nvSpPr>
        <p:spPr>
          <a:xfrm>
            <a:off x="1833173" y="4367771"/>
            <a:ext cx="172610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T</a:t>
            </a:r>
            <a:r>
              <a:rPr lang="en-US" sz="2000" dirty="0" err="1">
                <a:solidFill>
                  <a:schemeClr val="tx2"/>
                </a:solidFill>
                <a:latin typeface="Raleway Medium" pitchFamily="2" charset="0"/>
              </a:rPr>
              <a:t>cc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* coupling to D*D* (</a:t>
            </a:r>
            <a:r>
              <a:rPr lang="en-US" sz="3200" i="1" dirty="0">
                <a:solidFill>
                  <a:schemeClr val="tx2"/>
                </a:solidFill>
                <a:latin typeface="Raleway Medium" pitchFamily="2" charset="0"/>
              </a:rPr>
              <a:t>g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) and scattering length (</a:t>
            </a:r>
            <a:r>
              <a:rPr lang="en-US" sz="3200" dirty="0">
                <a:solidFill>
                  <a:schemeClr val="tx2"/>
                </a:solidFill>
                <a:latin typeface="Lucida Calligraphy" panose="03010101010101010101" pitchFamily="66" charset="0"/>
              </a:rPr>
              <a:t>a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) drop to cero for </a:t>
            </a:r>
            <a:r>
              <a:rPr lang="en-US" sz="3200" dirty="0">
                <a:solidFill>
                  <a:schemeClr val="tx2"/>
                </a:solidFill>
                <a:latin typeface="Lucida Calligraphy" panose="03010101010101010101" pitchFamily="66" charset="0"/>
                <a:ea typeface="+mn-lt"/>
                <a:cs typeface="+mn-lt"/>
              </a:rPr>
              <a:t>P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         0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20" name="Shape 2540">
            <a:extLst>
              <a:ext uri="{FF2B5EF4-FFF2-40B4-BE49-F238E27FC236}">
                <a16:creationId xmlns:a16="http://schemas.microsoft.com/office/drawing/2014/main" id="{EC9286D4-3766-B8F5-6A1A-C81CB04B5EDF}"/>
              </a:ext>
            </a:extLst>
          </p:cNvPr>
          <p:cNvSpPr/>
          <p:nvPr/>
        </p:nvSpPr>
        <p:spPr>
          <a:xfrm>
            <a:off x="965051" y="433155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C6AE729-0F11-8067-906A-DA13DD2A6E40}"/>
              </a:ext>
            </a:extLst>
          </p:cNvPr>
          <p:cNvSpPr/>
          <p:nvPr/>
        </p:nvSpPr>
        <p:spPr>
          <a:xfrm>
            <a:off x="14728889" y="4581423"/>
            <a:ext cx="716972" cy="1714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35B92A9-33C4-1406-7A53-8A201658F8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3046" y="12372109"/>
            <a:ext cx="696294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8938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>
          <a:xfrm>
            <a:off x="-6920" y="0"/>
            <a:ext cx="24377650" cy="13716000"/>
          </a:xfrm>
        </p:spPr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0251524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Discrete scale invariance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5DD8BC52-E940-A64E-7376-33FF0A425DC5}"/>
              </a:ext>
            </a:extLst>
          </p:cNvPr>
          <p:cNvSpPr txBox="1"/>
          <p:nvPr/>
        </p:nvSpPr>
        <p:spPr>
          <a:xfrm>
            <a:off x="1833173" y="2682115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Scaling law predicts </a:t>
            </a:r>
          </a:p>
        </p:txBody>
      </p:sp>
      <p:sp>
        <p:nvSpPr>
          <p:cNvPr id="5" name="Shape 2540">
            <a:extLst>
              <a:ext uri="{FF2B5EF4-FFF2-40B4-BE49-F238E27FC236}">
                <a16:creationId xmlns:a16="http://schemas.microsoft.com/office/drawing/2014/main" id="{899A174E-E90E-8262-2C27-860817164D22}"/>
              </a:ext>
            </a:extLst>
          </p:cNvPr>
          <p:cNvSpPr/>
          <p:nvPr/>
        </p:nvSpPr>
        <p:spPr>
          <a:xfrm>
            <a:off x="965051" y="266950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19" name="Picture 1" descr="A graph of a function&#10;&#10;Description automatically generated">
            <a:extLst>
              <a:ext uri="{FF2B5EF4-FFF2-40B4-BE49-F238E27FC236}">
                <a16:creationId xmlns:a16="http://schemas.microsoft.com/office/drawing/2014/main" id="{D5D7A47D-96FC-ADA8-379F-8E56042A8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378" y="6613999"/>
            <a:ext cx="9061672" cy="6796254"/>
          </a:xfrm>
          <a:prstGeom prst="rect">
            <a:avLst/>
          </a:prstGeom>
        </p:spPr>
      </p:pic>
      <p:pic>
        <p:nvPicPr>
          <p:cNvPr id="25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51902F38-5AE0-2508-08C5-6F1FCBD2B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3128" y="7268764"/>
            <a:ext cx="9965922" cy="5000419"/>
          </a:xfrm>
          <a:prstGeom prst="rect">
            <a:avLst/>
          </a:prstGeom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F2BD6A3C-7E66-9C86-C7B3-6AEC69B69263}"/>
              </a:ext>
            </a:extLst>
          </p:cNvPr>
          <p:cNvSpPr txBox="1"/>
          <p:nvPr/>
        </p:nvSpPr>
        <p:spPr>
          <a:xfrm>
            <a:off x="12913128" y="12461899"/>
            <a:ext cx="110708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Ratios of binding energies vs ma (x-axis). </a:t>
            </a:r>
            <a:r>
              <a:rPr lang="en-US" sz="3200" dirty="0">
                <a:solidFill>
                  <a:srgbClr val="7030A0"/>
                </a:solidFill>
                <a:latin typeface="Corbel" panose="020B0503020204020204" pitchFamily="34" charset="0"/>
                <a:ea typeface="+mn-lt"/>
                <a:cs typeface="+mn-lt"/>
              </a:rPr>
              <a:t>Dawid:2023kxu</a:t>
            </a:r>
            <a:endParaRPr lang="en-US" sz="3200" dirty="0">
              <a:solidFill>
                <a:srgbClr val="7030A0"/>
              </a:solidFill>
              <a:latin typeface="Corbel" panose="020B0503020204020204" pitchFamily="34" charset="0"/>
              <a:ea typeface="Lato Light"/>
              <a:cs typeface="Lato Light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C9B44C67-1A78-223E-5E86-360B1DCE9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993" y="2131539"/>
            <a:ext cx="4543062" cy="168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2" name="TextBox 44">
            <a:extLst>
              <a:ext uri="{FF2B5EF4-FFF2-40B4-BE49-F238E27FC236}">
                <a16:creationId xmlns:a16="http://schemas.microsoft.com/office/drawing/2014/main" id="{01790A5E-0D74-D93F-18F7-AEEC6DE1E6DD}"/>
              </a:ext>
            </a:extLst>
          </p:cNvPr>
          <p:cNvSpPr txBox="1"/>
          <p:nvPr/>
        </p:nvSpPr>
        <p:spPr>
          <a:xfrm>
            <a:off x="11367522" y="2620357"/>
            <a:ext cx="817608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But only in the resonant limit</a:t>
            </a:r>
          </a:p>
        </p:txBody>
      </p:sp>
      <p:sp>
        <p:nvSpPr>
          <p:cNvPr id="33" name="Shape 2540">
            <a:extLst>
              <a:ext uri="{FF2B5EF4-FFF2-40B4-BE49-F238E27FC236}">
                <a16:creationId xmlns:a16="http://schemas.microsoft.com/office/drawing/2014/main" id="{6EF3DF9A-0CB7-53A1-8E95-A95DD82D7568}"/>
              </a:ext>
            </a:extLst>
          </p:cNvPr>
          <p:cNvSpPr/>
          <p:nvPr/>
        </p:nvSpPr>
        <p:spPr>
          <a:xfrm>
            <a:off x="965051" y="570542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4" name="TextBox 44">
            <a:extLst>
              <a:ext uri="{FF2B5EF4-FFF2-40B4-BE49-F238E27FC236}">
                <a16:creationId xmlns:a16="http://schemas.microsoft.com/office/drawing/2014/main" id="{A4874763-F02B-3F94-C97D-A53304C8CDB5}"/>
              </a:ext>
            </a:extLst>
          </p:cNvPr>
          <p:cNvSpPr txBox="1"/>
          <p:nvPr/>
        </p:nvSpPr>
        <p:spPr>
          <a:xfrm>
            <a:off x="1833173" y="4280059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For finite binding energies the scaling is reduced.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FC0A83C-006B-7445-FCCF-BBD584287E65}"/>
              </a:ext>
            </a:extLst>
          </p:cNvPr>
          <p:cNvSpPr txBox="1"/>
          <p:nvPr/>
        </p:nvSpPr>
        <p:spPr>
          <a:xfrm>
            <a:off x="1833173" y="5692365"/>
            <a:ext cx="12195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This also happens in the zero-range theory</a:t>
            </a:r>
            <a:endParaRPr lang="es-ES" sz="3200" dirty="0"/>
          </a:p>
        </p:txBody>
      </p:sp>
      <p:sp>
        <p:nvSpPr>
          <p:cNvPr id="37" name="Shape 2540">
            <a:extLst>
              <a:ext uri="{FF2B5EF4-FFF2-40B4-BE49-F238E27FC236}">
                <a16:creationId xmlns:a16="http://schemas.microsoft.com/office/drawing/2014/main" id="{15D36FF7-70EC-918F-D296-D1ADE200644F}"/>
              </a:ext>
            </a:extLst>
          </p:cNvPr>
          <p:cNvSpPr/>
          <p:nvPr/>
        </p:nvSpPr>
        <p:spPr>
          <a:xfrm>
            <a:off x="965051" y="429311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26037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3635464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Why D*D*D* in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(I)J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P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=(½)0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-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 sector?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44">
            <a:extLst>
              <a:ext uri="{FF2B5EF4-FFF2-40B4-BE49-F238E27FC236}">
                <a16:creationId xmlns:a16="http://schemas.microsoft.com/office/drawing/2014/main" id="{BD8C1536-77E5-288B-7900-CC6834B378B4}"/>
              </a:ext>
            </a:extLst>
          </p:cNvPr>
          <p:cNvSpPr txBox="1"/>
          <p:nvPr/>
        </p:nvSpPr>
        <p:spPr>
          <a:xfrm>
            <a:off x="1857700" y="4021129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D*D* wave function totally symmetric</a:t>
            </a:r>
            <a:endParaRPr lang="en-US" dirty="0">
              <a:latin typeface="Raleway Medium" pitchFamily="2" charset="0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7594AF49-0CB0-5BC5-8D31-E48464261FA7}"/>
              </a:ext>
            </a:extLst>
          </p:cNvPr>
          <p:cNvSpPr/>
          <p:nvPr/>
        </p:nvSpPr>
        <p:spPr>
          <a:xfrm>
            <a:off x="1095713" y="4028602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4ED24886-BD28-0A14-E047-9A915F27BBD0}"/>
              </a:ext>
            </a:extLst>
          </p:cNvPr>
          <p:cNvSpPr txBox="1"/>
          <p:nvPr/>
        </p:nvSpPr>
        <p:spPr>
          <a:xfrm>
            <a:off x="1857892" y="5070137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Lucida Calligraphy"/>
              </a:rPr>
              <a:t>J=0 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implies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s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12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=1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A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necessarily                      Needs 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t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12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=0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A 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,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so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I=½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72F8674-75B6-E8C2-6431-2E88FD6D9F8D}"/>
              </a:ext>
            </a:extLst>
          </p:cNvPr>
          <p:cNvSpPr/>
          <p:nvPr/>
        </p:nvSpPr>
        <p:spPr>
          <a:xfrm>
            <a:off x="8168450" y="5188460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circles and arrows&#10;&#10;Description automatically generated">
            <a:extLst>
              <a:ext uri="{FF2B5EF4-FFF2-40B4-BE49-F238E27FC236}">
                <a16:creationId xmlns:a16="http://schemas.microsoft.com/office/drawing/2014/main" id="{BB530696-3691-B23B-8FA0-932FC6EB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686" y="10137681"/>
            <a:ext cx="8313989" cy="3596210"/>
          </a:xfrm>
          <a:prstGeom prst="rect">
            <a:avLst/>
          </a:prstGeom>
        </p:spPr>
      </p:pic>
      <p:sp>
        <p:nvSpPr>
          <p:cNvPr id="11" name="TextBox 44">
            <a:extLst>
              <a:ext uri="{FF2B5EF4-FFF2-40B4-BE49-F238E27FC236}">
                <a16:creationId xmlns:a16="http://schemas.microsoft.com/office/drawing/2014/main" id="{9EE64539-A969-2F91-61EF-8E06EA735CF2}"/>
              </a:ext>
            </a:extLst>
          </p:cNvPr>
          <p:cNvSpPr txBox="1"/>
          <p:nvPr/>
        </p:nvSpPr>
        <p:spPr>
          <a:xfrm>
            <a:off x="1857932" y="6595954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If we rotate the coordinate system (12)3         (23)1 , then, the 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|I,J&gt;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23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state is</a:t>
            </a:r>
          </a:p>
        </p:txBody>
      </p:sp>
      <p:sp>
        <p:nvSpPr>
          <p:cNvPr id="10" name="Shape 2540">
            <a:extLst>
              <a:ext uri="{FF2B5EF4-FFF2-40B4-BE49-F238E27FC236}">
                <a16:creationId xmlns:a16="http://schemas.microsoft.com/office/drawing/2014/main" id="{EBB6BFEB-C41E-CC98-1A9A-3E29E3DA78FB}"/>
              </a:ext>
            </a:extLst>
          </p:cNvPr>
          <p:cNvSpPr/>
          <p:nvPr/>
        </p:nvSpPr>
        <p:spPr>
          <a:xfrm>
            <a:off x="1095839" y="507761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Shape 2540">
            <a:extLst>
              <a:ext uri="{FF2B5EF4-FFF2-40B4-BE49-F238E27FC236}">
                <a16:creationId xmlns:a16="http://schemas.microsoft.com/office/drawing/2014/main" id="{86C5481F-8AA6-FF20-1248-5497FFF5E262}"/>
              </a:ext>
            </a:extLst>
          </p:cNvPr>
          <p:cNvSpPr/>
          <p:nvPr/>
        </p:nvSpPr>
        <p:spPr>
          <a:xfrm>
            <a:off x="1095879" y="6603427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DBFB860-663B-125C-3AF1-84F0FD396493}"/>
              </a:ext>
            </a:extLst>
          </p:cNvPr>
          <p:cNvSpPr/>
          <p:nvPr/>
        </p:nvSpPr>
        <p:spPr>
          <a:xfrm>
            <a:off x="11943422" y="11305601"/>
            <a:ext cx="591243" cy="12778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B52C2B3-334F-65D2-35AB-251693B908F7}"/>
              </a:ext>
            </a:extLst>
          </p:cNvPr>
          <p:cNvSpPr/>
          <p:nvPr/>
        </p:nvSpPr>
        <p:spPr>
          <a:xfrm>
            <a:off x="9456044" y="6812351"/>
            <a:ext cx="629387" cy="1716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numbers and symbols&#10;&#10;Description automatically generated">
            <a:extLst>
              <a:ext uri="{FF2B5EF4-FFF2-40B4-BE49-F238E27FC236}">
                <a16:creationId xmlns:a16="http://schemas.microsoft.com/office/drawing/2014/main" id="{10CC982D-F530-8E59-BFC8-BC48FB500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191" y="7855103"/>
            <a:ext cx="7162180" cy="16764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13F5F516-DA78-97AD-F61C-5FC0034D7143}"/>
              </a:ext>
            </a:extLst>
          </p:cNvPr>
          <p:cNvSpPr/>
          <p:nvPr/>
        </p:nvSpPr>
        <p:spPr>
          <a:xfrm rot="19320000">
            <a:off x="13157277" y="8637737"/>
            <a:ext cx="2288683" cy="1907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ED9625-5FE4-B51D-13F7-E278344C70AA}"/>
              </a:ext>
            </a:extLst>
          </p:cNvPr>
          <p:cNvSpPr txBox="1"/>
          <p:nvPr/>
        </p:nvSpPr>
        <p:spPr>
          <a:xfrm>
            <a:off x="15372554" y="7345834"/>
            <a:ext cx="101985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dirty="0">
                <a:solidFill>
                  <a:srgbClr val="FF0000"/>
                </a:solidFill>
                <a:latin typeface="Symbol"/>
                <a:ea typeface="Lato Light"/>
                <a:cs typeface="Lato Light"/>
                <a:sym typeface="Symbol"/>
              </a:rPr>
              <a:t>0</a:t>
            </a:r>
            <a:endParaRPr lang="en-US" sz="6000" b="1" dirty="0">
              <a:solidFill>
                <a:srgbClr val="FF0000"/>
              </a:solidFill>
              <a:latin typeface="Symbol"/>
              <a:sym typeface="Symbol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511AC4C0-AE81-7262-B1D7-D6238DDC5452}"/>
              </a:ext>
            </a:extLst>
          </p:cNvPr>
          <p:cNvSpPr txBox="1"/>
          <p:nvPr/>
        </p:nvSpPr>
        <p:spPr>
          <a:xfrm>
            <a:off x="1837081" y="2206447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Three possible resonant pairs: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Three identical bosons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25" name="Shape 2540">
            <a:extLst>
              <a:ext uri="{FF2B5EF4-FFF2-40B4-BE49-F238E27FC236}">
                <a16:creationId xmlns:a16="http://schemas.microsoft.com/office/drawing/2014/main" id="{6F0E5530-CF43-989A-8E60-10683F547C27}"/>
              </a:ext>
            </a:extLst>
          </p:cNvPr>
          <p:cNvSpPr/>
          <p:nvPr/>
        </p:nvSpPr>
        <p:spPr>
          <a:xfrm>
            <a:off x="1075094" y="227578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702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6091265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Possible in DD*D* in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(I)J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P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=(½)1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Lucida Calligraphy"/>
                <a:ea typeface="Lato Light"/>
                <a:cs typeface="Lato Light"/>
              </a:rPr>
              <a:t>-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 sector?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44">
            <a:extLst>
              <a:ext uri="{FF2B5EF4-FFF2-40B4-BE49-F238E27FC236}">
                <a16:creationId xmlns:a16="http://schemas.microsoft.com/office/drawing/2014/main" id="{BD8C1536-77E5-288B-7900-CC6834B378B4}"/>
              </a:ext>
            </a:extLst>
          </p:cNvPr>
          <p:cNvSpPr txBox="1"/>
          <p:nvPr/>
        </p:nvSpPr>
        <p:spPr>
          <a:xfrm>
            <a:off x="1837081" y="2206447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Three possible resonant pairs: 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Two identical bosons plus one.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7594AF49-0CB0-5BC5-8D31-E48464261FA7}"/>
              </a:ext>
            </a:extLst>
          </p:cNvPr>
          <p:cNvSpPr/>
          <p:nvPr/>
        </p:nvSpPr>
        <p:spPr>
          <a:xfrm>
            <a:off x="1075094" y="227578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AB3409F9-CDF9-7F3E-92FB-EA2CEF326344}"/>
              </a:ext>
            </a:extLst>
          </p:cNvPr>
          <p:cNvSpPr txBox="1"/>
          <p:nvPr/>
        </p:nvSpPr>
        <p:spPr>
          <a:xfrm>
            <a:off x="1837273" y="8699501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Lucida Calligraphy"/>
              </a:rPr>
              <a:t>J=1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implies 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s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12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=1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A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for D*D*                      Needs 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t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12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=0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A 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,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so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I=½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.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2E760BD-7EB4-7F0E-9C21-98C922DB4014}"/>
              </a:ext>
            </a:extLst>
          </p:cNvPr>
          <p:cNvSpPr/>
          <p:nvPr/>
        </p:nvSpPr>
        <p:spPr>
          <a:xfrm>
            <a:off x="7138921" y="8805046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hape 2540">
            <a:extLst>
              <a:ext uri="{FF2B5EF4-FFF2-40B4-BE49-F238E27FC236}">
                <a16:creationId xmlns:a16="http://schemas.microsoft.com/office/drawing/2014/main" id="{8D4F6ED9-6322-A37E-AD36-13886E830396}"/>
              </a:ext>
            </a:extLst>
          </p:cNvPr>
          <p:cNvSpPr/>
          <p:nvPr/>
        </p:nvSpPr>
        <p:spPr>
          <a:xfrm>
            <a:off x="1075219" y="870697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9" name="TextBox 44">
            <a:extLst>
              <a:ext uri="{FF2B5EF4-FFF2-40B4-BE49-F238E27FC236}">
                <a16:creationId xmlns:a16="http://schemas.microsoft.com/office/drawing/2014/main" id="{F4E0E432-945F-92BA-7564-DB4E1008B7ED}"/>
              </a:ext>
            </a:extLst>
          </p:cNvPr>
          <p:cNvSpPr txBox="1"/>
          <p:nvPr/>
        </p:nvSpPr>
        <p:spPr>
          <a:xfrm>
            <a:off x="1837313" y="10225317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If we rotate the coordinate system (12)3         (23)1 , then, the 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|I,J&gt;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23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state is</a:t>
            </a:r>
          </a:p>
        </p:txBody>
      </p:sp>
      <p:sp>
        <p:nvSpPr>
          <p:cNvPr id="31" name="Shape 2540">
            <a:extLst>
              <a:ext uri="{FF2B5EF4-FFF2-40B4-BE49-F238E27FC236}">
                <a16:creationId xmlns:a16="http://schemas.microsoft.com/office/drawing/2014/main" id="{41C5E900-D2CB-4154-0B84-1793F8A81DF0}"/>
              </a:ext>
            </a:extLst>
          </p:cNvPr>
          <p:cNvSpPr/>
          <p:nvPr/>
        </p:nvSpPr>
        <p:spPr>
          <a:xfrm>
            <a:off x="1075259" y="1023279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4B603944-C19E-79B7-DDEE-EAB76C0DA25F}"/>
              </a:ext>
            </a:extLst>
          </p:cNvPr>
          <p:cNvSpPr/>
          <p:nvPr/>
        </p:nvSpPr>
        <p:spPr>
          <a:xfrm>
            <a:off x="9598815" y="10395789"/>
            <a:ext cx="629387" cy="1716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black numbers and symbols&#10;&#10;Description automatically generated">
            <a:extLst>
              <a:ext uri="{FF2B5EF4-FFF2-40B4-BE49-F238E27FC236}">
                <a16:creationId xmlns:a16="http://schemas.microsoft.com/office/drawing/2014/main" id="{149129CD-3999-7721-E261-2F26670F4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0211" y="9557589"/>
            <a:ext cx="7162180" cy="1676400"/>
          </a:xfrm>
          <a:prstGeom prst="rect">
            <a:avLst/>
          </a:prstGeom>
        </p:spPr>
      </p:pic>
      <p:sp>
        <p:nvSpPr>
          <p:cNvPr id="39" name="TextBox 44">
            <a:extLst>
              <a:ext uri="{FF2B5EF4-FFF2-40B4-BE49-F238E27FC236}">
                <a16:creationId xmlns:a16="http://schemas.microsoft.com/office/drawing/2014/main" id="{C028C831-92B4-3383-F99E-CD93768C7899}"/>
              </a:ext>
            </a:extLst>
          </p:cNvPr>
          <p:cNvSpPr txBox="1"/>
          <p:nvPr/>
        </p:nvSpPr>
        <p:spPr>
          <a:xfrm>
            <a:off x="1775414" y="4238330"/>
            <a:ext cx="1328317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M/m ~1.08            Scaling law ~22.7 again</a:t>
            </a:r>
            <a:endParaRPr lang="en-US" sz="3200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  <a:p>
            <a:endParaRPr lang="en-US" sz="3200" dirty="0">
              <a:solidFill>
                <a:schemeClr val="tx2"/>
              </a:solidFill>
              <a:latin typeface="Raleway Medium" pitchFamily="2" charset="0"/>
            </a:endParaRP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Possible Efimov states in 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T</a:t>
            </a:r>
            <a:r>
              <a:rPr lang="en-US" sz="3200" b="1" baseline="-25000" dirty="0" err="1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cc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D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* -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T</a:t>
            </a:r>
            <a:r>
              <a:rPr lang="en-US" sz="3200" b="1" baseline="-25000" dirty="0" err="1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cc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*D system?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41" name="Shape 2540">
            <a:extLst>
              <a:ext uri="{FF2B5EF4-FFF2-40B4-BE49-F238E27FC236}">
                <a16:creationId xmlns:a16="http://schemas.microsoft.com/office/drawing/2014/main" id="{B1C55D18-4C09-FE93-6118-870410BADEAA}"/>
              </a:ext>
            </a:extLst>
          </p:cNvPr>
          <p:cNvSpPr/>
          <p:nvPr/>
        </p:nvSpPr>
        <p:spPr>
          <a:xfrm>
            <a:off x="1080255" y="4245803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43" name="Picture 42" descr="A graph of a mass ratio&#10;&#10;Description automatically generated">
            <a:extLst>
              <a:ext uri="{FF2B5EF4-FFF2-40B4-BE49-F238E27FC236}">
                <a16:creationId xmlns:a16="http://schemas.microsoft.com/office/drawing/2014/main" id="{E035C1B8-F299-EBE6-9E0F-C9016FB79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5751" y="2778824"/>
            <a:ext cx="7982620" cy="6003336"/>
          </a:xfrm>
          <a:prstGeom prst="rect">
            <a:avLst/>
          </a:prstGeom>
        </p:spPr>
      </p:pic>
      <p:sp>
        <p:nvSpPr>
          <p:cNvPr id="45" name="Arrow: Right 44">
            <a:extLst>
              <a:ext uri="{FF2B5EF4-FFF2-40B4-BE49-F238E27FC236}">
                <a16:creationId xmlns:a16="http://schemas.microsoft.com/office/drawing/2014/main" id="{5F6B583E-3ADF-51D2-CED1-02AA6A0A4151}"/>
              </a:ext>
            </a:extLst>
          </p:cNvPr>
          <p:cNvSpPr/>
          <p:nvPr/>
        </p:nvSpPr>
        <p:spPr>
          <a:xfrm>
            <a:off x="3955089" y="4426267"/>
            <a:ext cx="1055076" cy="3014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77C3362-0FE1-7C03-6B1B-03405FB7F315}"/>
              </a:ext>
            </a:extLst>
          </p:cNvPr>
          <p:cNvSpPr/>
          <p:nvPr/>
        </p:nvSpPr>
        <p:spPr>
          <a:xfrm>
            <a:off x="20759873" y="9527234"/>
            <a:ext cx="2886993" cy="193841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4">
            <a:extLst>
              <a:ext uri="{FF2B5EF4-FFF2-40B4-BE49-F238E27FC236}">
                <a16:creationId xmlns:a16="http://schemas.microsoft.com/office/drawing/2014/main" id="{A756E817-9A34-156E-94FF-4310506F92BA}"/>
              </a:ext>
            </a:extLst>
          </p:cNvPr>
          <p:cNvSpPr txBox="1"/>
          <p:nvPr/>
        </p:nvSpPr>
        <p:spPr>
          <a:xfrm>
            <a:off x="1837247" y="12022255"/>
            <a:ext cx="1935812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  <a:latin typeface="Raleway Medium" pitchFamily="2" charset="0"/>
              </a:rPr>
              <a:t>It can mix with a non-resonant repulsive pair... 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Similar to the triton case? Dependence on the scattering length of DD* for I=1</a:t>
            </a:r>
          </a:p>
        </p:txBody>
      </p:sp>
      <p:sp>
        <p:nvSpPr>
          <p:cNvPr id="48" name="Shape 2540">
            <a:extLst>
              <a:ext uri="{FF2B5EF4-FFF2-40B4-BE49-F238E27FC236}">
                <a16:creationId xmlns:a16="http://schemas.microsoft.com/office/drawing/2014/main" id="{6D30C5BA-EF75-BBC9-83C4-C2061FFE18F8}"/>
              </a:ext>
            </a:extLst>
          </p:cNvPr>
          <p:cNvSpPr/>
          <p:nvPr/>
        </p:nvSpPr>
        <p:spPr>
          <a:xfrm>
            <a:off x="1075205" y="1202972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829489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7789312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DD*-D*D* coupling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44">
            <a:extLst>
              <a:ext uri="{FF2B5EF4-FFF2-40B4-BE49-F238E27FC236}">
                <a16:creationId xmlns:a16="http://schemas.microsoft.com/office/drawing/2014/main" id="{BD8C1536-77E5-288B-7900-CC6834B378B4}"/>
              </a:ext>
            </a:extLst>
          </p:cNvPr>
          <p:cNvSpPr txBox="1"/>
          <p:nvPr/>
        </p:nvSpPr>
        <p:spPr>
          <a:xfrm>
            <a:off x="1754601" y="2185826"/>
            <a:ext cx="1935812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The DD*-D*D* coupling is ignored                 It can be modeled as a source of width for the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T</a:t>
            </a:r>
            <a:r>
              <a:rPr lang="en-US" sz="3200" baseline="-25000" dirty="0" err="1">
                <a:solidFill>
                  <a:schemeClr val="tx2"/>
                </a:solidFill>
                <a:latin typeface="Raleway Medium" pitchFamily="2" charset="0"/>
              </a:rPr>
              <a:t>cc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* and 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                                                                           the D*D*D* trimers  </a:t>
            </a:r>
            <a:r>
              <a:rPr lang="en-US" sz="3200" dirty="0">
                <a:solidFill>
                  <a:srgbClr val="7030A0"/>
                </a:solidFill>
                <a:latin typeface="Corbel"/>
              </a:rPr>
              <a:t>(Dai:2021vgf, Bayar:2022bnc, Luo:2021ggs)</a:t>
            </a:r>
            <a:endParaRPr lang="en-US" dirty="0"/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7594AF49-0CB0-5BC5-8D31-E48464261FA7}"/>
              </a:ext>
            </a:extLst>
          </p:cNvPr>
          <p:cNvSpPr/>
          <p:nvPr/>
        </p:nvSpPr>
        <p:spPr>
          <a:xfrm>
            <a:off x="992614" y="219329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72F8674-75B6-E8C2-6431-2E88FD6D9F8D}"/>
              </a:ext>
            </a:extLst>
          </p:cNvPr>
          <p:cNvSpPr/>
          <p:nvPr/>
        </p:nvSpPr>
        <p:spPr>
          <a:xfrm>
            <a:off x="8309261" y="2355409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F9695B1E-9B18-4713-04A3-41B48377A645}"/>
              </a:ext>
            </a:extLst>
          </p:cNvPr>
          <p:cNvSpPr txBox="1"/>
          <p:nvPr/>
        </p:nvSpPr>
        <p:spPr>
          <a:xfrm>
            <a:off x="1754556" y="4056189"/>
            <a:ext cx="1853202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This coupling reduces as </a:t>
            </a:r>
            <a:r>
              <a:rPr lang="en-US" sz="3200" dirty="0">
                <a:solidFill>
                  <a:schemeClr val="tx2"/>
                </a:solidFill>
                <a:latin typeface="Lucida Calligraphy" panose="03010101010101010101" pitchFamily="66" charset="0"/>
              </a:rPr>
              <a:t>B</a:t>
            </a:r>
            <a:r>
              <a:rPr lang="en-US" sz="3200" baseline="-25000" dirty="0">
                <a:solidFill>
                  <a:schemeClr val="tx2"/>
                </a:solidFill>
                <a:latin typeface="Lucida Calligraphy" panose="03010101010101010101" pitchFamily="66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tends to zero                  D*D* component dominates at threshold.</a:t>
            </a:r>
          </a:p>
        </p:txBody>
      </p:sp>
      <p:sp>
        <p:nvSpPr>
          <p:cNvPr id="11" name="Shape 2540">
            <a:extLst>
              <a:ext uri="{FF2B5EF4-FFF2-40B4-BE49-F238E27FC236}">
                <a16:creationId xmlns:a16="http://schemas.microsoft.com/office/drawing/2014/main" id="{B7282198-5CEB-BC96-513B-0A8582D7D683}"/>
              </a:ext>
            </a:extLst>
          </p:cNvPr>
          <p:cNvSpPr/>
          <p:nvPr/>
        </p:nvSpPr>
        <p:spPr>
          <a:xfrm>
            <a:off x="992587" y="409483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345E279-A0F2-676E-AC87-460E09DFFAE7}"/>
              </a:ext>
            </a:extLst>
          </p:cNvPr>
          <p:cNvSpPr/>
          <p:nvPr/>
        </p:nvSpPr>
        <p:spPr>
          <a:xfrm>
            <a:off x="9989828" y="4166173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374AD053-4C49-3C70-05A5-E78A371DEDFE}"/>
              </a:ext>
            </a:extLst>
          </p:cNvPr>
          <p:cNvSpPr txBox="1"/>
          <p:nvPr/>
        </p:nvSpPr>
        <p:spPr>
          <a:xfrm>
            <a:off x="1754510" y="5786275"/>
            <a:ext cx="2161819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Small effect expected                 Estimated total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T</a:t>
            </a:r>
            <a:r>
              <a:rPr lang="en-US" sz="3200" baseline="-25000" dirty="0" err="1">
                <a:solidFill>
                  <a:schemeClr val="tx2"/>
                </a:solidFill>
                <a:latin typeface="Raleway Medium" pitchFamily="2" charset="0"/>
              </a:rPr>
              <a:t>cc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* width including DD* and D*</a:t>
            </a:r>
            <a:r>
              <a:rPr lang="en-US" sz="3200" dirty="0">
                <a:solidFill>
                  <a:schemeClr val="tx2"/>
                </a:solidFill>
                <a:latin typeface="Symbol" panose="05050102010706020507" pitchFamily="18" charset="2"/>
                <a:sym typeface="Symbol"/>
              </a:rPr>
              <a:t>p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rescatterings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: </a:t>
            </a:r>
            <a:r>
              <a:rPr lang="en-US" sz="3200" dirty="0">
                <a:solidFill>
                  <a:srgbClr val="7030A0"/>
                </a:solidFill>
                <a:latin typeface="Corbel"/>
                <a:ea typeface="+mn-lt"/>
                <a:cs typeface="+mn-lt"/>
              </a:rPr>
              <a:t>(Jia:2022qwr)</a:t>
            </a:r>
            <a:endParaRPr lang="en-US" sz="3200" dirty="0">
              <a:solidFill>
                <a:schemeClr val="tx2"/>
              </a:solidFill>
              <a:latin typeface="Corbel"/>
            </a:endParaRPr>
          </a:p>
        </p:txBody>
      </p:sp>
      <p:sp>
        <p:nvSpPr>
          <p:cNvPr id="14" name="Shape 2540">
            <a:extLst>
              <a:ext uri="{FF2B5EF4-FFF2-40B4-BE49-F238E27FC236}">
                <a16:creationId xmlns:a16="http://schemas.microsoft.com/office/drawing/2014/main" id="{DF5BD5B8-8C2D-50E8-2EC0-146E4018F7E1}"/>
              </a:ext>
            </a:extLst>
          </p:cNvPr>
          <p:cNvSpPr/>
          <p:nvPr/>
        </p:nvSpPr>
        <p:spPr>
          <a:xfrm>
            <a:off x="992559" y="579374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15" name="Picture 14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EF06FA4F-6F47-4E4E-258B-3CD0E5136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522" y="6856701"/>
            <a:ext cx="8410774" cy="657225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7E3CFF62-6402-8506-83DB-84ED5E83A41B}"/>
              </a:ext>
            </a:extLst>
          </p:cNvPr>
          <p:cNvSpPr/>
          <p:nvPr/>
        </p:nvSpPr>
        <p:spPr>
          <a:xfrm>
            <a:off x="6260691" y="5893832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30D9782A-C1D9-E18F-1E8F-C0D90DB43180}"/>
              </a:ext>
            </a:extLst>
          </p:cNvPr>
          <p:cNvSpPr txBox="1"/>
          <p:nvPr/>
        </p:nvSpPr>
        <p:spPr>
          <a:xfrm>
            <a:off x="1754464" y="8669752"/>
            <a:ext cx="2199228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For the same reason, the D* width is neglected               Small contribution to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T</a:t>
            </a:r>
            <a:r>
              <a:rPr lang="en-US" sz="3200" baseline="-25000" dirty="0" err="1">
                <a:solidFill>
                  <a:schemeClr val="tx2"/>
                </a:solidFill>
                <a:latin typeface="Raleway Medium" pitchFamily="2" charset="0"/>
              </a:rPr>
              <a:t>cc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* width and small correction to OPE</a:t>
            </a:r>
          </a:p>
        </p:txBody>
      </p:sp>
      <p:sp>
        <p:nvSpPr>
          <p:cNvPr id="18" name="Shape 2540">
            <a:extLst>
              <a:ext uri="{FF2B5EF4-FFF2-40B4-BE49-F238E27FC236}">
                <a16:creationId xmlns:a16="http://schemas.microsoft.com/office/drawing/2014/main" id="{66053E24-4471-C464-B657-5091B01AEFA2}"/>
              </a:ext>
            </a:extLst>
          </p:cNvPr>
          <p:cNvSpPr/>
          <p:nvPr/>
        </p:nvSpPr>
        <p:spPr>
          <a:xfrm>
            <a:off x="992531" y="867722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3D0F2D4-5D34-8EB1-7B95-2AD3CC94FD3C}"/>
              </a:ext>
            </a:extLst>
          </p:cNvPr>
          <p:cNvSpPr/>
          <p:nvPr/>
        </p:nvSpPr>
        <p:spPr>
          <a:xfrm>
            <a:off x="10794622" y="8775016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rrow pointing to the right&#10;&#10;Description automatically generated">
            <a:extLst>
              <a:ext uri="{FF2B5EF4-FFF2-40B4-BE49-F238E27FC236}">
                <a16:creationId xmlns:a16="http://schemas.microsoft.com/office/drawing/2014/main" id="{187F5ADA-54E2-CCED-381D-472A489C6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466" y="10052339"/>
            <a:ext cx="8810834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1474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7520007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Three-body forces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44">
            <a:extLst>
              <a:ext uri="{FF2B5EF4-FFF2-40B4-BE49-F238E27FC236}">
                <a16:creationId xmlns:a16="http://schemas.microsoft.com/office/drawing/2014/main" id="{BD8C1536-77E5-288B-7900-CC6834B378B4}"/>
              </a:ext>
            </a:extLst>
          </p:cNvPr>
          <p:cNvSpPr txBox="1"/>
          <p:nvPr/>
        </p:nvSpPr>
        <p:spPr>
          <a:xfrm>
            <a:off x="1753889" y="2185826"/>
            <a:ext cx="786997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We make explicit use of  </a:t>
            </a:r>
            <a:r>
              <a:rPr lang="en-US" b="1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K</a:t>
            </a:r>
            <a:r>
              <a:rPr lang="en-US" b="1" baseline="-25000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3</a:t>
            </a:r>
            <a:r>
              <a:rPr lang="en-US" b="1" dirty="0">
                <a:solidFill>
                  <a:schemeClr val="tx2"/>
                </a:solidFill>
                <a:latin typeface="Lucida Calligraphy"/>
                <a:ea typeface="+mn-lt"/>
                <a:cs typeface="+mn-lt"/>
              </a:rPr>
              <a:t>=0</a:t>
            </a:r>
            <a:r>
              <a:rPr lang="en-US" dirty="0">
                <a:solidFill>
                  <a:schemeClr val="tx2"/>
                </a:solidFill>
                <a:latin typeface="Lucida Calligraphy"/>
                <a:ea typeface="Lato Light"/>
                <a:cs typeface="Lato Light"/>
              </a:rPr>
              <a:t>    </a:t>
            </a:r>
            <a:r>
              <a:rPr lang="en-US" sz="3200" dirty="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  </a:t>
            </a:r>
            <a:endParaRPr lang="en-US" sz="3200" dirty="0">
              <a:solidFill>
                <a:schemeClr val="tx2"/>
              </a:solidFill>
              <a:latin typeface="Raleway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7594AF49-0CB0-5BC5-8D31-E48464261FA7}"/>
              </a:ext>
            </a:extLst>
          </p:cNvPr>
          <p:cNvSpPr/>
          <p:nvPr/>
        </p:nvSpPr>
        <p:spPr>
          <a:xfrm>
            <a:off x="992614" y="219329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72F8674-75B6-E8C2-6431-2E88FD6D9F8D}"/>
              </a:ext>
            </a:extLst>
          </p:cNvPr>
          <p:cNvSpPr/>
          <p:nvPr/>
        </p:nvSpPr>
        <p:spPr>
          <a:xfrm>
            <a:off x="8202757" y="2338775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5DD8BC52-E940-A64E-7376-33FF0A425DC5}"/>
              </a:ext>
            </a:extLst>
          </p:cNvPr>
          <p:cNvSpPr txBox="1"/>
          <p:nvPr/>
        </p:nvSpPr>
        <p:spPr>
          <a:xfrm>
            <a:off x="1754793" y="3616281"/>
            <a:ext cx="1935812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Clean cancellation between the off-shell parts of the </a:t>
            </a:r>
            <a:r>
              <a:rPr lang="en-US" sz="3200" dirty="0">
                <a:solidFill>
                  <a:schemeClr val="tx2"/>
                </a:solidFill>
                <a:latin typeface="Lucida Calligraphy"/>
              </a:rPr>
              <a:t>T</a:t>
            </a:r>
            <a:r>
              <a:rPr lang="en-US" sz="3200" baseline="-25000" dirty="0">
                <a:solidFill>
                  <a:schemeClr val="tx2"/>
                </a:solidFill>
                <a:latin typeface="Lucida Calligraphy"/>
              </a:rPr>
              <a:t>2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and three-body forces in chiral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Lagrangians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Corbel"/>
              </a:rPr>
              <a:t>(MartinezTorres:2008gy,Khemchandani:2008rk)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               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hape 2540">
            <a:extLst>
              <a:ext uri="{FF2B5EF4-FFF2-40B4-BE49-F238E27FC236}">
                <a16:creationId xmlns:a16="http://schemas.microsoft.com/office/drawing/2014/main" id="{899A174E-E90E-8262-2C27-860817164D22}"/>
              </a:ext>
            </a:extLst>
          </p:cNvPr>
          <p:cNvSpPr/>
          <p:nvPr/>
        </p:nvSpPr>
        <p:spPr>
          <a:xfrm>
            <a:off x="1011811" y="3604682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8EBA64DC-974C-E468-1309-C976A884B7B7}"/>
              </a:ext>
            </a:extLst>
          </p:cNvPr>
          <p:cNvSpPr txBox="1"/>
          <p:nvPr/>
        </p:nvSpPr>
        <p:spPr>
          <a:xfrm>
            <a:off x="1771900" y="5463323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But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 there is a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three-body parameter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 induced from the two-body interaction                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Symbol"/>
                <a:sym typeface="Symbol"/>
              </a:rPr>
              <a:t>L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Raleway"/>
              </a:rPr>
              <a:t> and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Lucida Calligraphy"/>
              </a:rPr>
              <a:t>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Raleway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       </a:t>
            </a:r>
          </a:p>
        </p:txBody>
      </p:sp>
      <p:sp>
        <p:nvSpPr>
          <p:cNvPr id="11" name="Shape 2540">
            <a:extLst>
              <a:ext uri="{FF2B5EF4-FFF2-40B4-BE49-F238E27FC236}">
                <a16:creationId xmlns:a16="http://schemas.microsoft.com/office/drawing/2014/main" id="{EA04FCBC-69C1-E024-2FC4-C48E3A004395}"/>
              </a:ext>
            </a:extLst>
          </p:cNvPr>
          <p:cNvSpPr/>
          <p:nvPr/>
        </p:nvSpPr>
        <p:spPr>
          <a:xfrm>
            <a:off x="1028918" y="545172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877544A8-E54A-8F05-3298-8E6C178E4A6A}"/>
              </a:ext>
            </a:extLst>
          </p:cNvPr>
          <p:cNvSpPr txBox="1"/>
          <p:nvPr/>
        </p:nvSpPr>
        <p:spPr>
          <a:xfrm>
            <a:off x="1818876" y="8623989"/>
            <a:ext cx="2194239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Prevents the Thomas collapse               Infinitely close 3 particles with infinite binding energy in zero-range theory 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DFD6ADE-651B-BA59-AED6-7972AC4CBD47}"/>
              </a:ext>
            </a:extLst>
          </p:cNvPr>
          <p:cNvSpPr/>
          <p:nvPr/>
        </p:nvSpPr>
        <p:spPr>
          <a:xfrm>
            <a:off x="7810031" y="8730036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85007D94-797F-441B-272F-61831F643271}"/>
              </a:ext>
            </a:extLst>
          </p:cNvPr>
          <p:cNvSpPr txBox="1"/>
          <p:nvPr/>
        </p:nvSpPr>
        <p:spPr>
          <a:xfrm>
            <a:off x="1822676" y="6917013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Provides a non-zero range for the two-body interaction and modifies the energy of the first trimer.</a:t>
            </a:r>
          </a:p>
        </p:txBody>
      </p:sp>
      <p:sp>
        <p:nvSpPr>
          <p:cNvPr id="14" name="Shape 2540">
            <a:extLst>
              <a:ext uri="{FF2B5EF4-FFF2-40B4-BE49-F238E27FC236}">
                <a16:creationId xmlns:a16="http://schemas.microsoft.com/office/drawing/2014/main" id="{8AD6DFE6-D561-325E-DCEC-45C3709DAB4B}"/>
              </a:ext>
            </a:extLst>
          </p:cNvPr>
          <p:cNvSpPr/>
          <p:nvPr/>
        </p:nvSpPr>
        <p:spPr>
          <a:xfrm>
            <a:off x="1079906" y="690541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6" name="Shape 2540">
            <a:extLst>
              <a:ext uri="{FF2B5EF4-FFF2-40B4-BE49-F238E27FC236}">
                <a16:creationId xmlns:a16="http://schemas.microsoft.com/office/drawing/2014/main" id="{C6F582E0-3614-232B-4AFE-FDCFD9840E5E}"/>
              </a:ext>
            </a:extLst>
          </p:cNvPr>
          <p:cNvSpPr/>
          <p:nvPr/>
        </p:nvSpPr>
        <p:spPr>
          <a:xfrm>
            <a:off x="1096665" y="863274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DB6EA65-2325-A629-7E73-686D31F59A2B}"/>
              </a:ext>
            </a:extLst>
          </p:cNvPr>
          <p:cNvSpPr/>
          <p:nvPr/>
        </p:nvSpPr>
        <p:spPr>
          <a:xfrm>
            <a:off x="16401683" y="5552441"/>
            <a:ext cx="1278081" cy="35848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diagram of a function&#10;&#10;Description automatically generated">
            <a:extLst>
              <a:ext uri="{FF2B5EF4-FFF2-40B4-BE49-F238E27FC236}">
                <a16:creationId xmlns:a16="http://schemas.microsoft.com/office/drawing/2014/main" id="{580D9B37-7147-BA22-C3B7-D5127F95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873" y="9553055"/>
            <a:ext cx="5990239" cy="3745418"/>
          </a:xfrm>
          <a:prstGeom prst="rect">
            <a:avLst/>
          </a:prstGeom>
        </p:spPr>
      </p:pic>
      <p:pic>
        <p:nvPicPr>
          <p:cNvPr id="19" name="Picture 18" descr="A diagram of a graph&#10;&#10;Description automatically generated">
            <a:extLst>
              <a:ext uri="{FF2B5EF4-FFF2-40B4-BE49-F238E27FC236}">
                <a16:creationId xmlns:a16="http://schemas.microsoft.com/office/drawing/2014/main" id="{00C045EC-567B-4768-96FF-EF9A2B65F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3092" y="9375598"/>
            <a:ext cx="5943891" cy="3937641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054485CE-E72C-5BB9-CCF8-8ED48936460E}"/>
              </a:ext>
            </a:extLst>
          </p:cNvPr>
          <p:cNvSpPr/>
          <p:nvPr/>
        </p:nvSpPr>
        <p:spPr>
          <a:xfrm>
            <a:off x="9879895" y="10733713"/>
            <a:ext cx="976606" cy="11800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4">
            <a:extLst>
              <a:ext uri="{FF2B5EF4-FFF2-40B4-BE49-F238E27FC236}">
                <a16:creationId xmlns:a16="http://schemas.microsoft.com/office/drawing/2014/main" id="{25D73ECB-5C80-BCB0-03C0-F092C0380E15}"/>
              </a:ext>
            </a:extLst>
          </p:cNvPr>
          <p:cNvSpPr txBox="1"/>
          <p:nvPr/>
        </p:nvSpPr>
        <p:spPr>
          <a:xfrm>
            <a:off x="9629547" y="2185825"/>
            <a:ext cx="2007662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No fundamental short-range 3b forces included</a:t>
            </a:r>
            <a:r>
              <a:rPr lang="en-US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  </a:t>
            </a:r>
            <a:r>
              <a:rPr lang="en-US" dirty="0">
                <a:solidFill>
                  <a:schemeClr val="tx2"/>
                </a:solidFill>
                <a:latin typeface="Raleway Medium" pitchFamily="2" charset="0"/>
              </a:rPr>
              <a:t>     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858286212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852028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Higher partial waves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44">
            <a:extLst>
              <a:ext uri="{FF2B5EF4-FFF2-40B4-BE49-F238E27FC236}">
                <a16:creationId xmlns:a16="http://schemas.microsoft.com/office/drawing/2014/main" id="{BD8C1536-77E5-288B-7900-CC6834B378B4}"/>
              </a:ext>
            </a:extLst>
          </p:cNvPr>
          <p:cNvSpPr txBox="1"/>
          <p:nvPr/>
        </p:nvSpPr>
        <p:spPr>
          <a:xfrm>
            <a:off x="1771708" y="2185826"/>
            <a:ext cx="172610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anose="020F0502020204030204" pitchFamily="2" charset="0"/>
              </a:rPr>
              <a:t>Only S-wave interactions are considered for the two-body and particle-dimer system</a:t>
            </a:r>
            <a:endParaRPr lang="en-US" dirty="0">
              <a:solidFill>
                <a:schemeClr val="tx2"/>
              </a:solidFill>
              <a:latin typeface="Raleway Medium" panose="020F0502020204030204" pitchFamily="2" charset="0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7594AF49-0CB0-5BC5-8D31-E48464261FA7}"/>
              </a:ext>
            </a:extLst>
          </p:cNvPr>
          <p:cNvSpPr/>
          <p:nvPr/>
        </p:nvSpPr>
        <p:spPr>
          <a:xfrm>
            <a:off x="992614" y="219329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5DD8BC52-E940-A64E-7376-33FF0A425DC5}"/>
              </a:ext>
            </a:extLst>
          </p:cNvPr>
          <p:cNvSpPr txBox="1"/>
          <p:nvPr/>
        </p:nvSpPr>
        <p:spPr>
          <a:xfrm>
            <a:off x="1754793" y="3616281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The proximity of the </a:t>
            </a:r>
            <a:r>
              <a:rPr lang="en-US" sz="3200" dirty="0" err="1">
                <a:solidFill>
                  <a:schemeClr val="tx2"/>
                </a:solidFill>
                <a:latin typeface="Raleway Medium" pitchFamily="2" charset="0"/>
              </a:rPr>
              <a:t>T</a:t>
            </a:r>
            <a:r>
              <a:rPr lang="en-US" sz="3200" baseline="-25000" dirty="0" err="1">
                <a:solidFill>
                  <a:schemeClr val="tx2"/>
                </a:solidFill>
                <a:latin typeface="Raleway Medium" pitchFamily="2" charset="0"/>
              </a:rPr>
              <a:t>cc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* to the D*D* threshold suppresses partial waves L&gt;0 in the dimer.       </a:t>
            </a:r>
            <a:endParaRPr lang="en-US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5" name="Shape 2540">
            <a:extLst>
              <a:ext uri="{FF2B5EF4-FFF2-40B4-BE49-F238E27FC236}">
                <a16:creationId xmlns:a16="http://schemas.microsoft.com/office/drawing/2014/main" id="{899A174E-E90E-8262-2C27-860817164D22}"/>
              </a:ext>
            </a:extLst>
          </p:cNvPr>
          <p:cNvSpPr/>
          <p:nvPr/>
        </p:nvSpPr>
        <p:spPr>
          <a:xfrm>
            <a:off x="1011811" y="3604682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8EBA64DC-974C-E468-1309-C976A884B7B7}"/>
              </a:ext>
            </a:extLst>
          </p:cNvPr>
          <p:cNvSpPr txBox="1"/>
          <p:nvPr/>
        </p:nvSpPr>
        <p:spPr>
          <a:xfrm>
            <a:off x="1754081" y="5445511"/>
            <a:ext cx="1993421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The dominance of S-wave in the dimer also suppress higher partial waves in the particle-dimer system</a:t>
            </a:r>
            <a:endParaRPr lang="en-US" sz="3200" b="1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1" name="Shape 2540">
            <a:extLst>
              <a:ext uri="{FF2B5EF4-FFF2-40B4-BE49-F238E27FC236}">
                <a16:creationId xmlns:a16="http://schemas.microsoft.com/office/drawing/2014/main" id="{EA04FCBC-69C1-E024-2FC4-C48E3A004395}"/>
              </a:ext>
            </a:extLst>
          </p:cNvPr>
          <p:cNvSpPr/>
          <p:nvPr/>
        </p:nvSpPr>
        <p:spPr>
          <a:xfrm>
            <a:off x="1028918" y="545172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85007D94-797F-441B-272F-61831F643271}"/>
              </a:ext>
            </a:extLst>
          </p:cNvPr>
          <p:cNvSpPr txBox="1"/>
          <p:nvPr/>
        </p:nvSpPr>
        <p:spPr>
          <a:xfrm>
            <a:off x="1822676" y="6917013"/>
            <a:ext cx="193581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Same approach taken in, e.g., </a:t>
            </a:r>
            <a:r>
              <a:rPr lang="en-US" sz="3200" dirty="0">
                <a:solidFill>
                  <a:srgbClr val="7030A0"/>
                </a:solidFill>
                <a:latin typeface="Corbel"/>
              </a:rPr>
              <a:t>Bayar:2022bnc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and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Corbel"/>
              </a:rPr>
              <a:t>Luo:2021ggs</a:t>
            </a:r>
            <a:r>
              <a:rPr lang="en-US" sz="3200" dirty="0">
                <a:solidFill>
                  <a:schemeClr val="tx2"/>
                </a:solidFill>
                <a:latin typeface="Raleway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for the study of D*D*D*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4" name="Shape 2540">
            <a:extLst>
              <a:ext uri="{FF2B5EF4-FFF2-40B4-BE49-F238E27FC236}">
                <a16:creationId xmlns:a16="http://schemas.microsoft.com/office/drawing/2014/main" id="{8AD6DFE6-D561-325E-DCEC-45C3709DAB4B}"/>
              </a:ext>
            </a:extLst>
          </p:cNvPr>
          <p:cNvSpPr/>
          <p:nvPr/>
        </p:nvSpPr>
        <p:spPr>
          <a:xfrm>
            <a:off x="1079906" y="690541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877544A8-E54A-8F05-3298-8E6C178E4A6A}"/>
              </a:ext>
            </a:extLst>
          </p:cNvPr>
          <p:cNvSpPr txBox="1"/>
          <p:nvPr/>
        </p:nvSpPr>
        <p:spPr>
          <a:xfrm>
            <a:off x="1818876" y="8623989"/>
            <a:ext cx="1016342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  <a:latin typeface="Corbel"/>
              </a:rPr>
              <a:t>Luo:2021ggs</a:t>
            </a:r>
            <a:r>
              <a:rPr lang="en-US" sz="3200" dirty="0">
                <a:solidFill>
                  <a:srgbClr val="7030A0"/>
                </a:solidFill>
                <a:latin typeface="Raleway Medium" pitchFamily="2" charset="0"/>
              </a:rPr>
              <a:t> 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  <a:ea typeface="+mn-lt"/>
                <a:cs typeface="+mn-lt"/>
              </a:rPr>
              <a:t>studied D*D*D* for all L≤2 configurations</a:t>
            </a:r>
            <a:endParaRPr lang="en-US" dirty="0" err="1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6" name="Shape 2540">
            <a:extLst>
              <a:ext uri="{FF2B5EF4-FFF2-40B4-BE49-F238E27FC236}">
                <a16:creationId xmlns:a16="http://schemas.microsoft.com/office/drawing/2014/main" id="{C6F582E0-3614-232B-4AFE-FDCFD9840E5E}"/>
              </a:ext>
            </a:extLst>
          </p:cNvPr>
          <p:cNvSpPr/>
          <p:nvPr/>
        </p:nvSpPr>
        <p:spPr>
          <a:xfrm>
            <a:off x="1096665" y="863274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4912E2E1-D77F-6BA3-DD63-0A1ADF97B727}"/>
              </a:ext>
            </a:extLst>
          </p:cNvPr>
          <p:cNvSpPr txBox="1"/>
          <p:nvPr/>
        </p:nvSpPr>
        <p:spPr>
          <a:xfrm>
            <a:off x="1824623" y="10112512"/>
            <a:ext cx="1148171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>
                <a:solidFill>
                  <a:schemeClr val="tx2"/>
                </a:solidFill>
                <a:ea typeface="+mn-lt"/>
                <a:cs typeface="+mn-lt"/>
              </a:rPr>
              <a:t>"Turning on the S-D mixing only has a small effect but, in general, slightly increases the binding energy of the system of interest (for the same cutoff)."</a:t>
            </a:r>
            <a:endParaRPr lang="en-US" i="1" dirty="0">
              <a:solidFill>
                <a:schemeClr val="tx2"/>
              </a:solidFill>
              <a:ea typeface="Lato Light"/>
              <a:cs typeface="Lato Light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AD10E17-001A-9489-D693-82597D4B3C51}"/>
              </a:ext>
            </a:extLst>
          </p:cNvPr>
          <p:cNvGraphicFramePr>
            <a:graphicFrameLocks noGrp="1"/>
          </p:cNvGraphicFramePr>
          <p:nvPr/>
        </p:nvGraphicFramePr>
        <p:xfrm>
          <a:off x="16412146" y="7713023"/>
          <a:ext cx="6270480" cy="57535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45080">
                  <a:extLst>
                    <a:ext uri="{9D8B030D-6E8A-4147-A177-3AD203B41FA5}">
                      <a16:colId xmlns:a16="http://schemas.microsoft.com/office/drawing/2014/main" val="357081142"/>
                    </a:ext>
                  </a:extLst>
                </a:gridCol>
                <a:gridCol w="1045080">
                  <a:extLst>
                    <a:ext uri="{9D8B030D-6E8A-4147-A177-3AD203B41FA5}">
                      <a16:colId xmlns:a16="http://schemas.microsoft.com/office/drawing/2014/main" val="2996771018"/>
                    </a:ext>
                  </a:extLst>
                </a:gridCol>
                <a:gridCol w="1045080">
                  <a:extLst>
                    <a:ext uri="{9D8B030D-6E8A-4147-A177-3AD203B41FA5}">
                      <a16:colId xmlns:a16="http://schemas.microsoft.com/office/drawing/2014/main" val="2076184837"/>
                    </a:ext>
                  </a:extLst>
                </a:gridCol>
                <a:gridCol w="1045080">
                  <a:extLst>
                    <a:ext uri="{9D8B030D-6E8A-4147-A177-3AD203B41FA5}">
                      <a16:colId xmlns:a16="http://schemas.microsoft.com/office/drawing/2014/main" val="2165489957"/>
                    </a:ext>
                  </a:extLst>
                </a:gridCol>
                <a:gridCol w="1045080">
                  <a:extLst>
                    <a:ext uri="{9D8B030D-6E8A-4147-A177-3AD203B41FA5}">
                      <a16:colId xmlns:a16="http://schemas.microsoft.com/office/drawing/2014/main" val="1151696423"/>
                    </a:ext>
                  </a:extLst>
                </a:gridCol>
                <a:gridCol w="1045080">
                  <a:extLst>
                    <a:ext uri="{9D8B030D-6E8A-4147-A177-3AD203B41FA5}">
                      <a16:colId xmlns:a16="http://schemas.microsoft.com/office/drawing/2014/main" val="631767328"/>
                    </a:ext>
                  </a:extLst>
                </a:gridCol>
              </a:tblGrid>
              <a:tr h="69470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l</a:t>
                      </a:r>
                      <a:r>
                        <a:rPr lang="en-US" baseline="-25000" dirty="0">
                          <a:latin typeface="Lucida Calligraphy"/>
                        </a:rPr>
                        <a:t>12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aleway"/>
                        </a:rPr>
                        <a:t>L</a:t>
                      </a:r>
                      <a:r>
                        <a:rPr lang="en-US" baseline="-25000" dirty="0">
                          <a:latin typeface="Lucida Calligraphy"/>
                        </a:rPr>
                        <a:t>3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aleway"/>
                        </a:rPr>
                        <a:t>L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t</a:t>
                      </a:r>
                      <a:r>
                        <a:rPr lang="en-US" baseline="-25000" dirty="0">
                          <a:latin typeface="Lucida Calligraphy"/>
                        </a:rPr>
                        <a:t>12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s</a:t>
                      </a:r>
                      <a:r>
                        <a:rPr lang="en-US" baseline="-25000" dirty="0">
                          <a:latin typeface="Lucida Calligraphy"/>
                        </a:rPr>
                        <a:t>12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S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128041"/>
                  </a:ext>
                </a:extLst>
              </a:tr>
              <a:tr h="94408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1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9834462"/>
                  </a:ext>
                </a:extLst>
              </a:tr>
              <a:tr h="96190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1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87185455"/>
                  </a:ext>
                </a:extLst>
              </a:tr>
              <a:tr h="105096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1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93667387"/>
                  </a:ext>
                </a:extLst>
              </a:tr>
              <a:tr h="10509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1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44399497"/>
                  </a:ext>
                </a:extLst>
              </a:tr>
              <a:tr h="10509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0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1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Lucida Calligraphy"/>
                        </a:rPr>
                        <a:t>2</a:t>
                      </a:r>
                    </a:p>
                  </a:txBody>
                  <a:tcPr anchor="ctr"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97197"/>
                  </a:ext>
                </a:extLst>
              </a:tr>
            </a:tbl>
          </a:graphicData>
        </a:graphic>
      </p:graphicFrame>
      <p:sp>
        <p:nvSpPr>
          <p:cNvPr id="25" name="Arrow: Right 24">
            <a:extLst>
              <a:ext uri="{FF2B5EF4-FFF2-40B4-BE49-F238E27FC236}">
                <a16:creationId xmlns:a16="http://schemas.microsoft.com/office/drawing/2014/main" id="{F0DE2AD2-8664-B236-8045-A01D53D22493}"/>
              </a:ext>
            </a:extLst>
          </p:cNvPr>
          <p:cNvSpPr/>
          <p:nvPr/>
        </p:nvSpPr>
        <p:spPr>
          <a:xfrm>
            <a:off x="11974968" y="8616031"/>
            <a:ext cx="3220453" cy="60786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diagram of a diagram of a dimer&#10;&#10;Description automatically generated">
            <a:extLst>
              <a:ext uri="{FF2B5EF4-FFF2-40B4-BE49-F238E27FC236}">
                <a16:creationId xmlns:a16="http://schemas.microsoft.com/office/drawing/2014/main" id="{A5580FC4-590F-277E-3AE4-1A9274FC3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0721" y="3041954"/>
            <a:ext cx="3273318" cy="29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81784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3C71C-BF09-4E4E-B57D-67B880C038DE}"/>
              </a:ext>
            </a:extLst>
          </p:cNvPr>
          <p:cNvSpPr txBox="1"/>
          <p:nvPr/>
        </p:nvSpPr>
        <p:spPr>
          <a:xfrm>
            <a:off x="1321791" y="454197"/>
            <a:ext cx="9057288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Two body universality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1F72C-4786-EB15-0C0F-B4D670C07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66" y="7843100"/>
            <a:ext cx="9355785" cy="5867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BD1536-F332-39BF-6190-C2B4E76D0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1297" y="7843100"/>
            <a:ext cx="9013539" cy="586751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397741E-51AB-A2AF-901D-C322035F0DEA}"/>
              </a:ext>
            </a:extLst>
          </p:cNvPr>
          <p:cNvSpPr/>
          <p:nvPr/>
        </p:nvSpPr>
        <p:spPr>
          <a:xfrm>
            <a:off x="10421417" y="9323435"/>
            <a:ext cx="1614913" cy="2906844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symbols&#10;&#10;Description automatically generated">
            <a:extLst>
              <a:ext uri="{FF2B5EF4-FFF2-40B4-BE49-F238E27FC236}">
                <a16:creationId xmlns:a16="http://schemas.microsoft.com/office/drawing/2014/main" id="{B99B2ECB-753F-86B2-FCFD-56625A1D5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126" y="6579053"/>
            <a:ext cx="3367466" cy="1892889"/>
          </a:xfrm>
          <a:prstGeom prst="rect">
            <a:avLst/>
          </a:prstGeom>
        </p:spPr>
      </p:pic>
      <p:sp>
        <p:nvSpPr>
          <p:cNvPr id="13" name="TextBox 44">
            <a:extLst>
              <a:ext uri="{FF2B5EF4-FFF2-40B4-BE49-F238E27FC236}">
                <a16:creationId xmlns:a16="http://schemas.microsoft.com/office/drawing/2014/main" id="{BBA8EA87-8E46-61BE-56A8-B21D04BD6042}"/>
              </a:ext>
            </a:extLst>
          </p:cNvPr>
          <p:cNvSpPr txBox="1"/>
          <p:nvPr/>
        </p:nvSpPr>
        <p:spPr>
          <a:xfrm>
            <a:off x="2147234" y="5627221"/>
            <a:ext cx="1405263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Effective long-range three-body force</a:t>
            </a:r>
            <a:r>
              <a:rPr lang="en-US" sz="3000" b="1" dirty="0">
                <a:solidFill>
                  <a:schemeClr val="tx2"/>
                </a:solidFill>
                <a:latin typeface="Raleway Medium" pitchFamily="2" charset="0"/>
              </a:rPr>
              <a:t>                </a:t>
            </a:r>
            <a:r>
              <a:rPr lang="en-US" sz="3000" b="1" i="1" dirty="0">
                <a:solidFill>
                  <a:srgbClr val="C00000"/>
                </a:solidFill>
                <a:latin typeface="Raleway Medium" pitchFamily="2" charset="0"/>
              </a:rPr>
              <a:t>Efimov attraction</a:t>
            </a:r>
            <a:endParaRPr lang="en-US" b="1" i="1" dirty="0">
              <a:solidFill>
                <a:srgbClr val="C00000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14" name="Shape 2540">
            <a:extLst>
              <a:ext uri="{FF2B5EF4-FFF2-40B4-BE49-F238E27FC236}">
                <a16:creationId xmlns:a16="http://schemas.microsoft.com/office/drawing/2014/main" id="{6E70AE84-8DE3-14FA-CA8A-332E3304AA91}"/>
              </a:ext>
            </a:extLst>
          </p:cNvPr>
          <p:cNvSpPr/>
          <p:nvPr/>
        </p:nvSpPr>
        <p:spPr>
          <a:xfrm>
            <a:off x="1320748" y="5613162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52E5F27-EAA4-4291-D7FF-5E37AE27EC97}"/>
              </a:ext>
            </a:extLst>
          </p:cNvPr>
          <p:cNvSpPr/>
          <p:nvPr/>
        </p:nvSpPr>
        <p:spPr>
          <a:xfrm>
            <a:off x="9324003" y="5772258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2540">
            <a:extLst>
              <a:ext uri="{FF2B5EF4-FFF2-40B4-BE49-F238E27FC236}">
                <a16:creationId xmlns:a16="http://schemas.microsoft.com/office/drawing/2014/main" id="{947BB1CB-27A4-0955-8AC0-3F61BF276702}"/>
              </a:ext>
            </a:extLst>
          </p:cNvPr>
          <p:cNvSpPr/>
          <p:nvPr/>
        </p:nvSpPr>
        <p:spPr>
          <a:xfrm>
            <a:off x="1320943" y="173737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24" name="Picture 23" descr="A diagram of a graph&#10;&#10;Description automatically generated">
            <a:extLst>
              <a:ext uri="{FF2B5EF4-FFF2-40B4-BE49-F238E27FC236}">
                <a16:creationId xmlns:a16="http://schemas.microsoft.com/office/drawing/2014/main" id="{216A5ADA-9C4C-54D4-9BDE-0E8097402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8765" y="1474334"/>
            <a:ext cx="9196488" cy="5362754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3BD68EFB-57B6-66F7-CF9C-9E5F13652FFD}"/>
              </a:ext>
            </a:extLst>
          </p:cNvPr>
          <p:cNvSpPr/>
          <p:nvPr/>
        </p:nvSpPr>
        <p:spPr>
          <a:xfrm>
            <a:off x="2366412" y="2303943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324D00-F10B-7020-FFE0-0BFB493E4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617" y="3432246"/>
            <a:ext cx="3757323" cy="1856043"/>
          </a:xfrm>
          <a:prstGeom prst="rect">
            <a:avLst/>
          </a:prstGeom>
        </p:spPr>
      </p:pic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26BD7BB-538A-5D31-87FA-14106B4CC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0281" y="3401591"/>
            <a:ext cx="6508678" cy="1895818"/>
          </a:xfrm>
          <a:prstGeom prst="rect">
            <a:avLst/>
          </a:prstGeom>
        </p:spPr>
      </p:pic>
      <p:sp>
        <p:nvSpPr>
          <p:cNvPr id="5" name="TextBox 44">
            <a:extLst>
              <a:ext uri="{FF2B5EF4-FFF2-40B4-BE49-F238E27FC236}">
                <a16:creationId xmlns:a16="http://schemas.microsoft.com/office/drawing/2014/main" id="{EA05AE2B-ABBE-AA62-7F72-3961BB009692}"/>
              </a:ext>
            </a:extLst>
          </p:cNvPr>
          <p:cNvSpPr txBox="1"/>
          <p:nvPr/>
        </p:nvSpPr>
        <p:spPr>
          <a:xfrm>
            <a:off x="2104465" y="1729897"/>
            <a:ext cx="187472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Nearly-resonant two-body state due to short-range attractive forces     </a:t>
            </a:r>
            <a:endParaRPr lang="en-US" dirty="0">
              <a:solidFill>
                <a:schemeClr val="tx2"/>
              </a:solidFill>
              <a:latin typeface="Raleway Medium" pitchFamily="2" charset="0"/>
            </a:endParaRPr>
          </a:p>
          <a:p>
            <a:r>
              <a:rPr lang="en-US" sz="3000" dirty="0">
                <a:solidFill>
                  <a:schemeClr val="tx2"/>
                </a:solidFill>
                <a:latin typeface="Raleway Medium" pitchFamily="2" charset="0"/>
              </a:rPr>
              <a:t>               </a:t>
            </a:r>
            <a:r>
              <a:rPr lang="en-US" sz="3000" i="1" dirty="0">
                <a:solidFill>
                  <a:srgbClr val="C00000"/>
                </a:solidFill>
                <a:latin typeface="Raleway Medium" pitchFamily="2" charset="0"/>
              </a:rPr>
              <a:t> Characterized by its scattering length</a:t>
            </a:r>
            <a:endParaRPr lang="en-US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02242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497397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Derivation for three identical bosons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A screenshot of a black background with math equations&#10;&#10;Description automatically generated">
            <a:extLst>
              <a:ext uri="{FF2B5EF4-FFF2-40B4-BE49-F238E27FC236}">
                <a16:creationId xmlns:a16="http://schemas.microsoft.com/office/drawing/2014/main" id="{4C16C3BC-5C0C-AD7A-A5D6-FCD137C6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6" y="1814812"/>
            <a:ext cx="19416359" cy="106280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0E4A21-4436-B3E0-43E5-0E3DDAB33D65}"/>
              </a:ext>
            </a:extLst>
          </p:cNvPr>
          <p:cNvSpPr txBox="1"/>
          <p:nvPr/>
        </p:nvSpPr>
        <p:spPr>
          <a:xfrm>
            <a:off x="18228715" y="13196851"/>
            <a:ext cx="61598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From P. </a:t>
            </a:r>
            <a:r>
              <a:rPr lang="en-US" sz="2800" err="1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Naidon</a:t>
            </a:r>
            <a:r>
              <a:rPr lang="en-US" sz="2800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, RIKEN</a:t>
            </a:r>
            <a:endParaRPr lang="en-US" sz="2800">
              <a:solidFill>
                <a:srgbClr val="7030A0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274373697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497397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Derivation for three identical bosons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A screenshot of a black background with mathematical equations&#10;&#10;Description automatically generated">
            <a:extLst>
              <a:ext uri="{FF2B5EF4-FFF2-40B4-BE49-F238E27FC236}">
                <a16:creationId xmlns:a16="http://schemas.microsoft.com/office/drawing/2014/main" id="{4C16C3BC-5C0C-AD7A-A5D6-FCD137C6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6" y="2099738"/>
            <a:ext cx="19416359" cy="10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56636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497397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Derivation for three identical bosons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A black background with math equations&#10;&#10;Description automatically generated">
            <a:extLst>
              <a:ext uri="{FF2B5EF4-FFF2-40B4-BE49-F238E27FC236}">
                <a16:creationId xmlns:a16="http://schemas.microsoft.com/office/drawing/2014/main" id="{4C16C3BC-5C0C-AD7A-A5D6-FCD137C6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6" y="2943243"/>
            <a:ext cx="20961421" cy="90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09638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497397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Derivation for three identical bosons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C16C3BC-5C0C-AD7A-A5D6-FCD137C6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6" y="2404014"/>
            <a:ext cx="21457367" cy="840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0789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497397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Derivation for three identical bosons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A math equations and formulas on a black background&#10;&#10;Description automatically generated">
            <a:extLst>
              <a:ext uri="{FF2B5EF4-FFF2-40B4-BE49-F238E27FC236}">
                <a16:creationId xmlns:a16="http://schemas.microsoft.com/office/drawing/2014/main" id="{4C16C3BC-5C0C-AD7A-A5D6-FCD137C6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6" y="2273461"/>
            <a:ext cx="20045828" cy="99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9134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34660-17B0-18E3-6E01-5C0DB09440D0}"/>
              </a:ext>
            </a:extLst>
          </p:cNvPr>
          <p:cNvSpPr txBox="1"/>
          <p:nvPr/>
        </p:nvSpPr>
        <p:spPr>
          <a:xfrm>
            <a:off x="1321791" y="454197"/>
            <a:ext cx="14973971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Derivation for three identical bosons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4C16C3BC-5C0C-AD7A-A5D6-FCD137C6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6" y="2537980"/>
            <a:ext cx="20846972" cy="97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47530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pic>
        <p:nvPicPr>
          <p:cNvPr id="2" name="Picture 1" descr="A diagram of a dinner&#10;&#10;Description automatically generated">
            <a:extLst>
              <a:ext uri="{FF2B5EF4-FFF2-40B4-BE49-F238E27FC236}">
                <a16:creationId xmlns:a16="http://schemas.microsoft.com/office/drawing/2014/main" id="{F06DB85E-E495-E548-AC2A-F85C1FF9F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040" y="3433039"/>
            <a:ext cx="15799049" cy="9399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23C97-CBD8-2506-77E0-614A50C75350}"/>
              </a:ext>
            </a:extLst>
          </p:cNvPr>
          <p:cNvSpPr txBox="1"/>
          <p:nvPr/>
        </p:nvSpPr>
        <p:spPr>
          <a:xfrm>
            <a:off x="1321791" y="454197"/>
            <a:ext cx="5577168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Efimov effect</a:t>
            </a:r>
            <a:endParaRPr lang="en-US"/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4327405E-07FD-0888-3C6B-9C50E7CD430B}"/>
              </a:ext>
            </a:extLst>
          </p:cNvPr>
          <p:cNvSpPr txBox="1"/>
          <p:nvPr/>
        </p:nvSpPr>
        <p:spPr>
          <a:xfrm>
            <a:off x="2064979" y="2285647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Two-body spectrum in the zero-range theory</a:t>
            </a:r>
            <a:endParaRPr lang="en-US" sz="3200" b="1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10" name="Shape 2540">
            <a:extLst>
              <a:ext uri="{FF2B5EF4-FFF2-40B4-BE49-F238E27FC236}">
                <a16:creationId xmlns:a16="http://schemas.microsoft.com/office/drawing/2014/main" id="{4CF8327C-D0EB-BC98-3F40-36888AE5CB79}"/>
              </a:ext>
            </a:extLst>
          </p:cNvPr>
          <p:cNvSpPr/>
          <p:nvPr/>
        </p:nvSpPr>
        <p:spPr>
          <a:xfrm>
            <a:off x="1320943" y="227567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6ABC3-3884-886E-9E56-BDEC60E74C66}"/>
              </a:ext>
            </a:extLst>
          </p:cNvPr>
          <p:cNvSpPr txBox="1"/>
          <p:nvPr/>
        </p:nvSpPr>
        <p:spPr>
          <a:xfrm>
            <a:off x="17268197" y="13120545"/>
            <a:ext cx="61598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From P. </a:t>
            </a:r>
            <a:r>
              <a:rPr lang="en-US" sz="2800" err="1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Naidon</a:t>
            </a:r>
            <a:r>
              <a:rPr lang="en-US" sz="2800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, RIKEN</a:t>
            </a:r>
            <a:endParaRPr lang="en-US" sz="2800">
              <a:solidFill>
                <a:srgbClr val="7030A0"/>
              </a:solidFill>
              <a:latin typeface="Raleway"/>
            </a:endParaRPr>
          </a:p>
        </p:txBody>
      </p:sp>
      <p:pic>
        <p:nvPicPr>
          <p:cNvPr id="5" name="2body">
            <a:hlinkClick r:id="" action="ppaction://media"/>
            <a:extLst>
              <a:ext uri="{FF2B5EF4-FFF2-40B4-BE49-F238E27FC236}">
                <a16:creationId xmlns:a16="http://schemas.microsoft.com/office/drawing/2014/main" id="{EDD6D581-EC48-6FC5-60EE-5613FAA0E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69336" y="1461155"/>
            <a:ext cx="4324516" cy="35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152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pic>
        <p:nvPicPr>
          <p:cNvPr id="2" name="Picture 1" descr="A diagram of a dinner&#10;&#10;Description automatically generated">
            <a:extLst>
              <a:ext uri="{FF2B5EF4-FFF2-40B4-BE49-F238E27FC236}">
                <a16:creationId xmlns:a16="http://schemas.microsoft.com/office/drawing/2014/main" id="{F06DB85E-E495-E548-AC2A-F85C1FF9F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079" y="3415086"/>
            <a:ext cx="15799049" cy="9399230"/>
          </a:xfrm>
          <a:prstGeom prst="rect">
            <a:avLst/>
          </a:prstGeom>
        </p:spPr>
      </p:pic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47FCAFDE-0A0C-B4F2-B01C-279333810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939" y="3240696"/>
            <a:ext cx="19316884" cy="9739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BDAFD2-D01A-82D7-E06F-BA1932A5ECA4}"/>
              </a:ext>
            </a:extLst>
          </p:cNvPr>
          <p:cNvSpPr txBox="1"/>
          <p:nvPr/>
        </p:nvSpPr>
        <p:spPr>
          <a:xfrm>
            <a:off x="17268197" y="13120545"/>
            <a:ext cx="61598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From P. </a:t>
            </a:r>
            <a:r>
              <a:rPr lang="en-US" sz="2800" err="1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Naidon</a:t>
            </a:r>
            <a:r>
              <a:rPr lang="en-US" sz="2800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, RIKEN</a:t>
            </a:r>
            <a:endParaRPr lang="en-US" sz="2800">
              <a:solidFill>
                <a:srgbClr val="7030A0"/>
              </a:solidFill>
              <a:latin typeface="Raleway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932A36-C26C-D06E-8198-AFD2318A92B0}"/>
              </a:ext>
            </a:extLst>
          </p:cNvPr>
          <p:cNvSpPr txBox="1"/>
          <p:nvPr/>
        </p:nvSpPr>
        <p:spPr>
          <a:xfrm>
            <a:off x="1321791" y="454197"/>
            <a:ext cx="5577168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Montserrat"/>
                <a:ea typeface="Lato Light"/>
                <a:cs typeface="Lato Light"/>
              </a:rPr>
              <a:t>Efimov effect</a:t>
            </a:r>
            <a:endParaRPr lang="en-US"/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C9461FFB-A94A-8323-3BF6-94B706919F26}"/>
              </a:ext>
            </a:extLst>
          </p:cNvPr>
          <p:cNvSpPr txBox="1"/>
          <p:nvPr/>
        </p:nvSpPr>
        <p:spPr>
          <a:xfrm>
            <a:off x="2064979" y="2285647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Three-body spectrum in the zero-range theory      </a:t>
            </a:r>
            <a:endParaRPr lang="en-US" sz="3200" b="1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15" name="Shape 2540">
            <a:extLst>
              <a:ext uri="{FF2B5EF4-FFF2-40B4-BE49-F238E27FC236}">
                <a16:creationId xmlns:a16="http://schemas.microsoft.com/office/drawing/2014/main" id="{D7AAB121-176B-E23A-E497-992317FD25CB}"/>
              </a:ext>
            </a:extLst>
          </p:cNvPr>
          <p:cNvSpPr/>
          <p:nvPr/>
        </p:nvSpPr>
        <p:spPr>
          <a:xfrm>
            <a:off x="1320943" y="227567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21" name="3body">
            <a:hlinkClick r:id="" action="ppaction://media"/>
            <a:extLst>
              <a:ext uri="{FF2B5EF4-FFF2-40B4-BE49-F238E27FC236}">
                <a16:creationId xmlns:a16="http://schemas.microsoft.com/office/drawing/2014/main" id="{6C45B0AE-0B85-13EC-267D-746793CAB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63988" y="1473834"/>
            <a:ext cx="4308337" cy="35162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44FF9A-E462-6754-A2DE-95B7AEF42A41}"/>
              </a:ext>
            </a:extLst>
          </p:cNvPr>
          <p:cNvSpPr txBox="1"/>
          <p:nvPr/>
        </p:nvSpPr>
        <p:spPr>
          <a:xfrm>
            <a:off x="16125651" y="11750839"/>
            <a:ext cx="241964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Symbol"/>
                <a:ea typeface="Lato Light"/>
                <a:cs typeface="Lato Light"/>
                <a:sym typeface="Symbol"/>
              </a:rPr>
              <a:t>l</a:t>
            </a:r>
            <a:r>
              <a:rPr lang="en-US" sz="4000" b="1" baseline="-25000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0</a:t>
            </a:r>
            <a:r>
              <a:rPr lang="en-US" sz="4000" b="1">
                <a:solidFill>
                  <a:schemeClr val="tx2"/>
                </a:solidFill>
                <a:latin typeface="Raleway"/>
                <a:ea typeface="Lato Light"/>
                <a:cs typeface="Lato Light"/>
              </a:rPr>
              <a:t> ~ 22.7</a:t>
            </a:r>
            <a:endParaRPr lang="en-US" sz="4000" b="1">
              <a:solidFill>
                <a:schemeClr val="tx2"/>
              </a:solidFill>
              <a:latin typeface="Ralewa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8FBD6-5105-6E73-B701-72977E47E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18152" y="9721529"/>
            <a:ext cx="4543062" cy="16859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4986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5" name="TextBox 44">
            <a:extLst>
              <a:ext uri="{FF2B5EF4-FFF2-40B4-BE49-F238E27FC236}">
                <a16:creationId xmlns:a16="http://schemas.microsoft.com/office/drawing/2014/main" id="{83BA0532-B440-482E-9D54-CB1F7031A5B2}"/>
              </a:ext>
            </a:extLst>
          </p:cNvPr>
          <p:cNvSpPr txBox="1"/>
          <p:nvPr/>
        </p:nvSpPr>
        <p:spPr>
          <a:xfrm>
            <a:off x="2126000" y="1729897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Ultra-cold atomic gasses: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Cesium, Helium,...</a:t>
            </a:r>
            <a:endParaRPr lang="en-US" sz="40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18EDDA65-0B18-4E23-973C-08DCAD8A4C39}"/>
              </a:ext>
            </a:extLst>
          </p:cNvPr>
          <p:cNvSpPr/>
          <p:nvPr/>
        </p:nvSpPr>
        <p:spPr>
          <a:xfrm>
            <a:off x="1320943" y="173737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13" name="Picture 12" descr="A diagram of a magnetic field&#10;&#10;Description automatically generated">
            <a:extLst>
              <a:ext uri="{FF2B5EF4-FFF2-40B4-BE49-F238E27FC236}">
                <a16:creationId xmlns:a16="http://schemas.microsoft.com/office/drawing/2014/main" id="{AD5B201B-6216-AA65-05F4-B35992752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588" y="2525838"/>
            <a:ext cx="13875825" cy="4917726"/>
          </a:xfrm>
          <a:prstGeom prst="rect">
            <a:avLst/>
          </a:prstGeom>
        </p:spPr>
      </p:pic>
      <p:pic>
        <p:nvPicPr>
          <p:cNvPr id="14" name="Picture 13" descr="A diagram of a scientific experiment&#10;&#10;Description automatically generated">
            <a:extLst>
              <a:ext uri="{FF2B5EF4-FFF2-40B4-BE49-F238E27FC236}">
                <a16:creationId xmlns:a16="http://schemas.microsoft.com/office/drawing/2014/main" id="{822BA2F1-44D7-7926-AD5B-88D97029A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4265" y="7029436"/>
            <a:ext cx="10759303" cy="6676621"/>
          </a:xfrm>
          <a:prstGeom prst="rect">
            <a:avLst/>
          </a:prstGeom>
        </p:spPr>
      </p:pic>
      <p:pic>
        <p:nvPicPr>
          <p:cNvPr id="2" name="Picture 1" descr="A screenshot of a article&#10;&#10;Description automatically generated">
            <a:extLst>
              <a:ext uri="{FF2B5EF4-FFF2-40B4-BE49-F238E27FC236}">
                <a16:creationId xmlns:a16="http://schemas.microsoft.com/office/drawing/2014/main" id="{EEAD758B-345B-C303-B9FC-7A936B371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751" y="7610426"/>
            <a:ext cx="9268224" cy="5514725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DFA284C1-C4CD-B23C-3106-68FDAF49580B}"/>
              </a:ext>
            </a:extLst>
          </p:cNvPr>
          <p:cNvSpPr txBox="1"/>
          <p:nvPr/>
        </p:nvSpPr>
        <p:spPr>
          <a:xfrm>
            <a:off x="1321791" y="454197"/>
            <a:ext cx="10934404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Evidence for Efimov states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96535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5" name="TextBox 44">
            <a:extLst>
              <a:ext uri="{FF2B5EF4-FFF2-40B4-BE49-F238E27FC236}">
                <a16:creationId xmlns:a16="http://schemas.microsoft.com/office/drawing/2014/main" id="{83BA0532-B440-482E-9D54-CB1F7031A5B2}"/>
              </a:ext>
            </a:extLst>
          </p:cNvPr>
          <p:cNvSpPr txBox="1"/>
          <p:nvPr/>
        </p:nvSpPr>
        <p:spPr>
          <a:xfrm>
            <a:off x="2126000" y="1729897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Ultra-cold atomic gasses: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Cesium, Helium,...</a:t>
            </a:r>
            <a:endParaRPr lang="en-US" sz="40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18EDDA65-0B18-4E23-973C-08DCAD8A4C39}"/>
              </a:ext>
            </a:extLst>
          </p:cNvPr>
          <p:cNvSpPr/>
          <p:nvPr/>
        </p:nvSpPr>
        <p:spPr>
          <a:xfrm>
            <a:off x="1320943" y="173737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15" name="Picture 14" descr="A diagram of a periodic table&#10;&#10;Description automatically generated">
            <a:extLst>
              <a:ext uri="{FF2B5EF4-FFF2-40B4-BE49-F238E27FC236}">
                <a16:creationId xmlns:a16="http://schemas.microsoft.com/office/drawing/2014/main" id="{8D835F85-2B2E-49E0-9342-3BE97050F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31" y="3579875"/>
            <a:ext cx="13909936" cy="9854725"/>
          </a:xfrm>
          <a:prstGeom prst="rect">
            <a:avLst/>
          </a:prstGeom>
        </p:spPr>
      </p:pic>
      <p:sp>
        <p:nvSpPr>
          <p:cNvPr id="2" name="TextBox 44">
            <a:extLst>
              <a:ext uri="{FF2B5EF4-FFF2-40B4-BE49-F238E27FC236}">
                <a16:creationId xmlns:a16="http://schemas.microsoft.com/office/drawing/2014/main" id="{D931FA3C-C046-577C-6175-586F5B1306D6}"/>
              </a:ext>
            </a:extLst>
          </p:cNvPr>
          <p:cNvSpPr txBox="1"/>
          <p:nvPr/>
        </p:nvSpPr>
        <p:spPr>
          <a:xfrm>
            <a:off x="2147234" y="2871102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Halo nuclei: 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14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Be, 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22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C, 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20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C,...</a:t>
            </a:r>
            <a:endParaRPr lang="en-US" sz="40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3" name="Shape 2540">
            <a:extLst>
              <a:ext uri="{FF2B5EF4-FFF2-40B4-BE49-F238E27FC236}">
                <a16:creationId xmlns:a16="http://schemas.microsoft.com/office/drawing/2014/main" id="{E7BE2F0A-1B46-F70D-87AB-1C93440CFD66}"/>
              </a:ext>
            </a:extLst>
          </p:cNvPr>
          <p:cNvSpPr/>
          <p:nvPr/>
        </p:nvSpPr>
        <p:spPr>
          <a:xfrm>
            <a:off x="1342283" y="287857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FA284C1-C4CD-B23C-3106-68FDAF49580B}"/>
              </a:ext>
            </a:extLst>
          </p:cNvPr>
          <p:cNvSpPr txBox="1"/>
          <p:nvPr/>
        </p:nvSpPr>
        <p:spPr>
          <a:xfrm>
            <a:off x="1321791" y="454197"/>
            <a:ext cx="10934404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Evidence for Efimov states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54813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5" name="TextBox 44">
            <a:extLst>
              <a:ext uri="{FF2B5EF4-FFF2-40B4-BE49-F238E27FC236}">
                <a16:creationId xmlns:a16="http://schemas.microsoft.com/office/drawing/2014/main" id="{83BA0532-B440-482E-9D54-CB1F7031A5B2}"/>
              </a:ext>
            </a:extLst>
          </p:cNvPr>
          <p:cNvSpPr txBox="1"/>
          <p:nvPr/>
        </p:nvSpPr>
        <p:spPr>
          <a:xfrm>
            <a:off x="2126000" y="1729897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Ultra-cold atomic gasses: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Cesium, Helium,...</a:t>
            </a:r>
            <a:endParaRPr lang="en-US" sz="4000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18EDDA65-0B18-4E23-973C-08DCAD8A4C39}"/>
              </a:ext>
            </a:extLst>
          </p:cNvPr>
          <p:cNvSpPr/>
          <p:nvPr/>
        </p:nvSpPr>
        <p:spPr>
          <a:xfrm>
            <a:off x="1320943" y="173737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D931FA3C-C046-577C-6175-586F5B1306D6}"/>
              </a:ext>
            </a:extLst>
          </p:cNvPr>
          <p:cNvSpPr txBox="1"/>
          <p:nvPr/>
        </p:nvSpPr>
        <p:spPr>
          <a:xfrm>
            <a:off x="2147234" y="2871102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Halo nuclei: 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14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Be, 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22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C, 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20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C,...</a:t>
            </a:r>
            <a:endParaRPr lang="en-US" sz="40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3" name="Shape 2540">
            <a:extLst>
              <a:ext uri="{FF2B5EF4-FFF2-40B4-BE49-F238E27FC236}">
                <a16:creationId xmlns:a16="http://schemas.microsoft.com/office/drawing/2014/main" id="{E7BE2F0A-1B46-F70D-87AB-1C93440CFD66}"/>
              </a:ext>
            </a:extLst>
          </p:cNvPr>
          <p:cNvSpPr/>
          <p:nvPr/>
        </p:nvSpPr>
        <p:spPr>
          <a:xfrm>
            <a:off x="1342283" y="287857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EDED9ECF-2A81-17E7-F25D-30D6A9B21598}"/>
              </a:ext>
            </a:extLst>
          </p:cNvPr>
          <p:cNvSpPr txBox="1"/>
          <p:nvPr/>
        </p:nvSpPr>
        <p:spPr>
          <a:xfrm>
            <a:off x="2146930" y="4012307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Triton </a:t>
            </a:r>
            <a:endParaRPr lang="en-US" sz="40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0" name="Shape 2540">
            <a:extLst>
              <a:ext uri="{FF2B5EF4-FFF2-40B4-BE49-F238E27FC236}">
                <a16:creationId xmlns:a16="http://schemas.microsoft.com/office/drawing/2014/main" id="{76C5B3DD-CFE1-7B4B-531F-77FEA5ED410A}"/>
              </a:ext>
            </a:extLst>
          </p:cNvPr>
          <p:cNvSpPr/>
          <p:nvPr/>
        </p:nvSpPr>
        <p:spPr>
          <a:xfrm>
            <a:off x="1342085" y="401978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11" name="Picture 10" descr="A group of colorful spheres with white letters&#10;&#10;Description automatically generated">
            <a:extLst>
              <a:ext uri="{FF2B5EF4-FFF2-40B4-BE49-F238E27FC236}">
                <a16:creationId xmlns:a16="http://schemas.microsoft.com/office/drawing/2014/main" id="{D53D85DE-BD57-C7F1-A0F5-1606A8AEB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766" y="2734639"/>
            <a:ext cx="2981719" cy="2562225"/>
          </a:xfrm>
          <a:prstGeom prst="rect">
            <a:avLst/>
          </a:prstGeom>
        </p:spPr>
      </p:pic>
      <p:sp>
        <p:nvSpPr>
          <p:cNvPr id="12" name="TextBox 44">
            <a:extLst>
              <a:ext uri="{FF2B5EF4-FFF2-40B4-BE49-F238E27FC236}">
                <a16:creationId xmlns:a16="http://schemas.microsoft.com/office/drawing/2014/main" id="{F5E64852-9303-4AFA-828C-CB61C69A1397}"/>
              </a:ext>
            </a:extLst>
          </p:cNvPr>
          <p:cNvSpPr txBox="1"/>
          <p:nvPr/>
        </p:nvSpPr>
        <p:spPr>
          <a:xfrm>
            <a:off x="2146626" y="5131980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3 </a:t>
            </a:r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α's Hoyle state of </a:t>
            </a:r>
            <a:r>
              <a:rPr lang="en-US" sz="3200" b="1" baseline="300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12</a:t>
            </a:r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C</a:t>
            </a:r>
            <a:endParaRPr lang="en-US" sz="3200" b="1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3" name="Shape 2540">
            <a:extLst>
              <a:ext uri="{FF2B5EF4-FFF2-40B4-BE49-F238E27FC236}">
                <a16:creationId xmlns:a16="http://schemas.microsoft.com/office/drawing/2014/main" id="{B63842F9-7AC3-9FF5-3FED-792D45DAF03E}"/>
              </a:ext>
            </a:extLst>
          </p:cNvPr>
          <p:cNvSpPr/>
          <p:nvPr/>
        </p:nvSpPr>
        <p:spPr>
          <a:xfrm>
            <a:off x="1341888" y="5139453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pic>
        <p:nvPicPr>
          <p:cNvPr id="14" name="Picture 13" descr="A group of spheres with white letters&#10;&#10;Description automatically generated">
            <a:extLst>
              <a:ext uri="{FF2B5EF4-FFF2-40B4-BE49-F238E27FC236}">
                <a16:creationId xmlns:a16="http://schemas.microsoft.com/office/drawing/2014/main" id="{D7B8ABBE-4EFB-55E4-5497-07EAC7D46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6579" y="4051453"/>
            <a:ext cx="3387070" cy="2921573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DFA284C1-C4CD-B23C-3106-68FDAF49580B}"/>
              </a:ext>
            </a:extLst>
          </p:cNvPr>
          <p:cNvSpPr txBox="1"/>
          <p:nvPr/>
        </p:nvSpPr>
        <p:spPr>
          <a:xfrm>
            <a:off x="1321791" y="454197"/>
            <a:ext cx="10934404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Evidence for Efimov states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38862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hite background with black specks&#10;&#10;Description automatically generated">
            <a:extLst>
              <a:ext uri="{FF2B5EF4-FFF2-40B4-BE49-F238E27FC236}">
                <a16:creationId xmlns:a16="http://schemas.microsoft.com/office/drawing/2014/main" id="{45461DAF-8698-6E2C-47DE-79CD8520AE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988" b="4988"/>
          <a:stretch/>
        </p:blipFill>
        <p:spPr/>
      </p:pic>
      <p:pic>
        <p:nvPicPr>
          <p:cNvPr id="9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2C79AC4-D5EB-1BAB-5D45-70CD6F5BD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-269" r="41935" b="17266"/>
          <a:stretch/>
        </p:blipFill>
        <p:spPr>
          <a:xfrm>
            <a:off x="21368973" y="-6"/>
            <a:ext cx="2840230" cy="2275265"/>
          </a:xfrm>
          <a:prstGeom prst="rect">
            <a:avLst/>
          </a:prstGeom>
        </p:spPr>
      </p:pic>
      <p:sp>
        <p:nvSpPr>
          <p:cNvPr id="5" name="TextBox 44">
            <a:extLst>
              <a:ext uri="{FF2B5EF4-FFF2-40B4-BE49-F238E27FC236}">
                <a16:creationId xmlns:a16="http://schemas.microsoft.com/office/drawing/2014/main" id="{83BA0532-B440-482E-9D54-CB1F7031A5B2}"/>
              </a:ext>
            </a:extLst>
          </p:cNvPr>
          <p:cNvSpPr txBox="1"/>
          <p:nvPr/>
        </p:nvSpPr>
        <p:spPr>
          <a:xfrm>
            <a:off x="2126000" y="1729897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Ultra-cold atomic gasses: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Cesium, Helium,...</a:t>
            </a:r>
            <a:endParaRPr lang="en-US" sz="4000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18EDDA65-0B18-4E23-973C-08DCAD8A4C39}"/>
              </a:ext>
            </a:extLst>
          </p:cNvPr>
          <p:cNvSpPr/>
          <p:nvPr/>
        </p:nvSpPr>
        <p:spPr>
          <a:xfrm>
            <a:off x="1320943" y="173737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D931FA3C-C046-577C-6175-586F5B1306D6}"/>
              </a:ext>
            </a:extLst>
          </p:cNvPr>
          <p:cNvSpPr txBox="1"/>
          <p:nvPr/>
        </p:nvSpPr>
        <p:spPr>
          <a:xfrm>
            <a:off x="2147234" y="2871102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Halo nuclei: 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14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Be, 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22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C, </a:t>
            </a:r>
            <a:r>
              <a:rPr lang="en-US" sz="3200" baseline="30000" dirty="0">
                <a:solidFill>
                  <a:schemeClr val="tx2"/>
                </a:solidFill>
                <a:latin typeface="Raleway Medium" pitchFamily="2" charset="0"/>
              </a:rPr>
              <a:t>20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C,...</a:t>
            </a:r>
            <a:endParaRPr lang="en-US" sz="40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3" name="Shape 2540">
            <a:extLst>
              <a:ext uri="{FF2B5EF4-FFF2-40B4-BE49-F238E27FC236}">
                <a16:creationId xmlns:a16="http://schemas.microsoft.com/office/drawing/2014/main" id="{E7BE2F0A-1B46-F70D-87AB-1C93440CFD66}"/>
              </a:ext>
            </a:extLst>
          </p:cNvPr>
          <p:cNvSpPr/>
          <p:nvPr/>
        </p:nvSpPr>
        <p:spPr>
          <a:xfrm>
            <a:off x="1342283" y="2878575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EDED9ECF-2A81-17E7-F25D-30D6A9B21598}"/>
              </a:ext>
            </a:extLst>
          </p:cNvPr>
          <p:cNvSpPr txBox="1"/>
          <p:nvPr/>
        </p:nvSpPr>
        <p:spPr>
          <a:xfrm>
            <a:off x="2146930" y="4012307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Triton </a:t>
            </a:r>
            <a:endParaRPr lang="en-US" sz="4000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0" name="Shape 2540">
            <a:extLst>
              <a:ext uri="{FF2B5EF4-FFF2-40B4-BE49-F238E27FC236}">
                <a16:creationId xmlns:a16="http://schemas.microsoft.com/office/drawing/2014/main" id="{76C5B3DD-CFE1-7B4B-531F-77FEA5ED410A}"/>
              </a:ext>
            </a:extLst>
          </p:cNvPr>
          <p:cNvSpPr/>
          <p:nvPr/>
        </p:nvSpPr>
        <p:spPr>
          <a:xfrm>
            <a:off x="1342085" y="401978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F5E64852-9303-4AFA-828C-CB61C69A1397}"/>
              </a:ext>
            </a:extLst>
          </p:cNvPr>
          <p:cNvSpPr txBox="1"/>
          <p:nvPr/>
        </p:nvSpPr>
        <p:spPr>
          <a:xfrm>
            <a:off x="2146626" y="5131980"/>
            <a:ext cx="140526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3 </a:t>
            </a:r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α's Hoyle state of </a:t>
            </a:r>
            <a:r>
              <a:rPr lang="en-US" sz="3200" b="1" baseline="30000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12</a:t>
            </a:r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C</a:t>
            </a:r>
            <a:endParaRPr lang="en-US" sz="3200" b="1" dirty="0">
              <a:solidFill>
                <a:schemeClr val="tx2"/>
              </a:solidFill>
              <a:latin typeface="Raleway Medium" pitchFamily="2" charset="0"/>
            </a:endParaRPr>
          </a:p>
        </p:txBody>
      </p:sp>
      <p:sp>
        <p:nvSpPr>
          <p:cNvPr id="13" name="Shape 2540">
            <a:extLst>
              <a:ext uri="{FF2B5EF4-FFF2-40B4-BE49-F238E27FC236}">
                <a16:creationId xmlns:a16="http://schemas.microsoft.com/office/drawing/2014/main" id="{B63842F9-7AC3-9FF5-3FED-792D45DAF03E}"/>
              </a:ext>
            </a:extLst>
          </p:cNvPr>
          <p:cNvSpPr/>
          <p:nvPr/>
        </p:nvSpPr>
        <p:spPr>
          <a:xfrm>
            <a:off x="1341888" y="5139453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id="{09817C97-56EC-1B69-0105-BA5075AA473C}"/>
              </a:ext>
            </a:extLst>
          </p:cNvPr>
          <p:cNvSpPr txBox="1"/>
          <p:nvPr/>
        </p:nvSpPr>
        <p:spPr>
          <a:xfrm>
            <a:off x="2146322" y="7608180"/>
            <a:ext cx="1405263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But, </a:t>
            </a:r>
            <a:r>
              <a:rPr lang="en-US" sz="3200" b="1" dirty="0">
                <a:solidFill>
                  <a:srgbClr val="C00000"/>
                </a:solidFill>
                <a:latin typeface="Raleway Medium" pitchFamily="2" charset="0"/>
              </a:rPr>
              <a:t>what </a:t>
            </a:r>
            <a:r>
              <a:rPr lang="en-US" sz="3200" b="1" dirty="0">
                <a:solidFill>
                  <a:srgbClr val="C00000"/>
                </a:solidFill>
                <a:latin typeface="Raleway Medium" pitchFamily="2" charset="0"/>
                <a:ea typeface="Lato Light"/>
                <a:cs typeface="Lato Light"/>
              </a:rPr>
              <a:t>about Hadronic Physics?</a:t>
            </a:r>
          </a:p>
        </p:txBody>
      </p:sp>
      <p:sp>
        <p:nvSpPr>
          <p:cNvPr id="17" name="Shape 2540">
            <a:extLst>
              <a:ext uri="{FF2B5EF4-FFF2-40B4-BE49-F238E27FC236}">
                <a16:creationId xmlns:a16="http://schemas.microsoft.com/office/drawing/2014/main" id="{38A90F27-20FB-3F4A-FAB8-9D76CE527835}"/>
              </a:ext>
            </a:extLst>
          </p:cNvPr>
          <p:cNvSpPr/>
          <p:nvPr/>
        </p:nvSpPr>
        <p:spPr>
          <a:xfrm>
            <a:off x="1341691" y="7615654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9FBFA-51B7-034F-129A-C0E04EF8CB31}"/>
              </a:ext>
            </a:extLst>
          </p:cNvPr>
          <p:cNvSpPr txBox="1"/>
          <p:nvPr/>
        </p:nvSpPr>
        <p:spPr>
          <a:xfrm>
            <a:off x="2239363" y="8569808"/>
            <a:ext cx="14448094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Lucida Calligraphy"/>
                <a:ea typeface="Lato Light"/>
                <a:cs typeface="Lato Light"/>
              </a:rPr>
              <a:t>J</a:t>
            </a:r>
            <a:r>
              <a:rPr lang="en-US" baseline="30000" dirty="0">
                <a:solidFill>
                  <a:schemeClr val="accent1"/>
                </a:solidFill>
                <a:latin typeface="Lucida Calligraphy"/>
                <a:ea typeface="Lato Light"/>
                <a:cs typeface="Lato Light"/>
              </a:rPr>
              <a:t>PC</a:t>
            </a:r>
            <a:r>
              <a:rPr lang="en-US" dirty="0">
                <a:solidFill>
                  <a:schemeClr val="accent1"/>
                </a:solidFill>
                <a:latin typeface="Lucida Calligraphy"/>
                <a:ea typeface="Lato Light"/>
                <a:cs typeface="Lato Light"/>
              </a:rPr>
              <a:t>=1</a:t>
            </a:r>
            <a:r>
              <a:rPr lang="en-US" baseline="30000" dirty="0">
                <a:solidFill>
                  <a:schemeClr val="accent1"/>
                </a:solidFill>
                <a:latin typeface="Lucida Calligraphy"/>
                <a:ea typeface="Lato Light"/>
                <a:cs typeface="Lato Light"/>
              </a:rPr>
              <a:t>++</a:t>
            </a:r>
            <a:r>
              <a:rPr lang="en-US" dirty="0">
                <a:solidFill>
                  <a:schemeClr val="accent1"/>
                </a:solidFill>
                <a:latin typeface="Raleway"/>
                <a:ea typeface="Lato Light"/>
                <a:cs typeface="Lato Light"/>
              </a:rPr>
              <a:t> 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Shallow molecule            </a:t>
            </a:r>
            <a:r>
              <a:rPr lang="en-US" dirty="0">
                <a:solidFill>
                  <a:schemeClr val="tx2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B</a:t>
            </a:r>
            <a:r>
              <a:rPr lang="en-US" baseline="-25000" dirty="0">
                <a:solidFill>
                  <a:schemeClr val="tx2"/>
                </a:solidFill>
                <a:latin typeface="Lucida Calligraphy" panose="03010101010101010101" pitchFamily="66" charset="0"/>
                <a:ea typeface="Lato Light"/>
                <a:cs typeface="Lato Light"/>
              </a:rPr>
              <a:t>2</a:t>
            </a:r>
            <a:r>
              <a:rPr lang="en-US" dirty="0">
                <a:solidFill>
                  <a:schemeClr val="tx2"/>
                </a:solidFill>
                <a:latin typeface="Raleway Medium" pitchFamily="2" charset="0"/>
                <a:ea typeface="Lato Light"/>
                <a:cs typeface="Lato Light"/>
              </a:rPr>
              <a:t> 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~ 0.05 MeV</a:t>
            </a:r>
          </a:p>
          <a:p>
            <a:pPr marL="571500" indent="-571500">
              <a:buFont typeface="Arial"/>
              <a:buChar char="•"/>
            </a:pPr>
            <a:endParaRPr lang="en-US" dirty="0">
              <a:solidFill>
                <a:schemeClr val="accent1"/>
              </a:solidFill>
              <a:latin typeface="Raleway Medium" pitchFamily="2" charset="0"/>
              <a:ea typeface="Lato Light"/>
              <a:cs typeface="Lato Light"/>
            </a:endParaRPr>
          </a:p>
          <a:p>
            <a:pPr marL="571500" indent="-57150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                             interaction in S-wave</a:t>
            </a:r>
          </a:p>
          <a:p>
            <a:pPr marL="571500" indent="-571500">
              <a:buFont typeface="Arial"/>
              <a:buChar char="•"/>
            </a:pPr>
            <a:endParaRPr lang="en-US" dirty="0">
              <a:solidFill>
                <a:schemeClr val="accent1"/>
              </a:solidFill>
              <a:latin typeface="Raleway Medium" pitchFamily="2" charset="0"/>
              <a:ea typeface="Lato Light"/>
              <a:cs typeface="Lato Light"/>
            </a:endParaRPr>
          </a:p>
          <a:p>
            <a:pPr marL="571500" indent="-571500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However, Efimov effect is </a:t>
            </a:r>
            <a:r>
              <a:rPr lang="en-US" b="1" dirty="0">
                <a:solidFill>
                  <a:srgbClr val="FF0000"/>
                </a:solidFill>
                <a:latin typeface="Raleway Medium" pitchFamily="2" charset="0"/>
                <a:ea typeface="Lato Light"/>
                <a:cs typeface="Lato Light"/>
              </a:rPr>
              <a:t>excluded </a:t>
            </a:r>
            <a:r>
              <a:rPr lang="en-US" dirty="0">
                <a:solidFill>
                  <a:schemeClr val="accent1"/>
                </a:solidFill>
                <a:latin typeface="Raleway Medium" pitchFamily="2" charset="0"/>
                <a:ea typeface="Lato Light"/>
                <a:cs typeface="Lato Light"/>
              </a:rPr>
              <a:t>for the X(3872) </a:t>
            </a:r>
            <a:r>
              <a:rPr lang="en-US" dirty="0">
                <a:solidFill>
                  <a:schemeClr val="accent1"/>
                </a:solidFill>
                <a:latin typeface="Raleway"/>
                <a:ea typeface="Lato Light"/>
                <a:cs typeface="Lato Light"/>
              </a:rPr>
              <a:t> </a:t>
            </a:r>
            <a:endParaRPr lang="en-US" sz="2800" dirty="0">
              <a:solidFill>
                <a:schemeClr val="accent1"/>
              </a:solidFill>
              <a:latin typeface="Lato Light"/>
              <a:ea typeface="Lato Light"/>
              <a:cs typeface="Lato Light"/>
            </a:endParaRPr>
          </a:p>
          <a:p>
            <a:r>
              <a:rPr lang="en-US" sz="2800" dirty="0">
                <a:solidFill>
                  <a:srgbClr val="7030A0"/>
                </a:solidFill>
                <a:latin typeface="Raleway"/>
                <a:ea typeface="Lato Light"/>
                <a:cs typeface="Lato Light"/>
              </a:rPr>
              <a:t>       </a:t>
            </a:r>
            <a:r>
              <a:rPr lang="en-US" sz="2800" dirty="0">
                <a:solidFill>
                  <a:srgbClr val="7030A0"/>
                </a:solidFill>
                <a:latin typeface="Corbel" panose="020B0503020204020204" pitchFamily="34" charset="0"/>
                <a:ea typeface="Lato Light"/>
                <a:cs typeface="Lato Light"/>
              </a:rPr>
              <a:t>(</a:t>
            </a:r>
            <a:r>
              <a:rPr lang="en-US" sz="2800" dirty="0">
                <a:solidFill>
                  <a:srgbClr val="7030A0"/>
                </a:solidFill>
                <a:latin typeface="Corbel" panose="020B0503020204020204" pitchFamily="34" charset="0"/>
                <a:ea typeface="+mn-lt"/>
                <a:cs typeface="+mn-lt"/>
              </a:rPr>
              <a:t>E. Braaten, PRD69 (2004) 074005)</a:t>
            </a:r>
            <a:endParaRPr lang="en-US" sz="2800" dirty="0">
              <a:solidFill>
                <a:srgbClr val="7030A0"/>
              </a:solidFill>
              <a:latin typeface="Corbel" panose="020B0503020204020204" pitchFamily="34" charset="0"/>
              <a:ea typeface="Lato Light"/>
              <a:cs typeface="Lato Light"/>
            </a:endParaRPr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EFE5AFCB-7E65-C755-E803-6B2290ADC380}"/>
              </a:ext>
            </a:extLst>
          </p:cNvPr>
          <p:cNvSpPr txBox="1"/>
          <p:nvPr/>
        </p:nvSpPr>
        <p:spPr>
          <a:xfrm>
            <a:off x="9985155" y="7609463"/>
            <a:ext cx="1405263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Raleway Medium" pitchFamily="2" charset="0"/>
              </a:rPr>
              <a:t>X(3872)</a:t>
            </a:r>
            <a:r>
              <a:rPr lang="en-US" sz="3200" b="1" dirty="0">
                <a:solidFill>
                  <a:schemeClr val="tx2"/>
                </a:solidFill>
                <a:latin typeface="Raleway Medium" pitchFamily="2" charset="0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Raleway Medium" pitchFamily="2" charset="0"/>
              </a:rPr>
              <a:t>best candidate up to now</a:t>
            </a:r>
            <a:endParaRPr lang="en-US" sz="3200" dirty="0">
              <a:solidFill>
                <a:schemeClr val="tx2"/>
              </a:solidFill>
              <a:latin typeface="Raleway Medium" pitchFamily="2" charset="0"/>
              <a:ea typeface="Lato Light"/>
              <a:cs typeface="Lato Light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053841D-EBE3-2F62-D05D-F6389A63C44C}"/>
              </a:ext>
            </a:extLst>
          </p:cNvPr>
          <p:cNvSpPr/>
          <p:nvPr/>
        </p:nvSpPr>
        <p:spPr>
          <a:xfrm>
            <a:off x="8930079" y="7735999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cell&#10;&#10;Description automatically generated">
            <a:extLst>
              <a:ext uri="{FF2B5EF4-FFF2-40B4-BE49-F238E27FC236}">
                <a16:creationId xmlns:a16="http://schemas.microsoft.com/office/drawing/2014/main" id="{81BF57FF-BB8F-AD7C-FA24-0883B69C1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776" y="2580604"/>
            <a:ext cx="6457435" cy="4295775"/>
          </a:xfrm>
          <a:prstGeom prst="rect">
            <a:avLst/>
          </a:prstGeom>
        </p:spPr>
      </p:pic>
      <p:pic>
        <p:nvPicPr>
          <p:cNvPr id="19" name="Picture 18" descr="A close-up of a number&#10;&#10;Description automatically generated">
            <a:extLst>
              <a:ext uri="{FF2B5EF4-FFF2-40B4-BE49-F238E27FC236}">
                <a16:creationId xmlns:a16="http://schemas.microsoft.com/office/drawing/2014/main" id="{36550509-23B6-F3A6-0E97-2C0C250C5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905" y="9720913"/>
            <a:ext cx="3324664" cy="647700"/>
          </a:xfrm>
          <a:prstGeom prst="rect">
            <a:avLst/>
          </a:prstGeom>
        </p:spPr>
      </p:pic>
      <p:pic>
        <p:nvPicPr>
          <p:cNvPr id="21" name="Picture 20" descr="A screenshot of a graph&#10;&#10;Description automatically generated">
            <a:extLst>
              <a:ext uri="{FF2B5EF4-FFF2-40B4-BE49-F238E27FC236}">
                <a16:creationId xmlns:a16="http://schemas.microsoft.com/office/drawing/2014/main" id="{A7EB2877-89D0-6CE8-BA33-0BBD0C45E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6371" y="6354791"/>
            <a:ext cx="8898273" cy="7628658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A70F12F0-561C-F3FF-9C82-ED4609B10D9F}"/>
              </a:ext>
            </a:extLst>
          </p:cNvPr>
          <p:cNvSpPr/>
          <p:nvPr/>
        </p:nvSpPr>
        <p:spPr>
          <a:xfrm>
            <a:off x="8620608" y="8774031"/>
            <a:ext cx="1055076" cy="3014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FA284C1-C4CD-B23C-3106-68FDAF49580B}"/>
              </a:ext>
            </a:extLst>
          </p:cNvPr>
          <p:cNvSpPr txBox="1"/>
          <p:nvPr/>
        </p:nvSpPr>
        <p:spPr>
          <a:xfrm>
            <a:off x="1321791" y="454197"/>
            <a:ext cx="10934404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Evidence for Efimov states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475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Elevation Light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2E2E35"/>
      </a:accent1>
      <a:accent2>
        <a:srgbClr val="2FC0D6"/>
      </a:accent2>
      <a:accent3>
        <a:srgbClr val="9F9EA2"/>
      </a:accent3>
      <a:accent4>
        <a:srgbClr val="D7D5D4"/>
      </a:accent4>
      <a:accent5>
        <a:srgbClr val="2E2E35"/>
      </a:accent5>
      <a:accent6>
        <a:srgbClr val="9F9EA2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75E033DFF8244EAB307A5F09A9B2CF" ma:contentTypeVersion="7" ma:contentTypeDescription="Create a new document." ma:contentTypeScope="" ma:versionID="8b98dbc93872abcdeb950da8719fd095">
  <xsd:schema xmlns:xsd="http://www.w3.org/2001/XMLSchema" xmlns:xs="http://www.w3.org/2001/XMLSchema" xmlns:p="http://schemas.microsoft.com/office/2006/metadata/properties" xmlns:ns3="e0bc1bb0-9d57-417b-8d82-c8d28f82757b" targetNamespace="http://schemas.microsoft.com/office/2006/metadata/properties" ma:root="true" ma:fieldsID="226dcf80ff3789f1043b5a822362338a" ns3:_="">
    <xsd:import namespace="e0bc1bb0-9d57-417b-8d82-c8d28f8275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c1bb0-9d57-417b-8d82-c8d28f8275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EB26EC-0EA5-4E8B-A5CF-8CA4170A23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481BCE-9362-4BD6-8ABF-EEB79E5F60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bc1bb0-9d57-417b-8d82-c8d28f8275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1691FA-D7CD-44CD-AB6E-F2252A567E2D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e0bc1bb0-9d57-417b-8d82-c8d28f82757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1825</Words>
  <Application>Microsoft Office PowerPoint</Application>
  <PresentationFormat>Personalizado</PresentationFormat>
  <Paragraphs>228</Paragraphs>
  <Slides>35</Slides>
  <Notes>2</Notes>
  <HiddenSlides>0</HiddenSlides>
  <MMClips>3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Corbel</vt:lpstr>
      <vt:lpstr>Lato Light</vt:lpstr>
      <vt:lpstr>Lucida Calligraphy</vt:lpstr>
      <vt:lpstr>Montserrat</vt:lpstr>
      <vt:lpstr>Raleway</vt:lpstr>
      <vt:lpstr>Raleway Medium</vt:lpstr>
      <vt:lpstr>Roboto Regular</vt:lpstr>
      <vt:lpstr>Symbol</vt:lpstr>
      <vt:lpstr>Times New Roman</vt:lpstr>
      <vt:lpstr>Default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Designed by Slidesmash</dc:title>
  <dc:subject/>
  <dc:creator>Designed by Slidesmash</dc:creator>
  <cp:keywords/>
  <dc:description/>
  <cp:lastModifiedBy>Pablo García Ortega</cp:lastModifiedBy>
  <cp:revision>1657</cp:revision>
  <dcterms:created xsi:type="dcterms:W3CDTF">2014-11-12T21:47:38Z</dcterms:created>
  <dcterms:modified xsi:type="dcterms:W3CDTF">2024-07-09T14:28:50Z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0x0101004E75E033DFF8244EAB307A5F09A9B2CF</vt:lpwstr>
  </property>
</Properties>
</file>