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4.xml" ContentType="application/vnd.openxmlformats-officedocument.presentationml.tags+xml"/>
  <Override PartName="/ppt/notesSlides/notesSlide17.xml" ContentType="application/vnd.openxmlformats-officedocument.presentationml.notesSlide+xml"/>
  <Override PartName="/ppt/tags/tag5.xml" ContentType="application/vnd.openxmlformats-officedocument.presentationml.tags+xml"/>
  <Override PartName="/ppt/notesSlides/notesSlide18.xml" ContentType="application/vnd.openxmlformats-officedocument.presentationml.notesSlide+xml"/>
  <Override PartName="/ppt/tags/tag6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7.xml" ContentType="application/vnd.openxmlformats-officedocument.presentationml.tags+xml"/>
  <Override PartName="/ppt/notesSlides/notesSlide24.xml" ContentType="application/vnd.openxmlformats-officedocument.presentationml.notesSlide+xml"/>
  <Override PartName="/ppt/tags/tag8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9.xml" ContentType="application/vnd.openxmlformats-officedocument.presentationml.tags+xml"/>
  <Override PartName="/ppt/notesSlides/notesSlide29.xml" ContentType="application/vnd.openxmlformats-officedocument.presentationml.notesSlide+xml"/>
  <Override PartName="/ppt/tags/tag10.xml" ContentType="application/vnd.openxmlformats-officedocument.presentationml.tags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8" r:id="rId1"/>
    <p:sldMasterId id="2147491373" r:id="rId2"/>
  </p:sldMasterIdLst>
  <p:notesMasterIdLst>
    <p:notesMasterId r:id="rId35"/>
  </p:notesMasterIdLst>
  <p:handoutMasterIdLst>
    <p:handoutMasterId r:id="rId36"/>
  </p:handoutMasterIdLst>
  <p:sldIdLst>
    <p:sldId id="911" r:id="rId3"/>
    <p:sldId id="933" r:id="rId4"/>
    <p:sldId id="934" r:id="rId5"/>
    <p:sldId id="935" r:id="rId6"/>
    <p:sldId id="940" r:id="rId7"/>
    <p:sldId id="965" r:id="rId8"/>
    <p:sldId id="945" r:id="rId9"/>
    <p:sldId id="946" r:id="rId10"/>
    <p:sldId id="947" r:id="rId11"/>
    <p:sldId id="952" r:id="rId12"/>
    <p:sldId id="948" r:id="rId13"/>
    <p:sldId id="949" r:id="rId14"/>
    <p:sldId id="969" r:id="rId15"/>
    <p:sldId id="954" r:id="rId16"/>
    <p:sldId id="950" r:id="rId17"/>
    <p:sldId id="886" r:id="rId18"/>
    <p:sldId id="610" r:id="rId19"/>
    <p:sldId id="955" r:id="rId20"/>
    <p:sldId id="956" r:id="rId21"/>
    <p:sldId id="914" r:id="rId22"/>
    <p:sldId id="986" r:id="rId23"/>
    <p:sldId id="773" r:id="rId24"/>
    <p:sldId id="859" r:id="rId25"/>
    <p:sldId id="983" r:id="rId26"/>
    <p:sldId id="984" r:id="rId27"/>
    <p:sldId id="913" r:id="rId28"/>
    <p:sldId id="957" r:id="rId29"/>
    <p:sldId id="987" r:id="rId30"/>
    <p:sldId id="797" r:id="rId31"/>
    <p:sldId id="920" r:id="rId32"/>
    <p:sldId id="930" r:id="rId33"/>
    <p:sldId id="985" r:id="rId34"/>
  </p:sldIdLst>
  <p:sldSz cx="9144000" cy="6858000" type="screen4x3"/>
  <p:notesSz cx="6881813" cy="91678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9966FF"/>
    <a:srgbClr val="0000FF"/>
    <a:srgbClr val="FF00FF"/>
    <a:srgbClr val="996633"/>
    <a:srgbClr val="FF80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4B97C2-79C8-4EEE-A508-02D071350FF2}" v="389" dt="2024-07-04T01:44:51.5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30"/>
    <p:restoredTop sz="94341"/>
  </p:normalViewPr>
  <p:slideViewPr>
    <p:cSldViewPr>
      <p:cViewPr varScale="1">
        <p:scale>
          <a:sx n="84" d="100"/>
          <a:sy n="84" d="100"/>
        </p:scale>
        <p:origin x="200" y="2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n, Liping" userId="3f81b5cf-df0f-4c22-961a-c54819b92c5e" providerId="ADAL" clId="{E64B97C2-79C8-4EEE-A508-02D071350FF2}"/>
    <pc:docChg chg="custSel addSld delSld modSld sldOrd">
      <pc:chgData name="Gan, Liping" userId="3f81b5cf-df0f-4c22-961a-c54819b92c5e" providerId="ADAL" clId="{E64B97C2-79C8-4EEE-A508-02D071350FF2}" dt="2024-07-04T02:20:41.245" v="2387" actId="1036"/>
      <pc:docMkLst>
        <pc:docMk/>
      </pc:docMkLst>
      <pc:sldChg chg="del">
        <pc:chgData name="Gan, Liping" userId="3f81b5cf-df0f-4c22-961a-c54819b92c5e" providerId="ADAL" clId="{E64B97C2-79C8-4EEE-A508-02D071350FF2}" dt="2024-07-03T19:46:57.133" v="86" actId="47"/>
        <pc:sldMkLst>
          <pc:docMk/>
          <pc:sldMk cId="0" sldId="579"/>
        </pc:sldMkLst>
      </pc:sldChg>
      <pc:sldChg chg="addSp delSp modSp mod ord">
        <pc:chgData name="Gan, Liping" userId="3f81b5cf-df0f-4c22-961a-c54819b92c5e" providerId="ADAL" clId="{E64B97C2-79C8-4EEE-A508-02D071350FF2}" dt="2024-07-04T02:14:16.268" v="2375" actId="20577"/>
        <pc:sldMkLst>
          <pc:docMk/>
          <pc:sldMk cId="0" sldId="610"/>
        </pc:sldMkLst>
        <pc:spChg chg="mod">
          <ac:chgData name="Gan, Liping" userId="3f81b5cf-df0f-4c22-961a-c54819b92c5e" providerId="ADAL" clId="{E64B97C2-79C8-4EEE-A508-02D071350FF2}" dt="2024-07-04T02:09:41.156" v="2349" actId="207"/>
          <ac:spMkLst>
            <pc:docMk/>
            <pc:sldMk cId="0" sldId="610"/>
            <ac:spMk id="7" creationId="{8D93C10E-3C7F-12A7-9E8D-393B85FB7929}"/>
          </ac:spMkLst>
        </pc:spChg>
        <pc:spChg chg="mod">
          <ac:chgData name="Gan, Liping" userId="3f81b5cf-df0f-4c22-961a-c54819b92c5e" providerId="ADAL" clId="{E64B97C2-79C8-4EEE-A508-02D071350FF2}" dt="2024-07-04T02:09:48.095" v="2350" actId="207"/>
          <ac:spMkLst>
            <pc:docMk/>
            <pc:sldMk cId="0" sldId="610"/>
            <ac:spMk id="18" creationId="{D23824EA-6BB6-5164-18C6-160792E784A5}"/>
          </ac:spMkLst>
        </pc:spChg>
        <pc:spChg chg="mod">
          <ac:chgData name="Gan, Liping" userId="3f81b5cf-df0f-4c22-961a-c54819b92c5e" providerId="ADAL" clId="{E64B97C2-79C8-4EEE-A508-02D071350FF2}" dt="2024-07-04T02:14:16.268" v="2375" actId="20577"/>
          <ac:spMkLst>
            <pc:docMk/>
            <pc:sldMk cId="0" sldId="610"/>
            <ac:spMk id="205825" creationId="{D53788F1-E17A-378E-D781-3A3EBD975818}"/>
          </ac:spMkLst>
        </pc:spChg>
        <pc:picChg chg="mod">
          <ac:chgData name="Gan, Liping" userId="3f81b5cf-df0f-4c22-961a-c54819b92c5e" providerId="ADAL" clId="{E64B97C2-79C8-4EEE-A508-02D071350FF2}" dt="2024-07-04T02:09:13.430" v="2347" actId="1076"/>
          <ac:picMkLst>
            <pc:docMk/>
            <pc:sldMk cId="0" sldId="610"/>
            <ac:picMk id="4" creationId="{77C9F623-97C5-67C6-AC60-FA3EB2DFBAAE}"/>
          </ac:picMkLst>
        </pc:picChg>
        <pc:cxnChg chg="add mod modVis">
          <ac:chgData name="Gan, Liping" userId="3f81b5cf-df0f-4c22-961a-c54819b92c5e" providerId="ADAL" clId="{E64B97C2-79C8-4EEE-A508-02D071350FF2}" dt="2024-07-03T19:53:59.432" v="431"/>
          <ac:cxnSpMkLst>
            <pc:docMk/>
            <pc:sldMk cId="0" sldId="610"/>
            <ac:cxnSpMk id="8" creationId="{FBA63F99-E4B6-4ABE-D742-F656A58F0266}"/>
          </ac:cxnSpMkLst>
        </pc:cxnChg>
        <pc:cxnChg chg="del">
          <ac:chgData name="Gan, Liping" userId="3f81b5cf-df0f-4c22-961a-c54819b92c5e" providerId="ADAL" clId="{E64B97C2-79C8-4EEE-A508-02D071350FF2}" dt="2024-07-04T02:11:35.226" v="2351" actId="478"/>
          <ac:cxnSpMkLst>
            <pc:docMk/>
            <pc:sldMk cId="0" sldId="610"/>
            <ac:cxnSpMk id="19" creationId="{89820697-EC56-9F8D-FD1E-FCA81FF652E6}"/>
          </ac:cxnSpMkLst>
        </pc:cxnChg>
      </pc:sldChg>
      <pc:sldChg chg="addSp delSp modSp mod">
        <pc:chgData name="Gan, Liping" userId="3f81b5cf-df0f-4c22-961a-c54819b92c5e" providerId="ADAL" clId="{E64B97C2-79C8-4EEE-A508-02D071350FF2}" dt="2024-07-03T20:13:04.195" v="754" actId="478"/>
        <pc:sldMkLst>
          <pc:docMk/>
          <pc:sldMk cId="0" sldId="773"/>
        </pc:sldMkLst>
        <pc:spChg chg="del">
          <ac:chgData name="Gan, Liping" userId="3f81b5cf-df0f-4c22-961a-c54819b92c5e" providerId="ADAL" clId="{E64B97C2-79C8-4EEE-A508-02D071350FF2}" dt="2024-07-03T20:13:02.928" v="753" actId="478"/>
          <ac:spMkLst>
            <pc:docMk/>
            <pc:sldMk cId="0" sldId="773"/>
            <ac:spMk id="20" creationId="{D5E72903-671E-F3C0-052D-7FF03EBAA5AB}"/>
          </ac:spMkLst>
        </pc:spChg>
        <pc:cxnChg chg="add mod modVis">
          <ac:chgData name="Gan, Liping" userId="3f81b5cf-df0f-4c22-961a-c54819b92c5e" providerId="ADAL" clId="{E64B97C2-79C8-4EEE-A508-02D071350FF2}" dt="2024-07-03T19:53:59.717" v="529"/>
          <ac:cxnSpMkLst>
            <pc:docMk/>
            <pc:sldMk cId="0" sldId="773"/>
            <ac:cxnSpMk id="2" creationId="{4FF00DCB-3D6C-E26C-883D-001A44EFD3E5}"/>
          </ac:cxnSpMkLst>
        </pc:cxnChg>
        <pc:cxnChg chg="del">
          <ac:chgData name="Gan, Liping" userId="3f81b5cf-df0f-4c22-961a-c54819b92c5e" providerId="ADAL" clId="{E64B97C2-79C8-4EEE-A508-02D071350FF2}" dt="2024-07-03T20:13:04.195" v="754" actId="478"/>
          <ac:cxnSpMkLst>
            <pc:docMk/>
            <pc:sldMk cId="0" sldId="773"/>
            <ac:cxnSpMk id="21" creationId="{7187CF87-6E3D-1ECB-8FF1-6CDEAF6064DB}"/>
          </ac:cxnSpMkLst>
        </pc:cxnChg>
      </pc:sldChg>
      <pc:sldChg chg="addSp modSp mod">
        <pc:chgData name="Gan, Liping" userId="3f81b5cf-df0f-4c22-961a-c54819b92c5e" providerId="ADAL" clId="{E64B97C2-79C8-4EEE-A508-02D071350FF2}" dt="2024-07-04T01:53:46.881" v="2346" actId="5793"/>
        <pc:sldMkLst>
          <pc:docMk/>
          <pc:sldMk cId="0" sldId="797"/>
        </pc:sldMkLst>
        <pc:spChg chg="mod">
          <ac:chgData name="Gan, Liping" userId="3f81b5cf-df0f-4c22-961a-c54819b92c5e" providerId="ADAL" clId="{E64B97C2-79C8-4EEE-A508-02D071350FF2}" dt="2024-07-04T01:53:46.881" v="2346" actId="5793"/>
          <ac:spMkLst>
            <pc:docMk/>
            <pc:sldMk cId="0" sldId="797"/>
            <ac:spMk id="324611" creationId="{18C5BD78-DD5B-40CD-8659-C847F9C2BD6C}"/>
          </ac:spMkLst>
        </pc:spChg>
        <pc:cxnChg chg="add mod modVis">
          <ac:chgData name="Gan, Liping" userId="3f81b5cf-df0f-4c22-961a-c54819b92c5e" providerId="ADAL" clId="{E64B97C2-79C8-4EEE-A508-02D071350FF2}" dt="2024-07-03T19:54:00.112" v="671"/>
          <ac:cxnSpMkLst>
            <pc:docMk/>
            <pc:sldMk cId="0" sldId="797"/>
            <ac:cxnSpMk id="3" creationId="{AFB5A97C-3317-B2E9-B091-C0147902BDA9}"/>
          </ac:cxnSpMkLst>
        </pc:cxnChg>
      </pc:sldChg>
      <pc:sldChg chg="addSp modSp mod">
        <pc:chgData name="Gan, Liping" userId="3f81b5cf-df0f-4c22-961a-c54819b92c5e" providerId="ADAL" clId="{E64B97C2-79C8-4EEE-A508-02D071350FF2}" dt="2024-07-03T19:53:59.748" v="548"/>
        <pc:sldMkLst>
          <pc:docMk/>
          <pc:sldMk cId="0" sldId="859"/>
        </pc:sldMkLst>
        <pc:cxnChg chg="add mod modVis">
          <ac:chgData name="Gan, Liping" userId="3f81b5cf-df0f-4c22-961a-c54819b92c5e" providerId="ADAL" clId="{E64B97C2-79C8-4EEE-A508-02D071350FF2}" dt="2024-07-03T19:53:59.748" v="548"/>
          <ac:cxnSpMkLst>
            <pc:docMk/>
            <pc:sldMk cId="0" sldId="859"/>
            <ac:cxnSpMk id="2" creationId="{C554D0D9-6756-8237-830B-CE50409C45B4}"/>
          </ac:cxnSpMkLst>
        </pc:cxnChg>
      </pc:sldChg>
      <pc:sldChg chg="addSp modSp mod">
        <pc:chgData name="Gan, Liping" userId="3f81b5cf-df0f-4c22-961a-c54819b92c5e" providerId="ADAL" clId="{E64B97C2-79C8-4EEE-A508-02D071350FF2}" dt="2024-07-03T19:53:59.363" v="393"/>
        <pc:sldMkLst>
          <pc:docMk/>
          <pc:sldMk cId="0" sldId="886"/>
        </pc:sldMkLst>
        <pc:cxnChg chg="add mod modVis">
          <ac:chgData name="Gan, Liping" userId="3f81b5cf-df0f-4c22-961a-c54819b92c5e" providerId="ADAL" clId="{E64B97C2-79C8-4EEE-A508-02D071350FF2}" dt="2024-07-03T19:53:59.363" v="393"/>
          <ac:cxnSpMkLst>
            <pc:docMk/>
            <pc:sldMk cId="0" sldId="886"/>
            <ac:cxnSpMk id="3" creationId="{56866182-4FD7-50CE-8E6A-1CCA8A1283CA}"/>
          </ac:cxnSpMkLst>
        </pc:cxnChg>
      </pc:sldChg>
      <pc:sldChg chg="addSp modSp mod">
        <pc:chgData name="Gan, Liping" userId="3f81b5cf-df0f-4c22-961a-c54819b92c5e" providerId="ADAL" clId="{E64B97C2-79C8-4EEE-A508-02D071350FF2}" dt="2024-07-03T21:04:42.393" v="1298" actId="20577"/>
        <pc:sldMkLst>
          <pc:docMk/>
          <pc:sldMk cId="3791978920" sldId="911"/>
        </pc:sldMkLst>
        <pc:spChg chg="mod">
          <ac:chgData name="Gan, Liping" userId="3f81b5cf-df0f-4c22-961a-c54819b92c5e" providerId="ADAL" clId="{E64B97C2-79C8-4EEE-A508-02D071350FF2}" dt="2024-07-03T19:43:33.192" v="44" actId="20577"/>
          <ac:spMkLst>
            <pc:docMk/>
            <pc:sldMk cId="3791978920" sldId="911"/>
            <ac:spMk id="2" creationId="{663C8FF8-957F-4BD6-B0E8-54582845ABCD}"/>
          </ac:spMkLst>
        </pc:spChg>
        <pc:spChg chg="mod">
          <ac:chgData name="Gan, Liping" userId="3f81b5cf-df0f-4c22-961a-c54819b92c5e" providerId="ADAL" clId="{E64B97C2-79C8-4EEE-A508-02D071350FF2}" dt="2024-07-03T21:04:42.393" v="1298" actId="20577"/>
          <ac:spMkLst>
            <pc:docMk/>
            <pc:sldMk cId="3791978920" sldId="911"/>
            <ac:spMk id="4" creationId="{D7818B0C-25EC-4B14-B1B7-6BB4374BB289}"/>
          </ac:spMkLst>
        </pc:spChg>
        <pc:cxnChg chg="add mod modVis">
          <ac:chgData name="Gan, Liping" userId="3f81b5cf-df0f-4c22-961a-c54819b92c5e" providerId="ADAL" clId="{E64B97C2-79C8-4EEE-A508-02D071350FF2}" dt="2024-07-03T19:53:58.927" v="105"/>
          <ac:cxnSpMkLst>
            <pc:docMk/>
            <pc:sldMk cId="3791978920" sldId="911"/>
            <ac:cxnSpMk id="5" creationId="{1B50A22F-3F57-C49B-2309-6253ECB3AB6D}"/>
          </ac:cxnSpMkLst>
        </pc:cxnChg>
      </pc:sldChg>
      <pc:sldChg chg="addSp delSp modSp mod">
        <pc:chgData name="Gan, Liping" userId="3f81b5cf-df0f-4c22-961a-c54819b92c5e" providerId="ADAL" clId="{E64B97C2-79C8-4EEE-A508-02D071350FF2}" dt="2024-07-03T21:17:39.146" v="1310" actId="947"/>
        <pc:sldMkLst>
          <pc:docMk/>
          <pc:sldMk cId="3034934461" sldId="913"/>
        </pc:sldMkLst>
        <pc:spChg chg="mod">
          <ac:chgData name="Gan, Liping" userId="3f81b5cf-df0f-4c22-961a-c54819b92c5e" providerId="ADAL" clId="{E64B97C2-79C8-4EEE-A508-02D071350FF2}" dt="2024-07-03T20:20:20.230" v="918" actId="20577"/>
          <ac:spMkLst>
            <pc:docMk/>
            <pc:sldMk cId="3034934461" sldId="913"/>
            <ac:spMk id="2" creationId="{B1880145-F65F-49FA-B147-88F68857C10A}"/>
          </ac:spMkLst>
        </pc:spChg>
        <pc:spChg chg="add del mod">
          <ac:chgData name="Gan, Liping" userId="3f81b5cf-df0f-4c22-961a-c54819b92c5e" providerId="ADAL" clId="{E64B97C2-79C8-4EEE-A508-02D071350FF2}" dt="2024-07-03T19:53:59.980" v="633"/>
          <ac:spMkLst>
            <pc:docMk/>
            <pc:sldMk cId="3034934461" sldId="913"/>
            <ac:spMk id="6" creationId="{A29F37D5-AB1A-C5CE-38DD-9E8DB477ED0A}"/>
          </ac:spMkLst>
        </pc:spChg>
        <pc:spChg chg="mod">
          <ac:chgData name="Gan, Liping" userId="3f81b5cf-df0f-4c22-961a-c54819b92c5e" providerId="ADAL" clId="{E64B97C2-79C8-4EEE-A508-02D071350FF2}" dt="2024-07-03T20:37:47.419" v="1070" actId="1036"/>
          <ac:spMkLst>
            <pc:docMk/>
            <pc:sldMk cId="3034934461" sldId="913"/>
            <ac:spMk id="7" creationId="{9869515C-2832-498B-8A40-BA1832858494}"/>
          </ac:spMkLst>
        </pc:spChg>
        <pc:spChg chg="del mod">
          <ac:chgData name="Gan, Liping" userId="3f81b5cf-df0f-4c22-961a-c54819b92c5e" providerId="ADAL" clId="{E64B97C2-79C8-4EEE-A508-02D071350FF2}" dt="2024-07-03T20:42:06.006" v="1098" actId="21"/>
          <ac:spMkLst>
            <pc:docMk/>
            <pc:sldMk cId="3034934461" sldId="913"/>
            <ac:spMk id="11" creationId="{88128259-3E80-46ED-B90D-1D13258CCF27}"/>
          </ac:spMkLst>
        </pc:spChg>
        <pc:spChg chg="mod">
          <ac:chgData name="Gan, Liping" userId="3f81b5cf-df0f-4c22-961a-c54819b92c5e" providerId="ADAL" clId="{E64B97C2-79C8-4EEE-A508-02D071350FF2}" dt="2024-07-03T20:41:49.739" v="1096" actId="1076"/>
          <ac:spMkLst>
            <pc:docMk/>
            <pc:sldMk cId="3034934461" sldId="913"/>
            <ac:spMk id="12" creationId="{0147B116-665E-47CF-B8EF-5AFF727DD741}"/>
          </ac:spMkLst>
        </pc:spChg>
        <pc:spChg chg="mod">
          <ac:chgData name="Gan, Liping" userId="3f81b5cf-df0f-4c22-961a-c54819b92c5e" providerId="ADAL" clId="{E64B97C2-79C8-4EEE-A508-02D071350FF2}" dt="2024-07-03T21:17:39.146" v="1310" actId="947"/>
          <ac:spMkLst>
            <pc:docMk/>
            <pc:sldMk cId="3034934461" sldId="913"/>
            <ac:spMk id="15" creationId="{0D75F546-7FD3-AA7E-61D8-A760B480FD57}"/>
          </ac:spMkLst>
        </pc:spChg>
        <pc:spChg chg="del mod">
          <ac:chgData name="Gan, Liping" userId="3f81b5cf-df0f-4c22-961a-c54819b92c5e" providerId="ADAL" clId="{E64B97C2-79C8-4EEE-A508-02D071350FF2}" dt="2024-07-03T20:50:37.260" v="1258" actId="478"/>
          <ac:spMkLst>
            <pc:docMk/>
            <pc:sldMk cId="3034934461" sldId="913"/>
            <ac:spMk id="17" creationId="{71ED3979-78F7-335E-023B-1149D88801FE}"/>
          </ac:spMkLst>
        </pc:spChg>
        <pc:spChg chg="mod">
          <ac:chgData name="Gan, Liping" userId="3f81b5cf-df0f-4c22-961a-c54819b92c5e" providerId="ADAL" clId="{E64B97C2-79C8-4EEE-A508-02D071350FF2}" dt="2024-07-03T21:17:24.123" v="1307" actId="947"/>
          <ac:spMkLst>
            <pc:docMk/>
            <pc:sldMk cId="3034934461" sldId="913"/>
            <ac:spMk id="19" creationId="{111B36F0-CEE7-12EE-C6CE-4469436E4380}"/>
          </ac:spMkLst>
        </pc:spChg>
        <pc:spChg chg="add mod">
          <ac:chgData name="Gan, Liping" userId="3f81b5cf-df0f-4c22-961a-c54819b92c5e" providerId="ADAL" clId="{E64B97C2-79C8-4EEE-A508-02D071350FF2}" dt="2024-07-03T20:40:29.208" v="1084" actId="207"/>
          <ac:spMkLst>
            <pc:docMk/>
            <pc:sldMk cId="3034934461" sldId="913"/>
            <ac:spMk id="20" creationId="{D9AAF6A5-D70D-F512-BC2E-01BCFF5F2B93}"/>
          </ac:spMkLst>
        </pc:spChg>
        <pc:spChg chg="add mod">
          <ac:chgData name="Gan, Liping" userId="3f81b5cf-df0f-4c22-961a-c54819b92c5e" providerId="ADAL" clId="{E64B97C2-79C8-4EEE-A508-02D071350FF2}" dt="2024-07-03T20:40:51.154" v="1087" actId="207"/>
          <ac:spMkLst>
            <pc:docMk/>
            <pc:sldMk cId="3034934461" sldId="913"/>
            <ac:spMk id="21" creationId="{C0707791-B83C-746B-09E4-AB6340D70B1D}"/>
          </ac:spMkLst>
        </pc:spChg>
        <pc:spChg chg="add mod">
          <ac:chgData name="Gan, Liping" userId="3f81b5cf-df0f-4c22-961a-c54819b92c5e" providerId="ADAL" clId="{E64B97C2-79C8-4EEE-A508-02D071350FF2}" dt="2024-07-03T21:17:08.542" v="1304" actId="947"/>
          <ac:spMkLst>
            <pc:docMk/>
            <pc:sldMk cId="3034934461" sldId="913"/>
            <ac:spMk id="23" creationId="{88128259-3E80-46ED-B90D-1D13258CCF27}"/>
          </ac:spMkLst>
        </pc:spChg>
        <pc:spChg chg="add mod">
          <ac:chgData name="Gan, Liping" userId="3f81b5cf-df0f-4c22-961a-c54819b92c5e" providerId="ADAL" clId="{E64B97C2-79C8-4EEE-A508-02D071350FF2}" dt="2024-07-03T20:45:22.972" v="1138" actId="1076"/>
          <ac:spMkLst>
            <pc:docMk/>
            <pc:sldMk cId="3034934461" sldId="913"/>
            <ac:spMk id="25" creationId="{A30EF9B2-81A8-7591-0B1D-2A47FE1651A4}"/>
          </ac:spMkLst>
        </pc:spChg>
        <pc:graphicFrameChg chg="del">
          <ac:chgData name="Gan, Liping" userId="3f81b5cf-df0f-4c22-961a-c54819b92c5e" providerId="ADAL" clId="{E64B97C2-79C8-4EEE-A508-02D071350FF2}" dt="2024-07-03T20:39:24.290" v="1074" actId="478"/>
          <ac:graphicFrameMkLst>
            <pc:docMk/>
            <pc:sldMk cId="3034934461" sldId="913"/>
            <ac:graphicFrameMk id="14" creationId="{FAE1BD5F-4990-BD02-9E69-AA23414DC3D5}"/>
          </ac:graphicFrameMkLst>
        </pc:graphicFrameChg>
        <pc:picChg chg="del">
          <ac:chgData name="Gan, Liping" userId="3f81b5cf-df0f-4c22-961a-c54819b92c5e" providerId="ADAL" clId="{E64B97C2-79C8-4EEE-A508-02D071350FF2}" dt="2024-07-03T20:26:47.829" v="920" actId="478"/>
          <ac:picMkLst>
            <pc:docMk/>
            <pc:sldMk cId="3034934461" sldId="913"/>
            <ac:picMk id="5" creationId="{51FBC0B7-2991-47EA-9472-29A0E5917F1A}"/>
          </ac:picMkLst>
        </pc:picChg>
        <pc:picChg chg="add mod">
          <ac:chgData name="Gan, Liping" userId="3f81b5cf-df0f-4c22-961a-c54819b92c5e" providerId="ADAL" clId="{E64B97C2-79C8-4EEE-A508-02D071350FF2}" dt="2024-07-03T20:40:04.414" v="1081" actId="1076"/>
          <ac:picMkLst>
            <pc:docMk/>
            <pc:sldMk cId="3034934461" sldId="913"/>
            <ac:picMk id="9" creationId="{35F7F485-6CC1-255B-F0FB-5451FE3F1187}"/>
          </ac:picMkLst>
        </pc:picChg>
        <pc:picChg chg="del mod">
          <ac:chgData name="Gan, Liping" userId="3f81b5cf-df0f-4c22-961a-c54819b92c5e" providerId="ADAL" clId="{E64B97C2-79C8-4EEE-A508-02D071350FF2}" dt="2024-07-03T20:26:46.371" v="919" actId="478"/>
          <ac:picMkLst>
            <pc:docMk/>
            <pc:sldMk cId="3034934461" sldId="913"/>
            <ac:picMk id="10" creationId="{12D02AFC-364F-4C73-8D2E-72C1F4A8C45C}"/>
          </ac:picMkLst>
        </pc:picChg>
        <pc:picChg chg="add del mod">
          <ac:chgData name="Gan, Liping" userId="3f81b5cf-df0f-4c22-961a-c54819b92c5e" providerId="ADAL" clId="{E64B97C2-79C8-4EEE-A508-02D071350FF2}" dt="2024-07-03T20:34:40.746" v="938" actId="478"/>
          <ac:picMkLst>
            <pc:docMk/>
            <pc:sldMk cId="3034934461" sldId="913"/>
            <ac:picMk id="16" creationId="{7F35E7A1-3761-659B-725E-9F3E17ECD54B}"/>
          </ac:picMkLst>
        </pc:picChg>
        <pc:picChg chg="add mod">
          <ac:chgData name="Gan, Liping" userId="3f81b5cf-df0f-4c22-961a-c54819b92c5e" providerId="ADAL" clId="{E64B97C2-79C8-4EEE-A508-02D071350FF2}" dt="2024-07-03T20:40:57.373" v="1089" actId="14100"/>
          <ac:picMkLst>
            <pc:docMk/>
            <pc:sldMk cId="3034934461" sldId="913"/>
            <ac:picMk id="18" creationId="{416ED5D5-4962-ABF6-48B2-831AB15C2915}"/>
          </ac:picMkLst>
        </pc:picChg>
        <pc:picChg chg="add mod">
          <ac:chgData name="Gan, Liping" userId="3f81b5cf-df0f-4c22-961a-c54819b92c5e" providerId="ADAL" clId="{E64B97C2-79C8-4EEE-A508-02D071350FF2}" dt="2024-07-03T20:45:19.638" v="1137" actId="1076"/>
          <ac:picMkLst>
            <pc:docMk/>
            <pc:sldMk cId="3034934461" sldId="913"/>
            <ac:picMk id="22" creationId="{E36A0ACA-35B9-C00A-4F6C-517C8081553D}"/>
          </ac:picMkLst>
        </pc:picChg>
        <pc:picChg chg="add del mod">
          <ac:chgData name="Gan, Liping" userId="3f81b5cf-df0f-4c22-961a-c54819b92c5e" providerId="ADAL" clId="{E64B97C2-79C8-4EEE-A508-02D071350FF2}" dt="2024-07-03T20:43:18.505" v="1109" actId="478"/>
          <ac:picMkLst>
            <pc:docMk/>
            <pc:sldMk cId="3034934461" sldId="913"/>
            <ac:picMk id="24" creationId="{A9BEF7BC-B246-F9EC-5CB9-3083D0B2B50D}"/>
          </ac:picMkLst>
        </pc:picChg>
        <pc:picChg chg="mod">
          <ac:chgData name="Gan, Liping" userId="3f81b5cf-df0f-4c22-961a-c54819b92c5e" providerId="ADAL" clId="{E64B97C2-79C8-4EEE-A508-02D071350FF2}" dt="2024-07-03T20:41:46.426" v="1095" actId="1076"/>
          <ac:picMkLst>
            <pc:docMk/>
            <pc:sldMk cId="3034934461" sldId="913"/>
            <ac:picMk id="1026" creationId="{97938E8A-3C94-B9E5-3354-0742229F7099}"/>
          </ac:picMkLst>
        </pc:picChg>
        <pc:cxnChg chg="add mod modVis">
          <ac:chgData name="Gan, Liping" userId="3f81b5cf-df0f-4c22-961a-c54819b92c5e" providerId="ADAL" clId="{E64B97C2-79C8-4EEE-A508-02D071350FF2}" dt="2024-07-03T19:53:59.996" v="652"/>
          <ac:cxnSpMkLst>
            <pc:docMk/>
            <pc:sldMk cId="3034934461" sldId="913"/>
            <ac:cxnSpMk id="8" creationId="{F57AF888-1F5F-2B7C-1F7D-222286CEF6AC}"/>
          </ac:cxnSpMkLst>
        </pc:cxnChg>
        <pc:cxnChg chg="add mod">
          <ac:chgData name="Gan, Liping" userId="3f81b5cf-df0f-4c22-961a-c54819b92c5e" providerId="ADAL" clId="{E64B97C2-79C8-4EEE-A508-02D071350FF2}" dt="2024-07-03T20:44:44.328" v="1134" actId="692"/>
          <ac:cxnSpMkLst>
            <pc:docMk/>
            <pc:sldMk cId="3034934461" sldId="913"/>
            <ac:cxnSpMk id="27" creationId="{83117F1B-D111-C7DF-1A5E-3D4055575883}"/>
          </ac:cxnSpMkLst>
        </pc:cxnChg>
        <pc:cxnChg chg="add mod">
          <ac:chgData name="Gan, Liping" userId="3f81b5cf-df0f-4c22-961a-c54819b92c5e" providerId="ADAL" clId="{E64B97C2-79C8-4EEE-A508-02D071350FF2}" dt="2024-07-03T20:45:04.236" v="1136" actId="692"/>
          <ac:cxnSpMkLst>
            <pc:docMk/>
            <pc:sldMk cId="3034934461" sldId="913"/>
            <ac:cxnSpMk id="29" creationId="{4C605AD8-A311-C592-7875-69FB58294168}"/>
          </ac:cxnSpMkLst>
        </pc:cxnChg>
      </pc:sldChg>
      <pc:sldChg chg="addSp modSp mod">
        <pc:chgData name="Gan, Liping" userId="3f81b5cf-df0f-4c22-961a-c54819b92c5e" providerId="ADAL" clId="{E64B97C2-79C8-4EEE-A508-02D071350FF2}" dt="2024-07-04T02:20:41.245" v="2387" actId="1036"/>
        <pc:sldMkLst>
          <pc:docMk/>
          <pc:sldMk cId="3919603552" sldId="914"/>
        </pc:sldMkLst>
        <pc:spChg chg="mod">
          <ac:chgData name="Gan, Liping" userId="3f81b5cf-df0f-4c22-961a-c54819b92c5e" providerId="ADAL" clId="{E64B97C2-79C8-4EEE-A508-02D071350FF2}" dt="2024-07-04T02:20:41.245" v="2387" actId="1036"/>
          <ac:spMkLst>
            <pc:docMk/>
            <pc:sldMk cId="3919603552" sldId="914"/>
            <ac:spMk id="25" creationId="{8E7EC7BD-B9C1-4276-BE09-6CBB203D2C30}"/>
          </ac:spMkLst>
        </pc:spChg>
        <pc:cxnChg chg="add mod modVis">
          <ac:chgData name="Gan, Liping" userId="3f81b5cf-df0f-4c22-961a-c54819b92c5e" providerId="ADAL" clId="{E64B97C2-79C8-4EEE-A508-02D071350FF2}" dt="2024-07-03T19:53:59.632" v="488"/>
          <ac:cxnSpMkLst>
            <pc:docMk/>
            <pc:sldMk cId="3919603552" sldId="914"/>
            <ac:cxnSpMk id="8" creationId="{A9A5BA94-F05C-8EA0-CEC0-BC1A7BAE5108}"/>
          </ac:cxnSpMkLst>
        </pc:cxnChg>
      </pc:sldChg>
      <pc:sldChg chg="add">
        <pc:chgData name="Gan, Liping" userId="3f81b5cf-df0f-4c22-961a-c54819b92c5e" providerId="ADAL" clId="{E64B97C2-79C8-4EEE-A508-02D071350FF2}" dt="2024-07-03T20:11:46.919" v="752"/>
        <pc:sldMkLst>
          <pc:docMk/>
          <pc:sldMk cId="126541874" sldId="920"/>
        </pc:sldMkLst>
      </pc:sldChg>
      <pc:sldChg chg="addSp modSp del mod">
        <pc:chgData name="Gan, Liping" userId="3f81b5cf-df0f-4c22-961a-c54819b92c5e" providerId="ADAL" clId="{E64B97C2-79C8-4EEE-A508-02D071350FF2}" dt="2024-07-03T20:11:42.034" v="751" actId="2696"/>
        <pc:sldMkLst>
          <pc:docMk/>
          <pc:sldMk cId="3144826069" sldId="920"/>
        </pc:sldMkLst>
        <pc:cxnChg chg="add mod modVis">
          <ac:chgData name="Gan, Liping" userId="3f81b5cf-df0f-4c22-961a-c54819b92c5e" providerId="ADAL" clId="{E64B97C2-79C8-4EEE-A508-02D071350FF2}" dt="2024-07-03T19:53:59.548" v="469"/>
          <ac:cxnSpMkLst>
            <pc:docMk/>
            <pc:sldMk cId="3144826069" sldId="920"/>
            <ac:cxnSpMk id="5" creationId="{F6A563A4-4680-4F86-4BB8-D3D808CF5ACC}"/>
          </ac:cxnSpMkLst>
        </pc:cxnChg>
      </pc:sldChg>
      <pc:sldChg chg="addSp delSp modSp mod">
        <pc:chgData name="Gan, Liping" userId="3f81b5cf-df0f-4c22-961a-c54819b92c5e" providerId="ADAL" clId="{E64B97C2-79C8-4EEE-A508-02D071350FF2}" dt="2024-07-03T19:53:59.918" v="608"/>
        <pc:sldMkLst>
          <pc:docMk/>
          <pc:sldMk cId="675790795" sldId="930"/>
        </pc:sldMkLst>
        <pc:spChg chg="add del mod">
          <ac:chgData name="Gan, Liping" userId="3f81b5cf-df0f-4c22-961a-c54819b92c5e" providerId="ADAL" clId="{E64B97C2-79C8-4EEE-A508-02D071350FF2}" dt="2024-07-03T19:53:59.864" v="589"/>
          <ac:spMkLst>
            <pc:docMk/>
            <pc:sldMk cId="675790795" sldId="930"/>
            <ac:spMk id="6" creationId="{941BAB24-2DD6-9164-A712-83A8B2C21885}"/>
          </ac:spMkLst>
        </pc:spChg>
        <pc:cxnChg chg="add mod modVis">
          <ac:chgData name="Gan, Liping" userId="3f81b5cf-df0f-4c22-961a-c54819b92c5e" providerId="ADAL" clId="{E64B97C2-79C8-4EEE-A508-02D071350FF2}" dt="2024-07-03T19:53:59.918" v="608"/>
          <ac:cxnSpMkLst>
            <pc:docMk/>
            <pc:sldMk cId="675790795" sldId="930"/>
            <ac:cxnSpMk id="9" creationId="{7BCF584B-845B-50FD-83EC-80795B1AEF49}"/>
          </ac:cxnSpMkLst>
        </pc:cxnChg>
      </pc:sldChg>
      <pc:sldChg chg="addSp modSp mod">
        <pc:chgData name="Gan, Liping" userId="3f81b5cf-df0f-4c22-961a-c54819b92c5e" providerId="ADAL" clId="{E64B97C2-79C8-4EEE-A508-02D071350FF2}" dt="2024-07-03T19:53:58.977" v="124"/>
        <pc:sldMkLst>
          <pc:docMk/>
          <pc:sldMk cId="0" sldId="933"/>
        </pc:sldMkLst>
        <pc:cxnChg chg="add mod modVis">
          <ac:chgData name="Gan, Liping" userId="3f81b5cf-df0f-4c22-961a-c54819b92c5e" providerId="ADAL" clId="{E64B97C2-79C8-4EEE-A508-02D071350FF2}" dt="2024-07-03T19:53:58.977" v="124"/>
          <ac:cxnSpMkLst>
            <pc:docMk/>
            <pc:sldMk cId="0" sldId="933"/>
            <ac:cxnSpMk id="3" creationId="{D1F771A1-19F6-B792-A4AF-0B22FED4CFD6}"/>
          </ac:cxnSpMkLst>
        </pc:cxnChg>
      </pc:sldChg>
      <pc:sldChg chg="addSp modSp mod">
        <pc:chgData name="Gan, Liping" userId="3f81b5cf-df0f-4c22-961a-c54819b92c5e" providerId="ADAL" clId="{E64B97C2-79C8-4EEE-A508-02D071350FF2}" dt="2024-07-03T19:53:59.005" v="143"/>
        <pc:sldMkLst>
          <pc:docMk/>
          <pc:sldMk cId="498031200" sldId="934"/>
        </pc:sldMkLst>
        <pc:cxnChg chg="add mod modVis">
          <ac:chgData name="Gan, Liping" userId="3f81b5cf-df0f-4c22-961a-c54819b92c5e" providerId="ADAL" clId="{E64B97C2-79C8-4EEE-A508-02D071350FF2}" dt="2024-07-03T19:53:59.005" v="143"/>
          <ac:cxnSpMkLst>
            <pc:docMk/>
            <pc:sldMk cId="498031200" sldId="934"/>
            <ac:cxnSpMk id="4" creationId="{E325EB10-6BE8-62D1-A460-13E6C4D3CC58}"/>
          </ac:cxnSpMkLst>
        </pc:cxnChg>
      </pc:sldChg>
      <pc:sldChg chg="addSp modSp mod">
        <pc:chgData name="Gan, Liping" userId="3f81b5cf-df0f-4c22-961a-c54819b92c5e" providerId="ADAL" clId="{E64B97C2-79C8-4EEE-A508-02D071350FF2}" dt="2024-07-03T19:53:59.046" v="162"/>
        <pc:sldMkLst>
          <pc:docMk/>
          <pc:sldMk cId="0" sldId="935"/>
        </pc:sldMkLst>
        <pc:cxnChg chg="add mod modVis">
          <ac:chgData name="Gan, Liping" userId="3f81b5cf-df0f-4c22-961a-c54819b92c5e" providerId="ADAL" clId="{E64B97C2-79C8-4EEE-A508-02D071350FF2}" dt="2024-07-03T19:53:59.046" v="162"/>
          <ac:cxnSpMkLst>
            <pc:docMk/>
            <pc:sldMk cId="0" sldId="935"/>
            <ac:cxnSpMk id="2" creationId="{546DD18D-49A3-8762-8001-7A988B428150}"/>
          </ac:cxnSpMkLst>
        </pc:cxnChg>
      </pc:sldChg>
      <pc:sldChg chg="addSp delSp modSp mod">
        <pc:chgData name="Gan, Liping" userId="3f81b5cf-df0f-4c22-961a-c54819b92c5e" providerId="ADAL" clId="{E64B97C2-79C8-4EEE-A508-02D071350FF2}" dt="2024-07-03T19:55:35.307" v="678" actId="1076"/>
        <pc:sldMkLst>
          <pc:docMk/>
          <pc:sldMk cId="2428482568" sldId="940"/>
        </pc:sldMkLst>
        <pc:picChg chg="del">
          <ac:chgData name="Gan, Liping" userId="3f81b5cf-df0f-4c22-961a-c54819b92c5e" providerId="ADAL" clId="{E64B97C2-79C8-4EEE-A508-02D071350FF2}" dt="2024-07-03T19:55:24.709" v="674" actId="478"/>
          <ac:picMkLst>
            <pc:docMk/>
            <pc:sldMk cId="2428482568" sldId="940"/>
            <ac:picMk id="6" creationId="{0151657A-8E01-3B45-C6F9-D16A97395D7D}"/>
          </ac:picMkLst>
        </pc:picChg>
        <pc:picChg chg="mod">
          <ac:chgData name="Gan, Liping" userId="3f81b5cf-df0f-4c22-961a-c54819b92c5e" providerId="ADAL" clId="{E64B97C2-79C8-4EEE-A508-02D071350FF2}" dt="2024-07-03T19:55:35.307" v="678" actId="1076"/>
          <ac:picMkLst>
            <pc:docMk/>
            <pc:sldMk cId="2428482568" sldId="940"/>
            <ac:picMk id="7" creationId="{D3207FA5-5380-ED64-3C1E-C438684C1429}"/>
          </ac:picMkLst>
        </pc:picChg>
        <pc:picChg chg="add mod">
          <ac:chgData name="Gan, Liping" userId="3f81b5cf-df0f-4c22-961a-c54819b92c5e" providerId="ADAL" clId="{E64B97C2-79C8-4EEE-A508-02D071350FF2}" dt="2024-07-03T19:55:32.181" v="677" actId="1076"/>
          <ac:picMkLst>
            <pc:docMk/>
            <pc:sldMk cId="2428482568" sldId="940"/>
            <ac:picMk id="9" creationId="{65F9B17E-6D2E-2D08-F427-68D7D360F3C9}"/>
          </ac:picMkLst>
        </pc:picChg>
        <pc:cxnChg chg="add mod modVis">
          <ac:chgData name="Gan, Liping" userId="3f81b5cf-df0f-4c22-961a-c54819b92c5e" providerId="ADAL" clId="{E64B97C2-79C8-4EEE-A508-02D071350FF2}" dt="2024-07-03T19:53:59.062" v="181"/>
          <ac:cxnSpMkLst>
            <pc:docMk/>
            <pc:sldMk cId="2428482568" sldId="940"/>
            <ac:cxnSpMk id="5" creationId="{C143034D-94EB-0CA2-05E5-D993C4CE0E85}"/>
          </ac:cxnSpMkLst>
        </pc:cxnChg>
      </pc:sldChg>
      <pc:sldChg chg="addSp modSp mod">
        <pc:chgData name="Gan, Liping" userId="3f81b5cf-df0f-4c22-961a-c54819b92c5e" providerId="ADAL" clId="{E64B97C2-79C8-4EEE-A508-02D071350FF2}" dt="2024-07-03T19:58:23.848" v="679" actId="20577"/>
        <pc:sldMkLst>
          <pc:docMk/>
          <pc:sldMk cId="2264278959" sldId="945"/>
        </pc:sldMkLst>
        <pc:spChg chg="mod">
          <ac:chgData name="Gan, Liping" userId="3f81b5cf-df0f-4c22-961a-c54819b92c5e" providerId="ADAL" clId="{E64B97C2-79C8-4EEE-A508-02D071350FF2}" dt="2024-07-03T19:58:23.848" v="679" actId="20577"/>
          <ac:spMkLst>
            <pc:docMk/>
            <pc:sldMk cId="2264278959" sldId="945"/>
            <ac:spMk id="4" creationId="{141BCDBC-29A4-31BB-052C-CCDEE7C1D5F5}"/>
          </ac:spMkLst>
        </pc:spChg>
        <pc:cxnChg chg="add mod modVis">
          <ac:chgData name="Gan, Liping" userId="3f81b5cf-df0f-4c22-961a-c54819b92c5e" providerId="ADAL" clId="{E64B97C2-79C8-4EEE-A508-02D071350FF2}" dt="2024-07-03T19:53:59.115" v="222"/>
          <ac:cxnSpMkLst>
            <pc:docMk/>
            <pc:sldMk cId="2264278959" sldId="945"/>
            <ac:cxnSpMk id="7" creationId="{C927AB6D-8401-099D-B92D-230DF2AF9BDC}"/>
          </ac:cxnSpMkLst>
        </pc:cxnChg>
      </pc:sldChg>
      <pc:sldChg chg="addSp modSp mod">
        <pc:chgData name="Gan, Liping" userId="3f81b5cf-df0f-4c22-961a-c54819b92c5e" providerId="ADAL" clId="{E64B97C2-79C8-4EEE-A508-02D071350FF2}" dt="2024-07-03T19:53:59.131" v="241"/>
        <pc:sldMkLst>
          <pc:docMk/>
          <pc:sldMk cId="2172917418" sldId="946"/>
        </pc:sldMkLst>
        <pc:cxnChg chg="add mod modVis">
          <ac:chgData name="Gan, Liping" userId="3f81b5cf-df0f-4c22-961a-c54819b92c5e" providerId="ADAL" clId="{E64B97C2-79C8-4EEE-A508-02D071350FF2}" dt="2024-07-03T19:53:59.131" v="241"/>
          <ac:cxnSpMkLst>
            <pc:docMk/>
            <pc:sldMk cId="2172917418" sldId="946"/>
            <ac:cxnSpMk id="4" creationId="{6187FE7A-FA8F-80E2-1BEA-BF10235B9C70}"/>
          </ac:cxnSpMkLst>
        </pc:cxnChg>
      </pc:sldChg>
      <pc:sldChg chg="addSp modSp mod">
        <pc:chgData name="Gan, Liping" userId="3f81b5cf-df0f-4c22-961a-c54819b92c5e" providerId="ADAL" clId="{E64B97C2-79C8-4EEE-A508-02D071350FF2}" dt="2024-07-03T19:53:59.147" v="260"/>
        <pc:sldMkLst>
          <pc:docMk/>
          <pc:sldMk cId="47009012" sldId="947"/>
        </pc:sldMkLst>
        <pc:cxnChg chg="add mod modVis">
          <ac:chgData name="Gan, Liping" userId="3f81b5cf-df0f-4c22-961a-c54819b92c5e" providerId="ADAL" clId="{E64B97C2-79C8-4EEE-A508-02D071350FF2}" dt="2024-07-03T19:53:59.147" v="260"/>
          <ac:cxnSpMkLst>
            <pc:docMk/>
            <pc:sldMk cId="47009012" sldId="947"/>
            <ac:cxnSpMk id="3" creationId="{987E96BF-F987-9515-EE31-E9A1D6B27486}"/>
          </ac:cxnSpMkLst>
        </pc:cxnChg>
      </pc:sldChg>
      <pc:sldChg chg="addSp modSp mod">
        <pc:chgData name="Gan, Liping" userId="3f81b5cf-df0f-4c22-961a-c54819b92c5e" providerId="ADAL" clId="{E64B97C2-79C8-4EEE-A508-02D071350FF2}" dt="2024-07-03T19:53:59.216" v="298"/>
        <pc:sldMkLst>
          <pc:docMk/>
          <pc:sldMk cId="3105086634" sldId="948"/>
        </pc:sldMkLst>
        <pc:cxnChg chg="add mod modVis">
          <ac:chgData name="Gan, Liping" userId="3f81b5cf-df0f-4c22-961a-c54819b92c5e" providerId="ADAL" clId="{E64B97C2-79C8-4EEE-A508-02D071350FF2}" dt="2024-07-03T19:53:59.216" v="298"/>
          <ac:cxnSpMkLst>
            <pc:docMk/>
            <pc:sldMk cId="3105086634" sldId="948"/>
            <ac:cxnSpMk id="3" creationId="{3320EB12-663A-1BBD-7151-C365E99E8A49}"/>
          </ac:cxnSpMkLst>
        </pc:cxnChg>
      </pc:sldChg>
      <pc:sldChg chg="addSp modSp mod">
        <pc:chgData name="Gan, Liping" userId="3f81b5cf-df0f-4c22-961a-c54819b92c5e" providerId="ADAL" clId="{E64B97C2-79C8-4EEE-A508-02D071350FF2}" dt="2024-07-03T19:53:59.263" v="317"/>
        <pc:sldMkLst>
          <pc:docMk/>
          <pc:sldMk cId="956031929" sldId="949"/>
        </pc:sldMkLst>
        <pc:cxnChg chg="add mod modVis">
          <ac:chgData name="Gan, Liping" userId="3f81b5cf-df0f-4c22-961a-c54819b92c5e" providerId="ADAL" clId="{E64B97C2-79C8-4EEE-A508-02D071350FF2}" dt="2024-07-03T19:53:59.263" v="317"/>
          <ac:cxnSpMkLst>
            <pc:docMk/>
            <pc:sldMk cId="956031929" sldId="949"/>
            <ac:cxnSpMk id="4" creationId="{B42AEF39-2B6B-EC3E-0A94-4FC288094572}"/>
          </ac:cxnSpMkLst>
        </pc:cxnChg>
      </pc:sldChg>
      <pc:sldChg chg="addSp modSp mod">
        <pc:chgData name="Gan, Liping" userId="3f81b5cf-df0f-4c22-961a-c54819b92c5e" providerId="ADAL" clId="{E64B97C2-79C8-4EEE-A508-02D071350FF2}" dt="2024-07-03T19:53:59.316" v="374"/>
        <pc:sldMkLst>
          <pc:docMk/>
          <pc:sldMk cId="0" sldId="950"/>
        </pc:sldMkLst>
        <pc:cxnChg chg="add mod modVis">
          <ac:chgData name="Gan, Liping" userId="3f81b5cf-df0f-4c22-961a-c54819b92c5e" providerId="ADAL" clId="{E64B97C2-79C8-4EEE-A508-02D071350FF2}" dt="2024-07-03T19:53:59.316" v="374"/>
          <ac:cxnSpMkLst>
            <pc:docMk/>
            <pc:sldMk cId="0" sldId="950"/>
            <ac:cxnSpMk id="4" creationId="{78FAEA5B-059F-12AB-77F3-49378833B0C3}"/>
          </ac:cxnSpMkLst>
        </pc:cxnChg>
      </pc:sldChg>
      <pc:sldChg chg="addSp modSp mod">
        <pc:chgData name="Gan, Liping" userId="3f81b5cf-df0f-4c22-961a-c54819b92c5e" providerId="ADAL" clId="{E64B97C2-79C8-4EEE-A508-02D071350FF2}" dt="2024-07-03T19:53:59.209" v="279"/>
        <pc:sldMkLst>
          <pc:docMk/>
          <pc:sldMk cId="264662709" sldId="952"/>
        </pc:sldMkLst>
        <pc:cxnChg chg="add mod modVis">
          <ac:chgData name="Gan, Liping" userId="3f81b5cf-df0f-4c22-961a-c54819b92c5e" providerId="ADAL" clId="{E64B97C2-79C8-4EEE-A508-02D071350FF2}" dt="2024-07-03T19:53:59.209" v="279"/>
          <ac:cxnSpMkLst>
            <pc:docMk/>
            <pc:sldMk cId="264662709" sldId="952"/>
            <ac:cxnSpMk id="4" creationId="{0906F21A-AB7B-F893-27F8-0AF215CB5A7A}"/>
          </ac:cxnSpMkLst>
        </pc:cxnChg>
      </pc:sldChg>
      <pc:sldChg chg="addSp modSp mod">
        <pc:chgData name="Gan, Liping" userId="3f81b5cf-df0f-4c22-961a-c54819b92c5e" providerId="ADAL" clId="{E64B97C2-79C8-4EEE-A508-02D071350FF2}" dt="2024-07-03T19:53:59.294" v="355"/>
        <pc:sldMkLst>
          <pc:docMk/>
          <pc:sldMk cId="2547477421" sldId="954"/>
        </pc:sldMkLst>
        <pc:cxnChg chg="add mod modVis">
          <ac:chgData name="Gan, Liping" userId="3f81b5cf-df0f-4c22-961a-c54819b92c5e" providerId="ADAL" clId="{E64B97C2-79C8-4EEE-A508-02D071350FF2}" dt="2024-07-03T19:53:59.294" v="355"/>
          <ac:cxnSpMkLst>
            <pc:docMk/>
            <pc:sldMk cId="2547477421" sldId="954"/>
            <ac:cxnSpMk id="7" creationId="{E601CDCC-C34D-E6E4-3B75-5F2E1E933715}"/>
          </ac:cxnSpMkLst>
        </pc:cxnChg>
      </pc:sldChg>
      <pc:sldChg chg="addSp modSp mod">
        <pc:chgData name="Gan, Liping" userId="3f81b5cf-df0f-4c22-961a-c54819b92c5e" providerId="ADAL" clId="{E64B97C2-79C8-4EEE-A508-02D071350FF2}" dt="2024-07-03T21:16:37.122" v="1301" actId="947"/>
        <pc:sldMkLst>
          <pc:docMk/>
          <pc:sldMk cId="0" sldId="955"/>
        </pc:sldMkLst>
        <pc:spChg chg="mod">
          <ac:chgData name="Gan, Liping" userId="3f81b5cf-df0f-4c22-961a-c54819b92c5e" providerId="ADAL" clId="{E64B97C2-79C8-4EEE-A508-02D071350FF2}" dt="2024-07-03T21:16:37.122" v="1301" actId="947"/>
          <ac:spMkLst>
            <pc:docMk/>
            <pc:sldMk cId="0" sldId="955"/>
            <ac:spMk id="13" creationId="{FBEDD414-026F-47AF-8F9A-5B8172985B93}"/>
          </ac:spMkLst>
        </pc:spChg>
        <pc:cxnChg chg="add mod modVis">
          <ac:chgData name="Gan, Liping" userId="3f81b5cf-df0f-4c22-961a-c54819b92c5e" providerId="ADAL" clId="{E64B97C2-79C8-4EEE-A508-02D071350FF2}" dt="2024-07-03T19:53:59.410" v="412"/>
          <ac:cxnSpMkLst>
            <pc:docMk/>
            <pc:sldMk cId="0" sldId="955"/>
            <ac:cxnSpMk id="4" creationId="{6E08FB79-7E2C-4231-D7B6-9DF6D277199E}"/>
          </ac:cxnSpMkLst>
        </pc:cxnChg>
      </pc:sldChg>
      <pc:sldChg chg="addSp modSp mod">
        <pc:chgData name="Gan, Liping" userId="3f81b5cf-df0f-4c22-961a-c54819b92c5e" providerId="ADAL" clId="{E64B97C2-79C8-4EEE-A508-02D071350FF2}" dt="2024-07-03T20:11:17.138" v="750" actId="1076"/>
        <pc:sldMkLst>
          <pc:docMk/>
          <pc:sldMk cId="0" sldId="956"/>
        </pc:sldMkLst>
        <pc:spChg chg="mod">
          <ac:chgData name="Gan, Liping" userId="3f81b5cf-df0f-4c22-961a-c54819b92c5e" providerId="ADAL" clId="{E64B97C2-79C8-4EEE-A508-02D071350FF2}" dt="2024-07-03T20:07:00.772" v="704" actId="20577"/>
          <ac:spMkLst>
            <pc:docMk/>
            <pc:sldMk cId="0" sldId="956"/>
            <ac:spMk id="15" creationId="{42E68940-B19C-4398-91D6-7E7A18986AC9}"/>
          </ac:spMkLst>
        </pc:spChg>
        <pc:spChg chg="mod">
          <ac:chgData name="Gan, Liping" userId="3f81b5cf-df0f-4c22-961a-c54819b92c5e" providerId="ADAL" clId="{E64B97C2-79C8-4EEE-A508-02D071350FF2}" dt="2024-07-03T20:11:17.138" v="750" actId="1076"/>
          <ac:spMkLst>
            <pc:docMk/>
            <pc:sldMk cId="0" sldId="956"/>
            <ac:spMk id="16" creationId="{EA00E3E0-27DF-4541-876B-EA78A9A85E18}"/>
          </ac:spMkLst>
        </pc:spChg>
        <pc:cxnChg chg="add mod modVis">
          <ac:chgData name="Gan, Liping" userId="3f81b5cf-df0f-4c22-961a-c54819b92c5e" providerId="ADAL" clId="{E64B97C2-79C8-4EEE-A508-02D071350FF2}" dt="2024-07-03T19:53:59.479" v="450"/>
          <ac:cxnSpMkLst>
            <pc:docMk/>
            <pc:sldMk cId="0" sldId="956"/>
            <ac:cxnSpMk id="6" creationId="{64C27FFA-C688-9C47-D07C-938FDB9A02F3}"/>
          </ac:cxnSpMkLst>
        </pc:cxnChg>
      </pc:sldChg>
      <pc:sldChg chg="addSp modSp mod">
        <pc:chgData name="Gan, Liping" userId="3f81b5cf-df0f-4c22-961a-c54819b92c5e" providerId="ADAL" clId="{E64B97C2-79C8-4EEE-A508-02D071350FF2}" dt="2024-07-03T21:00:53.899" v="1272" actId="255"/>
        <pc:sldMkLst>
          <pc:docMk/>
          <pc:sldMk cId="3571602594" sldId="957"/>
        </pc:sldMkLst>
        <pc:spChg chg="mod">
          <ac:chgData name="Gan, Liping" userId="3f81b5cf-df0f-4c22-961a-c54819b92c5e" providerId="ADAL" clId="{E64B97C2-79C8-4EEE-A508-02D071350FF2}" dt="2024-07-03T20:59:55.217" v="1263" actId="1076"/>
          <ac:spMkLst>
            <pc:docMk/>
            <pc:sldMk cId="3571602594" sldId="957"/>
            <ac:spMk id="2" creationId="{BA6804B0-6C8F-615D-9A60-1B44D21A3502}"/>
          </ac:spMkLst>
        </pc:spChg>
        <pc:spChg chg="mod">
          <ac:chgData name="Gan, Liping" userId="3f81b5cf-df0f-4c22-961a-c54819b92c5e" providerId="ADAL" clId="{E64B97C2-79C8-4EEE-A508-02D071350FF2}" dt="2024-07-03T21:00:53.899" v="1272" actId="255"/>
          <ac:spMkLst>
            <pc:docMk/>
            <pc:sldMk cId="3571602594" sldId="957"/>
            <ac:spMk id="6" creationId="{D44B329D-5648-EC96-6368-ABEEEFBE1142}"/>
          </ac:spMkLst>
        </pc:spChg>
        <pc:spChg chg="mod">
          <ac:chgData name="Gan, Liping" userId="3f81b5cf-df0f-4c22-961a-c54819b92c5e" providerId="ADAL" clId="{E64B97C2-79C8-4EEE-A508-02D071350FF2}" dt="2024-07-03T21:00:38.232" v="1269" actId="1076"/>
          <ac:spMkLst>
            <pc:docMk/>
            <pc:sldMk cId="3571602594" sldId="957"/>
            <ac:spMk id="9" creationId="{BD1A36F0-EE52-9B4C-48F5-44F2D78B021B}"/>
          </ac:spMkLst>
        </pc:spChg>
        <pc:picChg chg="add mod">
          <ac:chgData name="Gan, Liping" userId="3f81b5cf-df0f-4c22-961a-c54819b92c5e" providerId="ADAL" clId="{E64B97C2-79C8-4EEE-A508-02D071350FF2}" dt="2024-07-03T20:59:59.421" v="1265" actId="14100"/>
          <ac:picMkLst>
            <pc:docMk/>
            <pc:sldMk cId="3571602594" sldId="957"/>
            <ac:picMk id="3" creationId="{A0B92213-F3F5-9039-DED7-AB6502813DC3}"/>
          </ac:picMkLst>
        </pc:picChg>
        <pc:picChg chg="mod">
          <ac:chgData name="Gan, Liping" userId="3f81b5cf-df0f-4c22-961a-c54819b92c5e" providerId="ADAL" clId="{E64B97C2-79C8-4EEE-A508-02D071350FF2}" dt="2024-07-03T21:00:06.046" v="1267" actId="1036"/>
          <ac:picMkLst>
            <pc:docMk/>
            <pc:sldMk cId="3571602594" sldId="957"/>
            <ac:picMk id="5" creationId="{3C8A6E72-421B-8F64-D60A-DAB1C332883D}"/>
          </ac:picMkLst>
        </pc:picChg>
      </pc:sldChg>
      <pc:sldChg chg="addSp delSp modSp mod">
        <pc:chgData name="Gan, Liping" userId="3f81b5cf-df0f-4c22-961a-c54819b92c5e" providerId="ADAL" clId="{E64B97C2-79C8-4EEE-A508-02D071350FF2}" dt="2024-07-03T19:53:59.109" v="203"/>
        <pc:sldMkLst>
          <pc:docMk/>
          <pc:sldMk cId="0" sldId="965"/>
        </pc:sldMkLst>
        <pc:spChg chg="add del mod">
          <ac:chgData name="Gan, Liping" userId="3f81b5cf-df0f-4c22-961a-c54819b92c5e" providerId="ADAL" clId="{E64B97C2-79C8-4EEE-A508-02D071350FF2}" dt="2024-07-03T19:53:59.062" v="184"/>
          <ac:spMkLst>
            <pc:docMk/>
            <pc:sldMk cId="0" sldId="965"/>
            <ac:spMk id="6" creationId="{D127DDF5-E9D3-59AC-A77B-0114CE9AA2E9}"/>
          </ac:spMkLst>
        </pc:spChg>
        <pc:cxnChg chg="add mod modVis">
          <ac:chgData name="Gan, Liping" userId="3f81b5cf-df0f-4c22-961a-c54819b92c5e" providerId="ADAL" clId="{E64B97C2-79C8-4EEE-A508-02D071350FF2}" dt="2024-07-03T19:53:59.109" v="203"/>
          <ac:cxnSpMkLst>
            <pc:docMk/>
            <pc:sldMk cId="0" sldId="965"/>
            <ac:cxnSpMk id="9" creationId="{B6EBCCB7-042D-AE74-035E-B0919D98E959}"/>
          </ac:cxnSpMkLst>
        </pc:cxnChg>
      </pc:sldChg>
      <pc:sldChg chg="addSp modSp mod">
        <pc:chgData name="Gan, Liping" userId="3f81b5cf-df0f-4c22-961a-c54819b92c5e" providerId="ADAL" clId="{E64B97C2-79C8-4EEE-A508-02D071350FF2}" dt="2024-07-03T19:53:59.278" v="336"/>
        <pc:sldMkLst>
          <pc:docMk/>
          <pc:sldMk cId="441492387" sldId="969"/>
        </pc:sldMkLst>
        <pc:cxnChg chg="add mod modVis">
          <ac:chgData name="Gan, Liping" userId="3f81b5cf-df0f-4c22-961a-c54819b92c5e" providerId="ADAL" clId="{E64B97C2-79C8-4EEE-A508-02D071350FF2}" dt="2024-07-03T19:53:59.278" v="336"/>
          <ac:cxnSpMkLst>
            <pc:docMk/>
            <pc:sldMk cId="441492387" sldId="969"/>
            <ac:cxnSpMk id="2" creationId="{CFD4AB34-89A0-728D-3E65-AEA45CC10766}"/>
          </ac:cxnSpMkLst>
        </pc:cxnChg>
      </pc:sldChg>
      <pc:sldChg chg="addSp modSp mod">
        <pc:chgData name="Gan, Liping" userId="3f81b5cf-df0f-4c22-961a-c54819b92c5e" providerId="ADAL" clId="{E64B97C2-79C8-4EEE-A508-02D071350FF2}" dt="2024-07-03T19:53:59.817" v="567"/>
        <pc:sldMkLst>
          <pc:docMk/>
          <pc:sldMk cId="1180695686" sldId="983"/>
        </pc:sldMkLst>
        <pc:cxnChg chg="add mod modVis">
          <ac:chgData name="Gan, Liping" userId="3f81b5cf-df0f-4c22-961a-c54819b92c5e" providerId="ADAL" clId="{E64B97C2-79C8-4EEE-A508-02D071350FF2}" dt="2024-07-03T19:53:59.817" v="567"/>
          <ac:cxnSpMkLst>
            <pc:docMk/>
            <pc:sldMk cId="1180695686" sldId="983"/>
            <ac:cxnSpMk id="2" creationId="{5DB0ADAF-FAAB-E7E0-8944-65C6EED53020}"/>
          </ac:cxnSpMkLst>
        </pc:cxnChg>
      </pc:sldChg>
      <pc:sldChg chg="addSp modSp mod">
        <pc:chgData name="Gan, Liping" userId="3f81b5cf-df0f-4c22-961a-c54819b92c5e" providerId="ADAL" clId="{E64B97C2-79C8-4EEE-A508-02D071350FF2}" dt="2024-07-03T19:53:59.849" v="586"/>
        <pc:sldMkLst>
          <pc:docMk/>
          <pc:sldMk cId="0" sldId="984"/>
        </pc:sldMkLst>
        <pc:cxnChg chg="add mod modVis">
          <ac:chgData name="Gan, Liping" userId="3f81b5cf-df0f-4c22-961a-c54819b92c5e" providerId="ADAL" clId="{E64B97C2-79C8-4EEE-A508-02D071350FF2}" dt="2024-07-03T19:53:59.849" v="586"/>
          <ac:cxnSpMkLst>
            <pc:docMk/>
            <pc:sldMk cId="0" sldId="984"/>
            <ac:cxnSpMk id="2" creationId="{A364D5B4-A055-461E-B078-F03A5EF15E3A}"/>
          </ac:cxnSpMkLst>
        </pc:cxnChg>
      </pc:sldChg>
      <pc:sldChg chg="addSp delSp modSp mod">
        <pc:chgData name="Gan, Liping" userId="3f81b5cf-df0f-4c22-961a-c54819b92c5e" providerId="ADAL" clId="{E64B97C2-79C8-4EEE-A508-02D071350FF2}" dt="2024-07-03T19:53:59.964" v="630"/>
        <pc:sldMkLst>
          <pc:docMk/>
          <pc:sldMk cId="740190924" sldId="985"/>
        </pc:sldMkLst>
        <pc:spChg chg="add del mod">
          <ac:chgData name="Gan, Liping" userId="3f81b5cf-df0f-4c22-961a-c54819b92c5e" providerId="ADAL" clId="{E64B97C2-79C8-4EEE-A508-02D071350FF2}" dt="2024-07-03T19:53:59.918" v="611"/>
          <ac:spMkLst>
            <pc:docMk/>
            <pc:sldMk cId="740190924" sldId="985"/>
            <ac:spMk id="2" creationId="{694F73F6-A79A-52DE-F1A0-F8D5BC93DF85}"/>
          </ac:spMkLst>
        </pc:spChg>
        <pc:cxnChg chg="add mod modVis">
          <ac:chgData name="Gan, Liping" userId="3f81b5cf-df0f-4c22-961a-c54819b92c5e" providerId="ADAL" clId="{E64B97C2-79C8-4EEE-A508-02D071350FF2}" dt="2024-07-03T19:53:59.964" v="630"/>
          <ac:cxnSpMkLst>
            <pc:docMk/>
            <pc:sldMk cId="740190924" sldId="985"/>
            <ac:cxnSpMk id="7" creationId="{73C1A84C-D2C7-F665-36C6-9AF1B6FA6BCE}"/>
          </ac:cxnSpMkLst>
        </pc:cxnChg>
      </pc:sldChg>
      <pc:sldChg chg="addSp delSp modSp mod">
        <pc:chgData name="Gan, Liping" userId="3f81b5cf-df0f-4c22-961a-c54819b92c5e" providerId="ADAL" clId="{E64B97C2-79C8-4EEE-A508-02D071350FF2}" dt="2024-07-03T19:53:59.695" v="510"/>
        <pc:sldMkLst>
          <pc:docMk/>
          <pc:sldMk cId="0" sldId="986"/>
        </pc:sldMkLst>
        <pc:spChg chg="add del mod">
          <ac:chgData name="Gan, Liping" userId="3f81b5cf-df0f-4c22-961a-c54819b92c5e" providerId="ADAL" clId="{E64B97C2-79C8-4EEE-A508-02D071350FF2}" dt="2024-07-03T19:53:59.648" v="491"/>
          <ac:spMkLst>
            <pc:docMk/>
            <pc:sldMk cId="0" sldId="986"/>
            <ac:spMk id="6" creationId="{403D7A95-6689-EA56-FDF2-73A4BAF5AC42}"/>
          </ac:spMkLst>
        </pc:spChg>
        <pc:cxnChg chg="add mod modVis">
          <ac:chgData name="Gan, Liping" userId="3f81b5cf-df0f-4c22-961a-c54819b92c5e" providerId="ADAL" clId="{E64B97C2-79C8-4EEE-A508-02D071350FF2}" dt="2024-07-03T19:53:59.695" v="510"/>
          <ac:cxnSpMkLst>
            <pc:docMk/>
            <pc:sldMk cId="0" sldId="986"/>
            <ac:cxnSpMk id="7" creationId="{58603F19-8D6A-C57A-7EDE-C0F184B13EB1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385CD9F-29EA-44EC-B5F7-A935F6927D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0D27DD-EAF0-4BBA-BEE9-258FDE1F9E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97313" y="0"/>
            <a:ext cx="2982912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95D0A37-C53B-4F33-BDAD-B44C045DBC00}" type="datetimeFigureOut">
              <a:rPr lang="en-US" altLang="en-US"/>
              <a:pPr>
                <a:defRPr/>
              </a:pPr>
              <a:t>7/10/24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A975E5-F1B4-4464-B2D2-BCF6841A1C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07438"/>
            <a:ext cx="2982913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4C6B27-6AB5-425B-851F-C00B76AA8C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97313" y="8707438"/>
            <a:ext cx="2982912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6D1338A-6251-4EC6-A332-CC01FC50A2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E947F0F-7DF9-4C61-B403-FA24556DE8E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A7F8FA87-F355-429E-AF91-2A8E4FC0560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82912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A4C4FC81-DB10-4A16-A22B-674112E47E7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84700" cy="3438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BA89D3AC-9823-43FF-BD24-1D2B361C97E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354513"/>
            <a:ext cx="5505450" cy="412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6BDA3594-E4C2-47D6-AF54-D47D33490E0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7438"/>
            <a:ext cx="2982913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906A6DA7-EBAF-478A-9B5B-4806946264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7438"/>
            <a:ext cx="2982912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DF38226-FB32-4DFB-91D7-72539348ED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09814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38226-FB32-4DFB-91D7-72539348ED98}" type="slidenum">
              <a:rPr lang="en-US" altLang="en-US" smtClean="0"/>
              <a:pPr>
                <a:defRPr/>
              </a:pPr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523189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38226-FB32-4DFB-91D7-72539348ED98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8690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38226-FB32-4DFB-91D7-72539348ED98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9302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38226-FB32-4DFB-91D7-72539348ED98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75550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38226-FB32-4DFB-91D7-72539348ED98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35520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38226-FB32-4DFB-91D7-72539348ED98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10574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38226-FB32-4DFB-91D7-72539348ED98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75286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38226-FB32-4DFB-91D7-72539348ED98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64281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38226-FB32-4DFB-91D7-72539348ED98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106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096C82CC-8932-4262-86E9-02382B8771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AE4F5C7C-42E7-4151-B2DE-F170C30947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02C03849-E730-4996-AF76-6E83E3A5DF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A517C20-9E8F-4189-80A9-AC04830AC6B4}" type="slidenum">
              <a:rPr lang="en-US" altLang="en-US" sz="1200">
                <a:latin typeface="Arial" panose="020B0604020202020204" pitchFamily="34" charset="0"/>
              </a:rPr>
              <a:pPr/>
              <a:t>18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402EAEC4-1642-4C96-BB22-626A60C94E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B24DD29C-81FC-449D-8FDE-F795CFD16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289DF61-5235-4012-AAC5-1F39ED7A88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F89C30A-7EB1-4577-AFF3-859DD2312E33}" type="slidenum">
              <a:rPr lang="en-US" altLang="en-US" sz="1200">
                <a:latin typeface="Arial" panose="020B0604020202020204" pitchFamily="34" charset="0"/>
              </a:rPr>
              <a:pPr/>
              <a:t>19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:a16="http://schemas.microsoft.com/office/drawing/2014/main" id="{C4859139-8EC9-0D09-2E7C-D56A55393DB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>
            <a:extLst>
              <a:ext uri="{FF2B5EF4-FFF2-40B4-BE49-F238E27FC236}">
                <a16:creationId xmlns:a16="http://schemas.microsoft.com/office/drawing/2014/main" id="{7ADC4795-8230-8A93-72AE-6FEA9B642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957EE58E-B220-A8A6-2B05-EE63F50E78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D65B8B0-3B2F-2B43-88B8-13BEDDE58283}" type="slidenum">
              <a:rPr lang="en-US" altLang="en-US" sz="1200">
                <a:latin typeface="Arial" panose="020B0604020202020204" pitchFamily="34" charset="0"/>
              </a:rPr>
              <a:pPr eaLnBrk="1" hangingPunct="1"/>
              <a:t>2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38226-FB32-4DFB-91D7-72539348ED98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48720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38226-FB32-4DFB-91D7-72539348ED98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6925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38226-FB32-4DFB-91D7-72539348ED98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95469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>
            <a:extLst>
              <a:ext uri="{FF2B5EF4-FFF2-40B4-BE49-F238E27FC236}">
                <a16:creationId xmlns:a16="http://schemas.microsoft.com/office/drawing/2014/main" id="{D22EEAE5-9B8F-F3F2-631A-A2C1C42DFDF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0" name="Notes Placeholder 2">
            <a:extLst>
              <a:ext uri="{FF2B5EF4-FFF2-40B4-BE49-F238E27FC236}">
                <a16:creationId xmlns:a16="http://schemas.microsoft.com/office/drawing/2014/main" id="{3B1DA4AE-287C-C475-CA63-1BD3EB708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7891" name="Slide Number Placeholder 3">
            <a:extLst>
              <a:ext uri="{FF2B5EF4-FFF2-40B4-BE49-F238E27FC236}">
                <a16:creationId xmlns:a16="http://schemas.microsoft.com/office/drawing/2014/main" id="{BF475FE6-44E3-10D5-A702-2F7A5F2672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67A5337-B948-E941-B926-1CBFD9803B59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23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>
            <a:extLst>
              <a:ext uri="{FF2B5EF4-FFF2-40B4-BE49-F238E27FC236}">
                <a16:creationId xmlns:a16="http://schemas.microsoft.com/office/drawing/2014/main" id="{A11AE644-6C89-071C-0885-BEC5AFC8ED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6" name="Notes Placeholder 2">
            <a:extLst>
              <a:ext uri="{FF2B5EF4-FFF2-40B4-BE49-F238E27FC236}">
                <a16:creationId xmlns:a16="http://schemas.microsoft.com/office/drawing/2014/main" id="{652F0BC8-3DF4-32CD-D872-50DE96670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1C4D827E-42FB-5D43-3156-55B1A1ED3A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4C8992F-1922-E245-A37E-2252313530A3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24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1449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1B9234BA-2F4E-4E01-B0BA-E1480F2719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EF48FCC2-9517-4F8E-9714-DF0A185F4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5BF7E2DC-041B-4132-8193-0FD39CAFCF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AFE212B8-B36C-4805-B633-478F33272E45}" type="slidenum">
              <a:rPr lang="en-US" altLang="en-US" sz="1200">
                <a:latin typeface="Arial" panose="020B0604020202020204" pitchFamily="34" charset="0"/>
              </a:rPr>
              <a:pPr/>
              <a:t>25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38226-FB32-4DFB-91D7-72539348ED98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32700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EC5B55F5-E969-464E-87E5-8E6410CE22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821430EC-2A01-4187-9C05-6951BA066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687BB10B-7666-4D45-B451-9B7A628D62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0BD5A98-4582-4A57-92DA-FFEF5AFAAC53}" type="slidenum">
              <a:rPr lang="en-US" altLang="en-US" sz="1200">
                <a:latin typeface="Arial" panose="020B0604020202020204" pitchFamily="34" charset="0"/>
              </a:rPr>
              <a:pPr/>
              <a:t>29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38226-FB32-4DFB-91D7-72539348ED98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8115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38226-FB32-4DFB-91D7-72539348ED98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0941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38226-FB32-4DFB-91D7-72539348ED98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17616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38226-FB32-4DFB-91D7-72539348ED98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0092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>
            <a:extLst>
              <a:ext uri="{FF2B5EF4-FFF2-40B4-BE49-F238E27FC236}">
                <a16:creationId xmlns:a16="http://schemas.microsoft.com/office/drawing/2014/main" id="{0025C28D-E37F-CFF0-A78F-030EF5EBA8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Notes Placeholder 2">
            <a:extLst>
              <a:ext uri="{FF2B5EF4-FFF2-40B4-BE49-F238E27FC236}">
                <a16:creationId xmlns:a16="http://schemas.microsoft.com/office/drawing/2014/main" id="{15A049CE-04EF-5AFE-DD2E-95B970464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0419" name="Slide Number Placeholder 3">
            <a:extLst>
              <a:ext uri="{FF2B5EF4-FFF2-40B4-BE49-F238E27FC236}">
                <a16:creationId xmlns:a16="http://schemas.microsoft.com/office/drawing/2014/main" id="{7CF1518C-BB79-3E66-BCEC-0709287B0D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97AD333-8B84-3348-B437-378121E4F6F2}" type="slidenum"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pPr/>
              <a:t>4</a:t>
            </a:fld>
            <a:endParaRPr lang="en-US" alt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38226-FB32-4DFB-91D7-72539348ED98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2046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38226-FB32-4DFB-91D7-72539348ED98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9239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38226-FB32-4DFB-91D7-72539348ED98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1666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38226-FB32-4DFB-91D7-72539348ED98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0830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38226-FB32-4DFB-91D7-72539348ED98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4754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BC11C819-4A31-4CAB-B5C2-1B16FDD06860}"/>
              </a:ext>
            </a:extLst>
          </p:cNvPr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6 h 1912"/>
              <a:gd name="T4" fmla="*/ 0 w 1588"/>
              <a:gd name="T5" fmla="*/ 2147483646 h 1912"/>
              <a:gd name="T6" fmla="*/ 0 w 1588"/>
              <a:gd name="T7" fmla="*/ 2147483646 h 1912"/>
              <a:gd name="T8" fmla="*/ 0 w 1588"/>
              <a:gd name="T9" fmla="*/ 2147483646 h 1912"/>
              <a:gd name="T10" fmla="*/ 0 w 1588"/>
              <a:gd name="T11" fmla="*/ 2147483646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304800"/>
            <a:ext cx="7772400" cy="1431925"/>
          </a:xfrm>
        </p:spPr>
        <p:txBody>
          <a:bodyPr anchor="b" anchorCtr="1"/>
          <a:lstStyle>
            <a:lvl1pPr algn="ctr"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5D2DF8-73DA-4546-A29F-C8EFEDF6750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D3B7CD-2B75-4DD9-B05F-20B7E0EAB6C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8B4DC90-111A-4343-A5B1-65B07CE00C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DAD3F6C-5C39-418D-857B-5FDEEF9D5743}"/>
              </a:ext>
            </a:extLst>
          </p:cNvPr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284209C-8DA0-4735-9C18-2B54F7D6BF8F}" type="datetime1">
              <a:rPr lang="en-US" altLang="en-US"/>
              <a:pPr>
                <a:defRPr/>
              </a:pPr>
              <a:t>7/10/24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3294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73E936-30CF-438E-8A88-FA1F1A6995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57045-5AEE-4E76-91D1-517347522D11}" type="datetime1">
              <a:rPr lang="en-US" altLang="en-US"/>
              <a:pPr>
                <a:defRPr/>
              </a:pPr>
              <a:t>7/10/24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C163D1-F98F-4E0F-9634-84F952D7C9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48A4BA-0ACA-4FC7-A92D-39647BC1A9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709B2-451B-4455-9EDA-773ED8C5DB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7056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D5945A-8C91-4519-BB16-F685A732CC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5F837-3F2B-4F0B-BBD5-7B9E9DFA79A5}" type="datetime1">
              <a:rPr lang="en-US" altLang="en-US"/>
              <a:pPr>
                <a:defRPr/>
              </a:pPr>
              <a:t>7/10/24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7FE349-3273-4CAE-9E2F-D2DCBA625B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419B76-69DC-4C4B-AB6D-DB9D2234A1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FA5BD-5403-4AAC-AA50-07F18FEFA5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3720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7578A6B-5AB9-41C3-9EA7-DE6E3DB8BB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72062-219C-4C6C-A7F5-D45A82822726}" type="datetime1">
              <a:rPr lang="en-US" altLang="en-US"/>
              <a:pPr>
                <a:defRPr/>
              </a:pPr>
              <a:t>7/10/24</a:t>
            </a:fld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2085422-D40D-4E2D-BF77-81E56542BE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6C3DCE4-B813-4037-A665-063B3F55AB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C5D19-0ED3-40CC-AB46-E1EF00DFDB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332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6DE944-0B37-4988-8A39-35610D282E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87A29-89C4-424F-AB19-DECCF04133D5}" type="datetime1">
              <a:rPr lang="en-US" altLang="en-US"/>
              <a:pPr>
                <a:defRPr/>
              </a:pPr>
              <a:t>7/10/24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7CDEAE-85D8-420D-BC7D-8EBA23ACD3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FE451B-A968-4909-97D4-82774204EC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3A2F0-FC72-4E73-B482-11D9708C7B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5072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BBB2775-1C3F-4C7C-AB29-9B7294B35B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A77C30-8563-4E9B-BD85-C593A2154EF9}" type="datetime1">
              <a:rPr lang="en-US" altLang="en-US"/>
              <a:pPr>
                <a:defRPr/>
              </a:pPr>
              <a:t>7/10/24</a:t>
            </a:fld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9CCA7F0-75E8-4699-9AF7-D94CEDC33A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CF18BD3-173C-41CF-A7C9-CEC195A72E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24002-19BE-4C1F-9FB3-50C285C1E8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3229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3D52F24-D741-47E8-86AF-C2E08BC8FD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7B2B0-13B1-4E9B-98EB-80A6AEFEC351}" type="datetime1">
              <a:rPr lang="en-US" altLang="en-US"/>
              <a:pPr>
                <a:defRPr/>
              </a:pPr>
              <a:t>7/10/24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8A4BFFD-81F9-4A67-BA2D-4A435167E3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1086580-4EB6-471B-9A43-939C4722FA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31B22-68A7-4188-ADEF-BFA01F4BD5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3792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AEEDD7D-DFEC-47CB-BA1A-7C527C2221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CFFEB-AFA0-4DEA-93B6-707E5014D8A4}" type="datetime1">
              <a:rPr lang="en-US" altLang="en-US"/>
              <a:pPr>
                <a:defRPr/>
              </a:pPr>
              <a:t>7/10/24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1341FCD-7595-42C1-99D9-0EFA2CDB7F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3DC1AC4-658C-4D39-B407-B11C51528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D299C-7964-44CF-ADE0-26273B75A0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552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1B71ED66-FA1B-4424-90BD-8AD886B7401E}"/>
              </a:ext>
            </a:extLst>
          </p:cNvPr>
          <p:cNvSpPr>
            <a:spLocks/>
          </p:cNvSpPr>
          <p:nvPr/>
        </p:nvSpPr>
        <p:spPr bwMode="auto">
          <a:xfrm>
            <a:off x="285750" y="2804160"/>
            <a:ext cx="1588" cy="3034666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304817"/>
            <a:ext cx="7772400" cy="1431925"/>
          </a:xfrm>
        </p:spPr>
        <p:txBody>
          <a:bodyPr anchor="b" anchorCtr="1"/>
          <a:lstStyle>
            <a:lvl1pPr algn="ctr"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AE2B0F-2D0C-4255-BB62-BCEFCA0AB09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5428A2B-6EDD-46B0-B376-FC4FCB5CBEB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30DBB9D-4C9A-47ED-A9DC-B2BDF9A8499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78F5DB5D-C1F5-45B1-A8BC-8D6BF035B58B}"/>
              </a:ext>
            </a:extLst>
          </p:cNvPr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66998E1-0CB8-45F4-8669-39E727BE2033}" type="datetime1">
              <a:rPr lang="en-US" altLang="en-US"/>
              <a:pPr/>
              <a:t>7/10/24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0767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A078BC-1E47-48ED-9E02-4E1B663DCD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C00C7F-88AF-4AD0-BEA9-F5AD448D90F3}" type="datetime1">
              <a:rPr lang="en-US" altLang="en-US"/>
              <a:pPr/>
              <a:t>7/10/24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A734CF-80AB-425A-9221-7E9E18DCCC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3AAC6A-5465-487B-9087-4350C8E003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3B140D-F0AC-4F70-81AD-B41ECEA3AF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4587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1E9077-F275-4347-910B-F2B4517B1A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A8AD1D-42AF-41CF-85D3-A7B854D84962}" type="datetime1">
              <a:rPr lang="en-US" altLang="en-US"/>
              <a:pPr/>
              <a:t>7/10/24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4B3EAE-287D-4001-BDF4-E7FBBF0C44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8D1C185-669A-4060-B938-FB007C0F9E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D67ED0-193B-491E-8EB7-6198575AF0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2377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09B3673-F01A-46CC-8B6A-37DCEED465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F5B7B-3109-4193-805D-47C5BF43A8E4}" type="datetime1">
              <a:rPr lang="en-US" altLang="en-US"/>
              <a:pPr>
                <a:defRPr/>
              </a:pPr>
              <a:t>7/10/24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F100CA-0DFC-4C46-AC80-72B3FD7884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AE42AC-3F7C-4870-A20D-6652345A44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74460-99FE-49BD-BEED-26E4A50E38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3233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4F2EB8-F71F-443D-8C4F-74B48354C2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C6B89C-7B61-437F-B2F7-72CE7D26D728}" type="datetime1">
              <a:rPr lang="en-US" altLang="en-US"/>
              <a:pPr/>
              <a:t>7/10/24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8DE1F8-B727-4A9B-922C-ACC28A120A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C3ABAB-7500-471E-9FA7-EBA3FC73DA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2AF641-5965-41E8-8D43-BBC1385232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6012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9339F61-85DC-40BF-B895-E72601B7BE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4B57A9-5A9C-4095-B29A-3FD6629BC076}" type="datetime1">
              <a:rPr lang="en-US" altLang="en-US"/>
              <a:pPr/>
              <a:t>7/10/24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42B7EBC-5E10-4A5A-9558-80DFC20985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5C7BB0A-46B7-4482-9AD2-C5399F612C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6A3347-90A5-41D1-A0CD-6BDE241F9B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6255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1B12DC1-AAAA-496C-9DA6-440E6FF6EA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9DB7F7-4A7E-4305-B390-A850F24BBD85}" type="datetime1">
              <a:rPr lang="en-US" altLang="en-US"/>
              <a:pPr/>
              <a:t>7/10/24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16D8C76-7055-4212-BCCA-BEF81FFBF0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5EE2CAF-C4A4-4755-9CB5-2D4F719399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BCB0B5-9978-4DB1-B9AA-82163A186D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12784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F4368C6-5557-4661-A413-544D761304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F56BB7-48CA-4147-B53A-6E8ABC19A1AB}" type="datetime1">
              <a:rPr lang="en-US" altLang="en-US"/>
              <a:pPr/>
              <a:t>7/10/24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AA43341-44BF-4973-9483-4AF02BEA9B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940E9C9-6D43-4F2A-BBC5-41F056A6B0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1CE2B-1AAB-40BB-8242-E769212B1B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7492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0CEA3B-EC2B-4889-B240-2E5D6C8368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E5CE09-93A3-4EA9-964D-BD9923877D15}" type="datetime1">
              <a:rPr lang="en-US" altLang="en-US"/>
              <a:pPr/>
              <a:t>7/10/24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C2A150-DAEF-49BA-8A32-153445B499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0F368D-2F28-43E3-B170-5DD13C37BB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A8A8CF-128B-4D23-B54D-E04597803C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01177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9E2729-09B2-4B8E-8D1E-D5C4DE2C10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0AA92F-58B8-43EA-8B92-C2907B61A430}" type="datetime1">
              <a:rPr lang="en-US" altLang="en-US"/>
              <a:pPr/>
              <a:t>7/10/24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3AB818-B400-4BDF-8E1C-03FCAA06F1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115BAE-DD25-479D-B52A-4CAC6DC790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43F6A7-12AA-4FFC-9DEE-E7D5156A01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5583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38C15EE-4F1F-45AF-A69F-E6655852CD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31495A-B3C3-4460-8465-EC6AD1E7B0D4}" type="datetime1">
              <a:rPr lang="en-US" altLang="en-US"/>
              <a:pPr/>
              <a:t>7/10/24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FCAAF4-A01F-4E83-88AA-B1C3D8235F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AA2F02-2A81-460D-AD49-F762ABCA03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83FB78-162B-4644-833D-A3503C65E2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2906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3"/>
            <a:ext cx="205740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3"/>
            <a:ext cx="6019800" cy="572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B0D88A-C27D-4F7C-B9A9-8E36D3766C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E85DC9-64BC-4758-BB08-3936B2E7021F}" type="datetime1">
              <a:rPr lang="en-US" altLang="en-US"/>
              <a:pPr/>
              <a:t>7/10/24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991788-1B67-491C-8C02-721431A567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895040-FA74-46AB-BE70-A7FBA1644A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792822-0FF4-4DF0-95AC-601F80B314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02213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3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05571D3-00FF-4B37-9CAE-578D59D42E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F9C272-BECA-4694-B1EA-D1948955EB00}" type="datetime1">
              <a:rPr lang="en-US" altLang="en-US"/>
              <a:pPr/>
              <a:t>7/10/24</a:t>
            </a:fld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FAACD32-8AEB-48C4-BD85-CB440F82A0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0420BA0-C5B3-4072-93F6-600B7AD214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556955-A10D-4669-9017-CFDE030B81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85922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3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BD55FC-1C8F-43F0-9182-1BA306F9E7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CF8C08-7404-4FAB-A371-BD41B49CEEC6}" type="datetime1">
              <a:rPr lang="en-US" altLang="en-US"/>
              <a:pPr/>
              <a:t>7/10/24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409F8A-9878-4210-9310-B3DC580548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A77A27-8448-441F-B8CB-D0A0E6E79C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B0B2B6-B288-4963-AE79-5915EC789C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3308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D1C4A6-6443-4FB4-9468-E493396147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9AEC0-2F2D-4137-9F2C-5C8FDE092F38}" type="datetime1">
              <a:rPr lang="en-US" altLang="en-US"/>
              <a:pPr>
                <a:defRPr/>
              </a:pPr>
              <a:t>7/10/24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5E7973-C2D7-400A-A973-81CA8E983D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86FD83-1A35-4CF8-BAF8-EBC8FE2CC6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901DE-A19A-45C5-84F7-0009CBFE95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17498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3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3B592F9-3DD5-429F-A5C6-7D2A883528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9EEA1-B7AB-459C-BE09-C30770E634B9}" type="datetime1">
              <a:rPr lang="en-US" altLang="en-US"/>
              <a:pPr/>
              <a:t>7/10/24</a:t>
            </a:fld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A85C38B-EBD7-42E7-B9FC-9311E3B872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948BE28-BC3C-428F-A924-0A90CEEBAB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DF9AE2-D739-453D-9666-65F0972CB8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44515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3"/>
            <a:ext cx="82296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842B2B9-A1F0-4479-90CA-C5FE77BC77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48FC57-4BB5-42D5-850D-8AFBDB73CC65}" type="datetime1">
              <a:rPr lang="en-US" altLang="en-US"/>
              <a:pPr/>
              <a:t>7/10/24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EED10B7-E5BE-4576-B9B3-D3771B24D8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A7770A7-5F9D-43A7-A2C3-55E8777CA3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A8454D-11AF-47FC-B923-B0DA46099A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88814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92103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B2D4D98-4132-4C3F-A305-E52BB2575B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971E35-FBBF-43CE-8D5E-6B6D82111F71}" type="datetime1">
              <a:rPr lang="en-US" altLang="en-US"/>
              <a:pPr/>
              <a:t>7/10/24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391B482-B2D9-4A5E-86E4-D7350DD633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6A3D585-9253-4200-9364-C919C5030D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99643F-C09F-4E04-B150-8DD3CCF672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7434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3D6D7D-18B3-4064-877E-4592439B3D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32EDA-A158-45BA-A03E-CEAE5110CF48}" type="datetime1">
              <a:rPr lang="en-US" altLang="en-US"/>
              <a:pPr>
                <a:defRPr/>
              </a:pPr>
              <a:t>7/10/24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C59C22-3973-44D8-A2FC-8D5437DE75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D2179A-F8EE-4B0A-B631-32273C8941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96C30-7049-4908-B292-DF2FB41689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1424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BC10C8A-E6A6-438D-B8F9-FE2129ABE5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168A1-5241-40B8-96BE-4A28016D63C3}" type="datetime1">
              <a:rPr lang="en-US" altLang="en-US"/>
              <a:pPr>
                <a:defRPr/>
              </a:pPr>
              <a:t>7/10/24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01ADC20-CB37-4278-A0C3-CA2B000580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5071F3C-653C-4D58-B920-6EE8796E6B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F2E5A-22B7-435D-965D-1C2E86D642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6971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55ABCC5-1392-4931-9E99-DDA9AE6617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76DCC-0328-4C84-82A7-1BC960042293}" type="datetime1">
              <a:rPr lang="en-US" altLang="en-US"/>
              <a:pPr>
                <a:defRPr/>
              </a:pPr>
              <a:t>7/10/24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1DA8955-15C1-4782-BB57-3EE92EA9EF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6ECF747-1950-4AF2-B98E-BF00D38E34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5C848-3065-448F-87DC-E8286F0F09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0876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2A73AEC-A118-4132-808A-BEF3036DC0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2512F-EA7B-4DCE-8A68-87FC3EA221DB}" type="datetime1">
              <a:rPr lang="en-US" altLang="en-US"/>
              <a:pPr>
                <a:defRPr/>
              </a:pPr>
              <a:t>7/10/24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254A6B8-87C0-4C48-B267-D6AD685215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71302A8-8680-49F0-99D5-915FA53D21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59AC4-40C2-4F3D-95B0-9CE9E42DB0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7490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045CAF-1610-4150-8AC9-543216DAEA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7C92C-38EF-494D-9D0D-A1E56C75CBF0}" type="datetime1">
              <a:rPr lang="en-US" altLang="en-US"/>
              <a:pPr>
                <a:defRPr/>
              </a:pPr>
              <a:t>7/10/24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207952-C127-4644-ADC4-1EC786E2F2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758139-A074-4A2D-8972-B5F4445B8A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ED8B04-F1D8-448F-9FCF-6095D5AC01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5119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8170DC-0526-418A-9B7C-7EDC38193D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52255-24D6-4AEC-978B-C91677BD3A08}" type="datetime1">
              <a:rPr lang="en-US" altLang="en-US"/>
              <a:pPr>
                <a:defRPr/>
              </a:pPr>
              <a:t>7/10/24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1CC21A-F510-43A5-B756-01E8D8A946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7983AD-1979-4CB0-B2F6-B9E4C19493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37AB9-B03B-44E5-BDEF-9AA42A6280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873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9B1A17A1-5DCE-46EC-ADF0-5A2D3421A2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A9ECD07B-A428-4845-9C21-19C1C826EB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44" name="Rectangle 4">
            <a:extLst>
              <a:ext uri="{FF2B5EF4-FFF2-40B4-BE49-F238E27FC236}">
                <a16:creationId xmlns:a16="http://schemas.microsoft.com/office/drawing/2014/main" id="{070C7112-5DE4-4B19-83A5-F2532BC794A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147E1B-0C52-4208-A60C-5BBF2943F02B}" type="datetime1">
              <a:rPr lang="en-US" altLang="en-US"/>
              <a:pPr>
                <a:defRPr/>
              </a:pPr>
              <a:t>7/10/24</a:t>
            </a:fld>
            <a:endParaRPr lang="en-US" altLang="en-US"/>
          </a:p>
        </p:txBody>
      </p:sp>
      <p:sp>
        <p:nvSpPr>
          <p:cNvPr id="61445" name="Rectangle 5">
            <a:extLst>
              <a:ext uri="{FF2B5EF4-FFF2-40B4-BE49-F238E27FC236}">
                <a16:creationId xmlns:a16="http://schemas.microsoft.com/office/drawing/2014/main" id="{067CD6E1-E368-4AD7-A636-D8F5FF9F309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6" name="Rectangle 6">
            <a:extLst>
              <a:ext uri="{FF2B5EF4-FFF2-40B4-BE49-F238E27FC236}">
                <a16:creationId xmlns:a16="http://schemas.microsoft.com/office/drawing/2014/main" id="{5654C7A3-C394-45E4-BAE5-18866A91342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99A7AE0-72DF-464A-BCE0-B925DF59E8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355" r:id="rId1"/>
    <p:sldLayoutId id="2147491340" r:id="rId2"/>
    <p:sldLayoutId id="2147491341" r:id="rId3"/>
    <p:sldLayoutId id="2147491342" r:id="rId4"/>
    <p:sldLayoutId id="2147491343" r:id="rId5"/>
    <p:sldLayoutId id="2147491344" r:id="rId6"/>
    <p:sldLayoutId id="2147491345" r:id="rId7"/>
    <p:sldLayoutId id="2147491346" r:id="rId8"/>
    <p:sldLayoutId id="2147491347" r:id="rId9"/>
    <p:sldLayoutId id="2147491348" r:id="rId10"/>
    <p:sldLayoutId id="2147491349" r:id="rId11"/>
    <p:sldLayoutId id="2147491350" r:id="rId12"/>
    <p:sldLayoutId id="2147491351" r:id="rId13"/>
    <p:sldLayoutId id="2147491352" r:id="rId14"/>
    <p:sldLayoutId id="2147491353" r:id="rId15"/>
    <p:sldLayoutId id="2147491354" r:id="rId1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MS PGothic" panose="020B0600070205080204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32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Tahoma" panose="020B0604030504040204" pitchFamily="34" charset="0"/>
        <a:buChar char="–"/>
        <a:defRPr sz="28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2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Tahoma" panose="020B0604030504040204" pitchFamily="34" charset="0"/>
        <a:buChar char="–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7D893572-3E88-43D5-9FDE-505EF66D4D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1466"/>
            <a:ext cx="8229600" cy="138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0041B280-6E02-4107-B6C4-55ABFE1D23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44" name="Rectangle 4">
            <a:extLst>
              <a:ext uri="{FF2B5EF4-FFF2-40B4-BE49-F238E27FC236}">
                <a16:creationId xmlns:a16="http://schemas.microsoft.com/office/drawing/2014/main" id="{0F9B02BC-E8BB-40CD-9F6C-007D40BDB9C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459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57FDA11F-B7C3-45E2-81DC-F1672467EAC6}" type="datetime1">
              <a:rPr lang="en-US" altLang="en-US"/>
              <a:pPr/>
              <a:t>7/10/24</a:t>
            </a:fld>
            <a:endParaRPr lang="en-US" altLang="en-US"/>
          </a:p>
        </p:txBody>
      </p:sp>
      <p:sp>
        <p:nvSpPr>
          <p:cNvPr id="61445" name="Rectangle 5">
            <a:extLst>
              <a:ext uri="{FF2B5EF4-FFF2-40B4-BE49-F238E27FC236}">
                <a16:creationId xmlns:a16="http://schemas.microsoft.com/office/drawing/2014/main" id="{73808CD5-75D8-41A9-8F95-1AD5E8E7362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4591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6" name="Rectangle 6">
            <a:extLst>
              <a:ext uri="{FF2B5EF4-FFF2-40B4-BE49-F238E27FC236}">
                <a16:creationId xmlns:a16="http://schemas.microsoft.com/office/drawing/2014/main" id="{CE9936E8-6F07-42EF-A7AA-B946860AC09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459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26AC0051-B7BE-45A0-B796-10442A1F44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315653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1374" r:id="rId1"/>
    <p:sldLayoutId id="2147491375" r:id="rId2"/>
    <p:sldLayoutId id="2147491376" r:id="rId3"/>
    <p:sldLayoutId id="2147491377" r:id="rId4"/>
    <p:sldLayoutId id="2147491378" r:id="rId5"/>
    <p:sldLayoutId id="2147491379" r:id="rId6"/>
    <p:sldLayoutId id="2147491380" r:id="rId7"/>
    <p:sldLayoutId id="2147491381" r:id="rId8"/>
    <p:sldLayoutId id="2147491382" r:id="rId9"/>
    <p:sldLayoutId id="2147491383" r:id="rId10"/>
    <p:sldLayoutId id="2147491384" r:id="rId11"/>
    <p:sldLayoutId id="2147491385" r:id="rId12"/>
    <p:sldLayoutId id="2147491386" r:id="rId13"/>
    <p:sldLayoutId id="2147491387" r:id="rId14"/>
    <p:sldLayoutId id="2147491388" r:id="rId15"/>
    <p:sldLayoutId id="2147491389" r:id="rId1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MS PGothic" panose="020B0600070205080204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32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Tahoma" panose="020B0604030504040204" pitchFamily="34" charset="0"/>
        <a:buChar char="–"/>
        <a:defRPr sz="28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2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Tahoma" panose="020B0604030504040204" pitchFamily="34" charset="0"/>
        <a:buChar char="–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7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6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6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42.png"/><Relationship Id="rId3" Type="http://schemas.openxmlformats.org/officeDocument/2006/relationships/image" Target="../media/image36.emf"/><Relationship Id="rId7" Type="http://schemas.openxmlformats.org/officeDocument/2006/relationships/image" Target="../media/image38.emf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700.png"/><Relationship Id="rId1" Type="http://schemas.openxmlformats.org/officeDocument/2006/relationships/slideLayout" Target="../slideLayouts/slideLayout18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40.emf"/><Relationship Id="rId5" Type="http://schemas.openxmlformats.org/officeDocument/2006/relationships/image" Target="../media/image37.emf"/><Relationship Id="rId15" Type="http://schemas.openxmlformats.org/officeDocument/2006/relationships/image" Target="../media/image44.png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39.emf"/><Relationship Id="rId1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4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jpe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5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5" Type="http://schemas.openxmlformats.org/officeDocument/2006/relationships/image" Target="../media/image56.emf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120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40.emf"/><Relationship Id="rId3" Type="http://schemas.openxmlformats.org/officeDocument/2006/relationships/image" Target="../media/image36.emf"/><Relationship Id="rId7" Type="http://schemas.openxmlformats.org/officeDocument/2006/relationships/image" Target="../media/image38.emf"/><Relationship Id="rId12" Type="http://schemas.openxmlformats.org/officeDocument/2006/relationships/oleObject" Target="../embeddings/oleObject11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39.emf"/><Relationship Id="rId5" Type="http://schemas.openxmlformats.org/officeDocument/2006/relationships/image" Target="../media/image37.e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6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physics.umass.edu/acfi/seminars-and-workshops/hadronic-probes-of-fundamental-symmetries/chiral-perturbation-theory-for-i-3" TargetMode="Externa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80.emf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77.emf"/><Relationship Id="rId12" Type="http://schemas.openxmlformats.org/officeDocument/2006/relationships/image" Target="../media/image68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79.emf"/><Relationship Id="rId5" Type="http://schemas.openxmlformats.org/officeDocument/2006/relationships/image" Target="../media/image76.e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78.emf"/><Relationship Id="rId14" Type="http://schemas.openxmlformats.org/officeDocument/2006/relationships/image" Target="../media/image81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13" Type="http://schemas.openxmlformats.org/officeDocument/2006/relationships/image" Target="../media/image82.emf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77.emf"/><Relationship Id="rId12" Type="http://schemas.openxmlformats.org/officeDocument/2006/relationships/image" Target="../media/image68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79.emf"/><Relationship Id="rId5" Type="http://schemas.openxmlformats.org/officeDocument/2006/relationships/image" Target="../media/image76.emf"/><Relationship Id="rId10" Type="http://schemas.openxmlformats.org/officeDocument/2006/relationships/oleObject" Target="../embeddings/oleObject19.bin"/><Relationship Id="rId4" Type="http://schemas.openxmlformats.org/officeDocument/2006/relationships/oleObject" Target="../embeddings/oleObject16.bin"/><Relationship Id="rId9" Type="http://schemas.openxmlformats.org/officeDocument/2006/relationships/image" Target="../media/image78.emf"/><Relationship Id="rId1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B50A22F-3F57-C49B-2309-6253ECB3AB6D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63C8FF8-957F-4BD6-B0E8-54582845ABCD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381000" y="609600"/>
            <a:ext cx="8610600" cy="654381"/>
          </a:xfrm>
        </p:spPr>
        <p:txBody>
          <a:bodyPr/>
          <a:lstStyle/>
          <a:p>
            <a:b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b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E</a:t>
            </a:r>
            <a:r>
              <a:rPr lang="en-US" sz="3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xperimental Status of </a:t>
            </a:r>
            <a:r>
              <a:rPr lang="el-GR" sz="3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η</a:t>
            </a:r>
            <a:r>
              <a:rPr lang="en-US" sz="3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Decays</a:t>
            </a:r>
            <a:br>
              <a:rPr lang="en-US" sz="3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3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443D6F-75ED-48B8-82E8-8B2BECF4076A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1371600" y="990600"/>
            <a:ext cx="6400800" cy="1752600"/>
          </a:xfrm>
        </p:spPr>
        <p:txBody>
          <a:bodyPr/>
          <a:lstStyle/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Liping Gan</a:t>
            </a: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University of North Carolina Wilmington</a:t>
            </a:r>
          </a:p>
          <a:p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818B0C-25EC-4B14-B1B7-6BB4374BB289}"/>
              </a:ext>
            </a:extLst>
          </p:cNvPr>
          <p:cNvSpPr txBox="1"/>
          <p:nvPr/>
        </p:nvSpPr>
        <p:spPr>
          <a:xfrm>
            <a:off x="1104900" y="2873276"/>
            <a:ext cx="7277100" cy="29238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Outline</a:t>
            </a:r>
          </a:p>
          <a:p>
            <a:pPr algn="ctr"/>
            <a:endParaRPr lang="en-US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Overview of </a:t>
            </a:r>
            <a:r>
              <a:rPr lang="el-GR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η 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and </a:t>
            </a:r>
            <a:r>
              <a:rPr lang="el-GR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ηꞌ 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Physics</a:t>
            </a:r>
          </a:p>
          <a:p>
            <a:endParaRPr lang="en-US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JLab Eta Factory (JEF) experiment and status</a:t>
            </a:r>
          </a:p>
          <a:p>
            <a:endParaRPr lang="en-US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Other new opportunities in the horizon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Summary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197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37"/>
    </mc:Choice>
    <mc:Fallback xmlns="">
      <p:transition spd="slow" advTm="2023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906F21A-AB7B-F893-27F8-0AF215CB5A7A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EEFE1CF-78E8-F69F-8074-5F04418EE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914400"/>
          </a:xfrm>
        </p:spPr>
        <p:txBody>
          <a:bodyPr/>
          <a:lstStyle/>
          <a:p>
            <a:pPr algn="ctr"/>
            <a:r>
              <a:rPr lang="en-US" sz="2800">
                <a:solidFill>
                  <a:schemeClr val="bg2">
                    <a:lumMod val="60000"/>
                    <a:lumOff val="40000"/>
                  </a:schemeClr>
                </a:solidFill>
                <a:latin typeface="Helvetica" pitchFamily="2" charset="0"/>
              </a:rPr>
              <a:t>Class II: P-, CP-Violation via Scalar Operators (cont.)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694D67-EFCF-6760-E94F-6C65AD7F0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05550"/>
            <a:ext cx="2133600" cy="476250"/>
          </a:xfrm>
        </p:spPr>
        <p:txBody>
          <a:bodyPr/>
          <a:lstStyle/>
          <a:p>
            <a:fld id="{7AB0B2B6-B288-4963-AE79-5915EC789C6F}" type="slidenum">
              <a:rPr lang="en-US" altLang="en-US" smtClean="0">
                <a:solidFill>
                  <a:srgbClr val="000000"/>
                </a:solidFill>
              </a:rPr>
              <a:pPr/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1487EAD-A6D6-A714-2027-C497114C1232}"/>
                  </a:ext>
                </a:extLst>
              </p:cNvPr>
              <p:cNvSpPr txBox="1"/>
              <p:nvPr/>
            </p:nvSpPr>
            <p:spPr>
              <a:xfrm>
                <a:off x="228600" y="1273315"/>
                <a:ext cx="8915400" cy="734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rgbClr val="000000"/>
                    </a:solidFill>
                    <a:latin typeface="Helvetica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>
                    <a:solidFill>
                      <a:srgbClr val="000000"/>
                    </a:solidFill>
                    <a:latin typeface="Helvetica" pitchFamily="2" charset="0"/>
                  </a:rPr>
                  <a:t>-polarization asymmetry  in</a:t>
                </a:r>
                <a:r>
                  <a:rPr lang="en-US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>
                    <a:solidFill>
                      <a:srgbClr val="000000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>
                    <a:solidFill>
                      <a:srgbClr val="000000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>
                  <a:solidFill>
                    <a:srgbClr val="000000"/>
                  </a:solidFill>
                </a:endParaRPr>
              </a:p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1487EAD-A6D6-A714-2027-C497114C12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273315"/>
                <a:ext cx="8915400" cy="734240"/>
              </a:xfrm>
              <a:prstGeom prst="rect">
                <a:avLst/>
              </a:prstGeom>
              <a:blipFill>
                <a:blip r:embed="rId3"/>
                <a:stretch>
                  <a:fillRect l="-712" t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0BC2A4D2-9237-EEF7-28AA-0999AD470B15}"/>
              </a:ext>
            </a:extLst>
          </p:cNvPr>
          <p:cNvSpPr txBox="1"/>
          <p:nvPr/>
        </p:nvSpPr>
        <p:spPr>
          <a:xfrm>
            <a:off x="304800" y="4191000"/>
            <a:ext cx="906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Helvetica" pitchFamily="2" charset="0"/>
              </a:rPr>
              <a:t>Angular asymmetry in decay planes: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91171D-CFE2-C2A8-98A1-FEB2C56C6650}"/>
              </a:ext>
            </a:extLst>
          </p:cNvPr>
          <p:cNvSpPr txBox="1"/>
          <p:nvPr/>
        </p:nvSpPr>
        <p:spPr>
          <a:xfrm>
            <a:off x="954695" y="1653370"/>
            <a:ext cx="2819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JHEP 01, 031 (2019) </a:t>
            </a:r>
          </a:p>
          <a:p>
            <a:r>
              <a:rPr lang="en-US" sz="160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hep-</a:t>
            </a:r>
            <a:r>
              <a:rPr lang="en-US" sz="1600" err="1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ph</a:t>
            </a:r>
            <a:r>
              <a:rPr lang="en-US" sz="160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/0202002</a:t>
            </a:r>
          </a:p>
          <a:p>
            <a:endParaRPr lang="en-US" sz="1400">
              <a:solidFill>
                <a:schemeClr val="accent6">
                  <a:lumMod val="75000"/>
                </a:schemeClr>
              </a:solidFill>
              <a:latin typeface="Helvetica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CB6172-0AA9-E634-67EC-4E780AE0C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31" y="5181600"/>
            <a:ext cx="3643669" cy="13957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5DBA77-FB7B-4729-A27A-0F799AFDAA84}"/>
                  </a:ext>
                </a:extLst>
              </p:cNvPr>
              <p:cNvSpPr txBox="1"/>
              <p:nvPr/>
            </p:nvSpPr>
            <p:spPr>
              <a:xfrm>
                <a:off x="1026622" y="4876800"/>
                <a:ext cx="4688378" cy="4129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5DBA77-FB7B-4729-A27A-0F799AFDAA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622" y="4876800"/>
                <a:ext cx="4688378" cy="412934"/>
              </a:xfrm>
              <a:prstGeom prst="rect">
                <a:avLst/>
              </a:prstGeom>
              <a:blipFill>
                <a:blip r:embed="rId5"/>
                <a:stretch>
                  <a:fillRect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784F508-878F-8868-1B39-7C2DBC39EBF3}"/>
                  </a:ext>
                </a:extLst>
              </p:cNvPr>
              <p:cNvSpPr txBox="1"/>
              <p:nvPr/>
            </p:nvSpPr>
            <p:spPr>
              <a:xfrm>
                <a:off x="2819400" y="4876800"/>
                <a:ext cx="4688378" cy="4264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(′)</m:t>
                          </m:r>
                        </m:sup>
                      </m:sSup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784F508-878F-8868-1B39-7C2DBC39E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4876800"/>
                <a:ext cx="4688378" cy="426463"/>
              </a:xfrm>
              <a:prstGeom prst="rect">
                <a:avLst/>
              </a:prstGeom>
              <a:blipFill>
                <a:blip r:embed="rId6"/>
                <a:stretch>
                  <a:fillRect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B83EFB77-D7E7-1FAD-9CD3-4FD861A145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8600" y="5410200"/>
            <a:ext cx="3009900" cy="5969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1461522-7C13-8C90-4846-62EDC117BACB}"/>
              </a:ext>
            </a:extLst>
          </p:cNvPr>
          <p:cNvSpPr/>
          <p:nvPr/>
        </p:nvSpPr>
        <p:spPr bwMode="auto">
          <a:xfrm>
            <a:off x="539750" y="4724400"/>
            <a:ext cx="3270250" cy="1977280"/>
          </a:xfrm>
          <a:prstGeom prst="rect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3750CB-29CD-A9B5-4CBF-A8DEA3E944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4913" y="4575921"/>
            <a:ext cx="2059088" cy="182487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C6EAFD1-6C72-C50E-A0E3-C82AB0410B29}"/>
              </a:ext>
            </a:extLst>
          </p:cNvPr>
          <p:cNvSpPr/>
          <p:nvPr/>
        </p:nvSpPr>
        <p:spPr bwMode="auto">
          <a:xfrm>
            <a:off x="4044950" y="4804520"/>
            <a:ext cx="3009900" cy="1824880"/>
          </a:xfrm>
          <a:prstGeom prst="rect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B51C13-60EB-8056-1C54-087A6201A4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175" y="2286000"/>
            <a:ext cx="2819399" cy="17476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82BDA8-A870-7242-5AE3-2C2EFB8F20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8018" y="2374255"/>
            <a:ext cx="3592982" cy="125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2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320EB12-663A-1BBD-7151-C365E99E8A49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EEFE1CF-78E8-F69F-8074-5F04418EE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914400"/>
          </a:xfrm>
        </p:spPr>
        <p:txBody>
          <a:bodyPr/>
          <a:lstStyle/>
          <a:p>
            <a:pPr algn="ctr"/>
            <a:r>
              <a:rPr lang="en-US" sz="2800">
                <a:solidFill>
                  <a:schemeClr val="bg2">
                    <a:lumMod val="60000"/>
                    <a:lumOff val="40000"/>
                  </a:schemeClr>
                </a:solidFill>
                <a:latin typeface="Helvetica" pitchFamily="2" charset="0"/>
              </a:rPr>
              <a:t>Class III: C- and CP-Violation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694D67-EFCF-6760-E94F-6C65AD7F0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B2B6-B288-4963-AE79-5915EC789C6F}" type="slidenum">
              <a:rPr lang="en-US" altLang="en-US" smtClean="0">
                <a:solidFill>
                  <a:srgbClr val="000000"/>
                </a:solidFill>
              </a:rPr>
              <a:pPr/>
              <a:t>11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4A27A9-EEFF-58FF-C3E7-F717BCBC5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968188"/>
            <a:ext cx="7696200" cy="543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086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42AEF39-2B6B-EC3E-0A94-4FC288094572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EEFE1CF-78E8-F69F-8074-5F04418EEEF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28600" y="191636"/>
                <a:ext cx="8839200" cy="722763"/>
              </a:xfrm>
            </p:spPr>
            <p:txBody>
              <a:bodyPr/>
              <a:lstStyle/>
              <a:p>
                <a:pPr algn="ctr"/>
                <a:r>
                  <a:rPr lang="en-US" sz="240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Helvetica" pitchFamily="2" charset="0"/>
                  </a:rPr>
                  <a:t>Class III: C- and CP-Violation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en-US" sz="2400" i="1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40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Helvetica" pitchFamily="2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i="1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400" i="1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endParaRPr lang="en-US" sz="2400">
                  <a:solidFill>
                    <a:schemeClr val="bg2">
                      <a:lumMod val="60000"/>
                      <a:lumOff val="40000"/>
                    </a:schemeClr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EEFE1CF-78E8-F69F-8074-5F04418EEE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28600" y="191636"/>
                <a:ext cx="8839200" cy="722763"/>
              </a:xfrm>
              <a:blipFill>
                <a:blip r:embed="rId3"/>
                <a:stretch>
                  <a:fillRect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694D67-EFCF-6760-E94F-6C65AD7F0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B2B6-B288-4963-AE79-5915EC789C6F}" type="slidenum">
              <a:rPr lang="en-US" altLang="en-US" smtClean="0">
                <a:solidFill>
                  <a:srgbClr val="000000"/>
                </a:solidFill>
              </a:rPr>
              <a:pPr/>
              <a:t>12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A66684-FA39-5B19-A1C3-A41285D37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914400"/>
            <a:ext cx="8321040" cy="1200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15E753-D9A4-F7A7-263A-4AC1D56C13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2057400"/>
            <a:ext cx="2886560" cy="22490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103ACC-8496-639F-EFA3-7764DBC796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1981200"/>
            <a:ext cx="2859241" cy="22490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1824C2-5D2D-1B46-975B-68174A2B09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2220" y="1981200"/>
            <a:ext cx="2717979" cy="2184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BAF1D3-DD08-AEAD-DAEA-9454AB3B17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4292600"/>
            <a:ext cx="5795818" cy="50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F0081DD-445A-70C0-F20B-2E7D82ACC479}"/>
                  </a:ext>
                </a:extLst>
              </p:cNvPr>
              <p:cNvSpPr txBox="1"/>
              <p:nvPr/>
            </p:nvSpPr>
            <p:spPr>
              <a:xfrm>
                <a:off x="457201" y="5029200"/>
                <a:ext cx="8686799" cy="1631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chemeClr val="bg2">
                      <a:lumMod val="60000"/>
                      <a:lumOff val="40000"/>
                    </a:schemeClr>
                  </a:buClr>
                  <a:buSzPct val="128000"/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CP-violation from these processes is not bounded by EDM.</a:t>
                </a:r>
              </a:p>
              <a:p>
                <a:pPr>
                  <a:buClr>
                    <a:schemeClr val="bg2">
                      <a:lumMod val="60000"/>
                      <a:lumOff val="40000"/>
                    </a:schemeClr>
                  </a:buClr>
                  <a:buSzPct val="128000"/>
                </a:pPr>
                <a:endParaRPr lang="en-US">
                  <a:solidFill>
                    <a:srgbClr val="000000"/>
                  </a:solidFill>
                  <a:effectLst/>
                  <a:latin typeface="Helvetica" pitchFamily="2" charset="0"/>
                </a:endParaRPr>
              </a:p>
              <a:p>
                <a:pPr marL="342900" indent="-342900">
                  <a:buClr>
                    <a:schemeClr val="bg2">
                      <a:lumMod val="60000"/>
                      <a:lumOff val="40000"/>
                    </a:schemeClr>
                  </a:buClr>
                  <a:buSzPct val="128000"/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Complementary to </a:t>
                </a:r>
                <a:r>
                  <a:rPr lang="en-US" err="1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nEDM</a:t>
                </a:r>
                <a:r>
                  <a:rPr lang="en-US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 searches even in the case of T and P odd observables, since the flavor structure of the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is different from the nucleus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F0081DD-445A-70C0-F20B-2E7D82ACC4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1" y="5029200"/>
                <a:ext cx="8686799" cy="1631216"/>
              </a:xfrm>
              <a:prstGeom prst="rect">
                <a:avLst/>
              </a:prstGeom>
              <a:blipFill>
                <a:blip r:embed="rId9"/>
                <a:stretch>
                  <a:fillRect l="-1170" t="-7752" b="-5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6031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FD4AB34-89A0-728D-3E65-AEA45CC10766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7B0A6-2667-312F-B07A-B240F0DE7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B2B6-B288-4963-AE79-5915EC789C6F}" type="slidenum">
              <a:rPr lang="en-US" altLang="en-US" smtClean="0">
                <a:solidFill>
                  <a:srgbClr val="000000"/>
                </a:solidFill>
              </a:rPr>
              <a:pPr/>
              <a:t>13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282A01-DA19-B193-688D-61DA8DFB5B66}"/>
              </a:ext>
            </a:extLst>
          </p:cNvPr>
          <p:cNvSpPr txBox="1"/>
          <p:nvPr/>
        </p:nvSpPr>
        <p:spPr>
          <a:xfrm>
            <a:off x="4205035" y="3962400"/>
            <a:ext cx="4786565" cy="2369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Helvetica" pitchFamily="2" charset="0"/>
              </a:rPr>
              <a:t>Dark Sector </a:t>
            </a:r>
          </a:p>
          <a:p>
            <a:pPr algn="ctr"/>
            <a:endParaRPr lang="en-US" sz="2400" dirty="0">
              <a:solidFill>
                <a:srgbClr val="000000"/>
              </a:solidFill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New gauge forces, bosons and fermions beyond SM.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The stability of dark matter can be explained by the dark charge conservation.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F4CD4A-F536-FD9C-5DF9-6A0F8C2E1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63" y="3276600"/>
            <a:ext cx="2516390" cy="3111936"/>
          </a:xfrm>
          <a:prstGeom prst="rect">
            <a:avLst/>
          </a:prstGeom>
        </p:spPr>
      </p:pic>
      <p:pic>
        <p:nvPicPr>
          <p:cNvPr id="4" name="Picture 3" descr="A Billion Tiny Pendulums Could Detect the Universe's Missing Mass | NIST">
            <a:extLst>
              <a:ext uri="{FF2B5EF4-FFF2-40B4-BE49-F238E27FC236}">
                <a16:creationId xmlns:a16="http://schemas.microsoft.com/office/drawing/2014/main" id="{EB8BFACD-3538-B2BF-AF42-18979E9BC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896552"/>
            <a:ext cx="3810000" cy="285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FA4D6BF-E5C7-0B3B-A121-87FBDF6B5F96}"/>
              </a:ext>
            </a:extLst>
          </p:cNvPr>
          <p:cNvSpPr txBox="1">
            <a:spLocks/>
          </p:cNvSpPr>
          <p:nvPr/>
        </p:nvSpPr>
        <p:spPr bwMode="auto">
          <a:xfrm>
            <a:off x="457200" y="76200"/>
            <a:ext cx="8229600" cy="622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9pPr>
          </a:lstStyle>
          <a:p>
            <a:pPr algn="ctr"/>
            <a:r>
              <a:rPr lang="en-US" sz="3200" kern="0" dirty="0">
                <a:solidFill>
                  <a:schemeClr val="bg2">
                    <a:lumMod val="60000"/>
                    <a:lumOff val="40000"/>
                  </a:schemeClr>
                </a:solidFill>
                <a:latin typeface="Helvetica" pitchFamily="2" charset="0"/>
              </a:rPr>
              <a:t>BSM Physics in Dark Sector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B63335C-B8DC-5313-FD33-6C391EDDE31E}"/>
              </a:ext>
            </a:extLst>
          </p:cNvPr>
          <p:cNvCxnSpPr/>
          <p:nvPr/>
        </p:nvCxnSpPr>
        <p:spPr bwMode="auto">
          <a:xfrm flipV="1">
            <a:off x="3030953" y="3048000"/>
            <a:ext cx="2150647" cy="1066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F6D5508-1566-C5FB-8C89-08051C5048BD}"/>
              </a:ext>
            </a:extLst>
          </p:cNvPr>
          <p:cNvCxnSpPr/>
          <p:nvPr/>
        </p:nvCxnSpPr>
        <p:spPr bwMode="auto">
          <a:xfrm flipH="1" flipV="1">
            <a:off x="6172200" y="2819400"/>
            <a:ext cx="1752600" cy="114300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49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601CDCC-C34D-E6E4-3B75-5F2E1E933715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524B2CA-7C90-9845-1975-6A0DE2B0D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749303"/>
            <a:ext cx="8229600" cy="622297"/>
          </a:xfrm>
        </p:spPr>
        <p:txBody>
          <a:bodyPr/>
          <a:lstStyle/>
          <a:p>
            <a:pPr algn="ctr"/>
            <a:r>
              <a:rPr lang="en-US" sz="3200">
                <a:solidFill>
                  <a:schemeClr val="bg2">
                    <a:lumMod val="60000"/>
                    <a:lumOff val="40000"/>
                  </a:schemeClr>
                </a:solidFill>
                <a:latin typeface="Helvetica" pitchFamily="2" charset="0"/>
              </a:rPr>
              <a:t>Where to Search for Dark Matter?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7B0A6-2667-312F-B07A-B240F0DE7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B2B6-B288-4963-AE79-5915EC789C6F}" type="slidenum">
              <a:rPr lang="en-US" altLang="en-US" smtClean="0">
                <a:solidFill>
                  <a:srgbClr val="000000"/>
                </a:solidFill>
              </a:rPr>
              <a:pPr/>
              <a:t>14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E953A5-698F-81DE-53C2-871CB113B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1600200"/>
            <a:ext cx="8801100" cy="3550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FEBBBA-B5FC-2AF1-19D0-B7FB7EBF4A38}"/>
              </a:ext>
            </a:extLst>
          </p:cNvPr>
          <p:cNvSpPr txBox="1"/>
          <p:nvPr/>
        </p:nvSpPr>
        <p:spPr>
          <a:xfrm>
            <a:off x="1219200" y="5791200"/>
            <a:ext cx="6896100" cy="40011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Sub-GeV region represents a good discovery opportunity</a:t>
            </a:r>
          </a:p>
        </p:txBody>
      </p:sp>
      <p:sp>
        <p:nvSpPr>
          <p:cNvPr id="4" name="Up Arrow 3">
            <a:extLst>
              <a:ext uri="{FF2B5EF4-FFF2-40B4-BE49-F238E27FC236}">
                <a16:creationId xmlns:a16="http://schemas.microsoft.com/office/drawing/2014/main" id="{63EEAA36-4623-F345-A6A6-9E87EA696131}"/>
              </a:ext>
            </a:extLst>
          </p:cNvPr>
          <p:cNvSpPr/>
          <p:nvPr/>
        </p:nvSpPr>
        <p:spPr bwMode="auto">
          <a:xfrm>
            <a:off x="4114800" y="4114800"/>
            <a:ext cx="304800" cy="16764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47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8FAEA5B-059F-12AB-77F3-49378833B0C3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C997068-5A44-4DA1-AB7E-0A01DF3A6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92100"/>
            <a:ext cx="8229600" cy="393700"/>
          </a:xfrm>
        </p:spPr>
        <p:txBody>
          <a:bodyPr/>
          <a:lstStyle/>
          <a:p>
            <a:pPr algn="ctr">
              <a:defRPr/>
            </a:pPr>
            <a:r>
              <a:rPr lang="en-US" altLang="en-US" sz="2800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Landscape of BSM Physics Search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71844C-DEA5-429C-92EB-3D128EAF6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fld id="{2FBC9156-3A6A-4721-88DF-D1D28177DD26}" type="slidenum">
              <a:rPr lang="en-US" altLang="en-US" sz="140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15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0F6273-0DA1-43EB-8362-7ECFA0FE9DCD}"/>
              </a:ext>
            </a:extLst>
          </p:cNvPr>
          <p:cNvSpPr txBox="1"/>
          <p:nvPr/>
        </p:nvSpPr>
        <p:spPr>
          <a:xfrm>
            <a:off x="381000" y="5237163"/>
            <a:ext cx="8686800" cy="10160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Complementary to other types of experiments, </a:t>
            </a:r>
            <a:r>
              <a:rPr lang="el-G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η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/</a:t>
            </a:r>
            <a:r>
              <a:rPr lang="el-G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ηꞌ</a:t>
            </a:r>
            <a:r>
              <a:rPr lang="en-US" altLang="ja-JP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decays offer unique sensitivity for sub-GeV new physics that are flavor-conserving, light quark-coupling, PC-conserving.  </a:t>
            </a:r>
            <a:endParaRPr lang="en-US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F7AB68-3B9D-4677-B395-DCADD08D1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916836"/>
            <a:ext cx="6477000" cy="387851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DBE4AC7-E76E-4277-BB55-E59268E10C03}"/>
              </a:ext>
            </a:extLst>
          </p:cNvPr>
          <p:cNvCxnSpPr>
            <a:cxnSpLocks/>
          </p:cNvCxnSpPr>
          <p:nvPr/>
        </p:nvCxnSpPr>
        <p:spPr bwMode="auto">
          <a:xfrm flipV="1">
            <a:off x="381000" y="4114800"/>
            <a:ext cx="160020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85007E6-2F71-49CD-8DBF-19C05CC24477}"/>
              </a:ext>
            </a:extLst>
          </p:cNvPr>
          <p:cNvSpPr txBox="1"/>
          <p:nvPr/>
        </p:nvSpPr>
        <p:spPr>
          <a:xfrm>
            <a:off x="7467600" y="2140644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arXiv:1504.04855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424DF6-71D4-822C-74C0-A7B45C352CFC}"/>
              </a:ext>
            </a:extLst>
          </p:cNvPr>
          <p:cNvSpPr txBox="1"/>
          <p:nvPr/>
        </p:nvSpPr>
        <p:spPr>
          <a:xfrm rot="19708207">
            <a:off x="23471" y="4264165"/>
            <a:ext cx="16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η</a:t>
            </a:r>
            <a:r>
              <a:rPr lang="en-US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/</a:t>
            </a:r>
            <a:r>
              <a:rPr lang="el-GR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ηꞌ</a:t>
            </a:r>
            <a:r>
              <a:rPr lang="en-US" altLang="ja-JP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97"/>
    </mc:Choice>
    <mc:Fallback xmlns="">
      <p:transition spd="slow" advTm="5229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6866182-4FD7-50CE-8E6A-1CCA8A1283CA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1595D8D-CD5A-F6B8-5E42-6406CF01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2100"/>
            <a:ext cx="8305800" cy="622300"/>
          </a:xfrm>
        </p:spPr>
        <p:txBody>
          <a:bodyPr/>
          <a:lstStyle/>
          <a:p>
            <a:pPr algn="ctr">
              <a:defRPr/>
            </a:pPr>
            <a:r>
              <a:rPr lang="en-US" sz="2800" dirty="0">
                <a:solidFill>
                  <a:srgbClr val="0000FF"/>
                </a:solidFill>
                <a:latin typeface="Helvetica"/>
                <a:ea typeface="MS Mincho" charset="0"/>
                <a:cs typeface="Helvetica"/>
                <a:sym typeface="Symbol" charset="0"/>
              </a:rPr>
              <a:t>Portals Coupling SM and Dark Sector </a:t>
            </a:r>
            <a:br>
              <a:rPr lang="en-US" sz="2800" dirty="0">
                <a:solidFill>
                  <a:srgbClr val="0000FF"/>
                </a:solidFill>
                <a:latin typeface="Helvetica"/>
                <a:cs typeface="Helvetica"/>
              </a:rPr>
            </a:b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0C542-D977-33D9-F65C-2C0DEA766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00FD2ED-3137-2149-9E3B-9712CFC439E8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16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628" name="Oval 6">
            <a:extLst>
              <a:ext uri="{FF2B5EF4-FFF2-40B4-BE49-F238E27FC236}">
                <a16:creationId xmlns:a16="http://schemas.microsoft.com/office/drawing/2014/main" id="{D7455FB4-4144-6212-F666-E0E593607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43" y="827028"/>
            <a:ext cx="1752600" cy="1600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dirty="0"/>
          </a:p>
        </p:txBody>
      </p:sp>
      <p:sp>
        <p:nvSpPr>
          <p:cNvPr id="26629" name="Oval 7">
            <a:extLst>
              <a:ext uri="{FF2B5EF4-FFF2-40B4-BE49-F238E27FC236}">
                <a16:creationId xmlns:a16="http://schemas.microsoft.com/office/drawing/2014/main" id="{9C0C250D-ABB2-9E60-1A02-1CAD43CEC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4325" y="838200"/>
            <a:ext cx="1676400" cy="1676400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dirty="0"/>
          </a:p>
        </p:txBody>
      </p:sp>
      <p:sp>
        <p:nvSpPr>
          <p:cNvPr id="26630" name="TextBox 8">
            <a:extLst>
              <a:ext uri="{FF2B5EF4-FFF2-40B4-BE49-F238E27FC236}">
                <a16:creationId xmlns:a16="http://schemas.microsoft.com/office/drawing/2014/main" id="{043E41FB-F018-D43A-FAC5-B71049C78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779" y="1390460"/>
            <a:ext cx="175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dirty="0">
                <a:solidFill>
                  <a:srgbClr val="000000"/>
                </a:solidFill>
                <a:latin typeface="Helvetica" pitchFamily="2" charset="0"/>
              </a:rPr>
              <a:t>Standard Model:</a:t>
            </a:r>
          </a:p>
          <a:p>
            <a:pPr algn="ctr" eaLnBrk="1" hangingPunct="1"/>
            <a:endParaRPr lang="en-US" altLang="en-US" sz="14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6631" name="TextBox 11">
            <a:extLst>
              <a:ext uri="{FF2B5EF4-FFF2-40B4-BE49-F238E27FC236}">
                <a16:creationId xmlns:a16="http://schemas.microsoft.com/office/drawing/2014/main" id="{F14B234E-310A-1BE7-4762-02A719364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371600"/>
            <a:ext cx="19050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dirty="0">
                <a:solidFill>
                  <a:srgbClr val="000000"/>
                </a:solidFill>
                <a:latin typeface="Helvetica" pitchFamily="2" charset="0"/>
              </a:rPr>
              <a:t>Dark Sector:</a:t>
            </a:r>
          </a:p>
          <a:p>
            <a:pPr algn="ctr" eaLnBrk="1" hangingPunct="1"/>
            <a:r>
              <a:rPr lang="en-US" altLang="en-US" sz="1400" dirty="0">
                <a:solidFill>
                  <a:srgbClr val="000000"/>
                </a:solidFill>
                <a:latin typeface="Helvetica" pitchFamily="2" charset="0"/>
              </a:rPr>
              <a:t>Gauge Interactions?</a:t>
            </a:r>
          </a:p>
          <a:p>
            <a:pPr algn="ctr" eaLnBrk="1" hangingPunct="1"/>
            <a:r>
              <a:rPr lang="en-US" altLang="en-US" sz="1400" dirty="0">
                <a:solidFill>
                  <a:srgbClr val="000000"/>
                </a:solidFill>
                <a:latin typeface="Helvetica" pitchFamily="2" charset="0"/>
              </a:rPr>
              <a:t>Dark matter?</a:t>
            </a:r>
          </a:p>
        </p:txBody>
      </p:sp>
      <p:pic>
        <p:nvPicPr>
          <p:cNvPr id="26632" name="Picture 9">
            <a:extLst>
              <a:ext uri="{FF2B5EF4-FFF2-40B4-BE49-F238E27FC236}">
                <a16:creationId xmlns:a16="http://schemas.microsoft.com/office/drawing/2014/main" id="{5F80F416-8129-8DC9-A3E3-DA1060721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092" y="1534922"/>
            <a:ext cx="81915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E57AF4E-FE56-F9BA-310E-09DDA55B7007}"/>
              </a:ext>
            </a:extLst>
          </p:cNvPr>
          <p:cNvSpPr txBox="1"/>
          <p:nvPr/>
        </p:nvSpPr>
        <p:spPr>
          <a:xfrm>
            <a:off x="304800" y="3168650"/>
            <a:ext cx="1828800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Portals:    </a:t>
            </a:r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vector</a:t>
            </a:r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Scalar</a:t>
            </a:r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Fermion</a:t>
            </a:r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ALP </a:t>
            </a:r>
            <a:r>
              <a:rPr lang="en-US" sz="2400" dirty="0">
                <a:solidFill>
                  <a:schemeClr val="bg1">
                    <a:lumMod val="60000"/>
                    <a:lumOff val="40000"/>
                  </a:schemeClr>
                </a:solidFill>
                <a:latin typeface="Helvetica"/>
                <a:ea typeface="ＭＳ Ｐゴシック" charset="0"/>
                <a:cs typeface="Helvetica"/>
              </a:rPr>
              <a:t> </a:t>
            </a:r>
          </a:p>
          <a:p>
            <a:pPr>
              <a:defRPr/>
            </a:pPr>
            <a:endParaRPr lang="en-US" dirty="0">
              <a:solidFill>
                <a:srgbClr val="FF0000"/>
              </a:solidFill>
              <a:latin typeface="Helvetica"/>
              <a:ea typeface="ＭＳ Ｐゴシック" charset="0"/>
              <a:cs typeface="Helvetica"/>
            </a:endParaRP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 </a:t>
            </a:r>
            <a:r>
              <a:rPr lang="en-US" dirty="0">
                <a:solidFill>
                  <a:schemeClr val="bg1">
                    <a:lumMod val="60000"/>
                    <a:lumOff val="40000"/>
                  </a:schemeClr>
                </a:solidFill>
                <a:latin typeface="Helvetica"/>
                <a:ea typeface="ＭＳ Ｐゴシック" charset="0"/>
                <a:cs typeface="Helvetica"/>
              </a:rPr>
              <a:t> 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  <a:latin typeface="Helvetica"/>
              <a:ea typeface="ＭＳ Ｐゴシック" charset="0"/>
              <a:cs typeface="Helvetica"/>
            </a:endParaRPr>
          </a:p>
        </p:txBody>
      </p:sp>
      <p:graphicFrame>
        <p:nvGraphicFramePr>
          <p:cNvPr id="26634" name="Object 13">
            <a:extLst>
              <a:ext uri="{FF2B5EF4-FFF2-40B4-BE49-F238E27FC236}">
                <a16:creationId xmlns:a16="http://schemas.microsoft.com/office/drawing/2014/main" id="{04D6A69C-B659-4043-F84F-B6F73C09A4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8757344"/>
              </p:ext>
            </p:extLst>
          </p:nvPr>
        </p:nvGraphicFramePr>
        <p:xfrm>
          <a:off x="1524000" y="3576638"/>
          <a:ext cx="808038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33400" imgH="254000" progId="Equation.3">
                  <p:embed/>
                </p:oleObj>
              </mc:Choice>
              <mc:Fallback>
                <p:oleObj name="Equation" r:id="rId4" imgW="533400" imgH="254000" progId="Equation.3">
                  <p:embed/>
                  <p:pic>
                    <p:nvPicPr>
                      <p:cNvPr id="26634" name="Object 13">
                        <a:extLst>
                          <a:ext uri="{FF2B5EF4-FFF2-40B4-BE49-F238E27FC236}">
                            <a16:creationId xmlns:a16="http://schemas.microsoft.com/office/drawing/2014/main" id="{04D6A69C-B659-4043-F84F-B6F73C09A43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576638"/>
                        <a:ext cx="808038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6" name="Object 16">
            <a:extLst>
              <a:ext uri="{FF2B5EF4-FFF2-40B4-BE49-F238E27FC236}">
                <a16:creationId xmlns:a16="http://schemas.microsoft.com/office/drawing/2014/main" id="{C92E4CA5-FF65-14E9-118E-F63D04E3E1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6534823"/>
              </p:ext>
            </p:extLst>
          </p:nvPr>
        </p:nvGraphicFramePr>
        <p:xfrm>
          <a:off x="1524000" y="3919538"/>
          <a:ext cx="1481137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77900" imgH="228600" progId="Equation.3">
                  <p:embed/>
                </p:oleObj>
              </mc:Choice>
              <mc:Fallback>
                <p:oleObj name="Equation" r:id="rId6" imgW="977900" imgH="228600" progId="Equation.3">
                  <p:embed/>
                  <p:pic>
                    <p:nvPicPr>
                      <p:cNvPr id="26636" name="Object 16">
                        <a:extLst>
                          <a:ext uri="{FF2B5EF4-FFF2-40B4-BE49-F238E27FC236}">
                            <a16:creationId xmlns:a16="http://schemas.microsoft.com/office/drawing/2014/main" id="{C92E4CA5-FF65-14E9-118E-F63D04E3E1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919538"/>
                        <a:ext cx="1481137" cy="347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41" name="Object 21">
            <a:extLst>
              <a:ext uri="{FF2B5EF4-FFF2-40B4-BE49-F238E27FC236}">
                <a16:creationId xmlns:a16="http://schemas.microsoft.com/office/drawing/2014/main" id="{AE4B6ABF-5DFB-08CC-31D6-E8D179385C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9220902"/>
              </p:ext>
            </p:extLst>
          </p:nvPr>
        </p:nvGraphicFramePr>
        <p:xfrm>
          <a:off x="198786" y="1778288"/>
          <a:ext cx="1509713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08100" imgH="203200" progId="Equation.3">
                  <p:embed/>
                </p:oleObj>
              </mc:Choice>
              <mc:Fallback>
                <p:oleObj name="Equation" r:id="rId8" imgW="1308100" imgH="203200" progId="Equation.3">
                  <p:embed/>
                  <p:pic>
                    <p:nvPicPr>
                      <p:cNvPr id="26641" name="Object 21">
                        <a:extLst>
                          <a:ext uri="{FF2B5EF4-FFF2-40B4-BE49-F238E27FC236}">
                            <a16:creationId xmlns:a16="http://schemas.microsoft.com/office/drawing/2014/main" id="{AE4B6ABF-5DFB-08CC-31D6-E8D179385C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786" y="1778288"/>
                        <a:ext cx="1509713" cy="23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15">
            <a:extLst>
              <a:ext uri="{FF2B5EF4-FFF2-40B4-BE49-F238E27FC236}">
                <a16:creationId xmlns:a16="http://schemas.microsoft.com/office/drawing/2014/main" id="{4940BD90-E586-AFB8-4437-CACE2ABDB3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6353843"/>
              </p:ext>
            </p:extLst>
          </p:nvPr>
        </p:nvGraphicFramePr>
        <p:xfrm>
          <a:off x="1600200" y="4338161"/>
          <a:ext cx="6731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44500" imgH="203200" progId="Equation.3">
                  <p:embed/>
                </p:oleObj>
              </mc:Choice>
              <mc:Fallback>
                <p:oleObj name="Equation" r:id="rId10" imgW="444500" imgH="203200" progId="Equation.3">
                  <p:embed/>
                  <p:pic>
                    <p:nvPicPr>
                      <p:cNvPr id="5" name="Object 15">
                        <a:extLst>
                          <a:ext uri="{FF2B5EF4-FFF2-40B4-BE49-F238E27FC236}">
                            <a16:creationId xmlns:a16="http://schemas.microsoft.com/office/drawing/2014/main" id="{4940BD90-E586-AFB8-4437-CACE2ABDB3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4338161"/>
                        <a:ext cx="6731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C302777-AF20-477A-D92E-75764C298D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6800" y="4753738"/>
            <a:ext cx="3005628" cy="472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02E997-9855-ACC0-AD63-DF74B9B7EF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41795" y="1022597"/>
            <a:ext cx="4749800" cy="149454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F73820-3F08-A56F-079A-BC846B5FB1F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18854" y="2863603"/>
            <a:ext cx="5272741" cy="689512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5163CD-DF25-E3CC-1A91-D7B2DEA7C76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41538" y="5754498"/>
            <a:ext cx="6080542" cy="322453"/>
          </a:xfrm>
          <a:prstGeom prst="rect">
            <a:avLst/>
          </a:prstGeom>
          <a:ln>
            <a:solidFill>
              <a:srgbClr val="00B0F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AAF0CC-1D34-F5F8-83D2-EEE0CBC3DAD1}"/>
                  </a:ext>
                </a:extLst>
              </p:cNvPr>
              <p:cNvSpPr txBox="1"/>
              <p:nvPr/>
            </p:nvSpPr>
            <p:spPr>
              <a:xfrm>
                <a:off x="3810000" y="3940314"/>
                <a:ext cx="5272741" cy="707886"/>
              </a:xfrm>
              <a:prstGeom prst="rect">
                <a:avLst/>
              </a:prstGeom>
              <a:noFill/>
              <a:ln>
                <a:solidFill>
                  <a:srgbClr val="00B0F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Fermion: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𝐻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</m:oMath>
                </a14:m>
                <a:endParaRPr lang="en-US" b="0" i="1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                 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𝑤𝑖𝑡h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𝐻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𝜈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i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i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AAF0CC-1D34-F5F8-83D2-EEE0CBC3DA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3940314"/>
                <a:ext cx="5272741" cy="707886"/>
              </a:xfrm>
              <a:prstGeom prst="rect">
                <a:avLst/>
              </a:prstGeom>
              <a:blipFill>
                <a:blip r:embed="rId16"/>
                <a:stretch>
                  <a:fillRect l="-959" t="-3448" b="-12069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CD018A28-F2E8-82B7-A92B-5BA5F4084F30}"/>
              </a:ext>
            </a:extLst>
          </p:cNvPr>
          <p:cNvSpPr txBox="1"/>
          <p:nvPr/>
        </p:nvSpPr>
        <p:spPr>
          <a:xfrm>
            <a:off x="455595" y="6341997"/>
            <a:ext cx="7772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Phys. Rept. 945 (2022) 1-105,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arXiv:2207.06905, arXiv:2203.07651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A63F99-E4B6-4ABE-D742-F656A58F0266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05825" name="Title 1">
            <a:extLst>
              <a:ext uri="{FF2B5EF4-FFF2-40B4-BE49-F238E27FC236}">
                <a16:creationId xmlns:a16="http://schemas.microsoft.com/office/drawing/2014/main" id="{D53788F1-E17A-378E-D781-3A3EBD975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52400"/>
            <a:ext cx="8534400" cy="546100"/>
          </a:xfrm>
        </p:spPr>
        <p:txBody>
          <a:bodyPr/>
          <a:lstStyle/>
          <a:p>
            <a:pPr algn="ctr"/>
            <a:r>
              <a:rPr lang="en-US" altLang="en-US" sz="3200" b="1" dirty="0">
                <a:solidFill>
                  <a:schemeClr val="bg2"/>
                </a:solidFill>
                <a:effectLst/>
                <a:latin typeface="Helvetica" pitchFamily="2" charset="0"/>
                <a:ea typeface="ＭＳ Ｐゴシック" panose="020B0600070205080204" pitchFamily="34" charset="-128"/>
              </a:rPr>
              <a:t>Global Experimental Efforts  in </a:t>
            </a:r>
            <a:r>
              <a:rPr lang="el-GR" altLang="en-US" sz="3200" b="1" dirty="0">
                <a:solidFill>
                  <a:schemeClr val="bg2"/>
                </a:solidFill>
                <a:effectLst/>
                <a:latin typeface="Helvetica" pitchFamily="2" charset="0"/>
                <a:ea typeface="ＭＳ Ｐゴシック" panose="020B0600070205080204" pitchFamily="34" charset="-128"/>
              </a:rPr>
              <a:t>η</a:t>
            </a:r>
            <a:r>
              <a:rPr lang="en-US" altLang="en-US" sz="3200" b="1" dirty="0">
                <a:solidFill>
                  <a:schemeClr val="bg2"/>
                </a:solidFill>
                <a:effectLst/>
                <a:latin typeface="Helvetica" pitchFamily="2" charset="0"/>
                <a:ea typeface="ＭＳ Ｐゴシック" panose="020B0600070205080204" pitchFamily="34" charset="-128"/>
              </a:rPr>
              <a:t> Decays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E308B-3BB6-BF6A-5322-0041E97C8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028611A1-2EF2-2040-A2BA-FF9C76B1CFD9}" type="slidenum">
              <a:rPr lang="en-US" altLang="en-US"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17</a:t>
            </a:fld>
            <a:endParaRPr lang="en-US" altLang="en-US"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1861" name="Picture 5">
            <a:extLst>
              <a:ext uri="{FF2B5EF4-FFF2-40B4-BE49-F238E27FC236}">
                <a16:creationId xmlns:a16="http://schemas.microsoft.com/office/drawing/2014/main" id="{0AF24CD5-E74A-289F-982F-B7F1DA3B1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62000"/>
            <a:ext cx="18288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2" name="Picture 6">
            <a:extLst>
              <a:ext uri="{FF2B5EF4-FFF2-40B4-BE49-F238E27FC236}">
                <a16:creationId xmlns:a16="http://schemas.microsoft.com/office/drawing/2014/main" id="{977DF3C2-A897-C877-37BF-72046E79D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838200"/>
            <a:ext cx="20050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4" name="Picture 8">
            <a:extLst>
              <a:ext uri="{FF2B5EF4-FFF2-40B4-BE49-F238E27FC236}">
                <a16:creationId xmlns:a16="http://schemas.microsoft.com/office/drawing/2014/main" id="{619FDD54-9A4C-74E4-B666-3E55F28F5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305" y="2926287"/>
            <a:ext cx="2216150" cy="1342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6" name="Picture 10">
            <a:extLst>
              <a:ext uri="{FF2B5EF4-FFF2-40B4-BE49-F238E27FC236}">
                <a16:creationId xmlns:a16="http://schemas.microsoft.com/office/drawing/2014/main" id="{2874A7D7-DE5A-3C92-CF53-0C4A80FCF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4616450"/>
            <a:ext cx="207645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detector_labels_noplug.pdf">
            <a:extLst>
              <a:ext uri="{FF2B5EF4-FFF2-40B4-BE49-F238E27FC236}">
                <a16:creationId xmlns:a16="http://schemas.microsoft.com/office/drawing/2014/main" id="{A615C28D-826E-9190-7C2B-EAC70589C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232400"/>
            <a:ext cx="2362200" cy="1473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3824EA-6BB6-5164-18C6-160792E78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599" y="4933890"/>
            <a:ext cx="2133601" cy="40011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JEF at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JLab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3D05B07-1ACE-C032-0BCC-1CA08F61A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956175"/>
            <a:ext cx="277177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0654A7-33C3-C840-5EE5-88C7AC113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8900" y="4581525"/>
            <a:ext cx="2730500" cy="3714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  <a:latin typeface="Times New Roman" panose="02020603050405020304" pitchFamily="18" charset="0"/>
              </a:rPr>
              <a:t>CBELSA/TAPS at ELSA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7D4ECA-788A-720E-AA69-0C04BAD16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1322389"/>
            <a:ext cx="1828800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 err="1">
                <a:solidFill>
                  <a:srgbClr val="336600"/>
                </a:solidFill>
                <a:latin typeface="Helvetica" pitchFamily="2" charset="0"/>
              </a:rPr>
              <a:t>e</a:t>
            </a:r>
            <a:r>
              <a:rPr lang="en-US" altLang="en-US" sz="1800" b="1" baseline="30000" err="1">
                <a:solidFill>
                  <a:srgbClr val="336600"/>
                </a:solidFill>
                <a:latin typeface="Helvetica" pitchFamily="2" charset="0"/>
              </a:rPr>
              <a:t>+</a:t>
            </a:r>
            <a:r>
              <a:rPr lang="en-US" altLang="en-US" sz="1800" b="1" err="1">
                <a:solidFill>
                  <a:srgbClr val="336600"/>
                </a:solidFill>
                <a:latin typeface="Helvetica" pitchFamily="2" charset="0"/>
              </a:rPr>
              <a:t>e</a:t>
            </a:r>
            <a:r>
              <a:rPr lang="en-US" altLang="en-US" sz="1800" b="1" baseline="30000">
                <a:solidFill>
                  <a:srgbClr val="336600"/>
                </a:solidFill>
                <a:latin typeface="Helvetica" pitchFamily="2" charset="0"/>
              </a:rPr>
              <a:t>-</a:t>
            </a:r>
            <a:r>
              <a:rPr lang="en-US" altLang="en-US" sz="1800" b="1">
                <a:solidFill>
                  <a:srgbClr val="336600"/>
                </a:solidFill>
                <a:latin typeface="Helvetica" pitchFamily="2" charset="0"/>
              </a:rPr>
              <a:t> Collider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208DA1-9E9F-688E-3F0A-D777E1A42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76600"/>
            <a:ext cx="2017712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336600"/>
                </a:solidFill>
                <a:latin typeface="Helvetica" pitchFamily="2" charset="0"/>
              </a:rPr>
              <a:t>Fixed-target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70A0E0-3DD4-9BCB-39F4-AEA4C7B06365}"/>
              </a:ext>
            </a:extLst>
          </p:cNvPr>
          <p:cNvSpPr txBox="1"/>
          <p:nvPr/>
        </p:nvSpPr>
        <p:spPr>
          <a:xfrm>
            <a:off x="304800" y="5791200"/>
            <a:ext cx="1676400" cy="338554"/>
          </a:xfrm>
          <a:prstGeom prst="rect">
            <a:avLst/>
          </a:prstGeom>
          <a:solidFill>
            <a:schemeClr val="accent2">
              <a:lumMod val="60000"/>
              <a:lumOff val="40000"/>
              <a:alpha val="48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latin typeface="Helvetica" pitchFamily="2" charset="0"/>
                <a:ea typeface="ＭＳ Ｐゴシック" charset="0"/>
                <a:cs typeface="Times New Roman" pitchFamily="18" charset="0"/>
              </a:rPr>
              <a:t>Photoproduction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971922-AB22-108E-9E55-1228357AD2C8}"/>
              </a:ext>
            </a:extLst>
          </p:cNvPr>
          <p:cNvSpPr txBox="1"/>
          <p:nvPr/>
        </p:nvSpPr>
        <p:spPr>
          <a:xfrm>
            <a:off x="381000" y="3733800"/>
            <a:ext cx="1676400" cy="338138"/>
          </a:xfrm>
          <a:prstGeom prst="rect">
            <a:avLst/>
          </a:prstGeom>
          <a:solidFill>
            <a:schemeClr val="accent2">
              <a:lumMod val="60000"/>
              <a:lumOff val="40000"/>
              <a:alpha val="48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latin typeface="Helvetica" pitchFamily="2" charset="0"/>
                <a:ea typeface="ＭＳ Ｐゴシック" charset="0"/>
                <a:cs typeface="Times New Roman" pitchFamily="18" charset="0"/>
              </a:rPr>
              <a:t>hadroproduction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03BD41F-592E-91D6-19F7-47ACA595F06A}"/>
              </a:ext>
            </a:extLst>
          </p:cNvPr>
          <p:cNvCxnSpPr>
            <a:cxnSpLocks/>
          </p:cNvCxnSpPr>
          <p:nvPr/>
        </p:nvCxnSpPr>
        <p:spPr bwMode="auto">
          <a:xfrm flipV="1">
            <a:off x="6820443" y="1587030"/>
            <a:ext cx="955675" cy="5917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A0177FD-950E-9EED-19B3-09781A47AF62}"/>
              </a:ext>
            </a:extLst>
          </p:cNvPr>
          <p:cNvSpPr txBox="1"/>
          <p:nvPr/>
        </p:nvSpPr>
        <p:spPr>
          <a:xfrm>
            <a:off x="7282089" y="1136520"/>
            <a:ext cx="1861911" cy="4762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Helvetica" pitchFamily="2" charset="0"/>
              </a:rPr>
              <a:t>Low-energy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B54072-C945-6130-BD4D-7B9302DE1389}"/>
              </a:ext>
            </a:extLst>
          </p:cNvPr>
          <p:cNvSpPr txBox="1"/>
          <p:nvPr/>
        </p:nvSpPr>
        <p:spPr>
          <a:xfrm>
            <a:off x="7282089" y="4248150"/>
            <a:ext cx="1861911" cy="4762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Helvetica" pitchFamily="2" charset="0"/>
              </a:rPr>
              <a:t>High-energy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724D4B8-121C-48F4-6614-B56E88FB5D44}"/>
              </a:ext>
            </a:extLst>
          </p:cNvPr>
          <p:cNvCxnSpPr>
            <a:cxnSpLocks/>
          </p:cNvCxnSpPr>
          <p:nvPr/>
        </p:nvCxnSpPr>
        <p:spPr bwMode="auto">
          <a:xfrm flipV="1">
            <a:off x="8153400" y="4770525"/>
            <a:ext cx="228600" cy="2586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7C9F623-97C5-67C6-AC60-FA3EB2DFBA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43400" y="3138460"/>
            <a:ext cx="2216150" cy="12011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93C10E-3C7F-12A7-9E8D-393B85FB7929}"/>
              </a:ext>
            </a:extLst>
          </p:cNvPr>
          <p:cNvSpPr txBox="1"/>
          <p:nvPr/>
        </p:nvSpPr>
        <p:spPr>
          <a:xfrm>
            <a:off x="4471987" y="2780271"/>
            <a:ext cx="2005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Helvetica" pitchFamily="2" charset="0"/>
              </a:rPr>
              <a:t>Proposed REDTOP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FF4484-85D7-00F0-7CF6-74AEA0055C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57307" y="2501694"/>
            <a:ext cx="1785711" cy="15157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2511543-D549-D96E-9280-EB99E63E0660}"/>
              </a:ext>
            </a:extLst>
          </p:cNvPr>
          <p:cNvSpPr txBox="1"/>
          <p:nvPr/>
        </p:nvSpPr>
        <p:spPr>
          <a:xfrm>
            <a:off x="6666072" y="2286407"/>
            <a:ext cx="2477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Helvetica" pitchFamily="2" charset="0"/>
              </a:rPr>
              <a:t>Proposed </a:t>
            </a:r>
            <a:r>
              <a:rPr lang="en-US" sz="1600" dirty="0" err="1">
                <a:solidFill>
                  <a:srgbClr val="FF0000"/>
                </a:solidFill>
                <a:latin typeface="Helvetica" pitchFamily="2" charset="0"/>
              </a:rPr>
              <a:t>eta@HIAF</a:t>
            </a:r>
            <a:endParaRPr lang="en-US" sz="1600" dirty="0">
              <a:solidFill>
                <a:srgbClr val="FF0000"/>
              </a:solidFill>
              <a:latin typeface="Helvetica" pitchFamily="2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E4107E2-219D-7D6C-D6BF-A474625C0629}"/>
              </a:ext>
            </a:extLst>
          </p:cNvPr>
          <p:cNvSpPr/>
          <p:nvPr/>
        </p:nvSpPr>
        <p:spPr bwMode="auto">
          <a:xfrm>
            <a:off x="1133474" y="1216025"/>
            <a:ext cx="6181726" cy="431958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advTm="581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E08FB79-7E2C-4231-D7B6-9DF6D277199E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5122" name="Slide Number Placeholder 7">
            <a:extLst>
              <a:ext uri="{FF2B5EF4-FFF2-40B4-BE49-F238E27FC236}">
                <a16:creationId xmlns:a16="http://schemas.microsoft.com/office/drawing/2014/main" id="{C2FFAF20-97D7-4BA6-8AEF-9F12AB953CE8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67ED2BB-643F-41FA-B120-31BC3D0B1D3E}" type="slidenum"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2" name="Rectangle 2">
            <a:extLst>
              <a:ext uri="{FF2B5EF4-FFF2-40B4-BE49-F238E27FC236}">
                <a16:creationId xmlns:a16="http://schemas.microsoft.com/office/drawing/2014/main" id="{BB1B391C-E0DB-4253-A464-A4214901AD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05800" cy="381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/>
                <a:ea typeface="ＭＳ Ｐゴシック" charset="0"/>
                <a:cs typeface="Helvetica"/>
              </a:rPr>
              <a:t> </a:t>
            </a:r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/>
                <a:ea typeface="ＭＳ Ｐゴシック" charset="0"/>
                <a:cs typeface="Helvetica"/>
              </a:rPr>
              <a:t>JLab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/>
                <a:ea typeface="ＭＳ Ｐゴシック" charset="0"/>
                <a:cs typeface="Helvetica"/>
              </a:rPr>
              <a:t> Eta Factory (JEF) Experiment </a:t>
            </a:r>
            <a:endParaRPr lang="en-US" sz="240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/>
              <a:ea typeface="ＭＳ Ｐゴシック" charset="0"/>
              <a:cs typeface="Helvetica"/>
              <a:sym typeface="Symbol" charset="0"/>
            </a:endParaRPr>
          </a:p>
        </p:txBody>
      </p:sp>
      <p:sp>
        <p:nvSpPr>
          <p:cNvPr id="5124" name="AutoShape 8">
            <a:extLst>
              <a:ext uri="{FF2B5EF4-FFF2-40B4-BE49-F238E27FC236}">
                <a16:creationId xmlns:a16="http://schemas.microsoft.com/office/drawing/2014/main" id="{EAE0418B-893E-4D0D-A76B-CA292ED32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4102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000">
              <a:solidFill>
                <a:schemeClr val="tx1"/>
              </a:solidFill>
            </a:endParaRPr>
          </a:p>
        </p:txBody>
      </p:sp>
      <p:sp>
        <p:nvSpPr>
          <p:cNvPr id="79" name="Slide Number Placeholder 78">
            <a:extLst>
              <a:ext uri="{FF2B5EF4-FFF2-40B4-BE49-F238E27FC236}">
                <a16:creationId xmlns:a16="http://schemas.microsoft.com/office/drawing/2014/main" id="{09961A42-1622-4C7B-904A-3043C0F7C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fld id="{52C65EDE-8AE4-4425-B82D-6E56F1D62F88}" type="slidenum">
              <a:rPr lang="en-US" altLang="en-US" sz="140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18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1566C9-CFF2-49C9-AC07-0811AA56680D}"/>
              </a:ext>
            </a:extLst>
          </p:cNvPr>
          <p:cNvSpPr/>
          <p:nvPr/>
        </p:nvSpPr>
        <p:spPr>
          <a:xfrm>
            <a:off x="95250" y="3810001"/>
            <a:ext cx="8458200" cy="707886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u"/>
              <a:defRPr/>
            </a:pP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cs typeface="Times New Roman" panose="02020603050405020304" pitchFamily="18" charset="0"/>
              </a:rPr>
              <a:t>Simultaneously produce </a:t>
            </a:r>
            <a:r>
              <a:rPr lang="el-GR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ηꞌ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altLang="ja-JP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on LH</a:t>
            </a:r>
            <a:r>
              <a:rPr lang="en-US" altLang="ja-JP" baseline="-25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 target with </a:t>
            </a:r>
            <a:r>
              <a:rPr lang="en-US" altLang="ja-JP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8.4-11.7 GeV tagged photon beam</a:t>
            </a:r>
            <a:r>
              <a:rPr lang="en-US" altLang="ja-JP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 via  </a:t>
            </a:r>
            <a:r>
              <a:rPr lang="el-GR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γ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+p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→ </a:t>
            </a:r>
            <a:r>
              <a:rPr lang="el-GR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η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/</a:t>
            </a:r>
            <a:r>
              <a:rPr lang="el-GR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ηꞌ</a:t>
            </a:r>
            <a:r>
              <a:rPr lang="en-US" altLang="ja-JP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+p</a:t>
            </a:r>
            <a:endParaRPr lang="en-US" altLang="en-US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MS Mincho" panose="02020609040205080304" pitchFamily="49" charset="-128"/>
              <a:sym typeface="Symbol" panose="05050102010706020507" pitchFamily="18" charset="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A1B682-3733-4234-9D47-EAC96232FA78}"/>
              </a:ext>
            </a:extLst>
          </p:cNvPr>
          <p:cNvSpPr/>
          <p:nvPr/>
        </p:nvSpPr>
        <p:spPr>
          <a:xfrm>
            <a:off x="95250" y="4572000"/>
            <a:ext cx="7848600" cy="708025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u"/>
              <a:defRPr/>
            </a:pPr>
            <a:r>
              <a:rPr lang="en-US" altLang="en-US">
                <a:solidFill>
                  <a:srgbClr val="000000"/>
                </a:solidFill>
                <a:latin typeface="Helvetica" panose="020B0604020202020204" pitchFamily="34" charset="0"/>
              </a:rPr>
              <a:t>Reduce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  <a:r>
              <a:rPr lang="en-US" altLang="en-US">
                <a:solidFill>
                  <a:srgbClr val="000000"/>
                </a:solidFill>
                <a:latin typeface="Helvetica" panose="020B0604020202020204" pitchFamily="34" charset="0"/>
              </a:rPr>
              <a:t>non-coplanar backgrounds 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by </a:t>
            </a:r>
            <a:r>
              <a:rPr lang="en-US" alt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detecting recoil protons 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with GlueX detector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EDD414-026F-47AF-8F9A-5B8172985B93}"/>
              </a:ext>
            </a:extLst>
          </p:cNvPr>
          <p:cNvSpPr/>
          <p:nvPr/>
        </p:nvSpPr>
        <p:spPr>
          <a:xfrm>
            <a:off x="95250" y="5257800"/>
            <a:ext cx="8763000" cy="769938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u"/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Upgraded Forward Calorimeter with </a:t>
            </a:r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High resolution, high granularity</a:t>
            </a:r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   </a:t>
            </a:r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PbWO</a:t>
            </a:r>
            <a:r>
              <a:rPr lang="en-US" altLang="en-US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4</a:t>
            </a:r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insertion (</a:t>
            </a:r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FCAL-II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)  to detect multi-photons from the </a:t>
            </a:r>
            <a:r>
              <a:rPr lang="el-G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η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/</a:t>
            </a:r>
            <a:r>
              <a:rPr lang="el-G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ηꞌ 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decays</a:t>
            </a:r>
          </a:p>
        </p:txBody>
      </p:sp>
      <p:sp>
        <p:nvSpPr>
          <p:cNvPr id="5132" name="TextBox 86">
            <a:extLst>
              <a:ext uri="{FF2B5EF4-FFF2-40B4-BE49-F238E27FC236}">
                <a16:creationId xmlns:a16="http://schemas.microsoft.com/office/drawing/2014/main" id="{2187A7B9-B3CE-41AE-8210-CB41A8277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3048000"/>
            <a:ext cx="144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Helvetica" panose="020B0604020202020204" pitchFamily="34" charset="0"/>
              </a:rPr>
              <a:t>FCAL-II</a:t>
            </a:r>
          </a:p>
        </p:txBody>
      </p:sp>
      <p:pic>
        <p:nvPicPr>
          <p:cNvPr id="5133" name="Picture 1">
            <a:extLst>
              <a:ext uri="{FF2B5EF4-FFF2-40B4-BE49-F238E27FC236}">
                <a16:creationId xmlns:a16="http://schemas.microsoft.com/office/drawing/2014/main" id="{69BB9651-E036-468F-8896-BA7B721F5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95401"/>
            <a:ext cx="2473357" cy="175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7C9B5B-3A0C-4F7D-821B-E1D1B25513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289" y="750258"/>
            <a:ext cx="5149179" cy="2831535"/>
          </a:xfrm>
          <a:prstGeom prst="rect">
            <a:avLst/>
          </a:prstGeom>
        </p:spPr>
      </p:pic>
      <p:sp>
        <p:nvSpPr>
          <p:cNvPr id="5" name="Arrow: Curved Down 4">
            <a:extLst>
              <a:ext uri="{FF2B5EF4-FFF2-40B4-BE49-F238E27FC236}">
                <a16:creationId xmlns:a16="http://schemas.microsoft.com/office/drawing/2014/main" id="{07E60CDD-B21E-4191-ADC7-D4EC6B014E6E}"/>
              </a:ext>
            </a:extLst>
          </p:cNvPr>
          <p:cNvSpPr/>
          <p:nvPr/>
        </p:nvSpPr>
        <p:spPr bwMode="auto">
          <a:xfrm>
            <a:off x="4885464" y="873179"/>
            <a:ext cx="2057400" cy="536575"/>
          </a:xfrm>
          <a:prstGeom prst="curvedDownArrow">
            <a:avLst/>
          </a:prstGeom>
          <a:solidFill>
            <a:srgbClr val="99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06C9A7-848C-20F3-1FAD-AEB72FB5341A}"/>
              </a:ext>
            </a:extLst>
          </p:cNvPr>
          <p:cNvSpPr/>
          <p:nvPr/>
        </p:nvSpPr>
        <p:spPr>
          <a:xfrm>
            <a:off x="95250" y="6076890"/>
            <a:ext cx="8763000" cy="400110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u"/>
              <a:defRPr/>
            </a:pP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The </a:t>
            </a:r>
            <a:r>
              <a:rPr lang="en-US" altLang="en-US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GlueX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detector  will detect the charged products from the </a:t>
            </a:r>
            <a:r>
              <a:rPr lang="el-GR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η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/</a:t>
            </a:r>
            <a:r>
              <a:rPr lang="el-GR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ηꞌ 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decays</a:t>
            </a:r>
          </a:p>
        </p:txBody>
      </p:sp>
    </p:spTree>
    <p:custDataLst>
      <p:tags r:id="rId1"/>
    </p:custDataLst>
  </p:cSld>
  <p:clrMapOvr>
    <a:masterClrMapping/>
  </p:clrMapOvr>
  <p:transition advTm="65147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C27FFA-C688-9C47-D07C-938FDB9A02F3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55B5DD5-9F70-456F-8B4C-388F50100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9144000" cy="228600"/>
          </a:xfrm>
        </p:spPr>
        <p:txBody>
          <a:bodyPr/>
          <a:lstStyle/>
          <a:p>
            <a:pPr algn="ctr">
              <a:defRPr/>
            </a:pPr>
            <a:r>
              <a:rPr lang="en-US" altLang="en-US" sz="24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Uniqueness of JEF Experiment</a:t>
            </a:r>
            <a:r>
              <a:rPr lang="en-US" altLang="en-US" sz="28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1DAF7-948F-4D1A-AE2D-7B748CE40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fld id="{F548F497-D9D2-4C7F-B018-DAE873876EAB}" type="slidenum">
              <a:rPr lang="en-US" altLang="en-US" sz="140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19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F3CD75C4-F93E-4813-81CA-39FE095FF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504950"/>
            <a:ext cx="3962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b="1">
                <a:solidFill>
                  <a:srgbClr val="008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JEF:</a:t>
            </a:r>
            <a:r>
              <a:rPr lang="en-US" altLang="en-US">
                <a:solidFill>
                  <a:srgbClr val="FF0000"/>
                </a:solidFill>
                <a:latin typeface="Helvetica" panose="020B0604020202020204" pitchFamily="34" charset="0"/>
              </a:rPr>
              <a:t> 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p</a:t>
            </a:r>
            <a:r>
              <a:rPr lang="el-GR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→η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p 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</a:rPr>
              <a:t>(</a:t>
            </a:r>
            <a:r>
              <a:rPr lang="en-US" alt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</a:rPr>
              <a:t>E</a:t>
            </a:r>
            <a:r>
              <a:rPr lang="en-US" altLang="en-US" baseline="-25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γ</a:t>
            </a:r>
            <a:r>
              <a:rPr lang="en-US" alt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=8.4-11.7</a:t>
            </a:r>
            <a:r>
              <a:rPr lang="en-US" alt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</a:rPr>
              <a:t> GeV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55383D-1A6F-474E-A68A-38072097ACCC}"/>
              </a:ext>
            </a:extLst>
          </p:cNvPr>
          <p:cNvSpPr/>
          <p:nvPr/>
        </p:nvSpPr>
        <p:spPr>
          <a:xfrm>
            <a:off x="381000" y="1511300"/>
            <a:ext cx="4953000" cy="622300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altLang="en-US">
                <a:solidFill>
                  <a:srgbClr val="008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A2 at MAMI: 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p</a:t>
            </a:r>
            <a:r>
              <a:rPr lang="el-GR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→η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p</a:t>
            </a:r>
            <a:r>
              <a:rPr lang="en-US" altLang="en-US">
                <a:solidFill>
                  <a:srgbClr val="FF0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 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</a:rPr>
              <a:t>(</a:t>
            </a:r>
            <a:r>
              <a:rPr lang="en-US" alt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</a:rPr>
              <a:t>E</a:t>
            </a:r>
            <a:r>
              <a:rPr lang="en-US" altLang="en-US" baseline="-25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γ</a:t>
            </a:r>
            <a:r>
              <a:rPr lang="en-US" alt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=1.5</a:t>
            </a:r>
            <a:r>
              <a:rPr lang="en-US" alt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</a:rPr>
              <a:t> GeV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)</a:t>
            </a: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altLang="en-US" sz="1200">
                <a:solidFill>
                  <a:srgbClr val="008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</a:rPr>
              <a:t>(</a:t>
            </a:r>
            <a:r>
              <a:rPr lang="is-IS" altLang="en-US" sz="1200">
                <a:solidFill>
                  <a:srgbClr val="008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</a:rPr>
              <a:t>P.R. C90, 025206)</a:t>
            </a:r>
            <a:endParaRPr lang="el-GR" altLang="en-US" sz="1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  <a:ea typeface="MS Mincho" panose="02020609040205080304" pitchFamily="49" charset="-128"/>
              <a:sym typeface="Symbol" panose="05050102010706020507" pitchFamily="18" charset="2"/>
            </a:endParaRPr>
          </a:p>
        </p:txBody>
      </p:sp>
      <p:pic>
        <p:nvPicPr>
          <p:cNvPr id="7174" name="Picture 4">
            <a:extLst>
              <a:ext uri="{FF2B5EF4-FFF2-40B4-BE49-F238E27FC236}">
                <a16:creationId xmlns:a16="http://schemas.microsoft.com/office/drawing/2014/main" id="{4B0401CE-00E2-4AE0-8FBD-AD0B16FF1FFA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13" y="2255839"/>
            <a:ext cx="3227388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11">
            <a:extLst>
              <a:ext uri="{FF2B5EF4-FFF2-40B4-BE49-F238E27FC236}">
                <a16:creationId xmlns:a16="http://schemas.microsoft.com/office/drawing/2014/main" id="{C933C3FD-9BA9-4F30-83B5-EE4A4B09FFF8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700818" y="2457063"/>
            <a:ext cx="430887" cy="1108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eaVert"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l-GR" altLang="en-US" sz="16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η</a:t>
            </a:r>
            <a:r>
              <a:rPr lang="el-GR" altLang="en-US" sz="16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  <a:sym typeface="Symbol" panose="05050102010706020507" pitchFamily="18" charset="2"/>
              </a:rPr>
              <a:t> →</a:t>
            </a:r>
            <a:r>
              <a:rPr lang="en-US" altLang="en-US" sz="16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  <a:sym typeface="Symbol" panose="05050102010706020507" pitchFamily="18" charset="2"/>
              </a:rPr>
              <a:t></a:t>
            </a:r>
            <a:r>
              <a:rPr lang="en-US" altLang="en-US" sz="1600" baseline="300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en-US" altLang="en-US" sz="16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  <a:sym typeface="Symbol" panose="05050102010706020507" pitchFamily="18" charset="2"/>
              </a:rPr>
              <a:t></a:t>
            </a:r>
            <a:r>
              <a:rPr lang="en-US" altLang="en-US" sz="1600" baseline="300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en-US" altLang="en-US" sz="16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  <a:sym typeface="Symbol" panose="05050102010706020507" pitchFamily="18" charset="2"/>
              </a:rPr>
              <a:t></a:t>
            </a:r>
            <a:r>
              <a:rPr lang="en-US" altLang="en-US" sz="1600" baseline="300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  <a:sym typeface="Symbol" panose="05050102010706020507" pitchFamily="18" charset="2"/>
              </a:rPr>
              <a:t>0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2E68940-B19C-4398-91D6-7E7A18986AC9}"/>
              </a:ext>
            </a:extLst>
          </p:cNvPr>
          <p:cNvSpPr txBox="1">
            <a:spLocks/>
          </p:cNvSpPr>
          <p:nvPr/>
        </p:nvSpPr>
        <p:spPr bwMode="auto">
          <a:xfrm>
            <a:off x="152400" y="990600"/>
            <a:ext cx="8382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marL="457200" indent="-4572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buFontTx/>
              <a:buAutoNum type="arabicPeriod"/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Two-orders of magnitude background suppression comparing to the other experiments in rare neutral decays:</a:t>
            </a:r>
          </a:p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     </a:t>
            </a:r>
            <a:r>
              <a:rPr lang="en-US" alt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a) </a:t>
            </a:r>
            <a:r>
              <a:rPr lang="el-GR" alt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η</a:t>
            </a:r>
            <a:r>
              <a:rPr lang="en-US" alt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/</a:t>
            </a:r>
            <a:r>
              <a:rPr lang="el-GR" alt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η</a:t>
            </a:r>
            <a:r>
              <a:rPr lang="en-US" alt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Comic Sans MS" panose="030F0702030302020204" pitchFamily="66" charset="0"/>
                <a:ea typeface="MS Mincho" panose="02020609040205080304" pitchFamily="49" charset="-128"/>
                <a:sym typeface="Symbol" panose="05050102010706020507" pitchFamily="18" charset="2"/>
              </a:rPr>
              <a:t>’ </a:t>
            </a:r>
            <a:r>
              <a:rPr lang="en-US" alt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Helvetica" panose="020B0604020202020204" pitchFamily="34" charset="0"/>
                <a:ea typeface="MS Mincho" panose="02020609040205080304" pitchFamily="49" charset="-128"/>
              </a:rPr>
              <a:t>energy boost</a:t>
            </a:r>
            <a:r>
              <a:rPr lang="en-US" alt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</a:rPr>
              <a:t>;  b) FCAL-II; c) recoil detections</a:t>
            </a:r>
            <a:br>
              <a:rPr lang="en-US" alt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</a:rPr>
            </a:br>
            <a:r>
              <a:rPr lang="en-US" alt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</a:rPr>
              <a:t> 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A00E3E0-27DF-4541-876B-EA78A9A85E18}"/>
              </a:ext>
            </a:extLst>
          </p:cNvPr>
          <p:cNvSpPr txBox="1">
            <a:spLocks/>
          </p:cNvSpPr>
          <p:nvPr/>
        </p:nvSpPr>
        <p:spPr bwMode="auto">
          <a:xfrm>
            <a:off x="206604" y="6122313"/>
            <a:ext cx="9448800" cy="68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. Simultaneously produce tagged </a:t>
            </a:r>
            <a:r>
              <a:rPr lang="el-G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η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and </a:t>
            </a:r>
            <a:r>
              <a:rPr lang="el-G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ηꞌ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with similar rates </a:t>
            </a:r>
          </a:p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  (~5x10</a:t>
            </a:r>
            <a:r>
              <a:rPr lang="en-US" altLang="en-US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5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per day)  </a:t>
            </a:r>
          </a:p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        </a:t>
            </a: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9ECB29A-F85F-4336-A2E8-8449DDDC57CE}"/>
              </a:ext>
            </a:extLst>
          </p:cNvPr>
          <p:cNvSpPr txBox="1">
            <a:spLocks/>
          </p:cNvSpPr>
          <p:nvPr/>
        </p:nvSpPr>
        <p:spPr bwMode="auto">
          <a:xfrm>
            <a:off x="152400" y="5310255"/>
            <a:ext cx="9144000" cy="328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Capability of running in parallel with </a:t>
            </a:r>
            <a:r>
              <a:rPr lang="en-US" alt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GlueX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and other experiments in Hall D </a:t>
            </a:r>
          </a:p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             potential for a high-statistics data set</a:t>
            </a:r>
            <a:b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</a:b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  </a:t>
            </a:r>
          </a:p>
        </p:txBody>
      </p:sp>
      <p:sp>
        <p:nvSpPr>
          <p:cNvPr id="7179" name="Right Arrow 2">
            <a:extLst>
              <a:ext uri="{FF2B5EF4-FFF2-40B4-BE49-F238E27FC236}">
                <a16:creationId xmlns:a16="http://schemas.microsoft.com/office/drawing/2014/main" id="{D6860F83-B268-47D9-9442-90688AFA0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5334000"/>
            <a:ext cx="533400" cy="152400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en-US" sz="2000">
              <a:solidFill>
                <a:srgbClr val="008000"/>
              </a:solidFill>
            </a:endParaRPr>
          </a:p>
        </p:txBody>
      </p:sp>
      <p:pic>
        <p:nvPicPr>
          <p:cNvPr id="7180" name="Picture 4">
            <a:extLst>
              <a:ext uri="{FF2B5EF4-FFF2-40B4-BE49-F238E27FC236}">
                <a16:creationId xmlns:a16="http://schemas.microsoft.com/office/drawing/2014/main" id="{ADA42E54-BDA3-44E4-8916-966B5D4D1CB9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05000"/>
            <a:ext cx="4800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181" name="Straight Connector 9">
            <a:extLst>
              <a:ext uri="{FF2B5EF4-FFF2-40B4-BE49-F238E27FC236}">
                <a16:creationId xmlns:a16="http://schemas.microsoft.com/office/drawing/2014/main" id="{6FF68591-03F4-47AE-95F7-09A81D5327B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86600" y="2438400"/>
            <a:ext cx="2381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7182" name="Straight Connector 23">
            <a:extLst>
              <a:ext uri="{FF2B5EF4-FFF2-40B4-BE49-F238E27FC236}">
                <a16:creationId xmlns:a16="http://schemas.microsoft.com/office/drawing/2014/main" id="{BD91A621-C01D-4636-B8BA-5CDE1196F6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86600" y="2819400"/>
            <a:ext cx="247650" cy="0"/>
          </a:xfrm>
          <a:prstGeom prst="line">
            <a:avLst/>
          </a:prstGeom>
          <a:noFill/>
          <a:ln w="9525">
            <a:solidFill>
              <a:srgbClr val="008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F8CD301-40EB-44E2-81B9-886B70B73663}"/>
              </a:ext>
            </a:extLst>
          </p:cNvPr>
          <p:cNvSpPr txBox="1"/>
          <p:nvPr/>
        </p:nvSpPr>
        <p:spPr>
          <a:xfrm>
            <a:off x="7239000" y="2300288"/>
            <a:ext cx="1732591" cy="166199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200">
                <a:solidFill>
                  <a:srgbClr val="000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Signal+backgrounds</a:t>
            </a:r>
          </a:p>
          <a:p>
            <a:pPr eaLnBrk="1" hangingPunct="1">
              <a:defRPr/>
            </a:pPr>
            <a:r>
              <a:rPr lang="en-US" altLang="en-US" sz="1200">
                <a:solidFill>
                  <a:srgbClr val="0000FF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</a:t>
            </a:r>
            <a:r>
              <a:rPr lang="en-US" altLang="en-US" sz="1200" baseline="30000">
                <a:solidFill>
                  <a:srgbClr val="0000FF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0</a:t>
            </a:r>
            <a:r>
              <a:rPr lang="en-US" altLang="en-US" sz="1200">
                <a:solidFill>
                  <a:srgbClr val="0000FF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  signal</a:t>
            </a:r>
          </a:p>
          <a:p>
            <a:pPr eaLnBrk="1" hangingPunct="1">
              <a:defRPr/>
            </a:pPr>
            <a:r>
              <a:rPr lang="en-US" altLang="en-US" sz="1200">
                <a:solidFill>
                  <a:srgbClr val="008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Symbol" panose="05050102010706020507" pitchFamily="18" charset="2"/>
              </a:rPr>
              <a:t>η</a:t>
            </a:r>
            <a:r>
              <a:rPr lang="en-US" altLang="en-US" sz="1200">
                <a:solidFill>
                  <a:srgbClr val="008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 →</a:t>
            </a:r>
            <a:r>
              <a:rPr lang="en-US" altLang="en-US" sz="1200" baseline="30000">
                <a:solidFill>
                  <a:srgbClr val="008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0</a:t>
            </a:r>
            <a:r>
              <a:rPr lang="en-US" altLang="en-US" sz="1200">
                <a:solidFill>
                  <a:srgbClr val="008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</a:t>
            </a:r>
            <a:r>
              <a:rPr lang="en-US" altLang="en-US" sz="1200" baseline="30000">
                <a:solidFill>
                  <a:srgbClr val="008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0</a:t>
            </a:r>
            <a:r>
              <a:rPr lang="en-US" altLang="en-US" sz="1200">
                <a:solidFill>
                  <a:srgbClr val="008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</a:t>
            </a:r>
            <a:r>
              <a:rPr lang="en-US" altLang="en-US" sz="1200" baseline="30000">
                <a:solidFill>
                  <a:srgbClr val="008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0 </a:t>
            </a:r>
            <a:r>
              <a:rPr lang="en-US" altLang="en-US" sz="1200">
                <a:solidFill>
                  <a:srgbClr val="008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background</a:t>
            </a:r>
          </a:p>
          <a:p>
            <a:pPr eaLnBrk="1" hangingPunct="1">
              <a:defRPr/>
            </a:pPr>
            <a:r>
              <a:rPr lang="en-US" altLang="en-US" sz="1200">
                <a:solidFill>
                  <a:srgbClr val="FF0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other backgrounds</a:t>
            </a:r>
          </a:p>
          <a:p>
            <a:pPr eaLnBrk="1" hangingPunct="1">
              <a:defRPr/>
            </a:pPr>
            <a:endParaRPr lang="en-US" altLang="en-US" sz="1800">
              <a:solidFill>
                <a:srgbClr val="0000FF"/>
              </a:solidFill>
              <a:latin typeface="Helvetica" panose="020B0604020202020204" pitchFamily="34" charset="0"/>
              <a:ea typeface="MS Mincho" panose="02020609040205080304" pitchFamily="49" charset="-128"/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US" altLang="en-US" sz="1800">
              <a:solidFill>
                <a:srgbClr val="0000FF"/>
              </a:solidFill>
              <a:latin typeface="Helvetica" panose="020B0604020202020204" pitchFamily="34" charset="0"/>
              <a:ea typeface="MS Mincho" panose="02020609040205080304" pitchFamily="49" charset="-128"/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US" altLang="en-US" sz="180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  <a:ea typeface="MS Mincho" panose="02020609040205080304" pitchFamily="49" charset="-128"/>
              <a:sym typeface="Symbol" panose="05050102010706020507" pitchFamily="18" charset="2"/>
            </a:endParaRPr>
          </a:p>
        </p:txBody>
      </p:sp>
      <p:cxnSp>
        <p:nvCxnSpPr>
          <p:cNvPr id="7184" name="Straight Connector 9">
            <a:extLst>
              <a:ext uri="{FF2B5EF4-FFF2-40B4-BE49-F238E27FC236}">
                <a16:creationId xmlns:a16="http://schemas.microsoft.com/office/drawing/2014/main" id="{FC888228-0EA6-4D43-8861-A6CC6FFE3FD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86600" y="2667000"/>
            <a:ext cx="2381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7185" name="Straight Connector 23">
            <a:extLst>
              <a:ext uri="{FF2B5EF4-FFF2-40B4-BE49-F238E27FC236}">
                <a16:creationId xmlns:a16="http://schemas.microsoft.com/office/drawing/2014/main" id="{16CA4D46-0730-45ED-9216-1FFE6C73D1F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86600" y="2971800"/>
            <a:ext cx="24765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7186" name="Straight Arrow Connector 4">
            <a:extLst>
              <a:ext uri="{FF2B5EF4-FFF2-40B4-BE49-F238E27FC236}">
                <a16:creationId xmlns:a16="http://schemas.microsoft.com/office/drawing/2014/main" id="{35F08A9A-F532-44AD-AF0E-1976A151915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400300" y="3131284"/>
            <a:ext cx="1219200" cy="799981"/>
          </a:xfrm>
          <a:prstGeom prst="straightConnector1">
            <a:avLst/>
          </a:prstGeom>
          <a:noFill/>
          <a:ln w="9525">
            <a:solidFill>
              <a:srgbClr val="FF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187" name="Rectangle 11">
            <a:extLst>
              <a:ext uri="{FF2B5EF4-FFF2-40B4-BE49-F238E27FC236}">
                <a16:creationId xmlns:a16="http://schemas.microsoft.com/office/drawing/2014/main" id="{B63424DB-9D30-4494-9C19-7F27A4C65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740025"/>
            <a:ext cx="16716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other backgrounds</a:t>
            </a:r>
          </a:p>
        </p:txBody>
      </p:sp>
      <p:cxnSp>
        <p:nvCxnSpPr>
          <p:cNvPr id="7188" name="Straight Arrow Connector 13">
            <a:extLst>
              <a:ext uri="{FF2B5EF4-FFF2-40B4-BE49-F238E27FC236}">
                <a16:creationId xmlns:a16="http://schemas.microsoft.com/office/drawing/2014/main" id="{ABE308E3-AAE4-4C8B-A43A-DEFF42D6FC0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90600" y="3048000"/>
            <a:ext cx="228600" cy="228600"/>
          </a:xfrm>
          <a:prstGeom prst="straightConnector1">
            <a:avLst/>
          </a:prstGeom>
          <a:noFill/>
          <a:ln w="9525">
            <a:solidFill>
              <a:srgbClr val="FF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" name="Straight Arrow Connector 4"/>
          <p:cNvCxnSpPr>
            <a:cxnSpLocks/>
          </p:cNvCxnSpPr>
          <p:nvPr/>
        </p:nvCxnSpPr>
        <p:spPr bwMode="auto">
          <a:xfrm>
            <a:off x="3962400" y="3131284"/>
            <a:ext cx="1219200" cy="4501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93A59F8-BC88-44CE-85FA-37B76DA5CEF2}"/>
              </a:ext>
            </a:extLst>
          </p:cNvPr>
          <p:cNvSpPr txBox="1"/>
          <p:nvPr/>
        </p:nvSpPr>
        <p:spPr>
          <a:xfrm>
            <a:off x="7315200" y="3242846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 day’s running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B8393B-FC22-7B7C-4CEC-E87AFAE5E7B2}"/>
              </a:ext>
            </a:extLst>
          </p:cNvPr>
          <p:cNvSpPr/>
          <p:nvPr/>
        </p:nvSpPr>
        <p:spPr bwMode="auto">
          <a:xfrm>
            <a:off x="2181123" y="2438400"/>
            <a:ext cx="437913" cy="1828800"/>
          </a:xfrm>
          <a:prstGeom prst="rect">
            <a:avLst/>
          </a:prstGeom>
          <a:solidFill>
            <a:srgbClr val="9966FF">
              <a:alpha val="18623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52FCA1-3E58-EB1F-0AAE-7F9094DFFA48}"/>
              </a:ext>
            </a:extLst>
          </p:cNvPr>
          <p:cNvSpPr/>
          <p:nvPr/>
        </p:nvSpPr>
        <p:spPr bwMode="auto">
          <a:xfrm>
            <a:off x="6362701" y="2414654"/>
            <a:ext cx="723900" cy="2031019"/>
          </a:xfrm>
          <a:prstGeom prst="rect">
            <a:avLst/>
          </a:prstGeom>
          <a:solidFill>
            <a:srgbClr val="9966FF">
              <a:alpha val="18623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advTm="153396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1F771A1-19F6-B792-A4AF-0B22FED4CFD6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6146" name="Title 1">
            <a:extLst>
              <a:ext uri="{FF2B5EF4-FFF2-40B4-BE49-F238E27FC236}">
                <a16:creationId xmlns:a16="http://schemas.microsoft.com/office/drawing/2014/main" id="{60777702-6C51-5DB9-98B1-783ED1BEF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6200"/>
            <a:ext cx="8839200" cy="457200"/>
          </a:xfrm>
        </p:spPr>
        <p:txBody>
          <a:bodyPr/>
          <a:lstStyle/>
          <a:p>
            <a:pPr algn="ctr"/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Why </a:t>
            </a:r>
            <a:r>
              <a:rPr lang="el-GR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η</a:t>
            </a: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is a unique probe for QCD and BSM physics?</a:t>
            </a:r>
          </a:p>
        </p:txBody>
      </p:sp>
      <p:sp>
        <p:nvSpPr>
          <p:cNvPr id="23554" name="TextBox 2">
            <a:extLst>
              <a:ext uri="{FF2B5EF4-FFF2-40B4-BE49-F238E27FC236}">
                <a16:creationId xmlns:a16="http://schemas.microsoft.com/office/drawing/2014/main" id="{0FD1CEA4-AE16-65AB-D8EC-02FDA477A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638425"/>
            <a:ext cx="8915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000000"/>
              </a:buClr>
              <a:buFont typeface="Wingdings" pitchFamily="2" charset="2"/>
              <a:buChar char="u"/>
            </a:pPr>
            <a:r>
              <a:rPr lang="en-US" altLang="en-US" dirty="0">
                <a:solidFill>
                  <a:srgbClr val="000000"/>
                </a:solidFill>
                <a:latin typeface="Comic Sans MS" panose="030F0902030302020204" pitchFamily="66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Helvetica" pitchFamily="2" charset="0"/>
              </a:rPr>
              <a:t>All its possible strong and EM decays are forbidden in the lowest order so that  </a:t>
            </a:r>
            <a:r>
              <a:rPr lang="el-GR" altLang="en-US">
                <a:solidFill>
                  <a:srgbClr val="000000"/>
                </a:solidFill>
                <a:latin typeface="Helvetica" pitchFamily="2" charset="0"/>
              </a:rPr>
              <a:t>η</a:t>
            </a:r>
            <a:r>
              <a:rPr lang="en-US" altLang="en-US" dirty="0">
                <a:solidFill>
                  <a:srgbClr val="000000"/>
                </a:solidFill>
                <a:latin typeface="Helvetica" pitchFamily="2" charset="0"/>
              </a:rPr>
              <a:t> has</a:t>
            </a:r>
            <a:r>
              <a:rPr lang="en-US" altLang="en-US" dirty="0">
                <a:solidFill>
                  <a:srgbClr val="FF0000"/>
                </a:solidFill>
                <a:latin typeface="Helvetica" pitchFamily="2" charset="0"/>
              </a:rPr>
              <a:t> narrow </a:t>
            </a:r>
            <a:r>
              <a:rPr lang="en-US" altLang="en-US" dirty="0">
                <a:solidFill>
                  <a:srgbClr val="000000"/>
                </a:solidFill>
                <a:latin typeface="Helvetica" pitchFamily="2" charset="0"/>
              </a:rPr>
              <a:t>decay width (</a:t>
            </a:r>
            <a:r>
              <a:rPr lang="el-GR" altLang="en-US">
                <a:solidFill>
                  <a:srgbClr val="000000"/>
                </a:solidFill>
                <a:latin typeface="Helvetica" pitchFamily="2" charset="0"/>
              </a:rPr>
              <a:t>Γ</a:t>
            </a:r>
            <a:r>
              <a:rPr lang="el-GR" altLang="en-US" baseline="-25000">
                <a:solidFill>
                  <a:srgbClr val="000000"/>
                </a:solidFill>
                <a:latin typeface="Helvetica" pitchFamily="2" charset="0"/>
              </a:rPr>
              <a:t>η</a:t>
            </a:r>
            <a:r>
              <a:rPr lang="el-GR" altLang="en-US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Helvetica" pitchFamily="2" charset="0"/>
              </a:rPr>
              <a:t>=1.3KeV compared to </a:t>
            </a:r>
            <a:r>
              <a:rPr lang="el-GR" altLang="en-US">
                <a:solidFill>
                  <a:srgbClr val="000000"/>
                </a:solidFill>
                <a:latin typeface="Helvetica" pitchFamily="2" charset="0"/>
              </a:rPr>
              <a:t>Γ</a:t>
            </a:r>
            <a:r>
              <a:rPr lang="el-GR" altLang="en-US" baseline="-250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</a:t>
            </a:r>
            <a:r>
              <a:rPr lang="en-US" altLang="en-US" dirty="0">
                <a:solidFill>
                  <a:srgbClr val="000000"/>
                </a:solidFill>
                <a:latin typeface="Helvetica" pitchFamily="2" charset="0"/>
              </a:rPr>
              <a:t>=8.5 MeV) </a:t>
            </a:r>
          </a:p>
          <a:p>
            <a:pPr lvl="2" eaLnBrk="1" hangingPunct="1">
              <a:buClr>
                <a:srgbClr val="000000"/>
              </a:buClr>
            </a:pPr>
            <a:r>
              <a:rPr lang="en-US" altLang="en-US" dirty="0">
                <a:solidFill>
                  <a:srgbClr val="000000"/>
                </a:solidFill>
                <a:latin typeface="Helvetica" pitchFamily="2" charset="0"/>
              </a:rPr>
              <a:t> Enhance  the higher order contributions (by a factor of ~7000</a:t>
            </a:r>
          </a:p>
          <a:p>
            <a:pPr lvl="2" eaLnBrk="1" hangingPunct="1">
              <a:buClr>
                <a:srgbClr val="000000"/>
              </a:buClr>
            </a:pPr>
            <a:r>
              <a:rPr lang="en-US" altLang="en-US" dirty="0">
                <a:solidFill>
                  <a:srgbClr val="000000"/>
                </a:solidFill>
                <a:latin typeface="Helvetica" pitchFamily="2" charset="0"/>
              </a:rPr>
              <a:t> compared to </a:t>
            </a:r>
            <a:r>
              <a:rPr lang="en-US" altLang="en-US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 decays). Sensitive to weakly interacting forces.</a:t>
            </a:r>
            <a:endParaRPr lang="en-US" altLang="en-US" dirty="0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23555" name="Picture 7" descr="mesons">
            <a:extLst>
              <a:ext uri="{FF2B5EF4-FFF2-40B4-BE49-F238E27FC236}">
                <a16:creationId xmlns:a16="http://schemas.microsoft.com/office/drawing/2014/main" id="{71B2DEF0-69CD-F3F0-B935-3FE32AA8A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613" y="792163"/>
            <a:ext cx="1957387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Rectangle 7">
            <a:extLst>
              <a:ext uri="{FF2B5EF4-FFF2-40B4-BE49-F238E27FC236}">
                <a16:creationId xmlns:a16="http://schemas.microsoft.com/office/drawing/2014/main" id="{688A94FF-58F7-0B59-A66D-5B0847C73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762000"/>
            <a:ext cx="73152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Clr>
                <a:srgbClr val="000000"/>
              </a:buClr>
              <a:buFont typeface="Wingdings" charset="2"/>
              <a:buChar char="u"/>
              <a:defRPr/>
            </a:pPr>
            <a:r>
              <a: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A </a:t>
            </a:r>
            <a:r>
              <a:rPr lang="en-US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Goldstone</a:t>
            </a:r>
            <a:r>
              <a:rPr lang="en-US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 boson due to  spontaneous breaking of </a:t>
            </a:r>
          </a:p>
          <a:p>
            <a:pPr>
              <a:buClr>
                <a:srgbClr val="000000"/>
              </a:buClr>
              <a:defRPr/>
            </a:pPr>
            <a:r>
              <a:rPr lang="en-US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     QCD chiral symmetry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              </a:t>
            </a:r>
            <a:r>
              <a:rPr lang="en-US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  <a:sym typeface="Symbol" charset="0"/>
              </a:rPr>
              <a:t> is one of key mesons bridging our 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  <a:sym typeface="Symbol" charset="0"/>
              </a:rPr>
              <a:t>             </a:t>
            </a:r>
            <a:r>
              <a:rPr lang="en-US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 understanding of low-energy hadron dynamics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              and underlying QCD  </a:t>
            </a:r>
          </a:p>
          <a:p>
            <a:pPr>
              <a:buClr>
                <a:srgbClr val="FF0000"/>
              </a:buClr>
              <a:defRPr/>
            </a:pPr>
            <a:r>
              <a:rPr lang="en-US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             </a:t>
            </a:r>
          </a:p>
        </p:txBody>
      </p:sp>
      <p:pic>
        <p:nvPicPr>
          <p:cNvPr id="23557" name="Picture 11">
            <a:extLst>
              <a:ext uri="{FF2B5EF4-FFF2-40B4-BE49-F238E27FC236}">
                <a16:creationId xmlns:a16="http://schemas.microsoft.com/office/drawing/2014/main" id="{02D751D4-2CDD-747E-EDFE-AE8EDECE0E03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554038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Box 2">
            <a:extLst>
              <a:ext uri="{FF2B5EF4-FFF2-40B4-BE49-F238E27FC236}">
                <a16:creationId xmlns:a16="http://schemas.microsoft.com/office/drawing/2014/main" id="{25A83946-1A76-AE6B-77E2-FCE4E83F2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343400"/>
            <a:ext cx="8915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000000"/>
              </a:buClr>
              <a:buFont typeface="Wingdings" pitchFamily="2" charset="2"/>
              <a:buChar char="u"/>
            </a:pPr>
            <a:r>
              <a:rPr lang="en-US" altLang="en-US" dirty="0">
                <a:solidFill>
                  <a:srgbClr val="000000"/>
                </a:solidFill>
                <a:latin typeface="Comic Sans MS" panose="030F0902030302020204" pitchFamily="66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Helvetica" pitchFamily="2" charset="0"/>
              </a:rPr>
              <a:t>Eigenstate of P, </a:t>
            </a:r>
            <a:r>
              <a:rPr lang="en-US" altLang="en-US" dirty="0">
                <a:solidFill>
                  <a:srgbClr val="FF0000"/>
                </a:solidFill>
                <a:latin typeface="Helvetica" pitchFamily="2" charset="0"/>
              </a:rPr>
              <a:t>C</a:t>
            </a:r>
            <a:r>
              <a:rPr lang="en-US" altLang="en-US" dirty="0">
                <a:solidFill>
                  <a:srgbClr val="000000"/>
                </a:solidFill>
                <a:latin typeface="Helvetica" pitchFamily="2" charset="0"/>
              </a:rPr>
              <a:t>, CP, and G:</a:t>
            </a:r>
            <a:br>
              <a:rPr lang="en-US" altLang="en-US" dirty="0">
                <a:solidFill>
                  <a:srgbClr val="000000"/>
                </a:solidFill>
                <a:latin typeface="Helvetica" pitchFamily="2" charset="0"/>
              </a:rPr>
            </a:br>
            <a:r>
              <a:rPr lang="en-US" altLang="en-US" dirty="0">
                <a:solidFill>
                  <a:srgbClr val="000000"/>
                </a:solidFill>
                <a:latin typeface="Helvetica" pitchFamily="2" charset="0"/>
              </a:rPr>
              <a:t>         tests for </a:t>
            </a:r>
            <a:r>
              <a:rPr lang="en-US" altLang="en-US" dirty="0">
                <a:solidFill>
                  <a:srgbClr val="FF0000"/>
                </a:solidFill>
                <a:latin typeface="Helvetica" pitchFamily="2" charset="0"/>
              </a:rPr>
              <a:t>C, CP</a:t>
            </a:r>
            <a:br>
              <a:rPr lang="en-US" altLang="en-US" dirty="0">
                <a:solidFill>
                  <a:srgbClr val="000000"/>
                </a:solidFill>
                <a:latin typeface="Helvetica" pitchFamily="2" charset="0"/>
              </a:rPr>
            </a:br>
            <a:r>
              <a:rPr lang="en-US" altLang="en-US" dirty="0">
                <a:solidFill>
                  <a:srgbClr val="000000"/>
                </a:solidFill>
                <a:latin typeface="Helvetica" pitchFamily="2" charset="0"/>
              </a:rPr>
              <a:t>         </a:t>
            </a:r>
          </a:p>
        </p:txBody>
      </p:sp>
      <p:graphicFrame>
        <p:nvGraphicFramePr>
          <p:cNvPr id="23559" name="Object 10">
            <a:extLst>
              <a:ext uri="{FF2B5EF4-FFF2-40B4-BE49-F238E27FC236}">
                <a16:creationId xmlns:a16="http://schemas.microsoft.com/office/drawing/2014/main" id="{0E1E3EDB-1FAE-D169-3F47-153EADF093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91000" y="4343400"/>
          <a:ext cx="1463675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8135600" imgH="4686300" progId="Equation.3">
                  <p:embed/>
                </p:oleObj>
              </mc:Choice>
              <mc:Fallback>
                <p:oleObj name="Equation" r:id="rId6" imgW="18135600" imgH="4686300" progId="Equation.3">
                  <p:embed/>
                  <p:pic>
                    <p:nvPicPr>
                      <p:cNvPr id="23559" name="Object 10">
                        <a:extLst>
                          <a:ext uri="{FF2B5EF4-FFF2-40B4-BE49-F238E27FC236}">
                            <a16:creationId xmlns:a16="http://schemas.microsoft.com/office/drawing/2014/main" id="{0E1E3EDB-1FAE-D169-3F47-153EADF093B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4343400"/>
                        <a:ext cx="1463675" cy="37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7">
            <a:extLst>
              <a:ext uri="{FF2B5EF4-FFF2-40B4-BE49-F238E27FC236}">
                <a16:creationId xmlns:a16="http://schemas.microsoft.com/office/drawing/2014/main" id="{3AE8C469-87E8-FF0E-DB36-877953F3B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257800"/>
            <a:ext cx="8915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Clr>
                <a:srgbClr val="000000"/>
              </a:buClr>
              <a:buFont typeface="Wingdings" charset="2"/>
              <a:buChar char="u"/>
              <a:defRPr/>
            </a:pPr>
            <a:r>
              <a:rPr lang="en-US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Its quantum numbers are the same as Higgs or vacuum (except parity) and its decays are  </a:t>
            </a:r>
            <a:r>
              <a:rPr lang="en-US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flavor-conserving</a:t>
            </a:r>
          </a:p>
          <a:p>
            <a:pPr>
              <a:buClr>
                <a:srgbClr val="000000"/>
              </a:buClr>
              <a:defRPr/>
            </a:pPr>
            <a:r>
              <a:rPr lang="en-US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               </a:t>
            </a:r>
            <a:r>
              <a:rPr lang="en-US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effectively free of SM backgrounds for new physics search.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829C4D-25E3-BB06-CDA6-ADD607EC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BC2FD60-7F27-FB4E-A4F0-A39DAC095DFF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2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3562" name="Picture 11">
            <a:extLst>
              <a:ext uri="{FF2B5EF4-FFF2-40B4-BE49-F238E27FC236}">
                <a16:creationId xmlns:a16="http://schemas.microsoft.com/office/drawing/2014/main" id="{8F2E22CA-F255-73EF-6268-8D8601D83C6E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352800"/>
            <a:ext cx="554038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11">
            <a:extLst>
              <a:ext uri="{FF2B5EF4-FFF2-40B4-BE49-F238E27FC236}">
                <a16:creationId xmlns:a16="http://schemas.microsoft.com/office/drawing/2014/main" id="{4FD08319-AB19-1F87-0AF6-1834E5E571D4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6019800"/>
            <a:ext cx="554037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11">
            <a:extLst>
              <a:ext uri="{FF2B5EF4-FFF2-40B4-BE49-F238E27FC236}">
                <a16:creationId xmlns:a16="http://schemas.microsoft.com/office/drawing/2014/main" id="{0208640F-CB28-FBB5-02E7-321D1935CC90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794250"/>
            <a:ext cx="554038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13622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A5BA94-F05C-8EA0-CEC0-BC1A7BAE5108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7562A1-14BF-4C01-A93D-26DB5A08E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fld id="{92FAFD3B-C722-4334-BA5C-19CDCD255D9C}" type="slidenum">
              <a:rPr lang="en-US" altLang="en-US" sz="140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20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000085D-49F4-46C8-BDD1-D570C27B7D8C}"/>
              </a:ext>
            </a:extLst>
          </p:cNvPr>
          <p:cNvSpPr txBox="1">
            <a:spLocks/>
          </p:cNvSpPr>
          <p:nvPr/>
        </p:nvSpPr>
        <p:spPr bwMode="auto">
          <a:xfrm>
            <a:off x="152400" y="152400"/>
            <a:ext cx="830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 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/>
                <a:cs typeface="Helvetica"/>
              </a:rPr>
              <a:t>Main JEF Physics Objectives </a:t>
            </a:r>
            <a:endParaRPr lang="en-US" sz="2400">
              <a:latin typeface="Helvetica"/>
              <a:cs typeface="Helvetic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29D7CF-EF0C-4453-BDA9-265B2BC19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676400"/>
            <a:ext cx="4176122" cy="6340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894046-C6E1-4B79-A380-EE0BEB913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999" y="2438400"/>
            <a:ext cx="2057401" cy="407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DB947E-82D5-480D-B898-3746F9D2D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600" y="2926017"/>
            <a:ext cx="4718713" cy="7315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7FE328-F37C-47CF-8AE8-3CAAB3BAA7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400" y="3782533"/>
            <a:ext cx="3023878" cy="4084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28A14A-F030-46A1-BC5C-EF82310EE7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5334000"/>
            <a:ext cx="975444" cy="3185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CB79BA-6466-460D-A7FC-1CCFCBD3BD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1303" y="5334000"/>
            <a:ext cx="955537" cy="3185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67C4E7-265C-4F4D-AAAF-15310DD72C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1701" y="5638800"/>
            <a:ext cx="1231499" cy="256054"/>
          </a:xfrm>
          <a:prstGeom prst="rect">
            <a:avLst/>
          </a:prstGeom>
        </p:spPr>
      </p:pic>
      <p:sp>
        <p:nvSpPr>
          <p:cNvPr id="25" name="TextBox 5">
            <a:extLst>
              <a:ext uri="{FF2B5EF4-FFF2-40B4-BE49-F238E27FC236}">
                <a16:creationId xmlns:a16="http://schemas.microsoft.com/office/drawing/2014/main" id="{8E7EC7BD-B9C1-4276-BE09-6CBB203D2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57200"/>
            <a:ext cx="86106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137160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000" dirty="0">
              <a:latin typeface="Helvetica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r>
              <a:rPr lang="en-US" altLang="en-US" sz="2000" dirty="0">
                <a:latin typeface="Helvetica" panose="020B0604020202020204" pitchFamily="34" charset="0"/>
              </a:rPr>
              <a:t>1. </a:t>
            </a:r>
            <a:r>
              <a:rPr lang="en-US" altLang="en-US" sz="2000" b="1" dirty="0">
                <a:latin typeface="Helvetica" panose="020B0604020202020204" pitchFamily="34" charset="0"/>
              </a:rPr>
              <a:t>Search for sub-GeV hidden bosons </a:t>
            </a: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r>
              <a:rPr lang="en-US" altLang="en-US" sz="2000" dirty="0">
                <a:latin typeface="Helvetica" panose="020B0604020202020204" pitchFamily="34" charset="0"/>
              </a:rPr>
              <a:t>       </a:t>
            </a:r>
            <a:r>
              <a:rPr lang="en-US" altLang="en-US" sz="1800" i="1" dirty="0">
                <a:latin typeface="Helvetica" panose="020B0604020202020204" pitchFamily="34" charset="0"/>
              </a:rPr>
              <a:t>vector:</a:t>
            </a:r>
            <a:r>
              <a:rPr lang="en-US" altLang="en-US" sz="1800" b="1" i="1" dirty="0">
                <a:latin typeface="Helvetica" panose="020B0604020202020204" pitchFamily="34" charset="0"/>
              </a:rPr>
              <a:t>  </a:t>
            </a:r>
          </a:p>
          <a:p>
            <a:pPr lvl="2" eaLnBrk="1" hangingPunct="1">
              <a:spcBef>
                <a:spcPct val="0"/>
              </a:spcBef>
              <a:buClr>
                <a:srgbClr val="3366FF"/>
              </a:buClr>
            </a:pPr>
            <a:r>
              <a:rPr lang="en-US" altLang="en-US" sz="1800" dirty="0">
                <a:latin typeface="Helvetica" panose="020B0604020202020204" pitchFamily="34" charset="0"/>
              </a:rPr>
              <a:t>Leptophobic vector </a:t>
            </a:r>
            <a:r>
              <a:rPr lang="en-US" altLang="en-US" sz="1800" i="1" dirty="0">
                <a:latin typeface="Helvetica" panose="020B0604020202020204" pitchFamily="34" charset="0"/>
              </a:rPr>
              <a:t>B </a:t>
            </a:r>
            <a:r>
              <a:rPr lang="en-US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ꞌ</a:t>
            </a:r>
            <a:r>
              <a:rPr lang="en-US" altLang="en-US" sz="1800" dirty="0">
                <a:latin typeface="Helvetica" panose="020B0604020202020204" pitchFamily="34" charset="0"/>
                <a:cs typeface="Times New Roman" panose="02020603050405020304" pitchFamily="18" charset="0"/>
              </a:rPr>
              <a:t>  </a:t>
            </a: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endParaRPr lang="en-US" altLang="en-US" sz="1800" dirty="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endParaRPr lang="en-US" altLang="en-US" sz="1800" dirty="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lvl="2" eaLnBrk="1" hangingPunct="1">
              <a:spcBef>
                <a:spcPct val="0"/>
              </a:spcBef>
              <a:buClr>
                <a:srgbClr val="3366FF"/>
              </a:buClr>
            </a:pPr>
            <a:endParaRPr lang="en-US" altLang="en-US" sz="1800" dirty="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lvl="2" eaLnBrk="1" hangingPunct="1">
              <a:spcBef>
                <a:spcPct val="0"/>
              </a:spcBef>
              <a:buClr>
                <a:srgbClr val="3366FF"/>
              </a:buClr>
            </a:pPr>
            <a:r>
              <a:rPr lang="en-US" altLang="en-US" sz="1800" dirty="0">
                <a:latin typeface="Helvetica" panose="020B0604020202020204" pitchFamily="34" charset="0"/>
                <a:cs typeface="Times New Roman" panose="02020603050405020304" pitchFamily="18" charset="0"/>
              </a:rPr>
              <a:t>Hidden or dark photon: </a:t>
            </a: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r>
              <a:rPr lang="en-US" altLang="en-US" sz="1800" dirty="0">
                <a:latin typeface="Helvetica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r>
              <a:rPr lang="en-US" altLang="en-US" sz="1800" dirty="0">
                <a:latin typeface="Helvetica" panose="020B0604020202020204" pitchFamily="34" charset="0"/>
                <a:cs typeface="Times New Roman" panose="02020603050405020304" pitchFamily="18" charset="0"/>
              </a:rPr>
              <a:t>      </a:t>
            </a:r>
            <a:r>
              <a:rPr lang="en-US" altLang="en-US" sz="1800" dirty="0">
                <a:solidFill>
                  <a:srgbClr val="FF0000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i="1" dirty="0">
                <a:latin typeface="Helvetica" panose="020B0604020202020204" pitchFamily="34" charset="0"/>
                <a:cs typeface="Times New Roman" panose="02020603050405020304" pitchFamily="18" charset="0"/>
              </a:rPr>
              <a:t>scalar S:</a:t>
            </a: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endParaRPr lang="en-US" altLang="en-US" sz="1800" b="1" dirty="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endParaRPr lang="en-US" altLang="en-US" sz="1800" b="1" dirty="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r>
              <a:rPr lang="en-US" altLang="en-US" sz="1800" dirty="0">
                <a:latin typeface="Helvetica" panose="020B0604020202020204" pitchFamily="34" charset="0"/>
                <a:cs typeface="Times New Roman" panose="02020603050405020304" pitchFamily="18" charset="0"/>
              </a:rPr>
              <a:t>       </a:t>
            </a:r>
            <a:r>
              <a:rPr lang="en-US" altLang="en-US" sz="1800" i="1" dirty="0">
                <a:latin typeface="Helvetica" panose="020B0604020202020204" pitchFamily="34" charset="0"/>
                <a:cs typeface="Times New Roman" panose="02020603050405020304" pitchFamily="18" charset="0"/>
              </a:rPr>
              <a:t>Axion-Like Particles (ALP): </a:t>
            </a:r>
            <a:endParaRPr lang="en-US" altLang="ja-JP" sz="1800" i="1" dirty="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 typeface="Tahoma" panose="020B0604030504040204" pitchFamily="34" charset="0"/>
              <a:buAutoNum type="romanLcPeriod"/>
            </a:pPr>
            <a:endParaRPr lang="en-US" altLang="en-US" sz="1800" dirty="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r>
              <a:rPr lang="en-US" altLang="en-US" sz="18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2. </a:t>
            </a:r>
            <a:r>
              <a:rPr lang="en-US" altLang="en-US" sz="2000" b="1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Directly constrain </a:t>
            </a:r>
            <a:r>
              <a:rPr lang="en-US" altLang="en-US" sz="2000" b="1" dirty="0">
                <a:latin typeface="Helvetica" panose="020B0604020202020204" pitchFamily="34" charset="0"/>
                <a:cs typeface="Times New Roman" panose="02020603050405020304" pitchFamily="18" charset="0"/>
              </a:rPr>
              <a:t>CVPC new physics:                           </a:t>
            </a: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</a:rPr>
              <a:t>  </a:t>
            </a: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endParaRPr lang="en-US" altLang="en-US" sz="1800" dirty="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r>
              <a:rPr lang="en-US" altLang="en-US" sz="1800" dirty="0">
                <a:latin typeface="Helvetica" panose="020B0604020202020204" pitchFamily="34" charset="0"/>
                <a:cs typeface="Times New Roman" panose="02020603050405020304" pitchFamily="18" charset="0"/>
              </a:rPr>
              <a:t>3. </a:t>
            </a:r>
            <a:r>
              <a:rPr lang="en-US" altLang="en-US" sz="2000" b="1" dirty="0">
                <a:latin typeface="Helvetica" panose="020B0604020202020204" pitchFamily="34" charset="0"/>
                <a:cs typeface="Times New Roman" panose="02020603050405020304" pitchFamily="18" charset="0"/>
              </a:rPr>
              <a:t>Precision tests of low-energy QCD:</a:t>
            </a:r>
          </a:p>
          <a:p>
            <a:pPr lvl="1" eaLnBrk="1" hangingPunct="1">
              <a:spcBef>
                <a:spcPct val="0"/>
              </a:spcBef>
              <a:buClr>
                <a:srgbClr val="3366FF"/>
              </a:buCl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Helvetica" panose="020B0604020202020204" pitchFamily="34" charset="0"/>
                <a:cs typeface="Times New Roman" panose="02020603050405020304" pitchFamily="18" charset="0"/>
              </a:rPr>
              <a:t>Interplay of VMD &amp; scalar dynamics in ChPT:              </a:t>
            </a:r>
          </a:p>
          <a:p>
            <a:pPr lvl="1" eaLnBrk="1" hangingPunct="1">
              <a:spcBef>
                <a:spcPct val="0"/>
              </a:spcBef>
              <a:buClr>
                <a:srgbClr val="3366FF"/>
              </a:buCl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Helvetica" panose="020B0604020202020204" pitchFamily="34" charset="0"/>
                <a:cs typeface="Times New Roman" panose="02020603050405020304" pitchFamily="18" charset="0"/>
              </a:rPr>
              <a:t>Transition Form Factors of </a:t>
            </a:r>
            <a:r>
              <a:rPr lang="el-GR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altLang="en-US" sz="1800" baseline="30000" dirty="0">
                <a:latin typeface="Helvetica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ꞌ</a:t>
            </a:r>
            <a:r>
              <a:rPr lang="en-US" altLang="en-US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1800" dirty="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endParaRPr lang="en-US" altLang="en-US" sz="1800" dirty="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r>
              <a:rPr lang="en-US" altLang="en-US" sz="1800" dirty="0">
                <a:latin typeface="Helvetica" panose="020B0604020202020204" pitchFamily="34" charset="0"/>
                <a:cs typeface="Times New Roman" panose="02020603050405020304" pitchFamily="18" charset="0"/>
              </a:rPr>
              <a:t>4. </a:t>
            </a:r>
            <a:r>
              <a:rPr lang="en-US" altLang="en-US" sz="2000" b="1" dirty="0">
                <a:latin typeface="Helvetica" panose="020B0604020202020204" pitchFamily="34" charset="0"/>
                <a:cs typeface="Times New Roman" panose="02020603050405020304" pitchFamily="18" charset="0"/>
              </a:rPr>
              <a:t>Improve the light quark mass ratio via </a:t>
            </a:r>
            <a:r>
              <a:rPr lang="en-US" altLang="en-US" sz="2000" b="1" dirty="0" err="1">
                <a:latin typeface="Helvetica" panose="020B0604020202020204" pitchFamily="34" charset="0"/>
                <a:cs typeface="Times New Roman" panose="02020603050405020304" pitchFamily="18" charset="0"/>
              </a:rPr>
              <a:t>Dalitz</a:t>
            </a:r>
            <a:r>
              <a:rPr lang="en-US" altLang="en-US" sz="2000" b="1" dirty="0">
                <a:latin typeface="Helvetica" panose="020B0604020202020204" pitchFamily="34" charset="0"/>
                <a:cs typeface="Times New Roman" panose="02020603050405020304" pitchFamily="18" charset="0"/>
              </a:rPr>
              <a:t> distributions of </a:t>
            </a:r>
            <a:r>
              <a:rPr lang="en-US" altLang="en-US" sz="2000" b="1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3 </a:t>
            </a:r>
            <a:endParaRPr lang="en-US" altLang="en-US" sz="2000" b="1" dirty="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0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270EC9C-0183-444D-B44E-A31223B8AF55}"/>
                  </a:ext>
                </a:extLst>
              </p:cNvPr>
              <p:cNvSpPr txBox="1"/>
              <p:nvPr/>
            </p:nvSpPr>
            <p:spPr>
              <a:xfrm>
                <a:off x="5562600" y="4495800"/>
                <a:ext cx="2953565" cy="2243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η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(′)</m:t>
                          </m:r>
                        </m:sup>
                      </m:sSup>
                      <m:r>
                        <a:rPr lang="el-GR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l-G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η</m:t>
                          </m:r>
                        </m:e>
                        <m:sup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(′)</m:t>
                          </m:r>
                        </m:sup>
                      </m:sSup>
                      <m:r>
                        <a:rPr lang="en-US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l-G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sz="14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η</m:t>
                          </m:r>
                        </m:e>
                        <m:sup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(′)</m:t>
                          </m:r>
                        </m:sup>
                      </m:sSup>
                      <m:r>
                        <a:rPr 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270EC9C-0183-444D-B44E-A31223B8AF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4495800"/>
                <a:ext cx="2953565" cy="224357"/>
              </a:xfrm>
              <a:prstGeom prst="rect">
                <a:avLst/>
              </a:prstGeom>
              <a:blipFill>
                <a:blip r:embed="rId10"/>
                <a:stretch>
                  <a:fillRect l="-620" t="-5556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960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839"/>
    </mc:Choice>
    <mc:Fallback xmlns="">
      <p:transition spd="slow" advTm="91839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8603F19-8D6A-C57A-7EDE-C0F184B13EB1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1595D8D-CD5A-F6B8-5E42-6406CF01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2100"/>
            <a:ext cx="8305800" cy="622300"/>
          </a:xfrm>
        </p:spPr>
        <p:txBody>
          <a:bodyPr/>
          <a:lstStyle/>
          <a:p>
            <a:pPr algn="ctr">
              <a:defRPr/>
            </a:pPr>
            <a:r>
              <a:rPr lang="en-US" sz="2800" dirty="0">
                <a:solidFill>
                  <a:srgbClr val="0000FF"/>
                </a:solidFill>
                <a:latin typeface="Helvetica"/>
                <a:cs typeface="Helvetica"/>
              </a:rPr>
              <a:t>Example of a Key Channel:</a:t>
            </a:r>
            <a:r>
              <a:rPr lang="en-US" sz="2800" dirty="0">
                <a:latin typeface="Helvetica"/>
                <a:cs typeface="Helvetica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Helvetica"/>
                <a:ea typeface="MS Mincho" charset="0"/>
                <a:cs typeface="Helvetica"/>
                <a:sym typeface="Symbol" charset="0"/>
              </a:rPr>
              <a:t></a:t>
            </a:r>
            <a:r>
              <a:rPr lang="en-US" sz="2800" baseline="30000" dirty="0">
                <a:solidFill>
                  <a:srgbClr val="0000FF"/>
                </a:solidFill>
                <a:latin typeface="Helvetica"/>
                <a:ea typeface="MS Mincho" charset="0"/>
                <a:cs typeface="Helvetica"/>
                <a:sym typeface="Symbol" charset="0"/>
              </a:rPr>
              <a:t>0</a:t>
            </a:r>
            <a:r>
              <a:rPr lang="en-US" sz="2800" dirty="0">
                <a:solidFill>
                  <a:srgbClr val="0000FF"/>
                </a:solidFill>
                <a:latin typeface="Helvetica"/>
                <a:ea typeface="MS Mincho" charset="0"/>
                <a:cs typeface="Helvetica"/>
                <a:sym typeface="Symbol" charset="0"/>
              </a:rPr>
              <a:t> </a:t>
            </a:r>
            <a:br>
              <a:rPr lang="en-US" sz="2800" dirty="0">
                <a:solidFill>
                  <a:srgbClr val="0000FF"/>
                </a:solidFill>
                <a:latin typeface="Helvetica"/>
                <a:cs typeface="Helvetica"/>
              </a:rPr>
            </a:b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3EACE-910A-9AA1-4D6C-A34468764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3401" y="914400"/>
            <a:ext cx="4648200" cy="3438525"/>
          </a:xfrm>
          <a:ln>
            <a:solidFill>
              <a:srgbClr val="0000FF"/>
            </a:solidFill>
          </a:ln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Search for sub-GeV gauge bosons </a:t>
            </a:r>
            <a:endParaRPr lang="en-US" altLang="en-US" sz="2000" b="1" dirty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2" charset="0"/>
              <a:ea typeface="ＭＳ Ｐゴシック" panose="020B0600070205080204" pitchFamily="34" charset="-128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A leptophobic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vector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MS Mincho" panose="02020609040205080304" pitchFamily="49" charset="-128"/>
                <a:sym typeface="Symbol" pitchFamily="2" charset="2"/>
              </a:rPr>
              <a:t>B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MS Mincho" panose="02020609040205080304" pitchFamily="49" charset="-128"/>
                <a:sym typeface="Symbol" pitchFamily="2" charset="2"/>
              </a:rPr>
              <a:t>’</a:t>
            </a:r>
            <a:r>
              <a:rPr lang="en-US" altLang="ja-JP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:</a:t>
            </a:r>
          </a:p>
          <a:p>
            <a:pPr lvl="1">
              <a:buFont typeface="Tahoma" panose="020B0604030504040204" pitchFamily="34" charset="0"/>
              <a:buNone/>
            </a:pP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MS Mincho" panose="02020609040205080304" pitchFamily="49" charset="-128"/>
                <a:sym typeface="Symbol" pitchFamily="2" charset="2"/>
              </a:rPr>
              <a:t>    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MS Mincho" panose="02020609040205080304" pitchFamily="49" charset="-128"/>
                <a:sym typeface="Symbol" pitchFamily="2" charset="2"/>
              </a:rPr>
              <a:t>B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MS Mincho" panose="02020609040205080304" pitchFamily="49" charset="-128"/>
                <a:sym typeface="Symbol" pitchFamily="2" charset="2"/>
              </a:rPr>
              <a:t>’</a:t>
            </a:r>
            <a:r>
              <a:rPr lang="en-US" altLang="ja-JP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MS Mincho" panose="02020609040205080304" pitchFamily="49" charset="-128"/>
                <a:sym typeface="Symbol" pitchFamily="2" charset="2"/>
              </a:rPr>
              <a:t>, </a:t>
            </a:r>
            <a:r>
              <a:rPr lang="en-US" altLang="ja-JP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MS Mincho" panose="02020609040205080304" pitchFamily="49" charset="-128"/>
                <a:sym typeface="Symbol" pitchFamily="2" charset="2"/>
              </a:rPr>
              <a:t>B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MS Mincho" panose="02020609040205080304" pitchFamily="49" charset="-128"/>
                <a:sym typeface="Symbol" pitchFamily="2" charset="2"/>
              </a:rPr>
              <a:t>’</a:t>
            </a:r>
            <a:r>
              <a:rPr lang="en-US" altLang="ja-JP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  <a:sym typeface="Symbol" pitchFamily="2" charset="2"/>
              </a:rPr>
              <a:t> </a:t>
            </a:r>
            <a:r>
              <a:rPr lang="en-US" altLang="ja-JP" sz="20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  <a:sym typeface="Symbol" pitchFamily="2" charset="2"/>
              </a:rPr>
              <a:t>0</a:t>
            </a:r>
            <a:r>
              <a:rPr lang="en-US" altLang="ja-JP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  <a:sym typeface="Symbol" pitchFamily="2" charset="2"/>
              </a:rPr>
              <a:t>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An </a:t>
            </a:r>
            <a:r>
              <a:rPr lang="en-US" altLang="en-US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electrophobic</a:t>
            </a: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scalar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  <a:sym typeface="Symbol" pitchFamily="2" charset="2"/>
              </a:rPr>
              <a:t>Φ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ＭＳ Ｐゴシック" panose="020B0600070205080204" pitchFamily="34" charset="-128"/>
                <a:sym typeface="Symbol" pitchFamily="2" charset="2"/>
              </a:rPr>
              <a:t>’</a:t>
            </a:r>
            <a:r>
              <a:rPr lang="en-US" altLang="ja-JP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: </a:t>
            </a:r>
          </a:p>
          <a:p>
            <a:pPr lvl="1">
              <a:buFont typeface="Tahoma" panose="020B0604030504040204" pitchFamily="34" charset="0"/>
              <a:buNone/>
            </a:pP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  <a:sym typeface="Symbol" pitchFamily="2" charset="2"/>
              </a:rPr>
              <a:t>     </a:t>
            </a:r>
            <a:r>
              <a:rPr lang="en-US" altLang="en-US" sz="2000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  <a:sym typeface="Symbol" pitchFamily="2" charset="2"/>
              </a:rPr>
              <a:t>0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  <a:sym typeface="Symbol" pitchFamily="2" charset="2"/>
              </a:rPr>
              <a:t>Φ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ＭＳ Ｐゴシック" panose="020B0600070205080204" pitchFamily="34" charset="-128"/>
                <a:sym typeface="Symbol" pitchFamily="2" charset="2"/>
              </a:rPr>
              <a:t>’</a:t>
            </a:r>
            <a:r>
              <a:rPr lang="en-US" altLang="ja-JP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  <a:sym typeface="Symbol" pitchFamily="2" charset="2"/>
              </a:rPr>
              <a:t>, </a:t>
            </a:r>
            <a:r>
              <a:rPr lang="en-US" altLang="ja-JP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  <a:sym typeface="Symbol" pitchFamily="2" charset="2"/>
              </a:rPr>
              <a:t>Φ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ＭＳ Ｐゴシック" panose="020B0600070205080204" pitchFamily="34" charset="-128"/>
                <a:sym typeface="Symbol" pitchFamily="2" charset="2"/>
              </a:rPr>
              <a:t>’</a:t>
            </a:r>
            <a:r>
              <a:rPr lang="en-US" altLang="ja-JP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  <a:sym typeface="Symbol" pitchFamily="2" charset="2"/>
              </a:rPr>
              <a:t></a:t>
            </a:r>
          </a:p>
          <a:p>
            <a:pPr lvl="1">
              <a:buFont typeface="Tahoma" panose="020B0604030504040204" pitchFamily="34" charset="0"/>
              <a:buNone/>
            </a:pPr>
            <a:endParaRPr lang="en-US" altLang="ja-JP" sz="2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2" charset="0"/>
              <a:ea typeface="ＭＳ Ｐゴシック" panose="020B0600070205080204" pitchFamily="34" charset="-128"/>
              <a:sym typeface="Symbol" pitchFamily="2" charset="2"/>
            </a:endParaRPr>
          </a:p>
          <a:p>
            <a:pPr lvl="1">
              <a:buNone/>
            </a:pPr>
            <a:r>
              <a:rPr lang="en-US" altLang="en-US" sz="1400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PRL 117,101801 (2016); PL B740,61(2015)</a:t>
            </a:r>
          </a:p>
          <a:p>
            <a:pPr lvl="1">
              <a:buFont typeface="Tahoma" panose="020B0604030504040204" pitchFamily="34" charset="0"/>
              <a:buNone/>
            </a:pPr>
            <a:endParaRPr lang="en-US" altLang="ja-JP" sz="2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2" charset="0"/>
              <a:ea typeface="ＭＳ Ｐゴシック" panose="020B0600070205080204" pitchFamily="34" charset="-128"/>
              <a:sym typeface="Symbol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0C542-D977-33D9-F65C-2C0DEA766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00FD2ED-3137-2149-9E3B-9712CFC439E8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21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628" name="Oval 6">
            <a:extLst>
              <a:ext uri="{FF2B5EF4-FFF2-40B4-BE49-F238E27FC236}">
                <a16:creationId xmlns:a16="http://schemas.microsoft.com/office/drawing/2014/main" id="{D7455FB4-4144-6212-F666-E0E593607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47800"/>
            <a:ext cx="1752600" cy="1600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26629" name="Oval 7">
            <a:extLst>
              <a:ext uri="{FF2B5EF4-FFF2-40B4-BE49-F238E27FC236}">
                <a16:creationId xmlns:a16="http://schemas.microsoft.com/office/drawing/2014/main" id="{9C0C250D-ABB2-9E60-1A02-1CAD43CEC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1371600"/>
            <a:ext cx="1676400" cy="1676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26630" name="TextBox 8">
            <a:extLst>
              <a:ext uri="{FF2B5EF4-FFF2-40B4-BE49-F238E27FC236}">
                <a16:creationId xmlns:a16="http://schemas.microsoft.com/office/drawing/2014/main" id="{043E41FB-F018-D43A-FAC5-B71049C78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14525"/>
            <a:ext cx="175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>
                <a:solidFill>
                  <a:srgbClr val="000000"/>
                </a:solidFill>
                <a:latin typeface="Helvetica" pitchFamily="2" charset="0"/>
              </a:rPr>
              <a:t>Standard Model:</a:t>
            </a:r>
          </a:p>
          <a:p>
            <a:pPr algn="ctr" eaLnBrk="1" hangingPunct="1"/>
            <a:endParaRPr lang="en-US" altLang="en-US" sz="14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6631" name="TextBox 11">
            <a:extLst>
              <a:ext uri="{FF2B5EF4-FFF2-40B4-BE49-F238E27FC236}">
                <a16:creationId xmlns:a16="http://schemas.microsoft.com/office/drawing/2014/main" id="{F14B234E-310A-1BE7-4762-02A719364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776413"/>
            <a:ext cx="19050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>
                <a:solidFill>
                  <a:srgbClr val="000000"/>
                </a:solidFill>
                <a:latin typeface="Helvetica" pitchFamily="2" charset="0"/>
              </a:rPr>
              <a:t>Dark Sector:</a:t>
            </a:r>
          </a:p>
          <a:p>
            <a:pPr algn="ctr" eaLnBrk="1" hangingPunct="1"/>
            <a:r>
              <a:rPr lang="en-US" altLang="en-US" sz="1400">
                <a:solidFill>
                  <a:srgbClr val="000000"/>
                </a:solidFill>
                <a:latin typeface="Helvetica" pitchFamily="2" charset="0"/>
              </a:rPr>
              <a:t>Gauge Interactions?</a:t>
            </a:r>
          </a:p>
          <a:p>
            <a:pPr algn="ctr" eaLnBrk="1" hangingPunct="1"/>
            <a:r>
              <a:rPr lang="en-US" altLang="en-US" sz="1400">
                <a:solidFill>
                  <a:srgbClr val="000000"/>
                </a:solidFill>
                <a:latin typeface="Helvetica" pitchFamily="2" charset="0"/>
              </a:rPr>
              <a:t>Dark matter?</a:t>
            </a:r>
          </a:p>
        </p:txBody>
      </p:sp>
      <p:pic>
        <p:nvPicPr>
          <p:cNvPr id="26632" name="Picture 9">
            <a:extLst>
              <a:ext uri="{FF2B5EF4-FFF2-40B4-BE49-F238E27FC236}">
                <a16:creationId xmlns:a16="http://schemas.microsoft.com/office/drawing/2014/main" id="{5F80F416-8129-8DC9-A3E3-DA1060721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133600"/>
            <a:ext cx="8191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E57AF4E-FE56-F9BA-310E-09DDA55B7007}"/>
              </a:ext>
            </a:extLst>
          </p:cNvPr>
          <p:cNvSpPr txBox="1"/>
          <p:nvPr/>
        </p:nvSpPr>
        <p:spPr>
          <a:xfrm>
            <a:off x="914400" y="3168650"/>
            <a:ext cx="1828800" cy="224676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Portal:    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vector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Scalar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fermion </a:t>
            </a:r>
            <a:r>
              <a:rPr lang="en-US" dirty="0">
                <a:solidFill>
                  <a:schemeClr val="bg1">
                    <a:lumMod val="60000"/>
                    <a:lumOff val="40000"/>
                  </a:schemeClr>
                </a:solidFill>
                <a:latin typeface="Helvetica"/>
                <a:ea typeface="ＭＳ Ｐゴシック" charset="0"/>
                <a:cs typeface="Helvetica"/>
              </a:rPr>
              <a:t> </a:t>
            </a:r>
          </a:p>
          <a:p>
            <a:pPr>
              <a:defRPr/>
            </a:pPr>
            <a:endParaRPr lang="en-US" dirty="0">
              <a:solidFill>
                <a:srgbClr val="FF0000"/>
              </a:solidFill>
              <a:latin typeface="Helvetica"/>
              <a:ea typeface="ＭＳ Ｐゴシック" charset="0"/>
              <a:cs typeface="Helvetica"/>
            </a:endParaRP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 </a:t>
            </a:r>
            <a:r>
              <a:rPr lang="en-US" dirty="0">
                <a:solidFill>
                  <a:schemeClr val="bg1">
                    <a:lumMod val="60000"/>
                    <a:lumOff val="40000"/>
                  </a:schemeClr>
                </a:solidFill>
                <a:latin typeface="Helvetica"/>
                <a:ea typeface="ＭＳ Ｐゴシック" charset="0"/>
                <a:cs typeface="Helvetica"/>
              </a:rPr>
              <a:t> 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  <a:latin typeface="Helvetica"/>
              <a:ea typeface="ＭＳ Ｐゴシック" charset="0"/>
              <a:cs typeface="Helvetica"/>
            </a:endParaRPr>
          </a:p>
        </p:txBody>
      </p:sp>
      <p:graphicFrame>
        <p:nvGraphicFramePr>
          <p:cNvPr id="26634" name="Object 13">
            <a:extLst>
              <a:ext uri="{FF2B5EF4-FFF2-40B4-BE49-F238E27FC236}">
                <a16:creationId xmlns:a16="http://schemas.microsoft.com/office/drawing/2014/main" id="{04D6A69C-B659-4043-F84F-B6F73C09A4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57400" y="3500438"/>
          <a:ext cx="808038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33400" imgH="254000" progId="Equation.3">
                  <p:embed/>
                </p:oleObj>
              </mc:Choice>
              <mc:Fallback>
                <p:oleObj name="Equation" r:id="rId4" imgW="533400" imgH="254000" progId="Equation.3">
                  <p:embed/>
                  <p:pic>
                    <p:nvPicPr>
                      <p:cNvPr id="26634" name="Object 13">
                        <a:extLst>
                          <a:ext uri="{FF2B5EF4-FFF2-40B4-BE49-F238E27FC236}">
                            <a16:creationId xmlns:a16="http://schemas.microsoft.com/office/drawing/2014/main" id="{04D6A69C-B659-4043-F84F-B6F73C09A43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3500438"/>
                        <a:ext cx="808038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6" name="Object 16">
            <a:extLst>
              <a:ext uri="{FF2B5EF4-FFF2-40B4-BE49-F238E27FC236}">
                <a16:creationId xmlns:a16="http://schemas.microsoft.com/office/drawing/2014/main" id="{C92E4CA5-FF65-14E9-118E-F63D04E3E1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71688" y="3810000"/>
          <a:ext cx="1481137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77900" imgH="228600" progId="Equation.3">
                  <p:embed/>
                </p:oleObj>
              </mc:Choice>
              <mc:Fallback>
                <p:oleObj name="Equation" r:id="rId6" imgW="977900" imgH="228600" progId="Equation.3">
                  <p:embed/>
                  <p:pic>
                    <p:nvPicPr>
                      <p:cNvPr id="26636" name="Object 16">
                        <a:extLst>
                          <a:ext uri="{FF2B5EF4-FFF2-40B4-BE49-F238E27FC236}">
                            <a16:creationId xmlns:a16="http://schemas.microsoft.com/office/drawing/2014/main" id="{C92E4CA5-FF65-14E9-118E-F63D04E3E1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1688" y="3810000"/>
                        <a:ext cx="1481137" cy="347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7" name="Object 17">
            <a:extLst>
              <a:ext uri="{FF2B5EF4-FFF2-40B4-BE49-F238E27FC236}">
                <a16:creationId xmlns:a16="http://schemas.microsoft.com/office/drawing/2014/main" id="{520153BF-C9D9-4B4C-F362-CC566BE0C9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49475" y="3197225"/>
          <a:ext cx="669925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44500" imgH="203200" progId="Equation.3">
                  <p:embed/>
                </p:oleObj>
              </mc:Choice>
              <mc:Fallback>
                <p:oleObj name="Equation" r:id="rId8" imgW="444500" imgH="203200" progId="Equation.3">
                  <p:embed/>
                  <p:pic>
                    <p:nvPicPr>
                      <p:cNvPr id="26637" name="Object 17">
                        <a:extLst>
                          <a:ext uri="{FF2B5EF4-FFF2-40B4-BE49-F238E27FC236}">
                            <a16:creationId xmlns:a16="http://schemas.microsoft.com/office/drawing/2014/main" id="{520153BF-C9D9-4B4C-F362-CC566BE0C9D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9475" y="3197225"/>
                        <a:ext cx="669925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8" name="TextBox 14">
            <a:extLst>
              <a:ext uri="{FF2B5EF4-FFF2-40B4-BE49-F238E27FC236}">
                <a16:creationId xmlns:a16="http://schemas.microsoft.com/office/drawing/2014/main" id="{FC06583A-BD94-5195-751B-3A4D965AF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57238"/>
            <a:ext cx="2819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Tahoma" panose="020B0604030504040204" pitchFamily="34" charset="0"/>
              <a:buAutoNum type="arabicPeriod"/>
            </a:pPr>
            <a:r>
              <a:rPr lang="en-US" altLang="en-US" sz="2400">
                <a:solidFill>
                  <a:srgbClr val="000000"/>
                </a:solidFill>
                <a:latin typeface="Helvetica" pitchFamily="2" charset="0"/>
              </a:rPr>
              <a:t>New physics:</a:t>
            </a:r>
          </a:p>
        </p:txBody>
      </p:sp>
      <p:sp>
        <p:nvSpPr>
          <p:cNvPr id="26639" name="TextBox 19">
            <a:extLst>
              <a:ext uri="{FF2B5EF4-FFF2-40B4-BE49-F238E27FC236}">
                <a16:creationId xmlns:a16="http://schemas.microsoft.com/office/drawing/2014/main" id="{B22C28A4-64B2-FA17-14BF-12D068D94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029200"/>
            <a:ext cx="358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Tahoma" panose="020B0604030504040204" pitchFamily="34" charset="0"/>
              <a:buAutoNum type="arabicPeriod" startAt="2"/>
            </a:pPr>
            <a:r>
              <a:rPr lang="en-US" altLang="en-US" sz="2400" dirty="0">
                <a:solidFill>
                  <a:srgbClr val="000000"/>
                </a:solidFill>
                <a:latin typeface="Helvetica" pitchFamily="2" charset="0"/>
              </a:rPr>
              <a:t>Confinement QCD: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25CFBBF-C97E-06F9-FD23-98AFA0918D01}"/>
              </a:ext>
            </a:extLst>
          </p:cNvPr>
          <p:cNvSpPr txBox="1">
            <a:spLocks/>
          </p:cNvSpPr>
          <p:nvPr/>
        </p:nvSpPr>
        <p:spPr bwMode="auto">
          <a:xfrm>
            <a:off x="4267200" y="5105400"/>
            <a:ext cx="4724400" cy="914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Tahoma" charset="0"/>
              <a:buChar char="–"/>
              <a:defRPr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Tahoma" charset="0"/>
              <a:buChar char="–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>
              <a:buFont typeface="Wingdings" charset="2"/>
              <a:buChar char="v"/>
              <a:defRPr/>
            </a:pPr>
            <a:r>
              <a:rPr lang="en-US" sz="2000" b="1" dirty="0">
                <a:effectLst/>
                <a:latin typeface="Helvetica"/>
                <a:ea typeface="MS Mincho" charset="0"/>
                <a:cs typeface="Helvetica"/>
              </a:rPr>
              <a:t>A rare window to probe interplay of VMD &amp; scalar resonance in </a:t>
            </a:r>
            <a:r>
              <a:rPr lang="en-US" sz="2000" b="1" dirty="0" err="1">
                <a:effectLst/>
                <a:latin typeface="Helvetica"/>
                <a:ea typeface="MS Mincho" charset="0"/>
                <a:cs typeface="Helvetica"/>
              </a:rPr>
              <a:t>ChPT</a:t>
            </a:r>
            <a:r>
              <a:rPr lang="en-US" sz="2000" b="1" dirty="0">
                <a:effectLst/>
                <a:latin typeface="Helvetica"/>
                <a:ea typeface="MS Mincho" charset="0"/>
                <a:cs typeface="Helvetica"/>
              </a:rPr>
              <a:t> </a:t>
            </a:r>
          </a:p>
          <a:p>
            <a:pPr>
              <a:buFont typeface="Arial"/>
              <a:buChar char="•"/>
              <a:defRPr/>
            </a:pPr>
            <a:endParaRPr lang="en-US" sz="2000" dirty="0">
              <a:latin typeface="Comic Sans MS"/>
              <a:cs typeface="Comic Sans MS"/>
            </a:endParaRPr>
          </a:p>
        </p:txBody>
      </p:sp>
      <p:graphicFrame>
        <p:nvGraphicFramePr>
          <p:cNvPr id="26641" name="Object 21">
            <a:extLst>
              <a:ext uri="{FF2B5EF4-FFF2-40B4-BE49-F238E27FC236}">
                <a16:creationId xmlns:a16="http://schemas.microsoft.com/office/drawing/2014/main" id="{AE4B6ABF-5DFB-08CC-31D6-E8D179385C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2203450"/>
          <a:ext cx="1509713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308100" imgH="203200" progId="Equation.3">
                  <p:embed/>
                </p:oleObj>
              </mc:Choice>
              <mc:Fallback>
                <p:oleObj name="Equation" r:id="rId10" imgW="1308100" imgH="203200" progId="Equation.3">
                  <p:embed/>
                  <p:pic>
                    <p:nvPicPr>
                      <p:cNvPr id="26641" name="Object 21">
                        <a:extLst>
                          <a:ext uri="{FF2B5EF4-FFF2-40B4-BE49-F238E27FC236}">
                            <a16:creationId xmlns:a16="http://schemas.microsoft.com/office/drawing/2014/main" id="{AE4B6ABF-5DFB-08CC-31D6-E8D179385C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203450"/>
                        <a:ext cx="1509713" cy="23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43" name="Rectangle 2">
            <a:extLst>
              <a:ext uri="{FF2B5EF4-FFF2-40B4-BE49-F238E27FC236}">
                <a16:creationId xmlns:a16="http://schemas.microsoft.com/office/drawing/2014/main" id="{EDC41F31-AA1E-39F1-B6E9-DE6EFA082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1752600"/>
            <a:ext cx="144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400" b="1" dirty="0">
              <a:solidFill>
                <a:srgbClr val="008000"/>
              </a:solidFill>
              <a:latin typeface="Comic Sans MS" panose="030F0902030302020204" pitchFamily="66" charset="0"/>
            </a:endParaRPr>
          </a:p>
          <a:p>
            <a:pPr eaLnBrk="1" hangingPunct="1"/>
            <a:r>
              <a:rPr lang="en-US" altLang="en-US" sz="1400" b="1" dirty="0">
                <a:solidFill>
                  <a:srgbClr val="008000"/>
                </a:solidFill>
                <a:latin typeface="Helvetica" pitchFamily="2" charset="0"/>
              </a:rPr>
              <a:t>PR,D89,114008 </a:t>
            </a:r>
            <a:endParaRPr lang="en-US" altLang="en-US" sz="1400" dirty="0">
              <a:latin typeface="Helvetica" pitchFamily="2" charset="0"/>
            </a:endParaRPr>
          </a:p>
        </p:txBody>
      </p:sp>
      <p:graphicFrame>
        <p:nvGraphicFramePr>
          <p:cNvPr id="5" name="Object 15">
            <a:extLst>
              <a:ext uri="{FF2B5EF4-FFF2-40B4-BE49-F238E27FC236}">
                <a16:creationId xmlns:a16="http://schemas.microsoft.com/office/drawing/2014/main" id="{4940BD90-E586-AFB8-4437-CACE2ABDB3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57400" y="4114800"/>
          <a:ext cx="6731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444500" imgH="203200" progId="Equation.3">
                  <p:embed/>
                </p:oleObj>
              </mc:Choice>
              <mc:Fallback>
                <p:oleObj name="Equation" r:id="rId12" imgW="444500" imgH="203200" progId="Equation.3">
                  <p:embed/>
                  <p:pic>
                    <p:nvPicPr>
                      <p:cNvPr id="5" name="Object 15">
                        <a:extLst>
                          <a:ext uri="{FF2B5EF4-FFF2-40B4-BE49-F238E27FC236}">
                            <a16:creationId xmlns:a16="http://schemas.microsoft.com/office/drawing/2014/main" id="{4940BD90-E586-AFB8-4437-CACE2ABDB3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4114800"/>
                        <a:ext cx="6731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00DCB-3D6C-E26C-883D-001A44EFD3E5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A0FF08-F388-F74B-526B-2A3B049A6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C357767-5E28-AC41-A9E3-FC2EB50091A2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22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23" name="Rectangle 6">
            <a:extLst>
              <a:ext uri="{FF2B5EF4-FFF2-40B4-BE49-F238E27FC236}">
                <a16:creationId xmlns:a16="http://schemas.microsoft.com/office/drawing/2014/main" id="{ECB3E0D7-905C-1FE1-41C9-5CFFCAE8B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3269301"/>
            <a:ext cx="368300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sym typeface="Symbol" pitchFamily="2" charset="2"/>
              </a:rPr>
              <a:t>B</a:t>
            </a:r>
            <a:r>
              <a:rPr lang="en-US" altLang="en-US" dirty="0">
                <a:solidFill>
                  <a:srgbClr val="000000"/>
                </a:solidFill>
                <a:latin typeface="Comic Sans MS" panose="030F0902030302020204" pitchFamily="66" charset="0"/>
                <a:ea typeface="MS Mincho" panose="02020609040205080304" pitchFamily="49" charset="-128"/>
                <a:sym typeface="Symbol" pitchFamily="2" charset="2"/>
              </a:rPr>
              <a:t>’</a:t>
            </a:r>
            <a:endParaRPr lang="en-US" altLang="en-US" dirty="0"/>
          </a:p>
        </p:txBody>
      </p:sp>
      <p:sp>
        <p:nvSpPr>
          <p:cNvPr id="34827" name="Picture 2">
            <a:extLst>
              <a:ext uri="{FF2B5EF4-FFF2-40B4-BE49-F238E27FC236}">
                <a16:creationId xmlns:a16="http://schemas.microsoft.com/office/drawing/2014/main" id="{C0DEDC2E-1BF2-05FE-B62B-FEA9D760B790}"/>
              </a:ext>
            </a:extLst>
          </p:cNvPr>
          <p:cNvSpPr>
            <a:spLocks noChangeAspect="1"/>
          </p:cNvSpPr>
          <p:nvPr/>
        </p:nvSpPr>
        <p:spPr bwMode="auto">
          <a:xfrm>
            <a:off x="685800" y="1092200"/>
            <a:ext cx="18288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4828" name="Rectangle 6">
            <a:extLst>
              <a:ext uri="{FF2B5EF4-FFF2-40B4-BE49-F238E27FC236}">
                <a16:creationId xmlns:a16="http://schemas.microsoft.com/office/drawing/2014/main" id="{67250543-5C5C-DEF7-D234-2FA72FF1C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3730" y="4000179"/>
            <a:ext cx="268288" cy="3381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rgbClr val="000000"/>
                </a:solidFill>
                <a:latin typeface="Comic Sans MS" panose="030F0902030302020204" pitchFamily="66" charset="0"/>
                <a:ea typeface="MS Mincho" panose="02020609040205080304" pitchFamily="49" charset="-128"/>
                <a:sym typeface="Symbol" pitchFamily="2" charset="2"/>
              </a:rPr>
              <a:t></a:t>
            </a:r>
            <a:r>
              <a:rPr lang="en-US" altLang="en-US" sz="16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4832" name="Rectangle 2">
            <a:extLst>
              <a:ext uri="{FF2B5EF4-FFF2-40B4-BE49-F238E27FC236}">
                <a16:creationId xmlns:a16="http://schemas.microsoft.com/office/drawing/2014/main" id="{0A952CDC-EFDD-A308-5673-8D126A65B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194" y="4452937"/>
            <a:ext cx="17922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rgbClr val="008000"/>
                </a:solidFill>
                <a:latin typeface="Helvetica" pitchFamily="2" charset="0"/>
              </a:rPr>
              <a:t>PL, B221, 80 (1989)</a:t>
            </a:r>
          </a:p>
          <a:p>
            <a:pPr eaLnBrk="1" hangingPunct="1"/>
            <a:r>
              <a:rPr lang="is-IS" altLang="en-US" sz="1400" dirty="0">
                <a:solidFill>
                  <a:srgbClr val="008000"/>
                </a:solidFill>
                <a:latin typeface="Helvetica" pitchFamily="2" charset="0"/>
              </a:rPr>
              <a:t>PR,D89,114008 </a:t>
            </a:r>
          </a:p>
          <a:p>
            <a:pPr eaLnBrk="1" hangingPunct="1"/>
            <a:endParaRPr lang="en-US" altLang="en-US" sz="1400" dirty="0">
              <a:solidFill>
                <a:srgbClr val="008000"/>
              </a:solidFill>
              <a:latin typeface="Helvetica" pitchFamily="2" charset="0"/>
            </a:endParaRPr>
          </a:p>
          <a:p>
            <a:pPr eaLnBrk="1" hangingPunct="1"/>
            <a:endParaRPr lang="en-US" altLang="en-US" sz="1400" dirty="0">
              <a:latin typeface="Helvetica" pitchFamily="2" charset="0"/>
            </a:endParaRPr>
          </a:p>
        </p:txBody>
      </p:sp>
      <p:pic>
        <p:nvPicPr>
          <p:cNvPr id="34833" name="Picture 2">
            <a:extLst>
              <a:ext uri="{FF2B5EF4-FFF2-40B4-BE49-F238E27FC236}">
                <a16:creationId xmlns:a16="http://schemas.microsoft.com/office/drawing/2014/main" id="{37398DFC-D04C-83BD-B317-8BB5485E8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" y="3378519"/>
            <a:ext cx="18288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398A730E-2FBF-4D87-187C-27C77BD5D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92556"/>
            <a:ext cx="5257800" cy="5265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">
            <a:extLst>
              <a:ext uri="{FF2B5EF4-FFF2-40B4-BE49-F238E27FC236}">
                <a16:creationId xmlns:a16="http://schemas.microsoft.com/office/drawing/2014/main" id="{DB5207E7-C4A3-0209-9533-2C5040198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2" y="2724150"/>
            <a:ext cx="2643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/>
            <a:r>
              <a:rPr lang="en-US" altLang="en-US" dirty="0">
                <a:solidFill>
                  <a:srgbClr val="000000"/>
                </a:solidFill>
                <a:latin typeface="Helvetica" pitchFamily="2" charset="0"/>
                <a:ea typeface="MS Mincho" panose="02020609040205080304" pitchFamily="49" charset="-128"/>
                <a:sym typeface="Symbol" pitchFamily="2" charset="2"/>
              </a:rPr>
              <a:t> B</a:t>
            </a:r>
            <a:r>
              <a:rPr lang="en-US" altLang="en-US" dirty="0">
                <a:solidFill>
                  <a:srgbClr val="000000"/>
                </a:solidFill>
                <a:latin typeface="Comic Sans MS" panose="030F0902030302020204" pitchFamily="66" charset="0"/>
                <a:ea typeface="MS Mincho" panose="02020609040205080304" pitchFamily="49" charset="-128"/>
                <a:sym typeface="Symbol" pitchFamily="2" charset="2"/>
              </a:rPr>
              <a:t>’</a:t>
            </a:r>
            <a:r>
              <a:rPr lang="en-US" altLang="ja-JP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</a:t>
            </a:r>
            <a:r>
              <a:rPr lang="en-US" altLang="ja-JP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altLang="ja-JP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</a:t>
            </a:r>
            <a:r>
              <a:rPr lang="en-US" altLang="ja-JP" baseline="30000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0</a:t>
            </a:r>
            <a:r>
              <a:rPr lang="en-US" altLang="ja-JP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</a:t>
            </a:r>
            <a:r>
              <a:rPr lang="en-US" altLang="ja-JP" dirty="0">
                <a:solidFill>
                  <a:srgbClr val="000000"/>
                </a:solidFill>
                <a:latin typeface="Helvetica" pitchFamily="2" charset="0"/>
              </a:rPr>
              <a:t> </a:t>
            </a:r>
            <a:endParaRPr lang="en-US" altLang="en-US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BE8A3E9D-EE9A-BD1D-6A61-DAC6D1DA906E}"/>
              </a:ext>
            </a:extLst>
          </p:cNvPr>
          <p:cNvSpPr txBox="1">
            <a:spLocks/>
          </p:cNvSpPr>
          <p:nvPr/>
        </p:nvSpPr>
        <p:spPr bwMode="auto">
          <a:xfrm>
            <a:off x="609600" y="3048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9pPr>
          </a:lstStyle>
          <a:p>
            <a:pPr algn="ctr"/>
            <a:r>
              <a:rPr lang="en-US" altLang="en-US" sz="2800" kern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JEF Experimental Reach for B</a:t>
            </a:r>
            <a:r>
              <a:rPr lang="en-US" altLang="en-US" sz="2800" kern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ＭＳ Ｐゴシック" panose="020B0600070205080204" pitchFamily="34" charset="-128"/>
              </a:rPr>
              <a:t>’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E25F005-73BC-69DA-4041-E15157860194}"/>
              </a:ext>
            </a:extLst>
          </p:cNvPr>
          <p:cNvSpPr txBox="1"/>
          <p:nvPr/>
        </p:nvSpPr>
        <p:spPr>
          <a:xfrm>
            <a:off x="304800" y="892314"/>
            <a:ext cx="8839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A search for a leptophobic dark B</a:t>
            </a:r>
            <a:r>
              <a:rPr lang="en-US" altLang="en-US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’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 boson coupled to baryon number is complementary to ongoing searches for a dark photon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554D0D9-6756-8237-830B-CE50409C45B4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38915" name="Slide Number Placeholder 13">
            <a:extLst>
              <a:ext uri="{FF2B5EF4-FFF2-40B4-BE49-F238E27FC236}">
                <a16:creationId xmlns:a16="http://schemas.microsoft.com/office/drawing/2014/main" id="{A3A26CDE-3EE1-8B31-B2B9-7ADBE2695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E1BB7D7-1397-F048-9265-2487FCC30319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23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6866" name="Picture 1">
            <a:extLst>
              <a:ext uri="{FF2B5EF4-FFF2-40B4-BE49-F238E27FC236}">
                <a16:creationId xmlns:a16="http://schemas.microsoft.com/office/drawing/2014/main" id="{DA69018B-26AA-CCDD-4003-667B652D48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914400"/>
            <a:ext cx="4314825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>
            <a:extLst>
              <a:ext uri="{FF2B5EF4-FFF2-40B4-BE49-F238E27FC236}">
                <a16:creationId xmlns:a16="http://schemas.microsoft.com/office/drawing/2014/main" id="{89BD2F4A-152C-85F3-3E60-79D1551BB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838200"/>
            <a:ext cx="4492625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27777ED-FEE3-C140-5419-229B95F63B51}"/>
              </a:ext>
            </a:extLst>
          </p:cNvPr>
          <p:cNvSpPr txBox="1"/>
          <p:nvPr/>
        </p:nvSpPr>
        <p:spPr>
          <a:xfrm>
            <a:off x="5334000" y="609600"/>
            <a:ext cx="44958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9900CC"/>
                </a:solidFill>
                <a:latin typeface="Helvetica"/>
                <a:ea typeface="+mn-ea"/>
                <a:cs typeface="Helvetica"/>
                <a:sym typeface="Symbol"/>
              </a:rPr>
              <a:t></a:t>
            </a:r>
            <a:r>
              <a:rPr lang="en-US" sz="1200" dirty="0" err="1">
                <a:solidFill>
                  <a:srgbClr val="9900CC"/>
                </a:solidFill>
                <a:latin typeface="Helvetica"/>
                <a:ea typeface="+mn-ea"/>
                <a:cs typeface="Helvetica"/>
                <a:sym typeface="Symbol"/>
              </a:rPr>
              <a:t>PTh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Helvetica"/>
                <a:ea typeface="+mn-ea"/>
                <a:cs typeface="Helvetica"/>
                <a:sym typeface="Symbol"/>
              </a:rPr>
              <a:t> by </a:t>
            </a:r>
            <a:r>
              <a:rPr lang="en-US" sz="1200" dirty="0" err="1">
                <a:solidFill>
                  <a:schemeClr val="accent6">
                    <a:lumMod val="75000"/>
                  </a:schemeClr>
                </a:solidFill>
                <a:latin typeface="Helvetica"/>
                <a:ea typeface="+mn-ea"/>
                <a:cs typeface="Helvetica"/>
                <a:sym typeface="Symbol"/>
              </a:rPr>
              <a:t>Oset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Helvetica"/>
                <a:ea typeface="+mn-ea"/>
                <a:cs typeface="Helvetica"/>
              </a:rPr>
              <a:t>  et al., Phys. Rev. D77, 073001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75404ED5-592C-9B39-9966-1EF61F71B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-76200"/>
            <a:ext cx="8458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Projected JEF on SM Allowed </a:t>
            </a:r>
            <a:r>
              <a:rPr lang="el-GR" altLang="en-US"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η→</a:t>
            </a:r>
            <a:r>
              <a:rPr lang="el-GR" altLang="en-US"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sym typeface="Symbol" pitchFamily="2" charset="2"/>
              </a:rPr>
              <a:t></a:t>
            </a:r>
            <a:r>
              <a:rPr lang="en-US" altLang="en-US" sz="2400" baseline="300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sym typeface="Symbol" pitchFamily="2" charset="2"/>
              </a:rPr>
              <a:t>0</a:t>
            </a:r>
            <a:r>
              <a:rPr lang="el-GR" altLang="en-US"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sym typeface="Symbol" pitchFamily="2" charset="2"/>
              </a:rPr>
              <a:t></a:t>
            </a:r>
            <a:endParaRPr lang="en-US" altLang="en-US" sz="240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2" charset="0"/>
            </a:endParaRP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48540144-7FAB-96ED-63E6-8F5457EE5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246688"/>
            <a:ext cx="883920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336600"/>
                </a:solidFill>
                <a:latin typeface="Helvetica" pitchFamily="2" charset="0"/>
              </a:rPr>
              <a:t>We measure both BR and Dalitz distribution    </a:t>
            </a:r>
          </a:p>
          <a:p>
            <a:pPr eaLnBrk="1" hangingPunct="1">
              <a:buClr>
                <a:srgbClr val="000000"/>
              </a:buClr>
              <a:buFont typeface="Wingdings" pitchFamily="2" charset="2"/>
              <a:buChar char="u"/>
            </a:pPr>
            <a:r>
              <a:rPr lang="en-US" altLang="en-US" sz="1800">
                <a:solidFill>
                  <a:srgbClr val="FF0000"/>
                </a:solidFill>
                <a:latin typeface="Helvetica" pitchFamily="2" charset="0"/>
              </a:rPr>
              <a:t>model-independent determination of two LEC</a:t>
            </a:r>
            <a:r>
              <a:rPr lang="ja-JP" altLang="en-US" sz="1800">
                <a:solidFill>
                  <a:srgbClr val="FF0000"/>
                </a:solidFill>
                <a:latin typeface="Helvetica" pitchFamily="2" charset="0"/>
              </a:rPr>
              <a:t>’</a:t>
            </a:r>
            <a:r>
              <a:rPr lang="en-US" altLang="ja-JP" sz="1800">
                <a:solidFill>
                  <a:srgbClr val="FF0000"/>
                </a:solidFill>
                <a:latin typeface="Helvetica" pitchFamily="2" charset="0"/>
              </a:rPr>
              <a:t>s </a:t>
            </a:r>
            <a:r>
              <a:rPr lang="en-US" altLang="ja-JP" sz="1800">
                <a:solidFill>
                  <a:srgbClr val="000000"/>
                </a:solidFill>
                <a:latin typeface="Helvetica" pitchFamily="2" charset="0"/>
              </a:rPr>
              <a:t>of the O(p</a:t>
            </a:r>
            <a:r>
              <a:rPr lang="en-US" altLang="ja-JP" sz="1800" baseline="30000">
                <a:solidFill>
                  <a:srgbClr val="000000"/>
                </a:solidFill>
                <a:latin typeface="Helvetica" pitchFamily="2" charset="0"/>
              </a:rPr>
              <a:t>6</a:t>
            </a:r>
            <a:r>
              <a:rPr lang="en-US" altLang="ja-JP" sz="1800">
                <a:solidFill>
                  <a:srgbClr val="000000"/>
                </a:solidFill>
                <a:latin typeface="Helvetica" pitchFamily="2" charset="0"/>
              </a:rPr>
              <a:t>) counter- terms</a:t>
            </a:r>
            <a:endParaRPr lang="en-US" altLang="ja-JP" sz="1800">
              <a:solidFill>
                <a:srgbClr val="FF0000"/>
              </a:solidFill>
              <a:latin typeface="Helvetica" pitchFamily="2" charset="0"/>
            </a:endParaRPr>
          </a:p>
          <a:p>
            <a:pPr eaLnBrk="1" hangingPunct="1">
              <a:buClr>
                <a:srgbClr val="000000"/>
              </a:buClr>
              <a:buFont typeface="Wingdings" pitchFamily="2" charset="2"/>
              <a:buChar char="u"/>
            </a:pPr>
            <a:r>
              <a:rPr lang="en-US" altLang="en-US" sz="1800">
                <a:solidFill>
                  <a:srgbClr val="FF0000"/>
                </a:solidFill>
                <a:latin typeface="Helvetica" pitchFamily="2" charset="0"/>
              </a:rPr>
              <a:t>probe the role of scalar resonances to calculate other unknown  </a:t>
            </a:r>
            <a:r>
              <a:rPr lang="en-US" altLang="ja-JP" sz="1800">
                <a:solidFill>
                  <a:srgbClr val="000000"/>
                </a:solidFill>
                <a:latin typeface="Helvetica" pitchFamily="2" charset="0"/>
              </a:rPr>
              <a:t>O(p</a:t>
            </a:r>
            <a:r>
              <a:rPr lang="en-US" altLang="ja-JP" sz="1800" baseline="30000">
                <a:solidFill>
                  <a:srgbClr val="000000"/>
                </a:solidFill>
                <a:latin typeface="Helvetica" pitchFamily="2" charset="0"/>
              </a:rPr>
              <a:t>6</a:t>
            </a:r>
            <a:r>
              <a:rPr lang="en-US" altLang="ja-JP" sz="1800">
                <a:solidFill>
                  <a:srgbClr val="000000"/>
                </a:solidFill>
                <a:latin typeface="Helvetica" pitchFamily="2" charset="0"/>
              </a:rPr>
              <a:t>) LEC’s</a:t>
            </a:r>
            <a:endParaRPr lang="en-US" altLang="en-US" sz="1800">
              <a:solidFill>
                <a:srgbClr val="FF0000"/>
              </a:solidFill>
              <a:latin typeface="Helvetica" pitchFamily="2" charset="0"/>
            </a:endParaRPr>
          </a:p>
          <a:p>
            <a:pPr eaLnBrk="1" hangingPunct="1">
              <a:buClr>
                <a:srgbClr val="000000"/>
              </a:buClr>
            </a:pPr>
            <a:endParaRPr lang="en-US" altLang="en-US" sz="1800">
              <a:solidFill>
                <a:srgbClr val="FF0000"/>
              </a:solidFill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1258D6-62F6-6BCB-D92A-C5C26C403C2A}"/>
              </a:ext>
            </a:extLst>
          </p:cNvPr>
          <p:cNvSpPr txBox="1"/>
          <p:nvPr/>
        </p:nvSpPr>
        <p:spPr>
          <a:xfrm>
            <a:off x="304800" y="609600"/>
            <a:ext cx="44958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Helvetica"/>
                <a:ea typeface="+mn-ea"/>
                <a:cs typeface="Helvetica"/>
                <a:sym typeface="Symbol"/>
              </a:rPr>
              <a:t>J.N. Ng and D.J. Peters,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Helvetica"/>
                <a:ea typeface="+mn-ea"/>
                <a:cs typeface="Helvetica"/>
              </a:rPr>
              <a:t>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Helvetica"/>
                <a:ea typeface="+mn-ea"/>
                <a:cs typeface="Helvetica"/>
              </a:rPr>
              <a:t>Phys. Rev. D47, 4939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F239E4-F458-EE0D-3EBE-F34303DE2B5B}"/>
              </a:ext>
            </a:extLst>
          </p:cNvPr>
          <p:cNvSpPr/>
          <p:nvPr/>
        </p:nvSpPr>
        <p:spPr>
          <a:xfrm>
            <a:off x="2514600" y="6172200"/>
            <a:ext cx="2808288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95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/>
                <a:ea typeface="ＭＳ Ｐゴシック" charset="0"/>
                <a:cs typeface="Helvetica"/>
                <a:hlinkClick r:id="rId5"/>
              </a:rPr>
              <a:t>J. Bijnens, talk at AFCI workshop </a:t>
            </a:r>
            <a:endParaRPr lang="en-US" sz="1400" dirty="0">
              <a:latin typeface="Helvetica"/>
              <a:ea typeface="ＭＳ Ｐゴシック" charset="0"/>
              <a:cs typeface="Helvetica"/>
            </a:endParaRPr>
          </a:p>
        </p:txBody>
      </p:sp>
    </p:spTree>
  </p:cSld>
  <p:clrMapOvr>
    <a:masterClrMapping/>
  </p:clrMapOvr>
  <p:transition advTm="89529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DB0ADAF-FAAB-E7E0-8944-65C6EED53020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90818" name="Rectangle 2">
            <a:extLst>
              <a:ext uri="{FF2B5EF4-FFF2-40B4-BE49-F238E27FC236}">
                <a16:creationId xmlns:a16="http://schemas.microsoft.com/office/drawing/2014/main" id="{74DFA920-5D72-407A-52F9-9EA0655D87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9100" y="403224"/>
            <a:ext cx="8305800" cy="533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/>
                <a:cs typeface="Helvetica"/>
              </a:rPr>
              <a:t>Test Charge Conjugation Invariance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/>
              <a:cs typeface="Helvetica"/>
              <a:sym typeface="Symbo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0819" name="Rectangle 3">
                <a:extLst>
                  <a:ext uri="{FF2B5EF4-FFF2-40B4-BE49-F238E27FC236}">
                    <a16:creationId xmlns:a16="http://schemas.microsoft.com/office/drawing/2014/main" id="{DC228273-452C-8D6E-776B-5EA0053184BB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52400" y="2209800"/>
                <a:ext cx="4648200" cy="2438400"/>
              </a:xfrm>
            </p:spPr>
            <p:txBody>
              <a:bodyPr/>
              <a:lstStyle/>
              <a:p>
                <a:pPr eaLnBrk="1" hangingPunct="1">
                  <a:lnSpc>
                    <a:spcPct val="80000"/>
                  </a:lnSpc>
                  <a:buSzPct val="80000"/>
                  <a:buFont typeface="Wingdings" charset="2"/>
                  <a:buChar char="u"/>
                  <a:defRPr/>
                </a:pPr>
                <a:r>
                  <a:rPr lang="en-US" sz="2000" dirty="0">
                    <a:latin typeface="Helvetica"/>
                    <a:cs typeface="Helvetica"/>
                  </a:rPr>
                  <a:t>C is maximally violated in the weak force and is well tested.</a:t>
                </a:r>
              </a:p>
              <a:p>
                <a:pPr eaLnBrk="1" hangingPunct="1">
                  <a:lnSpc>
                    <a:spcPct val="80000"/>
                  </a:lnSpc>
                  <a:buSzPct val="80000"/>
                  <a:buFont typeface="Wingdings" charset="2"/>
                  <a:buChar char="u"/>
                  <a:defRPr/>
                </a:pPr>
                <a:endParaRPr lang="en-US" sz="2000" i="1" dirty="0">
                  <a:latin typeface="Helvetica"/>
                  <a:cs typeface="Helvetica"/>
                </a:endParaRPr>
              </a:p>
              <a:p>
                <a:pPr>
                  <a:buSzPct val="80000"/>
                  <a:buFont typeface="Wingdings" charset="2"/>
                  <a:buChar char="u"/>
                  <a:defRPr/>
                </a:pPr>
                <a:r>
                  <a:rPr lang="en-US" sz="2000" dirty="0">
                    <a:latin typeface="Helvetica"/>
                    <a:cs typeface="Helvetica"/>
                  </a:rPr>
                  <a:t>Assumed in SM for electromagnetic and strong forces, but </a:t>
                </a:r>
                <a:r>
                  <a:rPr lang="en-US" sz="2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/>
                    <a:cs typeface="Helvetica"/>
                  </a:rPr>
                  <a:t>it is not experimentally well tested  </a:t>
                </a:r>
              </a:p>
              <a:p>
                <a:pPr marL="0" indent="0">
                  <a:buSzPct val="80000"/>
                  <a:buFontTx/>
                  <a:buNone/>
                  <a:defRPr/>
                </a:pPr>
                <a:r>
                  <a:rPr lang="en-US" sz="2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/>
                    <a:cs typeface="Helvetica"/>
                  </a:rPr>
                  <a:t>    (current direct constraint: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/>
                      </a:rPr>
                      <m:t>Λ</m:t>
                    </m:r>
                    <m:r>
                      <a:rPr lang="el-GR" sz="2000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/>
                      </a:rPr>
                      <m:t>≥1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/>
                    <a:cs typeface="Helvetica"/>
                  </a:rPr>
                  <a:t> GeV)</a:t>
                </a:r>
              </a:p>
              <a:p>
                <a:pPr>
                  <a:buSzPct val="80000"/>
                  <a:buFont typeface="Wingdings" charset="2"/>
                  <a:buChar char="u"/>
                  <a:defRPr/>
                </a:pPr>
                <a:endParaRPr 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/>
                  <a:cs typeface="Helvetica"/>
                </a:endParaRPr>
              </a:p>
              <a:p>
                <a:pPr>
                  <a:buClr>
                    <a:srgbClr val="FF0000"/>
                  </a:buClr>
                  <a:buFontTx/>
                  <a:buNone/>
                  <a:defRPr/>
                </a:pPr>
                <a:endParaRPr lang="en-US" sz="2000" dirty="0">
                  <a:solidFill>
                    <a:srgbClr val="0095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/>
                  <a:cs typeface="Helvetica"/>
                </a:endParaRPr>
              </a:p>
              <a:p>
                <a:pPr>
                  <a:buClr>
                    <a:srgbClr val="FF0000"/>
                  </a:buClr>
                  <a:buFontTx/>
                  <a:buNone/>
                  <a:defRPr/>
                </a:pPr>
                <a:endParaRPr lang="en-US" sz="2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cs typeface="+mn-cs"/>
                </a:endParaRPr>
              </a:p>
              <a:p>
                <a:pPr marL="0" indent="0" eaLnBrk="1" hangingPunct="1">
                  <a:lnSpc>
                    <a:spcPct val="80000"/>
                  </a:lnSpc>
                  <a:buClr>
                    <a:srgbClr val="FF0000"/>
                  </a:buClr>
                  <a:buFontTx/>
                  <a:buNone/>
                  <a:defRPr/>
                </a:pPr>
                <a:endParaRPr lang="en-US" sz="2000" dirty="0">
                  <a:solidFill>
                    <a:srgbClr val="FF0000"/>
                  </a:solidFill>
                  <a:effectLst/>
                  <a:latin typeface="Comic Sans MS" charset="0"/>
                  <a:cs typeface="+mn-cs"/>
                  <a:sym typeface="Symbol" charset="0"/>
                </a:endParaRPr>
              </a:p>
              <a:p>
                <a:pPr eaLnBrk="1" hangingPunct="1">
                  <a:lnSpc>
                    <a:spcPct val="80000"/>
                  </a:lnSpc>
                  <a:buClr>
                    <a:srgbClr val="FF0000"/>
                  </a:buClr>
                  <a:buFont typeface="Wingdings" charset="0"/>
                  <a:buChar char="q"/>
                  <a:defRPr/>
                </a:pPr>
                <a:endParaRPr lang="en-US" sz="2000" dirty="0">
                  <a:latin typeface="Comic Sans MS" charset="0"/>
                  <a:cs typeface="+mn-cs"/>
                </a:endParaRPr>
              </a:p>
              <a:p>
                <a:pPr eaLnBrk="1" hangingPunct="1">
                  <a:lnSpc>
                    <a:spcPct val="80000"/>
                  </a:lnSpc>
                  <a:buClr>
                    <a:srgbClr val="FF0000"/>
                  </a:buClr>
                  <a:buFont typeface="Wingdings" charset="0"/>
                  <a:buChar char="q"/>
                  <a:defRPr/>
                </a:pPr>
                <a:endParaRPr lang="en-US" sz="1800" dirty="0">
                  <a:latin typeface="Comic Sans MS" charset="0"/>
                  <a:cs typeface="+mn-cs"/>
                </a:endParaRPr>
              </a:p>
            </p:txBody>
          </p:sp>
        </mc:Choice>
        <mc:Fallback xmlns="">
          <p:sp>
            <p:nvSpPr>
              <p:cNvPr id="290819" name="Rectangle 3">
                <a:extLst>
                  <a:ext uri="{FF2B5EF4-FFF2-40B4-BE49-F238E27FC236}">
                    <a16:creationId xmlns:a16="http://schemas.microsoft.com/office/drawing/2014/main" id="{DC228273-452C-8D6E-776B-5EA0053184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52400" y="2209800"/>
                <a:ext cx="4648200" cy="2438400"/>
              </a:xfrm>
              <a:blipFill>
                <a:blip r:embed="rId4"/>
                <a:stretch>
                  <a:fillRect l="-817" t="-3627" r="-1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EE8CF-EC18-37F6-6E72-509B54A62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C2DC5CF-81C2-CB48-9CCF-77C0F0BFC184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24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4A69F74-1F42-7932-0750-D0C158CCBCB8}"/>
              </a:ext>
            </a:extLst>
          </p:cNvPr>
          <p:cNvGraphicFramePr>
            <a:graphicFrameLocks noGrp="1"/>
          </p:cNvGraphicFramePr>
          <p:nvPr/>
        </p:nvGraphicFramePr>
        <p:xfrm>
          <a:off x="5105400" y="1770063"/>
          <a:ext cx="3810000" cy="3792539"/>
        </p:xfrm>
        <a:graphic>
          <a:graphicData uri="http://schemas.openxmlformats.org/drawingml/2006/table">
            <a:tbl>
              <a:tblPr/>
              <a:tblGrid>
                <a:gridCol w="858838">
                  <a:extLst>
                    <a:ext uri="{9D8B030D-6E8A-4147-A177-3AD203B41FA5}">
                      <a16:colId xmlns:a16="http://schemas.microsoft.com/office/drawing/2014/main" val="778846756"/>
                    </a:ext>
                  </a:extLst>
                </a:gridCol>
                <a:gridCol w="1819275">
                  <a:extLst>
                    <a:ext uri="{9D8B030D-6E8A-4147-A177-3AD203B41FA5}">
                      <a16:colId xmlns:a16="http://schemas.microsoft.com/office/drawing/2014/main" val="1192691574"/>
                    </a:ext>
                  </a:extLst>
                </a:gridCol>
                <a:gridCol w="1131887">
                  <a:extLst>
                    <a:ext uri="{9D8B030D-6E8A-4147-A177-3AD203B41FA5}">
                      <a16:colId xmlns:a16="http://schemas.microsoft.com/office/drawing/2014/main" val="1511742634"/>
                    </a:ext>
                  </a:extLst>
                </a:gridCol>
              </a:tblGrid>
              <a:tr h="685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Mode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2FF82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Branching Ratio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(upper limit)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2FF82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No. 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γ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’s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2FF82">
                        <a:alpha val="5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972331"/>
                  </a:ext>
                </a:extLst>
              </a:tr>
              <a:tr h="414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3</a:t>
                      </a:r>
                      <a:r>
                        <a:rPr kumimoji="0" lang="el-G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γ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&lt; 1.6•10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-5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3                      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5868010"/>
                  </a:ext>
                </a:extLst>
              </a:tr>
              <a:tr h="3984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π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0</a:t>
                      </a:r>
                      <a:r>
                        <a:rPr kumimoji="0" lang="el-G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γ</a:t>
                      </a:r>
                      <a:endParaRPr kumimoji="0" lang="en-US" altLang="en-US" sz="1600" b="0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&lt; 9•10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-5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057691"/>
                  </a:ext>
                </a:extLst>
              </a:tr>
              <a:tr h="558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2</a:t>
                      </a:r>
                      <a:r>
                        <a:rPr kumimoji="0" lang="el-G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π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0</a:t>
                      </a:r>
                      <a:r>
                        <a:rPr kumimoji="0" lang="el-G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γ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&lt; 5•10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-4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5                      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709345"/>
                  </a:ext>
                </a:extLst>
              </a:tr>
              <a:tr h="685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3</a:t>
                      </a:r>
                      <a:r>
                        <a:rPr kumimoji="0" lang="el-G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γπ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0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Nothing published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5929772"/>
                  </a:ext>
                </a:extLst>
              </a:tr>
              <a:tr h="4699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3</a:t>
                      </a:r>
                      <a:r>
                        <a:rPr kumimoji="0" lang="el-G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π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0</a:t>
                      </a:r>
                      <a:r>
                        <a:rPr kumimoji="0" lang="el-G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γ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&lt; 6•10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-5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7                       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8493010"/>
                  </a:ext>
                </a:extLst>
              </a:tr>
              <a:tr h="5794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3</a:t>
                      </a:r>
                      <a:r>
                        <a:rPr kumimoji="0" lang="el-G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γ</a:t>
                      </a: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2</a:t>
                      </a:r>
                      <a:r>
                        <a:rPr kumimoji="0" lang="el-G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π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Nothing published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5419275"/>
                  </a:ext>
                </a:extLst>
              </a:tr>
            </a:tbl>
          </a:graphicData>
        </a:graphic>
      </p:graphicFrame>
      <p:sp>
        <p:nvSpPr>
          <p:cNvPr id="40995" name="Rectangle 7">
            <a:extLst>
              <a:ext uri="{FF2B5EF4-FFF2-40B4-BE49-F238E27FC236}">
                <a16:creationId xmlns:a16="http://schemas.microsoft.com/office/drawing/2014/main" id="{698A81A4-7A6B-8F77-FC87-F9078E354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1277935"/>
            <a:ext cx="3459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0000"/>
                </a:solidFill>
                <a:latin typeface="Helvetica" pitchFamily="2" charset="0"/>
              </a:rPr>
              <a:t>C Violating </a:t>
            </a:r>
            <a:r>
              <a:rPr lang="el-GR" altLang="en-US" dirty="0">
                <a:solidFill>
                  <a:srgbClr val="FF0000"/>
                </a:solidFill>
                <a:latin typeface="Helvetica" pitchFamily="2" charset="0"/>
              </a:rPr>
              <a:t>η</a:t>
            </a:r>
            <a:r>
              <a:rPr lang="en-US" altLang="en-US" dirty="0">
                <a:solidFill>
                  <a:srgbClr val="FF0000"/>
                </a:solidFill>
                <a:latin typeface="Helvetica" pitchFamily="2" charset="0"/>
              </a:rPr>
              <a:t>  neutral decays </a:t>
            </a:r>
            <a:endParaRPr lang="en-US" altLang="en-US" dirty="0">
              <a:solidFill>
                <a:srgbClr val="FFFFFF"/>
              </a:solidFill>
              <a:latin typeface="Helvetica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1AC9CA-BEBE-2F6C-1E80-D8D67B7C4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514600"/>
            <a:ext cx="2743200" cy="347663"/>
          </a:xfrm>
          <a:prstGeom prst="rect">
            <a:avLst/>
          </a:prstGeom>
          <a:solidFill>
            <a:srgbClr val="FF0000">
              <a:alpha val="1215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0695686"/>
      </p:ext>
    </p:extLst>
  </p:cSld>
  <p:clrMapOvr>
    <a:masterClrMapping/>
  </p:clrMapOvr>
  <p:transition advTm="77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364D5B4-A055-461E-B078-F03A5EF15E3A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466B1-D082-4C9E-B0D4-F868842D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fld id="{29C83B26-798D-44E0-BF88-1C9D89B041BB}" type="slidenum">
              <a:rPr lang="en-US" altLang="en-US" sz="140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25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3315" name="Picture 7">
            <a:extLst>
              <a:ext uri="{FF2B5EF4-FFF2-40B4-BE49-F238E27FC236}">
                <a16:creationId xmlns:a16="http://schemas.microsoft.com/office/drawing/2014/main" id="{CDB65893-E76C-494E-8F5E-23DFDF90902F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85800"/>
            <a:ext cx="4572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83F34FB2-3B7B-4987-9EAF-97F4580671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382000" cy="381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Experimental Improvement </a:t>
            </a:r>
            <a:r>
              <a:rPr lang="is-IS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on C-violating </a:t>
            </a:r>
            <a:r>
              <a:rPr lang="is-IS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η→3γ</a:t>
            </a:r>
            <a:endParaRPr lang="en-US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3317" name="TextBox 5">
            <a:extLst>
              <a:ext uri="{FF2B5EF4-FFF2-40B4-BE49-F238E27FC236}">
                <a16:creationId xmlns:a16="http://schemas.microsoft.com/office/drawing/2014/main" id="{CC40A6C1-0AF2-48E5-93BA-511784A2B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151215"/>
            <a:ext cx="4724400" cy="387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SzPct val="80000"/>
              <a:buFont typeface="Wingdings" panose="05000000000000000000" pitchFamily="2" charset="2"/>
              <a:buChar char="u"/>
            </a:pPr>
            <a:r>
              <a:rPr lang="en-US" altLang="en-US" sz="2000" dirty="0">
                <a:latin typeface="Helvetica" panose="020B0604020202020204" pitchFamily="34" charset="0"/>
              </a:rPr>
              <a:t>SM contribution: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Helvetica" panose="020B0604020202020204" pitchFamily="34" charset="0"/>
              </a:rPr>
              <a:t>    BR(</a:t>
            </a:r>
            <a:r>
              <a:rPr lang="el-GR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η→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el-GR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γ</a:t>
            </a: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) &lt;10</a:t>
            </a:r>
            <a:r>
              <a:rPr lang="en-US" altLang="en-US" sz="2000" baseline="300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-19 </a:t>
            </a: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via P-violating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  weak interaction.</a:t>
            </a:r>
            <a:endParaRPr lang="en-US" altLang="en-US" sz="2000" dirty="0">
              <a:solidFill>
                <a:srgbClr val="FF0000"/>
              </a:solidFill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u"/>
            </a:pPr>
            <a:endParaRPr lang="en-US" altLang="en-US" sz="2000" dirty="0">
              <a:solidFill>
                <a:srgbClr val="FF0000"/>
              </a:solidFill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000" dirty="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SzPct val="80000"/>
              <a:buFont typeface="Wingdings" panose="05000000000000000000" pitchFamily="2" charset="2"/>
              <a:buChar char="u"/>
            </a:pP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</a:rPr>
              <a:t> A calculation </a:t>
            </a: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due to  new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   physics</a:t>
            </a: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</a:rPr>
              <a:t> by </a:t>
            </a: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Tarasov suggests: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   </a:t>
            </a:r>
            <a:r>
              <a:rPr lang="en-US" altLang="en-US" sz="2000" dirty="0">
                <a:solidFill>
                  <a:srgbClr val="FF0000"/>
                </a:solidFill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BR(3)&lt; 10</a:t>
            </a:r>
            <a:r>
              <a:rPr lang="en-US" altLang="en-US" sz="2000" baseline="30000" dirty="0">
                <a:solidFill>
                  <a:srgbClr val="FF0000"/>
                </a:solidFill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-2</a:t>
            </a:r>
            <a:r>
              <a:rPr lang="en-US" altLang="en-US" sz="16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Helvetica" panose="020B060402020202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    </a:t>
            </a:r>
            <a:r>
              <a:rPr lang="en-US" altLang="en-US" sz="1400" dirty="0">
                <a:solidFill>
                  <a:srgbClr val="008600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Sov.J.Nucl.Phys.,5,445 (1967)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u"/>
            </a:pPr>
            <a:endParaRPr lang="en-US" altLang="en-US" sz="1400" dirty="0">
              <a:solidFill>
                <a:srgbClr val="0086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20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3318" name="Rectangle 8">
            <a:extLst>
              <a:ext uri="{FF2B5EF4-FFF2-40B4-BE49-F238E27FC236}">
                <a16:creationId xmlns:a16="http://schemas.microsoft.com/office/drawing/2014/main" id="{A4558E34-2707-4D42-8C92-EAADDBA9F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2895600"/>
            <a:ext cx="9906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en-US" sz="2000" dirty="0">
              <a:solidFill>
                <a:schemeClr val="tx1"/>
              </a:solidFill>
            </a:endParaRPr>
          </a:p>
        </p:txBody>
      </p:sp>
      <p:sp>
        <p:nvSpPr>
          <p:cNvPr id="13319" name="TextBox 9">
            <a:extLst>
              <a:ext uri="{FF2B5EF4-FFF2-40B4-BE49-F238E27FC236}">
                <a16:creationId xmlns:a16="http://schemas.microsoft.com/office/drawing/2014/main" id="{9411A683-698D-4984-B0B4-C07C6C8D6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3181350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Helvetica" panose="020B0604020202020204" pitchFamily="34" charset="0"/>
              </a:rPr>
              <a:t>Proj. JEF</a:t>
            </a:r>
          </a:p>
        </p:txBody>
      </p:sp>
      <p:sp>
        <p:nvSpPr>
          <p:cNvPr id="13320" name="Right Arrow 10">
            <a:extLst>
              <a:ext uri="{FF2B5EF4-FFF2-40B4-BE49-F238E27FC236}">
                <a16:creationId xmlns:a16="http://schemas.microsoft.com/office/drawing/2014/main" id="{BAB1863A-ABE5-47DB-808F-79CC3D86BA92}"/>
              </a:ext>
            </a:extLst>
          </p:cNvPr>
          <p:cNvSpPr>
            <a:spLocks noChangeArrowheads="1"/>
          </p:cNvSpPr>
          <p:nvPr/>
        </p:nvSpPr>
        <p:spPr bwMode="auto">
          <a:xfrm rot="-1276213">
            <a:off x="6711950" y="2992438"/>
            <a:ext cx="685800" cy="165100"/>
          </a:xfrm>
          <a:prstGeom prst="rightArrow">
            <a:avLst>
              <a:gd name="adj1" fmla="val 50000"/>
              <a:gd name="adj2" fmla="val 49846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en-US" sz="2000" dirty="0">
              <a:solidFill>
                <a:schemeClr val="tx1"/>
              </a:solidFill>
            </a:endParaRPr>
          </a:p>
        </p:txBody>
      </p:sp>
      <p:sp>
        <p:nvSpPr>
          <p:cNvPr id="13321" name="Rectangle 1">
            <a:extLst>
              <a:ext uri="{FF2B5EF4-FFF2-40B4-BE49-F238E27FC236}">
                <a16:creationId xmlns:a16="http://schemas.microsoft.com/office/drawing/2014/main" id="{4F836796-BB3A-4E13-8AF7-FE5518FAC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4876800"/>
            <a:ext cx="5791200" cy="101566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Helvetica" panose="020B0604020202020204" pitchFamily="34" charset="0"/>
              </a:rPr>
              <a:t>Improve BR upper limit by one order of magnitude to directly tighten the constraint on CVPC new physics</a:t>
            </a:r>
            <a:endParaRPr lang="en-US" altLang="en-US" sz="2000" dirty="0">
              <a:solidFill>
                <a:schemeClr val="tx1"/>
              </a:solidFill>
              <a:latin typeface="Helvetica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57AF888-1F5F-2B7C-1F7D-222286CEF6AC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1880145-F65F-49FA-B147-88F68857C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821" y="215900"/>
            <a:ext cx="8304179" cy="47625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Status of the JEF Experiment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A4944E-B9EB-4695-922A-BA083006F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074460-99FE-49BD-BEED-26E4A50E385F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69515C-2832-498B-8A40-BA1832858494}"/>
              </a:ext>
            </a:extLst>
          </p:cNvPr>
          <p:cNvSpPr/>
          <p:nvPr/>
        </p:nvSpPr>
        <p:spPr>
          <a:xfrm>
            <a:off x="-381000" y="5235714"/>
            <a:ext cx="50791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lvl="1" indent="-457200">
              <a:spcBef>
                <a:spcPct val="20000"/>
              </a:spcBef>
              <a:buClr>
                <a:srgbClr val="000000"/>
              </a:buClr>
              <a:buFont typeface="+mj-lt"/>
              <a:buAutoNum type="arabicPeriod" startAt="2"/>
            </a:pPr>
            <a:r>
              <a:rPr lang="en-US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Commissioning of FCAL-II and data taking with FCAL-II are scheduled to start in Jan 2025.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47B116-665E-47CF-B8EF-5AFF727DD741}"/>
              </a:ext>
            </a:extLst>
          </p:cNvPr>
          <p:cNvSpPr/>
          <p:nvPr/>
        </p:nvSpPr>
        <p:spPr>
          <a:xfrm>
            <a:off x="6708742" y="1371600"/>
            <a:ext cx="25571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kern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Undergraduate workforce 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7938E8A-3C94-B9E5-3354-0742229F7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717" y="1760975"/>
            <a:ext cx="2587283" cy="125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D75F546-7FD3-AA7E-61D8-A760B480FD57}"/>
              </a:ext>
            </a:extLst>
          </p:cNvPr>
          <p:cNvSpPr/>
          <p:nvPr/>
        </p:nvSpPr>
        <p:spPr>
          <a:xfrm>
            <a:off x="-215962" y="1657290"/>
            <a:ext cx="4267200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1" indent="-285750"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1596 PbWO</a:t>
            </a:r>
            <a:r>
              <a:rPr lang="en-US" sz="1800" kern="0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r>
              <a:rPr lang="en-US" sz="1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modules are developed to replace ~400 Pb-glass modules.</a:t>
            </a:r>
          </a:p>
          <a:p>
            <a:pPr marL="685800" lvl="1" indent="-285750"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Installation of the upgraded FCAL-II has been on-going since Mar 2023 and will be completed by the end of 2024.</a:t>
            </a:r>
          </a:p>
          <a:p>
            <a:pPr marL="685800" lvl="1" indent="-285750"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Over 40 undergraduate students from 11 institutes were trained by involving in this project.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1B36F0-CEE7-12EE-C6CE-4469436E4380}"/>
              </a:ext>
            </a:extLst>
          </p:cNvPr>
          <p:cNvSpPr txBox="1"/>
          <p:nvPr/>
        </p:nvSpPr>
        <p:spPr>
          <a:xfrm>
            <a:off x="76200" y="897342"/>
            <a:ext cx="78998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Development of  an u</a:t>
            </a:r>
            <a:r>
              <a:rPr lang="en-US" sz="20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pgraded FCAL-II 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with a PbWO</a:t>
            </a:r>
            <a:r>
              <a:rPr lang="en-US" baseline="-250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insert</a:t>
            </a:r>
            <a:r>
              <a:rPr lang="en-US" sz="20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F7F485-6CC1-255B-F0FB-5451FE3F1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5910" y="3962400"/>
            <a:ext cx="2268090" cy="2233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6ED5D5-4962-ABF6-48B2-831AB15C29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1609" y="3991908"/>
            <a:ext cx="2150191" cy="17992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9AAF6A5-D70D-F512-BC2E-01BCFF5F2B93}"/>
              </a:ext>
            </a:extLst>
          </p:cNvPr>
          <p:cNvSpPr txBox="1"/>
          <p:nvPr/>
        </p:nvSpPr>
        <p:spPr>
          <a:xfrm>
            <a:off x="7360852" y="3623846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Oct 6, 2023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707791-B83C-746B-09E4-AB6340D70B1D}"/>
              </a:ext>
            </a:extLst>
          </p:cNvPr>
          <p:cNvSpPr txBox="1"/>
          <p:nvPr/>
        </p:nvSpPr>
        <p:spPr>
          <a:xfrm>
            <a:off x="4785796" y="3657600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Summer 2023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36A0ACA-35B9-C00A-4F6C-517C808155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4260" y="1657940"/>
            <a:ext cx="2277007" cy="155250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8128259-3E80-46ED-B90D-1D13258CCF27}"/>
              </a:ext>
            </a:extLst>
          </p:cNvPr>
          <p:cNvSpPr/>
          <p:nvPr/>
        </p:nvSpPr>
        <p:spPr>
          <a:xfrm>
            <a:off x="4083920" y="2927381"/>
            <a:ext cx="221406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PbWO</a:t>
            </a:r>
            <a:r>
              <a:rPr lang="en-US" sz="1200" kern="0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r>
              <a:rPr lang="en-US" sz="1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module (2x2x20 cm</a:t>
            </a:r>
            <a:r>
              <a:rPr lang="en-US" sz="1200" kern="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sz="1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lang="en-US" sz="1200" dirty="0"/>
          </a:p>
          <a:p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30EF9B2-81A8-7591-0B1D-2A47FE1651A4}"/>
              </a:ext>
            </a:extLst>
          </p:cNvPr>
          <p:cNvSpPr/>
          <p:nvPr/>
        </p:nvSpPr>
        <p:spPr>
          <a:xfrm>
            <a:off x="4019652" y="1641157"/>
            <a:ext cx="227177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Pb-glass module (4x4x45 cm</a:t>
            </a:r>
            <a:r>
              <a:rPr lang="en-US" sz="1200" kern="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sz="1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lang="en-US" sz="1200" dirty="0"/>
          </a:p>
          <a:p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3117F1B-D111-C7DF-1A5E-3D4055575883}"/>
              </a:ext>
            </a:extLst>
          </p:cNvPr>
          <p:cNvCxnSpPr>
            <a:cxnSpLocks/>
          </p:cNvCxnSpPr>
          <p:nvPr/>
        </p:nvCxnSpPr>
        <p:spPr bwMode="auto">
          <a:xfrm flipH="1">
            <a:off x="4792209" y="1967065"/>
            <a:ext cx="222367" cy="4731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C4AA65F-ED1E-B259-00A6-60ABC5169A26}"/>
              </a:ext>
            </a:extLst>
          </p:cNvPr>
          <p:cNvCxnSpPr/>
          <p:nvPr/>
        </p:nvCxnSpPr>
        <p:spPr bwMode="auto">
          <a:xfrm flipV="1">
            <a:off x="4572000" y="2743200"/>
            <a:ext cx="213796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034934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804B0-6C8F-615D-9A60-1B44D21A3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4800" y="364030"/>
            <a:ext cx="8229600" cy="320675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Helvetica" pitchFamily="2" charset="0"/>
              </a:rPr>
              <a:t>A New Proposal: REDTOP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440AE0-38A4-9643-D751-A04874D75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074460-99FE-49BD-BEED-26E4A50E385F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8A6E72-421B-8F64-D60A-DAB1C3328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08118"/>
            <a:ext cx="7715035" cy="50926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1A36F0-EE52-9B4C-48F5-44F2D78B021B}"/>
              </a:ext>
            </a:extLst>
          </p:cNvPr>
          <p:cNvSpPr txBox="1"/>
          <p:nvPr/>
        </p:nvSpPr>
        <p:spPr>
          <a:xfrm>
            <a:off x="304800" y="6480174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300">
                    <a:lumMod val="75000"/>
                  </a:srgbClr>
                </a:solidFill>
                <a:effectLst/>
                <a:uLnTx/>
                <a:uFillTx/>
                <a:latin typeface="Helvetica" pitchFamily="2" charset="0"/>
                <a:ea typeface="MS PGothic" panose="020B0600070205080204" pitchFamily="34" charset="-128"/>
                <a:cs typeface="+mn-cs"/>
              </a:rPr>
              <a:t>arXiv:2203.07651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4B329D-5648-EC96-6368-ABEEEFBE1142}"/>
              </a:ext>
            </a:extLst>
          </p:cNvPr>
          <p:cNvSpPr txBox="1"/>
          <p:nvPr/>
        </p:nvSpPr>
        <p:spPr>
          <a:xfrm>
            <a:off x="2895600" y="6422093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up to ~5x10</a:t>
            </a:r>
            <a:r>
              <a:rPr kumimoji="0" lang="en-US" altLang="en-US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13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l-GR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η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per year!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B92213-F3F5-9039-DED7-AB6502813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1" y="128611"/>
            <a:ext cx="2057400" cy="111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025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332BCD-652C-AAC3-FBE0-770E26F26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074460-99FE-49BD-BEED-26E4A50E385F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29CA77-A6AB-8780-BFC0-B8842FDBA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800" y="1905000"/>
            <a:ext cx="3987800" cy="3384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8AAF16-DF1A-4442-475C-CA53598DC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" y="1949007"/>
            <a:ext cx="5058036" cy="33849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EE578A9-A97F-9295-0F40-8C667A9267D2}"/>
              </a:ext>
            </a:extLst>
          </p:cNvPr>
          <p:cNvSpPr txBox="1">
            <a:spLocks/>
          </p:cNvSpPr>
          <p:nvPr/>
        </p:nvSpPr>
        <p:spPr bwMode="auto">
          <a:xfrm>
            <a:off x="457200" y="787145"/>
            <a:ext cx="8229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9pPr>
          </a:lstStyle>
          <a:p>
            <a:pPr algn="ctr"/>
            <a:r>
              <a:rPr lang="en-US" sz="3200" kern="0" dirty="0">
                <a:solidFill>
                  <a:schemeClr val="bg2">
                    <a:lumMod val="60000"/>
                    <a:lumOff val="40000"/>
                  </a:schemeClr>
                </a:solidFill>
                <a:latin typeface="Helvetica" pitchFamily="2" charset="0"/>
              </a:rPr>
              <a:t>Another New Proposal: eta-Factory at HIAF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7D4F19-BB0A-2E6B-3F50-E725A45C493C}"/>
              </a:ext>
            </a:extLst>
          </p:cNvPr>
          <p:cNvSpPr txBox="1"/>
          <p:nvPr/>
        </p:nvSpPr>
        <p:spPr>
          <a:xfrm>
            <a:off x="2590800" y="5791200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up to ~10</a:t>
            </a:r>
            <a:r>
              <a:rPr kumimoji="0" lang="en-US" altLang="en-US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13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l-GR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η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per year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981A00-B249-B1A6-3BAF-C203D30B72C2}"/>
              </a:ext>
            </a:extLst>
          </p:cNvPr>
          <p:cNvSpPr txBox="1"/>
          <p:nvPr/>
        </p:nvSpPr>
        <p:spPr>
          <a:xfrm>
            <a:off x="6409348" y="5334000"/>
            <a:ext cx="2421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arXiv:2407.00874v1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FBA143-52E3-F186-9E92-01A9B2F0EB7F}"/>
              </a:ext>
            </a:extLst>
          </p:cNvPr>
          <p:cNvSpPr txBox="1"/>
          <p:nvPr/>
        </p:nvSpPr>
        <p:spPr>
          <a:xfrm>
            <a:off x="1295400" y="1657289"/>
            <a:ext cx="3048000" cy="400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HIAF, Huizhou, China</a:t>
            </a:r>
          </a:p>
        </p:txBody>
      </p:sp>
    </p:spTree>
    <p:extLst>
      <p:ext uri="{BB962C8B-B14F-4D97-AF65-F5344CB8AC3E}">
        <p14:creationId xmlns:p14="http://schemas.microsoft.com/office/powerpoint/2010/main" val="12873804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B5A97C-3317-B2E9-B091-C0147902BDA9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324610" name="Rectangle 2">
            <a:extLst>
              <a:ext uri="{FF2B5EF4-FFF2-40B4-BE49-F238E27FC236}">
                <a16:creationId xmlns:a16="http://schemas.microsoft.com/office/drawing/2014/main" id="{ABA583A1-D7E2-452B-88E6-A8EE80D60B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077200" cy="457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Summary</a:t>
            </a:r>
          </a:p>
        </p:txBody>
      </p:sp>
      <p:sp>
        <p:nvSpPr>
          <p:cNvPr id="324611" name="Rectangle 3">
            <a:extLst>
              <a:ext uri="{FF2B5EF4-FFF2-40B4-BE49-F238E27FC236}">
                <a16:creationId xmlns:a16="http://schemas.microsoft.com/office/drawing/2014/main" id="{18C5BD78-DD5B-40CD-8659-C847F9C2BD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534400" cy="5486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Tx/>
              <a:buSzPct val="80000"/>
              <a:buFont typeface="Wingdings" panose="05000000000000000000" pitchFamily="2" charset="2"/>
              <a:buChar char="u"/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Decays of </a:t>
            </a:r>
            <a:r>
              <a:rPr kumimoji="0" lang="el-GR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η</a:t>
            </a: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/</a:t>
            </a:r>
            <a:r>
              <a:rPr kumimoji="0" lang="el-GR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η</a:t>
            </a: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sym typeface="Symbol" panose="05050102010706020507" pitchFamily="18" charset="2"/>
              </a:rPr>
              <a:t>’</a:t>
            </a: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mesons provide</a:t>
            </a:r>
            <a:r>
              <a:rPr lang="en-US" altLang="ja-JP" sz="2000" dirty="0">
                <a:effectLst/>
                <a:latin typeface="Helvetica" panose="020B0604020202020204" pitchFamily="34" charset="0"/>
                <a:cs typeface="Times New Roman" panose="02020603050405020304" pitchFamily="18" charset="0"/>
              </a:rPr>
              <a:t> a unique flavor-conserving laboratory to test low-energy QCD and to search for the BSM physics. </a:t>
            </a:r>
            <a:endParaRPr lang="el-GR" alt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  <a:ea typeface="MS Mincho" panose="02020609040205080304" pitchFamily="49" charset="-128"/>
              <a:sym typeface="Symbol" panose="05050102010706020507" pitchFamily="18" charset="2"/>
            </a:endParaRPr>
          </a:p>
          <a:p>
            <a:pPr marL="0" indent="0" eaLnBrk="1" hangingPunct="1">
              <a:lnSpc>
                <a:spcPct val="80000"/>
              </a:lnSpc>
              <a:buSzPct val="80000"/>
              <a:buNone/>
              <a:defRPr/>
            </a:pPr>
            <a:endParaRPr lang="en-US" alt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SzPct val="80000"/>
              <a:buFont typeface="Wingdings" panose="05000000000000000000" pitchFamily="2" charset="2"/>
              <a:buChar char="u"/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The JLab Eta Factory (JEF) experiment  will start data collection in Jan 2025 using newly upgraded FCAL-II calorimeter with a PbWO</a:t>
            </a:r>
            <a:r>
              <a:rPr lang="en-US" altLang="en-US" sz="20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4</a:t>
            </a: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insert. </a:t>
            </a:r>
          </a:p>
          <a:p>
            <a:pPr marL="0" indent="0" eaLnBrk="1" hangingPunct="1">
              <a:lnSpc>
                <a:spcPct val="80000"/>
              </a:lnSpc>
              <a:buSzPct val="80000"/>
              <a:buNone/>
              <a:defRPr/>
            </a:pPr>
            <a:endParaRPr lang="en-US" alt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lnSpc>
                <a:spcPct val="80000"/>
              </a:lnSpc>
              <a:buSzPct val="80000"/>
              <a:buFont typeface="Wingdings" panose="05000000000000000000" pitchFamily="2" charset="2"/>
              <a:buChar char="u"/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The global experimental efforts at different kinematics and via different production mechanisms will be important for controlling the experimental systematics.</a:t>
            </a:r>
            <a:endParaRPr lang="en-US" altLang="en-US" sz="1800" dirty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altLang="en-US" sz="1800" dirty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lnSpc>
                <a:spcPct val="80000"/>
              </a:lnSpc>
              <a:buClr>
                <a:srgbClr val="008600"/>
              </a:buClr>
              <a:buFontTx/>
              <a:buNone/>
              <a:defRPr/>
            </a:pPr>
            <a:endParaRPr lang="en-US" altLang="en-US" sz="180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ea typeface="MS Mincho" panose="02020609040205080304" pitchFamily="49" charset="-128"/>
              <a:sym typeface="Symbol" panose="05050102010706020507" pitchFamily="18" charset="2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920C7B-C4A5-4931-B47C-CA57C6D43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fld id="{13AEA697-DE90-4F48-B13E-2608ADA9D901}" type="slidenum">
              <a:rPr lang="en-US" altLang="en-US" sz="140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29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6E245B-737F-4F02-8F3F-3FF41359773C}"/>
              </a:ext>
            </a:extLst>
          </p:cNvPr>
          <p:cNvSpPr txBox="1"/>
          <p:nvPr/>
        </p:nvSpPr>
        <p:spPr>
          <a:xfrm>
            <a:off x="914400" y="6245423"/>
            <a:ext cx="571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Thanks for support by NSF PHY-1812396 and PHY-2111181</a:t>
            </a:r>
          </a:p>
        </p:txBody>
      </p:sp>
    </p:spTree>
  </p:cSld>
  <p:clrMapOvr>
    <a:masterClrMapping/>
  </p:clrMapOvr>
  <p:transition advTm="13947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325EB10-6BE8-62D1-A460-13E6C4D3CC58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018122F-AFFE-4E43-876C-826FE61F8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2100"/>
            <a:ext cx="3352800" cy="622300"/>
          </a:xfrm>
        </p:spPr>
        <p:txBody>
          <a:bodyPr/>
          <a:lstStyle/>
          <a:p>
            <a:r>
              <a:rPr lang="en-US" sz="24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Rich </a:t>
            </a:r>
            <a:r>
              <a:rPr lang="el-GR" sz="240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η </a:t>
            </a:r>
            <a:r>
              <a:rPr lang="en-US" sz="24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(and </a:t>
            </a:r>
            <a:r>
              <a:rPr lang="el-GR" sz="240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ηꞌ</a:t>
            </a:r>
            <a:r>
              <a:rPr lang="en-US" sz="24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r>
              <a:rPr lang="el-GR" sz="240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Physics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1FDEB1-24A7-402B-89EF-29B4333D1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F8502F-7775-4446-BEF8-DCE001BAE71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D69B8E-373E-4782-ADE5-98D83D816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228600"/>
            <a:ext cx="4825538" cy="6172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44E995-DE93-4DCA-A6D4-D722CFDAEFE9}"/>
              </a:ext>
            </a:extLst>
          </p:cNvPr>
          <p:cNvSpPr txBox="1"/>
          <p:nvPr/>
        </p:nvSpPr>
        <p:spPr>
          <a:xfrm>
            <a:off x="228600" y="1066800"/>
            <a:ext cx="3657600" cy="1655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Standard Model Tests: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Chiral symmetry and anomalies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Extract </a:t>
            </a:r>
            <a:r>
              <a:rPr lang="el-GR" sz="16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η</a:t>
            </a:r>
            <a:r>
              <a:rPr lang="en-US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</a:t>
            </a:r>
            <a:r>
              <a:rPr lang="el-GR" sz="16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ηꞌ</a:t>
            </a:r>
            <a:r>
              <a:rPr lang="en-US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mixing angle and quark mass ratio</a:t>
            </a:r>
            <a:r>
              <a:rPr lang="el-GR" sz="16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en-US" sz="16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Theory inputs to </a:t>
            </a:r>
            <a:r>
              <a:rPr lang="en-US" sz="16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HLbL</a:t>
            </a:r>
            <a:r>
              <a:rPr lang="en-US" sz="16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for (g-2)</a:t>
            </a:r>
            <a:r>
              <a:rPr lang="el-GR" sz="1600" baseline="-250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μ</a:t>
            </a:r>
            <a:endParaRPr lang="en-US" sz="1600" baseline="-2500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QCD scalar dynamics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8A2B71-1CB7-4983-A3B8-673670786BC8}"/>
              </a:ext>
            </a:extLst>
          </p:cNvPr>
          <p:cNvSpPr txBox="1"/>
          <p:nvPr/>
        </p:nvSpPr>
        <p:spPr>
          <a:xfrm>
            <a:off x="228600" y="2971800"/>
            <a:ext cx="3708862" cy="1138773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Fundamental Symmetry Tests: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C, CP violations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P, CP violations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Lepton flavor violations</a:t>
            </a:r>
            <a:endParaRPr lang="en-US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3FD051-9B0D-4D05-87B9-288630EBC852}"/>
              </a:ext>
            </a:extLst>
          </p:cNvPr>
          <p:cNvSpPr txBox="1"/>
          <p:nvPr/>
        </p:nvSpPr>
        <p:spPr>
          <a:xfrm>
            <a:off x="203662" y="4495800"/>
            <a:ext cx="3733800" cy="169277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BSM Physics in Dark Sector: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Vector bosons (B boson, dark photon and X boson)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Dark scalars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Pseudoscalars (ALPs)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BSM weak decays</a:t>
            </a:r>
            <a:endParaRPr lang="en-US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55321C-0535-4A24-9602-62B43B37E7EF}"/>
              </a:ext>
            </a:extLst>
          </p:cNvPr>
          <p:cNvSpPr/>
          <p:nvPr/>
        </p:nvSpPr>
        <p:spPr bwMode="auto">
          <a:xfrm>
            <a:off x="4114800" y="838200"/>
            <a:ext cx="762000" cy="914400"/>
          </a:xfrm>
          <a:prstGeom prst="rect">
            <a:avLst/>
          </a:prstGeom>
          <a:solidFill>
            <a:srgbClr val="FF0000">
              <a:alpha val="29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64E182-083E-49E6-B742-583C10041957}"/>
              </a:ext>
            </a:extLst>
          </p:cNvPr>
          <p:cNvSpPr/>
          <p:nvPr/>
        </p:nvSpPr>
        <p:spPr bwMode="auto">
          <a:xfrm>
            <a:off x="4114800" y="1905000"/>
            <a:ext cx="788331" cy="1905000"/>
          </a:xfrm>
          <a:prstGeom prst="rect">
            <a:avLst/>
          </a:prstGeom>
          <a:solidFill>
            <a:srgbClr val="FF0000">
              <a:alpha val="29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9098E4-948D-4641-9250-EF68A32FE82B}"/>
              </a:ext>
            </a:extLst>
          </p:cNvPr>
          <p:cNvSpPr/>
          <p:nvPr/>
        </p:nvSpPr>
        <p:spPr bwMode="auto">
          <a:xfrm>
            <a:off x="4114800" y="4107648"/>
            <a:ext cx="761999" cy="1302552"/>
          </a:xfrm>
          <a:prstGeom prst="rect">
            <a:avLst/>
          </a:prstGeom>
          <a:solidFill>
            <a:srgbClr val="FF0000">
              <a:alpha val="29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2F0FAC-E192-4473-AB0D-EF24A65AB1E1}"/>
              </a:ext>
            </a:extLst>
          </p:cNvPr>
          <p:cNvSpPr/>
          <p:nvPr/>
        </p:nvSpPr>
        <p:spPr bwMode="auto">
          <a:xfrm>
            <a:off x="4191000" y="1917459"/>
            <a:ext cx="838200" cy="597142"/>
          </a:xfrm>
          <a:prstGeom prst="rect">
            <a:avLst/>
          </a:prstGeom>
          <a:solidFill>
            <a:schemeClr val="accent2">
              <a:alpha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D61E15-82BC-47EE-B20C-AEC4B6CF6BCC}"/>
              </a:ext>
            </a:extLst>
          </p:cNvPr>
          <p:cNvSpPr/>
          <p:nvPr/>
        </p:nvSpPr>
        <p:spPr bwMode="auto">
          <a:xfrm>
            <a:off x="4191000" y="3561986"/>
            <a:ext cx="838200" cy="1086214"/>
          </a:xfrm>
          <a:prstGeom prst="rect">
            <a:avLst/>
          </a:prstGeom>
          <a:solidFill>
            <a:schemeClr val="accent2">
              <a:alpha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810C0E-55A9-491B-8ED1-7DF85BA2DC28}"/>
              </a:ext>
            </a:extLst>
          </p:cNvPr>
          <p:cNvSpPr/>
          <p:nvPr/>
        </p:nvSpPr>
        <p:spPr bwMode="auto">
          <a:xfrm>
            <a:off x="4191000" y="5785042"/>
            <a:ext cx="838200" cy="597142"/>
          </a:xfrm>
          <a:prstGeom prst="rect">
            <a:avLst/>
          </a:prstGeom>
          <a:solidFill>
            <a:schemeClr val="accent2">
              <a:alpha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A05FEB-DF2A-434A-895F-581D12CFCD61}"/>
              </a:ext>
            </a:extLst>
          </p:cNvPr>
          <p:cNvSpPr/>
          <p:nvPr/>
        </p:nvSpPr>
        <p:spPr bwMode="auto">
          <a:xfrm>
            <a:off x="4267200" y="1231587"/>
            <a:ext cx="870711" cy="521013"/>
          </a:xfrm>
          <a:prstGeom prst="rect">
            <a:avLst/>
          </a:prstGeom>
          <a:solidFill>
            <a:srgbClr val="00B0F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09E5D5-A57D-44C0-BF75-4A50227A2609}"/>
              </a:ext>
            </a:extLst>
          </p:cNvPr>
          <p:cNvSpPr/>
          <p:nvPr/>
        </p:nvSpPr>
        <p:spPr bwMode="auto">
          <a:xfrm>
            <a:off x="4267201" y="1905001"/>
            <a:ext cx="838200" cy="381000"/>
          </a:xfrm>
          <a:prstGeom prst="rect">
            <a:avLst/>
          </a:prstGeom>
          <a:solidFill>
            <a:srgbClr val="00B0F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C2048A-3F48-4608-8A0E-8C3DA4006CBB}"/>
              </a:ext>
            </a:extLst>
          </p:cNvPr>
          <p:cNvSpPr/>
          <p:nvPr/>
        </p:nvSpPr>
        <p:spPr bwMode="auto">
          <a:xfrm>
            <a:off x="4267200" y="2597126"/>
            <a:ext cx="864531" cy="2051074"/>
          </a:xfrm>
          <a:prstGeom prst="rect">
            <a:avLst/>
          </a:prstGeom>
          <a:solidFill>
            <a:srgbClr val="00B0F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E038F7-AD74-2D73-7A2E-AF175737D208}"/>
              </a:ext>
            </a:extLst>
          </p:cNvPr>
          <p:cNvSpPr txBox="1"/>
          <p:nvPr/>
        </p:nvSpPr>
        <p:spPr>
          <a:xfrm>
            <a:off x="5268511" y="6467401"/>
            <a:ext cx="23633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Phys. Rept. 945 (2022) 1-105</a:t>
            </a:r>
            <a:r>
              <a:rPr lang="en-US" sz="1400">
                <a:solidFill>
                  <a:schemeClr val="accent6">
                    <a:lumMod val="75000"/>
                  </a:schemeClr>
                </a:solidFill>
                <a:effectLst/>
              </a:rPr>
              <a:t> </a:t>
            </a:r>
            <a:endParaRPr lang="en-US" sz="140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803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30"/>
    </mc:Choice>
    <mc:Fallback xmlns="">
      <p:transition spd="slow" advTm="79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6A563A4-4680-4F86-4BB8-D3D808CF5ACC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92739F7-EE65-4202-A057-37D4550C2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990600"/>
          </a:xfrm>
        </p:spPr>
        <p:txBody>
          <a:bodyPr/>
          <a:lstStyle/>
          <a:p>
            <a:pPr algn="ctr">
              <a:defRPr/>
            </a:pPr>
            <a:r>
              <a:rPr lang="en-US" altLang="ja-JP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Production Rate</a:t>
            </a:r>
            <a:r>
              <a:rPr lang="en-US" altLang="ja-JP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</a:t>
            </a:r>
            <a:endParaRPr lang="en-US" altLang="en-US" dirty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95F4F3-2D47-4E50-AD0B-45CFC8E6B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fld id="{7CD841F7-1689-4246-A282-16A7C54AED25}" type="slidenum">
              <a:rPr lang="en-US" altLang="en-US" sz="140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30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436" name="TextBox 2">
            <a:extLst>
              <a:ext uri="{FF2B5EF4-FFF2-40B4-BE49-F238E27FC236}">
                <a16:creationId xmlns:a16="http://schemas.microsoft.com/office/drawing/2014/main" id="{A80DDEF8-E4E4-4892-931D-6711BE9D3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1955800"/>
            <a:ext cx="185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000" dirty="0">
              <a:solidFill>
                <a:schemeClr val="tx1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8AF053-E61D-480A-A68D-14644D6A286C}"/>
              </a:ext>
            </a:extLst>
          </p:cNvPr>
          <p:cNvGraphicFramePr>
            <a:graphicFrameLocks noGrp="1"/>
          </p:cNvGraphicFramePr>
          <p:nvPr/>
        </p:nvGraphicFramePr>
        <p:xfrm>
          <a:off x="990600" y="1524000"/>
          <a:ext cx="7010400" cy="933450"/>
        </p:xfrm>
        <a:graphic>
          <a:graphicData uri="http://schemas.openxmlformats.org/drawingml/2006/table">
            <a:tbl>
              <a:tblPr/>
              <a:tblGrid>
                <a:gridCol w="3527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3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92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6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MS PGothic" panose="020B0600070205080204" pitchFamily="34" charset="-128"/>
                      </a:endParaRPr>
                    </a:p>
                  </a:txBody>
                  <a:tcPr marT="45642" marB="45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MS Mincho" panose="02020609040205080304" pitchFamily="49" charset="-128"/>
                          <a:sym typeface="Symbol" panose="05050102010706020507" pitchFamily="18" charset="2"/>
                        </a:rPr>
                        <a:t>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MS PGothic" panose="020B0600070205080204" pitchFamily="34" charset="-128"/>
                      </a:endParaRPr>
                    </a:p>
                  </a:txBody>
                  <a:tcPr marT="45642" marB="45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MS Mincho" panose="02020609040205080304" pitchFamily="49" charset="-128"/>
                          <a:sym typeface="Symbol" panose="05050102010706020507" pitchFamily="18" charset="2"/>
                        </a:rPr>
                        <a:t> ’</a:t>
                      </a:r>
                      <a:r>
                        <a:rPr kumimoji="0" lang="en-US" altLang="ja-JP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MS Mincho" panose="02020609040205080304" pitchFamily="49" charset="-128"/>
                          <a:sym typeface="Symbol" panose="05050102010706020507" pitchFamily="18" charset="2"/>
                        </a:rPr>
                        <a:t> 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MS PGothic" panose="020B0600070205080204" pitchFamily="34" charset="-128"/>
                      </a:endParaRPr>
                    </a:p>
                  </a:txBody>
                  <a:tcPr marT="45642" marB="45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Tagged mesons</a:t>
                      </a:r>
                    </a:p>
                  </a:txBody>
                  <a:tcPr marT="45642" marB="45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6.5x10</a:t>
                      </a:r>
                      <a:r>
                        <a:rPr kumimoji="0" lang="en-US" alt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T="45642" marB="45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4.9x10</a:t>
                      </a:r>
                      <a:r>
                        <a:rPr kumimoji="0" lang="en-US" alt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T="45642" marB="45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451" name="TextBox 4">
            <a:extLst>
              <a:ext uri="{FF2B5EF4-FFF2-40B4-BE49-F238E27FC236}">
                <a16:creationId xmlns:a16="http://schemas.microsoft.com/office/drawing/2014/main" id="{63DD1AEE-5263-4CE6-AE5A-4D1DC42B2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90600"/>
            <a:ext cx="3733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latin typeface="Helvetica" panose="020B0604020202020204" pitchFamily="34" charset="0"/>
              </a:rPr>
              <a:t>JEF for 100 days of beam:</a:t>
            </a:r>
          </a:p>
        </p:txBody>
      </p:sp>
      <p:sp>
        <p:nvSpPr>
          <p:cNvPr id="18452" name="TextBox 10">
            <a:extLst>
              <a:ext uri="{FF2B5EF4-FFF2-40B4-BE49-F238E27FC236}">
                <a16:creationId xmlns:a16="http://schemas.microsoft.com/office/drawing/2014/main" id="{BE694210-7ADB-45AE-AC09-10966B739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90800"/>
            <a:ext cx="3733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latin typeface="Helvetica" panose="020B0604020202020204" pitchFamily="34" charset="0"/>
              </a:rPr>
              <a:t>Previous Experiments: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B2C1E7C-DAA0-47EB-AE3E-268AB078DC10}"/>
              </a:ext>
            </a:extLst>
          </p:cNvPr>
          <p:cNvGraphicFramePr>
            <a:graphicFrameLocks noGrp="1"/>
          </p:cNvGraphicFramePr>
          <p:nvPr/>
        </p:nvGraphicFramePr>
        <p:xfrm>
          <a:off x="990600" y="3184525"/>
          <a:ext cx="7010400" cy="2584518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7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6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6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Experiment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sym typeface="Symbol" panose="05050102010706020507" pitchFamily="18" charset="2"/>
                        </a:rPr>
                        <a:t>Total 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sym typeface="Symbol" panose="05050102010706020507" pitchFamily="18" charset="2"/>
                        </a:rPr>
                        <a:t>Total 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MS Mincho" panose="02020609040205080304" pitchFamily="49" charset="-128"/>
                          <a:sym typeface="Symbol" panose="05050102010706020507" pitchFamily="18" charset="2"/>
                        </a:rPr>
                        <a:t>’</a:t>
                      </a: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 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MS PGothic" panose="020B0600070205080204" pitchFamily="34" charset="-128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9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CB at AGS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10</a:t>
                      </a:r>
                      <a:r>
                        <a:rPr kumimoji="0" lang="en-US" alt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7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-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9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CB MAMI-B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2x10</a:t>
                      </a:r>
                      <a:r>
                        <a:rPr kumimoji="0" lang="en-US" alt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7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-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39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CB MAMI-C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6x10</a:t>
                      </a:r>
                      <a:r>
                        <a:rPr kumimoji="0" lang="en-US" alt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7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10</a:t>
                      </a:r>
                      <a:r>
                        <a:rPr kumimoji="0" lang="en-US" alt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6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39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WASA-COSY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~3x10</a:t>
                      </a:r>
                      <a:r>
                        <a:rPr kumimoji="0" lang="en-US" alt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7 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(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p+d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), ~5x10</a:t>
                      </a:r>
                      <a:r>
                        <a:rPr kumimoji="0" lang="en-US" alt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8 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(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p+p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)</a:t>
                      </a:r>
                      <a:endParaRPr kumimoji="0" lang="en-US" altLang="en-US" sz="16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-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1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KLOE-II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3x10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8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5x10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5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39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BESIII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~10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7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~5x10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7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487" name="TextBox 13">
            <a:extLst>
              <a:ext uri="{FF2B5EF4-FFF2-40B4-BE49-F238E27FC236}">
                <a16:creationId xmlns:a16="http://schemas.microsoft.com/office/drawing/2014/main" id="{8046A4D7-2C63-45F9-93F0-D6CB096DF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997715"/>
            <a:ext cx="8991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Helvetica" panose="020B0604020202020204" pitchFamily="34" charset="0"/>
              </a:rPr>
              <a:t>JEF offers a competitive </a:t>
            </a:r>
            <a:r>
              <a:rPr lang="en-US" altLang="en-US" sz="2000" err="1">
                <a:solidFill>
                  <a:srgbClr val="FF0000"/>
                </a:solidFill>
                <a:latin typeface="Helvetica" panose="020B0604020202020204" pitchFamily="34" charset="0"/>
              </a:rPr>
              <a:t>η</a:t>
            </a:r>
            <a:r>
              <a:rPr lang="en-US" altLang="en-US" sz="2000">
                <a:solidFill>
                  <a:srgbClr val="FF0000"/>
                </a:solidFill>
                <a:latin typeface="Helvetica" panose="020B0604020202020204" pitchFamily="34" charset="0"/>
              </a:rPr>
              <a:t>/</a:t>
            </a:r>
            <a:r>
              <a:rPr lang="en-US" altLang="en-US" sz="2000" err="1">
                <a:solidFill>
                  <a:srgbClr val="FF0000"/>
                </a:solidFill>
                <a:latin typeface="Helvetica" panose="020B0604020202020204" pitchFamily="34" charset="0"/>
              </a:rPr>
              <a:t>η</a:t>
            </a:r>
            <a:r>
              <a:rPr lang="en-US" altLang="en-US" sz="2000">
                <a:solidFill>
                  <a:srgbClr val="FF0000"/>
                </a:solidFill>
                <a:latin typeface="Comic Sans MS" panose="030F0702030302020204" pitchFamily="66" charset="0"/>
              </a:rPr>
              <a:t>’ </a:t>
            </a:r>
            <a:r>
              <a:rPr lang="en-US" altLang="en-US" sz="2000">
                <a:solidFill>
                  <a:srgbClr val="FF0000"/>
                </a:solidFill>
                <a:latin typeface="Helvetica" panose="020B0604020202020204" pitchFamily="34" charset="0"/>
              </a:rPr>
              <a:t>production rate with much cleaner backgrounds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000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418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BCF584B-845B-50FD-83EC-80795B1AEF49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98FFD-D807-4D3C-BB67-D798F188E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79400" y="381000"/>
            <a:ext cx="9372600" cy="3886200"/>
          </a:xfrm>
        </p:spPr>
        <p:txBody>
          <a:bodyPr/>
          <a:lstStyle/>
          <a:p>
            <a:pPr marL="457200" indent="-457200" algn="ctr">
              <a:buFontTx/>
              <a:buNone/>
              <a:defRPr/>
            </a:pPr>
            <a:r>
              <a:rPr lang="en-US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    </a:t>
            </a:r>
            <a:r>
              <a:rPr lang="en-US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  <a:endParaRPr lang="en-US" altLang="en-US" sz="2400" dirty="0">
              <a:solidFill>
                <a:srgbClr val="008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lvl="1" indent="-342900">
              <a:buClrTx/>
              <a:buFont typeface="Wingdings" panose="05000000000000000000" pitchFamily="2" charset="2"/>
              <a:buChar char="u"/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  <a:r>
              <a:rPr lang="en-US" alt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A clean probe for quark mass ratio</a:t>
            </a:r>
            <a:r>
              <a:rPr lang="en-US" alt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:</a:t>
            </a:r>
          </a:p>
          <a:p>
            <a:pPr lvl="1" indent="-342900">
              <a:buClr>
                <a:srgbClr val="008600"/>
              </a:buClr>
              <a:buFont typeface="Tahoma" panose="020B0604030504040204" pitchFamily="34" charset="0"/>
              <a:buNone/>
              <a:defRPr/>
            </a:pPr>
            <a:endParaRPr lang="en-US" altLang="en-US" sz="1800" dirty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lvl="2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Decays through isospin violation:</a:t>
            </a:r>
          </a:p>
          <a:p>
            <a:pPr lvl="2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      is small </a:t>
            </a:r>
          </a:p>
          <a:p>
            <a:pPr lvl="2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Amplitude:</a:t>
            </a:r>
          </a:p>
          <a:p>
            <a:pPr marL="800100" lvl="2" indent="0">
              <a:buNone/>
              <a:defRPr/>
            </a:pPr>
            <a:endParaRPr lang="en-US" altLang="en-US" sz="1800" dirty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lvl="1" indent="-342900" eaLnBrk="1" hangingPunct="1">
              <a:buFont typeface="Wingdings" panose="05000000000000000000" pitchFamily="2" charset="2"/>
              <a:buChar char="u"/>
              <a:defRPr/>
            </a:pPr>
            <a:r>
              <a:rPr lang="en-US" alt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Uncertainties in quark mass ratio </a:t>
            </a:r>
            <a:endParaRPr lang="en-US" altLang="en-US" sz="1800" dirty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lvl="1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US" alt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lvl="1" indent="-342900">
              <a:buClr>
                <a:srgbClr val="FF0000"/>
              </a:buClr>
              <a:buFont typeface="Tahoma" panose="020B0604030504040204" pitchFamily="34" charset="0"/>
              <a:buNone/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</a:p>
          <a:p>
            <a:pPr lvl="1" indent="-342900">
              <a:buFont typeface="Wingdings" panose="05000000000000000000" pitchFamily="2" charset="2"/>
              <a:buChar char="q"/>
              <a:defRPr/>
            </a:pPr>
            <a:endParaRPr lang="en-US" alt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lvl="1" indent="-342900">
              <a:buFont typeface="Wingdings" panose="05000000000000000000" pitchFamily="2" charset="2"/>
              <a:buChar char="q"/>
              <a:defRPr/>
            </a:pPr>
            <a:endParaRPr lang="en-US" alt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lvl="1" indent="-342900">
              <a:buFont typeface="Tahoma" panose="020B0604030504040204" pitchFamily="34" charset="0"/>
              <a:buNone/>
              <a:defRPr/>
            </a:pPr>
            <a:endParaRPr lang="en-US" alt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lvl="1" indent="-342900">
              <a:buFont typeface="Tahoma" panose="020B0604030504040204" pitchFamily="34" charset="0"/>
              <a:buNone/>
              <a:defRPr/>
            </a:pPr>
            <a:endParaRPr lang="en-US" alt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EA6C8-B526-44C0-9591-7F55F11A6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F22E39-2AF7-4D08-A5C0-83118269EFD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15364" name="Object 5">
            <a:extLst>
              <a:ext uri="{FF2B5EF4-FFF2-40B4-BE49-F238E27FC236}">
                <a16:creationId xmlns:a16="http://schemas.microsoft.com/office/drawing/2014/main" id="{81CE018F-565C-4791-9570-8153E23A89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19600" y="736694"/>
          <a:ext cx="1325248" cy="672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76300" imgH="444500" progId="Equation.3">
                  <p:embed/>
                </p:oleObj>
              </mc:Choice>
              <mc:Fallback>
                <p:oleObj name="Equation" r:id="rId4" imgW="876300" imgH="444500" progId="Equation.3">
                  <p:embed/>
                  <p:pic>
                    <p:nvPicPr>
                      <p:cNvPr id="15364" name="Object 5">
                        <a:extLst>
                          <a:ext uri="{FF2B5EF4-FFF2-40B4-BE49-F238E27FC236}">
                            <a16:creationId xmlns:a16="http://schemas.microsoft.com/office/drawing/2014/main" id="{81CE018F-565C-4791-9570-8153E23A89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736694"/>
                        <a:ext cx="1325248" cy="6721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5" name="Object 4">
            <a:extLst>
              <a:ext uri="{FF2B5EF4-FFF2-40B4-BE49-F238E27FC236}">
                <a16:creationId xmlns:a16="http://schemas.microsoft.com/office/drawing/2014/main" id="{AEE9DD7A-EA9B-4A8A-B43C-41BDADC942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4400" y="1807514"/>
          <a:ext cx="460994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41300" imgH="215900" progId="Equation.3">
                  <p:embed/>
                </p:oleObj>
              </mc:Choice>
              <mc:Fallback>
                <p:oleObj name="Equation" r:id="rId6" imgW="241300" imgH="215900" progId="Equation.3">
                  <p:embed/>
                  <p:pic>
                    <p:nvPicPr>
                      <p:cNvPr id="15365" name="Object 4">
                        <a:extLst>
                          <a:ext uri="{FF2B5EF4-FFF2-40B4-BE49-F238E27FC236}">
                            <a16:creationId xmlns:a16="http://schemas.microsoft.com/office/drawing/2014/main" id="{AEE9DD7A-EA9B-4A8A-B43C-41BDADC942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807514"/>
                        <a:ext cx="460994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6" name="Object 5">
            <a:extLst>
              <a:ext uri="{FF2B5EF4-FFF2-40B4-BE49-F238E27FC236}">
                <a16:creationId xmlns:a16="http://schemas.microsoft.com/office/drawing/2014/main" id="{E83BA342-375E-45C0-B077-0F9491E176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81500" y="1567058"/>
          <a:ext cx="2400300" cy="348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485900" imgH="215900" progId="Equation.3">
                  <p:embed/>
                </p:oleObj>
              </mc:Choice>
              <mc:Fallback>
                <p:oleObj name="Equation" r:id="rId8" imgW="1485900" imgH="215900" progId="Equation.3">
                  <p:embed/>
                  <p:pic>
                    <p:nvPicPr>
                      <p:cNvPr id="15366" name="Object 5">
                        <a:extLst>
                          <a:ext uri="{FF2B5EF4-FFF2-40B4-BE49-F238E27FC236}">
                            <a16:creationId xmlns:a16="http://schemas.microsoft.com/office/drawing/2014/main" id="{E83BA342-375E-45C0-B077-0F9491E176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1500" y="1567058"/>
                        <a:ext cx="2400300" cy="3486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2" name="Object 5">
            <a:extLst>
              <a:ext uri="{FF2B5EF4-FFF2-40B4-BE49-F238E27FC236}">
                <a16:creationId xmlns:a16="http://schemas.microsoft.com/office/drawing/2014/main" id="{CF452C83-E9B1-4109-AA2E-7ACB5586AC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0" y="736694"/>
          <a:ext cx="1295400" cy="638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800100" imgH="393700" progId="Equation.3">
                  <p:embed/>
                </p:oleObj>
              </mc:Choice>
              <mc:Fallback>
                <p:oleObj name="Equation" r:id="rId10" imgW="800100" imgH="393700" progId="Equation.3">
                  <p:embed/>
                  <p:pic>
                    <p:nvPicPr>
                      <p:cNvPr id="15372" name="Object 5">
                        <a:extLst>
                          <a:ext uri="{FF2B5EF4-FFF2-40B4-BE49-F238E27FC236}">
                            <a16:creationId xmlns:a16="http://schemas.microsoft.com/office/drawing/2014/main" id="{CF452C83-E9B1-4109-AA2E-7ACB5586AC1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736694"/>
                        <a:ext cx="1295400" cy="6381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2AD0B7A-B6B3-4ED2-B973-3E6EF6FA9FD5}"/>
                  </a:ext>
                </a:extLst>
              </p:cNvPr>
              <p:cNvSpPr/>
              <p:nvPr/>
            </p:nvSpPr>
            <p:spPr>
              <a:xfrm>
                <a:off x="2133600" y="1981200"/>
                <a:ext cx="4366773" cy="7338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𝐴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(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→3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)=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𝑄</m:t>
                              </m:r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𝐾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(</m:t>
                      </m:r>
                      <m:sSubSup>
                        <m:sSubSup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𝑚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</m:sub>
                        <m:sup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bSup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sSubSup>
                        <m:sSubSup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𝑚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𝐾</m:t>
                          </m:r>
                        </m:sub>
                        <m:sup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bSup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)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10199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𝑀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10199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(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10199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𝑠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10199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,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10199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𝑡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10199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,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10199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𝑢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10199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)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3</m:t>
                          </m:r>
                          <m:rad>
                            <m:radPr>
                              <m:degHide m:val="on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</m:e>
                          </m:rad>
                          <m:sSubSup>
                            <m:sSubSup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𝐹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2AD0B7A-B6B3-4ED2-B973-3E6EF6FA9F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1981200"/>
                <a:ext cx="4366773" cy="733855"/>
              </a:xfrm>
              <a:prstGeom prst="rect">
                <a:avLst/>
              </a:prstGeom>
              <a:blipFill>
                <a:blip r:embed="rId12"/>
                <a:stretch>
                  <a:fillRect b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itle 1">
            <a:extLst>
              <a:ext uri="{FF2B5EF4-FFF2-40B4-BE49-F238E27FC236}">
                <a16:creationId xmlns:a16="http://schemas.microsoft.com/office/drawing/2014/main" id="{85AAB116-5808-4F67-B640-393BC6C4B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821" y="152400"/>
            <a:ext cx="8304179" cy="476250"/>
          </a:xfrm>
        </p:spPr>
        <p:txBody>
          <a:bodyPr/>
          <a:lstStyle/>
          <a:p>
            <a:pPr algn="ctr"/>
            <a:r>
              <a:rPr lang="en-US" altLang="en-US" sz="2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Improve Quark-Mass Ratio via 𝜂→3</a:t>
            </a:r>
            <a:r>
              <a:rPr lang="el-GR" altLang="en-US" sz="2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altLang="en-US" sz="2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Dalitz</a:t>
            </a:r>
            <a:r>
              <a:rPr lang="en-US" altLang="en-US" sz="2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Distributions</a:t>
            </a:r>
            <a:endParaRPr lang="en-US" sz="2400" baseline="30000">
              <a:solidFill>
                <a:srgbClr val="0000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FDBC69-C98D-44BC-85F7-3111511EB9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42128" y="3148324"/>
            <a:ext cx="4037869" cy="37185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CA70DB9-268E-4C2E-8B80-405B96DFE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596" y="3276600"/>
            <a:ext cx="347472" cy="3209536"/>
          </a:xfrm>
          <a:prstGeom prst="rect">
            <a:avLst/>
          </a:prstGeom>
          <a:solidFill>
            <a:schemeClr val="accent1">
              <a:alpha val="36862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F48732-CA7A-4CF9-9A96-BE97440A325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6370" y="3733800"/>
            <a:ext cx="3285030" cy="16149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DBE3F-C3D3-70B7-87A6-79E0B013C903}"/>
              </a:ext>
            </a:extLst>
          </p:cNvPr>
          <p:cNvSpPr txBox="1"/>
          <p:nvPr/>
        </p:nvSpPr>
        <p:spPr>
          <a:xfrm>
            <a:off x="914400" y="5724914"/>
            <a:ext cx="23633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Phys. Rept. 945 (2022) 1-105</a:t>
            </a:r>
            <a:r>
              <a:rPr lang="en-US" sz="1400">
                <a:solidFill>
                  <a:schemeClr val="accent6">
                    <a:lumMod val="75000"/>
                  </a:schemeClr>
                </a:solidFill>
                <a:effectLst/>
              </a:rPr>
              <a:t> </a:t>
            </a:r>
            <a:endParaRPr lang="en-US" sz="140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479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43"/>
    </mc:Choice>
    <mc:Fallback xmlns="">
      <p:transition spd="slow" advTm="78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3C1A84C-D2C7-F665-36C6-9AF1B6FA6BCE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98FFD-D807-4D3C-BB67-D798F188E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79400" y="381000"/>
            <a:ext cx="9423400" cy="2514600"/>
          </a:xfrm>
        </p:spPr>
        <p:txBody>
          <a:bodyPr/>
          <a:lstStyle/>
          <a:p>
            <a:pPr marL="457200" indent="-457200" algn="ctr">
              <a:buFontTx/>
              <a:buNone/>
              <a:defRPr/>
            </a:pPr>
            <a:r>
              <a:rPr lang="en-US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    </a:t>
            </a:r>
            <a:r>
              <a:rPr lang="en-US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  <a:endParaRPr lang="en-US" altLang="en-US" sz="2400" dirty="0">
              <a:solidFill>
                <a:srgbClr val="008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lvl="1" indent="-342900">
              <a:buClrTx/>
              <a:buFont typeface="Wingdings" panose="05000000000000000000" pitchFamily="2" charset="2"/>
              <a:buChar char="u"/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  <a:r>
              <a:rPr lang="en-US" alt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A clean probe for quark mass ratio</a:t>
            </a:r>
            <a:r>
              <a:rPr lang="en-US" alt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:</a:t>
            </a:r>
          </a:p>
          <a:p>
            <a:pPr lvl="1" indent="-342900">
              <a:buClr>
                <a:srgbClr val="008600"/>
              </a:buClr>
              <a:buFont typeface="Tahoma" panose="020B0604030504040204" pitchFamily="34" charset="0"/>
              <a:buNone/>
              <a:defRPr/>
            </a:pPr>
            <a:endParaRPr lang="en-US" altLang="en-US" sz="1800" dirty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lvl="2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decays through isospin violation:</a:t>
            </a:r>
          </a:p>
          <a:p>
            <a:pPr lvl="2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      is small </a:t>
            </a:r>
          </a:p>
          <a:p>
            <a:pPr lvl="2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Amplitude:</a:t>
            </a:r>
          </a:p>
          <a:p>
            <a:pPr marL="800100" lvl="2" indent="0">
              <a:buNone/>
              <a:defRPr/>
            </a:pPr>
            <a:endParaRPr lang="en-US" altLang="en-US" sz="1800" dirty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marL="400050" lvl="1" indent="0" eaLnBrk="1" hangingPunct="1">
              <a:buNone/>
              <a:defRPr/>
            </a:pPr>
            <a:r>
              <a:rPr lang="en-US" alt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  <a:endParaRPr lang="en-US" altLang="en-US" sz="1800" dirty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lvl="1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US" alt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lvl="1" indent="-342900">
              <a:buClr>
                <a:srgbClr val="FF0000"/>
              </a:buClr>
              <a:buFont typeface="Tahoma" panose="020B0604030504040204" pitchFamily="34" charset="0"/>
              <a:buNone/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</a:p>
          <a:p>
            <a:pPr lvl="1" indent="-342900">
              <a:buFont typeface="Wingdings" panose="05000000000000000000" pitchFamily="2" charset="2"/>
              <a:buChar char="q"/>
              <a:defRPr/>
            </a:pPr>
            <a:endParaRPr lang="en-US" alt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400050" lvl="1" indent="0">
              <a:buNone/>
              <a:defRPr/>
            </a:pPr>
            <a:endParaRPr lang="en-US" alt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lvl="1" indent="-342900">
              <a:buFont typeface="Tahoma" panose="020B0604030504040204" pitchFamily="34" charset="0"/>
              <a:buNone/>
              <a:defRPr/>
            </a:pPr>
            <a:endParaRPr lang="en-US" alt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lvl="1" indent="-342900">
              <a:buFont typeface="Tahoma" panose="020B0604030504040204" pitchFamily="34" charset="0"/>
              <a:buNone/>
              <a:defRPr/>
            </a:pPr>
            <a:endParaRPr lang="en-US" alt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EA6C8-B526-44C0-9591-7F55F11A6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F22E39-2AF7-4D08-A5C0-83118269EFD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15364" name="Object 5">
            <a:extLst>
              <a:ext uri="{FF2B5EF4-FFF2-40B4-BE49-F238E27FC236}">
                <a16:creationId xmlns:a16="http://schemas.microsoft.com/office/drawing/2014/main" id="{81CE018F-565C-4791-9570-8153E23A89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19600" y="736694"/>
          <a:ext cx="1325248" cy="672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76300" imgH="444500" progId="Equation.3">
                  <p:embed/>
                </p:oleObj>
              </mc:Choice>
              <mc:Fallback>
                <p:oleObj name="Equation" r:id="rId4" imgW="876300" imgH="444500" progId="Equation.3">
                  <p:embed/>
                  <p:pic>
                    <p:nvPicPr>
                      <p:cNvPr id="15364" name="Object 5">
                        <a:extLst>
                          <a:ext uri="{FF2B5EF4-FFF2-40B4-BE49-F238E27FC236}">
                            <a16:creationId xmlns:a16="http://schemas.microsoft.com/office/drawing/2014/main" id="{81CE018F-565C-4791-9570-8153E23A89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736694"/>
                        <a:ext cx="1325248" cy="6721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5" name="Object 4">
            <a:extLst>
              <a:ext uri="{FF2B5EF4-FFF2-40B4-BE49-F238E27FC236}">
                <a16:creationId xmlns:a16="http://schemas.microsoft.com/office/drawing/2014/main" id="{AEE9DD7A-EA9B-4A8A-B43C-41BDADC942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4400" y="1807514"/>
          <a:ext cx="460994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41300" imgH="215900" progId="Equation.3">
                  <p:embed/>
                </p:oleObj>
              </mc:Choice>
              <mc:Fallback>
                <p:oleObj name="Equation" r:id="rId6" imgW="241300" imgH="215900" progId="Equation.3">
                  <p:embed/>
                  <p:pic>
                    <p:nvPicPr>
                      <p:cNvPr id="15365" name="Object 4">
                        <a:extLst>
                          <a:ext uri="{FF2B5EF4-FFF2-40B4-BE49-F238E27FC236}">
                            <a16:creationId xmlns:a16="http://schemas.microsoft.com/office/drawing/2014/main" id="{AEE9DD7A-EA9B-4A8A-B43C-41BDADC942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807514"/>
                        <a:ext cx="460994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6" name="Object 5">
            <a:extLst>
              <a:ext uri="{FF2B5EF4-FFF2-40B4-BE49-F238E27FC236}">
                <a16:creationId xmlns:a16="http://schemas.microsoft.com/office/drawing/2014/main" id="{E83BA342-375E-45C0-B077-0F9491E176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81500" y="1567058"/>
          <a:ext cx="2400300" cy="348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485900" imgH="215900" progId="Equation.3">
                  <p:embed/>
                </p:oleObj>
              </mc:Choice>
              <mc:Fallback>
                <p:oleObj name="Equation" r:id="rId8" imgW="1485900" imgH="215900" progId="Equation.3">
                  <p:embed/>
                  <p:pic>
                    <p:nvPicPr>
                      <p:cNvPr id="15366" name="Object 5">
                        <a:extLst>
                          <a:ext uri="{FF2B5EF4-FFF2-40B4-BE49-F238E27FC236}">
                            <a16:creationId xmlns:a16="http://schemas.microsoft.com/office/drawing/2014/main" id="{E83BA342-375E-45C0-B077-0F9491E176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1500" y="1567058"/>
                        <a:ext cx="2400300" cy="3486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2" name="Object 5">
            <a:extLst>
              <a:ext uri="{FF2B5EF4-FFF2-40B4-BE49-F238E27FC236}">
                <a16:creationId xmlns:a16="http://schemas.microsoft.com/office/drawing/2014/main" id="{CF452C83-E9B1-4109-AA2E-7ACB5586AC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0" y="736694"/>
          <a:ext cx="1295400" cy="638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800100" imgH="393700" progId="Equation.3">
                  <p:embed/>
                </p:oleObj>
              </mc:Choice>
              <mc:Fallback>
                <p:oleObj name="Equation" r:id="rId10" imgW="800100" imgH="393700" progId="Equation.3">
                  <p:embed/>
                  <p:pic>
                    <p:nvPicPr>
                      <p:cNvPr id="15372" name="Object 5">
                        <a:extLst>
                          <a:ext uri="{FF2B5EF4-FFF2-40B4-BE49-F238E27FC236}">
                            <a16:creationId xmlns:a16="http://schemas.microsoft.com/office/drawing/2014/main" id="{CF452C83-E9B1-4109-AA2E-7ACB5586AC1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736694"/>
                        <a:ext cx="1295400" cy="6381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2AD0B7A-B6B3-4ED2-B973-3E6EF6FA9FD5}"/>
                  </a:ext>
                </a:extLst>
              </p:cNvPr>
              <p:cNvSpPr/>
              <p:nvPr/>
            </p:nvSpPr>
            <p:spPr>
              <a:xfrm>
                <a:off x="2133600" y="1981200"/>
                <a:ext cx="4366773" cy="7338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𝐴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(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→3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)=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𝑄</m:t>
                              </m:r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𝐾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(</m:t>
                      </m:r>
                      <m:sSubSup>
                        <m:sSubSup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𝑚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</m:sub>
                        <m:sup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bSup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sSubSup>
                        <m:sSubSup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𝑚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𝐾</m:t>
                          </m:r>
                        </m:sub>
                        <m:sup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bSup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)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10199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𝑀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10199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(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10199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𝑠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10199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,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10199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𝑡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10199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,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10199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𝑢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10199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)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3</m:t>
                          </m:r>
                          <m:rad>
                            <m:radPr>
                              <m:degHide m:val="on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</m:e>
                          </m:rad>
                          <m:sSubSup>
                            <m:sSubSup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𝐹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2AD0B7A-B6B3-4ED2-B973-3E6EF6FA9F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1981200"/>
                <a:ext cx="4366773" cy="733855"/>
              </a:xfrm>
              <a:prstGeom prst="rect">
                <a:avLst/>
              </a:prstGeom>
              <a:blipFill>
                <a:blip r:embed="rId12"/>
                <a:stretch>
                  <a:fillRect b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A2C586D-449B-BCBA-34C3-053AACDD8CDE}"/>
              </a:ext>
            </a:extLst>
          </p:cNvPr>
          <p:cNvSpPr txBox="1"/>
          <p:nvPr/>
        </p:nvSpPr>
        <p:spPr>
          <a:xfrm>
            <a:off x="304800" y="228601"/>
            <a:ext cx="9067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</a:rPr>
              <a:t>Precision Determination Light Quark Mass Ratio via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</a:rPr>
              <a:t>PrimEx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</a:rPr>
              <a:t>-eta </a:t>
            </a:r>
            <a:endParaRPr lang="en-US" dirty="0"/>
          </a:p>
        </p:txBody>
      </p:sp>
      <p:pic>
        <p:nvPicPr>
          <p:cNvPr id="11" name="Picture 2" descr="eta_world_data_2015.eps">
            <a:extLst>
              <a:ext uri="{FF2B5EF4-FFF2-40B4-BE49-F238E27FC236}">
                <a16:creationId xmlns:a16="http://schemas.microsoft.com/office/drawing/2014/main" id="{4CD1935E-2546-D267-B6BC-0F14441E4C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59294"/>
            <a:ext cx="3565495" cy="3304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D3A49C7E-6794-D3B6-E63C-AE971B107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640931"/>
            <a:ext cx="4773612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ight Arrow 14">
            <a:extLst>
              <a:ext uri="{FF2B5EF4-FFF2-40B4-BE49-F238E27FC236}">
                <a16:creationId xmlns:a16="http://schemas.microsoft.com/office/drawing/2014/main" id="{117EF1A3-D1FA-425D-5864-24F02327769F}"/>
              </a:ext>
            </a:extLst>
          </p:cNvPr>
          <p:cNvSpPr/>
          <p:nvPr/>
        </p:nvSpPr>
        <p:spPr bwMode="auto">
          <a:xfrm>
            <a:off x="3641695" y="4495800"/>
            <a:ext cx="473105" cy="1524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492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43"/>
    </mc:Choice>
    <mc:Fallback xmlns="">
      <p:transition spd="slow" advTm="7854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46DD18D-49A3-8762-8001-7A988B428150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557B920-82D2-4721-9E22-55A6323AD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E6E283B0-AE56-5645-94DD-8FE4950437DF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/>
              <a:t>4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54" name="Rectangle 2">
            <a:extLst>
              <a:ext uri="{FF2B5EF4-FFF2-40B4-BE49-F238E27FC236}">
                <a16:creationId xmlns:a16="http://schemas.microsoft.com/office/drawing/2014/main" id="{9CC7D0BB-6D45-27AC-507A-98D34BAEDC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317500"/>
            <a:ext cx="8229600" cy="444500"/>
          </a:xfrm>
        </p:spPr>
        <p:txBody>
          <a:bodyPr/>
          <a:lstStyle/>
          <a:p>
            <a:pPr algn="ctr" eaLnBrk="1" hangingPunct="1"/>
            <a:r>
              <a:rPr lang="en-US" altLang="en-US" sz="30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</a:t>
            </a:r>
            <a:r>
              <a:rPr lang="en-US" altLang="en-US" sz="28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Low-Energy QCD Symmetries and Light Mesons</a:t>
            </a:r>
          </a:p>
        </p:txBody>
      </p:sp>
      <p:graphicFrame>
        <p:nvGraphicFramePr>
          <p:cNvPr id="59395" name="Object 2">
            <a:extLst>
              <a:ext uri="{FF2B5EF4-FFF2-40B4-BE49-F238E27FC236}">
                <a16:creationId xmlns:a16="http://schemas.microsoft.com/office/drawing/2014/main" id="{289B95F1-84C8-446D-DB97-D8D21D26CC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1514" y="1558926"/>
          <a:ext cx="3824287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5643800" imgH="4978400" progId="Equation.3">
                  <p:embed/>
                </p:oleObj>
              </mc:Choice>
              <mc:Fallback>
                <p:oleObj name="Equation" r:id="rId4" imgW="45643800" imgH="4978400" progId="Equation.3">
                  <p:embed/>
                  <p:pic>
                    <p:nvPicPr>
                      <p:cNvPr id="59395" name="Object 2">
                        <a:extLst>
                          <a:ext uri="{FF2B5EF4-FFF2-40B4-BE49-F238E27FC236}">
                            <a16:creationId xmlns:a16="http://schemas.microsoft.com/office/drawing/2014/main" id="{289B95F1-84C8-446D-DB97-D8D21D26CC4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" y="1558926"/>
                        <a:ext cx="3824287" cy="346075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6" name="Rectangle 3">
            <a:extLst>
              <a:ext uri="{FF2B5EF4-FFF2-40B4-BE49-F238E27FC236}">
                <a16:creationId xmlns:a16="http://schemas.microsoft.com/office/drawing/2014/main" id="{62E33401-DF23-6BB2-BDF0-C61FAC871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143000"/>
            <a:ext cx="77724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Char char="q"/>
            </a:pPr>
            <a:r>
              <a:rPr lang="en-US" altLang="en-US" sz="1800" b="1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QCD Lagrangian in Chiral limit (m</a:t>
            </a:r>
            <a:r>
              <a:rPr lang="en-US" altLang="en-US" sz="1800" b="1" baseline="-250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q</a:t>
            </a:r>
            <a:r>
              <a:rPr lang="en-US" altLang="en-US" sz="1800" b="1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→0) is invariant under:</a:t>
            </a:r>
          </a:p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None/>
            </a:pPr>
            <a:endParaRPr lang="en-US" altLang="en-US" sz="1800">
              <a:solidFill>
                <a:srgbClr val="000000"/>
              </a:solidFill>
              <a:latin typeface="Helvetica" pitchFamily="2" charset="0"/>
              <a:sym typeface="Symbol" pitchFamily="2" charset="2"/>
            </a:endParaRPr>
          </a:p>
        </p:txBody>
      </p:sp>
      <p:pic>
        <p:nvPicPr>
          <p:cNvPr id="59397" name="Picture 4" descr="liping_physics_nov30_3">
            <a:extLst>
              <a:ext uri="{FF2B5EF4-FFF2-40B4-BE49-F238E27FC236}">
                <a16:creationId xmlns:a16="http://schemas.microsoft.com/office/drawing/2014/main" id="{909ACEFF-E695-322F-4729-3454254C743F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460500"/>
            <a:ext cx="47244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Rectangle 3">
            <a:extLst>
              <a:ext uri="{FF2B5EF4-FFF2-40B4-BE49-F238E27FC236}">
                <a16:creationId xmlns:a16="http://schemas.microsoft.com/office/drawing/2014/main" id="{457581CA-090E-0D89-615B-B6C611335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908300"/>
            <a:ext cx="41148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8001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Char char="q"/>
            </a:pP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U</a:t>
            </a:r>
            <a:r>
              <a:rPr lang="en-US" altLang="en-US" sz="1800" b="1" baseline="-25000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A</a:t>
            </a: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(1)</a:t>
            </a:r>
            <a:r>
              <a:rPr lang="en-US" altLang="en-US" sz="1800" b="1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 is explicitly broken:</a:t>
            </a:r>
          </a:p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None/>
            </a:pPr>
            <a:r>
              <a:rPr lang="en-US" altLang="en-US" sz="1800" b="1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     (Chiral anomalies) </a:t>
            </a:r>
          </a:p>
          <a:p>
            <a:pPr lvl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l-GR" altLang="en-US" sz="1800">
                <a:solidFill>
                  <a:srgbClr val="000000"/>
                </a:solidFill>
                <a:latin typeface="Helvetica" pitchFamily="2" charset="0"/>
              </a:rPr>
              <a:t>Γ</a:t>
            </a:r>
            <a:r>
              <a:rPr lang="en-US" altLang="en-US" sz="1800">
                <a:solidFill>
                  <a:srgbClr val="000000"/>
                </a:solidFill>
                <a:latin typeface="Helvetica" pitchFamily="2" charset="0"/>
              </a:rPr>
              <a:t>(</a:t>
            </a:r>
            <a:r>
              <a:rPr lang="en-US" altLang="en-US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</a:t>
            </a:r>
            <a:r>
              <a:rPr lang="en-US" altLang="en-US" sz="1800" baseline="30000">
                <a:solidFill>
                  <a:srgbClr val="000000"/>
                </a:solidFill>
                <a:latin typeface="Helvetica" pitchFamily="2" charset="0"/>
              </a:rPr>
              <a:t>0</a:t>
            </a:r>
            <a:r>
              <a:rPr lang="el-GR" altLang="en-US" sz="1800">
                <a:solidFill>
                  <a:srgbClr val="000000"/>
                </a:solidFill>
                <a:latin typeface="Helvetica" pitchFamily="2" charset="0"/>
              </a:rPr>
              <a:t>→</a:t>
            </a:r>
            <a:r>
              <a:rPr lang="el-GR" altLang="en-US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</a:t>
            </a:r>
            <a:r>
              <a:rPr lang="en-US" altLang="en-US" sz="1800">
                <a:solidFill>
                  <a:srgbClr val="000000"/>
                </a:solidFill>
                <a:latin typeface="Helvetica" pitchFamily="2" charset="0"/>
              </a:rPr>
              <a:t>), </a:t>
            </a:r>
            <a:r>
              <a:rPr lang="el-GR" altLang="en-US" sz="1800">
                <a:solidFill>
                  <a:srgbClr val="000000"/>
                </a:solidFill>
                <a:latin typeface="Helvetica" pitchFamily="2" charset="0"/>
              </a:rPr>
              <a:t>Γ</a:t>
            </a:r>
            <a:r>
              <a:rPr lang="en-US" altLang="en-US" sz="1800">
                <a:solidFill>
                  <a:srgbClr val="000000"/>
                </a:solidFill>
                <a:latin typeface="Helvetica" pitchFamily="2" charset="0"/>
              </a:rPr>
              <a:t>(</a:t>
            </a:r>
            <a:r>
              <a:rPr lang="en-US" altLang="en-US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</a:t>
            </a:r>
            <a:r>
              <a:rPr lang="el-GR" altLang="en-US" sz="1800">
                <a:solidFill>
                  <a:srgbClr val="000000"/>
                </a:solidFill>
                <a:latin typeface="Helvetica" pitchFamily="2" charset="0"/>
              </a:rPr>
              <a:t>→</a:t>
            </a:r>
            <a:r>
              <a:rPr lang="el-GR" altLang="en-US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</a:t>
            </a:r>
            <a:r>
              <a:rPr lang="en-US" altLang="en-US" sz="1800">
                <a:solidFill>
                  <a:srgbClr val="000000"/>
                </a:solidFill>
                <a:latin typeface="Helvetica" pitchFamily="2" charset="0"/>
              </a:rPr>
              <a:t>), </a:t>
            </a:r>
            <a:r>
              <a:rPr lang="el-GR" altLang="en-US" sz="1800">
                <a:solidFill>
                  <a:srgbClr val="000000"/>
                </a:solidFill>
                <a:latin typeface="Helvetica" pitchFamily="2" charset="0"/>
              </a:rPr>
              <a:t>Γ</a:t>
            </a:r>
            <a:r>
              <a:rPr lang="en-US" altLang="en-US" sz="1800">
                <a:solidFill>
                  <a:srgbClr val="000000"/>
                </a:solidFill>
                <a:latin typeface="Helvetica" pitchFamily="2" charset="0"/>
              </a:rPr>
              <a:t>(</a:t>
            </a:r>
            <a:r>
              <a:rPr lang="en-US" altLang="en-US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</a:t>
            </a:r>
            <a:r>
              <a:rPr lang="el-GR" altLang="ja-JP" sz="1800">
                <a:solidFill>
                  <a:srgbClr val="000000"/>
                </a:solidFill>
                <a:latin typeface="Helvetica" pitchFamily="2" charset="0"/>
              </a:rPr>
              <a:t>→</a:t>
            </a:r>
            <a:r>
              <a:rPr lang="el-GR" altLang="ja-JP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</a:t>
            </a:r>
            <a:r>
              <a:rPr lang="en-US" altLang="ja-JP" sz="1800">
                <a:solidFill>
                  <a:srgbClr val="000000"/>
                </a:solidFill>
                <a:latin typeface="Helvetica" pitchFamily="2" charset="0"/>
              </a:rPr>
              <a:t>)</a:t>
            </a:r>
          </a:p>
          <a:p>
            <a:pPr lvl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Non-zero mass of </a:t>
            </a:r>
            <a:r>
              <a:rPr lang="en-US" altLang="en-US" sz="1800" baseline="-250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0</a:t>
            </a:r>
          </a:p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None/>
            </a:pPr>
            <a:endParaRPr lang="en-US" altLang="en-US" sz="1800">
              <a:solidFill>
                <a:srgbClr val="000000"/>
              </a:solidFill>
              <a:latin typeface="Helvetica" pitchFamily="2" charset="0"/>
              <a:sym typeface="Symbol" pitchFamily="2" charset="2"/>
            </a:endParaRPr>
          </a:p>
        </p:txBody>
      </p:sp>
      <p:sp>
        <p:nvSpPr>
          <p:cNvPr id="59399" name="Rectangle 3">
            <a:extLst>
              <a:ext uri="{FF2B5EF4-FFF2-40B4-BE49-F238E27FC236}">
                <a16:creationId xmlns:a16="http://schemas.microsoft.com/office/drawing/2014/main" id="{27FCEE61-487E-065C-8154-DC5C3807A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032000"/>
            <a:ext cx="41148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8001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Char char="q"/>
            </a:pPr>
            <a:r>
              <a:rPr lang="en-US" altLang="en-US" sz="1800" b="1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Chiral symmetry </a:t>
            </a: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SU</a:t>
            </a:r>
            <a:r>
              <a:rPr lang="en-US" altLang="en-US" sz="1800" b="1" baseline="-25000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L</a:t>
            </a: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(3)xSU</a:t>
            </a:r>
            <a:r>
              <a:rPr lang="en-US" altLang="en-US" sz="1800" b="1" baseline="-25000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R</a:t>
            </a: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(3) </a:t>
            </a:r>
            <a:r>
              <a:rPr lang="en-US" altLang="en-US" sz="1800" b="1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spontaneously breaks to </a:t>
            </a: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SU(3)</a:t>
            </a:r>
          </a:p>
          <a:p>
            <a:pPr lvl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itchFamily="2" charset="0"/>
              </a:rPr>
              <a:t>8 Goldstone Bosons (GB)</a:t>
            </a:r>
            <a:endParaRPr lang="en-US" altLang="en-US" sz="1800">
              <a:solidFill>
                <a:srgbClr val="000000"/>
              </a:solidFill>
              <a:latin typeface="Helvetica" pitchFamily="2" charset="0"/>
              <a:sym typeface="Symbol" pitchFamily="2" charset="2"/>
            </a:endParaRPr>
          </a:p>
        </p:txBody>
      </p:sp>
      <p:sp>
        <p:nvSpPr>
          <p:cNvPr id="59400" name="Rectangle 3">
            <a:extLst>
              <a:ext uri="{FF2B5EF4-FFF2-40B4-BE49-F238E27FC236}">
                <a16:creationId xmlns:a16="http://schemas.microsoft.com/office/drawing/2014/main" id="{AA2602BB-4FB4-964E-FE18-B69E47AEF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216400"/>
            <a:ext cx="44958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8001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Char char="q"/>
            </a:pP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SU</a:t>
            </a:r>
            <a:r>
              <a:rPr lang="en-US" altLang="en-US" sz="1800" b="1" baseline="-25000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L</a:t>
            </a: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(3)xSU</a:t>
            </a:r>
            <a:r>
              <a:rPr lang="en-US" altLang="en-US" sz="1800" b="1" baseline="-25000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R</a:t>
            </a: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(3)</a:t>
            </a:r>
            <a:r>
              <a:rPr lang="en-US" altLang="en-US" sz="1800" b="1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 and </a:t>
            </a: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SU(3) </a:t>
            </a:r>
            <a:r>
              <a:rPr lang="en-US" altLang="en-US" sz="1800" b="1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are explicitly broken: </a:t>
            </a:r>
          </a:p>
          <a:p>
            <a:pPr lvl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GB are massive</a:t>
            </a:r>
          </a:p>
          <a:p>
            <a:pPr lvl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Mixing of </a:t>
            </a:r>
            <a:r>
              <a:rPr lang="en-US" altLang="en-US" sz="1800" baseline="300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0</a:t>
            </a:r>
            <a:r>
              <a:rPr lang="en-US" altLang="en-US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, , </a:t>
            </a:r>
            <a:r>
              <a:rPr lang="el-GR" altLang="en-US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</a:t>
            </a:r>
            <a:endParaRPr lang="en-US" altLang="en-US" sz="1800" baseline="30000">
              <a:solidFill>
                <a:srgbClr val="000000"/>
              </a:solidFill>
              <a:latin typeface="Helvetica" pitchFamily="2" charset="0"/>
              <a:sym typeface="Symbol" pitchFamily="2" charset="2"/>
            </a:endParaRPr>
          </a:p>
          <a:p>
            <a:pPr lvl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endParaRPr lang="en-US" altLang="en-US" sz="1800" baseline="30000">
              <a:solidFill>
                <a:srgbClr val="000000"/>
              </a:solidFill>
              <a:latin typeface="Helvetica" pitchFamily="2" charset="0"/>
              <a:sym typeface="Symbol" pitchFamily="2" charset="2"/>
            </a:endParaRPr>
          </a:p>
        </p:txBody>
      </p:sp>
      <p:sp>
        <p:nvSpPr>
          <p:cNvPr id="2060" name="TextBox 17">
            <a:extLst>
              <a:ext uri="{FF2B5EF4-FFF2-40B4-BE49-F238E27FC236}">
                <a16:creationId xmlns:a16="http://schemas.microsoft.com/office/drawing/2014/main" id="{A82BE645-4DC0-5A4B-F641-8DA95A975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754687"/>
            <a:ext cx="8077200" cy="6461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0" lvl="1" eaLnBrk="1" hangingPunct="1">
              <a:buClr>
                <a:srgbClr val="0000FF"/>
              </a:buClr>
            </a:pPr>
            <a:r>
              <a:rPr lang="en-US" altLang="en-US" sz="1800" b="1" dirty="0">
                <a:solidFill>
                  <a:srgbClr val="000000"/>
                </a:solidFill>
                <a:latin typeface="Helvetica" pitchFamily="2" charset="0"/>
              </a:rPr>
              <a:t>The </a:t>
            </a:r>
            <a:r>
              <a:rPr lang="el-GR" altLang="en-U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π</a:t>
            </a:r>
            <a:r>
              <a:rPr lang="en-US" altLang="en-US" sz="1800" b="1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l-GR" altLang="en-U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η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l-GR" altLang="en-U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η</a:t>
            </a:r>
            <a:r>
              <a:rPr lang="el-GR" altLang="en-US" sz="1800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 </a:t>
            </a:r>
            <a:r>
              <a:rPr lang="en-US" altLang="ja-JP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ja-JP" sz="1800" b="1" dirty="0">
                <a:solidFill>
                  <a:srgbClr val="000000"/>
                </a:solidFill>
                <a:latin typeface="Helvetica" pitchFamily="2" charset="0"/>
              </a:rPr>
              <a:t>system provides a rich laboratory to study the  symmetry structure of QCD at low energies. </a:t>
            </a:r>
            <a:endParaRPr lang="en-US" altLang="en-US" sz="1800" b="1" dirty="0">
              <a:solidFill>
                <a:srgbClr val="000000"/>
              </a:solidFill>
              <a:latin typeface="Helvetica" pitchFamily="2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43034D-94EB-0CA2-05E5-D993C4CE0E85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31506EC-653A-8D93-9FCF-E582A774AE9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28600"/>
                <a:ext cx="8229600" cy="838874"/>
              </a:xfrm>
            </p:spPr>
            <p:txBody>
              <a:bodyPr/>
              <a:lstStyle/>
              <a:p>
                <a:pPr algn="ctr"/>
                <a:r>
                  <a:rPr lang="en-US" sz="3200">
                    <a:solidFill>
                      <a:srgbClr val="0000FF"/>
                    </a:solidFill>
                    <a:latin typeface="Helvetica" pitchFamily="2" charset="0"/>
                    <a:cs typeface="Helvetica" panose="020B0604020202020204" pitchFamily="34" charset="0"/>
                  </a:rPr>
                  <a:t>Transition Form Factor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(</m:t>
                        </m:r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𝑔</m:t>
                        </m:r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−2)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endParaRPr lang="en-US" sz="320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31506EC-653A-8D93-9FCF-E582A774AE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28600"/>
                <a:ext cx="8229600" cy="838874"/>
              </a:xfrm>
              <a:blipFill>
                <a:blip r:embed="rId3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E8E16-D8FD-8878-EB86-F84134328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074460-99FE-49BD-BEED-26E4A50E385F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68AD4C-8D5F-F255-4024-5046FC796281}"/>
              </a:ext>
            </a:extLst>
          </p:cNvPr>
          <p:cNvSpPr txBox="1"/>
          <p:nvPr/>
        </p:nvSpPr>
        <p:spPr>
          <a:xfrm>
            <a:off x="7467600" y="381000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HLbL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207FA5-5380-ED64-3C1E-C438684C1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2069445"/>
            <a:ext cx="1835150" cy="17405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F9B17E-6D2E-2D08-F427-68D7D360F3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524000"/>
            <a:ext cx="6262799" cy="298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82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EBCCB7-042D-AE74-035E-B0919D98E959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BCC336-C2DD-84FC-8FC8-FBEB1531D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384300"/>
          </a:xfrm>
        </p:spPr>
        <p:txBody>
          <a:bodyPr/>
          <a:lstStyle/>
          <a:p>
            <a:pPr algn="ctr"/>
            <a:r>
              <a:rPr lang="en-US" altLang="en-US" sz="2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MS Mincho" panose="02020609040205080304" pitchFamily="49" charset="-128"/>
              </a:rPr>
              <a:t>SM allowed  </a:t>
            </a:r>
            <a:r>
              <a:rPr lang="en-US" altLang="en-US" sz="2400">
                <a:solidFill>
                  <a:srgbClr val="0000FF"/>
                </a:solidFill>
                <a:effectLst/>
                <a:latin typeface="Helvetica" pitchFamily="2" charset="0"/>
                <a:ea typeface="MS Mincho" panose="02020609040205080304" pitchFamily="49" charset="-128"/>
                <a:sym typeface="Symbol" pitchFamily="2" charset="2"/>
              </a:rPr>
              <a:t></a:t>
            </a:r>
            <a:r>
              <a:rPr lang="en-US" altLang="en-US" sz="2400" baseline="30000">
                <a:solidFill>
                  <a:srgbClr val="0000FF"/>
                </a:solidFill>
                <a:effectLst/>
                <a:latin typeface="Helvetica" pitchFamily="2" charset="0"/>
                <a:ea typeface="MS Mincho" panose="02020609040205080304" pitchFamily="49" charset="-128"/>
                <a:sym typeface="Symbol" pitchFamily="2" charset="2"/>
              </a:rPr>
              <a:t>0</a:t>
            </a:r>
            <a:r>
              <a:rPr lang="en-US" altLang="en-US" sz="2400">
                <a:solidFill>
                  <a:srgbClr val="0000FF"/>
                </a:solidFill>
                <a:effectLst/>
                <a:latin typeface="Helvetica" pitchFamily="2" charset="0"/>
                <a:ea typeface="MS Mincho" panose="02020609040205080304" pitchFamily="49" charset="-128"/>
                <a:sym typeface="Symbol" pitchFamily="2" charset="2"/>
              </a:rPr>
              <a:t> </a:t>
            </a:r>
            <a:endParaRPr lang="en-US" alt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15E87-A1D4-D0BC-6775-830E74C4F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762000"/>
            <a:ext cx="8001000" cy="1066800"/>
          </a:xfrm>
        </p:spPr>
        <p:txBody>
          <a:bodyPr/>
          <a:lstStyle/>
          <a:p>
            <a:pPr marL="0" indent="0">
              <a:spcBef>
                <a:spcPct val="0"/>
              </a:spcBef>
              <a:buFontTx/>
              <a:buNone/>
            </a:pPr>
            <a:r>
              <a:rPr lang="en-US" altLang="en-US" sz="2000">
                <a:effectLst/>
                <a:latin typeface="Helvetica" pitchFamily="2" charset="0"/>
                <a:ea typeface="MS Mincho" panose="02020609040205080304" pitchFamily="49" charset="-128"/>
              </a:rPr>
              <a:t>A rare window to probe interplay of VMD &amp; scalar resonances in ChPT </a:t>
            </a:r>
            <a:r>
              <a:rPr lang="en-US" altLang="en-US" sz="2000">
                <a:effectLst/>
                <a:latin typeface="Helvetica" pitchFamily="2" charset="0"/>
                <a:ea typeface="MS Mincho" panose="02020609040205080304" pitchFamily="49" charset="-128"/>
                <a:sym typeface="Wingdings" pitchFamily="2" charset="2"/>
              </a:rPr>
              <a:t>to</a:t>
            </a:r>
            <a:r>
              <a:rPr lang="en-US" altLang="en-US" sz="2000">
                <a:effectLst/>
                <a:latin typeface="Helvetica" pitchFamily="2" charset="0"/>
                <a:ea typeface="MS Mincho" panose="02020609040205080304" pitchFamily="49" charset="-128"/>
              </a:rPr>
              <a:t> calculate </a:t>
            </a:r>
            <a:r>
              <a:rPr lang="en-US" altLang="ja-JP" sz="200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O(p</a:t>
            </a:r>
            <a:r>
              <a:rPr lang="en-US" altLang="ja-JP" sz="2000" baseline="3000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6</a:t>
            </a:r>
            <a:r>
              <a:rPr lang="en-US" altLang="ja-JP" sz="200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) </a:t>
            </a: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LEC’</a:t>
            </a:r>
            <a:r>
              <a:rPr lang="en-US" altLang="ja-JP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s </a:t>
            </a:r>
            <a:r>
              <a:rPr lang="en-US" altLang="ja-JP" sz="200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in the chiral Lagrangian</a:t>
            </a:r>
            <a:endParaRPr lang="en-US" altLang="ja-JP" sz="2400">
              <a:effectLst/>
              <a:latin typeface="Helvetica" pitchFamily="2" charset="0"/>
              <a:ea typeface="ＭＳ Ｐゴシック" panose="020B0600070205080204" pitchFamily="34" charset="-128"/>
            </a:endParaRPr>
          </a:p>
          <a:p>
            <a:pPr marL="0" indent="0">
              <a:spcBef>
                <a:spcPct val="0"/>
              </a:spcBef>
              <a:buFontTx/>
              <a:buNone/>
            </a:pPr>
            <a:endParaRPr lang="en-US" altLang="en-US" sz="2400">
              <a:effectLst/>
              <a:latin typeface="Helvetica" pitchFamily="2" charset="0"/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</a:pP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3C06A7-E7B1-620B-5259-61A461AE7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FDA0C39-7140-D349-9034-B3080EED887C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6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844" name="Right Arrow 5">
            <a:extLst>
              <a:ext uri="{FF2B5EF4-FFF2-40B4-BE49-F238E27FC236}">
                <a16:creationId xmlns:a16="http://schemas.microsoft.com/office/drawing/2014/main" id="{06CB10B4-C5B6-1695-65B0-663E3478D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841375"/>
            <a:ext cx="685800" cy="149225"/>
          </a:xfrm>
          <a:prstGeom prst="rightArrow">
            <a:avLst>
              <a:gd name="adj1" fmla="val 50000"/>
              <a:gd name="adj2" fmla="val 5002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27A8F0-E282-BEDD-248D-2F01513BA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600200"/>
            <a:ext cx="8915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Clr>
                <a:srgbClr val="000000"/>
              </a:buClr>
              <a:buFont typeface="Wingdings" charset="2"/>
              <a:buChar char="u"/>
              <a:defRPr/>
            </a:pPr>
            <a:r>
              <a:rPr lang="en-US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The major contributions to </a:t>
            </a:r>
            <a:r>
              <a:rPr lang="en-US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  <a:sym typeface="Symbol" charset="0"/>
              </a:rPr>
              <a:t></a:t>
            </a:r>
            <a:r>
              <a:rPr lang="en-US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 →</a:t>
            </a:r>
            <a:r>
              <a:rPr lang="en-US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  <a:sym typeface="Symbol" charset="0"/>
              </a:rPr>
              <a:t></a:t>
            </a:r>
            <a:r>
              <a:rPr lang="en-US" baseline="3000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0</a:t>
            </a:r>
            <a:r>
              <a:rPr lang="en-US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  <a:sym typeface="Symbol" charset="0"/>
              </a:rPr>
              <a:t></a:t>
            </a:r>
            <a:r>
              <a:rPr lang="en-US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 are </a:t>
            </a:r>
            <a:r>
              <a:rPr lang="en-US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two O(p</a:t>
            </a:r>
            <a:r>
              <a:rPr lang="en-US" baseline="3000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6</a:t>
            </a:r>
            <a:r>
              <a:rPr lang="en-US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)  counter-terms </a:t>
            </a:r>
            <a:r>
              <a:rPr lang="en-US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in the</a:t>
            </a:r>
          </a:p>
          <a:p>
            <a:pPr>
              <a:buClr>
                <a:srgbClr val="000000"/>
              </a:buClr>
              <a:defRPr/>
            </a:pPr>
            <a:r>
              <a:rPr lang="en-US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    chiral Lagrangian       an unique probe for the high order ChPT. 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463B9FBC-62E3-6368-8140-46D88C0CF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057400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B3B6EB-38DB-4FBD-9B26-A1EC228E8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371725"/>
            <a:ext cx="647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336600"/>
                </a:solidFill>
                <a:latin typeface="Helvetica" pitchFamily="2" charset="0"/>
              </a:rPr>
              <a:t>L. Ametller, J, Bijnens, and F. Cornet, Phys. Lett., B276,  185 (1992)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558429D-8C96-F481-B2F9-FF8E385A1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73575"/>
            <a:ext cx="4300538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0E5943AA-AF4E-2156-159E-605A69FA6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086350"/>
            <a:ext cx="76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l-GR" altLang="en-US">
                <a:solidFill>
                  <a:srgbClr val="FF0000"/>
                </a:solidFill>
                <a:latin typeface="Lucida Grande" panose="020B0600040502020204" pitchFamily="34" charset="0"/>
              </a:rPr>
              <a:t>ρ</a:t>
            </a:r>
            <a:r>
              <a:rPr lang="en-US" altLang="en-US">
                <a:solidFill>
                  <a:srgbClr val="FF0000"/>
                </a:solidFill>
                <a:latin typeface="Comic Sans MS" panose="030F0902030302020204" pitchFamily="66" charset="0"/>
              </a:rPr>
              <a:t>, ω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30177550-3EE1-6F97-6F11-D93393545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4857750"/>
            <a:ext cx="990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Comic Sans MS" panose="030F0902030302020204" pitchFamily="66" charset="0"/>
              </a:rPr>
              <a:t>a</a:t>
            </a:r>
            <a:r>
              <a:rPr lang="en-US" altLang="en-US" baseline="-25000">
                <a:solidFill>
                  <a:srgbClr val="FF0000"/>
                </a:solidFill>
                <a:latin typeface="Comic Sans MS" panose="030F0902030302020204" pitchFamily="66" charset="0"/>
              </a:rPr>
              <a:t>0</a:t>
            </a:r>
            <a:r>
              <a:rPr lang="en-US" altLang="en-US">
                <a:solidFill>
                  <a:srgbClr val="FF0000"/>
                </a:solidFill>
                <a:latin typeface="Comic Sans MS" panose="030F0902030302020204" pitchFamily="66" charset="0"/>
              </a:rPr>
              <a:t>, a</a:t>
            </a:r>
            <a:r>
              <a:rPr lang="en-US" altLang="en-US" baseline="-25000">
                <a:solidFill>
                  <a:srgbClr val="FF0000"/>
                </a:solidFill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B2495F4B-55BF-9B70-A714-912A280D5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438400"/>
            <a:ext cx="8915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>
              <a:buFont typeface="Tahoma" charset="0"/>
              <a:buNone/>
              <a:defRPr/>
            </a:pPr>
            <a:endParaRPr lang="en-US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marL="285750" indent="-285750">
              <a:buClr>
                <a:srgbClr val="000000"/>
              </a:buClr>
              <a:buFont typeface="Wingdings" charset="2"/>
              <a:buChar char="u"/>
              <a:defRPr/>
            </a:pPr>
            <a:r>
              <a:rPr lang="en-US" sz="1800" i="1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Shape of Dalitz distribution is sensitive to the </a:t>
            </a:r>
            <a:r>
              <a:rPr lang="en-US">
                <a:solidFill>
                  <a:srgbClr val="000000"/>
                </a:solidFill>
                <a:latin typeface="Helvetica"/>
                <a:ea typeface="MS Mincho" charset="0"/>
                <a:cs typeface="Helvetica"/>
              </a:rPr>
              <a:t>role of scalar resonances.</a:t>
            </a:r>
          </a:p>
          <a:p>
            <a:pPr>
              <a:buClr>
                <a:srgbClr val="000000"/>
              </a:buClr>
              <a:defRPr/>
            </a:pPr>
            <a:r>
              <a:rPr lang="en-US">
                <a:solidFill>
                  <a:srgbClr val="000000"/>
                </a:solidFill>
                <a:latin typeface="Helvetica"/>
                <a:ea typeface="MS Mincho" charset="0"/>
                <a:cs typeface="Helvetica"/>
              </a:rPr>
              <a:t>    </a:t>
            </a:r>
            <a:endParaRPr lang="en-US" altLang="ja-JP">
              <a:solidFill>
                <a:srgbClr val="000000"/>
              </a:solidFill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FF08F3-5099-0075-0118-19A9F7B74712}"/>
              </a:ext>
            </a:extLst>
          </p:cNvPr>
          <p:cNvSpPr txBox="1"/>
          <p:nvPr/>
        </p:nvSpPr>
        <p:spPr>
          <a:xfrm>
            <a:off x="609600" y="3556000"/>
            <a:ext cx="4114800" cy="12922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  <a:latin typeface="Helvetica" pitchFamily="2" charset="0"/>
              </a:rPr>
              <a:t>LEC’s are dominated by resonances</a:t>
            </a:r>
          </a:p>
          <a:p>
            <a:pPr eaLnBrk="1" hangingPunct="1"/>
            <a:r>
              <a:rPr lang="en-US" altLang="en-US" sz="1800">
                <a:solidFill>
                  <a:srgbClr val="000000"/>
                </a:solidFill>
                <a:latin typeface="Helvetica" pitchFamily="2" charset="0"/>
              </a:rPr>
              <a:t> </a:t>
            </a:r>
            <a:endParaRPr lang="en-US" altLang="en-US" sz="1200">
              <a:solidFill>
                <a:srgbClr val="008600"/>
              </a:solidFill>
              <a:latin typeface="Helvetica" pitchFamily="2" charset="0"/>
            </a:endParaRPr>
          </a:p>
          <a:p>
            <a:pPr eaLnBrk="1" hangingPunct="1"/>
            <a:r>
              <a:rPr lang="en-US" altLang="en-US" sz="1200">
                <a:solidFill>
                  <a:srgbClr val="008600"/>
                </a:solidFill>
                <a:latin typeface="Helvetica" pitchFamily="2" charset="0"/>
              </a:rPr>
              <a:t>Gasser, Leutwyler 84; Ecler, Gasser, Pich, de Rafael1989; Donoghue, Ramirez, Valencia 1989</a:t>
            </a:r>
          </a:p>
          <a:p>
            <a:pPr eaLnBrk="1" hangingPunct="1"/>
            <a:r>
              <a:rPr lang="en-US" altLang="en-US" sz="1800">
                <a:solidFill>
                  <a:srgbClr val="000000"/>
                </a:solidFill>
                <a:latin typeface="Helvetica" pitchFamily="2" charset="0"/>
              </a:rPr>
              <a:t> </a:t>
            </a:r>
          </a:p>
        </p:txBody>
      </p:sp>
      <p:pic>
        <p:nvPicPr>
          <p:cNvPr id="36877" name="Picture 8">
            <a:extLst>
              <a:ext uri="{FF2B5EF4-FFF2-40B4-BE49-F238E27FC236}">
                <a16:creationId xmlns:a16="http://schemas.microsoft.com/office/drawing/2014/main" id="{F5260281-86BD-BF01-141F-6FE467DD88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76600"/>
            <a:ext cx="447198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/>
      <p:bldP spid="12" grpId="0"/>
      <p:bldP spid="13" grpId="0"/>
      <p:bldP spid="1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27AB6D-8401-099D-B92D-230DF2AF9BDC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EEFE1CF-78E8-F69F-8074-5F04418EE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6200"/>
            <a:ext cx="8686800" cy="469897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Helvetica" pitchFamily="2" charset="0"/>
              </a:rPr>
              <a:t>Discrete Symmetries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694D67-EFCF-6760-E94F-6C65AD7F0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B2B6-B288-4963-AE79-5915EC789C6F}" type="slidenum">
              <a:rPr lang="en-US" altLang="en-US" smtClean="0">
                <a:solidFill>
                  <a:srgbClr val="000000"/>
                </a:solidFill>
              </a:rPr>
              <a:pPr/>
              <a:t>7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E24B34-BF79-36C3-0045-4CB2A26A1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33400"/>
            <a:ext cx="8440057" cy="21614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6F468B-8D98-7DBD-EDB2-E93550AD9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535" y="2667000"/>
            <a:ext cx="7864930" cy="2667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1BCDBC-29A4-31BB-052C-CCDEE7C1D5F5}"/>
              </a:ext>
            </a:extLst>
          </p:cNvPr>
          <p:cNvSpPr txBox="1"/>
          <p:nvPr/>
        </p:nvSpPr>
        <p:spPr>
          <a:xfrm>
            <a:off x="990600" y="6019800"/>
            <a:ext cx="7449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Class III has much weaker experimental constraint, offer an opportunity for new physics search.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515D7C-EEA5-84AA-B6B7-2DA384D6EF62}"/>
              </a:ext>
            </a:extLst>
          </p:cNvPr>
          <p:cNvSpPr txBox="1"/>
          <p:nvPr/>
        </p:nvSpPr>
        <p:spPr>
          <a:xfrm>
            <a:off x="1066799" y="5232737"/>
            <a:ext cx="80772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hangingPunct="1">
              <a:buSzPct val="130000"/>
              <a:buFont typeface="Wingdings" pitchFamily="2" charset="2"/>
              <a:buChar char="v"/>
            </a:pPr>
            <a:r>
              <a:rPr lang="en-US" altLang="en-US" dirty="0">
                <a:solidFill>
                  <a:srgbClr val="000000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A new C- and T-violating, and P-conserving interaction was proposed by Bernstein, Feinberg and Lee  </a:t>
            </a:r>
            <a:r>
              <a:rPr lang="en-US" altLang="en-US" sz="1400" dirty="0">
                <a:solidFill>
                  <a:srgbClr val="008600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Phys. Rev.,139, B1650 (1965)</a:t>
            </a: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</a:rPr>
              <a:t>    and Lee  </a:t>
            </a:r>
          </a:p>
        </p:txBody>
      </p:sp>
    </p:spTree>
    <p:extLst>
      <p:ext uri="{BB962C8B-B14F-4D97-AF65-F5344CB8AC3E}">
        <p14:creationId xmlns:p14="http://schemas.microsoft.com/office/powerpoint/2010/main" val="2264278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187FE7A-FA8F-80E2-1BEA-BF10235B9C70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EEFE1CF-78E8-F69F-8074-5F04418EEEF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04800" y="292103"/>
                <a:ext cx="8686800" cy="469897"/>
              </a:xfrm>
            </p:spPr>
            <p:txBody>
              <a:bodyPr/>
              <a:lstStyle/>
              <a:p>
                <a:pPr algn="ctr"/>
                <a:r>
                  <a:rPr lang="en-US" sz="320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Helvetica" pitchFamily="2" charset="0"/>
                  </a:rPr>
                  <a:t>Class II: P-, CP-Violation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en-US" sz="3200" i="1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3200" i="1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𝜋𝜋</m:t>
                    </m:r>
                  </m:oMath>
                </a14:m>
                <a:endParaRPr lang="en-US" sz="3200">
                  <a:solidFill>
                    <a:schemeClr val="bg2">
                      <a:lumMod val="60000"/>
                      <a:lumOff val="40000"/>
                    </a:schemeClr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EEFE1CF-78E8-F69F-8074-5F04418EEE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4800" y="292103"/>
                <a:ext cx="8686800" cy="469897"/>
              </a:xfrm>
              <a:blipFill>
                <a:blip r:embed="rId3"/>
                <a:stretch>
                  <a:fillRect t="-26316" b="-6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694D67-EFCF-6760-E94F-6C65AD7F0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B2B6-B288-4963-AE79-5915EC789C6F}" type="slidenum">
              <a:rPr lang="en-US" altLang="en-US" smtClean="0">
                <a:solidFill>
                  <a:srgbClr val="000000"/>
                </a:solidFill>
              </a:rPr>
              <a:pPr/>
              <a:t>8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9C3AAA-80AD-4A37-2C6E-BE89504B0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730" y="914400"/>
            <a:ext cx="8288540" cy="45461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100D4C-21E7-66EC-B3AC-72BB87EF7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199" y="5612938"/>
            <a:ext cx="1850799" cy="105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17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87E96BF-F987-9515-EE31-E9A1D6B27486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EEFE1CF-78E8-F69F-8074-5F04418EE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914400"/>
          </a:xfrm>
        </p:spPr>
        <p:txBody>
          <a:bodyPr/>
          <a:lstStyle/>
          <a:p>
            <a:pPr algn="ctr"/>
            <a:r>
              <a:rPr lang="en-US" sz="2800">
                <a:solidFill>
                  <a:schemeClr val="bg2">
                    <a:lumMod val="60000"/>
                    <a:lumOff val="40000"/>
                  </a:schemeClr>
                </a:solidFill>
                <a:latin typeface="Helvetica" pitchFamily="2" charset="0"/>
              </a:rPr>
              <a:t>Class II: P-, CP-Violation via Strange-Quark-Muon Operators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694D67-EFCF-6760-E94F-6C65AD7F0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B2B6-B288-4963-AE79-5915EC789C6F}" type="slidenum">
              <a:rPr lang="en-US" altLang="en-US" smtClean="0">
                <a:solidFill>
                  <a:srgbClr val="000000"/>
                </a:solidFill>
              </a:rPr>
              <a:pPr/>
              <a:t>9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384D91-99A6-BF62-DC13-88EB60F65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50499"/>
            <a:ext cx="7010400" cy="7986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14E0DE-0920-2A61-2B18-83AA49ED1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2232851"/>
            <a:ext cx="1627554" cy="311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341AC1-AF73-00B0-627B-EAE4195084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2209800"/>
            <a:ext cx="1905000" cy="30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E3F708-A5E3-CA91-7B1E-99EAC7FAD9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997" y="3169444"/>
            <a:ext cx="7398766" cy="25455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4B0E91-A21B-5E6F-2968-EB928209BD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0700" y="2185894"/>
            <a:ext cx="749300" cy="3526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0743CF-768C-D2E2-0392-BA8B48D80A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6450" y="2514600"/>
            <a:ext cx="2800350" cy="3111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60BF3D-7DD6-9A8D-3B74-A181E165FC1C}"/>
              </a:ext>
            </a:extLst>
          </p:cNvPr>
          <p:cNvSpPr txBox="1"/>
          <p:nvPr/>
        </p:nvSpPr>
        <p:spPr>
          <a:xfrm>
            <a:off x="685800" y="6000689"/>
            <a:ext cx="7162800" cy="720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00FF"/>
              </a:buClr>
              <a:buSzPct val="138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Offer good opportunities for P-, CP-violation tests in the eta-sector.</a:t>
            </a:r>
          </a:p>
        </p:txBody>
      </p:sp>
    </p:spTree>
    <p:extLst>
      <p:ext uri="{BB962C8B-B14F-4D97-AF65-F5344CB8AC3E}">
        <p14:creationId xmlns:p14="http://schemas.microsoft.com/office/powerpoint/2010/main" val="470090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3.8|14.6|1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8|8.4|7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8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4|4.4|5.7|3.9|8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8.8|7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9.2|22.5|37.7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6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6"/>
</p:tagLst>
</file>

<file path=ppt/theme/theme1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Metadata/LabelInfo.xml><?xml version="1.0" encoding="utf-8"?>
<clbl:labelList xmlns:clbl="http://schemas.microsoft.com/office/2020/mipLabelMetadata">
  <clbl:label id="{4e32bd2a-1ccd-49c1-a814-de8553946415}" enabled="1" method="Standard" siteId="{22136781-9753-4c75-af28-68a078871ebf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13268</TotalTime>
  <Words>2126</Words>
  <Application>Microsoft Macintosh PowerPoint</Application>
  <PresentationFormat>On-screen Show (4:3)</PresentationFormat>
  <Paragraphs>403</Paragraphs>
  <Slides>32</Slides>
  <Notes>30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Arial</vt:lpstr>
      <vt:lpstr>Calibri</vt:lpstr>
      <vt:lpstr>Cambria Math</vt:lpstr>
      <vt:lpstr>Comic Sans MS</vt:lpstr>
      <vt:lpstr>Helvetica</vt:lpstr>
      <vt:lpstr>Lucida Grande</vt:lpstr>
      <vt:lpstr>Tahoma</vt:lpstr>
      <vt:lpstr>Times New Roman</vt:lpstr>
      <vt:lpstr>Wingdings</vt:lpstr>
      <vt:lpstr>Ocean</vt:lpstr>
      <vt:lpstr>2_Ocean</vt:lpstr>
      <vt:lpstr>Equation</vt:lpstr>
      <vt:lpstr>  Experimental Status of η Decays </vt:lpstr>
      <vt:lpstr>Why η is a unique probe for QCD and BSM physics?</vt:lpstr>
      <vt:lpstr>Rich η (and ηꞌ) Physics </vt:lpstr>
      <vt:lpstr> Low-Energy QCD Symmetries and Light Mesons</vt:lpstr>
      <vt:lpstr>Transition Form Factor and 〖(g-2)〗_μ</vt:lpstr>
      <vt:lpstr>SM allowed  0 </vt:lpstr>
      <vt:lpstr>Discrete Symmetries </vt:lpstr>
      <vt:lpstr>Class II: P-, CP-Violation in η^((′))→ππ</vt:lpstr>
      <vt:lpstr>Class II: P-, CP-Violation via Strange-Quark-Muon Operators</vt:lpstr>
      <vt:lpstr>Class II: P-, CP-Violation via Scalar Operators (cont.)</vt:lpstr>
      <vt:lpstr>Class III: C- and CP-Violation</vt:lpstr>
      <vt:lpstr>Class III: C- and CP-Violation in η^((′))→π^+ π^- π^0, η^′→π^+ π^- η</vt:lpstr>
      <vt:lpstr>PowerPoint Presentation</vt:lpstr>
      <vt:lpstr>Where to Search for Dark Matter?</vt:lpstr>
      <vt:lpstr>Landscape of BSM Physics Search </vt:lpstr>
      <vt:lpstr>Portals Coupling SM and Dark Sector  </vt:lpstr>
      <vt:lpstr>Global Experimental Efforts  in η Decays </vt:lpstr>
      <vt:lpstr> JLab Eta Factory (JEF) Experiment </vt:lpstr>
      <vt:lpstr>Uniqueness of JEF Experiment </vt:lpstr>
      <vt:lpstr>PowerPoint Presentation</vt:lpstr>
      <vt:lpstr>Example of a Key Channel: 0  </vt:lpstr>
      <vt:lpstr>PowerPoint Presentation</vt:lpstr>
      <vt:lpstr>PowerPoint Presentation</vt:lpstr>
      <vt:lpstr>Test Charge Conjugation Invariance</vt:lpstr>
      <vt:lpstr>Experimental Improvement on C-violating η→3γ</vt:lpstr>
      <vt:lpstr>Status of the JEF Experiment</vt:lpstr>
      <vt:lpstr>A New Proposal: REDTOP</vt:lpstr>
      <vt:lpstr>PowerPoint Presentation</vt:lpstr>
      <vt:lpstr>Summary</vt:lpstr>
      <vt:lpstr>Production Rate  </vt:lpstr>
      <vt:lpstr>Improve Quark-Mass Ratio via 𝜂→3π Dalitz Distributions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and Outlook for Eta Rare Decays at Jlab</dc:title>
  <dc:creator>Lgan</dc:creator>
  <cp:lastModifiedBy>Gan, Liping</cp:lastModifiedBy>
  <cp:revision>1055</cp:revision>
  <cp:lastPrinted>2014-07-15T17:55:20Z</cp:lastPrinted>
  <dcterms:modified xsi:type="dcterms:W3CDTF">2024-07-10T13:27:22Z</dcterms:modified>
</cp:coreProperties>
</file>