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21" r:id="rId2"/>
    <p:sldId id="461" r:id="rId3"/>
    <p:sldId id="462" r:id="rId4"/>
    <p:sldId id="308" r:id="rId5"/>
    <p:sldId id="334" r:id="rId6"/>
    <p:sldId id="283" r:id="rId7"/>
    <p:sldId id="335" r:id="rId8"/>
    <p:sldId id="262" r:id="rId9"/>
    <p:sldId id="263" r:id="rId10"/>
    <p:sldId id="306" r:id="rId11"/>
    <p:sldId id="264" r:id="rId12"/>
    <p:sldId id="265" r:id="rId13"/>
    <p:sldId id="312" r:id="rId14"/>
    <p:sldId id="526" r:id="rId15"/>
    <p:sldId id="323" r:id="rId16"/>
    <p:sldId id="497" r:id="rId17"/>
    <p:sldId id="498" r:id="rId18"/>
    <p:sldId id="499" r:id="rId19"/>
    <p:sldId id="502" r:id="rId20"/>
    <p:sldId id="465" r:id="rId21"/>
    <p:sldId id="466" r:id="rId22"/>
    <p:sldId id="628" r:id="rId23"/>
    <p:sldId id="627" r:id="rId24"/>
    <p:sldId id="629" r:id="rId25"/>
    <p:sldId id="471" r:id="rId26"/>
    <p:sldId id="472" r:id="rId27"/>
    <p:sldId id="473" r:id="rId28"/>
    <p:sldId id="476" r:id="rId29"/>
    <p:sldId id="490" r:id="rId30"/>
    <p:sldId id="305" r:id="rId31"/>
    <p:sldId id="503" r:id="rId32"/>
    <p:sldId id="504" r:id="rId33"/>
    <p:sldId id="449" r:id="rId34"/>
    <p:sldId id="450" r:id="rId35"/>
    <p:sldId id="451" r:id="rId36"/>
    <p:sldId id="452" r:id="rId37"/>
    <p:sldId id="453" r:id="rId38"/>
    <p:sldId id="454" r:id="rId39"/>
    <p:sldId id="491" r:id="rId40"/>
    <p:sldId id="456" r:id="rId41"/>
    <p:sldId id="457" r:id="rId42"/>
    <p:sldId id="506" r:id="rId43"/>
    <p:sldId id="507" r:id="rId44"/>
    <p:sldId id="435" r:id="rId45"/>
    <p:sldId id="528" r:id="rId46"/>
    <p:sldId id="512" r:id="rId47"/>
    <p:sldId id="513" r:id="rId48"/>
    <p:sldId id="529" r:id="rId49"/>
    <p:sldId id="530" r:id="rId50"/>
    <p:sldId id="517" r:id="rId51"/>
    <p:sldId id="440" r:id="rId52"/>
    <p:sldId id="331" r:id="rId53"/>
    <p:sldId id="505" r:id="rId54"/>
    <p:sldId id="630" r:id="rId55"/>
    <p:sldId id="493" r:id="rId56"/>
    <p:sldId id="524" r:id="rId57"/>
    <p:sldId id="523" r:id="rId58"/>
    <p:sldId id="515" r:id="rId59"/>
    <p:sldId id="525" r:id="rId60"/>
    <p:sldId id="325" r:id="rId61"/>
    <p:sldId id="326" r:id="rId62"/>
    <p:sldId id="327" r:id="rId63"/>
    <p:sldId id="338" r:id="rId64"/>
    <p:sldId id="339" r:id="rId65"/>
    <p:sldId id="341" r:id="rId66"/>
    <p:sldId id="328" r:id="rId67"/>
    <p:sldId id="342" r:id="rId68"/>
    <p:sldId id="343" r:id="rId69"/>
    <p:sldId id="340" r:id="rId70"/>
    <p:sldId id="344" r:id="rId71"/>
    <p:sldId id="333" r:id="rId72"/>
    <p:sldId id="459" r:id="rId73"/>
    <p:sldId id="458" r:id="rId74"/>
    <p:sldId id="345" r:id="rId75"/>
    <p:sldId id="436" r:id="rId76"/>
    <p:sldId id="521" r:id="rId77"/>
    <p:sldId id="522" r:id="rId78"/>
    <p:sldId id="411" r:id="rId79"/>
    <p:sldId id="514" r:id="rId80"/>
    <p:sldId id="469" r:id="rId81"/>
    <p:sldId id="470" r:id="rId82"/>
    <p:sldId id="474" r:id="rId83"/>
    <p:sldId id="455" r:id="rId84"/>
    <p:sldId id="324" r:id="rId85"/>
    <p:sldId id="625" r:id="rId86"/>
    <p:sldId id="618" r:id="rId87"/>
    <p:sldId id="624" r:id="rId8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AEC"/>
    <a:srgbClr val="BBEE02"/>
    <a:srgbClr val="16E6F6"/>
    <a:srgbClr val="E32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6" autoAdjust="0"/>
    <p:restoredTop sz="94660"/>
  </p:normalViewPr>
  <p:slideViewPr>
    <p:cSldViewPr>
      <p:cViewPr varScale="1">
        <p:scale>
          <a:sx n="60" d="100"/>
          <a:sy n="60" d="100"/>
        </p:scale>
        <p:origin x="14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EB59885C-005E-495A-95B4-88375556A6AC}" type="datetimeFigureOut">
              <a:rPr kumimoji="1" lang="ja-JP" altLang="en-US" smtClean="0"/>
              <a:pPr/>
              <a:t>2024/7/9</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DFCA51B-BD49-4EF7-B218-A59F5769D434}"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0654" tIns="45327" rIns="90654" bIns="45327" rtlCol="0"/>
          <a:lstStyle>
            <a:lvl1pPr algn="r">
              <a:defRPr sz="1200"/>
            </a:lvl1pPr>
          </a:lstStyle>
          <a:p>
            <a:fld id="{6D5209DF-86F0-4EB4-8E73-0352D9B75CB8}" type="datetimeFigureOut">
              <a:rPr kumimoji="1" lang="ja-JP" altLang="en-US" smtClean="0"/>
              <a:pPr/>
              <a:t>2024/7/9</a:t>
            </a:fld>
            <a:endParaRPr kumimoji="1" lang="ja-JP" altLang="en-US"/>
          </a:p>
        </p:txBody>
      </p:sp>
      <p:sp>
        <p:nvSpPr>
          <p:cNvPr id="4" name="スライド イメージ プレースホルダ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0654" tIns="45327" rIns="90654" bIns="4532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0654" tIns="45327" rIns="90654" bIns="45327" rtlCol="0" anchor="b"/>
          <a:lstStyle>
            <a:lvl1pPr algn="r">
              <a:defRPr sz="1200"/>
            </a:lvl1pPr>
          </a:lstStyle>
          <a:p>
            <a:fld id="{A96A7008-3D64-407B-A9E5-AAA31C9D2DC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415AC6-51B9-4336-627F-F75D6F5402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5DFB4-57DD-45B6-BEDE-E12D9DB8E21C}" type="slidenum">
              <a:rPr lang="en-US" altLang="ja-JP"/>
              <a:pPr/>
              <a:t>3</a:t>
            </a:fld>
            <a:endParaRPr lang="en-US" altLang="ja-JP"/>
          </a:p>
        </p:txBody>
      </p:sp>
      <p:sp>
        <p:nvSpPr>
          <p:cNvPr id="39939" name="Rectangle 2">
            <a:extLst>
              <a:ext uri="{FF2B5EF4-FFF2-40B4-BE49-F238E27FC236}">
                <a16:creationId xmlns:a16="http://schemas.microsoft.com/office/drawing/2014/main" id="{C7BCBB85-C8BD-538D-99FB-46A8C01AD509}"/>
              </a:ext>
            </a:extLst>
          </p:cNvPr>
          <p:cNvSpPr>
            <a:spLocks noGrp="1" noRot="1" noChangeAspect="1" noChangeArrowheads="1" noTextEdit="1"/>
          </p:cNvSpPr>
          <p:nvPr>
            <p:ph type="sldImg"/>
          </p:nvPr>
        </p:nvSpPr>
        <p:spPr>
          <a:xfrm>
            <a:off x="3249613" y="506413"/>
            <a:ext cx="3365500" cy="2524125"/>
          </a:xfrm>
          <a:ln/>
        </p:spPr>
      </p:sp>
      <p:sp>
        <p:nvSpPr>
          <p:cNvPr id="39940" name="Rectangle 3">
            <a:extLst>
              <a:ext uri="{FF2B5EF4-FFF2-40B4-BE49-F238E27FC236}">
                <a16:creationId xmlns:a16="http://schemas.microsoft.com/office/drawing/2014/main" id="{4EFE2162-4BC1-1692-7329-3E1B97C7B848}"/>
              </a:ext>
            </a:extLst>
          </p:cNvPr>
          <p:cNvSpPr>
            <a:spLocks noGrp="1" noChangeArrowheads="1"/>
          </p:cNvSpPr>
          <p:nvPr>
            <p:ph type="body" idx="1"/>
          </p:nvPr>
        </p:nvSpPr>
        <p:spPr>
          <a:xfrm>
            <a:off x="987425" y="3198813"/>
            <a:ext cx="7893050" cy="303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9BAD8C7-9C14-2364-DBD2-8FD44E9E77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427AA4-7F4C-4C21-A4F0-03E696B8D287}" type="slidenum">
              <a:rPr lang="en-US" altLang="ja-JP"/>
              <a:pPr/>
              <a:t>37</a:t>
            </a:fld>
            <a:endParaRPr lang="en-US" altLang="ja-JP"/>
          </a:p>
        </p:txBody>
      </p:sp>
      <p:sp>
        <p:nvSpPr>
          <p:cNvPr id="63491" name="Rectangle 2">
            <a:extLst>
              <a:ext uri="{FF2B5EF4-FFF2-40B4-BE49-F238E27FC236}">
                <a16:creationId xmlns:a16="http://schemas.microsoft.com/office/drawing/2014/main" id="{274893AE-427B-DB00-346C-EF58F48CFC6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C42F714-9FED-A022-D7AB-F777EE11EC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2D30F6C-89FB-8EA9-C040-8455DDF2A0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340E5DF-C5F3-4829-B8C1-E55DCBFF18A9}" type="slidenum">
              <a:rPr lang="en-US" altLang="ja-JP"/>
              <a:pPr/>
              <a:t>38</a:t>
            </a:fld>
            <a:endParaRPr lang="en-US" altLang="ja-JP"/>
          </a:p>
        </p:txBody>
      </p:sp>
      <p:sp>
        <p:nvSpPr>
          <p:cNvPr id="65539" name="Rectangle 2">
            <a:extLst>
              <a:ext uri="{FF2B5EF4-FFF2-40B4-BE49-F238E27FC236}">
                <a16:creationId xmlns:a16="http://schemas.microsoft.com/office/drawing/2014/main" id="{B9C46A44-D0ED-5F69-DD53-EF410283077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16136C6-4FE5-6464-BF2B-D278E1C0CA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A94DBCB-E7BD-146E-CB83-2BA5329DCE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2A49EC7-D9F1-4DC8-A780-B28470A7CB95}" type="slidenum">
              <a:rPr lang="en-US" altLang="ja-JP"/>
              <a:pPr/>
              <a:t>40</a:t>
            </a:fld>
            <a:endParaRPr lang="en-US" altLang="ja-JP"/>
          </a:p>
        </p:txBody>
      </p:sp>
      <p:sp>
        <p:nvSpPr>
          <p:cNvPr id="69635" name="Rectangle 2">
            <a:extLst>
              <a:ext uri="{FF2B5EF4-FFF2-40B4-BE49-F238E27FC236}">
                <a16:creationId xmlns:a16="http://schemas.microsoft.com/office/drawing/2014/main" id="{80130A4C-320F-646E-8658-E38717C7D38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2CD4992-39E7-8D45-D027-566FB8DAB4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4AC269D-62D3-7F14-182F-0B3A620774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2EAFA7-33B7-4139-B88C-C12BB3875103}" type="slidenum">
              <a:rPr lang="en-US" altLang="ja-JP"/>
              <a:pPr/>
              <a:t>41</a:t>
            </a:fld>
            <a:endParaRPr lang="en-US" altLang="ja-JP"/>
          </a:p>
        </p:txBody>
      </p:sp>
      <p:sp>
        <p:nvSpPr>
          <p:cNvPr id="71683" name="Rectangle 2">
            <a:extLst>
              <a:ext uri="{FF2B5EF4-FFF2-40B4-BE49-F238E27FC236}">
                <a16:creationId xmlns:a16="http://schemas.microsoft.com/office/drawing/2014/main" id="{EA1AF795-EE68-07CC-798A-CB6CCAC51A6E}"/>
              </a:ext>
            </a:extLst>
          </p:cNvPr>
          <p:cNvSpPr>
            <a:spLocks noGrp="1" noRot="1" noChangeAspect="1" noChangeArrowheads="1" noTextEdit="1"/>
          </p:cNvSpPr>
          <p:nvPr>
            <p:ph type="sldImg"/>
          </p:nvPr>
        </p:nvSpPr>
        <p:spPr>
          <a:xfrm>
            <a:off x="4811713" y="385763"/>
            <a:ext cx="2571750" cy="1928812"/>
          </a:xfrm>
          <a:ln/>
        </p:spPr>
      </p:sp>
      <p:sp>
        <p:nvSpPr>
          <p:cNvPr id="71684" name="Rectangle 3">
            <a:extLst>
              <a:ext uri="{FF2B5EF4-FFF2-40B4-BE49-F238E27FC236}">
                <a16:creationId xmlns:a16="http://schemas.microsoft.com/office/drawing/2014/main" id="{EE94217C-6EB1-43F7-FD51-8E4DFBC1B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3C61866-F436-27C8-05F0-E1F15D2D75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0A31F0-78F6-4BC9-88F8-CD7284A4DCFC}" type="slidenum">
              <a:rPr lang="en-US" altLang="ja-JP" smtClean="0"/>
              <a:pPr/>
              <a:t>43</a:t>
            </a:fld>
            <a:endParaRPr lang="en-US" altLang="ja-JP"/>
          </a:p>
        </p:txBody>
      </p:sp>
      <p:sp>
        <p:nvSpPr>
          <p:cNvPr id="30723" name="Rectangle 2">
            <a:extLst>
              <a:ext uri="{FF2B5EF4-FFF2-40B4-BE49-F238E27FC236}">
                <a16:creationId xmlns:a16="http://schemas.microsoft.com/office/drawing/2014/main" id="{FAA8BC2E-990B-E011-885E-8864C250A22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BD00B66-5B6D-C4E5-8268-C9295C0573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2AF71F4-FDD7-F8AE-7089-A2D3FE7545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E83AECE-8999-4EFE-9AC9-2C1BC327269F}" type="slidenum">
              <a:rPr lang="en-US" altLang="ja-JP"/>
              <a:pPr/>
              <a:t>51</a:t>
            </a:fld>
            <a:endParaRPr lang="en-US" altLang="ja-JP"/>
          </a:p>
        </p:txBody>
      </p:sp>
      <p:sp>
        <p:nvSpPr>
          <p:cNvPr id="90115" name="Rectangle 2">
            <a:extLst>
              <a:ext uri="{FF2B5EF4-FFF2-40B4-BE49-F238E27FC236}">
                <a16:creationId xmlns:a16="http://schemas.microsoft.com/office/drawing/2014/main" id="{9DB1EEEF-AF3E-0C52-D76D-7877C6904F3B}"/>
              </a:ext>
            </a:extLst>
          </p:cNvPr>
          <p:cNvSpPr>
            <a:spLocks noGrp="1" noRot="1" noChangeAspect="1" noChangeArrowheads="1" noTextEdit="1"/>
          </p:cNvSpPr>
          <p:nvPr>
            <p:ph type="sldImg"/>
          </p:nvPr>
        </p:nvSpPr>
        <p:spPr>
          <a:xfrm>
            <a:off x="4811713" y="387350"/>
            <a:ext cx="2568575" cy="1927225"/>
          </a:xfrm>
          <a:ln/>
        </p:spPr>
      </p:sp>
      <p:sp>
        <p:nvSpPr>
          <p:cNvPr id="90116" name="Rectangle 3">
            <a:extLst>
              <a:ext uri="{FF2B5EF4-FFF2-40B4-BE49-F238E27FC236}">
                <a16:creationId xmlns:a16="http://schemas.microsoft.com/office/drawing/2014/main" id="{7E510D65-0D50-A493-8523-A8FDF9315434}"/>
              </a:ext>
            </a:extLst>
          </p:cNvPr>
          <p:cNvSpPr>
            <a:spLocks noGrp="1" noChangeArrowheads="1"/>
          </p:cNvSpPr>
          <p:nvPr>
            <p:ph type="body" idx="1"/>
          </p:nvPr>
        </p:nvSpPr>
        <p:spPr>
          <a:xfrm>
            <a:off x="1219200" y="2443163"/>
            <a:ext cx="9753600" cy="231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a typeface="ＭＳ Ｐ明朝" panose="02020600040205080304" pitchFamily="18" charset="-128"/>
            </a:endParaRPr>
          </a:p>
          <a:p>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43716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4AC269D-62D3-7F14-182F-0B3A620774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2EAFA7-33B7-4139-B88C-C12BB3875103}" type="slidenum">
              <a:rPr lang="en-US" altLang="ja-JP"/>
              <a:pPr/>
              <a:t>54</a:t>
            </a:fld>
            <a:endParaRPr lang="en-US" altLang="ja-JP"/>
          </a:p>
        </p:txBody>
      </p:sp>
      <p:sp>
        <p:nvSpPr>
          <p:cNvPr id="71683" name="Rectangle 2">
            <a:extLst>
              <a:ext uri="{FF2B5EF4-FFF2-40B4-BE49-F238E27FC236}">
                <a16:creationId xmlns:a16="http://schemas.microsoft.com/office/drawing/2014/main" id="{EA1AF795-EE68-07CC-798A-CB6CCAC51A6E}"/>
              </a:ext>
            </a:extLst>
          </p:cNvPr>
          <p:cNvSpPr>
            <a:spLocks noGrp="1" noRot="1" noChangeAspect="1" noChangeArrowheads="1" noTextEdit="1"/>
          </p:cNvSpPr>
          <p:nvPr>
            <p:ph type="sldImg"/>
          </p:nvPr>
        </p:nvSpPr>
        <p:spPr>
          <a:xfrm>
            <a:off x="4811713" y="385763"/>
            <a:ext cx="2571750" cy="1928812"/>
          </a:xfrm>
          <a:ln/>
        </p:spPr>
      </p:sp>
      <p:sp>
        <p:nvSpPr>
          <p:cNvPr id="71684" name="Rectangle 3">
            <a:extLst>
              <a:ext uri="{FF2B5EF4-FFF2-40B4-BE49-F238E27FC236}">
                <a16:creationId xmlns:a16="http://schemas.microsoft.com/office/drawing/2014/main" id="{EE94217C-6EB1-43F7-FD51-8E4DFBC1B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04622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p:spPr>
        <p:txBody>
          <a:bodyPr/>
          <a:lstStyle/>
          <a:p>
            <a:endParaRPr lang="ja-JP" altLang="en-US">
              <a:latin typeface="Arial" pitchFamily="34" charset="0"/>
              <a:ea typeface="ＭＳ Ｐ明朝" pitchFamily="18" charset="-128"/>
            </a:endParaRPr>
          </a:p>
        </p:txBody>
      </p:sp>
      <p:sp>
        <p:nvSpPr>
          <p:cNvPr id="130052" name="スライド番号プレースホルダ 3"/>
          <p:cNvSpPr>
            <a:spLocks noGrp="1"/>
          </p:cNvSpPr>
          <p:nvPr>
            <p:ph type="sldNum" sz="quarter" idx="5"/>
          </p:nvPr>
        </p:nvSpPr>
        <p:spPr>
          <a:noFill/>
        </p:spPr>
        <p:txBody>
          <a:bodyPr/>
          <a:lstStyle/>
          <a:p>
            <a:fld id="{C1210871-2797-4150-AF9B-20C35A4AC2FC}" type="slidenum">
              <a:rPr lang="ja-JP" altLang="en-US" smtClean="0">
                <a:latin typeface="Arial" pitchFamily="34" charset="0"/>
                <a:ea typeface="ＭＳ Ｐゴシック" pitchFamily="50" charset="-128"/>
              </a:rPr>
              <a:pPr/>
              <a:t>61</a:t>
            </a:fld>
            <a:endParaRPr lang="en-US" altLang="ja-JP">
              <a:latin typeface="Arial" pitchFamily="34" charset="0"/>
              <a:ea typeface="ＭＳ Ｐゴシック"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p:spPr>
        <p:txBody>
          <a:bodyPr/>
          <a:lstStyle/>
          <a:p>
            <a:endParaRPr lang="ja-JP" altLang="en-US">
              <a:latin typeface="Arial" pitchFamily="34" charset="0"/>
              <a:ea typeface="ＭＳ Ｐ明朝" pitchFamily="18" charset="-128"/>
            </a:endParaRPr>
          </a:p>
        </p:txBody>
      </p:sp>
      <p:sp>
        <p:nvSpPr>
          <p:cNvPr id="130052" name="スライド番号プレースホルダ 3"/>
          <p:cNvSpPr>
            <a:spLocks noGrp="1"/>
          </p:cNvSpPr>
          <p:nvPr>
            <p:ph type="sldNum" sz="quarter" idx="5"/>
          </p:nvPr>
        </p:nvSpPr>
        <p:spPr>
          <a:noFill/>
        </p:spPr>
        <p:txBody>
          <a:bodyPr/>
          <a:lstStyle/>
          <a:p>
            <a:fld id="{C1210871-2797-4150-AF9B-20C35A4AC2FC}" type="slidenum">
              <a:rPr lang="ja-JP" altLang="en-US" smtClean="0">
                <a:latin typeface="Arial" pitchFamily="34" charset="0"/>
                <a:ea typeface="ＭＳ Ｐゴシック" pitchFamily="50" charset="-128"/>
              </a:rPr>
              <a:pPr/>
              <a:t>71</a:t>
            </a:fld>
            <a:endParaRPr lang="en-US" altLang="ja-JP">
              <a:latin typeface="Arial" pitchFamily="34" charset="0"/>
              <a:ea typeface="ＭＳ Ｐゴシック"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988BE48-67E0-2A94-C76C-87B2F6C29D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A18B650-C6AD-46C6-BAD7-907B1AC477BD}" type="slidenum">
              <a:rPr lang="en-US" altLang="ja-JP"/>
              <a:pPr/>
              <a:t>73</a:t>
            </a:fld>
            <a:endParaRPr lang="en-US" altLang="ja-JP"/>
          </a:p>
        </p:txBody>
      </p:sp>
      <p:sp>
        <p:nvSpPr>
          <p:cNvPr id="74755" name="Rectangle 2">
            <a:extLst>
              <a:ext uri="{FF2B5EF4-FFF2-40B4-BE49-F238E27FC236}">
                <a16:creationId xmlns:a16="http://schemas.microsoft.com/office/drawing/2014/main" id="{E5915BBC-D4BE-BBF6-A595-295E62EF4E64}"/>
              </a:ext>
            </a:extLst>
          </p:cNvPr>
          <p:cNvSpPr>
            <a:spLocks noGrp="1" noRot="1" noChangeAspect="1" noChangeArrowheads="1" noTextEdit="1"/>
          </p:cNvSpPr>
          <p:nvPr>
            <p:ph type="sldImg"/>
          </p:nvPr>
        </p:nvSpPr>
        <p:spPr>
          <a:xfrm>
            <a:off x="4811713" y="385763"/>
            <a:ext cx="2571750" cy="1928812"/>
          </a:xfrm>
          <a:ln/>
        </p:spPr>
      </p:sp>
      <p:sp>
        <p:nvSpPr>
          <p:cNvPr id="74756" name="Rectangle 3">
            <a:extLst>
              <a:ext uri="{FF2B5EF4-FFF2-40B4-BE49-F238E27FC236}">
                <a16:creationId xmlns:a16="http://schemas.microsoft.com/office/drawing/2014/main" id="{31ADEB94-7727-2676-E986-1826303C5B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10485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4"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a:latin typeface="Times" charset="0"/>
                <a:ea typeface="Osaka" charset="0"/>
                <a:cs typeface="Osaka" charset="0"/>
              </a:rPr>
              <a:t>Observationaly</a:t>
            </a:r>
            <a:r>
              <a:rPr lang="en-US" altLang="ja-JP" dirty="0">
                <a:latin typeface="Times" charset="0"/>
                <a:ea typeface="Osaka" charset="0"/>
                <a:cs typeface="Osaka" charset="0"/>
              </a:rPr>
              <a:t> Suggested region</a:t>
            </a:r>
            <a:endParaRPr lang="ja-JP" altLang="en-US" dirty="0">
              <a:latin typeface="Times" charset="0"/>
              <a:ea typeface="Osaka" charset="0"/>
              <a:cs typeface="Osaka" charset="0"/>
            </a:endParaRPr>
          </a:p>
        </p:txBody>
      </p:sp>
      <p:sp>
        <p:nvSpPr>
          <p:cNvPr id="84995"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4400">
                <a:solidFill>
                  <a:schemeClr val="tx2"/>
                </a:solidFill>
                <a:latin typeface="Times New Roman" charset="0"/>
                <a:ea typeface="ＭＳ Ｐゴシック" charset="0"/>
                <a:cs typeface="ＭＳ Ｐゴシック" charset="0"/>
              </a:defRPr>
            </a:lvl1pPr>
            <a:lvl2pPr marL="736561" indent="-283293">
              <a:defRPr kumimoji="1" sz="4400">
                <a:solidFill>
                  <a:schemeClr val="tx2"/>
                </a:solidFill>
                <a:latin typeface="Times New Roman" charset="0"/>
                <a:ea typeface="ＭＳ Ｐゴシック" charset="0"/>
              </a:defRPr>
            </a:lvl2pPr>
            <a:lvl3pPr marL="1133170" indent="-226634">
              <a:defRPr kumimoji="1" sz="4400">
                <a:solidFill>
                  <a:schemeClr val="tx2"/>
                </a:solidFill>
                <a:latin typeface="Times New Roman" charset="0"/>
                <a:ea typeface="ＭＳ Ｐゴシック" charset="0"/>
              </a:defRPr>
            </a:lvl3pPr>
            <a:lvl4pPr marL="1586438" indent="-226634">
              <a:defRPr kumimoji="1" sz="4400">
                <a:solidFill>
                  <a:schemeClr val="tx2"/>
                </a:solidFill>
                <a:latin typeface="Times New Roman" charset="0"/>
                <a:ea typeface="ＭＳ Ｐゴシック" charset="0"/>
              </a:defRPr>
            </a:lvl4pPr>
            <a:lvl5pPr marL="2039706" indent="-226634">
              <a:defRPr kumimoji="1" sz="4400">
                <a:solidFill>
                  <a:schemeClr val="tx2"/>
                </a:solidFill>
                <a:latin typeface="Times New Roman" charset="0"/>
                <a:ea typeface="ＭＳ Ｐゴシック" charset="0"/>
              </a:defRPr>
            </a:lvl5pPr>
            <a:lvl6pPr marL="2492974" indent="-226634" algn="ctr" fontAlgn="base">
              <a:spcBef>
                <a:spcPct val="0"/>
              </a:spcBef>
              <a:spcAft>
                <a:spcPct val="0"/>
              </a:spcAft>
              <a:defRPr kumimoji="1" sz="4400">
                <a:solidFill>
                  <a:schemeClr val="tx2"/>
                </a:solidFill>
                <a:latin typeface="Times New Roman" charset="0"/>
                <a:ea typeface="ＭＳ Ｐゴシック" charset="0"/>
              </a:defRPr>
            </a:lvl6pPr>
            <a:lvl7pPr marL="2946243" indent="-226634" algn="ctr" fontAlgn="base">
              <a:spcBef>
                <a:spcPct val="0"/>
              </a:spcBef>
              <a:spcAft>
                <a:spcPct val="0"/>
              </a:spcAft>
              <a:defRPr kumimoji="1" sz="4400">
                <a:solidFill>
                  <a:schemeClr val="tx2"/>
                </a:solidFill>
                <a:latin typeface="Times New Roman" charset="0"/>
                <a:ea typeface="ＭＳ Ｐゴシック" charset="0"/>
              </a:defRPr>
            </a:lvl7pPr>
            <a:lvl8pPr marL="3399511" indent="-226634" algn="ctr" fontAlgn="base">
              <a:spcBef>
                <a:spcPct val="0"/>
              </a:spcBef>
              <a:spcAft>
                <a:spcPct val="0"/>
              </a:spcAft>
              <a:defRPr kumimoji="1" sz="4400">
                <a:solidFill>
                  <a:schemeClr val="tx2"/>
                </a:solidFill>
                <a:latin typeface="Times New Roman" charset="0"/>
                <a:ea typeface="ＭＳ Ｐゴシック" charset="0"/>
              </a:defRPr>
            </a:lvl8pPr>
            <a:lvl9pPr marL="3852779" indent="-226634" algn="ctr" fontAlgn="base">
              <a:spcBef>
                <a:spcPct val="0"/>
              </a:spcBef>
              <a:spcAft>
                <a:spcPct val="0"/>
              </a:spcAft>
              <a:defRPr kumimoji="1" sz="4400">
                <a:solidFill>
                  <a:schemeClr val="tx2"/>
                </a:solidFill>
                <a:latin typeface="Times New Roman" charset="0"/>
                <a:ea typeface="ＭＳ Ｐゴシック" charset="0"/>
              </a:defRPr>
            </a:lvl9pPr>
          </a:lstStyle>
          <a:p>
            <a:fld id="{D920EBB9-3D13-2F4C-960A-BAF9BE2D5F4D}" type="slidenum">
              <a:rPr lang="ja-JP" altLang="en-US" sz="1200"/>
              <a:pPr/>
              <a:t>5</a:t>
            </a:fld>
            <a:endParaRPr lang="ja-JP" altLang="en-US" sz="1200" dirty="0"/>
          </a:p>
        </p:txBody>
      </p:sp>
    </p:spTree>
    <p:extLst>
      <p:ext uri="{BB962C8B-B14F-4D97-AF65-F5344CB8AC3E}">
        <p14:creationId xmlns:p14="http://schemas.microsoft.com/office/powerpoint/2010/main" val="2398233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8396B-A700-4C6D-813B-B4A8F7CF1AFA}" type="slidenum">
              <a:rPr lang="en-US" altLang="ja-JP"/>
              <a:pPr/>
              <a:t>85</a:t>
            </a:fld>
            <a:endParaRPr lang="en-US" altLang="ja-JP"/>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78049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C540328-5BCD-7E9F-1108-DE74D2EEC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B12C1ECE-4A8E-4D97-80EA-2B802CAFD623}" type="slidenum">
              <a:rPr lang="en-US" altLang="ja-JP" sz="1200"/>
              <a:pPr/>
              <a:t>86</a:t>
            </a:fld>
            <a:endParaRPr lang="en-US" altLang="ja-JP" sz="1200"/>
          </a:p>
        </p:txBody>
      </p:sp>
      <p:sp>
        <p:nvSpPr>
          <p:cNvPr id="159747" name="Rectangle 2">
            <a:extLst>
              <a:ext uri="{FF2B5EF4-FFF2-40B4-BE49-F238E27FC236}">
                <a16:creationId xmlns:a16="http://schemas.microsoft.com/office/drawing/2014/main" id="{B5F13B3C-588A-EB78-B57E-8E12DC3992E3}"/>
              </a:ext>
            </a:extLst>
          </p:cNvPr>
          <p:cNvSpPr>
            <a:spLocks noGrp="1" noRot="1" noChangeAspect="1" noChangeArrowheads="1" noTextEdit="1"/>
          </p:cNvSpPr>
          <p:nvPr>
            <p:ph type="sldImg"/>
          </p:nvPr>
        </p:nvSpPr>
        <p:spPr>
          <a:xfrm>
            <a:off x="1020763" y="722313"/>
            <a:ext cx="4819650" cy="3614737"/>
          </a:xfrm>
          <a:ln/>
        </p:spPr>
      </p:sp>
      <p:sp>
        <p:nvSpPr>
          <p:cNvPr id="159748" name="Rectangle 3">
            <a:extLst>
              <a:ext uri="{FF2B5EF4-FFF2-40B4-BE49-F238E27FC236}">
                <a16:creationId xmlns:a16="http://schemas.microsoft.com/office/drawing/2014/main" id="{CCF032D4-F06C-1251-E07D-2FD574A65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67576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4952D833-47CF-AB72-629D-E57144A372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9A058F69-7A8D-4ECB-B820-5A35E6D3AC75}" type="slidenum">
              <a:rPr lang="en-US" altLang="ja-JP" sz="1200"/>
              <a:pPr/>
              <a:t>87</a:t>
            </a:fld>
            <a:endParaRPr lang="en-US" altLang="ja-JP" sz="1200"/>
          </a:p>
        </p:txBody>
      </p:sp>
      <p:sp>
        <p:nvSpPr>
          <p:cNvPr id="162819" name="Rectangle 2">
            <a:extLst>
              <a:ext uri="{FF2B5EF4-FFF2-40B4-BE49-F238E27FC236}">
                <a16:creationId xmlns:a16="http://schemas.microsoft.com/office/drawing/2014/main" id="{8FB567FC-BD21-A871-C5D3-CB9602E60A58}"/>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DD22E3BD-5D28-B519-5920-63547F39D2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ea typeface="ＭＳ Ｐ明朝" panose="02020600040205080304" pitchFamily="18" charset="-128"/>
              </a:rPr>
              <a:t>ours</a:t>
            </a:r>
          </a:p>
        </p:txBody>
      </p:sp>
    </p:spTree>
    <p:extLst>
      <p:ext uri="{BB962C8B-B14F-4D97-AF65-F5344CB8AC3E}">
        <p14:creationId xmlns:p14="http://schemas.microsoft.com/office/powerpoint/2010/main" val="116599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7D52C9-AE28-28A1-D836-24D7B39214BA}"/>
              </a:ext>
            </a:extLst>
          </p:cNvPr>
          <p:cNvSpPr>
            <a:spLocks noGrp="1" noChangeArrowheads="1"/>
          </p:cNvSpPr>
          <p:nvPr>
            <p:ph type="sldNum" sz="quarter" idx="5"/>
          </p:nvPr>
        </p:nvSpPr>
        <p:spPr>
          <a:ln/>
        </p:spPr>
        <p:txBody>
          <a:bodyPr/>
          <a:lstStyle/>
          <a:p>
            <a:fld id="{4D03F4F7-3692-4F23-9788-4E2CCEA49F93}" type="slidenum">
              <a:rPr lang="en-US" altLang="ja-JP"/>
              <a:pPr/>
              <a:t>10</a:t>
            </a:fld>
            <a:endParaRPr lang="en-US" altLang="ja-JP"/>
          </a:p>
        </p:txBody>
      </p:sp>
      <p:sp>
        <p:nvSpPr>
          <p:cNvPr id="77826" name="Rectangle 2">
            <a:extLst>
              <a:ext uri="{FF2B5EF4-FFF2-40B4-BE49-F238E27FC236}">
                <a16:creationId xmlns:a16="http://schemas.microsoft.com/office/drawing/2014/main" id="{3CCE7B04-798F-91D5-1296-856D7D7F69E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34F22AE-2C07-9D5F-928C-17D90E0815B8}"/>
              </a:ext>
            </a:extLst>
          </p:cNvPr>
          <p:cNvSpPr>
            <a:spLocks noGrp="1" noChangeArrowheads="1"/>
          </p:cNvSpPr>
          <p:nvPr>
            <p:ph type="body" idx="1"/>
          </p:nvPr>
        </p:nvSpPr>
        <p:spPr/>
        <p:txBody>
          <a:bodyPr/>
          <a:lstStyle/>
          <a:p>
            <a:r>
              <a:rPr lang="en-US" altLang="ja-JP"/>
              <a:t>So, charge symmetry breaking effect is considered to come from interaction between Sigma and nucleon.Then, in order to CSB effect, these Σ coupling effect should be taken into account.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67E5C0-2C61-3856-8516-A569EF100F8B}"/>
              </a:ext>
            </a:extLst>
          </p:cNvPr>
          <p:cNvSpPr>
            <a:spLocks noGrp="1" noChangeArrowheads="1"/>
          </p:cNvSpPr>
          <p:nvPr>
            <p:ph type="sldNum" sz="quarter" idx="5"/>
          </p:nvPr>
        </p:nvSpPr>
        <p:spPr>
          <a:ln/>
        </p:spPr>
        <p:txBody>
          <a:bodyPr/>
          <a:lstStyle/>
          <a:p>
            <a:fld id="{8CEE2728-C392-4002-A21F-A8EAB955BA7C}" type="slidenum">
              <a:rPr lang="en-US" altLang="ja-JP"/>
              <a:pPr/>
              <a:t>12</a:t>
            </a:fld>
            <a:endParaRPr lang="en-US" altLang="ja-JP"/>
          </a:p>
        </p:txBody>
      </p:sp>
      <p:sp>
        <p:nvSpPr>
          <p:cNvPr id="16386" name="Rectangle 2">
            <a:extLst>
              <a:ext uri="{FF2B5EF4-FFF2-40B4-BE49-F238E27FC236}">
                <a16:creationId xmlns:a16="http://schemas.microsoft.com/office/drawing/2014/main" id="{0514A4BA-94D4-AD5D-F94D-9EDAB3C6593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C1FA604-44A9-639E-52D1-D0A08BE16303}"/>
              </a:ext>
            </a:extLst>
          </p:cNvPr>
          <p:cNvSpPr>
            <a:spLocks noGrp="1" noChangeArrowheads="1"/>
          </p:cNvSpPr>
          <p:nvPr>
            <p:ph type="body" idx="1"/>
          </p:nvPr>
        </p:nvSpPr>
        <p:spPr/>
        <p:txBody>
          <a:bodyPr/>
          <a:lstStyle/>
          <a:p>
            <a:r>
              <a:rPr lang="en-US" altLang="ja-JP"/>
              <a:t>Among these calculation, Nogga and his collaborators investigated the charge symmetry breaking effect by sophisticated 4-body calculation using modern realistic YN and NN interactions. These are results using Nijmegen soft core ’97e model. The calculated energy difference in the ground state is 0.07 MeV.  And this value in the excited state is -0.01 MeV. Both of energy difference in the ground state and the excited state are inconsistent with the data. At the present, there exist no YN interaction to reproduce the charge symmetry breaking effect.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B3281-4332-4234-8ACD-A1B1B808A5F3}" type="slidenum">
              <a:rPr lang="en-US" altLang="ja-JP"/>
              <a:pPr/>
              <a:t>15</a:t>
            </a:fld>
            <a:endParaRPr lang="en-US" altLang="ja-JP"/>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ja-JP"/>
              <a:t>So, charge symmetry breaking effect is considered to come from interaction between Sigma and nucleon.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5958DF-A4DD-F81D-161D-586B1802D2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88E6721-4C97-4515-86B9-C492A5E16399}" type="slidenum">
              <a:rPr lang="en-US" altLang="ja-JP"/>
              <a:pPr/>
              <a:t>27</a:t>
            </a:fld>
            <a:endParaRPr lang="en-US" altLang="ja-JP"/>
          </a:p>
        </p:txBody>
      </p:sp>
      <p:sp>
        <p:nvSpPr>
          <p:cNvPr id="24579" name="Rectangle 2">
            <a:extLst>
              <a:ext uri="{FF2B5EF4-FFF2-40B4-BE49-F238E27FC236}">
                <a16:creationId xmlns:a16="http://schemas.microsoft.com/office/drawing/2014/main" id="{07F6013F-B1B7-B6AF-AB1D-EB0BBDBDC98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D93B150-4D8B-BD96-6668-F311282C02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3ACD49-031A-F298-1860-04F3F38E6F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67AE50B-61AA-4E65-84A1-D8AE30D39C28}" type="slidenum">
              <a:rPr lang="en-US" altLang="ja-JP"/>
              <a:pPr/>
              <a:t>28</a:t>
            </a:fld>
            <a:endParaRPr lang="en-US" altLang="ja-JP"/>
          </a:p>
        </p:txBody>
      </p:sp>
      <p:sp>
        <p:nvSpPr>
          <p:cNvPr id="27651" name="Rectangle 2">
            <a:extLst>
              <a:ext uri="{FF2B5EF4-FFF2-40B4-BE49-F238E27FC236}">
                <a16:creationId xmlns:a16="http://schemas.microsoft.com/office/drawing/2014/main" id="{556E2154-B3BA-4F92-A9DF-D09D1D8BDA3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BFD08C4-E69B-8126-4DFD-F218D6F160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AC27933-005F-9036-2CCC-6B9924FD48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C0CC6DA-C549-41ED-AA6B-C7BE423BB8FB}" type="slidenum">
              <a:rPr lang="en-US" altLang="ja-JP"/>
              <a:pPr/>
              <a:t>33</a:t>
            </a:fld>
            <a:endParaRPr lang="en-US" altLang="ja-JP"/>
          </a:p>
        </p:txBody>
      </p:sp>
      <p:sp>
        <p:nvSpPr>
          <p:cNvPr id="57347" name="Rectangle 2">
            <a:extLst>
              <a:ext uri="{FF2B5EF4-FFF2-40B4-BE49-F238E27FC236}">
                <a16:creationId xmlns:a16="http://schemas.microsoft.com/office/drawing/2014/main" id="{320D6473-B4FA-FD53-42A7-BC9C2DBAF5D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1024C93-25BA-3DDC-67F3-F079A6B751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B85F110-B17D-549B-0085-A29E50BF26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679B3E5-53C8-4941-9833-6DEB7216E113}" type="slidenum">
              <a:rPr lang="en-US" altLang="ja-JP"/>
              <a:pPr/>
              <a:t>36</a:t>
            </a:fld>
            <a:endParaRPr lang="en-US" altLang="ja-JP"/>
          </a:p>
        </p:txBody>
      </p:sp>
      <p:sp>
        <p:nvSpPr>
          <p:cNvPr id="61443" name="Rectangle 2">
            <a:extLst>
              <a:ext uri="{FF2B5EF4-FFF2-40B4-BE49-F238E27FC236}">
                <a16:creationId xmlns:a16="http://schemas.microsoft.com/office/drawing/2014/main" id="{A9A0DEB6-AC09-C822-C82D-DB9465A0507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D7B2881-5402-BFA5-91C3-59A36353EB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ー 3"/>
          <p:cNvSpPr>
            <a:spLocks noGrp="1"/>
          </p:cNvSpPr>
          <p:nvPr>
            <p:ph type="media" sz="half" idx="2"/>
          </p:nvPr>
        </p:nvSpPr>
        <p:spPr>
          <a:xfrm>
            <a:off x="4648200" y="1600200"/>
            <a:ext cx="4038600" cy="4525963"/>
          </a:xfrm>
        </p:spPr>
        <p:txBody>
          <a:bodyPr/>
          <a:lstStyle/>
          <a:p>
            <a:pPr lvl="0"/>
            <a:endParaRPr lang="ja-JP" altLang="en-US" noProof="0"/>
          </a:p>
        </p:txBody>
      </p:sp>
      <p:sp>
        <p:nvSpPr>
          <p:cNvPr id="5" name="Rectangle 4">
            <a:extLst>
              <a:ext uri="{FF2B5EF4-FFF2-40B4-BE49-F238E27FC236}">
                <a16:creationId xmlns:a16="http://schemas.microsoft.com/office/drawing/2014/main" id="{C149829F-3817-FB1A-E175-FE5039DC4F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26ECB02-6DE7-23A1-D7E2-428C3ACDE40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C80B5DE-BDA3-D508-0085-2443F3129DD0}"/>
              </a:ext>
            </a:extLst>
          </p:cNvPr>
          <p:cNvSpPr>
            <a:spLocks noGrp="1" noChangeArrowheads="1"/>
          </p:cNvSpPr>
          <p:nvPr>
            <p:ph type="sldNum" sz="quarter" idx="12"/>
          </p:nvPr>
        </p:nvSpPr>
        <p:spPr>
          <a:ln/>
        </p:spPr>
        <p:txBody>
          <a:bodyPr/>
          <a:lstStyle>
            <a:lvl1pPr>
              <a:defRPr/>
            </a:lvl1pPr>
          </a:lstStyle>
          <a:p>
            <a:pPr>
              <a:defRPr/>
            </a:pPr>
            <a:fld id="{9E5B54C4-59F8-433D-96BE-3E9F20CCF83B}" type="slidenum">
              <a:rPr lang="en-US" altLang="ja-JP"/>
              <a:pPr>
                <a:defRPr/>
              </a:pPr>
              <a:t>‹#›</a:t>
            </a:fld>
            <a:endParaRPr lang="en-US" altLang="ja-JP"/>
          </a:p>
        </p:txBody>
      </p:sp>
    </p:spTree>
    <p:extLst>
      <p:ext uri="{BB962C8B-B14F-4D97-AF65-F5344CB8AC3E}">
        <p14:creationId xmlns:p14="http://schemas.microsoft.com/office/powerpoint/2010/main" val="31599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CC0364C-08FF-4BF1-B31D-6EAB35211453}" type="datetimeFigureOut">
              <a:rPr kumimoji="1" lang="ja-JP" altLang="en-US" smtClean="0"/>
              <a:pPr/>
              <a:t>2024/7/9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E67FBAA-3A0C-43F1-91EF-9F44DE6F663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364C-08FF-4BF1-B31D-6EAB35211453}" type="datetimeFigureOut">
              <a:rPr kumimoji="1" lang="ja-JP" altLang="en-US" smtClean="0"/>
              <a:pPr/>
              <a:t>2024/7/9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7FBAA-3A0C-43F1-91EF-9F44DE6F66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png"/><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jpeg"/><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5.png"/><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jpeg"/><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772400" cy="1470025"/>
          </a:xfrm>
        </p:spPr>
        <p:txBody>
          <a:bodyPr>
            <a:normAutofit fontScale="90000"/>
          </a:bodyPr>
          <a:lstStyle/>
          <a:p>
            <a:r>
              <a:rPr lang="en-US" altLang="ja-JP" sz="3600" kern="0" dirty="0">
                <a:effectLst/>
                <a:latin typeface="ＭＳ Ｐゴシック" panose="020B0600070205080204" pitchFamily="50" charset="-128"/>
                <a:cs typeface="ＭＳ Ｐゴシック" panose="020B0600070205080204" pitchFamily="50" charset="-128"/>
              </a:rPr>
              <a:t>Structure of light </a:t>
            </a:r>
            <a:r>
              <a:rPr lang="en-US" altLang="ja-JP" sz="3600" kern="0" dirty="0" err="1">
                <a:effectLst/>
                <a:latin typeface="ＭＳ Ｐゴシック" panose="020B0600070205080204" pitchFamily="50" charset="-128"/>
                <a:cs typeface="ＭＳ Ｐゴシック" panose="020B0600070205080204" pitchFamily="50" charset="-128"/>
              </a:rPr>
              <a:t>hypernuclei</a:t>
            </a:r>
            <a:r>
              <a:rPr lang="en-US" altLang="ja-JP" sz="3600" kern="0" dirty="0">
                <a:effectLst/>
                <a:latin typeface="ＭＳ Ｐゴシック" panose="020B0600070205080204" pitchFamily="50" charset="-128"/>
                <a:cs typeface="ＭＳ Ｐゴシック" panose="020B0600070205080204" pitchFamily="50" charset="-128"/>
              </a:rPr>
              <a:t> from view point of few-body problem</a:t>
            </a:r>
            <a:br>
              <a:rPr lang="en-US" altLang="ja-JP" sz="3600" kern="0">
                <a:effectLst/>
                <a:latin typeface="ＭＳ Ｐゴシック" panose="020B0600070205080204" pitchFamily="50" charset="-128"/>
                <a:cs typeface="ＭＳ Ｐゴシック" panose="020B0600070205080204" pitchFamily="50" charset="-128"/>
              </a:rPr>
            </a:br>
            <a:endParaRPr kumimoji="1" lang="ja-JP" altLang="en-US" sz="3600" dirty="0"/>
          </a:p>
        </p:txBody>
      </p:sp>
      <p:sp>
        <p:nvSpPr>
          <p:cNvPr id="3" name="サブタイトル 2"/>
          <p:cNvSpPr>
            <a:spLocks noGrp="1"/>
          </p:cNvSpPr>
          <p:nvPr>
            <p:ph type="subTitle" idx="1"/>
          </p:nvPr>
        </p:nvSpPr>
        <p:spPr/>
        <p:txBody>
          <a:bodyPr/>
          <a:lstStyle/>
          <a:p>
            <a:r>
              <a:rPr kumimoji="1" lang="en-US" altLang="ja-JP" dirty="0">
                <a:solidFill>
                  <a:schemeClr val="tx1"/>
                </a:solidFill>
              </a:rPr>
              <a:t>Emiko Hiyama (Tohoku Univ./RIKEN)</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2">
            <a:extLst>
              <a:ext uri="{FF2B5EF4-FFF2-40B4-BE49-F238E27FC236}">
                <a16:creationId xmlns:a16="http://schemas.microsoft.com/office/drawing/2014/main" id="{5B4ABC07-74C4-7526-2202-DC757F07BCC8}"/>
              </a:ext>
            </a:extLst>
          </p:cNvPr>
          <p:cNvSpPr>
            <a:spLocks noChangeArrowheads="1"/>
          </p:cNvSpPr>
          <p:nvPr/>
        </p:nvSpPr>
        <p:spPr bwMode="auto">
          <a:xfrm>
            <a:off x="1330325" y="61912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03" name="Oval 3">
            <a:extLst>
              <a:ext uri="{FF2B5EF4-FFF2-40B4-BE49-F238E27FC236}">
                <a16:creationId xmlns:a16="http://schemas.microsoft.com/office/drawing/2014/main" id="{DA57E9CC-A557-7A1E-73FD-01754ABB3CA5}"/>
              </a:ext>
            </a:extLst>
          </p:cNvPr>
          <p:cNvSpPr>
            <a:spLocks noChangeArrowheads="1"/>
          </p:cNvSpPr>
          <p:nvPr/>
        </p:nvSpPr>
        <p:spPr bwMode="auto">
          <a:xfrm>
            <a:off x="1546225" y="9794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04" name="Oval 4">
            <a:extLst>
              <a:ext uri="{FF2B5EF4-FFF2-40B4-BE49-F238E27FC236}">
                <a16:creationId xmlns:a16="http://schemas.microsoft.com/office/drawing/2014/main" id="{4ED2D91E-B5EF-9E5C-E000-AEB5E06D7E91}"/>
              </a:ext>
            </a:extLst>
          </p:cNvPr>
          <p:cNvSpPr>
            <a:spLocks noChangeArrowheads="1"/>
          </p:cNvSpPr>
          <p:nvPr/>
        </p:nvSpPr>
        <p:spPr bwMode="auto">
          <a:xfrm>
            <a:off x="1617663" y="14112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5" name="Oval 5">
            <a:extLst>
              <a:ext uri="{FF2B5EF4-FFF2-40B4-BE49-F238E27FC236}">
                <a16:creationId xmlns:a16="http://schemas.microsoft.com/office/drawing/2014/main" id="{F25B1421-44FF-ED82-2A06-D3F790522B42}"/>
              </a:ext>
            </a:extLst>
          </p:cNvPr>
          <p:cNvSpPr>
            <a:spLocks noChangeArrowheads="1"/>
          </p:cNvSpPr>
          <p:nvPr/>
        </p:nvSpPr>
        <p:spPr bwMode="auto">
          <a:xfrm>
            <a:off x="2122488" y="133985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06" name="Text Box 6">
            <a:extLst>
              <a:ext uri="{FF2B5EF4-FFF2-40B4-BE49-F238E27FC236}">
                <a16:creationId xmlns:a16="http://schemas.microsoft.com/office/drawing/2014/main" id="{719F8B87-9FF6-D4BF-550D-65DAEDAA4B81}"/>
              </a:ext>
            </a:extLst>
          </p:cNvPr>
          <p:cNvSpPr txBox="1">
            <a:spLocks noChangeArrowheads="1"/>
          </p:cNvSpPr>
          <p:nvPr/>
        </p:nvSpPr>
        <p:spPr bwMode="auto">
          <a:xfrm>
            <a:off x="1666875" y="220345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07" name="Text Box 7">
            <a:extLst>
              <a:ext uri="{FF2B5EF4-FFF2-40B4-BE49-F238E27FC236}">
                <a16:creationId xmlns:a16="http://schemas.microsoft.com/office/drawing/2014/main" id="{B58D94F4-A651-9B55-0003-950848EB16E4}"/>
              </a:ext>
            </a:extLst>
          </p:cNvPr>
          <p:cNvSpPr txBox="1">
            <a:spLocks noChangeArrowheads="1"/>
          </p:cNvSpPr>
          <p:nvPr/>
        </p:nvSpPr>
        <p:spPr bwMode="auto">
          <a:xfrm>
            <a:off x="1619250" y="241935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08" name="Oval 8">
            <a:extLst>
              <a:ext uri="{FF2B5EF4-FFF2-40B4-BE49-F238E27FC236}">
                <a16:creationId xmlns:a16="http://schemas.microsoft.com/office/drawing/2014/main" id="{675481EE-FFDA-CD67-939F-CCE82235599F}"/>
              </a:ext>
            </a:extLst>
          </p:cNvPr>
          <p:cNvSpPr>
            <a:spLocks noChangeArrowheads="1"/>
          </p:cNvSpPr>
          <p:nvPr/>
        </p:nvSpPr>
        <p:spPr bwMode="auto">
          <a:xfrm>
            <a:off x="2051050" y="90805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09" name="Oval 9">
            <a:extLst>
              <a:ext uri="{FF2B5EF4-FFF2-40B4-BE49-F238E27FC236}">
                <a16:creationId xmlns:a16="http://schemas.microsoft.com/office/drawing/2014/main" id="{96EAF550-9C55-430D-E465-FA83E4EB1F3E}"/>
              </a:ext>
            </a:extLst>
          </p:cNvPr>
          <p:cNvSpPr>
            <a:spLocks noChangeArrowheads="1"/>
          </p:cNvSpPr>
          <p:nvPr/>
        </p:nvSpPr>
        <p:spPr bwMode="auto">
          <a:xfrm>
            <a:off x="4787900" y="6207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0" name="Oval 10">
            <a:extLst>
              <a:ext uri="{FF2B5EF4-FFF2-40B4-BE49-F238E27FC236}">
                <a16:creationId xmlns:a16="http://schemas.microsoft.com/office/drawing/2014/main" id="{AB362037-FB7E-D8C0-4E0C-B4AA6B71E534}"/>
              </a:ext>
            </a:extLst>
          </p:cNvPr>
          <p:cNvSpPr>
            <a:spLocks noChangeArrowheads="1"/>
          </p:cNvSpPr>
          <p:nvPr/>
        </p:nvSpPr>
        <p:spPr bwMode="auto">
          <a:xfrm>
            <a:off x="5003800" y="981075"/>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1" name="Oval 11">
            <a:extLst>
              <a:ext uri="{FF2B5EF4-FFF2-40B4-BE49-F238E27FC236}">
                <a16:creationId xmlns:a16="http://schemas.microsoft.com/office/drawing/2014/main" id="{200A400C-33A9-1A5C-E3D4-C243940A3BA6}"/>
              </a:ext>
            </a:extLst>
          </p:cNvPr>
          <p:cNvSpPr>
            <a:spLocks noChangeArrowheads="1"/>
          </p:cNvSpPr>
          <p:nvPr/>
        </p:nvSpPr>
        <p:spPr bwMode="auto">
          <a:xfrm>
            <a:off x="5580063" y="98107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2" name="Oval 12">
            <a:extLst>
              <a:ext uri="{FF2B5EF4-FFF2-40B4-BE49-F238E27FC236}">
                <a16:creationId xmlns:a16="http://schemas.microsoft.com/office/drawing/2014/main" id="{6E205E16-7A2D-08E5-F462-C343B2896566}"/>
              </a:ext>
            </a:extLst>
          </p:cNvPr>
          <p:cNvSpPr>
            <a:spLocks noChangeArrowheads="1"/>
          </p:cNvSpPr>
          <p:nvPr/>
        </p:nvSpPr>
        <p:spPr bwMode="auto">
          <a:xfrm>
            <a:off x="5075238" y="141287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13" name="Oval 13">
            <a:extLst>
              <a:ext uri="{FF2B5EF4-FFF2-40B4-BE49-F238E27FC236}">
                <a16:creationId xmlns:a16="http://schemas.microsoft.com/office/drawing/2014/main" id="{E031D962-12EF-32E4-A808-4D96041AB8C8}"/>
              </a:ext>
            </a:extLst>
          </p:cNvPr>
          <p:cNvSpPr>
            <a:spLocks noChangeArrowheads="1"/>
          </p:cNvSpPr>
          <p:nvPr/>
        </p:nvSpPr>
        <p:spPr bwMode="auto">
          <a:xfrm>
            <a:off x="5580063" y="1341438"/>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14" name="Text Box 14">
            <a:extLst>
              <a:ext uri="{FF2B5EF4-FFF2-40B4-BE49-F238E27FC236}">
                <a16:creationId xmlns:a16="http://schemas.microsoft.com/office/drawing/2014/main" id="{F15FBF4F-050A-E0E1-5ADD-03AAA9411EE4}"/>
              </a:ext>
            </a:extLst>
          </p:cNvPr>
          <p:cNvSpPr txBox="1">
            <a:spLocks noChangeArrowheads="1"/>
          </p:cNvSpPr>
          <p:nvPr/>
        </p:nvSpPr>
        <p:spPr bwMode="auto">
          <a:xfrm>
            <a:off x="5208588" y="22050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15" name="Text Box 15">
            <a:extLst>
              <a:ext uri="{FF2B5EF4-FFF2-40B4-BE49-F238E27FC236}">
                <a16:creationId xmlns:a16="http://schemas.microsoft.com/office/drawing/2014/main" id="{C3548AC2-5EE9-89A5-7F97-6EEB9F391CE9}"/>
              </a:ext>
            </a:extLst>
          </p:cNvPr>
          <p:cNvSpPr txBox="1">
            <a:spLocks noChangeArrowheads="1"/>
          </p:cNvSpPr>
          <p:nvPr/>
        </p:nvSpPr>
        <p:spPr bwMode="auto">
          <a:xfrm>
            <a:off x="5148263" y="24209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16" name="Text Box 16">
            <a:extLst>
              <a:ext uri="{FF2B5EF4-FFF2-40B4-BE49-F238E27FC236}">
                <a16:creationId xmlns:a16="http://schemas.microsoft.com/office/drawing/2014/main" id="{63AA7921-A3E5-0EAD-6B61-2149253B37A1}"/>
              </a:ext>
            </a:extLst>
          </p:cNvPr>
          <p:cNvSpPr txBox="1">
            <a:spLocks noChangeArrowheads="1"/>
          </p:cNvSpPr>
          <p:nvPr/>
        </p:nvSpPr>
        <p:spPr bwMode="auto">
          <a:xfrm>
            <a:off x="2051050" y="2852738"/>
            <a:ext cx="4217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However, Λ particle has no charge.</a:t>
            </a:r>
          </a:p>
        </p:txBody>
      </p:sp>
      <p:sp>
        <p:nvSpPr>
          <p:cNvPr id="76817" name="Oval 17">
            <a:extLst>
              <a:ext uri="{FF2B5EF4-FFF2-40B4-BE49-F238E27FC236}">
                <a16:creationId xmlns:a16="http://schemas.microsoft.com/office/drawing/2014/main" id="{342CC9E5-0756-FFD5-0ABD-25CF04D6C2FD}"/>
              </a:ext>
            </a:extLst>
          </p:cNvPr>
          <p:cNvSpPr>
            <a:spLocks noChangeArrowheads="1"/>
          </p:cNvSpPr>
          <p:nvPr/>
        </p:nvSpPr>
        <p:spPr bwMode="auto">
          <a:xfrm>
            <a:off x="466725" y="35718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18" name="Oval 18">
            <a:extLst>
              <a:ext uri="{FF2B5EF4-FFF2-40B4-BE49-F238E27FC236}">
                <a16:creationId xmlns:a16="http://schemas.microsoft.com/office/drawing/2014/main" id="{DF47121C-A0CF-4B0B-8A94-AA1F5D5AE16E}"/>
              </a:ext>
            </a:extLst>
          </p:cNvPr>
          <p:cNvSpPr>
            <a:spLocks noChangeArrowheads="1"/>
          </p:cNvSpPr>
          <p:nvPr/>
        </p:nvSpPr>
        <p:spPr bwMode="auto">
          <a:xfrm>
            <a:off x="682625" y="39322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19" name="Oval 19">
            <a:extLst>
              <a:ext uri="{FF2B5EF4-FFF2-40B4-BE49-F238E27FC236}">
                <a16:creationId xmlns:a16="http://schemas.microsoft.com/office/drawing/2014/main" id="{CAE94C93-7406-5833-5B36-D35FF166A155}"/>
              </a:ext>
            </a:extLst>
          </p:cNvPr>
          <p:cNvSpPr>
            <a:spLocks noChangeArrowheads="1"/>
          </p:cNvSpPr>
          <p:nvPr/>
        </p:nvSpPr>
        <p:spPr bwMode="auto">
          <a:xfrm>
            <a:off x="754063" y="43640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0" name="Oval 20">
            <a:extLst>
              <a:ext uri="{FF2B5EF4-FFF2-40B4-BE49-F238E27FC236}">
                <a16:creationId xmlns:a16="http://schemas.microsoft.com/office/drawing/2014/main" id="{082FA13B-65CF-A2C5-464B-C5E88AFDF40A}"/>
              </a:ext>
            </a:extLst>
          </p:cNvPr>
          <p:cNvSpPr>
            <a:spLocks noChangeArrowheads="1"/>
          </p:cNvSpPr>
          <p:nvPr/>
        </p:nvSpPr>
        <p:spPr bwMode="auto">
          <a:xfrm>
            <a:off x="1258888"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21" name="Oval 21">
            <a:extLst>
              <a:ext uri="{FF2B5EF4-FFF2-40B4-BE49-F238E27FC236}">
                <a16:creationId xmlns:a16="http://schemas.microsoft.com/office/drawing/2014/main" id="{2FA5D174-3990-28AB-9C19-8B602A0C654C}"/>
              </a:ext>
            </a:extLst>
          </p:cNvPr>
          <p:cNvSpPr>
            <a:spLocks noChangeArrowheads="1"/>
          </p:cNvSpPr>
          <p:nvPr/>
        </p:nvSpPr>
        <p:spPr bwMode="auto">
          <a:xfrm>
            <a:off x="1187450" y="38608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2" name="Oval 22">
            <a:extLst>
              <a:ext uri="{FF2B5EF4-FFF2-40B4-BE49-F238E27FC236}">
                <a16:creationId xmlns:a16="http://schemas.microsoft.com/office/drawing/2014/main" id="{D5265424-A8FA-7CE4-2A90-9C9DEF58A252}"/>
              </a:ext>
            </a:extLst>
          </p:cNvPr>
          <p:cNvSpPr>
            <a:spLocks noChangeArrowheads="1"/>
          </p:cNvSpPr>
          <p:nvPr/>
        </p:nvSpPr>
        <p:spPr bwMode="auto">
          <a:xfrm>
            <a:off x="2268538" y="36449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3" name="Oval 23">
            <a:extLst>
              <a:ext uri="{FF2B5EF4-FFF2-40B4-BE49-F238E27FC236}">
                <a16:creationId xmlns:a16="http://schemas.microsoft.com/office/drawing/2014/main" id="{A548564B-F7D7-A9EE-E8B6-B378438E933F}"/>
              </a:ext>
            </a:extLst>
          </p:cNvPr>
          <p:cNvSpPr>
            <a:spLocks noChangeArrowheads="1"/>
          </p:cNvSpPr>
          <p:nvPr/>
        </p:nvSpPr>
        <p:spPr bwMode="auto">
          <a:xfrm>
            <a:off x="2554288" y="44370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4" name="Oval 24">
            <a:extLst>
              <a:ext uri="{FF2B5EF4-FFF2-40B4-BE49-F238E27FC236}">
                <a16:creationId xmlns:a16="http://schemas.microsoft.com/office/drawing/2014/main" id="{5B788524-DB74-BD9E-33AD-D4F72B0A159F}"/>
              </a:ext>
            </a:extLst>
          </p:cNvPr>
          <p:cNvSpPr>
            <a:spLocks noChangeArrowheads="1"/>
          </p:cNvSpPr>
          <p:nvPr/>
        </p:nvSpPr>
        <p:spPr bwMode="auto">
          <a:xfrm>
            <a:off x="3059113"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25" name="Oval 25">
            <a:extLst>
              <a:ext uri="{FF2B5EF4-FFF2-40B4-BE49-F238E27FC236}">
                <a16:creationId xmlns:a16="http://schemas.microsoft.com/office/drawing/2014/main" id="{FF017693-8EF0-D5AC-CF76-DC582AA5FE8B}"/>
              </a:ext>
            </a:extLst>
          </p:cNvPr>
          <p:cNvSpPr>
            <a:spLocks noChangeArrowheads="1"/>
          </p:cNvSpPr>
          <p:nvPr/>
        </p:nvSpPr>
        <p:spPr bwMode="auto">
          <a:xfrm>
            <a:off x="298767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6" name="Oval 26">
            <a:extLst>
              <a:ext uri="{FF2B5EF4-FFF2-40B4-BE49-F238E27FC236}">
                <a16:creationId xmlns:a16="http://schemas.microsoft.com/office/drawing/2014/main" id="{B70F8F74-7C43-DFFE-5721-0C52EA7F076D}"/>
              </a:ext>
            </a:extLst>
          </p:cNvPr>
          <p:cNvSpPr>
            <a:spLocks noChangeArrowheads="1"/>
          </p:cNvSpPr>
          <p:nvPr/>
        </p:nvSpPr>
        <p:spPr bwMode="auto">
          <a:xfrm>
            <a:off x="2411413"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7" name="Oval 27">
            <a:extLst>
              <a:ext uri="{FF2B5EF4-FFF2-40B4-BE49-F238E27FC236}">
                <a16:creationId xmlns:a16="http://schemas.microsoft.com/office/drawing/2014/main" id="{2ED427ED-3252-783F-74D6-38ED0A656CA8}"/>
              </a:ext>
            </a:extLst>
          </p:cNvPr>
          <p:cNvSpPr>
            <a:spLocks noChangeArrowheads="1"/>
          </p:cNvSpPr>
          <p:nvPr/>
        </p:nvSpPr>
        <p:spPr bwMode="auto">
          <a:xfrm>
            <a:off x="468313" y="5300663"/>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28" name="Oval 28">
            <a:extLst>
              <a:ext uri="{FF2B5EF4-FFF2-40B4-BE49-F238E27FC236}">
                <a16:creationId xmlns:a16="http://schemas.microsoft.com/office/drawing/2014/main" id="{F97B1A74-E522-5050-19EF-848AA20BE638}"/>
              </a:ext>
            </a:extLst>
          </p:cNvPr>
          <p:cNvSpPr>
            <a:spLocks noChangeArrowheads="1"/>
          </p:cNvSpPr>
          <p:nvPr/>
        </p:nvSpPr>
        <p:spPr bwMode="auto">
          <a:xfrm>
            <a:off x="754063" y="6092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29" name="Oval 29">
            <a:extLst>
              <a:ext uri="{FF2B5EF4-FFF2-40B4-BE49-F238E27FC236}">
                <a16:creationId xmlns:a16="http://schemas.microsoft.com/office/drawing/2014/main" id="{AD36C64A-32F0-8B19-8DCF-6755C887EF03}"/>
              </a:ext>
            </a:extLst>
          </p:cNvPr>
          <p:cNvSpPr>
            <a:spLocks noChangeArrowheads="1"/>
          </p:cNvSpPr>
          <p:nvPr/>
        </p:nvSpPr>
        <p:spPr bwMode="auto">
          <a:xfrm>
            <a:off x="1258888"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30" name="Oval 30">
            <a:extLst>
              <a:ext uri="{FF2B5EF4-FFF2-40B4-BE49-F238E27FC236}">
                <a16:creationId xmlns:a16="http://schemas.microsoft.com/office/drawing/2014/main" id="{88B910C8-DD09-A9CC-2F71-89B92C1692E4}"/>
              </a:ext>
            </a:extLst>
          </p:cNvPr>
          <p:cNvSpPr>
            <a:spLocks noChangeArrowheads="1"/>
          </p:cNvSpPr>
          <p:nvPr/>
        </p:nvSpPr>
        <p:spPr bwMode="auto">
          <a:xfrm>
            <a:off x="611188" y="55895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1" name="Oval 31">
            <a:extLst>
              <a:ext uri="{FF2B5EF4-FFF2-40B4-BE49-F238E27FC236}">
                <a16:creationId xmlns:a16="http://schemas.microsoft.com/office/drawing/2014/main" id="{0A7B2E09-13BA-0577-39BA-0C7988D2B366}"/>
              </a:ext>
            </a:extLst>
          </p:cNvPr>
          <p:cNvSpPr>
            <a:spLocks noChangeArrowheads="1"/>
          </p:cNvSpPr>
          <p:nvPr/>
        </p:nvSpPr>
        <p:spPr bwMode="auto">
          <a:xfrm>
            <a:off x="1187450" y="55165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2" name="Oval 32">
            <a:extLst>
              <a:ext uri="{FF2B5EF4-FFF2-40B4-BE49-F238E27FC236}">
                <a16:creationId xmlns:a16="http://schemas.microsoft.com/office/drawing/2014/main" id="{6422B404-AE5A-AD6D-7DFF-64805ED146DE}"/>
              </a:ext>
            </a:extLst>
          </p:cNvPr>
          <p:cNvSpPr>
            <a:spLocks noChangeArrowheads="1"/>
          </p:cNvSpPr>
          <p:nvPr/>
        </p:nvSpPr>
        <p:spPr bwMode="auto">
          <a:xfrm>
            <a:off x="2268538" y="54181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33" name="Oval 33">
            <a:extLst>
              <a:ext uri="{FF2B5EF4-FFF2-40B4-BE49-F238E27FC236}">
                <a16:creationId xmlns:a16="http://schemas.microsoft.com/office/drawing/2014/main" id="{F530C598-AA28-E917-B203-1C8D1CA7276A}"/>
              </a:ext>
            </a:extLst>
          </p:cNvPr>
          <p:cNvSpPr>
            <a:spLocks noChangeArrowheads="1"/>
          </p:cNvSpPr>
          <p:nvPr/>
        </p:nvSpPr>
        <p:spPr bwMode="auto">
          <a:xfrm>
            <a:off x="2554288" y="621030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34" name="Oval 34">
            <a:extLst>
              <a:ext uri="{FF2B5EF4-FFF2-40B4-BE49-F238E27FC236}">
                <a16:creationId xmlns:a16="http://schemas.microsoft.com/office/drawing/2014/main" id="{6E8497D5-8B55-1AFE-9D24-00CA250AEE0D}"/>
              </a:ext>
            </a:extLst>
          </p:cNvPr>
          <p:cNvSpPr>
            <a:spLocks noChangeArrowheads="1"/>
          </p:cNvSpPr>
          <p:nvPr/>
        </p:nvSpPr>
        <p:spPr bwMode="auto">
          <a:xfrm>
            <a:off x="3059113"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35" name="Oval 35">
            <a:extLst>
              <a:ext uri="{FF2B5EF4-FFF2-40B4-BE49-F238E27FC236}">
                <a16:creationId xmlns:a16="http://schemas.microsoft.com/office/drawing/2014/main" id="{12103D73-74C5-D1E3-7C42-C6C93CD582F2}"/>
              </a:ext>
            </a:extLst>
          </p:cNvPr>
          <p:cNvSpPr>
            <a:spLocks noChangeArrowheads="1"/>
          </p:cNvSpPr>
          <p:nvPr/>
        </p:nvSpPr>
        <p:spPr bwMode="auto">
          <a:xfrm>
            <a:off x="248443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6" name="Oval 36">
            <a:extLst>
              <a:ext uri="{FF2B5EF4-FFF2-40B4-BE49-F238E27FC236}">
                <a16:creationId xmlns:a16="http://schemas.microsoft.com/office/drawing/2014/main" id="{DCCD0609-953C-1B7C-93B1-4E73153C0099}"/>
              </a:ext>
            </a:extLst>
          </p:cNvPr>
          <p:cNvSpPr>
            <a:spLocks noChangeArrowheads="1"/>
          </p:cNvSpPr>
          <p:nvPr/>
        </p:nvSpPr>
        <p:spPr bwMode="auto">
          <a:xfrm>
            <a:off x="2987675"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37" name="Text Box 37">
            <a:extLst>
              <a:ext uri="{FF2B5EF4-FFF2-40B4-BE49-F238E27FC236}">
                <a16:creationId xmlns:a16="http://schemas.microsoft.com/office/drawing/2014/main" id="{057E49FD-F18C-AA65-A6FE-128928A189F2}"/>
              </a:ext>
            </a:extLst>
          </p:cNvPr>
          <p:cNvSpPr txBox="1">
            <a:spLocks noChangeArrowheads="1"/>
          </p:cNvSpPr>
          <p:nvPr/>
        </p:nvSpPr>
        <p:spPr bwMode="auto">
          <a:xfrm>
            <a:off x="1887538" y="40719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8" name="Text Box 38">
            <a:extLst>
              <a:ext uri="{FF2B5EF4-FFF2-40B4-BE49-F238E27FC236}">
                <a16:creationId xmlns:a16="http://schemas.microsoft.com/office/drawing/2014/main" id="{08FE6772-6E5F-8E22-DAA6-DCE33F5807A8}"/>
              </a:ext>
            </a:extLst>
          </p:cNvPr>
          <p:cNvSpPr txBox="1">
            <a:spLocks noChangeArrowheads="1"/>
          </p:cNvSpPr>
          <p:nvPr/>
        </p:nvSpPr>
        <p:spPr bwMode="auto">
          <a:xfrm>
            <a:off x="2916238" y="50133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39" name="Text Box 39">
            <a:extLst>
              <a:ext uri="{FF2B5EF4-FFF2-40B4-BE49-F238E27FC236}">
                <a16:creationId xmlns:a16="http://schemas.microsoft.com/office/drawing/2014/main" id="{3483CD56-A54F-A4CC-E9A9-A253B14E492D}"/>
              </a:ext>
            </a:extLst>
          </p:cNvPr>
          <p:cNvSpPr txBox="1">
            <a:spLocks noChangeArrowheads="1"/>
          </p:cNvSpPr>
          <p:nvPr/>
        </p:nvSpPr>
        <p:spPr bwMode="auto">
          <a:xfrm>
            <a:off x="950913" y="4935538"/>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0" name="Text Box 40">
            <a:extLst>
              <a:ext uri="{FF2B5EF4-FFF2-40B4-BE49-F238E27FC236}">
                <a16:creationId xmlns:a16="http://schemas.microsoft.com/office/drawing/2014/main" id="{FDC45DC1-6E2F-CA4A-16A3-06C0ADBACA08}"/>
              </a:ext>
            </a:extLst>
          </p:cNvPr>
          <p:cNvSpPr txBox="1">
            <a:spLocks noChangeArrowheads="1"/>
          </p:cNvSpPr>
          <p:nvPr/>
        </p:nvSpPr>
        <p:spPr bwMode="auto">
          <a:xfrm>
            <a:off x="1958975" y="5872163"/>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41" name="Text Box 41">
            <a:extLst>
              <a:ext uri="{FF2B5EF4-FFF2-40B4-BE49-F238E27FC236}">
                <a16:creationId xmlns:a16="http://schemas.microsoft.com/office/drawing/2014/main" id="{96F88910-A40C-F613-6578-FCFBC7D8E1A7}"/>
              </a:ext>
            </a:extLst>
          </p:cNvPr>
          <p:cNvSpPr txBox="1">
            <a:spLocks noChangeArrowheads="1"/>
          </p:cNvSpPr>
          <p:nvPr/>
        </p:nvSpPr>
        <p:spPr bwMode="auto">
          <a:xfrm>
            <a:off x="1835150" y="3284538"/>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76842" name="Text Box 42">
            <a:extLst>
              <a:ext uri="{FF2B5EF4-FFF2-40B4-BE49-F238E27FC236}">
                <a16:creationId xmlns:a16="http://schemas.microsoft.com/office/drawing/2014/main" id="{A4B4E5DF-D508-0498-F04D-304C88C26D0B}"/>
              </a:ext>
            </a:extLst>
          </p:cNvPr>
          <p:cNvSpPr txBox="1">
            <a:spLocks noChangeArrowheads="1"/>
          </p:cNvSpPr>
          <p:nvPr/>
        </p:nvSpPr>
        <p:spPr bwMode="auto">
          <a:xfrm>
            <a:off x="1787525"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43" name="Oval 43">
            <a:extLst>
              <a:ext uri="{FF2B5EF4-FFF2-40B4-BE49-F238E27FC236}">
                <a16:creationId xmlns:a16="http://schemas.microsoft.com/office/drawing/2014/main" id="{1E3A790C-F5F9-5E32-07C2-A0BC7263B92E}"/>
              </a:ext>
            </a:extLst>
          </p:cNvPr>
          <p:cNvSpPr>
            <a:spLocks noChangeArrowheads="1"/>
          </p:cNvSpPr>
          <p:nvPr/>
        </p:nvSpPr>
        <p:spPr bwMode="auto">
          <a:xfrm>
            <a:off x="4643438" y="3571875"/>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4" name="Oval 44">
            <a:extLst>
              <a:ext uri="{FF2B5EF4-FFF2-40B4-BE49-F238E27FC236}">
                <a16:creationId xmlns:a16="http://schemas.microsoft.com/office/drawing/2014/main" id="{27423B39-CAD4-6022-1141-9128C8A04A6D}"/>
              </a:ext>
            </a:extLst>
          </p:cNvPr>
          <p:cNvSpPr>
            <a:spLocks noChangeArrowheads="1"/>
          </p:cNvSpPr>
          <p:nvPr/>
        </p:nvSpPr>
        <p:spPr bwMode="auto">
          <a:xfrm>
            <a:off x="4859338" y="393223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45" name="Oval 45">
            <a:extLst>
              <a:ext uri="{FF2B5EF4-FFF2-40B4-BE49-F238E27FC236}">
                <a16:creationId xmlns:a16="http://schemas.microsoft.com/office/drawing/2014/main" id="{E183A7A4-C14B-B975-3F4E-66566EE46FB7}"/>
              </a:ext>
            </a:extLst>
          </p:cNvPr>
          <p:cNvSpPr>
            <a:spLocks noChangeArrowheads="1"/>
          </p:cNvSpPr>
          <p:nvPr/>
        </p:nvSpPr>
        <p:spPr bwMode="auto">
          <a:xfrm>
            <a:off x="4930775" y="436403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46" name="Oval 46">
            <a:extLst>
              <a:ext uri="{FF2B5EF4-FFF2-40B4-BE49-F238E27FC236}">
                <a16:creationId xmlns:a16="http://schemas.microsoft.com/office/drawing/2014/main" id="{577303A0-2897-6207-45A9-5102CAF4E012}"/>
              </a:ext>
            </a:extLst>
          </p:cNvPr>
          <p:cNvSpPr>
            <a:spLocks noChangeArrowheads="1"/>
          </p:cNvSpPr>
          <p:nvPr/>
        </p:nvSpPr>
        <p:spPr bwMode="auto">
          <a:xfrm>
            <a:off x="5435600" y="42926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76847" name="Oval 47">
            <a:extLst>
              <a:ext uri="{FF2B5EF4-FFF2-40B4-BE49-F238E27FC236}">
                <a16:creationId xmlns:a16="http://schemas.microsoft.com/office/drawing/2014/main" id="{16CAE6F4-2B85-C040-A92C-3C427DEA1A6C}"/>
              </a:ext>
            </a:extLst>
          </p:cNvPr>
          <p:cNvSpPr>
            <a:spLocks noChangeArrowheads="1"/>
          </p:cNvSpPr>
          <p:nvPr/>
        </p:nvSpPr>
        <p:spPr bwMode="auto">
          <a:xfrm>
            <a:off x="6445250" y="3644900"/>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48" name="Oval 48">
            <a:extLst>
              <a:ext uri="{FF2B5EF4-FFF2-40B4-BE49-F238E27FC236}">
                <a16:creationId xmlns:a16="http://schemas.microsoft.com/office/drawing/2014/main" id="{E887322D-D322-1DEA-B24A-430DC0693688}"/>
              </a:ext>
            </a:extLst>
          </p:cNvPr>
          <p:cNvSpPr>
            <a:spLocks noChangeArrowheads="1"/>
          </p:cNvSpPr>
          <p:nvPr/>
        </p:nvSpPr>
        <p:spPr bwMode="auto">
          <a:xfrm>
            <a:off x="7235825" y="4365625"/>
            <a:ext cx="504825" cy="503238"/>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49" name="Oval 49">
            <a:extLst>
              <a:ext uri="{FF2B5EF4-FFF2-40B4-BE49-F238E27FC236}">
                <a16:creationId xmlns:a16="http://schemas.microsoft.com/office/drawing/2014/main" id="{70E13B99-FEAF-8E42-D6ED-C31F4E15612E}"/>
              </a:ext>
            </a:extLst>
          </p:cNvPr>
          <p:cNvSpPr>
            <a:spLocks noChangeArrowheads="1"/>
          </p:cNvSpPr>
          <p:nvPr/>
        </p:nvSpPr>
        <p:spPr bwMode="auto">
          <a:xfrm>
            <a:off x="7164388" y="39338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0" name="Oval 50">
            <a:extLst>
              <a:ext uri="{FF2B5EF4-FFF2-40B4-BE49-F238E27FC236}">
                <a16:creationId xmlns:a16="http://schemas.microsoft.com/office/drawing/2014/main" id="{8C9E737B-D989-5F7F-B208-3363B4016D35}"/>
              </a:ext>
            </a:extLst>
          </p:cNvPr>
          <p:cNvSpPr>
            <a:spLocks noChangeArrowheads="1"/>
          </p:cNvSpPr>
          <p:nvPr/>
        </p:nvSpPr>
        <p:spPr bwMode="auto">
          <a:xfrm>
            <a:off x="6588125" y="39338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1" name="Oval 51">
            <a:extLst>
              <a:ext uri="{FF2B5EF4-FFF2-40B4-BE49-F238E27FC236}">
                <a16:creationId xmlns:a16="http://schemas.microsoft.com/office/drawing/2014/main" id="{92EFF455-D197-6569-55DF-090A47B7D2BC}"/>
              </a:ext>
            </a:extLst>
          </p:cNvPr>
          <p:cNvSpPr>
            <a:spLocks noChangeArrowheads="1"/>
          </p:cNvSpPr>
          <p:nvPr/>
        </p:nvSpPr>
        <p:spPr bwMode="auto">
          <a:xfrm>
            <a:off x="4645025" y="530066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2" name="Oval 52">
            <a:extLst>
              <a:ext uri="{FF2B5EF4-FFF2-40B4-BE49-F238E27FC236}">
                <a16:creationId xmlns:a16="http://schemas.microsoft.com/office/drawing/2014/main" id="{C25E31F5-E5FA-39BE-F5A5-8176578DCBBA}"/>
              </a:ext>
            </a:extLst>
          </p:cNvPr>
          <p:cNvSpPr>
            <a:spLocks noChangeArrowheads="1"/>
          </p:cNvSpPr>
          <p:nvPr/>
        </p:nvSpPr>
        <p:spPr bwMode="auto">
          <a:xfrm>
            <a:off x="5435600" y="6021388"/>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Σ0</a:t>
            </a:r>
          </a:p>
        </p:txBody>
      </p:sp>
      <p:sp>
        <p:nvSpPr>
          <p:cNvPr id="76853" name="Oval 53">
            <a:extLst>
              <a:ext uri="{FF2B5EF4-FFF2-40B4-BE49-F238E27FC236}">
                <a16:creationId xmlns:a16="http://schemas.microsoft.com/office/drawing/2014/main" id="{115449EF-D89E-65A8-283B-85A0B151FDEE}"/>
              </a:ext>
            </a:extLst>
          </p:cNvPr>
          <p:cNvSpPr>
            <a:spLocks noChangeArrowheads="1"/>
          </p:cNvSpPr>
          <p:nvPr/>
        </p:nvSpPr>
        <p:spPr bwMode="auto">
          <a:xfrm>
            <a:off x="4787900" y="5589588"/>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76854" name="Oval 54">
            <a:extLst>
              <a:ext uri="{FF2B5EF4-FFF2-40B4-BE49-F238E27FC236}">
                <a16:creationId xmlns:a16="http://schemas.microsoft.com/office/drawing/2014/main" id="{3ECCA337-528B-FE29-5CB4-E17AEC1C4A9F}"/>
              </a:ext>
            </a:extLst>
          </p:cNvPr>
          <p:cNvSpPr>
            <a:spLocks noChangeArrowheads="1"/>
          </p:cNvSpPr>
          <p:nvPr/>
        </p:nvSpPr>
        <p:spPr bwMode="auto">
          <a:xfrm>
            <a:off x="5364163" y="55165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5" name="Oval 55">
            <a:extLst>
              <a:ext uri="{FF2B5EF4-FFF2-40B4-BE49-F238E27FC236}">
                <a16:creationId xmlns:a16="http://schemas.microsoft.com/office/drawing/2014/main" id="{8A28C752-130A-6C29-E9B2-12EF0BF2584B}"/>
              </a:ext>
            </a:extLst>
          </p:cNvPr>
          <p:cNvSpPr>
            <a:spLocks noChangeArrowheads="1"/>
          </p:cNvSpPr>
          <p:nvPr/>
        </p:nvSpPr>
        <p:spPr bwMode="auto">
          <a:xfrm>
            <a:off x="6445250" y="5418138"/>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856" name="Oval 56">
            <a:extLst>
              <a:ext uri="{FF2B5EF4-FFF2-40B4-BE49-F238E27FC236}">
                <a16:creationId xmlns:a16="http://schemas.microsoft.com/office/drawing/2014/main" id="{5BBD8C2E-BB19-EF09-17EA-B6AC14EBE011}"/>
              </a:ext>
            </a:extLst>
          </p:cNvPr>
          <p:cNvSpPr>
            <a:spLocks noChangeArrowheads="1"/>
          </p:cNvSpPr>
          <p:nvPr/>
        </p:nvSpPr>
        <p:spPr bwMode="auto">
          <a:xfrm>
            <a:off x="7235825" y="6138863"/>
            <a:ext cx="504825" cy="503237"/>
          </a:xfrm>
          <a:prstGeom prst="ellipse">
            <a:avLst/>
          </a:prstGeom>
          <a:solidFill>
            <a:schemeClr val="fo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Σ+</a:t>
            </a:r>
          </a:p>
        </p:txBody>
      </p:sp>
      <p:sp>
        <p:nvSpPr>
          <p:cNvPr id="76857" name="Oval 57">
            <a:extLst>
              <a:ext uri="{FF2B5EF4-FFF2-40B4-BE49-F238E27FC236}">
                <a16:creationId xmlns:a16="http://schemas.microsoft.com/office/drawing/2014/main" id="{14D488F7-5AC7-6836-772D-4E98E4DCE5F2}"/>
              </a:ext>
            </a:extLst>
          </p:cNvPr>
          <p:cNvSpPr>
            <a:spLocks noChangeArrowheads="1"/>
          </p:cNvSpPr>
          <p:nvPr/>
        </p:nvSpPr>
        <p:spPr bwMode="auto">
          <a:xfrm>
            <a:off x="6661150" y="55641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8" name="Oval 58">
            <a:extLst>
              <a:ext uri="{FF2B5EF4-FFF2-40B4-BE49-F238E27FC236}">
                <a16:creationId xmlns:a16="http://schemas.microsoft.com/office/drawing/2014/main" id="{5D423034-B5DE-375C-7CED-12AE3658BF87}"/>
              </a:ext>
            </a:extLst>
          </p:cNvPr>
          <p:cNvSpPr>
            <a:spLocks noChangeArrowheads="1"/>
          </p:cNvSpPr>
          <p:nvPr/>
        </p:nvSpPr>
        <p:spPr bwMode="auto">
          <a:xfrm>
            <a:off x="7164388" y="55641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59" name="Text Box 59">
            <a:extLst>
              <a:ext uri="{FF2B5EF4-FFF2-40B4-BE49-F238E27FC236}">
                <a16:creationId xmlns:a16="http://schemas.microsoft.com/office/drawing/2014/main" id="{F5FB07D0-B3B5-38F4-E4A3-FCA048789CC3}"/>
              </a:ext>
            </a:extLst>
          </p:cNvPr>
          <p:cNvSpPr txBox="1">
            <a:spLocks noChangeArrowheads="1"/>
          </p:cNvSpPr>
          <p:nvPr/>
        </p:nvSpPr>
        <p:spPr bwMode="auto">
          <a:xfrm>
            <a:off x="6064250" y="40719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0" name="Text Box 60">
            <a:extLst>
              <a:ext uri="{FF2B5EF4-FFF2-40B4-BE49-F238E27FC236}">
                <a16:creationId xmlns:a16="http://schemas.microsoft.com/office/drawing/2014/main" id="{A93A4160-082A-EDC2-3448-F0A53D6D6DFD}"/>
              </a:ext>
            </a:extLst>
          </p:cNvPr>
          <p:cNvSpPr txBox="1">
            <a:spLocks noChangeArrowheads="1"/>
          </p:cNvSpPr>
          <p:nvPr/>
        </p:nvSpPr>
        <p:spPr bwMode="auto">
          <a:xfrm>
            <a:off x="7092950" y="5013325"/>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1" name="Text Box 61">
            <a:extLst>
              <a:ext uri="{FF2B5EF4-FFF2-40B4-BE49-F238E27FC236}">
                <a16:creationId xmlns:a16="http://schemas.microsoft.com/office/drawing/2014/main" id="{A2BADE32-B21A-D44A-B17B-6D59AD6329E3}"/>
              </a:ext>
            </a:extLst>
          </p:cNvPr>
          <p:cNvSpPr txBox="1">
            <a:spLocks noChangeArrowheads="1"/>
          </p:cNvSpPr>
          <p:nvPr/>
        </p:nvSpPr>
        <p:spPr bwMode="auto">
          <a:xfrm>
            <a:off x="5127625" y="4935538"/>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2" name="Text Box 62">
            <a:extLst>
              <a:ext uri="{FF2B5EF4-FFF2-40B4-BE49-F238E27FC236}">
                <a16:creationId xmlns:a16="http://schemas.microsoft.com/office/drawing/2014/main" id="{2E46B5F7-C706-146A-05BF-22DDD4C6FB63}"/>
              </a:ext>
            </a:extLst>
          </p:cNvPr>
          <p:cNvSpPr txBox="1">
            <a:spLocks noChangeArrowheads="1"/>
          </p:cNvSpPr>
          <p:nvPr/>
        </p:nvSpPr>
        <p:spPr bwMode="auto">
          <a:xfrm>
            <a:off x="6135688" y="5872163"/>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t>+</a:t>
            </a:r>
          </a:p>
        </p:txBody>
      </p:sp>
      <p:sp>
        <p:nvSpPr>
          <p:cNvPr id="76863" name="Text Box 63">
            <a:extLst>
              <a:ext uri="{FF2B5EF4-FFF2-40B4-BE49-F238E27FC236}">
                <a16:creationId xmlns:a16="http://schemas.microsoft.com/office/drawing/2014/main" id="{91A6B8B1-A312-1C19-480B-E35089069CBF}"/>
              </a:ext>
            </a:extLst>
          </p:cNvPr>
          <p:cNvSpPr txBox="1">
            <a:spLocks noChangeArrowheads="1"/>
          </p:cNvSpPr>
          <p:nvPr/>
        </p:nvSpPr>
        <p:spPr bwMode="auto">
          <a:xfrm>
            <a:off x="6096000" y="3284538"/>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76864" name="Text Box 64">
            <a:extLst>
              <a:ext uri="{FF2B5EF4-FFF2-40B4-BE49-F238E27FC236}">
                <a16:creationId xmlns:a16="http://schemas.microsoft.com/office/drawing/2014/main" id="{937A6B72-2CD3-612A-4715-4D10AC128C55}"/>
              </a:ext>
            </a:extLst>
          </p:cNvPr>
          <p:cNvSpPr txBox="1">
            <a:spLocks noChangeArrowheads="1"/>
          </p:cNvSpPr>
          <p:nvPr/>
        </p:nvSpPr>
        <p:spPr bwMode="auto">
          <a:xfrm>
            <a:off x="5964238" y="3500438"/>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76865" name="Oval 65">
            <a:extLst>
              <a:ext uri="{FF2B5EF4-FFF2-40B4-BE49-F238E27FC236}">
                <a16:creationId xmlns:a16="http://schemas.microsoft.com/office/drawing/2014/main" id="{CC1A8683-D427-5789-75E5-B753FD29BE7C}"/>
              </a:ext>
            </a:extLst>
          </p:cNvPr>
          <p:cNvSpPr>
            <a:spLocks noChangeArrowheads="1"/>
          </p:cNvSpPr>
          <p:nvPr/>
        </p:nvSpPr>
        <p:spPr bwMode="auto">
          <a:xfrm>
            <a:off x="5364163" y="37893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6" name="Oval 66">
            <a:extLst>
              <a:ext uri="{FF2B5EF4-FFF2-40B4-BE49-F238E27FC236}">
                <a16:creationId xmlns:a16="http://schemas.microsoft.com/office/drawing/2014/main" id="{EC165694-E48F-4E8E-F820-8B6FC884F09D}"/>
              </a:ext>
            </a:extLst>
          </p:cNvPr>
          <p:cNvSpPr>
            <a:spLocks noChangeArrowheads="1"/>
          </p:cNvSpPr>
          <p:nvPr/>
        </p:nvSpPr>
        <p:spPr bwMode="auto">
          <a:xfrm>
            <a:off x="6659563" y="44370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7" name="Oval 67">
            <a:extLst>
              <a:ext uri="{FF2B5EF4-FFF2-40B4-BE49-F238E27FC236}">
                <a16:creationId xmlns:a16="http://schemas.microsoft.com/office/drawing/2014/main" id="{2C3594E9-D2F9-E143-B20D-D03C87D1B472}"/>
              </a:ext>
            </a:extLst>
          </p:cNvPr>
          <p:cNvSpPr>
            <a:spLocks noChangeArrowheads="1"/>
          </p:cNvSpPr>
          <p:nvPr/>
        </p:nvSpPr>
        <p:spPr bwMode="auto">
          <a:xfrm>
            <a:off x="4859338" y="60213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76868" name="Oval 68">
            <a:extLst>
              <a:ext uri="{FF2B5EF4-FFF2-40B4-BE49-F238E27FC236}">
                <a16:creationId xmlns:a16="http://schemas.microsoft.com/office/drawing/2014/main" id="{78F839DB-A6EB-4242-8BC6-5CE2D961550E}"/>
              </a:ext>
            </a:extLst>
          </p:cNvPr>
          <p:cNvSpPr>
            <a:spLocks noChangeArrowheads="1"/>
          </p:cNvSpPr>
          <p:nvPr/>
        </p:nvSpPr>
        <p:spPr bwMode="auto">
          <a:xfrm>
            <a:off x="6659563" y="60928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a:extLst>
              <a:ext uri="{FF2B5EF4-FFF2-40B4-BE49-F238E27FC236}">
                <a16:creationId xmlns:a16="http://schemas.microsoft.com/office/drawing/2014/main" id="{771AE67D-7FA9-7CE7-A852-7CE96DC00D50}"/>
              </a:ext>
            </a:extLst>
          </p:cNvPr>
          <p:cNvSpPr>
            <a:spLocks noChangeArrowheads="1"/>
          </p:cNvSpPr>
          <p:nvPr/>
        </p:nvSpPr>
        <p:spPr bwMode="auto">
          <a:xfrm>
            <a:off x="755650"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39" name="Text Box 3">
            <a:extLst>
              <a:ext uri="{FF2B5EF4-FFF2-40B4-BE49-F238E27FC236}">
                <a16:creationId xmlns:a16="http://schemas.microsoft.com/office/drawing/2014/main" id="{8E8EA9B3-F6EC-CF42-1640-B98DC633E41E}"/>
              </a:ext>
            </a:extLst>
          </p:cNvPr>
          <p:cNvSpPr txBox="1">
            <a:spLocks noChangeArrowheads="1"/>
          </p:cNvSpPr>
          <p:nvPr/>
        </p:nvSpPr>
        <p:spPr bwMode="auto">
          <a:xfrm>
            <a:off x="539750" y="260350"/>
            <a:ext cx="59626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In order to explain the energy difference, </a:t>
            </a:r>
            <a:r>
              <a:rPr lang="en-US" altLang="ja-JP" sz="2000">
                <a:solidFill>
                  <a:srgbClr val="CC0000"/>
                </a:solidFill>
              </a:rPr>
              <a:t>0.35 MeV</a:t>
            </a:r>
            <a:r>
              <a:rPr lang="en-US" altLang="ja-JP" sz="2000"/>
              <a:t>,</a:t>
            </a:r>
          </a:p>
        </p:txBody>
      </p:sp>
      <p:sp>
        <p:nvSpPr>
          <p:cNvPr id="14340" name="Oval 4">
            <a:extLst>
              <a:ext uri="{FF2B5EF4-FFF2-40B4-BE49-F238E27FC236}">
                <a16:creationId xmlns:a16="http://schemas.microsoft.com/office/drawing/2014/main" id="{9AF30A7C-D9AD-F798-131F-BD141166763F}"/>
              </a:ext>
            </a:extLst>
          </p:cNvPr>
          <p:cNvSpPr>
            <a:spLocks noChangeArrowheads="1"/>
          </p:cNvSpPr>
          <p:nvPr/>
        </p:nvSpPr>
        <p:spPr bwMode="auto">
          <a:xfrm>
            <a:off x="971550"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1" name="Oval 5">
            <a:extLst>
              <a:ext uri="{FF2B5EF4-FFF2-40B4-BE49-F238E27FC236}">
                <a16:creationId xmlns:a16="http://schemas.microsoft.com/office/drawing/2014/main" id="{90A9C9D4-37A2-7489-F310-2BF2DC26304F}"/>
              </a:ext>
            </a:extLst>
          </p:cNvPr>
          <p:cNvSpPr>
            <a:spLocks noChangeArrowheads="1"/>
          </p:cNvSpPr>
          <p:nvPr/>
        </p:nvSpPr>
        <p:spPr bwMode="auto">
          <a:xfrm>
            <a:off x="1547813"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2" name="Oval 6">
            <a:extLst>
              <a:ext uri="{FF2B5EF4-FFF2-40B4-BE49-F238E27FC236}">
                <a16:creationId xmlns:a16="http://schemas.microsoft.com/office/drawing/2014/main" id="{C3515C8B-6826-2BB1-02B0-3C1E16CD3766}"/>
              </a:ext>
            </a:extLst>
          </p:cNvPr>
          <p:cNvSpPr>
            <a:spLocks noChangeArrowheads="1"/>
          </p:cNvSpPr>
          <p:nvPr/>
        </p:nvSpPr>
        <p:spPr bwMode="auto">
          <a:xfrm>
            <a:off x="900113"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3" name="Oval 7">
            <a:extLst>
              <a:ext uri="{FF2B5EF4-FFF2-40B4-BE49-F238E27FC236}">
                <a16:creationId xmlns:a16="http://schemas.microsoft.com/office/drawing/2014/main" id="{F3A1F954-B2C2-836B-24AA-F0D4154C289B}"/>
              </a:ext>
            </a:extLst>
          </p:cNvPr>
          <p:cNvSpPr>
            <a:spLocks noChangeArrowheads="1"/>
          </p:cNvSpPr>
          <p:nvPr/>
        </p:nvSpPr>
        <p:spPr bwMode="auto">
          <a:xfrm>
            <a:off x="1476375" y="1555750"/>
            <a:ext cx="539750" cy="539750"/>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4344" name="Text Box 8">
            <a:extLst>
              <a:ext uri="{FF2B5EF4-FFF2-40B4-BE49-F238E27FC236}">
                <a16:creationId xmlns:a16="http://schemas.microsoft.com/office/drawing/2014/main" id="{10D02ABD-F691-B952-1BFF-36F419240E6B}"/>
              </a:ext>
            </a:extLst>
          </p:cNvPr>
          <p:cNvSpPr txBox="1">
            <a:spLocks noChangeArrowheads="1"/>
          </p:cNvSpPr>
          <p:nvPr/>
        </p:nvSpPr>
        <p:spPr bwMode="auto">
          <a:xfrm>
            <a:off x="2462213" y="1406525"/>
            <a:ext cx="33178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a:t>
            </a:r>
          </a:p>
        </p:txBody>
      </p:sp>
      <p:sp>
        <p:nvSpPr>
          <p:cNvPr id="14345" name="Oval 9">
            <a:extLst>
              <a:ext uri="{FF2B5EF4-FFF2-40B4-BE49-F238E27FC236}">
                <a16:creationId xmlns:a16="http://schemas.microsoft.com/office/drawing/2014/main" id="{25DA50FF-54C0-9D6F-BAAE-8326F6BCEF56}"/>
              </a:ext>
            </a:extLst>
          </p:cNvPr>
          <p:cNvSpPr>
            <a:spLocks noChangeArrowheads="1"/>
          </p:cNvSpPr>
          <p:nvPr/>
        </p:nvSpPr>
        <p:spPr bwMode="auto">
          <a:xfrm>
            <a:off x="2987675" y="836613"/>
            <a:ext cx="1439863"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46" name="Oval 10">
            <a:extLst>
              <a:ext uri="{FF2B5EF4-FFF2-40B4-BE49-F238E27FC236}">
                <a16:creationId xmlns:a16="http://schemas.microsoft.com/office/drawing/2014/main" id="{280938E5-4692-0C63-E5A5-C9A59DF11338}"/>
              </a:ext>
            </a:extLst>
          </p:cNvPr>
          <p:cNvSpPr>
            <a:spLocks noChangeArrowheads="1"/>
          </p:cNvSpPr>
          <p:nvPr/>
        </p:nvSpPr>
        <p:spPr bwMode="auto">
          <a:xfrm>
            <a:off x="3203575"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7" name="Oval 11">
            <a:extLst>
              <a:ext uri="{FF2B5EF4-FFF2-40B4-BE49-F238E27FC236}">
                <a16:creationId xmlns:a16="http://schemas.microsoft.com/office/drawing/2014/main" id="{CEB5EEBE-47B8-9C5F-7EF2-AC82333B84C0}"/>
              </a:ext>
            </a:extLst>
          </p:cNvPr>
          <p:cNvSpPr>
            <a:spLocks noChangeArrowheads="1"/>
          </p:cNvSpPr>
          <p:nvPr/>
        </p:nvSpPr>
        <p:spPr bwMode="auto">
          <a:xfrm>
            <a:off x="3779838" y="1052513"/>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8" name="Oval 12">
            <a:extLst>
              <a:ext uri="{FF2B5EF4-FFF2-40B4-BE49-F238E27FC236}">
                <a16:creationId xmlns:a16="http://schemas.microsoft.com/office/drawing/2014/main" id="{E3D8B40E-65B2-8AB5-1D2D-F245FC0D2790}"/>
              </a:ext>
            </a:extLst>
          </p:cNvPr>
          <p:cNvSpPr>
            <a:spLocks noChangeArrowheads="1"/>
          </p:cNvSpPr>
          <p:nvPr/>
        </p:nvSpPr>
        <p:spPr bwMode="auto">
          <a:xfrm>
            <a:off x="3132138" y="1555750"/>
            <a:ext cx="431800" cy="431800"/>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4349" name="Oval 13">
            <a:extLst>
              <a:ext uri="{FF2B5EF4-FFF2-40B4-BE49-F238E27FC236}">
                <a16:creationId xmlns:a16="http://schemas.microsoft.com/office/drawing/2014/main" id="{7B8FFBF0-11CA-0381-716B-8517E1D3EE51}"/>
              </a:ext>
            </a:extLst>
          </p:cNvPr>
          <p:cNvSpPr>
            <a:spLocks noChangeArrowheads="1"/>
          </p:cNvSpPr>
          <p:nvPr/>
        </p:nvSpPr>
        <p:spPr bwMode="auto">
          <a:xfrm>
            <a:off x="3708400" y="1555750"/>
            <a:ext cx="539750" cy="539750"/>
          </a:xfrm>
          <a:prstGeom prst="ellipse">
            <a:avLst/>
          </a:prstGeom>
          <a:solidFill>
            <a:srgbClr val="00008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a:solidFill>
                  <a:schemeClr val="bg1"/>
                </a:solidFill>
              </a:rPr>
              <a:t>Σ</a:t>
            </a:r>
          </a:p>
        </p:txBody>
      </p:sp>
      <p:sp>
        <p:nvSpPr>
          <p:cNvPr id="14350" name="Text Box 14">
            <a:extLst>
              <a:ext uri="{FF2B5EF4-FFF2-40B4-BE49-F238E27FC236}">
                <a16:creationId xmlns:a16="http://schemas.microsoft.com/office/drawing/2014/main" id="{01770999-365D-8425-A4D4-8E608AECF9E3}"/>
              </a:ext>
            </a:extLst>
          </p:cNvPr>
          <p:cNvSpPr txBox="1">
            <a:spLocks noChangeArrowheads="1"/>
          </p:cNvSpPr>
          <p:nvPr/>
        </p:nvSpPr>
        <p:spPr bwMode="auto">
          <a:xfrm>
            <a:off x="755650" y="2492375"/>
            <a:ext cx="11223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Λ</a:t>
            </a:r>
            <a:r>
              <a:rPr lang="ja-JP" altLang="en-US" sz="2000"/>
              <a:t>）</a:t>
            </a:r>
          </a:p>
        </p:txBody>
      </p:sp>
      <p:sp>
        <p:nvSpPr>
          <p:cNvPr id="14351" name="Text Box 15">
            <a:extLst>
              <a:ext uri="{FF2B5EF4-FFF2-40B4-BE49-F238E27FC236}">
                <a16:creationId xmlns:a16="http://schemas.microsoft.com/office/drawing/2014/main" id="{AF5249DA-6213-A1AB-9FC8-F23C77AE7D30}"/>
              </a:ext>
            </a:extLst>
          </p:cNvPr>
          <p:cNvSpPr txBox="1">
            <a:spLocks noChangeArrowheads="1"/>
          </p:cNvSpPr>
          <p:nvPr/>
        </p:nvSpPr>
        <p:spPr bwMode="auto">
          <a:xfrm>
            <a:off x="3059113" y="2492375"/>
            <a:ext cx="1122362"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(3N+</a:t>
            </a:r>
            <a:r>
              <a:rPr lang="en-US" altLang="ja-JP" sz="2000" b="1"/>
              <a:t>Σ</a:t>
            </a:r>
            <a:r>
              <a:rPr lang="ja-JP" altLang="en-US" sz="2000"/>
              <a:t>）</a:t>
            </a:r>
          </a:p>
        </p:txBody>
      </p:sp>
      <p:sp>
        <p:nvSpPr>
          <p:cNvPr id="14352" name="Text Box 16">
            <a:extLst>
              <a:ext uri="{FF2B5EF4-FFF2-40B4-BE49-F238E27FC236}">
                <a16:creationId xmlns:a16="http://schemas.microsoft.com/office/drawing/2014/main" id="{F9C39B16-CFBE-0EF9-6C20-D61869C0CCB3}"/>
              </a:ext>
            </a:extLst>
          </p:cNvPr>
          <p:cNvSpPr txBox="1">
            <a:spLocks noChangeArrowheads="1"/>
          </p:cNvSpPr>
          <p:nvPr/>
        </p:nvSpPr>
        <p:spPr bwMode="auto">
          <a:xfrm>
            <a:off x="323850" y="3141663"/>
            <a:ext cx="7962900" cy="2774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a:t>・</a:t>
            </a:r>
            <a:r>
              <a:rPr lang="en-US" altLang="ja-JP" sz="2000"/>
              <a:t>E. Hiyama, M. Kamimura, T. Motoba, T. Yamada and Y. Yamamoto,</a:t>
            </a:r>
          </a:p>
          <a:p>
            <a:pPr>
              <a:lnSpc>
                <a:spcPct val="130000"/>
              </a:lnSpc>
            </a:pPr>
            <a:r>
              <a:rPr lang="en-US" altLang="ja-JP" sz="2000"/>
              <a:t>  Phys. Rev. C65, 011301(R) (2001).</a:t>
            </a:r>
          </a:p>
          <a:p>
            <a:endParaRPr lang="en-US" altLang="ja-JP" sz="2000"/>
          </a:p>
          <a:p>
            <a:r>
              <a:rPr lang="ja-JP" altLang="en-US" sz="2000"/>
              <a:t>・</a:t>
            </a:r>
            <a:r>
              <a:rPr lang="en-US" altLang="ja-JP" sz="2000"/>
              <a:t>A. Nogga, H. Kamada and W. Gloeckle, </a:t>
            </a:r>
          </a:p>
          <a:p>
            <a:pPr>
              <a:lnSpc>
                <a:spcPct val="130000"/>
              </a:lnSpc>
            </a:pPr>
            <a:r>
              <a:rPr lang="en-US" altLang="ja-JP" sz="2000"/>
              <a:t>  Phys. Rev. Lett. 88, 172501 (2002)</a:t>
            </a:r>
          </a:p>
          <a:p>
            <a:endParaRPr lang="en-US" altLang="ja-JP" sz="2000"/>
          </a:p>
          <a:p>
            <a:r>
              <a:rPr lang="ja-JP" altLang="en-US" sz="2000"/>
              <a:t>・</a:t>
            </a:r>
            <a:r>
              <a:rPr lang="en-US" altLang="ja-JP" sz="2000"/>
              <a:t>H. Nemura. Y. Akaishi and Y. Suzuki,</a:t>
            </a:r>
          </a:p>
          <a:p>
            <a:pPr>
              <a:lnSpc>
                <a:spcPct val="120000"/>
              </a:lnSpc>
            </a:pPr>
            <a:r>
              <a:rPr lang="en-US" altLang="ja-JP" sz="2000"/>
              <a:t> Phys. Rev. Lett.89, 142504 (2002).</a:t>
            </a:r>
          </a:p>
        </p:txBody>
      </p:sp>
      <p:sp>
        <p:nvSpPr>
          <p:cNvPr id="14353" name="Text Box 17">
            <a:extLst>
              <a:ext uri="{FF2B5EF4-FFF2-40B4-BE49-F238E27FC236}">
                <a16:creationId xmlns:a16="http://schemas.microsoft.com/office/drawing/2014/main" id="{904B8EB8-773C-F5A0-B9C8-58928DFAFF2E}"/>
              </a:ext>
            </a:extLst>
          </p:cNvPr>
          <p:cNvSpPr txBox="1">
            <a:spLocks noChangeArrowheads="1"/>
          </p:cNvSpPr>
          <p:nvPr/>
        </p:nvSpPr>
        <p:spPr bwMode="auto">
          <a:xfrm>
            <a:off x="574675" y="6173788"/>
            <a:ext cx="785495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CC0000"/>
                </a:solidFill>
              </a:rPr>
              <a:t>Coulomb potentials between charged particles (p, Σ</a:t>
            </a:r>
            <a:r>
              <a:rPr lang="en-US" altLang="ja-JP" sz="2000" baseline="30000">
                <a:solidFill>
                  <a:srgbClr val="CC0000"/>
                </a:solidFill>
                <a:cs typeface="Arial" panose="020B0604020202020204" pitchFamily="34" charset="0"/>
              </a:rPr>
              <a:t>±</a:t>
            </a:r>
            <a:r>
              <a:rPr lang="en-US" altLang="ja-JP" sz="2000">
                <a:solidFill>
                  <a:srgbClr val="CC0000"/>
                </a:solidFill>
                <a:cs typeface="Arial" panose="020B0604020202020204" pitchFamily="34" charset="0"/>
              </a:rPr>
              <a:t>) are included</a:t>
            </a:r>
            <a:r>
              <a:rPr lang="en-US" altLang="ja-JP" sz="2000">
                <a:cs typeface="Arial" panose="020B0604020202020204" pitchFamily="34"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16FE3DD8-3A14-02DE-3BC5-20EB70FD3278}"/>
              </a:ext>
            </a:extLst>
          </p:cNvPr>
          <p:cNvSpPr>
            <a:spLocks noChangeShapeType="1"/>
          </p:cNvSpPr>
          <p:nvPr/>
        </p:nvSpPr>
        <p:spPr bwMode="auto">
          <a:xfrm>
            <a:off x="142875" y="1412875"/>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5363" name="Text Box 3">
            <a:extLst>
              <a:ext uri="{FF2B5EF4-FFF2-40B4-BE49-F238E27FC236}">
                <a16:creationId xmlns:a16="http://schemas.microsoft.com/office/drawing/2014/main" id="{CC8F2BD9-A393-92D9-E8DD-9DF95E38B66E}"/>
              </a:ext>
            </a:extLst>
          </p:cNvPr>
          <p:cNvSpPr txBox="1">
            <a:spLocks noChangeArrowheads="1"/>
          </p:cNvSpPr>
          <p:nvPr/>
        </p:nvSpPr>
        <p:spPr bwMode="auto">
          <a:xfrm>
            <a:off x="1763713" y="9080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5364" name="Line 4">
            <a:extLst>
              <a:ext uri="{FF2B5EF4-FFF2-40B4-BE49-F238E27FC236}">
                <a16:creationId xmlns:a16="http://schemas.microsoft.com/office/drawing/2014/main" id="{27C19AD5-A127-8B3B-036C-3EDD474B3125}"/>
              </a:ext>
            </a:extLst>
          </p:cNvPr>
          <p:cNvSpPr>
            <a:spLocks noChangeShapeType="1"/>
          </p:cNvSpPr>
          <p:nvPr/>
        </p:nvSpPr>
        <p:spPr bwMode="auto">
          <a:xfrm>
            <a:off x="790575" y="20605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5" name="Line 5">
            <a:extLst>
              <a:ext uri="{FF2B5EF4-FFF2-40B4-BE49-F238E27FC236}">
                <a16:creationId xmlns:a16="http://schemas.microsoft.com/office/drawing/2014/main" id="{8F3CAD7B-0857-69F4-D064-4C2FBEFCE005}"/>
              </a:ext>
            </a:extLst>
          </p:cNvPr>
          <p:cNvSpPr>
            <a:spLocks noChangeShapeType="1"/>
          </p:cNvSpPr>
          <p:nvPr/>
        </p:nvSpPr>
        <p:spPr bwMode="auto">
          <a:xfrm>
            <a:off x="790575" y="2924175"/>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6" name="Text Box 6">
            <a:extLst>
              <a:ext uri="{FF2B5EF4-FFF2-40B4-BE49-F238E27FC236}">
                <a16:creationId xmlns:a16="http://schemas.microsoft.com/office/drawing/2014/main" id="{A51C8ED9-7C39-ED7D-1035-80719EB57C1F}"/>
              </a:ext>
            </a:extLst>
          </p:cNvPr>
          <p:cNvSpPr txBox="1">
            <a:spLocks noChangeArrowheads="1"/>
          </p:cNvSpPr>
          <p:nvPr/>
        </p:nvSpPr>
        <p:spPr bwMode="auto">
          <a:xfrm>
            <a:off x="0" y="979488"/>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67" name="Text Box 7">
            <a:extLst>
              <a:ext uri="{FF2B5EF4-FFF2-40B4-BE49-F238E27FC236}">
                <a16:creationId xmlns:a16="http://schemas.microsoft.com/office/drawing/2014/main" id="{5BCA675F-3DE5-F9A2-494A-86556A0ED976}"/>
              </a:ext>
            </a:extLst>
          </p:cNvPr>
          <p:cNvSpPr txBox="1">
            <a:spLocks noChangeArrowheads="1"/>
          </p:cNvSpPr>
          <p:nvPr/>
        </p:nvSpPr>
        <p:spPr bwMode="auto">
          <a:xfrm>
            <a:off x="719138" y="16287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5368" name="Text Box 8">
            <a:extLst>
              <a:ext uri="{FF2B5EF4-FFF2-40B4-BE49-F238E27FC236}">
                <a16:creationId xmlns:a16="http://schemas.microsoft.com/office/drawing/2014/main" id="{AB0927F0-0715-1F01-797B-AFB73A88CB4F}"/>
              </a:ext>
            </a:extLst>
          </p:cNvPr>
          <p:cNvSpPr txBox="1">
            <a:spLocks noChangeArrowheads="1"/>
          </p:cNvSpPr>
          <p:nvPr/>
        </p:nvSpPr>
        <p:spPr bwMode="auto">
          <a:xfrm>
            <a:off x="719138" y="24923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5369" name="Text Box 9">
            <a:extLst>
              <a:ext uri="{FF2B5EF4-FFF2-40B4-BE49-F238E27FC236}">
                <a16:creationId xmlns:a16="http://schemas.microsoft.com/office/drawing/2014/main" id="{E0013530-EC87-D27B-D2B4-4598A93922F3}"/>
              </a:ext>
            </a:extLst>
          </p:cNvPr>
          <p:cNvSpPr txBox="1">
            <a:spLocks noChangeArrowheads="1"/>
          </p:cNvSpPr>
          <p:nvPr/>
        </p:nvSpPr>
        <p:spPr bwMode="auto">
          <a:xfrm>
            <a:off x="358775" y="18446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0" name="Text Box 10">
            <a:extLst>
              <a:ext uri="{FF2B5EF4-FFF2-40B4-BE49-F238E27FC236}">
                <a16:creationId xmlns:a16="http://schemas.microsoft.com/office/drawing/2014/main" id="{572ABA2A-D484-3C01-7229-3E7D35802E0A}"/>
              </a:ext>
            </a:extLst>
          </p:cNvPr>
          <p:cNvSpPr txBox="1">
            <a:spLocks noChangeArrowheads="1"/>
          </p:cNvSpPr>
          <p:nvPr/>
        </p:nvSpPr>
        <p:spPr bwMode="auto">
          <a:xfrm>
            <a:off x="358775" y="2779713"/>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71" name="Line 11">
            <a:extLst>
              <a:ext uri="{FF2B5EF4-FFF2-40B4-BE49-F238E27FC236}">
                <a16:creationId xmlns:a16="http://schemas.microsoft.com/office/drawing/2014/main" id="{8B7916A2-7E18-D5B5-E02D-32884F86C08E}"/>
              </a:ext>
            </a:extLst>
          </p:cNvPr>
          <p:cNvSpPr>
            <a:spLocks noChangeShapeType="1"/>
          </p:cNvSpPr>
          <p:nvPr/>
        </p:nvSpPr>
        <p:spPr bwMode="auto">
          <a:xfrm>
            <a:off x="4691063" y="13414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2" name="Text Box 12">
            <a:extLst>
              <a:ext uri="{FF2B5EF4-FFF2-40B4-BE49-F238E27FC236}">
                <a16:creationId xmlns:a16="http://schemas.microsoft.com/office/drawing/2014/main" id="{8E12B3A3-5382-0CF2-08B2-25DFC979E437}"/>
              </a:ext>
            </a:extLst>
          </p:cNvPr>
          <p:cNvSpPr txBox="1">
            <a:spLocks noChangeArrowheads="1"/>
          </p:cNvSpPr>
          <p:nvPr/>
        </p:nvSpPr>
        <p:spPr bwMode="auto">
          <a:xfrm>
            <a:off x="6732588" y="908050"/>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5373" name="Line 13">
            <a:extLst>
              <a:ext uri="{FF2B5EF4-FFF2-40B4-BE49-F238E27FC236}">
                <a16:creationId xmlns:a16="http://schemas.microsoft.com/office/drawing/2014/main" id="{03F53946-AD29-B62C-5275-AB6FA1DEDECD}"/>
              </a:ext>
            </a:extLst>
          </p:cNvPr>
          <p:cNvSpPr>
            <a:spLocks noChangeShapeType="1"/>
          </p:cNvSpPr>
          <p:nvPr/>
        </p:nvSpPr>
        <p:spPr bwMode="auto">
          <a:xfrm>
            <a:off x="5340350" y="1844675"/>
            <a:ext cx="15843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4" name="Line 14">
            <a:extLst>
              <a:ext uri="{FF2B5EF4-FFF2-40B4-BE49-F238E27FC236}">
                <a16:creationId xmlns:a16="http://schemas.microsoft.com/office/drawing/2014/main" id="{EECDA752-42A8-49AA-E42E-4BFCFA33B891}"/>
              </a:ext>
            </a:extLst>
          </p:cNvPr>
          <p:cNvSpPr>
            <a:spLocks noChangeShapeType="1"/>
          </p:cNvSpPr>
          <p:nvPr/>
        </p:nvSpPr>
        <p:spPr bwMode="auto">
          <a:xfrm>
            <a:off x="5340350" y="2636838"/>
            <a:ext cx="1584325"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75" name="Text Box 15">
            <a:extLst>
              <a:ext uri="{FF2B5EF4-FFF2-40B4-BE49-F238E27FC236}">
                <a16:creationId xmlns:a16="http://schemas.microsoft.com/office/drawing/2014/main" id="{17B48D15-C56A-C73C-BAA7-C0BF53307449}"/>
              </a:ext>
            </a:extLst>
          </p:cNvPr>
          <p:cNvSpPr txBox="1">
            <a:spLocks noChangeArrowheads="1"/>
          </p:cNvSpPr>
          <p:nvPr/>
        </p:nvSpPr>
        <p:spPr bwMode="auto">
          <a:xfrm>
            <a:off x="4548188" y="9080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5376" name="Text Box 16">
            <a:extLst>
              <a:ext uri="{FF2B5EF4-FFF2-40B4-BE49-F238E27FC236}">
                <a16:creationId xmlns:a16="http://schemas.microsoft.com/office/drawing/2014/main" id="{7FDC1208-B4A5-3D70-F318-72BB80C3EBD7}"/>
              </a:ext>
            </a:extLst>
          </p:cNvPr>
          <p:cNvSpPr txBox="1">
            <a:spLocks noChangeArrowheads="1"/>
          </p:cNvSpPr>
          <p:nvPr/>
        </p:nvSpPr>
        <p:spPr bwMode="auto">
          <a:xfrm>
            <a:off x="5267325" y="14128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5377" name="Text Box 17">
            <a:extLst>
              <a:ext uri="{FF2B5EF4-FFF2-40B4-BE49-F238E27FC236}">
                <a16:creationId xmlns:a16="http://schemas.microsoft.com/office/drawing/2014/main" id="{89E9681D-1E37-55C1-E9F0-760ADCF983F0}"/>
              </a:ext>
            </a:extLst>
          </p:cNvPr>
          <p:cNvSpPr txBox="1">
            <a:spLocks noChangeArrowheads="1"/>
          </p:cNvSpPr>
          <p:nvPr/>
        </p:nvSpPr>
        <p:spPr bwMode="auto">
          <a:xfrm>
            <a:off x="5472113" y="2276475"/>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5378" name="Text Box 18">
            <a:extLst>
              <a:ext uri="{FF2B5EF4-FFF2-40B4-BE49-F238E27FC236}">
                <a16:creationId xmlns:a16="http://schemas.microsoft.com/office/drawing/2014/main" id="{7D274227-FE54-7D82-D188-0F3CE1366709}"/>
              </a:ext>
            </a:extLst>
          </p:cNvPr>
          <p:cNvSpPr txBox="1">
            <a:spLocks noChangeArrowheads="1"/>
          </p:cNvSpPr>
          <p:nvPr/>
        </p:nvSpPr>
        <p:spPr bwMode="auto">
          <a:xfrm>
            <a:off x="6924675" y="16287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5379" name="Text Box 19">
            <a:extLst>
              <a:ext uri="{FF2B5EF4-FFF2-40B4-BE49-F238E27FC236}">
                <a16:creationId xmlns:a16="http://schemas.microsoft.com/office/drawing/2014/main" id="{180BA49D-6DD3-5ABA-8C2C-353CF42D6D7D}"/>
              </a:ext>
            </a:extLst>
          </p:cNvPr>
          <p:cNvSpPr txBox="1">
            <a:spLocks noChangeArrowheads="1"/>
          </p:cNvSpPr>
          <p:nvPr/>
        </p:nvSpPr>
        <p:spPr bwMode="auto">
          <a:xfrm>
            <a:off x="6996113"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5380" name="Oval 20">
            <a:extLst>
              <a:ext uri="{FF2B5EF4-FFF2-40B4-BE49-F238E27FC236}">
                <a16:creationId xmlns:a16="http://schemas.microsoft.com/office/drawing/2014/main" id="{B2D9B82C-4C9E-3E35-2340-C9A6FF15A404}"/>
              </a:ext>
            </a:extLst>
          </p:cNvPr>
          <p:cNvSpPr>
            <a:spLocks noChangeArrowheads="1"/>
          </p:cNvSpPr>
          <p:nvPr/>
        </p:nvSpPr>
        <p:spPr bwMode="auto">
          <a:xfrm>
            <a:off x="5626100" y="29241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1" name="Oval 21">
            <a:extLst>
              <a:ext uri="{FF2B5EF4-FFF2-40B4-BE49-F238E27FC236}">
                <a16:creationId xmlns:a16="http://schemas.microsoft.com/office/drawing/2014/main" id="{00E80033-F204-DA91-9F02-FEB4F07AE7B9}"/>
              </a:ext>
            </a:extLst>
          </p:cNvPr>
          <p:cNvSpPr>
            <a:spLocks noChangeArrowheads="1"/>
          </p:cNvSpPr>
          <p:nvPr/>
        </p:nvSpPr>
        <p:spPr bwMode="auto">
          <a:xfrm>
            <a:off x="5832475" y="32131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2" name="Oval 22">
            <a:extLst>
              <a:ext uri="{FF2B5EF4-FFF2-40B4-BE49-F238E27FC236}">
                <a16:creationId xmlns:a16="http://schemas.microsoft.com/office/drawing/2014/main" id="{72A1BF95-FADE-EC28-7E9C-7859F501FC0F}"/>
              </a:ext>
            </a:extLst>
          </p:cNvPr>
          <p:cNvSpPr>
            <a:spLocks noChangeArrowheads="1"/>
          </p:cNvSpPr>
          <p:nvPr/>
        </p:nvSpPr>
        <p:spPr bwMode="auto">
          <a:xfrm>
            <a:off x="6408738" y="32131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3" name="Oval 23">
            <a:extLst>
              <a:ext uri="{FF2B5EF4-FFF2-40B4-BE49-F238E27FC236}">
                <a16:creationId xmlns:a16="http://schemas.microsoft.com/office/drawing/2014/main" id="{570A2365-BC14-45C5-3546-7E1E8F180E75}"/>
              </a:ext>
            </a:extLst>
          </p:cNvPr>
          <p:cNvSpPr>
            <a:spLocks noChangeArrowheads="1"/>
          </p:cNvSpPr>
          <p:nvPr/>
        </p:nvSpPr>
        <p:spPr bwMode="auto">
          <a:xfrm>
            <a:off x="5913438" y="37163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84" name="Oval 24">
            <a:extLst>
              <a:ext uri="{FF2B5EF4-FFF2-40B4-BE49-F238E27FC236}">
                <a16:creationId xmlns:a16="http://schemas.microsoft.com/office/drawing/2014/main" id="{3492F9CA-78FE-591A-649D-31D85A50B660}"/>
              </a:ext>
            </a:extLst>
          </p:cNvPr>
          <p:cNvSpPr>
            <a:spLocks noChangeArrowheads="1"/>
          </p:cNvSpPr>
          <p:nvPr/>
        </p:nvSpPr>
        <p:spPr bwMode="auto">
          <a:xfrm>
            <a:off x="6418263" y="36449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85" name="Text Box 25">
            <a:extLst>
              <a:ext uri="{FF2B5EF4-FFF2-40B4-BE49-F238E27FC236}">
                <a16:creationId xmlns:a16="http://schemas.microsoft.com/office/drawing/2014/main" id="{1716EA1E-C3F5-4E6B-5CA4-A3D87F042BB4}"/>
              </a:ext>
            </a:extLst>
          </p:cNvPr>
          <p:cNvSpPr txBox="1">
            <a:spLocks noChangeArrowheads="1"/>
          </p:cNvSpPr>
          <p:nvPr/>
        </p:nvSpPr>
        <p:spPr bwMode="auto">
          <a:xfrm>
            <a:off x="6046788" y="4508500"/>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5386" name="Text Box 26">
            <a:extLst>
              <a:ext uri="{FF2B5EF4-FFF2-40B4-BE49-F238E27FC236}">
                <a16:creationId xmlns:a16="http://schemas.microsoft.com/office/drawing/2014/main" id="{0D896E7C-BA42-746D-E47E-C7EB237A967F}"/>
              </a:ext>
            </a:extLst>
          </p:cNvPr>
          <p:cNvSpPr txBox="1">
            <a:spLocks noChangeArrowheads="1"/>
          </p:cNvSpPr>
          <p:nvPr/>
        </p:nvSpPr>
        <p:spPr bwMode="auto">
          <a:xfrm>
            <a:off x="5986463" y="47244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87" name="Oval 27">
            <a:extLst>
              <a:ext uri="{FF2B5EF4-FFF2-40B4-BE49-F238E27FC236}">
                <a16:creationId xmlns:a16="http://schemas.microsoft.com/office/drawing/2014/main" id="{4411E48E-934C-3809-ADD4-65B6F6B1A72D}"/>
              </a:ext>
            </a:extLst>
          </p:cNvPr>
          <p:cNvSpPr>
            <a:spLocks noChangeArrowheads="1"/>
          </p:cNvSpPr>
          <p:nvPr/>
        </p:nvSpPr>
        <p:spPr bwMode="auto">
          <a:xfrm>
            <a:off x="790575" y="3140075"/>
            <a:ext cx="1439863"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88" name="Oval 28">
            <a:extLst>
              <a:ext uri="{FF2B5EF4-FFF2-40B4-BE49-F238E27FC236}">
                <a16:creationId xmlns:a16="http://schemas.microsoft.com/office/drawing/2014/main" id="{05E94695-CFCC-4544-108B-1AED773433B1}"/>
              </a:ext>
            </a:extLst>
          </p:cNvPr>
          <p:cNvSpPr>
            <a:spLocks noChangeArrowheads="1"/>
          </p:cNvSpPr>
          <p:nvPr/>
        </p:nvSpPr>
        <p:spPr bwMode="auto">
          <a:xfrm>
            <a:off x="1006475" y="350043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5389" name="Oval 29">
            <a:extLst>
              <a:ext uri="{FF2B5EF4-FFF2-40B4-BE49-F238E27FC236}">
                <a16:creationId xmlns:a16="http://schemas.microsoft.com/office/drawing/2014/main" id="{79812C34-B4EC-C0DA-DF99-A792525123BF}"/>
              </a:ext>
            </a:extLst>
          </p:cNvPr>
          <p:cNvSpPr>
            <a:spLocks noChangeArrowheads="1"/>
          </p:cNvSpPr>
          <p:nvPr/>
        </p:nvSpPr>
        <p:spPr bwMode="auto">
          <a:xfrm>
            <a:off x="1077913" y="393223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0" name="Oval 30">
            <a:extLst>
              <a:ext uri="{FF2B5EF4-FFF2-40B4-BE49-F238E27FC236}">
                <a16:creationId xmlns:a16="http://schemas.microsoft.com/office/drawing/2014/main" id="{52FF91D4-0764-F647-5BBF-0856D932619C}"/>
              </a:ext>
            </a:extLst>
          </p:cNvPr>
          <p:cNvSpPr>
            <a:spLocks noChangeArrowheads="1"/>
          </p:cNvSpPr>
          <p:nvPr/>
        </p:nvSpPr>
        <p:spPr bwMode="auto">
          <a:xfrm>
            <a:off x="1582738" y="3860800"/>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5391" name="Text Box 31">
            <a:extLst>
              <a:ext uri="{FF2B5EF4-FFF2-40B4-BE49-F238E27FC236}">
                <a16:creationId xmlns:a16="http://schemas.microsoft.com/office/drawing/2014/main" id="{3D80523D-27C2-288A-BBF2-50E0CBDD4378}"/>
              </a:ext>
            </a:extLst>
          </p:cNvPr>
          <p:cNvSpPr txBox="1">
            <a:spLocks noChangeArrowheads="1"/>
          </p:cNvSpPr>
          <p:nvPr/>
        </p:nvSpPr>
        <p:spPr bwMode="auto">
          <a:xfrm>
            <a:off x="1127125" y="4724400"/>
            <a:ext cx="70961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5392" name="Text Box 32">
            <a:extLst>
              <a:ext uri="{FF2B5EF4-FFF2-40B4-BE49-F238E27FC236}">
                <a16:creationId xmlns:a16="http://schemas.microsoft.com/office/drawing/2014/main" id="{D3F361D7-136A-16FE-556E-78ED5FF3D13D}"/>
              </a:ext>
            </a:extLst>
          </p:cNvPr>
          <p:cNvSpPr txBox="1">
            <a:spLocks noChangeArrowheads="1"/>
          </p:cNvSpPr>
          <p:nvPr/>
        </p:nvSpPr>
        <p:spPr bwMode="auto">
          <a:xfrm>
            <a:off x="1079500" y="4940300"/>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5393" name="Oval 33">
            <a:extLst>
              <a:ext uri="{FF2B5EF4-FFF2-40B4-BE49-F238E27FC236}">
                <a16:creationId xmlns:a16="http://schemas.microsoft.com/office/drawing/2014/main" id="{634AE2F4-0A1A-75FD-C8C6-24B444427193}"/>
              </a:ext>
            </a:extLst>
          </p:cNvPr>
          <p:cNvSpPr>
            <a:spLocks noChangeArrowheads="1"/>
          </p:cNvSpPr>
          <p:nvPr/>
        </p:nvSpPr>
        <p:spPr bwMode="auto">
          <a:xfrm>
            <a:off x="1511300" y="34290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5394" name="Text Box 34">
            <a:extLst>
              <a:ext uri="{FF2B5EF4-FFF2-40B4-BE49-F238E27FC236}">
                <a16:creationId xmlns:a16="http://schemas.microsoft.com/office/drawing/2014/main" id="{0C82B3B1-016F-C229-4A8C-527F85CD3086}"/>
              </a:ext>
            </a:extLst>
          </p:cNvPr>
          <p:cNvSpPr txBox="1">
            <a:spLocks noChangeArrowheads="1"/>
          </p:cNvSpPr>
          <p:nvPr/>
        </p:nvSpPr>
        <p:spPr bwMode="auto">
          <a:xfrm>
            <a:off x="1835150" y="4581525"/>
            <a:ext cx="4025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600">
                <a:ea typeface="ＭＳ 明朝" panose="02020609040205080304" pitchFamily="17" charset="-128"/>
              </a:rPr>
              <a:t>・</a:t>
            </a:r>
            <a:r>
              <a:rPr lang="en-US" altLang="ja-JP" sz="1600">
                <a:ea typeface="ＭＳ 明朝" panose="02020609040205080304" pitchFamily="17" charset="-128"/>
              </a:rPr>
              <a:t>A. Nogga, H. Kamada and W. Gloeckle, </a:t>
            </a:r>
          </a:p>
          <a:p>
            <a:r>
              <a:rPr lang="en-US" altLang="ja-JP" sz="1600">
                <a:ea typeface="ＭＳ 明朝" panose="02020609040205080304" pitchFamily="17" charset="-128"/>
              </a:rPr>
              <a:t>  Phys. Rev. Lett. 88, 172501 (2002)</a:t>
            </a:r>
          </a:p>
          <a:p>
            <a:endParaRPr lang="en-US" altLang="ja-JP" sz="1600">
              <a:ea typeface="ＭＳ 明朝" panose="02020609040205080304" pitchFamily="17" charset="-128"/>
            </a:endParaRPr>
          </a:p>
        </p:txBody>
      </p:sp>
      <p:sp>
        <p:nvSpPr>
          <p:cNvPr id="15395" name="Line 35">
            <a:extLst>
              <a:ext uri="{FF2B5EF4-FFF2-40B4-BE49-F238E27FC236}">
                <a16:creationId xmlns:a16="http://schemas.microsoft.com/office/drawing/2014/main" id="{C2A48EAB-0EB3-8907-B177-C26CC5276778}"/>
              </a:ext>
            </a:extLst>
          </p:cNvPr>
          <p:cNvSpPr>
            <a:spLocks noChangeShapeType="1"/>
          </p:cNvSpPr>
          <p:nvPr/>
        </p:nvSpPr>
        <p:spPr bwMode="auto">
          <a:xfrm flipV="1">
            <a:off x="2374900" y="1844675"/>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6" name="Line 36">
            <a:extLst>
              <a:ext uri="{FF2B5EF4-FFF2-40B4-BE49-F238E27FC236}">
                <a16:creationId xmlns:a16="http://schemas.microsoft.com/office/drawing/2014/main" id="{016AF846-F54B-DA86-62EA-D28CECE9AB34}"/>
              </a:ext>
            </a:extLst>
          </p:cNvPr>
          <p:cNvSpPr>
            <a:spLocks noChangeShapeType="1"/>
          </p:cNvSpPr>
          <p:nvPr/>
        </p:nvSpPr>
        <p:spPr bwMode="auto">
          <a:xfrm flipV="1">
            <a:off x="2374900" y="2636838"/>
            <a:ext cx="3024188" cy="287337"/>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97" name="Text Box 37">
            <a:extLst>
              <a:ext uri="{FF2B5EF4-FFF2-40B4-BE49-F238E27FC236}">
                <a16:creationId xmlns:a16="http://schemas.microsoft.com/office/drawing/2014/main" id="{2903BBCC-D325-16EF-36C6-9E2F21223228}"/>
              </a:ext>
            </a:extLst>
          </p:cNvPr>
          <p:cNvSpPr txBox="1">
            <a:spLocks noChangeArrowheads="1"/>
          </p:cNvSpPr>
          <p:nvPr/>
        </p:nvSpPr>
        <p:spPr bwMode="auto">
          <a:xfrm>
            <a:off x="3887788" y="1987550"/>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15398" name="Text Box 38">
            <a:extLst>
              <a:ext uri="{FF2B5EF4-FFF2-40B4-BE49-F238E27FC236}">
                <a16:creationId xmlns:a16="http://schemas.microsoft.com/office/drawing/2014/main" id="{18F8FCB6-7E8C-44F4-9691-D3EB9E77ADBA}"/>
              </a:ext>
            </a:extLst>
          </p:cNvPr>
          <p:cNvSpPr txBox="1">
            <a:spLocks noChangeArrowheads="1"/>
          </p:cNvSpPr>
          <p:nvPr/>
        </p:nvSpPr>
        <p:spPr bwMode="auto">
          <a:xfrm>
            <a:off x="4103688" y="2852738"/>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15399" name="Text Box 39">
            <a:extLst>
              <a:ext uri="{FF2B5EF4-FFF2-40B4-BE49-F238E27FC236}">
                <a16:creationId xmlns:a16="http://schemas.microsoft.com/office/drawing/2014/main" id="{DE9D787B-8FC9-DF60-2A40-E69D19761E6D}"/>
              </a:ext>
            </a:extLst>
          </p:cNvPr>
          <p:cNvSpPr txBox="1">
            <a:spLocks noChangeArrowheads="1"/>
          </p:cNvSpPr>
          <p:nvPr/>
        </p:nvSpPr>
        <p:spPr bwMode="auto">
          <a:xfrm>
            <a:off x="1800225" y="2995613"/>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0" name="Text Box 40">
            <a:extLst>
              <a:ext uri="{FF2B5EF4-FFF2-40B4-BE49-F238E27FC236}">
                <a16:creationId xmlns:a16="http://schemas.microsoft.com/office/drawing/2014/main" id="{4611E7EB-4A5C-C234-E495-28624609250D}"/>
              </a:ext>
            </a:extLst>
          </p:cNvPr>
          <p:cNvSpPr txBox="1">
            <a:spLocks noChangeArrowheads="1"/>
          </p:cNvSpPr>
          <p:nvPr/>
        </p:nvSpPr>
        <p:spPr bwMode="auto">
          <a:xfrm>
            <a:off x="1366838" y="2132013"/>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15401" name="Text Box 41">
            <a:extLst>
              <a:ext uri="{FF2B5EF4-FFF2-40B4-BE49-F238E27FC236}">
                <a16:creationId xmlns:a16="http://schemas.microsoft.com/office/drawing/2014/main" id="{A3D2B40F-9064-61AE-E53E-77B276FB1403}"/>
              </a:ext>
            </a:extLst>
          </p:cNvPr>
          <p:cNvSpPr txBox="1">
            <a:spLocks noChangeArrowheads="1"/>
          </p:cNvSpPr>
          <p:nvPr/>
        </p:nvSpPr>
        <p:spPr bwMode="auto">
          <a:xfrm>
            <a:off x="1331913" y="5300663"/>
            <a:ext cx="6426200" cy="1436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a:t>・</a:t>
            </a:r>
            <a:r>
              <a:rPr lang="en-US" altLang="ja-JP" sz="1600"/>
              <a:t>E. Hiyama, M. Kamimura, T. Motoba, T. Yamada and Y. Yamamoto,</a:t>
            </a:r>
          </a:p>
          <a:p>
            <a:pPr>
              <a:lnSpc>
                <a:spcPct val="130000"/>
              </a:lnSpc>
            </a:pPr>
            <a:r>
              <a:rPr lang="en-US" altLang="ja-JP" sz="1600"/>
              <a:t>  Phys. Rev. C65, 011301(R) (2001).</a:t>
            </a:r>
          </a:p>
          <a:p>
            <a:endParaRPr lang="en-US" altLang="ja-JP" sz="1600"/>
          </a:p>
          <a:p>
            <a:r>
              <a:rPr lang="ja-JP" altLang="en-US" sz="1600"/>
              <a:t>・</a:t>
            </a:r>
            <a:r>
              <a:rPr lang="en-US" altLang="ja-JP" sz="1600"/>
              <a:t>H. Nemura. Y. Akaishi and Y. Suzuki,</a:t>
            </a:r>
          </a:p>
          <a:p>
            <a:pPr>
              <a:lnSpc>
                <a:spcPct val="120000"/>
              </a:lnSpc>
            </a:pPr>
            <a:r>
              <a:rPr lang="en-US" altLang="ja-JP" sz="1600"/>
              <a:t> Phys. Rev. Lett.89, 142504 (2002).</a:t>
            </a:r>
          </a:p>
        </p:txBody>
      </p:sp>
      <p:sp>
        <p:nvSpPr>
          <p:cNvPr id="15402" name="Rectangle 42">
            <a:extLst>
              <a:ext uri="{FF2B5EF4-FFF2-40B4-BE49-F238E27FC236}">
                <a16:creationId xmlns:a16="http://schemas.microsoft.com/office/drawing/2014/main" id="{2E0EF110-F19B-5002-989E-6DF08D2C2379}"/>
              </a:ext>
            </a:extLst>
          </p:cNvPr>
          <p:cNvSpPr>
            <a:spLocks noChangeArrowheads="1"/>
          </p:cNvSpPr>
          <p:nvPr/>
        </p:nvSpPr>
        <p:spPr bwMode="auto">
          <a:xfrm>
            <a:off x="1908175" y="4581525"/>
            <a:ext cx="3887788" cy="57626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03" name="Oval 43">
            <a:extLst>
              <a:ext uri="{FF2B5EF4-FFF2-40B4-BE49-F238E27FC236}">
                <a16:creationId xmlns:a16="http://schemas.microsoft.com/office/drawing/2014/main" id="{A9E56E10-EE6C-93AC-09B3-3A4991D91D03}"/>
              </a:ext>
            </a:extLst>
          </p:cNvPr>
          <p:cNvSpPr>
            <a:spLocks noChangeArrowheads="1"/>
          </p:cNvSpPr>
          <p:nvPr/>
        </p:nvSpPr>
        <p:spPr bwMode="auto">
          <a:xfrm>
            <a:off x="543560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4" name="Oval 44">
            <a:extLst>
              <a:ext uri="{FF2B5EF4-FFF2-40B4-BE49-F238E27FC236}">
                <a16:creationId xmlns:a16="http://schemas.microsoft.com/office/drawing/2014/main" id="{3AED9E50-3C0F-0B0A-9E96-DF99C0E7FD19}"/>
              </a:ext>
            </a:extLst>
          </p:cNvPr>
          <p:cNvSpPr>
            <a:spLocks noChangeArrowheads="1"/>
          </p:cNvSpPr>
          <p:nvPr/>
        </p:nvSpPr>
        <p:spPr bwMode="auto">
          <a:xfrm>
            <a:off x="5867400" y="6165850"/>
            <a:ext cx="360363" cy="36036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Λ</a:t>
            </a:r>
          </a:p>
        </p:txBody>
      </p:sp>
      <p:sp>
        <p:nvSpPr>
          <p:cNvPr id="15405" name="Oval 45">
            <a:extLst>
              <a:ext uri="{FF2B5EF4-FFF2-40B4-BE49-F238E27FC236}">
                <a16:creationId xmlns:a16="http://schemas.microsoft.com/office/drawing/2014/main" id="{22E15379-1C03-2922-AA33-3C2D98BB1A00}"/>
              </a:ext>
            </a:extLst>
          </p:cNvPr>
          <p:cNvSpPr>
            <a:spLocks noChangeArrowheads="1"/>
          </p:cNvSpPr>
          <p:nvPr/>
        </p:nvSpPr>
        <p:spPr bwMode="auto">
          <a:xfrm>
            <a:off x="5940425"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6" name="Oval 46">
            <a:extLst>
              <a:ext uri="{FF2B5EF4-FFF2-40B4-BE49-F238E27FC236}">
                <a16:creationId xmlns:a16="http://schemas.microsoft.com/office/drawing/2014/main" id="{D2AE13EB-3890-0B95-3012-DF00EDDA4629}"/>
              </a:ext>
            </a:extLst>
          </p:cNvPr>
          <p:cNvSpPr>
            <a:spLocks noChangeArrowheads="1"/>
          </p:cNvSpPr>
          <p:nvPr/>
        </p:nvSpPr>
        <p:spPr bwMode="auto">
          <a:xfrm>
            <a:off x="5364163" y="6165850"/>
            <a:ext cx="287337"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7" name="Oval 47">
            <a:extLst>
              <a:ext uri="{FF2B5EF4-FFF2-40B4-BE49-F238E27FC236}">
                <a16:creationId xmlns:a16="http://schemas.microsoft.com/office/drawing/2014/main" id="{2618521F-1261-996A-E69C-6F96F957E9FB}"/>
              </a:ext>
            </a:extLst>
          </p:cNvPr>
          <p:cNvSpPr>
            <a:spLocks noChangeArrowheads="1"/>
          </p:cNvSpPr>
          <p:nvPr/>
        </p:nvSpPr>
        <p:spPr bwMode="auto">
          <a:xfrm>
            <a:off x="6877050" y="61658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8" name="Oval 48">
            <a:extLst>
              <a:ext uri="{FF2B5EF4-FFF2-40B4-BE49-F238E27FC236}">
                <a16:creationId xmlns:a16="http://schemas.microsoft.com/office/drawing/2014/main" id="{F0021DEF-8B91-8198-6428-D0876E15A35C}"/>
              </a:ext>
            </a:extLst>
          </p:cNvPr>
          <p:cNvSpPr>
            <a:spLocks noChangeArrowheads="1"/>
          </p:cNvSpPr>
          <p:nvPr/>
        </p:nvSpPr>
        <p:spPr bwMode="auto">
          <a:xfrm>
            <a:off x="68770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09" name="Oval 49">
            <a:extLst>
              <a:ext uri="{FF2B5EF4-FFF2-40B4-BE49-F238E27FC236}">
                <a16:creationId xmlns:a16="http://schemas.microsoft.com/office/drawing/2014/main" id="{1042CF48-6637-5FA3-5F16-DFD5D750E969}"/>
              </a:ext>
            </a:extLst>
          </p:cNvPr>
          <p:cNvSpPr>
            <a:spLocks noChangeArrowheads="1"/>
          </p:cNvSpPr>
          <p:nvPr/>
        </p:nvSpPr>
        <p:spPr bwMode="auto">
          <a:xfrm>
            <a:off x="7308850" y="5734050"/>
            <a:ext cx="287338" cy="2889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solidFill>
                  <a:schemeClr val="bg1"/>
                </a:solidFill>
              </a:rPr>
              <a:t>N</a:t>
            </a:r>
          </a:p>
        </p:txBody>
      </p:sp>
      <p:sp>
        <p:nvSpPr>
          <p:cNvPr id="15410" name="Oval 50">
            <a:extLst>
              <a:ext uri="{FF2B5EF4-FFF2-40B4-BE49-F238E27FC236}">
                <a16:creationId xmlns:a16="http://schemas.microsoft.com/office/drawing/2014/main" id="{3B6B7C48-6EA1-798B-D1B7-CB704B5DD68B}"/>
              </a:ext>
            </a:extLst>
          </p:cNvPr>
          <p:cNvSpPr>
            <a:spLocks noChangeArrowheads="1"/>
          </p:cNvSpPr>
          <p:nvPr/>
        </p:nvSpPr>
        <p:spPr bwMode="auto">
          <a:xfrm>
            <a:off x="7308850" y="6092825"/>
            <a:ext cx="358775" cy="36036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Σ</a:t>
            </a:r>
          </a:p>
        </p:txBody>
      </p:sp>
      <p:sp>
        <p:nvSpPr>
          <p:cNvPr id="15411" name="Oval 51">
            <a:extLst>
              <a:ext uri="{FF2B5EF4-FFF2-40B4-BE49-F238E27FC236}">
                <a16:creationId xmlns:a16="http://schemas.microsoft.com/office/drawing/2014/main" id="{94CDF1A7-349E-A9A2-E553-B7BF9A31CAA2}"/>
              </a:ext>
            </a:extLst>
          </p:cNvPr>
          <p:cNvSpPr>
            <a:spLocks noChangeArrowheads="1"/>
          </p:cNvSpPr>
          <p:nvPr/>
        </p:nvSpPr>
        <p:spPr bwMode="auto">
          <a:xfrm>
            <a:off x="5292725"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2" name="Oval 52">
            <a:extLst>
              <a:ext uri="{FF2B5EF4-FFF2-40B4-BE49-F238E27FC236}">
                <a16:creationId xmlns:a16="http://schemas.microsoft.com/office/drawing/2014/main" id="{7085D5CA-E9EA-1086-4CAA-19C4396E15CE}"/>
              </a:ext>
            </a:extLst>
          </p:cNvPr>
          <p:cNvSpPr>
            <a:spLocks noChangeArrowheads="1"/>
          </p:cNvSpPr>
          <p:nvPr/>
        </p:nvSpPr>
        <p:spPr bwMode="auto">
          <a:xfrm>
            <a:off x="6732588" y="5589588"/>
            <a:ext cx="1079500" cy="1079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13" name="Text Box 53">
            <a:extLst>
              <a:ext uri="{FF2B5EF4-FFF2-40B4-BE49-F238E27FC236}">
                <a16:creationId xmlns:a16="http://schemas.microsoft.com/office/drawing/2014/main" id="{BCE34212-40AD-EB47-5C2E-C67F985BCE97}"/>
              </a:ext>
            </a:extLst>
          </p:cNvPr>
          <p:cNvSpPr txBox="1">
            <a:spLocks noChangeArrowheads="1"/>
          </p:cNvSpPr>
          <p:nvPr/>
        </p:nvSpPr>
        <p:spPr bwMode="auto">
          <a:xfrm>
            <a:off x="6351588" y="5895975"/>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E25BCAD2-CD47-4072-89DA-1C189B3650EF}"/>
              </a:ext>
            </a:extLst>
          </p:cNvPr>
          <p:cNvSpPr>
            <a:spLocks noChangeShapeType="1"/>
          </p:cNvSpPr>
          <p:nvPr/>
        </p:nvSpPr>
        <p:spPr bwMode="auto">
          <a:xfrm>
            <a:off x="719138" y="693738"/>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5" name="Text Box 3">
            <a:extLst>
              <a:ext uri="{FF2B5EF4-FFF2-40B4-BE49-F238E27FC236}">
                <a16:creationId xmlns:a16="http://schemas.microsoft.com/office/drawing/2014/main" id="{716BF54C-DEAA-24B5-890A-39D024AFB3CA}"/>
              </a:ext>
            </a:extLst>
          </p:cNvPr>
          <p:cNvSpPr txBox="1">
            <a:spLocks noChangeArrowheads="1"/>
          </p:cNvSpPr>
          <p:nvPr/>
        </p:nvSpPr>
        <p:spPr bwMode="auto">
          <a:xfrm>
            <a:off x="2411413" y="260350"/>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84996" name="Line 4">
            <a:extLst>
              <a:ext uri="{FF2B5EF4-FFF2-40B4-BE49-F238E27FC236}">
                <a16:creationId xmlns:a16="http://schemas.microsoft.com/office/drawing/2014/main" id="{2B108CC9-7271-33FF-D11F-94D0E849E532}"/>
              </a:ext>
            </a:extLst>
          </p:cNvPr>
          <p:cNvSpPr>
            <a:spLocks noChangeShapeType="1"/>
          </p:cNvSpPr>
          <p:nvPr/>
        </p:nvSpPr>
        <p:spPr bwMode="auto">
          <a:xfrm>
            <a:off x="1366838" y="13414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7" name="Line 5">
            <a:extLst>
              <a:ext uri="{FF2B5EF4-FFF2-40B4-BE49-F238E27FC236}">
                <a16:creationId xmlns:a16="http://schemas.microsoft.com/office/drawing/2014/main" id="{2131322E-D92B-BFA2-B647-6383F8623394}"/>
              </a:ext>
            </a:extLst>
          </p:cNvPr>
          <p:cNvSpPr>
            <a:spLocks noChangeShapeType="1"/>
          </p:cNvSpPr>
          <p:nvPr/>
        </p:nvSpPr>
        <p:spPr bwMode="auto">
          <a:xfrm>
            <a:off x="1366838" y="22050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998" name="Text Box 6">
            <a:extLst>
              <a:ext uri="{FF2B5EF4-FFF2-40B4-BE49-F238E27FC236}">
                <a16:creationId xmlns:a16="http://schemas.microsoft.com/office/drawing/2014/main" id="{8B077D69-EFC8-49AC-9691-A338384D6B35}"/>
              </a:ext>
            </a:extLst>
          </p:cNvPr>
          <p:cNvSpPr txBox="1">
            <a:spLocks noChangeArrowheads="1"/>
          </p:cNvSpPr>
          <p:nvPr/>
        </p:nvSpPr>
        <p:spPr bwMode="auto">
          <a:xfrm>
            <a:off x="576263" y="2603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4999" name="Text Box 7">
            <a:extLst>
              <a:ext uri="{FF2B5EF4-FFF2-40B4-BE49-F238E27FC236}">
                <a16:creationId xmlns:a16="http://schemas.microsoft.com/office/drawing/2014/main" id="{731C0EDB-F290-AD2A-26F5-3E1135F5FFC3}"/>
              </a:ext>
            </a:extLst>
          </p:cNvPr>
          <p:cNvSpPr txBox="1">
            <a:spLocks noChangeArrowheads="1"/>
          </p:cNvSpPr>
          <p:nvPr/>
        </p:nvSpPr>
        <p:spPr bwMode="auto">
          <a:xfrm>
            <a:off x="1295400" y="9096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85000" name="Text Box 8">
            <a:extLst>
              <a:ext uri="{FF2B5EF4-FFF2-40B4-BE49-F238E27FC236}">
                <a16:creationId xmlns:a16="http://schemas.microsoft.com/office/drawing/2014/main" id="{12DA976B-8E15-EEFC-C703-798AEC729DCC}"/>
              </a:ext>
            </a:extLst>
          </p:cNvPr>
          <p:cNvSpPr txBox="1">
            <a:spLocks noChangeArrowheads="1"/>
          </p:cNvSpPr>
          <p:nvPr/>
        </p:nvSpPr>
        <p:spPr bwMode="auto">
          <a:xfrm>
            <a:off x="1295400" y="17732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85001" name="Text Box 9">
            <a:extLst>
              <a:ext uri="{FF2B5EF4-FFF2-40B4-BE49-F238E27FC236}">
                <a16:creationId xmlns:a16="http://schemas.microsoft.com/office/drawing/2014/main" id="{AE1E6823-6933-CF47-7483-EDFBE3F2090E}"/>
              </a:ext>
            </a:extLst>
          </p:cNvPr>
          <p:cNvSpPr txBox="1">
            <a:spLocks noChangeArrowheads="1"/>
          </p:cNvSpPr>
          <p:nvPr/>
        </p:nvSpPr>
        <p:spPr bwMode="auto">
          <a:xfrm>
            <a:off x="935038" y="11255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02" name="Text Box 10">
            <a:extLst>
              <a:ext uri="{FF2B5EF4-FFF2-40B4-BE49-F238E27FC236}">
                <a16:creationId xmlns:a16="http://schemas.microsoft.com/office/drawing/2014/main" id="{267D9507-F2E1-6FDD-1E57-F4CBB48818B0}"/>
              </a:ext>
            </a:extLst>
          </p:cNvPr>
          <p:cNvSpPr txBox="1">
            <a:spLocks noChangeArrowheads="1"/>
          </p:cNvSpPr>
          <p:nvPr/>
        </p:nvSpPr>
        <p:spPr bwMode="auto">
          <a:xfrm>
            <a:off x="935038" y="2060575"/>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03" name="Line 11">
            <a:extLst>
              <a:ext uri="{FF2B5EF4-FFF2-40B4-BE49-F238E27FC236}">
                <a16:creationId xmlns:a16="http://schemas.microsoft.com/office/drawing/2014/main" id="{E161C4EE-20BD-3288-9846-40E7B6A01B0B}"/>
              </a:ext>
            </a:extLst>
          </p:cNvPr>
          <p:cNvSpPr>
            <a:spLocks noChangeShapeType="1"/>
          </p:cNvSpPr>
          <p:nvPr/>
        </p:nvSpPr>
        <p:spPr bwMode="auto">
          <a:xfrm>
            <a:off x="5267325" y="6223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4" name="Text Box 12">
            <a:extLst>
              <a:ext uri="{FF2B5EF4-FFF2-40B4-BE49-F238E27FC236}">
                <a16:creationId xmlns:a16="http://schemas.microsoft.com/office/drawing/2014/main" id="{EFB2554A-6F76-9AB3-8F9D-E759EF361B0F}"/>
              </a:ext>
            </a:extLst>
          </p:cNvPr>
          <p:cNvSpPr txBox="1">
            <a:spLocks noChangeArrowheads="1"/>
          </p:cNvSpPr>
          <p:nvPr/>
        </p:nvSpPr>
        <p:spPr bwMode="auto">
          <a:xfrm>
            <a:off x="7235825" y="188913"/>
            <a:ext cx="8842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85005" name="Line 13">
            <a:extLst>
              <a:ext uri="{FF2B5EF4-FFF2-40B4-BE49-F238E27FC236}">
                <a16:creationId xmlns:a16="http://schemas.microsoft.com/office/drawing/2014/main" id="{7D68C84B-077A-943C-EC6A-5BB3328FB87C}"/>
              </a:ext>
            </a:extLst>
          </p:cNvPr>
          <p:cNvSpPr>
            <a:spLocks noChangeShapeType="1"/>
          </p:cNvSpPr>
          <p:nvPr/>
        </p:nvSpPr>
        <p:spPr bwMode="auto">
          <a:xfrm>
            <a:off x="5916613" y="1125538"/>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6" name="Line 14">
            <a:extLst>
              <a:ext uri="{FF2B5EF4-FFF2-40B4-BE49-F238E27FC236}">
                <a16:creationId xmlns:a16="http://schemas.microsoft.com/office/drawing/2014/main" id="{FBF9AB5E-ECC6-9788-3126-D9B7A0FEDCB6}"/>
              </a:ext>
            </a:extLst>
          </p:cNvPr>
          <p:cNvSpPr>
            <a:spLocks noChangeShapeType="1"/>
          </p:cNvSpPr>
          <p:nvPr/>
        </p:nvSpPr>
        <p:spPr bwMode="auto">
          <a:xfrm>
            <a:off x="5916613" y="1917700"/>
            <a:ext cx="1584325" cy="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07" name="Text Box 15">
            <a:extLst>
              <a:ext uri="{FF2B5EF4-FFF2-40B4-BE49-F238E27FC236}">
                <a16:creationId xmlns:a16="http://schemas.microsoft.com/office/drawing/2014/main" id="{0C511EB7-C09F-28FD-EE16-FCF33E9CAA27}"/>
              </a:ext>
            </a:extLst>
          </p:cNvPr>
          <p:cNvSpPr txBox="1">
            <a:spLocks noChangeArrowheads="1"/>
          </p:cNvSpPr>
          <p:nvPr/>
        </p:nvSpPr>
        <p:spPr bwMode="auto">
          <a:xfrm>
            <a:off x="5124450" y="1889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85008" name="Text Box 16">
            <a:extLst>
              <a:ext uri="{FF2B5EF4-FFF2-40B4-BE49-F238E27FC236}">
                <a16:creationId xmlns:a16="http://schemas.microsoft.com/office/drawing/2014/main" id="{E99FB71E-190C-00CA-18ED-AF9087B8F689}"/>
              </a:ext>
            </a:extLst>
          </p:cNvPr>
          <p:cNvSpPr txBox="1">
            <a:spLocks noChangeArrowheads="1"/>
          </p:cNvSpPr>
          <p:nvPr/>
        </p:nvSpPr>
        <p:spPr bwMode="auto">
          <a:xfrm>
            <a:off x="5843588" y="6937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85009" name="Text Box 17">
            <a:extLst>
              <a:ext uri="{FF2B5EF4-FFF2-40B4-BE49-F238E27FC236}">
                <a16:creationId xmlns:a16="http://schemas.microsoft.com/office/drawing/2014/main" id="{44272EA6-F82F-75C1-F342-40A6A8C25903}"/>
              </a:ext>
            </a:extLst>
          </p:cNvPr>
          <p:cNvSpPr txBox="1">
            <a:spLocks noChangeArrowheads="1"/>
          </p:cNvSpPr>
          <p:nvPr/>
        </p:nvSpPr>
        <p:spPr bwMode="auto">
          <a:xfrm>
            <a:off x="6048375" y="15573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85010" name="Text Box 18">
            <a:extLst>
              <a:ext uri="{FF2B5EF4-FFF2-40B4-BE49-F238E27FC236}">
                <a16:creationId xmlns:a16="http://schemas.microsoft.com/office/drawing/2014/main" id="{09E09BE8-7596-8D3D-E24A-CA448F6F05DD}"/>
              </a:ext>
            </a:extLst>
          </p:cNvPr>
          <p:cNvSpPr txBox="1">
            <a:spLocks noChangeArrowheads="1"/>
          </p:cNvSpPr>
          <p:nvPr/>
        </p:nvSpPr>
        <p:spPr bwMode="auto">
          <a:xfrm>
            <a:off x="7500938" y="9096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85011" name="Text Box 19">
            <a:extLst>
              <a:ext uri="{FF2B5EF4-FFF2-40B4-BE49-F238E27FC236}">
                <a16:creationId xmlns:a16="http://schemas.microsoft.com/office/drawing/2014/main" id="{DC081D4B-201D-7DBB-3073-A9EF5F0B4837}"/>
              </a:ext>
            </a:extLst>
          </p:cNvPr>
          <p:cNvSpPr txBox="1">
            <a:spLocks noChangeArrowheads="1"/>
          </p:cNvSpPr>
          <p:nvPr/>
        </p:nvSpPr>
        <p:spPr bwMode="auto">
          <a:xfrm>
            <a:off x="7572375" y="17018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85012" name="Oval 20">
            <a:extLst>
              <a:ext uri="{FF2B5EF4-FFF2-40B4-BE49-F238E27FC236}">
                <a16:creationId xmlns:a16="http://schemas.microsoft.com/office/drawing/2014/main" id="{470D2548-79EE-41BA-08C0-AD15769B22B7}"/>
              </a:ext>
            </a:extLst>
          </p:cNvPr>
          <p:cNvSpPr>
            <a:spLocks noChangeArrowheads="1"/>
          </p:cNvSpPr>
          <p:nvPr/>
        </p:nvSpPr>
        <p:spPr bwMode="auto">
          <a:xfrm>
            <a:off x="6202363" y="22050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13" name="Oval 21">
            <a:extLst>
              <a:ext uri="{FF2B5EF4-FFF2-40B4-BE49-F238E27FC236}">
                <a16:creationId xmlns:a16="http://schemas.microsoft.com/office/drawing/2014/main" id="{476FD34D-1F0B-907D-1F4C-8F6C7E7CC7BB}"/>
              </a:ext>
            </a:extLst>
          </p:cNvPr>
          <p:cNvSpPr>
            <a:spLocks noChangeArrowheads="1"/>
          </p:cNvSpPr>
          <p:nvPr/>
        </p:nvSpPr>
        <p:spPr bwMode="auto">
          <a:xfrm>
            <a:off x="6408738" y="24939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4" name="Oval 22">
            <a:extLst>
              <a:ext uri="{FF2B5EF4-FFF2-40B4-BE49-F238E27FC236}">
                <a16:creationId xmlns:a16="http://schemas.microsoft.com/office/drawing/2014/main" id="{B09A534A-1648-56C3-C7BC-F0947ACC3699}"/>
              </a:ext>
            </a:extLst>
          </p:cNvPr>
          <p:cNvSpPr>
            <a:spLocks noChangeArrowheads="1"/>
          </p:cNvSpPr>
          <p:nvPr/>
        </p:nvSpPr>
        <p:spPr bwMode="auto">
          <a:xfrm>
            <a:off x="6985000" y="2493963"/>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15" name="Oval 23">
            <a:extLst>
              <a:ext uri="{FF2B5EF4-FFF2-40B4-BE49-F238E27FC236}">
                <a16:creationId xmlns:a16="http://schemas.microsoft.com/office/drawing/2014/main" id="{7B45A21C-2A46-2847-BB3A-4A07FBCB0648}"/>
              </a:ext>
            </a:extLst>
          </p:cNvPr>
          <p:cNvSpPr>
            <a:spLocks noChangeArrowheads="1"/>
          </p:cNvSpPr>
          <p:nvPr/>
        </p:nvSpPr>
        <p:spPr bwMode="auto">
          <a:xfrm>
            <a:off x="6489700" y="29972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16" name="Oval 24">
            <a:extLst>
              <a:ext uri="{FF2B5EF4-FFF2-40B4-BE49-F238E27FC236}">
                <a16:creationId xmlns:a16="http://schemas.microsoft.com/office/drawing/2014/main" id="{1A972278-EBD7-474A-C1AF-CB511655A2EC}"/>
              </a:ext>
            </a:extLst>
          </p:cNvPr>
          <p:cNvSpPr>
            <a:spLocks noChangeArrowheads="1"/>
          </p:cNvSpPr>
          <p:nvPr/>
        </p:nvSpPr>
        <p:spPr bwMode="auto">
          <a:xfrm>
            <a:off x="6994525" y="29257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17" name="Text Box 25">
            <a:extLst>
              <a:ext uri="{FF2B5EF4-FFF2-40B4-BE49-F238E27FC236}">
                <a16:creationId xmlns:a16="http://schemas.microsoft.com/office/drawing/2014/main" id="{2A6553FB-4BC2-4FB7-8F1E-374B89D512B2}"/>
              </a:ext>
            </a:extLst>
          </p:cNvPr>
          <p:cNvSpPr txBox="1">
            <a:spLocks noChangeArrowheads="1"/>
          </p:cNvSpPr>
          <p:nvPr/>
        </p:nvSpPr>
        <p:spPr bwMode="auto">
          <a:xfrm>
            <a:off x="6623050" y="37893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85018" name="Text Box 26">
            <a:extLst>
              <a:ext uri="{FF2B5EF4-FFF2-40B4-BE49-F238E27FC236}">
                <a16:creationId xmlns:a16="http://schemas.microsoft.com/office/drawing/2014/main" id="{B3FEA8B7-55AB-9D03-5A54-6B81C5628929}"/>
              </a:ext>
            </a:extLst>
          </p:cNvPr>
          <p:cNvSpPr txBox="1">
            <a:spLocks noChangeArrowheads="1"/>
          </p:cNvSpPr>
          <p:nvPr/>
        </p:nvSpPr>
        <p:spPr bwMode="auto">
          <a:xfrm>
            <a:off x="6562725" y="40052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19" name="Oval 27">
            <a:extLst>
              <a:ext uri="{FF2B5EF4-FFF2-40B4-BE49-F238E27FC236}">
                <a16:creationId xmlns:a16="http://schemas.microsoft.com/office/drawing/2014/main" id="{379B4FCD-94F0-CB94-F225-3D79C3E71AB5}"/>
              </a:ext>
            </a:extLst>
          </p:cNvPr>
          <p:cNvSpPr>
            <a:spLocks noChangeArrowheads="1"/>
          </p:cNvSpPr>
          <p:nvPr/>
        </p:nvSpPr>
        <p:spPr bwMode="auto">
          <a:xfrm>
            <a:off x="1366838" y="24209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20" name="Oval 28">
            <a:extLst>
              <a:ext uri="{FF2B5EF4-FFF2-40B4-BE49-F238E27FC236}">
                <a16:creationId xmlns:a16="http://schemas.microsoft.com/office/drawing/2014/main" id="{3435F1BE-2710-5FAB-2720-AB69C6706BCE}"/>
              </a:ext>
            </a:extLst>
          </p:cNvPr>
          <p:cNvSpPr>
            <a:spLocks noChangeArrowheads="1"/>
          </p:cNvSpPr>
          <p:nvPr/>
        </p:nvSpPr>
        <p:spPr bwMode="auto">
          <a:xfrm>
            <a:off x="1582738" y="27813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85021" name="Oval 29">
            <a:extLst>
              <a:ext uri="{FF2B5EF4-FFF2-40B4-BE49-F238E27FC236}">
                <a16:creationId xmlns:a16="http://schemas.microsoft.com/office/drawing/2014/main" id="{F76515D0-0A04-DDA9-AEA1-D87FE07B65E6}"/>
              </a:ext>
            </a:extLst>
          </p:cNvPr>
          <p:cNvSpPr>
            <a:spLocks noChangeArrowheads="1"/>
          </p:cNvSpPr>
          <p:nvPr/>
        </p:nvSpPr>
        <p:spPr bwMode="auto">
          <a:xfrm>
            <a:off x="1654175" y="32131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2" name="Oval 30">
            <a:extLst>
              <a:ext uri="{FF2B5EF4-FFF2-40B4-BE49-F238E27FC236}">
                <a16:creationId xmlns:a16="http://schemas.microsoft.com/office/drawing/2014/main" id="{24FE2892-A932-D4CE-4547-3B2502ED98FC}"/>
              </a:ext>
            </a:extLst>
          </p:cNvPr>
          <p:cNvSpPr>
            <a:spLocks noChangeArrowheads="1"/>
          </p:cNvSpPr>
          <p:nvPr/>
        </p:nvSpPr>
        <p:spPr bwMode="auto">
          <a:xfrm>
            <a:off x="2159000" y="31416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85023" name="Text Box 31">
            <a:extLst>
              <a:ext uri="{FF2B5EF4-FFF2-40B4-BE49-F238E27FC236}">
                <a16:creationId xmlns:a16="http://schemas.microsoft.com/office/drawing/2014/main" id="{77A90CE1-DF19-D54B-DE95-336729E7AC2D}"/>
              </a:ext>
            </a:extLst>
          </p:cNvPr>
          <p:cNvSpPr txBox="1">
            <a:spLocks noChangeArrowheads="1"/>
          </p:cNvSpPr>
          <p:nvPr/>
        </p:nvSpPr>
        <p:spPr bwMode="auto">
          <a:xfrm>
            <a:off x="1703388" y="4005263"/>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85024" name="Text Box 32">
            <a:extLst>
              <a:ext uri="{FF2B5EF4-FFF2-40B4-BE49-F238E27FC236}">
                <a16:creationId xmlns:a16="http://schemas.microsoft.com/office/drawing/2014/main" id="{31F09EDB-4244-3CAD-C8B8-426A66CEC917}"/>
              </a:ext>
            </a:extLst>
          </p:cNvPr>
          <p:cNvSpPr txBox="1">
            <a:spLocks noChangeArrowheads="1"/>
          </p:cNvSpPr>
          <p:nvPr/>
        </p:nvSpPr>
        <p:spPr bwMode="auto">
          <a:xfrm>
            <a:off x="1655763" y="42211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85025" name="Oval 33">
            <a:extLst>
              <a:ext uri="{FF2B5EF4-FFF2-40B4-BE49-F238E27FC236}">
                <a16:creationId xmlns:a16="http://schemas.microsoft.com/office/drawing/2014/main" id="{90CD722B-352C-624D-D107-1E55A159F1C9}"/>
              </a:ext>
            </a:extLst>
          </p:cNvPr>
          <p:cNvSpPr>
            <a:spLocks noChangeArrowheads="1"/>
          </p:cNvSpPr>
          <p:nvPr/>
        </p:nvSpPr>
        <p:spPr bwMode="auto">
          <a:xfrm>
            <a:off x="2087563" y="2709863"/>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85026" name="Line 34">
            <a:extLst>
              <a:ext uri="{FF2B5EF4-FFF2-40B4-BE49-F238E27FC236}">
                <a16:creationId xmlns:a16="http://schemas.microsoft.com/office/drawing/2014/main" id="{9236BACE-B394-101E-BAB6-E08869205804}"/>
              </a:ext>
            </a:extLst>
          </p:cNvPr>
          <p:cNvSpPr>
            <a:spLocks noChangeShapeType="1"/>
          </p:cNvSpPr>
          <p:nvPr/>
        </p:nvSpPr>
        <p:spPr bwMode="auto">
          <a:xfrm flipV="1">
            <a:off x="2951163" y="1125538"/>
            <a:ext cx="2952750" cy="215900"/>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7" name="Line 35">
            <a:extLst>
              <a:ext uri="{FF2B5EF4-FFF2-40B4-BE49-F238E27FC236}">
                <a16:creationId xmlns:a16="http://schemas.microsoft.com/office/drawing/2014/main" id="{CAE45530-9DA9-3FAB-8368-5D4DA2B5A417}"/>
              </a:ext>
            </a:extLst>
          </p:cNvPr>
          <p:cNvSpPr>
            <a:spLocks noChangeShapeType="1"/>
          </p:cNvSpPr>
          <p:nvPr/>
        </p:nvSpPr>
        <p:spPr bwMode="auto">
          <a:xfrm flipV="1">
            <a:off x="2951163" y="1917700"/>
            <a:ext cx="3024187" cy="287338"/>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28" name="Text Box 36">
            <a:extLst>
              <a:ext uri="{FF2B5EF4-FFF2-40B4-BE49-F238E27FC236}">
                <a16:creationId xmlns:a16="http://schemas.microsoft.com/office/drawing/2014/main" id="{AB1021DD-FCC5-9506-F699-66677C0423D7}"/>
              </a:ext>
            </a:extLst>
          </p:cNvPr>
          <p:cNvSpPr txBox="1">
            <a:spLocks noChangeArrowheads="1"/>
          </p:cNvSpPr>
          <p:nvPr/>
        </p:nvSpPr>
        <p:spPr bwMode="auto">
          <a:xfrm>
            <a:off x="4464050" y="1268413"/>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0.24 MeV</a:t>
            </a:r>
            <a:r>
              <a:rPr lang="en-US" altLang="ja-JP" sz="1600">
                <a:ea typeface="ＭＳ 明朝" panose="02020609040205080304" pitchFamily="17" charset="-128"/>
              </a:rPr>
              <a:t>)</a:t>
            </a:r>
          </a:p>
        </p:txBody>
      </p:sp>
      <p:sp>
        <p:nvSpPr>
          <p:cNvPr id="85029" name="Text Box 37">
            <a:extLst>
              <a:ext uri="{FF2B5EF4-FFF2-40B4-BE49-F238E27FC236}">
                <a16:creationId xmlns:a16="http://schemas.microsoft.com/office/drawing/2014/main" id="{119C7D99-67B1-0C83-ACE5-1AA78FE901F5}"/>
              </a:ext>
            </a:extLst>
          </p:cNvPr>
          <p:cNvSpPr txBox="1">
            <a:spLocks noChangeArrowheads="1"/>
          </p:cNvSpPr>
          <p:nvPr/>
        </p:nvSpPr>
        <p:spPr bwMode="auto">
          <a:xfrm>
            <a:off x="4679950" y="2133600"/>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Exp: 0.35 MeV</a:t>
            </a:r>
            <a:r>
              <a:rPr lang="en-US" altLang="ja-JP" sz="1600">
                <a:ea typeface="ＭＳ 明朝" panose="02020609040205080304" pitchFamily="17" charset="-128"/>
              </a:rPr>
              <a:t>)</a:t>
            </a:r>
          </a:p>
        </p:txBody>
      </p:sp>
      <p:sp>
        <p:nvSpPr>
          <p:cNvPr id="85030" name="Text Box 38">
            <a:extLst>
              <a:ext uri="{FF2B5EF4-FFF2-40B4-BE49-F238E27FC236}">
                <a16:creationId xmlns:a16="http://schemas.microsoft.com/office/drawing/2014/main" id="{6D723309-6751-FB8D-4DD2-B2510D10FF9B}"/>
              </a:ext>
            </a:extLst>
          </p:cNvPr>
          <p:cNvSpPr txBox="1">
            <a:spLocks noChangeArrowheads="1"/>
          </p:cNvSpPr>
          <p:nvPr/>
        </p:nvSpPr>
        <p:spPr bwMode="auto">
          <a:xfrm>
            <a:off x="2376488" y="2276475"/>
            <a:ext cx="248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a:ea typeface="ＭＳ 明朝" panose="02020609040205080304" pitchFamily="17" charset="-128"/>
              </a:rPr>
              <a:t>(</a:t>
            </a:r>
            <a:r>
              <a:rPr lang="en-US" altLang="ja-JP" sz="1600" b="1">
                <a:solidFill>
                  <a:srgbClr val="CC0000"/>
                </a:solidFill>
                <a:ea typeface="ＭＳ 明朝" panose="02020609040205080304" pitchFamily="17" charset="-128"/>
              </a:rPr>
              <a:t>cal. 0.07</a:t>
            </a:r>
            <a:r>
              <a:rPr lang="en-US" altLang="ja-JP" sz="1600">
                <a:ea typeface="ＭＳ 明朝" panose="02020609040205080304" pitchFamily="17" charset="-128"/>
              </a:rPr>
              <a:t> </a:t>
            </a:r>
            <a:r>
              <a:rPr lang="en-US" altLang="ja-JP" sz="1600">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1" name="Text Box 39">
            <a:extLst>
              <a:ext uri="{FF2B5EF4-FFF2-40B4-BE49-F238E27FC236}">
                <a16:creationId xmlns:a16="http://schemas.microsoft.com/office/drawing/2014/main" id="{7A3B21C2-9CFD-07C1-D052-F4297D2CB563}"/>
              </a:ext>
            </a:extLst>
          </p:cNvPr>
          <p:cNvSpPr txBox="1">
            <a:spLocks noChangeArrowheads="1"/>
          </p:cNvSpPr>
          <p:nvPr/>
        </p:nvSpPr>
        <p:spPr bwMode="auto">
          <a:xfrm>
            <a:off x="1943100" y="1412875"/>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b="1">
                <a:solidFill>
                  <a:schemeClr val="tx2"/>
                </a:solidFill>
                <a:ea typeface="ＭＳ 明朝" panose="02020609040205080304" pitchFamily="17" charset="-128"/>
              </a:rPr>
              <a:t>(</a:t>
            </a:r>
            <a:r>
              <a:rPr lang="en-US" altLang="ja-JP" sz="1600" b="1">
                <a:solidFill>
                  <a:srgbClr val="CC0000"/>
                </a:solidFill>
                <a:ea typeface="ＭＳ 明朝" panose="02020609040205080304" pitchFamily="17" charset="-128"/>
              </a:rPr>
              <a:t>cal: -0.01</a:t>
            </a:r>
            <a:r>
              <a:rPr lang="en-US" altLang="ja-JP" sz="1600">
                <a:ea typeface="ＭＳ 明朝" panose="02020609040205080304" pitchFamily="17" charset="-128"/>
              </a:rPr>
              <a:t> </a:t>
            </a:r>
            <a:r>
              <a:rPr lang="en-US" altLang="ja-JP" sz="1600" b="1">
                <a:solidFill>
                  <a:srgbClr val="CC0000"/>
                </a:solidFill>
                <a:ea typeface="ＭＳ 明朝" panose="02020609040205080304" pitchFamily="17" charset="-128"/>
              </a:rPr>
              <a:t>MeV</a:t>
            </a:r>
            <a:r>
              <a:rPr lang="en-US" altLang="ja-JP" sz="1600">
                <a:ea typeface="ＭＳ 明朝" panose="02020609040205080304" pitchFamily="17" charset="-128"/>
              </a:rPr>
              <a:t>(NSC97e))</a:t>
            </a:r>
          </a:p>
        </p:txBody>
      </p:sp>
      <p:sp>
        <p:nvSpPr>
          <p:cNvPr id="85033" name="Text Box 41">
            <a:extLst>
              <a:ext uri="{FF2B5EF4-FFF2-40B4-BE49-F238E27FC236}">
                <a16:creationId xmlns:a16="http://schemas.microsoft.com/office/drawing/2014/main" id="{21D44998-7323-8478-FDA5-FE07390B919B}"/>
              </a:ext>
            </a:extLst>
          </p:cNvPr>
          <p:cNvSpPr txBox="1">
            <a:spLocks noChangeArrowheads="1"/>
          </p:cNvSpPr>
          <p:nvPr/>
        </p:nvSpPr>
        <p:spPr bwMode="auto">
          <a:xfrm>
            <a:off x="1258888" y="4797425"/>
            <a:ext cx="6602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There has been exist NO YN interaction to reproduce the data.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958629-EFC4-9F66-FB8F-705EAD3CE913}"/>
              </a:ext>
            </a:extLst>
          </p:cNvPr>
          <p:cNvPicPr>
            <a:picLocks noGrp="1" noChangeAspect="1" noChangeArrowheads="1"/>
          </p:cNvPicPr>
          <p:nvPr>
            <p:ph idx="1"/>
          </p:nvPr>
        </p:nvPicPr>
        <p:blipFill>
          <a:blip r:embed="rId2" cstate="print"/>
          <a:srcRect/>
          <a:stretch>
            <a:fillRect/>
          </a:stretch>
        </p:blipFill>
        <p:spPr bwMode="auto">
          <a:xfrm>
            <a:off x="1090612" y="28738"/>
            <a:ext cx="6361708" cy="3933642"/>
          </a:xfrm>
          <a:prstGeom prst="rect">
            <a:avLst/>
          </a:prstGeom>
          <a:noFill/>
          <a:ln w="9525">
            <a:noFill/>
            <a:miter lim="800000"/>
            <a:headEnd/>
            <a:tailEnd/>
          </a:ln>
        </p:spPr>
      </p:pic>
      <p:sp>
        <p:nvSpPr>
          <p:cNvPr id="5" name="テキスト ボックス 4">
            <a:extLst>
              <a:ext uri="{FF2B5EF4-FFF2-40B4-BE49-F238E27FC236}">
                <a16:creationId xmlns:a16="http://schemas.microsoft.com/office/drawing/2014/main" id="{64136E13-10A7-F867-9122-1BF38D932455}"/>
              </a:ext>
            </a:extLst>
          </p:cNvPr>
          <p:cNvSpPr txBox="1"/>
          <p:nvPr/>
        </p:nvSpPr>
        <p:spPr>
          <a:xfrm>
            <a:off x="3635896" y="3795542"/>
            <a:ext cx="4827475" cy="369332"/>
          </a:xfrm>
          <a:prstGeom prst="rect">
            <a:avLst/>
          </a:prstGeom>
          <a:noFill/>
        </p:spPr>
        <p:txBody>
          <a:bodyPr wrap="none" rtlCol="0">
            <a:spAutoFit/>
          </a:bodyPr>
          <a:lstStyle/>
          <a:p>
            <a:r>
              <a:rPr kumimoji="1" lang="en-US" altLang="ja-JP" dirty="0"/>
              <a:t>T. O. Yamamoto, Phys. Rev. Lett.115, 2225 (2015).</a:t>
            </a:r>
            <a:endParaRPr kumimoji="1" lang="ja-JP" altLang="en-US" dirty="0"/>
          </a:p>
        </p:txBody>
      </p:sp>
      <p:sp>
        <p:nvSpPr>
          <p:cNvPr id="6" name="テキスト ボックス 5">
            <a:extLst>
              <a:ext uri="{FF2B5EF4-FFF2-40B4-BE49-F238E27FC236}">
                <a16:creationId xmlns:a16="http://schemas.microsoft.com/office/drawing/2014/main" id="{6E2E57FF-ED91-957F-33F3-190E6C273D50}"/>
              </a:ext>
            </a:extLst>
          </p:cNvPr>
          <p:cNvSpPr txBox="1"/>
          <p:nvPr/>
        </p:nvSpPr>
        <p:spPr>
          <a:xfrm>
            <a:off x="395535" y="5000569"/>
            <a:ext cx="8266558" cy="707886"/>
          </a:xfrm>
          <a:prstGeom prst="rect">
            <a:avLst/>
          </a:prstGeom>
          <a:noFill/>
        </p:spPr>
        <p:txBody>
          <a:bodyPr wrap="none" rtlCol="0">
            <a:spAutoFit/>
          </a:bodyPr>
          <a:lstStyle/>
          <a:p>
            <a:r>
              <a:rPr lang="en-US" altLang="ja-JP" sz="2000" dirty="0"/>
              <a:t>Still it is difficult to reproduce the data for the study of CSB which is related to</a:t>
            </a:r>
          </a:p>
          <a:p>
            <a:r>
              <a:rPr lang="en-US" altLang="ja-JP" sz="2000" dirty="0"/>
              <a:t>ΛN-ΣN coupling. We need more data related to ΛN-ΣN coupling. </a:t>
            </a:r>
            <a:endParaRPr kumimoji="1" lang="ja-JP" altLang="en-US" sz="2000" dirty="0"/>
          </a:p>
        </p:txBody>
      </p:sp>
      <p:sp>
        <p:nvSpPr>
          <p:cNvPr id="2" name="テキスト ボックス 1">
            <a:extLst>
              <a:ext uri="{FF2B5EF4-FFF2-40B4-BE49-F238E27FC236}">
                <a16:creationId xmlns:a16="http://schemas.microsoft.com/office/drawing/2014/main" id="{B52B3F07-4643-24E1-A96A-BE01D2794886}"/>
              </a:ext>
            </a:extLst>
          </p:cNvPr>
          <p:cNvSpPr txBox="1"/>
          <p:nvPr/>
        </p:nvSpPr>
        <p:spPr>
          <a:xfrm>
            <a:off x="5796136" y="2852936"/>
            <a:ext cx="979627" cy="369332"/>
          </a:xfrm>
          <a:prstGeom prst="rect">
            <a:avLst/>
          </a:prstGeom>
          <a:noFill/>
        </p:spPr>
        <p:txBody>
          <a:bodyPr wrap="none" rtlCol="0">
            <a:spAutoFit/>
          </a:bodyPr>
          <a:lstStyle/>
          <a:p>
            <a:r>
              <a:rPr kumimoji="1" lang="en-US" altLang="ja-JP" dirty="0"/>
              <a:t>Old data</a:t>
            </a:r>
            <a:endParaRPr kumimoji="1" lang="ja-JP" altLang="en-US" dirty="0"/>
          </a:p>
        </p:txBody>
      </p:sp>
      <p:sp>
        <p:nvSpPr>
          <p:cNvPr id="3" name="テキスト ボックス 2">
            <a:extLst>
              <a:ext uri="{FF2B5EF4-FFF2-40B4-BE49-F238E27FC236}">
                <a16:creationId xmlns:a16="http://schemas.microsoft.com/office/drawing/2014/main" id="{CC8FF4C4-CE22-EB39-8979-2DA94D3F811B}"/>
              </a:ext>
            </a:extLst>
          </p:cNvPr>
          <p:cNvSpPr txBox="1"/>
          <p:nvPr/>
        </p:nvSpPr>
        <p:spPr>
          <a:xfrm>
            <a:off x="4185419" y="2924944"/>
            <a:ext cx="1081065" cy="369332"/>
          </a:xfrm>
          <a:prstGeom prst="rect">
            <a:avLst/>
          </a:prstGeom>
          <a:noFill/>
        </p:spPr>
        <p:txBody>
          <a:bodyPr wrap="none" rtlCol="0">
            <a:spAutoFit/>
          </a:bodyPr>
          <a:lstStyle/>
          <a:p>
            <a:r>
              <a:rPr kumimoji="1" lang="en-US" altLang="ja-JP" dirty="0">
                <a:solidFill>
                  <a:srgbClr val="FF0000"/>
                </a:solidFill>
              </a:rPr>
              <a:t>New data</a:t>
            </a:r>
            <a:endParaRPr kumimoji="1" lang="ja-JP" altLang="en-US" dirty="0">
              <a:solidFill>
                <a:srgbClr val="FF0000"/>
              </a:solidFill>
            </a:endParaRPr>
          </a:p>
        </p:txBody>
      </p:sp>
      <p:sp>
        <p:nvSpPr>
          <p:cNvPr id="7" name="テキスト ボックス 6">
            <a:extLst>
              <a:ext uri="{FF2B5EF4-FFF2-40B4-BE49-F238E27FC236}">
                <a16:creationId xmlns:a16="http://schemas.microsoft.com/office/drawing/2014/main" id="{05D4D85F-15A2-B208-975E-DE4D8FBDBB32}"/>
              </a:ext>
            </a:extLst>
          </p:cNvPr>
          <p:cNvSpPr txBox="1"/>
          <p:nvPr/>
        </p:nvSpPr>
        <p:spPr>
          <a:xfrm>
            <a:off x="4572000" y="4575027"/>
            <a:ext cx="4175374" cy="369332"/>
          </a:xfrm>
          <a:prstGeom prst="rect">
            <a:avLst/>
          </a:prstGeom>
          <a:noFill/>
        </p:spPr>
        <p:txBody>
          <a:bodyPr wrap="none" rtlCol="0">
            <a:spAutoFit/>
          </a:bodyPr>
          <a:lstStyle/>
          <a:p>
            <a:r>
              <a:rPr kumimoji="1" lang="en-US" altLang="ja-JP" dirty="0"/>
              <a:t>M.  Schafer et al., PRC106, L031001(2022)</a:t>
            </a:r>
            <a:endParaRPr kumimoji="1" lang="ja-JP" altLang="en-US" dirty="0"/>
          </a:p>
        </p:txBody>
      </p:sp>
    </p:spTree>
    <p:extLst>
      <p:ext uri="{BB962C8B-B14F-4D97-AF65-F5344CB8AC3E}">
        <p14:creationId xmlns:p14="http://schemas.microsoft.com/office/powerpoint/2010/main" val="154195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611560" y="0"/>
            <a:ext cx="5472608" cy="40466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Picture 25" descr="hyperchart-nrich-La2"/>
          <p:cNvPicPr>
            <a:picLocks noChangeAspect="1" noChangeArrowheads="1"/>
          </p:cNvPicPr>
          <p:nvPr/>
        </p:nvPicPr>
        <p:blipFill>
          <a:blip r:embed="rId3" cstate="print"/>
          <a:srcRect/>
          <a:stretch>
            <a:fillRect/>
          </a:stretch>
        </p:blipFill>
        <p:spPr bwMode="auto">
          <a:xfrm>
            <a:off x="179512" y="1628800"/>
            <a:ext cx="4859338" cy="3065462"/>
          </a:xfrm>
          <a:prstGeom prst="rect">
            <a:avLst/>
          </a:prstGeom>
          <a:noFill/>
          <a:ln w="9525">
            <a:noFill/>
            <a:miter lim="800000"/>
            <a:headEnd/>
            <a:tailEnd/>
          </a:ln>
        </p:spPr>
      </p:pic>
      <p:pic>
        <p:nvPicPr>
          <p:cNvPr id="177" name="Picture 24" descr="hyperchart-nrich-La1"/>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943100" y="1938362"/>
            <a:ext cx="2447925" cy="1962150"/>
          </a:xfrm>
          <a:prstGeom prst="rect">
            <a:avLst/>
          </a:prstGeom>
          <a:noFill/>
          <a:ln w="9525">
            <a:noFill/>
            <a:miter lim="800000"/>
            <a:headEnd/>
            <a:tailEnd/>
          </a:ln>
        </p:spPr>
      </p:pic>
      <p:pic>
        <p:nvPicPr>
          <p:cNvPr id="178" name="Picture 26" descr="hyperchart-nrich-La31"/>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44688" y="1936775"/>
            <a:ext cx="2927350" cy="2443162"/>
          </a:xfrm>
          <a:prstGeom prst="rect">
            <a:avLst/>
          </a:prstGeom>
          <a:noFill/>
          <a:ln w="9525">
            <a:noFill/>
            <a:miter lim="800000"/>
            <a:headEnd/>
            <a:tailEnd/>
          </a:ln>
        </p:spPr>
      </p:pic>
      <p:pic>
        <p:nvPicPr>
          <p:cNvPr id="179" name="Picture 28" descr="hyperchart-nrich-La41"/>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297238" y="2908325"/>
            <a:ext cx="1574800" cy="500062"/>
          </a:xfrm>
          <a:prstGeom prst="rect">
            <a:avLst/>
          </a:prstGeom>
          <a:noFill/>
          <a:ln w="9525">
            <a:noFill/>
            <a:miter lim="800000"/>
            <a:headEnd/>
            <a:tailEnd/>
          </a:ln>
        </p:spPr>
      </p:pic>
      <p:pic>
        <p:nvPicPr>
          <p:cNvPr id="180" name="Picture 30" descr="hyperchart-nrich-La32"/>
          <p:cNvPicPr>
            <a:picLocks noChangeAspect="1" noChangeArrowheads="1"/>
          </p:cNvPicPr>
          <p:nvPr/>
        </p:nvPicPr>
        <p:blipFill>
          <a:blip r:embed="rId7" cstate="print">
            <a:clrChange>
              <a:clrFrom>
                <a:srgbClr val="FEFDFF"/>
              </a:clrFrom>
              <a:clrTo>
                <a:srgbClr val="FEFDFF">
                  <a:alpha val="0"/>
                </a:srgbClr>
              </a:clrTo>
            </a:clrChange>
          </a:blip>
          <a:srcRect/>
          <a:stretch>
            <a:fillRect/>
          </a:stretch>
        </p:blipFill>
        <p:spPr bwMode="auto">
          <a:xfrm>
            <a:off x="958975" y="1946300"/>
            <a:ext cx="3400425" cy="2414587"/>
          </a:xfrm>
          <a:prstGeom prst="rect">
            <a:avLst/>
          </a:prstGeom>
          <a:noFill/>
          <a:ln w="9525">
            <a:noFill/>
            <a:miter lim="800000"/>
            <a:headEnd/>
            <a:tailEnd/>
          </a:ln>
        </p:spPr>
      </p:pic>
      <p:pic>
        <p:nvPicPr>
          <p:cNvPr id="181" name="Picture 29" descr="hyperchart-nrich-La42"/>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1792413" y="1941537"/>
            <a:ext cx="3051175" cy="2449513"/>
          </a:xfrm>
          <a:prstGeom prst="rect">
            <a:avLst/>
          </a:prstGeom>
          <a:noFill/>
          <a:ln w="9525">
            <a:noFill/>
            <a:miter lim="800000"/>
            <a:headEnd/>
            <a:tailEnd/>
          </a:ln>
        </p:spPr>
      </p:pic>
      <p:grpSp>
        <p:nvGrpSpPr>
          <p:cNvPr id="2" name="Group 49"/>
          <p:cNvGrpSpPr>
            <a:grpSpLocks/>
          </p:cNvGrpSpPr>
          <p:nvPr/>
        </p:nvGrpSpPr>
        <p:grpSpPr bwMode="auto">
          <a:xfrm>
            <a:off x="1459038" y="1330350"/>
            <a:ext cx="1712912" cy="798512"/>
            <a:chOff x="1677" y="2208"/>
            <a:chExt cx="1079" cy="503"/>
          </a:xfrm>
        </p:grpSpPr>
        <p:sp>
          <p:nvSpPr>
            <p:cNvPr id="183" name="Rectangle 40"/>
            <p:cNvSpPr>
              <a:spLocks noChangeArrowheads="1"/>
            </p:cNvSpPr>
            <p:nvPr/>
          </p:nvSpPr>
          <p:spPr bwMode="auto">
            <a:xfrm>
              <a:off x="2210" y="2217"/>
              <a:ext cx="546" cy="220"/>
            </a:xfrm>
            <a:prstGeom prst="rect">
              <a:avLst/>
            </a:prstGeom>
            <a:solidFill>
              <a:srgbClr val="FFCCFF"/>
            </a:solidFill>
            <a:ln w="12700" algn="ctr">
              <a:solidFill>
                <a:srgbClr val="FF3399"/>
              </a:solidFill>
              <a:miter lim="800000"/>
              <a:headEnd/>
              <a:tailEnd/>
            </a:ln>
            <a:effectLst/>
          </p:spPr>
          <p:txBody>
            <a:bodyPr wrap="none">
              <a:spAutoFit/>
            </a:bodyPr>
            <a:lstStyle/>
            <a:p>
              <a:pPr eaLnBrk="1" hangingPunct="1"/>
              <a:r>
                <a:rPr lang="en-US" altLang="ja-JP" sz="1600" b="1">
                  <a:solidFill>
                    <a:srgbClr val="DE0864"/>
                  </a:solidFill>
                  <a:latin typeface="Arial" pitchFamily="34" charset="0"/>
                </a:rPr>
                <a:t>(</a:t>
              </a:r>
              <a:r>
                <a:rPr lang="en-US" altLang="ja-JP" sz="1600" b="1">
                  <a:solidFill>
                    <a:srgbClr val="DE0864"/>
                  </a:solidFill>
                  <a:latin typeface="Symbol" pitchFamily="18" charset="2"/>
                </a:rPr>
                <a:t>p</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 ,K</a:t>
              </a:r>
              <a:r>
                <a:rPr lang="en-US" altLang="ja-JP" sz="1600" b="1" baseline="30000">
                  <a:solidFill>
                    <a:srgbClr val="DE0864"/>
                  </a:solidFill>
                  <a:latin typeface="Arial" pitchFamily="34" charset="0"/>
                </a:rPr>
                <a:t>+</a:t>
              </a:r>
              <a:r>
                <a:rPr lang="en-US" altLang="ja-JP" sz="1600" b="1">
                  <a:solidFill>
                    <a:srgbClr val="DE0864"/>
                  </a:solidFill>
                  <a:latin typeface="Arial" pitchFamily="34" charset="0"/>
                </a:rPr>
                <a:t>)</a:t>
              </a:r>
            </a:p>
          </p:txBody>
        </p:sp>
        <p:sp>
          <p:nvSpPr>
            <p:cNvPr id="184" name="Rectangle 42"/>
            <p:cNvSpPr>
              <a:spLocks noChangeArrowheads="1"/>
            </p:cNvSpPr>
            <p:nvPr/>
          </p:nvSpPr>
          <p:spPr bwMode="auto">
            <a:xfrm>
              <a:off x="1677" y="2208"/>
              <a:ext cx="490" cy="220"/>
            </a:xfrm>
            <a:prstGeom prst="rect">
              <a:avLst/>
            </a:prstGeom>
            <a:solidFill>
              <a:srgbClr val="CCCCFF"/>
            </a:solidFill>
            <a:ln w="12700" algn="ctr">
              <a:solidFill>
                <a:srgbClr val="0A50DC"/>
              </a:solidFill>
              <a:miter lim="800000"/>
              <a:headEnd/>
              <a:tailEnd/>
            </a:ln>
            <a:effectLst/>
          </p:spPr>
          <p:txBody>
            <a:bodyPr wrap="none">
              <a:spAutoFit/>
            </a:bodyPr>
            <a:lstStyle/>
            <a:p>
              <a:pPr eaLnBrk="1" hangingPunct="1"/>
              <a:r>
                <a:rPr lang="en-US" altLang="ja-JP" sz="1600" b="1">
                  <a:solidFill>
                    <a:srgbClr val="0A50DC"/>
                  </a:solidFill>
                  <a:latin typeface="Arial" pitchFamily="34" charset="0"/>
                </a:rPr>
                <a:t>(K</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r>
                <a:rPr lang="en-US" altLang="ja-JP" sz="1600" b="1" baseline="30000">
                  <a:solidFill>
                    <a:srgbClr val="0A50DC"/>
                  </a:solidFill>
                  <a:latin typeface="Arial" pitchFamily="34" charset="0"/>
                </a:rPr>
                <a:t> </a:t>
              </a:r>
              <a:r>
                <a:rPr lang="en-US" altLang="ja-JP" sz="1600" b="1">
                  <a:solidFill>
                    <a:srgbClr val="0A50DC"/>
                  </a:solidFill>
                  <a:latin typeface="Symbol" pitchFamily="18" charset="2"/>
                </a:rPr>
                <a:t>p</a:t>
              </a:r>
              <a:r>
                <a:rPr lang="en-US" altLang="ja-JP" sz="1600" b="1" baseline="30000">
                  <a:solidFill>
                    <a:srgbClr val="0A50DC"/>
                  </a:solidFill>
                  <a:latin typeface="Arial" pitchFamily="34" charset="0"/>
                </a:rPr>
                <a:t>-</a:t>
              </a:r>
              <a:r>
                <a:rPr lang="en-US" altLang="ja-JP" sz="1600" b="1">
                  <a:solidFill>
                    <a:srgbClr val="0A50DC"/>
                  </a:solidFill>
                  <a:latin typeface="Arial" pitchFamily="34" charset="0"/>
                </a:rPr>
                <a:t>)</a:t>
              </a:r>
            </a:p>
          </p:txBody>
        </p:sp>
        <p:sp>
          <p:nvSpPr>
            <p:cNvPr id="185" name="Line 43"/>
            <p:cNvSpPr>
              <a:spLocks noChangeShapeType="1"/>
            </p:cNvSpPr>
            <p:nvPr/>
          </p:nvSpPr>
          <p:spPr bwMode="auto">
            <a:xfrm>
              <a:off x="1956" y="2432"/>
              <a:ext cx="442" cy="232"/>
            </a:xfrm>
            <a:prstGeom prst="line">
              <a:avLst/>
            </a:prstGeom>
            <a:noFill/>
            <a:ln w="12700">
              <a:solidFill>
                <a:srgbClr val="0A50DC"/>
              </a:solidFill>
              <a:round/>
              <a:headEnd/>
              <a:tailEnd/>
            </a:ln>
            <a:effectLst/>
          </p:spPr>
          <p:txBody>
            <a:bodyPr/>
            <a:lstStyle/>
            <a:p>
              <a:endParaRPr lang="ja-JP" altLang="en-US"/>
            </a:p>
          </p:txBody>
        </p:sp>
        <p:sp>
          <p:nvSpPr>
            <p:cNvPr id="186" name="Line 44"/>
            <p:cNvSpPr>
              <a:spLocks noChangeShapeType="1"/>
            </p:cNvSpPr>
            <p:nvPr/>
          </p:nvSpPr>
          <p:spPr bwMode="auto">
            <a:xfrm>
              <a:off x="2356" y="2436"/>
              <a:ext cx="150" cy="275"/>
            </a:xfrm>
            <a:prstGeom prst="line">
              <a:avLst/>
            </a:prstGeom>
            <a:noFill/>
            <a:ln w="12700">
              <a:solidFill>
                <a:srgbClr val="FF3399"/>
              </a:solidFill>
              <a:round/>
              <a:headEnd/>
              <a:tailEnd/>
            </a:ln>
            <a:effectLst/>
          </p:spPr>
          <p:txBody>
            <a:bodyPr/>
            <a:lstStyle/>
            <a:p>
              <a:endParaRPr lang="ja-JP" altLang="en-US"/>
            </a:p>
          </p:txBody>
        </p:sp>
      </p:grpSp>
      <p:grpSp>
        <p:nvGrpSpPr>
          <p:cNvPr id="3" name="グループ化 4"/>
          <p:cNvGrpSpPr>
            <a:grpSpLocks/>
          </p:cNvGrpSpPr>
          <p:nvPr/>
        </p:nvGrpSpPr>
        <p:grpSpPr bwMode="auto">
          <a:xfrm>
            <a:off x="4799138" y="2975000"/>
            <a:ext cx="493712" cy="463550"/>
            <a:chOff x="5561013" y="5113408"/>
            <a:chExt cx="497580" cy="424659"/>
          </a:xfrm>
        </p:grpSpPr>
        <p:sp>
          <p:nvSpPr>
            <p:cNvPr id="188" name="正方形/長方形 1"/>
            <p:cNvSpPr>
              <a:spLocks noChangeArrowheads="1"/>
            </p:cNvSpPr>
            <p:nvPr/>
          </p:nvSpPr>
          <p:spPr bwMode="auto">
            <a:xfrm>
              <a:off x="5561013" y="5113408"/>
              <a:ext cx="497580" cy="309873"/>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13</a:t>
              </a:r>
              <a:r>
                <a:rPr lang="en-US" altLang="ja-JP" sz="1600">
                  <a:latin typeface="Arial" pitchFamily="34" charset="0"/>
                </a:rPr>
                <a:t>Li</a:t>
              </a:r>
              <a:endParaRPr lang="ja-JP" altLang="en-US" sz="1600">
                <a:latin typeface="Arial" pitchFamily="34" charset="0"/>
              </a:endParaRPr>
            </a:p>
          </p:txBody>
        </p:sp>
        <p:sp>
          <p:nvSpPr>
            <p:cNvPr id="189" name="正方形/長方形 2"/>
            <p:cNvSpPr>
              <a:spLocks noChangeArrowheads="1"/>
            </p:cNvSpPr>
            <p:nvPr/>
          </p:nvSpPr>
          <p:spPr bwMode="auto">
            <a:xfrm>
              <a:off x="5611284" y="5228194"/>
              <a:ext cx="28124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0" name="正方形/長方形 3"/>
          <p:cNvSpPr>
            <a:spLocks noChangeArrowheads="1"/>
          </p:cNvSpPr>
          <p:nvPr/>
        </p:nvSpPr>
        <p:spPr bwMode="auto">
          <a:xfrm>
            <a:off x="4818188" y="2924200"/>
            <a:ext cx="471487" cy="477837"/>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4" name="グループ化 41"/>
          <p:cNvGrpSpPr>
            <a:grpSpLocks/>
          </p:cNvGrpSpPr>
          <p:nvPr/>
        </p:nvGrpSpPr>
        <p:grpSpPr bwMode="auto">
          <a:xfrm>
            <a:off x="3789488" y="3462362"/>
            <a:ext cx="596900" cy="463550"/>
            <a:chOff x="5561013" y="5113408"/>
            <a:chExt cx="600906" cy="424659"/>
          </a:xfrm>
        </p:grpSpPr>
        <p:sp>
          <p:nvSpPr>
            <p:cNvPr id="192" name="正方形/長方形 42"/>
            <p:cNvSpPr>
              <a:spLocks noChangeArrowheads="1"/>
            </p:cNvSpPr>
            <p:nvPr/>
          </p:nvSpPr>
          <p:spPr bwMode="auto">
            <a:xfrm>
              <a:off x="5561013" y="5113408"/>
              <a:ext cx="60090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10</a:t>
              </a:r>
              <a:r>
                <a:rPr lang="en-US" altLang="ja-JP" sz="1600">
                  <a:latin typeface="Arial" pitchFamily="34" charset="0"/>
                </a:rPr>
                <a:t>He</a:t>
              </a:r>
              <a:endParaRPr lang="ja-JP" altLang="en-US" sz="1600">
                <a:latin typeface="Arial" pitchFamily="34" charset="0"/>
              </a:endParaRPr>
            </a:p>
          </p:txBody>
        </p:sp>
        <p:sp>
          <p:nvSpPr>
            <p:cNvPr id="193" name="正方形/長方形 43"/>
            <p:cNvSpPr>
              <a:spLocks noChangeArrowheads="1"/>
            </p:cNvSpPr>
            <p:nvPr/>
          </p:nvSpPr>
          <p:spPr bwMode="auto">
            <a:xfrm>
              <a:off x="5611284" y="5228194"/>
              <a:ext cx="281118"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4" name="正方形/長方形 45"/>
          <p:cNvSpPr>
            <a:spLocks noChangeArrowheads="1"/>
          </p:cNvSpPr>
          <p:nvPr/>
        </p:nvSpPr>
        <p:spPr bwMode="auto">
          <a:xfrm>
            <a:off x="3865688" y="34036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5" name="グループ化 51"/>
          <p:cNvGrpSpPr>
            <a:grpSpLocks/>
          </p:cNvGrpSpPr>
          <p:nvPr/>
        </p:nvGrpSpPr>
        <p:grpSpPr bwMode="auto">
          <a:xfrm>
            <a:off x="4272088" y="3454425"/>
            <a:ext cx="587375" cy="463550"/>
            <a:chOff x="5578069" y="5113408"/>
            <a:chExt cx="590702" cy="424659"/>
          </a:xfrm>
        </p:grpSpPr>
        <p:sp>
          <p:nvSpPr>
            <p:cNvPr id="196" name="正方形/長方形 52"/>
            <p:cNvSpPr>
              <a:spLocks noChangeArrowheads="1"/>
            </p:cNvSpPr>
            <p:nvPr/>
          </p:nvSpPr>
          <p:spPr bwMode="auto">
            <a:xfrm>
              <a:off x="5578069" y="5113408"/>
              <a:ext cx="590702"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11</a:t>
              </a:r>
              <a:r>
                <a:rPr lang="en-US" altLang="ja-JP" sz="1600">
                  <a:latin typeface="Arial" pitchFamily="34" charset="0"/>
                </a:rPr>
                <a:t>He</a:t>
              </a:r>
              <a:endParaRPr lang="ja-JP" altLang="en-US" sz="1600">
                <a:latin typeface="Arial" pitchFamily="34" charset="0"/>
              </a:endParaRPr>
            </a:p>
          </p:txBody>
        </p:sp>
        <p:sp>
          <p:nvSpPr>
            <p:cNvPr id="197" name="正方形/長方形 53"/>
            <p:cNvSpPr>
              <a:spLocks noChangeArrowheads="1"/>
            </p:cNvSpPr>
            <p:nvPr/>
          </p:nvSpPr>
          <p:spPr bwMode="auto">
            <a:xfrm>
              <a:off x="5611284" y="5228194"/>
              <a:ext cx="280826"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198" name="正方形/長方形 54"/>
          <p:cNvSpPr>
            <a:spLocks noChangeArrowheads="1"/>
          </p:cNvSpPr>
          <p:nvPr/>
        </p:nvSpPr>
        <p:spPr bwMode="auto">
          <a:xfrm>
            <a:off x="4340350" y="3403625"/>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6" name="グループ化 55"/>
          <p:cNvGrpSpPr>
            <a:grpSpLocks/>
          </p:cNvGrpSpPr>
          <p:nvPr/>
        </p:nvGrpSpPr>
        <p:grpSpPr bwMode="auto">
          <a:xfrm>
            <a:off x="1881313" y="3943375"/>
            <a:ext cx="446087" cy="463550"/>
            <a:chOff x="5621306" y="5129388"/>
            <a:chExt cx="449146" cy="424879"/>
          </a:xfrm>
        </p:grpSpPr>
        <p:sp>
          <p:nvSpPr>
            <p:cNvPr id="200" name="正方形/長方形 56"/>
            <p:cNvSpPr>
              <a:spLocks noChangeArrowheads="1"/>
            </p:cNvSpPr>
            <p:nvPr/>
          </p:nvSpPr>
          <p:spPr bwMode="auto">
            <a:xfrm>
              <a:off x="5621306" y="5129388"/>
              <a:ext cx="449146"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H</a:t>
              </a:r>
            </a:p>
          </p:txBody>
        </p:sp>
        <p:sp>
          <p:nvSpPr>
            <p:cNvPr id="201" name="正方形/長方形 57"/>
            <p:cNvSpPr>
              <a:spLocks noChangeArrowheads="1"/>
            </p:cNvSpPr>
            <p:nvPr/>
          </p:nvSpPr>
          <p:spPr bwMode="auto">
            <a:xfrm>
              <a:off x="5662450" y="5243713"/>
              <a:ext cx="281159" cy="310554"/>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02" name="正方形/長方形 58"/>
          <p:cNvSpPr>
            <a:spLocks noChangeArrowheads="1"/>
          </p:cNvSpPr>
          <p:nvPr/>
        </p:nvSpPr>
        <p:spPr bwMode="auto">
          <a:xfrm>
            <a:off x="1905125" y="3890987"/>
            <a:ext cx="471488"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03" name="正方形/長方形 59"/>
          <p:cNvSpPr>
            <a:spLocks noChangeArrowheads="1"/>
          </p:cNvSpPr>
          <p:nvPr/>
        </p:nvSpPr>
        <p:spPr bwMode="auto">
          <a:xfrm>
            <a:off x="2900488" y="3392512"/>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4" name="正方形/長方形 60"/>
          <p:cNvSpPr>
            <a:spLocks noChangeArrowheads="1"/>
          </p:cNvSpPr>
          <p:nvPr/>
        </p:nvSpPr>
        <p:spPr bwMode="auto">
          <a:xfrm>
            <a:off x="1446338" y="3402037"/>
            <a:ext cx="471487" cy="477838"/>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5" name="正方形/長方形 61"/>
          <p:cNvSpPr>
            <a:spLocks noChangeArrowheads="1"/>
          </p:cNvSpPr>
          <p:nvPr/>
        </p:nvSpPr>
        <p:spPr bwMode="auto">
          <a:xfrm>
            <a:off x="1446338" y="2444775"/>
            <a:ext cx="469900"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6" name="正方形/長方形 62"/>
          <p:cNvSpPr>
            <a:spLocks noChangeArrowheads="1"/>
          </p:cNvSpPr>
          <p:nvPr/>
        </p:nvSpPr>
        <p:spPr bwMode="auto">
          <a:xfrm>
            <a:off x="1928938" y="2444775"/>
            <a:ext cx="471487" cy="479425"/>
          </a:xfrm>
          <a:prstGeom prst="rect">
            <a:avLst/>
          </a:prstGeom>
          <a:solidFill>
            <a:srgbClr val="817D7D">
              <a:alpha val="23137"/>
            </a:srgbClr>
          </a:solidFill>
          <a:ln w="12700" algn="ctr">
            <a:noFill/>
            <a:round/>
            <a:headEnd/>
            <a:tailEnd/>
          </a:ln>
        </p:spPr>
        <p:txBody>
          <a:bodyPr/>
          <a:lstStyle/>
          <a:p>
            <a:pPr eaLnBrk="1" hangingPunct="1"/>
            <a:endParaRPr lang="ja-JP" altLang="en-US" sz="4000" b="1">
              <a:latin typeface="Arial" pitchFamily="34" charset="0"/>
            </a:endParaRPr>
          </a:p>
        </p:txBody>
      </p:sp>
      <p:sp>
        <p:nvSpPr>
          <p:cNvPr id="207" name="正方形/長方形 63"/>
          <p:cNvSpPr>
            <a:spLocks noChangeArrowheads="1"/>
          </p:cNvSpPr>
          <p:nvPr/>
        </p:nvSpPr>
        <p:spPr bwMode="auto">
          <a:xfrm>
            <a:off x="1928938" y="1970112"/>
            <a:ext cx="471487"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8" name="正方形/長方形 64"/>
          <p:cNvSpPr>
            <a:spLocks noChangeArrowheads="1"/>
          </p:cNvSpPr>
          <p:nvPr/>
        </p:nvSpPr>
        <p:spPr bwMode="auto">
          <a:xfrm>
            <a:off x="2419475" y="2927375"/>
            <a:ext cx="469900" cy="479425"/>
          </a:xfrm>
          <a:prstGeom prst="rect">
            <a:avLst/>
          </a:prstGeom>
          <a:solidFill>
            <a:srgbClr val="817D7D">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09" name="正方形/長方形 68"/>
          <p:cNvSpPr>
            <a:spLocks noChangeArrowheads="1"/>
          </p:cNvSpPr>
          <p:nvPr/>
        </p:nvSpPr>
        <p:spPr bwMode="auto">
          <a:xfrm>
            <a:off x="4818188" y="2447950"/>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7" name="グループ化 73"/>
          <p:cNvGrpSpPr>
            <a:grpSpLocks/>
          </p:cNvGrpSpPr>
          <p:nvPr/>
        </p:nvGrpSpPr>
        <p:grpSpPr bwMode="auto">
          <a:xfrm>
            <a:off x="903413" y="2490812"/>
            <a:ext cx="549275" cy="476250"/>
            <a:chOff x="5865276" y="5188851"/>
            <a:chExt cx="548548" cy="475607"/>
          </a:xfrm>
        </p:grpSpPr>
        <p:sp>
          <p:nvSpPr>
            <p:cNvPr id="211" name="正方形/長方形 74"/>
            <p:cNvSpPr>
              <a:spLocks noChangeArrowheads="1"/>
            </p:cNvSpPr>
            <p:nvPr/>
          </p:nvSpPr>
          <p:spPr bwMode="auto">
            <a:xfrm>
              <a:off x="5865276" y="5188851"/>
              <a:ext cx="54854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6</a:t>
              </a:r>
              <a:r>
                <a:rPr lang="en-US" altLang="ja-JP" sz="1600">
                  <a:latin typeface="Arial" pitchFamily="34" charset="0"/>
                </a:rPr>
                <a:t>Be</a:t>
              </a:r>
              <a:endParaRPr lang="ja-JP" altLang="en-US" sz="1600">
                <a:latin typeface="Arial" pitchFamily="34" charset="0"/>
              </a:endParaRPr>
            </a:p>
          </p:txBody>
        </p:sp>
        <p:sp>
          <p:nvSpPr>
            <p:cNvPr id="212" name="正方形/長方形 75"/>
            <p:cNvSpPr>
              <a:spLocks noChangeArrowheads="1"/>
            </p:cNvSpPr>
            <p:nvPr/>
          </p:nvSpPr>
          <p:spPr bwMode="auto">
            <a:xfrm>
              <a:off x="5920841" y="5325876"/>
              <a:ext cx="27887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3" name="正方形/長方形 76"/>
          <p:cNvSpPr>
            <a:spLocks noChangeArrowheads="1"/>
          </p:cNvSpPr>
          <p:nvPr/>
        </p:nvSpPr>
        <p:spPr bwMode="auto">
          <a:xfrm>
            <a:off x="957388" y="2443187"/>
            <a:ext cx="471487"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8" name="グループ化 77"/>
          <p:cNvGrpSpPr>
            <a:grpSpLocks/>
          </p:cNvGrpSpPr>
          <p:nvPr/>
        </p:nvGrpSpPr>
        <p:grpSpPr bwMode="auto">
          <a:xfrm>
            <a:off x="1435225" y="2003450"/>
            <a:ext cx="493713" cy="458787"/>
            <a:chOff x="5907611" y="5180384"/>
            <a:chExt cx="492443" cy="459040"/>
          </a:xfrm>
        </p:grpSpPr>
        <p:sp>
          <p:nvSpPr>
            <p:cNvPr id="215" name="正方形/長方形 78"/>
            <p:cNvSpPr>
              <a:spLocks noChangeArrowheads="1"/>
            </p:cNvSpPr>
            <p:nvPr/>
          </p:nvSpPr>
          <p:spPr bwMode="auto">
            <a:xfrm>
              <a:off x="5907611" y="5180384"/>
              <a:ext cx="492443"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a:t>
              </a:r>
              <a:r>
                <a:rPr lang="ja-JP" altLang="en-US" sz="1600">
                  <a:latin typeface="Arial" pitchFamily="34" charset="0"/>
                </a:rPr>
                <a:t> </a:t>
              </a:r>
              <a:r>
                <a:rPr lang="en-US" altLang="ja-JP" sz="1600">
                  <a:latin typeface="Arial" pitchFamily="34" charset="0"/>
                </a:rPr>
                <a:t>B</a:t>
              </a:r>
            </a:p>
          </p:txBody>
        </p:sp>
        <p:sp>
          <p:nvSpPr>
            <p:cNvPr id="216" name="正方形/長方形 79"/>
            <p:cNvSpPr>
              <a:spLocks noChangeArrowheads="1"/>
            </p:cNvSpPr>
            <p:nvPr/>
          </p:nvSpPr>
          <p:spPr bwMode="auto">
            <a:xfrm>
              <a:off x="5963176" y="5300475"/>
              <a:ext cx="278526" cy="33894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17" name="正方形/長方形 80"/>
          <p:cNvSpPr>
            <a:spLocks noChangeArrowheads="1"/>
          </p:cNvSpPr>
          <p:nvPr/>
        </p:nvSpPr>
        <p:spPr bwMode="auto">
          <a:xfrm>
            <a:off x="1446338" y="1954237"/>
            <a:ext cx="474662" cy="479425"/>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nvGrpSpPr>
          <p:cNvPr id="9" name="グループ化 81"/>
          <p:cNvGrpSpPr>
            <a:grpSpLocks/>
          </p:cNvGrpSpPr>
          <p:nvPr/>
        </p:nvGrpSpPr>
        <p:grpSpPr bwMode="auto">
          <a:xfrm>
            <a:off x="911350" y="2982937"/>
            <a:ext cx="514350" cy="476250"/>
            <a:chOff x="5865276" y="5188851"/>
            <a:chExt cx="514885" cy="475607"/>
          </a:xfrm>
        </p:grpSpPr>
        <p:sp>
          <p:nvSpPr>
            <p:cNvPr id="219" name="正方形/長方形 82"/>
            <p:cNvSpPr>
              <a:spLocks noChangeArrowheads="1"/>
            </p:cNvSpPr>
            <p:nvPr/>
          </p:nvSpPr>
          <p:spPr bwMode="auto">
            <a:xfrm>
              <a:off x="5865276" y="5188851"/>
              <a:ext cx="514885"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5</a:t>
              </a:r>
              <a:r>
                <a:rPr lang="en-US" altLang="ja-JP" sz="1600">
                  <a:latin typeface="Arial" pitchFamily="34" charset="0"/>
                </a:rPr>
                <a:t> Li</a:t>
              </a:r>
              <a:endParaRPr lang="ja-JP" altLang="en-US" sz="1600">
                <a:latin typeface="Arial" pitchFamily="34" charset="0"/>
              </a:endParaRPr>
            </a:p>
          </p:txBody>
        </p:sp>
        <p:sp>
          <p:nvSpPr>
            <p:cNvPr id="220" name="正方形/長方形 83"/>
            <p:cNvSpPr>
              <a:spLocks noChangeArrowheads="1"/>
            </p:cNvSpPr>
            <p:nvPr/>
          </p:nvSpPr>
          <p:spPr bwMode="auto">
            <a:xfrm>
              <a:off x="5920841" y="5325876"/>
              <a:ext cx="279534" cy="338582"/>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1" name="正方形/長方形 84"/>
          <p:cNvSpPr>
            <a:spLocks noChangeArrowheads="1"/>
          </p:cNvSpPr>
          <p:nvPr/>
        </p:nvSpPr>
        <p:spPr bwMode="auto">
          <a:xfrm>
            <a:off x="965325" y="2925787"/>
            <a:ext cx="469900" cy="477838"/>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grpSp>
        <p:nvGrpSpPr>
          <p:cNvPr id="10" name="グループ化 85"/>
          <p:cNvGrpSpPr>
            <a:grpSpLocks/>
          </p:cNvGrpSpPr>
          <p:nvPr/>
        </p:nvGrpSpPr>
        <p:grpSpPr bwMode="auto">
          <a:xfrm>
            <a:off x="4803900" y="2024087"/>
            <a:ext cx="471488" cy="463550"/>
            <a:chOff x="5569541" y="5113408"/>
            <a:chExt cx="474978" cy="424659"/>
          </a:xfrm>
        </p:grpSpPr>
        <p:sp>
          <p:nvSpPr>
            <p:cNvPr id="223" name="正方形/長方形 86"/>
            <p:cNvSpPr>
              <a:spLocks noChangeArrowheads="1"/>
            </p:cNvSpPr>
            <p:nvPr/>
          </p:nvSpPr>
          <p:spPr bwMode="auto">
            <a:xfrm>
              <a:off x="5569541" y="5113408"/>
              <a:ext cx="474978" cy="310258"/>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15</a:t>
              </a:r>
              <a:r>
                <a:rPr lang="en-US" altLang="ja-JP" sz="1600">
                  <a:latin typeface="Arial" pitchFamily="34" charset="0"/>
                </a:rPr>
                <a:t>B</a:t>
              </a:r>
              <a:endParaRPr lang="ja-JP" altLang="en-US" sz="1600">
                <a:latin typeface="Arial" pitchFamily="34" charset="0"/>
              </a:endParaRPr>
            </a:p>
          </p:txBody>
        </p:sp>
        <p:sp>
          <p:nvSpPr>
            <p:cNvPr id="224" name="正方形/長方形 87"/>
            <p:cNvSpPr>
              <a:spLocks noChangeArrowheads="1"/>
            </p:cNvSpPr>
            <p:nvPr/>
          </p:nvSpPr>
          <p:spPr bwMode="auto">
            <a:xfrm>
              <a:off x="5611284" y="5228194"/>
              <a:ext cx="281311" cy="309873"/>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grpSp>
      <p:sp>
        <p:nvSpPr>
          <p:cNvPr id="225" name="正方形/長方形 88"/>
          <p:cNvSpPr>
            <a:spLocks noChangeArrowheads="1"/>
          </p:cNvSpPr>
          <p:nvPr/>
        </p:nvSpPr>
        <p:spPr bwMode="auto">
          <a:xfrm>
            <a:off x="4824538" y="1971700"/>
            <a:ext cx="469900" cy="479425"/>
          </a:xfrm>
          <a:prstGeom prst="rect">
            <a:avLst/>
          </a:prstGeom>
          <a:noFill/>
          <a:ln w="12700" algn="ctr">
            <a:solidFill>
              <a:schemeClr val="tx1"/>
            </a:solidFill>
            <a:round/>
            <a:headEnd/>
            <a:tailEnd/>
          </a:ln>
          <a:effectLst/>
        </p:spPr>
        <p:txBody>
          <a:bodyPr/>
          <a:lstStyle/>
          <a:p>
            <a:pPr eaLnBrk="1" hangingPunct="1"/>
            <a:endParaRPr lang="ja-JP" altLang="en-US" sz="4000" b="1">
              <a:latin typeface="Arial" pitchFamily="34" charset="0"/>
            </a:endParaRPr>
          </a:p>
        </p:txBody>
      </p:sp>
      <p:sp>
        <p:nvSpPr>
          <p:cNvPr id="226" name="正方形/長方形 170"/>
          <p:cNvSpPr>
            <a:spLocks noChangeArrowheads="1"/>
          </p:cNvSpPr>
          <p:nvPr/>
        </p:nvSpPr>
        <p:spPr bwMode="auto">
          <a:xfrm>
            <a:off x="3883150" y="3413150"/>
            <a:ext cx="920750"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7" name="正方形/長方形 171"/>
          <p:cNvSpPr>
            <a:spLocks noChangeArrowheads="1"/>
          </p:cNvSpPr>
          <p:nvPr/>
        </p:nvSpPr>
        <p:spPr bwMode="auto">
          <a:xfrm>
            <a:off x="973263" y="29369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8" name="正方形/長方形 172"/>
          <p:cNvSpPr>
            <a:spLocks noChangeArrowheads="1"/>
          </p:cNvSpPr>
          <p:nvPr/>
        </p:nvSpPr>
        <p:spPr bwMode="auto">
          <a:xfrm>
            <a:off x="965325" y="2428900"/>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sp>
        <p:nvSpPr>
          <p:cNvPr id="229" name="正方形/長方形 173"/>
          <p:cNvSpPr>
            <a:spLocks noChangeArrowheads="1"/>
          </p:cNvSpPr>
          <p:nvPr/>
        </p:nvSpPr>
        <p:spPr bwMode="auto">
          <a:xfrm>
            <a:off x="1455863" y="1963762"/>
            <a:ext cx="460375" cy="477838"/>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sp>
        <p:nvSpPr>
          <p:cNvPr id="230" name="正方形/長方形 174"/>
          <p:cNvSpPr>
            <a:spLocks noChangeArrowheads="1"/>
          </p:cNvSpPr>
          <p:nvPr/>
        </p:nvSpPr>
        <p:spPr bwMode="auto">
          <a:xfrm>
            <a:off x="1906713" y="3886225"/>
            <a:ext cx="460375" cy="479425"/>
          </a:xfrm>
          <a:prstGeom prst="rect">
            <a:avLst/>
          </a:prstGeom>
          <a:solidFill>
            <a:srgbClr val="FFFF00">
              <a:alpha val="23137"/>
            </a:srgbClr>
          </a:solidFill>
          <a:ln w="12700" algn="ctr">
            <a:noFill/>
            <a:round/>
            <a:headEnd/>
            <a:tailEnd/>
          </a:ln>
        </p:spPr>
        <p:txBody>
          <a:bodyPr/>
          <a:lstStyle/>
          <a:p>
            <a:pPr eaLnBrk="1" hangingPunct="1"/>
            <a:endParaRPr lang="en-US" altLang="ja-JP" sz="4000" b="1">
              <a:latin typeface="Arial" pitchFamily="34" charset="0"/>
            </a:endParaRPr>
          </a:p>
        </p:txBody>
      </p:sp>
      <p:grpSp>
        <p:nvGrpSpPr>
          <p:cNvPr id="11" name="グループ化 181"/>
          <p:cNvGrpSpPr>
            <a:grpSpLocks/>
          </p:cNvGrpSpPr>
          <p:nvPr/>
        </p:nvGrpSpPr>
        <p:grpSpPr bwMode="auto">
          <a:xfrm>
            <a:off x="3333875" y="3900512"/>
            <a:ext cx="517525" cy="525463"/>
            <a:chOff x="-1266275" y="4617087"/>
            <a:chExt cx="516481" cy="524630"/>
          </a:xfrm>
        </p:grpSpPr>
        <p:grpSp>
          <p:nvGrpSpPr>
            <p:cNvPr id="12" name="グループ化 182"/>
            <p:cNvGrpSpPr>
              <a:grpSpLocks/>
            </p:cNvGrpSpPr>
            <p:nvPr/>
          </p:nvGrpSpPr>
          <p:grpSpPr bwMode="auto">
            <a:xfrm>
              <a:off x="-1266275" y="4617087"/>
              <a:ext cx="516481" cy="524630"/>
              <a:chOff x="-1315618" y="4966823"/>
              <a:chExt cx="516481" cy="524630"/>
            </a:xfrm>
          </p:grpSpPr>
          <p:sp>
            <p:nvSpPr>
              <p:cNvPr id="234" name="正方形/長方形 184"/>
              <p:cNvSpPr>
                <a:spLocks noChangeArrowheads="1"/>
              </p:cNvSpPr>
              <p:nvPr/>
            </p:nvSpPr>
            <p:spPr bwMode="auto">
              <a:xfrm>
                <a:off x="-1315618" y="5015919"/>
                <a:ext cx="484428" cy="338554"/>
              </a:xfrm>
              <a:prstGeom prst="rect">
                <a:avLst/>
              </a:prstGeom>
              <a:noFill/>
              <a:ln w="9525">
                <a:noFill/>
                <a:miter lim="800000"/>
                <a:headEnd/>
                <a:tailEnd/>
              </a:ln>
            </p:spPr>
            <p:txBody>
              <a:bodyPr wrap="none">
                <a:spAutoFit/>
              </a:bodyPr>
              <a:lstStyle/>
              <a:p>
                <a:pPr eaLnBrk="1" hangingPunct="1"/>
                <a:r>
                  <a:rPr lang="en-US" altLang="ja-JP" sz="1600" baseline="30000">
                    <a:latin typeface="Arial" pitchFamily="34" charset="0"/>
                  </a:rPr>
                  <a:t> 8 </a:t>
                </a:r>
                <a:r>
                  <a:rPr lang="en-US" altLang="ja-JP" sz="1600">
                    <a:latin typeface="Arial" pitchFamily="34" charset="0"/>
                  </a:rPr>
                  <a:t>H</a:t>
                </a:r>
                <a:endParaRPr lang="ja-JP" altLang="en-US" sz="1600">
                  <a:latin typeface="Arial" pitchFamily="34" charset="0"/>
                </a:endParaRPr>
              </a:p>
            </p:txBody>
          </p:sp>
          <p:sp>
            <p:nvSpPr>
              <p:cNvPr id="235" name="正方形/長方形 185"/>
              <p:cNvSpPr>
                <a:spLocks noChangeArrowheads="1"/>
              </p:cNvSpPr>
              <p:nvPr/>
            </p:nvSpPr>
            <p:spPr bwMode="auto">
              <a:xfrm>
                <a:off x="-1260053" y="5152944"/>
                <a:ext cx="278681" cy="338509"/>
              </a:xfrm>
              <a:prstGeom prst="rect">
                <a:avLst/>
              </a:prstGeom>
              <a:noFill/>
              <a:ln w="9525">
                <a:noFill/>
                <a:miter lim="800000"/>
                <a:headEnd/>
                <a:tailEnd/>
              </a:ln>
            </p:spPr>
            <p:txBody>
              <a:bodyPr wrap="none">
                <a:spAutoFit/>
              </a:bodyPr>
              <a:lstStyle/>
              <a:p>
                <a:pPr eaLnBrk="1" hangingPunct="1"/>
                <a:r>
                  <a:rPr lang="en-US" altLang="ja-JP" sz="1600" baseline="30000">
                    <a:latin typeface="Symbol" pitchFamily="18" charset="2"/>
                  </a:rPr>
                  <a:t>L</a:t>
                </a:r>
                <a:endParaRPr lang="ja-JP" altLang="en-US" sz="1600" b="1">
                  <a:latin typeface="Symbol" pitchFamily="18" charset="2"/>
                </a:endParaRPr>
              </a:p>
            </p:txBody>
          </p:sp>
          <p:sp>
            <p:nvSpPr>
              <p:cNvPr id="236" name="正方形/長方形 186"/>
              <p:cNvSpPr>
                <a:spLocks noChangeArrowheads="1"/>
              </p:cNvSpPr>
              <p:nvPr/>
            </p:nvSpPr>
            <p:spPr bwMode="auto">
              <a:xfrm>
                <a:off x="-1269561" y="4966823"/>
                <a:ext cx="470424" cy="478810"/>
              </a:xfrm>
              <a:prstGeom prst="rect">
                <a:avLst/>
              </a:prstGeom>
              <a:noFill/>
              <a:ln w="12700" algn="ctr">
                <a:solidFill>
                  <a:schemeClr val="bg2"/>
                </a:solidFill>
                <a:round/>
                <a:headEnd/>
                <a:tailEnd/>
              </a:ln>
              <a:effectLst/>
            </p:spPr>
            <p:txBody>
              <a:bodyPr/>
              <a:lstStyle/>
              <a:p>
                <a:pPr eaLnBrk="1" hangingPunct="1"/>
                <a:endParaRPr lang="ja-JP" altLang="en-US" sz="4000" b="1">
                  <a:latin typeface="Arial" pitchFamily="34" charset="0"/>
                </a:endParaRPr>
              </a:p>
            </p:txBody>
          </p:sp>
        </p:grpSp>
        <p:sp>
          <p:nvSpPr>
            <p:cNvPr id="233" name="正方形/長方形 183"/>
            <p:cNvSpPr>
              <a:spLocks noChangeArrowheads="1"/>
            </p:cNvSpPr>
            <p:nvPr/>
          </p:nvSpPr>
          <p:spPr bwMode="auto">
            <a:xfrm>
              <a:off x="-1210710" y="4625006"/>
              <a:ext cx="460253" cy="478810"/>
            </a:xfrm>
            <a:prstGeom prst="rect">
              <a:avLst/>
            </a:prstGeom>
            <a:solidFill>
              <a:srgbClr val="FFFF00">
                <a:alpha val="23137"/>
              </a:srgbClr>
            </a:solidFill>
            <a:ln w="12700" algn="ctr">
              <a:solidFill>
                <a:srgbClr val="000000"/>
              </a:solidFill>
              <a:round/>
              <a:headEnd/>
              <a:tailEnd/>
            </a:ln>
          </p:spPr>
          <p:txBody>
            <a:bodyPr/>
            <a:lstStyle/>
            <a:p>
              <a:pPr eaLnBrk="1" hangingPunct="1"/>
              <a:endParaRPr lang="en-US" altLang="ja-JP" sz="4000" b="1">
                <a:latin typeface="Arial" pitchFamily="34" charset="0"/>
              </a:endParaRPr>
            </a:p>
          </p:txBody>
        </p:sp>
      </p:grpSp>
      <p:sp>
        <p:nvSpPr>
          <p:cNvPr id="237" name="正方形/長方形 236"/>
          <p:cNvSpPr/>
          <p:nvPr/>
        </p:nvSpPr>
        <p:spPr>
          <a:xfrm>
            <a:off x="4860032" y="1772816"/>
            <a:ext cx="648072"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rot="19196805">
            <a:off x="1801649" y="2416151"/>
            <a:ext cx="3616250" cy="1331321"/>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テキスト ボックス 239"/>
          <p:cNvSpPr txBox="1"/>
          <p:nvPr/>
        </p:nvSpPr>
        <p:spPr>
          <a:xfrm>
            <a:off x="378749" y="4656439"/>
            <a:ext cx="4719625" cy="369332"/>
          </a:xfrm>
          <a:prstGeom prst="rect">
            <a:avLst/>
          </a:prstGeom>
          <a:noFill/>
        </p:spPr>
        <p:txBody>
          <a:bodyPr wrap="none" rtlCol="0">
            <a:spAutoFit/>
          </a:bodyPr>
          <a:lstStyle/>
          <a:p>
            <a:r>
              <a:rPr kumimoji="1" lang="en-US" altLang="ja-JP" dirty="0"/>
              <a:t>These neutron-rich Λ </a:t>
            </a:r>
            <a:r>
              <a:rPr kumimoji="1" lang="en-US" altLang="ja-JP" dirty="0" err="1"/>
              <a:t>hypernuclei</a:t>
            </a:r>
            <a:r>
              <a:rPr kumimoji="1" lang="en-US" altLang="ja-JP" dirty="0"/>
              <a:t> </a:t>
            </a:r>
            <a:r>
              <a:rPr lang="en-US" altLang="ja-JP" dirty="0"/>
              <a:t>are important.</a:t>
            </a:r>
            <a:endParaRPr kumimoji="1" lang="ja-JP" altLang="en-US" dirty="0"/>
          </a:p>
        </p:txBody>
      </p:sp>
      <p:sp>
        <p:nvSpPr>
          <p:cNvPr id="74" name="テキスト ボックス 73"/>
          <p:cNvSpPr txBox="1"/>
          <p:nvPr/>
        </p:nvSpPr>
        <p:spPr>
          <a:xfrm>
            <a:off x="4932040" y="2924944"/>
            <a:ext cx="755335" cy="369332"/>
          </a:xfrm>
          <a:prstGeom prst="rect">
            <a:avLst/>
          </a:prstGeom>
          <a:noFill/>
        </p:spPr>
        <p:txBody>
          <a:bodyPr wrap="none" rtlCol="0">
            <a:spAutoFit/>
          </a:bodyPr>
          <a:lstStyle/>
          <a:p>
            <a:r>
              <a:rPr kumimoji="1" lang="en-US" altLang="ja-JP" dirty="0"/>
              <a:t>(π</a:t>
            </a:r>
            <a:r>
              <a:rPr lang="en-US" altLang="ja-JP" baseline="30000" dirty="0"/>
              <a:t>-</a:t>
            </a:r>
            <a:r>
              <a:rPr kumimoji="1" lang="en-US" altLang="ja-JP" dirty="0"/>
              <a:t>,K</a:t>
            </a:r>
            <a:r>
              <a:rPr kumimoji="1" lang="en-US" altLang="ja-JP" baseline="30000" dirty="0"/>
              <a:t>+</a:t>
            </a:r>
            <a:r>
              <a:rPr kumimoji="1" lang="en-US" altLang="ja-JP" dirty="0"/>
              <a:t>)</a:t>
            </a:r>
            <a:endParaRPr kumimoji="1" lang="ja-JP" altLang="en-US" dirty="0"/>
          </a:p>
        </p:txBody>
      </p:sp>
      <p:cxnSp>
        <p:nvCxnSpPr>
          <p:cNvPr id="76" name="直線コネクタ 75"/>
          <p:cNvCxnSpPr/>
          <p:nvPr/>
        </p:nvCxnSpPr>
        <p:spPr>
          <a:xfrm flipV="1">
            <a:off x="971600" y="1628800"/>
            <a:ext cx="3240360" cy="273630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3995936" y="1196752"/>
            <a:ext cx="952505" cy="369332"/>
          </a:xfrm>
          <a:prstGeom prst="rect">
            <a:avLst/>
          </a:prstGeom>
          <a:noFill/>
        </p:spPr>
        <p:txBody>
          <a:bodyPr wrap="none" rtlCol="0">
            <a:spAutoFit/>
          </a:bodyPr>
          <a:lstStyle/>
          <a:p>
            <a:r>
              <a:rPr kumimoji="1" lang="en-US" altLang="ja-JP" dirty="0"/>
              <a:t>Z=N line</a:t>
            </a:r>
            <a:endParaRPr kumimoji="1" lang="ja-JP" altLang="en-US" dirty="0"/>
          </a:p>
        </p:txBody>
      </p:sp>
      <p:sp>
        <p:nvSpPr>
          <p:cNvPr id="78" name="テキスト ボックス 77"/>
          <p:cNvSpPr txBox="1"/>
          <p:nvPr/>
        </p:nvSpPr>
        <p:spPr>
          <a:xfrm>
            <a:off x="611560" y="0"/>
            <a:ext cx="8136904" cy="400110"/>
          </a:xfrm>
          <a:prstGeom prst="rect">
            <a:avLst/>
          </a:prstGeom>
          <a:noFill/>
        </p:spPr>
        <p:txBody>
          <a:bodyPr wrap="square" rtlCol="0">
            <a:spAutoFit/>
          </a:bodyPr>
          <a:lstStyle/>
          <a:p>
            <a:r>
              <a:rPr kumimoji="1" lang="en-US" altLang="ja-JP" sz="2000" dirty="0"/>
              <a:t>How do we obtain information on ΛN-ΣN coupling?</a:t>
            </a:r>
            <a:endParaRPr kumimoji="1" lang="ja-JP" altLang="en-US" sz="2000" dirty="0"/>
          </a:p>
        </p:txBody>
      </p:sp>
      <p:sp>
        <p:nvSpPr>
          <p:cNvPr id="79" name="テキスト ボックス 78"/>
          <p:cNvSpPr txBox="1"/>
          <p:nvPr/>
        </p:nvSpPr>
        <p:spPr>
          <a:xfrm>
            <a:off x="971600" y="332656"/>
            <a:ext cx="5267468" cy="707886"/>
          </a:xfrm>
          <a:prstGeom prst="rect">
            <a:avLst/>
          </a:prstGeom>
          <a:noFill/>
        </p:spPr>
        <p:txBody>
          <a:bodyPr wrap="none" rtlCol="0">
            <a:spAutoFit/>
          </a:bodyPr>
          <a:lstStyle/>
          <a:p>
            <a:r>
              <a:rPr kumimoji="1" lang="en-US" altLang="ja-JP" sz="2000" dirty="0"/>
              <a:t>(1)YN scattering experiment at J-PARC</a:t>
            </a:r>
          </a:p>
          <a:p>
            <a:r>
              <a:rPr kumimoji="1" lang="en-US" altLang="ja-JP" sz="2000" dirty="0"/>
              <a:t>(2) To study neutron-rich Λ </a:t>
            </a:r>
            <a:r>
              <a:rPr kumimoji="1" lang="en-US" altLang="ja-JP" sz="2000" dirty="0" err="1"/>
              <a:t>hypernuclei</a:t>
            </a:r>
            <a:r>
              <a:rPr kumimoji="1" lang="en-US" altLang="ja-JP" sz="2000" dirty="0"/>
              <a:t> at J-PARC</a:t>
            </a:r>
            <a:endParaRPr kumimoji="1" lang="ja-JP" altLang="en-US" sz="2000" dirty="0"/>
          </a:p>
        </p:txBody>
      </p:sp>
      <p:cxnSp>
        <p:nvCxnSpPr>
          <p:cNvPr id="82" name="直線矢印コネクタ 81"/>
          <p:cNvCxnSpPr>
            <a:endCxn id="237" idx="1"/>
          </p:cNvCxnSpPr>
          <p:nvPr/>
        </p:nvCxnSpPr>
        <p:spPr>
          <a:xfrm flipH="1" flipV="1">
            <a:off x="4860032" y="2708920"/>
            <a:ext cx="21602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右矢印 82"/>
          <p:cNvSpPr/>
          <p:nvPr/>
        </p:nvSpPr>
        <p:spPr>
          <a:xfrm>
            <a:off x="4932040" y="1340768"/>
            <a:ext cx="144016" cy="216024"/>
          </a:xfrm>
          <a:prstGeom prst="right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220072" y="1052736"/>
            <a:ext cx="3197222" cy="830997"/>
          </a:xfrm>
          <a:prstGeom prst="rect">
            <a:avLst/>
          </a:prstGeom>
          <a:noFill/>
        </p:spPr>
        <p:txBody>
          <a:bodyPr wrap="none" rtlCol="0">
            <a:spAutoFit/>
          </a:bodyPr>
          <a:lstStyle/>
          <a:p>
            <a:r>
              <a:rPr kumimoji="1" lang="en-US" altLang="ja-JP" sz="1600" dirty="0"/>
              <a:t>difficult to obtain information on</a:t>
            </a:r>
          </a:p>
          <a:p>
            <a:r>
              <a:rPr kumimoji="1" lang="en-US" altLang="ja-JP" sz="1600" dirty="0"/>
              <a:t> ΛN-ΣN coupling </a:t>
            </a:r>
          </a:p>
          <a:p>
            <a:r>
              <a:rPr lang="en-US" altLang="ja-JP" sz="1600" dirty="0"/>
              <a:t>Total </a:t>
            </a:r>
            <a:r>
              <a:rPr lang="en-US" altLang="ja-JP" sz="1600" dirty="0" err="1"/>
              <a:t>isosopin</a:t>
            </a:r>
            <a:r>
              <a:rPr lang="en-US" altLang="ja-JP" sz="1600" dirty="0"/>
              <a:t> of core nuclei is small.</a:t>
            </a:r>
            <a:endParaRPr kumimoji="1" lang="ja-JP" altLang="en-US" sz="1600" dirty="0"/>
          </a:p>
        </p:txBody>
      </p:sp>
      <p:cxnSp>
        <p:nvCxnSpPr>
          <p:cNvPr id="86" name="直線矢印コネクタ 85"/>
          <p:cNvCxnSpPr/>
          <p:nvPr/>
        </p:nvCxnSpPr>
        <p:spPr>
          <a:xfrm>
            <a:off x="5004048" y="2492896"/>
            <a:ext cx="576064" cy="14401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5652120" y="2276872"/>
            <a:ext cx="3580532" cy="1077218"/>
          </a:xfrm>
          <a:prstGeom prst="rect">
            <a:avLst/>
          </a:prstGeom>
          <a:noFill/>
        </p:spPr>
        <p:txBody>
          <a:bodyPr wrap="none" rtlCol="0">
            <a:spAutoFit/>
          </a:bodyPr>
          <a:lstStyle/>
          <a:p>
            <a:r>
              <a:rPr kumimoji="1" lang="en-US" altLang="ja-JP" sz="1600" dirty="0"/>
              <a:t>Total </a:t>
            </a:r>
            <a:r>
              <a:rPr kumimoji="1" lang="en-US" altLang="ja-JP" sz="1600" dirty="0" err="1"/>
              <a:t>isospin</a:t>
            </a:r>
            <a:r>
              <a:rPr kumimoji="1" lang="en-US" altLang="ja-JP" sz="1600" dirty="0"/>
              <a:t> is larger.</a:t>
            </a:r>
          </a:p>
          <a:p>
            <a:r>
              <a:rPr lang="en-US" altLang="ja-JP" sz="1600" dirty="0"/>
              <a:t>ΛN-ΣN coupling give a great contribution</a:t>
            </a:r>
          </a:p>
          <a:p>
            <a:r>
              <a:rPr lang="en-US" altLang="ja-JP" sz="1600" dirty="0"/>
              <a:t>to binding energies  of neutron-rich Λ</a:t>
            </a:r>
          </a:p>
          <a:p>
            <a:r>
              <a:rPr lang="en-US" altLang="ja-JP" sz="1600" dirty="0" err="1"/>
              <a:t>hypernuclei</a:t>
            </a:r>
            <a:r>
              <a:rPr lang="en-US" altLang="ja-JP" sz="1600" dirty="0"/>
              <a:t>.</a:t>
            </a:r>
            <a:endParaRPr kumimoji="1" lang="ja-JP" altLang="en-US" sz="1600" dirty="0"/>
          </a:p>
        </p:txBody>
      </p:sp>
      <p:sp>
        <p:nvSpPr>
          <p:cNvPr id="13" name="楕円 12">
            <a:extLst>
              <a:ext uri="{FF2B5EF4-FFF2-40B4-BE49-F238E27FC236}">
                <a16:creationId xmlns:a16="http://schemas.microsoft.com/office/drawing/2014/main" id="{5D455C80-5213-6CBE-C96D-16503D525D16}"/>
              </a:ext>
            </a:extLst>
          </p:cNvPr>
          <p:cNvSpPr/>
          <p:nvPr/>
        </p:nvSpPr>
        <p:spPr>
          <a:xfrm>
            <a:off x="3226185" y="3319972"/>
            <a:ext cx="757287" cy="66895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579305D-7140-05CB-7B06-1A6306AC0010}"/>
              </a:ext>
            </a:extLst>
          </p:cNvPr>
          <p:cNvSpPr/>
          <p:nvPr/>
        </p:nvSpPr>
        <p:spPr>
          <a:xfrm>
            <a:off x="903413" y="3351401"/>
            <a:ext cx="4518737" cy="6749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3C78330-56B9-07FD-7AB6-FEB77ED0C68B}"/>
              </a:ext>
            </a:extLst>
          </p:cNvPr>
          <p:cNvSpPr txBox="1"/>
          <p:nvPr/>
        </p:nvSpPr>
        <p:spPr>
          <a:xfrm>
            <a:off x="5664401" y="3801034"/>
            <a:ext cx="3317896" cy="2308324"/>
          </a:xfrm>
          <a:prstGeom prst="rect">
            <a:avLst/>
          </a:prstGeom>
          <a:noFill/>
        </p:spPr>
        <p:txBody>
          <a:bodyPr wrap="none" rtlCol="0">
            <a:spAutoFit/>
          </a:bodyPr>
          <a:lstStyle/>
          <a:p>
            <a:r>
              <a:rPr lang="en-US" altLang="ja-JP" dirty="0"/>
              <a:t>Especially, He isotope is</a:t>
            </a:r>
          </a:p>
          <a:p>
            <a:r>
              <a:rPr lang="en-US" altLang="ja-JP" dirty="0"/>
              <a:t>i</a:t>
            </a:r>
            <a:r>
              <a:rPr kumimoji="1" lang="en-US" altLang="ja-JP" dirty="0"/>
              <a:t>mportant to obtain information</a:t>
            </a:r>
          </a:p>
          <a:p>
            <a:r>
              <a:rPr lang="en-US" altLang="ja-JP" dirty="0"/>
              <a:t>on ΛN-ΣN coupling, Because He</a:t>
            </a:r>
          </a:p>
          <a:p>
            <a:r>
              <a:rPr lang="en-US" altLang="ja-JP" dirty="0"/>
              <a:t>i</a:t>
            </a:r>
            <a:r>
              <a:rPr kumimoji="1" lang="en-US" altLang="ja-JP" dirty="0"/>
              <a:t>sotope Λ </a:t>
            </a:r>
            <a:r>
              <a:rPr kumimoji="1" lang="en-US" altLang="ja-JP" dirty="0" err="1"/>
              <a:t>hypernuclei</a:t>
            </a:r>
            <a:r>
              <a:rPr kumimoji="1" lang="en-US" altLang="ja-JP" dirty="0"/>
              <a:t> have been</a:t>
            </a:r>
          </a:p>
          <a:p>
            <a:r>
              <a:rPr lang="en-US" altLang="ja-JP" dirty="0"/>
              <a:t>observed. Among these Λ</a:t>
            </a:r>
          </a:p>
          <a:p>
            <a:r>
              <a:rPr lang="en-US" altLang="ja-JP" dirty="0" err="1"/>
              <a:t>hypernuclei</a:t>
            </a:r>
            <a:r>
              <a:rPr lang="en-US" altLang="ja-JP" dirty="0"/>
              <a:t>, </a:t>
            </a:r>
            <a:r>
              <a:rPr lang="en-US" altLang="ja-JP" baseline="-25000" dirty="0"/>
              <a:t>Λ</a:t>
            </a:r>
            <a:r>
              <a:rPr lang="en-US" altLang="ja-JP" baseline="30000" dirty="0"/>
              <a:t>9</a:t>
            </a:r>
            <a:r>
              <a:rPr lang="en-US" altLang="ja-JP" dirty="0"/>
              <a:t>He is planned to</a:t>
            </a:r>
          </a:p>
          <a:p>
            <a:r>
              <a:rPr lang="en-US" altLang="ja-JP" dirty="0"/>
              <a:t>produce in the future.</a:t>
            </a:r>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24DB94-776E-42C4-98C9-35E463D4BB28}"/>
              </a:ext>
            </a:extLst>
          </p:cNvPr>
          <p:cNvPicPr>
            <a:picLocks noChangeAspect="1"/>
          </p:cNvPicPr>
          <p:nvPr/>
        </p:nvPicPr>
        <p:blipFill>
          <a:blip r:embed="rId2"/>
          <a:stretch>
            <a:fillRect/>
          </a:stretch>
        </p:blipFill>
        <p:spPr>
          <a:xfrm>
            <a:off x="360824" y="40549"/>
            <a:ext cx="7645059" cy="3292178"/>
          </a:xfrm>
          <a:prstGeom prst="rect">
            <a:avLst/>
          </a:prstGeom>
        </p:spPr>
      </p:pic>
      <p:sp>
        <p:nvSpPr>
          <p:cNvPr id="7" name="テキスト ボックス 6">
            <a:extLst>
              <a:ext uri="{FF2B5EF4-FFF2-40B4-BE49-F238E27FC236}">
                <a16:creationId xmlns:a16="http://schemas.microsoft.com/office/drawing/2014/main" id="{95B82098-38E1-7DB2-B489-0E1E6A7680B7}"/>
              </a:ext>
            </a:extLst>
          </p:cNvPr>
          <p:cNvSpPr txBox="1"/>
          <p:nvPr/>
        </p:nvSpPr>
        <p:spPr>
          <a:xfrm>
            <a:off x="338342" y="3362320"/>
            <a:ext cx="3364767" cy="707886"/>
          </a:xfrm>
          <a:prstGeom prst="rect">
            <a:avLst/>
          </a:prstGeom>
          <a:noFill/>
        </p:spPr>
        <p:txBody>
          <a:bodyPr wrap="none" rtlCol="0">
            <a:spAutoFit/>
          </a:bodyPr>
          <a:lstStyle/>
          <a:p>
            <a:r>
              <a:rPr kumimoji="1" lang="en-US" altLang="ja-JP" sz="2000" dirty="0"/>
              <a:t>T. Myo and E. Hiyama,</a:t>
            </a:r>
          </a:p>
          <a:p>
            <a:r>
              <a:rPr kumimoji="1" lang="en-US" altLang="ja-JP" sz="2000" dirty="0"/>
              <a:t>Phys. Rev. C107, 054302(2023)</a:t>
            </a:r>
            <a:endParaRPr kumimoji="1" lang="ja-JP" altLang="en-US" sz="2000" dirty="0"/>
          </a:p>
        </p:txBody>
      </p:sp>
      <p:sp>
        <p:nvSpPr>
          <p:cNvPr id="8" name="楕円 7">
            <a:extLst>
              <a:ext uri="{FF2B5EF4-FFF2-40B4-BE49-F238E27FC236}">
                <a16:creationId xmlns:a16="http://schemas.microsoft.com/office/drawing/2014/main" id="{1E6147B4-7D86-032C-FEE7-535AAB276DCA}"/>
              </a:ext>
            </a:extLst>
          </p:cNvPr>
          <p:cNvSpPr/>
          <p:nvPr/>
        </p:nvSpPr>
        <p:spPr>
          <a:xfrm>
            <a:off x="856850" y="4921136"/>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α</a:t>
            </a:r>
            <a:endParaRPr kumimoji="1" lang="ja-JP" altLang="en-US" dirty="0"/>
          </a:p>
        </p:txBody>
      </p:sp>
      <p:sp>
        <p:nvSpPr>
          <p:cNvPr id="9" name="楕円 8">
            <a:extLst>
              <a:ext uri="{FF2B5EF4-FFF2-40B4-BE49-F238E27FC236}">
                <a16:creationId xmlns:a16="http://schemas.microsoft.com/office/drawing/2014/main" id="{249ACBF6-B062-AA87-1102-B366CA64DE5D}"/>
              </a:ext>
            </a:extLst>
          </p:cNvPr>
          <p:cNvSpPr/>
          <p:nvPr/>
        </p:nvSpPr>
        <p:spPr>
          <a:xfrm>
            <a:off x="338342" y="458138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0" name="楕円 9">
            <a:extLst>
              <a:ext uri="{FF2B5EF4-FFF2-40B4-BE49-F238E27FC236}">
                <a16:creationId xmlns:a16="http://schemas.microsoft.com/office/drawing/2014/main" id="{A515EB29-8B6E-6AE8-0FA1-907F7D4393A6}"/>
              </a:ext>
            </a:extLst>
          </p:cNvPr>
          <p:cNvSpPr/>
          <p:nvPr/>
        </p:nvSpPr>
        <p:spPr>
          <a:xfrm>
            <a:off x="892854"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1" name="楕円 10">
            <a:extLst>
              <a:ext uri="{FF2B5EF4-FFF2-40B4-BE49-F238E27FC236}">
                <a16:creationId xmlns:a16="http://schemas.microsoft.com/office/drawing/2014/main" id="{3B6C02B8-9244-CCA6-A1DE-DBA9A3CCFB66}"/>
              </a:ext>
            </a:extLst>
          </p:cNvPr>
          <p:cNvSpPr/>
          <p:nvPr/>
        </p:nvSpPr>
        <p:spPr>
          <a:xfrm>
            <a:off x="1468918" y="44013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12" name="テキスト ボックス 11">
            <a:extLst>
              <a:ext uri="{FF2B5EF4-FFF2-40B4-BE49-F238E27FC236}">
                <a16:creationId xmlns:a16="http://schemas.microsoft.com/office/drawing/2014/main" id="{822AB993-90DA-BD7F-DAB7-653A0425629E}"/>
              </a:ext>
            </a:extLst>
          </p:cNvPr>
          <p:cNvSpPr txBox="1"/>
          <p:nvPr/>
        </p:nvSpPr>
        <p:spPr>
          <a:xfrm>
            <a:off x="1828958" y="4421836"/>
            <a:ext cx="530915" cy="369332"/>
          </a:xfrm>
          <a:prstGeom prst="rect">
            <a:avLst/>
          </a:prstGeom>
          <a:noFill/>
        </p:spPr>
        <p:txBody>
          <a:bodyPr wrap="none" rtlCol="0">
            <a:spAutoFit/>
          </a:bodyPr>
          <a:lstStyle/>
          <a:p>
            <a:r>
              <a:rPr kumimoji="1" lang="ja-JP" altLang="en-US" dirty="0"/>
              <a:t>・・・</a:t>
            </a:r>
          </a:p>
        </p:txBody>
      </p:sp>
      <p:sp>
        <p:nvSpPr>
          <p:cNvPr id="13" name="楕円 12">
            <a:extLst>
              <a:ext uri="{FF2B5EF4-FFF2-40B4-BE49-F238E27FC236}">
                <a16:creationId xmlns:a16="http://schemas.microsoft.com/office/drawing/2014/main" id="{ED1CF26B-DE35-1E75-A834-4220AB988D8A}"/>
              </a:ext>
            </a:extLst>
          </p:cNvPr>
          <p:cNvSpPr/>
          <p:nvPr/>
        </p:nvSpPr>
        <p:spPr>
          <a:xfrm>
            <a:off x="2225002" y="4812259"/>
            <a:ext cx="432048" cy="461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Λ</a:t>
            </a:r>
            <a:endParaRPr kumimoji="1" lang="ja-JP" altLang="en-US" dirty="0"/>
          </a:p>
        </p:txBody>
      </p:sp>
      <p:sp>
        <p:nvSpPr>
          <p:cNvPr id="14" name="テキスト ボックス 13">
            <a:extLst>
              <a:ext uri="{FF2B5EF4-FFF2-40B4-BE49-F238E27FC236}">
                <a16:creationId xmlns:a16="http://schemas.microsoft.com/office/drawing/2014/main" id="{5894ED4A-E93C-DEF1-8060-58FD1CFAD128}"/>
              </a:ext>
            </a:extLst>
          </p:cNvPr>
          <p:cNvSpPr txBox="1"/>
          <p:nvPr/>
        </p:nvSpPr>
        <p:spPr>
          <a:xfrm>
            <a:off x="2538730" y="4226985"/>
            <a:ext cx="2000869" cy="461665"/>
          </a:xfrm>
          <a:prstGeom prst="rect">
            <a:avLst/>
          </a:prstGeom>
          <a:noFill/>
        </p:spPr>
        <p:txBody>
          <a:bodyPr wrap="none" rtlCol="0">
            <a:spAutoFit/>
          </a:bodyPr>
          <a:lstStyle/>
          <a:p>
            <a:r>
              <a:rPr lang="en-US" altLang="ja-JP" sz="2400" dirty="0"/>
              <a:t>α+</a:t>
            </a:r>
            <a:r>
              <a:rPr lang="en-US" altLang="ja-JP" sz="2400" dirty="0" err="1"/>
              <a:t>xn+Λ</a:t>
            </a:r>
            <a:r>
              <a:rPr lang="ja-JP" altLang="en-US" sz="2400" dirty="0"/>
              <a:t> </a:t>
            </a:r>
            <a:r>
              <a:rPr lang="en-US" altLang="ja-JP" sz="2400" dirty="0"/>
              <a:t>model</a:t>
            </a:r>
            <a:endParaRPr kumimoji="1" lang="ja-JP" altLang="en-US" sz="2400" dirty="0"/>
          </a:p>
        </p:txBody>
      </p:sp>
      <p:sp>
        <p:nvSpPr>
          <p:cNvPr id="15" name="テキスト ボックス 14">
            <a:extLst>
              <a:ext uri="{FF2B5EF4-FFF2-40B4-BE49-F238E27FC236}">
                <a16:creationId xmlns:a16="http://schemas.microsoft.com/office/drawing/2014/main" id="{5D1C7C4C-C33C-B34D-5F0C-CEA5B2D8281E}"/>
              </a:ext>
            </a:extLst>
          </p:cNvPr>
          <p:cNvSpPr txBox="1"/>
          <p:nvPr/>
        </p:nvSpPr>
        <p:spPr>
          <a:xfrm>
            <a:off x="2959534" y="4645752"/>
            <a:ext cx="885179" cy="369332"/>
          </a:xfrm>
          <a:prstGeom prst="rect">
            <a:avLst/>
          </a:prstGeom>
          <a:noFill/>
        </p:spPr>
        <p:txBody>
          <a:bodyPr wrap="none" rtlCol="0">
            <a:spAutoFit/>
          </a:bodyPr>
          <a:lstStyle/>
          <a:p>
            <a:r>
              <a:rPr kumimoji="1" lang="en-US" altLang="ja-JP" dirty="0"/>
              <a:t>X=1</a:t>
            </a:r>
            <a:r>
              <a:rPr kumimoji="1" lang="ja-JP" altLang="en-US" dirty="0"/>
              <a:t>～</a:t>
            </a:r>
            <a:r>
              <a:rPr kumimoji="1" lang="en-US" altLang="ja-JP" dirty="0"/>
              <a:t>4</a:t>
            </a:r>
            <a:endParaRPr kumimoji="1" lang="ja-JP" altLang="en-US" dirty="0"/>
          </a:p>
        </p:txBody>
      </p:sp>
      <p:sp>
        <p:nvSpPr>
          <p:cNvPr id="2" name="テキスト ボックス 1">
            <a:extLst>
              <a:ext uri="{FF2B5EF4-FFF2-40B4-BE49-F238E27FC236}">
                <a16:creationId xmlns:a16="http://schemas.microsoft.com/office/drawing/2014/main" id="{2B702677-7183-23A2-BE3B-84A95095BE36}"/>
              </a:ext>
            </a:extLst>
          </p:cNvPr>
          <p:cNvSpPr txBox="1"/>
          <p:nvPr/>
        </p:nvSpPr>
        <p:spPr>
          <a:xfrm>
            <a:off x="5194361" y="3212976"/>
            <a:ext cx="3427670" cy="2985433"/>
          </a:xfrm>
          <a:prstGeom prst="rect">
            <a:avLst/>
          </a:prstGeom>
          <a:noFill/>
        </p:spPr>
        <p:txBody>
          <a:bodyPr wrap="none" rtlCol="0">
            <a:spAutoFit/>
          </a:bodyPr>
          <a:lstStyle/>
          <a:p>
            <a:r>
              <a:rPr kumimoji="1" lang="en-US" altLang="ja-JP" sz="2000" dirty="0"/>
              <a:t>For </a:t>
            </a:r>
            <a:r>
              <a:rPr kumimoji="1" lang="en-US" altLang="ja-JP" sz="2000" baseline="30000" dirty="0"/>
              <a:t>9</a:t>
            </a:r>
            <a:r>
              <a:rPr kumimoji="1" lang="en-US" altLang="ja-JP" sz="2000" baseline="-25000" dirty="0"/>
              <a:t>Λ</a:t>
            </a:r>
            <a:r>
              <a:rPr kumimoji="1" lang="en-US" altLang="ja-JP" sz="2000" dirty="0"/>
              <a:t>He, there have been</a:t>
            </a:r>
          </a:p>
          <a:p>
            <a:r>
              <a:rPr lang="en-US" altLang="ja-JP" sz="2000" dirty="0"/>
              <a:t>no observed data.</a:t>
            </a:r>
          </a:p>
          <a:p>
            <a:r>
              <a:rPr lang="en-US" altLang="ja-JP" sz="2000" dirty="0"/>
              <a:t>To predict binding energy of</a:t>
            </a:r>
          </a:p>
          <a:p>
            <a:r>
              <a:rPr lang="en-US" altLang="ja-JP" sz="2000" dirty="0"/>
              <a:t>this </a:t>
            </a:r>
            <a:r>
              <a:rPr lang="en-US" altLang="ja-JP" sz="2000" dirty="0" err="1"/>
              <a:t>hypernucleus</a:t>
            </a:r>
            <a:r>
              <a:rPr lang="en-US" altLang="ja-JP" sz="2000" dirty="0"/>
              <a:t>, it is </a:t>
            </a:r>
          </a:p>
          <a:p>
            <a:r>
              <a:rPr lang="en-US" altLang="ja-JP" sz="2000" dirty="0"/>
              <a:t>necessary to reproduce the</a:t>
            </a:r>
          </a:p>
          <a:p>
            <a:r>
              <a:rPr lang="en-US" altLang="ja-JP" sz="2000" dirty="0"/>
              <a:t>energy spectra of core nucleus,</a:t>
            </a:r>
          </a:p>
          <a:p>
            <a:r>
              <a:rPr lang="en-US" altLang="ja-JP" sz="2000" baseline="30000" dirty="0"/>
              <a:t>8</a:t>
            </a:r>
            <a:r>
              <a:rPr lang="en-US" altLang="ja-JP" sz="2000" dirty="0"/>
              <a:t>He.  </a:t>
            </a:r>
          </a:p>
          <a:p>
            <a:endParaRPr lang="en-US" altLang="ja-JP" sz="2400" dirty="0"/>
          </a:p>
          <a:p>
            <a:endParaRPr kumimoji="1" lang="ja-JP" altLang="en-US" sz="2400" dirty="0"/>
          </a:p>
        </p:txBody>
      </p:sp>
      <p:sp>
        <p:nvSpPr>
          <p:cNvPr id="3" name="テキスト ボックス 2">
            <a:extLst>
              <a:ext uri="{FF2B5EF4-FFF2-40B4-BE49-F238E27FC236}">
                <a16:creationId xmlns:a16="http://schemas.microsoft.com/office/drawing/2014/main" id="{E6FF204B-B245-30B8-8E0F-84F16F717824}"/>
              </a:ext>
            </a:extLst>
          </p:cNvPr>
          <p:cNvSpPr txBox="1"/>
          <p:nvPr/>
        </p:nvSpPr>
        <p:spPr>
          <a:xfrm>
            <a:off x="2605679" y="5138693"/>
            <a:ext cx="2685351" cy="461665"/>
          </a:xfrm>
          <a:prstGeom prst="rect">
            <a:avLst/>
          </a:prstGeom>
          <a:noFill/>
        </p:spPr>
        <p:txBody>
          <a:bodyPr wrap="none" rtlCol="0">
            <a:spAutoFit/>
          </a:bodyPr>
          <a:lstStyle/>
          <a:p>
            <a:r>
              <a:rPr kumimoji="1" lang="en-US" altLang="ja-JP" sz="2400" baseline="30000" dirty="0"/>
              <a:t>6</a:t>
            </a:r>
            <a:r>
              <a:rPr kumimoji="1" lang="en-US" altLang="ja-JP" sz="2400" baseline="-25000" dirty="0"/>
              <a:t>Λ</a:t>
            </a:r>
            <a:r>
              <a:rPr kumimoji="1" lang="en-US" altLang="ja-JP" sz="2400" dirty="0"/>
              <a:t>He,</a:t>
            </a:r>
            <a:r>
              <a:rPr kumimoji="1" lang="en-US" altLang="ja-JP" sz="2400" baseline="30000" dirty="0"/>
              <a:t>7</a:t>
            </a:r>
            <a:r>
              <a:rPr kumimoji="1" lang="en-US" altLang="ja-JP" sz="2400" baseline="-25000" dirty="0"/>
              <a:t>Λ</a:t>
            </a:r>
            <a:r>
              <a:rPr kumimoji="1" lang="en-US" altLang="ja-JP" sz="2400" dirty="0"/>
              <a:t>He,</a:t>
            </a:r>
            <a:r>
              <a:rPr kumimoji="1" lang="en-US" altLang="ja-JP" sz="2400" baseline="30000" dirty="0"/>
              <a:t>8</a:t>
            </a:r>
            <a:r>
              <a:rPr kumimoji="1" lang="en-US" altLang="ja-JP" sz="2400" baseline="-25000" dirty="0"/>
              <a:t>Λ</a:t>
            </a:r>
            <a:r>
              <a:rPr kumimoji="1" lang="en-US" altLang="ja-JP" sz="2400" dirty="0"/>
              <a:t>He,</a:t>
            </a:r>
            <a:r>
              <a:rPr kumimoji="1" lang="en-US" altLang="ja-JP" sz="2400" baseline="30000" dirty="0"/>
              <a:t>9</a:t>
            </a:r>
            <a:r>
              <a:rPr kumimoji="1" lang="en-US" altLang="ja-JP" sz="2400" baseline="-25000" dirty="0"/>
              <a:t>Λ</a:t>
            </a:r>
            <a:r>
              <a:rPr kumimoji="1" lang="en-US" altLang="ja-JP" sz="2400" dirty="0"/>
              <a:t>He</a:t>
            </a:r>
            <a:endParaRPr kumimoji="1" lang="ja-JP" altLang="en-US" sz="2400" dirty="0"/>
          </a:p>
        </p:txBody>
      </p:sp>
      <p:sp>
        <p:nvSpPr>
          <p:cNvPr id="6" name="テキスト ボックス 5">
            <a:extLst>
              <a:ext uri="{FF2B5EF4-FFF2-40B4-BE49-F238E27FC236}">
                <a16:creationId xmlns:a16="http://schemas.microsoft.com/office/drawing/2014/main" id="{5B0A3E1A-2E7A-AE77-A5BC-04BC05021C78}"/>
              </a:ext>
            </a:extLst>
          </p:cNvPr>
          <p:cNvSpPr txBox="1"/>
          <p:nvPr/>
        </p:nvSpPr>
        <p:spPr>
          <a:xfrm>
            <a:off x="-27622" y="5803463"/>
            <a:ext cx="9378401" cy="923330"/>
          </a:xfrm>
          <a:prstGeom prst="rect">
            <a:avLst/>
          </a:prstGeom>
          <a:noFill/>
        </p:spPr>
        <p:txBody>
          <a:bodyPr wrap="none" rtlCol="0">
            <a:spAutoFit/>
          </a:bodyPr>
          <a:lstStyle/>
          <a:p>
            <a:r>
              <a:rPr kumimoji="1" lang="en-US" altLang="ja-JP" dirty="0"/>
              <a:t>Cf. R. Wirth and R. Roth, Phys. Lett. B779, 336 (2019).: Non-core shell </a:t>
            </a:r>
            <a:r>
              <a:rPr kumimoji="1" lang="en-US" altLang="ja-JP" dirty="0" err="1"/>
              <a:t>model+NN+NNN+YN</a:t>
            </a:r>
            <a:endParaRPr kumimoji="1" lang="en-US" altLang="ja-JP" dirty="0"/>
          </a:p>
          <a:p>
            <a:r>
              <a:rPr kumimoji="1" lang="en-US" altLang="ja-JP" dirty="0"/>
              <a:t>Since they did not focus on reproducing observed binding energies of </a:t>
            </a:r>
            <a:r>
              <a:rPr kumimoji="1" lang="en-US" altLang="ja-JP" dirty="0" err="1"/>
              <a:t>hypernuclei</a:t>
            </a:r>
            <a:r>
              <a:rPr kumimoji="1" lang="en-US" altLang="ja-JP" dirty="0"/>
              <a:t> and core nuclei,</a:t>
            </a:r>
          </a:p>
          <a:p>
            <a:r>
              <a:rPr lang="en-US" altLang="ja-JP" dirty="0"/>
              <a:t>it was  difficult to predict the energy spectra of </a:t>
            </a:r>
            <a:r>
              <a:rPr lang="en-US" altLang="ja-JP" baseline="30000" dirty="0"/>
              <a:t>9</a:t>
            </a:r>
            <a:r>
              <a:rPr lang="en-US" altLang="ja-JP" baseline="-25000" dirty="0"/>
              <a:t>Λ</a:t>
            </a:r>
            <a:r>
              <a:rPr lang="en-US" altLang="ja-JP" dirty="0"/>
              <a:t>He.</a:t>
            </a:r>
            <a:r>
              <a:rPr kumimoji="1" lang="en-US" altLang="ja-JP" dirty="0"/>
              <a:t> </a:t>
            </a:r>
            <a:endParaRPr kumimoji="1" lang="ja-JP" altLang="en-US" dirty="0"/>
          </a:p>
        </p:txBody>
      </p:sp>
    </p:spTree>
    <p:extLst>
      <p:ext uri="{BB962C8B-B14F-4D97-AF65-F5344CB8AC3E}">
        <p14:creationId xmlns:p14="http://schemas.microsoft.com/office/powerpoint/2010/main" val="137056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0DE2BA7-9CBB-8A4E-06E7-3B00CC5C6211}"/>
              </a:ext>
            </a:extLst>
          </p:cNvPr>
          <p:cNvSpPr txBox="1"/>
          <p:nvPr/>
        </p:nvSpPr>
        <p:spPr>
          <a:xfrm>
            <a:off x="436632" y="332656"/>
            <a:ext cx="5284524" cy="461665"/>
          </a:xfrm>
          <a:prstGeom prst="rect">
            <a:avLst/>
          </a:prstGeom>
          <a:noFill/>
        </p:spPr>
        <p:txBody>
          <a:bodyPr wrap="none" rtlCol="0">
            <a:spAutoFit/>
          </a:bodyPr>
          <a:lstStyle/>
          <a:p>
            <a:r>
              <a:rPr kumimoji="1" lang="en-US" altLang="ja-JP" sz="2400" dirty="0"/>
              <a:t>Energy spectra of He Isotope core nuclei:</a:t>
            </a:r>
            <a:endParaRPr kumimoji="1" lang="ja-JP" altLang="en-US" sz="2400" dirty="0"/>
          </a:p>
        </p:txBody>
      </p:sp>
      <p:pic>
        <p:nvPicPr>
          <p:cNvPr id="6" name="図 5">
            <a:extLst>
              <a:ext uri="{FF2B5EF4-FFF2-40B4-BE49-F238E27FC236}">
                <a16:creationId xmlns:a16="http://schemas.microsoft.com/office/drawing/2014/main" id="{6393B05A-286A-BD06-52AC-293C6F2D3D2A}"/>
              </a:ext>
            </a:extLst>
          </p:cNvPr>
          <p:cNvPicPr>
            <a:picLocks noChangeAspect="1"/>
          </p:cNvPicPr>
          <p:nvPr/>
        </p:nvPicPr>
        <p:blipFill>
          <a:blip r:embed="rId2"/>
          <a:stretch>
            <a:fillRect/>
          </a:stretch>
        </p:blipFill>
        <p:spPr>
          <a:xfrm>
            <a:off x="0" y="794321"/>
            <a:ext cx="5954421" cy="3816424"/>
          </a:xfrm>
          <a:prstGeom prst="rect">
            <a:avLst/>
          </a:prstGeom>
        </p:spPr>
      </p:pic>
      <p:sp>
        <p:nvSpPr>
          <p:cNvPr id="11" name="テキスト ボックス 10">
            <a:extLst>
              <a:ext uri="{FF2B5EF4-FFF2-40B4-BE49-F238E27FC236}">
                <a16:creationId xmlns:a16="http://schemas.microsoft.com/office/drawing/2014/main" id="{056C463B-3B9F-5A28-EDE2-30088A59DDEC}"/>
              </a:ext>
            </a:extLst>
          </p:cNvPr>
          <p:cNvSpPr txBox="1"/>
          <p:nvPr/>
        </p:nvSpPr>
        <p:spPr>
          <a:xfrm>
            <a:off x="755576" y="4863350"/>
            <a:ext cx="7202613" cy="1200329"/>
          </a:xfrm>
          <a:prstGeom prst="rect">
            <a:avLst/>
          </a:prstGeom>
          <a:noFill/>
        </p:spPr>
        <p:txBody>
          <a:bodyPr wrap="none" rtlCol="0">
            <a:spAutoFit/>
          </a:bodyPr>
          <a:lstStyle/>
          <a:p>
            <a:r>
              <a:rPr kumimoji="1" lang="en-US" altLang="ja-JP" sz="2400" dirty="0"/>
              <a:t>The theoretical results are in good agreement with data.</a:t>
            </a:r>
          </a:p>
          <a:p>
            <a:r>
              <a:rPr lang="en-US" altLang="ja-JP" sz="2400" dirty="0"/>
              <a:t>Let’s add a Λ particle into He isotope nuclei.</a:t>
            </a:r>
          </a:p>
          <a:p>
            <a:endParaRPr kumimoji="1" lang="ja-JP" altLang="en-US" sz="2400" dirty="0"/>
          </a:p>
        </p:txBody>
      </p:sp>
      <p:sp>
        <p:nvSpPr>
          <p:cNvPr id="2" name="楕円 1">
            <a:extLst>
              <a:ext uri="{FF2B5EF4-FFF2-40B4-BE49-F238E27FC236}">
                <a16:creationId xmlns:a16="http://schemas.microsoft.com/office/drawing/2014/main" id="{9A8A8193-66DB-6767-BA09-E3231C8C64E4}"/>
              </a:ext>
            </a:extLst>
          </p:cNvPr>
          <p:cNvSpPr/>
          <p:nvPr/>
        </p:nvSpPr>
        <p:spPr>
          <a:xfrm>
            <a:off x="7311415" y="3064168"/>
            <a:ext cx="792088" cy="79208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α</a:t>
            </a:r>
            <a:endParaRPr kumimoji="1" lang="ja-JP" altLang="en-US" dirty="0"/>
          </a:p>
        </p:txBody>
      </p:sp>
      <p:sp>
        <p:nvSpPr>
          <p:cNvPr id="3" name="楕円 2">
            <a:extLst>
              <a:ext uri="{FF2B5EF4-FFF2-40B4-BE49-F238E27FC236}">
                <a16:creationId xmlns:a16="http://schemas.microsoft.com/office/drawing/2014/main" id="{74F0CB6B-CAC9-D568-4E7D-8B9D327A818C}"/>
              </a:ext>
            </a:extLst>
          </p:cNvPr>
          <p:cNvSpPr/>
          <p:nvPr/>
        </p:nvSpPr>
        <p:spPr>
          <a:xfrm>
            <a:off x="6609776" y="243642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5" name="楕円 4">
            <a:extLst>
              <a:ext uri="{FF2B5EF4-FFF2-40B4-BE49-F238E27FC236}">
                <a16:creationId xmlns:a16="http://schemas.microsoft.com/office/drawing/2014/main" id="{7B5E62E4-EACB-E387-28BA-846F92654900}"/>
              </a:ext>
            </a:extLst>
          </p:cNvPr>
          <p:cNvSpPr/>
          <p:nvPr/>
        </p:nvSpPr>
        <p:spPr>
          <a:xfrm>
            <a:off x="7164288"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7" name="楕円 6">
            <a:extLst>
              <a:ext uri="{FF2B5EF4-FFF2-40B4-BE49-F238E27FC236}">
                <a16:creationId xmlns:a16="http://schemas.microsoft.com/office/drawing/2014/main" id="{7706C0D4-E5CD-18A7-395A-402AFC0B69EF}"/>
              </a:ext>
            </a:extLst>
          </p:cNvPr>
          <p:cNvSpPr/>
          <p:nvPr/>
        </p:nvSpPr>
        <p:spPr>
          <a:xfrm>
            <a:off x="7740352" y="225640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a:t>
            </a:r>
            <a:endParaRPr kumimoji="1" lang="ja-JP" altLang="en-US" dirty="0"/>
          </a:p>
        </p:txBody>
      </p:sp>
      <p:sp>
        <p:nvSpPr>
          <p:cNvPr id="8" name="テキスト ボックス 7">
            <a:extLst>
              <a:ext uri="{FF2B5EF4-FFF2-40B4-BE49-F238E27FC236}">
                <a16:creationId xmlns:a16="http://schemas.microsoft.com/office/drawing/2014/main" id="{0E6FBE66-13EE-8795-183B-8F43A9B1B6F8}"/>
              </a:ext>
            </a:extLst>
          </p:cNvPr>
          <p:cNvSpPr txBox="1"/>
          <p:nvPr/>
        </p:nvSpPr>
        <p:spPr>
          <a:xfrm>
            <a:off x="8100392" y="2276872"/>
            <a:ext cx="530915" cy="369332"/>
          </a:xfrm>
          <a:prstGeom prst="rect">
            <a:avLst/>
          </a:prstGeom>
          <a:noFill/>
        </p:spPr>
        <p:txBody>
          <a:bodyPr wrap="none" rtlCol="0">
            <a:spAutoFit/>
          </a:bodyPr>
          <a:lstStyle/>
          <a:p>
            <a:r>
              <a:rPr kumimoji="1" lang="ja-JP" altLang="en-US" dirty="0"/>
              <a:t>・・・</a:t>
            </a:r>
          </a:p>
        </p:txBody>
      </p:sp>
      <p:sp>
        <p:nvSpPr>
          <p:cNvPr id="9" name="矢印: 右 8">
            <a:extLst>
              <a:ext uri="{FF2B5EF4-FFF2-40B4-BE49-F238E27FC236}">
                <a16:creationId xmlns:a16="http://schemas.microsoft.com/office/drawing/2014/main" id="{1D585978-CD99-8EB8-227D-97800AEE84FF}"/>
              </a:ext>
            </a:extLst>
          </p:cNvPr>
          <p:cNvSpPr/>
          <p:nvPr/>
        </p:nvSpPr>
        <p:spPr>
          <a:xfrm rot="10800000">
            <a:off x="6081298" y="2920152"/>
            <a:ext cx="360040" cy="508848"/>
          </a:xfrm>
          <a:prstGeom prs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6DA8C3AD-12DD-CEA1-7020-0EE070B12BDD}"/>
              </a:ext>
            </a:extLst>
          </p:cNvPr>
          <p:cNvGrpSpPr/>
          <p:nvPr/>
        </p:nvGrpSpPr>
        <p:grpSpPr>
          <a:xfrm>
            <a:off x="7604989" y="620688"/>
            <a:ext cx="574026" cy="1202111"/>
            <a:chOff x="7604989" y="620688"/>
            <a:chExt cx="574026" cy="1202111"/>
          </a:xfrm>
        </p:grpSpPr>
        <p:sp>
          <p:nvSpPr>
            <p:cNvPr id="10" name="矢印: 下 9">
              <a:extLst>
                <a:ext uri="{FF2B5EF4-FFF2-40B4-BE49-F238E27FC236}">
                  <a16:creationId xmlns:a16="http://schemas.microsoft.com/office/drawing/2014/main" id="{2DDED70D-18B0-23B1-0E43-38E29BEA9BEC}"/>
                </a:ext>
              </a:extLst>
            </p:cNvPr>
            <p:cNvSpPr/>
            <p:nvPr/>
          </p:nvSpPr>
          <p:spPr>
            <a:xfrm rot="1309709">
              <a:off x="7604989" y="1453467"/>
              <a:ext cx="360040" cy="369332"/>
            </a:xfrm>
            <a:prstGeom prst="down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62904B5-2E88-0E07-BAD2-8E9CAD71FE3E}"/>
                </a:ext>
              </a:extLst>
            </p:cNvPr>
            <p:cNvSpPr/>
            <p:nvPr/>
          </p:nvSpPr>
          <p:spPr>
            <a:xfrm>
              <a:off x="7707459" y="620688"/>
              <a:ext cx="471556" cy="461665"/>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Λ</a:t>
              </a:r>
              <a:endParaRPr kumimoji="1" lang="ja-JP" altLang="en-US" dirty="0"/>
            </a:p>
          </p:txBody>
        </p:sp>
      </p:grpSp>
    </p:spTree>
    <p:extLst>
      <p:ext uri="{BB962C8B-B14F-4D97-AF65-F5344CB8AC3E}">
        <p14:creationId xmlns:p14="http://schemas.microsoft.com/office/powerpoint/2010/main" val="163929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89C44E-9CC2-7EB5-57B3-FAFDEC25195E}"/>
              </a:ext>
            </a:extLst>
          </p:cNvPr>
          <p:cNvPicPr>
            <a:picLocks noChangeAspect="1"/>
          </p:cNvPicPr>
          <p:nvPr/>
        </p:nvPicPr>
        <p:blipFill>
          <a:blip r:embed="rId2"/>
          <a:stretch>
            <a:fillRect/>
          </a:stretch>
        </p:blipFill>
        <p:spPr>
          <a:xfrm>
            <a:off x="1636096" y="136613"/>
            <a:ext cx="6965044" cy="3240360"/>
          </a:xfrm>
          <a:prstGeom prst="rect">
            <a:avLst/>
          </a:prstGeom>
        </p:spPr>
      </p:pic>
      <p:sp>
        <p:nvSpPr>
          <p:cNvPr id="4" name="テキスト ボックス 3">
            <a:extLst>
              <a:ext uri="{FF2B5EF4-FFF2-40B4-BE49-F238E27FC236}">
                <a16:creationId xmlns:a16="http://schemas.microsoft.com/office/drawing/2014/main" id="{0B75A8EF-9636-BF13-455E-DE5F114BCEA8}"/>
              </a:ext>
            </a:extLst>
          </p:cNvPr>
          <p:cNvSpPr txBox="1"/>
          <p:nvPr/>
        </p:nvSpPr>
        <p:spPr>
          <a:xfrm>
            <a:off x="7468744" y="424645"/>
            <a:ext cx="431528" cy="369332"/>
          </a:xfrm>
          <a:prstGeom prst="rect">
            <a:avLst/>
          </a:prstGeom>
          <a:noFill/>
        </p:spPr>
        <p:txBody>
          <a:bodyPr wrap="none" rtlCol="0">
            <a:spAutoFit/>
          </a:bodyPr>
          <a:lstStyle/>
          <a:p>
            <a:r>
              <a:rPr kumimoji="1" lang="en-US" altLang="ja-JP" dirty="0"/>
              <a:t>+Λ</a:t>
            </a:r>
            <a:endParaRPr kumimoji="1" lang="ja-JP" altLang="en-US" dirty="0"/>
          </a:p>
        </p:txBody>
      </p:sp>
      <p:sp>
        <p:nvSpPr>
          <p:cNvPr id="5" name="テキスト ボックス 4">
            <a:extLst>
              <a:ext uri="{FF2B5EF4-FFF2-40B4-BE49-F238E27FC236}">
                <a16:creationId xmlns:a16="http://schemas.microsoft.com/office/drawing/2014/main" id="{4578B648-ED0E-3AFA-16DB-DA7F772C993C}"/>
              </a:ext>
            </a:extLst>
          </p:cNvPr>
          <p:cNvSpPr txBox="1"/>
          <p:nvPr/>
        </p:nvSpPr>
        <p:spPr>
          <a:xfrm>
            <a:off x="6676656" y="3376973"/>
            <a:ext cx="1816523" cy="461665"/>
          </a:xfrm>
          <a:prstGeom prst="rect">
            <a:avLst/>
          </a:prstGeom>
          <a:noFill/>
        </p:spPr>
        <p:txBody>
          <a:bodyPr wrap="none" rtlCol="0">
            <a:spAutoFit/>
          </a:bodyPr>
          <a:lstStyle/>
          <a:p>
            <a:r>
              <a:rPr kumimoji="1" lang="en-US" altLang="ja-JP" sz="2400" dirty="0"/>
              <a:t>B</a:t>
            </a:r>
            <a:r>
              <a:rPr kumimoji="1" lang="en-US" altLang="ja-JP" sz="2400" baseline="-25000" dirty="0"/>
              <a:t>Λ</a:t>
            </a:r>
            <a:r>
              <a:rPr kumimoji="1" lang="en-US" altLang="ja-JP" sz="2400" dirty="0"/>
              <a:t>=7.09MeV</a:t>
            </a:r>
            <a:endParaRPr kumimoji="1" lang="ja-JP" altLang="en-US" sz="2400" dirty="0"/>
          </a:p>
        </p:txBody>
      </p:sp>
      <p:sp>
        <p:nvSpPr>
          <p:cNvPr id="6" name="テキスト ボックス 5">
            <a:extLst>
              <a:ext uri="{FF2B5EF4-FFF2-40B4-BE49-F238E27FC236}">
                <a16:creationId xmlns:a16="http://schemas.microsoft.com/office/drawing/2014/main" id="{CF0AF880-2039-32EF-299B-EDD4F97C9E9C}"/>
              </a:ext>
            </a:extLst>
          </p:cNvPr>
          <p:cNvSpPr txBox="1"/>
          <p:nvPr/>
        </p:nvSpPr>
        <p:spPr>
          <a:xfrm>
            <a:off x="7429425" y="-37020"/>
            <a:ext cx="1816523" cy="461665"/>
          </a:xfrm>
          <a:prstGeom prst="rect">
            <a:avLst/>
          </a:prstGeom>
          <a:noFill/>
        </p:spPr>
        <p:txBody>
          <a:bodyPr wrap="none" rtlCol="0">
            <a:spAutoFit/>
          </a:bodyPr>
          <a:lstStyle/>
          <a:p>
            <a:r>
              <a:rPr kumimoji="1" lang="en-US" altLang="ja-JP" sz="2400" dirty="0"/>
              <a:t>B</a:t>
            </a:r>
            <a:r>
              <a:rPr kumimoji="1" lang="en-US" altLang="ja-JP" sz="2400" baseline="-25000" dirty="0"/>
              <a:t>Λ</a:t>
            </a:r>
            <a:r>
              <a:rPr kumimoji="1" lang="en-US" altLang="ja-JP" sz="2400" dirty="0"/>
              <a:t>=2.49MeV</a:t>
            </a:r>
            <a:endParaRPr kumimoji="1" lang="ja-JP" altLang="en-US" sz="2400" dirty="0"/>
          </a:p>
        </p:txBody>
      </p:sp>
      <p:cxnSp>
        <p:nvCxnSpPr>
          <p:cNvPr id="8" name="直線矢印コネクタ 7">
            <a:extLst>
              <a:ext uri="{FF2B5EF4-FFF2-40B4-BE49-F238E27FC236}">
                <a16:creationId xmlns:a16="http://schemas.microsoft.com/office/drawing/2014/main" id="{D7921014-6A8D-278A-4005-69ADFEB470B8}"/>
              </a:ext>
            </a:extLst>
          </p:cNvPr>
          <p:cNvCxnSpPr/>
          <p:nvPr/>
        </p:nvCxnSpPr>
        <p:spPr>
          <a:xfrm flipH="1">
            <a:off x="7584917" y="424645"/>
            <a:ext cx="315355"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02F8DA1-D645-F02F-9E86-E12A13B60B32}"/>
              </a:ext>
            </a:extLst>
          </p:cNvPr>
          <p:cNvCxnSpPr/>
          <p:nvPr/>
        </p:nvCxnSpPr>
        <p:spPr>
          <a:xfrm flipH="1" flipV="1">
            <a:off x="7468744" y="2728901"/>
            <a:ext cx="431528"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F4D64CD-C444-C598-9B53-527E49603024}"/>
              </a:ext>
            </a:extLst>
          </p:cNvPr>
          <p:cNvSpPr txBox="1"/>
          <p:nvPr/>
        </p:nvSpPr>
        <p:spPr>
          <a:xfrm>
            <a:off x="282641" y="4661908"/>
            <a:ext cx="7474034" cy="1938992"/>
          </a:xfrm>
          <a:prstGeom prst="rect">
            <a:avLst/>
          </a:prstGeom>
          <a:noFill/>
        </p:spPr>
        <p:txBody>
          <a:bodyPr wrap="none" rtlCol="0">
            <a:spAutoFit/>
          </a:bodyPr>
          <a:lstStyle/>
          <a:p>
            <a:r>
              <a:rPr kumimoji="1" lang="en-US" altLang="ja-JP" sz="2400" dirty="0"/>
              <a:t>In </a:t>
            </a:r>
            <a:r>
              <a:rPr kumimoji="1" lang="en-US" altLang="ja-JP" sz="2400" baseline="30000" dirty="0"/>
              <a:t>9</a:t>
            </a:r>
            <a:r>
              <a:rPr kumimoji="1" lang="en-US" altLang="ja-JP" sz="2400" baseline="-25000" dirty="0"/>
              <a:t>Λ</a:t>
            </a:r>
            <a:r>
              <a:rPr kumimoji="1" lang="en-US" altLang="ja-JP" sz="2400" dirty="0"/>
              <a:t>He, three bound states are predicted. </a:t>
            </a:r>
          </a:p>
          <a:p>
            <a:r>
              <a:rPr lang="en-US" altLang="ja-JP" sz="2400" dirty="0"/>
              <a:t>By (π</a:t>
            </a:r>
            <a:r>
              <a:rPr lang="en-US" altLang="ja-JP" sz="2400" baseline="30000" dirty="0"/>
              <a:t>-</a:t>
            </a:r>
            <a:r>
              <a:rPr lang="en-US" altLang="ja-JP" sz="2400" dirty="0"/>
              <a:t>,K</a:t>
            </a:r>
            <a:r>
              <a:rPr lang="en-US" altLang="ja-JP" sz="2400" baseline="30000" dirty="0"/>
              <a:t>+</a:t>
            </a:r>
            <a:r>
              <a:rPr lang="en-US" altLang="ja-JP" sz="2400" dirty="0"/>
              <a:t>) reaction at J-PARC using </a:t>
            </a:r>
            <a:r>
              <a:rPr lang="en-US" altLang="ja-JP" sz="2400" baseline="30000" dirty="0"/>
              <a:t>9</a:t>
            </a:r>
            <a:r>
              <a:rPr lang="en-US" altLang="ja-JP" sz="2400" dirty="0"/>
              <a:t>Be target, it is possible</a:t>
            </a:r>
          </a:p>
          <a:p>
            <a:r>
              <a:rPr lang="en-US" altLang="ja-JP" sz="2400" dirty="0"/>
              <a:t>t</a:t>
            </a:r>
            <a:r>
              <a:rPr kumimoji="1" lang="en-US" altLang="ja-JP" sz="2400" dirty="0"/>
              <a:t>o produce this </a:t>
            </a:r>
            <a:r>
              <a:rPr kumimoji="1" lang="en-US" altLang="ja-JP" sz="2400" dirty="0" err="1"/>
              <a:t>hyperucleus</a:t>
            </a:r>
            <a:r>
              <a:rPr kumimoji="1" lang="en-US" altLang="ja-JP" sz="2400" dirty="0"/>
              <a:t>.</a:t>
            </a:r>
          </a:p>
          <a:p>
            <a:r>
              <a:rPr lang="en-US" altLang="ja-JP" sz="2400" dirty="0"/>
              <a:t>This would be observation of the  </a:t>
            </a:r>
          </a:p>
          <a:p>
            <a:r>
              <a:rPr lang="en-US" altLang="ja-JP" sz="2400" dirty="0"/>
              <a:t>most heavy He isotope Λ </a:t>
            </a:r>
            <a:r>
              <a:rPr lang="en-US" altLang="ja-JP" sz="2400" dirty="0" err="1"/>
              <a:t>hypernucleus</a:t>
            </a:r>
            <a:r>
              <a:rPr lang="en-US" altLang="ja-JP" sz="2400" dirty="0"/>
              <a:t> .</a:t>
            </a:r>
            <a:endParaRPr kumimoji="1" lang="ja-JP" altLang="en-US" sz="2400" dirty="0"/>
          </a:p>
        </p:txBody>
      </p:sp>
      <p:pic>
        <p:nvPicPr>
          <p:cNvPr id="7" name="図 6">
            <a:extLst>
              <a:ext uri="{FF2B5EF4-FFF2-40B4-BE49-F238E27FC236}">
                <a16:creationId xmlns:a16="http://schemas.microsoft.com/office/drawing/2014/main" id="{C9068A68-19C4-51FA-69F8-9F11DB3917FD}"/>
              </a:ext>
            </a:extLst>
          </p:cNvPr>
          <p:cNvPicPr>
            <a:picLocks noChangeAspect="1"/>
          </p:cNvPicPr>
          <p:nvPr/>
        </p:nvPicPr>
        <p:blipFill>
          <a:blip r:embed="rId3"/>
          <a:stretch>
            <a:fillRect/>
          </a:stretch>
        </p:blipFill>
        <p:spPr>
          <a:xfrm>
            <a:off x="119980" y="2671595"/>
            <a:ext cx="815248" cy="1988545"/>
          </a:xfrm>
          <a:prstGeom prst="rect">
            <a:avLst/>
          </a:prstGeom>
        </p:spPr>
      </p:pic>
      <p:pic>
        <p:nvPicPr>
          <p:cNvPr id="14" name="図 13">
            <a:extLst>
              <a:ext uri="{FF2B5EF4-FFF2-40B4-BE49-F238E27FC236}">
                <a16:creationId xmlns:a16="http://schemas.microsoft.com/office/drawing/2014/main" id="{C5BF278C-BD44-1CC1-E55B-EB7466280A0F}"/>
              </a:ext>
            </a:extLst>
          </p:cNvPr>
          <p:cNvPicPr>
            <a:picLocks noChangeAspect="1"/>
          </p:cNvPicPr>
          <p:nvPr/>
        </p:nvPicPr>
        <p:blipFill>
          <a:blip r:embed="rId4"/>
          <a:stretch>
            <a:fillRect/>
          </a:stretch>
        </p:blipFill>
        <p:spPr>
          <a:xfrm>
            <a:off x="935228" y="2626162"/>
            <a:ext cx="2115239" cy="1955494"/>
          </a:xfrm>
          <a:prstGeom prst="rect">
            <a:avLst/>
          </a:prstGeom>
        </p:spPr>
      </p:pic>
      <p:sp>
        <p:nvSpPr>
          <p:cNvPr id="15" name="楕円 14">
            <a:extLst>
              <a:ext uri="{FF2B5EF4-FFF2-40B4-BE49-F238E27FC236}">
                <a16:creationId xmlns:a16="http://schemas.microsoft.com/office/drawing/2014/main" id="{2B81D7FB-B46C-E5E3-3046-B0A5685E5629}"/>
              </a:ext>
            </a:extLst>
          </p:cNvPr>
          <p:cNvSpPr/>
          <p:nvPr/>
        </p:nvSpPr>
        <p:spPr>
          <a:xfrm>
            <a:off x="991288" y="3272526"/>
            <a:ext cx="536847" cy="372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F04277C6-0663-B91B-125A-0BF9D06E893C}"/>
              </a:ext>
            </a:extLst>
          </p:cNvPr>
          <p:cNvSpPr/>
          <p:nvPr/>
        </p:nvSpPr>
        <p:spPr>
          <a:xfrm>
            <a:off x="1043608" y="4221088"/>
            <a:ext cx="1080120" cy="439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724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01F41D-A23B-5066-0E97-20829D11265D}"/>
              </a:ext>
            </a:extLst>
          </p:cNvPr>
          <p:cNvSpPr txBox="1"/>
          <p:nvPr/>
        </p:nvSpPr>
        <p:spPr>
          <a:xfrm>
            <a:off x="204664" y="241217"/>
            <a:ext cx="3490186" cy="830997"/>
          </a:xfrm>
          <a:prstGeom prst="rect">
            <a:avLst/>
          </a:prstGeom>
          <a:noFill/>
        </p:spPr>
        <p:txBody>
          <a:bodyPr wrap="none" rtlCol="0">
            <a:spAutoFit/>
          </a:bodyPr>
          <a:lstStyle/>
          <a:p>
            <a:r>
              <a:rPr lang="ja-JP" altLang="en-US" sz="2400" dirty="0"/>
              <a:t>・</a:t>
            </a:r>
            <a:r>
              <a:rPr kumimoji="1" lang="en-US" altLang="ja-JP" sz="2400" dirty="0"/>
              <a:t>YN scattering experiment</a:t>
            </a:r>
          </a:p>
          <a:p>
            <a:r>
              <a:rPr lang="en-US" altLang="ja-JP" sz="2400" dirty="0"/>
              <a:t>    proposal:J-PARC-E90</a:t>
            </a:r>
            <a:endParaRPr kumimoji="1" lang="ja-JP" altLang="en-US" sz="2400" dirty="0"/>
          </a:p>
        </p:txBody>
      </p:sp>
      <p:sp>
        <p:nvSpPr>
          <p:cNvPr id="5" name="テキスト ボックス 4">
            <a:extLst>
              <a:ext uri="{FF2B5EF4-FFF2-40B4-BE49-F238E27FC236}">
                <a16:creationId xmlns:a16="http://schemas.microsoft.com/office/drawing/2014/main" id="{D95670CB-5E79-CD5D-A06D-1390FCD64A01}"/>
              </a:ext>
            </a:extLst>
          </p:cNvPr>
          <p:cNvSpPr txBox="1"/>
          <p:nvPr/>
        </p:nvSpPr>
        <p:spPr>
          <a:xfrm>
            <a:off x="352710" y="1071825"/>
            <a:ext cx="8164415" cy="1200329"/>
          </a:xfrm>
          <a:prstGeom prst="rect">
            <a:avLst/>
          </a:prstGeom>
          <a:noFill/>
        </p:spPr>
        <p:txBody>
          <a:bodyPr wrap="none" rtlCol="0">
            <a:spAutoFit/>
          </a:bodyPr>
          <a:lstStyle/>
          <a:p>
            <a:r>
              <a:rPr lang="ja-JP" altLang="en-US" sz="2400" dirty="0"/>
              <a:t>・</a:t>
            </a:r>
            <a:r>
              <a:rPr lang="en-US" altLang="ja-JP" sz="2400" dirty="0"/>
              <a:t>YN interaction from view point of Ab-initio calculation</a:t>
            </a:r>
            <a:r>
              <a:rPr lang="ja-JP" altLang="en-US" sz="2400" dirty="0"/>
              <a:t>　</a:t>
            </a:r>
            <a:r>
              <a:rPr lang="en-US" altLang="ja-JP" sz="2400" dirty="0"/>
              <a:t>such as</a:t>
            </a:r>
          </a:p>
          <a:p>
            <a:r>
              <a:rPr lang="en-US" altLang="ja-JP" sz="2400" dirty="0"/>
              <a:t> Lattice QCD</a:t>
            </a:r>
          </a:p>
          <a:p>
            <a:r>
              <a:rPr kumimoji="1" lang="en-US" altLang="ja-JP" sz="2400" dirty="0"/>
              <a:t>    </a:t>
            </a:r>
          </a:p>
        </p:txBody>
      </p:sp>
      <p:cxnSp>
        <p:nvCxnSpPr>
          <p:cNvPr id="7" name="直線矢印コネクタ 6">
            <a:extLst>
              <a:ext uri="{FF2B5EF4-FFF2-40B4-BE49-F238E27FC236}">
                <a16:creationId xmlns:a16="http://schemas.microsoft.com/office/drawing/2014/main" id="{12BF7562-398D-694F-3DA0-DD4BC4564126}"/>
              </a:ext>
            </a:extLst>
          </p:cNvPr>
          <p:cNvCxnSpPr/>
          <p:nvPr/>
        </p:nvCxnSpPr>
        <p:spPr>
          <a:xfrm>
            <a:off x="3877072" y="501725"/>
            <a:ext cx="1152128" cy="0"/>
          </a:xfrm>
          <a:prstGeom prst="straightConnector1">
            <a:avLst/>
          </a:prstGeom>
          <a:ln w="38100">
            <a:solidFill>
              <a:srgbClr val="BBEE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84195B1-CF58-6DB7-62CC-B6B55B171E02}"/>
              </a:ext>
            </a:extLst>
          </p:cNvPr>
          <p:cNvSpPr txBox="1"/>
          <p:nvPr/>
        </p:nvSpPr>
        <p:spPr>
          <a:xfrm>
            <a:off x="4114800" y="2974368"/>
            <a:ext cx="914400" cy="914400"/>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D5BE1AD0-0136-1301-848F-EEEDDB555632}"/>
              </a:ext>
            </a:extLst>
          </p:cNvPr>
          <p:cNvSpPr txBox="1"/>
          <p:nvPr/>
        </p:nvSpPr>
        <p:spPr>
          <a:xfrm>
            <a:off x="5029200" y="333550"/>
            <a:ext cx="2973058" cy="707886"/>
          </a:xfrm>
          <a:prstGeom prst="rect">
            <a:avLst/>
          </a:prstGeom>
          <a:noFill/>
        </p:spPr>
        <p:txBody>
          <a:bodyPr wrap="none" rtlCol="0">
            <a:spAutoFit/>
          </a:bodyPr>
          <a:lstStyle/>
          <a:p>
            <a:r>
              <a:rPr kumimoji="1" lang="en-US" altLang="ja-JP" sz="2000" dirty="0"/>
              <a:t>Improvement of potentials</a:t>
            </a:r>
          </a:p>
          <a:p>
            <a:r>
              <a:rPr lang="en-US" altLang="ja-JP" sz="2000"/>
              <a:t>Chiral potential etc.</a:t>
            </a:r>
            <a:endParaRPr kumimoji="1" lang="ja-JP" altLang="en-US" sz="2000" dirty="0"/>
          </a:p>
        </p:txBody>
      </p:sp>
      <p:sp>
        <p:nvSpPr>
          <p:cNvPr id="6" name="テキスト ボックス 5">
            <a:extLst>
              <a:ext uri="{FF2B5EF4-FFF2-40B4-BE49-F238E27FC236}">
                <a16:creationId xmlns:a16="http://schemas.microsoft.com/office/drawing/2014/main" id="{801CB3DD-73B1-DE85-538C-56EDD4DB56FD}"/>
              </a:ext>
            </a:extLst>
          </p:cNvPr>
          <p:cNvSpPr txBox="1"/>
          <p:nvPr/>
        </p:nvSpPr>
        <p:spPr>
          <a:xfrm>
            <a:off x="484291" y="5601509"/>
            <a:ext cx="1465466" cy="369332"/>
          </a:xfrm>
          <a:prstGeom prst="rect">
            <a:avLst/>
          </a:prstGeom>
          <a:noFill/>
        </p:spPr>
        <p:txBody>
          <a:bodyPr wrap="none" rtlCol="0">
            <a:spAutoFit/>
          </a:bodyPr>
          <a:lstStyle/>
          <a:p>
            <a:r>
              <a:rPr kumimoji="1" lang="en-US" altLang="ja-JP" dirty="0"/>
              <a:t>slide by T. Doi</a:t>
            </a:r>
            <a:endParaRPr kumimoji="1" lang="ja-JP" altLang="en-US" dirty="0"/>
          </a:p>
        </p:txBody>
      </p:sp>
      <p:sp>
        <p:nvSpPr>
          <p:cNvPr id="10" name="テキスト ボックス 9">
            <a:extLst>
              <a:ext uri="{FF2B5EF4-FFF2-40B4-BE49-F238E27FC236}">
                <a16:creationId xmlns:a16="http://schemas.microsoft.com/office/drawing/2014/main" id="{68D81176-1BB0-7C3E-4E66-76F423D0E5B6}"/>
              </a:ext>
            </a:extLst>
          </p:cNvPr>
          <p:cNvSpPr txBox="1"/>
          <p:nvPr/>
        </p:nvSpPr>
        <p:spPr>
          <a:xfrm>
            <a:off x="5016311" y="2971597"/>
            <a:ext cx="3669723" cy="1200329"/>
          </a:xfrm>
          <a:prstGeom prst="rect">
            <a:avLst/>
          </a:prstGeom>
          <a:noFill/>
        </p:spPr>
        <p:txBody>
          <a:bodyPr wrap="none" rtlCol="0">
            <a:spAutoFit/>
          </a:bodyPr>
          <a:lstStyle/>
          <a:p>
            <a:r>
              <a:rPr kumimoji="1" lang="en-US" altLang="ja-JP" sz="2400" dirty="0"/>
              <a:t>YN interaction by HAL QCD</a:t>
            </a:r>
          </a:p>
          <a:p>
            <a:r>
              <a:rPr lang="en-US" altLang="ja-JP" sz="2400" dirty="0"/>
              <a:t>It will be possible to employ</a:t>
            </a:r>
          </a:p>
          <a:p>
            <a:r>
              <a:rPr kumimoji="1" lang="en-US" altLang="ja-JP" sz="2400" dirty="0"/>
              <a:t>the interaction.</a:t>
            </a:r>
            <a:endParaRPr kumimoji="1" lang="ja-JP" altLang="en-US" sz="2400" dirty="0"/>
          </a:p>
        </p:txBody>
      </p:sp>
      <p:pic>
        <p:nvPicPr>
          <p:cNvPr id="2" name="図 1">
            <a:extLst>
              <a:ext uri="{FF2B5EF4-FFF2-40B4-BE49-F238E27FC236}">
                <a16:creationId xmlns:a16="http://schemas.microsoft.com/office/drawing/2014/main" id="{F3945DEF-9661-883A-6205-D2B94EC75232}"/>
              </a:ext>
            </a:extLst>
          </p:cNvPr>
          <p:cNvPicPr>
            <a:picLocks noChangeAspect="1"/>
          </p:cNvPicPr>
          <p:nvPr/>
        </p:nvPicPr>
        <p:blipFill>
          <a:blip r:embed="rId2"/>
          <a:stretch>
            <a:fillRect/>
          </a:stretch>
        </p:blipFill>
        <p:spPr>
          <a:xfrm>
            <a:off x="204664" y="2060848"/>
            <a:ext cx="4501494" cy="3338187"/>
          </a:xfrm>
          <a:prstGeom prst="rect">
            <a:avLst/>
          </a:prstGeom>
        </p:spPr>
      </p:pic>
    </p:spTree>
    <p:extLst>
      <p:ext uri="{BB962C8B-B14F-4D97-AF65-F5344CB8AC3E}">
        <p14:creationId xmlns:p14="http://schemas.microsoft.com/office/powerpoint/2010/main" val="34547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64034F1-7630-FDD9-80CC-3503EB06D9F0}"/>
              </a:ext>
            </a:extLst>
          </p:cNvPr>
          <p:cNvSpPr txBox="1">
            <a:spLocks noChangeArrowheads="1"/>
          </p:cNvSpPr>
          <p:nvPr/>
        </p:nvSpPr>
        <p:spPr bwMode="auto">
          <a:xfrm>
            <a:off x="250825" y="0"/>
            <a:ext cx="7089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000" b="1">
                <a:solidFill>
                  <a:srgbClr val="000099"/>
                </a:solidFill>
              </a:rPr>
              <a:t>Major goals of hypernuclear physics</a:t>
            </a:r>
          </a:p>
        </p:txBody>
      </p:sp>
      <p:sp>
        <p:nvSpPr>
          <p:cNvPr id="3075" name="Line 3">
            <a:extLst>
              <a:ext uri="{FF2B5EF4-FFF2-40B4-BE49-F238E27FC236}">
                <a16:creationId xmlns:a16="http://schemas.microsoft.com/office/drawing/2014/main" id="{73A02FB5-0A0A-CE22-56B6-51FBC78BD2DC}"/>
              </a:ext>
            </a:extLst>
          </p:cNvPr>
          <p:cNvSpPr>
            <a:spLocks noChangeShapeType="1"/>
          </p:cNvSpPr>
          <p:nvPr/>
        </p:nvSpPr>
        <p:spPr bwMode="auto">
          <a:xfrm>
            <a:off x="2700338" y="1341438"/>
            <a:ext cx="33845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 name="Text Box 4">
            <a:extLst>
              <a:ext uri="{FF2B5EF4-FFF2-40B4-BE49-F238E27FC236}">
                <a16:creationId xmlns:a16="http://schemas.microsoft.com/office/drawing/2014/main" id="{34FF52B4-6F35-87BE-504C-53803418C39F}"/>
              </a:ext>
            </a:extLst>
          </p:cNvPr>
          <p:cNvSpPr txBox="1">
            <a:spLocks noChangeArrowheads="1"/>
          </p:cNvSpPr>
          <p:nvPr/>
        </p:nvSpPr>
        <p:spPr bwMode="auto">
          <a:xfrm>
            <a:off x="6407150" y="981075"/>
            <a:ext cx="2736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solidFill>
                  <a:srgbClr val="CC0000"/>
                </a:solidFill>
              </a:rPr>
              <a:t>Fundamental and important for the study</a:t>
            </a:r>
          </a:p>
          <a:p>
            <a:pPr eaLnBrk="1" hangingPunct="1"/>
            <a:r>
              <a:rPr lang="en-US" altLang="ja-JP" sz="2000">
                <a:solidFill>
                  <a:srgbClr val="CC0000"/>
                </a:solidFill>
              </a:rPr>
              <a:t>of nuclear physics </a:t>
            </a:r>
          </a:p>
        </p:txBody>
      </p:sp>
      <p:sp>
        <p:nvSpPr>
          <p:cNvPr id="3077" name="Line 6">
            <a:extLst>
              <a:ext uri="{FF2B5EF4-FFF2-40B4-BE49-F238E27FC236}">
                <a16:creationId xmlns:a16="http://schemas.microsoft.com/office/drawing/2014/main" id="{1DAC98DC-C2A2-E8DB-DBAC-AFD57EC7D01A}"/>
              </a:ext>
            </a:extLst>
          </p:cNvPr>
          <p:cNvSpPr>
            <a:spLocks noChangeShapeType="1"/>
          </p:cNvSpPr>
          <p:nvPr/>
        </p:nvSpPr>
        <p:spPr bwMode="auto">
          <a:xfrm>
            <a:off x="2411413" y="3717925"/>
            <a:ext cx="0" cy="431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078" name="Text Box 7">
            <a:extLst>
              <a:ext uri="{FF2B5EF4-FFF2-40B4-BE49-F238E27FC236}">
                <a16:creationId xmlns:a16="http://schemas.microsoft.com/office/drawing/2014/main" id="{09BB355B-9BF3-8298-4F16-CAD1CD17B37E}"/>
              </a:ext>
            </a:extLst>
          </p:cNvPr>
          <p:cNvSpPr txBox="1">
            <a:spLocks noChangeArrowheads="1"/>
          </p:cNvSpPr>
          <p:nvPr/>
        </p:nvSpPr>
        <p:spPr bwMode="auto">
          <a:xfrm>
            <a:off x="6420491" y="3880643"/>
            <a:ext cx="2987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99"/>
                </a:solidFill>
              </a:rPr>
              <a:t>YN and YY potential models so far proposed</a:t>
            </a:r>
          </a:p>
          <a:p>
            <a:pPr eaLnBrk="1" hangingPunct="1"/>
            <a:r>
              <a:rPr lang="en-US" altLang="ja-JP" sz="2000" dirty="0">
                <a:solidFill>
                  <a:srgbClr val="000099"/>
                </a:solidFill>
              </a:rPr>
              <a:t>  (ex. Chiral, Nijmegen,</a:t>
            </a:r>
          </a:p>
          <a:p>
            <a:pPr eaLnBrk="1" hangingPunct="1"/>
            <a:r>
              <a:rPr lang="en-US" altLang="ja-JP" sz="2000" dirty="0">
                <a:solidFill>
                  <a:srgbClr val="000099"/>
                </a:solidFill>
              </a:rPr>
              <a:t>    Kyoto-Niigata) have large ambiguity. </a:t>
            </a:r>
          </a:p>
          <a:p>
            <a:pPr eaLnBrk="1" hangingPunct="1"/>
            <a:r>
              <a:rPr lang="en-US" altLang="ja-JP" sz="2000" dirty="0">
                <a:solidFill>
                  <a:srgbClr val="CC0000"/>
                </a:solidFill>
              </a:rPr>
              <a:t>  </a:t>
            </a:r>
          </a:p>
        </p:txBody>
      </p:sp>
      <p:sp>
        <p:nvSpPr>
          <p:cNvPr id="3079" name="Rectangle 9">
            <a:extLst>
              <a:ext uri="{FF2B5EF4-FFF2-40B4-BE49-F238E27FC236}">
                <a16:creationId xmlns:a16="http://schemas.microsoft.com/office/drawing/2014/main" id="{AE670111-110D-AC19-8285-BF5AEA9CD3FD}"/>
              </a:ext>
            </a:extLst>
          </p:cNvPr>
          <p:cNvSpPr>
            <a:spLocks noChangeArrowheads="1"/>
          </p:cNvSpPr>
          <p:nvPr/>
        </p:nvSpPr>
        <p:spPr bwMode="auto">
          <a:xfrm>
            <a:off x="250825" y="765175"/>
            <a:ext cx="6121400" cy="647700"/>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0" name="Text Box 10">
            <a:extLst>
              <a:ext uri="{FF2B5EF4-FFF2-40B4-BE49-F238E27FC236}">
                <a16:creationId xmlns:a16="http://schemas.microsoft.com/office/drawing/2014/main" id="{9F91B99E-EC0E-95AD-B139-EC8B1337B51B}"/>
              </a:ext>
            </a:extLst>
          </p:cNvPr>
          <p:cNvSpPr txBox="1">
            <a:spLocks noChangeArrowheads="1"/>
          </p:cNvSpPr>
          <p:nvPr/>
        </p:nvSpPr>
        <p:spPr bwMode="auto">
          <a:xfrm>
            <a:off x="179388" y="836613"/>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     To understand baryon-baryon interactions</a:t>
            </a:r>
          </a:p>
        </p:txBody>
      </p:sp>
      <p:sp>
        <p:nvSpPr>
          <p:cNvPr id="3081" name="Line 11">
            <a:extLst>
              <a:ext uri="{FF2B5EF4-FFF2-40B4-BE49-F238E27FC236}">
                <a16:creationId xmlns:a16="http://schemas.microsoft.com/office/drawing/2014/main" id="{D57E2B78-425A-DF4E-C82C-BE6CED1424AB}"/>
              </a:ext>
            </a:extLst>
          </p:cNvPr>
          <p:cNvSpPr>
            <a:spLocks noChangeShapeType="1"/>
          </p:cNvSpPr>
          <p:nvPr/>
        </p:nvSpPr>
        <p:spPr bwMode="auto">
          <a:xfrm>
            <a:off x="2771775" y="1268413"/>
            <a:ext cx="34559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 name="Rectangle 14">
            <a:extLst>
              <a:ext uri="{FF2B5EF4-FFF2-40B4-BE49-F238E27FC236}">
                <a16:creationId xmlns:a16="http://schemas.microsoft.com/office/drawing/2014/main" id="{1DA1C114-49E7-BDDA-E121-9933A567FCB1}"/>
              </a:ext>
            </a:extLst>
          </p:cNvPr>
          <p:cNvSpPr>
            <a:spLocks noChangeArrowheads="1"/>
          </p:cNvSpPr>
          <p:nvPr/>
        </p:nvSpPr>
        <p:spPr bwMode="auto">
          <a:xfrm>
            <a:off x="179388" y="2565400"/>
            <a:ext cx="5472112" cy="1152525"/>
          </a:xfrm>
          <a:prstGeom prst="rect">
            <a:avLst/>
          </a:prstGeom>
          <a:solidFill>
            <a:srgbClr val="FFFF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3" name="Text Box 15">
            <a:extLst>
              <a:ext uri="{FF2B5EF4-FFF2-40B4-BE49-F238E27FC236}">
                <a16:creationId xmlns:a16="http://schemas.microsoft.com/office/drawing/2014/main" id="{AD531924-FA65-CE03-E0D9-F99D1997422D}"/>
              </a:ext>
            </a:extLst>
          </p:cNvPr>
          <p:cNvSpPr txBox="1">
            <a:spLocks noChangeArrowheads="1"/>
          </p:cNvSpPr>
          <p:nvPr/>
        </p:nvSpPr>
        <p:spPr bwMode="auto">
          <a:xfrm>
            <a:off x="250825" y="2636838"/>
            <a:ext cx="5405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t>Total number of </a:t>
            </a:r>
          </a:p>
          <a:p>
            <a:pPr eaLnBrk="1" hangingPunct="1"/>
            <a:endParaRPr lang="en-US" altLang="ja-JP" sz="400"/>
          </a:p>
          <a:p>
            <a:pPr eaLnBrk="1" hangingPunct="1"/>
            <a:r>
              <a:rPr lang="en-US" altLang="ja-JP" sz="2400"/>
              <a:t>  Nucleon (N) -Nucleon (N) data: </a:t>
            </a:r>
            <a:r>
              <a:rPr lang="en-US" altLang="ja-JP" sz="2400">
                <a:solidFill>
                  <a:srgbClr val="FF0000"/>
                </a:solidFill>
              </a:rPr>
              <a:t>4,000</a:t>
            </a:r>
          </a:p>
        </p:txBody>
      </p:sp>
      <p:sp>
        <p:nvSpPr>
          <p:cNvPr id="3084" name="Rectangle 16">
            <a:extLst>
              <a:ext uri="{FF2B5EF4-FFF2-40B4-BE49-F238E27FC236}">
                <a16:creationId xmlns:a16="http://schemas.microsoft.com/office/drawing/2014/main" id="{CEA1D0D1-6959-B803-0632-6AA8FCDC2CAF}"/>
              </a:ext>
            </a:extLst>
          </p:cNvPr>
          <p:cNvSpPr>
            <a:spLocks noChangeArrowheads="1"/>
          </p:cNvSpPr>
          <p:nvPr/>
        </p:nvSpPr>
        <p:spPr bwMode="auto">
          <a:xfrm>
            <a:off x="179387" y="4149725"/>
            <a:ext cx="6027727" cy="1382713"/>
          </a:xfrm>
          <a:prstGeom prst="rect">
            <a:avLst/>
          </a:prstGeom>
          <a:solidFill>
            <a:srgbClr val="FFCC99"/>
          </a:solidFill>
          <a:ln w="9525">
            <a:solidFill>
              <a:schemeClr val="accent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5" name="Text Box 17">
            <a:extLst>
              <a:ext uri="{FF2B5EF4-FFF2-40B4-BE49-F238E27FC236}">
                <a16:creationId xmlns:a16="http://schemas.microsoft.com/office/drawing/2014/main" id="{0E667928-EBA7-9117-DB55-3C73C17EFD9C}"/>
              </a:ext>
            </a:extLst>
          </p:cNvPr>
          <p:cNvSpPr txBox="1">
            <a:spLocks noChangeArrowheads="1"/>
          </p:cNvSpPr>
          <p:nvPr/>
        </p:nvSpPr>
        <p:spPr bwMode="auto">
          <a:xfrm>
            <a:off x="0" y="5013325"/>
            <a:ext cx="3590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a:t> </a:t>
            </a:r>
            <a:r>
              <a:rPr lang="ja-JP" altLang="en-US" sz="2800"/>
              <a:t>・ </a:t>
            </a:r>
            <a:r>
              <a:rPr lang="en-US" altLang="ja-JP" sz="2400" b="1">
                <a:solidFill>
                  <a:srgbClr val="FF0000"/>
                </a:solidFill>
              </a:rPr>
              <a:t>NO</a:t>
            </a:r>
            <a:r>
              <a:rPr lang="en-US" altLang="ja-JP" sz="2400" b="1"/>
              <a:t> </a:t>
            </a:r>
            <a:r>
              <a:rPr lang="en-US" altLang="ja-JP" sz="2400"/>
              <a:t>YY scattering data</a:t>
            </a:r>
          </a:p>
        </p:txBody>
      </p:sp>
      <p:sp>
        <p:nvSpPr>
          <p:cNvPr id="3086" name="Text Box 18">
            <a:extLst>
              <a:ext uri="{FF2B5EF4-FFF2-40B4-BE49-F238E27FC236}">
                <a16:creationId xmlns:a16="http://schemas.microsoft.com/office/drawing/2014/main" id="{B9ECBDC0-D9A9-FD2C-77DD-59816F1E1AF4}"/>
              </a:ext>
            </a:extLst>
          </p:cNvPr>
          <p:cNvSpPr txBox="1">
            <a:spLocks noChangeArrowheads="1"/>
          </p:cNvSpPr>
          <p:nvPr/>
        </p:nvSpPr>
        <p:spPr bwMode="auto">
          <a:xfrm>
            <a:off x="0" y="4149725"/>
            <a:ext cx="615303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 </a:t>
            </a:r>
            <a:r>
              <a:rPr lang="ja-JP" altLang="en-US" sz="2800" dirty="0"/>
              <a:t>・ </a:t>
            </a:r>
            <a:r>
              <a:rPr lang="en-US" altLang="ja-JP" sz="2400" dirty="0"/>
              <a:t>Total number of differential cross section </a:t>
            </a:r>
          </a:p>
          <a:p>
            <a:pPr eaLnBrk="1" hangingPunct="1"/>
            <a:r>
              <a:rPr lang="en-US" altLang="ja-JP" sz="500" dirty="0"/>
              <a:t>  </a:t>
            </a:r>
          </a:p>
          <a:p>
            <a:pPr eaLnBrk="1" hangingPunct="1"/>
            <a:r>
              <a:rPr lang="en-US" altLang="ja-JP" sz="2400" dirty="0"/>
              <a:t>    Hyperon (Y) -Nucleon (N) data: </a:t>
            </a:r>
            <a:r>
              <a:rPr lang="ja-JP" altLang="en-US" sz="2400" dirty="0"/>
              <a:t>～</a:t>
            </a:r>
            <a:r>
              <a:rPr lang="en-US" altLang="ja-JP" sz="2400" b="1" dirty="0">
                <a:solidFill>
                  <a:srgbClr val="FF0000"/>
                </a:solidFill>
              </a:rPr>
              <a:t> 40- 50</a:t>
            </a:r>
          </a:p>
        </p:txBody>
      </p:sp>
      <p:sp>
        <p:nvSpPr>
          <p:cNvPr id="3087" name="AutoShape 19">
            <a:extLst>
              <a:ext uri="{FF2B5EF4-FFF2-40B4-BE49-F238E27FC236}">
                <a16:creationId xmlns:a16="http://schemas.microsoft.com/office/drawing/2014/main" id="{BE0139FA-BA7C-89E9-9FC2-7B144197E3DF}"/>
              </a:ext>
            </a:extLst>
          </p:cNvPr>
          <p:cNvSpPr>
            <a:spLocks noChangeArrowheads="1"/>
          </p:cNvSpPr>
          <p:nvPr/>
        </p:nvSpPr>
        <p:spPr bwMode="auto">
          <a:xfrm>
            <a:off x="6288881" y="4582319"/>
            <a:ext cx="360363" cy="576263"/>
          </a:xfrm>
          <a:prstGeom prst="rightArrow">
            <a:avLst>
              <a:gd name="adj1" fmla="val 50000"/>
              <a:gd name="adj2" fmla="val 25000"/>
            </a:avLst>
          </a:prstGeom>
          <a:solidFill>
            <a:srgbClr val="00B050"/>
          </a:solidFill>
          <a:ln w="9525">
            <a:no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dirty="0">
              <a:solidFill>
                <a:srgbClr val="92D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B6D792-9BBF-AED0-FE9F-47E89B5A158B}"/>
              </a:ext>
            </a:extLst>
          </p:cNvPr>
          <p:cNvSpPr>
            <a:spLocks noChangeArrowheads="1"/>
          </p:cNvSpPr>
          <p:nvPr/>
        </p:nvSpPr>
        <p:spPr bwMode="auto">
          <a:xfrm>
            <a:off x="1835150" y="1268413"/>
            <a:ext cx="5257800" cy="3384550"/>
          </a:xfrm>
          <a:prstGeom prst="rect">
            <a:avLst/>
          </a:prstGeom>
          <a:solidFill>
            <a:srgbClr val="FFFF99"/>
          </a:solidFill>
          <a:ln w="22225">
            <a:solidFill>
              <a:srgbClr val="FF66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5363" name="Rectangle 3">
            <a:extLst>
              <a:ext uri="{FF2B5EF4-FFF2-40B4-BE49-F238E27FC236}">
                <a16:creationId xmlns:a16="http://schemas.microsoft.com/office/drawing/2014/main" id="{7C43F382-7689-B5AD-C65A-16F37F0F922D}"/>
              </a:ext>
            </a:extLst>
          </p:cNvPr>
          <p:cNvSpPr>
            <a:spLocks noChangeArrowheads="1"/>
          </p:cNvSpPr>
          <p:nvPr/>
        </p:nvSpPr>
        <p:spPr bwMode="auto">
          <a:xfrm>
            <a:off x="179388" y="1773238"/>
            <a:ext cx="84248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spcBef>
                <a:spcPct val="0"/>
              </a:spcBef>
              <a:buFontTx/>
              <a:buNone/>
            </a:pPr>
            <a:br>
              <a:rPr lang="en-US" altLang="ja-JP" sz="4000">
                <a:solidFill>
                  <a:schemeClr val="tx2"/>
                </a:solidFill>
              </a:rPr>
            </a:br>
            <a:r>
              <a:rPr lang="en-US" altLang="ja-JP" sz="4000">
                <a:solidFill>
                  <a:schemeClr val="tx2"/>
                </a:solidFill>
              </a:rPr>
              <a:t>S=-2 hypernuclei </a:t>
            </a:r>
            <a:br>
              <a:rPr lang="en-US" altLang="ja-JP" sz="4000">
                <a:solidFill>
                  <a:schemeClr val="tx2"/>
                </a:solidFill>
              </a:rPr>
            </a:br>
            <a:r>
              <a:rPr lang="en-US" altLang="ja-JP" sz="4000">
                <a:solidFill>
                  <a:schemeClr val="tx2"/>
                </a:solidFill>
              </a:rPr>
              <a:t>and</a:t>
            </a:r>
            <a:br>
              <a:rPr lang="en-US" altLang="ja-JP" sz="4000">
                <a:solidFill>
                  <a:schemeClr val="tx2"/>
                </a:solidFill>
              </a:rPr>
            </a:br>
            <a:r>
              <a:rPr lang="en-US" altLang="ja-JP" sz="4000">
                <a:solidFill>
                  <a:schemeClr val="tx2"/>
                </a:solidFill>
              </a:rPr>
              <a:t>YY interaction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a:extLst>
              <a:ext uri="{FF2B5EF4-FFF2-40B4-BE49-F238E27FC236}">
                <a16:creationId xmlns:a16="http://schemas.microsoft.com/office/drawing/2014/main" id="{FF5A2F49-BF4F-BA9C-F00C-19466B55879B}"/>
              </a:ext>
            </a:extLst>
          </p:cNvPr>
          <p:cNvSpPr>
            <a:spLocks noChangeArrowheads="1"/>
          </p:cNvSpPr>
          <p:nvPr/>
        </p:nvSpPr>
        <p:spPr bwMode="auto">
          <a:xfrm>
            <a:off x="4356100"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87" name="Oval 3">
            <a:extLst>
              <a:ext uri="{FF2B5EF4-FFF2-40B4-BE49-F238E27FC236}">
                <a16:creationId xmlns:a16="http://schemas.microsoft.com/office/drawing/2014/main" id="{86C56222-9F62-614D-57AB-7748A9D134DC}"/>
              </a:ext>
            </a:extLst>
          </p:cNvPr>
          <p:cNvSpPr>
            <a:spLocks noChangeArrowheads="1"/>
          </p:cNvSpPr>
          <p:nvPr/>
        </p:nvSpPr>
        <p:spPr bwMode="auto">
          <a:xfrm>
            <a:off x="395288" y="1557338"/>
            <a:ext cx="1655762" cy="1584325"/>
          </a:xfrm>
          <a:prstGeom prst="ellipse">
            <a:avLst/>
          </a:prstGeom>
          <a:solidFill>
            <a:srgbClr val="FFFFCC"/>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8" name="Line 4">
            <a:extLst>
              <a:ext uri="{FF2B5EF4-FFF2-40B4-BE49-F238E27FC236}">
                <a16:creationId xmlns:a16="http://schemas.microsoft.com/office/drawing/2014/main" id="{037784C2-CA45-5846-666B-02DEE48ADF18}"/>
              </a:ext>
            </a:extLst>
          </p:cNvPr>
          <p:cNvSpPr>
            <a:spLocks noChangeShapeType="1"/>
          </p:cNvSpPr>
          <p:nvPr/>
        </p:nvSpPr>
        <p:spPr bwMode="auto">
          <a:xfrm flipH="1">
            <a:off x="1692275" y="1700213"/>
            <a:ext cx="4318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389" name="Text Box 5">
            <a:extLst>
              <a:ext uri="{FF2B5EF4-FFF2-40B4-BE49-F238E27FC236}">
                <a16:creationId xmlns:a16="http://schemas.microsoft.com/office/drawing/2014/main" id="{67002BEA-74F9-74BD-0D18-28B794AF7B51}"/>
              </a:ext>
            </a:extLst>
          </p:cNvPr>
          <p:cNvSpPr txBox="1">
            <a:spLocks noChangeArrowheads="1"/>
          </p:cNvSpPr>
          <p:nvPr/>
        </p:nvSpPr>
        <p:spPr bwMode="auto">
          <a:xfrm>
            <a:off x="4787900" y="1412875"/>
            <a:ext cx="1128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 </a:t>
            </a:r>
            <a:r>
              <a:rPr lang="ja-JP" altLang="en-US" sz="2600"/>
              <a:t>・・・・</a:t>
            </a:r>
          </a:p>
        </p:txBody>
      </p:sp>
      <p:sp>
        <p:nvSpPr>
          <p:cNvPr id="16390" name="Text Box 6">
            <a:extLst>
              <a:ext uri="{FF2B5EF4-FFF2-40B4-BE49-F238E27FC236}">
                <a16:creationId xmlns:a16="http://schemas.microsoft.com/office/drawing/2014/main" id="{01FB1450-F8FE-2F17-7BEC-3557624B909B}"/>
              </a:ext>
            </a:extLst>
          </p:cNvPr>
          <p:cNvSpPr txBox="1">
            <a:spLocks noChangeArrowheads="1"/>
          </p:cNvSpPr>
          <p:nvPr/>
        </p:nvSpPr>
        <p:spPr bwMode="auto">
          <a:xfrm>
            <a:off x="1976438" y="2060575"/>
            <a:ext cx="7167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200"/>
              <a:t>It is conjectured that extreme limit, which includes</a:t>
            </a:r>
            <a:r>
              <a:rPr lang="en-US" altLang="ja-JP" sz="2400"/>
              <a:t> </a:t>
            </a:r>
          </a:p>
          <a:p>
            <a:pPr eaLnBrk="1" hangingPunct="1">
              <a:spcBef>
                <a:spcPct val="0"/>
              </a:spcBef>
              <a:buFontTx/>
              <a:buNone/>
            </a:pPr>
            <a:r>
              <a:rPr lang="en-US" altLang="ja-JP" sz="2200"/>
              <a:t>many </a:t>
            </a:r>
            <a:r>
              <a:rPr lang="en-US" altLang="ja-JP" sz="2200" b="1">
                <a:solidFill>
                  <a:srgbClr val="000099"/>
                </a:solidFill>
              </a:rPr>
              <a:t>Λ</a:t>
            </a:r>
            <a:r>
              <a:rPr lang="en-US" altLang="ja-JP" sz="2200"/>
              <a:t>s in nuclear matter, is the </a:t>
            </a:r>
            <a:r>
              <a:rPr lang="en-US" altLang="ja-JP" sz="2200">
                <a:solidFill>
                  <a:srgbClr val="000099"/>
                </a:solidFill>
              </a:rPr>
              <a:t>core of a neutron star.</a:t>
            </a:r>
          </a:p>
        </p:txBody>
      </p:sp>
      <p:sp>
        <p:nvSpPr>
          <p:cNvPr id="16391" name="Text Box 7">
            <a:extLst>
              <a:ext uri="{FF2B5EF4-FFF2-40B4-BE49-F238E27FC236}">
                <a16:creationId xmlns:a16="http://schemas.microsoft.com/office/drawing/2014/main" id="{DAF8C331-1A35-44DD-F1BC-64AD322A94FD}"/>
              </a:ext>
            </a:extLst>
          </p:cNvPr>
          <p:cNvSpPr txBox="1">
            <a:spLocks noChangeArrowheads="1"/>
          </p:cNvSpPr>
          <p:nvPr/>
        </p:nvSpPr>
        <p:spPr bwMode="auto">
          <a:xfrm>
            <a:off x="250825" y="3141663"/>
            <a:ext cx="88931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In this meaning, the sector of S=-2 nuclei , </a:t>
            </a:r>
          </a:p>
          <a:p>
            <a:pPr eaLnBrk="1" hangingPunct="1">
              <a:spcBef>
                <a:spcPct val="0"/>
              </a:spcBef>
              <a:buFontTx/>
              <a:buNone/>
            </a:pPr>
            <a:endParaRPr lang="en-US" altLang="ja-JP" sz="100"/>
          </a:p>
          <a:p>
            <a:pPr eaLnBrk="1" hangingPunct="1">
              <a:spcBef>
                <a:spcPct val="0"/>
              </a:spcBef>
              <a:buFontTx/>
              <a:buNone/>
            </a:pPr>
            <a:r>
              <a:rPr lang="en-US" altLang="ja-JP" sz="2400"/>
              <a:t>double </a:t>
            </a:r>
            <a:r>
              <a:rPr lang="en-US" altLang="ja-JP" sz="2400" b="1">
                <a:solidFill>
                  <a:srgbClr val="000099"/>
                </a:solidFill>
              </a:rPr>
              <a:t>Λ</a:t>
            </a:r>
            <a:r>
              <a:rPr lang="en-US" altLang="ja-JP" sz="2000"/>
              <a:t> </a:t>
            </a:r>
            <a:r>
              <a:rPr lang="en-US" altLang="ja-JP" sz="2400"/>
              <a:t>hypernuclei and </a:t>
            </a:r>
            <a:r>
              <a:rPr lang="en-US" altLang="ja-JP" sz="2800" b="1">
                <a:solidFill>
                  <a:srgbClr val="000099"/>
                </a:solidFill>
              </a:rPr>
              <a:t>Ξ</a:t>
            </a:r>
            <a:r>
              <a:rPr lang="en-US" altLang="ja-JP" sz="2400" b="1"/>
              <a:t> </a:t>
            </a:r>
            <a:r>
              <a:rPr lang="en-US" altLang="ja-JP" sz="2400"/>
              <a:t>hypernuclei</a:t>
            </a:r>
            <a:r>
              <a:rPr lang="en-US" altLang="ja-JP" sz="2000"/>
              <a:t> </a:t>
            </a:r>
            <a:r>
              <a:rPr lang="en-US" altLang="ja-JP" sz="2400"/>
              <a:t> is</a:t>
            </a:r>
          </a:p>
          <a:p>
            <a:pPr eaLnBrk="1" hangingPunct="1">
              <a:spcBef>
                <a:spcPct val="0"/>
              </a:spcBef>
              <a:buFontTx/>
              <a:buNone/>
            </a:pPr>
            <a:endParaRPr lang="en-US" altLang="ja-JP" sz="100"/>
          </a:p>
          <a:p>
            <a:pPr eaLnBrk="1" hangingPunct="1">
              <a:spcBef>
                <a:spcPct val="0"/>
              </a:spcBef>
              <a:buFontTx/>
              <a:buNone/>
            </a:pPr>
            <a:r>
              <a:rPr lang="en-US" altLang="ja-JP" sz="2400"/>
              <a:t> just the entrance to the</a:t>
            </a:r>
            <a:r>
              <a:rPr lang="en-US" altLang="ja-JP" sz="2400">
                <a:solidFill>
                  <a:srgbClr val="000099"/>
                </a:solidFill>
              </a:rPr>
              <a:t> multi-strangeness </a:t>
            </a:r>
            <a:r>
              <a:rPr lang="en-US" altLang="ja-JP" sz="2400"/>
              <a:t> world.</a:t>
            </a:r>
          </a:p>
          <a:p>
            <a:pPr eaLnBrk="1" hangingPunct="1">
              <a:spcBef>
                <a:spcPct val="0"/>
              </a:spcBef>
              <a:buFontTx/>
              <a:buNone/>
            </a:pPr>
            <a:endParaRPr lang="en-US" altLang="ja-JP" sz="1800"/>
          </a:p>
          <a:p>
            <a:pPr eaLnBrk="1" hangingPunct="1">
              <a:spcBef>
                <a:spcPct val="0"/>
              </a:spcBef>
              <a:buFontTx/>
              <a:buNone/>
            </a:pPr>
            <a:r>
              <a:rPr lang="ja-JP" altLang="en-US" sz="2400">
                <a:solidFill>
                  <a:srgbClr val="000099"/>
                </a:solidFill>
              </a:rPr>
              <a:t>　</a:t>
            </a:r>
            <a:r>
              <a:rPr lang="en-US" altLang="ja-JP" sz="2400">
                <a:solidFill>
                  <a:srgbClr val="CC3300"/>
                </a:solidFill>
              </a:rPr>
              <a:t>However, we have hardly any knowledge of the YY interaction</a:t>
            </a:r>
          </a:p>
          <a:p>
            <a:pPr eaLnBrk="1" hangingPunct="1">
              <a:spcBef>
                <a:spcPct val="0"/>
              </a:spcBef>
              <a:buFontTx/>
              <a:buNone/>
            </a:pPr>
            <a:endParaRPr lang="en-US" altLang="ja-JP" sz="400">
              <a:solidFill>
                <a:srgbClr val="CC3300"/>
              </a:solidFill>
            </a:endParaRPr>
          </a:p>
          <a:p>
            <a:pPr eaLnBrk="1" hangingPunct="1">
              <a:spcBef>
                <a:spcPct val="0"/>
              </a:spcBef>
              <a:buFontTx/>
              <a:buNone/>
            </a:pPr>
            <a:r>
              <a:rPr lang="ja-JP" altLang="en-US" sz="2400">
                <a:solidFill>
                  <a:srgbClr val="CC3300"/>
                </a:solidFill>
              </a:rPr>
              <a:t>　</a:t>
            </a:r>
            <a:r>
              <a:rPr lang="en-US" altLang="ja-JP" sz="2400">
                <a:solidFill>
                  <a:srgbClr val="CC3300"/>
                </a:solidFill>
              </a:rPr>
              <a:t>because there exist no YY scattering data.</a:t>
            </a:r>
          </a:p>
        </p:txBody>
      </p:sp>
      <p:sp>
        <p:nvSpPr>
          <p:cNvPr id="16392" name="Text Box 8">
            <a:extLst>
              <a:ext uri="{FF2B5EF4-FFF2-40B4-BE49-F238E27FC236}">
                <a16:creationId xmlns:a16="http://schemas.microsoft.com/office/drawing/2014/main" id="{31F4EAFC-0DCF-969D-E8E7-808E28BFB274}"/>
              </a:ext>
            </a:extLst>
          </p:cNvPr>
          <p:cNvSpPr txBox="1">
            <a:spLocks noChangeArrowheads="1"/>
          </p:cNvSpPr>
          <p:nvPr/>
        </p:nvSpPr>
        <p:spPr bwMode="auto">
          <a:xfrm>
            <a:off x="314325" y="5608638"/>
            <a:ext cx="88296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Then, in order to understand the YY interaction, it is crucial to </a:t>
            </a:r>
          </a:p>
          <a:p>
            <a:pPr eaLnBrk="1" hangingPunct="1">
              <a:spcBef>
                <a:spcPct val="0"/>
              </a:spcBef>
              <a:buFontTx/>
              <a:buNone/>
            </a:pPr>
            <a:r>
              <a:rPr lang="en-US" altLang="ja-JP" sz="2400"/>
              <a:t>study the structure of double </a:t>
            </a:r>
            <a:r>
              <a:rPr lang="en-US" altLang="ja-JP" sz="2400" b="1">
                <a:solidFill>
                  <a:srgbClr val="000099"/>
                </a:solidFill>
              </a:rPr>
              <a:t>Λ </a:t>
            </a:r>
            <a:r>
              <a:rPr lang="en-US" altLang="ja-JP" sz="2400"/>
              <a:t>hypernuclei and </a:t>
            </a:r>
            <a:r>
              <a:rPr lang="en-US" altLang="ja-JP" sz="2800" b="1">
                <a:solidFill>
                  <a:srgbClr val="000099"/>
                </a:solidFill>
              </a:rPr>
              <a:t>Ξ</a:t>
            </a:r>
            <a:r>
              <a:rPr lang="en-US" altLang="ja-JP" sz="2400"/>
              <a:t> hypernuclei.</a:t>
            </a:r>
          </a:p>
          <a:p>
            <a:pPr eaLnBrk="1" hangingPunct="1">
              <a:spcBef>
                <a:spcPct val="0"/>
              </a:spcBef>
              <a:buFontTx/>
              <a:buNone/>
            </a:pPr>
            <a:endParaRPr lang="en-US" altLang="ja-JP" sz="2400"/>
          </a:p>
        </p:txBody>
      </p:sp>
      <p:sp>
        <p:nvSpPr>
          <p:cNvPr id="16393" name="Rectangle 9">
            <a:extLst>
              <a:ext uri="{FF2B5EF4-FFF2-40B4-BE49-F238E27FC236}">
                <a16:creationId xmlns:a16="http://schemas.microsoft.com/office/drawing/2014/main" id="{9F38E98F-F0D3-7671-C635-A75BCFD3E2A0}"/>
              </a:ext>
            </a:extLst>
          </p:cNvPr>
          <p:cNvSpPr>
            <a:spLocks noChangeArrowheads="1"/>
          </p:cNvSpPr>
          <p:nvPr/>
        </p:nvSpPr>
        <p:spPr bwMode="auto">
          <a:xfrm>
            <a:off x="323850" y="188913"/>
            <a:ext cx="7416800" cy="10080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94" name="Text Box 10">
            <a:extLst>
              <a:ext uri="{FF2B5EF4-FFF2-40B4-BE49-F238E27FC236}">
                <a16:creationId xmlns:a16="http://schemas.microsoft.com/office/drawing/2014/main" id="{9CD809AF-FA7B-D24C-4758-3FD32311230F}"/>
              </a:ext>
            </a:extLst>
          </p:cNvPr>
          <p:cNvSpPr txBox="1">
            <a:spLocks noChangeArrowheads="1"/>
          </p:cNvSpPr>
          <p:nvPr/>
        </p:nvSpPr>
        <p:spPr bwMode="auto">
          <a:xfrm>
            <a:off x="396875" y="261938"/>
            <a:ext cx="7223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600"/>
              <a:t>What is the structure when one or more </a:t>
            </a:r>
            <a:r>
              <a:rPr lang="en-US" altLang="ja-JP" sz="2600" b="1">
                <a:solidFill>
                  <a:srgbClr val="000099"/>
                </a:solidFill>
              </a:rPr>
              <a:t>Λ</a:t>
            </a:r>
            <a:r>
              <a:rPr lang="en-US" altLang="ja-JP" sz="2600"/>
              <a:t>s are </a:t>
            </a:r>
          </a:p>
          <a:p>
            <a:pPr eaLnBrk="1" hangingPunct="1">
              <a:spcBef>
                <a:spcPct val="0"/>
              </a:spcBef>
              <a:buFontTx/>
              <a:buNone/>
            </a:pPr>
            <a:r>
              <a:rPr lang="en-US" altLang="ja-JP" sz="2600"/>
              <a:t>added to a nucleus?</a:t>
            </a:r>
          </a:p>
        </p:txBody>
      </p:sp>
      <p:sp>
        <p:nvSpPr>
          <p:cNvPr id="16395" name="Oval 11">
            <a:extLst>
              <a:ext uri="{FF2B5EF4-FFF2-40B4-BE49-F238E27FC236}">
                <a16:creationId xmlns:a16="http://schemas.microsoft.com/office/drawing/2014/main" id="{D03F1EE2-A5E5-67E8-A3C2-FB0A4CA4309A}"/>
              </a:ext>
            </a:extLst>
          </p:cNvPr>
          <p:cNvSpPr>
            <a:spLocks noChangeArrowheads="1"/>
          </p:cNvSpPr>
          <p:nvPr/>
        </p:nvSpPr>
        <p:spPr bwMode="auto">
          <a:xfrm>
            <a:off x="827088" y="2133600"/>
            <a:ext cx="900112" cy="900113"/>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rPr>
              <a:t>nucleus</a:t>
            </a:r>
          </a:p>
        </p:txBody>
      </p:sp>
      <p:sp>
        <p:nvSpPr>
          <p:cNvPr id="16396" name="Oval 12">
            <a:extLst>
              <a:ext uri="{FF2B5EF4-FFF2-40B4-BE49-F238E27FC236}">
                <a16:creationId xmlns:a16="http://schemas.microsoft.com/office/drawing/2014/main" id="{1CC757BA-C928-7533-1CB1-ED2D0803C3EB}"/>
              </a:ext>
            </a:extLst>
          </p:cNvPr>
          <p:cNvSpPr>
            <a:spLocks noChangeArrowheads="1"/>
          </p:cNvSpPr>
          <p:nvPr/>
        </p:nvSpPr>
        <p:spPr bwMode="auto">
          <a:xfrm>
            <a:off x="3635375" y="14843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7" name="Oval 13">
            <a:extLst>
              <a:ext uri="{FF2B5EF4-FFF2-40B4-BE49-F238E27FC236}">
                <a16:creationId xmlns:a16="http://schemas.microsoft.com/office/drawing/2014/main" id="{6E4F1EE8-8C6D-55DD-9D05-DF393615C2A9}"/>
              </a:ext>
            </a:extLst>
          </p:cNvPr>
          <p:cNvSpPr>
            <a:spLocks noChangeArrowheads="1"/>
          </p:cNvSpPr>
          <p:nvPr/>
        </p:nvSpPr>
        <p:spPr bwMode="auto">
          <a:xfrm>
            <a:off x="2916238"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8" name="Oval 14">
            <a:extLst>
              <a:ext uri="{FF2B5EF4-FFF2-40B4-BE49-F238E27FC236}">
                <a16:creationId xmlns:a16="http://schemas.microsoft.com/office/drawing/2014/main" id="{A0DF3F03-EE01-4F87-7A42-7F022B52A4F7}"/>
              </a:ext>
            </a:extLst>
          </p:cNvPr>
          <p:cNvSpPr>
            <a:spLocks noChangeArrowheads="1"/>
          </p:cNvSpPr>
          <p:nvPr/>
        </p:nvSpPr>
        <p:spPr bwMode="auto">
          <a:xfrm>
            <a:off x="2195513" y="1484313"/>
            <a:ext cx="360362"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399" name="Oval 15">
            <a:extLst>
              <a:ext uri="{FF2B5EF4-FFF2-40B4-BE49-F238E27FC236}">
                <a16:creationId xmlns:a16="http://schemas.microsoft.com/office/drawing/2014/main" id="{74174A48-D3A5-1C96-160B-99EC2BBB0AA2}"/>
              </a:ext>
            </a:extLst>
          </p:cNvPr>
          <p:cNvSpPr>
            <a:spLocks noChangeArrowheads="1"/>
          </p:cNvSpPr>
          <p:nvPr/>
        </p:nvSpPr>
        <p:spPr bwMode="auto">
          <a:xfrm>
            <a:off x="1187450" y="170021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chemeClr val="bg1"/>
                </a:solidFill>
              </a:rPr>
              <a:t>Λ</a:t>
            </a:r>
          </a:p>
        </p:txBody>
      </p:sp>
      <p:sp>
        <p:nvSpPr>
          <p:cNvPr id="16400" name="Rectangle 16">
            <a:extLst>
              <a:ext uri="{FF2B5EF4-FFF2-40B4-BE49-F238E27FC236}">
                <a16:creationId xmlns:a16="http://schemas.microsoft.com/office/drawing/2014/main" id="{F9FB9B48-9FE9-A49F-B55C-CEDB02DA8E84}"/>
              </a:ext>
            </a:extLst>
          </p:cNvPr>
          <p:cNvSpPr>
            <a:spLocks noChangeArrowheads="1"/>
          </p:cNvSpPr>
          <p:nvPr/>
        </p:nvSpPr>
        <p:spPr bwMode="auto">
          <a:xfrm>
            <a:off x="2555875"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1" name="Rectangle 17">
            <a:extLst>
              <a:ext uri="{FF2B5EF4-FFF2-40B4-BE49-F238E27FC236}">
                <a16:creationId xmlns:a16="http://schemas.microsoft.com/office/drawing/2014/main" id="{B558E8F4-F0F8-5CE2-A66E-E5094CFC8B47}"/>
              </a:ext>
            </a:extLst>
          </p:cNvPr>
          <p:cNvSpPr>
            <a:spLocks noChangeArrowheads="1"/>
          </p:cNvSpPr>
          <p:nvPr/>
        </p:nvSpPr>
        <p:spPr bwMode="auto">
          <a:xfrm>
            <a:off x="3276600" y="1412875"/>
            <a:ext cx="3762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
        <p:nvSpPr>
          <p:cNvPr id="16402" name="Rectangle 18">
            <a:extLst>
              <a:ext uri="{FF2B5EF4-FFF2-40B4-BE49-F238E27FC236}">
                <a16:creationId xmlns:a16="http://schemas.microsoft.com/office/drawing/2014/main" id="{081D01EB-6CEF-10E2-61B3-0A436FAD2C13}"/>
              </a:ext>
            </a:extLst>
          </p:cNvPr>
          <p:cNvSpPr>
            <a:spLocks noChangeArrowheads="1"/>
          </p:cNvSpPr>
          <p:nvPr/>
        </p:nvSpPr>
        <p:spPr bwMode="auto">
          <a:xfrm>
            <a:off x="3995738" y="1412875"/>
            <a:ext cx="3762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6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0">
            <a:extLst>
              <a:ext uri="{FF2B5EF4-FFF2-40B4-BE49-F238E27FC236}">
                <a16:creationId xmlns:a16="http://schemas.microsoft.com/office/drawing/2014/main" id="{BFD77681-B0E3-A48B-8643-2CF94B24AD3A}"/>
              </a:ext>
            </a:extLst>
          </p:cNvPr>
          <p:cNvSpPr>
            <a:spLocks noChangeArrowheads="1"/>
          </p:cNvSpPr>
          <p:nvPr/>
        </p:nvSpPr>
        <p:spPr bwMode="auto">
          <a:xfrm>
            <a:off x="5236206" y="1884906"/>
            <a:ext cx="1710655" cy="1544094"/>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7892" name="Text Box 4">
            <a:extLst>
              <a:ext uri="{FF2B5EF4-FFF2-40B4-BE49-F238E27FC236}">
                <a16:creationId xmlns:a16="http://schemas.microsoft.com/office/drawing/2014/main" id="{48BD3755-5B0D-4C4A-5234-F75A86C309C6}"/>
              </a:ext>
            </a:extLst>
          </p:cNvPr>
          <p:cNvSpPr txBox="1">
            <a:spLocks noChangeArrowheads="1"/>
          </p:cNvSpPr>
          <p:nvPr/>
        </p:nvSpPr>
        <p:spPr bwMode="auto">
          <a:xfrm>
            <a:off x="1021302" y="343849"/>
            <a:ext cx="1700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Before 2000</a:t>
            </a:r>
          </a:p>
        </p:txBody>
      </p:sp>
      <p:sp>
        <p:nvSpPr>
          <p:cNvPr id="136209" name="Oval 17">
            <a:extLst>
              <a:ext uri="{FF2B5EF4-FFF2-40B4-BE49-F238E27FC236}">
                <a16:creationId xmlns:a16="http://schemas.microsoft.com/office/drawing/2014/main" id="{7C2F6677-1929-6D1B-9609-00BF47FED8DA}"/>
              </a:ext>
            </a:extLst>
          </p:cNvPr>
          <p:cNvSpPr>
            <a:spLocks noChangeArrowheads="1"/>
          </p:cNvSpPr>
          <p:nvPr/>
        </p:nvSpPr>
        <p:spPr bwMode="auto">
          <a:xfrm>
            <a:off x="5684808" y="2578893"/>
            <a:ext cx="813449" cy="728664"/>
          </a:xfrm>
          <a:prstGeom prst="ellipse">
            <a:avLst/>
          </a:prstGeom>
          <a:solidFill>
            <a:srgbClr val="92D050"/>
          </a:solidFill>
          <a:ln>
            <a:noFill/>
          </a:ln>
          <a:effectLst/>
        </p:spPr>
        <p:txBody>
          <a:bodyPr wrap="none" anchor="ctr"/>
          <a:lstStyle/>
          <a:p>
            <a:pPr algn="ctr">
              <a:defRPr/>
            </a:pPr>
            <a:r>
              <a:rPr lang="en-US" altLang="ja-JP" baseline="30000" dirty="0"/>
              <a:t>11</a:t>
            </a:r>
            <a:r>
              <a:rPr lang="en-US" altLang="ja-JP" dirty="0"/>
              <a:t>B</a:t>
            </a:r>
          </a:p>
        </p:txBody>
      </p:sp>
      <p:sp>
        <p:nvSpPr>
          <p:cNvPr id="37904" name="Oval 18">
            <a:extLst>
              <a:ext uri="{FF2B5EF4-FFF2-40B4-BE49-F238E27FC236}">
                <a16:creationId xmlns:a16="http://schemas.microsoft.com/office/drawing/2014/main" id="{08BDBFD5-0AB2-6199-CE84-D436F47C5437}"/>
              </a:ext>
            </a:extLst>
          </p:cNvPr>
          <p:cNvSpPr>
            <a:spLocks noChangeArrowheads="1"/>
          </p:cNvSpPr>
          <p:nvPr/>
        </p:nvSpPr>
        <p:spPr bwMode="auto">
          <a:xfrm>
            <a:off x="6084093" y="2060848"/>
            <a:ext cx="414163" cy="39660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5" name="Oval 19">
            <a:extLst>
              <a:ext uri="{FF2B5EF4-FFF2-40B4-BE49-F238E27FC236}">
                <a16:creationId xmlns:a16="http://schemas.microsoft.com/office/drawing/2014/main" id="{3D05D3CB-819D-9FE1-CE76-6BACFAE4D22E}"/>
              </a:ext>
            </a:extLst>
          </p:cNvPr>
          <p:cNvSpPr>
            <a:spLocks noChangeArrowheads="1"/>
          </p:cNvSpPr>
          <p:nvPr/>
        </p:nvSpPr>
        <p:spPr bwMode="auto">
          <a:xfrm>
            <a:off x="5467941" y="2078800"/>
            <a:ext cx="414163" cy="3786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solidFill>
                  <a:schemeClr val="accent1"/>
                </a:solidFill>
              </a:rPr>
              <a:t>Λ</a:t>
            </a:r>
          </a:p>
        </p:txBody>
      </p:sp>
      <p:sp>
        <p:nvSpPr>
          <p:cNvPr id="37906" name="Text Box 21">
            <a:extLst>
              <a:ext uri="{FF2B5EF4-FFF2-40B4-BE49-F238E27FC236}">
                <a16:creationId xmlns:a16="http://schemas.microsoft.com/office/drawing/2014/main" id="{28074286-3A3A-FC7B-0CFB-ADBB04995D5A}"/>
              </a:ext>
            </a:extLst>
          </p:cNvPr>
          <p:cNvSpPr txBox="1">
            <a:spLocks noChangeArrowheads="1"/>
          </p:cNvSpPr>
          <p:nvPr/>
        </p:nvSpPr>
        <p:spPr bwMode="auto">
          <a:xfrm>
            <a:off x="5637610" y="3458766"/>
            <a:ext cx="51328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aseline="30000"/>
              <a:t>13</a:t>
            </a:r>
            <a:r>
              <a:rPr lang="en-US" altLang="ja-JP" sz="2100"/>
              <a:t>B</a:t>
            </a:r>
          </a:p>
        </p:txBody>
      </p:sp>
      <p:sp>
        <p:nvSpPr>
          <p:cNvPr id="37907" name="Text Box 22">
            <a:extLst>
              <a:ext uri="{FF2B5EF4-FFF2-40B4-BE49-F238E27FC236}">
                <a16:creationId xmlns:a16="http://schemas.microsoft.com/office/drawing/2014/main" id="{79ED93E1-AF22-97A2-F534-932718153AB2}"/>
              </a:ext>
            </a:extLst>
          </p:cNvPr>
          <p:cNvSpPr txBox="1">
            <a:spLocks noChangeArrowheads="1"/>
          </p:cNvSpPr>
          <p:nvPr/>
        </p:nvSpPr>
        <p:spPr bwMode="auto">
          <a:xfrm>
            <a:off x="5543550" y="3699272"/>
            <a:ext cx="338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a:t>ΛΛ</a:t>
            </a:r>
          </a:p>
        </p:txBody>
      </p:sp>
      <p:sp>
        <p:nvSpPr>
          <p:cNvPr id="37908" name="Text Box 24">
            <a:extLst>
              <a:ext uri="{FF2B5EF4-FFF2-40B4-BE49-F238E27FC236}">
                <a16:creationId xmlns:a16="http://schemas.microsoft.com/office/drawing/2014/main" id="{04325F5A-FE11-ADB9-C9C3-558C534A4408}"/>
              </a:ext>
            </a:extLst>
          </p:cNvPr>
          <p:cNvSpPr txBox="1">
            <a:spLocks noChangeArrowheads="1"/>
          </p:cNvSpPr>
          <p:nvPr/>
        </p:nvSpPr>
        <p:spPr bwMode="auto">
          <a:xfrm>
            <a:off x="1844916" y="842618"/>
            <a:ext cx="4227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Only three double Λ </a:t>
            </a:r>
            <a:r>
              <a:rPr lang="en-US" altLang="ja-JP" sz="2400" dirty="0" err="1"/>
              <a:t>hypernuclei</a:t>
            </a:r>
            <a:endParaRPr lang="en-US" altLang="ja-JP" sz="2400" dirty="0"/>
          </a:p>
        </p:txBody>
      </p:sp>
      <p:sp>
        <p:nvSpPr>
          <p:cNvPr id="37909" name="Text Box 25">
            <a:extLst>
              <a:ext uri="{FF2B5EF4-FFF2-40B4-BE49-F238E27FC236}">
                <a16:creationId xmlns:a16="http://schemas.microsoft.com/office/drawing/2014/main" id="{87FD87F4-7FB8-DC73-B271-AF934CFB0EA0}"/>
              </a:ext>
            </a:extLst>
          </p:cNvPr>
          <p:cNvSpPr txBox="1">
            <a:spLocks noChangeArrowheads="1"/>
          </p:cNvSpPr>
          <p:nvPr/>
        </p:nvSpPr>
        <p:spPr bwMode="auto">
          <a:xfrm>
            <a:off x="1470447" y="5334296"/>
            <a:ext cx="5951886" cy="91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15000"/>
              </a:lnSpc>
              <a:spcBef>
                <a:spcPct val="0"/>
              </a:spcBef>
              <a:buFontTx/>
              <a:buNone/>
            </a:pPr>
            <a:r>
              <a:rPr lang="en-US" altLang="ja-JP" sz="2400" dirty="0"/>
              <a:t>There was NO observed double Λ </a:t>
            </a:r>
            <a:r>
              <a:rPr lang="en-US" altLang="ja-JP" sz="2400" dirty="0" err="1"/>
              <a:t>hypernuclei</a:t>
            </a:r>
            <a:r>
              <a:rPr lang="en-US" altLang="ja-JP" sz="2400" dirty="0"/>
              <a:t> </a:t>
            </a:r>
          </a:p>
          <a:p>
            <a:pPr>
              <a:lnSpc>
                <a:spcPct val="115000"/>
              </a:lnSpc>
              <a:spcBef>
                <a:spcPct val="0"/>
              </a:spcBef>
              <a:buFontTx/>
              <a:buNone/>
            </a:pPr>
            <a:r>
              <a:rPr lang="en-US" altLang="ja-JP" sz="2400" dirty="0">
                <a:solidFill>
                  <a:srgbClr val="FF0000"/>
                </a:solidFill>
              </a:rPr>
              <a:t>without ambiguity</a:t>
            </a:r>
            <a:r>
              <a:rPr lang="en-US" altLang="ja-JP" sz="2400" dirty="0"/>
              <a:t>.  </a:t>
            </a:r>
          </a:p>
        </p:txBody>
      </p:sp>
      <p:sp>
        <p:nvSpPr>
          <p:cNvPr id="37910" name="Text Box 26">
            <a:extLst>
              <a:ext uri="{FF2B5EF4-FFF2-40B4-BE49-F238E27FC236}">
                <a16:creationId xmlns:a16="http://schemas.microsoft.com/office/drawing/2014/main" id="{BD7EE2EE-F34D-BE9C-D2BB-6BB888EC2D0F}"/>
              </a:ext>
            </a:extLst>
          </p:cNvPr>
          <p:cNvSpPr txBox="1">
            <a:spLocks noChangeArrowheads="1"/>
          </p:cNvSpPr>
          <p:nvPr/>
        </p:nvSpPr>
        <p:spPr bwMode="auto">
          <a:xfrm>
            <a:off x="1209916" y="4605538"/>
            <a:ext cx="6769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dirty="0"/>
              <a:t>Ambiguity for identifying these double Λ </a:t>
            </a:r>
            <a:r>
              <a:rPr lang="en-US" altLang="ja-JP" sz="2400" dirty="0" err="1"/>
              <a:t>hypernuclei</a:t>
            </a:r>
            <a:endParaRPr lang="en-US" altLang="ja-JP" sz="2400" dirty="0"/>
          </a:p>
        </p:txBody>
      </p:sp>
      <p:sp>
        <p:nvSpPr>
          <p:cNvPr id="3" name="Oval 11">
            <a:extLst>
              <a:ext uri="{FF2B5EF4-FFF2-40B4-BE49-F238E27FC236}">
                <a16:creationId xmlns:a16="http://schemas.microsoft.com/office/drawing/2014/main" id="{0B70118E-904D-36DC-AF4A-247C061F01E5}"/>
              </a:ext>
            </a:extLst>
          </p:cNvPr>
          <p:cNvSpPr>
            <a:spLocks noChangeArrowheads="1"/>
          </p:cNvSpPr>
          <p:nvPr/>
        </p:nvSpPr>
        <p:spPr bwMode="auto">
          <a:xfrm>
            <a:off x="508241" y="1741688"/>
            <a:ext cx="1979613" cy="1979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 name="Oval 5">
            <a:extLst>
              <a:ext uri="{FF2B5EF4-FFF2-40B4-BE49-F238E27FC236}">
                <a16:creationId xmlns:a16="http://schemas.microsoft.com/office/drawing/2014/main" id="{770FFDE6-5178-573A-DF7A-7359D5471C61}"/>
              </a:ext>
            </a:extLst>
          </p:cNvPr>
          <p:cNvSpPr>
            <a:spLocks noChangeArrowheads="1"/>
          </p:cNvSpPr>
          <p:nvPr/>
        </p:nvSpPr>
        <p:spPr bwMode="auto">
          <a:xfrm>
            <a:off x="1013066" y="2749751"/>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α</a:t>
            </a:r>
          </a:p>
        </p:txBody>
      </p:sp>
      <p:sp>
        <p:nvSpPr>
          <p:cNvPr id="5" name="Oval 6">
            <a:extLst>
              <a:ext uri="{FF2B5EF4-FFF2-40B4-BE49-F238E27FC236}">
                <a16:creationId xmlns:a16="http://schemas.microsoft.com/office/drawing/2014/main" id="{D8E38893-4EBB-A9C4-2B74-8135BD2484DA}"/>
              </a:ext>
            </a:extLst>
          </p:cNvPr>
          <p:cNvSpPr>
            <a:spLocks noChangeArrowheads="1"/>
          </p:cNvSpPr>
          <p:nvPr/>
        </p:nvSpPr>
        <p:spPr bwMode="auto">
          <a:xfrm>
            <a:off x="7971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6" name="Oval 7">
            <a:extLst>
              <a:ext uri="{FF2B5EF4-FFF2-40B4-BE49-F238E27FC236}">
                <a16:creationId xmlns:a16="http://schemas.microsoft.com/office/drawing/2014/main" id="{AD766C27-329B-BBB5-2F0A-C7ACA5268FC3}"/>
              </a:ext>
            </a:extLst>
          </p:cNvPr>
          <p:cNvSpPr>
            <a:spLocks noChangeArrowheads="1"/>
          </p:cNvSpPr>
          <p:nvPr/>
        </p:nvSpPr>
        <p:spPr bwMode="auto">
          <a:xfrm>
            <a:off x="1660766" y="2030613"/>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7" name="Text Box 12">
            <a:extLst>
              <a:ext uri="{FF2B5EF4-FFF2-40B4-BE49-F238E27FC236}">
                <a16:creationId xmlns:a16="http://schemas.microsoft.com/office/drawing/2014/main" id="{78AB8BA6-1694-D6B7-7F03-7C35489CAB17}"/>
              </a:ext>
            </a:extLst>
          </p:cNvPr>
          <p:cNvSpPr txBox="1">
            <a:spLocks noChangeArrowheads="1"/>
          </p:cNvSpPr>
          <p:nvPr/>
        </p:nvSpPr>
        <p:spPr bwMode="auto">
          <a:xfrm>
            <a:off x="1157529" y="3830838"/>
            <a:ext cx="687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6</a:t>
            </a:r>
            <a:r>
              <a:rPr lang="en-US" altLang="ja-JP" sz="2400"/>
              <a:t>He</a:t>
            </a:r>
          </a:p>
        </p:txBody>
      </p:sp>
      <p:sp>
        <p:nvSpPr>
          <p:cNvPr id="8" name="Text Box 13">
            <a:extLst>
              <a:ext uri="{FF2B5EF4-FFF2-40B4-BE49-F238E27FC236}">
                <a16:creationId xmlns:a16="http://schemas.microsoft.com/office/drawing/2014/main" id="{BDA835EB-4BF0-AF97-43D7-403496B8EE5B}"/>
              </a:ext>
            </a:extLst>
          </p:cNvPr>
          <p:cNvSpPr txBox="1">
            <a:spLocks noChangeArrowheads="1"/>
          </p:cNvSpPr>
          <p:nvPr/>
        </p:nvSpPr>
        <p:spPr bwMode="auto">
          <a:xfrm>
            <a:off x="940041" y="4046738"/>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
        <p:nvSpPr>
          <p:cNvPr id="9" name="Oval 16">
            <a:extLst>
              <a:ext uri="{FF2B5EF4-FFF2-40B4-BE49-F238E27FC236}">
                <a16:creationId xmlns:a16="http://schemas.microsoft.com/office/drawing/2014/main" id="{551BC07F-C991-A853-CD46-378CFC0F7B60}"/>
              </a:ext>
            </a:extLst>
          </p:cNvPr>
          <p:cNvSpPr>
            <a:spLocks noChangeArrowheads="1"/>
          </p:cNvSpPr>
          <p:nvPr/>
        </p:nvSpPr>
        <p:spPr bwMode="auto">
          <a:xfrm>
            <a:off x="2740266" y="1670251"/>
            <a:ext cx="1979613" cy="1979612"/>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10" name="Oval 17">
            <a:extLst>
              <a:ext uri="{FF2B5EF4-FFF2-40B4-BE49-F238E27FC236}">
                <a16:creationId xmlns:a16="http://schemas.microsoft.com/office/drawing/2014/main" id="{F84A13B4-D062-8208-E16C-6A2FB98D947F}"/>
              </a:ext>
            </a:extLst>
          </p:cNvPr>
          <p:cNvSpPr>
            <a:spLocks noChangeArrowheads="1"/>
          </p:cNvSpPr>
          <p:nvPr/>
        </p:nvSpPr>
        <p:spPr bwMode="auto">
          <a:xfrm>
            <a:off x="3245091" y="2678313"/>
            <a:ext cx="863600" cy="8636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aseline="30000"/>
              <a:t>8</a:t>
            </a:r>
            <a:r>
              <a:rPr lang="en-US" altLang="ja-JP" sz="2400"/>
              <a:t>Be</a:t>
            </a:r>
          </a:p>
        </p:txBody>
      </p:sp>
      <p:sp>
        <p:nvSpPr>
          <p:cNvPr id="11" name="Oval 18">
            <a:extLst>
              <a:ext uri="{FF2B5EF4-FFF2-40B4-BE49-F238E27FC236}">
                <a16:creationId xmlns:a16="http://schemas.microsoft.com/office/drawing/2014/main" id="{EC3E6F54-69FB-C52D-F734-85140E06C5E8}"/>
              </a:ext>
            </a:extLst>
          </p:cNvPr>
          <p:cNvSpPr>
            <a:spLocks noChangeArrowheads="1"/>
          </p:cNvSpPr>
          <p:nvPr/>
        </p:nvSpPr>
        <p:spPr bwMode="auto">
          <a:xfrm>
            <a:off x="30291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2" name="Oval 19">
            <a:extLst>
              <a:ext uri="{FF2B5EF4-FFF2-40B4-BE49-F238E27FC236}">
                <a16:creationId xmlns:a16="http://schemas.microsoft.com/office/drawing/2014/main" id="{0F709D9A-5DD8-8AA4-019E-C7504F4BD760}"/>
              </a:ext>
            </a:extLst>
          </p:cNvPr>
          <p:cNvSpPr>
            <a:spLocks noChangeArrowheads="1"/>
          </p:cNvSpPr>
          <p:nvPr/>
        </p:nvSpPr>
        <p:spPr bwMode="auto">
          <a:xfrm>
            <a:off x="3892791" y="1959176"/>
            <a:ext cx="539750" cy="5397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Λ</a:t>
            </a:r>
          </a:p>
        </p:txBody>
      </p:sp>
      <p:sp>
        <p:nvSpPr>
          <p:cNvPr id="13" name="Text Box 20">
            <a:extLst>
              <a:ext uri="{FF2B5EF4-FFF2-40B4-BE49-F238E27FC236}">
                <a16:creationId xmlns:a16="http://schemas.microsoft.com/office/drawing/2014/main" id="{ADF0FF4B-4BD7-A7A3-2784-FB7F089DD636}"/>
              </a:ext>
            </a:extLst>
          </p:cNvPr>
          <p:cNvSpPr txBox="1">
            <a:spLocks noChangeArrowheads="1"/>
          </p:cNvSpPr>
          <p:nvPr/>
        </p:nvSpPr>
        <p:spPr bwMode="auto">
          <a:xfrm>
            <a:off x="3389554" y="3759401"/>
            <a:ext cx="78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aseline="30000"/>
              <a:t>10</a:t>
            </a:r>
            <a:r>
              <a:rPr lang="en-US" altLang="ja-JP" sz="2400"/>
              <a:t>Be</a:t>
            </a:r>
          </a:p>
        </p:txBody>
      </p:sp>
      <p:sp>
        <p:nvSpPr>
          <p:cNvPr id="14" name="Text Box 21">
            <a:extLst>
              <a:ext uri="{FF2B5EF4-FFF2-40B4-BE49-F238E27FC236}">
                <a16:creationId xmlns:a16="http://schemas.microsoft.com/office/drawing/2014/main" id="{A3533B8C-F821-C997-398D-F95B804CC494}"/>
              </a:ext>
            </a:extLst>
          </p:cNvPr>
          <p:cNvSpPr txBox="1">
            <a:spLocks noChangeArrowheads="1"/>
          </p:cNvSpPr>
          <p:nvPr/>
        </p:nvSpPr>
        <p:spPr bwMode="auto">
          <a:xfrm>
            <a:off x="3172066" y="3975301"/>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
        <p:nvSpPr>
          <p:cNvPr id="15" name="Text Box 21">
            <a:extLst>
              <a:ext uri="{FF2B5EF4-FFF2-40B4-BE49-F238E27FC236}">
                <a16:creationId xmlns:a16="http://schemas.microsoft.com/office/drawing/2014/main" id="{5309B76E-1E54-1E3F-EB79-59BC15A65C1C}"/>
              </a:ext>
            </a:extLst>
          </p:cNvPr>
          <p:cNvSpPr txBox="1">
            <a:spLocks noChangeArrowheads="1"/>
          </p:cNvSpPr>
          <p:nvPr/>
        </p:nvSpPr>
        <p:spPr bwMode="auto">
          <a:xfrm>
            <a:off x="4396029" y="3686376"/>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t>ΛΛ</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A020FF2-ACA7-442A-E4DF-515A2B25C572}"/>
              </a:ext>
            </a:extLst>
          </p:cNvPr>
          <p:cNvSpPr>
            <a:spLocks noGrp="1" noChangeArrowheads="1"/>
          </p:cNvSpPr>
          <p:nvPr>
            <p:ph type="body" sz="half" idx="1"/>
          </p:nvPr>
        </p:nvSpPr>
        <p:spPr>
          <a:xfrm>
            <a:off x="7326526" y="1596816"/>
            <a:ext cx="4493419" cy="4323927"/>
          </a:xfrm>
        </p:spPr>
        <p:txBody>
          <a:bodyPr/>
          <a:lstStyle/>
          <a:p>
            <a:pPr>
              <a:lnSpc>
                <a:spcPct val="80000"/>
              </a:lnSpc>
              <a:buFontTx/>
              <a:buNone/>
            </a:pPr>
            <a:endParaRPr lang="en-US" altLang="ja-JP" sz="1500" dirty="0"/>
          </a:p>
          <a:p>
            <a:pPr>
              <a:lnSpc>
                <a:spcPct val="80000"/>
              </a:lnSpc>
              <a:buFontTx/>
              <a:buNone/>
            </a:pPr>
            <a:endParaRPr lang="en-US" altLang="ja-JP" sz="1500" dirty="0"/>
          </a:p>
          <a:p>
            <a:pPr>
              <a:lnSpc>
                <a:spcPct val="80000"/>
              </a:lnSpc>
              <a:buFontTx/>
              <a:buNone/>
            </a:pPr>
            <a:endParaRPr lang="en-US" altLang="ja-JP" sz="1500" dirty="0"/>
          </a:p>
        </p:txBody>
      </p:sp>
      <p:sp>
        <p:nvSpPr>
          <p:cNvPr id="38915" name="Text Box 3">
            <a:extLst>
              <a:ext uri="{FF2B5EF4-FFF2-40B4-BE49-F238E27FC236}">
                <a16:creationId xmlns:a16="http://schemas.microsoft.com/office/drawing/2014/main" id="{4ED7FA9B-A931-2012-AE81-A7DBC162F6AA}"/>
              </a:ext>
            </a:extLst>
          </p:cNvPr>
          <p:cNvSpPr txBox="1">
            <a:spLocks noChangeArrowheads="1"/>
          </p:cNvSpPr>
          <p:nvPr/>
        </p:nvSpPr>
        <p:spPr bwMode="auto">
          <a:xfrm>
            <a:off x="368854" y="2241946"/>
            <a:ext cx="4404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400" b="1" dirty="0"/>
              <a:t>Uniquely </a:t>
            </a:r>
            <a:r>
              <a:rPr lang="ja-JP" altLang="en-US" sz="2400" b="1" dirty="0"/>
              <a:t>　</a:t>
            </a:r>
            <a:r>
              <a:rPr lang="en-US" altLang="ja-JP" sz="2400" b="1" dirty="0"/>
              <a:t>identified </a:t>
            </a:r>
            <a:r>
              <a:rPr lang="ja-JP" altLang="en-US" sz="2400" b="1" dirty="0"/>
              <a:t>　</a:t>
            </a:r>
            <a:r>
              <a:rPr lang="en-US" altLang="ja-JP" sz="2400" b="1" dirty="0"/>
              <a:t>without </a:t>
            </a:r>
            <a:r>
              <a:rPr lang="ja-JP" altLang="en-US" sz="2400" b="1" dirty="0"/>
              <a:t>　</a:t>
            </a:r>
            <a:endParaRPr lang="en-US" altLang="ja-JP" sz="2400" b="1" dirty="0"/>
          </a:p>
          <a:p>
            <a:pPr>
              <a:lnSpc>
                <a:spcPct val="100000"/>
              </a:lnSpc>
              <a:spcBef>
                <a:spcPct val="0"/>
              </a:spcBef>
              <a:buFontTx/>
              <a:buNone/>
            </a:pPr>
            <a:r>
              <a:rPr lang="en-US" altLang="ja-JP" sz="2400" b="1" dirty="0"/>
              <a:t>Ambiguity for the first time</a:t>
            </a:r>
          </a:p>
        </p:txBody>
      </p:sp>
      <p:sp>
        <p:nvSpPr>
          <p:cNvPr id="38916" name="Line 4">
            <a:extLst>
              <a:ext uri="{FF2B5EF4-FFF2-40B4-BE49-F238E27FC236}">
                <a16:creationId xmlns:a16="http://schemas.microsoft.com/office/drawing/2014/main" id="{BBEEDFB5-68EE-28BD-A0C2-42CC1A67E9EC}"/>
              </a:ext>
            </a:extLst>
          </p:cNvPr>
          <p:cNvSpPr>
            <a:spLocks noChangeShapeType="1"/>
          </p:cNvSpPr>
          <p:nvPr/>
        </p:nvSpPr>
        <p:spPr bwMode="auto">
          <a:xfrm>
            <a:off x="1022997" y="4329980"/>
            <a:ext cx="1084660" cy="0"/>
          </a:xfrm>
          <a:prstGeom prst="line">
            <a:avLst/>
          </a:prstGeom>
          <a:noFill/>
          <a:ln w="38100">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7" name="Line 5">
            <a:extLst>
              <a:ext uri="{FF2B5EF4-FFF2-40B4-BE49-F238E27FC236}">
                <a16:creationId xmlns:a16="http://schemas.microsoft.com/office/drawing/2014/main" id="{8557D551-37AF-E9CF-73C5-C03D560F7C1A}"/>
              </a:ext>
            </a:extLst>
          </p:cNvPr>
          <p:cNvSpPr>
            <a:spLocks noChangeShapeType="1"/>
          </p:cNvSpPr>
          <p:nvPr/>
        </p:nvSpPr>
        <p:spPr bwMode="auto">
          <a:xfrm>
            <a:off x="1022997" y="5463455"/>
            <a:ext cx="1026319" cy="0"/>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8918" name="Text Box 6">
            <a:extLst>
              <a:ext uri="{FF2B5EF4-FFF2-40B4-BE49-F238E27FC236}">
                <a16:creationId xmlns:a16="http://schemas.microsoft.com/office/drawing/2014/main" id="{A5D5113F-2B80-7487-EAFD-4C1684C2EA28}"/>
              </a:ext>
            </a:extLst>
          </p:cNvPr>
          <p:cNvSpPr txBox="1">
            <a:spLocks noChangeArrowheads="1"/>
          </p:cNvSpPr>
          <p:nvPr/>
        </p:nvSpPr>
        <p:spPr bwMode="auto">
          <a:xfrm>
            <a:off x="1725466" y="4059709"/>
            <a:ext cx="15168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b="1"/>
              <a:t>α+Λ+Λ</a:t>
            </a:r>
          </a:p>
        </p:txBody>
      </p:sp>
      <p:sp>
        <p:nvSpPr>
          <p:cNvPr id="38919" name="Text Box 7">
            <a:extLst>
              <a:ext uri="{FF2B5EF4-FFF2-40B4-BE49-F238E27FC236}">
                <a16:creationId xmlns:a16="http://schemas.microsoft.com/office/drawing/2014/main" id="{C7E507DC-E489-82AD-82C8-A46939E89F89}"/>
              </a:ext>
            </a:extLst>
          </p:cNvPr>
          <p:cNvSpPr txBox="1">
            <a:spLocks noChangeArrowheads="1"/>
          </p:cNvSpPr>
          <p:nvPr/>
        </p:nvSpPr>
        <p:spPr bwMode="auto">
          <a:xfrm>
            <a:off x="2156472" y="5301530"/>
            <a:ext cx="3548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500"/>
              <a:t>0</a:t>
            </a:r>
            <a:r>
              <a:rPr lang="en-US" altLang="ja-JP" sz="1500" baseline="30000"/>
              <a:t>+</a:t>
            </a:r>
          </a:p>
        </p:txBody>
      </p:sp>
      <p:sp>
        <p:nvSpPr>
          <p:cNvPr id="38920" name="Oval 8">
            <a:extLst>
              <a:ext uri="{FF2B5EF4-FFF2-40B4-BE49-F238E27FC236}">
                <a16:creationId xmlns:a16="http://schemas.microsoft.com/office/drawing/2014/main" id="{7DCF6970-F2A0-468B-5B9B-93F5FBE0F54D}"/>
              </a:ext>
            </a:extLst>
          </p:cNvPr>
          <p:cNvSpPr>
            <a:spLocks noChangeArrowheads="1"/>
          </p:cNvSpPr>
          <p:nvPr/>
        </p:nvSpPr>
        <p:spPr bwMode="auto">
          <a:xfrm>
            <a:off x="3435854" y="4264640"/>
            <a:ext cx="1079897" cy="1052513"/>
          </a:xfrm>
          <a:prstGeom prst="ellipse">
            <a:avLst/>
          </a:prstGeom>
          <a:solidFill>
            <a:srgbClr val="FFFF99"/>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1" name="Text Box 9">
            <a:extLst>
              <a:ext uri="{FF2B5EF4-FFF2-40B4-BE49-F238E27FC236}">
                <a16:creationId xmlns:a16="http://schemas.microsoft.com/office/drawing/2014/main" id="{E6730505-FE6A-D5AB-7D8B-1746E774DF9E}"/>
              </a:ext>
            </a:extLst>
          </p:cNvPr>
          <p:cNvSpPr txBox="1">
            <a:spLocks noChangeArrowheads="1"/>
          </p:cNvSpPr>
          <p:nvPr/>
        </p:nvSpPr>
        <p:spPr bwMode="auto">
          <a:xfrm>
            <a:off x="635254" y="15442"/>
            <a:ext cx="4293394" cy="160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950" dirty="0"/>
              <a:t>　</a:t>
            </a:r>
          </a:p>
          <a:p>
            <a:pPr>
              <a:lnSpc>
                <a:spcPct val="100000"/>
              </a:lnSpc>
              <a:spcBef>
                <a:spcPct val="0"/>
              </a:spcBef>
              <a:buFontTx/>
              <a:buNone/>
            </a:pPr>
            <a:r>
              <a:rPr lang="ja-JP" altLang="en-US" sz="1950" dirty="0"/>
              <a:t>　　</a:t>
            </a:r>
            <a:r>
              <a:rPr lang="en-US" altLang="ja-JP" sz="2400" dirty="0"/>
              <a:t>In 2001, the epoch-making data has been reported by the</a:t>
            </a:r>
            <a:r>
              <a:rPr lang="ja-JP" altLang="en-US" sz="2400" dirty="0"/>
              <a:t>　</a:t>
            </a:r>
          </a:p>
          <a:p>
            <a:pPr>
              <a:lnSpc>
                <a:spcPct val="100000"/>
              </a:lnSpc>
              <a:spcBef>
                <a:spcPct val="0"/>
              </a:spcBef>
              <a:buFontTx/>
              <a:buNone/>
            </a:pPr>
            <a:r>
              <a:rPr lang="en-US" altLang="ja-JP" sz="2400" dirty="0"/>
              <a:t>KEK-E373 experiment.</a:t>
            </a:r>
          </a:p>
          <a:p>
            <a:pPr>
              <a:lnSpc>
                <a:spcPct val="100000"/>
              </a:lnSpc>
              <a:spcBef>
                <a:spcPct val="0"/>
              </a:spcBef>
              <a:buFontTx/>
              <a:buNone/>
            </a:pPr>
            <a:endParaRPr lang="en-US" altLang="ja-JP" sz="675" dirty="0"/>
          </a:p>
        </p:txBody>
      </p:sp>
      <p:sp>
        <p:nvSpPr>
          <p:cNvPr id="38922" name="Line 10">
            <a:extLst>
              <a:ext uri="{FF2B5EF4-FFF2-40B4-BE49-F238E27FC236}">
                <a16:creationId xmlns:a16="http://schemas.microsoft.com/office/drawing/2014/main" id="{961D8593-6333-8D30-F103-D107D529DE2E}"/>
              </a:ext>
            </a:extLst>
          </p:cNvPr>
          <p:cNvSpPr>
            <a:spLocks noChangeShapeType="1"/>
          </p:cNvSpPr>
          <p:nvPr/>
        </p:nvSpPr>
        <p:spPr bwMode="auto">
          <a:xfrm>
            <a:off x="1400425" y="4329980"/>
            <a:ext cx="0" cy="1133475"/>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38923" name="Picture 11">
            <a:extLst>
              <a:ext uri="{FF2B5EF4-FFF2-40B4-BE49-F238E27FC236}">
                <a16:creationId xmlns:a16="http://schemas.microsoft.com/office/drawing/2014/main" id="{1FB6911C-D5FA-30E4-07FF-2339E7EA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04" y="422786"/>
            <a:ext cx="3304975" cy="48241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4" name="Picture 12">
            <a:extLst>
              <a:ext uri="{FF2B5EF4-FFF2-40B4-BE49-F238E27FC236}">
                <a16:creationId xmlns:a16="http://schemas.microsoft.com/office/drawing/2014/main" id="{C0C5184D-31B0-743B-6D72-FAE41C10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19" y="5319713"/>
            <a:ext cx="3050381" cy="2774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5" name="Picture 13">
            <a:extLst>
              <a:ext uri="{FF2B5EF4-FFF2-40B4-BE49-F238E27FC236}">
                <a16:creationId xmlns:a16="http://schemas.microsoft.com/office/drawing/2014/main" id="{98C143D7-2CAD-9173-DE0E-B496F6AC2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922" y="5695627"/>
            <a:ext cx="756047" cy="2928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6" name="Rectangle 14">
            <a:extLst>
              <a:ext uri="{FF2B5EF4-FFF2-40B4-BE49-F238E27FC236}">
                <a16:creationId xmlns:a16="http://schemas.microsoft.com/office/drawing/2014/main" id="{B8C4CFD1-5247-8C3C-DCE8-8C39225B62C7}"/>
              </a:ext>
            </a:extLst>
          </p:cNvPr>
          <p:cNvSpPr>
            <a:spLocks noChangeArrowheads="1"/>
          </p:cNvSpPr>
          <p:nvPr/>
        </p:nvSpPr>
        <p:spPr bwMode="auto">
          <a:xfrm>
            <a:off x="1034393" y="1540847"/>
            <a:ext cx="3293790" cy="540544"/>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8927" name="Text Box 15">
            <a:extLst>
              <a:ext uri="{FF2B5EF4-FFF2-40B4-BE49-F238E27FC236}">
                <a16:creationId xmlns:a16="http://schemas.microsoft.com/office/drawing/2014/main" id="{548C509F-317C-7E75-8408-1ABF2C220735}"/>
              </a:ext>
            </a:extLst>
          </p:cNvPr>
          <p:cNvSpPr txBox="1">
            <a:spLocks noChangeArrowheads="1"/>
          </p:cNvSpPr>
          <p:nvPr/>
        </p:nvSpPr>
        <p:spPr bwMode="auto">
          <a:xfrm>
            <a:off x="1212076" y="1596816"/>
            <a:ext cx="300388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dirty="0"/>
              <a:t> </a:t>
            </a:r>
            <a:r>
              <a:rPr lang="en-US" altLang="ja-JP" sz="2100" dirty="0"/>
              <a:t>Observation</a:t>
            </a:r>
            <a:r>
              <a:rPr lang="en-US" altLang="ja-JP" sz="1350" dirty="0"/>
              <a:t> of  </a:t>
            </a:r>
            <a:r>
              <a:rPr lang="ja-JP" altLang="en-US" sz="1350" dirty="0"/>
              <a:t>　</a:t>
            </a:r>
            <a:r>
              <a:rPr lang="en-US" altLang="ja-JP" sz="2400" b="1" baseline="30000" dirty="0"/>
              <a:t>6</a:t>
            </a:r>
            <a:r>
              <a:rPr lang="en-US" altLang="ja-JP" sz="2100" dirty="0"/>
              <a:t>He</a:t>
            </a:r>
          </a:p>
        </p:txBody>
      </p:sp>
      <p:sp>
        <p:nvSpPr>
          <p:cNvPr id="38928" name="Text Box 16">
            <a:extLst>
              <a:ext uri="{FF2B5EF4-FFF2-40B4-BE49-F238E27FC236}">
                <a16:creationId xmlns:a16="http://schemas.microsoft.com/office/drawing/2014/main" id="{928B0BD0-A5C7-E517-89C0-FA5A6783E9E7}"/>
              </a:ext>
            </a:extLst>
          </p:cNvPr>
          <p:cNvSpPr txBox="1">
            <a:spLocks noChangeArrowheads="1"/>
          </p:cNvSpPr>
          <p:nvPr/>
        </p:nvSpPr>
        <p:spPr bwMode="auto">
          <a:xfrm>
            <a:off x="2868409" y="1851168"/>
            <a:ext cx="34496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050" b="1" dirty="0"/>
              <a:t>ΛΛ</a:t>
            </a:r>
          </a:p>
        </p:txBody>
      </p:sp>
      <p:sp>
        <p:nvSpPr>
          <p:cNvPr id="38929" name="Oval 17">
            <a:extLst>
              <a:ext uri="{FF2B5EF4-FFF2-40B4-BE49-F238E27FC236}">
                <a16:creationId xmlns:a16="http://schemas.microsoft.com/office/drawing/2014/main" id="{AD6AC7E9-EC9D-D4AE-8E5F-805015A34763}"/>
              </a:ext>
            </a:extLst>
          </p:cNvPr>
          <p:cNvSpPr>
            <a:spLocks noChangeArrowheads="1"/>
          </p:cNvSpPr>
          <p:nvPr/>
        </p:nvSpPr>
        <p:spPr bwMode="auto">
          <a:xfrm>
            <a:off x="3812355" y="4815412"/>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dirty="0"/>
              <a:t>α</a:t>
            </a:r>
          </a:p>
        </p:txBody>
      </p:sp>
      <p:sp>
        <p:nvSpPr>
          <p:cNvPr id="38930" name="Oval 18">
            <a:extLst>
              <a:ext uri="{FF2B5EF4-FFF2-40B4-BE49-F238E27FC236}">
                <a16:creationId xmlns:a16="http://schemas.microsoft.com/office/drawing/2014/main" id="{F4299865-2202-FC36-35E1-2832DB00981B}"/>
              </a:ext>
            </a:extLst>
          </p:cNvPr>
          <p:cNvSpPr>
            <a:spLocks noChangeArrowheads="1"/>
          </p:cNvSpPr>
          <p:nvPr/>
        </p:nvSpPr>
        <p:spPr bwMode="auto">
          <a:xfrm>
            <a:off x="4083554" y="4481334"/>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8931" name="Oval 19">
            <a:extLst>
              <a:ext uri="{FF2B5EF4-FFF2-40B4-BE49-F238E27FC236}">
                <a16:creationId xmlns:a16="http://schemas.microsoft.com/office/drawing/2014/main" id="{050F5E14-4EAF-D0F6-B162-7B62933DB5BA}"/>
              </a:ext>
            </a:extLst>
          </p:cNvPr>
          <p:cNvSpPr>
            <a:spLocks noChangeArrowheads="1"/>
          </p:cNvSpPr>
          <p:nvPr/>
        </p:nvSpPr>
        <p:spPr bwMode="auto">
          <a:xfrm>
            <a:off x="3560735" y="4494866"/>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pic>
        <p:nvPicPr>
          <p:cNvPr id="38932" name="Picture 20">
            <a:extLst>
              <a:ext uri="{FF2B5EF4-FFF2-40B4-BE49-F238E27FC236}">
                <a16:creationId xmlns:a16="http://schemas.microsoft.com/office/drawing/2014/main" id="{64464F4D-BFC4-E337-83AC-A81443FFB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547" y="5427881"/>
            <a:ext cx="863204" cy="3345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3" name="Text Box 21">
            <a:extLst>
              <a:ext uri="{FF2B5EF4-FFF2-40B4-BE49-F238E27FC236}">
                <a16:creationId xmlns:a16="http://schemas.microsoft.com/office/drawing/2014/main" id="{BAFE0E39-F3EE-FD01-7477-E7A973D73009}"/>
              </a:ext>
            </a:extLst>
          </p:cNvPr>
          <p:cNvSpPr txBox="1">
            <a:spLocks noChangeArrowheads="1"/>
          </p:cNvSpPr>
          <p:nvPr/>
        </p:nvSpPr>
        <p:spPr bwMode="auto">
          <a:xfrm>
            <a:off x="1562350" y="4653830"/>
            <a:ext cx="16209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500"/>
              <a:t>６．９</a:t>
            </a:r>
            <a:r>
              <a:rPr lang="en-US" altLang="ja-JP" sz="1500"/>
              <a:t>1</a:t>
            </a:r>
            <a:r>
              <a:rPr lang="en-US" altLang="ja-JP" sz="1500">
                <a:cs typeface="Arial" panose="020B0604020202020204" pitchFamily="34" charset="0"/>
              </a:rPr>
              <a:t>±0.16 MeV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7E70338-E3F6-6473-D29D-1EF92C15498C}"/>
              </a:ext>
            </a:extLst>
          </p:cNvPr>
          <p:cNvSpPr>
            <a:spLocks noChangeArrowheads="1"/>
          </p:cNvSpPr>
          <p:nvPr/>
        </p:nvSpPr>
        <p:spPr bwMode="auto">
          <a:xfrm>
            <a:off x="1763316" y="1701403"/>
            <a:ext cx="2160984" cy="594122"/>
          </a:xfrm>
          <a:prstGeom prst="rect">
            <a:avLst/>
          </a:prstGeom>
          <a:solidFill>
            <a:srgbClr val="FFFF99"/>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39" name="Rectangle 3">
            <a:extLst>
              <a:ext uri="{FF2B5EF4-FFF2-40B4-BE49-F238E27FC236}">
                <a16:creationId xmlns:a16="http://schemas.microsoft.com/office/drawing/2014/main" id="{BB9E45C4-5DF1-DF19-A699-00CA29A2A367}"/>
              </a:ext>
            </a:extLst>
          </p:cNvPr>
          <p:cNvSpPr>
            <a:spLocks noChangeArrowheads="1"/>
          </p:cNvSpPr>
          <p:nvPr/>
        </p:nvSpPr>
        <p:spPr bwMode="auto">
          <a:xfrm>
            <a:off x="1763317" y="3105150"/>
            <a:ext cx="3563540" cy="647700"/>
          </a:xfrm>
          <a:prstGeom prst="rect">
            <a:avLst/>
          </a:prstGeom>
          <a:solidFill>
            <a:srgbClr val="FFBDA3"/>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0" name="Line 4">
            <a:extLst>
              <a:ext uri="{FF2B5EF4-FFF2-40B4-BE49-F238E27FC236}">
                <a16:creationId xmlns:a16="http://schemas.microsoft.com/office/drawing/2014/main" id="{28251D38-38E3-4E59-8605-CE31E60D8B0D}"/>
              </a:ext>
            </a:extLst>
          </p:cNvPr>
          <p:cNvSpPr>
            <a:spLocks noChangeShapeType="1"/>
          </p:cNvSpPr>
          <p:nvPr/>
        </p:nvSpPr>
        <p:spPr bwMode="auto">
          <a:xfrm>
            <a:off x="2627710" y="2402682"/>
            <a:ext cx="0" cy="5941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1" name="Text Box 5">
            <a:extLst>
              <a:ext uri="{FF2B5EF4-FFF2-40B4-BE49-F238E27FC236}">
                <a16:creationId xmlns:a16="http://schemas.microsoft.com/office/drawing/2014/main" id="{34C3CC2B-304E-3DF0-F023-E25405AE9F32}"/>
              </a:ext>
            </a:extLst>
          </p:cNvPr>
          <p:cNvSpPr txBox="1">
            <a:spLocks noChangeArrowheads="1"/>
          </p:cNvSpPr>
          <p:nvPr/>
        </p:nvSpPr>
        <p:spPr bwMode="auto">
          <a:xfrm>
            <a:off x="2141935" y="2511029"/>
            <a:ext cx="4507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350" b="1">
                <a:solidFill>
                  <a:srgbClr val="000099"/>
                </a:solidFill>
              </a:rPr>
              <a:t>u</a:t>
            </a:r>
            <a:r>
              <a:rPr lang="en-US" altLang="ja-JP" sz="1500" b="1">
                <a:solidFill>
                  <a:srgbClr val="000099"/>
                </a:solidFill>
              </a:rPr>
              <a:t>se</a:t>
            </a:r>
          </a:p>
        </p:txBody>
      </p:sp>
      <p:sp>
        <p:nvSpPr>
          <p:cNvPr id="39942" name="Line 6">
            <a:extLst>
              <a:ext uri="{FF2B5EF4-FFF2-40B4-BE49-F238E27FC236}">
                <a16:creationId xmlns:a16="http://schemas.microsoft.com/office/drawing/2014/main" id="{9EB3B23A-33E6-1DA6-7E5C-30500B329B4B}"/>
              </a:ext>
            </a:extLst>
          </p:cNvPr>
          <p:cNvSpPr>
            <a:spLocks noChangeShapeType="1"/>
          </p:cNvSpPr>
          <p:nvPr/>
        </p:nvSpPr>
        <p:spPr bwMode="auto">
          <a:xfrm flipV="1">
            <a:off x="3006329" y="2349104"/>
            <a:ext cx="0" cy="64889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3" name="Text Box 7">
            <a:extLst>
              <a:ext uri="{FF2B5EF4-FFF2-40B4-BE49-F238E27FC236}">
                <a16:creationId xmlns:a16="http://schemas.microsoft.com/office/drawing/2014/main" id="{A7B5F777-D019-F465-0BEA-6841717A7FF0}"/>
              </a:ext>
            </a:extLst>
          </p:cNvPr>
          <p:cNvSpPr txBox="1">
            <a:spLocks noChangeArrowheads="1"/>
          </p:cNvSpPr>
          <p:nvPr/>
        </p:nvSpPr>
        <p:spPr bwMode="auto">
          <a:xfrm>
            <a:off x="3437335" y="2457450"/>
            <a:ext cx="312104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Suggest reducing  the strength of </a:t>
            </a:r>
          </a:p>
          <a:p>
            <a:pPr>
              <a:lnSpc>
                <a:spcPct val="100000"/>
              </a:lnSpc>
              <a:spcBef>
                <a:spcPct val="0"/>
              </a:spcBef>
              <a:buFontTx/>
              <a:buNone/>
            </a:pPr>
            <a:r>
              <a:rPr lang="en-US" altLang="ja-JP" sz="1650" b="1">
                <a:solidFill>
                  <a:srgbClr val="000099"/>
                </a:solidFill>
              </a:rPr>
              <a:t>spin-independent  force  by half </a:t>
            </a:r>
          </a:p>
        </p:txBody>
      </p:sp>
      <p:sp>
        <p:nvSpPr>
          <p:cNvPr id="39944" name="Line 8">
            <a:extLst>
              <a:ext uri="{FF2B5EF4-FFF2-40B4-BE49-F238E27FC236}">
                <a16:creationId xmlns:a16="http://schemas.microsoft.com/office/drawing/2014/main" id="{4A886FAF-AF95-237F-07F2-29847A0879D9}"/>
              </a:ext>
            </a:extLst>
          </p:cNvPr>
          <p:cNvSpPr>
            <a:spLocks noChangeShapeType="1"/>
          </p:cNvSpPr>
          <p:nvPr/>
        </p:nvSpPr>
        <p:spPr bwMode="auto">
          <a:xfrm>
            <a:off x="2033588" y="3806429"/>
            <a:ext cx="0" cy="91678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39945" name="Text Box 9">
            <a:extLst>
              <a:ext uri="{FF2B5EF4-FFF2-40B4-BE49-F238E27FC236}">
                <a16:creationId xmlns:a16="http://schemas.microsoft.com/office/drawing/2014/main" id="{2D4F0597-4B38-F50F-17F3-D45F51CDCE6D}"/>
              </a:ext>
            </a:extLst>
          </p:cNvPr>
          <p:cNvSpPr txBox="1">
            <a:spLocks noChangeArrowheads="1"/>
          </p:cNvSpPr>
          <p:nvPr/>
        </p:nvSpPr>
        <p:spPr bwMode="auto">
          <a:xfrm>
            <a:off x="2412207" y="3914775"/>
            <a:ext cx="3816879"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solidFill>
                  <a:srgbClr val="000099"/>
                </a:solidFill>
              </a:rPr>
              <a:t>compare between the theoretical result</a:t>
            </a:r>
          </a:p>
          <a:p>
            <a:pPr>
              <a:lnSpc>
                <a:spcPct val="100000"/>
              </a:lnSpc>
              <a:spcBef>
                <a:spcPct val="0"/>
              </a:spcBef>
              <a:buFontTx/>
              <a:buNone/>
            </a:pPr>
            <a:r>
              <a:rPr lang="en-US" altLang="ja-JP" sz="1650" b="1">
                <a:solidFill>
                  <a:srgbClr val="000099"/>
                </a:solidFill>
              </a:rPr>
              <a:t>and  the experimental data  of the biding </a:t>
            </a:r>
          </a:p>
          <a:p>
            <a:pPr>
              <a:lnSpc>
                <a:spcPct val="100000"/>
              </a:lnSpc>
              <a:spcBef>
                <a:spcPct val="0"/>
              </a:spcBef>
              <a:buFontTx/>
              <a:buNone/>
            </a:pPr>
            <a:r>
              <a:rPr lang="en-US" altLang="ja-JP" sz="1650" b="1">
                <a:solidFill>
                  <a:srgbClr val="000099"/>
                </a:solidFill>
              </a:rPr>
              <a:t>energy of  </a:t>
            </a:r>
            <a:r>
              <a:rPr lang="en-US" altLang="ja-JP" sz="1650" b="1" baseline="30000">
                <a:solidFill>
                  <a:srgbClr val="000099"/>
                </a:solidFill>
              </a:rPr>
              <a:t>6</a:t>
            </a:r>
            <a:r>
              <a:rPr lang="en-US" altLang="ja-JP" sz="1650" b="1">
                <a:solidFill>
                  <a:srgbClr val="000099"/>
                </a:solidFill>
              </a:rPr>
              <a:t>He  </a:t>
            </a:r>
          </a:p>
        </p:txBody>
      </p:sp>
      <p:sp>
        <p:nvSpPr>
          <p:cNvPr id="39946" name="Rectangle 10">
            <a:extLst>
              <a:ext uri="{FF2B5EF4-FFF2-40B4-BE49-F238E27FC236}">
                <a16:creationId xmlns:a16="http://schemas.microsoft.com/office/drawing/2014/main" id="{FDA40557-1DD7-CC5B-9B88-2DAD5BDD994D}"/>
              </a:ext>
            </a:extLst>
          </p:cNvPr>
          <p:cNvSpPr>
            <a:spLocks noChangeArrowheads="1"/>
          </p:cNvSpPr>
          <p:nvPr/>
        </p:nvSpPr>
        <p:spPr bwMode="auto">
          <a:xfrm>
            <a:off x="1871663" y="4832747"/>
            <a:ext cx="3590925" cy="938213"/>
          </a:xfrm>
          <a:prstGeom prst="rect">
            <a:avLst/>
          </a:prstGeom>
          <a:solidFill>
            <a:srgbClr val="66FF99"/>
          </a:solidFill>
          <a:ln w="222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47" name="Text Box 11">
            <a:extLst>
              <a:ext uri="{FF2B5EF4-FFF2-40B4-BE49-F238E27FC236}">
                <a16:creationId xmlns:a16="http://schemas.microsoft.com/office/drawing/2014/main" id="{9C85E581-2393-A0A0-6EC0-0251E3826374}"/>
              </a:ext>
            </a:extLst>
          </p:cNvPr>
          <p:cNvSpPr txBox="1">
            <a:spLocks noChangeArrowheads="1"/>
          </p:cNvSpPr>
          <p:nvPr/>
        </p:nvSpPr>
        <p:spPr bwMode="auto">
          <a:xfrm>
            <a:off x="1818085" y="2511028"/>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①</a:t>
            </a:r>
          </a:p>
        </p:txBody>
      </p:sp>
      <p:sp>
        <p:nvSpPr>
          <p:cNvPr id="39948" name="Text Box 12">
            <a:extLst>
              <a:ext uri="{FF2B5EF4-FFF2-40B4-BE49-F238E27FC236}">
                <a16:creationId xmlns:a16="http://schemas.microsoft.com/office/drawing/2014/main" id="{2DEDC041-2E17-D88F-5BC6-C335CBFE2CD1}"/>
              </a:ext>
            </a:extLst>
          </p:cNvPr>
          <p:cNvSpPr txBox="1">
            <a:spLocks noChangeArrowheads="1"/>
          </p:cNvSpPr>
          <p:nvPr/>
        </p:nvSpPr>
        <p:spPr bwMode="auto">
          <a:xfrm>
            <a:off x="2088356" y="4021931"/>
            <a:ext cx="45557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②</a:t>
            </a:r>
          </a:p>
        </p:txBody>
      </p:sp>
      <p:sp>
        <p:nvSpPr>
          <p:cNvPr id="39949" name="Text Box 13">
            <a:extLst>
              <a:ext uri="{FF2B5EF4-FFF2-40B4-BE49-F238E27FC236}">
                <a16:creationId xmlns:a16="http://schemas.microsoft.com/office/drawing/2014/main" id="{A3D5807A-D113-1E9D-6075-52AA91075D17}"/>
              </a:ext>
            </a:extLst>
          </p:cNvPr>
          <p:cNvSpPr txBox="1">
            <a:spLocks noChangeArrowheads="1"/>
          </p:cNvSpPr>
          <p:nvPr/>
        </p:nvSpPr>
        <p:spPr bwMode="auto">
          <a:xfrm>
            <a:off x="3059906" y="2511028"/>
            <a:ext cx="40481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2100" b="1">
                <a:solidFill>
                  <a:srgbClr val="000099"/>
                </a:solidFill>
                <a:latin typeface="ＭＳ Ｐゴシック" panose="020B0600070205080204" pitchFamily="50" charset="-128"/>
              </a:rPr>
              <a:t>③</a:t>
            </a:r>
          </a:p>
        </p:txBody>
      </p:sp>
      <p:sp>
        <p:nvSpPr>
          <p:cNvPr id="39950" name="Oval 14">
            <a:extLst>
              <a:ext uri="{FF2B5EF4-FFF2-40B4-BE49-F238E27FC236}">
                <a16:creationId xmlns:a16="http://schemas.microsoft.com/office/drawing/2014/main" id="{B69CBC17-15BE-59AA-90F9-CDD37DE56D53}"/>
              </a:ext>
            </a:extLst>
          </p:cNvPr>
          <p:cNvSpPr>
            <a:spLocks noChangeArrowheads="1"/>
          </p:cNvSpPr>
          <p:nvPr/>
        </p:nvSpPr>
        <p:spPr bwMode="auto">
          <a:xfrm>
            <a:off x="6516292" y="2888456"/>
            <a:ext cx="944165" cy="944166"/>
          </a:xfrm>
          <a:prstGeom prst="ellipse">
            <a:avLst/>
          </a:prstGeom>
          <a:solidFill>
            <a:srgbClr val="FFFF99"/>
          </a:soli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1" name="AutoShape 15">
            <a:extLst>
              <a:ext uri="{FF2B5EF4-FFF2-40B4-BE49-F238E27FC236}">
                <a16:creationId xmlns:a16="http://schemas.microsoft.com/office/drawing/2014/main" id="{81C2C013-3E1F-F090-11CC-5E182599D7B1}"/>
              </a:ext>
            </a:extLst>
          </p:cNvPr>
          <p:cNvSpPr>
            <a:spLocks noChangeArrowheads="1"/>
          </p:cNvSpPr>
          <p:nvPr/>
        </p:nvSpPr>
        <p:spPr bwMode="auto">
          <a:xfrm rot="2117205">
            <a:off x="5927098" y="3724496"/>
            <a:ext cx="486966" cy="377429"/>
          </a:xfrm>
          <a:prstGeom prst="rightArrow">
            <a:avLst>
              <a:gd name="adj1" fmla="val 50000"/>
              <a:gd name="adj2" fmla="val 3225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52" name="Text Box 16">
            <a:extLst>
              <a:ext uri="{FF2B5EF4-FFF2-40B4-BE49-F238E27FC236}">
                <a16:creationId xmlns:a16="http://schemas.microsoft.com/office/drawing/2014/main" id="{FFB50A66-2B1E-1278-9630-6EFBA4F7D9EB}"/>
              </a:ext>
            </a:extLst>
          </p:cNvPr>
          <p:cNvSpPr txBox="1">
            <a:spLocks noChangeArrowheads="1"/>
          </p:cNvSpPr>
          <p:nvPr/>
        </p:nvSpPr>
        <p:spPr bwMode="auto">
          <a:xfrm>
            <a:off x="6516292" y="4162820"/>
            <a:ext cx="2596753"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dirty="0">
                <a:solidFill>
                  <a:srgbClr val="CC0000"/>
                </a:solidFill>
                <a:latin typeface="ＭＳ Ｐゴシック" panose="020B0600070205080204" pitchFamily="50" charset="-128"/>
              </a:rPr>
              <a:t>prediction of new</a:t>
            </a:r>
          </a:p>
          <a:p>
            <a:pPr>
              <a:lnSpc>
                <a:spcPct val="100000"/>
              </a:lnSpc>
              <a:spcBef>
                <a:spcPct val="0"/>
              </a:spcBef>
              <a:buFontTx/>
              <a:buNone/>
            </a:pPr>
            <a:r>
              <a:rPr lang="en-US" altLang="ja-JP" sz="1800" dirty="0">
                <a:solidFill>
                  <a:srgbClr val="CC0000"/>
                </a:solidFill>
              </a:rPr>
              <a:t>double Λ </a:t>
            </a:r>
            <a:r>
              <a:rPr lang="en-US" altLang="ja-JP" sz="1800" dirty="0" err="1">
                <a:solidFill>
                  <a:srgbClr val="CC0000"/>
                </a:solidFill>
              </a:rPr>
              <a:t>hypernuclei</a:t>
            </a:r>
            <a:endParaRPr lang="en-US" altLang="ja-JP" sz="1800" dirty="0">
              <a:solidFill>
                <a:srgbClr val="CC0000"/>
              </a:solidFill>
            </a:endParaRPr>
          </a:p>
          <a:p>
            <a:pPr>
              <a:lnSpc>
                <a:spcPct val="100000"/>
              </a:lnSpc>
              <a:spcBef>
                <a:spcPct val="0"/>
              </a:spcBef>
              <a:buFontTx/>
              <a:buNone/>
            </a:pPr>
            <a:endParaRPr lang="en-US" altLang="ja-JP" sz="1350" dirty="0">
              <a:solidFill>
                <a:srgbClr val="CC0000"/>
              </a:solidFill>
            </a:endParaRPr>
          </a:p>
        </p:txBody>
      </p:sp>
      <p:sp>
        <p:nvSpPr>
          <p:cNvPr id="39953" name="Text Box 17">
            <a:extLst>
              <a:ext uri="{FF2B5EF4-FFF2-40B4-BE49-F238E27FC236}">
                <a16:creationId xmlns:a16="http://schemas.microsoft.com/office/drawing/2014/main" id="{D4A59107-088D-AA63-684B-F99EB0830DDE}"/>
              </a:ext>
            </a:extLst>
          </p:cNvPr>
          <p:cNvSpPr txBox="1">
            <a:spLocks noChangeArrowheads="1"/>
          </p:cNvSpPr>
          <p:nvPr/>
        </p:nvSpPr>
        <p:spPr bwMode="auto">
          <a:xfrm>
            <a:off x="755576" y="351978"/>
            <a:ext cx="73073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b="1" dirty="0">
                <a:solidFill>
                  <a:srgbClr val="000099"/>
                </a:solidFill>
              </a:rPr>
              <a:t>Strategy of how to determine  YY interaction from the study of light </a:t>
            </a:r>
            <a:r>
              <a:rPr lang="en-US" altLang="ja-JP" b="1" dirty="0" err="1">
                <a:solidFill>
                  <a:srgbClr val="000099"/>
                </a:solidFill>
              </a:rPr>
              <a:t>hypernuclear</a:t>
            </a:r>
            <a:r>
              <a:rPr lang="en-US" altLang="ja-JP" b="1" dirty="0">
                <a:solidFill>
                  <a:srgbClr val="000099"/>
                </a:solidFill>
              </a:rPr>
              <a:t> structure</a:t>
            </a:r>
          </a:p>
        </p:txBody>
      </p:sp>
      <p:sp>
        <p:nvSpPr>
          <p:cNvPr id="39954" name="Text Box 18">
            <a:extLst>
              <a:ext uri="{FF2B5EF4-FFF2-40B4-BE49-F238E27FC236}">
                <a16:creationId xmlns:a16="http://schemas.microsoft.com/office/drawing/2014/main" id="{75F9D745-D4B0-A4A2-547E-C15B9FB67CAA}"/>
              </a:ext>
            </a:extLst>
          </p:cNvPr>
          <p:cNvSpPr txBox="1">
            <a:spLocks noChangeArrowheads="1"/>
          </p:cNvSpPr>
          <p:nvPr/>
        </p:nvSpPr>
        <p:spPr bwMode="auto">
          <a:xfrm>
            <a:off x="1818085" y="1665685"/>
            <a:ext cx="2003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dirty="0"/>
              <a:t>YY interaction </a:t>
            </a:r>
          </a:p>
          <a:p>
            <a:pPr>
              <a:lnSpc>
                <a:spcPct val="100000"/>
              </a:lnSpc>
              <a:spcBef>
                <a:spcPct val="0"/>
              </a:spcBef>
              <a:buFontTx/>
              <a:buNone/>
            </a:pPr>
            <a:r>
              <a:rPr lang="en-US" altLang="ja-JP" sz="1650" b="1" dirty="0"/>
              <a:t>    Nijmegen model D</a:t>
            </a:r>
          </a:p>
          <a:p>
            <a:pPr>
              <a:lnSpc>
                <a:spcPct val="100000"/>
              </a:lnSpc>
              <a:spcBef>
                <a:spcPct val="0"/>
              </a:spcBef>
              <a:buFontTx/>
              <a:buNone/>
            </a:pPr>
            <a:r>
              <a:rPr lang="ja-JP" altLang="en-US" sz="1500" b="1" dirty="0"/>
              <a:t>　</a:t>
            </a:r>
          </a:p>
        </p:txBody>
      </p:sp>
      <p:sp>
        <p:nvSpPr>
          <p:cNvPr id="39955" name="Oval 19">
            <a:extLst>
              <a:ext uri="{FF2B5EF4-FFF2-40B4-BE49-F238E27FC236}">
                <a16:creationId xmlns:a16="http://schemas.microsoft.com/office/drawing/2014/main" id="{B3FB9CFC-ED96-DA94-8706-2C5667781BE4}"/>
              </a:ext>
            </a:extLst>
          </p:cNvPr>
          <p:cNvSpPr>
            <a:spLocks noChangeArrowheads="1"/>
          </p:cNvSpPr>
          <p:nvPr/>
        </p:nvSpPr>
        <p:spPr bwMode="auto">
          <a:xfrm>
            <a:off x="6624638"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6" name="Oval 20">
            <a:extLst>
              <a:ext uri="{FF2B5EF4-FFF2-40B4-BE49-F238E27FC236}">
                <a16:creationId xmlns:a16="http://schemas.microsoft.com/office/drawing/2014/main" id="{7EA28F6C-BB1F-0B43-59C8-5E96CE61837C}"/>
              </a:ext>
            </a:extLst>
          </p:cNvPr>
          <p:cNvSpPr>
            <a:spLocks noChangeArrowheads="1"/>
          </p:cNvSpPr>
          <p:nvPr/>
        </p:nvSpPr>
        <p:spPr bwMode="auto">
          <a:xfrm>
            <a:off x="7055644" y="3105151"/>
            <a:ext cx="270272" cy="2702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1350" b="1">
                <a:solidFill>
                  <a:schemeClr val="accent1"/>
                </a:solidFill>
              </a:rPr>
              <a:t>Λ</a:t>
            </a:r>
          </a:p>
        </p:txBody>
      </p:sp>
      <p:sp>
        <p:nvSpPr>
          <p:cNvPr id="39957" name="Oval 21">
            <a:extLst>
              <a:ext uri="{FF2B5EF4-FFF2-40B4-BE49-F238E27FC236}">
                <a16:creationId xmlns:a16="http://schemas.microsoft.com/office/drawing/2014/main" id="{A79BE187-95EF-FA4F-2D76-98A26FEB164F}"/>
              </a:ext>
            </a:extLst>
          </p:cNvPr>
          <p:cNvSpPr>
            <a:spLocks noChangeArrowheads="1"/>
          </p:cNvSpPr>
          <p:nvPr/>
        </p:nvSpPr>
        <p:spPr bwMode="auto">
          <a:xfrm>
            <a:off x="6786562" y="3374231"/>
            <a:ext cx="404813" cy="40481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a:solidFill>
                  <a:schemeClr val="accent1"/>
                </a:solidFill>
              </a:rPr>
              <a:t>α</a:t>
            </a:r>
          </a:p>
        </p:txBody>
      </p:sp>
      <p:sp>
        <p:nvSpPr>
          <p:cNvPr id="39958" name="Text Box 22">
            <a:extLst>
              <a:ext uri="{FF2B5EF4-FFF2-40B4-BE49-F238E27FC236}">
                <a16:creationId xmlns:a16="http://schemas.microsoft.com/office/drawing/2014/main" id="{FE61521E-A5ED-F965-381D-5276D4E67EA7}"/>
              </a:ext>
            </a:extLst>
          </p:cNvPr>
          <p:cNvSpPr txBox="1">
            <a:spLocks noChangeArrowheads="1"/>
          </p:cNvSpPr>
          <p:nvPr/>
        </p:nvSpPr>
        <p:spPr bwMode="auto">
          <a:xfrm>
            <a:off x="1871663" y="3213497"/>
            <a:ext cx="33302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950" b="1" dirty="0"/>
              <a:t>Accurate structure calculation</a:t>
            </a:r>
            <a:r>
              <a:rPr lang="en-US" altLang="ja-JP" sz="1950" dirty="0"/>
              <a:t> </a:t>
            </a:r>
          </a:p>
          <a:p>
            <a:pPr>
              <a:lnSpc>
                <a:spcPct val="100000"/>
              </a:lnSpc>
              <a:spcBef>
                <a:spcPct val="0"/>
              </a:spcBef>
              <a:buFontTx/>
              <a:buNone/>
            </a:pPr>
            <a:endParaRPr lang="en-US" altLang="ja-JP" sz="1350" dirty="0"/>
          </a:p>
        </p:txBody>
      </p:sp>
      <p:sp>
        <p:nvSpPr>
          <p:cNvPr id="39959" name="Text Box 23">
            <a:extLst>
              <a:ext uri="{FF2B5EF4-FFF2-40B4-BE49-F238E27FC236}">
                <a16:creationId xmlns:a16="http://schemas.microsoft.com/office/drawing/2014/main" id="{18769B2F-DF58-BBE9-E473-7F168BD8ADC3}"/>
              </a:ext>
            </a:extLst>
          </p:cNvPr>
          <p:cNvSpPr txBox="1">
            <a:spLocks noChangeArrowheads="1"/>
          </p:cNvSpPr>
          <p:nvPr/>
        </p:nvSpPr>
        <p:spPr bwMode="auto">
          <a:xfrm>
            <a:off x="1871663" y="4887516"/>
            <a:ext cx="45910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50" b="1"/>
              <a:t>Spectroscopic experiments</a:t>
            </a:r>
          </a:p>
          <a:p>
            <a:pPr>
              <a:lnSpc>
                <a:spcPct val="100000"/>
              </a:lnSpc>
              <a:spcBef>
                <a:spcPct val="0"/>
              </a:spcBef>
              <a:buFontTx/>
              <a:buNone/>
            </a:pPr>
            <a:r>
              <a:rPr lang="en-US" altLang="ja-JP" sz="1650">
                <a:solidFill>
                  <a:srgbClr val="000099"/>
                </a:solidFill>
              </a:rPr>
              <a:t>      Emulsion experiment (KEK-E373)</a:t>
            </a:r>
          </a:p>
          <a:p>
            <a:pPr>
              <a:lnSpc>
                <a:spcPct val="100000"/>
              </a:lnSpc>
              <a:spcBef>
                <a:spcPct val="0"/>
              </a:spcBef>
              <a:buFontTx/>
              <a:buNone/>
            </a:pPr>
            <a:r>
              <a:rPr lang="en-US" altLang="ja-JP" sz="1650">
                <a:solidFill>
                  <a:srgbClr val="000099"/>
                </a:solidFill>
              </a:rPr>
              <a:t>        by Nakazawa and his collaborators</a:t>
            </a:r>
          </a:p>
          <a:p>
            <a:pPr>
              <a:lnSpc>
                <a:spcPct val="100000"/>
              </a:lnSpc>
              <a:spcBef>
                <a:spcPct val="0"/>
              </a:spcBef>
              <a:buFontTx/>
              <a:buNone/>
            </a:pPr>
            <a:endParaRPr lang="en-US" altLang="ja-JP" sz="1650">
              <a:solidFill>
                <a:srgbClr val="000099"/>
              </a:solidFill>
            </a:endParaRPr>
          </a:p>
        </p:txBody>
      </p:sp>
      <p:sp>
        <p:nvSpPr>
          <p:cNvPr id="39960" name="Rectangle 24">
            <a:extLst>
              <a:ext uri="{FF2B5EF4-FFF2-40B4-BE49-F238E27FC236}">
                <a16:creationId xmlns:a16="http://schemas.microsoft.com/office/drawing/2014/main" id="{CF32474B-B0D1-07E0-546D-85115C5C96F9}"/>
              </a:ext>
            </a:extLst>
          </p:cNvPr>
          <p:cNvSpPr>
            <a:spLocks noChangeArrowheads="1"/>
          </p:cNvSpPr>
          <p:nvPr/>
        </p:nvSpPr>
        <p:spPr bwMode="auto">
          <a:xfrm>
            <a:off x="6731794" y="2349104"/>
            <a:ext cx="756047" cy="485775"/>
          </a:xfrm>
          <a:prstGeom prst="rect">
            <a:avLst/>
          </a:prstGeom>
          <a:solidFill>
            <a:schemeClr val="accent1"/>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350"/>
          </a:p>
        </p:txBody>
      </p:sp>
      <p:sp>
        <p:nvSpPr>
          <p:cNvPr id="39961" name="Text Box 25">
            <a:extLst>
              <a:ext uri="{FF2B5EF4-FFF2-40B4-BE49-F238E27FC236}">
                <a16:creationId xmlns:a16="http://schemas.microsoft.com/office/drawing/2014/main" id="{E64ECBF5-7197-0110-4393-9A4138D222A7}"/>
              </a:ext>
            </a:extLst>
          </p:cNvPr>
          <p:cNvSpPr txBox="1">
            <a:spLocks noChangeArrowheads="1"/>
          </p:cNvSpPr>
          <p:nvPr/>
        </p:nvSpPr>
        <p:spPr bwMode="auto">
          <a:xfrm>
            <a:off x="6893719" y="2402681"/>
            <a:ext cx="52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800" b="1" baseline="30000"/>
              <a:t>6</a:t>
            </a:r>
            <a:r>
              <a:rPr lang="en-US" altLang="ja-JP" sz="1800"/>
              <a:t>He</a:t>
            </a:r>
          </a:p>
        </p:txBody>
      </p:sp>
      <p:sp>
        <p:nvSpPr>
          <p:cNvPr id="39962" name="Text Box 26">
            <a:extLst>
              <a:ext uri="{FF2B5EF4-FFF2-40B4-BE49-F238E27FC236}">
                <a16:creationId xmlns:a16="http://schemas.microsoft.com/office/drawing/2014/main" id="{2FD8B457-62D0-37E6-7560-4B4BFED02A68}"/>
              </a:ext>
            </a:extLst>
          </p:cNvPr>
          <p:cNvSpPr txBox="1">
            <a:spLocks noChangeArrowheads="1"/>
          </p:cNvSpPr>
          <p:nvPr/>
        </p:nvSpPr>
        <p:spPr bwMode="auto">
          <a:xfrm>
            <a:off x="6785372" y="2618185"/>
            <a:ext cx="3225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900" b="1"/>
              <a:t>ΛΛ</a:t>
            </a:r>
          </a:p>
        </p:txBody>
      </p:sp>
      <p:sp>
        <p:nvSpPr>
          <p:cNvPr id="39963" name="Rectangle 27">
            <a:extLst>
              <a:ext uri="{FF2B5EF4-FFF2-40B4-BE49-F238E27FC236}">
                <a16:creationId xmlns:a16="http://schemas.microsoft.com/office/drawing/2014/main" id="{4970439B-EBD3-8C28-9D76-3C2B857B5093}"/>
              </a:ext>
            </a:extLst>
          </p:cNvPr>
          <p:cNvSpPr>
            <a:spLocks noChangeArrowheads="1"/>
          </p:cNvSpPr>
          <p:nvPr/>
        </p:nvSpPr>
        <p:spPr bwMode="auto">
          <a:xfrm>
            <a:off x="5937287" y="4354921"/>
            <a:ext cx="579005"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2100" b="1" dirty="0">
                <a:solidFill>
                  <a:srgbClr val="CC0000"/>
                </a:solidFill>
                <a:latin typeface="Arial" panose="020B0604020202020204" pitchFamily="34" charset="0"/>
              </a:rPr>
              <a:t> ④</a:t>
            </a:r>
            <a:r>
              <a:rPr lang="en-US" altLang="ja-JP" sz="1350" dirty="0">
                <a:latin typeface="Arial" panose="020B0604020202020204" pitchFamily="34" charset="0"/>
              </a:rPr>
              <a:t> </a:t>
            </a:r>
          </a:p>
        </p:txBody>
      </p:sp>
      <p:sp>
        <p:nvSpPr>
          <p:cNvPr id="39964" name="Text Box 28">
            <a:extLst>
              <a:ext uri="{FF2B5EF4-FFF2-40B4-BE49-F238E27FC236}">
                <a16:creationId xmlns:a16="http://schemas.microsoft.com/office/drawing/2014/main" id="{365761C5-04FA-2342-9254-93109D83ACB1}"/>
              </a:ext>
            </a:extLst>
          </p:cNvPr>
          <p:cNvSpPr txBox="1">
            <a:spLocks noChangeArrowheads="1"/>
          </p:cNvSpPr>
          <p:nvPr/>
        </p:nvSpPr>
        <p:spPr bwMode="auto">
          <a:xfrm>
            <a:off x="7002067" y="4832748"/>
            <a:ext cx="184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ja-JP" sz="1500" b="1">
              <a:solidFill>
                <a:srgbClr val="CC0000"/>
              </a:solidFill>
            </a:endParaRPr>
          </a:p>
        </p:txBody>
      </p:sp>
      <p:sp>
        <p:nvSpPr>
          <p:cNvPr id="39965" name="Text Box 29">
            <a:extLst>
              <a:ext uri="{FF2B5EF4-FFF2-40B4-BE49-F238E27FC236}">
                <a16:creationId xmlns:a16="http://schemas.microsoft.com/office/drawing/2014/main" id="{47EA6DF1-F8FD-BC82-A5AD-629ABE64C203}"/>
              </a:ext>
            </a:extLst>
          </p:cNvPr>
          <p:cNvSpPr txBox="1">
            <a:spLocks noChangeArrowheads="1"/>
          </p:cNvSpPr>
          <p:nvPr/>
        </p:nvSpPr>
        <p:spPr bwMode="auto">
          <a:xfrm>
            <a:off x="3255878" y="4589860"/>
            <a:ext cx="312906" cy="2077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750">
                <a:solidFill>
                  <a:schemeClr val="hlink"/>
                </a:solidFill>
                <a:latin typeface="Arial" panose="020B0604020202020204" pitchFamily="34" charset="0"/>
              </a:rPr>
              <a:t>ΛΛ</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108A595A-4081-2E9C-7015-4E4B551DAF79}"/>
              </a:ext>
            </a:extLst>
          </p:cNvPr>
          <p:cNvSpPr>
            <a:spLocks noChangeArrowheads="1"/>
          </p:cNvSpPr>
          <p:nvPr/>
        </p:nvSpPr>
        <p:spPr bwMode="auto">
          <a:xfrm>
            <a:off x="174625" y="260350"/>
            <a:ext cx="8640763" cy="1368425"/>
          </a:xfrm>
          <a:prstGeom prst="rect">
            <a:avLst/>
          </a:prstGeom>
          <a:solidFill>
            <a:srgbClr val="FFFF99"/>
          </a:solidFill>
          <a:ln w="19050">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7" name="Rectangle 4">
            <a:extLst>
              <a:ext uri="{FF2B5EF4-FFF2-40B4-BE49-F238E27FC236}">
                <a16:creationId xmlns:a16="http://schemas.microsoft.com/office/drawing/2014/main" id="{2FA21ACD-7FCB-D2E5-CFD8-F096EE3AFFF7}"/>
              </a:ext>
            </a:extLst>
          </p:cNvPr>
          <p:cNvSpPr>
            <a:spLocks noChangeArrowheads="1"/>
          </p:cNvSpPr>
          <p:nvPr/>
        </p:nvSpPr>
        <p:spPr bwMode="auto">
          <a:xfrm>
            <a:off x="174625" y="3789363"/>
            <a:ext cx="2663825" cy="649287"/>
          </a:xfrm>
          <a:prstGeom prst="rect">
            <a:avLst/>
          </a:prstGeom>
          <a:solidFill>
            <a:srgbClr val="66FFCC"/>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8" name="Rectangle 5">
            <a:extLst>
              <a:ext uri="{FF2B5EF4-FFF2-40B4-BE49-F238E27FC236}">
                <a16:creationId xmlns:a16="http://schemas.microsoft.com/office/drawing/2014/main" id="{3EF4DCE9-0C26-065F-BA17-94D475CB537C}"/>
              </a:ext>
            </a:extLst>
          </p:cNvPr>
          <p:cNvSpPr>
            <a:spLocks noChangeArrowheads="1"/>
          </p:cNvSpPr>
          <p:nvPr/>
        </p:nvSpPr>
        <p:spPr bwMode="auto">
          <a:xfrm>
            <a:off x="4062413" y="3860800"/>
            <a:ext cx="4681537" cy="1223963"/>
          </a:xfrm>
          <a:prstGeom prst="rect">
            <a:avLst/>
          </a:prstGeom>
          <a:solidFill>
            <a:srgbClr val="FFD0BD"/>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09" name="Line 6">
            <a:extLst>
              <a:ext uri="{FF2B5EF4-FFF2-40B4-BE49-F238E27FC236}">
                <a16:creationId xmlns:a16="http://schemas.microsoft.com/office/drawing/2014/main" id="{75D120E7-2E34-0FCB-AB9D-2AF7C1FC57DF}"/>
              </a:ext>
            </a:extLst>
          </p:cNvPr>
          <p:cNvSpPr>
            <a:spLocks noChangeShapeType="1"/>
          </p:cNvSpPr>
          <p:nvPr/>
        </p:nvSpPr>
        <p:spPr bwMode="auto">
          <a:xfrm>
            <a:off x="2911475" y="4076700"/>
            <a:ext cx="1008063"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0" name="Text Box 7">
            <a:extLst>
              <a:ext uri="{FF2B5EF4-FFF2-40B4-BE49-F238E27FC236}">
                <a16:creationId xmlns:a16="http://schemas.microsoft.com/office/drawing/2014/main" id="{304CF206-0FFA-F5D6-4868-B9EA3BA2191C}"/>
              </a:ext>
            </a:extLst>
          </p:cNvPr>
          <p:cNvSpPr txBox="1">
            <a:spLocks noChangeArrowheads="1"/>
          </p:cNvSpPr>
          <p:nvPr/>
        </p:nvSpPr>
        <p:spPr bwMode="auto">
          <a:xfrm>
            <a:off x="2767013" y="3502025"/>
            <a:ext cx="162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comparison</a:t>
            </a:r>
          </a:p>
        </p:txBody>
      </p:sp>
      <p:sp>
        <p:nvSpPr>
          <p:cNvPr id="21511" name="Line 8">
            <a:extLst>
              <a:ext uri="{FF2B5EF4-FFF2-40B4-BE49-F238E27FC236}">
                <a16:creationId xmlns:a16="http://schemas.microsoft.com/office/drawing/2014/main" id="{5DA9226C-BD39-BB3B-BE5B-6A0635781996}"/>
              </a:ext>
            </a:extLst>
          </p:cNvPr>
          <p:cNvSpPr>
            <a:spLocks noChangeShapeType="1"/>
          </p:cNvSpPr>
          <p:nvPr/>
        </p:nvSpPr>
        <p:spPr bwMode="auto">
          <a:xfrm>
            <a:off x="3414713" y="4149725"/>
            <a:ext cx="0" cy="1008063"/>
          </a:xfrm>
          <a:prstGeom prst="line">
            <a:avLst/>
          </a:prstGeom>
          <a:noFill/>
          <a:ln w="412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2" name="Group 9">
            <a:extLst>
              <a:ext uri="{FF2B5EF4-FFF2-40B4-BE49-F238E27FC236}">
                <a16:creationId xmlns:a16="http://schemas.microsoft.com/office/drawing/2014/main" id="{6DBBFB83-35CA-B2C3-5434-C26CA3F0A742}"/>
              </a:ext>
            </a:extLst>
          </p:cNvPr>
          <p:cNvGrpSpPr>
            <a:grpSpLocks/>
          </p:cNvGrpSpPr>
          <p:nvPr/>
        </p:nvGrpSpPr>
        <p:grpSpPr bwMode="auto">
          <a:xfrm>
            <a:off x="5430838" y="2997200"/>
            <a:ext cx="3708400" cy="792163"/>
            <a:chOff x="3424" y="2160"/>
            <a:chExt cx="2336" cy="499"/>
          </a:xfrm>
        </p:grpSpPr>
        <p:sp>
          <p:nvSpPr>
            <p:cNvPr id="21524" name="Line 10">
              <a:extLst>
                <a:ext uri="{FF2B5EF4-FFF2-40B4-BE49-F238E27FC236}">
                  <a16:creationId xmlns:a16="http://schemas.microsoft.com/office/drawing/2014/main" id="{46270C88-089B-CABB-9B1B-C2E259819B74}"/>
                </a:ext>
              </a:extLst>
            </p:cNvPr>
            <p:cNvSpPr>
              <a:spLocks noChangeShapeType="1"/>
            </p:cNvSpPr>
            <p:nvPr/>
          </p:nvSpPr>
          <p:spPr bwMode="auto">
            <a:xfrm flipH="1">
              <a:off x="3424" y="2296"/>
              <a:ext cx="363" cy="363"/>
            </a:xfrm>
            <a:prstGeom prst="line">
              <a:avLst/>
            </a:prstGeom>
            <a:noFill/>
            <a:ln w="317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25" name="Text Box 11">
              <a:extLst>
                <a:ext uri="{FF2B5EF4-FFF2-40B4-BE49-F238E27FC236}">
                  <a16:creationId xmlns:a16="http://schemas.microsoft.com/office/drawing/2014/main" id="{597BED81-6717-3A99-1C52-E889F99936C3}"/>
                </a:ext>
              </a:extLst>
            </p:cNvPr>
            <p:cNvSpPr txBox="1">
              <a:spLocks noChangeArrowheads="1"/>
            </p:cNvSpPr>
            <p:nvPr/>
          </p:nvSpPr>
          <p:spPr bwMode="auto">
            <a:xfrm>
              <a:off x="3796" y="2160"/>
              <a:ext cx="19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CC3300"/>
                  </a:solidFill>
                </a:rPr>
                <a:t>My theoretical contribution</a:t>
              </a:r>
            </a:p>
            <a:p>
              <a:pPr eaLnBrk="1" hangingPunct="1">
                <a:spcBef>
                  <a:spcPct val="0"/>
                </a:spcBef>
                <a:buFontTx/>
                <a:buNone/>
              </a:pPr>
              <a:r>
                <a:rPr lang="en-US" altLang="ja-JP" sz="1800" b="1">
                  <a:solidFill>
                    <a:srgbClr val="CC3300"/>
                  </a:solidFill>
                </a:rPr>
                <a:t>using few-body calculation</a:t>
              </a:r>
            </a:p>
          </p:txBody>
        </p:sp>
      </p:grpSp>
      <p:sp>
        <p:nvSpPr>
          <p:cNvPr id="21513" name="Text Box 12">
            <a:extLst>
              <a:ext uri="{FF2B5EF4-FFF2-40B4-BE49-F238E27FC236}">
                <a16:creationId xmlns:a16="http://schemas.microsoft.com/office/drawing/2014/main" id="{ABE0F512-4993-D8F4-BB34-F809CD5402C2}"/>
              </a:ext>
            </a:extLst>
          </p:cNvPr>
          <p:cNvSpPr txBox="1">
            <a:spLocks noChangeArrowheads="1"/>
          </p:cNvSpPr>
          <p:nvPr/>
        </p:nvSpPr>
        <p:spPr bwMode="auto">
          <a:xfrm>
            <a:off x="174625" y="333375"/>
            <a:ext cx="865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hlink"/>
                </a:solidFill>
              </a:rPr>
              <a:t>・</a:t>
            </a:r>
            <a:r>
              <a:rPr lang="en-US" altLang="ja-JP" sz="2400">
                <a:solidFill>
                  <a:schemeClr val="hlink"/>
                </a:solidFill>
              </a:rPr>
              <a:t>E07 </a:t>
            </a:r>
          </a:p>
          <a:p>
            <a:pPr eaLnBrk="1" hangingPunct="1">
              <a:spcBef>
                <a:spcPct val="0"/>
              </a:spcBef>
              <a:buFontTx/>
              <a:buNone/>
            </a:pPr>
            <a:r>
              <a:rPr lang="en-US" altLang="ja-JP" sz="2400">
                <a:solidFill>
                  <a:schemeClr val="hlink"/>
                </a:solidFill>
              </a:rPr>
              <a:t> </a:t>
            </a:r>
            <a:r>
              <a:rPr lang="en-US" altLang="ja-JP" sz="2400">
                <a:solidFill>
                  <a:srgbClr val="000099"/>
                </a:solidFill>
              </a:rPr>
              <a:t>“Systematic Study of double strangness systems at J-PARC”</a:t>
            </a:r>
          </a:p>
          <a:p>
            <a:pPr eaLnBrk="1" hangingPunct="1">
              <a:spcBef>
                <a:spcPct val="0"/>
              </a:spcBef>
              <a:buFontTx/>
              <a:buNone/>
            </a:pPr>
            <a:r>
              <a:rPr lang="en-US" altLang="ja-JP" sz="2400">
                <a:solidFill>
                  <a:schemeClr val="hlink"/>
                </a:solidFill>
              </a:rPr>
              <a:t>                    </a:t>
            </a:r>
            <a:r>
              <a:rPr lang="en-US" altLang="ja-JP" sz="2400">
                <a:solidFill>
                  <a:srgbClr val="CC3300"/>
                </a:solidFill>
              </a:rPr>
              <a:t>by Nakazawa and his collaborators(done in 2018)</a:t>
            </a:r>
          </a:p>
        </p:txBody>
      </p:sp>
      <p:sp>
        <p:nvSpPr>
          <p:cNvPr id="21515" name="Text Box 14">
            <a:extLst>
              <a:ext uri="{FF2B5EF4-FFF2-40B4-BE49-F238E27FC236}">
                <a16:creationId xmlns:a16="http://schemas.microsoft.com/office/drawing/2014/main" id="{305C48D1-6087-D4C7-3D0F-D46E7063FC3D}"/>
              </a:ext>
            </a:extLst>
          </p:cNvPr>
          <p:cNvSpPr txBox="1">
            <a:spLocks noChangeArrowheads="1"/>
          </p:cNvSpPr>
          <p:nvPr/>
        </p:nvSpPr>
        <p:spPr bwMode="auto">
          <a:xfrm>
            <a:off x="174625" y="3860800"/>
            <a:ext cx="255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Emulsion experiment</a:t>
            </a:r>
          </a:p>
        </p:txBody>
      </p:sp>
      <p:sp>
        <p:nvSpPr>
          <p:cNvPr id="21516" name="Text Box 15">
            <a:extLst>
              <a:ext uri="{FF2B5EF4-FFF2-40B4-BE49-F238E27FC236}">
                <a16:creationId xmlns:a16="http://schemas.microsoft.com/office/drawing/2014/main" id="{A5F23D12-7D87-8403-5158-F6D6C5487418}"/>
              </a:ext>
            </a:extLst>
          </p:cNvPr>
          <p:cNvSpPr txBox="1">
            <a:spLocks noChangeArrowheads="1"/>
          </p:cNvSpPr>
          <p:nvPr/>
        </p:nvSpPr>
        <p:spPr bwMode="auto">
          <a:xfrm>
            <a:off x="4135438" y="4076700"/>
            <a:ext cx="443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Theoretical calculation</a:t>
            </a:r>
          </a:p>
          <a:p>
            <a:pPr eaLnBrk="1" hangingPunct="1">
              <a:spcBef>
                <a:spcPct val="0"/>
              </a:spcBef>
              <a:buFontTx/>
              <a:buNone/>
            </a:pPr>
            <a:r>
              <a:rPr lang="en-US" altLang="ja-JP" sz="1800" b="1"/>
              <a:t>  input: </a:t>
            </a:r>
            <a:r>
              <a:rPr lang="en-US" altLang="ja-JP" sz="1800" b="1">
                <a:solidFill>
                  <a:srgbClr val="000099"/>
                </a:solidFill>
              </a:rPr>
              <a:t>ΛΛ interaction to reproduce </a:t>
            </a:r>
          </a:p>
          <a:p>
            <a:pPr eaLnBrk="1" hangingPunct="1">
              <a:spcBef>
                <a:spcPct val="0"/>
              </a:spcBef>
              <a:buFontTx/>
              <a:buNone/>
            </a:pPr>
            <a:r>
              <a:rPr lang="en-US" altLang="ja-JP" sz="1800" b="1">
                <a:solidFill>
                  <a:srgbClr val="000099"/>
                </a:solidFill>
              </a:rPr>
              <a:t>  the  observed binding energy of  </a:t>
            </a:r>
            <a:r>
              <a:rPr lang="ja-JP" altLang="en-US" sz="1800" b="1">
                <a:solidFill>
                  <a:srgbClr val="000099"/>
                </a:solidFill>
              </a:rPr>
              <a:t>　</a:t>
            </a:r>
            <a:r>
              <a:rPr lang="en-US" altLang="ja-JP" sz="1800" b="1" baseline="30000"/>
              <a:t>6</a:t>
            </a:r>
            <a:r>
              <a:rPr lang="en-US" altLang="ja-JP" sz="1800" b="1"/>
              <a:t>He</a:t>
            </a:r>
          </a:p>
        </p:txBody>
      </p:sp>
      <p:sp>
        <p:nvSpPr>
          <p:cNvPr id="21517" name="Text Box 16">
            <a:extLst>
              <a:ext uri="{FF2B5EF4-FFF2-40B4-BE49-F238E27FC236}">
                <a16:creationId xmlns:a16="http://schemas.microsoft.com/office/drawing/2014/main" id="{34B5EB73-19C4-7AC0-F2E4-38016B936150}"/>
              </a:ext>
            </a:extLst>
          </p:cNvPr>
          <p:cNvSpPr txBox="1">
            <a:spLocks noChangeArrowheads="1"/>
          </p:cNvSpPr>
          <p:nvPr/>
        </p:nvSpPr>
        <p:spPr bwMode="auto">
          <a:xfrm>
            <a:off x="7807325" y="4797425"/>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1518" name="Rectangle 17">
            <a:extLst>
              <a:ext uri="{FF2B5EF4-FFF2-40B4-BE49-F238E27FC236}">
                <a16:creationId xmlns:a16="http://schemas.microsoft.com/office/drawing/2014/main" id="{7E7832CC-8CAD-9915-E614-023BFD9FB51E}"/>
              </a:ext>
            </a:extLst>
          </p:cNvPr>
          <p:cNvSpPr>
            <a:spLocks noChangeArrowheads="1"/>
          </p:cNvSpPr>
          <p:nvPr/>
        </p:nvSpPr>
        <p:spPr bwMode="auto">
          <a:xfrm>
            <a:off x="1398588" y="5302250"/>
            <a:ext cx="4679950" cy="935038"/>
          </a:xfrm>
          <a:prstGeom prst="rect">
            <a:avLst/>
          </a:prstGeom>
          <a:solidFill>
            <a:srgbClr val="FFFF99"/>
          </a:solidFill>
          <a:ln w="28575" algn="ctr">
            <a:solidFill>
              <a:srgbClr val="FF99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9" name="Text Box 18">
            <a:extLst>
              <a:ext uri="{FF2B5EF4-FFF2-40B4-BE49-F238E27FC236}">
                <a16:creationId xmlns:a16="http://schemas.microsoft.com/office/drawing/2014/main" id="{099E05F6-9165-3BDF-C719-E8280F429BEB}"/>
              </a:ext>
            </a:extLst>
          </p:cNvPr>
          <p:cNvSpPr txBox="1">
            <a:spLocks noChangeArrowheads="1"/>
          </p:cNvSpPr>
          <p:nvPr/>
        </p:nvSpPr>
        <p:spPr bwMode="auto">
          <a:xfrm>
            <a:off x="1543050" y="5373688"/>
            <a:ext cx="4043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 identification of the state</a:t>
            </a:r>
            <a:r>
              <a:rPr lang="en-US" altLang="ja-JP" sz="1800"/>
              <a:t> </a:t>
            </a:r>
          </a:p>
          <a:p>
            <a:pPr eaLnBrk="1" hangingPunct="1">
              <a:spcBef>
                <a:spcPct val="0"/>
              </a:spcBef>
              <a:buFontTx/>
              <a:buNone/>
            </a:pPr>
            <a:endParaRPr lang="en-US" altLang="ja-JP" sz="2400"/>
          </a:p>
        </p:txBody>
      </p:sp>
      <p:sp>
        <p:nvSpPr>
          <p:cNvPr id="21520" name="Text Box 19">
            <a:extLst>
              <a:ext uri="{FF2B5EF4-FFF2-40B4-BE49-F238E27FC236}">
                <a16:creationId xmlns:a16="http://schemas.microsoft.com/office/drawing/2014/main" id="{6FF4AE49-06DD-2AB3-0429-DAB752CB1B9B}"/>
              </a:ext>
            </a:extLst>
          </p:cNvPr>
          <p:cNvSpPr txBox="1">
            <a:spLocks noChangeArrowheads="1"/>
          </p:cNvSpPr>
          <p:nvPr/>
        </p:nvSpPr>
        <p:spPr bwMode="auto">
          <a:xfrm>
            <a:off x="179388" y="1603375"/>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It is difficult to determine</a:t>
            </a:r>
          </a:p>
        </p:txBody>
      </p:sp>
      <p:sp>
        <p:nvSpPr>
          <p:cNvPr id="21521" name="AutoShape 20">
            <a:extLst>
              <a:ext uri="{FF2B5EF4-FFF2-40B4-BE49-F238E27FC236}">
                <a16:creationId xmlns:a16="http://schemas.microsoft.com/office/drawing/2014/main" id="{CDD592CA-7D3D-D222-407E-41FF0C225743}"/>
              </a:ext>
            </a:extLst>
          </p:cNvPr>
          <p:cNvSpPr>
            <a:spLocks/>
          </p:cNvSpPr>
          <p:nvPr/>
        </p:nvSpPr>
        <p:spPr bwMode="auto">
          <a:xfrm>
            <a:off x="3708400" y="1747838"/>
            <a:ext cx="71438" cy="1223962"/>
          </a:xfrm>
          <a:prstGeom prst="leftBrace">
            <a:avLst>
              <a:gd name="adj1" fmla="val 14277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2" name="Text Box 21">
            <a:extLst>
              <a:ext uri="{FF2B5EF4-FFF2-40B4-BE49-F238E27FC236}">
                <a16:creationId xmlns:a16="http://schemas.microsoft.com/office/drawing/2014/main" id="{C53B5EBF-5984-A9F7-8D75-8105123B6B7A}"/>
              </a:ext>
            </a:extLst>
          </p:cNvPr>
          <p:cNvSpPr txBox="1">
            <a:spLocks noChangeArrowheads="1"/>
          </p:cNvSpPr>
          <p:nvPr/>
        </p:nvSpPr>
        <p:spPr bwMode="auto">
          <a:xfrm>
            <a:off x="3733800" y="1628775"/>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(1) spin-parity</a:t>
            </a:r>
          </a:p>
        </p:txBody>
      </p:sp>
      <p:sp>
        <p:nvSpPr>
          <p:cNvPr id="21523" name="Text Box 22">
            <a:extLst>
              <a:ext uri="{FF2B5EF4-FFF2-40B4-BE49-F238E27FC236}">
                <a16:creationId xmlns:a16="http://schemas.microsoft.com/office/drawing/2014/main" id="{0CC0D4B6-40DA-1BD9-34EA-8AF05C6C0BC9}"/>
              </a:ext>
            </a:extLst>
          </p:cNvPr>
          <p:cNvSpPr txBox="1">
            <a:spLocks noChangeArrowheads="1"/>
          </p:cNvSpPr>
          <p:nvPr/>
        </p:nvSpPr>
        <p:spPr bwMode="auto">
          <a:xfrm>
            <a:off x="2919413" y="2133600"/>
            <a:ext cx="6224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t>(2) whether the observed state is</a:t>
            </a:r>
          </a:p>
          <a:p>
            <a:pPr algn="ctr" eaLnBrk="1" hangingPunct="1">
              <a:spcBef>
                <a:spcPct val="0"/>
              </a:spcBef>
              <a:buFontTx/>
              <a:buNone/>
            </a:pPr>
            <a:r>
              <a:rPr lang="en-US" altLang="ja-JP" sz="2400"/>
              <a:t>               the ground state or an excited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B9E95F03-B19D-C1CC-FDDA-5A9701A3B7E4}"/>
              </a:ext>
            </a:extLst>
          </p:cNvPr>
          <p:cNvSpPr txBox="1">
            <a:spLocks noChangeArrowheads="1"/>
          </p:cNvSpPr>
          <p:nvPr/>
        </p:nvSpPr>
        <p:spPr bwMode="auto">
          <a:xfrm>
            <a:off x="323850" y="260350"/>
            <a:ext cx="85693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Successful example to determine spin-parity of</a:t>
            </a:r>
          </a:p>
          <a:p>
            <a:pPr eaLnBrk="1" hangingPunct="1">
              <a:spcBef>
                <a:spcPct val="0"/>
              </a:spcBef>
              <a:buFontTx/>
              <a:buNone/>
            </a:pPr>
            <a:r>
              <a:rPr lang="en-US" altLang="ja-JP" sz="2400"/>
              <a:t>double </a:t>
            </a:r>
            <a:r>
              <a:rPr lang="en-US" altLang="ja-JP" sz="1800" b="1">
                <a:solidFill>
                  <a:srgbClr val="000066"/>
                </a:solidFill>
              </a:rPr>
              <a:t>Λ</a:t>
            </a:r>
            <a:r>
              <a:rPr lang="en-US" altLang="ja-JP" sz="1800"/>
              <a:t> </a:t>
            </a:r>
            <a:r>
              <a:rPr lang="en-US" altLang="ja-JP" sz="2400"/>
              <a:t>hypernucleus --- Demachi-Yanagi event for </a:t>
            </a:r>
            <a:r>
              <a:rPr lang="en-US" altLang="ja-JP" sz="2800" b="1" baseline="30000"/>
              <a:t>10</a:t>
            </a:r>
            <a:r>
              <a:rPr lang="en-US" altLang="ja-JP" sz="2800"/>
              <a:t>Be</a:t>
            </a:r>
          </a:p>
        </p:txBody>
      </p:sp>
      <p:sp>
        <p:nvSpPr>
          <p:cNvPr id="22531" name="Text Box 3">
            <a:extLst>
              <a:ext uri="{FF2B5EF4-FFF2-40B4-BE49-F238E27FC236}">
                <a16:creationId xmlns:a16="http://schemas.microsoft.com/office/drawing/2014/main" id="{48928161-99C7-B165-965A-E3D0E0AD37BC}"/>
              </a:ext>
            </a:extLst>
          </p:cNvPr>
          <p:cNvSpPr txBox="1">
            <a:spLocks noChangeArrowheads="1"/>
          </p:cNvSpPr>
          <p:nvPr/>
        </p:nvSpPr>
        <p:spPr bwMode="auto">
          <a:xfrm>
            <a:off x="1763713" y="5876925"/>
            <a:ext cx="327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CC0000"/>
                </a:solidFill>
              </a:rPr>
              <a:t>Demachi-Yanagi event</a:t>
            </a:r>
          </a:p>
        </p:txBody>
      </p:sp>
      <p:sp>
        <p:nvSpPr>
          <p:cNvPr id="22532" name="Line 4">
            <a:extLst>
              <a:ext uri="{FF2B5EF4-FFF2-40B4-BE49-F238E27FC236}">
                <a16:creationId xmlns:a16="http://schemas.microsoft.com/office/drawing/2014/main" id="{8D0FFA56-EF09-119A-8319-BDD2774F6D9D}"/>
              </a:ext>
            </a:extLst>
          </p:cNvPr>
          <p:cNvSpPr>
            <a:spLocks noChangeShapeType="1"/>
          </p:cNvSpPr>
          <p:nvPr/>
        </p:nvSpPr>
        <p:spPr bwMode="auto">
          <a:xfrm>
            <a:off x="128588" y="3284538"/>
            <a:ext cx="1924050" cy="0"/>
          </a:xfrm>
          <a:prstGeom prst="line">
            <a:avLst/>
          </a:prstGeom>
          <a:noFill/>
          <a:ln w="38100">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3" name="Line 5">
            <a:extLst>
              <a:ext uri="{FF2B5EF4-FFF2-40B4-BE49-F238E27FC236}">
                <a16:creationId xmlns:a16="http://schemas.microsoft.com/office/drawing/2014/main" id="{2CDD3F39-72E3-7B00-AB0A-281320B575CB}"/>
              </a:ext>
            </a:extLst>
          </p:cNvPr>
          <p:cNvSpPr>
            <a:spLocks noChangeShapeType="1"/>
          </p:cNvSpPr>
          <p:nvPr/>
        </p:nvSpPr>
        <p:spPr bwMode="auto">
          <a:xfrm flipV="1">
            <a:off x="107950" y="4940300"/>
            <a:ext cx="15128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6">
            <a:extLst>
              <a:ext uri="{FF2B5EF4-FFF2-40B4-BE49-F238E27FC236}">
                <a16:creationId xmlns:a16="http://schemas.microsoft.com/office/drawing/2014/main" id="{EB4F8596-5FD2-86CA-540F-8CAD5C590450}"/>
              </a:ext>
            </a:extLst>
          </p:cNvPr>
          <p:cNvSpPr>
            <a:spLocks noChangeShapeType="1"/>
          </p:cNvSpPr>
          <p:nvPr/>
        </p:nvSpPr>
        <p:spPr bwMode="auto">
          <a:xfrm>
            <a:off x="809625" y="3284538"/>
            <a:ext cx="0" cy="1638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5" name="Text Box 7">
            <a:extLst>
              <a:ext uri="{FF2B5EF4-FFF2-40B4-BE49-F238E27FC236}">
                <a16:creationId xmlns:a16="http://schemas.microsoft.com/office/drawing/2014/main" id="{2E0276FE-05BB-8158-16A3-27939AB52B25}"/>
              </a:ext>
            </a:extLst>
          </p:cNvPr>
          <p:cNvSpPr txBox="1">
            <a:spLocks noChangeArrowheads="1"/>
          </p:cNvSpPr>
          <p:nvPr/>
        </p:nvSpPr>
        <p:spPr bwMode="auto">
          <a:xfrm>
            <a:off x="1260475" y="2924175"/>
            <a:ext cx="139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baseline="30000"/>
              <a:t>8</a:t>
            </a:r>
            <a:r>
              <a:rPr lang="en-US" altLang="ja-JP" sz="2000"/>
              <a:t>Be</a:t>
            </a:r>
            <a:r>
              <a:rPr lang="en-US" altLang="ja-JP" sz="2000" b="1"/>
              <a:t>+Λ+Λ</a:t>
            </a:r>
          </a:p>
        </p:txBody>
      </p:sp>
      <p:sp>
        <p:nvSpPr>
          <p:cNvPr id="22536" name="Line 8">
            <a:extLst>
              <a:ext uri="{FF2B5EF4-FFF2-40B4-BE49-F238E27FC236}">
                <a16:creationId xmlns:a16="http://schemas.microsoft.com/office/drawing/2014/main" id="{C654A186-D99D-7807-A1D1-55461BD4596B}"/>
              </a:ext>
            </a:extLst>
          </p:cNvPr>
          <p:cNvSpPr>
            <a:spLocks noChangeShapeType="1"/>
          </p:cNvSpPr>
          <p:nvPr/>
        </p:nvSpPr>
        <p:spPr bwMode="auto">
          <a:xfrm>
            <a:off x="1763713" y="4940300"/>
            <a:ext cx="647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2537" name="Text Box 9">
            <a:extLst>
              <a:ext uri="{FF2B5EF4-FFF2-40B4-BE49-F238E27FC236}">
                <a16:creationId xmlns:a16="http://schemas.microsoft.com/office/drawing/2014/main" id="{EB26A677-76E2-D94E-A96C-B23F254FBA08}"/>
              </a:ext>
            </a:extLst>
          </p:cNvPr>
          <p:cNvSpPr txBox="1">
            <a:spLocks noChangeArrowheads="1"/>
          </p:cNvSpPr>
          <p:nvPr/>
        </p:nvSpPr>
        <p:spPr bwMode="auto">
          <a:xfrm>
            <a:off x="2411413" y="4579938"/>
            <a:ext cx="1819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3366"/>
                </a:solidFill>
              </a:rPr>
              <a:t>ground state ?</a:t>
            </a:r>
          </a:p>
          <a:p>
            <a:pPr eaLnBrk="1" hangingPunct="1">
              <a:spcBef>
                <a:spcPct val="0"/>
              </a:spcBef>
              <a:buFontTx/>
              <a:buNone/>
            </a:pPr>
            <a:r>
              <a:rPr lang="en-US" altLang="ja-JP" sz="2000">
                <a:solidFill>
                  <a:srgbClr val="003366"/>
                </a:solidFill>
              </a:rPr>
              <a:t>excited state ?</a:t>
            </a:r>
          </a:p>
        </p:txBody>
      </p:sp>
      <p:sp>
        <p:nvSpPr>
          <p:cNvPr id="22538" name="Oval 10">
            <a:extLst>
              <a:ext uri="{FF2B5EF4-FFF2-40B4-BE49-F238E27FC236}">
                <a16:creationId xmlns:a16="http://schemas.microsoft.com/office/drawing/2014/main" id="{B6167A87-11B6-A590-30C6-EEB37482DDDF}"/>
              </a:ext>
            </a:extLst>
          </p:cNvPr>
          <p:cNvSpPr>
            <a:spLocks noChangeArrowheads="1"/>
          </p:cNvSpPr>
          <p:nvPr/>
        </p:nvSpPr>
        <p:spPr bwMode="auto">
          <a:xfrm>
            <a:off x="3995738" y="249237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9" name="Rectangle 11">
            <a:extLst>
              <a:ext uri="{FF2B5EF4-FFF2-40B4-BE49-F238E27FC236}">
                <a16:creationId xmlns:a16="http://schemas.microsoft.com/office/drawing/2014/main" id="{3C18D21D-E637-67F6-D1FE-8D7F8977BB07}"/>
              </a:ext>
            </a:extLst>
          </p:cNvPr>
          <p:cNvSpPr>
            <a:spLocks noChangeArrowheads="1"/>
          </p:cNvSpPr>
          <p:nvPr/>
        </p:nvSpPr>
        <p:spPr bwMode="auto">
          <a:xfrm>
            <a:off x="539750" y="1341438"/>
            <a:ext cx="7775575" cy="792162"/>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0" name="Text Box 12">
            <a:extLst>
              <a:ext uri="{FF2B5EF4-FFF2-40B4-BE49-F238E27FC236}">
                <a16:creationId xmlns:a16="http://schemas.microsoft.com/office/drawing/2014/main" id="{CFBCACEA-76BB-1018-B0C1-960839A0CD36}"/>
              </a:ext>
            </a:extLst>
          </p:cNvPr>
          <p:cNvSpPr txBox="1">
            <a:spLocks noChangeArrowheads="1"/>
          </p:cNvSpPr>
          <p:nvPr/>
        </p:nvSpPr>
        <p:spPr bwMode="auto">
          <a:xfrm>
            <a:off x="827088" y="1484313"/>
            <a:ext cx="370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 </a:t>
            </a:r>
            <a:r>
              <a:rPr lang="en-US" altLang="ja-JP" sz="2800"/>
              <a:t>Observation of  </a:t>
            </a:r>
            <a:r>
              <a:rPr lang="ja-JP" altLang="en-US" sz="2800"/>
              <a:t>　</a:t>
            </a:r>
            <a:r>
              <a:rPr lang="en-US" altLang="ja-JP" sz="2800" b="1" baseline="30000"/>
              <a:t>10</a:t>
            </a:r>
            <a:r>
              <a:rPr lang="en-US" altLang="ja-JP" sz="2800"/>
              <a:t>Be</a:t>
            </a:r>
          </a:p>
        </p:txBody>
      </p:sp>
      <p:sp>
        <p:nvSpPr>
          <p:cNvPr id="22541" name="Text Box 13">
            <a:extLst>
              <a:ext uri="{FF2B5EF4-FFF2-40B4-BE49-F238E27FC236}">
                <a16:creationId xmlns:a16="http://schemas.microsoft.com/office/drawing/2014/main" id="{CD25DBA8-5847-E381-D04B-D998B8BC9426}"/>
              </a:ext>
            </a:extLst>
          </p:cNvPr>
          <p:cNvSpPr txBox="1">
            <a:spLocks noChangeArrowheads="1"/>
          </p:cNvSpPr>
          <p:nvPr/>
        </p:nvSpPr>
        <p:spPr bwMode="auto">
          <a:xfrm>
            <a:off x="4572000" y="1484313"/>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  KEK-E373 experiment</a:t>
            </a:r>
          </a:p>
        </p:txBody>
      </p:sp>
      <p:sp>
        <p:nvSpPr>
          <p:cNvPr id="22542" name="Text Box 14">
            <a:extLst>
              <a:ext uri="{FF2B5EF4-FFF2-40B4-BE49-F238E27FC236}">
                <a16:creationId xmlns:a16="http://schemas.microsoft.com/office/drawing/2014/main" id="{D18ADB05-895D-AE49-EC0A-271E206FA160}"/>
              </a:ext>
            </a:extLst>
          </p:cNvPr>
          <p:cNvSpPr txBox="1">
            <a:spLocks noChangeArrowheads="1"/>
          </p:cNvSpPr>
          <p:nvPr/>
        </p:nvSpPr>
        <p:spPr bwMode="auto">
          <a:xfrm rot="10751033" flipV="1">
            <a:off x="7524750" y="98107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3" name="Text Box 15">
            <a:extLst>
              <a:ext uri="{FF2B5EF4-FFF2-40B4-BE49-F238E27FC236}">
                <a16:creationId xmlns:a16="http://schemas.microsoft.com/office/drawing/2014/main" id="{6FF9BB81-462F-5BC4-90A7-C8C3A7ACC1D9}"/>
              </a:ext>
            </a:extLst>
          </p:cNvPr>
          <p:cNvSpPr txBox="1">
            <a:spLocks noChangeArrowheads="1"/>
          </p:cNvSpPr>
          <p:nvPr/>
        </p:nvSpPr>
        <p:spPr bwMode="auto">
          <a:xfrm rot="10751033" flipV="1">
            <a:off x="3492500" y="1773238"/>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44" name="Oval 16">
            <a:extLst>
              <a:ext uri="{FF2B5EF4-FFF2-40B4-BE49-F238E27FC236}">
                <a16:creationId xmlns:a16="http://schemas.microsoft.com/office/drawing/2014/main" id="{A5C6EDDC-0460-90D7-FBBC-E31A904AACD4}"/>
              </a:ext>
            </a:extLst>
          </p:cNvPr>
          <p:cNvSpPr>
            <a:spLocks noChangeArrowheads="1"/>
          </p:cNvSpPr>
          <p:nvPr/>
        </p:nvSpPr>
        <p:spPr bwMode="auto">
          <a:xfrm>
            <a:off x="48593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5" name="Oval 17">
            <a:extLst>
              <a:ext uri="{FF2B5EF4-FFF2-40B4-BE49-F238E27FC236}">
                <a16:creationId xmlns:a16="http://schemas.microsoft.com/office/drawing/2014/main" id="{0A032C53-4790-74B7-2383-E5D58F027764}"/>
              </a:ext>
            </a:extLst>
          </p:cNvPr>
          <p:cNvSpPr>
            <a:spLocks noChangeArrowheads="1"/>
          </p:cNvSpPr>
          <p:nvPr/>
        </p:nvSpPr>
        <p:spPr bwMode="auto">
          <a:xfrm>
            <a:off x="4211638" y="32131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2546" name="Oval 18">
            <a:extLst>
              <a:ext uri="{FF2B5EF4-FFF2-40B4-BE49-F238E27FC236}">
                <a16:creationId xmlns:a16="http://schemas.microsoft.com/office/drawing/2014/main" id="{1D96FD38-8976-5672-87C9-28FC1119D294}"/>
              </a:ext>
            </a:extLst>
          </p:cNvPr>
          <p:cNvSpPr>
            <a:spLocks noChangeArrowheads="1"/>
          </p:cNvSpPr>
          <p:nvPr/>
        </p:nvSpPr>
        <p:spPr bwMode="auto">
          <a:xfrm>
            <a:off x="4283075" y="27813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7" name="Oval 19">
            <a:extLst>
              <a:ext uri="{FF2B5EF4-FFF2-40B4-BE49-F238E27FC236}">
                <a16:creationId xmlns:a16="http://schemas.microsoft.com/office/drawing/2014/main" id="{BD28ECFC-38B7-ED15-8EF5-C5C72A5587BC}"/>
              </a:ext>
            </a:extLst>
          </p:cNvPr>
          <p:cNvSpPr>
            <a:spLocks noChangeArrowheads="1"/>
          </p:cNvSpPr>
          <p:nvPr/>
        </p:nvSpPr>
        <p:spPr bwMode="auto">
          <a:xfrm>
            <a:off x="4859338" y="27813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2548" name="Rectangle 20">
            <a:extLst>
              <a:ext uri="{FF2B5EF4-FFF2-40B4-BE49-F238E27FC236}">
                <a16:creationId xmlns:a16="http://schemas.microsoft.com/office/drawing/2014/main" id="{B2C22C11-B402-5ADD-5042-15A6F84465A7}"/>
              </a:ext>
            </a:extLst>
          </p:cNvPr>
          <p:cNvSpPr>
            <a:spLocks noChangeArrowheads="1"/>
          </p:cNvSpPr>
          <p:nvPr/>
        </p:nvSpPr>
        <p:spPr bwMode="auto">
          <a:xfrm>
            <a:off x="252413" y="5229225"/>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9" name="Rectangle 21">
            <a:extLst>
              <a:ext uri="{FF2B5EF4-FFF2-40B4-BE49-F238E27FC236}">
                <a16:creationId xmlns:a16="http://schemas.microsoft.com/office/drawing/2014/main" id="{FDCCAF95-6687-ECCF-4D77-9646DC4C502C}"/>
              </a:ext>
            </a:extLst>
          </p:cNvPr>
          <p:cNvSpPr>
            <a:spLocks noChangeArrowheads="1"/>
          </p:cNvSpPr>
          <p:nvPr/>
        </p:nvSpPr>
        <p:spPr bwMode="auto">
          <a:xfrm>
            <a:off x="539750" y="5300663"/>
            <a:ext cx="88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0" name="Text Box 22">
            <a:extLst>
              <a:ext uri="{FF2B5EF4-FFF2-40B4-BE49-F238E27FC236}">
                <a16:creationId xmlns:a16="http://schemas.microsoft.com/office/drawing/2014/main" id="{E558AF6C-1F15-34C3-2AEC-1C61AC7CBDA9}"/>
              </a:ext>
            </a:extLst>
          </p:cNvPr>
          <p:cNvSpPr txBox="1">
            <a:spLocks noChangeArrowheads="1"/>
          </p:cNvSpPr>
          <p:nvPr/>
        </p:nvSpPr>
        <p:spPr bwMode="auto">
          <a:xfrm rot="10751033" flipV="1">
            <a:off x="395288" y="56610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sp>
        <p:nvSpPr>
          <p:cNvPr id="22551" name="Rectangle 23">
            <a:extLst>
              <a:ext uri="{FF2B5EF4-FFF2-40B4-BE49-F238E27FC236}">
                <a16:creationId xmlns:a16="http://schemas.microsoft.com/office/drawing/2014/main" id="{D3EABED8-C0D3-50A7-49A8-13DA6361FC3F}"/>
              </a:ext>
            </a:extLst>
          </p:cNvPr>
          <p:cNvSpPr>
            <a:spLocks noChangeArrowheads="1"/>
          </p:cNvSpPr>
          <p:nvPr/>
        </p:nvSpPr>
        <p:spPr bwMode="auto">
          <a:xfrm>
            <a:off x="4138613" y="4221163"/>
            <a:ext cx="1368425" cy="720725"/>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52" name="Rectangle 24">
            <a:extLst>
              <a:ext uri="{FF2B5EF4-FFF2-40B4-BE49-F238E27FC236}">
                <a16:creationId xmlns:a16="http://schemas.microsoft.com/office/drawing/2014/main" id="{E9089183-5999-B1B8-CA0C-D29C7D8B1A3D}"/>
              </a:ext>
            </a:extLst>
          </p:cNvPr>
          <p:cNvSpPr>
            <a:spLocks noChangeArrowheads="1"/>
          </p:cNvSpPr>
          <p:nvPr/>
        </p:nvSpPr>
        <p:spPr bwMode="auto">
          <a:xfrm>
            <a:off x="4427538" y="4292600"/>
            <a:ext cx="88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baseline="30000"/>
              <a:t>10</a:t>
            </a:r>
            <a:r>
              <a:rPr lang="en-US" altLang="ja-JP" sz="2800"/>
              <a:t>Be</a:t>
            </a:r>
          </a:p>
        </p:txBody>
      </p:sp>
      <p:sp>
        <p:nvSpPr>
          <p:cNvPr id="22553" name="Text Box 25">
            <a:extLst>
              <a:ext uri="{FF2B5EF4-FFF2-40B4-BE49-F238E27FC236}">
                <a16:creationId xmlns:a16="http://schemas.microsoft.com/office/drawing/2014/main" id="{EAFCB0F2-44C0-9E38-F1FD-AB9229B840B3}"/>
              </a:ext>
            </a:extLst>
          </p:cNvPr>
          <p:cNvSpPr txBox="1">
            <a:spLocks noChangeArrowheads="1"/>
          </p:cNvSpPr>
          <p:nvPr/>
        </p:nvSpPr>
        <p:spPr bwMode="auto">
          <a:xfrm rot="10751033" flipV="1">
            <a:off x="4211638" y="4581525"/>
            <a:ext cx="1152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latin typeface="Garamond" panose="02020404030301010803" pitchFamily="18" charset="0"/>
              </a:rPr>
              <a:t>ΛΛ</a:t>
            </a:r>
          </a:p>
        </p:txBody>
      </p:sp>
      <p:pic>
        <p:nvPicPr>
          <p:cNvPr id="22554" name="Picture 26">
            <a:extLst>
              <a:ext uri="{FF2B5EF4-FFF2-40B4-BE49-F238E27FC236}">
                <a16:creationId xmlns:a16="http://schemas.microsoft.com/office/drawing/2014/main" id="{FC3F3AE3-479E-9535-0E49-D5597EF81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708275"/>
            <a:ext cx="3203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2555" name="Text Box 27">
            <a:extLst>
              <a:ext uri="{FF2B5EF4-FFF2-40B4-BE49-F238E27FC236}">
                <a16:creationId xmlns:a16="http://schemas.microsoft.com/office/drawing/2014/main" id="{B0A0B40E-422F-23CC-4BDF-A9B11E1AC032}"/>
              </a:ext>
            </a:extLst>
          </p:cNvPr>
          <p:cNvSpPr txBox="1">
            <a:spLocks noChangeArrowheads="1"/>
          </p:cNvSpPr>
          <p:nvPr/>
        </p:nvSpPr>
        <p:spPr bwMode="auto">
          <a:xfrm>
            <a:off x="900113" y="3933825"/>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r>
              <a:rPr lang="en-US" altLang="ja-JP" sz="2000">
                <a:cs typeface="Arial" panose="020B0604020202020204" pitchFamily="34" charset="0"/>
              </a:rPr>
              <a:t>±0.13 MeV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5F72D38-13EA-A999-40AF-544DCE20B48A}"/>
              </a:ext>
            </a:extLst>
          </p:cNvPr>
          <p:cNvSpPr>
            <a:spLocks noChangeArrowheads="1"/>
          </p:cNvSpPr>
          <p:nvPr/>
        </p:nvSpPr>
        <p:spPr bwMode="auto">
          <a:xfrm>
            <a:off x="323850" y="188913"/>
            <a:ext cx="637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b="1"/>
              <a:t>Successful interpretation of spin-parity  of</a:t>
            </a:r>
            <a:r>
              <a:rPr lang="en-US" altLang="ja-JP" sz="1800"/>
              <a:t> </a:t>
            </a:r>
          </a:p>
        </p:txBody>
      </p:sp>
      <p:pic>
        <p:nvPicPr>
          <p:cNvPr id="23555" name="Picture 3">
            <a:extLst>
              <a:ext uri="{FF2B5EF4-FFF2-40B4-BE49-F238E27FC236}">
                <a16:creationId xmlns:a16="http://schemas.microsoft.com/office/drawing/2014/main" id="{98B9D47C-C43E-4D66-13B8-EF12EE1C8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88913"/>
            <a:ext cx="7921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C0532172-D001-C49E-F918-5FFF3BD3E561}"/>
              </a:ext>
            </a:extLst>
          </p:cNvPr>
          <p:cNvSpPr txBox="1">
            <a:spLocks noChangeArrowheads="1"/>
          </p:cNvSpPr>
          <p:nvPr/>
        </p:nvSpPr>
        <p:spPr bwMode="auto">
          <a:xfrm>
            <a:off x="5759450" y="2349500"/>
            <a:ext cx="3384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3557" name="Picture 5">
            <a:extLst>
              <a:ext uri="{FF2B5EF4-FFF2-40B4-BE49-F238E27FC236}">
                <a16:creationId xmlns:a16="http://schemas.microsoft.com/office/drawing/2014/main" id="{6D3E90B1-B1A1-9893-2B28-4A068826D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43465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a16="http://schemas.microsoft.com/office/drawing/2014/main" id="{038C3EE9-E0A6-EB85-D3E8-07B5AE27B803}"/>
              </a:ext>
            </a:extLst>
          </p:cNvPr>
          <p:cNvSpPr txBox="1">
            <a:spLocks noChangeArrowheads="1"/>
          </p:cNvSpPr>
          <p:nvPr/>
        </p:nvSpPr>
        <p:spPr bwMode="auto">
          <a:xfrm>
            <a:off x="3995738" y="5734050"/>
            <a:ext cx="2087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solidFill>
                  <a:srgbClr val="CC0000"/>
                </a:solidFill>
                <a:cs typeface="Arial" panose="020B0604020202020204" pitchFamily="34" charset="0"/>
              </a:rPr>
              <a:t>Demachi-Yanagi </a:t>
            </a:r>
          </a:p>
          <a:p>
            <a:pPr eaLnBrk="1" hangingPunct="1">
              <a:spcBef>
                <a:spcPct val="0"/>
              </a:spcBef>
              <a:buFontTx/>
              <a:buNone/>
            </a:pPr>
            <a:r>
              <a:rPr lang="en-US" altLang="ja-JP" sz="1600" b="1">
                <a:solidFill>
                  <a:srgbClr val="CC0000"/>
                </a:solidFill>
                <a:cs typeface="Arial" panose="020B0604020202020204" pitchFamily="34" charset="0"/>
              </a:rPr>
              <a:t>event</a:t>
            </a:r>
          </a:p>
        </p:txBody>
      </p:sp>
      <p:sp>
        <p:nvSpPr>
          <p:cNvPr id="23559" name="Line 7">
            <a:extLst>
              <a:ext uri="{FF2B5EF4-FFF2-40B4-BE49-F238E27FC236}">
                <a16:creationId xmlns:a16="http://schemas.microsoft.com/office/drawing/2014/main" id="{06D99C66-874C-979B-888F-2768247E3CE8}"/>
              </a:ext>
            </a:extLst>
          </p:cNvPr>
          <p:cNvSpPr>
            <a:spLocks noChangeShapeType="1"/>
          </p:cNvSpPr>
          <p:nvPr/>
        </p:nvSpPr>
        <p:spPr bwMode="auto">
          <a:xfrm flipH="1" flipV="1">
            <a:off x="4211638" y="5300663"/>
            <a:ext cx="215900" cy="504825"/>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0" name="Oval 8">
            <a:extLst>
              <a:ext uri="{FF2B5EF4-FFF2-40B4-BE49-F238E27FC236}">
                <a16:creationId xmlns:a16="http://schemas.microsoft.com/office/drawing/2014/main" id="{ED5ED44C-1A42-FD4C-9F27-B5A1E9A3BED6}"/>
              </a:ext>
            </a:extLst>
          </p:cNvPr>
          <p:cNvSpPr>
            <a:spLocks noChangeArrowheads="1"/>
          </p:cNvSpPr>
          <p:nvPr/>
        </p:nvSpPr>
        <p:spPr bwMode="auto">
          <a:xfrm>
            <a:off x="7237413" y="619125"/>
            <a:ext cx="1619250" cy="16192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1" name="Oval 9">
            <a:extLst>
              <a:ext uri="{FF2B5EF4-FFF2-40B4-BE49-F238E27FC236}">
                <a16:creationId xmlns:a16="http://schemas.microsoft.com/office/drawing/2014/main" id="{348ED603-93FC-C3A2-FF63-0490AC783592}"/>
              </a:ext>
            </a:extLst>
          </p:cNvPr>
          <p:cNvSpPr>
            <a:spLocks noChangeArrowheads="1"/>
          </p:cNvSpPr>
          <p:nvPr/>
        </p:nvSpPr>
        <p:spPr bwMode="auto">
          <a:xfrm>
            <a:off x="81010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2" name="Oval 10">
            <a:extLst>
              <a:ext uri="{FF2B5EF4-FFF2-40B4-BE49-F238E27FC236}">
                <a16:creationId xmlns:a16="http://schemas.microsoft.com/office/drawing/2014/main" id="{F510D5D2-E621-7FC2-13BF-C4966D53EE4A}"/>
              </a:ext>
            </a:extLst>
          </p:cNvPr>
          <p:cNvSpPr>
            <a:spLocks noChangeArrowheads="1"/>
          </p:cNvSpPr>
          <p:nvPr/>
        </p:nvSpPr>
        <p:spPr bwMode="auto">
          <a:xfrm>
            <a:off x="7453313" y="133985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63" name="Oval 11">
            <a:extLst>
              <a:ext uri="{FF2B5EF4-FFF2-40B4-BE49-F238E27FC236}">
                <a16:creationId xmlns:a16="http://schemas.microsoft.com/office/drawing/2014/main" id="{7B02615C-7D95-D92D-F487-34E9E772AC92}"/>
              </a:ext>
            </a:extLst>
          </p:cNvPr>
          <p:cNvSpPr>
            <a:spLocks noChangeArrowheads="1"/>
          </p:cNvSpPr>
          <p:nvPr/>
        </p:nvSpPr>
        <p:spPr bwMode="auto">
          <a:xfrm>
            <a:off x="7524750" y="90805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4" name="Oval 12">
            <a:extLst>
              <a:ext uri="{FF2B5EF4-FFF2-40B4-BE49-F238E27FC236}">
                <a16:creationId xmlns:a16="http://schemas.microsoft.com/office/drawing/2014/main" id="{C3EAAB68-65EB-29A6-7EA3-EF59661D9C6B}"/>
              </a:ext>
            </a:extLst>
          </p:cNvPr>
          <p:cNvSpPr>
            <a:spLocks noChangeArrowheads="1"/>
          </p:cNvSpPr>
          <p:nvPr/>
        </p:nvSpPr>
        <p:spPr bwMode="auto">
          <a:xfrm>
            <a:off x="8101013" y="90805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65" name="Rectangle 13">
            <a:extLst>
              <a:ext uri="{FF2B5EF4-FFF2-40B4-BE49-F238E27FC236}">
                <a16:creationId xmlns:a16="http://schemas.microsoft.com/office/drawing/2014/main" id="{BA4C64E9-E5B6-ED20-A7B6-4AF036ABB00B}"/>
              </a:ext>
            </a:extLst>
          </p:cNvPr>
          <p:cNvSpPr>
            <a:spLocks noChangeArrowheads="1"/>
          </p:cNvSpPr>
          <p:nvPr/>
        </p:nvSpPr>
        <p:spPr bwMode="auto">
          <a:xfrm>
            <a:off x="4500563" y="3068638"/>
            <a:ext cx="2873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6" name="Text Box 14">
            <a:extLst>
              <a:ext uri="{FF2B5EF4-FFF2-40B4-BE49-F238E27FC236}">
                <a16:creationId xmlns:a16="http://schemas.microsoft.com/office/drawing/2014/main" id="{F0A9D94B-6C0D-D95C-AB44-3A4DC81161C7}"/>
              </a:ext>
            </a:extLst>
          </p:cNvPr>
          <p:cNvSpPr txBox="1">
            <a:spLocks noChangeArrowheads="1"/>
          </p:cNvSpPr>
          <p:nvPr/>
        </p:nvSpPr>
        <p:spPr bwMode="auto">
          <a:xfrm rot="5400000">
            <a:off x="4289426" y="335280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11.90</a:t>
            </a:r>
          </a:p>
        </p:txBody>
      </p:sp>
      <p:sp>
        <p:nvSpPr>
          <p:cNvPr id="23567" name="Rectangle 15">
            <a:extLst>
              <a:ext uri="{FF2B5EF4-FFF2-40B4-BE49-F238E27FC236}">
                <a16:creationId xmlns:a16="http://schemas.microsoft.com/office/drawing/2014/main" id="{290E029F-DB67-E53F-A139-99BDA37A0A76}"/>
              </a:ext>
            </a:extLst>
          </p:cNvPr>
          <p:cNvSpPr>
            <a:spLocks noChangeArrowheads="1"/>
          </p:cNvSpPr>
          <p:nvPr/>
        </p:nvSpPr>
        <p:spPr bwMode="auto">
          <a:xfrm>
            <a:off x="2124075" y="3068638"/>
            <a:ext cx="287338"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68" name="Text Box 16">
            <a:extLst>
              <a:ext uri="{FF2B5EF4-FFF2-40B4-BE49-F238E27FC236}">
                <a16:creationId xmlns:a16="http://schemas.microsoft.com/office/drawing/2014/main" id="{71E536DE-3905-4279-9A7C-4159CA4F2DDC}"/>
              </a:ext>
            </a:extLst>
          </p:cNvPr>
          <p:cNvSpPr txBox="1">
            <a:spLocks noChangeArrowheads="1"/>
          </p:cNvSpPr>
          <p:nvPr/>
        </p:nvSpPr>
        <p:spPr bwMode="auto">
          <a:xfrm rot="5400000">
            <a:off x="1839913" y="3279775"/>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11.83</a:t>
            </a:r>
          </a:p>
        </p:txBody>
      </p:sp>
      <p:sp>
        <p:nvSpPr>
          <p:cNvPr id="23569" name="Rectangle 17">
            <a:extLst>
              <a:ext uri="{FF2B5EF4-FFF2-40B4-BE49-F238E27FC236}">
                <a16:creationId xmlns:a16="http://schemas.microsoft.com/office/drawing/2014/main" id="{EE2F710B-F383-5119-025D-D3C2968D8332}"/>
              </a:ext>
            </a:extLst>
          </p:cNvPr>
          <p:cNvSpPr>
            <a:spLocks noChangeArrowheads="1"/>
          </p:cNvSpPr>
          <p:nvPr/>
        </p:nvSpPr>
        <p:spPr bwMode="auto">
          <a:xfrm>
            <a:off x="2484438" y="5949950"/>
            <a:ext cx="574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0" name="Text Box 18">
            <a:extLst>
              <a:ext uri="{FF2B5EF4-FFF2-40B4-BE49-F238E27FC236}">
                <a16:creationId xmlns:a16="http://schemas.microsoft.com/office/drawing/2014/main" id="{C22DD91A-859F-637F-5BBE-FFF64D819709}"/>
              </a:ext>
            </a:extLst>
          </p:cNvPr>
          <p:cNvSpPr txBox="1">
            <a:spLocks noChangeArrowheads="1"/>
          </p:cNvSpPr>
          <p:nvPr/>
        </p:nvSpPr>
        <p:spPr bwMode="auto">
          <a:xfrm>
            <a:off x="2411413" y="5949950"/>
            <a:ext cx="76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-14.70</a:t>
            </a:r>
          </a:p>
        </p:txBody>
      </p:sp>
      <p:sp>
        <p:nvSpPr>
          <p:cNvPr id="23571" name="Line 19">
            <a:extLst>
              <a:ext uri="{FF2B5EF4-FFF2-40B4-BE49-F238E27FC236}">
                <a16:creationId xmlns:a16="http://schemas.microsoft.com/office/drawing/2014/main" id="{EF5281AC-2D8D-042A-C1A6-27653D4A40F9}"/>
              </a:ext>
            </a:extLst>
          </p:cNvPr>
          <p:cNvSpPr>
            <a:spLocks noChangeShapeType="1"/>
          </p:cNvSpPr>
          <p:nvPr/>
        </p:nvSpPr>
        <p:spPr bwMode="auto">
          <a:xfrm>
            <a:off x="6032500" y="3757613"/>
            <a:ext cx="2303463"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2" name="Text Box 20">
            <a:extLst>
              <a:ext uri="{FF2B5EF4-FFF2-40B4-BE49-F238E27FC236}">
                <a16:creationId xmlns:a16="http://schemas.microsoft.com/office/drawing/2014/main" id="{C9A34EC7-F13D-DBDF-EF21-02978F9D002A}"/>
              </a:ext>
            </a:extLst>
          </p:cNvPr>
          <p:cNvSpPr txBox="1">
            <a:spLocks noChangeArrowheads="1"/>
          </p:cNvSpPr>
          <p:nvPr/>
        </p:nvSpPr>
        <p:spPr bwMode="auto">
          <a:xfrm>
            <a:off x="7451725" y="335756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Garamond" panose="02020404030301010803" pitchFamily="18" charset="0"/>
              </a:rPr>
              <a:t>α+Λ+Λ</a:t>
            </a:r>
          </a:p>
        </p:txBody>
      </p:sp>
      <p:sp>
        <p:nvSpPr>
          <p:cNvPr id="23573" name="Line 21">
            <a:extLst>
              <a:ext uri="{FF2B5EF4-FFF2-40B4-BE49-F238E27FC236}">
                <a16:creationId xmlns:a16="http://schemas.microsoft.com/office/drawing/2014/main" id="{FFF9A3F4-FC8A-37C9-2F7B-7019A6E7409B}"/>
              </a:ext>
            </a:extLst>
          </p:cNvPr>
          <p:cNvSpPr>
            <a:spLocks noChangeShapeType="1"/>
          </p:cNvSpPr>
          <p:nvPr/>
        </p:nvSpPr>
        <p:spPr bwMode="auto">
          <a:xfrm>
            <a:off x="6535738" y="4981575"/>
            <a:ext cx="1296987" cy="0"/>
          </a:xfrm>
          <a:prstGeom prst="line">
            <a:avLst/>
          </a:prstGeom>
          <a:noFill/>
          <a:ln w="22225">
            <a:solidFill>
              <a:srgbClr val="FF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74" name="Line 22">
            <a:extLst>
              <a:ext uri="{FF2B5EF4-FFF2-40B4-BE49-F238E27FC236}">
                <a16:creationId xmlns:a16="http://schemas.microsoft.com/office/drawing/2014/main" id="{FAC64A5F-1D5E-A29F-9642-BE98D95C5DC1}"/>
              </a:ext>
            </a:extLst>
          </p:cNvPr>
          <p:cNvSpPr>
            <a:spLocks noChangeShapeType="1"/>
          </p:cNvSpPr>
          <p:nvPr/>
        </p:nvSpPr>
        <p:spPr bwMode="auto">
          <a:xfrm>
            <a:off x="6751638" y="3757613"/>
            <a:ext cx="0" cy="1152525"/>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75" name="Text Box 23">
            <a:extLst>
              <a:ext uri="{FF2B5EF4-FFF2-40B4-BE49-F238E27FC236}">
                <a16:creationId xmlns:a16="http://schemas.microsoft.com/office/drawing/2014/main" id="{597A9873-4D8A-EB83-ED99-35BD240B9086}"/>
              </a:ext>
            </a:extLst>
          </p:cNvPr>
          <p:cNvSpPr txBox="1">
            <a:spLocks noChangeArrowheads="1"/>
          </p:cNvSpPr>
          <p:nvPr/>
        </p:nvSpPr>
        <p:spPr bwMode="auto">
          <a:xfrm>
            <a:off x="6948488" y="4111625"/>
            <a:ext cx="2087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6.91 </a:t>
            </a:r>
            <a:r>
              <a:rPr lang="en-US" altLang="ja-JP" sz="2000">
                <a:cs typeface="Arial" panose="020B0604020202020204" pitchFamily="34" charset="0"/>
              </a:rPr>
              <a:t>±0.16 MeV</a:t>
            </a:r>
          </a:p>
        </p:txBody>
      </p:sp>
      <p:sp>
        <p:nvSpPr>
          <p:cNvPr id="23576" name="Oval 24">
            <a:extLst>
              <a:ext uri="{FF2B5EF4-FFF2-40B4-BE49-F238E27FC236}">
                <a16:creationId xmlns:a16="http://schemas.microsoft.com/office/drawing/2014/main" id="{B5B52BA6-4F0D-379A-9F96-7CF9F07ECFB6}"/>
              </a:ext>
            </a:extLst>
          </p:cNvPr>
          <p:cNvSpPr>
            <a:spLocks noChangeArrowheads="1"/>
          </p:cNvSpPr>
          <p:nvPr/>
        </p:nvSpPr>
        <p:spPr bwMode="auto">
          <a:xfrm>
            <a:off x="7524750" y="5229225"/>
            <a:ext cx="1439863" cy="14033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7" name="Oval 25">
            <a:extLst>
              <a:ext uri="{FF2B5EF4-FFF2-40B4-BE49-F238E27FC236}">
                <a16:creationId xmlns:a16="http://schemas.microsoft.com/office/drawing/2014/main" id="{A399BE58-2240-E539-B128-912A68075726}"/>
              </a:ext>
            </a:extLst>
          </p:cNvPr>
          <p:cNvSpPr>
            <a:spLocks noChangeArrowheads="1"/>
          </p:cNvSpPr>
          <p:nvPr/>
        </p:nvSpPr>
        <p:spPr bwMode="auto">
          <a:xfrm>
            <a:off x="7977188" y="5918200"/>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23578" name="Oval 26">
            <a:extLst>
              <a:ext uri="{FF2B5EF4-FFF2-40B4-BE49-F238E27FC236}">
                <a16:creationId xmlns:a16="http://schemas.microsoft.com/office/drawing/2014/main" id="{FF7792D2-7EAD-69CE-A776-430D7499DF57}"/>
              </a:ext>
            </a:extLst>
          </p:cNvPr>
          <p:cNvSpPr>
            <a:spLocks noChangeArrowheads="1"/>
          </p:cNvSpPr>
          <p:nvPr/>
        </p:nvSpPr>
        <p:spPr bwMode="auto">
          <a:xfrm>
            <a:off x="8335963" y="54864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3579" name="Oval 27">
            <a:extLst>
              <a:ext uri="{FF2B5EF4-FFF2-40B4-BE49-F238E27FC236}">
                <a16:creationId xmlns:a16="http://schemas.microsoft.com/office/drawing/2014/main" id="{E118D38E-2613-536E-4422-9806181E7ED1}"/>
              </a:ext>
            </a:extLst>
          </p:cNvPr>
          <p:cNvSpPr>
            <a:spLocks noChangeArrowheads="1"/>
          </p:cNvSpPr>
          <p:nvPr/>
        </p:nvSpPr>
        <p:spPr bwMode="auto">
          <a:xfrm>
            <a:off x="7688263" y="5486400"/>
            <a:ext cx="360362"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pic>
        <p:nvPicPr>
          <p:cNvPr id="23580" name="Picture 28">
            <a:extLst>
              <a:ext uri="{FF2B5EF4-FFF2-40B4-BE49-F238E27FC236}">
                <a16:creationId xmlns:a16="http://schemas.microsoft.com/office/drawing/2014/main" id="{E7C76EF0-E5DF-ABCE-9709-910265459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6165850"/>
            <a:ext cx="115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a:extLst>
              <a:ext uri="{FF2B5EF4-FFF2-40B4-BE49-F238E27FC236}">
                <a16:creationId xmlns:a16="http://schemas.microsoft.com/office/drawing/2014/main" id="{C025EF52-F080-9598-56BD-137C0A9493AE}"/>
              </a:ext>
            </a:extLst>
          </p:cNvPr>
          <p:cNvSpPr>
            <a:spLocks noChangeArrowheads="1"/>
          </p:cNvSpPr>
          <p:nvPr/>
        </p:nvSpPr>
        <p:spPr bwMode="auto">
          <a:xfrm>
            <a:off x="1817688" y="1989138"/>
            <a:ext cx="433387"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7" name="Oval 3">
            <a:extLst>
              <a:ext uri="{FF2B5EF4-FFF2-40B4-BE49-F238E27FC236}">
                <a16:creationId xmlns:a16="http://schemas.microsoft.com/office/drawing/2014/main" id="{673BADA9-2CC7-5118-5857-CABD8224A228}"/>
              </a:ext>
            </a:extLst>
          </p:cNvPr>
          <p:cNvSpPr>
            <a:spLocks noChangeArrowheads="1"/>
          </p:cNvSpPr>
          <p:nvPr/>
        </p:nvSpPr>
        <p:spPr bwMode="auto">
          <a:xfrm>
            <a:off x="5813425" y="1989138"/>
            <a:ext cx="433388" cy="360362"/>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28" name="Text Box 4">
            <a:extLst>
              <a:ext uri="{FF2B5EF4-FFF2-40B4-BE49-F238E27FC236}">
                <a16:creationId xmlns:a16="http://schemas.microsoft.com/office/drawing/2014/main" id="{85D766CD-BD4E-A266-8DC2-A57D9691DAF7}"/>
              </a:ext>
            </a:extLst>
          </p:cNvPr>
          <p:cNvSpPr txBox="1">
            <a:spLocks noChangeArrowheads="1"/>
          </p:cNvSpPr>
          <p:nvPr/>
        </p:nvSpPr>
        <p:spPr bwMode="auto">
          <a:xfrm>
            <a:off x="1385888" y="115888"/>
            <a:ext cx="4213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CC"/>
                </a:solidFill>
              </a:rPr>
              <a:t>Spectroscopy of  </a:t>
            </a:r>
            <a:r>
              <a:rPr lang="en-US" altLang="ja-JP" sz="2400" b="1">
                <a:solidFill>
                  <a:srgbClr val="0000CC"/>
                </a:solidFill>
                <a:ea typeface="ＭＳ Ｐ明朝" panose="02020600040205080304" pitchFamily="18" charset="-128"/>
              </a:rPr>
              <a:t>ΛΛ</a:t>
            </a:r>
            <a:r>
              <a:rPr lang="en-US" altLang="ja-JP" sz="2400">
                <a:solidFill>
                  <a:srgbClr val="0000CC"/>
                </a:solidFill>
              </a:rPr>
              <a:t>-hypernuclei</a:t>
            </a:r>
          </a:p>
        </p:txBody>
      </p:sp>
      <p:sp>
        <p:nvSpPr>
          <p:cNvPr id="26629" name="Text Box 5">
            <a:extLst>
              <a:ext uri="{FF2B5EF4-FFF2-40B4-BE49-F238E27FC236}">
                <a16:creationId xmlns:a16="http://schemas.microsoft.com/office/drawing/2014/main" id="{2646C544-F659-3CEC-1CE0-7A8DC4CE8ED7}"/>
              </a:ext>
            </a:extLst>
          </p:cNvPr>
          <p:cNvSpPr txBox="1">
            <a:spLocks noChangeArrowheads="1"/>
          </p:cNvSpPr>
          <p:nvPr/>
        </p:nvSpPr>
        <p:spPr bwMode="auto">
          <a:xfrm>
            <a:off x="5219700" y="188913"/>
            <a:ext cx="3673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M. Kamimura,T.Motoba, T. Yamada and Y. Yamamoto</a:t>
            </a:r>
          </a:p>
          <a:p>
            <a:pPr eaLnBrk="1" hangingPunct="1">
              <a:spcBef>
                <a:spcPct val="0"/>
              </a:spcBef>
              <a:buFontTx/>
              <a:buNone/>
            </a:pPr>
            <a:r>
              <a:rPr lang="en-US" altLang="ja-JP" sz="1600"/>
              <a:t>Phys. Rev. 66  (2002) , 024007</a:t>
            </a:r>
          </a:p>
        </p:txBody>
      </p:sp>
      <p:pic>
        <p:nvPicPr>
          <p:cNvPr id="26630" name="Picture 6">
            <a:extLst>
              <a:ext uri="{FF2B5EF4-FFF2-40B4-BE49-F238E27FC236}">
                <a16:creationId xmlns:a16="http://schemas.microsoft.com/office/drawing/2014/main" id="{E71DBE8C-9988-E067-AA27-BF681DA68C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88" y="1034932"/>
            <a:ext cx="59674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5" name="Line 9">
            <a:extLst>
              <a:ext uri="{FF2B5EF4-FFF2-40B4-BE49-F238E27FC236}">
                <a16:creationId xmlns:a16="http://schemas.microsoft.com/office/drawing/2014/main" id="{A0824820-838C-D89F-B0B5-8E2EB230B13F}"/>
              </a:ext>
            </a:extLst>
          </p:cNvPr>
          <p:cNvSpPr>
            <a:spLocks noChangeShapeType="1"/>
          </p:cNvSpPr>
          <p:nvPr/>
        </p:nvSpPr>
        <p:spPr bwMode="auto">
          <a:xfrm>
            <a:off x="6246813" y="1268413"/>
            <a:ext cx="0" cy="5040312"/>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2588" name="Rectangle 12">
            <a:extLst>
              <a:ext uri="{FF2B5EF4-FFF2-40B4-BE49-F238E27FC236}">
                <a16:creationId xmlns:a16="http://schemas.microsoft.com/office/drawing/2014/main" id="{588732F6-7EA1-00A0-B15C-EABDA32D0A50}"/>
              </a:ext>
            </a:extLst>
          </p:cNvPr>
          <p:cNvSpPr>
            <a:spLocks noChangeArrowheads="1"/>
          </p:cNvSpPr>
          <p:nvPr/>
        </p:nvSpPr>
        <p:spPr bwMode="auto">
          <a:xfrm>
            <a:off x="755650" y="5876925"/>
            <a:ext cx="55451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FF"/>
                </a:solidFill>
                <a:ea typeface="ＭＳ 明朝" panose="02020609040205080304" pitchFamily="17" charset="-128"/>
              </a:rPr>
              <a:t>I have been looking forward to having </a:t>
            </a:r>
          </a:p>
          <a:p>
            <a:pPr eaLnBrk="1" hangingPunct="1">
              <a:lnSpc>
                <a:spcPct val="130000"/>
              </a:lnSpc>
              <a:spcBef>
                <a:spcPct val="0"/>
              </a:spcBef>
              <a:buFontTx/>
              <a:buNone/>
            </a:pPr>
            <a:r>
              <a:rPr lang="en-US" altLang="ja-JP" sz="2000" dirty="0">
                <a:solidFill>
                  <a:srgbClr val="0000FF"/>
                </a:solidFill>
                <a:ea typeface="ＭＳ 明朝" panose="02020609040205080304" pitchFamily="17" charset="-128"/>
              </a:rPr>
              <a:t>new data in this mass-number region.</a:t>
            </a:r>
          </a:p>
        </p:txBody>
      </p:sp>
      <p:pic>
        <p:nvPicPr>
          <p:cNvPr id="3" name="図 2">
            <a:extLst>
              <a:ext uri="{FF2B5EF4-FFF2-40B4-BE49-F238E27FC236}">
                <a16:creationId xmlns:a16="http://schemas.microsoft.com/office/drawing/2014/main" id="{834851E2-8D38-5A86-58EA-809EB71F2FD3}"/>
              </a:ext>
            </a:extLst>
          </p:cNvPr>
          <p:cNvPicPr>
            <a:picLocks noChangeAspect="1"/>
          </p:cNvPicPr>
          <p:nvPr/>
        </p:nvPicPr>
        <p:blipFill>
          <a:blip r:embed="rId4"/>
          <a:stretch>
            <a:fillRect/>
          </a:stretch>
        </p:blipFill>
        <p:spPr>
          <a:xfrm>
            <a:off x="6519881" y="1772816"/>
            <a:ext cx="1391879" cy="4480110"/>
          </a:xfrm>
          <a:prstGeom prst="rect">
            <a:avLst/>
          </a:prstGeom>
        </p:spPr>
      </p:pic>
      <p:sp>
        <p:nvSpPr>
          <p:cNvPr id="4" name="テキスト ボックス 8">
            <a:extLst>
              <a:ext uri="{FF2B5EF4-FFF2-40B4-BE49-F238E27FC236}">
                <a16:creationId xmlns:a16="http://schemas.microsoft.com/office/drawing/2014/main" id="{41ECCD10-E866-D62E-E86F-078CD580B153}"/>
              </a:ext>
            </a:extLst>
          </p:cNvPr>
          <p:cNvSpPr txBox="1">
            <a:spLocks noChangeArrowheads="1"/>
          </p:cNvSpPr>
          <p:nvPr/>
        </p:nvSpPr>
        <p:spPr bwMode="auto">
          <a:xfrm>
            <a:off x="7444139" y="5837427"/>
            <a:ext cx="2088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H. Ekawa et al.</a:t>
            </a:r>
          </a:p>
          <a:p>
            <a:pPr>
              <a:spcBef>
                <a:spcPct val="0"/>
              </a:spcBef>
              <a:buFontTx/>
              <a:buNone/>
            </a:pPr>
            <a:r>
              <a:rPr lang="en-US" altLang="ja-JP" sz="1600" dirty="0"/>
              <a:t>PTEP 2019, 021D02</a:t>
            </a:r>
          </a:p>
          <a:p>
            <a:pPr>
              <a:spcBef>
                <a:spcPct val="0"/>
              </a:spcBef>
              <a:buFontTx/>
              <a:buNone/>
            </a:pPr>
            <a:r>
              <a:rPr lang="en-US" altLang="ja-JP" sz="1600" dirty="0"/>
              <a:t>(2019)</a:t>
            </a:r>
            <a:endParaRPr lang="ja-JP" altLang="en-US" sz="1600" dirty="0"/>
          </a:p>
        </p:txBody>
      </p:sp>
      <p:sp>
        <p:nvSpPr>
          <p:cNvPr id="5" name="テキスト ボックス 4">
            <a:extLst>
              <a:ext uri="{FF2B5EF4-FFF2-40B4-BE49-F238E27FC236}">
                <a16:creationId xmlns:a16="http://schemas.microsoft.com/office/drawing/2014/main" id="{CFE584CC-0931-A864-A9ED-D31DF7783FDA}"/>
              </a:ext>
            </a:extLst>
          </p:cNvPr>
          <p:cNvSpPr txBox="1">
            <a:spLocks noChangeArrowheads="1"/>
          </p:cNvSpPr>
          <p:nvPr/>
        </p:nvSpPr>
        <p:spPr bwMode="auto">
          <a:xfrm>
            <a:off x="7647321" y="5172412"/>
            <a:ext cx="12458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dirty="0"/>
              <a:t>New data:</a:t>
            </a:r>
          </a:p>
          <a:p>
            <a:pPr>
              <a:spcBef>
                <a:spcPct val="0"/>
              </a:spcBef>
              <a:buFontTx/>
              <a:buNone/>
            </a:pPr>
            <a:r>
              <a:rPr lang="en-US" altLang="ja-JP" sz="1600" dirty="0"/>
              <a:t>-20.64 MeV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0BE3C22-5E5D-BD5C-F0F3-A5BEE961324E}"/>
              </a:ext>
            </a:extLst>
          </p:cNvPr>
          <p:cNvSpPr>
            <a:spLocks noChangeArrowheads="1"/>
          </p:cNvSpPr>
          <p:nvPr/>
        </p:nvSpPr>
        <p:spPr bwMode="auto">
          <a:xfrm>
            <a:off x="900113" y="1412875"/>
            <a:ext cx="7272337" cy="1511300"/>
          </a:xfrm>
          <a:prstGeom prst="rect">
            <a:avLst/>
          </a:prstGeom>
          <a:solidFill>
            <a:srgbClr val="FFFF99">
              <a:alpha val="54901"/>
            </a:srgbClr>
          </a:solidFill>
          <a:ln w="22225" algn="ctr">
            <a:solidFill>
              <a:srgbClr val="33CCCC"/>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2227" name="Text Box 3">
            <a:extLst>
              <a:ext uri="{FF2B5EF4-FFF2-40B4-BE49-F238E27FC236}">
                <a16:creationId xmlns:a16="http://schemas.microsoft.com/office/drawing/2014/main" id="{5185F352-DCD1-A3B9-FA2D-11CF8A32FE6C}"/>
              </a:ext>
            </a:extLst>
          </p:cNvPr>
          <p:cNvSpPr txBox="1">
            <a:spLocks noChangeArrowheads="1"/>
          </p:cNvSpPr>
          <p:nvPr/>
        </p:nvSpPr>
        <p:spPr bwMode="auto">
          <a:xfrm>
            <a:off x="2771775" y="1817688"/>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a:ea typeface="ＭＳ 明朝" panose="02020609040205080304" pitchFamily="17" charset="-128"/>
              </a:rPr>
              <a:t>Ξ hypernuclei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43588C50-A978-DB7D-0629-34D82E80B391}"/>
              </a:ext>
            </a:extLst>
          </p:cNvPr>
          <p:cNvSpPr txBox="1">
            <a:spLocks noChangeArrowheads="1"/>
          </p:cNvSpPr>
          <p:nvPr/>
        </p:nvSpPr>
        <p:spPr bwMode="auto">
          <a:xfrm>
            <a:off x="251520" y="343442"/>
            <a:ext cx="92170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t>Therefore, for the study of </a:t>
            </a:r>
            <a:r>
              <a:rPr lang="en-US" altLang="ja-JP" sz="2800" dirty="0">
                <a:solidFill>
                  <a:srgbClr val="CC0000"/>
                </a:solidFill>
              </a:rPr>
              <a:t>YN</a:t>
            </a:r>
            <a:r>
              <a:rPr lang="en-US" altLang="ja-JP" sz="2800" dirty="0"/>
              <a:t> and  </a:t>
            </a:r>
            <a:r>
              <a:rPr lang="en-US" altLang="ja-JP" sz="2800" dirty="0">
                <a:solidFill>
                  <a:srgbClr val="CC0000"/>
                </a:solidFill>
              </a:rPr>
              <a:t>YY</a:t>
            </a:r>
            <a:r>
              <a:rPr lang="en-US" altLang="ja-JP" sz="2800" dirty="0"/>
              <a:t> interactions,</a:t>
            </a:r>
            <a:endParaRPr lang="en-US" altLang="ja-JP" sz="2400" dirty="0"/>
          </a:p>
          <a:p>
            <a:pPr eaLnBrk="1" hangingPunct="1"/>
            <a:endParaRPr lang="en-US" altLang="ja-JP" sz="200" dirty="0"/>
          </a:p>
          <a:p>
            <a:pPr eaLnBrk="1" hangingPunct="1"/>
            <a:endParaRPr lang="en-US" altLang="ja-JP" sz="500" dirty="0">
              <a:latin typeface="Times New Roman" panose="02020603050405020304" pitchFamily="18" charset="0"/>
            </a:endParaRPr>
          </a:p>
          <a:p>
            <a:pPr eaLnBrk="1" hangingPunct="1">
              <a:lnSpc>
                <a:spcPct val="140000"/>
              </a:lnSpc>
            </a:pPr>
            <a:r>
              <a:rPr lang="en-US" altLang="ja-JP" sz="2800" dirty="0"/>
              <a:t>the systematic investigation of the </a:t>
            </a:r>
          </a:p>
          <a:p>
            <a:pPr eaLnBrk="1" hangingPunct="1">
              <a:lnSpc>
                <a:spcPct val="150000"/>
              </a:lnSpc>
            </a:pPr>
            <a:r>
              <a:rPr lang="en-US" altLang="ja-JP" sz="2800" dirty="0">
                <a:solidFill>
                  <a:srgbClr val="0000CC"/>
                </a:solidFill>
              </a:rPr>
              <a:t>structure of</a:t>
            </a:r>
            <a:r>
              <a:rPr lang="en-US" altLang="ja-JP" sz="2800" dirty="0"/>
              <a:t> </a:t>
            </a:r>
            <a:r>
              <a:rPr lang="en-US" altLang="ja-JP" sz="2800" dirty="0">
                <a:solidFill>
                  <a:srgbClr val="0000CC"/>
                </a:solidFill>
              </a:rPr>
              <a:t>light  </a:t>
            </a:r>
            <a:r>
              <a:rPr lang="en-US" altLang="ja-JP" sz="2800" dirty="0" err="1">
                <a:solidFill>
                  <a:srgbClr val="0000CC"/>
                </a:solidFill>
              </a:rPr>
              <a:t>hypernuclei</a:t>
            </a:r>
            <a:r>
              <a:rPr lang="en-US" altLang="ja-JP" sz="2800" dirty="0">
                <a:solidFill>
                  <a:srgbClr val="0000CC"/>
                </a:solidFill>
              </a:rPr>
              <a:t> </a:t>
            </a:r>
            <a:r>
              <a:rPr lang="en-US" altLang="ja-JP" sz="2800" dirty="0"/>
              <a:t>is one of the important</a:t>
            </a:r>
          </a:p>
          <a:p>
            <a:pPr eaLnBrk="1" hangingPunct="1">
              <a:lnSpc>
                <a:spcPct val="150000"/>
              </a:lnSpc>
            </a:pPr>
            <a:r>
              <a:rPr lang="en-US" altLang="ja-JP" sz="2800" dirty="0"/>
              <a:t>way. </a:t>
            </a:r>
          </a:p>
          <a:p>
            <a:pPr eaLnBrk="1" hangingPunct="1"/>
            <a:endParaRPr lang="en-US" altLang="ja-JP" sz="900" dirty="0"/>
          </a:p>
          <a:p>
            <a:pPr eaLnBrk="1" hangingPunct="1"/>
            <a:endParaRPr lang="en-US" altLang="ja-JP" sz="2800" dirty="0"/>
          </a:p>
          <a:p>
            <a:pPr eaLnBrk="1" hangingPunct="1"/>
            <a:endParaRPr lang="en-US" altLang="ja-JP" sz="2800" dirty="0"/>
          </a:p>
          <a:p>
            <a:pPr eaLnBrk="1" hangingPunct="1"/>
            <a:endParaRPr lang="en-US" altLang="ja-JP" sz="100" dirty="0"/>
          </a:p>
        </p:txBody>
      </p:sp>
      <p:sp>
        <p:nvSpPr>
          <p:cNvPr id="4099" name="テキスト ボックス 2">
            <a:extLst>
              <a:ext uri="{FF2B5EF4-FFF2-40B4-BE49-F238E27FC236}">
                <a16:creationId xmlns:a16="http://schemas.microsoft.com/office/drawing/2014/main" id="{0019975C-90B6-8864-1AFB-ED9951F403B2}"/>
              </a:ext>
            </a:extLst>
          </p:cNvPr>
          <p:cNvSpPr txBox="1">
            <a:spLocks noChangeArrowheads="1"/>
          </p:cNvSpPr>
          <p:nvPr/>
        </p:nvSpPr>
        <p:spPr bwMode="auto">
          <a:xfrm>
            <a:off x="395536" y="3013501"/>
            <a:ext cx="721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(Some YN scattering experiments have been done</a:t>
            </a:r>
          </a:p>
          <a:p>
            <a:r>
              <a:rPr lang="en-US" altLang="ja-JP" sz="2400" dirty="0"/>
              <a:t>and further experiment is planned at J-PARC.)</a:t>
            </a:r>
            <a:endParaRPr lang="ja-JP" altLang="en-US" sz="2400" dirty="0"/>
          </a:p>
        </p:txBody>
      </p:sp>
      <p:sp>
        <p:nvSpPr>
          <p:cNvPr id="4100" name="テキスト ボックス 3">
            <a:extLst>
              <a:ext uri="{FF2B5EF4-FFF2-40B4-BE49-F238E27FC236}">
                <a16:creationId xmlns:a16="http://schemas.microsoft.com/office/drawing/2014/main" id="{1CCA2011-2EE5-7952-BE33-D31E60157E78}"/>
              </a:ext>
            </a:extLst>
          </p:cNvPr>
          <p:cNvSpPr txBox="1">
            <a:spLocks noChangeArrowheads="1"/>
          </p:cNvSpPr>
          <p:nvPr/>
        </p:nvSpPr>
        <p:spPr bwMode="auto">
          <a:xfrm>
            <a:off x="107950" y="4292600"/>
            <a:ext cx="8901113"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en-US" altLang="ja-JP" sz="2400"/>
              <a:t>Once YN and YY interactions are determined, we can</a:t>
            </a:r>
          </a:p>
          <a:p>
            <a:pPr>
              <a:lnSpc>
                <a:spcPct val="150000"/>
              </a:lnSpc>
            </a:pPr>
            <a:r>
              <a:rPr lang="en-US" altLang="ja-JP" sz="2400"/>
              <a:t>predict interesting phenomena which cannot be imagined so far.</a:t>
            </a:r>
          </a:p>
          <a:p>
            <a:pPr>
              <a:lnSpc>
                <a:spcPct val="150000"/>
              </a:lnSpc>
            </a:pPr>
            <a:r>
              <a:rPr lang="en-US" altLang="ja-JP" sz="2400"/>
              <a:t>In addition, we could study inner part of neutron stars which</a:t>
            </a:r>
          </a:p>
          <a:p>
            <a:pPr>
              <a:lnSpc>
                <a:spcPct val="150000"/>
              </a:lnSpc>
            </a:pPr>
            <a:r>
              <a:rPr lang="en-US" altLang="ja-JP" sz="2400"/>
              <a:t>have been observed.  </a:t>
            </a:r>
            <a:endParaRPr lang="ja-JP"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E6DE1C88-2B67-8529-266D-6652CA60967F}"/>
              </a:ext>
            </a:extLst>
          </p:cNvPr>
          <p:cNvSpPr txBox="1">
            <a:spLocks noChangeArrowheads="1"/>
          </p:cNvSpPr>
          <p:nvPr/>
        </p:nvSpPr>
        <p:spPr bwMode="auto">
          <a:xfrm>
            <a:off x="323850" y="2781300"/>
            <a:ext cx="80645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For the study of </a:t>
            </a:r>
            <a:r>
              <a:rPr lang="en-US" altLang="ja-JP" sz="2000" b="1">
                <a:solidFill>
                  <a:srgbClr val="CC0000"/>
                </a:solidFill>
                <a:ea typeface="ＭＳ 明朝" panose="02020609040205080304" pitchFamily="17" charset="-128"/>
              </a:rPr>
              <a:t>Ξ</a:t>
            </a:r>
            <a:r>
              <a:rPr lang="en-US" altLang="ja-JP" sz="2400"/>
              <a:t>N interaction, it is important to study</a:t>
            </a:r>
          </a:p>
          <a:p>
            <a:pPr eaLnBrk="1" hangingPunct="1">
              <a:lnSpc>
                <a:spcPct val="130000"/>
              </a:lnSpc>
              <a:spcBef>
                <a:spcPct val="0"/>
              </a:spcBef>
              <a:buFontTx/>
              <a:buNone/>
            </a:pPr>
            <a:r>
              <a:rPr lang="en-US" altLang="ja-JP" sz="2400"/>
              <a:t>the structure of </a:t>
            </a:r>
            <a:r>
              <a:rPr lang="en-US" altLang="ja-JP" sz="2000" b="1">
                <a:solidFill>
                  <a:srgbClr val="CC0000"/>
                </a:solidFill>
                <a:ea typeface="ＭＳ 明朝" panose="02020609040205080304" pitchFamily="17" charset="-128"/>
              </a:rPr>
              <a:t>Ξ</a:t>
            </a:r>
            <a:r>
              <a:rPr lang="en-US" altLang="ja-JP" sz="2400"/>
              <a:t> hypernuclei.</a:t>
            </a:r>
          </a:p>
          <a:p>
            <a:pPr eaLnBrk="1" hangingPunct="1">
              <a:spcBef>
                <a:spcPct val="0"/>
              </a:spcBef>
              <a:buFontTx/>
              <a:buNone/>
            </a:pPr>
            <a:endParaRPr lang="en-US" altLang="ja-JP" sz="2400"/>
          </a:p>
          <a:p>
            <a:pPr eaLnBrk="1" hangingPunct="1">
              <a:spcBef>
                <a:spcPct val="0"/>
              </a:spcBef>
              <a:buFontTx/>
              <a:buNone/>
            </a:pPr>
            <a:r>
              <a:rPr lang="en-US" altLang="ja-JP" sz="2400"/>
              <a:t>However, so far there was no observed </a:t>
            </a:r>
            <a:r>
              <a:rPr lang="en-US" altLang="ja-JP" sz="2000" b="1">
                <a:solidFill>
                  <a:srgbClr val="CC0000"/>
                </a:solidFill>
                <a:ea typeface="ＭＳ 明朝" panose="02020609040205080304" pitchFamily="17" charset="-128"/>
              </a:rPr>
              <a:t>Ξ</a:t>
            </a:r>
            <a:r>
              <a:rPr lang="en-US" altLang="ja-JP" sz="2400"/>
              <a:t> hypernucleus.</a:t>
            </a:r>
          </a:p>
          <a:p>
            <a:pPr eaLnBrk="1" hangingPunct="1">
              <a:spcBef>
                <a:spcPct val="0"/>
              </a:spcBef>
              <a:buFontTx/>
              <a:buNone/>
            </a:pPr>
            <a:r>
              <a:rPr lang="en-US" altLang="ja-JP" sz="2400"/>
              <a:t>Therefore, we do not know that ΞN interaction is attractive or repulsive.</a:t>
            </a:r>
          </a:p>
          <a:p>
            <a:pPr eaLnBrk="1" hangingPunct="1">
              <a:spcBef>
                <a:spcPct val="0"/>
              </a:spcBef>
              <a:buFontTx/>
              <a:buNone/>
            </a:pPr>
            <a:endParaRPr lang="en-US" altLang="ja-JP" sz="2400"/>
          </a:p>
          <a:p>
            <a:pPr eaLnBrk="1" hangingPunct="1">
              <a:spcBef>
                <a:spcPct val="0"/>
              </a:spcBef>
              <a:buFontTx/>
              <a:buNone/>
            </a:pPr>
            <a:r>
              <a:rPr lang="en-US" altLang="ja-JP" sz="2400"/>
              <a:t>If we observe Ξ hypernuclei as bound states, we understand ΞN interaction should be attractive. Thus, we have been searching bound Ξ hypernclei experimentally.</a:t>
            </a:r>
          </a:p>
          <a:p>
            <a:pPr eaLnBrk="1" hangingPunct="1">
              <a:spcBef>
                <a:spcPct val="0"/>
              </a:spcBef>
              <a:buFontTx/>
              <a:buNone/>
            </a:pPr>
            <a:endParaRPr lang="en-US" altLang="ja-JP" sz="2400"/>
          </a:p>
          <a:p>
            <a:pPr eaLnBrk="1" hangingPunct="1">
              <a:spcBef>
                <a:spcPct val="0"/>
              </a:spcBef>
              <a:buFontTx/>
              <a:buNone/>
            </a:pPr>
            <a:endParaRPr lang="en-US" altLang="ja-JP" sz="2400"/>
          </a:p>
        </p:txBody>
      </p:sp>
      <p:sp>
        <p:nvSpPr>
          <p:cNvPr id="53251" name="Oval 3">
            <a:extLst>
              <a:ext uri="{FF2B5EF4-FFF2-40B4-BE49-F238E27FC236}">
                <a16:creationId xmlns:a16="http://schemas.microsoft.com/office/drawing/2014/main" id="{1664AFC6-D2BA-384C-AC0C-E855DD628202}"/>
              </a:ext>
            </a:extLst>
          </p:cNvPr>
          <p:cNvSpPr>
            <a:spLocks noChangeArrowheads="1"/>
          </p:cNvSpPr>
          <p:nvPr/>
        </p:nvSpPr>
        <p:spPr bwMode="auto">
          <a:xfrm>
            <a:off x="3346450" y="188913"/>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3252" name="Oval 4">
            <a:extLst>
              <a:ext uri="{FF2B5EF4-FFF2-40B4-BE49-F238E27FC236}">
                <a16:creationId xmlns:a16="http://schemas.microsoft.com/office/drawing/2014/main" id="{A4BAA3BD-23D3-A53A-EA61-39D4D24C4FEA}"/>
              </a:ext>
            </a:extLst>
          </p:cNvPr>
          <p:cNvSpPr>
            <a:spLocks noChangeArrowheads="1"/>
          </p:cNvSpPr>
          <p:nvPr/>
        </p:nvSpPr>
        <p:spPr bwMode="auto">
          <a:xfrm>
            <a:off x="4211638" y="333375"/>
            <a:ext cx="468312"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3253" name="Oval 5">
            <a:extLst>
              <a:ext uri="{FF2B5EF4-FFF2-40B4-BE49-F238E27FC236}">
                <a16:creationId xmlns:a16="http://schemas.microsoft.com/office/drawing/2014/main" id="{8C31ACD7-DAA0-9ABB-BDA4-1EDA13F185E8}"/>
              </a:ext>
            </a:extLst>
          </p:cNvPr>
          <p:cNvSpPr>
            <a:spLocks noChangeArrowheads="1"/>
          </p:cNvSpPr>
          <p:nvPr/>
        </p:nvSpPr>
        <p:spPr bwMode="auto">
          <a:xfrm>
            <a:off x="3779838" y="908050"/>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core</a:t>
            </a:r>
          </a:p>
          <a:p>
            <a:pPr algn="ctr" eaLnBrk="1" hangingPunct="1">
              <a:spcBef>
                <a:spcPct val="0"/>
              </a:spcBef>
              <a:buFontTx/>
              <a:buNone/>
            </a:pPr>
            <a:r>
              <a:rPr lang="en-US" altLang="ja-JP" sz="2400">
                <a:solidFill>
                  <a:schemeClr val="bg1"/>
                </a:solidFill>
              </a:rPr>
              <a:t>nucleus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3">
            <a:extLst>
              <a:ext uri="{FF2B5EF4-FFF2-40B4-BE49-F238E27FC236}">
                <a16:creationId xmlns:a16="http://schemas.microsoft.com/office/drawing/2014/main" id="{6A3D9696-11C6-1BF6-3758-71AA48029F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708275"/>
            <a:ext cx="65849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a:extLst>
              <a:ext uri="{FF2B5EF4-FFF2-40B4-BE49-F238E27FC236}">
                <a16:creationId xmlns:a16="http://schemas.microsoft.com/office/drawing/2014/main" id="{9706A1C1-A5DC-9D45-E8E0-22340060C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29749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テキスト ボックス 29">
            <a:extLst>
              <a:ext uri="{FF2B5EF4-FFF2-40B4-BE49-F238E27FC236}">
                <a16:creationId xmlns:a16="http://schemas.microsoft.com/office/drawing/2014/main" id="{E678C373-8849-0629-8C1D-015351F6D6F2}"/>
              </a:ext>
            </a:extLst>
          </p:cNvPr>
          <p:cNvSpPr txBox="1">
            <a:spLocks noChangeArrowheads="1"/>
          </p:cNvSpPr>
          <p:nvPr/>
        </p:nvSpPr>
        <p:spPr bwMode="auto">
          <a:xfrm>
            <a:off x="179388" y="260350"/>
            <a:ext cx="6837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The first measurement of bound Ξ hypernucleus,</a:t>
            </a:r>
          </a:p>
          <a:p>
            <a:pPr>
              <a:spcBef>
                <a:spcPct val="0"/>
              </a:spcBef>
              <a:buFontTx/>
              <a:buNone/>
            </a:pPr>
            <a:r>
              <a:rPr lang="en-US" altLang="ja-JP" sz="2400" baseline="30000"/>
              <a:t>14</a:t>
            </a:r>
            <a:r>
              <a:rPr lang="en-US" altLang="ja-JP" sz="2400"/>
              <a:t>N-Ξ.</a:t>
            </a:r>
            <a:endParaRPr lang="ja-JP" altLang="en-US" sz="2400"/>
          </a:p>
        </p:txBody>
      </p:sp>
      <p:sp>
        <p:nvSpPr>
          <p:cNvPr id="54277" name="Oval 3">
            <a:extLst>
              <a:ext uri="{FF2B5EF4-FFF2-40B4-BE49-F238E27FC236}">
                <a16:creationId xmlns:a16="http://schemas.microsoft.com/office/drawing/2014/main" id="{322C423E-BE0F-6ABC-0180-9C668AAA2E66}"/>
              </a:ext>
            </a:extLst>
          </p:cNvPr>
          <p:cNvSpPr>
            <a:spLocks noChangeArrowheads="1"/>
          </p:cNvSpPr>
          <p:nvPr/>
        </p:nvSpPr>
        <p:spPr bwMode="auto">
          <a:xfrm>
            <a:off x="5945188" y="3170238"/>
            <a:ext cx="2232025" cy="2195512"/>
          </a:xfrm>
          <a:prstGeom prst="ellipse">
            <a:avLst/>
          </a:prstGeom>
          <a:solidFill>
            <a:srgbClr val="FFFF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54278" name="Oval 4">
            <a:extLst>
              <a:ext uri="{FF2B5EF4-FFF2-40B4-BE49-F238E27FC236}">
                <a16:creationId xmlns:a16="http://schemas.microsoft.com/office/drawing/2014/main" id="{780D48DC-FDE3-732E-1E0C-46BCA11EC651}"/>
              </a:ext>
            </a:extLst>
          </p:cNvPr>
          <p:cNvSpPr>
            <a:spLocks noChangeArrowheads="1"/>
          </p:cNvSpPr>
          <p:nvPr/>
        </p:nvSpPr>
        <p:spPr bwMode="auto">
          <a:xfrm>
            <a:off x="6808788" y="3314700"/>
            <a:ext cx="4699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4279" name="Oval 5">
            <a:extLst>
              <a:ext uri="{FF2B5EF4-FFF2-40B4-BE49-F238E27FC236}">
                <a16:creationId xmlns:a16="http://schemas.microsoft.com/office/drawing/2014/main" id="{6C70D5FE-114E-82D2-400F-1E91D2947AB6}"/>
              </a:ext>
            </a:extLst>
          </p:cNvPr>
          <p:cNvSpPr>
            <a:spLocks noChangeArrowheads="1"/>
          </p:cNvSpPr>
          <p:nvPr/>
        </p:nvSpPr>
        <p:spPr bwMode="auto">
          <a:xfrm>
            <a:off x="6376988" y="3889375"/>
            <a:ext cx="1368425" cy="1368425"/>
          </a:xfrm>
          <a:prstGeom prst="ellipse">
            <a:avLst/>
          </a:prstGeom>
          <a:solidFill>
            <a:srgbClr val="008000">
              <a:alpha val="70195"/>
            </a:srgbClr>
          </a:solidFill>
          <a:ln w="9525">
            <a:solidFill>
              <a:srgbClr val="008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baseline="30000">
                <a:solidFill>
                  <a:schemeClr val="bg1"/>
                </a:solidFill>
              </a:rPr>
              <a:t>14</a:t>
            </a:r>
            <a:r>
              <a:rPr lang="en-US" altLang="ja-JP" sz="1800">
                <a:solidFill>
                  <a:schemeClr val="bg1"/>
                </a:solidFill>
              </a:rPr>
              <a:t>N</a:t>
            </a:r>
          </a:p>
        </p:txBody>
      </p:sp>
      <p:cxnSp>
        <p:nvCxnSpPr>
          <p:cNvPr id="34" name="直線コネクタ 33">
            <a:extLst>
              <a:ext uri="{FF2B5EF4-FFF2-40B4-BE49-F238E27FC236}">
                <a16:creationId xmlns:a16="http://schemas.microsoft.com/office/drawing/2014/main" id="{13B3CD3B-C124-8839-AD42-653381B88659}"/>
              </a:ext>
            </a:extLst>
          </p:cNvPr>
          <p:cNvCxnSpPr/>
          <p:nvPr/>
        </p:nvCxnSpPr>
        <p:spPr>
          <a:xfrm>
            <a:off x="6303963" y="13700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54281" name="テキスト ボックス 10">
            <a:extLst>
              <a:ext uri="{FF2B5EF4-FFF2-40B4-BE49-F238E27FC236}">
                <a16:creationId xmlns:a16="http://schemas.microsoft.com/office/drawing/2014/main" id="{E5D52A51-F0B3-D91B-3600-3CE1BD67C718}"/>
              </a:ext>
            </a:extLst>
          </p:cNvPr>
          <p:cNvSpPr txBox="1">
            <a:spLocks noChangeArrowheads="1"/>
          </p:cNvSpPr>
          <p:nvPr/>
        </p:nvSpPr>
        <p:spPr bwMode="auto">
          <a:xfrm>
            <a:off x="6875463" y="908050"/>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aseline="30000"/>
              <a:t>14</a:t>
            </a:r>
            <a:r>
              <a:rPr lang="en-US" altLang="ja-JP" sz="1800"/>
              <a:t>N-Ξ-</a:t>
            </a:r>
            <a:endParaRPr lang="ja-JP" altLang="en-US" sz="1800"/>
          </a:p>
        </p:txBody>
      </p:sp>
      <p:cxnSp>
        <p:nvCxnSpPr>
          <p:cNvPr id="36" name="直線コネクタ 35">
            <a:extLst>
              <a:ext uri="{FF2B5EF4-FFF2-40B4-BE49-F238E27FC236}">
                <a16:creationId xmlns:a16="http://schemas.microsoft.com/office/drawing/2014/main" id="{13AB0C35-F9B4-ECE4-015F-D0DEEA29FC25}"/>
              </a:ext>
            </a:extLst>
          </p:cNvPr>
          <p:cNvCxnSpPr/>
          <p:nvPr/>
        </p:nvCxnSpPr>
        <p:spPr>
          <a:xfrm>
            <a:off x="6808788" y="1946275"/>
            <a:ext cx="94615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4283" name="テキスト ボックス 13">
            <a:extLst>
              <a:ext uri="{FF2B5EF4-FFF2-40B4-BE49-F238E27FC236}">
                <a16:creationId xmlns:a16="http://schemas.microsoft.com/office/drawing/2014/main" id="{8342E72D-64A4-5010-6483-63713F0CF6DB}"/>
              </a:ext>
            </a:extLst>
          </p:cNvPr>
          <p:cNvSpPr txBox="1">
            <a:spLocks noChangeArrowheads="1"/>
          </p:cNvSpPr>
          <p:nvPr/>
        </p:nvSpPr>
        <p:spPr bwMode="auto">
          <a:xfrm>
            <a:off x="6110288" y="2028825"/>
            <a:ext cx="205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t>-1.03 ± 0.18 MeV</a:t>
            </a:r>
          </a:p>
          <a:p>
            <a:pPr>
              <a:spcBef>
                <a:spcPct val="0"/>
              </a:spcBef>
              <a:buFontTx/>
              <a:buNone/>
            </a:pPr>
            <a:r>
              <a:rPr lang="en-US" altLang="ja-JP" sz="1800" dirty="0"/>
              <a:t>        or</a:t>
            </a:r>
          </a:p>
          <a:p>
            <a:pPr>
              <a:spcBef>
                <a:spcPct val="0"/>
              </a:spcBef>
              <a:buFontTx/>
              <a:buNone/>
            </a:pPr>
            <a:r>
              <a:rPr lang="en-US" altLang="ja-JP" sz="1800" dirty="0"/>
              <a:t>-3.87 ± 0.21 MeV</a:t>
            </a:r>
            <a:endParaRPr lang="ja-JP" altLang="en-US" sz="1800" dirty="0"/>
          </a:p>
        </p:txBody>
      </p:sp>
      <p:sp>
        <p:nvSpPr>
          <p:cNvPr id="54284" name="テキスト ボックス 14">
            <a:extLst>
              <a:ext uri="{FF2B5EF4-FFF2-40B4-BE49-F238E27FC236}">
                <a16:creationId xmlns:a16="http://schemas.microsoft.com/office/drawing/2014/main" id="{602CF5C4-0AF3-3D58-B976-E18B9FBB325C}"/>
              </a:ext>
            </a:extLst>
          </p:cNvPr>
          <p:cNvSpPr txBox="1">
            <a:spLocks noChangeArrowheads="1"/>
          </p:cNvSpPr>
          <p:nvPr/>
        </p:nvSpPr>
        <p:spPr bwMode="auto">
          <a:xfrm>
            <a:off x="6040438" y="1357313"/>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sp>
        <p:nvSpPr>
          <p:cNvPr id="54285" name="テキスト ボックス 38">
            <a:extLst>
              <a:ext uri="{FF2B5EF4-FFF2-40B4-BE49-F238E27FC236}">
                <a16:creationId xmlns:a16="http://schemas.microsoft.com/office/drawing/2014/main" id="{BFBCF732-D79B-F747-38FA-7B0A1A1B48AB}"/>
              </a:ext>
            </a:extLst>
          </p:cNvPr>
          <p:cNvSpPr txBox="1">
            <a:spLocks noChangeArrowheads="1"/>
          </p:cNvSpPr>
          <p:nvPr/>
        </p:nvSpPr>
        <p:spPr bwMode="auto">
          <a:xfrm>
            <a:off x="5724525" y="5732463"/>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understood Ξ-nuclear</a:t>
            </a:r>
          </a:p>
          <a:p>
            <a:pPr>
              <a:spcBef>
                <a:spcPct val="0"/>
              </a:spcBef>
              <a:buFontTx/>
              <a:buNone/>
            </a:pPr>
            <a:r>
              <a:rPr lang="en-US" altLang="ja-JP" sz="1800"/>
              <a:t>potential should be attractive.</a:t>
            </a:r>
            <a:endParaRPr lang="ja-JP"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5">
            <a:extLst>
              <a:ext uri="{FF2B5EF4-FFF2-40B4-BE49-F238E27FC236}">
                <a16:creationId xmlns:a16="http://schemas.microsoft.com/office/drawing/2014/main" id="{F7E95BA3-3F8A-9949-57F5-E9523BBC8686}"/>
              </a:ext>
            </a:extLst>
          </p:cNvPr>
          <p:cNvSpPr txBox="1">
            <a:spLocks noChangeArrowheads="1"/>
          </p:cNvSpPr>
          <p:nvPr/>
        </p:nvSpPr>
        <p:spPr bwMode="auto">
          <a:xfrm>
            <a:off x="0" y="5589588"/>
            <a:ext cx="214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Slide by Nakazawa</a:t>
            </a:r>
            <a:endParaRPr lang="ja-JP" altLang="en-US" sz="1800"/>
          </a:p>
        </p:txBody>
      </p:sp>
      <p:sp>
        <p:nvSpPr>
          <p:cNvPr id="55299" name="テキスト ボックス 26">
            <a:extLst>
              <a:ext uri="{FF2B5EF4-FFF2-40B4-BE49-F238E27FC236}">
                <a16:creationId xmlns:a16="http://schemas.microsoft.com/office/drawing/2014/main" id="{2FEFC5FF-3AFE-45B3-2B0F-7E863BCD16DF}"/>
              </a:ext>
            </a:extLst>
          </p:cNvPr>
          <p:cNvSpPr txBox="1">
            <a:spLocks noChangeArrowheads="1"/>
          </p:cNvSpPr>
          <p:nvPr/>
        </p:nvSpPr>
        <p:spPr bwMode="auto">
          <a:xfrm>
            <a:off x="2555875" y="5589588"/>
            <a:ext cx="64563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After observation of Kiso event, they observed several </a:t>
            </a:r>
          </a:p>
          <a:p>
            <a:pPr>
              <a:spcBef>
                <a:spcPct val="0"/>
              </a:spcBef>
              <a:buFontTx/>
              <a:buNone/>
            </a:pPr>
            <a:r>
              <a:rPr lang="en-US" altLang="ja-JP" sz="2000"/>
              <a:t>events of </a:t>
            </a:r>
            <a:r>
              <a:rPr lang="en-US" altLang="ja-JP" sz="2000" baseline="30000"/>
              <a:t>14</a:t>
            </a:r>
            <a:r>
              <a:rPr lang="en-US" altLang="ja-JP" sz="2000"/>
              <a:t>N-Ξ hypernucleus.</a:t>
            </a:r>
          </a:p>
          <a:p>
            <a:pPr>
              <a:spcBef>
                <a:spcPct val="0"/>
              </a:spcBef>
              <a:buFontTx/>
              <a:buNone/>
            </a:pPr>
            <a:r>
              <a:rPr lang="en-US" altLang="ja-JP" sz="2000"/>
              <a:t>Some are observed as excited state and</a:t>
            </a:r>
          </a:p>
          <a:p>
            <a:pPr>
              <a:spcBef>
                <a:spcPct val="0"/>
              </a:spcBef>
              <a:buFontTx/>
              <a:buNone/>
            </a:pPr>
            <a:r>
              <a:rPr lang="en-US" altLang="ja-JP" sz="2000"/>
              <a:t>some are observed as ground state. </a:t>
            </a:r>
            <a:endParaRPr lang="en-US" altLang="ja-JP" sz="2400"/>
          </a:p>
          <a:p>
            <a:pPr>
              <a:spcBef>
                <a:spcPct val="0"/>
              </a:spcBef>
              <a:buFontTx/>
              <a:buNone/>
            </a:pPr>
            <a:endParaRPr lang="ja-JP" altLang="en-US" sz="2400"/>
          </a:p>
        </p:txBody>
      </p:sp>
      <p:pic>
        <p:nvPicPr>
          <p:cNvPr id="55300" name="Picture 5">
            <a:extLst>
              <a:ext uri="{FF2B5EF4-FFF2-40B4-BE49-F238E27FC236}">
                <a16:creationId xmlns:a16="http://schemas.microsoft.com/office/drawing/2014/main" id="{B400FFA0-FE6B-1568-ED96-06D2FB238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74771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a:extLst>
              <a:ext uri="{FF2B5EF4-FFF2-40B4-BE49-F238E27FC236}">
                <a16:creationId xmlns:a16="http://schemas.microsoft.com/office/drawing/2014/main" id="{1E7C3DAB-4577-DC1C-B6FA-8530E13F94EB}"/>
              </a:ext>
            </a:extLst>
          </p:cNvPr>
          <p:cNvSpPr txBox="1">
            <a:spLocks noChangeArrowheads="1"/>
          </p:cNvSpPr>
          <p:nvPr/>
        </p:nvSpPr>
        <p:spPr bwMode="auto">
          <a:xfrm>
            <a:off x="1468438" y="787400"/>
            <a:ext cx="81438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t>ΞN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6323" name="Text Box 8">
            <a:extLst>
              <a:ext uri="{FF2B5EF4-FFF2-40B4-BE49-F238E27FC236}">
                <a16:creationId xmlns:a16="http://schemas.microsoft.com/office/drawing/2014/main" id="{0494A713-737E-5925-5DC0-47F7B0772FC3}"/>
              </a:ext>
            </a:extLst>
          </p:cNvPr>
          <p:cNvSpPr txBox="1">
            <a:spLocks noChangeArrowheads="1"/>
          </p:cNvSpPr>
          <p:nvPr/>
        </p:nvSpPr>
        <p:spPr bwMode="auto">
          <a:xfrm>
            <a:off x="3213100" y="2764801"/>
            <a:ext cx="5103812" cy="18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solidFill>
                  <a:srgbClr val="000099"/>
                </a:solidFill>
              </a:rPr>
              <a:t>Because,</a:t>
            </a:r>
          </a:p>
          <a:p>
            <a:pPr eaLnBrk="1" hangingPunct="1">
              <a:lnSpc>
                <a:spcPct val="120000"/>
              </a:lnSpc>
              <a:spcBef>
                <a:spcPct val="0"/>
              </a:spcBef>
              <a:buFontTx/>
              <a:buNone/>
            </a:pPr>
            <a:r>
              <a:rPr lang="en-US" altLang="ja-JP" sz="2400" dirty="0">
                <a:solidFill>
                  <a:srgbClr val="000099"/>
                </a:solidFill>
              </a:rPr>
              <a:t>All of the terms contribute to binding energy of  </a:t>
            </a:r>
            <a:r>
              <a:rPr lang="en-US" altLang="ja-JP" sz="2400" baseline="30000" dirty="0">
                <a:solidFill>
                  <a:srgbClr val="CC0000"/>
                </a:solidFill>
              </a:rPr>
              <a:t>15</a:t>
            </a:r>
            <a:r>
              <a:rPr lang="en-US" altLang="ja-JP" sz="2400" baseline="-25000" dirty="0">
                <a:solidFill>
                  <a:srgbClr val="CC0000"/>
                </a:solidFill>
              </a:rPr>
              <a:t>Ξ</a:t>
            </a:r>
            <a:r>
              <a:rPr lang="en-US" altLang="ja-JP" sz="2400" dirty="0">
                <a:solidFill>
                  <a:srgbClr val="CC0000"/>
                </a:solidFill>
              </a:rPr>
              <a:t>C</a:t>
            </a:r>
            <a:r>
              <a:rPr lang="en-US" altLang="ja-JP" sz="2400" dirty="0">
                <a:solidFill>
                  <a:srgbClr val="000099"/>
                </a:solidFill>
              </a:rPr>
              <a:t> (</a:t>
            </a:r>
            <a:r>
              <a:rPr lang="en-US" altLang="ja-JP" sz="2400" baseline="30000" dirty="0">
                <a:solidFill>
                  <a:srgbClr val="000099"/>
                </a:solidFill>
              </a:rPr>
              <a:t>14</a:t>
            </a:r>
            <a:r>
              <a:rPr lang="en-US" altLang="ja-JP" sz="2400" dirty="0">
                <a:solidFill>
                  <a:srgbClr val="000099"/>
                </a:solidFill>
              </a:rPr>
              <a:t>N is not spin-, isospin- saturated).</a:t>
            </a:r>
          </a:p>
        </p:txBody>
      </p:sp>
      <p:sp>
        <p:nvSpPr>
          <p:cNvPr id="76810" name="Text Box 10">
            <a:extLst>
              <a:ext uri="{FF2B5EF4-FFF2-40B4-BE49-F238E27FC236}">
                <a16:creationId xmlns:a16="http://schemas.microsoft.com/office/drawing/2014/main" id="{0D455801-91B1-150C-9647-A96E84152A98}"/>
              </a:ext>
            </a:extLst>
          </p:cNvPr>
          <p:cNvSpPr txBox="1">
            <a:spLocks noChangeArrowheads="1"/>
          </p:cNvSpPr>
          <p:nvPr/>
        </p:nvSpPr>
        <p:spPr bwMode="auto">
          <a:xfrm>
            <a:off x="3563938" y="1700213"/>
            <a:ext cx="5265737" cy="9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dirty="0"/>
              <a:t>By observation of  </a:t>
            </a:r>
            <a:r>
              <a:rPr lang="en-US" altLang="ja-JP" sz="2400" baseline="30000" dirty="0"/>
              <a:t>15</a:t>
            </a:r>
            <a:r>
              <a:rPr lang="en-US" altLang="ja-JP" sz="2400" baseline="-25000" dirty="0"/>
              <a:t>Ξ</a:t>
            </a:r>
            <a:r>
              <a:rPr lang="en-US" altLang="ja-JP" sz="2400" dirty="0"/>
              <a:t>C(</a:t>
            </a:r>
            <a:r>
              <a:rPr lang="en-US" altLang="ja-JP" sz="2400" baseline="30000" dirty="0"/>
              <a:t>14</a:t>
            </a:r>
            <a:r>
              <a:rPr lang="en-US" altLang="ja-JP" sz="2400" dirty="0"/>
              <a:t>N-Ξ), we find that </a:t>
            </a:r>
            <a:r>
              <a:rPr lang="en-US" altLang="ja-JP" sz="2400" dirty="0">
                <a:solidFill>
                  <a:srgbClr val="CC0000"/>
                </a:solidFill>
              </a:rPr>
              <a:t> V</a:t>
            </a:r>
            <a:r>
              <a:rPr lang="en-US" altLang="ja-JP" sz="2400" baseline="-25000" dirty="0">
                <a:solidFill>
                  <a:srgbClr val="CC0000"/>
                </a:solidFill>
                <a:ea typeface="ＭＳ 明朝" panose="02020609040205080304" pitchFamily="17" charset="-128"/>
              </a:rPr>
              <a:t>Ξ</a:t>
            </a:r>
            <a:r>
              <a:rPr lang="en-US" altLang="ja-JP" sz="2400" b="1" baseline="-25000" dirty="0">
                <a:solidFill>
                  <a:srgbClr val="CC0000"/>
                </a:solidFill>
              </a:rPr>
              <a:t>N</a:t>
            </a:r>
            <a:r>
              <a:rPr lang="ja-JP" altLang="en-US" sz="2400" dirty="0"/>
              <a:t>　</a:t>
            </a:r>
            <a:r>
              <a:rPr lang="en-US" altLang="ja-JP" sz="2400" dirty="0"/>
              <a:t>itself  is attractive. </a:t>
            </a:r>
          </a:p>
        </p:txBody>
      </p:sp>
      <p:sp>
        <p:nvSpPr>
          <p:cNvPr id="76811" name="Text Box 11">
            <a:extLst>
              <a:ext uri="{FF2B5EF4-FFF2-40B4-BE49-F238E27FC236}">
                <a16:creationId xmlns:a16="http://schemas.microsoft.com/office/drawing/2014/main" id="{0A0DD4BE-43AF-438B-5675-0DDE053B2BA4}"/>
              </a:ext>
            </a:extLst>
          </p:cNvPr>
          <p:cNvSpPr txBox="1">
            <a:spLocks noChangeArrowheads="1"/>
          </p:cNvSpPr>
          <p:nvPr/>
        </p:nvSpPr>
        <p:spPr bwMode="auto">
          <a:xfrm>
            <a:off x="3234360" y="4622800"/>
            <a:ext cx="5130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99"/>
                </a:solidFill>
              </a:rPr>
              <a:t>Next,</a:t>
            </a:r>
          </a:p>
          <a:p>
            <a:pPr eaLnBrk="1" hangingPunct="1">
              <a:lnSpc>
                <a:spcPct val="120000"/>
              </a:lnSpc>
              <a:spcBef>
                <a:spcPct val="0"/>
              </a:spcBef>
              <a:buFontTx/>
              <a:buNone/>
            </a:pPr>
            <a:r>
              <a:rPr lang="en-US" altLang="ja-JP" sz="2400" dirty="0">
                <a:solidFill>
                  <a:srgbClr val="000099"/>
                </a:solidFill>
              </a:rPr>
              <a:t>we  want to know desirable strength of </a:t>
            </a:r>
            <a:r>
              <a:rPr lang="en-US" altLang="ja-JP" sz="2800" dirty="0">
                <a:solidFill>
                  <a:srgbClr val="CC0000"/>
                </a:solidFill>
              </a:rPr>
              <a:t>V</a:t>
            </a:r>
            <a:r>
              <a:rPr lang="en-US" altLang="ja-JP" sz="2800" b="1" baseline="-25000" dirty="0">
                <a:solidFill>
                  <a:srgbClr val="CC0000"/>
                </a:solidFill>
              </a:rPr>
              <a:t>0</a:t>
            </a:r>
            <a:r>
              <a:rPr lang="en-US" altLang="ja-JP" sz="2800" baseline="-25000" dirty="0">
                <a:solidFill>
                  <a:srgbClr val="CC0000"/>
                </a:solidFill>
              </a:rPr>
              <a:t>, </a:t>
            </a:r>
            <a:r>
              <a:rPr lang="en-US" altLang="ja-JP" sz="2400" dirty="0">
                <a:solidFill>
                  <a:srgbClr val="000099"/>
                </a:solidFill>
              </a:rPr>
              <a:t>the spin-,isospin-independent term.</a:t>
            </a:r>
          </a:p>
          <a:p>
            <a:pPr eaLnBrk="1" hangingPunct="1">
              <a:spcBef>
                <a:spcPct val="0"/>
              </a:spcBef>
              <a:buFontTx/>
              <a:buNone/>
            </a:pPr>
            <a:endParaRPr lang="en-US" altLang="ja-JP" sz="2400" dirty="0">
              <a:solidFill>
                <a:srgbClr val="000099"/>
              </a:solidFill>
            </a:endParaRPr>
          </a:p>
        </p:txBody>
      </p:sp>
      <p:sp>
        <p:nvSpPr>
          <p:cNvPr id="56326" name="Rectangle 15">
            <a:extLst>
              <a:ext uri="{FF2B5EF4-FFF2-40B4-BE49-F238E27FC236}">
                <a16:creationId xmlns:a16="http://schemas.microsoft.com/office/drawing/2014/main" id="{EA048872-64BD-A936-6D26-6A62D60CBF49}"/>
              </a:ext>
            </a:extLst>
          </p:cNvPr>
          <p:cNvSpPr>
            <a:spLocks noChangeArrowheads="1"/>
          </p:cNvSpPr>
          <p:nvPr/>
        </p:nvSpPr>
        <p:spPr bwMode="auto">
          <a:xfrm>
            <a:off x="1439863" y="571500"/>
            <a:ext cx="6877050"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6816" name="Rectangle 16">
            <a:extLst>
              <a:ext uri="{FF2B5EF4-FFF2-40B4-BE49-F238E27FC236}">
                <a16:creationId xmlns:a16="http://schemas.microsoft.com/office/drawing/2014/main" id="{CCCC64A1-376B-7F5B-9C33-1D8EF65DEB88}"/>
              </a:ext>
            </a:extLst>
          </p:cNvPr>
          <p:cNvSpPr>
            <a:spLocks noChangeArrowheads="1"/>
          </p:cNvSpPr>
          <p:nvPr/>
        </p:nvSpPr>
        <p:spPr bwMode="auto">
          <a:xfrm>
            <a:off x="2339975" y="692150"/>
            <a:ext cx="323850" cy="647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28" name="Oval 21">
            <a:extLst>
              <a:ext uri="{FF2B5EF4-FFF2-40B4-BE49-F238E27FC236}">
                <a16:creationId xmlns:a16="http://schemas.microsoft.com/office/drawing/2014/main" id="{6E5576E7-A544-AE0A-E904-D43E1E183FBD}"/>
              </a:ext>
            </a:extLst>
          </p:cNvPr>
          <p:cNvSpPr>
            <a:spLocks noChangeArrowheads="1"/>
          </p:cNvSpPr>
          <p:nvPr/>
        </p:nvSpPr>
        <p:spPr bwMode="auto">
          <a:xfrm>
            <a:off x="827088" y="1939925"/>
            <a:ext cx="768350"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29" name="Oval 21">
            <a:extLst>
              <a:ext uri="{FF2B5EF4-FFF2-40B4-BE49-F238E27FC236}">
                <a16:creationId xmlns:a16="http://schemas.microsoft.com/office/drawing/2014/main" id="{94B0B3C0-20D4-DC40-EA2C-248981A3728C}"/>
              </a:ext>
            </a:extLst>
          </p:cNvPr>
          <p:cNvSpPr>
            <a:spLocks noChangeArrowheads="1"/>
          </p:cNvSpPr>
          <p:nvPr/>
        </p:nvSpPr>
        <p:spPr bwMode="auto">
          <a:xfrm>
            <a:off x="1704975" y="1979613"/>
            <a:ext cx="706438"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6330" name="Oval 21">
            <a:extLst>
              <a:ext uri="{FF2B5EF4-FFF2-40B4-BE49-F238E27FC236}">
                <a16:creationId xmlns:a16="http://schemas.microsoft.com/office/drawing/2014/main" id="{1D6AA8F9-8751-76DC-6DE6-CCB1DBE4BDD2}"/>
              </a:ext>
            </a:extLst>
          </p:cNvPr>
          <p:cNvSpPr>
            <a:spLocks noChangeArrowheads="1"/>
          </p:cNvSpPr>
          <p:nvPr/>
        </p:nvSpPr>
        <p:spPr bwMode="auto">
          <a:xfrm>
            <a:off x="827088" y="2820988"/>
            <a:ext cx="869950"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3" name="円/楕円 2">
            <a:extLst>
              <a:ext uri="{FF2B5EF4-FFF2-40B4-BE49-F238E27FC236}">
                <a16:creationId xmlns:a16="http://schemas.microsoft.com/office/drawing/2014/main" id="{B5328737-61C0-3D76-BF86-59ACD5C1C667}"/>
              </a:ext>
            </a:extLst>
          </p:cNvPr>
          <p:cNvSpPr/>
          <p:nvPr/>
        </p:nvSpPr>
        <p:spPr>
          <a:xfrm>
            <a:off x="1722438" y="2868613"/>
            <a:ext cx="546100" cy="6572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d</a:t>
            </a:r>
            <a:endParaRPr lang="ja-JP" altLang="en-US" sz="2400" dirty="0">
              <a:solidFill>
                <a:schemeClr val="tx1"/>
              </a:solidFill>
            </a:endParaRPr>
          </a:p>
        </p:txBody>
      </p:sp>
      <p:sp>
        <p:nvSpPr>
          <p:cNvPr id="56332" name="Oval 17">
            <a:extLst>
              <a:ext uri="{FF2B5EF4-FFF2-40B4-BE49-F238E27FC236}">
                <a16:creationId xmlns:a16="http://schemas.microsoft.com/office/drawing/2014/main" id="{5C355D5C-D34C-8FDC-598A-3A9E8625DCCB}"/>
              </a:ext>
            </a:extLst>
          </p:cNvPr>
          <p:cNvSpPr>
            <a:spLocks noChangeArrowheads="1"/>
          </p:cNvSpPr>
          <p:nvPr/>
        </p:nvSpPr>
        <p:spPr bwMode="auto">
          <a:xfrm>
            <a:off x="539750" y="1628775"/>
            <a:ext cx="2232025" cy="2195513"/>
          </a:xfrm>
          <a:prstGeom prst="ellipse">
            <a:avLst/>
          </a:prstGeom>
          <a:solidFill>
            <a:srgbClr val="FFFF00">
              <a:alpha val="30980"/>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6333" name="テキスト ボックス 3">
            <a:extLst>
              <a:ext uri="{FF2B5EF4-FFF2-40B4-BE49-F238E27FC236}">
                <a16:creationId xmlns:a16="http://schemas.microsoft.com/office/drawing/2014/main" id="{EFD1406E-3AEF-8A42-AE83-D2205AEE2008}"/>
              </a:ext>
            </a:extLst>
          </p:cNvPr>
          <p:cNvSpPr txBox="1">
            <a:spLocks noChangeArrowheads="1"/>
          </p:cNvSpPr>
          <p:nvPr/>
        </p:nvSpPr>
        <p:spPr bwMode="auto">
          <a:xfrm>
            <a:off x="2447925" y="1708150"/>
            <a:ext cx="86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15</a:t>
            </a:r>
            <a:r>
              <a:rPr lang="en-US" altLang="ja-JP" sz="2800" baseline="-25000"/>
              <a:t>Ξ</a:t>
            </a:r>
            <a:r>
              <a:rPr lang="en-US" altLang="ja-JP" sz="2800"/>
              <a:t>C</a:t>
            </a:r>
            <a:endParaRPr lang="ja-JP" altLang="en-US" sz="2800"/>
          </a:p>
        </p:txBody>
      </p:sp>
      <p:sp>
        <p:nvSpPr>
          <p:cNvPr id="2" name="Oval 7">
            <a:extLst>
              <a:ext uri="{FF2B5EF4-FFF2-40B4-BE49-F238E27FC236}">
                <a16:creationId xmlns:a16="http://schemas.microsoft.com/office/drawing/2014/main" id="{4D27EBAA-181C-A836-676E-EAFA96FE5AD8}"/>
              </a:ext>
            </a:extLst>
          </p:cNvPr>
          <p:cNvSpPr>
            <a:spLocks noChangeArrowheads="1"/>
          </p:cNvSpPr>
          <p:nvPr/>
        </p:nvSpPr>
        <p:spPr bwMode="auto">
          <a:xfrm>
            <a:off x="2381250" y="2634892"/>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a:extLst>
              <a:ext uri="{FF2B5EF4-FFF2-40B4-BE49-F238E27FC236}">
                <a16:creationId xmlns:a16="http://schemas.microsoft.com/office/drawing/2014/main" id="{8D70F827-282E-63CC-2223-24B3326F1E0A}"/>
              </a:ext>
            </a:extLst>
          </p:cNvPr>
          <p:cNvSpPr>
            <a:spLocks noChangeArrowheads="1"/>
          </p:cNvSpPr>
          <p:nvPr/>
        </p:nvSpPr>
        <p:spPr bwMode="auto">
          <a:xfrm>
            <a:off x="4500563" y="2636838"/>
            <a:ext cx="1943100" cy="2195512"/>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1" name="Oval 3">
            <a:extLst>
              <a:ext uri="{FF2B5EF4-FFF2-40B4-BE49-F238E27FC236}">
                <a16:creationId xmlns:a16="http://schemas.microsoft.com/office/drawing/2014/main" id="{71424407-0637-257C-BA67-D54CDC447C17}"/>
              </a:ext>
            </a:extLst>
          </p:cNvPr>
          <p:cNvSpPr>
            <a:spLocks noChangeArrowheads="1"/>
          </p:cNvSpPr>
          <p:nvPr/>
        </p:nvSpPr>
        <p:spPr bwMode="auto">
          <a:xfrm>
            <a:off x="5094288" y="2852738"/>
            <a:ext cx="468312"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ゴシック" panose="020B0609070205080204" pitchFamily="49" charset="-128"/>
            </a:endParaRPr>
          </a:p>
        </p:txBody>
      </p:sp>
      <p:sp>
        <p:nvSpPr>
          <p:cNvPr id="58372" name="Oval 4">
            <a:extLst>
              <a:ext uri="{FF2B5EF4-FFF2-40B4-BE49-F238E27FC236}">
                <a16:creationId xmlns:a16="http://schemas.microsoft.com/office/drawing/2014/main" id="{8C46DEF5-98CE-D1ED-3A71-9CF945C46DF1}"/>
              </a:ext>
            </a:extLst>
          </p:cNvPr>
          <p:cNvSpPr>
            <a:spLocks noChangeArrowheads="1"/>
          </p:cNvSpPr>
          <p:nvPr/>
        </p:nvSpPr>
        <p:spPr bwMode="auto">
          <a:xfrm>
            <a:off x="4643438" y="3644900"/>
            <a:ext cx="711200" cy="792163"/>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3" name="Oval 5">
            <a:extLst>
              <a:ext uri="{FF2B5EF4-FFF2-40B4-BE49-F238E27FC236}">
                <a16:creationId xmlns:a16="http://schemas.microsoft.com/office/drawing/2014/main" id="{B93FDB82-0DB5-3C43-AA35-DE243C565B21}"/>
              </a:ext>
            </a:extLst>
          </p:cNvPr>
          <p:cNvSpPr>
            <a:spLocks noChangeArrowheads="1"/>
          </p:cNvSpPr>
          <p:nvPr/>
        </p:nvSpPr>
        <p:spPr bwMode="auto">
          <a:xfrm>
            <a:off x="5580063" y="3644900"/>
            <a:ext cx="720725" cy="792163"/>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4" name="Oval 6">
            <a:extLst>
              <a:ext uri="{FF2B5EF4-FFF2-40B4-BE49-F238E27FC236}">
                <a16:creationId xmlns:a16="http://schemas.microsoft.com/office/drawing/2014/main" id="{B1D05898-3FE0-1FC2-E1E2-88AEC98C2F32}"/>
              </a:ext>
            </a:extLst>
          </p:cNvPr>
          <p:cNvSpPr>
            <a:spLocks noChangeArrowheads="1"/>
          </p:cNvSpPr>
          <p:nvPr/>
        </p:nvSpPr>
        <p:spPr bwMode="auto">
          <a:xfrm>
            <a:off x="6732588" y="2781300"/>
            <a:ext cx="1511300" cy="1871663"/>
          </a:xfrm>
          <a:prstGeom prst="ellipse">
            <a:avLst/>
          </a:prstGeom>
          <a:solidFill>
            <a:srgbClr val="FFFF00">
              <a:alpha val="32941"/>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75" name="Oval 7">
            <a:extLst>
              <a:ext uri="{FF2B5EF4-FFF2-40B4-BE49-F238E27FC236}">
                <a16:creationId xmlns:a16="http://schemas.microsoft.com/office/drawing/2014/main" id="{860D09DC-CA05-E683-BEEC-CE02E5C4081F}"/>
              </a:ext>
            </a:extLst>
          </p:cNvPr>
          <p:cNvSpPr>
            <a:spLocks noChangeArrowheads="1"/>
          </p:cNvSpPr>
          <p:nvPr/>
        </p:nvSpPr>
        <p:spPr bwMode="auto">
          <a:xfrm>
            <a:off x="7216775" y="2997200"/>
            <a:ext cx="379413"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ea typeface="ＭＳ 明朝" panose="02020609040205080304" pitchFamily="17" charset="-128"/>
              </a:rPr>
              <a:t>-</a:t>
            </a:r>
          </a:p>
        </p:txBody>
      </p:sp>
      <p:sp>
        <p:nvSpPr>
          <p:cNvPr id="58376" name="Oval 8">
            <a:extLst>
              <a:ext uri="{FF2B5EF4-FFF2-40B4-BE49-F238E27FC236}">
                <a16:creationId xmlns:a16="http://schemas.microsoft.com/office/drawing/2014/main" id="{89130A9F-491A-0212-49D9-C50F52E3D144}"/>
              </a:ext>
            </a:extLst>
          </p:cNvPr>
          <p:cNvSpPr>
            <a:spLocks noChangeArrowheads="1"/>
          </p:cNvSpPr>
          <p:nvPr/>
        </p:nvSpPr>
        <p:spPr bwMode="auto">
          <a:xfrm>
            <a:off x="7110413" y="3716338"/>
            <a:ext cx="701675"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58377" name="Text Box 9">
            <a:extLst>
              <a:ext uri="{FF2B5EF4-FFF2-40B4-BE49-F238E27FC236}">
                <a16:creationId xmlns:a16="http://schemas.microsoft.com/office/drawing/2014/main" id="{2F0B76C1-9057-4FC9-90CE-BAD597778A7C}"/>
              </a:ext>
            </a:extLst>
          </p:cNvPr>
          <p:cNvSpPr txBox="1">
            <a:spLocks noChangeArrowheads="1"/>
          </p:cNvSpPr>
          <p:nvPr/>
        </p:nvSpPr>
        <p:spPr bwMode="auto">
          <a:xfrm>
            <a:off x="1439863" y="1196975"/>
            <a:ext cx="64579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In order to obtain useful information about </a:t>
            </a:r>
            <a:r>
              <a:rPr lang="en-US" altLang="ja-JP" sz="2400">
                <a:solidFill>
                  <a:srgbClr val="CC0000"/>
                </a:solidFill>
              </a:rPr>
              <a:t>V</a:t>
            </a:r>
            <a:r>
              <a:rPr lang="en-US" altLang="ja-JP" sz="2400" b="1" baseline="-25000">
                <a:solidFill>
                  <a:srgbClr val="CC0000"/>
                </a:solidFill>
              </a:rPr>
              <a:t>0</a:t>
            </a:r>
            <a:r>
              <a:rPr lang="en-US" altLang="ja-JP" sz="2400">
                <a:solidFill>
                  <a:srgbClr val="000099"/>
                </a:solidFill>
              </a:rPr>
              <a:t>, </a:t>
            </a:r>
          </a:p>
          <a:p>
            <a:pPr eaLnBrk="1" hangingPunct="1">
              <a:lnSpc>
                <a:spcPct val="130000"/>
              </a:lnSpc>
              <a:spcBef>
                <a:spcPct val="0"/>
              </a:spcBef>
              <a:buFontTx/>
              <a:buNone/>
            </a:pPr>
            <a:r>
              <a:rPr lang="en-US" altLang="ja-JP" sz="2400">
                <a:solidFill>
                  <a:srgbClr val="000099"/>
                </a:solidFill>
              </a:rPr>
              <a:t>the following systems are suited, because</a:t>
            </a:r>
          </a:p>
        </p:txBody>
      </p:sp>
      <p:sp>
        <p:nvSpPr>
          <p:cNvPr id="78858" name="Text Box 10">
            <a:extLst>
              <a:ext uri="{FF2B5EF4-FFF2-40B4-BE49-F238E27FC236}">
                <a16:creationId xmlns:a16="http://schemas.microsoft.com/office/drawing/2014/main" id="{278E3064-A7EC-299C-E6D9-064900FC544E}"/>
              </a:ext>
            </a:extLst>
          </p:cNvPr>
          <p:cNvSpPr txBox="1">
            <a:spLocks noChangeArrowheads="1"/>
          </p:cNvSpPr>
          <p:nvPr/>
        </p:nvSpPr>
        <p:spPr bwMode="auto">
          <a:xfrm>
            <a:off x="1439863" y="2276475"/>
            <a:ext cx="342106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the</a:t>
            </a:r>
            <a:r>
              <a:rPr lang="en-US" altLang="ja-JP" sz="1800" b="1"/>
              <a:t> (</a:t>
            </a:r>
            <a:r>
              <a:rPr lang="en-US" altLang="ja-JP" sz="1800" b="1">
                <a:solidFill>
                  <a:srgbClr val="CC0000"/>
                </a:solidFill>
              </a:rPr>
              <a:t>σ</a:t>
            </a:r>
            <a:r>
              <a:rPr lang="ja-JP" altLang="en-US" sz="2000">
                <a:solidFill>
                  <a:srgbClr val="CC0000"/>
                </a:solidFill>
              </a:rPr>
              <a:t>・</a:t>
            </a:r>
            <a:r>
              <a:rPr lang="en-US" altLang="ja-JP" sz="1800" b="1">
                <a:solidFill>
                  <a:srgbClr val="CC0000"/>
                </a:solidFill>
              </a:rPr>
              <a:t>σ)</a:t>
            </a:r>
            <a:r>
              <a:rPr lang="en-US" altLang="ja-JP" sz="2000">
                <a:solidFill>
                  <a:srgbClr val="000099"/>
                </a:solidFill>
              </a:rPr>
              <a:t>,</a:t>
            </a:r>
            <a:r>
              <a:rPr lang="en-US" altLang="ja-JP" sz="2000">
                <a:solidFill>
                  <a:srgbClr val="CC0000"/>
                </a:solidFill>
              </a:rPr>
              <a:t>  (</a:t>
            </a:r>
            <a:r>
              <a:rPr lang="en-US" altLang="ja-JP" sz="1800" b="1">
                <a:solidFill>
                  <a:srgbClr val="CC0000"/>
                </a:solidFill>
              </a:rPr>
              <a:t>τ</a:t>
            </a:r>
            <a:r>
              <a:rPr lang="ja-JP" altLang="en-US" sz="2000">
                <a:solidFill>
                  <a:srgbClr val="CC0000"/>
                </a:solidFill>
              </a:rPr>
              <a:t>・</a:t>
            </a:r>
            <a:r>
              <a:rPr lang="en-US" altLang="ja-JP" sz="1800" b="1">
                <a:solidFill>
                  <a:srgbClr val="CC0000"/>
                </a:solidFill>
              </a:rPr>
              <a:t>τ) </a:t>
            </a:r>
            <a:r>
              <a:rPr lang="en-US" altLang="ja-JP" sz="2400"/>
              <a:t>and</a:t>
            </a:r>
            <a:r>
              <a:rPr lang="en-US" altLang="ja-JP" sz="2400" b="1"/>
              <a:t> </a:t>
            </a:r>
          </a:p>
          <a:p>
            <a:pPr eaLnBrk="1" hangingPunct="1">
              <a:lnSpc>
                <a:spcPct val="120000"/>
              </a:lnSpc>
              <a:spcBef>
                <a:spcPct val="0"/>
              </a:spcBef>
              <a:buFontTx/>
              <a:buNone/>
            </a:pPr>
            <a:r>
              <a:rPr lang="en-US" altLang="ja-JP" sz="2000">
                <a:solidFill>
                  <a:srgbClr val="CC0000"/>
                </a:solidFill>
              </a:rPr>
              <a:t>(</a:t>
            </a:r>
            <a:r>
              <a:rPr lang="en-US" altLang="ja-JP" sz="2000" b="1">
                <a:solidFill>
                  <a:srgbClr val="CC0000"/>
                </a:solidFill>
              </a:rPr>
              <a:t>σ</a:t>
            </a:r>
            <a:r>
              <a:rPr lang="ja-JP" altLang="en-US" sz="2000">
                <a:solidFill>
                  <a:srgbClr val="CC0000"/>
                </a:solidFill>
              </a:rPr>
              <a:t>・</a:t>
            </a:r>
            <a:r>
              <a:rPr lang="en-US" altLang="ja-JP" sz="2000" b="1">
                <a:solidFill>
                  <a:srgbClr val="CC0000"/>
                </a:solidFill>
              </a:rPr>
              <a:t>σ</a:t>
            </a:r>
            <a:r>
              <a:rPr lang="en-US" altLang="ja-JP" sz="2000">
                <a:solidFill>
                  <a:srgbClr val="CC0000"/>
                </a:solidFill>
              </a:rPr>
              <a:t>) (</a:t>
            </a:r>
            <a:r>
              <a:rPr lang="en-US" altLang="ja-JP" sz="2000" b="1">
                <a:solidFill>
                  <a:srgbClr val="CC0000"/>
                </a:solidFill>
              </a:rPr>
              <a:t>τ</a:t>
            </a:r>
            <a:r>
              <a:rPr lang="ja-JP" altLang="en-US" sz="2000">
                <a:solidFill>
                  <a:srgbClr val="CC0000"/>
                </a:solidFill>
              </a:rPr>
              <a:t>・</a:t>
            </a:r>
            <a:r>
              <a:rPr lang="en-US" altLang="ja-JP" sz="2000" b="1">
                <a:solidFill>
                  <a:srgbClr val="CC0000"/>
                </a:solidFill>
              </a:rPr>
              <a:t>τ</a:t>
            </a:r>
            <a:r>
              <a:rPr lang="en-US" altLang="ja-JP" sz="2000">
                <a:solidFill>
                  <a:srgbClr val="CC0000"/>
                </a:solidFill>
              </a:rPr>
              <a:t>)</a:t>
            </a:r>
            <a:r>
              <a:rPr lang="en-US" altLang="ja-JP" sz="2000"/>
              <a:t> </a:t>
            </a:r>
            <a:r>
              <a:rPr lang="en-US" altLang="ja-JP" sz="2400"/>
              <a:t>terms of</a:t>
            </a:r>
          </a:p>
          <a:p>
            <a:pPr eaLnBrk="1" hangingPunct="1">
              <a:lnSpc>
                <a:spcPct val="110000"/>
              </a:lnSpc>
              <a:spcBef>
                <a:spcPct val="0"/>
              </a:spcBef>
              <a:buFontTx/>
              <a:buNone/>
            </a:pPr>
            <a:r>
              <a:rPr lang="en-US" altLang="ja-JP" sz="2400"/>
              <a:t>V</a:t>
            </a:r>
            <a:r>
              <a:rPr lang="en-US" altLang="ja-JP" sz="2400" baseline="-25000">
                <a:ea typeface="ＭＳ 明朝" panose="02020609040205080304" pitchFamily="17" charset="-128"/>
              </a:rPr>
              <a:t>Ξ</a:t>
            </a:r>
            <a:r>
              <a:rPr lang="en-US" altLang="ja-JP" sz="2400" baseline="-25000"/>
              <a:t>N</a:t>
            </a:r>
            <a:r>
              <a:rPr lang="ja-JP" altLang="en-US" sz="2400"/>
              <a:t>　</a:t>
            </a:r>
            <a:r>
              <a:rPr lang="en-US" altLang="ja-JP" sz="2400"/>
              <a:t>vanish</a:t>
            </a:r>
          </a:p>
          <a:p>
            <a:pPr eaLnBrk="1" hangingPunct="1">
              <a:lnSpc>
                <a:spcPct val="140000"/>
              </a:lnSpc>
              <a:spcBef>
                <a:spcPct val="0"/>
              </a:spcBef>
              <a:buFontTx/>
              <a:buNone/>
            </a:pPr>
            <a:r>
              <a:rPr lang="en-US" altLang="ja-JP" sz="2400"/>
              <a:t>by folding them </a:t>
            </a:r>
          </a:p>
          <a:p>
            <a:pPr eaLnBrk="1" hangingPunct="1">
              <a:lnSpc>
                <a:spcPct val="130000"/>
              </a:lnSpc>
              <a:spcBef>
                <a:spcPct val="0"/>
              </a:spcBef>
              <a:buFontTx/>
              <a:buNone/>
            </a:pPr>
            <a:r>
              <a:rPr lang="en-US" altLang="ja-JP" sz="2400"/>
              <a:t>into the </a:t>
            </a:r>
            <a:r>
              <a:rPr lang="en-US" altLang="ja-JP" sz="2400" b="1"/>
              <a:t>α</a:t>
            </a:r>
            <a:r>
              <a:rPr lang="en-US" altLang="ja-JP" sz="2400"/>
              <a:t>-cluster</a:t>
            </a:r>
          </a:p>
          <a:p>
            <a:pPr eaLnBrk="1" hangingPunct="1">
              <a:lnSpc>
                <a:spcPct val="120000"/>
              </a:lnSpc>
              <a:spcBef>
                <a:spcPct val="0"/>
              </a:spcBef>
              <a:buFontTx/>
              <a:buNone/>
            </a:pPr>
            <a:r>
              <a:rPr lang="en-US" altLang="ja-JP" sz="2400"/>
              <a:t>wave function that are</a:t>
            </a:r>
          </a:p>
          <a:p>
            <a:pPr eaLnBrk="1" hangingPunct="1">
              <a:lnSpc>
                <a:spcPct val="130000"/>
              </a:lnSpc>
              <a:spcBef>
                <a:spcPct val="0"/>
              </a:spcBef>
              <a:buFontTx/>
              <a:buNone/>
            </a:pPr>
            <a:r>
              <a:rPr lang="en-US" altLang="ja-JP" sz="2400"/>
              <a:t>spin-, isospin-satulated.</a:t>
            </a:r>
          </a:p>
        </p:txBody>
      </p:sp>
      <p:sp>
        <p:nvSpPr>
          <p:cNvPr id="58379" name="Text Box 11">
            <a:extLst>
              <a:ext uri="{FF2B5EF4-FFF2-40B4-BE49-F238E27FC236}">
                <a16:creationId xmlns:a16="http://schemas.microsoft.com/office/drawing/2014/main" id="{81142846-5D15-F246-9754-8B30D358B5CE}"/>
              </a:ext>
            </a:extLst>
          </p:cNvPr>
          <p:cNvSpPr txBox="1">
            <a:spLocks noChangeArrowheads="1"/>
          </p:cNvSpPr>
          <p:nvPr/>
        </p:nvSpPr>
        <p:spPr bwMode="auto">
          <a:xfrm>
            <a:off x="1331913" y="404813"/>
            <a:ext cx="741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V</a:t>
            </a:r>
            <a:r>
              <a:rPr lang="en-US" altLang="ja-JP" sz="2400" b="1" baseline="-25000">
                <a:ea typeface="ＭＳ 明朝" panose="02020609040205080304" pitchFamily="17" charset="-128"/>
              </a:rPr>
              <a:t>Ξ</a:t>
            </a:r>
            <a:r>
              <a:rPr lang="en-US" altLang="ja-JP" sz="2400" b="1" baseline="-25000"/>
              <a:t>N </a:t>
            </a:r>
            <a:r>
              <a:rPr lang="en-US" altLang="ja-JP" sz="2400"/>
              <a:t>= V</a:t>
            </a:r>
            <a:r>
              <a:rPr lang="en-US" altLang="ja-JP" sz="2400" b="1" baseline="-25000"/>
              <a:t>0 </a:t>
            </a:r>
            <a:r>
              <a:rPr lang="en-US" altLang="ja-JP" sz="2400"/>
              <a:t>+ </a:t>
            </a:r>
            <a:r>
              <a:rPr lang="en-US" altLang="ja-JP" sz="2000" b="1"/>
              <a:t>σ</a:t>
            </a:r>
            <a:r>
              <a:rPr lang="ja-JP" altLang="en-US" sz="2400"/>
              <a:t>・</a:t>
            </a:r>
            <a:r>
              <a:rPr lang="en-US" altLang="ja-JP" sz="2000" b="1"/>
              <a:t>σ </a:t>
            </a:r>
            <a:r>
              <a:rPr lang="en-US" altLang="ja-JP" sz="2400"/>
              <a:t>V</a:t>
            </a:r>
            <a:r>
              <a:rPr lang="en-US" altLang="ja-JP" sz="2400" baseline="-25000"/>
              <a:t>σ</a:t>
            </a:r>
            <a:r>
              <a:rPr lang="ja-JP" altLang="en-US" sz="2400" baseline="-25000"/>
              <a:t>・</a:t>
            </a:r>
            <a:r>
              <a:rPr lang="en-US" altLang="ja-JP" sz="2400" baseline="-25000"/>
              <a:t>σ </a:t>
            </a:r>
            <a:r>
              <a:rPr lang="ja-JP" altLang="en-US" sz="2000" b="1"/>
              <a:t>＋ </a:t>
            </a:r>
            <a:r>
              <a:rPr lang="en-US" altLang="ja-JP" sz="2000" b="1"/>
              <a:t>τ</a:t>
            </a:r>
            <a:r>
              <a:rPr lang="ja-JP" altLang="en-US" sz="2400"/>
              <a:t>・</a:t>
            </a:r>
            <a:r>
              <a:rPr lang="en-US" altLang="ja-JP" sz="2000" b="1"/>
              <a:t>τ </a:t>
            </a:r>
            <a:r>
              <a:rPr lang="en-US" altLang="ja-JP" sz="2400"/>
              <a:t>V</a:t>
            </a:r>
            <a:r>
              <a:rPr lang="en-US" altLang="ja-JP" sz="2400" baseline="-25000"/>
              <a:t>τ</a:t>
            </a:r>
            <a:r>
              <a:rPr lang="ja-JP" altLang="en-US" sz="2400" baseline="-25000"/>
              <a:t>・</a:t>
            </a:r>
            <a:r>
              <a:rPr lang="en-US" altLang="ja-JP" sz="2400" baseline="-25000"/>
              <a:t>τ</a:t>
            </a:r>
            <a:r>
              <a:rPr lang="ja-JP" altLang="en-US" sz="2000" b="1"/>
              <a:t>＋</a:t>
            </a:r>
            <a:r>
              <a:rPr lang="ja-JP" altLang="en-US" sz="2400"/>
              <a:t> </a:t>
            </a:r>
            <a:r>
              <a:rPr lang="en-US" altLang="ja-JP" sz="2400"/>
              <a:t>(</a:t>
            </a:r>
            <a:r>
              <a:rPr lang="en-US" altLang="ja-JP" sz="2000" b="1"/>
              <a:t>σ</a:t>
            </a:r>
            <a:r>
              <a:rPr lang="ja-JP" altLang="en-US" sz="2400"/>
              <a:t>・</a:t>
            </a:r>
            <a:r>
              <a:rPr lang="en-US" altLang="ja-JP" sz="2000" b="1"/>
              <a:t>σ</a:t>
            </a:r>
            <a:r>
              <a:rPr lang="en-US" altLang="ja-JP" sz="2400"/>
              <a:t>)(</a:t>
            </a:r>
            <a:r>
              <a:rPr lang="en-US" altLang="ja-JP" sz="2000" b="1"/>
              <a:t>τ</a:t>
            </a:r>
            <a:r>
              <a:rPr lang="ja-JP" altLang="en-US" sz="2400"/>
              <a:t>・</a:t>
            </a:r>
            <a:r>
              <a:rPr lang="en-US" altLang="ja-JP" sz="2000" b="1"/>
              <a:t>τ</a:t>
            </a:r>
            <a:r>
              <a:rPr lang="en-US" altLang="ja-JP" sz="2400"/>
              <a:t>) V</a:t>
            </a:r>
            <a:r>
              <a:rPr lang="en-US" altLang="ja-JP" sz="2400" baseline="-25000"/>
              <a:t>σ</a:t>
            </a:r>
            <a:r>
              <a:rPr lang="ja-JP" altLang="en-US" sz="2400" baseline="-25000"/>
              <a:t>・</a:t>
            </a:r>
            <a:r>
              <a:rPr lang="en-US" altLang="ja-JP" sz="2400" baseline="-25000"/>
              <a:t>σ</a:t>
            </a:r>
            <a:r>
              <a:rPr lang="ja-JP" altLang="en-US" sz="2400" baseline="-25000"/>
              <a:t>　</a:t>
            </a:r>
            <a:r>
              <a:rPr lang="en-US" altLang="ja-JP" sz="2400" baseline="-25000"/>
              <a:t>τ</a:t>
            </a:r>
            <a:r>
              <a:rPr lang="ja-JP" altLang="en-US" sz="2400" baseline="-25000"/>
              <a:t>・</a:t>
            </a:r>
            <a:r>
              <a:rPr lang="en-US" altLang="ja-JP" sz="2400" baseline="-25000"/>
              <a:t>τ</a:t>
            </a:r>
          </a:p>
          <a:p>
            <a:pPr eaLnBrk="1" hangingPunct="1">
              <a:spcBef>
                <a:spcPct val="0"/>
              </a:spcBef>
              <a:buFontTx/>
              <a:buNone/>
            </a:pPr>
            <a:endParaRPr lang="en-US" altLang="ja-JP" sz="2400"/>
          </a:p>
        </p:txBody>
      </p:sp>
      <p:sp>
        <p:nvSpPr>
          <p:cNvPr id="58380" name="Rectangle 12">
            <a:extLst>
              <a:ext uri="{FF2B5EF4-FFF2-40B4-BE49-F238E27FC236}">
                <a16:creationId xmlns:a16="http://schemas.microsoft.com/office/drawing/2014/main" id="{D77CFD12-6B35-E5FD-2168-D8327A4D22E1}"/>
              </a:ext>
            </a:extLst>
          </p:cNvPr>
          <p:cNvSpPr>
            <a:spLocks noChangeArrowheads="1"/>
          </p:cNvSpPr>
          <p:nvPr/>
        </p:nvSpPr>
        <p:spPr bwMode="auto">
          <a:xfrm>
            <a:off x="1303338" y="188913"/>
            <a:ext cx="7229475" cy="863600"/>
          </a:xfrm>
          <a:prstGeom prst="rect">
            <a:avLst/>
          </a:prstGeom>
          <a:noFill/>
          <a:ln w="222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8381" name="Line 13">
            <a:extLst>
              <a:ext uri="{FF2B5EF4-FFF2-40B4-BE49-F238E27FC236}">
                <a16:creationId xmlns:a16="http://schemas.microsoft.com/office/drawing/2014/main" id="{F7B10292-8597-493E-4A1F-60A30304CEDC}"/>
              </a:ext>
            </a:extLst>
          </p:cNvPr>
          <p:cNvSpPr>
            <a:spLocks noChangeShapeType="1"/>
          </p:cNvSpPr>
          <p:nvPr/>
        </p:nvSpPr>
        <p:spPr bwMode="auto">
          <a:xfrm flipH="1">
            <a:off x="5040313" y="3284538"/>
            <a:ext cx="161925" cy="576262"/>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82" name="Line 14">
            <a:extLst>
              <a:ext uri="{FF2B5EF4-FFF2-40B4-BE49-F238E27FC236}">
                <a16:creationId xmlns:a16="http://schemas.microsoft.com/office/drawing/2014/main" id="{90D08A6B-4A17-B0E1-69DA-394AE3C3A6F4}"/>
              </a:ext>
            </a:extLst>
          </p:cNvPr>
          <p:cNvSpPr>
            <a:spLocks noChangeShapeType="1"/>
          </p:cNvSpPr>
          <p:nvPr/>
        </p:nvSpPr>
        <p:spPr bwMode="auto">
          <a:xfrm>
            <a:off x="5364163" y="3213100"/>
            <a:ext cx="269875" cy="720725"/>
          </a:xfrm>
          <a:prstGeom prst="line">
            <a:avLst/>
          </a:prstGeom>
          <a:noFill/>
          <a:ln w="222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863" name="Text Box 15">
            <a:extLst>
              <a:ext uri="{FF2B5EF4-FFF2-40B4-BE49-F238E27FC236}">
                <a16:creationId xmlns:a16="http://schemas.microsoft.com/office/drawing/2014/main" id="{2E4418EF-A4B5-EDF9-C0E0-33890DBA76AD}"/>
              </a:ext>
            </a:extLst>
          </p:cNvPr>
          <p:cNvSpPr txBox="1">
            <a:spLocks noChangeArrowheads="1"/>
          </p:cNvSpPr>
          <p:nvPr/>
        </p:nvSpPr>
        <p:spPr bwMode="auto">
          <a:xfrm>
            <a:off x="1763713" y="5516563"/>
            <a:ext cx="655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99"/>
                </a:solidFill>
              </a:rPr>
              <a:t>problem :  there is NO target to produce them </a:t>
            </a:r>
          </a:p>
          <a:p>
            <a:pPr eaLnBrk="1" hangingPunct="1">
              <a:spcBef>
                <a:spcPct val="0"/>
              </a:spcBef>
              <a:buFontTx/>
              <a:buNone/>
            </a:pPr>
            <a:r>
              <a:rPr lang="en-US" altLang="ja-JP" sz="2400">
                <a:solidFill>
                  <a:srgbClr val="000099"/>
                </a:solidFill>
              </a:rPr>
              <a:t>                 by the (K</a:t>
            </a:r>
            <a:r>
              <a:rPr lang="en-US" altLang="ja-JP" sz="2800" b="1" baseline="30000">
                <a:solidFill>
                  <a:srgbClr val="000099"/>
                </a:solidFill>
              </a:rPr>
              <a:t>-</a:t>
            </a:r>
            <a:r>
              <a:rPr lang="en-US" altLang="ja-JP" sz="2400">
                <a:solidFill>
                  <a:srgbClr val="000099"/>
                </a:solidFill>
              </a:rPr>
              <a:t>, K</a:t>
            </a:r>
            <a:r>
              <a:rPr lang="en-US" altLang="ja-JP" sz="2800" b="1" baseline="30000">
                <a:solidFill>
                  <a:srgbClr val="000099"/>
                </a:solidFill>
              </a:rPr>
              <a:t>+</a:t>
            </a:r>
            <a:r>
              <a:rPr lang="en-US" altLang="ja-JP" sz="2400">
                <a:solidFill>
                  <a:srgbClr val="000099"/>
                </a:solidFill>
              </a:rPr>
              <a:t>) experiment .</a:t>
            </a:r>
          </a:p>
        </p:txBody>
      </p:sp>
      <p:sp>
        <p:nvSpPr>
          <p:cNvPr id="78864" name="Text Box 16">
            <a:extLst>
              <a:ext uri="{FF2B5EF4-FFF2-40B4-BE49-F238E27FC236}">
                <a16:creationId xmlns:a16="http://schemas.microsoft.com/office/drawing/2014/main" id="{E9535DAC-1868-AB00-4D79-FFA7209ECE5A}"/>
              </a:ext>
            </a:extLst>
          </p:cNvPr>
          <p:cNvSpPr txBox="1">
            <a:spLocks noChangeArrowheads="1"/>
          </p:cNvSpPr>
          <p:nvPr/>
        </p:nvSpPr>
        <p:spPr bwMode="auto">
          <a:xfrm>
            <a:off x="1763713" y="6400800"/>
            <a:ext cx="201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Because, </a:t>
            </a:r>
            <a:r>
              <a:rPr lang="ja-JP" altLang="en-US" sz="240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2D593F5D-DAB7-8FC7-4BE4-5E2A2161183B}"/>
              </a:ext>
            </a:extLst>
          </p:cNvPr>
          <p:cNvSpPr txBox="1">
            <a:spLocks noChangeArrowheads="1"/>
          </p:cNvSpPr>
          <p:nvPr/>
        </p:nvSpPr>
        <p:spPr bwMode="auto">
          <a:xfrm>
            <a:off x="1385888" y="260350"/>
            <a:ext cx="753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To produce </a:t>
            </a:r>
            <a:r>
              <a:rPr lang="en-US" altLang="ja-JP" sz="2400" b="1">
                <a:solidFill>
                  <a:srgbClr val="CC0000"/>
                </a:solidFill>
              </a:rPr>
              <a:t>α</a:t>
            </a:r>
            <a:r>
              <a:rPr lang="en-US" altLang="ja-JP" sz="2400" b="1">
                <a:solidFill>
                  <a:srgbClr val="CC0000"/>
                </a:solidFill>
                <a:ea typeface="ＭＳ 明朝" panose="02020609040205080304" pitchFamily="17" charset="-128"/>
              </a:rPr>
              <a:t>Ξ</a:t>
            </a:r>
            <a:r>
              <a:rPr lang="en-US" altLang="ja-JP" sz="2400" b="1" baseline="30000">
                <a:solidFill>
                  <a:srgbClr val="CC0000"/>
                </a:solidFill>
              </a:rPr>
              <a:t>-</a:t>
            </a:r>
            <a:r>
              <a:rPr lang="en-US" altLang="ja-JP" sz="2400"/>
              <a:t> and </a:t>
            </a:r>
            <a:r>
              <a:rPr lang="en-US" altLang="ja-JP" sz="2400" b="1">
                <a:solidFill>
                  <a:srgbClr val="CC0000"/>
                </a:solidFill>
              </a:rPr>
              <a:t>αα</a:t>
            </a:r>
            <a:r>
              <a:rPr lang="en-US" altLang="ja-JP" sz="2400">
                <a:solidFill>
                  <a:srgbClr val="CC0000"/>
                </a:solidFill>
                <a:ea typeface="ＭＳ 明朝" panose="02020609040205080304" pitchFamily="17" charset="-128"/>
              </a:rPr>
              <a:t>Ξ</a:t>
            </a:r>
            <a:r>
              <a:rPr lang="en-US" altLang="ja-JP" sz="2400" baseline="30000">
                <a:solidFill>
                  <a:srgbClr val="CC0000"/>
                </a:solidFill>
              </a:rPr>
              <a:t>-</a:t>
            </a:r>
            <a:r>
              <a:rPr lang="en-US" altLang="ja-JP" sz="2400"/>
              <a:t> systems by (K</a:t>
            </a:r>
            <a:r>
              <a:rPr lang="en-US" altLang="ja-JP" sz="2400" baseline="30000"/>
              <a:t>-</a:t>
            </a:r>
            <a:r>
              <a:rPr lang="en-US" altLang="ja-JP" sz="2400"/>
              <a:t>, K</a:t>
            </a:r>
            <a:r>
              <a:rPr lang="en-US" altLang="ja-JP" sz="2400" baseline="30000"/>
              <a:t>+</a:t>
            </a:r>
            <a:r>
              <a:rPr lang="en-US" altLang="ja-JP" sz="2400"/>
              <a:t>) reaction,</a:t>
            </a:r>
          </a:p>
        </p:txBody>
      </p:sp>
      <p:sp>
        <p:nvSpPr>
          <p:cNvPr id="59395" name="Oval 3">
            <a:extLst>
              <a:ext uri="{FF2B5EF4-FFF2-40B4-BE49-F238E27FC236}">
                <a16:creationId xmlns:a16="http://schemas.microsoft.com/office/drawing/2014/main" id="{116C841F-325C-C56A-D432-0BD91AB5C3FE}"/>
              </a:ext>
            </a:extLst>
          </p:cNvPr>
          <p:cNvSpPr>
            <a:spLocks noChangeArrowheads="1"/>
          </p:cNvSpPr>
          <p:nvPr/>
        </p:nvSpPr>
        <p:spPr bwMode="auto">
          <a:xfrm>
            <a:off x="3563938" y="1557338"/>
            <a:ext cx="1368425" cy="14398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396" name="Line 4">
            <a:extLst>
              <a:ext uri="{FF2B5EF4-FFF2-40B4-BE49-F238E27FC236}">
                <a16:creationId xmlns:a16="http://schemas.microsoft.com/office/drawing/2014/main" id="{1BF9EEF9-B074-2FB2-ECC8-A6CC7BFDCE41}"/>
              </a:ext>
            </a:extLst>
          </p:cNvPr>
          <p:cNvSpPr>
            <a:spLocks noChangeShapeType="1"/>
          </p:cNvSpPr>
          <p:nvPr/>
        </p:nvSpPr>
        <p:spPr bwMode="auto">
          <a:xfrm>
            <a:off x="3494088" y="1412875"/>
            <a:ext cx="59213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397" name="Text Box 5">
            <a:extLst>
              <a:ext uri="{FF2B5EF4-FFF2-40B4-BE49-F238E27FC236}">
                <a16:creationId xmlns:a16="http://schemas.microsoft.com/office/drawing/2014/main" id="{4334C39B-2756-3807-B593-B2744302B1D6}"/>
              </a:ext>
            </a:extLst>
          </p:cNvPr>
          <p:cNvSpPr txBox="1">
            <a:spLocks noChangeArrowheads="1"/>
          </p:cNvSpPr>
          <p:nvPr/>
        </p:nvSpPr>
        <p:spPr bwMode="auto">
          <a:xfrm>
            <a:off x="3222625" y="10525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398" name="Text Box 6">
            <a:extLst>
              <a:ext uri="{FF2B5EF4-FFF2-40B4-BE49-F238E27FC236}">
                <a16:creationId xmlns:a16="http://schemas.microsoft.com/office/drawing/2014/main" id="{44E2B682-6FA2-AD43-0A38-EE4E576DB4B2}"/>
              </a:ext>
            </a:extLst>
          </p:cNvPr>
          <p:cNvSpPr txBox="1">
            <a:spLocks noChangeArrowheads="1"/>
          </p:cNvSpPr>
          <p:nvPr/>
        </p:nvSpPr>
        <p:spPr bwMode="auto">
          <a:xfrm>
            <a:off x="4071938" y="3016250"/>
            <a:ext cx="538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Li</a:t>
            </a:r>
          </a:p>
        </p:txBody>
      </p:sp>
      <p:sp>
        <p:nvSpPr>
          <p:cNvPr id="59399" name="Oval 7">
            <a:extLst>
              <a:ext uri="{FF2B5EF4-FFF2-40B4-BE49-F238E27FC236}">
                <a16:creationId xmlns:a16="http://schemas.microsoft.com/office/drawing/2014/main" id="{FFA1271B-3DEB-2755-1169-87AF8C59F99F}"/>
              </a:ext>
            </a:extLst>
          </p:cNvPr>
          <p:cNvSpPr>
            <a:spLocks noChangeArrowheads="1"/>
          </p:cNvSpPr>
          <p:nvPr/>
        </p:nvSpPr>
        <p:spPr bwMode="auto">
          <a:xfrm>
            <a:off x="5707063" y="1412875"/>
            <a:ext cx="1385887" cy="1511300"/>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0" name="AutoShape 8">
            <a:extLst>
              <a:ext uri="{FF2B5EF4-FFF2-40B4-BE49-F238E27FC236}">
                <a16:creationId xmlns:a16="http://schemas.microsoft.com/office/drawing/2014/main" id="{9B5246CB-1A90-3A9A-B808-AD45A8446D32}"/>
              </a:ext>
            </a:extLst>
          </p:cNvPr>
          <p:cNvSpPr>
            <a:spLocks noChangeArrowheads="1"/>
          </p:cNvSpPr>
          <p:nvPr/>
        </p:nvSpPr>
        <p:spPr bwMode="auto">
          <a:xfrm>
            <a:off x="5221288" y="1844675"/>
            <a:ext cx="323850" cy="649288"/>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1" name="Line 9">
            <a:extLst>
              <a:ext uri="{FF2B5EF4-FFF2-40B4-BE49-F238E27FC236}">
                <a16:creationId xmlns:a16="http://schemas.microsoft.com/office/drawing/2014/main" id="{83DFEAA5-9D03-9ACD-FA9A-8DB4E6365DB2}"/>
              </a:ext>
            </a:extLst>
          </p:cNvPr>
          <p:cNvSpPr>
            <a:spLocks noChangeShapeType="1"/>
          </p:cNvSpPr>
          <p:nvPr/>
        </p:nvSpPr>
        <p:spPr bwMode="auto">
          <a:xfrm flipV="1">
            <a:off x="6408738" y="1196975"/>
            <a:ext cx="4857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2" name="Text Box 10">
            <a:extLst>
              <a:ext uri="{FF2B5EF4-FFF2-40B4-BE49-F238E27FC236}">
                <a16:creationId xmlns:a16="http://schemas.microsoft.com/office/drawing/2014/main" id="{D7D8846A-4211-CAF1-83AE-E062DFECCCC2}"/>
              </a:ext>
            </a:extLst>
          </p:cNvPr>
          <p:cNvSpPr txBox="1">
            <a:spLocks noChangeArrowheads="1"/>
          </p:cNvSpPr>
          <p:nvPr/>
        </p:nvSpPr>
        <p:spPr bwMode="auto">
          <a:xfrm>
            <a:off x="6880225" y="903288"/>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03" name="Text Box 11">
            <a:extLst>
              <a:ext uri="{FF2B5EF4-FFF2-40B4-BE49-F238E27FC236}">
                <a16:creationId xmlns:a16="http://schemas.microsoft.com/office/drawing/2014/main" id="{3DC07C52-D65F-0C81-5582-5168C5CCE6B9}"/>
              </a:ext>
            </a:extLst>
          </p:cNvPr>
          <p:cNvSpPr txBox="1">
            <a:spLocks noChangeArrowheads="1"/>
          </p:cNvSpPr>
          <p:nvPr/>
        </p:nvSpPr>
        <p:spPr bwMode="auto">
          <a:xfrm>
            <a:off x="6084888"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5</a:t>
            </a:r>
            <a:r>
              <a:rPr lang="en-US" altLang="ja-JP" sz="2400"/>
              <a:t>H</a:t>
            </a:r>
          </a:p>
        </p:txBody>
      </p:sp>
      <p:sp>
        <p:nvSpPr>
          <p:cNvPr id="59404" name="Text Box 12">
            <a:extLst>
              <a:ext uri="{FF2B5EF4-FFF2-40B4-BE49-F238E27FC236}">
                <a16:creationId xmlns:a16="http://schemas.microsoft.com/office/drawing/2014/main" id="{24B24744-0ACC-B7DC-7670-F17716A8B0EF}"/>
              </a:ext>
            </a:extLst>
          </p:cNvPr>
          <p:cNvSpPr txBox="1">
            <a:spLocks noChangeArrowheads="1"/>
          </p:cNvSpPr>
          <p:nvPr/>
        </p:nvSpPr>
        <p:spPr bwMode="auto">
          <a:xfrm>
            <a:off x="5922963" y="30686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05" name="Oval 13">
            <a:extLst>
              <a:ext uri="{FF2B5EF4-FFF2-40B4-BE49-F238E27FC236}">
                <a16:creationId xmlns:a16="http://schemas.microsoft.com/office/drawing/2014/main" id="{F36DB3D7-4566-0C4D-8495-6029DB5DB11A}"/>
              </a:ext>
            </a:extLst>
          </p:cNvPr>
          <p:cNvSpPr>
            <a:spLocks noChangeArrowheads="1"/>
          </p:cNvSpPr>
          <p:nvPr/>
        </p:nvSpPr>
        <p:spPr bwMode="auto">
          <a:xfrm>
            <a:off x="3654425" y="4076700"/>
            <a:ext cx="1493838" cy="1873250"/>
          </a:xfrm>
          <a:prstGeom prst="ellipse">
            <a:avLst/>
          </a:prstGeom>
          <a:solidFill>
            <a:srgbClr val="FFFF00">
              <a:alpha val="27843"/>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6" name="Line 14">
            <a:extLst>
              <a:ext uri="{FF2B5EF4-FFF2-40B4-BE49-F238E27FC236}">
                <a16:creationId xmlns:a16="http://schemas.microsoft.com/office/drawing/2014/main" id="{F9918435-0787-F585-1604-998763A6344F}"/>
              </a:ext>
            </a:extLst>
          </p:cNvPr>
          <p:cNvSpPr>
            <a:spLocks noChangeShapeType="1"/>
          </p:cNvSpPr>
          <p:nvPr/>
        </p:nvSpPr>
        <p:spPr bwMode="auto">
          <a:xfrm>
            <a:off x="3544888" y="4221163"/>
            <a:ext cx="64928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7" name="Text Box 15">
            <a:extLst>
              <a:ext uri="{FF2B5EF4-FFF2-40B4-BE49-F238E27FC236}">
                <a16:creationId xmlns:a16="http://schemas.microsoft.com/office/drawing/2014/main" id="{3FF41E1A-E794-281E-77F2-DB8497DFC85B}"/>
              </a:ext>
            </a:extLst>
          </p:cNvPr>
          <p:cNvSpPr txBox="1">
            <a:spLocks noChangeArrowheads="1"/>
          </p:cNvSpPr>
          <p:nvPr/>
        </p:nvSpPr>
        <p:spPr bwMode="auto">
          <a:xfrm>
            <a:off x="3221038" y="3933825"/>
            <a:ext cx="48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400" b="1" baseline="30000"/>
              <a:t>-</a:t>
            </a:r>
          </a:p>
        </p:txBody>
      </p:sp>
      <p:sp>
        <p:nvSpPr>
          <p:cNvPr id="59408" name="AutoShape 16">
            <a:extLst>
              <a:ext uri="{FF2B5EF4-FFF2-40B4-BE49-F238E27FC236}">
                <a16:creationId xmlns:a16="http://schemas.microsoft.com/office/drawing/2014/main" id="{1909BF8B-6F5B-572F-13B7-886AD0C07959}"/>
              </a:ext>
            </a:extLst>
          </p:cNvPr>
          <p:cNvSpPr>
            <a:spLocks noChangeArrowheads="1"/>
          </p:cNvSpPr>
          <p:nvPr/>
        </p:nvSpPr>
        <p:spPr bwMode="auto">
          <a:xfrm>
            <a:off x="5275263" y="4724400"/>
            <a:ext cx="376237" cy="792163"/>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09" name="Text Box 17">
            <a:extLst>
              <a:ext uri="{FF2B5EF4-FFF2-40B4-BE49-F238E27FC236}">
                <a16:creationId xmlns:a16="http://schemas.microsoft.com/office/drawing/2014/main" id="{BFF6A441-474C-FBED-BE4E-BE563BBA4589}"/>
              </a:ext>
            </a:extLst>
          </p:cNvPr>
          <p:cNvSpPr txBox="1">
            <a:spLocks noChangeArrowheads="1"/>
          </p:cNvSpPr>
          <p:nvPr/>
        </p:nvSpPr>
        <p:spPr bwMode="auto">
          <a:xfrm>
            <a:off x="7312025" y="3495675"/>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59410" name="Text Box 18">
            <a:extLst>
              <a:ext uri="{FF2B5EF4-FFF2-40B4-BE49-F238E27FC236}">
                <a16:creationId xmlns:a16="http://schemas.microsoft.com/office/drawing/2014/main" id="{763D78A4-C38B-FA7A-7A21-56AD4E6DDE8D}"/>
              </a:ext>
            </a:extLst>
          </p:cNvPr>
          <p:cNvSpPr txBox="1">
            <a:spLocks noChangeArrowheads="1"/>
          </p:cNvSpPr>
          <p:nvPr/>
        </p:nvSpPr>
        <p:spPr bwMode="auto">
          <a:xfrm>
            <a:off x="4141788" y="5902325"/>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B</a:t>
            </a:r>
          </a:p>
        </p:txBody>
      </p:sp>
      <p:sp>
        <p:nvSpPr>
          <p:cNvPr id="59411" name="Text Box 19">
            <a:extLst>
              <a:ext uri="{FF2B5EF4-FFF2-40B4-BE49-F238E27FC236}">
                <a16:creationId xmlns:a16="http://schemas.microsoft.com/office/drawing/2014/main" id="{B425D198-687A-80F7-E7E9-D6B121017A9E}"/>
              </a:ext>
            </a:extLst>
          </p:cNvPr>
          <p:cNvSpPr txBox="1">
            <a:spLocks noChangeArrowheads="1"/>
          </p:cNvSpPr>
          <p:nvPr/>
        </p:nvSpPr>
        <p:spPr bwMode="auto">
          <a:xfrm>
            <a:off x="6408738" y="5902325"/>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400"/>
              <a:t>Li</a:t>
            </a:r>
          </a:p>
        </p:txBody>
      </p:sp>
      <p:sp>
        <p:nvSpPr>
          <p:cNvPr id="59412" name="Text Box 20">
            <a:extLst>
              <a:ext uri="{FF2B5EF4-FFF2-40B4-BE49-F238E27FC236}">
                <a16:creationId xmlns:a16="http://schemas.microsoft.com/office/drawing/2014/main" id="{17822D4C-E162-B207-8ADE-F5DA3919BB6D}"/>
              </a:ext>
            </a:extLst>
          </p:cNvPr>
          <p:cNvSpPr txBox="1">
            <a:spLocks noChangeArrowheads="1"/>
          </p:cNvSpPr>
          <p:nvPr/>
        </p:nvSpPr>
        <p:spPr bwMode="auto">
          <a:xfrm>
            <a:off x="6246813" y="6103938"/>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ea typeface="ＭＳ 明朝" panose="02020609040205080304" pitchFamily="17" charset="-128"/>
              </a:rPr>
              <a:t>Ξ-</a:t>
            </a:r>
          </a:p>
        </p:txBody>
      </p:sp>
      <p:sp>
        <p:nvSpPr>
          <p:cNvPr id="59413" name="Rectangle 21">
            <a:extLst>
              <a:ext uri="{FF2B5EF4-FFF2-40B4-BE49-F238E27FC236}">
                <a16:creationId xmlns:a16="http://schemas.microsoft.com/office/drawing/2014/main" id="{07247CD0-888D-2362-6CFC-0079D13557FC}"/>
              </a:ext>
            </a:extLst>
          </p:cNvPr>
          <p:cNvSpPr>
            <a:spLocks noChangeArrowheads="1"/>
          </p:cNvSpPr>
          <p:nvPr/>
        </p:nvSpPr>
        <p:spPr bwMode="auto">
          <a:xfrm>
            <a:off x="3546475" y="1341438"/>
            <a:ext cx="1565275" cy="5183187"/>
          </a:xfrm>
          <a:prstGeom prst="rect">
            <a:avLst/>
          </a:prstGeom>
          <a:noFill/>
          <a:ln w="222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4" name="Line 22">
            <a:extLst>
              <a:ext uri="{FF2B5EF4-FFF2-40B4-BE49-F238E27FC236}">
                <a16:creationId xmlns:a16="http://schemas.microsoft.com/office/drawing/2014/main" id="{4DB11AF6-881A-4857-2BD9-507319697620}"/>
              </a:ext>
            </a:extLst>
          </p:cNvPr>
          <p:cNvSpPr>
            <a:spLocks noChangeShapeType="1"/>
          </p:cNvSpPr>
          <p:nvPr/>
        </p:nvSpPr>
        <p:spPr bwMode="auto">
          <a:xfrm>
            <a:off x="2789238" y="4724400"/>
            <a:ext cx="647700" cy="4318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5" name="Text Box 23">
            <a:extLst>
              <a:ext uri="{FF2B5EF4-FFF2-40B4-BE49-F238E27FC236}">
                <a16:creationId xmlns:a16="http://schemas.microsoft.com/office/drawing/2014/main" id="{7C4287D2-6CE5-336E-FA9B-DD470A93D5EF}"/>
              </a:ext>
            </a:extLst>
          </p:cNvPr>
          <p:cNvSpPr txBox="1">
            <a:spLocks noChangeArrowheads="1"/>
          </p:cNvSpPr>
          <p:nvPr/>
        </p:nvSpPr>
        <p:spPr bwMode="auto">
          <a:xfrm>
            <a:off x="1277938" y="1484313"/>
            <a:ext cx="19970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40000"/>
              </a:lnSpc>
              <a:spcBef>
                <a:spcPct val="0"/>
              </a:spcBef>
              <a:buFontTx/>
              <a:buNone/>
            </a:pPr>
            <a:endParaRPr lang="en-US" altLang="ja-JP" sz="2400">
              <a:solidFill>
                <a:srgbClr val="0000CC"/>
              </a:solidFill>
            </a:endParaRPr>
          </a:p>
          <a:p>
            <a:pPr eaLnBrk="1" hangingPunct="1">
              <a:lnSpc>
                <a:spcPct val="120000"/>
              </a:lnSpc>
              <a:spcBef>
                <a:spcPct val="0"/>
              </a:spcBef>
              <a:buFontTx/>
              <a:buNone/>
            </a:pPr>
            <a:r>
              <a:rPr lang="en-US" altLang="ja-JP" sz="2400">
                <a:solidFill>
                  <a:srgbClr val="0000CC"/>
                </a:solidFill>
              </a:rPr>
              <a:t>These systems</a:t>
            </a:r>
          </a:p>
          <a:p>
            <a:pPr eaLnBrk="1" hangingPunct="1">
              <a:lnSpc>
                <a:spcPct val="120000"/>
              </a:lnSpc>
              <a:spcBef>
                <a:spcPct val="0"/>
              </a:spcBef>
              <a:buFontTx/>
              <a:buNone/>
            </a:pPr>
            <a:r>
              <a:rPr lang="en-US" altLang="ja-JP" sz="2400">
                <a:solidFill>
                  <a:srgbClr val="0000CC"/>
                </a:solidFill>
              </a:rPr>
              <a:t>are unbound.</a:t>
            </a:r>
          </a:p>
          <a:p>
            <a:pPr eaLnBrk="1" hangingPunct="1">
              <a:spcBef>
                <a:spcPct val="0"/>
              </a:spcBef>
              <a:buFontTx/>
              <a:buNone/>
            </a:pPr>
            <a:endParaRPr lang="en-US" altLang="ja-JP" sz="2400">
              <a:solidFill>
                <a:srgbClr val="0000CC"/>
              </a:solidFill>
            </a:endParaRPr>
          </a:p>
          <a:p>
            <a:pPr eaLnBrk="1" hangingPunct="1">
              <a:spcBef>
                <a:spcPct val="0"/>
              </a:spcBef>
              <a:buFontTx/>
              <a:buNone/>
            </a:pPr>
            <a:endParaRPr lang="en-US" altLang="ja-JP" sz="2400">
              <a:solidFill>
                <a:srgbClr val="0000CC"/>
              </a:solidFill>
            </a:endParaRPr>
          </a:p>
          <a:p>
            <a:pPr eaLnBrk="1" hangingPunct="1">
              <a:spcBef>
                <a:spcPct val="0"/>
              </a:spcBef>
              <a:buFontTx/>
              <a:buNone/>
            </a:pPr>
            <a:r>
              <a:rPr lang="en-US" altLang="ja-JP" sz="2400"/>
              <a:t>Then, we </a:t>
            </a:r>
          </a:p>
          <a:p>
            <a:pPr eaLnBrk="1" hangingPunct="1">
              <a:lnSpc>
                <a:spcPct val="120000"/>
              </a:lnSpc>
              <a:spcBef>
                <a:spcPct val="0"/>
              </a:spcBef>
              <a:buFontTx/>
              <a:buNone/>
            </a:pPr>
            <a:r>
              <a:rPr lang="en-US" altLang="ja-JP" sz="2400"/>
              <a:t>cannot use them as  targets.</a:t>
            </a:r>
          </a:p>
          <a:p>
            <a:pPr eaLnBrk="1" hangingPunct="1">
              <a:lnSpc>
                <a:spcPct val="120000"/>
              </a:lnSpc>
              <a:spcBef>
                <a:spcPct val="0"/>
              </a:spcBef>
              <a:buFontTx/>
              <a:buNone/>
            </a:pPr>
            <a:endParaRPr lang="en-US" altLang="ja-JP" sz="2000"/>
          </a:p>
        </p:txBody>
      </p:sp>
      <p:sp>
        <p:nvSpPr>
          <p:cNvPr id="59416" name="Oval 24">
            <a:extLst>
              <a:ext uri="{FF2B5EF4-FFF2-40B4-BE49-F238E27FC236}">
                <a16:creationId xmlns:a16="http://schemas.microsoft.com/office/drawing/2014/main" id="{84B7CF86-2421-4DD6-890C-8550721C144A}"/>
              </a:ext>
            </a:extLst>
          </p:cNvPr>
          <p:cNvSpPr>
            <a:spLocks noChangeArrowheads="1"/>
          </p:cNvSpPr>
          <p:nvPr/>
        </p:nvSpPr>
        <p:spPr bwMode="auto">
          <a:xfrm>
            <a:off x="6030913" y="5013325"/>
            <a:ext cx="485775"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17" name="Oval 25">
            <a:extLst>
              <a:ext uri="{FF2B5EF4-FFF2-40B4-BE49-F238E27FC236}">
                <a16:creationId xmlns:a16="http://schemas.microsoft.com/office/drawing/2014/main" id="{80ADF810-A13E-3B97-80C3-417ED92B5C61}"/>
              </a:ext>
            </a:extLst>
          </p:cNvPr>
          <p:cNvSpPr>
            <a:spLocks noChangeArrowheads="1"/>
          </p:cNvSpPr>
          <p:nvPr/>
        </p:nvSpPr>
        <p:spPr bwMode="auto">
          <a:xfrm>
            <a:off x="5795963" y="4076700"/>
            <a:ext cx="1543050" cy="1871663"/>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9418" name="Line 26">
            <a:extLst>
              <a:ext uri="{FF2B5EF4-FFF2-40B4-BE49-F238E27FC236}">
                <a16:creationId xmlns:a16="http://schemas.microsoft.com/office/drawing/2014/main" id="{25F6AD82-B7C8-570D-AD8E-3574445E84B9}"/>
              </a:ext>
            </a:extLst>
          </p:cNvPr>
          <p:cNvSpPr>
            <a:spLocks noChangeShapeType="1"/>
          </p:cNvSpPr>
          <p:nvPr/>
        </p:nvSpPr>
        <p:spPr bwMode="auto">
          <a:xfrm flipV="1">
            <a:off x="6732588" y="3789363"/>
            <a:ext cx="58420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19" name="Oval 27">
            <a:extLst>
              <a:ext uri="{FF2B5EF4-FFF2-40B4-BE49-F238E27FC236}">
                <a16:creationId xmlns:a16="http://schemas.microsoft.com/office/drawing/2014/main" id="{964ECCC5-CA37-18EF-02C3-B8314C103461}"/>
              </a:ext>
            </a:extLst>
          </p:cNvPr>
          <p:cNvSpPr>
            <a:spLocks noChangeArrowheads="1"/>
          </p:cNvSpPr>
          <p:nvPr/>
        </p:nvSpPr>
        <p:spPr bwMode="auto">
          <a:xfrm>
            <a:off x="6300788" y="4292600"/>
            <a:ext cx="422275" cy="5572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59420" name="Oval 28">
            <a:extLst>
              <a:ext uri="{FF2B5EF4-FFF2-40B4-BE49-F238E27FC236}">
                <a16:creationId xmlns:a16="http://schemas.microsoft.com/office/drawing/2014/main" id="{43B32714-204A-3E61-52B3-951DF056006B}"/>
              </a:ext>
            </a:extLst>
          </p:cNvPr>
          <p:cNvSpPr>
            <a:spLocks noChangeArrowheads="1"/>
          </p:cNvSpPr>
          <p:nvPr/>
        </p:nvSpPr>
        <p:spPr bwMode="auto">
          <a:xfrm>
            <a:off x="6624638" y="5013325"/>
            <a:ext cx="539750" cy="628650"/>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99"/>
                </a:solidFill>
              </a:rPr>
              <a:t>α</a:t>
            </a:r>
          </a:p>
        </p:txBody>
      </p:sp>
      <p:sp>
        <p:nvSpPr>
          <p:cNvPr id="59421" name="Line 29">
            <a:extLst>
              <a:ext uri="{FF2B5EF4-FFF2-40B4-BE49-F238E27FC236}">
                <a16:creationId xmlns:a16="http://schemas.microsoft.com/office/drawing/2014/main" id="{243F1AE5-79F8-49B9-601C-73DEAA8F4AAC}"/>
              </a:ext>
            </a:extLst>
          </p:cNvPr>
          <p:cNvSpPr>
            <a:spLocks noChangeShapeType="1"/>
          </p:cNvSpPr>
          <p:nvPr/>
        </p:nvSpPr>
        <p:spPr bwMode="auto">
          <a:xfrm flipV="1">
            <a:off x="2844800" y="2997200"/>
            <a:ext cx="592138"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22" name="Oval 30">
            <a:extLst>
              <a:ext uri="{FF2B5EF4-FFF2-40B4-BE49-F238E27FC236}">
                <a16:creationId xmlns:a16="http://schemas.microsoft.com/office/drawing/2014/main" id="{28B8672D-66F7-18C7-983B-9FD1E45B58F4}"/>
              </a:ext>
            </a:extLst>
          </p:cNvPr>
          <p:cNvSpPr>
            <a:spLocks noChangeArrowheads="1"/>
          </p:cNvSpPr>
          <p:nvPr/>
        </p:nvSpPr>
        <p:spPr bwMode="auto">
          <a:xfrm>
            <a:off x="3995738" y="2276475"/>
            <a:ext cx="577850" cy="649288"/>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3" name="Oval 31">
            <a:extLst>
              <a:ext uri="{FF2B5EF4-FFF2-40B4-BE49-F238E27FC236}">
                <a16:creationId xmlns:a16="http://schemas.microsoft.com/office/drawing/2014/main" id="{32F1490D-A762-B2BF-9DD2-B78F2AEFF588}"/>
              </a:ext>
            </a:extLst>
          </p:cNvPr>
          <p:cNvSpPr>
            <a:spLocks noChangeArrowheads="1"/>
          </p:cNvSpPr>
          <p:nvPr/>
        </p:nvSpPr>
        <p:spPr bwMode="auto">
          <a:xfrm>
            <a:off x="4087813" y="1700213"/>
            <a:ext cx="484187"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4" name="Oval 32">
            <a:extLst>
              <a:ext uri="{FF2B5EF4-FFF2-40B4-BE49-F238E27FC236}">
                <a16:creationId xmlns:a16="http://schemas.microsoft.com/office/drawing/2014/main" id="{CEC62B3A-920B-E2FE-70A8-E4149BD24756}"/>
              </a:ext>
            </a:extLst>
          </p:cNvPr>
          <p:cNvSpPr>
            <a:spLocks noChangeArrowheads="1"/>
          </p:cNvSpPr>
          <p:nvPr/>
        </p:nvSpPr>
        <p:spPr bwMode="auto">
          <a:xfrm>
            <a:off x="6030913" y="2205038"/>
            <a:ext cx="557212" cy="649287"/>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5" name="Oval 33">
            <a:extLst>
              <a:ext uri="{FF2B5EF4-FFF2-40B4-BE49-F238E27FC236}">
                <a16:creationId xmlns:a16="http://schemas.microsoft.com/office/drawing/2014/main" id="{9F7F34DD-AF13-5366-C41E-CB1CD4FCCE64}"/>
              </a:ext>
            </a:extLst>
          </p:cNvPr>
          <p:cNvSpPr>
            <a:spLocks noChangeArrowheads="1"/>
          </p:cNvSpPr>
          <p:nvPr/>
        </p:nvSpPr>
        <p:spPr bwMode="auto">
          <a:xfrm>
            <a:off x="6084888" y="1628775"/>
            <a:ext cx="431800" cy="4683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solidFill>
                  <a:schemeClr val="bg1"/>
                </a:solidFill>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59426" name="Oval 34">
            <a:extLst>
              <a:ext uri="{FF2B5EF4-FFF2-40B4-BE49-F238E27FC236}">
                <a16:creationId xmlns:a16="http://schemas.microsoft.com/office/drawing/2014/main" id="{DB11DEBD-D91F-7839-2FA6-3B9254F81544}"/>
              </a:ext>
            </a:extLst>
          </p:cNvPr>
          <p:cNvSpPr>
            <a:spLocks noChangeArrowheads="1"/>
          </p:cNvSpPr>
          <p:nvPr/>
        </p:nvSpPr>
        <p:spPr bwMode="auto">
          <a:xfrm>
            <a:off x="3708400" y="5013325"/>
            <a:ext cx="595313"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7" name="Oval 35">
            <a:extLst>
              <a:ext uri="{FF2B5EF4-FFF2-40B4-BE49-F238E27FC236}">
                <a16:creationId xmlns:a16="http://schemas.microsoft.com/office/drawing/2014/main" id="{348429F5-2811-F5BF-C313-78F6DBA47CB6}"/>
              </a:ext>
            </a:extLst>
          </p:cNvPr>
          <p:cNvSpPr>
            <a:spLocks noChangeArrowheads="1"/>
          </p:cNvSpPr>
          <p:nvPr/>
        </p:nvSpPr>
        <p:spPr bwMode="auto">
          <a:xfrm>
            <a:off x="4411663" y="5013325"/>
            <a:ext cx="520700" cy="647700"/>
          </a:xfrm>
          <a:prstGeom prst="ellipse">
            <a:avLst/>
          </a:prstGeom>
          <a:solidFill>
            <a:srgbClr val="92D05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59428" name="Oval 36">
            <a:extLst>
              <a:ext uri="{FF2B5EF4-FFF2-40B4-BE49-F238E27FC236}">
                <a16:creationId xmlns:a16="http://schemas.microsoft.com/office/drawing/2014/main" id="{DA3F5147-40D0-A1B6-C30B-B18AF38D5C8D}"/>
              </a:ext>
            </a:extLst>
          </p:cNvPr>
          <p:cNvSpPr>
            <a:spLocks noChangeArrowheads="1"/>
          </p:cNvSpPr>
          <p:nvPr/>
        </p:nvSpPr>
        <p:spPr bwMode="auto">
          <a:xfrm>
            <a:off x="4192588" y="4292600"/>
            <a:ext cx="450850" cy="539750"/>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59429" name="Rectangle 37">
            <a:extLst>
              <a:ext uri="{FF2B5EF4-FFF2-40B4-BE49-F238E27FC236}">
                <a16:creationId xmlns:a16="http://schemas.microsoft.com/office/drawing/2014/main" id="{06FF0C07-E57D-6D8A-3313-09D76D59D80B}"/>
              </a:ext>
            </a:extLst>
          </p:cNvPr>
          <p:cNvSpPr>
            <a:spLocks noChangeArrowheads="1"/>
          </p:cNvSpPr>
          <p:nvPr/>
        </p:nvSpPr>
        <p:spPr bwMode="auto">
          <a:xfrm>
            <a:off x="3924300" y="90805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 target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54B3CEC6-A6A2-A773-3463-FC0BA54FB281}"/>
              </a:ext>
            </a:extLst>
          </p:cNvPr>
          <p:cNvSpPr txBox="1">
            <a:spLocks noChangeArrowheads="1"/>
          </p:cNvSpPr>
          <p:nvPr/>
        </p:nvSpPr>
        <p:spPr bwMode="auto">
          <a:xfrm>
            <a:off x="1412875" y="0"/>
            <a:ext cx="65881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t>As the second best candidates to extract information about the spin-, isospin-independent term </a:t>
            </a:r>
            <a:r>
              <a:rPr lang="en-US" altLang="ja-JP" sz="2400">
                <a:solidFill>
                  <a:srgbClr val="CC0000"/>
                </a:solidFill>
              </a:rPr>
              <a:t>V</a:t>
            </a:r>
            <a:r>
              <a:rPr lang="en-US" altLang="ja-JP" sz="2400" b="1" baseline="-25000">
                <a:solidFill>
                  <a:srgbClr val="CC0000"/>
                </a:solidFill>
              </a:rPr>
              <a:t>0</a:t>
            </a:r>
            <a:r>
              <a:rPr lang="en-US" altLang="ja-JP" sz="2400"/>
              <a:t>, we propose to perform…</a:t>
            </a:r>
          </a:p>
        </p:txBody>
      </p:sp>
      <p:sp>
        <p:nvSpPr>
          <p:cNvPr id="60419" name="Text Box 3">
            <a:extLst>
              <a:ext uri="{FF2B5EF4-FFF2-40B4-BE49-F238E27FC236}">
                <a16:creationId xmlns:a16="http://schemas.microsoft.com/office/drawing/2014/main" id="{F13FFECA-5718-7D34-B08A-A609E09BAFD0}"/>
              </a:ext>
            </a:extLst>
          </p:cNvPr>
          <p:cNvSpPr txBox="1">
            <a:spLocks noChangeArrowheads="1"/>
          </p:cNvSpPr>
          <p:nvPr/>
        </p:nvSpPr>
        <p:spPr bwMode="auto">
          <a:xfrm>
            <a:off x="1434668" y="1773387"/>
            <a:ext cx="41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0" name="Oval 4">
            <a:extLst>
              <a:ext uri="{FF2B5EF4-FFF2-40B4-BE49-F238E27FC236}">
                <a16:creationId xmlns:a16="http://schemas.microsoft.com/office/drawing/2014/main" id="{7ACF51B6-714A-3A82-3366-7FF1943CE7DD}"/>
              </a:ext>
            </a:extLst>
          </p:cNvPr>
          <p:cNvSpPr>
            <a:spLocks noChangeArrowheads="1"/>
          </p:cNvSpPr>
          <p:nvPr/>
        </p:nvSpPr>
        <p:spPr bwMode="auto">
          <a:xfrm>
            <a:off x="4188980" y="1844824"/>
            <a:ext cx="1804988" cy="1728788"/>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1" name="AutoShape 5">
            <a:extLst>
              <a:ext uri="{FF2B5EF4-FFF2-40B4-BE49-F238E27FC236}">
                <a16:creationId xmlns:a16="http://schemas.microsoft.com/office/drawing/2014/main" id="{9189C6F1-4F0D-31EC-70DA-5B3963683924}"/>
              </a:ext>
            </a:extLst>
          </p:cNvPr>
          <p:cNvSpPr>
            <a:spLocks noChangeArrowheads="1"/>
          </p:cNvSpPr>
          <p:nvPr/>
        </p:nvSpPr>
        <p:spPr bwMode="auto">
          <a:xfrm>
            <a:off x="3703205" y="2462362"/>
            <a:ext cx="323850" cy="649287"/>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22" name="Line 6">
            <a:extLst>
              <a:ext uri="{FF2B5EF4-FFF2-40B4-BE49-F238E27FC236}">
                <a16:creationId xmlns:a16="http://schemas.microsoft.com/office/drawing/2014/main" id="{B9C83915-F07E-51F1-FA53-9624AF3441C8}"/>
              </a:ext>
            </a:extLst>
          </p:cNvPr>
          <p:cNvSpPr>
            <a:spLocks noChangeShapeType="1"/>
          </p:cNvSpPr>
          <p:nvPr/>
        </p:nvSpPr>
        <p:spPr bwMode="auto">
          <a:xfrm flipV="1">
            <a:off x="5395480" y="1844824"/>
            <a:ext cx="7000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23" name="Text Box 7">
            <a:extLst>
              <a:ext uri="{FF2B5EF4-FFF2-40B4-BE49-F238E27FC236}">
                <a16:creationId xmlns:a16="http://schemas.microsoft.com/office/drawing/2014/main" id="{EF45C124-F855-62BB-9C01-1553EAC6D067}"/>
              </a:ext>
            </a:extLst>
          </p:cNvPr>
          <p:cNvSpPr txBox="1">
            <a:spLocks noChangeArrowheads="1"/>
          </p:cNvSpPr>
          <p:nvPr/>
        </p:nvSpPr>
        <p:spPr bwMode="auto">
          <a:xfrm>
            <a:off x="5538355" y="1628924"/>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K</a:t>
            </a:r>
            <a:r>
              <a:rPr lang="en-US" altLang="ja-JP" sz="2000" baseline="30000"/>
              <a:t>+</a:t>
            </a:r>
          </a:p>
        </p:txBody>
      </p:sp>
      <p:sp>
        <p:nvSpPr>
          <p:cNvPr id="60424" name="Text Box 8">
            <a:extLst>
              <a:ext uri="{FF2B5EF4-FFF2-40B4-BE49-F238E27FC236}">
                <a16:creationId xmlns:a16="http://schemas.microsoft.com/office/drawing/2014/main" id="{BFE808C9-76FF-BA01-9B8A-E5AE52756ACE}"/>
              </a:ext>
            </a:extLst>
          </p:cNvPr>
          <p:cNvSpPr txBox="1">
            <a:spLocks noChangeArrowheads="1"/>
          </p:cNvSpPr>
          <p:nvPr/>
        </p:nvSpPr>
        <p:spPr bwMode="auto">
          <a:xfrm>
            <a:off x="4566805" y="3718074"/>
            <a:ext cx="52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0425" name="Text Box 9">
            <a:extLst>
              <a:ext uri="{FF2B5EF4-FFF2-40B4-BE49-F238E27FC236}">
                <a16:creationId xmlns:a16="http://schemas.microsoft.com/office/drawing/2014/main" id="{667E936D-82B3-6004-544C-AEAF928296C9}"/>
              </a:ext>
            </a:extLst>
          </p:cNvPr>
          <p:cNvSpPr txBox="1">
            <a:spLocks noChangeArrowheads="1"/>
          </p:cNvSpPr>
          <p:nvPr/>
        </p:nvSpPr>
        <p:spPr bwMode="auto">
          <a:xfrm>
            <a:off x="4512830" y="4010174"/>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0436" name="Oval 20">
            <a:extLst>
              <a:ext uri="{FF2B5EF4-FFF2-40B4-BE49-F238E27FC236}">
                <a16:creationId xmlns:a16="http://schemas.microsoft.com/office/drawing/2014/main" id="{EC0D3D30-34DE-7DCF-0A9B-A72712B26F9F}"/>
              </a:ext>
            </a:extLst>
          </p:cNvPr>
          <p:cNvSpPr>
            <a:spLocks noChangeArrowheads="1"/>
          </p:cNvSpPr>
          <p:nvPr/>
        </p:nvSpPr>
        <p:spPr bwMode="auto">
          <a:xfrm>
            <a:off x="1937905" y="1989287"/>
            <a:ext cx="1439863" cy="16557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0437" name="Oval 21">
            <a:extLst>
              <a:ext uri="{FF2B5EF4-FFF2-40B4-BE49-F238E27FC236}">
                <a16:creationId xmlns:a16="http://schemas.microsoft.com/office/drawing/2014/main" id="{28A31E2F-5417-5D54-F1A2-5EA178F83528}"/>
              </a:ext>
            </a:extLst>
          </p:cNvPr>
          <p:cNvSpPr>
            <a:spLocks noChangeArrowheads="1"/>
          </p:cNvSpPr>
          <p:nvPr/>
        </p:nvSpPr>
        <p:spPr bwMode="auto">
          <a:xfrm>
            <a:off x="2244294" y="2781449"/>
            <a:ext cx="539750" cy="649288"/>
          </a:xfrm>
          <a:prstGeom prst="ellipse">
            <a:avLst/>
          </a:prstGeom>
          <a:solidFill>
            <a:srgbClr val="92D050">
              <a:alpha val="70979"/>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t>α</a:t>
            </a:r>
          </a:p>
        </p:txBody>
      </p:sp>
      <p:sp>
        <p:nvSpPr>
          <p:cNvPr id="60438" name="Oval 22">
            <a:extLst>
              <a:ext uri="{FF2B5EF4-FFF2-40B4-BE49-F238E27FC236}">
                <a16:creationId xmlns:a16="http://schemas.microsoft.com/office/drawing/2014/main" id="{CAFDEA92-867A-D1A1-547A-28126F94BB6D}"/>
              </a:ext>
            </a:extLst>
          </p:cNvPr>
          <p:cNvSpPr>
            <a:spLocks noChangeArrowheads="1"/>
          </p:cNvSpPr>
          <p:nvPr/>
        </p:nvSpPr>
        <p:spPr bwMode="auto">
          <a:xfrm>
            <a:off x="2244294" y="2205187"/>
            <a:ext cx="431800"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60439" name="Oval 23">
            <a:extLst>
              <a:ext uri="{FF2B5EF4-FFF2-40B4-BE49-F238E27FC236}">
                <a16:creationId xmlns:a16="http://schemas.microsoft.com/office/drawing/2014/main" id="{D353B694-59BA-6315-D306-E12AAA5C91FB}"/>
              </a:ext>
            </a:extLst>
          </p:cNvPr>
          <p:cNvSpPr>
            <a:spLocks noChangeArrowheads="1"/>
          </p:cNvSpPr>
          <p:nvPr/>
        </p:nvSpPr>
        <p:spPr bwMode="auto">
          <a:xfrm>
            <a:off x="2838018" y="2236937"/>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0" name="Oval 24">
            <a:extLst>
              <a:ext uri="{FF2B5EF4-FFF2-40B4-BE49-F238E27FC236}">
                <a16:creationId xmlns:a16="http://schemas.microsoft.com/office/drawing/2014/main" id="{1AE3BCB1-6A99-D20E-4EEA-55616EB4E066}"/>
              </a:ext>
            </a:extLst>
          </p:cNvPr>
          <p:cNvSpPr>
            <a:spLocks noChangeArrowheads="1"/>
          </p:cNvSpPr>
          <p:nvPr/>
        </p:nvSpPr>
        <p:spPr bwMode="auto">
          <a:xfrm>
            <a:off x="2891993" y="2884637"/>
            <a:ext cx="327025" cy="431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0441" name="Line 25">
            <a:extLst>
              <a:ext uri="{FF2B5EF4-FFF2-40B4-BE49-F238E27FC236}">
                <a16:creationId xmlns:a16="http://schemas.microsoft.com/office/drawing/2014/main" id="{5A1317BA-EF2D-4211-D8CC-A64A4591EB25}"/>
              </a:ext>
            </a:extLst>
          </p:cNvPr>
          <p:cNvSpPr>
            <a:spLocks noChangeShapeType="1"/>
          </p:cNvSpPr>
          <p:nvPr/>
        </p:nvSpPr>
        <p:spPr bwMode="auto">
          <a:xfrm>
            <a:off x="1758518" y="1917849"/>
            <a:ext cx="485775" cy="31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0442" name="Oval 26">
            <a:extLst>
              <a:ext uri="{FF2B5EF4-FFF2-40B4-BE49-F238E27FC236}">
                <a16:creationId xmlns:a16="http://schemas.microsoft.com/office/drawing/2014/main" id="{60B4CC30-FD94-98AE-BF5C-7E9118B4EAB6}"/>
              </a:ext>
            </a:extLst>
          </p:cNvPr>
          <p:cNvSpPr>
            <a:spLocks noChangeArrowheads="1"/>
          </p:cNvSpPr>
          <p:nvPr/>
        </p:nvSpPr>
        <p:spPr bwMode="auto">
          <a:xfrm>
            <a:off x="4404880" y="2781449"/>
            <a:ext cx="506411" cy="649288"/>
          </a:xfrm>
          <a:prstGeom prst="ellipse">
            <a:avLst/>
          </a:prstGeom>
          <a:solidFill>
            <a:srgbClr val="92D050">
              <a:alpha val="74117"/>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0443" name="Oval 27">
            <a:extLst>
              <a:ext uri="{FF2B5EF4-FFF2-40B4-BE49-F238E27FC236}">
                <a16:creationId xmlns:a16="http://schemas.microsoft.com/office/drawing/2014/main" id="{7CCA04DB-ACE2-B567-53A3-7F9646141B01}"/>
              </a:ext>
            </a:extLst>
          </p:cNvPr>
          <p:cNvSpPr>
            <a:spLocks noChangeArrowheads="1"/>
          </p:cNvSpPr>
          <p:nvPr/>
        </p:nvSpPr>
        <p:spPr bwMode="auto">
          <a:xfrm>
            <a:off x="4458855" y="2205187"/>
            <a:ext cx="400050"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solidFill>
                  <a:schemeClr val="bg1"/>
                </a:solidFill>
                <a:ea typeface="ＭＳ 明朝" panose="02020609040205080304" pitchFamily="17" charset="-128"/>
              </a:rPr>
              <a:t>Ξ</a:t>
            </a:r>
            <a:r>
              <a:rPr lang="en-US" altLang="ja-JP" sz="2800" baseline="30000" dirty="0">
                <a:solidFill>
                  <a:schemeClr val="bg1"/>
                </a:solidFill>
              </a:rPr>
              <a:t>-</a:t>
            </a:r>
            <a:endParaRPr lang="en-US" altLang="ja-JP" sz="2800" baseline="30000" dirty="0">
              <a:solidFill>
                <a:schemeClr val="bg1"/>
              </a:solidFill>
              <a:ea typeface="ＭＳ 明朝" panose="02020609040205080304" pitchFamily="17" charset="-128"/>
            </a:endParaRPr>
          </a:p>
        </p:txBody>
      </p:sp>
      <p:sp>
        <p:nvSpPr>
          <p:cNvPr id="60450" name="Oval 34">
            <a:extLst>
              <a:ext uri="{FF2B5EF4-FFF2-40B4-BE49-F238E27FC236}">
                <a16:creationId xmlns:a16="http://schemas.microsoft.com/office/drawing/2014/main" id="{749A608C-E75F-4498-DA0E-A35B6035504F}"/>
              </a:ext>
            </a:extLst>
          </p:cNvPr>
          <p:cNvSpPr>
            <a:spLocks noChangeArrowheads="1"/>
          </p:cNvSpPr>
          <p:nvPr/>
        </p:nvSpPr>
        <p:spPr bwMode="auto">
          <a:xfrm>
            <a:off x="5025766" y="2205187"/>
            <a:ext cx="450850"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1" name="Oval 35">
            <a:extLst>
              <a:ext uri="{FF2B5EF4-FFF2-40B4-BE49-F238E27FC236}">
                <a16:creationId xmlns:a16="http://schemas.microsoft.com/office/drawing/2014/main" id="{503F2B60-E9E0-6A76-8972-5F3B8EA38765}"/>
              </a:ext>
            </a:extLst>
          </p:cNvPr>
          <p:cNvSpPr>
            <a:spLocks noChangeArrowheads="1"/>
          </p:cNvSpPr>
          <p:nvPr/>
        </p:nvSpPr>
        <p:spPr bwMode="auto">
          <a:xfrm>
            <a:off x="5254986" y="2895749"/>
            <a:ext cx="395287"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dirty="0">
                <a:solidFill>
                  <a:schemeClr val="bg1"/>
                </a:solidFill>
              </a:rPr>
              <a:t>n</a:t>
            </a:r>
          </a:p>
        </p:txBody>
      </p:sp>
      <p:sp>
        <p:nvSpPr>
          <p:cNvPr id="60452" name="Text Box 36">
            <a:extLst>
              <a:ext uri="{FF2B5EF4-FFF2-40B4-BE49-F238E27FC236}">
                <a16:creationId xmlns:a16="http://schemas.microsoft.com/office/drawing/2014/main" id="{750446FE-112B-0CDD-538D-51DC654BE96E}"/>
              </a:ext>
            </a:extLst>
          </p:cNvPr>
          <p:cNvSpPr txBox="1">
            <a:spLocks noChangeArrowheads="1"/>
          </p:cNvSpPr>
          <p:nvPr/>
        </p:nvSpPr>
        <p:spPr bwMode="auto">
          <a:xfrm>
            <a:off x="2244293" y="3789512"/>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Li (T=1/2)</a:t>
            </a:r>
          </a:p>
        </p:txBody>
      </p:sp>
      <p:sp>
        <p:nvSpPr>
          <p:cNvPr id="60453" name="Rectangle 37">
            <a:extLst>
              <a:ext uri="{FF2B5EF4-FFF2-40B4-BE49-F238E27FC236}">
                <a16:creationId xmlns:a16="http://schemas.microsoft.com/office/drawing/2014/main" id="{D5C9B0FF-C22A-0C94-57B9-9501EA733EF6}"/>
              </a:ext>
            </a:extLst>
          </p:cNvPr>
          <p:cNvSpPr>
            <a:spLocks noChangeArrowheads="1"/>
          </p:cNvSpPr>
          <p:nvPr/>
        </p:nvSpPr>
        <p:spPr bwMode="auto">
          <a:xfrm>
            <a:off x="4944630" y="3718074"/>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0457" name="Rectangle 41">
            <a:extLst>
              <a:ext uri="{FF2B5EF4-FFF2-40B4-BE49-F238E27FC236}">
                <a16:creationId xmlns:a16="http://schemas.microsoft.com/office/drawing/2014/main" id="{1B4FBBB6-C515-4EEF-5B15-C2E32C44E03F}"/>
              </a:ext>
            </a:extLst>
          </p:cNvPr>
          <p:cNvSpPr>
            <a:spLocks noChangeArrowheads="1"/>
          </p:cNvSpPr>
          <p:nvPr/>
        </p:nvSpPr>
        <p:spPr bwMode="auto">
          <a:xfrm>
            <a:off x="5879306" y="4005064"/>
            <a:ext cx="2287587" cy="728663"/>
          </a:xfrm>
          <a:prstGeom prst="rect">
            <a:avLst/>
          </a:prstGeom>
          <a:noFill/>
          <a:ln w="222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1800">
                <a:ea typeface="ＭＳ 明朝" panose="02020609040205080304" pitchFamily="17" charset="-128"/>
              </a:rPr>
              <a:t>Why they are suited </a:t>
            </a:r>
          </a:p>
          <a:p>
            <a:pPr eaLnBrk="1" hangingPunct="1">
              <a:spcBef>
                <a:spcPct val="30000"/>
              </a:spcBef>
              <a:buFontTx/>
              <a:buNone/>
            </a:pPr>
            <a:r>
              <a:rPr lang="en-US" altLang="ja-JP" sz="1800">
                <a:ea typeface="ＭＳ 明朝" panose="02020609040205080304" pitchFamily="17" charset="-128"/>
              </a:rPr>
              <a:t>for investigating </a:t>
            </a:r>
            <a:r>
              <a:rPr lang="en-US" altLang="ja-JP" sz="1800">
                <a:solidFill>
                  <a:srgbClr val="CC0000"/>
                </a:solidFill>
                <a:ea typeface="ＭＳ 明朝" panose="02020609040205080304" pitchFamily="17" charset="-128"/>
              </a:rPr>
              <a:t>V</a:t>
            </a:r>
            <a:r>
              <a:rPr lang="en-US" altLang="ja-JP" sz="2000" b="1" baseline="-25000">
                <a:solidFill>
                  <a:srgbClr val="CC0000"/>
                </a:solidFill>
                <a:ea typeface="ＭＳ 明朝" panose="02020609040205080304" pitchFamily="17" charset="-128"/>
              </a:rPr>
              <a:t>0</a:t>
            </a:r>
            <a:r>
              <a:rPr lang="en-US" altLang="ja-JP" sz="1800">
                <a:ea typeface="ＭＳ 明朝" panose="02020609040205080304" pitchFamily="17" charset="-128"/>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a:extLst>
              <a:ext uri="{FF2B5EF4-FFF2-40B4-BE49-F238E27FC236}">
                <a16:creationId xmlns:a16="http://schemas.microsoft.com/office/drawing/2014/main" id="{6777E2E5-568C-492D-AA84-DC239CBD8790}"/>
              </a:ext>
            </a:extLst>
          </p:cNvPr>
          <p:cNvSpPr>
            <a:spLocks noChangeArrowheads="1"/>
          </p:cNvSpPr>
          <p:nvPr/>
        </p:nvSpPr>
        <p:spPr bwMode="auto">
          <a:xfrm>
            <a:off x="468313" y="1196975"/>
            <a:ext cx="1655762" cy="1728788"/>
          </a:xfrm>
          <a:prstGeom prst="ellipse">
            <a:avLst/>
          </a:prstGeom>
          <a:solidFill>
            <a:srgbClr val="CCFFFF">
              <a:alpha val="25882"/>
            </a:srgbClr>
          </a:solidFill>
          <a:ln w="25400">
            <a:solidFill>
              <a:srgbClr val="33CCCC"/>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467" name="Text Box 3">
            <a:extLst>
              <a:ext uri="{FF2B5EF4-FFF2-40B4-BE49-F238E27FC236}">
                <a16:creationId xmlns:a16="http://schemas.microsoft.com/office/drawing/2014/main" id="{B15C5D64-3CD2-3386-A0D8-1830CE0F99AE}"/>
              </a:ext>
            </a:extLst>
          </p:cNvPr>
          <p:cNvSpPr txBox="1">
            <a:spLocks noChangeArrowheads="1"/>
          </p:cNvSpPr>
          <p:nvPr/>
        </p:nvSpPr>
        <p:spPr bwMode="auto">
          <a:xfrm>
            <a:off x="1044575" y="3070225"/>
            <a:ext cx="52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2468" name="Text Box 4">
            <a:extLst>
              <a:ext uri="{FF2B5EF4-FFF2-40B4-BE49-F238E27FC236}">
                <a16:creationId xmlns:a16="http://schemas.microsoft.com/office/drawing/2014/main" id="{DE2BDA24-617F-4E0F-CADD-ECF229527599}"/>
              </a:ext>
            </a:extLst>
          </p:cNvPr>
          <p:cNvSpPr txBox="1">
            <a:spLocks noChangeArrowheads="1"/>
          </p:cNvSpPr>
          <p:nvPr/>
        </p:nvSpPr>
        <p:spPr bwMode="auto">
          <a:xfrm>
            <a:off x="989013" y="3362325"/>
            <a:ext cx="34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2469" name="Oval 5">
            <a:extLst>
              <a:ext uri="{FF2B5EF4-FFF2-40B4-BE49-F238E27FC236}">
                <a16:creationId xmlns:a16="http://schemas.microsoft.com/office/drawing/2014/main" id="{49C3F9ED-74BB-BD30-0B57-B635BB1B66B3}"/>
              </a:ext>
            </a:extLst>
          </p:cNvPr>
          <p:cNvSpPr>
            <a:spLocks noChangeArrowheads="1"/>
          </p:cNvSpPr>
          <p:nvPr/>
        </p:nvSpPr>
        <p:spPr bwMode="auto">
          <a:xfrm>
            <a:off x="1008063" y="1701800"/>
            <a:ext cx="593725" cy="793750"/>
          </a:xfrm>
          <a:prstGeom prst="ellipse">
            <a:avLst/>
          </a:prstGeom>
          <a:solidFill>
            <a:srgbClr val="92D050">
              <a:alpha val="7882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2470" name="Oval 6">
            <a:extLst>
              <a:ext uri="{FF2B5EF4-FFF2-40B4-BE49-F238E27FC236}">
                <a16:creationId xmlns:a16="http://schemas.microsoft.com/office/drawing/2014/main" id="{BF20B608-C33A-E094-56D6-64FB5F915B79}"/>
              </a:ext>
            </a:extLst>
          </p:cNvPr>
          <p:cNvSpPr>
            <a:spLocks noChangeArrowheads="1"/>
          </p:cNvSpPr>
          <p:nvPr/>
        </p:nvSpPr>
        <p:spPr bwMode="auto">
          <a:xfrm>
            <a:off x="954088" y="2133600"/>
            <a:ext cx="244475" cy="325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71" name="Oval 7">
            <a:extLst>
              <a:ext uri="{FF2B5EF4-FFF2-40B4-BE49-F238E27FC236}">
                <a16:creationId xmlns:a16="http://schemas.microsoft.com/office/drawing/2014/main" id="{157D6D4C-EEC7-0103-BC47-C48A195B833B}"/>
              </a:ext>
            </a:extLst>
          </p:cNvPr>
          <p:cNvSpPr>
            <a:spLocks noChangeArrowheads="1"/>
          </p:cNvSpPr>
          <p:nvPr/>
        </p:nvSpPr>
        <p:spPr bwMode="auto">
          <a:xfrm>
            <a:off x="755650" y="1125538"/>
            <a:ext cx="469900"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2" name="Oval 8">
            <a:extLst>
              <a:ext uri="{FF2B5EF4-FFF2-40B4-BE49-F238E27FC236}">
                <a16:creationId xmlns:a16="http://schemas.microsoft.com/office/drawing/2014/main" id="{6AE079FC-F102-DA8E-1425-B22F17365F93}"/>
              </a:ext>
            </a:extLst>
          </p:cNvPr>
          <p:cNvSpPr>
            <a:spLocks noChangeArrowheads="1"/>
          </p:cNvSpPr>
          <p:nvPr/>
        </p:nvSpPr>
        <p:spPr bwMode="auto">
          <a:xfrm>
            <a:off x="1439863" y="1125538"/>
            <a:ext cx="395287" cy="360362"/>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73" name="Rectangle 9">
            <a:extLst>
              <a:ext uri="{FF2B5EF4-FFF2-40B4-BE49-F238E27FC236}">
                <a16:creationId xmlns:a16="http://schemas.microsoft.com/office/drawing/2014/main" id="{A3D38E43-5CBF-38EF-566A-3D9A99AAE987}"/>
              </a:ext>
            </a:extLst>
          </p:cNvPr>
          <p:cNvSpPr>
            <a:spLocks noChangeArrowheads="1"/>
          </p:cNvSpPr>
          <p:nvPr/>
        </p:nvSpPr>
        <p:spPr bwMode="auto">
          <a:xfrm>
            <a:off x="1422400" y="3070225"/>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2474" name="Text Box 10">
            <a:extLst>
              <a:ext uri="{FF2B5EF4-FFF2-40B4-BE49-F238E27FC236}">
                <a16:creationId xmlns:a16="http://schemas.microsoft.com/office/drawing/2014/main" id="{5F25D617-CB6C-5CA5-8E33-FA6963C9D3BC}"/>
              </a:ext>
            </a:extLst>
          </p:cNvPr>
          <p:cNvSpPr txBox="1">
            <a:spLocks noChangeArrowheads="1"/>
          </p:cNvSpPr>
          <p:nvPr/>
        </p:nvSpPr>
        <p:spPr bwMode="auto">
          <a:xfrm>
            <a:off x="2249488" y="2133600"/>
            <a:ext cx="60388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Valence neutrons      are located in </a:t>
            </a:r>
            <a:r>
              <a:rPr lang="en-US" altLang="ja-JP" sz="2400">
                <a:solidFill>
                  <a:srgbClr val="0000CC"/>
                </a:solidFill>
              </a:rPr>
              <a:t>p-orbit,</a:t>
            </a:r>
          </a:p>
          <a:p>
            <a:pPr eaLnBrk="1" hangingPunct="1">
              <a:lnSpc>
                <a:spcPct val="140000"/>
              </a:lnSpc>
              <a:spcBef>
                <a:spcPct val="0"/>
              </a:spcBef>
              <a:buFontTx/>
              <a:buNone/>
            </a:pPr>
            <a:r>
              <a:rPr lang="en-US" altLang="ja-JP" sz="2400">
                <a:ea typeface="ＭＳ Ｐ明朝" panose="02020600040205080304" pitchFamily="18" charset="-128"/>
              </a:rPr>
              <a:t>whereas </a:t>
            </a:r>
            <a:r>
              <a:rPr lang="en-US" altLang="ja-JP" sz="2400">
                <a:solidFill>
                  <a:srgbClr val="CC0000"/>
                </a:solidFill>
                <a:ea typeface="ＭＳ Ｐ明朝" panose="02020600040205080304" pitchFamily="18" charset="-128"/>
              </a:rPr>
              <a:t>Ξ</a:t>
            </a:r>
            <a:r>
              <a:rPr lang="en-US" altLang="ja-JP" sz="2400"/>
              <a:t>particle      is located in </a:t>
            </a:r>
            <a:r>
              <a:rPr lang="en-US" altLang="ja-JP" sz="2400">
                <a:solidFill>
                  <a:srgbClr val="006600"/>
                </a:solidFill>
              </a:rPr>
              <a:t>0s-orbit</a:t>
            </a:r>
            <a:r>
              <a:rPr lang="en-US" altLang="ja-JP" sz="2400">
                <a:solidFill>
                  <a:srgbClr val="0000CC"/>
                </a:solidFill>
              </a:rPr>
              <a:t>.</a:t>
            </a:r>
          </a:p>
          <a:p>
            <a:pPr eaLnBrk="1" hangingPunct="1">
              <a:lnSpc>
                <a:spcPct val="190000"/>
              </a:lnSpc>
              <a:spcBef>
                <a:spcPct val="0"/>
              </a:spcBef>
              <a:buFontTx/>
              <a:buNone/>
            </a:pPr>
            <a:r>
              <a:rPr lang="en-US" altLang="ja-JP" sz="2400"/>
              <a:t>Then, distance between </a:t>
            </a:r>
            <a:r>
              <a:rPr lang="en-US" altLang="ja-JP" sz="2400">
                <a:solidFill>
                  <a:srgbClr val="CC0000"/>
                </a:solidFill>
                <a:ea typeface="ＭＳ Ｐ明朝" panose="02020600040205080304" pitchFamily="18" charset="-128"/>
              </a:rPr>
              <a:t>Ξ </a:t>
            </a:r>
            <a:r>
              <a:rPr lang="en-US" altLang="ja-JP" sz="2400">
                <a:ea typeface="ＭＳ Ｐ明朝" panose="02020600040205080304" pitchFamily="18" charset="-128"/>
              </a:rPr>
              <a:t>and</a:t>
            </a:r>
            <a:r>
              <a:rPr lang="en-US" altLang="ja-JP" sz="2400">
                <a:solidFill>
                  <a:srgbClr val="CC0000"/>
                </a:solidFill>
                <a:ea typeface="ＭＳ Ｐ明朝" panose="02020600040205080304" pitchFamily="18" charset="-128"/>
              </a:rPr>
              <a:t> </a:t>
            </a:r>
            <a:r>
              <a:rPr lang="en-US" altLang="ja-JP" sz="2800" b="1">
                <a:solidFill>
                  <a:srgbClr val="0000CC"/>
                </a:solidFill>
                <a:ea typeface="ＭＳ Ｐ明朝" panose="02020600040205080304" pitchFamily="18" charset="-128"/>
              </a:rPr>
              <a:t>n</a:t>
            </a:r>
          </a:p>
          <a:p>
            <a:pPr eaLnBrk="1" hangingPunct="1">
              <a:lnSpc>
                <a:spcPct val="120000"/>
              </a:lnSpc>
              <a:spcBef>
                <a:spcPct val="0"/>
              </a:spcBef>
              <a:buFontTx/>
              <a:buNone/>
            </a:pPr>
            <a:r>
              <a:rPr lang="en-US" altLang="ja-JP" sz="2400"/>
              <a:t>is much larger than the interaction range of</a:t>
            </a:r>
          </a:p>
          <a:p>
            <a:pPr eaLnBrk="1" hangingPunct="1">
              <a:lnSpc>
                <a:spcPct val="120000"/>
              </a:lnSpc>
              <a:spcBef>
                <a:spcPct val="0"/>
              </a:spcBef>
              <a:buFontTx/>
              <a:buNone/>
            </a:pPr>
            <a:r>
              <a:rPr lang="en-US" altLang="ja-JP" sz="2400">
                <a:solidFill>
                  <a:srgbClr val="CC0000"/>
                </a:solidFill>
                <a:ea typeface="ＭＳ 明朝" panose="02020609040205080304" pitchFamily="17" charset="-128"/>
              </a:rPr>
              <a:t>Ξ</a:t>
            </a:r>
            <a:r>
              <a:rPr lang="en-US" altLang="ja-JP" sz="2400">
                <a:ea typeface="ＭＳ 明朝" panose="02020609040205080304" pitchFamily="17" charset="-128"/>
              </a:rPr>
              <a:t> and </a:t>
            </a:r>
            <a:r>
              <a:rPr lang="en-US" altLang="ja-JP" sz="2800" b="1">
                <a:solidFill>
                  <a:srgbClr val="0000CC"/>
                </a:solidFill>
                <a:ea typeface="ＭＳ 明朝" panose="02020609040205080304" pitchFamily="17" charset="-128"/>
              </a:rPr>
              <a:t>n</a:t>
            </a:r>
            <a:r>
              <a:rPr lang="en-US" altLang="ja-JP" sz="2400"/>
              <a:t>.</a:t>
            </a:r>
          </a:p>
        </p:txBody>
      </p:sp>
      <p:sp>
        <p:nvSpPr>
          <p:cNvPr id="62482" name="Oval 18">
            <a:extLst>
              <a:ext uri="{FF2B5EF4-FFF2-40B4-BE49-F238E27FC236}">
                <a16:creationId xmlns:a16="http://schemas.microsoft.com/office/drawing/2014/main" id="{172A35FA-89D2-E505-D412-5AB58D14A61A}"/>
              </a:ext>
            </a:extLst>
          </p:cNvPr>
          <p:cNvSpPr>
            <a:spLocks noChangeArrowheads="1"/>
          </p:cNvSpPr>
          <p:nvPr/>
        </p:nvSpPr>
        <p:spPr bwMode="auto">
          <a:xfrm>
            <a:off x="4716463" y="2276475"/>
            <a:ext cx="269875" cy="290513"/>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2483" name="Text Box 19">
            <a:extLst>
              <a:ext uri="{FF2B5EF4-FFF2-40B4-BE49-F238E27FC236}">
                <a16:creationId xmlns:a16="http://schemas.microsoft.com/office/drawing/2014/main" id="{8E2A9E9F-E824-B9CE-FEB6-89526E314AAC}"/>
              </a:ext>
            </a:extLst>
          </p:cNvPr>
          <p:cNvSpPr txBox="1">
            <a:spLocks noChangeArrowheads="1"/>
          </p:cNvSpPr>
          <p:nvPr/>
        </p:nvSpPr>
        <p:spPr bwMode="auto">
          <a:xfrm>
            <a:off x="2386013" y="5157788"/>
            <a:ext cx="617696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Then, </a:t>
            </a:r>
            <a:r>
              <a:rPr lang="en-US" altLang="ja-JP" sz="2400" dirty="0">
                <a:solidFill>
                  <a:srgbClr val="CC0000"/>
                </a:solidFill>
              </a:rPr>
              <a:t>α</a:t>
            </a:r>
            <a:r>
              <a:rPr lang="en-US" altLang="ja-JP" sz="2400" dirty="0">
                <a:solidFill>
                  <a:srgbClr val="CC0000"/>
                </a:solidFill>
                <a:ea typeface="ＭＳ Ｐ明朝" panose="02020600040205080304" pitchFamily="18" charset="-128"/>
              </a:rPr>
              <a:t>Ξ</a:t>
            </a:r>
            <a:r>
              <a:rPr lang="en-US" altLang="ja-JP" sz="2400" dirty="0"/>
              <a:t> potential, in which only </a:t>
            </a:r>
            <a:r>
              <a:rPr lang="en-US" altLang="ja-JP" sz="2400" dirty="0">
                <a:solidFill>
                  <a:srgbClr val="CC0000"/>
                </a:solidFill>
              </a:rPr>
              <a:t>V</a:t>
            </a:r>
            <a:r>
              <a:rPr lang="en-US" altLang="ja-JP" sz="2800" baseline="-25000" dirty="0">
                <a:solidFill>
                  <a:srgbClr val="CC0000"/>
                </a:solidFill>
              </a:rPr>
              <a:t>0</a:t>
            </a:r>
            <a:r>
              <a:rPr lang="en-US" altLang="ja-JP" sz="2400" dirty="0">
                <a:solidFill>
                  <a:srgbClr val="CC0000"/>
                </a:solidFill>
              </a:rPr>
              <a:t> </a:t>
            </a:r>
            <a:r>
              <a:rPr lang="en-US" altLang="ja-JP" sz="2400" dirty="0"/>
              <a:t>term</a:t>
            </a:r>
          </a:p>
          <a:p>
            <a:pPr eaLnBrk="1" hangingPunct="1">
              <a:lnSpc>
                <a:spcPct val="130000"/>
              </a:lnSpc>
              <a:spcBef>
                <a:spcPct val="0"/>
              </a:spcBef>
              <a:buFontTx/>
              <a:buNone/>
            </a:pPr>
            <a:r>
              <a:rPr lang="en-US" altLang="ja-JP" sz="2400" dirty="0"/>
              <a:t>works,  plays a dominant role in the binding </a:t>
            </a:r>
          </a:p>
          <a:p>
            <a:pPr eaLnBrk="1" hangingPunct="1">
              <a:lnSpc>
                <a:spcPct val="130000"/>
              </a:lnSpc>
              <a:spcBef>
                <a:spcPct val="0"/>
              </a:spcBef>
              <a:buFontTx/>
              <a:buNone/>
            </a:pPr>
            <a:r>
              <a:rPr lang="en-US" altLang="ja-JP" sz="2400" dirty="0"/>
              <a:t>energies of this system.</a:t>
            </a:r>
          </a:p>
        </p:txBody>
      </p:sp>
      <p:sp>
        <p:nvSpPr>
          <p:cNvPr id="62484" name="Rectangle 20">
            <a:extLst>
              <a:ext uri="{FF2B5EF4-FFF2-40B4-BE49-F238E27FC236}">
                <a16:creationId xmlns:a16="http://schemas.microsoft.com/office/drawing/2014/main" id="{A6B4FC9A-B0B2-A66F-E839-2B797621C32B}"/>
              </a:ext>
            </a:extLst>
          </p:cNvPr>
          <p:cNvSpPr>
            <a:spLocks noChangeArrowheads="1"/>
          </p:cNvSpPr>
          <p:nvPr/>
        </p:nvSpPr>
        <p:spPr bwMode="auto">
          <a:xfrm>
            <a:off x="412750" y="144463"/>
            <a:ext cx="21209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0000CC"/>
                </a:solidFill>
                <a:ea typeface="ＭＳ 明朝" panose="02020609040205080304" pitchFamily="17" charset="-128"/>
              </a:rPr>
              <a:t>(more realistic</a:t>
            </a:r>
          </a:p>
          <a:p>
            <a:pPr eaLnBrk="1" hangingPunct="1">
              <a:lnSpc>
                <a:spcPct val="50000"/>
              </a:lnSpc>
              <a:spcBef>
                <a:spcPct val="30000"/>
              </a:spcBef>
              <a:buFontTx/>
              <a:buNone/>
            </a:pPr>
            <a:r>
              <a:rPr lang="en-US" altLang="ja-JP" sz="2400">
                <a:solidFill>
                  <a:srgbClr val="0000CC"/>
                </a:solidFill>
                <a:ea typeface="ＭＳ 明朝" panose="02020609040205080304" pitchFamily="17" charset="-128"/>
              </a:rPr>
              <a:t>  illustration)</a:t>
            </a:r>
          </a:p>
        </p:txBody>
      </p:sp>
      <p:sp>
        <p:nvSpPr>
          <p:cNvPr id="62485" name="Oval 21">
            <a:extLst>
              <a:ext uri="{FF2B5EF4-FFF2-40B4-BE49-F238E27FC236}">
                <a16:creationId xmlns:a16="http://schemas.microsoft.com/office/drawing/2014/main" id="{8564DC7F-5829-C453-BDCA-3BC1477C7CB3}"/>
              </a:ext>
            </a:extLst>
          </p:cNvPr>
          <p:cNvSpPr>
            <a:spLocks noChangeArrowheads="1"/>
          </p:cNvSpPr>
          <p:nvPr/>
        </p:nvSpPr>
        <p:spPr bwMode="auto">
          <a:xfrm>
            <a:off x="4859338" y="2708275"/>
            <a:ext cx="271462" cy="3603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2486" name="Text Box 22">
            <a:extLst>
              <a:ext uri="{FF2B5EF4-FFF2-40B4-BE49-F238E27FC236}">
                <a16:creationId xmlns:a16="http://schemas.microsoft.com/office/drawing/2014/main" id="{87E774A5-FE01-B233-F174-92F4D2D43AC3}"/>
              </a:ext>
            </a:extLst>
          </p:cNvPr>
          <p:cNvSpPr txBox="1">
            <a:spLocks noChangeArrowheads="1"/>
          </p:cNvSpPr>
          <p:nvPr/>
        </p:nvSpPr>
        <p:spPr bwMode="auto">
          <a:xfrm>
            <a:off x="2195513" y="549275"/>
            <a:ext cx="6240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ea typeface="ＭＳ 明朝" panose="02020609040205080304" pitchFamily="17" charset="-128"/>
              </a:rPr>
              <a:t>Core nucleus </a:t>
            </a:r>
            <a:r>
              <a:rPr lang="en-US" altLang="ja-JP" sz="2400" baseline="30000">
                <a:ea typeface="ＭＳ 明朝" panose="02020609040205080304" pitchFamily="17" charset="-128"/>
              </a:rPr>
              <a:t>6</a:t>
            </a:r>
            <a:r>
              <a:rPr lang="en-US" altLang="ja-JP" sz="2400">
                <a:ea typeface="ＭＳ 明朝" panose="02020609040205080304" pitchFamily="17" charset="-128"/>
              </a:rPr>
              <a:t>He is known to be halo</a:t>
            </a:r>
          </a:p>
          <a:p>
            <a:pPr eaLnBrk="1" hangingPunct="1">
              <a:spcBef>
                <a:spcPct val="0"/>
              </a:spcBef>
              <a:buFontTx/>
              <a:buNone/>
            </a:pPr>
            <a:r>
              <a:rPr lang="en-US" altLang="ja-JP" sz="2400">
                <a:ea typeface="ＭＳ 明朝" panose="02020609040205080304" pitchFamily="17" charset="-128"/>
              </a:rPr>
              <a:t>nucleus. Then, valence neutrons are located</a:t>
            </a:r>
          </a:p>
          <a:p>
            <a:pPr eaLnBrk="1" hangingPunct="1">
              <a:spcBef>
                <a:spcPct val="0"/>
              </a:spcBef>
              <a:buFontTx/>
              <a:buNone/>
            </a:pPr>
            <a:r>
              <a:rPr lang="en-US" altLang="ja-JP" sz="2400">
                <a:ea typeface="ＭＳ 明朝" panose="02020609040205080304" pitchFamily="17" charset="-128"/>
              </a:rPr>
              <a:t>far away from α particle.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a:extLst>
              <a:ext uri="{FF2B5EF4-FFF2-40B4-BE49-F238E27FC236}">
                <a16:creationId xmlns:a16="http://schemas.microsoft.com/office/drawing/2014/main" id="{3F64A957-938C-8706-429B-D77D81124801}"/>
              </a:ext>
            </a:extLst>
          </p:cNvPr>
          <p:cNvSpPr>
            <a:spLocks noChangeArrowheads="1"/>
          </p:cNvSpPr>
          <p:nvPr/>
        </p:nvSpPr>
        <p:spPr bwMode="auto">
          <a:xfrm>
            <a:off x="1258888" y="979488"/>
            <a:ext cx="1584325" cy="1728787"/>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4515" name="Text Box 3">
            <a:extLst>
              <a:ext uri="{FF2B5EF4-FFF2-40B4-BE49-F238E27FC236}">
                <a16:creationId xmlns:a16="http://schemas.microsoft.com/office/drawing/2014/main" id="{79B3B749-D931-AD1F-F9CF-5F54C2167EBB}"/>
              </a:ext>
            </a:extLst>
          </p:cNvPr>
          <p:cNvSpPr txBox="1">
            <a:spLocks noChangeArrowheads="1"/>
          </p:cNvSpPr>
          <p:nvPr/>
        </p:nvSpPr>
        <p:spPr bwMode="auto">
          <a:xfrm>
            <a:off x="1765300" y="2852738"/>
            <a:ext cx="52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H</a:t>
            </a:r>
          </a:p>
        </p:txBody>
      </p:sp>
      <p:sp>
        <p:nvSpPr>
          <p:cNvPr id="64516" name="Text Box 4">
            <a:extLst>
              <a:ext uri="{FF2B5EF4-FFF2-40B4-BE49-F238E27FC236}">
                <a16:creationId xmlns:a16="http://schemas.microsoft.com/office/drawing/2014/main" id="{FC19A3B6-4A19-5EF6-7248-82C89379AD77}"/>
              </a:ext>
            </a:extLst>
          </p:cNvPr>
          <p:cNvSpPr txBox="1">
            <a:spLocks noChangeArrowheads="1"/>
          </p:cNvSpPr>
          <p:nvPr/>
        </p:nvSpPr>
        <p:spPr bwMode="auto">
          <a:xfrm>
            <a:off x="1709738" y="3144838"/>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Ξ</a:t>
            </a:r>
            <a:r>
              <a:rPr lang="en-US" altLang="ja-JP" sz="1600" b="1" baseline="30000">
                <a:ea typeface="ＭＳ 明朝" panose="02020609040205080304" pitchFamily="17" charset="-128"/>
              </a:rPr>
              <a:t>-</a:t>
            </a:r>
          </a:p>
        </p:txBody>
      </p:sp>
      <p:sp>
        <p:nvSpPr>
          <p:cNvPr id="64517" name="Oval 5">
            <a:extLst>
              <a:ext uri="{FF2B5EF4-FFF2-40B4-BE49-F238E27FC236}">
                <a16:creationId xmlns:a16="http://schemas.microsoft.com/office/drawing/2014/main" id="{1BEC7FAA-7CD7-9632-54CE-AD68D6810D57}"/>
              </a:ext>
            </a:extLst>
          </p:cNvPr>
          <p:cNvSpPr>
            <a:spLocks noChangeArrowheads="1"/>
          </p:cNvSpPr>
          <p:nvPr/>
        </p:nvSpPr>
        <p:spPr bwMode="auto">
          <a:xfrm>
            <a:off x="1601788" y="1844675"/>
            <a:ext cx="485775" cy="649288"/>
          </a:xfrm>
          <a:prstGeom prst="ellipse">
            <a:avLst/>
          </a:prstGeom>
          <a:solidFill>
            <a:srgbClr val="92D050">
              <a:alpha val="67842"/>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α</a:t>
            </a:r>
          </a:p>
        </p:txBody>
      </p:sp>
      <p:sp>
        <p:nvSpPr>
          <p:cNvPr id="64518" name="Oval 6">
            <a:extLst>
              <a:ext uri="{FF2B5EF4-FFF2-40B4-BE49-F238E27FC236}">
                <a16:creationId xmlns:a16="http://schemas.microsoft.com/office/drawing/2014/main" id="{8F52459E-2835-878D-6755-2ACA01A18734}"/>
              </a:ext>
            </a:extLst>
          </p:cNvPr>
          <p:cNvSpPr>
            <a:spLocks noChangeArrowheads="1"/>
          </p:cNvSpPr>
          <p:nvPr/>
        </p:nvSpPr>
        <p:spPr bwMode="auto">
          <a:xfrm>
            <a:off x="1655763" y="1268413"/>
            <a:ext cx="377825"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64519" name="Oval 7">
            <a:extLst>
              <a:ext uri="{FF2B5EF4-FFF2-40B4-BE49-F238E27FC236}">
                <a16:creationId xmlns:a16="http://schemas.microsoft.com/office/drawing/2014/main" id="{A481A1EC-7209-2605-5AB1-EA0A7861798A}"/>
              </a:ext>
            </a:extLst>
          </p:cNvPr>
          <p:cNvSpPr>
            <a:spLocks noChangeArrowheads="1"/>
          </p:cNvSpPr>
          <p:nvPr/>
        </p:nvSpPr>
        <p:spPr bwMode="auto">
          <a:xfrm>
            <a:off x="2141538" y="1268413"/>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0" name="Oval 8">
            <a:extLst>
              <a:ext uri="{FF2B5EF4-FFF2-40B4-BE49-F238E27FC236}">
                <a16:creationId xmlns:a16="http://schemas.microsoft.com/office/drawing/2014/main" id="{B81117E9-BD1F-9EA4-EA08-ECB689BD9F01}"/>
              </a:ext>
            </a:extLst>
          </p:cNvPr>
          <p:cNvSpPr>
            <a:spLocks noChangeArrowheads="1"/>
          </p:cNvSpPr>
          <p:nvPr/>
        </p:nvSpPr>
        <p:spPr bwMode="auto">
          <a:xfrm>
            <a:off x="2197100" y="1987550"/>
            <a:ext cx="325438"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64521" name="Rectangle 9">
            <a:extLst>
              <a:ext uri="{FF2B5EF4-FFF2-40B4-BE49-F238E27FC236}">
                <a16:creationId xmlns:a16="http://schemas.microsoft.com/office/drawing/2014/main" id="{428CD2FC-FBD6-7B7B-FC7E-550F1FA3178C}"/>
              </a:ext>
            </a:extLst>
          </p:cNvPr>
          <p:cNvSpPr>
            <a:spLocks noChangeArrowheads="1"/>
          </p:cNvSpPr>
          <p:nvPr/>
        </p:nvSpPr>
        <p:spPr bwMode="auto">
          <a:xfrm>
            <a:off x="2141538" y="2852738"/>
            <a:ext cx="101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(T=3/2)</a:t>
            </a:r>
          </a:p>
        </p:txBody>
      </p:sp>
      <p:sp>
        <p:nvSpPr>
          <p:cNvPr id="64529" name="Rectangle 17">
            <a:extLst>
              <a:ext uri="{FF2B5EF4-FFF2-40B4-BE49-F238E27FC236}">
                <a16:creationId xmlns:a16="http://schemas.microsoft.com/office/drawing/2014/main" id="{B5062976-8824-DDB7-2727-AB5397E8F82E}"/>
              </a:ext>
            </a:extLst>
          </p:cNvPr>
          <p:cNvSpPr>
            <a:spLocks noChangeArrowheads="1"/>
          </p:cNvSpPr>
          <p:nvPr/>
        </p:nvSpPr>
        <p:spPr bwMode="auto">
          <a:xfrm>
            <a:off x="3168650" y="260350"/>
            <a:ext cx="4832350" cy="323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ea typeface="ＭＳ 明朝" panose="02020609040205080304" pitchFamily="17" charset="-128"/>
              </a:rPr>
              <a:t>Before the experiments will be done, </a:t>
            </a:r>
          </a:p>
          <a:p>
            <a:pPr eaLnBrk="1" hangingPunct="1">
              <a:lnSpc>
                <a:spcPct val="120000"/>
              </a:lnSpc>
              <a:spcBef>
                <a:spcPct val="0"/>
              </a:spcBef>
              <a:buFontTx/>
              <a:buNone/>
            </a:pPr>
            <a:r>
              <a:rPr lang="en-US" altLang="ja-JP" sz="2400" dirty="0">
                <a:ea typeface="ＭＳ 明朝" panose="02020609040205080304" pitchFamily="17" charset="-128"/>
              </a:rPr>
              <a:t>we should predict whether this</a:t>
            </a:r>
          </a:p>
          <a:p>
            <a:pPr eaLnBrk="1" hangingPunct="1">
              <a:lnSpc>
                <a:spcPct val="120000"/>
              </a:lnSpc>
              <a:spcBef>
                <a:spcPct val="0"/>
              </a:spcBef>
              <a:buFontTx/>
              <a:buNone/>
            </a:pPr>
            <a:r>
              <a:rPr lang="en-US" altLang="ja-JP" sz="2400" dirty="0" err="1">
                <a:ea typeface="ＭＳ 明朝" panose="02020609040205080304" pitchFamily="17" charset="-128"/>
              </a:rPr>
              <a:t>hypernucleus</a:t>
            </a:r>
            <a:r>
              <a:rPr lang="en-US" altLang="ja-JP" sz="2400" dirty="0">
                <a:ea typeface="ＭＳ 明朝" panose="02020609040205080304" pitchFamily="17" charset="-128"/>
              </a:rPr>
              <a:t> will be observed as</a:t>
            </a:r>
          </a:p>
          <a:p>
            <a:pPr eaLnBrk="1" hangingPunct="1">
              <a:lnSpc>
                <a:spcPct val="120000"/>
              </a:lnSpc>
              <a:spcBef>
                <a:spcPct val="0"/>
              </a:spcBef>
              <a:buFontTx/>
              <a:buNone/>
            </a:pPr>
            <a:r>
              <a:rPr lang="en-US" altLang="ja-JP" sz="2400" dirty="0">
                <a:ea typeface="ＭＳ 明朝" panose="02020609040205080304" pitchFamily="17" charset="-128"/>
              </a:rPr>
              <a:t> bound states or not.</a:t>
            </a:r>
          </a:p>
          <a:p>
            <a:pPr eaLnBrk="1" hangingPunct="1">
              <a:lnSpc>
                <a:spcPct val="80000"/>
              </a:lnSpc>
              <a:spcBef>
                <a:spcPct val="0"/>
              </a:spcBef>
              <a:buFontTx/>
              <a:buNone/>
            </a:pPr>
            <a:endParaRPr lang="en-US" altLang="ja-JP" sz="2400" dirty="0">
              <a:ea typeface="ＭＳ 明朝" panose="02020609040205080304" pitchFamily="17" charset="-128"/>
            </a:endParaRPr>
          </a:p>
          <a:p>
            <a:pPr eaLnBrk="1" hangingPunct="1">
              <a:lnSpc>
                <a:spcPct val="110000"/>
              </a:lnSpc>
              <a:spcBef>
                <a:spcPct val="0"/>
              </a:spcBef>
              <a:buFontTx/>
              <a:buNone/>
            </a:pPr>
            <a:r>
              <a:rPr lang="en-US" altLang="ja-JP" sz="2400" dirty="0">
                <a:solidFill>
                  <a:srgbClr val="0000CC"/>
                </a:solidFill>
                <a:ea typeface="ＭＳ 明朝" panose="02020609040205080304" pitchFamily="17" charset="-128"/>
              </a:rPr>
              <a:t>Namely, we calculate the binding energies of this </a:t>
            </a:r>
            <a:r>
              <a:rPr lang="en-US" altLang="ja-JP" sz="2400" dirty="0" err="1">
                <a:solidFill>
                  <a:srgbClr val="0000CC"/>
                </a:solidFill>
                <a:ea typeface="ＭＳ 明朝" panose="02020609040205080304" pitchFamily="17" charset="-128"/>
              </a:rPr>
              <a:t>hypernucleus</a:t>
            </a:r>
            <a:r>
              <a:rPr lang="en-US" altLang="ja-JP" sz="2400" dirty="0">
                <a:solidFill>
                  <a:srgbClr val="0000CC"/>
                </a:solidFill>
                <a:ea typeface="ＭＳ 明朝" panose="02020609040205080304" pitchFamily="17" charset="-128"/>
              </a:rPr>
              <a:t>.</a:t>
            </a:r>
          </a:p>
        </p:txBody>
      </p:sp>
      <p:sp>
        <p:nvSpPr>
          <p:cNvPr id="64530" name="Rectangle 18">
            <a:extLst>
              <a:ext uri="{FF2B5EF4-FFF2-40B4-BE49-F238E27FC236}">
                <a16:creationId xmlns:a16="http://schemas.microsoft.com/office/drawing/2014/main" id="{158FE2FD-4B4D-F580-93E5-ACF2177B3CF9}"/>
              </a:ext>
            </a:extLst>
          </p:cNvPr>
          <p:cNvSpPr>
            <a:spLocks noChangeArrowheads="1"/>
          </p:cNvSpPr>
          <p:nvPr/>
        </p:nvSpPr>
        <p:spPr bwMode="auto">
          <a:xfrm>
            <a:off x="7397750" y="1065482"/>
            <a:ext cx="385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CC0000"/>
                </a:solidFill>
                <a:ea typeface="ＭＳ 明朝" panose="02020609040205080304" pitchFamily="17" charset="-128"/>
              </a:rPr>
              <a:t>Ξ</a:t>
            </a:r>
            <a:endParaRPr lang="en-US" altLang="ja-JP" sz="2400" dirty="0">
              <a:ea typeface="ＭＳ 明朝" panose="02020609040205080304" pitchFamily="17"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3">
            <a:extLst>
              <a:ext uri="{FF2B5EF4-FFF2-40B4-BE49-F238E27FC236}">
                <a16:creationId xmlns:a16="http://schemas.microsoft.com/office/drawing/2014/main" id="{85307CD9-2530-99D3-5CC3-FAA242BC1432}"/>
              </a:ext>
            </a:extLst>
          </p:cNvPr>
          <p:cNvSpPr txBox="1">
            <a:spLocks noChangeArrowheads="1"/>
          </p:cNvSpPr>
          <p:nvPr/>
        </p:nvSpPr>
        <p:spPr bwMode="auto">
          <a:xfrm>
            <a:off x="300101" y="2420888"/>
            <a:ext cx="5427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solidFill>
                  <a:srgbClr val="FF0000"/>
                </a:solidFill>
              </a:rPr>
              <a:t>HAL potential (based on Lattice QCD) </a:t>
            </a:r>
            <a:endParaRPr lang="ja-JP" altLang="en-US" sz="2400" dirty="0">
              <a:solidFill>
                <a:srgbClr val="FF0000"/>
              </a:solidFill>
            </a:endParaRPr>
          </a:p>
        </p:txBody>
      </p:sp>
      <p:sp>
        <p:nvSpPr>
          <p:cNvPr id="67587" name="テキスト ボックス 7">
            <a:extLst>
              <a:ext uri="{FF2B5EF4-FFF2-40B4-BE49-F238E27FC236}">
                <a16:creationId xmlns:a16="http://schemas.microsoft.com/office/drawing/2014/main" id="{2966D939-2FB4-46D9-4D07-CC2A85464F22}"/>
              </a:ext>
            </a:extLst>
          </p:cNvPr>
          <p:cNvSpPr txBox="1">
            <a:spLocks noChangeArrowheads="1"/>
          </p:cNvSpPr>
          <p:nvPr/>
        </p:nvSpPr>
        <p:spPr bwMode="auto">
          <a:xfrm>
            <a:off x="323850" y="2951956"/>
            <a:ext cx="8997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V</a:t>
            </a:r>
            <a:r>
              <a:rPr lang="en-US" altLang="ja-JP" sz="2800" baseline="-25000" dirty="0"/>
              <a:t>ΞN</a:t>
            </a:r>
            <a:r>
              <a:rPr lang="en-US" altLang="ja-JP" sz="2800" dirty="0"/>
              <a:t>=V</a:t>
            </a:r>
            <a:r>
              <a:rPr lang="en-US" altLang="ja-JP" sz="2800" baseline="-25000" dirty="0"/>
              <a:t>0</a:t>
            </a:r>
            <a:r>
              <a:rPr lang="en-US" altLang="ja-JP" sz="2800" dirty="0"/>
              <a:t>(r)+(</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)V</a:t>
            </a:r>
            <a:r>
              <a:rPr lang="en-US" altLang="ja-JP" sz="2800" baseline="-25000" dirty="0"/>
              <a:t>s</a:t>
            </a:r>
            <a:r>
              <a:rPr lang="en-US" altLang="ja-JP" sz="2800" dirty="0"/>
              <a:t>(r)+(</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)V</a:t>
            </a:r>
            <a:r>
              <a:rPr lang="en-US" altLang="ja-JP" sz="2800" baseline="-25000" dirty="0"/>
              <a:t>t</a:t>
            </a:r>
            <a:r>
              <a:rPr lang="en-US" altLang="ja-JP" sz="2800" dirty="0"/>
              <a:t>(r)+</a:t>
            </a:r>
            <a:r>
              <a:rPr lang="ja-JP" altLang="en-US" sz="2800" dirty="0"/>
              <a:t>（</a:t>
            </a:r>
            <a:r>
              <a:rPr lang="en-US" altLang="ja-JP" sz="2800" dirty="0" err="1"/>
              <a:t>σ</a:t>
            </a:r>
            <a:r>
              <a:rPr lang="en-US" altLang="ja-JP" sz="2800" baseline="-25000" dirty="0" err="1"/>
              <a:t>Ξ</a:t>
            </a:r>
            <a:r>
              <a:rPr lang="ja-JP" altLang="en-US" sz="2800" dirty="0"/>
              <a:t>・</a:t>
            </a:r>
            <a:r>
              <a:rPr lang="en-US" altLang="ja-JP" sz="2800" dirty="0" err="1"/>
              <a:t>σ</a:t>
            </a:r>
            <a:r>
              <a:rPr lang="en-US" altLang="ja-JP" sz="2800" baseline="-25000" dirty="0" err="1"/>
              <a:t>N</a:t>
            </a:r>
            <a:r>
              <a:rPr lang="en-US" altLang="ja-JP" sz="2800" dirty="0"/>
              <a:t>)(</a:t>
            </a:r>
            <a:r>
              <a:rPr lang="en-US" altLang="ja-JP" sz="2800" dirty="0" err="1"/>
              <a:t>τ</a:t>
            </a:r>
            <a:r>
              <a:rPr lang="en-US" altLang="ja-JP" sz="2800" baseline="-25000" dirty="0" err="1"/>
              <a:t>Ξ</a:t>
            </a:r>
            <a:r>
              <a:rPr lang="ja-JP" altLang="en-US" sz="2800" dirty="0"/>
              <a:t>・</a:t>
            </a:r>
            <a:r>
              <a:rPr lang="en-US" altLang="ja-JP" sz="2800" dirty="0" err="1"/>
              <a:t>τ</a:t>
            </a:r>
            <a:r>
              <a:rPr lang="en-US" altLang="ja-JP" sz="2800" baseline="-25000" dirty="0" err="1"/>
              <a:t>N</a:t>
            </a:r>
            <a:r>
              <a:rPr lang="en-US" altLang="ja-JP" sz="2800" dirty="0"/>
              <a:t>)</a:t>
            </a:r>
            <a:r>
              <a:rPr lang="en-US" altLang="ja-JP" sz="2800" dirty="0" err="1"/>
              <a:t>V</a:t>
            </a:r>
            <a:r>
              <a:rPr lang="en-US" altLang="ja-JP" sz="2800" baseline="-25000" dirty="0" err="1"/>
              <a:t>ts</a:t>
            </a:r>
            <a:r>
              <a:rPr lang="en-US" altLang="ja-JP" sz="2800" dirty="0"/>
              <a:t>(r)</a:t>
            </a:r>
          </a:p>
          <a:p>
            <a:pPr>
              <a:spcBef>
                <a:spcPct val="0"/>
              </a:spcBef>
              <a:buFontTx/>
              <a:buNone/>
            </a:pPr>
            <a:r>
              <a:rPr lang="en-US" altLang="ja-JP" sz="2800" dirty="0"/>
              <a:t>All terms are central parts only.</a:t>
            </a:r>
            <a:endParaRPr lang="ja-JP" altLang="en-US" sz="2800" dirty="0"/>
          </a:p>
        </p:txBody>
      </p:sp>
      <p:sp>
        <p:nvSpPr>
          <p:cNvPr id="2" name="Text Box 2">
            <a:extLst>
              <a:ext uri="{FF2B5EF4-FFF2-40B4-BE49-F238E27FC236}">
                <a16:creationId xmlns:a16="http://schemas.microsoft.com/office/drawing/2014/main" id="{88EA2A52-151E-C6E2-90E0-1485F3B6A475}"/>
              </a:ext>
            </a:extLst>
          </p:cNvPr>
          <p:cNvSpPr txBox="1">
            <a:spLocks noChangeArrowheads="1"/>
          </p:cNvSpPr>
          <p:nvPr/>
        </p:nvSpPr>
        <p:spPr bwMode="auto">
          <a:xfrm>
            <a:off x="2699792" y="115323"/>
            <a:ext cx="2438400" cy="523875"/>
          </a:xfrm>
          <a:prstGeom prst="rect">
            <a:avLst/>
          </a:prstGeom>
          <a:solidFill>
            <a:srgbClr val="FFCC99">
              <a:alpha val="47842"/>
            </a:srgbClr>
          </a:solidFill>
          <a:ln w="22225">
            <a:solidFill>
              <a:srgbClr val="FF66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ea typeface="ＭＳ 明朝" panose="02020609040205080304" pitchFamily="17" charset="-128"/>
              </a:rPr>
              <a:t>Ξ</a:t>
            </a:r>
            <a:r>
              <a:rPr lang="en-US" altLang="ja-JP" sz="2800"/>
              <a:t>N interaction</a:t>
            </a:r>
          </a:p>
        </p:txBody>
      </p:sp>
      <p:sp>
        <p:nvSpPr>
          <p:cNvPr id="3" name="テキスト ボックス 2">
            <a:extLst>
              <a:ext uri="{FF2B5EF4-FFF2-40B4-BE49-F238E27FC236}">
                <a16:creationId xmlns:a16="http://schemas.microsoft.com/office/drawing/2014/main" id="{E736DE8D-BE09-4617-5AA8-D10C454BB2DD}"/>
              </a:ext>
            </a:extLst>
          </p:cNvPr>
          <p:cNvSpPr txBox="1"/>
          <p:nvPr/>
        </p:nvSpPr>
        <p:spPr>
          <a:xfrm>
            <a:off x="179512" y="1556792"/>
            <a:ext cx="8554458" cy="623376"/>
          </a:xfrm>
          <a:prstGeom prst="rect">
            <a:avLst/>
          </a:prstGeom>
          <a:noFill/>
        </p:spPr>
        <p:txBody>
          <a:bodyPr wrap="none" rtlCol="0">
            <a:spAutoFit/>
          </a:bodyPr>
          <a:lstStyle/>
          <a:p>
            <a:pPr eaLnBrk="1" hangingPunct="1">
              <a:lnSpc>
                <a:spcPct val="135000"/>
              </a:lnSpc>
              <a:spcBef>
                <a:spcPct val="0"/>
              </a:spcBef>
              <a:buFontTx/>
              <a:buNone/>
            </a:pPr>
            <a:r>
              <a:rPr lang="en-US" altLang="ja-JP" sz="1800" dirty="0"/>
              <a:t> </a:t>
            </a:r>
            <a:r>
              <a:rPr lang="ja-JP" altLang="en-US" sz="1800" dirty="0"/>
              <a:t>・</a:t>
            </a:r>
            <a:r>
              <a:rPr lang="en-US" altLang="ja-JP" sz="2800" dirty="0">
                <a:solidFill>
                  <a:srgbClr val="CC0000"/>
                </a:solidFill>
              </a:rPr>
              <a:t>ESC04</a:t>
            </a:r>
            <a:r>
              <a:rPr lang="en-US" altLang="ja-JP" sz="2800" dirty="0"/>
              <a:t> (Nijmegen soft core) and </a:t>
            </a:r>
            <a:r>
              <a:rPr lang="en-US" altLang="ja-JP" sz="2800" dirty="0">
                <a:solidFill>
                  <a:srgbClr val="CC0000"/>
                </a:solidFill>
              </a:rPr>
              <a:t>ND</a:t>
            </a:r>
            <a:r>
              <a:rPr lang="en-US" altLang="ja-JP" sz="2800" dirty="0"/>
              <a:t> (Nijmegen Model 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483770" y="0"/>
            <a:ext cx="6687358" cy="6165304"/>
          </a:xfrm>
          <a:prstGeom prst="rect">
            <a:avLst/>
          </a:prstGeom>
          <a:noFill/>
          <a:ln w="9525">
            <a:noFill/>
            <a:miter lim="800000"/>
            <a:headEnd/>
            <a:tailEnd/>
          </a:ln>
        </p:spPr>
      </p:pic>
      <p:grpSp>
        <p:nvGrpSpPr>
          <p:cNvPr id="18" name="グループ化 17"/>
          <p:cNvGrpSpPr/>
          <p:nvPr/>
        </p:nvGrpSpPr>
        <p:grpSpPr>
          <a:xfrm>
            <a:off x="323528" y="692696"/>
            <a:ext cx="1728192" cy="1619895"/>
            <a:chOff x="323528" y="620688"/>
            <a:chExt cx="2376264" cy="2339975"/>
          </a:xfrm>
        </p:grpSpPr>
        <p:sp>
          <p:nvSpPr>
            <p:cNvPr id="2" name="Oval 7"/>
            <p:cNvSpPr>
              <a:spLocks noChangeArrowheads="1"/>
            </p:cNvSpPr>
            <p:nvPr/>
          </p:nvSpPr>
          <p:spPr bwMode="auto">
            <a:xfrm>
              <a:off x="323528" y="620688"/>
              <a:ext cx="2376264" cy="233997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2000"/>
            </a:p>
          </p:txBody>
        </p:sp>
        <p:sp>
          <p:nvSpPr>
            <p:cNvPr id="3" name="Oval 8"/>
            <p:cNvSpPr>
              <a:spLocks noChangeArrowheads="1"/>
            </p:cNvSpPr>
            <p:nvPr/>
          </p:nvSpPr>
          <p:spPr bwMode="auto">
            <a:xfrm>
              <a:off x="683568" y="1052736"/>
              <a:ext cx="521445" cy="5032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4" name="Oval 9"/>
            <p:cNvSpPr>
              <a:spLocks noChangeArrowheads="1"/>
            </p:cNvSpPr>
            <p:nvPr/>
          </p:nvSpPr>
          <p:spPr bwMode="auto">
            <a:xfrm>
              <a:off x="1547664" y="83671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5" name="Oval 10"/>
            <p:cNvSpPr>
              <a:spLocks noChangeArrowheads="1"/>
            </p:cNvSpPr>
            <p:nvPr/>
          </p:nvSpPr>
          <p:spPr bwMode="auto">
            <a:xfrm>
              <a:off x="683568" y="1773211"/>
              <a:ext cx="503683"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sp>
          <p:nvSpPr>
            <p:cNvPr id="6" name="Oval 11"/>
            <p:cNvSpPr>
              <a:spLocks noChangeArrowheads="1"/>
            </p:cNvSpPr>
            <p:nvPr/>
          </p:nvSpPr>
          <p:spPr bwMode="auto">
            <a:xfrm>
              <a:off x="1457523" y="1989113"/>
              <a:ext cx="522189"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a:t>p</a:t>
              </a:r>
            </a:p>
          </p:txBody>
        </p:sp>
        <p:sp>
          <p:nvSpPr>
            <p:cNvPr id="7" name="Oval 12"/>
            <p:cNvSpPr>
              <a:spLocks noChangeArrowheads="1"/>
            </p:cNvSpPr>
            <p:nvPr/>
          </p:nvSpPr>
          <p:spPr bwMode="auto">
            <a:xfrm>
              <a:off x="1835696" y="1556792"/>
              <a:ext cx="503610" cy="5048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p</a:t>
              </a:r>
            </a:p>
          </p:txBody>
        </p:sp>
        <p:sp>
          <p:nvSpPr>
            <p:cNvPr id="8" name="Oval 13"/>
            <p:cNvSpPr>
              <a:spLocks noChangeArrowheads="1"/>
            </p:cNvSpPr>
            <p:nvPr/>
          </p:nvSpPr>
          <p:spPr bwMode="auto">
            <a:xfrm>
              <a:off x="971601" y="2276451"/>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grpSp>
      <p:sp>
        <p:nvSpPr>
          <p:cNvPr id="9" name="テキスト ボックス 8"/>
          <p:cNvSpPr txBox="1"/>
          <p:nvPr/>
        </p:nvSpPr>
        <p:spPr>
          <a:xfrm>
            <a:off x="179512" y="116632"/>
            <a:ext cx="1808508" cy="461665"/>
          </a:xfrm>
          <a:prstGeom prst="rect">
            <a:avLst/>
          </a:prstGeom>
          <a:noFill/>
        </p:spPr>
        <p:txBody>
          <a:bodyPr wrap="none" rtlCol="0">
            <a:spAutoFit/>
          </a:bodyPr>
          <a:lstStyle/>
          <a:p>
            <a:r>
              <a:rPr kumimoji="1" lang="en-US" altLang="ja-JP" sz="2400" dirty="0"/>
              <a:t>Since   1998  </a:t>
            </a:r>
            <a:endParaRPr kumimoji="1" lang="ja-JP" altLang="en-US" sz="2400" dirty="0"/>
          </a:p>
        </p:txBody>
      </p:sp>
      <p:sp>
        <p:nvSpPr>
          <p:cNvPr id="12" name="Oval 13"/>
          <p:cNvSpPr>
            <a:spLocks noChangeArrowheads="1"/>
          </p:cNvSpPr>
          <p:nvPr/>
        </p:nvSpPr>
        <p:spPr bwMode="auto">
          <a:xfrm>
            <a:off x="107504" y="4221088"/>
            <a:ext cx="487114" cy="504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t>Λ</a:t>
            </a:r>
          </a:p>
        </p:txBody>
      </p:sp>
      <p:sp>
        <p:nvSpPr>
          <p:cNvPr id="13" name="Oval 9"/>
          <p:cNvSpPr>
            <a:spLocks noChangeArrowheads="1"/>
          </p:cNvSpPr>
          <p:nvPr/>
        </p:nvSpPr>
        <p:spPr bwMode="auto">
          <a:xfrm>
            <a:off x="1619672" y="4077072"/>
            <a:ext cx="504056" cy="5032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chemeClr val="bg1"/>
                </a:solidFill>
              </a:rPr>
              <a:t>N</a:t>
            </a:r>
          </a:p>
        </p:txBody>
      </p:sp>
      <p:cxnSp>
        <p:nvCxnSpPr>
          <p:cNvPr id="17" name="直線コネクタ 16"/>
          <p:cNvCxnSpPr/>
          <p:nvPr/>
        </p:nvCxnSpPr>
        <p:spPr>
          <a:xfrm flipV="1">
            <a:off x="467544" y="4365104"/>
            <a:ext cx="1457102" cy="3638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0" y="2348880"/>
            <a:ext cx="3154966" cy="1323439"/>
          </a:xfrm>
          <a:prstGeom prst="rect">
            <a:avLst/>
          </a:prstGeom>
          <a:noFill/>
        </p:spPr>
        <p:txBody>
          <a:bodyPr wrap="none" rtlCol="0">
            <a:spAutoFit/>
          </a:bodyPr>
          <a:lstStyle/>
          <a:p>
            <a:r>
              <a:rPr kumimoji="1" lang="en-US" altLang="ja-JP" sz="2000" dirty="0" err="1"/>
              <a:t>Ab</a:t>
            </a:r>
            <a:r>
              <a:rPr kumimoji="1" lang="en-US" altLang="ja-JP" sz="2000" dirty="0"/>
              <a:t>-initio calculation</a:t>
            </a:r>
          </a:p>
          <a:p>
            <a:r>
              <a:rPr lang="en-US" altLang="ja-JP" sz="2000" dirty="0"/>
              <a:t>Shell model calculation</a:t>
            </a:r>
          </a:p>
          <a:p>
            <a:r>
              <a:rPr kumimoji="1" lang="en-US" altLang="ja-JP" sz="2000" dirty="0"/>
              <a:t>          +</a:t>
            </a:r>
          </a:p>
          <a:p>
            <a:r>
              <a:rPr lang="en-US" altLang="ja-JP" sz="2000" dirty="0"/>
              <a:t>High-resolution experiments</a:t>
            </a:r>
            <a:endParaRPr kumimoji="1" lang="ja-JP" altLang="en-US" sz="2000" dirty="0"/>
          </a:p>
        </p:txBody>
      </p:sp>
      <p:sp>
        <p:nvSpPr>
          <p:cNvPr id="20" name="テキスト ボックス 19"/>
          <p:cNvSpPr txBox="1"/>
          <p:nvPr/>
        </p:nvSpPr>
        <p:spPr>
          <a:xfrm>
            <a:off x="0" y="4869160"/>
            <a:ext cx="2708242" cy="1015663"/>
          </a:xfrm>
          <a:prstGeom prst="rect">
            <a:avLst/>
          </a:prstGeom>
          <a:noFill/>
        </p:spPr>
        <p:txBody>
          <a:bodyPr wrap="none" rtlCol="0">
            <a:spAutoFit/>
          </a:bodyPr>
          <a:lstStyle/>
          <a:p>
            <a:r>
              <a:rPr kumimoji="1" lang="en-US" altLang="ja-JP" sz="2000" dirty="0"/>
              <a:t>We have been obtaining</a:t>
            </a:r>
          </a:p>
          <a:p>
            <a:r>
              <a:rPr lang="en-US" altLang="ja-JP" sz="2000" dirty="0"/>
              <a:t>information on ΛN </a:t>
            </a:r>
          </a:p>
          <a:p>
            <a:r>
              <a:rPr lang="en-US" altLang="ja-JP" sz="2000" dirty="0"/>
              <a:t>two-body  interaction.</a:t>
            </a:r>
            <a:endParaRPr kumimoji="1" lang="ja-JP" altLang="en-US" sz="2000" dirty="0"/>
          </a:p>
        </p:txBody>
      </p:sp>
      <p:sp>
        <p:nvSpPr>
          <p:cNvPr id="16" name="下矢印 15"/>
          <p:cNvSpPr/>
          <p:nvPr/>
        </p:nvSpPr>
        <p:spPr>
          <a:xfrm>
            <a:off x="683568" y="3861048"/>
            <a:ext cx="504056"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5"/>
          <p:cNvPicPr>
            <a:picLocks noChangeAspect="1" noChangeArrowheads="1"/>
          </p:cNvPicPr>
          <p:nvPr/>
        </p:nvPicPr>
        <p:blipFill>
          <a:blip r:embed="rId3" cstate="print"/>
          <a:srcRect/>
          <a:stretch>
            <a:fillRect/>
          </a:stretch>
        </p:blipFill>
        <p:spPr bwMode="auto">
          <a:xfrm>
            <a:off x="250825" y="6311900"/>
            <a:ext cx="8893175" cy="546100"/>
          </a:xfrm>
          <a:prstGeom prst="rect">
            <a:avLst/>
          </a:prstGeom>
          <a:noFill/>
          <a:ln w="28575" algn="ctr">
            <a:noFill/>
            <a:miter lim="800000"/>
            <a:headEnd/>
            <a:tailEnd/>
          </a:ln>
          <a:effectLst/>
        </p:spPr>
      </p:pic>
      <p:sp>
        <p:nvSpPr>
          <p:cNvPr id="22" name="Rectangle 6"/>
          <p:cNvSpPr>
            <a:spLocks noChangeArrowheads="1"/>
          </p:cNvSpPr>
          <p:nvPr/>
        </p:nvSpPr>
        <p:spPr bwMode="auto">
          <a:xfrm>
            <a:off x="250825" y="6311900"/>
            <a:ext cx="8893175" cy="503237"/>
          </a:xfrm>
          <a:prstGeom prst="rect">
            <a:avLst/>
          </a:prstGeom>
          <a:noFill/>
          <a:ln w="28575" algn="ctr">
            <a:solidFill>
              <a:srgbClr val="FF9900"/>
            </a:solidFill>
            <a:miter lim="800000"/>
            <a:headEnd/>
            <a:tailEnd/>
          </a:ln>
          <a:effectLst/>
        </p:spPr>
        <p:txBody>
          <a:bodyPr wrap="none" anchor="ctr"/>
          <a:lstStyle/>
          <a:p>
            <a:pPr eaLnBrk="1" hangingPunct="1"/>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20542C7-A09C-0355-65F0-E4824E2CA9DE}"/>
              </a:ext>
            </a:extLst>
          </p:cNvPr>
          <p:cNvSpPr>
            <a:spLocks noChangeArrowheads="1"/>
          </p:cNvSpPr>
          <p:nvPr/>
        </p:nvSpPr>
        <p:spPr bwMode="auto">
          <a:xfrm>
            <a:off x="395288" y="981075"/>
            <a:ext cx="64801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S=1 </a:t>
            </a:r>
            <a:r>
              <a:rPr lang="ja-JP" altLang="en-US" sz="2000">
                <a:ea typeface="ＭＳ 明朝" panose="02020609040205080304" pitchFamily="17" charset="-128"/>
              </a:rPr>
              <a:t>　</a:t>
            </a:r>
            <a:r>
              <a:rPr lang="en-US" altLang="ja-JP" sz="2000">
                <a:solidFill>
                  <a:srgbClr val="000099"/>
                </a:solidFill>
                <a:ea typeface="ＭＳ 明朝" panose="02020609040205080304" pitchFamily="17" charset="-128"/>
              </a:rPr>
              <a:t>strongly attractive</a:t>
            </a:r>
            <a:r>
              <a:rPr lang="en-US" altLang="ja-JP" sz="2000">
                <a:ea typeface="ＭＳ 明朝" panose="02020609040205080304" pitchFamily="17" charset="-128"/>
              </a:rPr>
              <a:t>          </a:t>
            </a:r>
          </a:p>
          <a:p>
            <a:pPr eaLnBrk="1" hangingPunct="1">
              <a:lnSpc>
                <a:spcPct val="70000"/>
              </a:lnSpc>
              <a:spcBef>
                <a:spcPct val="0"/>
              </a:spcBef>
              <a:buFontTx/>
              <a:buNone/>
            </a:pPr>
            <a:endParaRPr lang="en-US" altLang="ja-JP" sz="2000">
              <a:ea typeface="ＭＳ 明朝" panose="02020609040205080304" pitchFamily="17" charset="-128"/>
            </a:endParaRPr>
          </a:p>
          <a:p>
            <a:pPr eaLnBrk="1" hangingPunct="1">
              <a:spcBef>
                <a:spcPct val="0"/>
              </a:spcBef>
              <a:buFontTx/>
              <a:buNone/>
            </a:pPr>
            <a:r>
              <a:rPr lang="en-US" altLang="ja-JP" sz="2000">
                <a:ea typeface="ＭＳ 明朝" panose="02020609040205080304" pitchFamily="17" charset="-128"/>
              </a:rPr>
              <a:t>T=0, S=0     </a:t>
            </a:r>
          </a:p>
          <a:p>
            <a:pPr eaLnBrk="1" hangingPunct="1">
              <a:lnSpc>
                <a:spcPct val="70000"/>
              </a:lnSpc>
              <a:spcBef>
                <a:spcPct val="0"/>
              </a:spcBef>
              <a:buFontTx/>
              <a:buNone/>
            </a:pPr>
            <a:r>
              <a:rPr lang="en-US" altLang="ja-JP" sz="2000">
                <a:ea typeface="ＭＳ 明朝" panose="02020609040205080304" pitchFamily="17" charset="-128"/>
              </a:rPr>
              <a:t>                                                         weakly attractive</a:t>
            </a:r>
          </a:p>
          <a:p>
            <a:pPr eaLnBrk="1" hangingPunct="1">
              <a:spcBef>
                <a:spcPct val="0"/>
              </a:spcBef>
              <a:buFontTx/>
              <a:buNone/>
            </a:pPr>
            <a:r>
              <a:rPr lang="en-US" altLang="ja-JP" sz="2000">
                <a:ea typeface="ＭＳ 明朝" panose="02020609040205080304" pitchFamily="17" charset="-128"/>
              </a:rPr>
              <a:t>T=1, S=1</a:t>
            </a:r>
          </a:p>
          <a:p>
            <a:pPr eaLnBrk="1" hangingPunct="1">
              <a:lnSpc>
                <a:spcPct val="180000"/>
              </a:lnSpc>
              <a:spcBef>
                <a:spcPct val="0"/>
              </a:spcBef>
              <a:buFontTx/>
              <a:buNone/>
            </a:pPr>
            <a:r>
              <a:rPr lang="en-US" altLang="ja-JP" sz="2000">
                <a:ea typeface="ＭＳ 明朝" panose="02020609040205080304" pitchFamily="17" charset="-128"/>
              </a:rPr>
              <a:t>T=1, S=0</a:t>
            </a:r>
          </a:p>
        </p:txBody>
      </p:sp>
      <p:sp>
        <p:nvSpPr>
          <p:cNvPr id="68611" name="AutoShape 3">
            <a:extLst>
              <a:ext uri="{FF2B5EF4-FFF2-40B4-BE49-F238E27FC236}">
                <a16:creationId xmlns:a16="http://schemas.microsoft.com/office/drawing/2014/main" id="{CB53E2F5-61DB-DB51-4B8A-A7C77E01547D}"/>
              </a:ext>
            </a:extLst>
          </p:cNvPr>
          <p:cNvSpPr>
            <a:spLocks/>
          </p:cNvSpPr>
          <p:nvPr/>
        </p:nvSpPr>
        <p:spPr bwMode="auto">
          <a:xfrm>
            <a:off x="4149725" y="1412875"/>
            <a:ext cx="160338" cy="1871663"/>
          </a:xfrm>
          <a:prstGeom prst="rightBrace">
            <a:avLst>
              <a:gd name="adj1" fmla="val 72958"/>
              <a:gd name="adj2" fmla="val 50000"/>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8612" name="Line 4">
            <a:extLst>
              <a:ext uri="{FF2B5EF4-FFF2-40B4-BE49-F238E27FC236}">
                <a16:creationId xmlns:a16="http://schemas.microsoft.com/office/drawing/2014/main" id="{F0456D39-A0CE-7DD3-2C85-76590554E11D}"/>
              </a:ext>
            </a:extLst>
          </p:cNvPr>
          <p:cNvSpPr>
            <a:spLocks noChangeShapeType="1"/>
          </p:cNvSpPr>
          <p:nvPr/>
        </p:nvSpPr>
        <p:spPr bwMode="auto">
          <a:xfrm>
            <a:off x="1609725" y="836613"/>
            <a:ext cx="0"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3" name="Line 5">
            <a:extLst>
              <a:ext uri="{FF2B5EF4-FFF2-40B4-BE49-F238E27FC236}">
                <a16:creationId xmlns:a16="http://schemas.microsoft.com/office/drawing/2014/main" id="{D59D4F77-2DF8-9A4A-D120-C24147E83090}"/>
              </a:ext>
            </a:extLst>
          </p:cNvPr>
          <p:cNvSpPr>
            <a:spLocks noChangeShapeType="1"/>
          </p:cNvSpPr>
          <p:nvPr/>
        </p:nvSpPr>
        <p:spPr bwMode="auto">
          <a:xfrm flipH="1">
            <a:off x="3878263" y="836613"/>
            <a:ext cx="1587"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4" name="Line 6">
            <a:extLst>
              <a:ext uri="{FF2B5EF4-FFF2-40B4-BE49-F238E27FC236}">
                <a16:creationId xmlns:a16="http://schemas.microsoft.com/office/drawing/2014/main" id="{EC5BDD1C-FF6E-4CD8-A83B-4B7531ECA2A3}"/>
              </a:ext>
            </a:extLst>
          </p:cNvPr>
          <p:cNvSpPr>
            <a:spLocks noChangeShapeType="1"/>
          </p:cNvSpPr>
          <p:nvPr/>
        </p:nvSpPr>
        <p:spPr bwMode="auto">
          <a:xfrm>
            <a:off x="422275" y="1195388"/>
            <a:ext cx="81819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15" name="Rectangle 7">
            <a:extLst>
              <a:ext uri="{FF2B5EF4-FFF2-40B4-BE49-F238E27FC236}">
                <a16:creationId xmlns:a16="http://schemas.microsoft.com/office/drawing/2014/main" id="{7D94895B-5C63-75CA-5B76-CD90B411AB47}"/>
              </a:ext>
            </a:extLst>
          </p:cNvPr>
          <p:cNvSpPr>
            <a:spLocks noChangeArrowheads="1"/>
          </p:cNvSpPr>
          <p:nvPr/>
        </p:nvSpPr>
        <p:spPr bwMode="auto">
          <a:xfrm>
            <a:off x="584200" y="765175"/>
            <a:ext cx="89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68616" name="Rectangle 8">
            <a:extLst>
              <a:ext uri="{FF2B5EF4-FFF2-40B4-BE49-F238E27FC236}">
                <a16:creationId xmlns:a16="http://schemas.microsoft.com/office/drawing/2014/main" id="{9C636C67-D292-8D56-FB9C-E6E839F18F45}"/>
              </a:ext>
            </a:extLst>
          </p:cNvPr>
          <p:cNvSpPr>
            <a:spLocks noChangeArrowheads="1"/>
          </p:cNvSpPr>
          <p:nvPr/>
        </p:nvSpPr>
        <p:spPr bwMode="auto">
          <a:xfrm>
            <a:off x="468313" y="5300663"/>
            <a:ext cx="687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solidFill>
                  <a:srgbClr val="CC0000"/>
                </a:solidFill>
                <a:ea typeface="ＭＳ 明朝" panose="02020609040205080304" pitchFamily="17" charset="-128"/>
              </a:rPr>
              <a:t> </a:t>
            </a:r>
            <a:r>
              <a:rPr lang="en-US" altLang="ja-JP" sz="2000">
                <a:solidFill>
                  <a:srgbClr val="000099"/>
                </a:solidFill>
                <a:ea typeface="ＭＳ 明朝" panose="02020609040205080304" pitchFamily="17" charset="-128"/>
              </a:rPr>
              <a:t>=  [ V(0,0) + 3V(0,1) + 3V(1,0) + 9V(1,1) ] / 16, </a:t>
            </a:r>
          </a:p>
        </p:txBody>
      </p:sp>
      <p:sp>
        <p:nvSpPr>
          <p:cNvPr id="68617" name="Rectangle 9">
            <a:extLst>
              <a:ext uri="{FF2B5EF4-FFF2-40B4-BE49-F238E27FC236}">
                <a16:creationId xmlns:a16="http://schemas.microsoft.com/office/drawing/2014/main" id="{F8183ADC-A984-A068-1019-4ABE351E579F}"/>
              </a:ext>
            </a:extLst>
          </p:cNvPr>
          <p:cNvSpPr>
            <a:spLocks noChangeArrowheads="1"/>
          </p:cNvSpPr>
          <p:nvPr/>
        </p:nvSpPr>
        <p:spPr bwMode="auto">
          <a:xfrm>
            <a:off x="323850" y="188913"/>
            <a:ext cx="810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ESC04,</a:t>
            </a:r>
            <a:r>
              <a:rPr lang="en-US" altLang="ja-JP" sz="2000" b="1">
                <a:ea typeface="ＭＳ 明朝" panose="02020609040205080304" pitchFamily="17" charset="-128"/>
              </a:rPr>
              <a:t> </a:t>
            </a:r>
            <a:r>
              <a:rPr lang="en-US" altLang="ja-JP" sz="2000" b="1">
                <a:solidFill>
                  <a:srgbClr val="CC0000"/>
                </a:solidFill>
                <a:ea typeface="ＭＳ 明朝" panose="02020609040205080304" pitchFamily="17" charset="-128"/>
              </a:rPr>
              <a:t>ND,HAL</a:t>
            </a:r>
          </a:p>
        </p:txBody>
      </p:sp>
      <p:sp>
        <p:nvSpPr>
          <p:cNvPr id="68618" name="Rectangle 10">
            <a:extLst>
              <a:ext uri="{FF2B5EF4-FFF2-40B4-BE49-F238E27FC236}">
                <a16:creationId xmlns:a16="http://schemas.microsoft.com/office/drawing/2014/main" id="{B93854D3-1F94-E0CA-6182-EF8E5F3F3AC1}"/>
              </a:ext>
            </a:extLst>
          </p:cNvPr>
          <p:cNvSpPr>
            <a:spLocks noChangeArrowheads="1"/>
          </p:cNvSpPr>
          <p:nvPr/>
        </p:nvSpPr>
        <p:spPr bwMode="auto">
          <a:xfrm>
            <a:off x="2095500" y="765175"/>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ESC04</a:t>
            </a:r>
          </a:p>
        </p:txBody>
      </p:sp>
      <p:sp>
        <p:nvSpPr>
          <p:cNvPr id="68619" name="Rectangle 11">
            <a:extLst>
              <a:ext uri="{FF2B5EF4-FFF2-40B4-BE49-F238E27FC236}">
                <a16:creationId xmlns:a16="http://schemas.microsoft.com/office/drawing/2014/main" id="{5BD20F6C-8441-8786-BE9C-F1C13BBA68D1}"/>
              </a:ext>
            </a:extLst>
          </p:cNvPr>
          <p:cNvSpPr>
            <a:spLocks noChangeArrowheads="1"/>
          </p:cNvSpPr>
          <p:nvPr/>
        </p:nvSpPr>
        <p:spPr bwMode="auto">
          <a:xfrm>
            <a:off x="4525963" y="765175"/>
            <a:ext cx="55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ND</a:t>
            </a:r>
          </a:p>
        </p:txBody>
      </p:sp>
      <p:sp>
        <p:nvSpPr>
          <p:cNvPr id="68620" name="Rectangle 12">
            <a:extLst>
              <a:ext uri="{FF2B5EF4-FFF2-40B4-BE49-F238E27FC236}">
                <a16:creationId xmlns:a16="http://schemas.microsoft.com/office/drawing/2014/main" id="{D08CCEA9-AE11-529F-B68B-C4427C0DDF0D}"/>
              </a:ext>
            </a:extLst>
          </p:cNvPr>
          <p:cNvSpPr>
            <a:spLocks noChangeArrowheads="1"/>
          </p:cNvSpPr>
          <p:nvPr/>
        </p:nvSpPr>
        <p:spPr bwMode="auto">
          <a:xfrm>
            <a:off x="539750" y="3716338"/>
            <a:ext cx="8029575" cy="1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ea typeface="ＭＳ 明朝" panose="02020609040205080304" pitchFamily="17" charset="-128"/>
              </a:rPr>
              <a:t>Although the spin- and isospin-components of these models are</a:t>
            </a:r>
          </a:p>
          <a:p>
            <a:pPr eaLnBrk="1" hangingPunct="1">
              <a:lnSpc>
                <a:spcPct val="130000"/>
              </a:lnSpc>
              <a:spcBef>
                <a:spcPct val="0"/>
              </a:spcBef>
              <a:buFontTx/>
              <a:buNone/>
            </a:pPr>
            <a:r>
              <a:rPr lang="en-US" altLang="ja-JP" sz="2000" dirty="0">
                <a:ea typeface="ＭＳ 明朝" panose="02020609040205080304" pitchFamily="17" charset="-128"/>
              </a:rPr>
              <a:t>very </a:t>
            </a:r>
            <a:r>
              <a:rPr lang="en-US" altLang="ja-JP" sz="2000">
                <a:ea typeface="ＭＳ 明朝" panose="02020609040205080304" pitchFamily="17" charset="-128"/>
              </a:rPr>
              <a:t>different  </a:t>
            </a:r>
            <a:r>
              <a:rPr lang="en-US" altLang="ja-JP" sz="1800" dirty="0">
                <a:ea typeface="ＭＳ 明朝" panose="02020609040205080304" pitchFamily="17" charset="-128"/>
              </a:rPr>
              <a:t>(due to the different meson contributions),</a:t>
            </a:r>
            <a:r>
              <a:rPr lang="en-US" altLang="ja-JP" sz="2000" dirty="0">
                <a:ea typeface="ＭＳ 明朝" panose="02020609040205080304" pitchFamily="17" charset="-128"/>
              </a:rPr>
              <a:t> </a:t>
            </a:r>
          </a:p>
          <a:p>
            <a:pPr eaLnBrk="1" hangingPunct="1">
              <a:lnSpc>
                <a:spcPct val="170000"/>
              </a:lnSpc>
              <a:spcBef>
                <a:spcPct val="0"/>
              </a:spcBef>
              <a:buFontTx/>
              <a:buNone/>
            </a:pPr>
            <a:r>
              <a:rPr lang="en-US" altLang="ja-JP" sz="2000" dirty="0">
                <a:solidFill>
                  <a:srgbClr val="000099"/>
                </a:solidFill>
                <a:ea typeface="ＭＳ 明朝" panose="02020609040205080304" pitchFamily="17" charset="-128"/>
              </a:rPr>
              <a:t>we find that the spin- and isospin-averaged property,</a:t>
            </a:r>
            <a:r>
              <a:rPr lang="en-US" altLang="ja-JP" sz="2000" dirty="0">
                <a:ea typeface="ＭＳ 明朝" panose="02020609040205080304" pitchFamily="17" charset="-128"/>
              </a:rPr>
              <a:t> </a:t>
            </a:r>
          </a:p>
        </p:txBody>
      </p:sp>
      <p:sp>
        <p:nvSpPr>
          <p:cNvPr id="68621" name="Line 13">
            <a:extLst>
              <a:ext uri="{FF2B5EF4-FFF2-40B4-BE49-F238E27FC236}">
                <a16:creationId xmlns:a16="http://schemas.microsoft.com/office/drawing/2014/main" id="{173D8CDA-E420-A83B-D6D3-C141B1C5E7B4}"/>
              </a:ext>
            </a:extLst>
          </p:cNvPr>
          <p:cNvSpPr>
            <a:spLocks noChangeShapeType="1"/>
          </p:cNvSpPr>
          <p:nvPr/>
        </p:nvSpPr>
        <p:spPr bwMode="auto">
          <a:xfrm>
            <a:off x="314325" y="3429000"/>
            <a:ext cx="8361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2" name="Rectangle 14">
            <a:extLst>
              <a:ext uri="{FF2B5EF4-FFF2-40B4-BE49-F238E27FC236}">
                <a16:creationId xmlns:a16="http://schemas.microsoft.com/office/drawing/2014/main" id="{F425D4AD-370D-2348-D259-D978291525EC}"/>
              </a:ext>
            </a:extLst>
          </p:cNvPr>
          <p:cNvSpPr>
            <a:spLocks noChangeArrowheads="1"/>
          </p:cNvSpPr>
          <p:nvPr/>
        </p:nvSpPr>
        <p:spPr bwMode="auto">
          <a:xfrm>
            <a:off x="1258888" y="5949950"/>
            <a:ext cx="67373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en-US" altLang="ja-JP" sz="2400">
                <a:ea typeface="ＭＳ 明朝" panose="02020609040205080304" pitchFamily="17" charset="-128"/>
              </a:rPr>
              <a:t> </a:t>
            </a:r>
            <a:r>
              <a:rPr lang="en-US" altLang="ja-JP" sz="2000">
                <a:solidFill>
                  <a:srgbClr val="000099"/>
                </a:solidFill>
                <a:ea typeface="ＭＳ 明朝" panose="02020609040205080304" pitchFamily="17" charset="-128"/>
              </a:rPr>
              <a:t>namely,</a:t>
            </a:r>
            <a:r>
              <a:rPr lang="en-US" altLang="ja-JP" sz="2400">
                <a:solidFill>
                  <a:srgbClr val="000099"/>
                </a:solidFill>
                <a:ea typeface="ＭＳ 明朝" panose="02020609040205080304" pitchFamily="17" charset="-128"/>
              </a:rPr>
              <a:t> </a:t>
            </a:r>
            <a:r>
              <a:rPr lang="en-US" altLang="ja-JP" sz="2000">
                <a:solidFill>
                  <a:srgbClr val="000099"/>
                </a:solidFill>
                <a:ea typeface="ＭＳ 明朝" panose="02020609040205080304" pitchFamily="17" charset="-128"/>
              </a:rPr>
              <a:t>strength of the</a:t>
            </a:r>
            <a:r>
              <a:rPr lang="en-US" altLang="ja-JP" sz="2400">
                <a:ea typeface="ＭＳ 明朝" panose="02020609040205080304" pitchFamily="17" charset="-128"/>
              </a:rPr>
              <a:t> </a:t>
            </a:r>
            <a:r>
              <a:rPr lang="en-US" altLang="ja-JP" sz="20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000">
                <a:ea typeface="ＭＳ 明朝" panose="02020609040205080304" pitchFamily="17" charset="-128"/>
              </a:rPr>
              <a:t>- </a:t>
            </a:r>
            <a:r>
              <a:rPr lang="en-US" altLang="ja-JP" sz="2000">
                <a:solidFill>
                  <a:srgbClr val="000099"/>
                </a:solidFill>
                <a:ea typeface="ＭＳ 明朝" panose="02020609040205080304" pitchFamily="17" charset="-128"/>
              </a:rPr>
              <a:t>term is similar to each other.</a:t>
            </a:r>
            <a:r>
              <a:rPr lang="en-US" altLang="ja-JP" sz="2000">
                <a:ea typeface="ＭＳ 明朝" panose="02020609040205080304" pitchFamily="17" charset="-128"/>
              </a:rPr>
              <a:t>  </a:t>
            </a:r>
          </a:p>
        </p:txBody>
      </p:sp>
      <p:sp>
        <p:nvSpPr>
          <p:cNvPr id="68623" name="Rectangle 15">
            <a:extLst>
              <a:ext uri="{FF2B5EF4-FFF2-40B4-BE49-F238E27FC236}">
                <a16:creationId xmlns:a16="http://schemas.microsoft.com/office/drawing/2014/main" id="{F084C4E0-1572-A0D8-EEB7-63E7657BAA8C}"/>
              </a:ext>
            </a:extLst>
          </p:cNvPr>
          <p:cNvSpPr>
            <a:spLocks noChangeArrowheads="1"/>
          </p:cNvSpPr>
          <p:nvPr/>
        </p:nvSpPr>
        <p:spPr bwMode="auto">
          <a:xfrm>
            <a:off x="1790700" y="2276475"/>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attractive </a:t>
            </a:r>
            <a:endParaRPr lang="en-US" altLang="ja-JP" sz="2000">
              <a:ea typeface="ＭＳ 明朝" panose="02020609040205080304" pitchFamily="17" charset="-128"/>
            </a:endParaRPr>
          </a:p>
        </p:txBody>
      </p:sp>
      <p:sp>
        <p:nvSpPr>
          <p:cNvPr id="68624" name="Rectangle 16">
            <a:extLst>
              <a:ext uri="{FF2B5EF4-FFF2-40B4-BE49-F238E27FC236}">
                <a16:creationId xmlns:a16="http://schemas.microsoft.com/office/drawing/2014/main" id="{E27D169C-AC5C-89A8-5F9C-CD4D14188E2D}"/>
              </a:ext>
            </a:extLst>
          </p:cNvPr>
          <p:cNvSpPr>
            <a:spLocks noChangeArrowheads="1"/>
          </p:cNvSpPr>
          <p:nvPr/>
        </p:nvSpPr>
        <p:spPr bwMode="auto">
          <a:xfrm>
            <a:off x="1790700" y="1844675"/>
            <a:ext cx="213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sp>
        <p:nvSpPr>
          <p:cNvPr id="68625" name="Text Box 17">
            <a:extLst>
              <a:ext uri="{FF2B5EF4-FFF2-40B4-BE49-F238E27FC236}">
                <a16:creationId xmlns:a16="http://schemas.microsoft.com/office/drawing/2014/main" id="{4EA76B7D-BBED-55EE-6DA4-BECCCCB88D9C}"/>
              </a:ext>
            </a:extLst>
          </p:cNvPr>
          <p:cNvSpPr txBox="1">
            <a:spLocks noChangeArrowheads="1"/>
          </p:cNvSpPr>
          <p:nvPr/>
        </p:nvSpPr>
        <p:spPr bwMode="auto">
          <a:xfrm>
            <a:off x="2043113" y="1557338"/>
            <a:ext cx="138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ea typeface="ＭＳ 明朝" panose="02020609040205080304" pitchFamily="17" charset="-128"/>
              </a:rPr>
              <a:t>(a bound state)</a:t>
            </a:r>
          </a:p>
        </p:txBody>
      </p:sp>
      <p:sp>
        <p:nvSpPr>
          <p:cNvPr id="68626" name="Rectangle 18">
            <a:extLst>
              <a:ext uri="{FF2B5EF4-FFF2-40B4-BE49-F238E27FC236}">
                <a16:creationId xmlns:a16="http://schemas.microsoft.com/office/drawing/2014/main" id="{9FB67D54-59E8-FD59-6AFE-50404A30967F}"/>
              </a:ext>
            </a:extLst>
          </p:cNvPr>
          <p:cNvSpPr>
            <a:spLocks noChangeArrowheads="1"/>
          </p:cNvSpPr>
          <p:nvPr/>
        </p:nvSpPr>
        <p:spPr bwMode="auto">
          <a:xfrm>
            <a:off x="1719263" y="2781300"/>
            <a:ext cx="213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99"/>
                </a:solidFill>
                <a:ea typeface="ＭＳ 明朝" panose="02020609040205080304" pitchFamily="17" charset="-128"/>
              </a:rPr>
              <a:t>weakly repulsive</a:t>
            </a:r>
            <a:r>
              <a:rPr lang="en-US" altLang="ja-JP" sz="2000">
                <a:ea typeface="ＭＳ 明朝" panose="02020609040205080304" pitchFamily="17" charset="-128"/>
              </a:rPr>
              <a:t> </a:t>
            </a:r>
          </a:p>
        </p:txBody>
      </p:sp>
      <p:cxnSp>
        <p:nvCxnSpPr>
          <p:cNvPr id="3" name="直線コネクタ 2">
            <a:extLst>
              <a:ext uri="{FF2B5EF4-FFF2-40B4-BE49-F238E27FC236}">
                <a16:creationId xmlns:a16="http://schemas.microsoft.com/office/drawing/2014/main" id="{0CB53AF7-9D19-010B-32EF-028C2BC5C700}"/>
              </a:ext>
            </a:extLst>
          </p:cNvPr>
          <p:cNvCxnSpPr/>
          <p:nvPr/>
        </p:nvCxnSpPr>
        <p:spPr>
          <a:xfrm>
            <a:off x="1935163" y="1862138"/>
            <a:ext cx="1597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628" name="Line 5">
            <a:extLst>
              <a:ext uri="{FF2B5EF4-FFF2-40B4-BE49-F238E27FC236}">
                <a16:creationId xmlns:a16="http://schemas.microsoft.com/office/drawing/2014/main" id="{C4499874-146B-2091-10E5-5B3E07C10434}"/>
              </a:ext>
            </a:extLst>
          </p:cNvPr>
          <p:cNvSpPr>
            <a:spLocks noChangeShapeType="1"/>
          </p:cNvSpPr>
          <p:nvPr/>
        </p:nvSpPr>
        <p:spPr bwMode="auto">
          <a:xfrm flipH="1">
            <a:off x="6372225" y="836613"/>
            <a:ext cx="1588"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29" name="テキスト ボックス 20">
            <a:extLst>
              <a:ext uri="{FF2B5EF4-FFF2-40B4-BE49-F238E27FC236}">
                <a16:creationId xmlns:a16="http://schemas.microsoft.com/office/drawing/2014/main" id="{237272C1-9C0C-1032-93C7-F4E057365A5F}"/>
              </a:ext>
            </a:extLst>
          </p:cNvPr>
          <p:cNvSpPr txBox="1">
            <a:spLocks noChangeArrowheads="1"/>
          </p:cNvSpPr>
          <p:nvPr/>
        </p:nvSpPr>
        <p:spPr bwMode="auto">
          <a:xfrm>
            <a:off x="6804025" y="836613"/>
            <a:ext cx="633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HAL</a:t>
            </a:r>
            <a:endParaRPr lang="ja-JP" altLang="en-US" sz="1800">
              <a:solidFill>
                <a:srgbClr val="FF0000"/>
              </a:solidFill>
            </a:endParaRPr>
          </a:p>
        </p:txBody>
      </p:sp>
      <p:sp>
        <p:nvSpPr>
          <p:cNvPr id="68630" name="テキスト ボックス 19">
            <a:extLst>
              <a:ext uri="{FF2B5EF4-FFF2-40B4-BE49-F238E27FC236}">
                <a16:creationId xmlns:a16="http://schemas.microsoft.com/office/drawing/2014/main" id="{D4B76EBB-B639-73D9-A376-C67285BD79DC}"/>
              </a:ext>
            </a:extLst>
          </p:cNvPr>
          <p:cNvSpPr txBox="1">
            <a:spLocks noChangeArrowheads="1"/>
          </p:cNvSpPr>
          <p:nvPr/>
        </p:nvSpPr>
        <p:spPr bwMode="auto">
          <a:xfrm>
            <a:off x="6516688" y="1341438"/>
            <a:ext cx="193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1" name="テキスト ボックス 21">
            <a:extLst>
              <a:ext uri="{FF2B5EF4-FFF2-40B4-BE49-F238E27FC236}">
                <a16:creationId xmlns:a16="http://schemas.microsoft.com/office/drawing/2014/main" id="{DB6D043E-2B07-24B8-C0B5-BA11512433DC}"/>
              </a:ext>
            </a:extLst>
          </p:cNvPr>
          <p:cNvSpPr txBox="1">
            <a:spLocks noChangeArrowheads="1"/>
          </p:cNvSpPr>
          <p:nvPr/>
        </p:nvSpPr>
        <p:spPr bwMode="auto">
          <a:xfrm>
            <a:off x="6588125" y="2925763"/>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68632" name="テキスト ボックス 22">
            <a:extLst>
              <a:ext uri="{FF2B5EF4-FFF2-40B4-BE49-F238E27FC236}">
                <a16:creationId xmlns:a16="http://schemas.microsoft.com/office/drawing/2014/main" id="{58E34861-F6C1-1863-1B85-6998702BAD88}"/>
              </a:ext>
            </a:extLst>
          </p:cNvPr>
          <p:cNvSpPr txBox="1">
            <a:spLocks noChangeArrowheads="1"/>
          </p:cNvSpPr>
          <p:nvPr/>
        </p:nvSpPr>
        <p:spPr bwMode="auto">
          <a:xfrm>
            <a:off x="6588125" y="24225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68633" name="テキスト ボックス 20">
            <a:extLst>
              <a:ext uri="{FF2B5EF4-FFF2-40B4-BE49-F238E27FC236}">
                <a16:creationId xmlns:a16="http://schemas.microsoft.com/office/drawing/2014/main" id="{CCC46FA0-A9B5-DCE2-FE9E-232A68B9D092}"/>
              </a:ext>
            </a:extLst>
          </p:cNvPr>
          <p:cNvSpPr txBox="1">
            <a:spLocks noChangeArrowheads="1"/>
          </p:cNvSpPr>
          <p:nvPr/>
        </p:nvSpPr>
        <p:spPr bwMode="auto">
          <a:xfrm>
            <a:off x="6516688" y="184626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4608ECC-1E62-5E50-F4F3-10491213F3EF}"/>
              </a:ext>
            </a:extLst>
          </p:cNvPr>
          <p:cNvSpPr txBox="1">
            <a:spLocks noChangeArrowheads="1"/>
          </p:cNvSpPr>
          <p:nvPr/>
        </p:nvSpPr>
        <p:spPr bwMode="auto">
          <a:xfrm>
            <a:off x="1673225" y="13398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59" name="Text Box 3">
            <a:extLst>
              <a:ext uri="{FF2B5EF4-FFF2-40B4-BE49-F238E27FC236}">
                <a16:creationId xmlns:a16="http://schemas.microsoft.com/office/drawing/2014/main" id="{2BCFF3D0-20D7-853E-CC31-DE0878CBB11D}"/>
              </a:ext>
            </a:extLst>
          </p:cNvPr>
          <p:cNvSpPr txBox="1">
            <a:spLocks noChangeArrowheads="1"/>
          </p:cNvSpPr>
          <p:nvPr/>
        </p:nvSpPr>
        <p:spPr bwMode="auto">
          <a:xfrm>
            <a:off x="1619250" y="29956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60" name="Line 4">
            <a:extLst>
              <a:ext uri="{FF2B5EF4-FFF2-40B4-BE49-F238E27FC236}">
                <a16:creationId xmlns:a16="http://schemas.microsoft.com/office/drawing/2014/main" id="{C60D1615-AD92-0DED-B7AC-10A1B01485D3}"/>
              </a:ext>
            </a:extLst>
          </p:cNvPr>
          <p:cNvSpPr>
            <a:spLocks noChangeShapeType="1"/>
          </p:cNvSpPr>
          <p:nvPr/>
        </p:nvSpPr>
        <p:spPr bwMode="auto">
          <a:xfrm>
            <a:off x="917575" y="2995613"/>
            <a:ext cx="1998663"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Text Box 5">
            <a:extLst>
              <a:ext uri="{FF2B5EF4-FFF2-40B4-BE49-F238E27FC236}">
                <a16:creationId xmlns:a16="http://schemas.microsoft.com/office/drawing/2014/main" id="{6BB0E997-E6DC-6784-D093-4A62EDD11E1D}"/>
              </a:ext>
            </a:extLst>
          </p:cNvPr>
          <p:cNvSpPr txBox="1">
            <a:spLocks noChangeArrowheads="1"/>
          </p:cNvSpPr>
          <p:nvPr/>
        </p:nvSpPr>
        <p:spPr bwMode="auto">
          <a:xfrm>
            <a:off x="1836738" y="213201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62" name="Text Box 6">
            <a:extLst>
              <a:ext uri="{FF2B5EF4-FFF2-40B4-BE49-F238E27FC236}">
                <a16:creationId xmlns:a16="http://schemas.microsoft.com/office/drawing/2014/main" id="{3C282774-1FAE-80CA-4B49-BD2585978CAA}"/>
              </a:ext>
            </a:extLst>
          </p:cNvPr>
          <p:cNvSpPr txBox="1">
            <a:spLocks noChangeArrowheads="1"/>
          </p:cNvSpPr>
          <p:nvPr/>
        </p:nvSpPr>
        <p:spPr bwMode="auto">
          <a:xfrm>
            <a:off x="269875" y="268128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63" name="Line 7">
            <a:extLst>
              <a:ext uri="{FF2B5EF4-FFF2-40B4-BE49-F238E27FC236}">
                <a16:creationId xmlns:a16="http://schemas.microsoft.com/office/drawing/2014/main" id="{E1EA5CD4-5723-8AD6-5147-D964D0A9517E}"/>
              </a:ext>
            </a:extLst>
          </p:cNvPr>
          <p:cNvSpPr>
            <a:spLocks noChangeShapeType="1"/>
          </p:cNvSpPr>
          <p:nvPr/>
        </p:nvSpPr>
        <p:spPr bwMode="auto">
          <a:xfrm>
            <a:off x="1025525" y="3860800"/>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Text Box 8">
            <a:extLst>
              <a:ext uri="{FF2B5EF4-FFF2-40B4-BE49-F238E27FC236}">
                <a16:creationId xmlns:a16="http://schemas.microsoft.com/office/drawing/2014/main" id="{2AB69BA3-BA38-C5F0-ED17-EAF2DD6DD806}"/>
              </a:ext>
            </a:extLst>
          </p:cNvPr>
          <p:cNvSpPr txBox="1">
            <a:spLocks noChangeArrowheads="1"/>
          </p:cNvSpPr>
          <p:nvPr/>
        </p:nvSpPr>
        <p:spPr bwMode="auto">
          <a:xfrm>
            <a:off x="269875" y="364490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-1.35</a:t>
            </a:r>
            <a:r>
              <a:rPr lang="en-US" altLang="ja-JP" sz="2000"/>
              <a:t> </a:t>
            </a:r>
          </a:p>
        </p:txBody>
      </p:sp>
      <p:sp>
        <p:nvSpPr>
          <p:cNvPr id="70665" name="Text Box 9">
            <a:extLst>
              <a:ext uri="{FF2B5EF4-FFF2-40B4-BE49-F238E27FC236}">
                <a16:creationId xmlns:a16="http://schemas.microsoft.com/office/drawing/2014/main" id="{C801317F-C560-612B-5FB1-25821966DB0C}"/>
              </a:ext>
            </a:extLst>
          </p:cNvPr>
          <p:cNvSpPr txBox="1">
            <a:spLocks noChangeArrowheads="1"/>
          </p:cNvSpPr>
          <p:nvPr/>
        </p:nvSpPr>
        <p:spPr bwMode="auto">
          <a:xfrm>
            <a:off x="2322513" y="3644900"/>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66" name="Text Box 10">
            <a:extLst>
              <a:ext uri="{FF2B5EF4-FFF2-40B4-BE49-F238E27FC236}">
                <a16:creationId xmlns:a16="http://schemas.microsoft.com/office/drawing/2014/main" id="{19A9FD3B-FF6D-12CF-806E-DCAF648485A8}"/>
              </a:ext>
            </a:extLst>
          </p:cNvPr>
          <p:cNvSpPr txBox="1">
            <a:spLocks noChangeArrowheads="1"/>
          </p:cNvSpPr>
          <p:nvPr/>
        </p:nvSpPr>
        <p:spPr bwMode="auto">
          <a:xfrm>
            <a:off x="1243013" y="692150"/>
            <a:ext cx="1160462"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ESC04</a:t>
            </a:r>
          </a:p>
        </p:txBody>
      </p:sp>
      <p:sp>
        <p:nvSpPr>
          <p:cNvPr id="70667" name="Text Box 11">
            <a:extLst>
              <a:ext uri="{FF2B5EF4-FFF2-40B4-BE49-F238E27FC236}">
                <a16:creationId xmlns:a16="http://schemas.microsoft.com/office/drawing/2014/main" id="{C8E3B8A5-7C19-31FD-A8B6-621BDFF281BA}"/>
              </a:ext>
            </a:extLst>
          </p:cNvPr>
          <p:cNvSpPr txBox="1">
            <a:spLocks noChangeArrowheads="1"/>
          </p:cNvSpPr>
          <p:nvPr/>
        </p:nvSpPr>
        <p:spPr bwMode="auto">
          <a:xfrm>
            <a:off x="4643438" y="1052513"/>
            <a:ext cx="630237"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ND</a:t>
            </a:r>
          </a:p>
        </p:txBody>
      </p:sp>
      <p:sp>
        <p:nvSpPr>
          <p:cNvPr id="70668" name="Line 12">
            <a:extLst>
              <a:ext uri="{FF2B5EF4-FFF2-40B4-BE49-F238E27FC236}">
                <a16:creationId xmlns:a16="http://schemas.microsoft.com/office/drawing/2014/main" id="{75E2037F-DAFA-6907-5836-BF873F7D44EB}"/>
              </a:ext>
            </a:extLst>
          </p:cNvPr>
          <p:cNvSpPr>
            <a:spLocks noChangeShapeType="1"/>
          </p:cNvSpPr>
          <p:nvPr/>
        </p:nvSpPr>
        <p:spPr bwMode="auto">
          <a:xfrm>
            <a:off x="917575" y="24923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13">
            <a:extLst>
              <a:ext uri="{FF2B5EF4-FFF2-40B4-BE49-F238E27FC236}">
                <a16:creationId xmlns:a16="http://schemas.microsoft.com/office/drawing/2014/main" id="{CB01B881-9093-8A80-9D3B-14CF255E847C}"/>
              </a:ext>
            </a:extLst>
          </p:cNvPr>
          <p:cNvSpPr>
            <a:spLocks noChangeShapeType="1"/>
          </p:cNvSpPr>
          <p:nvPr/>
        </p:nvSpPr>
        <p:spPr bwMode="auto">
          <a:xfrm flipV="1">
            <a:off x="863600" y="1771650"/>
            <a:ext cx="1944688" cy="1588"/>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Text Box 14">
            <a:extLst>
              <a:ext uri="{FF2B5EF4-FFF2-40B4-BE49-F238E27FC236}">
                <a16:creationId xmlns:a16="http://schemas.microsoft.com/office/drawing/2014/main" id="{821081B9-59CC-36B0-E596-C2E659EC3F17}"/>
              </a:ext>
            </a:extLst>
          </p:cNvPr>
          <p:cNvSpPr txBox="1">
            <a:spLocks noChangeArrowheads="1"/>
          </p:cNvSpPr>
          <p:nvPr/>
        </p:nvSpPr>
        <p:spPr bwMode="auto">
          <a:xfrm>
            <a:off x="269875" y="22288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0.75</a:t>
            </a:r>
          </a:p>
        </p:txBody>
      </p:sp>
      <p:sp>
        <p:nvSpPr>
          <p:cNvPr id="70671" name="Text Box 15">
            <a:extLst>
              <a:ext uri="{FF2B5EF4-FFF2-40B4-BE49-F238E27FC236}">
                <a16:creationId xmlns:a16="http://schemas.microsoft.com/office/drawing/2014/main" id="{9A177D30-42F5-4BF7-C747-CBAF55A03CDB}"/>
              </a:ext>
            </a:extLst>
          </p:cNvPr>
          <p:cNvSpPr txBox="1">
            <a:spLocks noChangeArrowheads="1"/>
          </p:cNvSpPr>
          <p:nvPr/>
        </p:nvSpPr>
        <p:spPr bwMode="auto">
          <a:xfrm>
            <a:off x="269875" y="14843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1.71</a:t>
            </a:r>
          </a:p>
        </p:txBody>
      </p:sp>
      <p:sp>
        <p:nvSpPr>
          <p:cNvPr id="70672" name="Text Box 16">
            <a:extLst>
              <a:ext uri="{FF2B5EF4-FFF2-40B4-BE49-F238E27FC236}">
                <a16:creationId xmlns:a16="http://schemas.microsoft.com/office/drawing/2014/main" id="{3B27CD46-BED7-441C-7FEE-EFB8D71AD537}"/>
              </a:ext>
            </a:extLst>
          </p:cNvPr>
          <p:cNvSpPr txBox="1">
            <a:spLocks noChangeArrowheads="1"/>
          </p:cNvSpPr>
          <p:nvPr/>
        </p:nvSpPr>
        <p:spPr bwMode="auto">
          <a:xfrm>
            <a:off x="4695825" y="18446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3" name="Text Box 17">
            <a:extLst>
              <a:ext uri="{FF2B5EF4-FFF2-40B4-BE49-F238E27FC236}">
                <a16:creationId xmlns:a16="http://schemas.microsoft.com/office/drawing/2014/main" id="{D49D31D7-02FC-3445-BBAA-E6A045522379}"/>
              </a:ext>
            </a:extLst>
          </p:cNvPr>
          <p:cNvSpPr txBox="1">
            <a:spLocks noChangeArrowheads="1"/>
          </p:cNvSpPr>
          <p:nvPr/>
        </p:nvSpPr>
        <p:spPr bwMode="auto">
          <a:xfrm>
            <a:off x="4751388" y="2347913"/>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74" name="Line 18">
            <a:extLst>
              <a:ext uri="{FF2B5EF4-FFF2-40B4-BE49-F238E27FC236}">
                <a16:creationId xmlns:a16="http://schemas.microsoft.com/office/drawing/2014/main" id="{2E580A4F-0767-EA70-FB26-39F100946CF4}"/>
              </a:ext>
            </a:extLst>
          </p:cNvPr>
          <p:cNvSpPr>
            <a:spLocks noChangeShapeType="1"/>
          </p:cNvSpPr>
          <p:nvPr/>
        </p:nvSpPr>
        <p:spPr bwMode="auto">
          <a:xfrm>
            <a:off x="4102100" y="2995613"/>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Text Box 19">
            <a:extLst>
              <a:ext uri="{FF2B5EF4-FFF2-40B4-BE49-F238E27FC236}">
                <a16:creationId xmlns:a16="http://schemas.microsoft.com/office/drawing/2014/main" id="{66A25643-4B8C-383A-7EF1-DC18F4304317}"/>
              </a:ext>
            </a:extLst>
          </p:cNvPr>
          <p:cNvSpPr txBox="1">
            <a:spLocks noChangeArrowheads="1"/>
          </p:cNvSpPr>
          <p:nvPr/>
        </p:nvSpPr>
        <p:spPr bwMode="auto">
          <a:xfrm>
            <a:off x="5021263" y="2995613"/>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6" name="Text Box 20">
            <a:extLst>
              <a:ext uri="{FF2B5EF4-FFF2-40B4-BE49-F238E27FC236}">
                <a16:creationId xmlns:a16="http://schemas.microsoft.com/office/drawing/2014/main" id="{9C3717CC-6FDC-38B8-876D-9F0890E3C31F}"/>
              </a:ext>
            </a:extLst>
          </p:cNvPr>
          <p:cNvSpPr txBox="1">
            <a:spLocks noChangeArrowheads="1"/>
          </p:cNvSpPr>
          <p:nvPr/>
        </p:nvSpPr>
        <p:spPr bwMode="auto">
          <a:xfrm>
            <a:off x="3454400" y="27527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77" name="Line 21">
            <a:extLst>
              <a:ext uri="{FF2B5EF4-FFF2-40B4-BE49-F238E27FC236}">
                <a16:creationId xmlns:a16="http://schemas.microsoft.com/office/drawing/2014/main" id="{70CF553F-C587-4B01-89BD-C90279D82F61}"/>
              </a:ext>
            </a:extLst>
          </p:cNvPr>
          <p:cNvSpPr>
            <a:spLocks noChangeShapeType="1"/>
          </p:cNvSpPr>
          <p:nvPr/>
        </p:nvSpPr>
        <p:spPr bwMode="auto">
          <a:xfrm>
            <a:off x="4087813" y="4125913"/>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Text Box 22">
            <a:extLst>
              <a:ext uri="{FF2B5EF4-FFF2-40B4-BE49-F238E27FC236}">
                <a16:creationId xmlns:a16="http://schemas.microsoft.com/office/drawing/2014/main" id="{E5DD8071-D57A-AA2E-48BD-D219F7C5795C}"/>
              </a:ext>
            </a:extLst>
          </p:cNvPr>
          <p:cNvSpPr txBox="1">
            <a:spLocks noChangeArrowheads="1"/>
          </p:cNvSpPr>
          <p:nvPr/>
        </p:nvSpPr>
        <p:spPr bwMode="auto">
          <a:xfrm>
            <a:off x="3332163" y="3910013"/>
            <a:ext cx="957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-1.56</a:t>
            </a:r>
            <a:r>
              <a:rPr lang="en-US" altLang="ja-JP" sz="2000"/>
              <a:t> </a:t>
            </a:r>
          </a:p>
        </p:txBody>
      </p:sp>
      <p:sp>
        <p:nvSpPr>
          <p:cNvPr id="70679" name="Text Box 23">
            <a:extLst>
              <a:ext uri="{FF2B5EF4-FFF2-40B4-BE49-F238E27FC236}">
                <a16:creationId xmlns:a16="http://schemas.microsoft.com/office/drawing/2014/main" id="{DC6DF693-CDAB-739D-43A3-D7A42096D2DF}"/>
              </a:ext>
            </a:extLst>
          </p:cNvPr>
          <p:cNvSpPr txBox="1">
            <a:spLocks noChangeArrowheads="1"/>
          </p:cNvSpPr>
          <p:nvPr/>
        </p:nvSpPr>
        <p:spPr bwMode="auto">
          <a:xfrm>
            <a:off x="5393352" y="3952486"/>
            <a:ext cx="77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1/2</a:t>
            </a:r>
            <a:r>
              <a:rPr lang="en-US" altLang="ja-JP" baseline="30000" dirty="0"/>
              <a:t>+</a:t>
            </a:r>
          </a:p>
        </p:txBody>
      </p:sp>
      <p:sp>
        <p:nvSpPr>
          <p:cNvPr id="70680" name="Line 24">
            <a:extLst>
              <a:ext uri="{FF2B5EF4-FFF2-40B4-BE49-F238E27FC236}">
                <a16:creationId xmlns:a16="http://schemas.microsoft.com/office/drawing/2014/main" id="{1BE3343E-566A-0B8E-DEC9-C7566F343E7A}"/>
              </a:ext>
            </a:extLst>
          </p:cNvPr>
          <p:cNvSpPr>
            <a:spLocks noChangeShapeType="1"/>
          </p:cNvSpPr>
          <p:nvPr/>
        </p:nvSpPr>
        <p:spPr bwMode="auto">
          <a:xfrm>
            <a:off x="4102100" y="2779713"/>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5">
            <a:extLst>
              <a:ext uri="{FF2B5EF4-FFF2-40B4-BE49-F238E27FC236}">
                <a16:creationId xmlns:a16="http://schemas.microsoft.com/office/drawing/2014/main" id="{5BCA36E0-4048-05A9-EDF2-72D565F67184}"/>
              </a:ext>
            </a:extLst>
          </p:cNvPr>
          <p:cNvSpPr>
            <a:spLocks noChangeShapeType="1"/>
          </p:cNvSpPr>
          <p:nvPr/>
        </p:nvSpPr>
        <p:spPr bwMode="auto">
          <a:xfrm>
            <a:off x="4102100" y="22764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Text Box 26">
            <a:extLst>
              <a:ext uri="{FF2B5EF4-FFF2-40B4-BE49-F238E27FC236}">
                <a16:creationId xmlns:a16="http://schemas.microsoft.com/office/drawing/2014/main" id="{9F32C5F8-1506-8A9D-255B-13C810991DFF}"/>
              </a:ext>
            </a:extLst>
          </p:cNvPr>
          <p:cNvSpPr txBox="1">
            <a:spLocks noChangeArrowheads="1"/>
          </p:cNvSpPr>
          <p:nvPr/>
        </p:nvSpPr>
        <p:spPr bwMode="auto">
          <a:xfrm>
            <a:off x="3454400" y="24193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0.39</a:t>
            </a:r>
          </a:p>
        </p:txBody>
      </p:sp>
      <p:sp>
        <p:nvSpPr>
          <p:cNvPr id="70683" name="Text Box 27">
            <a:extLst>
              <a:ext uri="{FF2B5EF4-FFF2-40B4-BE49-F238E27FC236}">
                <a16:creationId xmlns:a16="http://schemas.microsoft.com/office/drawing/2014/main" id="{A4F9CDFA-D28C-6BF1-D84D-6C94934C7201}"/>
              </a:ext>
            </a:extLst>
          </p:cNvPr>
          <p:cNvSpPr txBox="1">
            <a:spLocks noChangeArrowheads="1"/>
          </p:cNvSpPr>
          <p:nvPr/>
        </p:nvSpPr>
        <p:spPr bwMode="auto">
          <a:xfrm>
            <a:off x="3454400" y="19875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0.96</a:t>
            </a:r>
          </a:p>
        </p:txBody>
      </p:sp>
      <p:sp>
        <p:nvSpPr>
          <p:cNvPr id="70684" name="Rectangle 28">
            <a:extLst>
              <a:ext uri="{FF2B5EF4-FFF2-40B4-BE49-F238E27FC236}">
                <a16:creationId xmlns:a16="http://schemas.microsoft.com/office/drawing/2014/main" id="{43D4245B-1477-728E-2E56-1EB759801358}"/>
              </a:ext>
            </a:extLst>
          </p:cNvPr>
          <p:cNvSpPr>
            <a:spLocks noChangeArrowheads="1"/>
          </p:cNvSpPr>
          <p:nvPr/>
        </p:nvSpPr>
        <p:spPr bwMode="auto">
          <a:xfrm>
            <a:off x="269875" y="1052513"/>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5" name="Line 29">
            <a:extLst>
              <a:ext uri="{FF2B5EF4-FFF2-40B4-BE49-F238E27FC236}">
                <a16:creationId xmlns:a16="http://schemas.microsoft.com/office/drawing/2014/main" id="{B2BC85DB-BAFB-F36E-EACD-9692F8E7ACF3}"/>
              </a:ext>
            </a:extLst>
          </p:cNvPr>
          <p:cNvSpPr>
            <a:spLocks noChangeShapeType="1"/>
          </p:cNvSpPr>
          <p:nvPr/>
        </p:nvSpPr>
        <p:spPr bwMode="auto">
          <a:xfrm>
            <a:off x="2590800" y="29956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Rectangle 30">
            <a:extLst>
              <a:ext uri="{FF2B5EF4-FFF2-40B4-BE49-F238E27FC236}">
                <a16:creationId xmlns:a16="http://schemas.microsoft.com/office/drawing/2014/main" id="{245DC909-DB49-49C3-74C0-918FDE6BDAC6}"/>
              </a:ext>
            </a:extLst>
          </p:cNvPr>
          <p:cNvSpPr>
            <a:spLocks noChangeArrowheads="1"/>
          </p:cNvSpPr>
          <p:nvPr/>
        </p:nvSpPr>
        <p:spPr bwMode="auto">
          <a:xfrm>
            <a:off x="3454400" y="155575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7" name="Text Box 31">
            <a:extLst>
              <a:ext uri="{FF2B5EF4-FFF2-40B4-BE49-F238E27FC236}">
                <a16:creationId xmlns:a16="http://schemas.microsoft.com/office/drawing/2014/main" id="{11D7E0CF-6897-1299-3305-655CCCD94B52}"/>
              </a:ext>
            </a:extLst>
          </p:cNvPr>
          <p:cNvSpPr txBox="1">
            <a:spLocks noChangeArrowheads="1"/>
          </p:cNvSpPr>
          <p:nvPr/>
        </p:nvSpPr>
        <p:spPr bwMode="auto">
          <a:xfrm>
            <a:off x="1566863" y="42195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88" name="Text Box 32">
            <a:extLst>
              <a:ext uri="{FF2B5EF4-FFF2-40B4-BE49-F238E27FC236}">
                <a16:creationId xmlns:a16="http://schemas.microsoft.com/office/drawing/2014/main" id="{4776C00F-DD0F-1B64-00FA-18AE539CD65B}"/>
              </a:ext>
            </a:extLst>
          </p:cNvPr>
          <p:cNvSpPr txBox="1">
            <a:spLocks noChangeArrowheads="1"/>
          </p:cNvSpPr>
          <p:nvPr/>
        </p:nvSpPr>
        <p:spPr bwMode="auto">
          <a:xfrm>
            <a:off x="1458913" y="4506913"/>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p>
        </p:txBody>
      </p:sp>
      <p:sp>
        <p:nvSpPr>
          <p:cNvPr id="70689" name="Text Box 33">
            <a:extLst>
              <a:ext uri="{FF2B5EF4-FFF2-40B4-BE49-F238E27FC236}">
                <a16:creationId xmlns:a16="http://schemas.microsoft.com/office/drawing/2014/main" id="{E809F56D-A61E-5C45-AEB1-6FF5AFF54FEB}"/>
              </a:ext>
            </a:extLst>
          </p:cNvPr>
          <p:cNvSpPr txBox="1">
            <a:spLocks noChangeArrowheads="1"/>
          </p:cNvSpPr>
          <p:nvPr/>
        </p:nvSpPr>
        <p:spPr bwMode="auto">
          <a:xfrm>
            <a:off x="4521200" y="43418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90" name="Text Box 34">
            <a:extLst>
              <a:ext uri="{FF2B5EF4-FFF2-40B4-BE49-F238E27FC236}">
                <a16:creationId xmlns:a16="http://schemas.microsoft.com/office/drawing/2014/main" id="{0388E2B1-6219-340B-F322-F1DCEFA15EB4}"/>
              </a:ext>
            </a:extLst>
          </p:cNvPr>
          <p:cNvSpPr txBox="1">
            <a:spLocks noChangeArrowheads="1"/>
          </p:cNvSpPr>
          <p:nvPr/>
        </p:nvSpPr>
        <p:spPr bwMode="auto">
          <a:xfrm>
            <a:off x="4427538" y="4652963"/>
            <a:ext cx="368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70691" name="Oval 35">
            <a:extLst>
              <a:ext uri="{FF2B5EF4-FFF2-40B4-BE49-F238E27FC236}">
                <a16:creationId xmlns:a16="http://schemas.microsoft.com/office/drawing/2014/main" id="{B9E77B77-9D6C-FEA9-490D-1B57E88911E7}"/>
              </a:ext>
            </a:extLst>
          </p:cNvPr>
          <p:cNvSpPr>
            <a:spLocks noChangeArrowheads="1"/>
          </p:cNvSpPr>
          <p:nvPr/>
        </p:nvSpPr>
        <p:spPr bwMode="auto">
          <a:xfrm>
            <a:off x="2627313" y="4437063"/>
            <a:ext cx="1855787" cy="1978025"/>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0692" name="Oval 36">
            <a:extLst>
              <a:ext uri="{FF2B5EF4-FFF2-40B4-BE49-F238E27FC236}">
                <a16:creationId xmlns:a16="http://schemas.microsoft.com/office/drawing/2014/main" id="{9A4500E6-43B2-D9D6-16B4-C8BCC83DE137}"/>
              </a:ext>
            </a:extLst>
          </p:cNvPr>
          <p:cNvSpPr>
            <a:spLocks noChangeArrowheads="1"/>
          </p:cNvSpPr>
          <p:nvPr/>
        </p:nvSpPr>
        <p:spPr bwMode="auto">
          <a:xfrm>
            <a:off x="3779838" y="5659438"/>
            <a:ext cx="296862"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3" name="Oval 37">
            <a:extLst>
              <a:ext uri="{FF2B5EF4-FFF2-40B4-BE49-F238E27FC236}">
                <a16:creationId xmlns:a16="http://schemas.microsoft.com/office/drawing/2014/main" id="{D3C4106C-136F-8DE9-5028-A16BF0339399}"/>
              </a:ext>
            </a:extLst>
          </p:cNvPr>
          <p:cNvSpPr>
            <a:spLocks noChangeArrowheads="1"/>
          </p:cNvSpPr>
          <p:nvPr/>
        </p:nvSpPr>
        <p:spPr bwMode="auto">
          <a:xfrm>
            <a:off x="3024188" y="4795838"/>
            <a:ext cx="350837"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0694" name="Oval 38">
            <a:extLst>
              <a:ext uri="{FF2B5EF4-FFF2-40B4-BE49-F238E27FC236}">
                <a16:creationId xmlns:a16="http://schemas.microsoft.com/office/drawing/2014/main" id="{F6A9D664-5537-D2AD-FF6D-7BD7486A7E25}"/>
              </a:ext>
            </a:extLst>
          </p:cNvPr>
          <p:cNvSpPr>
            <a:spLocks noChangeArrowheads="1"/>
          </p:cNvSpPr>
          <p:nvPr/>
        </p:nvSpPr>
        <p:spPr bwMode="auto">
          <a:xfrm>
            <a:off x="3724275" y="4795838"/>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5" name="Oval 39">
            <a:extLst>
              <a:ext uri="{FF2B5EF4-FFF2-40B4-BE49-F238E27FC236}">
                <a16:creationId xmlns:a16="http://schemas.microsoft.com/office/drawing/2014/main" id="{7B34E0ED-17CD-80CE-AE93-736E284B743B}"/>
              </a:ext>
            </a:extLst>
          </p:cNvPr>
          <p:cNvSpPr>
            <a:spLocks noChangeArrowheads="1"/>
          </p:cNvSpPr>
          <p:nvPr/>
        </p:nvSpPr>
        <p:spPr bwMode="auto">
          <a:xfrm>
            <a:off x="2914650" y="5443538"/>
            <a:ext cx="620713"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0696" name="Rectangle 40">
            <a:extLst>
              <a:ext uri="{FF2B5EF4-FFF2-40B4-BE49-F238E27FC236}">
                <a16:creationId xmlns:a16="http://schemas.microsoft.com/office/drawing/2014/main" id="{5D2E5E8C-1567-D61C-B0D5-CB353C9415B7}"/>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0697" name="Text Box 41">
            <a:extLst>
              <a:ext uri="{FF2B5EF4-FFF2-40B4-BE49-F238E27FC236}">
                <a16:creationId xmlns:a16="http://schemas.microsoft.com/office/drawing/2014/main" id="{C1E9B1AA-B766-EE49-CF89-5F6E8314D47B}"/>
              </a:ext>
            </a:extLst>
          </p:cNvPr>
          <p:cNvSpPr txBox="1">
            <a:spLocks noChangeArrowheads="1"/>
          </p:cNvSpPr>
          <p:nvPr/>
        </p:nvSpPr>
        <p:spPr bwMode="auto">
          <a:xfrm>
            <a:off x="525838" y="5573712"/>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t>In experiments, </a:t>
            </a:r>
          </a:p>
          <a:p>
            <a:pPr eaLnBrk="1" hangingPunct="1">
              <a:spcBef>
                <a:spcPct val="0"/>
              </a:spcBef>
              <a:buFontTx/>
              <a:buNone/>
            </a:pPr>
            <a:r>
              <a:rPr lang="en-US" altLang="ja-JP" sz="2000" dirty="0"/>
              <a:t>we can expect </a:t>
            </a:r>
          </a:p>
          <a:p>
            <a:pPr eaLnBrk="1" hangingPunct="1">
              <a:spcBef>
                <a:spcPct val="0"/>
              </a:spcBef>
              <a:buFontTx/>
              <a:buNone/>
            </a:pPr>
            <a:r>
              <a:rPr lang="en-US" altLang="ja-JP" sz="2000" dirty="0"/>
              <a:t>a bound state.  </a:t>
            </a:r>
          </a:p>
          <a:p>
            <a:pPr eaLnBrk="1" hangingPunct="1">
              <a:spcBef>
                <a:spcPct val="0"/>
              </a:spcBef>
              <a:buFontTx/>
              <a:buNone/>
            </a:pPr>
            <a:endParaRPr lang="en-US" altLang="ja-JP" sz="2000" dirty="0"/>
          </a:p>
        </p:txBody>
      </p:sp>
      <p:sp>
        <p:nvSpPr>
          <p:cNvPr id="70698" name="Rectangle 42">
            <a:extLst>
              <a:ext uri="{FF2B5EF4-FFF2-40B4-BE49-F238E27FC236}">
                <a16:creationId xmlns:a16="http://schemas.microsoft.com/office/drawing/2014/main" id="{94236846-94CC-453F-F98E-6BEE5C72FE59}"/>
              </a:ext>
            </a:extLst>
          </p:cNvPr>
          <p:cNvSpPr>
            <a:spLocks noChangeArrowheads="1"/>
          </p:cNvSpPr>
          <p:nvPr/>
        </p:nvSpPr>
        <p:spPr bwMode="auto">
          <a:xfrm>
            <a:off x="1979613" y="0"/>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0699" name="Text Box 43">
            <a:extLst>
              <a:ext uri="{FF2B5EF4-FFF2-40B4-BE49-F238E27FC236}">
                <a16:creationId xmlns:a16="http://schemas.microsoft.com/office/drawing/2014/main" id="{AAE055BA-40F4-79C4-D9C9-3A8589EF6AF3}"/>
              </a:ext>
            </a:extLst>
          </p:cNvPr>
          <p:cNvSpPr txBox="1">
            <a:spLocks noChangeArrowheads="1"/>
          </p:cNvSpPr>
          <p:nvPr/>
        </p:nvSpPr>
        <p:spPr bwMode="auto">
          <a:xfrm>
            <a:off x="5543550" y="0"/>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00" name="Text Box 44">
            <a:extLst>
              <a:ext uri="{FF2B5EF4-FFF2-40B4-BE49-F238E27FC236}">
                <a16:creationId xmlns:a16="http://schemas.microsoft.com/office/drawing/2014/main" id="{C2C7F5BB-2F60-FC7B-C5B2-FA424ED81DF9}"/>
              </a:ext>
            </a:extLst>
          </p:cNvPr>
          <p:cNvSpPr txBox="1">
            <a:spLocks noChangeArrowheads="1"/>
          </p:cNvSpPr>
          <p:nvPr/>
        </p:nvSpPr>
        <p:spPr bwMode="auto">
          <a:xfrm>
            <a:off x="5437188" y="260350"/>
            <a:ext cx="37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0701" name="Text Box 45">
            <a:extLst>
              <a:ext uri="{FF2B5EF4-FFF2-40B4-BE49-F238E27FC236}">
                <a16:creationId xmlns:a16="http://schemas.microsoft.com/office/drawing/2014/main" id="{EFB58803-44E9-C727-7B03-4C71865CEAA1}"/>
              </a:ext>
            </a:extLst>
          </p:cNvPr>
          <p:cNvSpPr txBox="1">
            <a:spLocks noChangeArrowheads="1"/>
          </p:cNvSpPr>
          <p:nvPr/>
        </p:nvSpPr>
        <p:spPr bwMode="auto">
          <a:xfrm>
            <a:off x="4524375" y="5013325"/>
            <a:ext cx="2863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  </a:t>
            </a:r>
          </a:p>
        </p:txBody>
      </p:sp>
      <p:sp>
        <p:nvSpPr>
          <p:cNvPr id="70705" name="Text Box 11">
            <a:extLst>
              <a:ext uri="{FF2B5EF4-FFF2-40B4-BE49-F238E27FC236}">
                <a16:creationId xmlns:a16="http://schemas.microsoft.com/office/drawing/2014/main" id="{258639D3-12BB-69FB-B9F8-21E80A9A746B}"/>
              </a:ext>
            </a:extLst>
          </p:cNvPr>
          <p:cNvSpPr txBox="1">
            <a:spLocks noChangeArrowheads="1"/>
          </p:cNvSpPr>
          <p:nvPr/>
        </p:nvSpPr>
        <p:spPr bwMode="auto">
          <a:xfrm>
            <a:off x="7759700" y="1268413"/>
            <a:ext cx="784225"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HAL</a:t>
            </a:r>
          </a:p>
        </p:txBody>
      </p:sp>
      <p:sp>
        <p:nvSpPr>
          <p:cNvPr id="70706" name="Text Box 16">
            <a:extLst>
              <a:ext uri="{FF2B5EF4-FFF2-40B4-BE49-F238E27FC236}">
                <a16:creationId xmlns:a16="http://schemas.microsoft.com/office/drawing/2014/main" id="{2743BAC2-8FE3-5F10-C1CE-5C45B1B6D403}"/>
              </a:ext>
            </a:extLst>
          </p:cNvPr>
          <p:cNvSpPr txBox="1">
            <a:spLocks noChangeArrowheads="1"/>
          </p:cNvSpPr>
          <p:nvPr/>
        </p:nvSpPr>
        <p:spPr bwMode="auto">
          <a:xfrm>
            <a:off x="7812088" y="20605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07" name="Text Box 17">
            <a:extLst>
              <a:ext uri="{FF2B5EF4-FFF2-40B4-BE49-F238E27FC236}">
                <a16:creationId xmlns:a16="http://schemas.microsoft.com/office/drawing/2014/main" id="{70D2F57F-1C19-9AED-9F16-5DDB33AB826F}"/>
              </a:ext>
            </a:extLst>
          </p:cNvPr>
          <p:cNvSpPr txBox="1">
            <a:spLocks noChangeArrowheads="1"/>
          </p:cNvSpPr>
          <p:nvPr/>
        </p:nvSpPr>
        <p:spPr bwMode="auto">
          <a:xfrm>
            <a:off x="7092950" y="3429000"/>
            <a:ext cx="180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708" name="Line 18">
            <a:extLst>
              <a:ext uri="{FF2B5EF4-FFF2-40B4-BE49-F238E27FC236}">
                <a16:creationId xmlns:a16="http://schemas.microsoft.com/office/drawing/2014/main" id="{3859A20A-D2B1-8EA3-DCF0-1EC7C55EA622}"/>
              </a:ext>
            </a:extLst>
          </p:cNvPr>
          <p:cNvSpPr>
            <a:spLocks noChangeShapeType="1"/>
          </p:cNvSpPr>
          <p:nvPr/>
        </p:nvSpPr>
        <p:spPr bwMode="auto">
          <a:xfrm>
            <a:off x="7218363" y="3211513"/>
            <a:ext cx="1944687"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09" name="Text Box 19">
            <a:extLst>
              <a:ext uri="{FF2B5EF4-FFF2-40B4-BE49-F238E27FC236}">
                <a16:creationId xmlns:a16="http://schemas.microsoft.com/office/drawing/2014/main" id="{90010461-219E-E09E-88A4-410C5CC05472}"/>
              </a:ext>
            </a:extLst>
          </p:cNvPr>
          <p:cNvSpPr txBox="1">
            <a:spLocks noChangeArrowheads="1"/>
          </p:cNvSpPr>
          <p:nvPr/>
        </p:nvSpPr>
        <p:spPr bwMode="auto">
          <a:xfrm>
            <a:off x="8027988" y="2708275"/>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10" name="Text Box 20">
            <a:extLst>
              <a:ext uri="{FF2B5EF4-FFF2-40B4-BE49-F238E27FC236}">
                <a16:creationId xmlns:a16="http://schemas.microsoft.com/office/drawing/2014/main" id="{FD6C804F-7EFC-A34A-9344-3626B86D9A16}"/>
              </a:ext>
            </a:extLst>
          </p:cNvPr>
          <p:cNvSpPr txBox="1">
            <a:spLocks noChangeArrowheads="1"/>
          </p:cNvSpPr>
          <p:nvPr/>
        </p:nvSpPr>
        <p:spPr bwMode="auto">
          <a:xfrm>
            <a:off x="6588125" y="3213100"/>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711" name="Line 21">
            <a:extLst>
              <a:ext uri="{FF2B5EF4-FFF2-40B4-BE49-F238E27FC236}">
                <a16:creationId xmlns:a16="http://schemas.microsoft.com/office/drawing/2014/main" id="{C9960498-C8C0-4445-070E-EE652CE04AEF}"/>
              </a:ext>
            </a:extLst>
          </p:cNvPr>
          <p:cNvSpPr>
            <a:spLocks noChangeShapeType="1"/>
          </p:cNvSpPr>
          <p:nvPr/>
        </p:nvSpPr>
        <p:spPr bwMode="auto">
          <a:xfrm>
            <a:off x="7112887" y="4341813"/>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2" name="Text Box 22">
            <a:extLst>
              <a:ext uri="{FF2B5EF4-FFF2-40B4-BE49-F238E27FC236}">
                <a16:creationId xmlns:a16="http://schemas.microsoft.com/office/drawing/2014/main" id="{BFEDEB00-375A-7C5F-704B-49AF9B1D457F}"/>
              </a:ext>
            </a:extLst>
          </p:cNvPr>
          <p:cNvSpPr txBox="1">
            <a:spLocks noChangeArrowheads="1"/>
          </p:cNvSpPr>
          <p:nvPr/>
        </p:nvSpPr>
        <p:spPr bwMode="auto">
          <a:xfrm>
            <a:off x="6188868" y="4168776"/>
            <a:ext cx="95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-2.80</a:t>
            </a:r>
            <a:r>
              <a:rPr lang="en-US" altLang="ja-JP" sz="2000" dirty="0"/>
              <a:t> </a:t>
            </a:r>
          </a:p>
        </p:txBody>
      </p:sp>
      <p:sp>
        <p:nvSpPr>
          <p:cNvPr id="70713" name="Text Box 23">
            <a:extLst>
              <a:ext uri="{FF2B5EF4-FFF2-40B4-BE49-F238E27FC236}">
                <a16:creationId xmlns:a16="http://schemas.microsoft.com/office/drawing/2014/main" id="{D3F179B1-3B69-8347-C78F-AEF935E51399}"/>
              </a:ext>
            </a:extLst>
          </p:cNvPr>
          <p:cNvSpPr txBox="1">
            <a:spLocks noChangeArrowheads="1"/>
          </p:cNvSpPr>
          <p:nvPr/>
        </p:nvSpPr>
        <p:spPr bwMode="auto">
          <a:xfrm>
            <a:off x="8351838" y="4149725"/>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714" name="Line 24">
            <a:extLst>
              <a:ext uri="{FF2B5EF4-FFF2-40B4-BE49-F238E27FC236}">
                <a16:creationId xmlns:a16="http://schemas.microsoft.com/office/drawing/2014/main" id="{6D43AB8F-F057-F7DC-2DFE-08B57361A7AC}"/>
              </a:ext>
            </a:extLst>
          </p:cNvPr>
          <p:cNvSpPr>
            <a:spLocks noChangeShapeType="1"/>
          </p:cNvSpPr>
          <p:nvPr/>
        </p:nvSpPr>
        <p:spPr bwMode="auto">
          <a:xfrm>
            <a:off x="7253288" y="3357563"/>
            <a:ext cx="1890712"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5" name="Line 25">
            <a:extLst>
              <a:ext uri="{FF2B5EF4-FFF2-40B4-BE49-F238E27FC236}">
                <a16:creationId xmlns:a16="http://schemas.microsoft.com/office/drawing/2014/main" id="{4F367411-8873-2112-0481-478587BEE642}"/>
              </a:ext>
            </a:extLst>
          </p:cNvPr>
          <p:cNvSpPr>
            <a:spLocks noChangeShapeType="1"/>
          </p:cNvSpPr>
          <p:nvPr/>
        </p:nvSpPr>
        <p:spPr bwMode="auto">
          <a:xfrm>
            <a:off x="7218363" y="2492375"/>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6" name="Text Box 26">
            <a:extLst>
              <a:ext uri="{FF2B5EF4-FFF2-40B4-BE49-F238E27FC236}">
                <a16:creationId xmlns:a16="http://schemas.microsoft.com/office/drawing/2014/main" id="{78B6493E-8C06-BA7F-20DB-C7B407B7034D}"/>
              </a:ext>
            </a:extLst>
          </p:cNvPr>
          <p:cNvSpPr txBox="1">
            <a:spLocks noChangeArrowheads="1"/>
          </p:cNvSpPr>
          <p:nvPr/>
        </p:nvSpPr>
        <p:spPr bwMode="auto">
          <a:xfrm>
            <a:off x="6588125" y="29241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0.04</a:t>
            </a:r>
          </a:p>
        </p:txBody>
      </p:sp>
      <p:sp>
        <p:nvSpPr>
          <p:cNvPr id="70717" name="Text Box 27">
            <a:extLst>
              <a:ext uri="{FF2B5EF4-FFF2-40B4-BE49-F238E27FC236}">
                <a16:creationId xmlns:a16="http://schemas.microsoft.com/office/drawing/2014/main" id="{9CA01355-01DD-F2E4-679E-346688E0DBE5}"/>
              </a:ext>
            </a:extLst>
          </p:cNvPr>
          <p:cNvSpPr txBox="1">
            <a:spLocks noChangeArrowheads="1"/>
          </p:cNvSpPr>
          <p:nvPr/>
        </p:nvSpPr>
        <p:spPr bwMode="auto">
          <a:xfrm>
            <a:off x="6570663" y="2203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1.00</a:t>
            </a:r>
          </a:p>
        </p:txBody>
      </p:sp>
      <p:sp>
        <p:nvSpPr>
          <p:cNvPr id="70718" name="Line 29">
            <a:extLst>
              <a:ext uri="{FF2B5EF4-FFF2-40B4-BE49-F238E27FC236}">
                <a16:creationId xmlns:a16="http://schemas.microsoft.com/office/drawing/2014/main" id="{4482ACCF-98C3-0842-5CC6-A30A6BF59FC1}"/>
              </a:ext>
            </a:extLst>
          </p:cNvPr>
          <p:cNvSpPr>
            <a:spLocks noChangeShapeType="1"/>
          </p:cNvSpPr>
          <p:nvPr/>
        </p:nvSpPr>
        <p:spPr bwMode="auto">
          <a:xfrm>
            <a:off x="5707063" y="32115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9" name="Rectangle 30">
            <a:extLst>
              <a:ext uri="{FF2B5EF4-FFF2-40B4-BE49-F238E27FC236}">
                <a16:creationId xmlns:a16="http://schemas.microsoft.com/office/drawing/2014/main" id="{B02B1B6E-55FE-2B67-EFD3-97756073A64F}"/>
              </a:ext>
            </a:extLst>
          </p:cNvPr>
          <p:cNvSpPr>
            <a:spLocks noChangeArrowheads="1"/>
          </p:cNvSpPr>
          <p:nvPr/>
        </p:nvSpPr>
        <p:spPr bwMode="auto">
          <a:xfrm>
            <a:off x="6570663" y="1771650"/>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720" name="Text Box 33">
            <a:extLst>
              <a:ext uri="{FF2B5EF4-FFF2-40B4-BE49-F238E27FC236}">
                <a16:creationId xmlns:a16="http://schemas.microsoft.com/office/drawing/2014/main" id="{B1512C6C-1F30-2FD4-867F-E85B9CE59CF7}"/>
              </a:ext>
            </a:extLst>
          </p:cNvPr>
          <p:cNvSpPr txBox="1">
            <a:spLocks noChangeArrowheads="1"/>
          </p:cNvSpPr>
          <p:nvPr/>
        </p:nvSpPr>
        <p:spPr bwMode="auto">
          <a:xfrm>
            <a:off x="7637463" y="45577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23" name="Line 12">
            <a:extLst>
              <a:ext uri="{FF2B5EF4-FFF2-40B4-BE49-F238E27FC236}">
                <a16:creationId xmlns:a16="http://schemas.microsoft.com/office/drawing/2014/main" id="{B6DD07B3-D089-ABD4-5288-38B757B28A01}"/>
              </a:ext>
            </a:extLst>
          </p:cNvPr>
          <p:cNvSpPr>
            <a:spLocks noChangeShapeType="1"/>
          </p:cNvSpPr>
          <p:nvPr/>
        </p:nvSpPr>
        <p:spPr bwMode="auto">
          <a:xfrm>
            <a:off x="6602413" y="-477985"/>
            <a:ext cx="1459478"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2" name="Text Box 34">
            <a:extLst>
              <a:ext uri="{FF2B5EF4-FFF2-40B4-BE49-F238E27FC236}">
                <a16:creationId xmlns:a16="http://schemas.microsoft.com/office/drawing/2014/main" id="{685E9EB9-CAC2-E6EE-B8B3-F79075091978}"/>
              </a:ext>
            </a:extLst>
          </p:cNvPr>
          <p:cNvSpPr txBox="1">
            <a:spLocks noChangeArrowheads="1"/>
          </p:cNvSpPr>
          <p:nvPr/>
        </p:nvSpPr>
        <p:spPr bwMode="auto">
          <a:xfrm>
            <a:off x="7524750" y="4797425"/>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8">
            <a:extLst>
              <a:ext uri="{FF2B5EF4-FFF2-40B4-BE49-F238E27FC236}">
                <a16:creationId xmlns:a16="http://schemas.microsoft.com/office/drawing/2014/main" id="{BB5FC75C-BF1A-98B4-A638-A04DA2C316CA}"/>
              </a:ext>
            </a:extLst>
          </p:cNvPr>
          <p:cNvSpPr>
            <a:spLocks noChangeArrowheads="1"/>
          </p:cNvSpPr>
          <p:nvPr/>
        </p:nvSpPr>
        <p:spPr bwMode="auto">
          <a:xfrm>
            <a:off x="395288" y="504825"/>
            <a:ext cx="8243887" cy="1655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endParaRPr lang="en-US" altLang="ja-JP" sz="1800"/>
          </a:p>
        </p:txBody>
      </p:sp>
      <p:sp>
        <p:nvSpPr>
          <p:cNvPr id="28675" name="Text Box 49">
            <a:extLst>
              <a:ext uri="{FF2B5EF4-FFF2-40B4-BE49-F238E27FC236}">
                <a16:creationId xmlns:a16="http://schemas.microsoft.com/office/drawing/2014/main" id="{9CFB7B43-67C3-34D3-2F1B-3A7576FF0A45}"/>
              </a:ext>
            </a:extLst>
          </p:cNvPr>
          <p:cNvSpPr txBox="1">
            <a:spLocks noChangeArrowheads="1"/>
          </p:cNvSpPr>
          <p:nvPr/>
        </p:nvSpPr>
        <p:spPr bwMode="auto">
          <a:xfrm>
            <a:off x="179388" y="2366963"/>
            <a:ext cx="269875"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28676" name="テキスト ボックス 4">
            <a:extLst>
              <a:ext uri="{FF2B5EF4-FFF2-40B4-BE49-F238E27FC236}">
                <a16:creationId xmlns:a16="http://schemas.microsoft.com/office/drawing/2014/main" id="{C54812EE-EA28-3DAA-B98D-8AFE5A31F0EC}"/>
              </a:ext>
            </a:extLst>
          </p:cNvPr>
          <p:cNvSpPr txBox="1">
            <a:spLocks noChangeArrowheads="1"/>
          </p:cNvSpPr>
          <p:nvPr/>
        </p:nvSpPr>
        <p:spPr bwMode="auto">
          <a:xfrm>
            <a:off x="395288" y="1368425"/>
            <a:ext cx="8204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r>
              <a:rPr lang="en-US" altLang="ja-JP" sz="2800"/>
              <a:t>which partial contribution makes attractive for </a:t>
            </a:r>
            <a:r>
              <a:rPr lang="en-US" altLang="ja-JP" sz="2800">
                <a:solidFill>
                  <a:srgbClr val="CC0000"/>
                </a:solidFill>
              </a:rPr>
              <a:t>V</a:t>
            </a:r>
            <a:r>
              <a:rPr lang="en-US" altLang="ja-JP" sz="2800" baseline="-25000">
                <a:solidFill>
                  <a:srgbClr val="CC0000"/>
                </a:solidFill>
              </a:rPr>
              <a:t>0</a:t>
            </a:r>
            <a:r>
              <a:rPr lang="en-US" altLang="ja-JP" sz="2800" b="1" baseline="-25000">
                <a:solidFill>
                  <a:srgbClr val="CC0000"/>
                </a:solidFill>
              </a:rPr>
              <a:t>  </a:t>
            </a:r>
            <a:r>
              <a:rPr lang="en-US" altLang="ja-JP" sz="2800" b="1">
                <a:solidFill>
                  <a:srgbClr val="CC0000"/>
                </a:solidFill>
              </a:rPr>
              <a:t>?</a:t>
            </a:r>
            <a:endParaRPr lang="en-US" altLang="ja-JP" sz="2800"/>
          </a:p>
        </p:txBody>
      </p:sp>
      <p:sp>
        <p:nvSpPr>
          <p:cNvPr id="28677" name="Rectangle 8">
            <a:extLst>
              <a:ext uri="{FF2B5EF4-FFF2-40B4-BE49-F238E27FC236}">
                <a16:creationId xmlns:a16="http://schemas.microsoft.com/office/drawing/2014/main" id="{13935472-F537-D16D-9A1C-591FEA88BB14}"/>
              </a:ext>
            </a:extLst>
          </p:cNvPr>
          <p:cNvSpPr>
            <a:spLocks noChangeArrowheads="1"/>
          </p:cNvSpPr>
          <p:nvPr/>
        </p:nvSpPr>
        <p:spPr bwMode="auto">
          <a:xfrm>
            <a:off x="863600" y="792163"/>
            <a:ext cx="687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solidFill>
                  <a:srgbClr val="CC0000"/>
                </a:solidFill>
                <a:ea typeface="ＭＳ 明朝" panose="02020609040205080304" pitchFamily="17" charset="-128"/>
              </a:rPr>
              <a:t>V</a:t>
            </a:r>
            <a:r>
              <a:rPr lang="en-US" altLang="ja-JP" sz="2400" baseline="-25000">
                <a:solidFill>
                  <a:srgbClr val="CC0000"/>
                </a:solidFill>
                <a:ea typeface="ＭＳ 明朝" panose="02020609040205080304" pitchFamily="17" charset="-128"/>
              </a:rPr>
              <a:t>0</a:t>
            </a:r>
            <a:r>
              <a:rPr lang="en-US" altLang="ja-JP" sz="2400">
                <a:solidFill>
                  <a:srgbClr val="CC0000"/>
                </a:solidFill>
                <a:ea typeface="ＭＳ 明朝" panose="02020609040205080304" pitchFamily="17" charset="-128"/>
              </a:rPr>
              <a:t> </a:t>
            </a:r>
            <a:r>
              <a:rPr lang="en-US" altLang="ja-JP" sz="2400">
                <a:solidFill>
                  <a:srgbClr val="000099"/>
                </a:solidFill>
                <a:ea typeface="ＭＳ 明朝" panose="02020609040205080304" pitchFamily="17" charset="-128"/>
              </a:rPr>
              <a:t>=  [ V(0,0) + 3V(0,1) + 3V(1,0) + 9V(1,1) ] / 16, </a:t>
            </a:r>
          </a:p>
        </p:txBody>
      </p:sp>
      <p:cxnSp>
        <p:nvCxnSpPr>
          <p:cNvPr id="7" name="直線矢印コネクタ 6">
            <a:extLst>
              <a:ext uri="{FF2B5EF4-FFF2-40B4-BE49-F238E27FC236}">
                <a16:creationId xmlns:a16="http://schemas.microsoft.com/office/drawing/2014/main" id="{D1DA1750-0985-6A44-E390-D4226EC89D64}"/>
              </a:ext>
            </a:extLst>
          </p:cNvPr>
          <p:cNvCxnSpPr/>
          <p:nvPr/>
        </p:nvCxnSpPr>
        <p:spPr>
          <a:xfrm flipH="1">
            <a:off x="2124075" y="404813"/>
            <a:ext cx="144463"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テキスト ボックス 7">
            <a:extLst>
              <a:ext uri="{FF2B5EF4-FFF2-40B4-BE49-F238E27FC236}">
                <a16:creationId xmlns:a16="http://schemas.microsoft.com/office/drawing/2014/main" id="{564219EA-8215-A17B-4E86-7AE872E7FACF}"/>
              </a:ext>
            </a:extLst>
          </p:cNvPr>
          <p:cNvSpPr txBox="1">
            <a:spLocks noChangeArrowheads="1"/>
          </p:cNvSpPr>
          <p:nvPr/>
        </p:nvSpPr>
        <p:spPr bwMode="auto">
          <a:xfrm>
            <a:off x="2124075" y="0"/>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a:t>
            </a:r>
            <a:endParaRPr lang="ja-JP" altLang="en-US" sz="1800"/>
          </a:p>
        </p:txBody>
      </p:sp>
      <p:cxnSp>
        <p:nvCxnSpPr>
          <p:cNvPr id="10" name="直線矢印コネクタ 9">
            <a:extLst>
              <a:ext uri="{FF2B5EF4-FFF2-40B4-BE49-F238E27FC236}">
                <a16:creationId xmlns:a16="http://schemas.microsoft.com/office/drawing/2014/main" id="{996C8EF7-90C6-B0B5-5D8B-5E0D31D827F7}"/>
              </a:ext>
            </a:extLst>
          </p:cNvPr>
          <p:cNvCxnSpPr/>
          <p:nvPr/>
        </p:nvCxnSpPr>
        <p:spPr>
          <a:xfrm flipH="1">
            <a:off x="2484438" y="333375"/>
            <a:ext cx="431800"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1" name="テキスト ボックス 10">
            <a:extLst>
              <a:ext uri="{FF2B5EF4-FFF2-40B4-BE49-F238E27FC236}">
                <a16:creationId xmlns:a16="http://schemas.microsoft.com/office/drawing/2014/main" id="{501B2751-3C3C-6B06-9545-BBB5A3611703}"/>
              </a:ext>
            </a:extLst>
          </p:cNvPr>
          <p:cNvSpPr txBox="1">
            <a:spLocks noChangeArrowheads="1"/>
          </p:cNvSpPr>
          <p:nvPr/>
        </p:nvSpPr>
        <p:spPr bwMode="auto">
          <a:xfrm>
            <a:off x="2843213" y="0"/>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a:t>
            </a:r>
            <a:endParaRPr lang="ja-JP" altLang="en-US" sz="1800"/>
          </a:p>
        </p:txBody>
      </p:sp>
      <p:sp>
        <p:nvSpPr>
          <p:cNvPr id="28682" name="テキスト ボックス 3">
            <a:extLst>
              <a:ext uri="{FF2B5EF4-FFF2-40B4-BE49-F238E27FC236}">
                <a16:creationId xmlns:a16="http://schemas.microsoft.com/office/drawing/2014/main" id="{12B9B1E8-E26A-7C59-5184-D72AE60F85B9}"/>
              </a:ext>
            </a:extLst>
          </p:cNvPr>
          <p:cNvSpPr txBox="1">
            <a:spLocks noChangeArrowheads="1"/>
          </p:cNvSpPr>
          <p:nvPr/>
        </p:nvSpPr>
        <p:spPr bwMode="auto">
          <a:xfrm>
            <a:off x="900113" y="2420938"/>
            <a:ext cx="39068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ΞN interaction:     T=0, S=0</a:t>
            </a:r>
          </a:p>
          <a:p>
            <a:pPr>
              <a:spcBef>
                <a:spcPct val="0"/>
              </a:spcBef>
              <a:buFontTx/>
              <a:buNone/>
            </a:pPr>
            <a:r>
              <a:rPr lang="en-US" altLang="ja-JP" sz="2400"/>
              <a:t>                             T=0, S=1</a:t>
            </a:r>
          </a:p>
          <a:p>
            <a:pPr>
              <a:spcBef>
                <a:spcPct val="0"/>
              </a:spcBef>
              <a:buFontTx/>
              <a:buNone/>
            </a:pPr>
            <a:r>
              <a:rPr lang="en-US" altLang="ja-JP" sz="2400"/>
              <a:t>                             T=1, S=0</a:t>
            </a:r>
          </a:p>
          <a:p>
            <a:pPr>
              <a:spcBef>
                <a:spcPct val="0"/>
              </a:spcBef>
              <a:buFontTx/>
              <a:buNone/>
            </a:pPr>
            <a:r>
              <a:rPr lang="en-US" altLang="ja-JP" sz="2400"/>
              <a:t>                             T=1, S=1</a:t>
            </a:r>
            <a:endParaRPr lang="ja-JP" altLang="en-US" sz="2400"/>
          </a:p>
        </p:txBody>
      </p:sp>
      <p:sp>
        <p:nvSpPr>
          <p:cNvPr id="13" name="円/楕円 12">
            <a:extLst>
              <a:ext uri="{FF2B5EF4-FFF2-40B4-BE49-F238E27FC236}">
                <a16:creationId xmlns:a16="http://schemas.microsoft.com/office/drawing/2014/main" id="{73093E2F-FB48-83C5-9369-BBD871D46F0C}"/>
              </a:ext>
            </a:extLst>
          </p:cNvPr>
          <p:cNvSpPr/>
          <p:nvPr/>
        </p:nvSpPr>
        <p:spPr>
          <a:xfrm>
            <a:off x="4859338" y="2420938"/>
            <a:ext cx="649287"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14" name="円/楕円 13">
            <a:extLst>
              <a:ext uri="{FF2B5EF4-FFF2-40B4-BE49-F238E27FC236}">
                <a16:creationId xmlns:a16="http://schemas.microsoft.com/office/drawing/2014/main" id="{E12CD2DF-735C-0590-1ADE-B81238CC4840}"/>
              </a:ext>
            </a:extLst>
          </p:cNvPr>
          <p:cNvSpPr/>
          <p:nvPr/>
        </p:nvSpPr>
        <p:spPr>
          <a:xfrm>
            <a:off x="6516688" y="2420938"/>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15" name="直線コネクタ 14">
            <a:extLst>
              <a:ext uri="{FF2B5EF4-FFF2-40B4-BE49-F238E27FC236}">
                <a16:creationId xmlns:a16="http://schemas.microsoft.com/office/drawing/2014/main" id="{D63A09AA-40DB-E6D9-7378-64467B141C0B}"/>
              </a:ext>
            </a:extLst>
          </p:cNvPr>
          <p:cNvCxnSpPr>
            <a:endCxn id="14" idx="2"/>
          </p:cNvCxnSpPr>
          <p:nvPr/>
        </p:nvCxnSpPr>
        <p:spPr>
          <a:xfrm flipV="1">
            <a:off x="5291138" y="2708275"/>
            <a:ext cx="1225550" cy="15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686" name="テキスト ボックス 18">
            <a:extLst>
              <a:ext uri="{FF2B5EF4-FFF2-40B4-BE49-F238E27FC236}">
                <a16:creationId xmlns:a16="http://schemas.microsoft.com/office/drawing/2014/main" id="{8BC0CD98-F14E-B99D-19DC-FCBB442B145F}"/>
              </a:ext>
            </a:extLst>
          </p:cNvPr>
          <p:cNvSpPr txBox="1">
            <a:spLocks noChangeArrowheads="1"/>
          </p:cNvSpPr>
          <p:nvPr/>
        </p:nvSpPr>
        <p:spPr bwMode="auto">
          <a:xfrm>
            <a:off x="5065713" y="3189288"/>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7" name="テキスト ボックス 19">
            <a:extLst>
              <a:ext uri="{FF2B5EF4-FFF2-40B4-BE49-F238E27FC236}">
                <a16:creationId xmlns:a16="http://schemas.microsoft.com/office/drawing/2014/main" id="{1E546095-BA30-376E-1E72-EB62EBBB3C05}"/>
              </a:ext>
            </a:extLst>
          </p:cNvPr>
          <p:cNvSpPr txBox="1">
            <a:spLocks noChangeArrowheads="1"/>
          </p:cNvSpPr>
          <p:nvPr/>
        </p:nvSpPr>
        <p:spPr bwMode="auto">
          <a:xfrm>
            <a:off x="6477000" y="3148013"/>
            <a:ext cx="793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t=1/2</a:t>
            </a:r>
          </a:p>
          <a:p>
            <a:pPr>
              <a:spcBef>
                <a:spcPct val="0"/>
              </a:spcBef>
              <a:buFontTx/>
              <a:buNone/>
            </a:pPr>
            <a:r>
              <a:rPr lang="en-US" altLang="ja-JP" sz="1800"/>
              <a:t>S=1/2</a:t>
            </a:r>
            <a:endParaRPr lang="ja-JP" altLang="en-US" sz="1800"/>
          </a:p>
        </p:txBody>
      </p:sp>
      <p:sp>
        <p:nvSpPr>
          <p:cNvPr id="28688" name="テキスト ボックス 18">
            <a:extLst>
              <a:ext uri="{FF2B5EF4-FFF2-40B4-BE49-F238E27FC236}">
                <a16:creationId xmlns:a16="http://schemas.microsoft.com/office/drawing/2014/main" id="{DDE33FE1-BDC3-82C8-1E65-EAD153F9E5B2}"/>
              </a:ext>
            </a:extLst>
          </p:cNvPr>
          <p:cNvSpPr txBox="1">
            <a:spLocks noChangeArrowheads="1"/>
          </p:cNvSpPr>
          <p:nvPr/>
        </p:nvSpPr>
        <p:spPr bwMode="auto">
          <a:xfrm>
            <a:off x="179388" y="4365625"/>
            <a:ext cx="2614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Cf. NN interaction</a:t>
            </a:r>
            <a:endParaRPr lang="ja-JP" altLang="en-US" sz="2400"/>
          </a:p>
        </p:txBody>
      </p:sp>
      <p:sp>
        <p:nvSpPr>
          <p:cNvPr id="20" name="円/楕円 19">
            <a:extLst>
              <a:ext uri="{FF2B5EF4-FFF2-40B4-BE49-F238E27FC236}">
                <a16:creationId xmlns:a16="http://schemas.microsoft.com/office/drawing/2014/main" id="{AF234DDA-6156-600F-0B32-9132B2F555B8}"/>
              </a:ext>
            </a:extLst>
          </p:cNvPr>
          <p:cNvSpPr/>
          <p:nvPr/>
        </p:nvSpPr>
        <p:spPr>
          <a:xfrm>
            <a:off x="539750" y="5013325"/>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1" name="円/楕円 20">
            <a:extLst>
              <a:ext uri="{FF2B5EF4-FFF2-40B4-BE49-F238E27FC236}">
                <a16:creationId xmlns:a16="http://schemas.microsoft.com/office/drawing/2014/main" id="{4D9FF015-939B-2DEE-D6A8-236C6FC13197}"/>
              </a:ext>
            </a:extLst>
          </p:cNvPr>
          <p:cNvSpPr/>
          <p:nvPr/>
        </p:nvSpPr>
        <p:spPr>
          <a:xfrm>
            <a:off x="1835150" y="5013325"/>
            <a:ext cx="5048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cxnSp>
        <p:nvCxnSpPr>
          <p:cNvPr id="27" name="直線コネクタ 26">
            <a:extLst>
              <a:ext uri="{FF2B5EF4-FFF2-40B4-BE49-F238E27FC236}">
                <a16:creationId xmlns:a16="http://schemas.microsoft.com/office/drawing/2014/main" id="{68F06DC8-93F8-C447-A877-9926E71E4EC6}"/>
              </a:ext>
            </a:extLst>
          </p:cNvPr>
          <p:cNvCxnSpPr/>
          <p:nvPr/>
        </p:nvCxnSpPr>
        <p:spPr>
          <a:xfrm>
            <a:off x="900113" y="5373688"/>
            <a:ext cx="10795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692" name="テキスト ボックス 27">
            <a:extLst>
              <a:ext uri="{FF2B5EF4-FFF2-40B4-BE49-F238E27FC236}">
                <a16:creationId xmlns:a16="http://schemas.microsoft.com/office/drawing/2014/main" id="{41ECE360-05E4-5FB7-C143-07CD4C1DFD43}"/>
              </a:ext>
            </a:extLst>
          </p:cNvPr>
          <p:cNvSpPr txBox="1">
            <a:spLocks noChangeArrowheads="1"/>
          </p:cNvSpPr>
          <p:nvPr/>
        </p:nvSpPr>
        <p:spPr bwMode="auto">
          <a:xfrm>
            <a:off x="2700338" y="5157788"/>
            <a:ext cx="22974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T=0, S=0,l=odd</a:t>
            </a:r>
          </a:p>
          <a:p>
            <a:pPr>
              <a:spcBef>
                <a:spcPct val="0"/>
              </a:spcBef>
              <a:buFontTx/>
              <a:buNone/>
            </a:pPr>
            <a:r>
              <a:rPr lang="en-US" altLang="ja-JP" sz="2400" dirty="0"/>
              <a:t>T=0, S=1</a:t>
            </a:r>
          </a:p>
          <a:p>
            <a:pPr>
              <a:spcBef>
                <a:spcPct val="0"/>
              </a:spcBef>
              <a:buFontTx/>
              <a:buNone/>
            </a:pPr>
            <a:r>
              <a:rPr lang="en-US" altLang="ja-JP" sz="2400" dirty="0"/>
              <a:t>T=1, S=0</a:t>
            </a:r>
          </a:p>
          <a:p>
            <a:pPr>
              <a:spcBef>
                <a:spcPct val="0"/>
              </a:spcBef>
              <a:buFontTx/>
              <a:buNone/>
            </a:pPr>
            <a:r>
              <a:rPr lang="en-US" altLang="ja-JP" sz="2400" dirty="0"/>
              <a:t> T=1,S=1,l=odd</a:t>
            </a:r>
            <a:endParaRPr lang="ja-JP" altLang="en-US" sz="2400" dirty="0"/>
          </a:p>
        </p:txBody>
      </p:sp>
      <p:sp>
        <p:nvSpPr>
          <p:cNvPr id="29" name="右矢印 28">
            <a:extLst>
              <a:ext uri="{FF2B5EF4-FFF2-40B4-BE49-F238E27FC236}">
                <a16:creationId xmlns:a16="http://schemas.microsoft.com/office/drawing/2014/main" id="{3B9A7E86-709B-0474-FCE1-454A2335F93E}"/>
              </a:ext>
            </a:extLst>
          </p:cNvPr>
          <p:cNvSpPr/>
          <p:nvPr/>
        </p:nvSpPr>
        <p:spPr>
          <a:xfrm>
            <a:off x="4140200" y="5589588"/>
            <a:ext cx="287338" cy="36036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694" name="テキスト ボックス 29">
            <a:extLst>
              <a:ext uri="{FF2B5EF4-FFF2-40B4-BE49-F238E27FC236}">
                <a16:creationId xmlns:a16="http://schemas.microsoft.com/office/drawing/2014/main" id="{EDB9D9CF-5B11-D909-A57D-543E913DA94B}"/>
              </a:ext>
            </a:extLst>
          </p:cNvPr>
          <p:cNvSpPr txBox="1">
            <a:spLocks noChangeArrowheads="1"/>
          </p:cNvSpPr>
          <p:nvPr/>
        </p:nvSpPr>
        <p:spPr bwMode="auto">
          <a:xfrm>
            <a:off x="4500563" y="5589588"/>
            <a:ext cx="4224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 attraction to have a bound state </a:t>
            </a:r>
          </a:p>
          <a:p>
            <a:pPr>
              <a:spcBef>
                <a:spcPct val="0"/>
              </a:spcBef>
              <a:buFontTx/>
              <a:buNone/>
            </a:pPr>
            <a:r>
              <a:rPr lang="en-US" altLang="ja-JP" sz="1800"/>
              <a:t>as a deuteron</a:t>
            </a:r>
            <a:endParaRPr lang="ja-JP" altLang="en-US" sz="1800"/>
          </a:p>
        </p:txBody>
      </p:sp>
      <p:sp>
        <p:nvSpPr>
          <p:cNvPr id="28695" name="テキスト ボックス 30">
            <a:extLst>
              <a:ext uri="{FF2B5EF4-FFF2-40B4-BE49-F238E27FC236}">
                <a16:creationId xmlns:a16="http://schemas.microsoft.com/office/drawing/2014/main" id="{AADEA3A8-0E9F-6F32-A17D-33B4C3F20470}"/>
              </a:ext>
            </a:extLst>
          </p:cNvPr>
          <p:cNvSpPr txBox="1">
            <a:spLocks noChangeArrowheads="1"/>
          </p:cNvSpPr>
          <p:nvPr/>
        </p:nvSpPr>
        <p:spPr bwMode="auto">
          <a:xfrm>
            <a:off x="3059113" y="4149725"/>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we have a two-body bound state for ΞN system?</a:t>
            </a:r>
          </a:p>
          <a:p>
            <a:pPr>
              <a:spcBef>
                <a:spcPct val="0"/>
              </a:spcBef>
              <a:buFontTx/>
              <a:buNone/>
            </a:pPr>
            <a:r>
              <a:rPr lang="en-US" altLang="ja-JP" sz="2000"/>
              <a:t>                          No idea</a:t>
            </a:r>
            <a:endParaRPr lang="ja-JP"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3554EA4-34AF-8A55-7878-2DDAF02877F7}"/>
              </a:ext>
            </a:extLst>
          </p:cNvPr>
          <p:cNvSpPr>
            <a:spLocks noChangeArrowheads="1"/>
          </p:cNvSpPr>
          <p:nvPr/>
        </p:nvSpPr>
        <p:spPr bwMode="auto">
          <a:xfrm>
            <a:off x="11130" y="1512888"/>
            <a:ext cx="6480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ea typeface="ＭＳ 明朝" panose="02020609040205080304" pitchFamily="17" charset="-128"/>
              </a:rPr>
              <a:t>T=0, S=1(</a:t>
            </a:r>
            <a:r>
              <a:rPr lang="en-US" altLang="ja-JP" sz="2000" baseline="30000" dirty="0">
                <a:solidFill>
                  <a:srgbClr val="00B0F0"/>
                </a:solidFill>
                <a:ea typeface="ＭＳ 明朝" panose="02020609040205080304" pitchFamily="17" charset="-128"/>
              </a:rPr>
              <a:t>13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T=0, S=0 (</a:t>
            </a:r>
            <a:r>
              <a:rPr lang="en-US" altLang="ja-JP" sz="2000" baseline="30000" dirty="0">
                <a:solidFill>
                  <a:srgbClr val="00B0F0"/>
                </a:solidFill>
                <a:ea typeface="ＭＳ 明朝" panose="02020609040205080304" pitchFamily="17" charset="-128"/>
              </a:rPr>
              <a:t>11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a:p>
            <a:pPr eaLnBrk="1" hangingPunct="1">
              <a:spcBef>
                <a:spcPct val="0"/>
              </a:spcBef>
              <a:buFontTx/>
              <a:buNone/>
            </a:pPr>
            <a:r>
              <a:rPr lang="en-US" altLang="ja-JP" sz="2000" dirty="0">
                <a:ea typeface="ＭＳ 明朝" panose="02020609040205080304" pitchFamily="17" charset="-128"/>
              </a:rPr>
              <a:t>                                                                           </a:t>
            </a:r>
          </a:p>
          <a:p>
            <a:pPr eaLnBrk="1" hangingPunct="1">
              <a:spcBef>
                <a:spcPct val="0"/>
              </a:spcBef>
              <a:buFontTx/>
              <a:buNone/>
            </a:pPr>
            <a:r>
              <a:rPr lang="en-US" altLang="ja-JP" sz="2000" dirty="0">
                <a:ea typeface="ＭＳ 明朝" panose="02020609040205080304" pitchFamily="17" charset="-128"/>
              </a:rPr>
              <a:t>T=1, S=1 (</a:t>
            </a:r>
            <a:r>
              <a:rPr lang="en-US" altLang="ja-JP" sz="2000" baseline="30000" dirty="0">
                <a:solidFill>
                  <a:srgbClr val="00B0F0"/>
                </a:solidFill>
                <a:ea typeface="ＭＳ 明朝" panose="02020609040205080304" pitchFamily="17" charset="-128"/>
              </a:rPr>
              <a:t>33</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1</a:t>
            </a:r>
            <a:r>
              <a:rPr lang="en-US" altLang="ja-JP" sz="2000" dirty="0">
                <a:ea typeface="ＭＳ 明朝" panose="02020609040205080304" pitchFamily="17" charset="-128"/>
              </a:rPr>
              <a:t>)</a:t>
            </a:r>
          </a:p>
          <a:p>
            <a:pPr eaLnBrk="1" hangingPunct="1">
              <a:spcBef>
                <a:spcPct val="0"/>
              </a:spcBef>
              <a:buFontTx/>
              <a:buNone/>
            </a:pPr>
            <a:endParaRPr lang="en-US" altLang="ja-JP" sz="2000" dirty="0">
              <a:ea typeface="ＭＳ 明朝" panose="02020609040205080304" pitchFamily="17" charset="-128"/>
            </a:endParaRPr>
          </a:p>
          <a:p>
            <a:pPr eaLnBrk="1" hangingPunct="1">
              <a:spcBef>
                <a:spcPct val="0"/>
              </a:spcBef>
              <a:buFontTx/>
              <a:buNone/>
            </a:pPr>
            <a:r>
              <a:rPr lang="en-US" altLang="ja-JP" sz="2000" dirty="0">
                <a:ea typeface="ＭＳ 明朝" panose="02020609040205080304" pitchFamily="17" charset="-128"/>
              </a:rPr>
              <a:t> T=1, S=0(</a:t>
            </a:r>
            <a:r>
              <a:rPr lang="en-US" altLang="ja-JP" sz="2000" baseline="30000" dirty="0">
                <a:solidFill>
                  <a:srgbClr val="00B0F0"/>
                </a:solidFill>
                <a:ea typeface="ＭＳ 明朝" panose="02020609040205080304" pitchFamily="17" charset="-128"/>
              </a:rPr>
              <a:t>31</a:t>
            </a:r>
            <a:r>
              <a:rPr lang="en-US" altLang="ja-JP" sz="2000" dirty="0">
                <a:solidFill>
                  <a:srgbClr val="00B0F0"/>
                </a:solidFill>
                <a:ea typeface="ＭＳ 明朝" panose="02020609040205080304" pitchFamily="17" charset="-128"/>
              </a:rPr>
              <a:t>S</a:t>
            </a:r>
            <a:r>
              <a:rPr lang="en-US" altLang="ja-JP" sz="2000" baseline="-25000" dirty="0">
                <a:solidFill>
                  <a:srgbClr val="00B0F0"/>
                </a:solidFill>
                <a:ea typeface="ＭＳ 明朝" panose="02020609040205080304" pitchFamily="17" charset="-128"/>
              </a:rPr>
              <a:t>0</a:t>
            </a:r>
            <a:r>
              <a:rPr lang="en-US" altLang="ja-JP" sz="2000" dirty="0">
                <a:ea typeface="ＭＳ 明朝" panose="02020609040205080304" pitchFamily="17" charset="-128"/>
              </a:rPr>
              <a:t>)</a:t>
            </a:r>
          </a:p>
        </p:txBody>
      </p:sp>
      <p:sp>
        <p:nvSpPr>
          <p:cNvPr id="29699" name="Line 4">
            <a:extLst>
              <a:ext uri="{FF2B5EF4-FFF2-40B4-BE49-F238E27FC236}">
                <a16:creationId xmlns:a16="http://schemas.microsoft.com/office/drawing/2014/main" id="{35A638C3-E988-54FA-FC6A-656018E6DF0D}"/>
              </a:ext>
            </a:extLst>
          </p:cNvPr>
          <p:cNvSpPr>
            <a:spLocks noChangeShapeType="1"/>
          </p:cNvSpPr>
          <p:nvPr/>
        </p:nvSpPr>
        <p:spPr bwMode="auto">
          <a:xfrm>
            <a:off x="1915327" y="1168400"/>
            <a:ext cx="0" cy="2592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0" name="Rectangle 7">
            <a:extLst>
              <a:ext uri="{FF2B5EF4-FFF2-40B4-BE49-F238E27FC236}">
                <a16:creationId xmlns:a16="http://schemas.microsoft.com/office/drawing/2014/main" id="{0321ACE5-0029-DA1C-E63D-294E9DB833D5}"/>
              </a:ext>
            </a:extLst>
          </p:cNvPr>
          <p:cNvSpPr>
            <a:spLocks noChangeArrowheads="1"/>
          </p:cNvSpPr>
          <p:nvPr/>
        </p:nvSpPr>
        <p:spPr bwMode="auto">
          <a:xfrm>
            <a:off x="872340" y="1025525"/>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a:ea typeface="ＭＳ 明朝" panose="02020609040205080304" pitchFamily="17" charset="-128"/>
              </a:rPr>
              <a:t>V(T,S)</a:t>
            </a:r>
          </a:p>
        </p:txBody>
      </p:sp>
      <p:sp>
        <p:nvSpPr>
          <p:cNvPr id="29701" name="Rectangle 9">
            <a:extLst>
              <a:ext uri="{FF2B5EF4-FFF2-40B4-BE49-F238E27FC236}">
                <a16:creationId xmlns:a16="http://schemas.microsoft.com/office/drawing/2014/main" id="{635BC690-CB0E-DE99-A18F-AAD79ED1E945}"/>
              </a:ext>
            </a:extLst>
          </p:cNvPr>
          <p:cNvSpPr>
            <a:spLocks noChangeArrowheads="1"/>
          </p:cNvSpPr>
          <p:nvPr/>
        </p:nvSpPr>
        <p:spPr bwMode="auto">
          <a:xfrm>
            <a:off x="468313" y="188913"/>
            <a:ext cx="670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000" b="1">
                <a:solidFill>
                  <a:srgbClr val="000099"/>
                </a:solidFill>
                <a:ea typeface="ＭＳ 明朝" panose="02020609040205080304" pitchFamily="17" charset="-128"/>
              </a:rPr>
              <a:t>Property of the spin- and isospin-components of</a:t>
            </a:r>
            <a:r>
              <a:rPr lang="en-US" altLang="ja-JP" sz="2000" b="1">
                <a:ea typeface="ＭＳ 明朝" panose="02020609040205080304" pitchFamily="17" charset="-128"/>
              </a:rPr>
              <a:t> HAL</a:t>
            </a:r>
            <a:endParaRPr lang="en-US" altLang="ja-JP" sz="2000" b="1">
              <a:solidFill>
                <a:srgbClr val="CC0000"/>
              </a:solidFill>
              <a:ea typeface="ＭＳ 明朝" panose="02020609040205080304" pitchFamily="17" charset="-128"/>
            </a:endParaRPr>
          </a:p>
        </p:txBody>
      </p:sp>
      <p:sp>
        <p:nvSpPr>
          <p:cNvPr id="29702" name="Rectangle 11">
            <a:extLst>
              <a:ext uri="{FF2B5EF4-FFF2-40B4-BE49-F238E27FC236}">
                <a16:creationId xmlns:a16="http://schemas.microsoft.com/office/drawing/2014/main" id="{B732603F-D3BE-ECEF-92BE-2FD4615EC93A}"/>
              </a:ext>
            </a:extLst>
          </p:cNvPr>
          <p:cNvSpPr>
            <a:spLocks noChangeArrowheads="1"/>
          </p:cNvSpPr>
          <p:nvPr/>
        </p:nvSpPr>
        <p:spPr bwMode="auto">
          <a:xfrm>
            <a:off x="2528102" y="10969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ea typeface="ＭＳ 明朝" panose="02020609040205080304" pitchFamily="17" charset="-128"/>
              </a:rPr>
              <a:t>HAL</a:t>
            </a:r>
          </a:p>
        </p:txBody>
      </p:sp>
      <p:sp>
        <p:nvSpPr>
          <p:cNvPr id="29703" name="Line 13">
            <a:extLst>
              <a:ext uri="{FF2B5EF4-FFF2-40B4-BE49-F238E27FC236}">
                <a16:creationId xmlns:a16="http://schemas.microsoft.com/office/drawing/2014/main" id="{712C5CDC-4C14-E198-D0DD-3CFF7921B1DE}"/>
              </a:ext>
            </a:extLst>
          </p:cNvPr>
          <p:cNvSpPr>
            <a:spLocks noChangeShapeType="1"/>
          </p:cNvSpPr>
          <p:nvPr/>
        </p:nvSpPr>
        <p:spPr bwMode="auto">
          <a:xfrm>
            <a:off x="619927" y="3760788"/>
            <a:ext cx="3635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4" name="テキスト ボックス 19">
            <a:extLst>
              <a:ext uri="{FF2B5EF4-FFF2-40B4-BE49-F238E27FC236}">
                <a16:creationId xmlns:a16="http://schemas.microsoft.com/office/drawing/2014/main" id="{F753A3CB-C02D-EB6D-71C8-543948EFB70C}"/>
              </a:ext>
            </a:extLst>
          </p:cNvPr>
          <p:cNvSpPr txBox="1">
            <a:spLocks noChangeArrowheads="1"/>
          </p:cNvSpPr>
          <p:nvPr/>
        </p:nvSpPr>
        <p:spPr bwMode="auto">
          <a:xfrm>
            <a:off x="2024865" y="1600200"/>
            <a:ext cx="193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5" name="テキスト ボックス 21">
            <a:extLst>
              <a:ext uri="{FF2B5EF4-FFF2-40B4-BE49-F238E27FC236}">
                <a16:creationId xmlns:a16="http://schemas.microsoft.com/office/drawing/2014/main" id="{9C9DD44A-66BB-87E7-4777-BA298111F443}"/>
              </a:ext>
            </a:extLst>
          </p:cNvPr>
          <p:cNvSpPr txBox="1">
            <a:spLocks noChangeArrowheads="1"/>
          </p:cNvSpPr>
          <p:nvPr/>
        </p:nvSpPr>
        <p:spPr bwMode="auto">
          <a:xfrm>
            <a:off x="2096302" y="3328988"/>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repulsive</a:t>
            </a:r>
            <a:endParaRPr lang="ja-JP" altLang="en-US" sz="1800"/>
          </a:p>
        </p:txBody>
      </p:sp>
      <p:sp>
        <p:nvSpPr>
          <p:cNvPr id="29706" name="テキスト ボックス 22">
            <a:extLst>
              <a:ext uri="{FF2B5EF4-FFF2-40B4-BE49-F238E27FC236}">
                <a16:creationId xmlns:a16="http://schemas.microsoft.com/office/drawing/2014/main" id="{326FE0F7-C888-1B67-5B5B-4CB2082E6256}"/>
              </a:ext>
            </a:extLst>
          </p:cNvPr>
          <p:cNvSpPr txBox="1">
            <a:spLocks noChangeArrowheads="1"/>
          </p:cNvSpPr>
          <p:nvPr/>
        </p:nvSpPr>
        <p:spPr bwMode="auto">
          <a:xfrm>
            <a:off x="2096302" y="2752725"/>
            <a:ext cx="193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Weakly attractive</a:t>
            </a:r>
            <a:endParaRPr lang="ja-JP" altLang="en-US" sz="1800"/>
          </a:p>
        </p:txBody>
      </p:sp>
      <p:sp>
        <p:nvSpPr>
          <p:cNvPr id="29707" name="テキスト ボックス 23">
            <a:extLst>
              <a:ext uri="{FF2B5EF4-FFF2-40B4-BE49-F238E27FC236}">
                <a16:creationId xmlns:a16="http://schemas.microsoft.com/office/drawing/2014/main" id="{A0366FE5-D08D-BC62-8F61-CFBBA36DB83A}"/>
              </a:ext>
            </a:extLst>
          </p:cNvPr>
          <p:cNvSpPr txBox="1">
            <a:spLocks noChangeArrowheads="1"/>
          </p:cNvSpPr>
          <p:nvPr/>
        </p:nvSpPr>
        <p:spPr bwMode="auto">
          <a:xfrm>
            <a:off x="539750" y="53006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20" name="円/楕円 19">
            <a:extLst>
              <a:ext uri="{FF2B5EF4-FFF2-40B4-BE49-F238E27FC236}">
                <a16:creationId xmlns:a16="http://schemas.microsoft.com/office/drawing/2014/main" id="{C8F49D8D-1D93-0360-34C5-20E2BB8B4B6C}"/>
              </a:ext>
            </a:extLst>
          </p:cNvPr>
          <p:cNvSpPr/>
          <p:nvPr/>
        </p:nvSpPr>
        <p:spPr>
          <a:xfrm>
            <a:off x="1403350" y="1916113"/>
            <a:ext cx="4464050" cy="720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9" name="テキスト ボックス 20">
            <a:extLst>
              <a:ext uri="{FF2B5EF4-FFF2-40B4-BE49-F238E27FC236}">
                <a16:creationId xmlns:a16="http://schemas.microsoft.com/office/drawing/2014/main" id="{6686C9AB-E34D-18BB-B6F8-14D6BC0ABF05}"/>
              </a:ext>
            </a:extLst>
          </p:cNvPr>
          <p:cNvSpPr txBox="1">
            <a:spLocks noChangeArrowheads="1"/>
          </p:cNvSpPr>
          <p:nvPr/>
        </p:nvSpPr>
        <p:spPr bwMode="auto">
          <a:xfrm>
            <a:off x="2024865" y="2105025"/>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Strongly  attractive</a:t>
            </a:r>
            <a:endParaRPr lang="ja-JP" altLang="en-US" sz="1800"/>
          </a:p>
        </p:txBody>
      </p:sp>
      <p:sp>
        <p:nvSpPr>
          <p:cNvPr id="29710" name="Line 4">
            <a:extLst>
              <a:ext uri="{FF2B5EF4-FFF2-40B4-BE49-F238E27FC236}">
                <a16:creationId xmlns:a16="http://schemas.microsoft.com/office/drawing/2014/main" id="{81E80126-3FF2-2477-5D9C-FF8BF6279C91}"/>
              </a:ext>
            </a:extLst>
          </p:cNvPr>
          <p:cNvSpPr>
            <a:spLocks noChangeShapeType="1"/>
          </p:cNvSpPr>
          <p:nvPr/>
        </p:nvSpPr>
        <p:spPr bwMode="auto">
          <a:xfrm>
            <a:off x="4255302" y="1169988"/>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11" name="Picture 21">
            <a:extLst>
              <a:ext uri="{FF2B5EF4-FFF2-40B4-BE49-F238E27FC236}">
                <a16:creationId xmlns:a16="http://schemas.microsoft.com/office/drawing/2014/main" id="{4F272C00-EED7-2679-D95F-96118BF93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765175"/>
            <a:ext cx="48307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a:extLst>
              <a:ext uri="{FF2B5EF4-FFF2-40B4-BE49-F238E27FC236}">
                <a16:creationId xmlns:a16="http://schemas.microsoft.com/office/drawing/2014/main" id="{4029BB04-47B1-CB35-8E37-9B34581DEB8A}"/>
              </a:ext>
            </a:extLst>
          </p:cNvPr>
          <p:cNvSpPr/>
          <p:nvPr/>
        </p:nvSpPr>
        <p:spPr>
          <a:xfrm rot="486175">
            <a:off x="2744788" y="1536700"/>
            <a:ext cx="86518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a:extLst>
              <a:ext uri="{FF2B5EF4-FFF2-40B4-BE49-F238E27FC236}">
                <a16:creationId xmlns:a16="http://schemas.microsoft.com/office/drawing/2014/main" id="{2DB1BCFE-AE02-F2DA-632E-68BF124F7142}"/>
              </a:ext>
            </a:extLst>
          </p:cNvPr>
          <p:cNvSpPr/>
          <p:nvPr/>
        </p:nvSpPr>
        <p:spPr>
          <a:xfrm>
            <a:off x="2843213" y="2492375"/>
            <a:ext cx="539750" cy="576263"/>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1" name="円/楕円 10">
            <a:extLst>
              <a:ext uri="{FF2B5EF4-FFF2-40B4-BE49-F238E27FC236}">
                <a16:creationId xmlns:a16="http://schemas.microsoft.com/office/drawing/2014/main" id="{60EFD955-15BC-5D2F-4BBE-6FE4675A1DF4}"/>
              </a:ext>
            </a:extLst>
          </p:cNvPr>
          <p:cNvSpPr/>
          <p:nvPr/>
        </p:nvSpPr>
        <p:spPr>
          <a:xfrm>
            <a:off x="3059113" y="1700213"/>
            <a:ext cx="50323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749" name="テキスト ボックス 18">
            <a:extLst>
              <a:ext uri="{FF2B5EF4-FFF2-40B4-BE49-F238E27FC236}">
                <a16:creationId xmlns:a16="http://schemas.microsoft.com/office/drawing/2014/main" id="{98A410BF-29ED-E29C-26B1-B92639730FB4}"/>
              </a:ext>
            </a:extLst>
          </p:cNvPr>
          <p:cNvSpPr txBox="1">
            <a:spLocks noChangeArrowheads="1"/>
          </p:cNvSpPr>
          <p:nvPr/>
        </p:nvSpPr>
        <p:spPr bwMode="auto">
          <a:xfrm>
            <a:off x="179388" y="260350"/>
            <a:ext cx="726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investigate bound state of ΞN system, it might be</a:t>
            </a:r>
          </a:p>
          <a:p>
            <a:pPr>
              <a:spcBef>
                <a:spcPct val="0"/>
              </a:spcBef>
              <a:buFontTx/>
              <a:buNone/>
            </a:pPr>
            <a:r>
              <a:rPr lang="en-US" altLang="ja-JP" sz="2400"/>
              <a:t>possible to perform the following experiment:</a:t>
            </a:r>
            <a:endParaRPr lang="ja-JP" altLang="en-US" sz="2400"/>
          </a:p>
        </p:txBody>
      </p:sp>
      <p:sp>
        <p:nvSpPr>
          <p:cNvPr id="31750" name="テキスト ボックス 20">
            <a:extLst>
              <a:ext uri="{FF2B5EF4-FFF2-40B4-BE49-F238E27FC236}">
                <a16:creationId xmlns:a16="http://schemas.microsoft.com/office/drawing/2014/main" id="{FDC3D2D6-A568-A294-13BB-3264E3FF63AD}"/>
              </a:ext>
            </a:extLst>
          </p:cNvPr>
          <p:cNvSpPr txBox="1">
            <a:spLocks noChangeArrowheads="1"/>
          </p:cNvSpPr>
          <p:nvPr/>
        </p:nvSpPr>
        <p:spPr bwMode="auto">
          <a:xfrm>
            <a:off x="1403350" y="1989138"/>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cxnSp>
        <p:nvCxnSpPr>
          <p:cNvPr id="23" name="直線矢印コネクタ 22">
            <a:extLst>
              <a:ext uri="{FF2B5EF4-FFF2-40B4-BE49-F238E27FC236}">
                <a16:creationId xmlns:a16="http://schemas.microsoft.com/office/drawing/2014/main" id="{1C2C41B6-9FBA-DE98-AFCD-DE8D71E9802E}"/>
              </a:ext>
            </a:extLst>
          </p:cNvPr>
          <p:cNvCxnSpPr>
            <a:endCxn id="10" idx="2"/>
          </p:cNvCxnSpPr>
          <p:nvPr/>
        </p:nvCxnSpPr>
        <p:spPr>
          <a:xfrm>
            <a:off x="1908175" y="2205038"/>
            <a:ext cx="935038"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右矢印 23">
            <a:extLst>
              <a:ext uri="{FF2B5EF4-FFF2-40B4-BE49-F238E27FC236}">
                <a16:creationId xmlns:a16="http://schemas.microsoft.com/office/drawing/2014/main" id="{622853FE-DAC9-9415-1D83-63F923030714}"/>
              </a:ext>
            </a:extLst>
          </p:cNvPr>
          <p:cNvSpPr/>
          <p:nvPr/>
        </p:nvSpPr>
        <p:spPr>
          <a:xfrm>
            <a:off x="3851275" y="2133600"/>
            <a:ext cx="433388" cy="57467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円/楕円 24">
            <a:extLst>
              <a:ext uri="{FF2B5EF4-FFF2-40B4-BE49-F238E27FC236}">
                <a16:creationId xmlns:a16="http://schemas.microsoft.com/office/drawing/2014/main" id="{1FCBB26C-3C74-14E7-EA9D-61FF4C0EE59A}"/>
              </a:ext>
            </a:extLst>
          </p:cNvPr>
          <p:cNvSpPr/>
          <p:nvPr/>
        </p:nvSpPr>
        <p:spPr>
          <a:xfrm>
            <a:off x="5219700" y="1557338"/>
            <a:ext cx="503238"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AB83ECE9-9988-23A0-5396-66ACA8EF0155}"/>
              </a:ext>
            </a:extLst>
          </p:cNvPr>
          <p:cNvSpPr/>
          <p:nvPr/>
        </p:nvSpPr>
        <p:spPr>
          <a:xfrm>
            <a:off x="5076825" y="278130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28" name="直線矢印コネクタ 27">
            <a:extLst>
              <a:ext uri="{FF2B5EF4-FFF2-40B4-BE49-F238E27FC236}">
                <a16:creationId xmlns:a16="http://schemas.microsoft.com/office/drawing/2014/main" id="{9B1862E0-0C95-5218-90BB-82B0CEC9861A}"/>
              </a:ext>
            </a:extLst>
          </p:cNvPr>
          <p:cNvCxnSpPr/>
          <p:nvPr/>
        </p:nvCxnSpPr>
        <p:spPr>
          <a:xfrm flipV="1">
            <a:off x="5795963" y="2636838"/>
            <a:ext cx="504825" cy="43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6" name="テキスト ボックス 28">
            <a:extLst>
              <a:ext uri="{FF2B5EF4-FFF2-40B4-BE49-F238E27FC236}">
                <a16:creationId xmlns:a16="http://schemas.microsoft.com/office/drawing/2014/main" id="{BBAE335A-D741-03B9-B5CE-AEAA18A8A146}"/>
              </a:ext>
            </a:extLst>
          </p:cNvPr>
          <p:cNvSpPr txBox="1">
            <a:spLocks noChangeArrowheads="1"/>
          </p:cNvSpPr>
          <p:nvPr/>
        </p:nvSpPr>
        <p:spPr bwMode="auto">
          <a:xfrm>
            <a:off x="6227763" y="2349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K</a:t>
            </a:r>
            <a:r>
              <a:rPr lang="en-US" altLang="ja-JP" sz="1800" baseline="30000"/>
              <a:t>+</a:t>
            </a:r>
            <a:endParaRPr lang="ja-JP" altLang="en-US" sz="1800" baseline="30000"/>
          </a:p>
        </p:txBody>
      </p:sp>
      <p:sp>
        <p:nvSpPr>
          <p:cNvPr id="31757" name="テキスト ボックス 29">
            <a:extLst>
              <a:ext uri="{FF2B5EF4-FFF2-40B4-BE49-F238E27FC236}">
                <a16:creationId xmlns:a16="http://schemas.microsoft.com/office/drawing/2014/main" id="{30DCD2C5-F257-E4AD-A6DD-9AC1C089E3F1}"/>
              </a:ext>
            </a:extLst>
          </p:cNvPr>
          <p:cNvSpPr txBox="1">
            <a:spLocks noChangeArrowheads="1"/>
          </p:cNvSpPr>
          <p:nvPr/>
        </p:nvSpPr>
        <p:spPr bwMode="auto">
          <a:xfrm>
            <a:off x="6227763" y="1700213"/>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31758" name="テキスト ボックス 30">
            <a:extLst>
              <a:ext uri="{FF2B5EF4-FFF2-40B4-BE49-F238E27FC236}">
                <a16:creationId xmlns:a16="http://schemas.microsoft.com/office/drawing/2014/main" id="{CA9804EE-00D6-9B78-37CD-C88101C6A4BB}"/>
              </a:ext>
            </a:extLst>
          </p:cNvPr>
          <p:cNvSpPr txBox="1">
            <a:spLocks noChangeArrowheads="1"/>
          </p:cNvSpPr>
          <p:nvPr/>
        </p:nvSpPr>
        <p:spPr bwMode="auto">
          <a:xfrm>
            <a:off x="539750" y="3716338"/>
            <a:ext cx="7916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It would be difficult to obtain information on ΞN interaction (T=1,S=0 or 1).</a:t>
            </a:r>
          </a:p>
          <a:p>
            <a:pPr>
              <a:spcBef>
                <a:spcPct val="0"/>
              </a:spcBef>
              <a:buFontTx/>
              <a:buNone/>
            </a:pPr>
            <a:r>
              <a:rPr lang="en-US" altLang="ja-JP" sz="1800"/>
              <a:t>Because, there might be no bound state for this system.</a:t>
            </a:r>
            <a:endParaRPr lang="ja-JP" altLang="en-US"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F6033DBB-2AD7-1BE7-B2EF-DBADA604AE7B}"/>
              </a:ext>
            </a:extLst>
          </p:cNvPr>
          <p:cNvSpPr/>
          <p:nvPr/>
        </p:nvSpPr>
        <p:spPr>
          <a:xfrm>
            <a:off x="4572000" y="1557338"/>
            <a:ext cx="1778000"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38D8CFEF-1063-6847-3CDC-1C30297BA20D}"/>
              </a:ext>
            </a:extLst>
          </p:cNvPr>
          <p:cNvSpPr/>
          <p:nvPr/>
        </p:nvSpPr>
        <p:spPr>
          <a:xfrm>
            <a:off x="1482725" y="1476375"/>
            <a:ext cx="18430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a:extLst>
              <a:ext uri="{FF2B5EF4-FFF2-40B4-BE49-F238E27FC236}">
                <a16:creationId xmlns:a16="http://schemas.microsoft.com/office/drawing/2014/main" id="{55E67C22-A1E4-DC55-FDC4-34711947D1D8}"/>
              </a:ext>
            </a:extLst>
          </p:cNvPr>
          <p:cNvSpPr/>
          <p:nvPr/>
        </p:nvSpPr>
        <p:spPr>
          <a:xfrm>
            <a:off x="1814513" y="1712913"/>
            <a:ext cx="574675"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D15EC361-FCE7-1ADC-DBDE-5ADDADCDC127}"/>
              </a:ext>
            </a:extLst>
          </p:cNvPr>
          <p:cNvSpPr/>
          <p:nvPr/>
        </p:nvSpPr>
        <p:spPr>
          <a:xfrm>
            <a:off x="2460625" y="1835150"/>
            <a:ext cx="59372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A3C6AB07-E900-C6B4-C8FD-9C7B569238B7}"/>
              </a:ext>
            </a:extLst>
          </p:cNvPr>
          <p:cNvSpPr/>
          <p:nvPr/>
        </p:nvSpPr>
        <p:spPr>
          <a:xfrm>
            <a:off x="1922463" y="2411413"/>
            <a:ext cx="6826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円/楕円 8">
            <a:extLst>
              <a:ext uri="{FF2B5EF4-FFF2-40B4-BE49-F238E27FC236}">
                <a16:creationId xmlns:a16="http://schemas.microsoft.com/office/drawing/2014/main" id="{5BDF15F2-29AC-BA08-32A2-C3CC03695EFC}"/>
              </a:ext>
            </a:extLst>
          </p:cNvPr>
          <p:cNvSpPr/>
          <p:nvPr/>
        </p:nvSpPr>
        <p:spPr>
          <a:xfrm>
            <a:off x="5489575" y="1722438"/>
            <a:ext cx="5000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2372DFDE-EE0A-5305-FE8B-0D3CD1ADCAAD}"/>
              </a:ext>
            </a:extLst>
          </p:cNvPr>
          <p:cNvSpPr/>
          <p:nvPr/>
        </p:nvSpPr>
        <p:spPr>
          <a:xfrm>
            <a:off x="4911725" y="1876425"/>
            <a:ext cx="5016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CB04252E-2EB7-3228-B9E5-81836A7D6B31}"/>
              </a:ext>
            </a:extLst>
          </p:cNvPr>
          <p:cNvSpPr/>
          <p:nvPr/>
        </p:nvSpPr>
        <p:spPr>
          <a:xfrm>
            <a:off x="4765675" y="2576513"/>
            <a:ext cx="6096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2" name="円/楕円 11">
            <a:extLst>
              <a:ext uri="{FF2B5EF4-FFF2-40B4-BE49-F238E27FC236}">
                <a16:creationId xmlns:a16="http://schemas.microsoft.com/office/drawing/2014/main" id="{207E796F-84EF-5377-EA2F-DDAA5303DA93}"/>
              </a:ext>
            </a:extLst>
          </p:cNvPr>
          <p:cNvSpPr/>
          <p:nvPr/>
        </p:nvSpPr>
        <p:spPr>
          <a:xfrm>
            <a:off x="5511800" y="2411413"/>
            <a:ext cx="6223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6635" name="テキスト ボックス 13">
            <a:extLst>
              <a:ext uri="{FF2B5EF4-FFF2-40B4-BE49-F238E27FC236}">
                <a16:creationId xmlns:a16="http://schemas.microsoft.com/office/drawing/2014/main" id="{548A8513-3662-8DBC-1745-842E4FCC6D8C}"/>
              </a:ext>
            </a:extLst>
          </p:cNvPr>
          <p:cNvSpPr txBox="1">
            <a:spLocks noChangeArrowheads="1"/>
          </p:cNvSpPr>
          <p:nvPr/>
        </p:nvSpPr>
        <p:spPr bwMode="auto">
          <a:xfrm>
            <a:off x="900113" y="3429000"/>
            <a:ext cx="5690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dirty="0"/>
              <a:t>I show my results of these light systems.</a:t>
            </a:r>
            <a:endParaRPr lang="ja-JP" altLang="en-US" sz="2400" dirty="0"/>
          </a:p>
        </p:txBody>
      </p:sp>
      <p:sp>
        <p:nvSpPr>
          <p:cNvPr id="26636" name="テキスト ボックス 14">
            <a:extLst>
              <a:ext uri="{FF2B5EF4-FFF2-40B4-BE49-F238E27FC236}">
                <a16:creationId xmlns:a16="http://schemas.microsoft.com/office/drawing/2014/main" id="{ED02CECE-F742-5CE9-CBB4-5972A244659C}"/>
              </a:ext>
            </a:extLst>
          </p:cNvPr>
          <p:cNvSpPr txBox="1">
            <a:spLocks noChangeArrowheads="1"/>
          </p:cNvSpPr>
          <p:nvPr/>
        </p:nvSpPr>
        <p:spPr bwMode="auto">
          <a:xfrm>
            <a:off x="468313" y="3789363"/>
            <a:ext cx="86725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NN interaction: AV8 potential </a:t>
            </a:r>
          </a:p>
          <a:p>
            <a:r>
              <a:rPr lang="en-US" altLang="ja-JP" sz="2400"/>
              <a:t>ΞN interaction :</a:t>
            </a:r>
          </a:p>
          <a:p>
            <a:r>
              <a:rPr lang="en-US" altLang="ja-JP" sz="2400"/>
              <a:t> </a:t>
            </a:r>
            <a:r>
              <a:rPr lang="en-US" altLang="ja-JP" sz="2400">
                <a:solidFill>
                  <a:srgbClr val="00B0F0"/>
                </a:solidFill>
              </a:rPr>
              <a:t>Nijimegen extended soft core potential (ESC08c)</a:t>
            </a:r>
          </a:p>
          <a:p>
            <a:r>
              <a:rPr lang="en-US" altLang="ja-JP" sz="2400"/>
              <a:t>  Realistic potential (only ΞN</a:t>
            </a:r>
            <a:r>
              <a:rPr lang="ja-JP" altLang="en-US" sz="2400"/>
              <a:t>　</a:t>
            </a:r>
            <a:r>
              <a:rPr lang="en-US" altLang="ja-JP" sz="2400"/>
              <a:t>channel) </a:t>
            </a:r>
          </a:p>
          <a:p>
            <a:endParaRPr lang="en-US" altLang="ja-JP" sz="2400"/>
          </a:p>
          <a:p>
            <a:r>
              <a:rPr lang="en-US" altLang="ja-JP" sz="2400">
                <a:solidFill>
                  <a:srgbClr val="00B0F0"/>
                </a:solidFill>
              </a:rPr>
              <a:t>ΞN interaction by HAL collaboration (Lattice QCD calculation)</a:t>
            </a:r>
          </a:p>
          <a:p>
            <a:r>
              <a:rPr lang="en-US" altLang="ja-JP" sz="2400"/>
              <a:t>The potential was made by K. Sasaki,  Miyamoto, Hatsuda</a:t>
            </a:r>
          </a:p>
          <a:p>
            <a:r>
              <a:rPr lang="en-US" altLang="ja-JP" sz="2400"/>
              <a:t>and Aoki.</a:t>
            </a:r>
            <a:endParaRPr lang="ja-JP" altLang="en-US" sz="2400"/>
          </a:p>
        </p:txBody>
      </p:sp>
      <p:sp>
        <p:nvSpPr>
          <p:cNvPr id="26637" name="テキスト ボックス 8">
            <a:extLst>
              <a:ext uri="{FF2B5EF4-FFF2-40B4-BE49-F238E27FC236}">
                <a16:creationId xmlns:a16="http://schemas.microsoft.com/office/drawing/2014/main" id="{4079F682-CCCE-9A85-DCB5-880418F539F4}"/>
              </a:ext>
            </a:extLst>
          </p:cNvPr>
          <p:cNvSpPr txBox="1">
            <a:spLocks noChangeArrowheads="1"/>
          </p:cNvSpPr>
          <p:nvPr/>
        </p:nvSpPr>
        <p:spPr bwMode="auto">
          <a:xfrm>
            <a:off x="107950" y="115888"/>
            <a:ext cx="8767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To obtain ΞN</a:t>
            </a:r>
            <a:r>
              <a:rPr lang="ja-JP" altLang="en-US" sz="2400"/>
              <a:t>　</a:t>
            </a:r>
            <a:r>
              <a:rPr lang="en-US" altLang="ja-JP" sz="2400"/>
              <a:t>two-body interaction,</a:t>
            </a:r>
          </a:p>
          <a:p>
            <a:r>
              <a:rPr lang="en-US" altLang="ja-JP" sz="2400"/>
              <a:t>the suited systems to study  are s-shell Ξ hypernuclei such as</a:t>
            </a:r>
          </a:p>
          <a:p>
            <a:r>
              <a:rPr lang="en-US" altLang="ja-JP" sz="2400"/>
              <a:t>NNΞ and NNNΞ systems.</a:t>
            </a:r>
            <a:endParaRPr lang="ja-JP" altLang="en-US" sz="2400"/>
          </a:p>
        </p:txBody>
      </p:sp>
      <p:sp>
        <p:nvSpPr>
          <p:cNvPr id="26638" name="テキスト ボックス 13">
            <a:extLst>
              <a:ext uri="{FF2B5EF4-FFF2-40B4-BE49-F238E27FC236}">
                <a16:creationId xmlns:a16="http://schemas.microsoft.com/office/drawing/2014/main" id="{BEB62000-C590-57C2-427C-CC27D38498E3}"/>
              </a:ext>
            </a:extLst>
          </p:cNvPr>
          <p:cNvSpPr txBox="1">
            <a:spLocks noChangeArrowheads="1"/>
          </p:cNvSpPr>
          <p:nvPr/>
        </p:nvSpPr>
        <p:spPr bwMode="auto">
          <a:xfrm>
            <a:off x="4203700" y="1052513"/>
            <a:ext cx="494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solidFill>
                  <a:srgbClr val="00B0F0"/>
                </a:solidFill>
              </a:rPr>
              <a:t>E. Hiyama et al., PRL124, 092501 (2020) </a:t>
            </a:r>
            <a:endParaRPr lang="ja-JP" altLang="en-US" sz="2000">
              <a:solidFill>
                <a:srgbClr val="00B0F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B98F6659-43C0-176A-3B20-1B989347F370}"/>
              </a:ext>
            </a:extLst>
          </p:cNvPr>
          <p:cNvSpPr/>
          <p:nvPr/>
        </p:nvSpPr>
        <p:spPr>
          <a:xfrm>
            <a:off x="971550" y="404813"/>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1AA0EF3A-B699-1F20-83F9-4FDF81A9DEA5}"/>
              </a:ext>
            </a:extLst>
          </p:cNvPr>
          <p:cNvSpPr/>
          <p:nvPr/>
        </p:nvSpPr>
        <p:spPr>
          <a:xfrm>
            <a:off x="1187450" y="692150"/>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1836CCFE-4F26-D238-0B9B-1A34B21570C5}"/>
              </a:ext>
            </a:extLst>
          </p:cNvPr>
          <p:cNvSpPr/>
          <p:nvPr/>
        </p:nvSpPr>
        <p:spPr>
          <a:xfrm>
            <a:off x="1908175" y="692150"/>
            <a:ext cx="5746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C26BEB5C-EB24-897B-A88D-56938F3FE408}"/>
              </a:ext>
            </a:extLst>
          </p:cNvPr>
          <p:cNvSpPr/>
          <p:nvPr/>
        </p:nvSpPr>
        <p:spPr>
          <a:xfrm>
            <a:off x="1476375" y="1484313"/>
            <a:ext cx="647700"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9702" name="テキスト ボックス 7">
            <a:extLst>
              <a:ext uri="{FF2B5EF4-FFF2-40B4-BE49-F238E27FC236}">
                <a16:creationId xmlns:a16="http://schemas.microsoft.com/office/drawing/2014/main" id="{13805345-963F-B938-F148-C786F1E2605D}"/>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071B0BE1-0D2E-C47C-4359-7CE1394DB749}"/>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4" name="テキスト ボックス 12">
            <a:extLst>
              <a:ext uri="{FF2B5EF4-FFF2-40B4-BE49-F238E27FC236}">
                <a16:creationId xmlns:a16="http://schemas.microsoft.com/office/drawing/2014/main" id="{65DAE6DB-1F1D-F11F-2FCE-54029A6F1D9C}"/>
              </a:ext>
            </a:extLst>
          </p:cNvPr>
          <p:cNvSpPr txBox="1">
            <a:spLocks noChangeArrowheads="1"/>
          </p:cNvSpPr>
          <p:nvPr/>
        </p:nvSpPr>
        <p:spPr bwMode="auto">
          <a:xfrm>
            <a:off x="3276600" y="1700213"/>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ESC08c</a:t>
            </a:r>
            <a:endParaRPr lang="ja-JP" altLang="en-US" sz="2400"/>
          </a:p>
        </p:txBody>
      </p:sp>
      <p:sp>
        <p:nvSpPr>
          <p:cNvPr id="29705" name="テキスト ボックス 15">
            <a:extLst>
              <a:ext uri="{FF2B5EF4-FFF2-40B4-BE49-F238E27FC236}">
                <a16:creationId xmlns:a16="http://schemas.microsoft.com/office/drawing/2014/main" id="{71D33819-EEA7-1A14-AC9B-1FCE910B3C5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9F3A2F37-F44A-C85D-37AA-77D27F5AA8B9}"/>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707" name="テキスト ボックス 17">
            <a:extLst>
              <a:ext uri="{FF2B5EF4-FFF2-40B4-BE49-F238E27FC236}">
                <a16:creationId xmlns:a16="http://schemas.microsoft.com/office/drawing/2014/main" id="{26185918-486B-D873-55DA-AD4634019D15}"/>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20" name="直線コネクタ 19">
            <a:extLst>
              <a:ext uri="{FF2B5EF4-FFF2-40B4-BE49-F238E27FC236}">
                <a16:creationId xmlns:a16="http://schemas.microsoft.com/office/drawing/2014/main" id="{61481978-54B5-25E3-5A0A-EC523ECEDA59}"/>
              </a:ext>
            </a:extLst>
          </p:cNvPr>
          <p:cNvCxnSpPr/>
          <p:nvPr/>
        </p:nvCxnSpPr>
        <p:spPr>
          <a:xfrm>
            <a:off x="5795963" y="4868863"/>
            <a:ext cx="1871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709" name="テキスト ボックス 20">
            <a:extLst>
              <a:ext uri="{FF2B5EF4-FFF2-40B4-BE49-F238E27FC236}">
                <a16:creationId xmlns:a16="http://schemas.microsoft.com/office/drawing/2014/main" id="{896E519C-B39B-4FDB-6FF0-9A4ED7B5765D}"/>
              </a:ext>
            </a:extLst>
          </p:cNvPr>
          <p:cNvSpPr txBox="1">
            <a:spLocks noChangeArrowheads="1"/>
          </p:cNvSpPr>
          <p:nvPr/>
        </p:nvSpPr>
        <p:spPr bwMode="auto">
          <a:xfrm>
            <a:off x="4716463" y="46529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29710" name="テキスト ボックス 21">
            <a:extLst>
              <a:ext uri="{FF2B5EF4-FFF2-40B4-BE49-F238E27FC236}">
                <a16:creationId xmlns:a16="http://schemas.microsoft.com/office/drawing/2014/main" id="{D0A7307C-B788-32BE-8005-E317696430E6}"/>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1" name="テキスト ボックス 22">
            <a:extLst>
              <a:ext uri="{FF2B5EF4-FFF2-40B4-BE49-F238E27FC236}">
                <a16:creationId xmlns:a16="http://schemas.microsoft.com/office/drawing/2014/main" id="{FF07AD6C-943A-2C4A-58C3-2A6F3516CD30}"/>
              </a:ext>
            </a:extLst>
          </p:cNvPr>
          <p:cNvSpPr txBox="1">
            <a:spLocks noChangeArrowheads="1"/>
          </p:cNvSpPr>
          <p:nvPr/>
        </p:nvSpPr>
        <p:spPr bwMode="auto">
          <a:xfrm>
            <a:off x="6804025" y="4365625"/>
            <a:ext cx="1604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-2.57 MeV</a:t>
            </a:r>
            <a:endParaRPr lang="ja-JP" altLang="en-US" sz="2400"/>
          </a:p>
        </p:txBody>
      </p:sp>
      <p:sp>
        <p:nvSpPr>
          <p:cNvPr id="29712" name="テキスト ボックス 23">
            <a:extLst>
              <a:ext uri="{FF2B5EF4-FFF2-40B4-BE49-F238E27FC236}">
                <a16:creationId xmlns:a16="http://schemas.microsoft.com/office/drawing/2014/main" id="{993B824C-A574-43A6-0663-04A2AF68B93E}"/>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29714" name="テキスト ボックス 20">
            <a:extLst>
              <a:ext uri="{FF2B5EF4-FFF2-40B4-BE49-F238E27FC236}">
                <a16:creationId xmlns:a16="http://schemas.microsoft.com/office/drawing/2014/main" id="{444D2AAC-CCBB-4541-9A4E-F86B132A5C0B}"/>
              </a:ext>
            </a:extLst>
          </p:cNvPr>
          <p:cNvSpPr txBox="1">
            <a:spLocks noChangeArrowheads="1"/>
          </p:cNvSpPr>
          <p:nvPr/>
        </p:nvSpPr>
        <p:spPr bwMode="auto">
          <a:xfrm>
            <a:off x="1619250" y="2781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a:t>Unbound</a:t>
            </a:r>
            <a:endParaRPr lang="ja-JP" altLang="en-US"/>
          </a:p>
        </p:txBody>
      </p:sp>
      <p:sp>
        <p:nvSpPr>
          <p:cNvPr id="2" name="テキスト ボックス 13">
            <a:extLst>
              <a:ext uri="{FF2B5EF4-FFF2-40B4-BE49-F238E27FC236}">
                <a16:creationId xmlns:a16="http://schemas.microsoft.com/office/drawing/2014/main" id="{ACA3F79E-86BA-3992-CE79-29A12A3AE98B}"/>
              </a:ext>
            </a:extLst>
          </p:cNvPr>
          <p:cNvSpPr txBox="1">
            <a:spLocks noChangeArrowheads="1"/>
          </p:cNvSpPr>
          <p:nvPr/>
        </p:nvSpPr>
        <p:spPr bwMode="auto">
          <a:xfrm>
            <a:off x="1323809" y="42799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5FEBBF31-2D23-04E5-FD3F-90FC9E16ABFC}"/>
              </a:ext>
            </a:extLst>
          </p:cNvPr>
          <p:cNvSpPr/>
          <p:nvPr/>
        </p:nvSpPr>
        <p:spPr>
          <a:xfrm>
            <a:off x="1117600" y="549275"/>
            <a:ext cx="158273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B606BF87-DBB6-4731-5B48-1F91283E87F3}"/>
              </a:ext>
            </a:extLst>
          </p:cNvPr>
          <p:cNvSpPr/>
          <p:nvPr/>
        </p:nvSpPr>
        <p:spPr>
          <a:xfrm>
            <a:off x="1331913" y="908050"/>
            <a:ext cx="515937" cy="574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8C1827B6-3D73-E7A7-52C9-F79FB92E95C6}"/>
              </a:ext>
            </a:extLst>
          </p:cNvPr>
          <p:cNvSpPr/>
          <p:nvPr/>
        </p:nvSpPr>
        <p:spPr>
          <a:xfrm>
            <a:off x="1908175" y="765175"/>
            <a:ext cx="576263"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93188204-7E62-FD64-92DD-B514BB4D6C5B}"/>
              </a:ext>
            </a:extLst>
          </p:cNvPr>
          <p:cNvSpPr/>
          <p:nvPr/>
        </p:nvSpPr>
        <p:spPr>
          <a:xfrm>
            <a:off x="1625600" y="1484313"/>
            <a:ext cx="642938"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30726" name="テキスト ボックス 7">
            <a:extLst>
              <a:ext uri="{FF2B5EF4-FFF2-40B4-BE49-F238E27FC236}">
                <a16:creationId xmlns:a16="http://schemas.microsoft.com/office/drawing/2014/main" id="{8AD38631-7F66-FF0D-1262-C103D783BC23}"/>
              </a:ext>
            </a:extLst>
          </p:cNvPr>
          <p:cNvSpPr txBox="1">
            <a:spLocks noChangeArrowheads="1"/>
          </p:cNvSpPr>
          <p:nvPr/>
        </p:nvSpPr>
        <p:spPr bwMode="auto">
          <a:xfrm>
            <a:off x="2987675" y="69215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T=1/2, J=1/2</a:t>
            </a:r>
            <a:r>
              <a:rPr lang="en-US" altLang="ja-JP" sz="2000" baseline="30000"/>
              <a:t>+</a:t>
            </a:r>
            <a:r>
              <a:rPr lang="en-US" altLang="ja-JP" sz="2000"/>
              <a:t> and J=3/2</a:t>
            </a:r>
            <a:r>
              <a:rPr lang="en-US" altLang="ja-JP" sz="2000" baseline="30000"/>
              <a:t>+</a:t>
            </a:r>
            <a:endParaRPr lang="ja-JP" altLang="en-US" sz="2000" baseline="30000"/>
          </a:p>
        </p:txBody>
      </p:sp>
      <p:cxnSp>
        <p:nvCxnSpPr>
          <p:cNvPr id="10" name="直線コネクタ 9">
            <a:extLst>
              <a:ext uri="{FF2B5EF4-FFF2-40B4-BE49-F238E27FC236}">
                <a16:creationId xmlns:a16="http://schemas.microsoft.com/office/drawing/2014/main" id="{3C09B167-E85A-1A78-7BE9-E3A460D4F4F4}"/>
              </a:ext>
            </a:extLst>
          </p:cNvPr>
          <p:cNvCxnSpPr/>
          <p:nvPr/>
        </p:nvCxnSpPr>
        <p:spPr>
          <a:xfrm>
            <a:off x="684213" y="3500438"/>
            <a:ext cx="316706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28" name="テキスト ボックス 12">
            <a:extLst>
              <a:ext uri="{FF2B5EF4-FFF2-40B4-BE49-F238E27FC236}">
                <a16:creationId xmlns:a16="http://schemas.microsoft.com/office/drawing/2014/main" id="{8619BC64-ED18-C03B-A93D-5F0AF84A321F}"/>
              </a:ext>
            </a:extLst>
          </p:cNvPr>
          <p:cNvSpPr txBox="1">
            <a:spLocks noChangeArrowheads="1"/>
          </p:cNvSpPr>
          <p:nvPr/>
        </p:nvSpPr>
        <p:spPr bwMode="auto">
          <a:xfrm>
            <a:off x="3276600" y="1700213"/>
            <a:ext cx="202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HAL potential</a:t>
            </a:r>
            <a:endParaRPr lang="ja-JP" altLang="en-US" sz="2400"/>
          </a:p>
        </p:txBody>
      </p:sp>
      <p:sp>
        <p:nvSpPr>
          <p:cNvPr id="30729" name="テキスト ボックス 13">
            <a:extLst>
              <a:ext uri="{FF2B5EF4-FFF2-40B4-BE49-F238E27FC236}">
                <a16:creationId xmlns:a16="http://schemas.microsoft.com/office/drawing/2014/main" id="{2E47807F-65D4-98BB-81BC-7DCCC4271C5D}"/>
              </a:ext>
            </a:extLst>
          </p:cNvPr>
          <p:cNvSpPr txBox="1">
            <a:spLocks noChangeArrowheads="1"/>
          </p:cNvSpPr>
          <p:nvPr/>
        </p:nvSpPr>
        <p:spPr bwMode="auto">
          <a:xfrm>
            <a:off x="1331913" y="4724400"/>
            <a:ext cx="128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dirty="0"/>
              <a:t>J=1/2+</a:t>
            </a:r>
            <a:endParaRPr lang="ja-JP" altLang="en-US" sz="2800" dirty="0"/>
          </a:p>
        </p:txBody>
      </p:sp>
      <p:sp>
        <p:nvSpPr>
          <p:cNvPr id="30730" name="テキスト ボックス 15">
            <a:extLst>
              <a:ext uri="{FF2B5EF4-FFF2-40B4-BE49-F238E27FC236}">
                <a16:creationId xmlns:a16="http://schemas.microsoft.com/office/drawing/2014/main" id="{62EE4410-D244-9777-37A1-3EAD1CD84C98}"/>
              </a:ext>
            </a:extLst>
          </p:cNvPr>
          <p:cNvSpPr txBox="1">
            <a:spLocks noChangeArrowheads="1"/>
          </p:cNvSpPr>
          <p:nvPr/>
        </p:nvSpPr>
        <p:spPr bwMode="auto">
          <a:xfrm>
            <a:off x="2987675" y="2997200"/>
            <a:ext cx="82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cxnSp>
        <p:nvCxnSpPr>
          <p:cNvPr id="17" name="直線コネクタ 16">
            <a:extLst>
              <a:ext uri="{FF2B5EF4-FFF2-40B4-BE49-F238E27FC236}">
                <a16:creationId xmlns:a16="http://schemas.microsoft.com/office/drawing/2014/main" id="{7A652E0B-19A8-BB19-F448-49150A57F34C}"/>
              </a:ext>
            </a:extLst>
          </p:cNvPr>
          <p:cNvCxnSpPr/>
          <p:nvPr/>
        </p:nvCxnSpPr>
        <p:spPr>
          <a:xfrm>
            <a:off x="5219700" y="3429000"/>
            <a:ext cx="31686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0732" name="テキスト ボックス 17">
            <a:extLst>
              <a:ext uri="{FF2B5EF4-FFF2-40B4-BE49-F238E27FC236}">
                <a16:creationId xmlns:a16="http://schemas.microsoft.com/office/drawing/2014/main" id="{5C4A73B8-0266-03B1-67A4-9EC581520188}"/>
              </a:ext>
            </a:extLst>
          </p:cNvPr>
          <p:cNvSpPr txBox="1">
            <a:spLocks noChangeArrowheads="1"/>
          </p:cNvSpPr>
          <p:nvPr/>
        </p:nvSpPr>
        <p:spPr bwMode="auto">
          <a:xfrm>
            <a:off x="7667625" y="2924175"/>
            <a:ext cx="822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d+ Ξ</a:t>
            </a:r>
            <a:endParaRPr lang="ja-JP" altLang="en-US" sz="2400"/>
          </a:p>
        </p:txBody>
      </p:sp>
      <p:sp>
        <p:nvSpPr>
          <p:cNvPr id="30733" name="テキスト ボックス 20">
            <a:extLst>
              <a:ext uri="{FF2B5EF4-FFF2-40B4-BE49-F238E27FC236}">
                <a16:creationId xmlns:a16="http://schemas.microsoft.com/office/drawing/2014/main" id="{FCEB403F-6411-7AF8-20F6-E6847C0A930D}"/>
              </a:ext>
            </a:extLst>
          </p:cNvPr>
          <p:cNvSpPr txBox="1">
            <a:spLocks noChangeArrowheads="1"/>
          </p:cNvSpPr>
          <p:nvPr/>
        </p:nvSpPr>
        <p:spPr bwMode="auto">
          <a:xfrm>
            <a:off x="6227763" y="4437063"/>
            <a:ext cx="1065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J=3/2</a:t>
            </a:r>
            <a:r>
              <a:rPr lang="en-US" altLang="ja-JP" sz="2400" baseline="30000"/>
              <a:t>+</a:t>
            </a:r>
            <a:endParaRPr lang="ja-JP" altLang="en-US" sz="2400" baseline="30000"/>
          </a:p>
        </p:txBody>
      </p:sp>
      <p:sp>
        <p:nvSpPr>
          <p:cNvPr id="30734" name="テキスト ボックス 21">
            <a:extLst>
              <a:ext uri="{FF2B5EF4-FFF2-40B4-BE49-F238E27FC236}">
                <a16:creationId xmlns:a16="http://schemas.microsoft.com/office/drawing/2014/main" id="{1F5E9552-A9E2-C6A4-C1BB-771AD034151D}"/>
              </a:ext>
            </a:extLst>
          </p:cNvPr>
          <p:cNvSpPr txBox="1">
            <a:spLocks noChangeArrowheads="1"/>
          </p:cNvSpPr>
          <p:nvPr/>
        </p:nvSpPr>
        <p:spPr bwMode="auto">
          <a:xfrm>
            <a:off x="395288" y="3068638"/>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5" name="テキスト ボックス 23">
            <a:extLst>
              <a:ext uri="{FF2B5EF4-FFF2-40B4-BE49-F238E27FC236}">
                <a16:creationId xmlns:a16="http://schemas.microsoft.com/office/drawing/2014/main" id="{66CF6F38-748E-0918-B9CD-F5E0A334A72C}"/>
              </a:ext>
            </a:extLst>
          </p:cNvPr>
          <p:cNvSpPr txBox="1">
            <a:spLocks noChangeArrowheads="1"/>
          </p:cNvSpPr>
          <p:nvPr/>
        </p:nvSpPr>
        <p:spPr bwMode="auto">
          <a:xfrm>
            <a:off x="5076825" y="285273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0 MeV</a:t>
            </a:r>
            <a:endParaRPr lang="ja-JP" altLang="en-US" sz="2000"/>
          </a:p>
        </p:txBody>
      </p:sp>
      <p:sp>
        <p:nvSpPr>
          <p:cNvPr id="30736" name="テキスト ボックス 25">
            <a:extLst>
              <a:ext uri="{FF2B5EF4-FFF2-40B4-BE49-F238E27FC236}">
                <a16:creationId xmlns:a16="http://schemas.microsoft.com/office/drawing/2014/main" id="{6E912A64-E613-5750-06F9-DB9A83A2645E}"/>
              </a:ext>
            </a:extLst>
          </p:cNvPr>
          <p:cNvSpPr txBox="1">
            <a:spLocks noChangeArrowheads="1"/>
          </p:cNvSpPr>
          <p:nvPr/>
        </p:nvSpPr>
        <p:spPr bwMode="auto">
          <a:xfrm>
            <a:off x="3132138" y="3933825"/>
            <a:ext cx="2724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solidFill>
                  <a:srgbClr val="FF0000"/>
                </a:solidFill>
              </a:rPr>
              <a:t>No  bound state</a:t>
            </a:r>
            <a:endParaRPr lang="ja-JP" altLang="en-US" sz="280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6">
            <a:extLst>
              <a:ext uri="{FF2B5EF4-FFF2-40B4-BE49-F238E27FC236}">
                <a16:creationId xmlns:a16="http://schemas.microsoft.com/office/drawing/2014/main" id="{49EA41B9-8177-4CCD-9028-CC3E8658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47813"/>
            <a:ext cx="8677275"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a:extLst>
              <a:ext uri="{FF2B5EF4-FFF2-40B4-BE49-F238E27FC236}">
                <a16:creationId xmlns:a16="http://schemas.microsoft.com/office/drawing/2014/main" id="{918F5609-FE50-D66B-617E-2A187866450F}"/>
              </a:ext>
            </a:extLst>
          </p:cNvPr>
          <p:cNvSpPr/>
          <p:nvPr/>
        </p:nvSpPr>
        <p:spPr>
          <a:xfrm>
            <a:off x="539750" y="260350"/>
            <a:ext cx="1754188"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72ED9ACC-97CB-4791-2872-E1E8A85EAD3C}"/>
              </a:ext>
            </a:extLst>
          </p:cNvPr>
          <p:cNvSpPr/>
          <p:nvPr/>
        </p:nvSpPr>
        <p:spPr>
          <a:xfrm>
            <a:off x="1430338" y="425450"/>
            <a:ext cx="600075"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BECF584D-98C1-3622-7410-F49FD075F1C7}"/>
              </a:ext>
            </a:extLst>
          </p:cNvPr>
          <p:cNvSpPr/>
          <p:nvPr/>
        </p:nvSpPr>
        <p:spPr>
          <a:xfrm>
            <a:off x="638175" y="496888"/>
            <a:ext cx="576263"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0A6EEA38-FEB1-5659-D189-201F427E3E95}"/>
              </a:ext>
            </a:extLst>
          </p:cNvPr>
          <p:cNvSpPr/>
          <p:nvPr/>
        </p:nvSpPr>
        <p:spPr>
          <a:xfrm>
            <a:off x="709613" y="1144588"/>
            <a:ext cx="550862"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173464C8-6AFD-C96E-C1CB-EC362031ECD1}"/>
              </a:ext>
            </a:extLst>
          </p:cNvPr>
          <p:cNvSpPr/>
          <p:nvPr/>
        </p:nvSpPr>
        <p:spPr>
          <a:xfrm>
            <a:off x="1430338" y="1073150"/>
            <a:ext cx="669925"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5">
            <a:extLst>
              <a:ext uri="{FF2B5EF4-FFF2-40B4-BE49-F238E27FC236}">
                <a16:creationId xmlns:a16="http://schemas.microsoft.com/office/drawing/2014/main" id="{9D2684B5-5E76-C663-08A6-273FE3245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87" y="15244"/>
            <a:ext cx="71056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464BB088-4643-A985-D3C8-E7DE7AFBA54E}"/>
              </a:ext>
            </a:extLst>
          </p:cNvPr>
          <p:cNvPicPr>
            <a:picLocks noChangeAspect="1"/>
          </p:cNvPicPr>
          <p:nvPr/>
        </p:nvPicPr>
        <p:blipFill>
          <a:blip r:embed="rId3"/>
          <a:stretch>
            <a:fillRect/>
          </a:stretch>
        </p:blipFill>
        <p:spPr>
          <a:xfrm>
            <a:off x="2411760" y="5177572"/>
            <a:ext cx="6502266" cy="1512168"/>
          </a:xfrm>
          <a:prstGeom prst="rect">
            <a:avLst/>
          </a:prstGeom>
        </p:spPr>
      </p:pic>
      <p:sp>
        <p:nvSpPr>
          <p:cNvPr id="4" name="円/楕円 3">
            <a:extLst>
              <a:ext uri="{FF2B5EF4-FFF2-40B4-BE49-F238E27FC236}">
                <a16:creationId xmlns:a16="http://schemas.microsoft.com/office/drawing/2014/main" id="{34771EDE-9203-C127-3066-FB23638B27D0}"/>
              </a:ext>
            </a:extLst>
          </p:cNvPr>
          <p:cNvSpPr/>
          <p:nvPr/>
        </p:nvSpPr>
        <p:spPr>
          <a:xfrm>
            <a:off x="179512" y="116632"/>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80FE4A7E-969A-35A9-3F95-91594DED84B3}"/>
              </a:ext>
            </a:extLst>
          </p:cNvPr>
          <p:cNvSpPr/>
          <p:nvPr/>
        </p:nvSpPr>
        <p:spPr>
          <a:xfrm>
            <a:off x="1033587" y="259507"/>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6FB6D54A-2679-CC18-740D-23A137B16214}"/>
              </a:ext>
            </a:extLst>
          </p:cNvPr>
          <p:cNvSpPr/>
          <p:nvPr/>
        </p:nvSpPr>
        <p:spPr>
          <a:xfrm>
            <a:off x="385887" y="259507"/>
            <a:ext cx="63500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55B75DE4-E35F-42E0-7A50-6809D632AE94}"/>
              </a:ext>
            </a:extLst>
          </p:cNvPr>
          <p:cNvSpPr/>
          <p:nvPr/>
        </p:nvSpPr>
        <p:spPr>
          <a:xfrm>
            <a:off x="385887" y="980232"/>
            <a:ext cx="5540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7D6EC469-9738-39A9-6155-48BAE409C9D4}"/>
              </a:ext>
            </a:extLst>
          </p:cNvPr>
          <p:cNvSpPr/>
          <p:nvPr/>
        </p:nvSpPr>
        <p:spPr>
          <a:xfrm>
            <a:off x="1105024" y="908795"/>
            <a:ext cx="649288"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9" name="テキスト ボックス 8">
            <a:extLst>
              <a:ext uri="{FF2B5EF4-FFF2-40B4-BE49-F238E27FC236}">
                <a16:creationId xmlns:a16="http://schemas.microsoft.com/office/drawing/2014/main" id="{085FB2D7-803B-3914-A17D-D49618F6934B}"/>
              </a:ext>
            </a:extLst>
          </p:cNvPr>
          <p:cNvSpPr txBox="1"/>
          <p:nvPr/>
        </p:nvSpPr>
        <p:spPr>
          <a:xfrm>
            <a:off x="3779912" y="5564324"/>
            <a:ext cx="745717" cy="369332"/>
          </a:xfrm>
          <a:prstGeom prst="rect">
            <a:avLst/>
          </a:prstGeom>
          <a:noFill/>
        </p:spPr>
        <p:txBody>
          <a:bodyPr wrap="none" rtlCol="0">
            <a:spAutoFit/>
          </a:bodyPr>
          <a:lstStyle/>
          <a:p>
            <a:r>
              <a:rPr kumimoji="1" lang="en-US" altLang="ja-JP" dirty="0"/>
              <a:t>NNNΞ</a:t>
            </a:r>
            <a:endParaRPr kumimoji="1" lang="ja-JP" altLang="en-US" dirty="0"/>
          </a:p>
        </p:txBody>
      </p:sp>
      <p:sp>
        <p:nvSpPr>
          <p:cNvPr id="12" name="楕円 11">
            <a:extLst>
              <a:ext uri="{FF2B5EF4-FFF2-40B4-BE49-F238E27FC236}">
                <a16:creationId xmlns:a16="http://schemas.microsoft.com/office/drawing/2014/main" id="{FA8EC60C-E91D-790F-45C6-D0E9A7AF4EB2}"/>
              </a:ext>
            </a:extLst>
          </p:cNvPr>
          <p:cNvSpPr/>
          <p:nvPr/>
        </p:nvSpPr>
        <p:spPr>
          <a:xfrm>
            <a:off x="5076056" y="5564324"/>
            <a:ext cx="1512168" cy="3693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9D830BED-7A50-DB1F-56A0-1CC44D443089}"/>
              </a:ext>
            </a:extLst>
          </p:cNvPr>
          <p:cNvCxnSpPr>
            <a:cxnSpLocks/>
          </p:cNvCxnSpPr>
          <p:nvPr/>
        </p:nvCxnSpPr>
        <p:spPr>
          <a:xfrm>
            <a:off x="5292080" y="2525734"/>
            <a:ext cx="432048" cy="259228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C77C0EB-FEDF-5180-FE95-CF675748EC8D}"/>
              </a:ext>
            </a:extLst>
          </p:cNvPr>
          <p:cNvSpPr txBox="1"/>
          <p:nvPr/>
        </p:nvSpPr>
        <p:spPr>
          <a:xfrm>
            <a:off x="5877714" y="4732344"/>
            <a:ext cx="3061928" cy="369332"/>
          </a:xfrm>
          <a:prstGeom prst="rect">
            <a:avLst/>
          </a:prstGeom>
          <a:noFill/>
        </p:spPr>
        <p:txBody>
          <a:bodyPr wrap="none" rtlCol="0">
            <a:spAutoFit/>
          </a:bodyPr>
          <a:lstStyle/>
          <a:p>
            <a:r>
              <a:rPr kumimoji="1" lang="en-US" altLang="ja-JP" dirty="0" err="1"/>
              <a:t>H.Le</a:t>
            </a:r>
            <a:r>
              <a:rPr kumimoji="1" lang="en-US" altLang="ja-JP" dirty="0"/>
              <a:t> et al., EPJA57, 339 (2021).</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E55BEF-BCFF-8D46-9B11-5E3AF88AE216}"/>
              </a:ext>
            </a:extLst>
          </p:cNvPr>
          <p:cNvPicPr>
            <a:picLocks noChangeAspect="1"/>
          </p:cNvPicPr>
          <p:nvPr/>
        </p:nvPicPr>
        <p:blipFill>
          <a:blip r:embed="rId3" cstate="print"/>
          <a:stretch>
            <a:fillRect/>
          </a:stretch>
        </p:blipFill>
        <p:spPr>
          <a:xfrm>
            <a:off x="0" y="620688"/>
            <a:ext cx="6175478" cy="5148905"/>
          </a:xfrm>
          <a:prstGeom prst="rect">
            <a:avLst/>
          </a:prstGeom>
        </p:spPr>
      </p:pic>
      <p:sp>
        <p:nvSpPr>
          <p:cNvPr id="11" name="Rectangle 2">
            <a:extLst>
              <a:ext uri="{FF2B5EF4-FFF2-40B4-BE49-F238E27FC236}">
                <a16:creationId xmlns:a16="http://schemas.microsoft.com/office/drawing/2014/main" id="{00A5E74B-178C-9A45-907B-C066B64021E4}"/>
              </a:ext>
            </a:extLst>
          </p:cNvPr>
          <p:cNvSpPr>
            <a:spLocks noChangeArrowheads="1"/>
          </p:cNvSpPr>
          <p:nvPr/>
        </p:nvSpPr>
        <p:spPr bwMode="auto">
          <a:xfrm>
            <a:off x="179388" y="167680"/>
            <a:ext cx="88201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altLang="ja-JP" sz="3200" b="1" dirty="0">
                <a:solidFill>
                  <a:srgbClr val="336699"/>
                </a:solidFill>
                <a:latin typeface="Times" charset="0"/>
                <a:cs typeface="Times" charset="0"/>
              </a:rPr>
              <a:t>Mass-Radius Relation of Neutron Stars</a:t>
            </a:r>
          </a:p>
        </p:txBody>
      </p:sp>
      <p:sp>
        <p:nvSpPr>
          <p:cNvPr id="19" name="Text Box 2054">
            <a:extLst>
              <a:ext uri="{FF2B5EF4-FFF2-40B4-BE49-F238E27FC236}">
                <a16:creationId xmlns:a16="http://schemas.microsoft.com/office/drawing/2014/main" id="{EB1EEA78-FADB-2149-994A-4EE3AEDE46AC}"/>
              </a:ext>
            </a:extLst>
          </p:cNvPr>
          <p:cNvSpPr txBox="1">
            <a:spLocks noChangeArrowheads="1"/>
          </p:cNvSpPr>
          <p:nvPr/>
        </p:nvSpPr>
        <p:spPr bwMode="auto">
          <a:xfrm>
            <a:off x="4618914" y="5301208"/>
            <a:ext cx="4525086" cy="953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lIns="91275" tIns="45637" rIns="91275" bIns="45637">
            <a:spAutoFit/>
          </a:bodyPr>
          <a:lstStyle>
            <a:lvl1pPr defTabSz="912813">
              <a:defRPr kumimoji="1" sz="4400">
                <a:solidFill>
                  <a:schemeClr val="tx2"/>
                </a:solidFill>
                <a:latin typeface="Times New Roman" charset="0"/>
                <a:ea typeface="ＭＳ Ｐゴシック" charset="0"/>
                <a:cs typeface="ＭＳ Ｐゴシック" charset="0"/>
              </a:defRPr>
            </a:lvl1pPr>
            <a:lvl2pPr marL="742950" indent="-285750" defTabSz="912813">
              <a:defRPr kumimoji="1" sz="4400">
                <a:solidFill>
                  <a:schemeClr val="tx2"/>
                </a:solidFill>
                <a:latin typeface="Times New Roman" charset="0"/>
                <a:ea typeface="ＭＳ Ｐゴシック" charset="0"/>
              </a:defRPr>
            </a:lvl2pPr>
            <a:lvl3pPr marL="1143000" indent="-228600" defTabSz="912813">
              <a:defRPr kumimoji="1" sz="4400">
                <a:solidFill>
                  <a:schemeClr val="tx2"/>
                </a:solidFill>
                <a:latin typeface="Times New Roman" charset="0"/>
                <a:ea typeface="ＭＳ Ｐゴシック" charset="0"/>
              </a:defRPr>
            </a:lvl3pPr>
            <a:lvl4pPr marL="1600200" indent="-228600" defTabSz="912813">
              <a:defRPr kumimoji="1" sz="4400">
                <a:solidFill>
                  <a:schemeClr val="tx2"/>
                </a:solidFill>
                <a:latin typeface="Times New Roman" charset="0"/>
                <a:ea typeface="ＭＳ Ｐゴシック" charset="0"/>
              </a:defRPr>
            </a:lvl4pPr>
            <a:lvl5pPr marL="2057400" indent="-228600" defTabSz="912813">
              <a:defRPr kumimoji="1" sz="4400">
                <a:solidFill>
                  <a:schemeClr val="tx2"/>
                </a:solidFill>
                <a:latin typeface="Times New Roman" charset="0"/>
                <a:ea typeface="ＭＳ Ｐゴシック" charset="0"/>
              </a:defRPr>
            </a:lvl5pPr>
            <a:lvl6pPr marL="2514600" indent="-228600" algn="ctr" defTabSz="912813" fontAlgn="base">
              <a:spcBef>
                <a:spcPct val="0"/>
              </a:spcBef>
              <a:spcAft>
                <a:spcPct val="0"/>
              </a:spcAft>
              <a:defRPr kumimoji="1" sz="4400">
                <a:solidFill>
                  <a:schemeClr val="tx2"/>
                </a:solidFill>
                <a:latin typeface="Times New Roman" charset="0"/>
                <a:ea typeface="ＭＳ Ｐゴシック" charset="0"/>
              </a:defRPr>
            </a:lvl6pPr>
            <a:lvl7pPr marL="2971800" indent="-228600" algn="ctr" defTabSz="912813" fontAlgn="base">
              <a:spcBef>
                <a:spcPct val="0"/>
              </a:spcBef>
              <a:spcAft>
                <a:spcPct val="0"/>
              </a:spcAft>
              <a:defRPr kumimoji="1" sz="4400">
                <a:solidFill>
                  <a:schemeClr val="tx2"/>
                </a:solidFill>
                <a:latin typeface="Times New Roman" charset="0"/>
                <a:ea typeface="ＭＳ Ｐゴシック" charset="0"/>
              </a:defRPr>
            </a:lvl7pPr>
            <a:lvl8pPr marL="3429000" indent="-228600" algn="ctr" defTabSz="912813" fontAlgn="base">
              <a:spcBef>
                <a:spcPct val="0"/>
              </a:spcBef>
              <a:spcAft>
                <a:spcPct val="0"/>
              </a:spcAft>
              <a:defRPr kumimoji="1" sz="4400">
                <a:solidFill>
                  <a:schemeClr val="tx2"/>
                </a:solidFill>
                <a:latin typeface="Times New Roman" charset="0"/>
                <a:ea typeface="ＭＳ Ｐゴシック" charset="0"/>
              </a:defRPr>
            </a:lvl8pPr>
            <a:lvl9pPr marL="3886200" indent="-228600" algn="ctr" defTabSz="912813" fontAlgn="base">
              <a:spcBef>
                <a:spcPct val="0"/>
              </a:spcBef>
              <a:spcAft>
                <a:spcPct val="0"/>
              </a:spcAft>
              <a:defRPr kumimoji="1" sz="4400">
                <a:solidFill>
                  <a:schemeClr val="tx2"/>
                </a:solidFill>
                <a:latin typeface="Times New Roman" charset="0"/>
                <a:ea typeface="ＭＳ Ｐゴシック" charset="0"/>
              </a:defRPr>
            </a:lvl9pPr>
          </a:lstStyle>
          <a:p>
            <a:pPr algn="l">
              <a:spcBef>
                <a:spcPts val="0"/>
              </a:spcBef>
              <a:spcAft>
                <a:spcPts val="0"/>
              </a:spcAft>
            </a:pPr>
            <a:r>
              <a:rPr lang="en-US" altLang="ja-JP" sz="1400" dirty="0">
                <a:solidFill>
                  <a:schemeClr val="tx1"/>
                </a:solidFill>
              </a:rPr>
              <a:t>J1614-2230: Nature 467 (2010) 1081, APJ 832 (2016) 167</a:t>
            </a:r>
          </a:p>
          <a:p>
            <a:pPr algn="l">
              <a:spcBef>
                <a:spcPts val="0"/>
              </a:spcBef>
              <a:spcAft>
                <a:spcPts val="0"/>
              </a:spcAft>
            </a:pPr>
            <a:r>
              <a:rPr lang="en-US" altLang="ja-JP" sz="1400" dirty="0">
                <a:solidFill>
                  <a:schemeClr val="tx1"/>
                </a:solidFill>
              </a:rPr>
              <a:t>J0348+0432: Science 340 (2013) 1233232</a:t>
            </a:r>
          </a:p>
          <a:p>
            <a:pPr algn="l">
              <a:spcBef>
                <a:spcPts val="0"/>
              </a:spcBef>
              <a:spcAft>
                <a:spcPts val="0"/>
              </a:spcAft>
            </a:pPr>
            <a:r>
              <a:rPr lang="en-US" altLang="ja-JP" sz="1400" dirty="0">
                <a:solidFill>
                  <a:schemeClr val="tx1"/>
                </a:solidFill>
              </a:rPr>
              <a:t>J0740+6620: Nat. Astron. (2019)</a:t>
            </a:r>
          </a:p>
          <a:p>
            <a:pPr algn="l">
              <a:spcBef>
                <a:spcPts val="0"/>
              </a:spcBef>
              <a:spcAft>
                <a:spcPts val="0"/>
              </a:spcAft>
            </a:pPr>
            <a:r>
              <a:rPr lang="en-US" altLang="ja-JP" sz="1400" dirty="0">
                <a:solidFill>
                  <a:schemeClr val="tx1"/>
                </a:solidFill>
              </a:rPr>
              <a:t>GW170817: PRL 121 (2018) 161101</a:t>
            </a:r>
          </a:p>
        </p:txBody>
      </p:sp>
      <p:sp>
        <p:nvSpPr>
          <p:cNvPr id="6" name="テキスト ボックス 5"/>
          <p:cNvSpPr txBox="1"/>
          <p:nvPr/>
        </p:nvSpPr>
        <p:spPr>
          <a:xfrm>
            <a:off x="7524328" y="116632"/>
            <a:ext cx="1120820" cy="646331"/>
          </a:xfrm>
          <a:prstGeom prst="rect">
            <a:avLst/>
          </a:prstGeom>
          <a:noFill/>
        </p:spPr>
        <p:txBody>
          <a:bodyPr wrap="none" rtlCol="0">
            <a:spAutoFit/>
          </a:bodyPr>
          <a:lstStyle/>
          <a:p>
            <a:r>
              <a:rPr kumimoji="1" lang="en-US" altLang="ja-JP" sz="3600" dirty="0">
                <a:solidFill>
                  <a:srgbClr val="FF0000"/>
                </a:solidFill>
              </a:rPr>
              <a:t>2021</a:t>
            </a:r>
            <a:endParaRPr kumimoji="1" lang="ja-JP" altLang="en-US" sz="3600" dirty="0">
              <a:solidFill>
                <a:srgbClr val="FF0000"/>
              </a:solidFill>
            </a:endParaRPr>
          </a:p>
        </p:txBody>
      </p:sp>
      <p:sp>
        <p:nvSpPr>
          <p:cNvPr id="7" name="テキスト ボックス 6"/>
          <p:cNvSpPr txBox="1"/>
          <p:nvPr/>
        </p:nvSpPr>
        <p:spPr>
          <a:xfrm>
            <a:off x="6012160" y="1196752"/>
            <a:ext cx="3189078" cy="1477328"/>
          </a:xfrm>
          <a:prstGeom prst="rect">
            <a:avLst/>
          </a:prstGeom>
          <a:noFill/>
        </p:spPr>
        <p:txBody>
          <a:bodyPr wrap="none" rtlCol="0">
            <a:spAutoFit/>
          </a:bodyPr>
          <a:lstStyle/>
          <a:p>
            <a:r>
              <a:rPr kumimoji="1" lang="en-US" altLang="ja-JP" dirty="0"/>
              <a:t>ΛN interaction updated by</a:t>
            </a:r>
          </a:p>
          <a:p>
            <a:r>
              <a:rPr lang="en-US" altLang="ja-JP" dirty="0"/>
              <a:t>structure study of Λ </a:t>
            </a:r>
            <a:r>
              <a:rPr lang="en-US" altLang="ja-JP" dirty="0" err="1"/>
              <a:t>hypernuclei</a:t>
            </a:r>
            <a:endParaRPr lang="en-US" altLang="ja-JP" dirty="0"/>
          </a:p>
          <a:p>
            <a:r>
              <a:rPr kumimoji="1" lang="en-US" altLang="ja-JP" dirty="0"/>
              <a:t>+ </a:t>
            </a:r>
            <a:r>
              <a:rPr kumimoji="1" lang="en-US" altLang="ja-JP" dirty="0" err="1"/>
              <a:t>EoS</a:t>
            </a:r>
            <a:r>
              <a:rPr kumimoji="1" lang="en-US" altLang="ja-JP" dirty="0"/>
              <a:t> by coupled-cluster</a:t>
            </a:r>
          </a:p>
          <a:p>
            <a:r>
              <a:rPr kumimoji="1" lang="en-US" altLang="ja-JP" dirty="0"/>
              <a:t> variational calculation done </a:t>
            </a:r>
          </a:p>
          <a:p>
            <a:r>
              <a:rPr kumimoji="1" lang="en-US" altLang="ja-JP" dirty="0"/>
              <a:t>by</a:t>
            </a:r>
            <a:r>
              <a:rPr lang="en-US" altLang="ja-JP" dirty="0"/>
              <a:t> Togashi</a:t>
            </a:r>
            <a:endParaRPr kumimoji="1" lang="ja-JP" altLang="en-US" dirty="0"/>
          </a:p>
        </p:txBody>
      </p:sp>
      <p:sp>
        <p:nvSpPr>
          <p:cNvPr id="8" name="テキスト ボックス 7"/>
          <p:cNvSpPr txBox="1"/>
          <p:nvPr/>
        </p:nvSpPr>
        <p:spPr>
          <a:xfrm>
            <a:off x="6012160" y="2924944"/>
            <a:ext cx="2987228" cy="923330"/>
          </a:xfrm>
          <a:prstGeom prst="rect">
            <a:avLst/>
          </a:prstGeom>
          <a:noFill/>
        </p:spPr>
        <p:txBody>
          <a:bodyPr wrap="none" rtlCol="0">
            <a:spAutoFit/>
          </a:bodyPr>
          <a:lstStyle/>
          <a:p>
            <a:r>
              <a:rPr kumimoji="1" lang="en-US" altLang="ja-JP" dirty="0"/>
              <a:t>Still, the maximum mass of</a:t>
            </a:r>
          </a:p>
          <a:p>
            <a:r>
              <a:rPr lang="en-US" altLang="ja-JP" dirty="0"/>
              <a:t>neutron star is less than twice</a:t>
            </a:r>
          </a:p>
          <a:p>
            <a:r>
              <a:rPr lang="en-US" altLang="ja-JP" dirty="0"/>
              <a:t>o</a:t>
            </a:r>
            <a:r>
              <a:rPr kumimoji="1" lang="en-US" altLang="ja-JP" dirty="0"/>
              <a:t>f solar mass.</a:t>
            </a:r>
            <a:endParaRPr kumimoji="1" lang="ja-JP" altLang="en-US" dirty="0"/>
          </a:p>
        </p:txBody>
      </p:sp>
      <p:sp>
        <p:nvSpPr>
          <p:cNvPr id="10" name="テキスト ボックス 9"/>
          <p:cNvSpPr txBox="1"/>
          <p:nvPr/>
        </p:nvSpPr>
        <p:spPr>
          <a:xfrm>
            <a:off x="179512" y="5661248"/>
            <a:ext cx="3182859" cy="646331"/>
          </a:xfrm>
          <a:prstGeom prst="rect">
            <a:avLst/>
          </a:prstGeom>
          <a:noFill/>
        </p:spPr>
        <p:txBody>
          <a:bodyPr wrap="none" rtlCol="0">
            <a:spAutoFit/>
          </a:bodyPr>
          <a:lstStyle/>
          <a:p>
            <a:r>
              <a:rPr lang="en-US" altLang="ja-JP" sz="3600" dirty="0" err="1">
                <a:solidFill>
                  <a:srgbClr val="FF0000"/>
                </a:solidFill>
              </a:rPr>
              <a:t>Hyperon</a:t>
            </a:r>
            <a:r>
              <a:rPr lang="en-US" altLang="ja-JP" sz="3600" dirty="0">
                <a:solidFill>
                  <a:srgbClr val="FF0000"/>
                </a:solidFill>
              </a:rPr>
              <a:t> puzzle </a:t>
            </a:r>
            <a:endParaRPr kumimoji="1" lang="ja-JP" altLang="en-US" sz="3600" dirty="0">
              <a:solidFill>
                <a:srgbClr val="FF0000"/>
              </a:solidFill>
            </a:endParaRPr>
          </a:p>
        </p:txBody>
      </p:sp>
      <p:sp>
        <p:nvSpPr>
          <p:cNvPr id="12" name="テキスト ボックス 11"/>
          <p:cNvSpPr txBox="1"/>
          <p:nvPr/>
        </p:nvSpPr>
        <p:spPr>
          <a:xfrm>
            <a:off x="0" y="6237312"/>
            <a:ext cx="5966057" cy="461665"/>
          </a:xfrm>
          <a:prstGeom prst="rect">
            <a:avLst/>
          </a:prstGeom>
          <a:noFill/>
        </p:spPr>
        <p:txBody>
          <a:bodyPr wrap="none" rtlCol="0">
            <a:spAutoFit/>
          </a:bodyPr>
          <a:lstStyle/>
          <a:p>
            <a:r>
              <a:rPr kumimoji="1" lang="en-US" altLang="ja-JP" sz="2400" dirty="0"/>
              <a:t>missing part of YN interaction: ΛN-ΣN coupling</a:t>
            </a:r>
            <a:endParaRPr kumimoji="1" lang="ja-JP" altLang="en-US" sz="2400" dirty="0"/>
          </a:p>
        </p:txBody>
      </p:sp>
    </p:spTree>
    <p:extLst>
      <p:ext uri="{BB962C8B-B14F-4D97-AF65-F5344CB8AC3E}">
        <p14:creationId xmlns:p14="http://schemas.microsoft.com/office/powerpoint/2010/main" val="267566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19F191C1-1A9B-01F9-9BB1-255B86A10D49}"/>
              </a:ext>
            </a:extLst>
          </p:cNvPr>
          <p:cNvSpPr/>
          <p:nvPr/>
        </p:nvSpPr>
        <p:spPr>
          <a:xfrm>
            <a:off x="3594100" y="1152525"/>
            <a:ext cx="16986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5133F607-3BE4-025D-57BD-AC710BC91D59}"/>
              </a:ext>
            </a:extLst>
          </p:cNvPr>
          <p:cNvSpPr/>
          <p:nvPr/>
        </p:nvSpPr>
        <p:spPr>
          <a:xfrm>
            <a:off x="3789363" y="1450975"/>
            <a:ext cx="5667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7" name="円/楕円 6">
            <a:extLst>
              <a:ext uri="{FF2B5EF4-FFF2-40B4-BE49-F238E27FC236}">
                <a16:creationId xmlns:a16="http://schemas.microsoft.com/office/drawing/2014/main" id="{E72F04DF-A321-0A5C-F77D-7342AC3AA01E}"/>
              </a:ext>
            </a:extLst>
          </p:cNvPr>
          <p:cNvSpPr/>
          <p:nvPr/>
        </p:nvSpPr>
        <p:spPr>
          <a:xfrm>
            <a:off x="4102100" y="2089150"/>
            <a:ext cx="68580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8" name="円/楕円 7">
            <a:extLst>
              <a:ext uri="{FF2B5EF4-FFF2-40B4-BE49-F238E27FC236}">
                <a16:creationId xmlns:a16="http://schemas.microsoft.com/office/drawing/2014/main" id="{EBADC8C6-A8BE-B33E-B4B4-2AB49913B716}"/>
              </a:ext>
            </a:extLst>
          </p:cNvPr>
          <p:cNvSpPr/>
          <p:nvPr/>
        </p:nvSpPr>
        <p:spPr>
          <a:xfrm>
            <a:off x="611188" y="1227138"/>
            <a:ext cx="1800225"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a:extLst>
              <a:ext uri="{FF2B5EF4-FFF2-40B4-BE49-F238E27FC236}">
                <a16:creationId xmlns:a16="http://schemas.microsoft.com/office/drawing/2014/main" id="{340BC729-3D0F-FF0F-6AB0-C3307DE1C6DB}"/>
              </a:ext>
            </a:extLst>
          </p:cNvPr>
          <p:cNvSpPr/>
          <p:nvPr/>
        </p:nvSpPr>
        <p:spPr>
          <a:xfrm>
            <a:off x="966788" y="1525588"/>
            <a:ext cx="509587"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DD0C5133-60CE-359F-A249-29268327BA72}"/>
              </a:ext>
            </a:extLst>
          </p:cNvPr>
          <p:cNvSpPr/>
          <p:nvPr/>
        </p:nvSpPr>
        <p:spPr>
          <a:xfrm>
            <a:off x="1692275" y="1484313"/>
            <a:ext cx="544513"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2" name="円/楕円 11">
            <a:extLst>
              <a:ext uri="{FF2B5EF4-FFF2-40B4-BE49-F238E27FC236}">
                <a16:creationId xmlns:a16="http://schemas.microsoft.com/office/drawing/2014/main" id="{4FC637DF-A2C5-BF2A-B205-F48727267F69}"/>
              </a:ext>
            </a:extLst>
          </p:cNvPr>
          <p:cNvSpPr/>
          <p:nvPr/>
        </p:nvSpPr>
        <p:spPr>
          <a:xfrm>
            <a:off x="1246188" y="2201863"/>
            <a:ext cx="51752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4" name="直線矢印コネクタ 13">
            <a:extLst>
              <a:ext uri="{FF2B5EF4-FFF2-40B4-BE49-F238E27FC236}">
                <a16:creationId xmlns:a16="http://schemas.microsoft.com/office/drawing/2014/main" id="{DA52D100-EE1A-CEC3-E597-BF62B00CA0F3}"/>
              </a:ext>
            </a:extLst>
          </p:cNvPr>
          <p:cNvCxnSpPr/>
          <p:nvPr/>
        </p:nvCxnSpPr>
        <p:spPr>
          <a:xfrm>
            <a:off x="773113" y="893763"/>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円/楕円 15">
            <a:extLst>
              <a:ext uri="{FF2B5EF4-FFF2-40B4-BE49-F238E27FC236}">
                <a16:creationId xmlns:a16="http://schemas.microsoft.com/office/drawing/2014/main" id="{286C2D50-0F59-B255-18EE-B7A882FEA10B}"/>
              </a:ext>
            </a:extLst>
          </p:cNvPr>
          <p:cNvSpPr/>
          <p:nvPr/>
        </p:nvSpPr>
        <p:spPr>
          <a:xfrm>
            <a:off x="395288" y="692150"/>
            <a:ext cx="576262" cy="541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aseline="30000" dirty="0"/>
              <a:t>K-</a:t>
            </a:r>
            <a:endParaRPr lang="ja-JP" altLang="en-US" sz="2400" baseline="30000" dirty="0"/>
          </a:p>
        </p:txBody>
      </p:sp>
      <p:sp>
        <p:nvSpPr>
          <p:cNvPr id="17" name="右矢印 16">
            <a:extLst>
              <a:ext uri="{FF2B5EF4-FFF2-40B4-BE49-F238E27FC236}">
                <a16:creationId xmlns:a16="http://schemas.microsoft.com/office/drawing/2014/main" id="{2BE13435-3145-4EE4-B7E3-E53B8E10B516}"/>
              </a:ext>
            </a:extLst>
          </p:cNvPr>
          <p:cNvSpPr/>
          <p:nvPr/>
        </p:nvSpPr>
        <p:spPr>
          <a:xfrm>
            <a:off x="2616200" y="1584325"/>
            <a:ext cx="588963"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a:extLst>
              <a:ext uri="{FF2B5EF4-FFF2-40B4-BE49-F238E27FC236}">
                <a16:creationId xmlns:a16="http://schemas.microsoft.com/office/drawing/2014/main" id="{D3E1584B-9885-BEA5-FB99-A90FFFFB4CFA}"/>
              </a:ext>
            </a:extLst>
          </p:cNvPr>
          <p:cNvSpPr/>
          <p:nvPr/>
        </p:nvSpPr>
        <p:spPr>
          <a:xfrm>
            <a:off x="3065463" y="227013"/>
            <a:ext cx="858837" cy="8191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a:t>
            </a:r>
            <a:r>
              <a:rPr lang="en-US" altLang="ja-JP" sz="2400" dirty="0"/>
              <a:t> </a:t>
            </a:r>
            <a:r>
              <a:rPr lang="en-US" altLang="ja-JP" sz="1400" baseline="30000" dirty="0"/>
              <a:t>+</a:t>
            </a:r>
            <a:endParaRPr lang="ja-JP" altLang="en-US" sz="1400" baseline="30000" dirty="0"/>
          </a:p>
        </p:txBody>
      </p:sp>
      <p:cxnSp>
        <p:nvCxnSpPr>
          <p:cNvPr id="20" name="直線矢印コネクタ 19">
            <a:extLst>
              <a:ext uri="{FF2B5EF4-FFF2-40B4-BE49-F238E27FC236}">
                <a16:creationId xmlns:a16="http://schemas.microsoft.com/office/drawing/2014/main" id="{5DD03EC2-5EF2-3E05-05D3-56BDA296E626}"/>
              </a:ext>
            </a:extLst>
          </p:cNvPr>
          <p:cNvCxnSpPr/>
          <p:nvPr/>
        </p:nvCxnSpPr>
        <p:spPr>
          <a:xfrm flipV="1">
            <a:off x="2273300" y="977900"/>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06" name="テキスト ボックス 20">
            <a:extLst>
              <a:ext uri="{FF2B5EF4-FFF2-40B4-BE49-F238E27FC236}">
                <a16:creationId xmlns:a16="http://schemas.microsoft.com/office/drawing/2014/main" id="{F18DD36F-833E-406A-EAAE-ED545824F725}"/>
              </a:ext>
            </a:extLst>
          </p:cNvPr>
          <p:cNvSpPr txBox="1">
            <a:spLocks noChangeArrowheads="1"/>
          </p:cNvSpPr>
          <p:nvPr/>
        </p:nvSpPr>
        <p:spPr bwMode="auto">
          <a:xfrm>
            <a:off x="1538288" y="3019425"/>
            <a:ext cx="693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3</a:t>
            </a:r>
            <a:r>
              <a:rPr lang="en-US" altLang="ja-JP" sz="2400"/>
              <a:t>He</a:t>
            </a:r>
            <a:endParaRPr lang="ja-JP" altLang="en-US" sz="2400"/>
          </a:p>
        </p:txBody>
      </p:sp>
      <p:sp>
        <p:nvSpPr>
          <p:cNvPr id="22" name="円/楕円 21">
            <a:extLst>
              <a:ext uri="{FF2B5EF4-FFF2-40B4-BE49-F238E27FC236}">
                <a16:creationId xmlns:a16="http://schemas.microsoft.com/office/drawing/2014/main" id="{AAB3BAC6-A818-171D-AEAD-5CCD6AEFDB24}"/>
              </a:ext>
            </a:extLst>
          </p:cNvPr>
          <p:cNvSpPr/>
          <p:nvPr/>
        </p:nvSpPr>
        <p:spPr>
          <a:xfrm>
            <a:off x="4454525" y="1439863"/>
            <a:ext cx="549275"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08" name="テキスト ボックス 22">
            <a:extLst>
              <a:ext uri="{FF2B5EF4-FFF2-40B4-BE49-F238E27FC236}">
                <a16:creationId xmlns:a16="http://schemas.microsoft.com/office/drawing/2014/main" id="{A3DA88C0-F5CF-2195-9160-887A4E26A910}"/>
              </a:ext>
            </a:extLst>
          </p:cNvPr>
          <p:cNvSpPr txBox="1">
            <a:spLocks noChangeArrowheads="1"/>
          </p:cNvSpPr>
          <p:nvPr/>
        </p:nvSpPr>
        <p:spPr bwMode="auto">
          <a:xfrm>
            <a:off x="4140200" y="476250"/>
            <a:ext cx="111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T=1/2</a:t>
            </a:r>
            <a:endParaRPr lang="ja-JP" altLang="en-US" sz="2800"/>
          </a:p>
        </p:txBody>
      </p:sp>
      <p:sp>
        <p:nvSpPr>
          <p:cNvPr id="25" name="円/楕円 24">
            <a:extLst>
              <a:ext uri="{FF2B5EF4-FFF2-40B4-BE49-F238E27FC236}">
                <a16:creationId xmlns:a16="http://schemas.microsoft.com/office/drawing/2014/main" id="{764A4712-8B90-B7F8-72E3-36CCDE08E8C5}"/>
              </a:ext>
            </a:extLst>
          </p:cNvPr>
          <p:cNvSpPr/>
          <p:nvPr/>
        </p:nvSpPr>
        <p:spPr>
          <a:xfrm>
            <a:off x="3573463" y="4264025"/>
            <a:ext cx="164623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a:extLst>
              <a:ext uri="{FF2B5EF4-FFF2-40B4-BE49-F238E27FC236}">
                <a16:creationId xmlns:a16="http://schemas.microsoft.com/office/drawing/2014/main" id="{3FAB09FC-3280-FDC6-9E5C-78AB0622F549}"/>
              </a:ext>
            </a:extLst>
          </p:cNvPr>
          <p:cNvSpPr/>
          <p:nvPr/>
        </p:nvSpPr>
        <p:spPr>
          <a:xfrm>
            <a:off x="3708400" y="4562475"/>
            <a:ext cx="488950"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円/楕円 26">
            <a:extLst>
              <a:ext uri="{FF2B5EF4-FFF2-40B4-BE49-F238E27FC236}">
                <a16:creationId xmlns:a16="http://schemas.microsoft.com/office/drawing/2014/main" id="{64A9FA91-C222-D80D-171F-08671BD79A29}"/>
              </a:ext>
            </a:extLst>
          </p:cNvPr>
          <p:cNvSpPr/>
          <p:nvPr/>
        </p:nvSpPr>
        <p:spPr>
          <a:xfrm>
            <a:off x="4329113" y="5221288"/>
            <a:ext cx="603250" cy="6477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dirty="0"/>
          </a:p>
        </p:txBody>
      </p:sp>
      <p:sp>
        <p:nvSpPr>
          <p:cNvPr id="28" name="円/楕円 27">
            <a:extLst>
              <a:ext uri="{FF2B5EF4-FFF2-40B4-BE49-F238E27FC236}">
                <a16:creationId xmlns:a16="http://schemas.microsoft.com/office/drawing/2014/main" id="{DDD5510C-8899-8E59-BB4B-F15FB1901826}"/>
              </a:ext>
            </a:extLst>
          </p:cNvPr>
          <p:cNvSpPr/>
          <p:nvPr/>
        </p:nvSpPr>
        <p:spPr>
          <a:xfrm>
            <a:off x="611188" y="4391025"/>
            <a:ext cx="1804987" cy="1800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F9350854-434F-1076-BC7B-C94948BF89D7}"/>
              </a:ext>
            </a:extLst>
          </p:cNvPr>
          <p:cNvSpPr/>
          <p:nvPr/>
        </p:nvSpPr>
        <p:spPr>
          <a:xfrm>
            <a:off x="900113" y="4652963"/>
            <a:ext cx="5937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41DF9122-244B-681F-C2F6-C30EDA86AFB8}"/>
              </a:ext>
            </a:extLst>
          </p:cNvPr>
          <p:cNvSpPr/>
          <p:nvPr/>
        </p:nvSpPr>
        <p:spPr>
          <a:xfrm>
            <a:off x="1692275" y="4724400"/>
            <a:ext cx="493713" cy="576263"/>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1" name="円/楕円 30">
            <a:extLst>
              <a:ext uri="{FF2B5EF4-FFF2-40B4-BE49-F238E27FC236}">
                <a16:creationId xmlns:a16="http://schemas.microsoft.com/office/drawing/2014/main" id="{D4F23250-0FEF-9FFD-0412-C94949D96A8D}"/>
              </a:ext>
            </a:extLst>
          </p:cNvPr>
          <p:cNvSpPr/>
          <p:nvPr/>
        </p:nvSpPr>
        <p:spPr>
          <a:xfrm>
            <a:off x="1692275" y="5373688"/>
            <a:ext cx="539750" cy="576262"/>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2" name="直線矢印コネクタ 31">
            <a:extLst>
              <a:ext uri="{FF2B5EF4-FFF2-40B4-BE49-F238E27FC236}">
                <a16:creationId xmlns:a16="http://schemas.microsoft.com/office/drawing/2014/main" id="{44637D50-3F6B-FD29-0005-EBF2F7010281}"/>
              </a:ext>
            </a:extLst>
          </p:cNvPr>
          <p:cNvCxnSpPr/>
          <p:nvPr/>
        </p:nvCxnSpPr>
        <p:spPr>
          <a:xfrm>
            <a:off x="966788" y="4057650"/>
            <a:ext cx="909637" cy="647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円/楕円 32">
            <a:extLst>
              <a:ext uri="{FF2B5EF4-FFF2-40B4-BE49-F238E27FC236}">
                <a16:creationId xmlns:a16="http://schemas.microsoft.com/office/drawing/2014/main" id="{8BDDF511-7B2B-A0CD-35CA-196EB5A529D3}"/>
              </a:ext>
            </a:extLst>
          </p:cNvPr>
          <p:cNvSpPr/>
          <p:nvPr/>
        </p:nvSpPr>
        <p:spPr>
          <a:xfrm>
            <a:off x="395288" y="3716338"/>
            <a:ext cx="720725" cy="6810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K </a:t>
            </a:r>
            <a:r>
              <a:rPr lang="en-US" altLang="ja-JP" sz="2400" baseline="30000" dirty="0"/>
              <a:t>-</a:t>
            </a:r>
            <a:endParaRPr lang="ja-JP" altLang="en-US" sz="2400" baseline="30000" dirty="0"/>
          </a:p>
        </p:txBody>
      </p:sp>
      <p:sp>
        <p:nvSpPr>
          <p:cNvPr id="34" name="右矢印 33">
            <a:extLst>
              <a:ext uri="{FF2B5EF4-FFF2-40B4-BE49-F238E27FC236}">
                <a16:creationId xmlns:a16="http://schemas.microsoft.com/office/drawing/2014/main" id="{C42D06AE-1F55-0740-3330-34ACAF321F2D}"/>
              </a:ext>
            </a:extLst>
          </p:cNvPr>
          <p:cNvSpPr/>
          <p:nvPr/>
        </p:nvSpPr>
        <p:spPr>
          <a:xfrm>
            <a:off x="2809875" y="4748213"/>
            <a:ext cx="590550" cy="9779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a:extLst>
              <a:ext uri="{FF2B5EF4-FFF2-40B4-BE49-F238E27FC236}">
                <a16:creationId xmlns:a16="http://schemas.microsoft.com/office/drawing/2014/main" id="{0E5478BE-2246-6A83-244D-0C0D7A7A5D0A}"/>
              </a:ext>
            </a:extLst>
          </p:cNvPr>
          <p:cNvSpPr/>
          <p:nvPr/>
        </p:nvSpPr>
        <p:spPr>
          <a:xfrm>
            <a:off x="3419475" y="3573463"/>
            <a:ext cx="647700" cy="6365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t>K </a:t>
            </a:r>
            <a:r>
              <a:rPr lang="en-US" altLang="ja-JP" sz="1600" baseline="30000" dirty="0"/>
              <a:t>+</a:t>
            </a:r>
            <a:endParaRPr lang="ja-JP" altLang="en-US" sz="1600" baseline="30000" dirty="0"/>
          </a:p>
        </p:txBody>
      </p:sp>
      <p:cxnSp>
        <p:nvCxnSpPr>
          <p:cNvPr id="36" name="直線矢印コネクタ 35">
            <a:extLst>
              <a:ext uri="{FF2B5EF4-FFF2-40B4-BE49-F238E27FC236}">
                <a16:creationId xmlns:a16="http://schemas.microsoft.com/office/drawing/2014/main" id="{D4DCA31A-A58D-9618-A040-80CEBF731476}"/>
              </a:ext>
            </a:extLst>
          </p:cNvPr>
          <p:cNvCxnSpPr/>
          <p:nvPr/>
        </p:nvCxnSpPr>
        <p:spPr>
          <a:xfrm flipV="1">
            <a:off x="2466975" y="4141788"/>
            <a:ext cx="709613" cy="520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821" name="テキスト ボックス 36">
            <a:extLst>
              <a:ext uri="{FF2B5EF4-FFF2-40B4-BE49-F238E27FC236}">
                <a16:creationId xmlns:a16="http://schemas.microsoft.com/office/drawing/2014/main" id="{E37F0C0C-D783-A70D-C96D-A7E8EAF17FAC}"/>
              </a:ext>
            </a:extLst>
          </p:cNvPr>
          <p:cNvSpPr txBox="1">
            <a:spLocks noChangeArrowheads="1"/>
          </p:cNvSpPr>
          <p:nvPr/>
        </p:nvSpPr>
        <p:spPr bwMode="auto">
          <a:xfrm>
            <a:off x="1477963" y="6246813"/>
            <a:ext cx="692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baseline="30000"/>
              <a:t>4</a:t>
            </a:r>
            <a:r>
              <a:rPr lang="en-US" altLang="ja-JP" sz="2400"/>
              <a:t>He</a:t>
            </a:r>
            <a:endParaRPr lang="ja-JP" altLang="en-US" sz="2400"/>
          </a:p>
        </p:txBody>
      </p:sp>
      <p:sp>
        <p:nvSpPr>
          <p:cNvPr id="38" name="円/楕円 37">
            <a:extLst>
              <a:ext uri="{FF2B5EF4-FFF2-40B4-BE49-F238E27FC236}">
                <a16:creationId xmlns:a16="http://schemas.microsoft.com/office/drawing/2014/main" id="{4177D341-D7A8-812E-FA00-9212A0662077}"/>
              </a:ext>
            </a:extLst>
          </p:cNvPr>
          <p:cNvSpPr/>
          <p:nvPr/>
        </p:nvSpPr>
        <p:spPr>
          <a:xfrm>
            <a:off x="4433888" y="4551363"/>
            <a:ext cx="569912" cy="574675"/>
          </a:xfrm>
          <a:prstGeom prst="ellipse">
            <a:avLst/>
          </a:prstGeom>
          <a:solidFill>
            <a:srgbClr val="D818C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3823" name="テキスト ボックス 38">
            <a:extLst>
              <a:ext uri="{FF2B5EF4-FFF2-40B4-BE49-F238E27FC236}">
                <a16:creationId xmlns:a16="http://schemas.microsoft.com/office/drawing/2014/main" id="{B4E40991-2960-7FF9-A664-D1DA4E5C8D78}"/>
              </a:ext>
            </a:extLst>
          </p:cNvPr>
          <p:cNvSpPr txBox="1">
            <a:spLocks noChangeArrowheads="1"/>
          </p:cNvSpPr>
          <p:nvPr/>
        </p:nvSpPr>
        <p:spPr bwMode="auto">
          <a:xfrm>
            <a:off x="3862388" y="6151563"/>
            <a:ext cx="81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800"/>
              <a:t>T=1</a:t>
            </a:r>
            <a:endParaRPr lang="ja-JP" altLang="en-US" sz="2800"/>
          </a:p>
        </p:txBody>
      </p:sp>
      <p:sp>
        <p:nvSpPr>
          <p:cNvPr id="40" name="円/楕円 39">
            <a:extLst>
              <a:ext uri="{FF2B5EF4-FFF2-40B4-BE49-F238E27FC236}">
                <a16:creationId xmlns:a16="http://schemas.microsoft.com/office/drawing/2014/main" id="{A7550182-7294-70EA-7458-7CD17C1CAE03}"/>
              </a:ext>
            </a:extLst>
          </p:cNvPr>
          <p:cNvSpPr/>
          <p:nvPr/>
        </p:nvSpPr>
        <p:spPr>
          <a:xfrm>
            <a:off x="900113" y="5373688"/>
            <a:ext cx="571500"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1" name="円/楕円 40">
            <a:extLst>
              <a:ext uri="{FF2B5EF4-FFF2-40B4-BE49-F238E27FC236}">
                <a16:creationId xmlns:a16="http://schemas.microsoft.com/office/drawing/2014/main" id="{6DCA635C-A764-DA75-FE34-0A869850F581}"/>
              </a:ext>
            </a:extLst>
          </p:cNvPr>
          <p:cNvSpPr/>
          <p:nvPr/>
        </p:nvSpPr>
        <p:spPr>
          <a:xfrm>
            <a:off x="3708400" y="5214938"/>
            <a:ext cx="492125" cy="576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3826" name="テキスト ボックス 42">
            <a:extLst>
              <a:ext uri="{FF2B5EF4-FFF2-40B4-BE49-F238E27FC236}">
                <a16:creationId xmlns:a16="http://schemas.microsoft.com/office/drawing/2014/main" id="{CE1D83DE-D98B-1181-430D-0E54BB71F7BB}"/>
              </a:ext>
            </a:extLst>
          </p:cNvPr>
          <p:cNvSpPr txBox="1">
            <a:spLocks noChangeArrowheads="1"/>
          </p:cNvSpPr>
          <p:nvPr/>
        </p:nvSpPr>
        <p:spPr bwMode="auto">
          <a:xfrm>
            <a:off x="5364163" y="836613"/>
            <a:ext cx="33289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a:t>Using </a:t>
            </a:r>
            <a:r>
              <a:rPr lang="en-US" altLang="ja-JP" sz="2000" baseline="30000"/>
              <a:t>3</a:t>
            </a:r>
            <a:r>
              <a:rPr lang="en-US" altLang="ja-JP" sz="2000"/>
              <a:t>He and </a:t>
            </a:r>
            <a:r>
              <a:rPr lang="en-US" altLang="ja-JP" sz="2000" baseline="30000"/>
              <a:t>4</a:t>
            </a:r>
            <a:r>
              <a:rPr lang="en-US" altLang="ja-JP" sz="2000"/>
              <a:t>He target,</a:t>
            </a:r>
          </a:p>
          <a:p>
            <a:r>
              <a:rPr lang="en-US" altLang="ja-JP" sz="2000"/>
              <a:t>It might be possible</a:t>
            </a:r>
          </a:p>
          <a:p>
            <a:r>
              <a:rPr lang="en-US" altLang="ja-JP" sz="2000"/>
              <a:t>to produce NNΞ and NNNΞ</a:t>
            </a:r>
          </a:p>
          <a:p>
            <a:r>
              <a:rPr lang="en-US" altLang="ja-JP" sz="2000"/>
              <a:t>systems by (K</a:t>
            </a:r>
            <a:r>
              <a:rPr lang="en-US" altLang="ja-JP" sz="2000" baseline="30000"/>
              <a:t>-</a:t>
            </a:r>
            <a:r>
              <a:rPr lang="en-US" altLang="ja-JP" sz="2000"/>
              <a:t>,K</a:t>
            </a:r>
            <a:r>
              <a:rPr lang="en-US" altLang="ja-JP" sz="2000" baseline="30000"/>
              <a:t>+</a:t>
            </a:r>
            <a:r>
              <a:rPr lang="en-US" altLang="ja-JP" sz="2000"/>
              <a:t>) reaction.</a:t>
            </a:r>
          </a:p>
          <a:p>
            <a:endParaRPr lang="en-US" altLang="ja-JP" sz="2000"/>
          </a:p>
          <a:p>
            <a:r>
              <a:rPr lang="en-US" altLang="ja-JP" sz="2000"/>
              <a:t>Another tool is to use</a:t>
            </a:r>
          </a:p>
          <a:p>
            <a:r>
              <a:rPr lang="en-US" altLang="ja-JP" sz="2000"/>
              <a:t>Heavy ion collision.</a:t>
            </a:r>
          </a:p>
        </p:txBody>
      </p:sp>
      <p:sp>
        <p:nvSpPr>
          <p:cNvPr id="33827" name="テキスト ボックス 36">
            <a:extLst>
              <a:ext uri="{FF2B5EF4-FFF2-40B4-BE49-F238E27FC236}">
                <a16:creationId xmlns:a16="http://schemas.microsoft.com/office/drawing/2014/main" id="{FA0ACB6F-EC3D-7AAF-D56A-2865CF90EC79}"/>
              </a:ext>
            </a:extLst>
          </p:cNvPr>
          <p:cNvSpPr txBox="1">
            <a:spLocks noChangeArrowheads="1"/>
          </p:cNvSpPr>
          <p:nvPr/>
        </p:nvSpPr>
        <p:spPr bwMode="auto">
          <a:xfrm>
            <a:off x="5651500" y="3860800"/>
            <a:ext cx="3622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400"/>
              <a:t>In the future,</a:t>
            </a:r>
          </a:p>
          <a:p>
            <a:r>
              <a:rPr lang="en-US" altLang="ja-JP" sz="2400"/>
              <a:t>we hope to observe</a:t>
            </a:r>
          </a:p>
          <a:p>
            <a:r>
              <a:rPr lang="en-US" altLang="ja-JP" sz="2400"/>
              <a:t>these light Ξ hypernuclei.</a:t>
            </a:r>
            <a:endParaRPr lang="ja-JP" alt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69099B5-699B-1184-F848-7564C4750E5C}"/>
              </a:ext>
            </a:extLst>
          </p:cNvPr>
          <p:cNvSpPr>
            <a:spLocks noChangeArrowheads="1"/>
          </p:cNvSpPr>
          <p:nvPr/>
        </p:nvSpPr>
        <p:spPr bwMode="auto">
          <a:xfrm>
            <a:off x="4859338" y="620713"/>
            <a:ext cx="4176712" cy="10080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1" name="Oval 3">
            <a:extLst>
              <a:ext uri="{FF2B5EF4-FFF2-40B4-BE49-F238E27FC236}">
                <a16:creationId xmlns:a16="http://schemas.microsoft.com/office/drawing/2014/main" id="{4118D219-552B-C0F2-CA27-4D40C338BBC8}"/>
              </a:ext>
            </a:extLst>
          </p:cNvPr>
          <p:cNvSpPr>
            <a:spLocks noChangeArrowheads="1"/>
          </p:cNvSpPr>
          <p:nvPr/>
        </p:nvSpPr>
        <p:spPr bwMode="auto">
          <a:xfrm rot="-1546160">
            <a:off x="990600" y="4114800"/>
            <a:ext cx="1295400" cy="6096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89092" name="Picture 5" descr="NuclearChartwithSm-mod">
            <a:extLst>
              <a:ext uri="{FF2B5EF4-FFF2-40B4-BE49-F238E27FC236}">
                <a16:creationId xmlns:a16="http://schemas.microsoft.com/office/drawing/2014/main" id="{C849252B-2343-0D81-5238-8A8A5229C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319213"/>
            <a:ext cx="645795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9093" name="Text Box 6">
            <a:extLst>
              <a:ext uri="{FF2B5EF4-FFF2-40B4-BE49-F238E27FC236}">
                <a16:creationId xmlns:a16="http://schemas.microsoft.com/office/drawing/2014/main" id="{49866704-841F-CA6A-AFCA-A86CEA89E0AC}"/>
              </a:ext>
            </a:extLst>
          </p:cNvPr>
          <p:cNvSpPr txBox="1">
            <a:spLocks noChangeArrowheads="1"/>
          </p:cNvSpPr>
          <p:nvPr/>
        </p:nvSpPr>
        <p:spPr bwMode="auto">
          <a:xfrm>
            <a:off x="250825" y="1125538"/>
            <a:ext cx="308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rPr>
              <a:t>Multi-strangeness system</a:t>
            </a:r>
          </a:p>
          <a:p>
            <a:pPr eaLnBrk="1" hangingPunct="1">
              <a:spcBef>
                <a:spcPct val="0"/>
              </a:spcBef>
              <a:buFontTx/>
              <a:buNone/>
            </a:pPr>
            <a:r>
              <a:rPr lang="en-US" altLang="ja-JP" sz="2000">
                <a:solidFill>
                  <a:srgbClr val="000000"/>
                </a:solidFill>
              </a:rPr>
              <a:t>such as Neutron star</a:t>
            </a:r>
          </a:p>
        </p:txBody>
      </p:sp>
      <p:sp>
        <p:nvSpPr>
          <p:cNvPr id="89094" name="Text Box 10">
            <a:extLst>
              <a:ext uri="{FF2B5EF4-FFF2-40B4-BE49-F238E27FC236}">
                <a16:creationId xmlns:a16="http://schemas.microsoft.com/office/drawing/2014/main" id="{FF24166D-4563-C3DE-CF8C-9AA17C014652}"/>
              </a:ext>
            </a:extLst>
          </p:cNvPr>
          <p:cNvSpPr txBox="1">
            <a:spLocks noChangeArrowheads="1"/>
          </p:cNvSpPr>
          <p:nvPr/>
        </p:nvSpPr>
        <p:spPr bwMode="auto">
          <a:xfrm>
            <a:off x="376238" y="228600"/>
            <a:ext cx="320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Concluding remark</a:t>
            </a:r>
          </a:p>
        </p:txBody>
      </p:sp>
      <p:sp>
        <p:nvSpPr>
          <p:cNvPr id="89095" name="Rectangle 11">
            <a:extLst>
              <a:ext uri="{FF2B5EF4-FFF2-40B4-BE49-F238E27FC236}">
                <a16:creationId xmlns:a16="http://schemas.microsoft.com/office/drawing/2014/main" id="{4B5B5425-B226-BC0F-E9F1-EF45377C30C0}"/>
              </a:ext>
            </a:extLst>
          </p:cNvPr>
          <p:cNvSpPr>
            <a:spLocks noChangeArrowheads="1"/>
          </p:cNvSpPr>
          <p:nvPr/>
        </p:nvSpPr>
        <p:spPr bwMode="auto">
          <a:xfrm>
            <a:off x="6362700" y="4522788"/>
            <a:ext cx="1439863" cy="647700"/>
          </a:xfrm>
          <a:prstGeom prst="rect">
            <a:avLst/>
          </a:prstGeom>
          <a:solidFill>
            <a:schemeClr val="bg1"/>
          </a:solidFill>
          <a:ln w="28575" algn="ctr">
            <a:solidFill>
              <a:schemeClr val="bg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9096" name="Text Box 12">
            <a:extLst>
              <a:ext uri="{FF2B5EF4-FFF2-40B4-BE49-F238E27FC236}">
                <a16:creationId xmlns:a16="http://schemas.microsoft.com/office/drawing/2014/main" id="{7A98F37E-10BF-BE3B-10FB-96BA5DB158DF}"/>
              </a:ext>
            </a:extLst>
          </p:cNvPr>
          <p:cNvSpPr txBox="1">
            <a:spLocks noChangeArrowheads="1"/>
          </p:cNvSpPr>
          <p:nvPr/>
        </p:nvSpPr>
        <p:spPr bwMode="auto">
          <a:xfrm>
            <a:off x="6516688" y="4508500"/>
            <a:ext cx="1455737" cy="1514475"/>
          </a:xfrm>
          <a:prstGeom prst="rect">
            <a:avLst/>
          </a:prstGeom>
          <a:noFill/>
          <a:ln w="2222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GSI</a:t>
            </a:r>
          </a:p>
          <a:p>
            <a:pPr eaLnBrk="1" hangingPunct="1">
              <a:lnSpc>
                <a:spcPct val="120000"/>
              </a:lnSpc>
              <a:spcBef>
                <a:spcPct val="0"/>
              </a:spcBef>
              <a:buFontTx/>
              <a:buNone/>
            </a:pPr>
            <a:r>
              <a:rPr lang="en-US" altLang="ja-JP" sz="2800">
                <a:solidFill>
                  <a:srgbClr val="000000"/>
                </a:solidFill>
              </a:rPr>
              <a:t>JLab</a:t>
            </a:r>
          </a:p>
          <a:p>
            <a:pPr eaLnBrk="1" hangingPunct="1">
              <a:lnSpc>
                <a:spcPct val="110000"/>
              </a:lnSpc>
              <a:spcBef>
                <a:spcPct val="0"/>
              </a:spcBef>
              <a:buFontTx/>
              <a:buNone/>
            </a:pPr>
            <a:r>
              <a:rPr lang="en-US" altLang="ja-JP" sz="2800">
                <a:solidFill>
                  <a:srgbClr val="000000"/>
                </a:solidFill>
              </a:rPr>
              <a:t>J-PARC</a:t>
            </a:r>
          </a:p>
        </p:txBody>
      </p:sp>
      <p:cxnSp>
        <p:nvCxnSpPr>
          <p:cNvPr id="3" name="直線矢印コネクタ 2">
            <a:extLst>
              <a:ext uri="{FF2B5EF4-FFF2-40B4-BE49-F238E27FC236}">
                <a16:creationId xmlns:a16="http://schemas.microsoft.com/office/drawing/2014/main" id="{96F81F80-24ED-1EC5-3AB7-869D75D43423}"/>
              </a:ext>
            </a:extLst>
          </p:cNvPr>
          <p:cNvCxnSpPr/>
          <p:nvPr/>
        </p:nvCxnSpPr>
        <p:spPr>
          <a:xfrm flipH="1" flipV="1">
            <a:off x="3419475" y="3357563"/>
            <a:ext cx="2970213" cy="1282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31173638-B0AD-1833-49B9-A192FD7C18BC}"/>
              </a:ext>
            </a:extLst>
          </p:cNvPr>
          <p:cNvCxnSpPr/>
          <p:nvPr/>
        </p:nvCxnSpPr>
        <p:spPr>
          <a:xfrm flipH="1" flipV="1">
            <a:off x="2238375" y="2238375"/>
            <a:ext cx="3175000" cy="144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099" name="テキスト ボックス 7">
            <a:extLst>
              <a:ext uri="{FF2B5EF4-FFF2-40B4-BE49-F238E27FC236}">
                <a16:creationId xmlns:a16="http://schemas.microsoft.com/office/drawing/2014/main" id="{744DE98F-ADED-6373-0CA2-AF19697DC188}"/>
              </a:ext>
            </a:extLst>
          </p:cNvPr>
          <p:cNvSpPr txBox="1">
            <a:spLocks noChangeArrowheads="1"/>
          </p:cNvSpPr>
          <p:nvPr/>
        </p:nvSpPr>
        <p:spPr bwMode="auto">
          <a:xfrm>
            <a:off x="5435600" y="1989138"/>
            <a:ext cx="1000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J-PARC</a:t>
            </a:r>
          </a:p>
          <a:p>
            <a:pPr eaLnBrk="1" hangingPunct="1">
              <a:spcBef>
                <a:spcPct val="0"/>
              </a:spcBef>
              <a:buFontTx/>
              <a:buNone/>
            </a:pPr>
            <a:r>
              <a:rPr lang="en-US" altLang="ja-JP" sz="1800"/>
              <a:t>ALLICE</a:t>
            </a:r>
            <a:endParaRPr lang="ja-JP" altLang="en-US" sz="1800"/>
          </a:p>
        </p:txBody>
      </p:sp>
    </p:spTree>
    <p:extLst>
      <p:ext uri="{BB962C8B-B14F-4D97-AF65-F5344CB8AC3E}">
        <p14:creationId xmlns:p14="http://schemas.microsoft.com/office/powerpoint/2010/main" val="604125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800" y="2276872"/>
            <a:ext cx="4266296" cy="1200329"/>
          </a:xfrm>
          <a:prstGeom prst="rect">
            <a:avLst/>
          </a:prstGeom>
          <a:noFill/>
        </p:spPr>
        <p:txBody>
          <a:bodyPr wrap="none" rtlCol="0">
            <a:spAutoFit/>
          </a:bodyPr>
          <a:lstStyle/>
          <a:p>
            <a:r>
              <a:rPr kumimoji="1" lang="en-US" altLang="ja-JP" sz="7200" dirty="0">
                <a:solidFill>
                  <a:srgbClr val="16E6F6"/>
                </a:solidFill>
              </a:rPr>
              <a:t>Thank you </a:t>
            </a:r>
            <a:endParaRPr kumimoji="1" lang="ja-JP" altLang="en-US" sz="7200" dirty="0">
              <a:solidFill>
                <a:srgbClr val="16E6F6"/>
              </a:solidFill>
            </a:endParaRPr>
          </a:p>
        </p:txBody>
      </p:sp>
    </p:spTree>
    <p:extLst>
      <p:ext uri="{BB962C8B-B14F-4D97-AF65-F5344CB8AC3E}">
        <p14:creationId xmlns:p14="http://schemas.microsoft.com/office/powerpoint/2010/main" val="953850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a:extLst>
              <a:ext uri="{FF2B5EF4-FFF2-40B4-BE49-F238E27FC236}">
                <a16:creationId xmlns:a16="http://schemas.microsoft.com/office/drawing/2014/main" id="{1ABF0A94-D712-48C8-6129-FD16C25859E8}"/>
              </a:ext>
            </a:extLst>
          </p:cNvPr>
          <p:cNvSpPr/>
          <p:nvPr/>
        </p:nvSpPr>
        <p:spPr>
          <a:xfrm>
            <a:off x="5940152" y="751321"/>
            <a:ext cx="1657350" cy="16557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a:extLst>
              <a:ext uri="{FF2B5EF4-FFF2-40B4-BE49-F238E27FC236}">
                <a16:creationId xmlns:a16="http://schemas.microsoft.com/office/drawing/2014/main" id="{859B8FB5-27E2-7901-ED70-D57486233789}"/>
              </a:ext>
            </a:extLst>
          </p:cNvPr>
          <p:cNvSpPr/>
          <p:nvPr/>
        </p:nvSpPr>
        <p:spPr>
          <a:xfrm>
            <a:off x="3276327" y="1327584"/>
            <a:ext cx="1223963" cy="12239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08" name="Oval 4">
            <a:extLst>
              <a:ext uri="{FF2B5EF4-FFF2-40B4-BE49-F238E27FC236}">
                <a16:creationId xmlns:a16="http://schemas.microsoft.com/office/drawing/2014/main" id="{069AE447-EC83-F04D-CDF7-2FE890941D41}"/>
              </a:ext>
            </a:extLst>
          </p:cNvPr>
          <p:cNvSpPr>
            <a:spLocks noChangeArrowheads="1"/>
          </p:cNvSpPr>
          <p:nvPr/>
        </p:nvSpPr>
        <p:spPr bwMode="auto">
          <a:xfrm>
            <a:off x="3204890" y="678296"/>
            <a:ext cx="1871662" cy="1873250"/>
          </a:xfrm>
          <a:prstGeom prst="ellipse">
            <a:avLst/>
          </a:prstGeom>
          <a:solidFill>
            <a:srgbClr val="FFFF00">
              <a:alpha val="25882"/>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2709" name="Oval 27">
            <a:extLst>
              <a:ext uri="{FF2B5EF4-FFF2-40B4-BE49-F238E27FC236}">
                <a16:creationId xmlns:a16="http://schemas.microsoft.com/office/drawing/2014/main" id="{3976BECD-BABA-D52E-7515-DFC90A9BA653}"/>
              </a:ext>
            </a:extLst>
          </p:cNvPr>
          <p:cNvSpPr>
            <a:spLocks noChangeArrowheads="1"/>
          </p:cNvSpPr>
          <p:nvPr/>
        </p:nvSpPr>
        <p:spPr bwMode="auto">
          <a:xfrm>
            <a:off x="3492227" y="822759"/>
            <a:ext cx="450850" cy="468312"/>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2710" name="Oval 34">
            <a:extLst>
              <a:ext uri="{FF2B5EF4-FFF2-40B4-BE49-F238E27FC236}">
                <a16:creationId xmlns:a16="http://schemas.microsoft.com/office/drawing/2014/main" id="{D6E5706A-D41F-78D0-4B50-09680098AA1D}"/>
              </a:ext>
            </a:extLst>
          </p:cNvPr>
          <p:cNvSpPr>
            <a:spLocks noChangeArrowheads="1"/>
          </p:cNvSpPr>
          <p:nvPr/>
        </p:nvSpPr>
        <p:spPr bwMode="auto">
          <a:xfrm>
            <a:off x="4284390" y="894196"/>
            <a:ext cx="431800"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2711" name="Oval 35">
            <a:extLst>
              <a:ext uri="{FF2B5EF4-FFF2-40B4-BE49-F238E27FC236}">
                <a16:creationId xmlns:a16="http://schemas.microsoft.com/office/drawing/2014/main" id="{B722A667-A708-843E-C10A-35471176281B}"/>
              </a:ext>
            </a:extLst>
          </p:cNvPr>
          <p:cNvSpPr>
            <a:spLocks noChangeArrowheads="1"/>
          </p:cNvSpPr>
          <p:nvPr/>
        </p:nvSpPr>
        <p:spPr bwMode="auto">
          <a:xfrm>
            <a:off x="4500290" y="1686359"/>
            <a:ext cx="398462"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9" name="円/楕円 8">
            <a:extLst>
              <a:ext uri="{FF2B5EF4-FFF2-40B4-BE49-F238E27FC236}">
                <a16:creationId xmlns:a16="http://schemas.microsoft.com/office/drawing/2014/main" id="{4651EB97-7C41-AB51-02E4-F7804CA17289}"/>
              </a:ext>
            </a:extLst>
          </p:cNvPr>
          <p:cNvSpPr/>
          <p:nvPr/>
        </p:nvSpPr>
        <p:spPr>
          <a:xfrm>
            <a:off x="3492227" y="2046721"/>
            <a:ext cx="360363" cy="360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9">
            <a:extLst>
              <a:ext uri="{FF2B5EF4-FFF2-40B4-BE49-F238E27FC236}">
                <a16:creationId xmlns:a16="http://schemas.microsoft.com/office/drawing/2014/main" id="{45452E7A-62BF-426B-EF63-3D638F717A7D}"/>
              </a:ext>
            </a:extLst>
          </p:cNvPr>
          <p:cNvSpPr/>
          <p:nvPr/>
        </p:nvSpPr>
        <p:spPr>
          <a:xfrm>
            <a:off x="3997052" y="1470459"/>
            <a:ext cx="360363" cy="3603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1" name="円/楕円 10">
            <a:extLst>
              <a:ext uri="{FF2B5EF4-FFF2-40B4-BE49-F238E27FC236}">
                <a16:creationId xmlns:a16="http://schemas.microsoft.com/office/drawing/2014/main" id="{FE59AD32-3C59-C4E1-DE15-58231E65948B}"/>
              </a:ext>
            </a:extLst>
          </p:cNvPr>
          <p:cNvSpPr/>
          <p:nvPr/>
        </p:nvSpPr>
        <p:spPr>
          <a:xfrm>
            <a:off x="3492227" y="1686359"/>
            <a:ext cx="360363" cy="360362"/>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12" name="円/楕円 11">
            <a:extLst>
              <a:ext uri="{FF2B5EF4-FFF2-40B4-BE49-F238E27FC236}">
                <a16:creationId xmlns:a16="http://schemas.microsoft.com/office/drawing/2014/main" id="{C059F602-D78E-10BE-1902-08547096A5A1}"/>
              </a:ext>
            </a:extLst>
          </p:cNvPr>
          <p:cNvSpPr/>
          <p:nvPr/>
        </p:nvSpPr>
        <p:spPr>
          <a:xfrm>
            <a:off x="3997052" y="2046721"/>
            <a:ext cx="360363" cy="360363"/>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15" name="直線コネクタ 14">
            <a:extLst>
              <a:ext uri="{FF2B5EF4-FFF2-40B4-BE49-F238E27FC236}">
                <a16:creationId xmlns:a16="http://schemas.microsoft.com/office/drawing/2014/main" id="{C3A05FF8-3DB2-7065-CBC0-CC72AEF01833}"/>
              </a:ext>
            </a:extLst>
          </p:cNvPr>
          <p:cNvCxnSpPr/>
          <p:nvPr/>
        </p:nvCxnSpPr>
        <p:spPr>
          <a:xfrm flipH="1">
            <a:off x="3636690" y="1254559"/>
            <a:ext cx="80962" cy="53975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2717" name="テキスト ボックス 15">
            <a:extLst>
              <a:ext uri="{FF2B5EF4-FFF2-40B4-BE49-F238E27FC236}">
                <a16:creationId xmlns:a16="http://schemas.microsoft.com/office/drawing/2014/main" id="{75066257-E066-4675-219F-E8A5FB4967D2}"/>
              </a:ext>
            </a:extLst>
          </p:cNvPr>
          <p:cNvSpPr txBox="1">
            <a:spLocks noChangeArrowheads="1"/>
          </p:cNvSpPr>
          <p:nvPr/>
        </p:nvSpPr>
        <p:spPr bwMode="auto">
          <a:xfrm>
            <a:off x="2309510" y="1777431"/>
            <a:ext cx="1211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V </a:t>
            </a:r>
            <a:r>
              <a:rPr lang="en-US" altLang="ja-JP" sz="2400" baseline="-25000"/>
              <a:t>ΛΛ</a:t>
            </a:r>
            <a:r>
              <a:rPr lang="ja-JP" altLang="en-US" sz="2400" baseline="-25000"/>
              <a:t>ー</a:t>
            </a:r>
            <a:r>
              <a:rPr lang="en-US" altLang="ja-JP" sz="2400" baseline="-25000"/>
              <a:t>ΞN</a:t>
            </a:r>
            <a:endParaRPr lang="ja-JP" altLang="en-US" sz="2400" baseline="-25000"/>
          </a:p>
        </p:txBody>
      </p:sp>
      <p:sp>
        <p:nvSpPr>
          <p:cNvPr id="17" name="右矢印 16">
            <a:extLst>
              <a:ext uri="{FF2B5EF4-FFF2-40B4-BE49-F238E27FC236}">
                <a16:creationId xmlns:a16="http://schemas.microsoft.com/office/drawing/2014/main" id="{973540CD-3897-369D-DF22-3A29DCD9E644}"/>
              </a:ext>
            </a:extLst>
          </p:cNvPr>
          <p:cNvSpPr/>
          <p:nvPr/>
        </p:nvSpPr>
        <p:spPr>
          <a:xfrm>
            <a:off x="5365477" y="1470459"/>
            <a:ext cx="431800" cy="431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a:extLst>
              <a:ext uri="{FF2B5EF4-FFF2-40B4-BE49-F238E27FC236}">
                <a16:creationId xmlns:a16="http://schemas.microsoft.com/office/drawing/2014/main" id="{3B6874B2-5F19-BDBA-790F-9869CA793461}"/>
              </a:ext>
            </a:extLst>
          </p:cNvPr>
          <p:cNvSpPr/>
          <p:nvPr/>
        </p:nvSpPr>
        <p:spPr>
          <a:xfrm>
            <a:off x="6229077" y="1830821"/>
            <a:ext cx="360363"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9" name="円/楕円 18">
            <a:extLst>
              <a:ext uri="{FF2B5EF4-FFF2-40B4-BE49-F238E27FC236}">
                <a16:creationId xmlns:a16="http://schemas.microsoft.com/office/drawing/2014/main" id="{B3F935E3-9F60-0EE5-BE46-3C5B35DBD920}"/>
              </a:ext>
            </a:extLst>
          </p:cNvPr>
          <p:cNvSpPr/>
          <p:nvPr/>
        </p:nvSpPr>
        <p:spPr>
          <a:xfrm>
            <a:off x="6876777" y="1759384"/>
            <a:ext cx="360363" cy="3587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0" name="円/楕円 19">
            <a:extLst>
              <a:ext uri="{FF2B5EF4-FFF2-40B4-BE49-F238E27FC236}">
                <a16:creationId xmlns:a16="http://schemas.microsoft.com/office/drawing/2014/main" id="{8F4D8049-C7CB-6EFA-6821-CF3B13B27580}"/>
              </a:ext>
            </a:extLst>
          </p:cNvPr>
          <p:cNvSpPr/>
          <p:nvPr/>
        </p:nvSpPr>
        <p:spPr>
          <a:xfrm>
            <a:off x="6589440" y="1327584"/>
            <a:ext cx="360362" cy="358775"/>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21" name="円/楕円 20">
            <a:extLst>
              <a:ext uri="{FF2B5EF4-FFF2-40B4-BE49-F238E27FC236}">
                <a16:creationId xmlns:a16="http://schemas.microsoft.com/office/drawing/2014/main" id="{864B7759-6A5E-5BFB-2044-5D7D9402DB33}"/>
              </a:ext>
            </a:extLst>
          </p:cNvPr>
          <p:cNvSpPr/>
          <p:nvPr/>
        </p:nvSpPr>
        <p:spPr>
          <a:xfrm>
            <a:off x="6084615" y="967221"/>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22" name="円/楕円 21">
            <a:extLst>
              <a:ext uri="{FF2B5EF4-FFF2-40B4-BE49-F238E27FC236}">
                <a16:creationId xmlns:a16="http://schemas.microsoft.com/office/drawing/2014/main" id="{D1C65545-9287-ED9B-2E6A-B79057C1B496}"/>
              </a:ext>
            </a:extLst>
          </p:cNvPr>
          <p:cNvSpPr/>
          <p:nvPr/>
        </p:nvSpPr>
        <p:spPr>
          <a:xfrm>
            <a:off x="6876777" y="967221"/>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72724" name="テキスト ボックス 23">
            <a:extLst>
              <a:ext uri="{FF2B5EF4-FFF2-40B4-BE49-F238E27FC236}">
                <a16:creationId xmlns:a16="http://schemas.microsoft.com/office/drawing/2014/main" id="{5C372128-37C6-EF00-D425-FED581878195}"/>
              </a:ext>
            </a:extLst>
          </p:cNvPr>
          <p:cNvSpPr txBox="1">
            <a:spLocks noChangeArrowheads="1"/>
          </p:cNvSpPr>
          <p:nvPr/>
        </p:nvSpPr>
        <p:spPr bwMode="auto">
          <a:xfrm>
            <a:off x="6300515" y="2478521"/>
            <a:ext cx="79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a:t>5</a:t>
            </a:r>
            <a:r>
              <a:rPr lang="en-US" altLang="ja-JP" sz="2400" baseline="-25000"/>
              <a:t>ΛΛ</a:t>
            </a:r>
            <a:r>
              <a:rPr lang="en-US" altLang="ja-JP" sz="2400"/>
              <a:t>H</a:t>
            </a:r>
            <a:endParaRPr lang="ja-JP" altLang="en-US" sz="2400"/>
          </a:p>
        </p:txBody>
      </p:sp>
      <p:sp>
        <p:nvSpPr>
          <p:cNvPr id="25" name="円/楕円 24">
            <a:extLst>
              <a:ext uri="{FF2B5EF4-FFF2-40B4-BE49-F238E27FC236}">
                <a16:creationId xmlns:a16="http://schemas.microsoft.com/office/drawing/2014/main" id="{B8C48A0F-13C4-1E94-830A-E9CB0F957582}"/>
              </a:ext>
            </a:extLst>
          </p:cNvPr>
          <p:cNvSpPr/>
          <p:nvPr/>
        </p:nvSpPr>
        <p:spPr>
          <a:xfrm>
            <a:off x="7699290" y="1152964"/>
            <a:ext cx="360363"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E3C133D0-CC6F-637F-9D00-546E2D1C3068}"/>
              </a:ext>
            </a:extLst>
          </p:cNvPr>
          <p:cNvSpPr/>
          <p:nvPr/>
        </p:nvSpPr>
        <p:spPr>
          <a:xfrm>
            <a:off x="8202528" y="1152964"/>
            <a:ext cx="360362" cy="3603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7" name="右矢印 26">
            <a:extLst>
              <a:ext uri="{FF2B5EF4-FFF2-40B4-BE49-F238E27FC236}">
                <a16:creationId xmlns:a16="http://schemas.microsoft.com/office/drawing/2014/main" id="{C60B7E2B-78F1-22F8-7CAA-E4DF39073F31}"/>
              </a:ext>
            </a:extLst>
          </p:cNvPr>
          <p:cNvSpPr/>
          <p:nvPr/>
        </p:nvSpPr>
        <p:spPr>
          <a:xfrm rot="5400000">
            <a:off x="6660877" y="2983347"/>
            <a:ext cx="288925" cy="4318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a:extLst>
              <a:ext uri="{FF2B5EF4-FFF2-40B4-BE49-F238E27FC236}">
                <a16:creationId xmlns:a16="http://schemas.microsoft.com/office/drawing/2014/main" id="{90871234-073B-3758-0BAC-5F4BB43677BF}"/>
              </a:ext>
            </a:extLst>
          </p:cNvPr>
          <p:cNvSpPr/>
          <p:nvPr/>
        </p:nvSpPr>
        <p:spPr>
          <a:xfrm>
            <a:off x="5797277" y="3559609"/>
            <a:ext cx="1655763" cy="16557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a:extLst>
              <a:ext uri="{FF2B5EF4-FFF2-40B4-BE49-F238E27FC236}">
                <a16:creationId xmlns:a16="http://schemas.microsoft.com/office/drawing/2014/main" id="{21D3F054-D104-5ED8-F932-CE517603F7D1}"/>
              </a:ext>
            </a:extLst>
          </p:cNvPr>
          <p:cNvSpPr/>
          <p:nvPr/>
        </p:nvSpPr>
        <p:spPr>
          <a:xfrm>
            <a:off x="6084615" y="4639109"/>
            <a:ext cx="360362" cy="3603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0" name="円/楕円 29">
            <a:extLst>
              <a:ext uri="{FF2B5EF4-FFF2-40B4-BE49-F238E27FC236}">
                <a16:creationId xmlns:a16="http://schemas.microsoft.com/office/drawing/2014/main" id="{26EB520F-D796-9FE7-1B86-435152B70274}"/>
              </a:ext>
            </a:extLst>
          </p:cNvPr>
          <p:cNvSpPr/>
          <p:nvPr/>
        </p:nvSpPr>
        <p:spPr>
          <a:xfrm>
            <a:off x="6732315" y="4567671"/>
            <a:ext cx="360362" cy="3587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1" name="円/楕円 30">
            <a:extLst>
              <a:ext uri="{FF2B5EF4-FFF2-40B4-BE49-F238E27FC236}">
                <a16:creationId xmlns:a16="http://schemas.microsoft.com/office/drawing/2014/main" id="{6B8C30F4-8C47-3103-3304-AE7B6BA86607}"/>
              </a:ext>
            </a:extLst>
          </p:cNvPr>
          <p:cNvSpPr/>
          <p:nvPr/>
        </p:nvSpPr>
        <p:spPr>
          <a:xfrm>
            <a:off x="6444977" y="4135871"/>
            <a:ext cx="360363" cy="358775"/>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32" name="円/楕円 31">
            <a:extLst>
              <a:ext uri="{FF2B5EF4-FFF2-40B4-BE49-F238E27FC236}">
                <a16:creationId xmlns:a16="http://schemas.microsoft.com/office/drawing/2014/main" id="{5BDE9009-9423-09B1-9CC7-D36E2237A6F3}"/>
              </a:ext>
            </a:extLst>
          </p:cNvPr>
          <p:cNvSpPr/>
          <p:nvPr/>
        </p:nvSpPr>
        <p:spPr>
          <a:xfrm>
            <a:off x="5940152" y="3775509"/>
            <a:ext cx="433388"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Λ</a:t>
            </a:r>
            <a:endParaRPr lang="ja-JP" altLang="en-US" dirty="0"/>
          </a:p>
        </p:txBody>
      </p:sp>
      <p:sp>
        <p:nvSpPr>
          <p:cNvPr id="34" name="円/楕円 33">
            <a:extLst>
              <a:ext uri="{FF2B5EF4-FFF2-40B4-BE49-F238E27FC236}">
                <a16:creationId xmlns:a16="http://schemas.microsoft.com/office/drawing/2014/main" id="{AEE478DE-92A8-271F-341E-C469F9FEF4F8}"/>
              </a:ext>
            </a:extLst>
          </p:cNvPr>
          <p:cNvSpPr/>
          <p:nvPr/>
        </p:nvSpPr>
        <p:spPr>
          <a:xfrm>
            <a:off x="6660877" y="3775509"/>
            <a:ext cx="360363" cy="360362"/>
          </a:xfrm>
          <a:prstGeom prst="ellipse">
            <a:avLst/>
          </a:prstGeom>
          <a:solidFill>
            <a:srgbClr val="FBA3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sp>
        <p:nvSpPr>
          <p:cNvPr id="72734" name="テキスト ボックス 34">
            <a:extLst>
              <a:ext uri="{FF2B5EF4-FFF2-40B4-BE49-F238E27FC236}">
                <a16:creationId xmlns:a16="http://schemas.microsoft.com/office/drawing/2014/main" id="{A39350D1-E504-6D37-2FE2-B6420C2DDB8B}"/>
              </a:ext>
            </a:extLst>
          </p:cNvPr>
          <p:cNvSpPr txBox="1">
            <a:spLocks noChangeArrowheads="1"/>
          </p:cNvSpPr>
          <p:nvPr/>
        </p:nvSpPr>
        <p:spPr bwMode="auto">
          <a:xfrm>
            <a:off x="7597502" y="4062846"/>
            <a:ext cx="1011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t>＋　</a:t>
            </a:r>
            <a:r>
              <a:rPr lang="en-US" altLang="ja-JP" sz="2400"/>
              <a:t>π</a:t>
            </a:r>
            <a:r>
              <a:rPr lang="en-US" altLang="ja-JP" sz="2400" baseline="30000"/>
              <a:t>-</a:t>
            </a:r>
            <a:endParaRPr lang="ja-JP" altLang="en-US" sz="2400" baseline="30000"/>
          </a:p>
        </p:txBody>
      </p:sp>
      <p:sp>
        <p:nvSpPr>
          <p:cNvPr id="72735" name="テキスト ボックス 35">
            <a:extLst>
              <a:ext uri="{FF2B5EF4-FFF2-40B4-BE49-F238E27FC236}">
                <a16:creationId xmlns:a16="http://schemas.microsoft.com/office/drawing/2014/main" id="{3DE275A0-AE2C-12B6-E2B4-D613A8394CE8}"/>
              </a:ext>
            </a:extLst>
          </p:cNvPr>
          <p:cNvSpPr txBox="1">
            <a:spLocks noChangeArrowheads="1"/>
          </p:cNvSpPr>
          <p:nvPr/>
        </p:nvSpPr>
        <p:spPr bwMode="auto">
          <a:xfrm>
            <a:off x="6229077" y="5359834"/>
            <a:ext cx="830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a:t>5</a:t>
            </a:r>
            <a:r>
              <a:rPr lang="en-US" altLang="ja-JP" sz="2400" baseline="-25000"/>
              <a:t>Λ</a:t>
            </a:r>
            <a:r>
              <a:rPr lang="en-US" altLang="ja-JP" sz="2400"/>
              <a:t>He</a:t>
            </a:r>
            <a:endParaRPr lang="ja-JP" altLang="en-US" sz="2400"/>
          </a:p>
        </p:txBody>
      </p:sp>
      <p:sp>
        <p:nvSpPr>
          <p:cNvPr id="72736" name="テキスト ボックス 36">
            <a:extLst>
              <a:ext uri="{FF2B5EF4-FFF2-40B4-BE49-F238E27FC236}">
                <a16:creationId xmlns:a16="http://schemas.microsoft.com/office/drawing/2014/main" id="{C75431B2-B356-36E8-0FCD-C98CBA997136}"/>
              </a:ext>
            </a:extLst>
          </p:cNvPr>
          <p:cNvSpPr txBox="1">
            <a:spLocks noChangeArrowheads="1"/>
          </p:cNvSpPr>
          <p:nvPr/>
        </p:nvSpPr>
        <p:spPr bwMode="auto">
          <a:xfrm>
            <a:off x="7453040" y="3486584"/>
            <a:ext cx="1449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Weak decay</a:t>
            </a:r>
            <a:endParaRPr lang="ja-JP" altLang="en-US" sz="1800"/>
          </a:p>
        </p:txBody>
      </p:sp>
      <p:sp>
        <p:nvSpPr>
          <p:cNvPr id="72737" name="テキスト ボックス 37">
            <a:extLst>
              <a:ext uri="{FF2B5EF4-FFF2-40B4-BE49-F238E27FC236}">
                <a16:creationId xmlns:a16="http://schemas.microsoft.com/office/drawing/2014/main" id="{F6F81748-E82C-73BB-9899-A2E100B1B998}"/>
              </a:ext>
            </a:extLst>
          </p:cNvPr>
          <p:cNvSpPr txBox="1">
            <a:spLocks noChangeArrowheads="1"/>
          </p:cNvSpPr>
          <p:nvPr/>
        </p:nvSpPr>
        <p:spPr bwMode="auto">
          <a:xfrm>
            <a:off x="468313" y="5732463"/>
            <a:ext cx="6695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J-PARC E-75 spokesperson: H. Fujioka (TIT)  </a:t>
            </a:r>
            <a:endParaRPr lang="ja-JP" altLang="en-US" sz="2400" dirty="0"/>
          </a:p>
        </p:txBody>
      </p:sp>
      <p:sp>
        <p:nvSpPr>
          <p:cNvPr id="72738" name="Text Box 33">
            <a:extLst>
              <a:ext uri="{FF2B5EF4-FFF2-40B4-BE49-F238E27FC236}">
                <a16:creationId xmlns:a16="http://schemas.microsoft.com/office/drawing/2014/main" id="{00865969-001A-3878-6144-C44334D4985B}"/>
              </a:ext>
            </a:extLst>
          </p:cNvPr>
          <p:cNvSpPr txBox="1">
            <a:spLocks noChangeArrowheads="1"/>
          </p:cNvSpPr>
          <p:nvPr/>
        </p:nvSpPr>
        <p:spPr bwMode="auto">
          <a:xfrm>
            <a:off x="3708127" y="2622984"/>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2739" name="Text Box 34">
            <a:extLst>
              <a:ext uri="{FF2B5EF4-FFF2-40B4-BE49-F238E27FC236}">
                <a16:creationId xmlns:a16="http://schemas.microsoft.com/office/drawing/2014/main" id="{0641C931-077E-DB7F-9CD0-93B9E422AD40}"/>
              </a:ext>
            </a:extLst>
          </p:cNvPr>
          <p:cNvSpPr txBox="1">
            <a:spLocks noChangeArrowheads="1"/>
          </p:cNvSpPr>
          <p:nvPr/>
        </p:nvSpPr>
        <p:spPr bwMode="auto">
          <a:xfrm>
            <a:off x="3595415" y="2862696"/>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2" name="Text Box 3">
            <a:extLst>
              <a:ext uri="{FF2B5EF4-FFF2-40B4-BE49-F238E27FC236}">
                <a16:creationId xmlns:a16="http://schemas.microsoft.com/office/drawing/2014/main" id="{C9C231C4-3AD6-6B91-C5C8-301280332FB9}"/>
              </a:ext>
            </a:extLst>
          </p:cNvPr>
          <p:cNvSpPr txBox="1">
            <a:spLocks noChangeArrowheads="1"/>
          </p:cNvSpPr>
          <p:nvPr/>
        </p:nvSpPr>
        <p:spPr bwMode="auto">
          <a:xfrm>
            <a:off x="236266" y="462396"/>
            <a:ext cx="41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dirty="0"/>
              <a:t>K</a:t>
            </a:r>
            <a:r>
              <a:rPr lang="en-US" altLang="ja-JP" sz="2000" baseline="30000" dirty="0"/>
              <a:t>-</a:t>
            </a:r>
          </a:p>
        </p:txBody>
      </p:sp>
      <p:sp>
        <p:nvSpPr>
          <p:cNvPr id="3" name="AutoShape 5">
            <a:extLst>
              <a:ext uri="{FF2B5EF4-FFF2-40B4-BE49-F238E27FC236}">
                <a16:creationId xmlns:a16="http://schemas.microsoft.com/office/drawing/2014/main" id="{871EC28B-5B0D-848F-3045-9AD345A67074}"/>
              </a:ext>
            </a:extLst>
          </p:cNvPr>
          <p:cNvSpPr>
            <a:spLocks noChangeArrowheads="1"/>
          </p:cNvSpPr>
          <p:nvPr/>
        </p:nvSpPr>
        <p:spPr bwMode="auto">
          <a:xfrm>
            <a:off x="2504803" y="1151371"/>
            <a:ext cx="323850" cy="649287"/>
          </a:xfrm>
          <a:prstGeom prst="right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 name="Oval 20">
            <a:extLst>
              <a:ext uri="{FF2B5EF4-FFF2-40B4-BE49-F238E27FC236}">
                <a16:creationId xmlns:a16="http://schemas.microsoft.com/office/drawing/2014/main" id="{DE68D279-4BC2-9DC9-75D5-1C8D6036A759}"/>
              </a:ext>
            </a:extLst>
          </p:cNvPr>
          <p:cNvSpPr>
            <a:spLocks noChangeArrowheads="1"/>
          </p:cNvSpPr>
          <p:nvPr/>
        </p:nvSpPr>
        <p:spPr bwMode="auto">
          <a:xfrm>
            <a:off x="555355" y="678296"/>
            <a:ext cx="1624012" cy="1655762"/>
          </a:xfrm>
          <a:prstGeom prst="ellipse">
            <a:avLst/>
          </a:prstGeom>
          <a:solidFill>
            <a:srgbClr val="FFFF00">
              <a:alpha val="2509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 name="Oval 21">
            <a:extLst>
              <a:ext uri="{FF2B5EF4-FFF2-40B4-BE49-F238E27FC236}">
                <a16:creationId xmlns:a16="http://schemas.microsoft.com/office/drawing/2014/main" id="{DDB1C3BB-1A7F-7106-3085-890AE7C4C60F}"/>
              </a:ext>
            </a:extLst>
          </p:cNvPr>
          <p:cNvSpPr>
            <a:spLocks noChangeArrowheads="1"/>
          </p:cNvSpPr>
          <p:nvPr/>
        </p:nvSpPr>
        <p:spPr bwMode="auto">
          <a:xfrm>
            <a:off x="706151" y="1506177"/>
            <a:ext cx="539750" cy="649288"/>
          </a:xfrm>
          <a:prstGeom prst="ellipse">
            <a:avLst/>
          </a:prstGeom>
          <a:solidFill>
            <a:srgbClr val="92D050">
              <a:alpha val="70979"/>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t>α</a:t>
            </a:r>
          </a:p>
        </p:txBody>
      </p:sp>
      <p:sp>
        <p:nvSpPr>
          <p:cNvPr id="6" name="Oval 22">
            <a:extLst>
              <a:ext uri="{FF2B5EF4-FFF2-40B4-BE49-F238E27FC236}">
                <a16:creationId xmlns:a16="http://schemas.microsoft.com/office/drawing/2014/main" id="{00B18CB8-13DD-903E-152F-2552AB40DD83}"/>
              </a:ext>
            </a:extLst>
          </p:cNvPr>
          <p:cNvSpPr>
            <a:spLocks noChangeArrowheads="1"/>
          </p:cNvSpPr>
          <p:nvPr/>
        </p:nvSpPr>
        <p:spPr bwMode="auto">
          <a:xfrm>
            <a:off x="1045892" y="894196"/>
            <a:ext cx="431800" cy="468312"/>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7" name="Oval 23">
            <a:extLst>
              <a:ext uri="{FF2B5EF4-FFF2-40B4-BE49-F238E27FC236}">
                <a16:creationId xmlns:a16="http://schemas.microsoft.com/office/drawing/2014/main" id="{355CF82E-786C-B821-8622-B41A80C32E90}"/>
              </a:ext>
            </a:extLst>
          </p:cNvPr>
          <p:cNvSpPr>
            <a:spLocks noChangeArrowheads="1"/>
          </p:cNvSpPr>
          <p:nvPr/>
        </p:nvSpPr>
        <p:spPr bwMode="auto">
          <a:xfrm>
            <a:off x="1639616" y="925946"/>
            <a:ext cx="327025" cy="431800"/>
          </a:xfrm>
          <a:prstGeom prst="ellipse">
            <a:avLst/>
          </a:prstGeom>
          <a:solidFill>
            <a:srgbClr val="00B0F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8" name="Oval 24">
            <a:extLst>
              <a:ext uri="{FF2B5EF4-FFF2-40B4-BE49-F238E27FC236}">
                <a16:creationId xmlns:a16="http://schemas.microsoft.com/office/drawing/2014/main" id="{8E610B56-6111-0E8D-165B-4B881D2415E0}"/>
              </a:ext>
            </a:extLst>
          </p:cNvPr>
          <p:cNvSpPr>
            <a:spLocks noChangeArrowheads="1"/>
          </p:cNvSpPr>
          <p:nvPr/>
        </p:nvSpPr>
        <p:spPr bwMode="auto">
          <a:xfrm>
            <a:off x="1693591" y="1573646"/>
            <a:ext cx="327025" cy="431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14" name="Line 25">
            <a:extLst>
              <a:ext uri="{FF2B5EF4-FFF2-40B4-BE49-F238E27FC236}">
                <a16:creationId xmlns:a16="http://schemas.microsoft.com/office/drawing/2014/main" id="{837460CF-7CA6-E97C-8353-F608999C0512}"/>
              </a:ext>
            </a:extLst>
          </p:cNvPr>
          <p:cNvSpPr>
            <a:spLocks noChangeShapeType="1"/>
          </p:cNvSpPr>
          <p:nvPr/>
        </p:nvSpPr>
        <p:spPr bwMode="auto">
          <a:xfrm>
            <a:off x="560116" y="606858"/>
            <a:ext cx="485775" cy="31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Text Box 36">
            <a:extLst>
              <a:ext uri="{FF2B5EF4-FFF2-40B4-BE49-F238E27FC236}">
                <a16:creationId xmlns:a16="http://schemas.microsoft.com/office/drawing/2014/main" id="{662500A2-73E7-824D-A56A-779E90B9A853}"/>
              </a:ext>
            </a:extLst>
          </p:cNvPr>
          <p:cNvSpPr txBox="1">
            <a:spLocks noChangeArrowheads="1"/>
          </p:cNvSpPr>
          <p:nvPr/>
        </p:nvSpPr>
        <p:spPr bwMode="auto">
          <a:xfrm>
            <a:off x="1045891" y="2478521"/>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7</a:t>
            </a:r>
            <a:r>
              <a:rPr lang="en-US" altLang="ja-JP" sz="2400"/>
              <a:t>Li (T=1/2)</a:t>
            </a:r>
          </a:p>
        </p:txBody>
      </p:sp>
      <p:cxnSp>
        <p:nvCxnSpPr>
          <p:cNvPr id="33" name="直線矢印コネクタ 32">
            <a:extLst>
              <a:ext uri="{FF2B5EF4-FFF2-40B4-BE49-F238E27FC236}">
                <a16:creationId xmlns:a16="http://schemas.microsoft.com/office/drawing/2014/main" id="{AF5B9F50-C5AD-F525-81AA-A2313A956F3B}"/>
              </a:ext>
            </a:extLst>
          </p:cNvPr>
          <p:cNvCxnSpPr/>
          <p:nvPr/>
        </p:nvCxnSpPr>
        <p:spPr>
          <a:xfrm flipV="1">
            <a:off x="4572000" y="219725"/>
            <a:ext cx="433114" cy="3141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0E55DEE-3F0E-56AA-2D80-B279CF540830}"/>
              </a:ext>
            </a:extLst>
          </p:cNvPr>
          <p:cNvSpPr txBox="1"/>
          <p:nvPr/>
        </p:nvSpPr>
        <p:spPr>
          <a:xfrm>
            <a:off x="5029200" y="109444"/>
            <a:ext cx="447558" cy="461665"/>
          </a:xfrm>
          <a:prstGeom prst="rect">
            <a:avLst/>
          </a:prstGeom>
          <a:noFill/>
        </p:spPr>
        <p:txBody>
          <a:bodyPr wrap="none" rtlCol="0">
            <a:spAutoFit/>
          </a:bodyPr>
          <a:lstStyle/>
          <a:p>
            <a:r>
              <a:rPr kumimoji="1" lang="en-US" altLang="ja-JP" sz="2400" dirty="0"/>
              <a:t>K</a:t>
            </a:r>
            <a:r>
              <a:rPr kumimoji="1" lang="en-US" altLang="ja-JP" sz="2400" baseline="30000" dirty="0"/>
              <a:t>+</a:t>
            </a:r>
            <a:endParaRPr kumimoji="1" lang="ja-JP" altLang="en-US" sz="2400" baseline="30000" dirty="0"/>
          </a:p>
        </p:txBody>
      </p:sp>
    </p:spTree>
    <p:extLst>
      <p:ext uri="{BB962C8B-B14F-4D97-AF65-F5344CB8AC3E}">
        <p14:creationId xmlns:p14="http://schemas.microsoft.com/office/powerpoint/2010/main" val="1050142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4608ECC-1E62-5E50-F4F3-10491213F3EF}"/>
              </a:ext>
            </a:extLst>
          </p:cNvPr>
          <p:cNvSpPr txBox="1">
            <a:spLocks noChangeArrowheads="1"/>
          </p:cNvSpPr>
          <p:nvPr/>
        </p:nvSpPr>
        <p:spPr bwMode="auto">
          <a:xfrm>
            <a:off x="1673225" y="1339850"/>
            <a:ext cx="172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59" name="Text Box 3">
            <a:extLst>
              <a:ext uri="{FF2B5EF4-FFF2-40B4-BE49-F238E27FC236}">
                <a16:creationId xmlns:a16="http://schemas.microsoft.com/office/drawing/2014/main" id="{2BCFF3D0-20D7-853E-CC31-DE0878CBB11D}"/>
              </a:ext>
            </a:extLst>
          </p:cNvPr>
          <p:cNvSpPr txBox="1">
            <a:spLocks noChangeArrowheads="1"/>
          </p:cNvSpPr>
          <p:nvPr/>
        </p:nvSpPr>
        <p:spPr bwMode="auto">
          <a:xfrm>
            <a:off x="1619250" y="29956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60" name="Line 4">
            <a:extLst>
              <a:ext uri="{FF2B5EF4-FFF2-40B4-BE49-F238E27FC236}">
                <a16:creationId xmlns:a16="http://schemas.microsoft.com/office/drawing/2014/main" id="{C60D1615-AD92-0DED-B7AC-10A1B01485D3}"/>
              </a:ext>
            </a:extLst>
          </p:cNvPr>
          <p:cNvSpPr>
            <a:spLocks noChangeShapeType="1"/>
          </p:cNvSpPr>
          <p:nvPr/>
        </p:nvSpPr>
        <p:spPr bwMode="auto">
          <a:xfrm>
            <a:off x="917575" y="2995613"/>
            <a:ext cx="1998663"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1" name="Text Box 5">
            <a:extLst>
              <a:ext uri="{FF2B5EF4-FFF2-40B4-BE49-F238E27FC236}">
                <a16:creationId xmlns:a16="http://schemas.microsoft.com/office/drawing/2014/main" id="{6BB0E997-E6DC-6784-D093-4A62EDD11E1D}"/>
              </a:ext>
            </a:extLst>
          </p:cNvPr>
          <p:cNvSpPr txBox="1">
            <a:spLocks noChangeArrowheads="1"/>
          </p:cNvSpPr>
          <p:nvPr/>
        </p:nvSpPr>
        <p:spPr bwMode="auto">
          <a:xfrm>
            <a:off x="1836738" y="213201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62" name="Text Box 6">
            <a:extLst>
              <a:ext uri="{FF2B5EF4-FFF2-40B4-BE49-F238E27FC236}">
                <a16:creationId xmlns:a16="http://schemas.microsoft.com/office/drawing/2014/main" id="{3C282774-1FAE-80CA-4B49-BD2585978CAA}"/>
              </a:ext>
            </a:extLst>
          </p:cNvPr>
          <p:cNvSpPr txBox="1">
            <a:spLocks noChangeArrowheads="1"/>
          </p:cNvSpPr>
          <p:nvPr/>
        </p:nvSpPr>
        <p:spPr bwMode="auto">
          <a:xfrm>
            <a:off x="269875" y="2681288"/>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63" name="Line 7">
            <a:extLst>
              <a:ext uri="{FF2B5EF4-FFF2-40B4-BE49-F238E27FC236}">
                <a16:creationId xmlns:a16="http://schemas.microsoft.com/office/drawing/2014/main" id="{E1EA5CD4-5723-8AD6-5147-D964D0A9517E}"/>
              </a:ext>
            </a:extLst>
          </p:cNvPr>
          <p:cNvSpPr>
            <a:spLocks noChangeShapeType="1"/>
          </p:cNvSpPr>
          <p:nvPr/>
        </p:nvSpPr>
        <p:spPr bwMode="auto">
          <a:xfrm>
            <a:off x="1025525" y="3860800"/>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4" name="Text Box 8">
            <a:extLst>
              <a:ext uri="{FF2B5EF4-FFF2-40B4-BE49-F238E27FC236}">
                <a16:creationId xmlns:a16="http://schemas.microsoft.com/office/drawing/2014/main" id="{2AB69BA3-BA38-C5F0-ED17-EAF2DD6DD806}"/>
              </a:ext>
            </a:extLst>
          </p:cNvPr>
          <p:cNvSpPr txBox="1">
            <a:spLocks noChangeArrowheads="1"/>
          </p:cNvSpPr>
          <p:nvPr/>
        </p:nvSpPr>
        <p:spPr bwMode="auto">
          <a:xfrm>
            <a:off x="269875" y="3644900"/>
            <a:ext cx="95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-1.35</a:t>
            </a:r>
            <a:r>
              <a:rPr lang="en-US" altLang="ja-JP" sz="2000"/>
              <a:t> </a:t>
            </a:r>
          </a:p>
        </p:txBody>
      </p:sp>
      <p:sp>
        <p:nvSpPr>
          <p:cNvPr id="70665" name="Text Box 9">
            <a:extLst>
              <a:ext uri="{FF2B5EF4-FFF2-40B4-BE49-F238E27FC236}">
                <a16:creationId xmlns:a16="http://schemas.microsoft.com/office/drawing/2014/main" id="{C801317F-C560-612B-5FB1-25821966DB0C}"/>
              </a:ext>
            </a:extLst>
          </p:cNvPr>
          <p:cNvSpPr txBox="1">
            <a:spLocks noChangeArrowheads="1"/>
          </p:cNvSpPr>
          <p:nvPr/>
        </p:nvSpPr>
        <p:spPr bwMode="auto">
          <a:xfrm>
            <a:off x="2322513" y="3644900"/>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66" name="Text Box 10">
            <a:extLst>
              <a:ext uri="{FF2B5EF4-FFF2-40B4-BE49-F238E27FC236}">
                <a16:creationId xmlns:a16="http://schemas.microsoft.com/office/drawing/2014/main" id="{19A9FD3B-FF6D-12CF-806E-DCAF648485A8}"/>
              </a:ext>
            </a:extLst>
          </p:cNvPr>
          <p:cNvSpPr txBox="1">
            <a:spLocks noChangeArrowheads="1"/>
          </p:cNvSpPr>
          <p:nvPr/>
        </p:nvSpPr>
        <p:spPr bwMode="auto">
          <a:xfrm>
            <a:off x="1243013" y="692150"/>
            <a:ext cx="1160462"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ESC04</a:t>
            </a:r>
          </a:p>
        </p:txBody>
      </p:sp>
      <p:sp>
        <p:nvSpPr>
          <p:cNvPr id="70667" name="Text Box 11">
            <a:extLst>
              <a:ext uri="{FF2B5EF4-FFF2-40B4-BE49-F238E27FC236}">
                <a16:creationId xmlns:a16="http://schemas.microsoft.com/office/drawing/2014/main" id="{C8E3B8A5-7C19-31FD-A8B6-621BDFF281BA}"/>
              </a:ext>
            </a:extLst>
          </p:cNvPr>
          <p:cNvSpPr txBox="1">
            <a:spLocks noChangeArrowheads="1"/>
          </p:cNvSpPr>
          <p:nvPr/>
        </p:nvSpPr>
        <p:spPr bwMode="auto">
          <a:xfrm>
            <a:off x="4643438" y="1052513"/>
            <a:ext cx="630237"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ND</a:t>
            </a:r>
          </a:p>
        </p:txBody>
      </p:sp>
      <p:sp>
        <p:nvSpPr>
          <p:cNvPr id="70668" name="Line 12">
            <a:extLst>
              <a:ext uri="{FF2B5EF4-FFF2-40B4-BE49-F238E27FC236}">
                <a16:creationId xmlns:a16="http://schemas.microsoft.com/office/drawing/2014/main" id="{75E2037F-DAFA-6907-5836-BF873F7D44EB}"/>
              </a:ext>
            </a:extLst>
          </p:cNvPr>
          <p:cNvSpPr>
            <a:spLocks noChangeShapeType="1"/>
          </p:cNvSpPr>
          <p:nvPr/>
        </p:nvSpPr>
        <p:spPr bwMode="auto">
          <a:xfrm>
            <a:off x="917575" y="24923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9" name="Line 13">
            <a:extLst>
              <a:ext uri="{FF2B5EF4-FFF2-40B4-BE49-F238E27FC236}">
                <a16:creationId xmlns:a16="http://schemas.microsoft.com/office/drawing/2014/main" id="{CB01B881-9093-8A80-9D3B-14CF255E847C}"/>
              </a:ext>
            </a:extLst>
          </p:cNvPr>
          <p:cNvSpPr>
            <a:spLocks noChangeShapeType="1"/>
          </p:cNvSpPr>
          <p:nvPr/>
        </p:nvSpPr>
        <p:spPr bwMode="auto">
          <a:xfrm flipV="1">
            <a:off x="863600" y="1771650"/>
            <a:ext cx="1944688" cy="1588"/>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0" name="Text Box 14">
            <a:extLst>
              <a:ext uri="{FF2B5EF4-FFF2-40B4-BE49-F238E27FC236}">
                <a16:creationId xmlns:a16="http://schemas.microsoft.com/office/drawing/2014/main" id="{821081B9-59CC-36B0-E596-C2E659EC3F17}"/>
              </a:ext>
            </a:extLst>
          </p:cNvPr>
          <p:cNvSpPr txBox="1">
            <a:spLocks noChangeArrowheads="1"/>
          </p:cNvSpPr>
          <p:nvPr/>
        </p:nvSpPr>
        <p:spPr bwMode="auto">
          <a:xfrm>
            <a:off x="269875" y="22288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0.75</a:t>
            </a:r>
          </a:p>
        </p:txBody>
      </p:sp>
      <p:sp>
        <p:nvSpPr>
          <p:cNvPr id="70671" name="Text Box 15">
            <a:extLst>
              <a:ext uri="{FF2B5EF4-FFF2-40B4-BE49-F238E27FC236}">
                <a16:creationId xmlns:a16="http://schemas.microsoft.com/office/drawing/2014/main" id="{9A177D30-42F5-4BF7-C747-CBAF55A03CDB}"/>
              </a:ext>
            </a:extLst>
          </p:cNvPr>
          <p:cNvSpPr txBox="1">
            <a:spLocks noChangeArrowheads="1"/>
          </p:cNvSpPr>
          <p:nvPr/>
        </p:nvSpPr>
        <p:spPr bwMode="auto">
          <a:xfrm>
            <a:off x="269875" y="14843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1.71</a:t>
            </a:r>
          </a:p>
        </p:txBody>
      </p:sp>
      <p:sp>
        <p:nvSpPr>
          <p:cNvPr id="70672" name="Text Box 16">
            <a:extLst>
              <a:ext uri="{FF2B5EF4-FFF2-40B4-BE49-F238E27FC236}">
                <a16:creationId xmlns:a16="http://schemas.microsoft.com/office/drawing/2014/main" id="{3B27CD46-BED7-441C-7FEE-EFB8D71AD537}"/>
              </a:ext>
            </a:extLst>
          </p:cNvPr>
          <p:cNvSpPr txBox="1">
            <a:spLocks noChangeArrowheads="1"/>
          </p:cNvSpPr>
          <p:nvPr/>
        </p:nvSpPr>
        <p:spPr bwMode="auto">
          <a:xfrm>
            <a:off x="4695825" y="18446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3" name="Text Box 17">
            <a:extLst>
              <a:ext uri="{FF2B5EF4-FFF2-40B4-BE49-F238E27FC236}">
                <a16:creationId xmlns:a16="http://schemas.microsoft.com/office/drawing/2014/main" id="{D49D31D7-02FC-3445-BBAA-E6A045522379}"/>
              </a:ext>
            </a:extLst>
          </p:cNvPr>
          <p:cNvSpPr txBox="1">
            <a:spLocks noChangeArrowheads="1"/>
          </p:cNvSpPr>
          <p:nvPr/>
        </p:nvSpPr>
        <p:spPr bwMode="auto">
          <a:xfrm>
            <a:off x="4751388" y="2347913"/>
            <a:ext cx="1808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674" name="Line 18">
            <a:extLst>
              <a:ext uri="{FF2B5EF4-FFF2-40B4-BE49-F238E27FC236}">
                <a16:creationId xmlns:a16="http://schemas.microsoft.com/office/drawing/2014/main" id="{2E580A4F-0767-EA70-FB26-39F100946CF4}"/>
              </a:ext>
            </a:extLst>
          </p:cNvPr>
          <p:cNvSpPr>
            <a:spLocks noChangeShapeType="1"/>
          </p:cNvSpPr>
          <p:nvPr/>
        </p:nvSpPr>
        <p:spPr bwMode="auto">
          <a:xfrm>
            <a:off x="4102100" y="2995613"/>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5" name="Text Box 19">
            <a:extLst>
              <a:ext uri="{FF2B5EF4-FFF2-40B4-BE49-F238E27FC236}">
                <a16:creationId xmlns:a16="http://schemas.microsoft.com/office/drawing/2014/main" id="{66A25643-4B8C-383A-7EF1-DC18F4304317}"/>
              </a:ext>
            </a:extLst>
          </p:cNvPr>
          <p:cNvSpPr txBox="1">
            <a:spLocks noChangeArrowheads="1"/>
          </p:cNvSpPr>
          <p:nvPr/>
        </p:nvSpPr>
        <p:spPr bwMode="auto">
          <a:xfrm>
            <a:off x="5021263" y="2995613"/>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676" name="Text Box 20">
            <a:extLst>
              <a:ext uri="{FF2B5EF4-FFF2-40B4-BE49-F238E27FC236}">
                <a16:creationId xmlns:a16="http://schemas.microsoft.com/office/drawing/2014/main" id="{9C3717CC-6FDC-38B8-876D-9F0890E3C31F}"/>
              </a:ext>
            </a:extLst>
          </p:cNvPr>
          <p:cNvSpPr txBox="1">
            <a:spLocks noChangeArrowheads="1"/>
          </p:cNvSpPr>
          <p:nvPr/>
        </p:nvSpPr>
        <p:spPr bwMode="auto">
          <a:xfrm>
            <a:off x="3454400" y="27527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677" name="Line 21">
            <a:extLst>
              <a:ext uri="{FF2B5EF4-FFF2-40B4-BE49-F238E27FC236}">
                <a16:creationId xmlns:a16="http://schemas.microsoft.com/office/drawing/2014/main" id="{70CF553F-C587-4B01-89BD-C90279D82F61}"/>
              </a:ext>
            </a:extLst>
          </p:cNvPr>
          <p:cNvSpPr>
            <a:spLocks noChangeShapeType="1"/>
          </p:cNvSpPr>
          <p:nvPr/>
        </p:nvSpPr>
        <p:spPr bwMode="auto">
          <a:xfrm>
            <a:off x="4087813" y="4125913"/>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8" name="Text Box 22">
            <a:extLst>
              <a:ext uri="{FF2B5EF4-FFF2-40B4-BE49-F238E27FC236}">
                <a16:creationId xmlns:a16="http://schemas.microsoft.com/office/drawing/2014/main" id="{E5DD8071-D57A-AA2E-48BD-D219F7C5795C}"/>
              </a:ext>
            </a:extLst>
          </p:cNvPr>
          <p:cNvSpPr txBox="1">
            <a:spLocks noChangeArrowheads="1"/>
          </p:cNvSpPr>
          <p:nvPr/>
        </p:nvSpPr>
        <p:spPr bwMode="auto">
          <a:xfrm>
            <a:off x="3332163" y="3910013"/>
            <a:ext cx="957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-1.56</a:t>
            </a:r>
            <a:r>
              <a:rPr lang="en-US" altLang="ja-JP" sz="2000"/>
              <a:t> </a:t>
            </a:r>
          </a:p>
        </p:txBody>
      </p:sp>
      <p:sp>
        <p:nvSpPr>
          <p:cNvPr id="70679" name="Text Box 23">
            <a:extLst>
              <a:ext uri="{FF2B5EF4-FFF2-40B4-BE49-F238E27FC236}">
                <a16:creationId xmlns:a16="http://schemas.microsoft.com/office/drawing/2014/main" id="{DC6DF693-CDAB-739D-43A3-D7A42096D2DF}"/>
              </a:ext>
            </a:extLst>
          </p:cNvPr>
          <p:cNvSpPr txBox="1">
            <a:spLocks noChangeArrowheads="1"/>
          </p:cNvSpPr>
          <p:nvPr/>
        </p:nvSpPr>
        <p:spPr bwMode="auto">
          <a:xfrm>
            <a:off x="5724525" y="3716338"/>
            <a:ext cx="77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680" name="Line 24">
            <a:extLst>
              <a:ext uri="{FF2B5EF4-FFF2-40B4-BE49-F238E27FC236}">
                <a16:creationId xmlns:a16="http://schemas.microsoft.com/office/drawing/2014/main" id="{1BE3343E-566A-0B8E-DEC9-C7566F343E7A}"/>
              </a:ext>
            </a:extLst>
          </p:cNvPr>
          <p:cNvSpPr>
            <a:spLocks noChangeShapeType="1"/>
          </p:cNvSpPr>
          <p:nvPr/>
        </p:nvSpPr>
        <p:spPr bwMode="auto">
          <a:xfrm>
            <a:off x="4102100" y="2779713"/>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1" name="Line 25">
            <a:extLst>
              <a:ext uri="{FF2B5EF4-FFF2-40B4-BE49-F238E27FC236}">
                <a16:creationId xmlns:a16="http://schemas.microsoft.com/office/drawing/2014/main" id="{5BCA36E0-4048-05A9-EDF2-72D565F67184}"/>
              </a:ext>
            </a:extLst>
          </p:cNvPr>
          <p:cNvSpPr>
            <a:spLocks noChangeShapeType="1"/>
          </p:cNvSpPr>
          <p:nvPr/>
        </p:nvSpPr>
        <p:spPr bwMode="auto">
          <a:xfrm>
            <a:off x="4102100" y="2276475"/>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2" name="Text Box 26">
            <a:extLst>
              <a:ext uri="{FF2B5EF4-FFF2-40B4-BE49-F238E27FC236}">
                <a16:creationId xmlns:a16="http://schemas.microsoft.com/office/drawing/2014/main" id="{9F32C5F8-1506-8A9D-255B-13C810991DFF}"/>
              </a:ext>
            </a:extLst>
          </p:cNvPr>
          <p:cNvSpPr txBox="1">
            <a:spLocks noChangeArrowheads="1"/>
          </p:cNvSpPr>
          <p:nvPr/>
        </p:nvSpPr>
        <p:spPr bwMode="auto">
          <a:xfrm>
            <a:off x="3454400" y="24193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0.39</a:t>
            </a:r>
          </a:p>
        </p:txBody>
      </p:sp>
      <p:sp>
        <p:nvSpPr>
          <p:cNvPr id="70683" name="Text Box 27">
            <a:extLst>
              <a:ext uri="{FF2B5EF4-FFF2-40B4-BE49-F238E27FC236}">
                <a16:creationId xmlns:a16="http://schemas.microsoft.com/office/drawing/2014/main" id="{A4F9CDFA-D28C-6BF1-D84D-6C94934C7201}"/>
              </a:ext>
            </a:extLst>
          </p:cNvPr>
          <p:cNvSpPr txBox="1">
            <a:spLocks noChangeArrowheads="1"/>
          </p:cNvSpPr>
          <p:nvPr/>
        </p:nvSpPr>
        <p:spPr bwMode="auto">
          <a:xfrm>
            <a:off x="3454400" y="19875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0.96</a:t>
            </a:r>
          </a:p>
        </p:txBody>
      </p:sp>
      <p:sp>
        <p:nvSpPr>
          <p:cNvPr id="70684" name="Rectangle 28">
            <a:extLst>
              <a:ext uri="{FF2B5EF4-FFF2-40B4-BE49-F238E27FC236}">
                <a16:creationId xmlns:a16="http://schemas.microsoft.com/office/drawing/2014/main" id="{43D4245B-1477-728E-2E56-1EB759801358}"/>
              </a:ext>
            </a:extLst>
          </p:cNvPr>
          <p:cNvSpPr>
            <a:spLocks noChangeArrowheads="1"/>
          </p:cNvSpPr>
          <p:nvPr/>
        </p:nvSpPr>
        <p:spPr bwMode="auto">
          <a:xfrm>
            <a:off x="269875" y="1052513"/>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5" name="Line 29">
            <a:extLst>
              <a:ext uri="{FF2B5EF4-FFF2-40B4-BE49-F238E27FC236}">
                <a16:creationId xmlns:a16="http://schemas.microsoft.com/office/drawing/2014/main" id="{B2BC85DB-BAFB-F36E-EACD-9692F8E7ACF3}"/>
              </a:ext>
            </a:extLst>
          </p:cNvPr>
          <p:cNvSpPr>
            <a:spLocks noChangeShapeType="1"/>
          </p:cNvSpPr>
          <p:nvPr/>
        </p:nvSpPr>
        <p:spPr bwMode="auto">
          <a:xfrm>
            <a:off x="2590800" y="29956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6" name="Rectangle 30">
            <a:extLst>
              <a:ext uri="{FF2B5EF4-FFF2-40B4-BE49-F238E27FC236}">
                <a16:creationId xmlns:a16="http://schemas.microsoft.com/office/drawing/2014/main" id="{245DC909-DB49-49C3-74C0-918FDE6BDAC6}"/>
              </a:ext>
            </a:extLst>
          </p:cNvPr>
          <p:cNvSpPr>
            <a:spLocks noChangeArrowheads="1"/>
          </p:cNvSpPr>
          <p:nvPr/>
        </p:nvSpPr>
        <p:spPr bwMode="auto">
          <a:xfrm>
            <a:off x="3454400" y="1555750"/>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687" name="Text Box 31">
            <a:extLst>
              <a:ext uri="{FF2B5EF4-FFF2-40B4-BE49-F238E27FC236}">
                <a16:creationId xmlns:a16="http://schemas.microsoft.com/office/drawing/2014/main" id="{11D7E0CF-6897-1299-3305-655CCCD94B52}"/>
              </a:ext>
            </a:extLst>
          </p:cNvPr>
          <p:cNvSpPr txBox="1">
            <a:spLocks noChangeArrowheads="1"/>
          </p:cNvSpPr>
          <p:nvPr/>
        </p:nvSpPr>
        <p:spPr bwMode="auto">
          <a:xfrm>
            <a:off x="1566863" y="421957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88" name="Text Box 32">
            <a:extLst>
              <a:ext uri="{FF2B5EF4-FFF2-40B4-BE49-F238E27FC236}">
                <a16:creationId xmlns:a16="http://schemas.microsoft.com/office/drawing/2014/main" id="{4776C00F-DD0F-1B64-00FA-18AE539CD65B}"/>
              </a:ext>
            </a:extLst>
          </p:cNvPr>
          <p:cNvSpPr txBox="1">
            <a:spLocks noChangeArrowheads="1"/>
          </p:cNvSpPr>
          <p:nvPr/>
        </p:nvSpPr>
        <p:spPr bwMode="auto">
          <a:xfrm>
            <a:off x="1458913" y="4506913"/>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p>
        </p:txBody>
      </p:sp>
      <p:sp>
        <p:nvSpPr>
          <p:cNvPr id="70689" name="Text Box 33">
            <a:extLst>
              <a:ext uri="{FF2B5EF4-FFF2-40B4-BE49-F238E27FC236}">
                <a16:creationId xmlns:a16="http://schemas.microsoft.com/office/drawing/2014/main" id="{E809F56D-A61E-5C45-AEB1-6FF5AFF54FEB}"/>
              </a:ext>
            </a:extLst>
          </p:cNvPr>
          <p:cNvSpPr txBox="1">
            <a:spLocks noChangeArrowheads="1"/>
          </p:cNvSpPr>
          <p:nvPr/>
        </p:nvSpPr>
        <p:spPr bwMode="auto">
          <a:xfrm>
            <a:off x="4521200" y="434181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690" name="Text Box 34">
            <a:extLst>
              <a:ext uri="{FF2B5EF4-FFF2-40B4-BE49-F238E27FC236}">
                <a16:creationId xmlns:a16="http://schemas.microsoft.com/office/drawing/2014/main" id="{0388E2B1-6219-340B-F322-F1DCEFA15EB4}"/>
              </a:ext>
            </a:extLst>
          </p:cNvPr>
          <p:cNvSpPr txBox="1">
            <a:spLocks noChangeArrowheads="1"/>
          </p:cNvSpPr>
          <p:nvPr/>
        </p:nvSpPr>
        <p:spPr bwMode="auto">
          <a:xfrm>
            <a:off x="4427538" y="4652963"/>
            <a:ext cx="368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
        <p:nvSpPr>
          <p:cNvPr id="70691" name="Oval 35">
            <a:extLst>
              <a:ext uri="{FF2B5EF4-FFF2-40B4-BE49-F238E27FC236}">
                <a16:creationId xmlns:a16="http://schemas.microsoft.com/office/drawing/2014/main" id="{B9E77B77-9D6C-FEA9-490D-1B57E88911E7}"/>
              </a:ext>
            </a:extLst>
          </p:cNvPr>
          <p:cNvSpPr>
            <a:spLocks noChangeArrowheads="1"/>
          </p:cNvSpPr>
          <p:nvPr/>
        </p:nvSpPr>
        <p:spPr bwMode="auto">
          <a:xfrm>
            <a:off x="2627313" y="4437063"/>
            <a:ext cx="1855787" cy="1978025"/>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0692" name="Oval 36">
            <a:extLst>
              <a:ext uri="{FF2B5EF4-FFF2-40B4-BE49-F238E27FC236}">
                <a16:creationId xmlns:a16="http://schemas.microsoft.com/office/drawing/2014/main" id="{9A4500E6-43B2-D9D6-16B4-C8BCC83DE137}"/>
              </a:ext>
            </a:extLst>
          </p:cNvPr>
          <p:cNvSpPr>
            <a:spLocks noChangeArrowheads="1"/>
          </p:cNvSpPr>
          <p:nvPr/>
        </p:nvSpPr>
        <p:spPr bwMode="auto">
          <a:xfrm>
            <a:off x="3779838" y="5659438"/>
            <a:ext cx="296862"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3" name="Oval 37">
            <a:extLst>
              <a:ext uri="{FF2B5EF4-FFF2-40B4-BE49-F238E27FC236}">
                <a16:creationId xmlns:a16="http://schemas.microsoft.com/office/drawing/2014/main" id="{D3C4106C-136F-8DE9-5028-A16BF0339399}"/>
              </a:ext>
            </a:extLst>
          </p:cNvPr>
          <p:cNvSpPr>
            <a:spLocks noChangeArrowheads="1"/>
          </p:cNvSpPr>
          <p:nvPr/>
        </p:nvSpPr>
        <p:spPr bwMode="auto">
          <a:xfrm>
            <a:off x="3024188" y="4795838"/>
            <a:ext cx="350837"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ea typeface="ＭＳ 明朝" panose="02020609040205080304" pitchFamily="17" charset="-128"/>
              </a:rPr>
              <a:t>Ξ</a:t>
            </a:r>
            <a:r>
              <a:rPr lang="en-US" altLang="ja-JP" sz="2800" baseline="30000">
                <a:solidFill>
                  <a:schemeClr val="bg1"/>
                </a:solidFill>
              </a:rPr>
              <a:t>-</a:t>
            </a:r>
            <a:endParaRPr lang="en-US" altLang="ja-JP" sz="2800" baseline="30000">
              <a:solidFill>
                <a:schemeClr val="bg1"/>
              </a:solidFill>
              <a:ea typeface="ＭＳ 明朝" panose="02020609040205080304" pitchFamily="17" charset="-128"/>
            </a:endParaRPr>
          </a:p>
        </p:txBody>
      </p:sp>
      <p:sp>
        <p:nvSpPr>
          <p:cNvPr id="70694" name="Oval 38">
            <a:extLst>
              <a:ext uri="{FF2B5EF4-FFF2-40B4-BE49-F238E27FC236}">
                <a16:creationId xmlns:a16="http://schemas.microsoft.com/office/drawing/2014/main" id="{F6A9D664-5537-D2AD-FF6D-7BD7486A7E25}"/>
              </a:ext>
            </a:extLst>
          </p:cNvPr>
          <p:cNvSpPr>
            <a:spLocks noChangeArrowheads="1"/>
          </p:cNvSpPr>
          <p:nvPr/>
        </p:nvSpPr>
        <p:spPr bwMode="auto">
          <a:xfrm>
            <a:off x="3724275" y="4795838"/>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0695" name="Oval 39">
            <a:extLst>
              <a:ext uri="{FF2B5EF4-FFF2-40B4-BE49-F238E27FC236}">
                <a16:creationId xmlns:a16="http://schemas.microsoft.com/office/drawing/2014/main" id="{7B34E0ED-17CD-80CE-AE93-736E284B743B}"/>
              </a:ext>
            </a:extLst>
          </p:cNvPr>
          <p:cNvSpPr>
            <a:spLocks noChangeArrowheads="1"/>
          </p:cNvSpPr>
          <p:nvPr/>
        </p:nvSpPr>
        <p:spPr bwMode="auto">
          <a:xfrm>
            <a:off x="2914650" y="5443538"/>
            <a:ext cx="620713"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0696" name="Rectangle 40">
            <a:extLst>
              <a:ext uri="{FF2B5EF4-FFF2-40B4-BE49-F238E27FC236}">
                <a16:creationId xmlns:a16="http://schemas.microsoft.com/office/drawing/2014/main" id="{5D2E5E8C-1567-D61C-B0D5-CB353C9415B7}"/>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0697" name="Text Box 41">
            <a:extLst>
              <a:ext uri="{FF2B5EF4-FFF2-40B4-BE49-F238E27FC236}">
                <a16:creationId xmlns:a16="http://schemas.microsoft.com/office/drawing/2014/main" id="{C1E9B1AA-B766-EE49-CF89-5F6E8314D47B}"/>
              </a:ext>
            </a:extLst>
          </p:cNvPr>
          <p:cNvSpPr txBox="1">
            <a:spLocks noChangeArrowheads="1"/>
          </p:cNvSpPr>
          <p:nvPr/>
        </p:nvSpPr>
        <p:spPr bwMode="auto">
          <a:xfrm>
            <a:off x="971550" y="5732463"/>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rPr>
              <a:t>In experiments, </a:t>
            </a:r>
          </a:p>
          <a:p>
            <a:pPr eaLnBrk="1" hangingPunct="1">
              <a:spcBef>
                <a:spcPct val="0"/>
              </a:spcBef>
              <a:buFontTx/>
              <a:buNone/>
            </a:pPr>
            <a:r>
              <a:rPr lang="en-US" altLang="ja-JP" sz="2000">
                <a:solidFill>
                  <a:srgbClr val="CC0000"/>
                </a:solidFill>
              </a:rPr>
              <a:t>we can expect </a:t>
            </a:r>
          </a:p>
          <a:p>
            <a:pPr eaLnBrk="1" hangingPunct="1">
              <a:spcBef>
                <a:spcPct val="0"/>
              </a:spcBef>
              <a:buFontTx/>
              <a:buNone/>
            </a:pPr>
            <a:r>
              <a:rPr lang="en-US" altLang="ja-JP" sz="2000">
                <a:solidFill>
                  <a:srgbClr val="CC0000"/>
                </a:solidFill>
              </a:rPr>
              <a:t>a bound state.</a:t>
            </a:r>
            <a:r>
              <a:rPr lang="en-US" altLang="ja-JP" sz="2000"/>
              <a:t>  </a:t>
            </a:r>
          </a:p>
          <a:p>
            <a:pPr eaLnBrk="1" hangingPunct="1">
              <a:spcBef>
                <a:spcPct val="0"/>
              </a:spcBef>
              <a:buFontTx/>
              <a:buNone/>
            </a:pPr>
            <a:endParaRPr lang="en-US" altLang="ja-JP" sz="2000"/>
          </a:p>
        </p:txBody>
      </p:sp>
      <p:sp>
        <p:nvSpPr>
          <p:cNvPr id="70698" name="Rectangle 42">
            <a:extLst>
              <a:ext uri="{FF2B5EF4-FFF2-40B4-BE49-F238E27FC236}">
                <a16:creationId xmlns:a16="http://schemas.microsoft.com/office/drawing/2014/main" id="{94236846-94CC-453F-F98E-6BEE5C72FE59}"/>
              </a:ext>
            </a:extLst>
          </p:cNvPr>
          <p:cNvSpPr>
            <a:spLocks noChangeArrowheads="1"/>
          </p:cNvSpPr>
          <p:nvPr/>
        </p:nvSpPr>
        <p:spPr bwMode="auto">
          <a:xfrm>
            <a:off x="1979613" y="0"/>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0699" name="Text Box 43">
            <a:extLst>
              <a:ext uri="{FF2B5EF4-FFF2-40B4-BE49-F238E27FC236}">
                <a16:creationId xmlns:a16="http://schemas.microsoft.com/office/drawing/2014/main" id="{AAE055BA-40F4-79C4-D9C9-3A8589EF6AF3}"/>
              </a:ext>
            </a:extLst>
          </p:cNvPr>
          <p:cNvSpPr txBox="1">
            <a:spLocks noChangeArrowheads="1"/>
          </p:cNvSpPr>
          <p:nvPr/>
        </p:nvSpPr>
        <p:spPr bwMode="auto">
          <a:xfrm>
            <a:off x="5543550" y="0"/>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sp>
        <p:nvSpPr>
          <p:cNvPr id="70700" name="Text Box 44">
            <a:extLst>
              <a:ext uri="{FF2B5EF4-FFF2-40B4-BE49-F238E27FC236}">
                <a16:creationId xmlns:a16="http://schemas.microsoft.com/office/drawing/2014/main" id="{C2C7F5BB-2F60-FC7B-C5B2-FA424ED81DF9}"/>
              </a:ext>
            </a:extLst>
          </p:cNvPr>
          <p:cNvSpPr txBox="1">
            <a:spLocks noChangeArrowheads="1"/>
          </p:cNvSpPr>
          <p:nvPr/>
        </p:nvSpPr>
        <p:spPr bwMode="auto">
          <a:xfrm>
            <a:off x="5437188" y="260350"/>
            <a:ext cx="373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0701" name="Text Box 45">
            <a:extLst>
              <a:ext uri="{FF2B5EF4-FFF2-40B4-BE49-F238E27FC236}">
                <a16:creationId xmlns:a16="http://schemas.microsoft.com/office/drawing/2014/main" id="{EFB58803-44E9-C727-7B03-4C71865CEAA1}"/>
              </a:ext>
            </a:extLst>
          </p:cNvPr>
          <p:cNvSpPr txBox="1">
            <a:spLocks noChangeArrowheads="1"/>
          </p:cNvSpPr>
          <p:nvPr/>
        </p:nvSpPr>
        <p:spPr bwMode="auto">
          <a:xfrm>
            <a:off x="4524375" y="5013325"/>
            <a:ext cx="2863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  </a:t>
            </a:r>
          </a:p>
        </p:txBody>
      </p:sp>
      <p:sp>
        <p:nvSpPr>
          <p:cNvPr id="70702" name="Text Box 46">
            <a:extLst>
              <a:ext uri="{FF2B5EF4-FFF2-40B4-BE49-F238E27FC236}">
                <a16:creationId xmlns:a16="http://schemas.microsoft.com/office/drawing/2014/main" id="{B60FF854-EDC5-A981-BD21-A935DE264EC4}"/>
              </a:ext>
            </a:extLst>
          </p:cNvPr>
          <p:cNvSpPr txBox="1">
            <a:spLocks noChangeArrowheads="1"/>
          </p:cNvSpPr>
          <p:nvPr/>
        </p:nvSpPr>
        <p:spPr bwMode="auto">
          <a:xfrm>
            <a:off x="4356100" y="6076950"/>
            <a:ext cx="4573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However, decay width is dependent on</a:t>
            </a:r>
          </a:p>
          <a:p>
            <a:pPr eaLnBrk="1" hangingPunct="1">
              <a:spcBef>
                <a:spcPct val="0"/>
              </a:spcBef>
              <a:buFontTx/>
              <a:buNone/>
            </a:pPr>
            <a:r>
              <a:rPr lang="en-US" altLang="ja-JP" sz="2000"/>
              <a:t>on employed  </a:t>
            </a:r>
            <a:r>
              <a:rPr lang="en-US" altLang="ja-JP" sz="2000">
                <a:ea typeface="ＭＳ 明朝" panose="02020609040205080304" pitchFamily="17" charset="-128"/>
              </a:rPr>
              <a:t>Ξ</a:t>
            </a:r>
            <a:r>
              <a:rPr lang="en-US" altLang="ja-JP" sz="2000"/>
              <a:t>N potential</a:t>
            </a:r>
          </a:p>
        </p:txBody>
      </p:sp>
      <p:grpSp>
        <p:nvGrpSpPr>
          <p:cNvPr id="2" name="Group 11">
            <a:extLst>
              <a:ext uri="{FF2B5EF4-FFF2-40B4-BE49-F238E27FC236}">
                <a16:creationId xmlns:a16="http://schemas.microsoft.com/office/drawing/2014/main" id="{7C09CCE2-D139-43E4-D38B-016AFA8EDB34}"/>
              </a:ext>
            </a:extLst>
          </p:cNvPr>
          <p:cNvGrpSpPr>
            <a:grpSpLocks/>
          </p:cNvGrpSpPr>
          <p:nvPr/>
        </p:nvGrpSpPr>
        <p:grpSpPr bwMode="auto">
          <a:xfrm>
            <a:off x="1044575" y="3435350"/>
            <a:ext cx="2735263" cy="1751013"/>
            <a:chOff x="-386" y="2523"/>
            <a:chExt cx="3095" cy="1587"/>
          </a:xfrm>
        </p:grpSpPr>
        <p:sp>
          <p:nvSpPr>
            <p:cNvPr id="70727" name="Line 12">
              <a:extLst>
                <a:ext uri="{FF2B5EF4-FFF2-40B4-BE49-F238E27FC236}">
                  <a16:creationId xmlns:a16="http://schemas.microsoft.com/office/drawing/2014/main" id="{1798AAAF-0203-A1B2-D4E7-5FC269469669}"/>
                </a:ext>
              </a:extLst>
            </p:cNvPr>
            <p:cNvSpPr>
              <a:spLocks noChangeShapeType="1"/>
            </p:cNvSpPr>
            <p:nvPr/>
          </p:nvSpPr>
          <p:spPr bwMode="auto">
            <a:xfrm>
              <a:off x="-386" y="3339"/>
              <a:ext cx="1542" cy="0"/>
            </a:xfrm>
            <a:prstGeom prst="line">
              <a:avLst/>
            </a:prstGeom>
            <a:noFill/>
            <a:ln w="2540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8" name="Line 13">
              <a:extLst>
                <a:ext uri="{FF2B5EF4-FFF2-40B4-BE49-F238E27FC236}">
                  <a16:creationId xmlns:a16="http://schemas.microsoft.com/office/drawing/2014/main" id="{DCC676ED-4AB7-77F7-2DD2-C34B8B060A67}"/>
                </a:ext>
              </a:extLst>
            </p:cNvPr>
            <p:cNvSpPr>
              <a:spLocks noChangeShapeType="1"/>
            </p:cNvSpPr>
            <p:nvPr/>
          </p:nvSpPr>
          <p:spPr bwMode="auto">
            <a:xfrm>
              <a:off x="295" y="2523"/>
              <a:ext cx="0"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0729" name="Text Box 14">
              <a:extLst>
                <a:ext uri="{FF2B5EF4-FFF2-40B4-BE49-F238E27FC236}">
                  <a16:creationId xmlns:a16="http://schemas.microsoft.com/office/drawing/2014/main" id="{9C5C6D26-28BB-4173-2F90-CA5C15F8EA8C}"/>
                </a:ext>
              </a:extLst>
            </p:cNvPr>
            <p:cNvSpPr txBox="1">
              <a:spLocks noChangeArrowheads="1"/>
            </p:cNvSpPr>
            <p:nvPr/>
          </p:nvSpPr>
          <p:spPr bwMode="auto">
            <a:xfrm>
              <a:off x="465" y="3124"/>
              <a:ext cx="224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Γ=2.64MeV</a:t>
              </a:r>
            </a:p>
          </p:txBody>
        </p:sp>
      </p:grpSp>
      <p:grpSp>
        <p:nvGrpSpPr>
          <p:cNvPr id="3" name="Group 11">
            <a:extLst>
              <a:ext uri="{FF2B5EF4-FFF2-40B4-BE49-F238E27FC236}">
                <a16:creationId xmlns:a16="http://schemas.microsoft.com/office/drawing/2014/main" id="{8E7B4687-566C-A059-CF35-5217CA42AA22}"/>
              </a:ext>
            </a:extLst>
          </p:cNvPr>
          <p:cNvGrpSpPr>
            <a:grpSpLocks/>
          </p:cNvGrpSpPr>
          <p:nvPr/>
        </p:nvGrpSpPr>
        <p:grpSpPr bwMode="auto">
          <a:xfrm>
            <a:off x="4067175" y="3860800"/>
            <a:ext cx="2541588" cy="461963"/>
            <a:chOff x="1519" y="2886"/>
            <a:chExt cx="2135" cy="291"/>
          </a:xfrm>
        </p:grpSpPr>
        <p:sp>
          <p:nvSpPr>
            <p:cNvPr id="70725" name="Line 12">
              <a:extLst>
                <a:ext uri="{FF2B5EF4-FFF2-40B4-BE49-F238E27FC236}">
                  <a16:creationId xmlns:a16="http://schemas.microsoft.com/office/drawing/2014/main" id="{B2F42E47-D91A-5244-038E-762BE9CF1AF8}"/>
                </a:ext>
              </a:extLst>
            </p:cNvPr>
            <p:cNvSpPr>
              <a:spLocks noChangeShapeType="1"/>
            </p:cNvSpPr>
            <p:nvPr/>
          </p:nvSpPr>
          <p:spPr bwMode="auto">
            <a:xfrm>
              <a:off x="1519" y="3022"/>
              <a:ext cx="1226"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6" name="Text Box 13">
              <a:extLst>
                <a:ext uri="{FF2B5EF4-FFF2-40B4-BE49-F238E27FC236}">
                  <a16:creationId xmlns:a16="http://schemas.microsoft.com/office/drawing/2014/main" id="{6A043A37-A8DA-5821-5D8E-EB2947F45353}"/>
                </a:ext>
              </a:extLst>
            </p:cNvPr>
            <p:cNvSpPr txBox="1">
              <a:spLocks noChangeArrowheads="1"/>
            </p:cNvSpPr>
            <p:nvPr/>
          </p:nvSpPr>
          <p:spPr bwMode="auto">
            <a:xfrm>
              <a:off x="1519" y="2886"/>
              <a:ext cx="21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Γ=0.27MeV</a:t>
              </a:r>
            </a:p>
          </p:txBody>
        </p:sp>
      </p:grpSp>
      <p:sp>
        <p:nvSpPr>
          <p:cNvPr id="70705" name="Text Box 11">
            <a:extLst>
              <a:ext uri="{FF2B5EF4-FFF2-40B4-BE49-F238E27FC236}">
                <a16:creationId xmlns:a16="http://schemas.microsoft.com/office/drawing/2014/main" id="{258639D3-12BB-69FB-B9F8-21E80A9A746B}"/>
              </a:ext>
            </a:extLst>
          </p:cNvPr>
          <p:cNvSpPr txBox="1">
            <a:spLocks noChangeArrowheads="1"/>
          </p:cNvSpPr>
          <p:nvPr/>
        </p:nvSpPr>
        <p:spPr bwMode="auto">
          <a:xfrm>
            <a:off x="7759700" y="1268413"/>
            <a:ext cx="784225" cy="4619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solidFill>
                  <a:schemeClr val="accent2"/>
                </a:solidFill>
              </a:rPr>
              <a:t>HAL</a:t>
            </a:r>
          </a:p>
        </p:txBody>
      </p:sp>
      <p:sp>
        <p:nvSpPr>
          <p:cNvPr id="70706" name="Text Box 16">
            <a:extLst>
              <a:ext uri="{FF2B5EF4-FFF2-40B4-BE49-F238E27FC236}">
                <a16:creationId xmlns:a16="http://schemas.microsoft.com/office/drawing/2014/main" id="{2743BAC2-8FE3-5F10-C1CE-5C45B1B6D403}"/>
              </a:ext>
            </a:extLst>
          </p:cNvPr>
          <p:cNvSpPr txBox="1">
            <a:spLocks noChangeArrowheads="1"/>
          </p:cNvSpPr>
          <p:nvPr/>
        </p:nvSpPr>
        <p:spPr bwMode="auto">
          <a:xfrm>
            <a:off x="7812088" y="20605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n + n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07" name="Text Box 17">
            <a:extLst>
              <a:ext uri="{FF2B5EF4-FFF2-40B4-BE49-F238E27FC236}">
                <a16:creationId xmlns:a16="http://schemas.microsoft.com/office/drawing/2014/main" id="{70D2F57F-1C19-9AED-9F16-5DDB33AB826F}"/>
              </a:ext>
            </a:extLst>
          </p:cNvPr>
          <p:cNvSpPr txBox="1">
            <a:spLocks noChangeArrowheads="1"/>
          </p:cNvSpPr>
          <p:nvPr/>
        </p:nvSpPr>
        <p:spPr bwMode="auto">
          <a:xfrm>
            <a:off x="7092950" y="3429000"/>
            <a:ext cx="180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 n</a:t>
            </a:r>
          </a:p>
        </p:txBody>
      </p:sp>
      <p:sp>
        <p:nvSpPr>
          <p:cNvPr id="70708" name="Line 18">
            <a:extLst>
              <a:ext uri="{FF2B5EF4-FFF2-40B4-BE49-F238E27FC236}">
                <a16:creationId xmlns:a16="http://schemas.microsoft.com/office/drawing/2014/main" id="{3859A20A-D2B1-8EA3-DCF0-1EC7C55EA622}"/>
              </a:ext>
            </a:extLst>
          </p:cNvPr>
          <p:cNvSpPr>
            <a:spLocks noChangeShapeType="1"/>
          </p:cNvSpPr>
          <p:nvPr/>
        </p:nvSpPr>
        <p:spPr bwMode="auto">
          <a:xfrm>
            <a:off x="7218363" y="3211513"/>
            <a:ext cx="1944687"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09" name="Text Box 19">
            <a:extLst>
              <a:ext uri="{FF2B5EF4-FFF2-40B4-BE49-F238E27FC236}">
                <a16:creationId xmlns:a16="http://schemas.microsoft.com/office/drawing/2014/main" id="{90010461-219E-E09E-88A4-410C5CC05472}"/>
              </a:ext>
            </a:extLst>
          </p:cNvPr>
          <p:cNvSpPr txBox="1">
            <a:spLocks noChangeArrowheads="1"/>
          </p:cNvSpPr>
          <p:nvPr/>
        </p:nvSpPr>
        <p:spPr bwMode="auto">
          <a:xfrm>
            <a:off x="8027988" y="2708275"/>
            <a:ext cx="1350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000"/>
              <a:t>He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0710" name="Text Box 20">
            <a:extLst>
              <a:ext uri="{FF2B5EF4-FFF2-40B4-BE49-F238E27FC236}">
                <a16:creationId xmlns:a16="http://schemas.microsoft.com/office/drawing/2014/main" id="{FD6C804F-7EFC-A34A-9344-3626B86D9A16}"/>
              </a:ext>
            </a:extLst>
          </p:cNvPr>
          <p:cNvSpPr txBox="1">
            <a:spLocks noChangeArrowheads="1"/>
          </p:cNvSpPr>
          <p:nvPr/>
        </p:nvSpPr>
        <p:spPr bwMode="auto">
          <a:xfrm>
            <a:off x="6588125" y="3213100"/>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0711" name="Line 21">
            <a:extLst>
              <a:ext uri="{FF2B5EF4-FFF2-40B4-BE49-F238E27FC236}">
                <a16:creationId xmlns:a16="http://schemas.microsoft.com/office/drawing/2014/main" id="{C9960498-C8C0-4445-070E-EE652CE04AEF}"/>
              </a:ext>
            </a:extLst>
          </p:cNvPr>
          <p:cNvSpPr>
            <a:spLocks noChangeShapeType="1"/>
          </p:cNvSpPr>
          <p:nvPr/>
        </p:nvSpPr>
        <p:spPr bwMode="auto">
          <a:xfrm>
            <a:off x="6623050" y="4365625"/>
            <a:ext cx="12969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2" name="Text Box 22">
            <a:extLst>
              <a:ext uri="{FF2B5EF4-FFF2-40B4-BE49-F238E27FC236}">
                <a16:creationId xmlns:a16="http://schemas.microsoft.com/office/drawing/2014/main" id="{BFEDEB00-375A-7C5F-704B-49AF9B1D457F}"/>
              </a:ext>
            </a:extLst>
          </p:cNvPr>
          <p:cNvSpPr txBox="1">
            <a:spLocks noChangeArrowheads="1"/>
          </p:cNvSpPr>
          <p:nvPr/>
        </p:nvSpPr>
        <p:spPr bwMode="auto">
          <a:xfrm>
            <a:off x="5867400" y="4149725"/>
            <a:ext cx="95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-2.80</a:t>
            </a:r>
            <a:r>
              <a:rPr lang="en-US" altLang="ja-JP" sz="2000"/>
              <a:t> </a:t>
            </a:r>
          </a:p>
        </p:txBody>
      </p:sp>
      <p:sp>
        <p:nvSpPr>
          <p:cNvPr id="70713" name="Text Box 23">
            <a:extLst>
              <a:ext uri="{FF2B5EF4-FFF2-40B4-BE49-F238E27FC236}">
                <a16:creationId xmlns:a16="http://schemas.microsoft.com/office/drawing/2014/main" id="{D3F179B1-3B69-8347-C78F-AEF935E51399}"/>
              </a:ext>
            </a:extLst>
          </p:cNvPr>
          <p:cNvSpPr txBox="1">
            <a:spLocks noChangeArrowheads="1"/>
          </p:cNvSpPr>
          <p:nvPr/>
        </p:nvSpPr>
        <p:spPr bwMode="auto">
          <a:xfrm>
            <a:off x="8351838" y="4149725"/>
            <a:ext cx="77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1/2</a:t>
            </a:r>
            <a:r>
              <a:rPr lang="en-US" altLang="ja-JP" baseline="30000"/>
              <a:t>+</a:t>
            </a:r>
          </a:p>
        </p:txBody>
      </p:sp>
      <p:sp>
        <p:nvSpPr>
          <p:cNvPr id="70714" name="Line 24">
            <a:extLst>
              <a:ext uri="{FF2B5EF4-FFF2-40B4-BE49-F238E27FC236}">
                <a16:creationId xmlns:a16="http://schemas.microsoft.com/office/drawing/2014/main" id="{6D43AB8F-F057-F7DC-2DFE-08B57361A7AC}"/>
              </a:ext>
            </a:extLst>
          </p:cNvPr>
          <p:cNvSpPr>
            <a:spLocks noChangeShapeType="1"/>
          </p:cNvSpPr>
          <p:nvPr/>
        </p:nvSpPr>
        <p:spPr bwMode="auto">
          <a:xfrm>
            <a:off x="7253288" y="3357563"/>
            <a:ext cx="1890712"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5" name="Line 25">
            <a:extLst>
              <a:ext uri="{FF2B5EF4-FFF2-40B4-BE49-F238E27FC236}">
                <a16:creationId xmlns:a16="http://schemas.microsoft.com/office/drawing/2014/main" id="{4F367411-8873-2112-0481-478587BEE642}"/>
              </a:ext>
            </a:extLst>
          </p:cNvPr>
          <p:cNvSpPr>
            <a:spLocks noChangeShapeType="1"/>
          </p:cNvSpPr>
          <p:nvPr/>
        </p:nvSpPr>
        <p:spPr bwMode="auto">
          <a:xfrm>
            <a:off x="7218363" y="2492375"/>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6" name="Text Box 26">
            <a:extLst>
              <a:ext uri="{FF2B5EF4-FFF2-40B4-BE49-F238E27FC236}">
                <a16:creationId xmlns:a16="http://schemas.microsoft.com/office/drawing/2014/main" id="{78B6493E-8C06-BA7F-20DB-C7B407B7034D}"/>
              </a:ext>
            </a:extLst>
          </p:cNvPr>
          <p:cNvSpPr txBox="1">
            <a:spLocks noChangeArrowheads="1"/>
          </p:cNvSpPr>
          <p:nvPr/>
        </p:nvSpPr>
        <p:spPr bwMode="auto">
          <a:xfrm>
            <a:off x="6588125" y="29241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0.04</a:t>
            </a:r>
          </a:p>
        </p:txBody>
      </p:sp>
      <p:sp>
        <p:nvSpPr>
          <p:cNvPr id="70717" name="Text Box 27">
            <a:extLst>
              <a:ext uri="{FF2B5EF4-FFF2-40B4-BE49-F238E27FC236}">
                <a16:creationId xmlns:a16="http://schemas.microsoft.com/office/drawing/2014/main" id="{9CA01355-01DD-F2E4-679E-346688E0DBE5}"/>
              </a:ext>
            </a:extLst>
          </p:cNvPr>
          <p:cNvSpPr txBox="1">
            <a:spLocks noChangeArrowheads="1"/>
          </p:cNvSpPr>
          <p:nvPr/>
        </p:nvSpPr>
        <p:spPr bwMode="auto">
          <a:xfrm>
            <a:off x="6570663" y="220345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1.00</a:t>
            </a:r>
          </a:p>
        </p:txBody>
      </p:sp>
      <p:sp>
        <p:nvSpPr>
          <p:cNvPr id="70718" name="Line 29">
            <a:extLst>
              <a:ext uri="{FF2B5EF4-FFF2-40B4-BE49-F238E27FC236}">
                <a16:creationId xmlns:a16="http://schemas.microsoft.com/office/drawing/2014/main" id="{4482ACCF-98C3-0842-5CC6-A30A6BF59FC1}"/>
              </a:ext>
            </a:extLst>
          </p:cNvPr>
          <p:cNvSpPr>
            <a:spLocks noChangeShapeType="1"/>
          </p:cNvSpPr>
          <p:nvPr/>
        </p:nvSpPr>
        <p:spPr bwMode="auto">
          <a:xfrm>
            <a:off x="5707063" y="3211513"/>
            <a:ext cx="809625"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19" name="Rectangle 30">
            <a:extLst>
              <a:ext uri="{FF2B5EF4-FFF2-40B4-BE49-F238E27FC236}">
                <a16:creationId xmlns:a16="http://schemas.microsoft.com/office/drawing/2014/main" id="{B02B1B6E-55FE-2B67-EFD3-97756073A64F}"/>
              </a:ext>
            </a:extLst>
          </p:cNvPr>
          <p:cNvSpPr>
            <a:spLocks noChangeArrowheads="1"/>
          </p:cNvSpPr>
          <p:nvPr/>
        </p:nvSpPr>
        <p:spPr bwMode="auto">
          <a:xfrm>
            <a:off x="6570663" y="1771650"/>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0720" name="Text Box 33">
            <a:extLst>
              <a:ext uri="{FF2B5EF4-FFF2-40B4-BE49-F238E27FC236}">
                <a16:creationId xmlns:a16="http://schemas.microsoft.com/office/drawing/2014/main" id="{B1512C6C-1F30-2FD4-867F-E85B9CE59CF7}"/>
              </a:ext>
            </a:extLst>
          </p:cNvPr>
          <p:cNvSpPr txBox="1">
            <a:spLocks noChangeArrowheads="1"/>
          </p:cNvSpPr>
          <p:nvPr/>
        </p:nvSpPr>
        <p:spPr bwMode="auto">
          <a:xfrm>
            <a:off x="7637463" y="45577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7</a:t>
            </a:r>
            <a:r>
              <a:rPr lang="en-US" altLang="ja-JP" sz="2800"/>
              <a:t>H</a:t>
            </a:r>
          </a:p>
        </p:txBody>
      </p:sp>
      <p:grpSp>
        <p:nvGrpSpPr>
          <p:cNvPr id="4" name="Group 11">
            <a:extLst>
              <a:ext uri="{FF2B5EF4-FFF2-40B4-BE49-F238E27FC236}">
                <a16:creationId xmlns:a16="http://schemas.microsoft.com/office/drawing/2014/main" id="{3FEAC771-D1BA-7A89-8D7B-C1C7458C1E4D}"/>
              </a:ext>
            </a:extLst>
          </p:cNvPr>
          <p:cNvGrpSpPr>
            <a:grpSpLocks/>
          </p:cNvGrpSpPr>
          <p:nvPr/>
        </p:nvGrpSpPr>
        <p:grpSpPr bwMode="auto">
          <a:xfrm>
            <a:off x="6602413" y="4100513"/>
            <a:ext cx="2541587" cy="461962"/>
            <a:chOff x="1519" y="2886"/>
            <a:chExt cx="2135" cy="291"/>
          </a:xfrm>
        </p:grpSpPr>
        <p:sp>
          <p:nvSpPr>
            <p:cNvPr id="70723" name="Line 12">
              <a:extLst>
                <a:ext uri="{FF2B5EF4-FFF2-40B4-BE49-F238E27FC236}">
                  <a16:creationId xmlns:a16="http://schemas.microsoft.com/office/drawing/2014/main" id="{B6DD07B3-D089-ABD4-5288-38B757B28A01}"/>
                </a:ext>
              </a:extLst>
            </p:cNvPr>
            <p:cNvSpPr>
              <a:spLocks noChangeShapeType="1"/>
            </p:cNvSpPr>
            <p:nvPr/>
          </p:nvSpPr>
          <p:spPr bwMode="auto">
            <a:xfrm>
              <a:off x="1519" y="3022"/>
              <a:ext cx="1226" cy="0"/>
            </a:xfrm>
            <a:prstGeom prst="line">
              <a:avLst/>
            </a:prstGeom>
            <a:noFill/>
            <a:ln w="3810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4" name="Text Box 13">
              <a:extLst>
                <a:ext uri="{FF2B5EF4-FFF2-40B4-BE49-F238E27FC236}">
                  <a16:creationId xmlns:a16="http://schemas.microsoft.com/office/drawing/2014/main" id="{DC7731CE-FE04-3CF4-0F3C-185922D18903}"/>
                </a:ext>
              </a:extLst>
            </p:cNvPr>
            <p:cNvSpPr txBox="1">
              <a:spLocks noChangeArrowheads="1"/>
            </p:cNvSpPr>
            <p:nvPr/>
          </p:nvSpPr>
          <p:spPr bwMode="auto">
            <a:xfrm>
              <a:off x="1519" y="2886"/>
              <a:ext cx="21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Γ=0.03 MeV</a:t>
              </a:r>
            </a:p>
          </p:txBody>
        </p:sp>
      </p:grpSp>
      <p:sp>
        <p:nvSpPr>
          <p:cNvPr id="70722" name="Text Box 34">
            <a:extLst>
              <a:ext uri="{FF2B5EF4-FFF2-40B4-BE49-F238E27FC236}">
                <a16:creationId xmlns:a16="http://schemas.microsoft.com/office/drawing/2014/main" id="{685E9EB9-CAC2-E6EE-B8B3-F79075091978}"/>
              </a:ext>
            </a:extLst>
          </p:cNvPr>
          <p:cNvSpPr txBox="1">
            <a:spLocks noChangeArrowheads="1"/>
          </p:cNvSpPr>
          <p:nvPr/>
        </p:nvSpPr>
        <p:spPr bwMode="auto">
          <a:xfrm>
            <a:off x="7524750" y="4797425"/>
            <a:ext cx="36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1800" b="1" baseline="30000">
                <a:ea typeface="ＭＳ 明朝" panose="02020609040205080304" pitchFamily="17" charset="-128"/>
              </a:rPr>
              <a:t>-</a:t>
            </a:r>
            <a:endParaRPr lang="en-US" altLang="ja-JP" sz="2400" b="1" baseline="30000">
              <a:ea typeface="ＭＳ 明朝" panose="02020609040205080304" pitchFamily="17" charset="-128"/>
            </a:endParaRPr>
          </a:p>
          <a:p>
            <a:pPr eaLnBrk="1" hangingPunct="1">
              <a:spcBef>
                <a:spcPct val="0"/>
              </a:spcBef>
              <a:buFontTx/>
              <a:buNone/>
            </a:pPr>
            <a:endParaRPr lang="en-US" altLang="ja-JP" sz="2000" b="1" baseline="30000"/>
          </a:p>
        </p:txBody>
      </p:sp>
    </p:spTree>
    <p:extLst>
      <p:ext uri="{BB962C8B-B14F-4D97-AF65-F5344CB8AC3E}">
        <p14:creationId xmlns:p14="http://schemas.microsoft.com/office/powerpoint/2010/main" val="142139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a:extLst>
              <a:ext uri="{FF2B5EF4-FFF2-40B4-BE49-F238E27FC236}">
                <a16:creationId xmlns:a16="http://schemas.microsoft.com/office/drawing/2014/main" id="{FE323FDF-4012-5430-37A1-0825BBFD8424}"/>
              </a:ext>
            </a:extLst>
          </p:cNvPr>
          <p:cNvSpPr/>
          <p:nvPr/>
        </p:nvSpPr>
        <p:spPr>
          <a:xfrm>
            <a:off x="1474788" y="549275"/>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9" name="円/楕円 38">
            <a:extLst>
              <a:ext uri="{FF2B5EF4-FFF2-40B4-BE49-F238E27FC236}">
                <a16:creationId xmlns:a16="http://schemas.microsoft.com/office/drawing/2014/main" id="{779A52B4-FEC6-C7EE-DE44-64EB4A30A637}"/>
              </a:ext>
            </a:extLst>
          </p:cNvPr>
          <p:cNvSpPr/>
          <p:nvPr/>
        </p:nvSpPr>
        <p:spPr>
          <a:xfrm>
            <a:off x="322263" y="476250"/>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sp>
        <p:nvSpPr>
          <p:cNvPr id="32772" name="テキスト ボックス 29">
            <a:extLst>
              <a:ext uri="{FF2B5EF4-FFF2-40B4-BE49-F238E27FC236}">
                <a16:creationId xmlns:a16="http://schemas.microsoft.com/office/drawing/2014/main" id="{3B7A62C2-7A43-81F4-C3AC-502903F9FE7D}"/>
              </a:ext>
            </a:extLst>
          </p:cNvPr>
          <p:cNvSpPr txBox="1">
            <a:spLocks noChangeArrowheads="1"/>
          </p:cNvSpPr>
          <p:nvPr/>
        </p:nvSpPr>
        <p:spPr bwMode="auto">
          <a:xfrm>
            <a:off x="2195513" y="620713"/>
            <a:ext cx="188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 S=0 or S=1</a:t>
            </a:r>
            <a:endParaRPr lang="ja-JP" altLang="en-US" sz="1800"/>
          </a:p>
        </p:txBody>
      </p:sp>
      <p:sp>
        <p:nvSpPr>
          <p:cNvPr id="44" name="円/楕円 43">
            <a:extLst>
              <a:ext uri="{FF2B5EF4-FFF2-40B4-BE49-F238E27FC236}">
                <a16:creationId xmlns:a16="http://schemas.microsoft.com/office/drawing/2014/main" id="{E988F2C8-CD68-E145-18C7-D19758275B90}"/>
              </a:ext>
            </a:extLst>
          </p:cNvPr>
          <p:cNvSpPr/>
          <p:nvPr/>
        </p:nvSpPr>
        <p:spPr>
          <a:xfrm>
            <a:off x="682625" y="1628775"/>
            <a:ext cx="1008063" cy="10080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2774" name="テキスト ボックス 44">
            <a:extLst>
              <a:ext uri="{FF2B5EF4-FFF2-40B4-BE49-F238E27FC236}">
                <a16:creationId xmlns:a16="http://schemas.microsoft.com/office/drawing/2014/main" id="{89BBACAE-A220-5396-A7C4-42533F24F68C}"/>
              </a:ext>
            </a:extLst>
          </p:cNvPr>
          <p:cNvSpPr txBox="1">
            <a:spLocks noChangeArrowheads="1"/>
          </p:cNvSpPr>
          <p:nvPr/>
        </p:nvSpPr>
        <p:spPr bwMode="auto">
          <a:xfrm>
            <a:off x="2555875" y="2708275"/>
            <a:ext cx="5516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We can add a α or two α</a:t>
            </a:r>
            <a:r>
              <a:rPr lang="en-US" altLang="ja-JP" sz="2000" baseline="-25000"/>
              <a:t>s</a:t>
            </a:r>
            <a:r>
              <a:rPr lang="en-US" altLang="ja-JP" sz="2000"/>
              <a:t>.</a:t>
            </a:r>
          </a:p>
          <a:p>
            <a:pPr>
              <a:spcBef>
                <a:spcPct val="0"/>
              </a:spcBef>
              <a:buFontTx/>
              <a:buNone/>
            </a:pPr>
            <a:r>
              <a:rPr lang="en-US" altLang="ja-JP" sz="2000"/>
              <a:t>Due to the attraction of αΞ and αN interactions,</a:t>
            </a:r>
          </a:p>
          <a:p>
            <a:pPr>
              <a:spcBef>
                <a:spcPct val="0"/>
              </a:spcBef>
              <a:buFontTx/>
              <a:buNone/>
            </a:pPr>
            <a:r>
              <a:rPr lang="en-US" altLang="ja-JP" sz="2000"/>
              <a:t>ΞN system might have bound system.</a:t>
            </a:r>
            <a:endParaRPr lang="ja-JP" altLang="en-US" sz="2000"/>
          </a:p>
        </p:txBody>
      </p:sp>
      <p:sp>
        <p:nvSpPr>
          <p:cNvPr id="23" name="円/楕円 22">
            <a:extLst>
              <a:ext uri="{FF2B5EF4-FFF2-40B4-BE49-F238E27FC236}">
                <a16:creationId xmlns:a16="http://schemas.microsoft.com/office/drawing/2014/main" id="{7F69BAE3-1E47-5A08-527A-4D49F37DF74A}"/>
              </a:ext>
            </a:extLst>
          </p:cNvPr>
          <p:cNvSpPr/>
          <p:nvPr/>
        </p:nvSpPr>
        <p:spPr>
          <a:xfrm>
            <a:off x="7164388" y="1125538"/>
            <a:ext cx="1008062"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4" name="円/楕円 23">
            <a:extLst>
              <a:ext uri="{FF2B5EF4-FFF2-40B4-BE49-F238E27FC236}">
                <a16:creationId xmlns:a16="http://schemas.microsoft.com/office/drawing/2014/main" id="{25CA7965-2657-0841-443F-7C7F268BE36F}"/>
              </a:ext>
            </a:extLst>
          </p:cNvPr>
          <p:cNvSpPr/>
          <p:nvPr/>
        </p:nvSpPr>
        <p:spPr>
          <a:xfrm>
            <a:off x="5724525" y="1268413"/>
            <a:ext cx="1008063"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5" name="円/楕円 24">
            <a:extLst>
              <a:ext uri="{FF2B5EF4-FFF2-40B4-BE49-F238E27FC236}">
                <a16:creationId xmlns:a16="http://schemas.microsoft.com/office/drawing/2014/main" id="{AAAFC432-EA87-52C1-3925-F98B0659F09D}"/>
              </a:ext>
            </a:extLst>
          </p:cNvPr>
          <p:cNvSpPr/>
          <p:nvPr/>
        </p:nvSpPr>
        <p:spPr>
          <a:xfrm>
            <a:off x="7164388" y="333375"/>
            <a:ext cx="576262"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6" name="円/楕円 25">
            <a:extLst>
              <a:ext uri="{FF2B5EF4-FFF2-40B4-BE49-F238E27FC236}">
                <a16:creationId xmlns:a16="http://schemas.microsoft.com/office/drawing/2014/main" id="{3A5A64F8-11F1-E234-529B-3FF677F2D098}"/>
              </a:ext>
            </a:extLst>
          </p:cNvPr>
          <p:cNvSpPr/>
          <p:nvPr/>
        </p:nvSpPr>
        <p:spPr>
          <a:xfrm>
            <a:off x="5940425" y="404813"/>
            <a:ext cx="619125" cy="6492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sp>
        <p:nvSpPr>
          <p:cNvPr id="27" name="円/楕円 26">
            <a:extLst>
              <a:ext uri="{FF2B5EF4-FFF2-40B4-BE49-F238E27FC236}">
                <a16:creationId xmlns:a16="http://schemas.microsoft.com/office/drawing/2014/main" id="{654C0B57-82E7-6083-02EF-C3D0AF539EE5}"/>
              </a:ext>
            </a:extLst>
          </p:cNvPr>
          <p:cNvSpPr/>
          <p:nvPr/>
        </p:nvSpPr>
        <p:spPr>
          <a:xfrm>
            <a:off x="0" y="0"/>
            <a:ext cx="2339975" cy="2736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7DFA8C-7F11-1E68-54F0-396419E9EFF0}"/>
              </a:ext>
            </a:extLst>
          </p:cNvPr>
          <p:cNvPicPr>
            <a:picLocks noChangeAspect="1"/>
          </p:cNvPicPr>
          <p:nvPr/>
        </p:nvPicPr>
        <p:blipFill>
          <a:blip r:embed="rId2"/>
          <a:stretch>
            <a:fillRect/>
          </a:stretch>
        </p:blipFill>
        <p:spPr>
          <a:xfrm>
            <a:off x="1344058" y="260648"/>
            <a:ext cx="6455884" cy="2396169"/>
          </a:xfrm>
          <a:prstGeom prst="rect">
            <a:avLst/>
          </a:prstGeom>
        </p:spPr>
      </p:pic>
      <p:sp>
        <p:nvSpPr>
          <p:cNvPr id="6" name="円/楕円 15">
            <a:extLst>
              <a:ext uri="{FF2B5EF4-FFF2-40B4-BE49-F238E27FC236}">
                <a16:creationId xmlns:a16="http://schemas.microsoft.com/office/drawing/2014/main" id="{31C668A8-988B-3983-B353-5152F90EA1A3}"/>
              </a:ext>
            </a:extLst>
          </p:cNvPr>
          <p:cNvSpPr/>
          <p:nvPr/>
        </p:nvSpPr>
        <p:spPr bwMode="auto">
          <a:xfrm>
            <a:off x="1344058" y="3222490"/>
            <a:ext cx="1931988" cy="19573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16">
            <a:extLst>
              <a:ext uri="{FF2B5EF4-FFF2-40B4-BE49-F238E27FC236}">
                <a16:creationId xmlns:a16="http://schemas.microsoft.com/office/drawing/2014/main" id="{F0123853-BE41-75DC-B0A7-E2FAD2D069C0}"/>
              </a:ext>
            </a:extLst>
          </p:cNvPr>
          <p:cNvSpPr/>
          <p:nvPr/>
        </p:nvSpPr>
        <p:spPr bwMode="auto">
          <a:xfrm>
            <a:off x="1482171" y="4033703"/>
            <a:ext cx="760412" cy="808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8" name="円/楕円 17">
            <a:extLst>
              <a:ext uri="{FF2B5EF4-FFF2-40B4-BE49-F238E27FC236}">
                <a16:creationId xmlns:a16="http://schemas.microsoft.com/office/drawing/2014/main" id="{F319CA91-C21A-2701-A536-BF0AFB9E37CB}"/>
              </a:ext>
            </a:extLst>
          </p:cNvPr>
          <p:cNvSpPr/>
          <p:nvPr/>
        </p:nvSpPr>
        <p:spPr bwMode="auto">
          <a:xfrm>
            <a:off x="2448958" y="4100378"/>
            <a:ext cx="758825" cy="7413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18">
            <a:extLst>
              <a:ext uri="{FF2B5EF4-FFF2-40B4-BE49-F238E27FC236}">
                <a16:creationId xmlns:a16="http://schemas.microsoft.com/office/drawing/2014/main" id="{FA247805-590D-D80D-9005-D3AEC82C35BD}"/>
              </a:ext>
            </a:extLst>
          </p:cNvPr>
          <p:cNvSpPr/>
          <p:nvPr/>
        </p:nvSpPr>
        <p:spPr bwMode="auto">
          <a:xfrm>
            <a:off x="2380696" y="3493953"/>
            <a:ext cx="620712" cy="60642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19">
            <a:extLst>
              <a:ext uri="{FF2B5EF4-FFF2-40B4-BE49-F238E27FC236}">
                <a16:creationId xmlns:a16="http://schemas.microsoft.com/office/drawing/2014/main" id="{A4ED94DE-7BC2-8C3F-8CDC-B2F29893A3C9}"/>
              </a:ext>
            </a:extLst>
          </p:cNvPr>
          <p:cNvSpPr/>
          <p:nvPr/>
        </p:nvSpPr>
        <p:spPr bwMode="auto">
          <a:xfrm>
            <a:off x="1620283" y="3425690"/>
            <a:ext cx="550863" cy="539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sp>
        <p:nvSpPr>
          <p:cNvPr id="11" name="テキスト ボックス 10">
            <a:extLst>
              <a:ext uri="{FF2B5EF4-FFF2-40B4-BE49-F238E27FC236}">
                <a16:creationId xmlns:a16="http://schemas.microsoft.com/office/drawing/2014/main" id="{88BAB241-93C8-B077-7BDB-5FEEB57122A7}"/>
              </a:ext>
            </a:extLst>
          </p:cNvPr>
          <p:cNvSpPr txBox="1"/>
          <p:nvPr/>
        </p:nvSpPr>
        <p:spPr>
          <a:xfrm>
            <a:off x="3851920" y="3789040"/>
            <a:ext cx="4260654" cy="1200329"/>
          </a:xfrm>
          <a:prstGeom prst="rect">
            <a:avLst/>
          </a:prstGeom>
          <a:noFill/>
        </p:spPr>
        <p:txBody>
          <a:bodyPr wrap="none" rtlCol="0">
            <a:spAutoFit/>
          </a:bodyPr>
          <a:lstStyle/>
          <a:p>
            <a:r>
              <a:rPr kumimoji="1" lang="en-US" altLang="ja-JP" sz="2400" dirty="0"/>
              <a:t>This Ξ </a:t>
            </a:r>
            <a:r>
              <a:rPr kumimoji="1" lang="en-US" altLang="ja-JP" sz="2400" dirty="0" err="1"/>
              <a:t>hypernucleus</a:t>
            </a:r>
            <a:endParaRPr kumimoji="1" lang="en-US" altLang="ja-JP" sz="2400" dirty="0"/>
          </a:p>
          <a:p>
            <a:r>
              <a:rPr kumimoji="1" lang="en-US" altLang="ja-JP" sz="2400" dirty="0"/>
              <a:t>is suited for study of spin-isospin</a:t>
            </a:r>
          </a:p>
          <a:p>
            <a:r>
              <a:rPr lang="en-US" altLang="ja-JP" sz="2400" dirty="0"/>
              <a:t>ΞN interaction. </a:t>
            </a:r>
            <a:endParaRPr kumimoji="1" lang="ja-JP" altLang="en-US" sz="2400" dirty="0"/>
          </a:p>
        </p:txBody>
      </p:sp>
    </p:spTree>
    <p:extLst>
      <p:ext uri="{BB962C8B-B14F-4D97-AF65-F5344CB8AC3E}">
        <p14:creationId xmlns:p14="http://schemas.microsoft.com/office/powerpoint/2010/main" val="3573691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コネクタ 28">
            <a:extLst>
              <a:ext uri="{FF2B5EF4-FFF2-40B4-BE49-F238E27FC236}">
                <a16:creationId xmlns:a16="http://schemas.microsoft.com/office/drawing/2014/main" id="{2E4CD906-5508-E643-5231-B446A7EA464B}"/>
              </a:ext>
            </a:extLst>
          </p:cNvPr>
          <p:cNvCxnSpPr/>
          <p:nvPr/>
        </p:nvCxnSpPr>
        <p:spPr>
          <a:xfrm>
            <a:off x="467841" y="1270298"/>
            <a:ext cx="316865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9941" name="テキスト ボックス 29">
            <a:extLst>
              <a:ext uri="{FF2B5EF4-FFF2-40B4-BE49-F238E27FC236}">
                <a16:creationId xmlns:a16="http://schemas.microsoft.com/office/drawing/2014/main" id="{F753CF8B-2DCE-8027-39ED-E3CA0BC4B056}"/>
              </a:ext>
            </a:extLst>
          </p:cNvPr>
          <p:cNvSpPr txBox="1">
            <a:spLocks noChangeArrowheads="1"/>
          </p:cNvSpPr>
          <p:nvPr/>
        </p:nvSpPr>
        <p:spPr bwMode="auto">
          <a:xfrm>
            <a:off x="2412529" y="765473"/>
            <a:ext cx="106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α+α+n</a:t>
            </a:r>
            <a:endParaRPr lang="ja-JP" altLang="en-US" sz="2400"/>
          </a:p>
        </p:txBody>
      </p:sp>
      <p:cxnSp>
        <p:nvCxnSpPr>
          <p:cNvPr id="32" name="直線コネクタ 31">
            <a:extLst>
              <a:ext uri="{FF2B5EF4-FFF2-40B4-BE49-F238E27FC236}">
                <a16:creationId xmlns:a16="http://schemas.microsoft.com/office/drawing/2014/main" id="{BF326435-620E-2241-70DB-80FA09258480}"/>
              </a:ext>
            </a:extLst>
          </p:cNvPr>
          <p:cNvCxnSpPr/>
          <p:nvPr/>
        </p:nvCxnSpPr>
        <p:spPr>
          <a:xfrm>
            <a:off x="1186979" y="1702098"/>
            <a:ext cx="12969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9943" name="テキスト ボックス 32">
            <a:extLst>
              <a:ext uri="{FF2B5EF4-FFF2-40B4-BE49-F238E27FC236}">
                <a16:creationId xmlns:a16="http://schemas.microsoft.com/office/drawing/2014/main" id="{0FE13A54-7679-D306-A7C8-2D4498A40A43}"/>
              </a:ext>
            </a:extLst>
          </p:cNvPr>
          <p:cNvSpPr txBox="1">
            <a:spLocks noChangeArrowheads="1"/>
          </p:cNvSpPr>
          <p:nvPr/>
        </p:nvSpPr>
        <p:spPr bwMode="auto">
          <a:xfrm>
            <a:off x="467841" y="1557636"/>
            <a:ext cx="59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3/2</a:t>
            </a:r>
            <a:r>
              <a:rPr lang="en-US" altLang="ja-JP" sz="2000" baseline="30000"/>
              <a:t>-</a:t>
            </a:r>
            <a:endParaRPr lang="ja-JP" altLang="en-US" sz="2000" baseline="30000"/>
          </a:p>
        </p:txBody>
      </p:sp>
      <p:cxnSp>
        <p:nvCxnSpPr>
          <p:cNvPr id="35" name="直線コネクタ 34">
            <a:extLst>
              <a:ext uri="{FF2B5EF4-FFF2-40B4-BE49-F238E27FC236}">
                <a16:creationId xmlns:a16="http://schemas.microsoft.com/office/drawing/2014/main" id="{88AE99CE-6D01-4B61-F3E5-EEBD058853BD}"/>
              </a:ext>
            </a:extLst>
          </p:cNvPr>
          <p:cNvCxnSpPr/>
          <p:nvPr/>
        </p:nvCxnSpPr>
        <p:spPr>
          <a:xfrm>
            <a:off x="2483966" y="1702098"/>
            <a:ext cx="1152525" cy="64770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C1EC7AA-69EF-CA0B-34BE-BCB08A2ED8EA}"/>
              </a:ext>
            </a:extLst>
          </p:cNvPr>
          <p:cNvCxnSpPr/>
          <p:nvPr/>
        </p:nvCxnSpPr>
        <p:spPr>
          <a:xfrm flipV="1">
            <a:off x="3636491" y="1989436"/>
            <a:ext cx="503238" cy="360362"/>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A426EB-FE3E-DCA1-CF07-8D6DC4C0BF4E}"/>
              </a:ext>
            </a:extLst>
          </p:cNvPr>
          <p:cNvCxnSpPr/>
          <p:nvPr/>
        </p:nvCxnSpPr>
        <p:spPr>
          <a:xfrm>
            <a:off x="3636491" y="2349798"/>
            <a:ext cx="503238" cy="43180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1C3F4A-2148-316D-07E4-59333FC7A251}"/>
              </a:ext>
            </a:extLst>
          </p:cNvPr>
          <p:cNvCxnSpPr/>
          <p:nvPr/>
        </p:nvCxnSpPr>
        <p:spPr>
          <a:xfrm>
            <a:off x="4139729" y="1989436"/>
            <a:ext cx="143986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080878C-181E-25ED-C7D6-71B586ECBE19}"/>
              </a:ext>
            </a:extLst>
          </p:cNvPr>
          <p:cNvCxnSpPr/>
          <p:nvPr/>
        </p:nvCxnSpPr>
        <p:spPr>
          <a:xfrm>
            <a:off x="4139729" y="2781598"/>
            <a:ext cx="143986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9949" name="テキスト ボックス 42">
            <a:extLst>
              <a:ext uri="{FF2B5EF4-FFF2-40B4-BE49-F238E27FC236}">
                <a16:creationId xmlns:a16="http://schemas.microsoft.com/office/drawing/2014/main" id="{19E15361-AD91-04B7-EFF6-7E4504CD192D}"/>
              </a:ext>
            </a:extLst>
          </p:cNvPr>
          <p:cNvSpPr txBox="1">
            <a:spLocks noChangeArrowheads="1"/>
          </p:cNvSpPr>
          <p:nvPr/>
        </p:nvSpPr>
        <p:spPr bwMode="auto">
          <a:xfrm>
            <a:off x="5579591" y="2565698"/>
            <a:ext cx="425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1</a:t>
            </a:r>
            <a:r>
              <a:rPr lang="en-US" altLang="ja-JP" sz="2400" baseline="30000"/>
              <a:t>-</a:t>
            </a:r>
            <a:endParaRPr lang="ja-JP" altLang="en-US" sz="2400" baseline="30000"/>
          </a:p>
        </p:txBody>
      </p:sp>
      <p:sp>
        <p:nvSpPr>
          <p:cNvPr id="39950" name="テキスト ボックス 43">
            <a:extLst>
              <a:ext uri="{FF2B5EF4-FFF2-40B4-BE49-F238E27FC236}">
                <a16:creationId xmlns:a16="http://schemas.microsoft.com/office/drawing/2014/main" id="{D92201CA-59B5-62D8-1A66-F1ECE34D6A58}"/>
              </a:ext>
            </a:extLst>
          </p:cNvPr>
          <p:cNvSpPr txBox="1">
            <a:spLocks noChangeArrowheads="1"/>
          </p:cNvSpPr>
          <p:nvPr/>
        </p:nvSpPr>
        <p:spPr bwMode="auto">
          <a:xfrm>
            <a:off x="5579591" y="1702098"/>
            <a:ext cx="425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2</a:t>
            </a:r>
            <a:r>
              <a:rPr lang="en-US" altLang="ja-JP" sz="2400" baseline="30000"/>
              <a:t>-</a:t>
            </a:r>
            <a:endParaRPr lang="ja-JP" altLang="en-US" sz="2400" baseline="30000"/>
          </a:p>
        </p:txBody>
      </p:sp>
      <p:sp>
        <p:nvSpPr>
          <p:cNvPr id="45" name="円/楕円 44">
            <a:extLst>
              <a:ext uri="{FF2B5EF4-FFF2-40B4-BE49-F238E27FC236}">
                <a16:creationId xmlns:a16="http://schemas.microsoft.com/office/drawing/2014/main" id="{281361EA-F918-F9B7-9835-04E1C6EE5D32}"/>
              </a:ext>
            </a:extLst>
          </p:cNvPr>
          <p:cNvSpPr/>
          <p:nvPr/>
        </p:nvSpPr>
        <p:spPr>
          <a:xfrm>
            <a:off x="6516216" y="260648"/>
            <a:ext cx="2016125" cy="20891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円/楕円 45">
            <a:extLst>
              <a:ext uri="{FF2B5EF4-FFF2-40B4-BE49-F238E27FC236}">
                <a16:creationId xmlns:a16="http://schemas.microsoft.com/office/drawing/2014/main" id="{9B524C58-7ABD-A99B-E716-F9578EF973A2}"/>
              </a:ext>
            </a:extLst>
          </p:cNvPr>
          <p:cNvSpPr/>
          <p:nvPr/>
        </p:nvSpPr>
        <p:spPr>
          <a:xfrm>
            <a:off x="6587654" y="1125836"/>
            <a:ext cx="792162" cy="863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47" name="円/楕円 46">
            <a:extLst>
              <a:ext uri="{FF2B5EF4-FFF2-40B4-BE49-F238E27FC236}">
                <a16:creationId xmlns:a16="http://schemas.microsoft.com/office/drawing/2014/main" id="{C3DDE6F0-6FE3-ECC5-1EE0-0D7B92539C2B}"/>
              </a:ext>
            </a:extLst>
          </p:cNvPr>
          <p:cNvSpPr/>
          <p:nvPr/>
        </p:nvSpPr>
        <p:spPr>
          <a:xfrm>
            <a:off x="7595716" y="1197273"/>
            <a:ext cx="792163" cy="7921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48" name="円/楕円 47">
            <a:extLst>
              <a:ext uri="{FF2B5EF4-FFF2-40B4-BE49-F238E27FC236}">
                <a16:creationId xmlns:a16="http://schemas.microsoft.com/office/drawing/2014/main" id="{10643D1E-6B68-2C64-8582-2E6AFF54C19C}"/>
              </a:ext>
            </a:extLst>
          </p:cNvPr>
          <p:cNvSpPr/>
          <p:nvPr/>
        </p:nvSpPr>
        <p:spPr>
          <a:xfrm>
            <a:off x="7524279" y="333673"/>
            <a:ext cx="647700" cy="6477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49" name="円/楕円 48">
            <a:extLst>
              <a:ext uri="{FF2B5EF4-FFF2-40B4-BE49-F238E27FC236}">
                <a16:creationId xmlns:a16="http://schemas.microsoft.com/office/drawing/2014/main" id="{B99DEB87-B799-02E0-DAFF-3411C47B554C}"/>
              </a:ext>
            </a:extLst>
          </p:cNvPr>
          <p:cNvSpPr/>
          <p:nvPr/>
        </p:nvSpPr>
        <p:spPr>
          <a:xfrm>
            <a:off x="6732116" y="478136"/>
            <a:ext cx="576263"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52" name="直線矢印コネクタ 51">
            <a:extLst>
              <a:ext uri="{FF2B5EF4-FFF2-40B4-BE49-F238E27FC236}">
                <a16:creationId xmlns:a16="http://schemas.microsoft.com/office/drawing/2014/main" id="{7FFD5968-31ED-3004-1ADD-CA53979C565C}"/>
              </a:ext>
            </a:extLst>
          </p:cNvPr>
          <p:cNvCxnSpPr/>
          <p:nvPr/>
        </p:nvCxnSpPr>
        <p:spPr>
          <a:xfrm flipV="1">
            <a:off x="7092479" y="189211"/>
            <a:ext cx="0" cy="792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7A0325D9-3881-E955-8873-926A011468A0}"/>
              </a:ext>
            </a:extLst>
          </p:cNvPr>
          <p:cNvCxnSpPr/>
          <p:nvPr/>
        </p:nvCxnSpPr>
        <p:spPr>
          <a:xfrm flipV="1">
            <a:off x="8029104" y="260648"/>
            <a:ext cx="0" cy="7921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8" name="テキスト ボックス 53">
            <a:extLst>
              <a:ext uri="{FF2B5EF4-FFF2-40B4-BE49-F238E27FC236}">
                <a16:creationId xmlns:a16="http://schemas.microsoft.com/office/drawing/2014/main" id="{463DD690-618B-6B3B-C870-39B8C9F2C9C9}"/>
              </a:ext>
            </a:extLst>
          </p:cNvPr>
          <p:cNvSpPr txBox="1">
            <a:spLocks noChangeArrowheads="1"/>
          </p:cNvSpPr>
          <p:nvPr/>
        </p:nvSpPr>
        <p:spPr bwMode="auto">
          <a:xfrm>
            <a:off x="5868516" y="765473"/>
            <a:ext cx="60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S=1</a:t>
            </a:r>
            <a:endParaRPr lang="ja-JP" altLang="en-US" sz="1800"/>
          </a:p>
        </p:txBody>
      </p:sp>
      <p:sp>
        <p:nvSpPr>
          <p:cNvPr id="55" name="円/楕円 54">
            <a:extLst>
              <a:ext uri="{FF2B5EF4-FFF2-40B4-BE49-F238E27FC236}">
                <a16:creationId xmlns:a16="http://schemas.microsoft.com/office/drawing/2014/main" id="{324D6072-E331-F237-F11D-AC4A49BA05B7}"/>
              </a:ext>
            </a:extLst>
          </p:cNvPr>
          <p:cNvSpPr/>
          <p:nvPr/>
        </p:nvSpPr>
        <p:spPr>
          <a:xfrm>
            <a:off x="7236941" y="2106911"/>
            <a:ext cx="2016125" cy="20875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a:extLst>
              <a:ext uri="{FF2B5EF4-FFF2-40B4-BE49-F238E27FC236}">
                <a16:creationId xmlns:a16="http://schemas.microsoft.com/office/drawing/2014/main" id="{005B6988-CC39-52EB-72F5-FEC22097B912}"/>
              </a:ext>
            </a:extLst>
          </p:cNvPr>
          <p:cNvSpPr/>
          <p:nvPr/>
        </p:nvSpPr>
        <p:spPr>
          <a:xfrm>
            <a:off x="7271866" y="3141961"/>
            <a:ext cx="792163" cy="863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7" name="円/楕円 56">
            <a:extLst>
              <a:ext uri="{FF2B5EF4-FFF2-40B4-BE49-F238E27FC236}">
                <a16:creationId xmlns:a16="http://schemas.microsoft.com/office/drawing/2014/main" id="{6ADAC80C-DC90-6734-737F-4E0DEA0A72D9}"/>
              </a:ext>
            </a:extLst>
          </p:cNvPr>
          <p:cNvSpPr/>
          <p:nvPr/>
        </p:nvSpPr>
        <p:spPr>
          <a:xfrm>
            <a:off x="8279929" y="3213398"/>
            <a:ext cx="792162" cy="7921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8" name="円/楕円 57">
            <a:extLst>
              <a:ext uri="{FF2B5EF4-FFF2-40B4-BE49-F238E27FC236}">
                <a16:creationId xmlns:a16="http://schemas.microsoft.com/office/drawing/2014/main" id="{FF089BF9-3F98-60B8-6A51-B668299D7196}"/>
              </a:ext>
            </a:extLst>
          </p:cNvPr>
          <p:cNvSpPr/>
          <p:nvPr/>
        </p:nvSpPr>
        <p:spPr>
          <a:xfrm>
            <a:off x="8208491" y="2349798"/>
            <a:ext cx="647700" cy="6477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59" name="円/楕円 58">
            <a:extLst>
              <a:ext uri="{FF2B5EF4-FFF2-40B4-BE49-F238E27FC236}">
                <a16:creationId xmlns:a16="http://schemas.microsoft.com/office/drawing/2014/main" id="{58390F85-EB70-A673-9A84-BED0D0AD3BA0}"/>
              </a:ext>
            </a:extLst>
          </p:cNvPr>
          <p:cNvSpPr/>
          <p:nvPr/>
        </p:nvSpPr>
        <p:spPr>
          <a:xfrm>
            <a:off x="7416329" y="2494261"/>
            <a:ext cx="576262"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60" name="直線矢印コネクタ 59">
            <a:extLst>
              <a:ext uri="{FF2B5EF4-FFF2-40B4-BE49-F238E27FC236}">
                <a16:creationId xmlns:a16="http://schemas.microsoft.com/office/drawing/2014/main" id="{5401465A-74EA-0883-E3EF-508B93466E4A}"/>
              </a:ext>
            </a:extLst>
          </p:cNvPr>
          <p:cNvCxnSpPr>
            <a:cxnSpLocks/>
          </p:cNvCxnSpPr>
          <p:nvPr/>
        </p:nvCxnSpPr>
        <p:spPr>
          <a:xfrm>
            <a:off x="7667947" y="2312125"/>
            <a:ext cx="0" cy="771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9FCAC761-4DDB-C0F5-D1A3-8B9B07FCCA36}"/>
              </a:ext>
            </a:extLst>
          </p:cNvPr>
          <p:cNvCxnSpPr/>
          <p:nvPr/>
        </p:nvCxnSpPr>
        <p:spPr>
          <a:xfrm flipV="1">
            <a:off x="8711729" y="2278361"/>
            <a:ext cx="0" cy="790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6" name="テキスト ボックス 61">
            <a:extLst>
              <a:ext uri="{FF2B5EF4-FFF2-40B4-BE49-F238E27FC236}">
                <a16:creationId xmlns:a16="http://schemas.microsoft.com/office/drawing/2014/main" id="{3AABDF00-CFE4-DF16-4E0A-7F7EB7A9ACE0}"/>
              </a:ext>
            </a:extLst>
          </p:cNvPr>
          <p:cNvSpPr txBox="1">
            <a:spLocks noChangeArrowheads="1"/>
          </p:cNvSpPr>
          <p:nvPr/>
        </p:nvSpPr>
        <p:spPr bwMode="auto">
          <a:xfrm>
            <a:off x="6587654" y="3213398"/>
            <a:ext cx="60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S=0</a:t>
            </a:r>
            <a:endParaRPr lang="ja-JP" altLang="en-US" sz="1800"/>
          </a:p>
        </p:txBody>
      </p:sp>
      <p:cxnSp>
        <p:nvCxnSpPr>
          <p:cNvPr id="64" name="直線矢印コネクタ 63">
            <a:extLst>
              <a:ext uri="{FF2B5EF4-FFF2-40B4-BE49-F238E27FC236}">
                <a16:creationId xmlns:a16="http://schemas.microsoft.com/office/drawing/2014/main" id="{466E2A9B-1630-7D7A-3928-1003C9B91DFD}"/>
              </a:ext>
            </a:extLst>
          </p:cNvPr>
          <p:cNvCxnSpPr>
            <a:endCxn id="39950" idx="3"/>
          </p:cNvCxnSpPr>
          <p:nvPr/>
        </p:nvCxnSpPr>
        <p:spPr>
          <a:xfrm flipH="1">
            <a:off x="6005041" y="1486198"/>
            <a:ext cx="366713" cy="446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95A69AD7-1DC8-2E9E-DA7F-4F3680B2744F}"/>
              </a:ext>
            </a:extLst>
          </p:cNvPr>
          <p:cNvCxnSpPr>
            <a:endCxn id="39949" idx="3"/>
          </p:cNvCxnSpPr>
          <p:nvPr/>
        </p:nvCxnSpPr>
        <p:spPr>
          <a:xfrm flipH="1" flipV="1">
            <a:off x="6005041" y="2795886"/>
            <a:ext cx="871538" cy="130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円/楕円 49">
            <a:extLst>
              <a:ext uri="{FF2B5EF4-FFF2-40B4-BE49-F238E27FC236}">
                <a16:creationId xmlns:a16="http://schemas.microsoft.com/office/drawing/2014/main" id="{D799958E-3BEA-CDBE-4847-AEBB6C08A2E9}"/>
              </a:ext>
            </a:extLst>
          </p:cNvPr>
          <p:cNvSpPr/>
          <p:nvPr/>
        </p:nvSpPr>
        <p:spPr>
          <a:xfrm>
            <a:off x="612304" y="1989436"/>
            <a:ext cx="2016125" cy="20875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a:extLst>
              <a:ext uri="{FF2B5EF4-FFF2-40B4-BE49-F238E27FC236}">
                <a16:creationId xmlns:a16="http://schemas.microsoft.com/office/drawing/2014/main" id="{AF54E2B8-33E5-785F-527A-C287613C6127}"/>
              </a:ext>
            </a:extLst>
          </p:cNvPr>
          <p:cNvSpPr/>
          <p:nvPr/>
        </p:nvSpPr>
        <p:spPr>
          <a:xfrm>
            <a:off x="755179" y="2853036"/>
            <a:ext cx="792162" cy="8651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4" name="円/楕円 53">
            <a:extLst>
              <a:ext uri="{FF2B5EF4-FFF2-40B4-BE49-F238E27FC236}">
                <a16:creationId xmlns:a16="http://schemas.microsoft.com/office/drawing/2014/main" id="{00FBD868-8EBE-A89F-61EF-66244A7B9543}"/>
              </a:ext>
            </a:extLst>
          </p:cNvPr>
          <p:cNvSpPr/>
          <p:nvPr/>
        </p:nvSpPr>
        <p:spPr>
          <a:xfrm>
            <a:off x="1763241" y="2926061"/>
            <a:ext cx="792163" cy="7921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62" name="円/楕円 61">
            <a:extLst>
              <a:ext uri="{FF2B5EF4-FFF2-40B4-BE49-F238E27FC236}">
                <a16:creationId xmlns:a16="http://schemas.microsoft.com/office/drawing/2014/main" id="{61940CAC-7FF6-3E16-5431-247DD6E508CD}"/>
              </a:ext>
            </a:extLst>
          </p:cNvPr>
          <p:cNvSpPr/>
          <p:nvPr/>
        </p:nvSpPr>
        <p:spPr>
          <a:xfrm>
            <a:off x="1260004" y="2133898"/>
            <a:ext cx="647700" cy="64928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9973" name="テキスト ボックス 67">
            <a:extLst>
              <a:ext uri="{FF2B5EF4-FFF2-40B4-BE49-F238E27FC236}">
                <a16:creationId xmlns:a16="http://schemas.microsoft.com/office/drawing/2014/main" id="{167C7941-2FB1-C08B-B1EA-A0ED6FD2B40B}"/>
              </a:ext>
            </a:extLst>
          </p:cNvPr>
          <p:cNvSpPr txBox="1">
            <a:spLocks noChangeArrowheads="1"/>
          </p:cNvSpPr>
          <p:nvPr/>
        </p:nvSpPr>
        <p:spPr bwMode="auto">
          <a:xfrm>
            <a:off x="2628429" y="3068936"/>
            <a:ext cx="75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9</a:t>
            </a:r>
            <a:r>
              <a:rPr lang="en-US" altLang="ja-JP" sz="2800"/>
              <a:t>Be</a:t>
            </a:r>
            <a:endParaRPr lang="ja-JP" altLang="en-US" sz="2800"/>
          </a:p>
        </p:txBody>
      </p:sp>
      <p:sp>
        <p:nvSpPr>
          <p:cNvPr id="39974" name="テキスト ボックス 68">
            <a:extLst>
              <a:ext uri="{FF2B5EF4-FFF2-40B4-BE49-F238E27FC236}">
                <a16:creationId xmlns:a16="http://schemas.microsoft.com/office/drawing/2014/main" id="{A5D70663-FC34-7A18-D28C-37373CF93EC6}"/>
              </a:ext>
            </a:extLst>
          </p:cNvPr>
          <p:cNvSpPr txBox="1">
            <a:spLocks noChangeArrowheads="1"/>
          </p:cNvSpPr>
          <p:nvPr/>
        </p:nvSpPr>
        <p:spPr bwMode="auto">
          <a:xfrm rot="2186563">
            <a:off x="2877666" y="1749723"/>
            <a:ext cx="76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σ</a:t>
            </a:r>
            <a:r>
              <a:rPr lang="en-US" altLang="ja-JP" sz="1800" baseline="-25000"/>
              <a:t>n</a:t>
            </a:r>
            <a:r>
              <a:rPr lang="ja-JP" altLang="en-US" sz="1800"/>
              <a:t>・</a:t>
            </a:r>
            <a:r>
              <a:rPr lang="en-US" altLang="ja-JP" sz="1800"/>
              <a:t>σ</a:t>
            </a:r>
            <a:r>
              <a:rPr lang="en-US" altLang="ja-JP" sz="1800" baseline="-25000"/>
              <a:t>Ξ</a:t>
            </a:r>
            <a:endParaRPr lang="ja-JP" altLang="en-US" sz="1800" baseline="-25000"/>
          </a:p>
        </p:txBody>
      </p:sp>
      <p:sp>
        <p:nvSpPr>
          <p:cNvPr id="39976" name="テキスト ボックス 70">
            <a:extLst>
              <a:ext uri="{FF2B5EF4-FFF2-40B4-BE49-F238E27FC236}">
                <a16:creationId xmlns:a16="http://schemas.microsoft.com/office/drawing/2014/main" id="{3E66C6C6-AC6D-F61C-E466-920EF2A3DD5F}"/>
              </a:ext>
            </a:extLst>
          </p:cNvPr>
          <p:cNvSpPr txBox="1">
            <a:spLocks noChangeArrowheads="1"/>
          </p:cNvSpPr>
          <p:nvPr/>
        </p:nvSpPr>
        <p:spPr bwMode="auto">
          <a:xfrm>
            <a:off x="4047517" y="3347869"/>
            <a:ext cx="1957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T=1 or T=0</a:t>
            </a:r>
            <a:endParaRPr lang="ja-JP" altLang="en-US" sz="2800" dirty="0"/>
          </a:p>
        </p:txBody>
      </p:sp>
      <p:sp>
        <p:nvSpPr>
          <p:cNvPr id="4" name="円/楕円 48">
            <a:extLst>
              <a:ext uri="{FF2B5EF4-FFF2-40B4-BE49-F238E27FC236}">
                <a16:creationId xmlns:a16="http://schemas.microsoft.com/office/drawing/2014/main" id="{107324FB-B069-4BD4-B1E1-8B491E8621B9}"/>
              </a:ext>
            </a:extLst>
          </p:cNvPr>
          <p:cNvSpPr/>
          <p:nvPr/>
        </p:nvSpPr>
        <p:spPr>
          <a:xfrm>
            <a:off x="3955016" y="868221"/>
            <a:ext cx="576263" cy="574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12" name="直線矢印コネクタ 11">
            <a:extLst>
              <a:ext uri="{FF2B5EF4-FFF2-40B4-BE49-F238E27FC236}">
                <a16:creationId xmlns:a16="http://schemas.microsoft.com/office/drawing/2014/main" id="{35DA295A-FC81-0D1F-8A47-AD67D61661CF}"/>
              </a:ext>
            </a:extLst>
          </p:cNvPr>
          <p:cNvCxnSpPr>
            <a:endCxn id="39974" idx="0"/>
          </p:cNvCxnSpPr>
          <p:nvPr/>
        </p:nvCxnSpPr>
        <p:spPr>
          <a:xfrm flipH="1">
            <a:off x="3372495" y="1413175"/>
            <a:ext cx="398140" cy="3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46442EE-49F8-BCBB-BC4A-73610B3EA5CC}"/>
              </a:ext>
            </a:extLst>
          </p:cNvPr>
          <p:cNvSpPr txBox="1"/>
          <p:nvPr/>
        </p:nvSpPr>
        <p:spPr>
          <a:xfrm>
            <a:off x="4562895" y="868221"/>
            <a:ext cx="726481" cy="523220"/>
          </a:xfrm>
          <a:prstGeom prst="rect">
            <a:avLst/>
          </a:prstGeom>
          <a:noFill/>
        </p:spPr>
        <p:txBody>
          <a:bodyPr wrap="none" rtlCol="0">
            <a:spAutoFit/>
          </a:bodyPr>
          <a:lstStyle/>
          <a:p>
            <a:r>
              <a:rPr kumimoji="1" lang="en-US" altLang="ja-JP" sz="2800" dirty="0"/>
              <a:t>(0s)</a:t>
            </a:r>
            <a:endParaRPr kumimoji="1" lang="ja-JP" altLang="en-US" sz="2800" dirty="0"/>
          </a:p>
        </p:txBody>
      </p:sp>
    </p:spTree>
    <p:extLst>
      <p:ext uri="{BB962C8B-B14F-4D97-AF65-F5344CB8AC3E}">
        <p14:creationId xmlns:p14="http://schemas.microsoft.com/office/powerpoint/2010/main" val="2046819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5">
            <a:extLst>
              <a:ext uri="{FF2B5EF4-FFF2-40B4-BE49-F238E27FC236}">
                <a16:creationId xmlns:a16="http://schemas.microsoft.com/office/drawing/2014/main" id="{22269906-6321-B3C5-E3A5-A468F27A1B78}"/>
              </a:ext>
            </a:extLst>
          </p:cNvPr>
          <p:cNvSpPr txBox="1">
            <a:spLocks noChangeArrowheads="1"/>
          </p:cNvSpPr>
          <p:nvPr/>
        </p:nvSpPr>
        <p:spPr bwMode="auto">
          <a:xfrm>
            <a:off x="45808" y="5445224"/>
            <a:ext cx="8898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dirty="0"/>
              <a:t>From the level structure of A=10 Ξ </a:t>
            </a:r>
            <a:r>
              <a:rPr lang="en-US" altLang="ja-JP" sz="2400" dirty="0" err="1"/>
              <a:t>hypernuclei</a:t>
            </a:r>
            <a:r>
              <a:rPr lang="en-US" altLang="ja-JP" sz="2400" dirty="0"/>
              <a:t>, we obtain information on spin- isospin parts of ΞN interaction.</a:t>
            </a:r>
          </a:p>
          <a:p>
            <a:pPr>
              <a:spcBef>
                <a:spcPct val="0"/>
              </a:spcBef>
              <a:buFontTx/>
              <a:buNone/>
            </a:pPr>
            <a:r>
              <a:rPr lang="en-US" altLang="ja-JP" sz="2400" dirty="0"/>
              <a:t>Level ordering is important.</a:t>
            </a:r>
            <a:endParaRPr lang="ja-JP" altLang="en-US" sz="2400" dirty="0"/>
          </a:p>
        </p:txBody>
      </p:sp>
      <p:pic>
        <p:nvPicPr>
          <p:cNvPr id="40963" name="図 2">
            <a:extLst>
              <a:ext uri="{FF2B5EF4-FFF2-40B4-BE49-F238E27FC236}">
                <a16:creationId xmlns:a16="http://schemas.microsoft.com/office/drawing/2014/main" id="{4C1E47E8-C026-6A4B-4BAB-7318BEC4D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8989888" cy="460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081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E87F11-4785-E5B4-9696-6B67B022CF7B}"/>
              </a:ext>
            </a:extLst>
          </p:cNvPr>
          <p:cNvSpPr txBox="1">
            <a:spLocks noChangeArrowheads="1"/>
          </p:cNvSpPr>
          <p:nvPr/>
        </p:nvSpPr>
        <p:spPr bwMode="auto">
          <a:xfrm>
            <a:off x="134268" y="291307"/>
            <a:ext cx="693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t>To obtain information on two-body partial wave contribution,</a:t>
            </a:r>
          </a:p>
          <a:p>
            <a:pPr>
              <a:spcBef>
                <a:spcPct val="0"/>
              </a:spcBef>
              <a:buFontTx/>
              <a:buNone/>
            </a:pPr>
            <a:r>
              <a:rPr lang="en-US" altLang="ja-JP" sz="2000" dirty="0"/>
              <a:t>it is useful to employ </a:t>
            </a:r>
            <a:r>
              <a:rPr lang="en-US" altLang="ja-JP" sz="2000" baseline="30000" dirty="0"/>
              <a:t>10</a:t>
            </a:r>
            <a:r>
              <a:rPr lang="en-US" altLang="ja-JP" sz="2000" dirty="0"/>
              <a:t>B target.</a:t>
            </a:r>
            <a:endParaRPr lang="ja-JP" altLang="en-US" sz="2000" dirty="0"/>
          </a:p>
        </p:txBody>
      </p:sp>
      <p:grpSp>
        <p:nvGrpSpPr>
          <p:cNvPr id="5" name="グループ化 64">
            <a:extLst>
              <a:ext uri="{FF2B5EF4-FFF2-40B4-BE49-F238E27FC236}">
                <a16:creationId xmlns:a16="http://schemas.microsoft.com/office/drawing/2014/main" id="{23793140-F6DD-0719-FEC5-3A72FB996EE8}"/>
              </a:ext>
            </a:extLst>
          </p:cNvPr>
          <p:cNvGrpSpPr>
            <a:grpSpLocks/>
          </p:cNvGrpSpPr>
          <p:nvPr/>
        </p:nvGrpSpPr>
        <p:grpSpPr bwMode="auto">
          <a:xfrm>
            <a:off x="4572125" y="1774031"/>
            <a:ext cx="2232025" cy="2159000"/>
            <a:chOff x="3419872" y="692696"/>
            <a:chExt cx="2328466" cy="2305174"/>
          </a:xfrm>
        </p:grpSpPr>
        <p:sp>
          <p:nvSpPr>
            <p:cNvPr id="6" name="円/楕円 15">
              <a:extLst>
                <a:ext uri="{FF2B5EF4-FFF2-40B4-BE49-F238E27FC236}">
                  <a16:creationId xmlns:a16="http://schemas.microsoft.com/office/drawing/2014/main" id="{A1C54A70-B205-B4D6-DFAB-A39F9A7DEC4E}"/>
                </a:ext>
              </a:extLst>
            </p:cNvPr>
            <p:cNvSpPr/>
            <p:nvPr/>
          </p:nvSpPr>
          <p:spPr>
            <a:xfrm>
              <a:off x="3419872" y="907959"/>
              <a:ext cx="2015464" cy="20899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16">
              <a:extLst>
                <a:ext uri="{FF2B5EF4-FFF2-40B4-BE49-F238E27FC236}">
                  <a16:creationId xmlns:a16="http://schemas.microsoft.com/office/drawing/2014/main" id="{8C936660-965C-DB17-2341-75EC1EF2D7CF}"/>
                </a:ext>
              </a:extLst>
            </p:cNvPr>
            <p:cNvSpPr/>
            <p:nvPr/>
          </p:nvSpPr>
          <p:spPr>
            <a:xfrm>
              <a:off x="3563952" y="1774094"/>
              <a:ext cx="793269" cy="8627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8" name="円/楕円 17">
              <a:extLst>
                <a:ext uri="{FF2B5EF4-FFF2-40B4-BE49-F238E27FC236}">
                  <a16:creationId xmlns:a16="http://schemas.microsoft.com/office/drawing/2014/main" id="{8BDFD251-9D3B-1108-10F7-52C212A0FDE1}"/>
                </a:ext>
              </a:extLst>
            </p:cNvPr>
            <p:cNvSpPr/>
            <p:nvPr/>
          </p:nvSpPr>
          <p:spPr>
            <a:xfrm>
              <a:off x="4572512" y="1845283"/>
              <a:ext cx="791612" cy="7915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18">
              <a:extLst>
                <a:ext uri="{FF2B5EF4-FFF2-40B4-BE49-F238E27FC236}">
                  <a16:creationId xmlns:a16="http://schemas.microsoft.com/office/drawing/2014/main" id="{0DC50B7B-AE8A-3F32-4F78-55FEB581162E}"/>
                </a:ext>
              </a:extLst>
            </p:cNvPr>
            <p:cNvSpPr/>
            <p:nvPr/>
          </p:nvSpPr>
          <p:spPr>
            <a:xfrm>
              <a:off x="4501300" y="1197800"/>
              <a:ext cx="647533" cy="64748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0" name="円/楕円 19">
              <a:extLst>
                <a:ext uri="{FF2B5EF4-FFF2-40B4-BE49-F238E27FC236}">
                  <a16:creationId xmlns:a16="http://schemas.microsoft.com/office/drawing/2014/main" id="{71921761-E408-6334-27F9-381915D67921}"/>
                </a:ext>
              </a:extLst>
            </p:cNvPr>
            <p:cNvSpPr/>
            <p:nvPr/>
          </p:nvSpPr>
          <p:spPr>
            <a:xfrm>
              <a:off x="3708032" y="1124917"/>
              <a:ext cx="574664" cy="5762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11" name="直線矢印コネクタ 10">
              <a:extLst>
                <a:ext uri="{FF2B5EF4-FFF2-40B4-BE49-F238E27FC236}">
                  <a16:creationId xmlns:a16="http://schemas.microsoft.com/office/drawing/2014/main" id="{85D0A966-97D9-1584-DD83-D144A0E58407}"/>
                </a:ext>
              </a:extLst>
            </p:cNvPr>
            <p:cNvCxnSpPr/>
            <p:nvPr/>
          </p:nvCxnSpPr>
          <p:spPr>
            <a:xfrm flipV="1">
              <a:off x="4140272" y="692696"/>
              <a:ext cx="720401" cy="64748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22">
              <a:extLst>
                <a:ext uri="{FF2B5EF4-FFF2-40B4-BE49-F238E27FC236}">
                  <a16:creationId xmlns:a16="http://schemas.microsoft.com/office/drawing/2014/main" id="{B54A121F-25C3-6206-B3F7-F0E08F694F0B}"/>
                </a:ext>
              </a:extLst>
            </p:cNvPr>
            <p:cNvSpPr txBox="1">
              <a:spLocks noChangeArrowheads="1"/>
            </p:cNvSpPr>
            <p:nvPr/>
          </p:nvSpPr>
          <p:spPr bwMode="auto">
            <a:xfrm>
              <a:off x="5292725" y="836613"/>
              <a:ext cx="45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K</a:t>
              </a:r>
              <a:r>
                <a:rPr lang="en-US" altLang="ja-JP" sz="2000" baseline="30000"/>
                <a:t>+</a:t>
              </a:r>
              <a:endParaRPr lang="ja-JP" altLang="en-US" sz="2000" baseline="30000"/>
            </a:p>
          </p:txBody>
        </p:sp>
      </p:grpSp>
      <p:sp>
        <p:nvSpPr>
          <p:cNvPr id="13" name="テキスト ボックス 69">
            <a:extLst>
              <a:ext uri="{FF2B5EF4-FFF2-40B4-BE49-F238E27FC236}">
                <a16:creationId xmlns:a16="http://schemas.microsoft.com/office/drawing/2014/main" id="{1BA2DC18-7F97-EECE-19DA-49EA2AB775E7}"/>
              </a:ext>
            </a:extLst>
          </p:cNvPr>
          <p:cNvSpPr txBox="1">
            <a:spLocks noChangeArrowheads="1"/>
          </p:cNvSpPr>
          <p:nvPr/>
        </p:nvSpPr>
        <p:spPr bwMode="auto">
          <a:xfrm>
            <a:off x="7164512" y="2350294"/>
            <a:ext cx="81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T=1</a:t>
            </a:r>
            <a:endParaRPr lang="ja-JP" altLang="en-US" sz="2800"/>
          </a:p>
        </p:txBody>
      </p:sp>
      <p:grpSp>
        <p:nvGrpSpPr>
          <p:cNvPr id="14" name="グループ化 62">
            <a:extLst>
              <a:ext uri="{FF2B5EF4-FFF2-40B4-BE49-F238E27FC236}">
                <a16:creationId xmlns:a16="http://schemas.microsoft.com/office/drawing/2014/main" id="{5548139C-1FFD-36B1-E27A-6FF645E257B6}"/>
              </a:ext>
            </a:extLst>
          </p:cNvPr>
          <p:cNvGrpSpPr>
            <a:grpSpLocks/>
          </p:cNvGrpSpPr>
          <p:nvPr/>
        </p:nvGrpSpPr>
        <p:grpSpPr bwMode="auto">
          <a:xfrm>
            <a:off x="1836862" y="1701006"/>
            <a:ext cx="2663825" cy="2016125"/>
            <a:chOff x="250825" y="1125538"/>
            <a:chExt cx="3097213" cy="2374900"/>
          </a:xfrm>
        </p:grpSpPr>
        <p:sp>
          <p:nvSpPr>
            <p:cNvPr id="15" name="円/楕円 4">
              <a:extLst>
                <a:ext uri="{FF2B5EF4-FFF2-40B4-BE49-F238E27FC236}">
                  <a16:creationId xmlns:a16="http://schemas.microsoft.com/office/drawing/2014/main" id="{4E0910BC-2E78-12F0-7036-3DC6D7B93B2A}"/>
                </a:ext>
              </a:extLst>
            </p:cNvPr>
            <p:cNvSpPr/>
            <p:nvPr/>
          </p:nvSpPr>
          <p:spPr>
            <a:xfrm>
              <a:off x="900538" y="1413518"/>
              <a:ext cx="2015588" cy="20869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5">
              <a:extLst>
                <a:ext uri="{FF2B5EF4-FFF2-40B4-BE49-F238E27FC236}">
                  <a16:creationId xmlns:a16="http://schemas.microsoft.com/office/drawing/2014/main" id="{95872366-F247-B3E1-ECC3-85E42F1BA93A}"/>
                </a:ext>
              </a:extLst>
            </p:cNvPr>
            <p:cNvSpPr/>
            <p:nvPr/>
          </p:nvSpPr>
          <p:spPr>
            <a:xfrm>
              <a:off x="1042664" y="2275589"/>
              <a:ext cx="791838" cy="8658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7" name="円/楕円 6">
              <a:extLst>
                <a:ext uri="{FF2B5EF4-FFF2-40B4-BE49-F238E27FC236}">
                  <a16:creationId xmlns:a16="http://schemas.microsoft.com/office/drawing/2014/main" id="{675E2A3F-0BCB-EBD3-7097-4D2F752DEAAF}"/>
                </a:ext>
              </a:extLst>
            </p:cNvPr>
            <p:cNvSpPr/>
            <p:nvPr/>
          </p:nvSpPr>
          <p:spPr>
            <a:xfrm>
              <a:off x="2050458" y="2350389"/>
              <a:ext cx="791838" cy="7910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8" name="円/楕円 7">
              <a:extLst>
                <a:ext uri="{FF2B5EF4-FFF2-40B4-BE49-F238E27FC236}">
                  <a16:creationId xmlns:a16="http://schemas.microsoft.com/office/drawing/2014/main" id="{2F11EFF6-4E05-C4B8-8CD1-6DB407A983B8}"/>
                </a:ext>
              </a:extLst>
            </p:cNvPr>
            <p:cNvSpPr/>
            <p:nvPr/>
          </p:nvSpPr>
          <p:spPr>
            <a:xfrm>
              <a:off x="1980318" y="1699629"/>
              <a:ext cx="647867" cy="65076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9" name="円/楕円 8">
              <a:extLst>
                <a:ext uri="{FF2B5EF4-FFF2-40B4-BE49-F238E27FC236}">
                  <a16:creationId xmlns:a16="http://schemas.microsoft.com/office/drawing/2014/main" id="{6A9F507E-6741-0687-CF86-A5E81C039B36}"/>
                </a:ext>
              </a:extLst>
            </p:cNvPr>
            <p:cNvSpPr/>
            <p:nvPr/>
          </p:nvSpPr>
          <p:spPr>
            <a:xfrm>
              <a:off x="1186634" y="1628569"/>
              <a:ext cx="577727" cy="575960"/>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20" name="直線矢印コネクタ 19">
              <a:extLst>
                <a:ext uri="{FF2B5EF4-FFF2-40B4-BE49-F238E27FC236}">
                  <a16:creationId xmlns:a16="http://schemas.microsoft.com/office/drawing/2014/main" id="{2AE33886-5902-3328-69D3-78D200ABC94B}"/>
                </a:ext>
              </a:extLst>
            </p:cNvPr>
            <p:cNvCxnSpPr>
              <a:endCxn id="19" idx="1"/>
            </p:cNvCxnSpPr>
            <p:nvPr/>
          </p:nvCxnSpPr>
          <p:spPr>
            <a:xfrm>
              <a:off x="684583" y="1413518"/>
              <a:ext cx="586957" cy="2992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
              <a:extLst>
                <a:ext uri="{FF2B5EF4-FFF2-40B4-BE49-F238E27FC236}">
                  <a16:creationId xmlns:a16="http://schemas.microsoft.com/office/drawing/2014/main" id="{29A8D5D6-1CA1-D2E9-8EB1-8D78D8F85512}"/>
                </a:ext>
              </a:extLst>
            </p:cNvPr>
            <p:cNvSpPr txBox="1">
              <a:spLocks noChangeArrowheads="1"/>
            </p:cNvSpPr>
            <p:nvPr/>
          </p:nvSpPr>
          <p:spPr bwMode="auto">
            <a:xfrm>
              <a:off x="250825" y="1125538"/>
              <a:ext cx="45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22" name="右矢印 14">
              <a:extLst>
                <a:ext uri="{FF2B5EF4-FFF2-40B4-BE49-F238E27FC236}">
                  <a16:creationId xmlns:a16="http://schemas.microsoft.com/office/drawing/2014/main" id="{A7DFA9FB-8101-197F-1FC5-0668348F22B2}"/>
                </a:ext>
              </a:extLst>
            </p:cNvPr>
            <p:cNvSpPr/>
            <p:nvPr/>
          </p:nvSpPr>
          <p:spPr>
            <a:xfrm>
              <a:off x="2916126" y="2060538"/>
              <a:ext cx="431912" cy="6470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3" name="テキスト ボックス 65">
            <a:extLst>
              <a:ext uri="{FF2B5EF4-FFF2-40B4-BE49-F238E27FC236}">
                <a16:creationId xmlns:a16="http://schemas.microsoft.com/office/drawing/2014/main" id="{5A82C6D4-F3FB-1519-CC01-9585F892F9C4}"/>
              </a:ext>
            </a:extLst>
          </p:cNvPr>
          <p:cNvSpPr txBox="1">
            <a:spLocks noChangeArrowheads="1"/>
          </p:cNvSpPr>
          <p:nvPr/>
        </p:nvSpPr>
        <p:spPr bwMode="auto">
          <a:xfrm>
            <a:off x="1187575" y="2421731"/>
            <a:ext cx="617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dirty="0"/>
              <a:t>10</a:t>
            </a:r>
            <a:r>
              <a:rPr lang="en-US" altLang="ja-JP" sz="2400" dirty="0"/>
              <a:t>B</a:t>
            </a:r>
            <a:endParaRPr lang="ja-JP" altLang="en-US" sz="2400" dirty="0"/>
          </a:p>
        </p:txBody>
      </p:sp>
      <p:grpSp>
        <p:nvGrpSpPr>
          <p:cNvPr id="24" name="グループ化 64">
            <a:extLst>
              <a:ext uri="{FF2B5EF4-FFF2-40B4-BE49-F238E27FC236}">
                <a16:creationId xmlns:a16="http://schemas.microsoft.com/office/drawing/2014/main" id="{06E16EDD-D336-AFE1-9A32-84ABE3BF4DE1}"/>
              </a:ext>
            </a:extLst>
          </p:cNvPr>
          <p:cNvGrpSpPr>
            <a:grpSpLocks/>
          </p:cNvGrpSpPr>
          <p:nvPr/>
        </p:nvGrpSpPr>
        <p:grpSpPr bwMode="auto">
          <a:xfrm>
            <a:off x="4283201" y="4448969"/>
            <a:ext cx="2246047" cy="2159000"/>
            <a:chOff x="3419872" y="692696"/>
            <a:chExt cx="2343093" cy="2305174"/>
          </a:xfrm>
        </p:grpSpPr>
        <p:sp>
          <p:nvSpPr>
            <p:cNvPr id="25" name="円/楕円 15">
              <a:extLst>
                <a:ext uri="{FF2B5EF4-FFF2-40B4-BE49-F238E27FC236}">
                  <a16:creationId xmlns:a16="http://schemas.microsoft.com/office/drawing/2014/main" id="{1EB3446E-C4D0-107B-7129-2CE8A51D7EDC}"/>
                </a:ext>
              </a:extLst>
            </p:cNvPr>
            <p:cNvSpPr/>
            <p:nvPr/>
          </p:nvSpPr>
          <p:spPr>
            <a:xfrm>
              <a:off x="3419872" y="907959"/>
              <a:ext cx="2015464" cy="20899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16">
              <a:extLst>
                <a:ext uri="{FF2B5EF4-FFF2-40B4-BE49-F238E27FC236}">
                  <a16:creationId xmlns:a16="http://schemas.microsoft.com/office/drawing/2014/main" id="{DFE9F0A3-43A3-F78D-D1E9-87B7EAA6ACAF}"/>
                </a:ext>
              </a:extLst>
            </p:cNvPr>
            <p:cNvSpPr/>
            <p:nvPr/>
          </p:nvSpPr>
          <p:spPr>
            <a:xfrm>
              <a:off x="3563952" y="1774094"/>
              <a:ext cx="793269" cy="8627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7" name="円/楕円 17">
              <a:extLst>
                <a:ext uri="{FF2B5EF4-FFF2-40B4-BE49-F238E27FC236}">
                  <a16:creationId xmlns:a16="http://schemas.microsoft.com/office/drawing/2014/main" id="{37991A36-2E75-0AD5-67D7-346F740CF058}"/>
                </a:ext>
              </a:extLst>
            </p:cNvPr>
            <p:cNvSpPr/>
            <p:nvPr/>
          </p:nvSpPr>
          <p:spPr>
            <a:xfrm>
              <a:off x="4572512" y="1845283"/>
              <a:ext cx="791612" cy="7915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28" name="円/楕円 18">
              <a:extLst>
                <a:ext uri="{FF2B5EF4-FFF2-40B4-BE49-F238E27FC236}">
                  <a16:creationId xmlns:a16="http://schemas.microsoft.com/office/drawing/2014/main" id="{0E46708A-8991-2688-83FE-A5A340FD3E1E}"/>
                </a:ext>
              </a:extLst>
            </p:cNvPr>
            <p:cNvSpPr/>
            <p:nvPr/>
          </p:nvSpPr>
          <p:spPr>
            <a:xfrm>
              <a:off x="4501300" y="1197800"/>
              <a:ext cx="647533" cy="64748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29" name="円/楕円 19">
              <a:extLst>
                <a:ext uri="{FF2B5EF4-FFF2-40B4-BE49-F238E27FC236}">
                  <a16:creationId xmlns:a16="http://schemas.microsoft.com/office/drawing/2014/main" id="{9A3C7EC7-4429-B997-6665-1A905811248C}"/>
                </a:ext>
              </a:extLst>
            </p:cNvPr>
            <p:cNvSpPr/>
            <p:nvPr/>
          </p:nvSpPr>
          <p:spPr>
            <a:xfrm>
              <a:off x="3708032" y="1124917"/>
              <a:ext cx="574664" cy="5762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30" name="直線矢印コネクタ 29">
              <a:extLst>
                <a:ext uri="{FF2B5EF4-FFF2-40B4-BE49-F238E27FC236}">
                  <a16:creationId xmlns:a16="http://schemas.microsoft.com/office/drawing/2014/main" id="{4CC8340B-E7DE-0658-BF0F-BE82DE17B69E}"/>
                </a:ext>
              </a:extLst>
            </p:cNvPr>
            <p:cNvCxnSpPr/>
            <p:nvPr/>
          </p:nvCxnSpPr>
          <p:spPr>
            <a:xfrm flipV="1">
              <a:off x="4140272" y="692696"/>
              <a:ext cx="720401" cy="647483"/>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22">
              <a:extLst>
                <a:ext uri="{FF2B5EF4-FFF2-40B4-BE49-F238E27FC236}">
                  <a16:creationId xmlns:a16="http://schemas.microsoft.com/office/drawing/2014/main" id="{D93BE22B-5EF5-2BC0-8932-FBD3D4D82D68}"/>
                </a:ext>
              </a:extLst>
            </p:cNvPr>
            <p:cNvSpPr txBox="1">
              <a:spLocks noChangeArrowheads="1"/>
            </p:cNvSpPr>
            <p:nvPr/>
          </p:nvSpPr>
          <p:spPr bwMode="auto">
            <a:xfrm>
              <a:off x="5292725" y="836613"/>
              <a:ext cx="470240" cy="42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a:t>K</a:t>
              </a:r>
              <a:r>
                <a:rPr lang="en-US" altLang="ja-JP" sz="2000" baseline="30000" dirty="0"/>
                <a:t>0</a:t>
              </a:r>
              <a:endParaRPr lang="ja-JP" altLang="en-US" sz="2000" baseline="30000" dirty="0"/>
            </a:p>
          </p:txBody>
        </p:sp>
      </p:grpSp>
      <p:sp>
        <p:nvSpPr>
          <p:cNvPr id="32" name="テキスト ボックス 69">
            <a:extLst>
              <a:ext uri="{FF2B5EF4-FFF2-40B4-BE49-F238E27FC236}">
                <a16:creationId xmlns:a16="http://schemas.microsoft.com/office/drawing/2014/main" id="{79BD9AEA-7FD8-E1FE-7BA4-240B6B14DE27}"/>
              </a:ext>
            </a:extLst>
          </p:cNvPr>
          <p:cNvSpPr txBox="1">
            <a:spLocks noChangeArrowheads="1"/>
          </p:cNvSpPr>
          <p:nvPr/>
        </p:nvSpPr>
        <p:spPr bwMode="auto">
          <a:xfrm>
            <a:off x="6875586" y="5025232"/>
            <a:ext cx="814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dirty="0"/>
              <a:t>T=0</a:t>
            </a:r>
            <a:endParaRPr lang="ja-JP" altLang="en-US" sz="2800" dirty="0"/>
          </a:p>
        </p:txBody>
      </p:sp>
      <p:grpSp>
        <p:nvGrpSpPr>
          <p:cNvPr id="33" name="グループ化 62">
            <a:extLst>
              <a:ext uri="{FF2B5EF4-FFF2-40B4-BE49-F238E27FC236}">
                <a16:creationId xmlns:a16="http://schemas.microsoft.com/office/drawing/2014/main" id="{4FF1E9FC-64B9-6AF5-A77D-68EF6C917733}"/>
              </a:ext>
            </a:extLst>
          </p:cNvPr>
          <p:cNvGrpSpPr>
            <a:grpSpLocks/>
          </p:cNvGrpSpPr>
          <p:nvPr/>
        </p:nvGrpSpPr>
        <p:grpSpPr bwMode="auto">
          <a:xfrm>
            <a:off x="1547936" y="4375944"/>
            <a:ext cx="2663825" cy="2016125"/>
            <a:chOff x="250825" y="1125538"/>
            <a:chExt cx="3097213" cy="2374900"/>
          </a:xfrm>
        </p:grpSpPr>
        <p:sp>
          <p:nvSpPr>
            <p:cNvPr id="34" name="円/楕円 4">
              <a:extLst>
                <a:ext uri="{FF2B5EF4-FFF2-40B4-BE49-F238E27FC236}">
                  <a16:creationId xmlns:a16="http://schemas.microsoft.com/office/drawing/2014/main" id="{5B06524C-8550-F957-52DA-9A7D4528DFC5}"/>
                </a:ext>
              </a:extLst>
            </p:cNvPr>
            <p:cNvSpPr/>
            <p:nvPr/>
          </p:nvSpPr>
          <p:spPr>
            <a:xfrm>
              <a:off x="900538" y="1413518"/>
              <a:ext cx="2015588" cy="20869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5">
              <a:extLst>
                <a:ext uri="{FF2B5EF4-FFF2-40B4-BE49-F238E27FC236}">
                  <a16:creationId xmlns:a16="http://schemas.microsoft.com/office/drawing/2014/main" id="{37CEB010-B8B0-1679-FA73-A28EE716E8A1}"/>
                </a:ext>
              </a:extLst>
            </p:cNvPr>
            <p:cNvSpPr/>
            <p:nvPr/>
          </p:nvSpPr>
          <p:spPr>
            <a:xfrm>
              <a:off x="1042664" y="2275589"/>
              <a:ext cx="791838" cy="8658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6" name="円/楕円 6">
              <a:extLst>
                <a:ext uri="{FF2B5EF4-FFF2-40B4-BE49-F238E27FC236}">
                  <a16:creationId xmlns:a16="http://schemas.microsoft.com/office/drawing/2014/main" id="{24E38400-9D6D-81AD-55BF-E13C162AE467}"/>
                </a:ext>
              </a:extLst>
            </p:cNvPr>
            <p:cNvSpPr/>
            <p:nvPr/>
          </p:nvSpPr>
          <p:spPr>
            <a:xfrm>
              <a:off x="2050458" y="2350389"/>
              <a:ext cx="791838" cy="7910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37" name="円/楕円 7">
              <a:extLst>
                <a:ext uri="{FF2B5EF4-FFF2-40B4-BE49-F238E27FC236}">
                  <a16:creationId xmlns:a16="http://schemas.microsoft.com/office/drawing/2014/main" id="{FE030345-69A3-0547-1F41-23A503D3A410}"/>
                </a:ext>
              </a:extLst>
            </p:cNvPr>
            <p:cNvSpPr/>
            <p:nvPr/>
          </p:nvSpPr>
          <p:spPr>
            <a:xfrm>
              <a:off x="1980318" y="1699629"/>
              <a:ext cx="647867" cy="65076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8" name="円/楕円 8">
              <a:extLst>
                <a:ext uri="{FF2B5EF4-FFF2-40B4-BE49-F238E27FC236}">
                  <a16:creationId xmlns:a16="http://schemas.microsoft.com/office/drawing/2014/main" id="{61C84322-4514-B380-37FB-83598F1E61AB}"/>
                </a:ext>
              </a:extLst>
            </p:cNvPr>
            <p:cNvSpPr/>
            <p:nvPr/>
          </p:nvSpPr>
          <p:spPr>
            <a:xfrm>
              <a:off x="1186634" y="1628569"/>
              <a:ext cx="577727" cy="575960"/>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39" name="直線矢印コネクタ 38">
              <a:extLst>
                <a:ext uri="{FF2B5EF4-FFF2-40B4-BE49-F238E27FC236}">
                  <a16:creationId xmlns:a16="http://schemas.microsoft.com/office/drawing/2014/main" id="{7022718D-1D69-A3C9-EAA6-9CEDA65D9897}"/>
                </a:ext>
              </a:extLst>
            </p:cNvPr>
            <p:cNvCxnSpPr>
              <a:endCxn id="38" idx="1"/>
            </p:cNvCxnSpPr>
            <p:nvPr/>
          </p:nvCxnSpPr>
          <p:spPr>
            <a:xfrm>
              <a:off x="684583" y="1413518"/>
              <a:ext cx="586957" cy="2992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13">
              <a:extLst>
                <a:ext uri="{FF2B5EF4-FFF2-40B4-BE49-F238E27FC236}">
                  <a16:creationId xmlns:a16="http://schemas.microsoft.com/office/drawing/2014/main" id="{639F0450-5A5F-4411-409F-372C2ABD6211}"/>
                </a:ext>
              </a:extLst>
            </p:cNvPr>
            <p:cNvSpPr txBox="1">
              <a:spLocks noChangeArrowheads="1"/>
            </p:cNvSpPr>
            <p:nvPr/>
          </p:nvSpPr>
          <p:spPr bwMode="auto">
            <a:xfrm>
              <a:off x="250825" y="1125538"/>
              <a:ext cx="45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41" name="右矢印 14">
              <a:extLst>
                <a:ext uri="{FF2B5EF4-FFF2-40B4-BE49-F238E27FC236}">
                  <a16:creationId xmlns:a16="http://schemas.microsoft.com/office/drawing/2014/main" id="{4F32F018-4913-284D-42ED-BBD2D358CED9}"/>
                </a:ext>
              </a:extLst>
            </p:cNvPr>
            <p:cNvSpPr/>
            <p:nvPr/>
          </p:nvSpPr>
          <p:spPr>
            <a:xfrm>
              <a:off x="2916126" y="2060538"/>
              <a:ext cx="431912" cy="6470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2" name="テキスト ボックス 65">
            <a:extLst>
              <a:ext uri="{FF2B5EF4-FFF2-40B4-BE49-F238E27FC236}">
                <a16:creationId xmlns:a16="http://schemas.microsoft.com/office/drawing/2014/main" id="{877660B4-BD99-9697-CE17-B149BD7537D7}"/>
              </a:ext>
            </a:extLst>
          </p:cNvPr>
          <p:cNvSpPr txBox="1">
            <a:spLocks noChangeArrowheads="1"/>
          </p:cNvSpPr>
          <p:nvPr/>
        </p:nvSpPr>
        <p:spPr bwMode="auto">
          <a:xfrm>
            <a:off x="1056696" y="5035354"/>
            <a:ext cx="617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baseline="30000" dirty="0"/>
              <a:t>10</a:t>
            </a:r>
            <a:r>
              <a:rPr lang="en-US" altLang="ja-JP" sz="2400" dirty="0"/>
              <a:t>B</a:t>
            </a:r>
            <a:endParaRPr lang="ja-JP" altLang="en-US" sz="2400" dirty="0"/>
          </a:p>
        </p:txBody>
      </p:sp>
    </p:spTree>
    <p:extLst>
      <p:ext uri="{BB962C8B-B14F-4D97-AF65-F5344CB8AC3E}">
        <p14:creationId xmlns:p14="http://schemas.microsoft.com/office/powerpoint/2010/main" val="375564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650C5B2-D88C-08FD-1CAC-CC3092D56D4D}"/>
              </a:ext>
            </a:extLst>
          </p:cNvPr>
          <p:cNvSpPr/>
          <p:nvPr/>
        </p:nvSpPr>
        <p:spPr>
          <a:xfrm>
            <a:off x="3491880" y="2852936"/>
            <a:ext cx="4823643" cy="122413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668" name="Text Box 4"/>
          <p:cNvSpPr txBox="1">
            <a:spLocks noChangeArrowheads="1"/>
          </p:cNvSpPr>
          <p:nvPr/>
        </p:nvSpPr>
        <p:spPr bwMode="auto">
          <a:xfrm>
            <a:off x="179512" y="188640"/>
            <a:ext cx="2692212" cy="667875"/>
          </a:xfrm>
          <a:prstGeom prst="rect">
            <a:avLst/>
          </a:prstGeom>
          <a:solidFill>
            <a:srgbClr val="FFFF00"/>
          </a:solidFill>
          <a:ln w="9525">
            <a:noFill/>
            <a:miter lim="800000"/>
            <a:headEnd/>
            <a:tailEnd/>
          </a:ln>
          <a:effectLst/>
        </p:spPr>
        <p:txBody>
          <a:bodyPr wrap="none">
            <a:spAutoFit/>
          </a:bodyPr>
          <a:lstStyle/>
          <a:p>
            <a:pPr marL="342900" indent="-342900" eaLnBrk="1" hangingPunct="1"/>
            <a:endParaRPr lang="en-US" altLang="ja-JP" sz="100" dirty="0"/>
          </a:p>
          <a:p>
            <a:pPr marL="342900" indent="-342900" eaLnBrk="1" hangingPunct="1">
              <a:lnSpc>
                <a:spcPct val="140000"/>
              </a:lnSpc>
            </a:pPr>
            <a:r>
              <a:rPr lang="en-US" altLang="ja-JP" sz="2600" dirty="0"/>
              <a:t> ΛN</a:t>
            </a:r>
            <a:r>
              <a:rPr lang="ja-JP" altLang="en-US" sz="2600" dirty="0"/>
              <a:t>－</a:t>
            </a:r>
            <a:r>
              <a:rPr lang="en-US" altLang="ja-JP" sz="2600" dirty="0"/>
              <a:t>ΣN coupling</a:t>
            </a:r>
          </a:p>
        </p:txBody>
      </p:sp>
      <p:sp>
        <p:nvSpPr>
          <p:cNvPr id="16" name="Line 6"/>
          <p:cNvSpPr>
            <a:spLocks noChangeShapeType="1"/>
          </p:cNvSpPr>
          <p:nvPr/>
        </p:nvSpPr>
        <p:spPr bwMode="auto">
          <a:xfrm>
            <a:off x="539552" y="1700809"/>
            <a:ext cx="0" cy="151216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7"/>
          <p:cNvSpPr txBox="1">
            <a:spLocks noChangeArrowheads="1"/>
          </p:cNvSpPr>
          <p:nvPr/>
        </p:nvSpPr>
        <p:spPr bwMode="auto">
          <a:xfrm>
            <a:off x="304776" y="1286222"/>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N</a:t>
            </a:r>
          </a:p>
        </p:txBody>
      </p:sp>
      <p:sp>
        <p:nvSpPr>
          <p:cNvPr id="18" name="Line 8"/>
          <p:cNvSpPr>
            <a:spLocks noChangeShapeType="1"/>
          </p:cNvSpPr>
          <p:nvPr/>
        </p:nvSpPr>
        <p:spPr bwMode="auto">
          <a:xfrm flipH="1">
            <a:off x="2051719" y="1700560"/>
            <a:ext cx="893" cy="151241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9"/>
          <p:cNvSpPr txBox="1">
            <a:spLocks noChangeArrowheads="1"/>
          </p:cNvSpPr>
          <p:nvPr/>
        </p:nvSpPr>
        <p:spPr bwMode="auto">
          <a:xfrm>
            <a:off x="1763688" y="126876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Δ</a:t>
            </a:r>
          </a:p>
        </p:txBody>
      </p:sp>
      <p:sp>
        <p:nvSpPr>
          <p:cNvPr id="20" name="Text Box 10"/>
          <p:cNvSpPr txBox="1">
            <a:spLocks noChangeArrowheads="1"/>
          </p:cNvSpPr>
          <p:nvPr/>
        </p:nvSpPr>
        <p:spPr bwMode="auto">
          <a:xfrm>
            <a:off x="395536" y="3212976"/>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1" name="Text Box 11"/>
          <p:cNvSpPr txBox="1">
            <a:spLocks noChangeArrowheads="1"/>
          </p:cNvSpPr>
          <p:nvPr/>
        </p:nvSpPr>
        <p:spPr bwMode="auto">
          <a:xfrm>
            <a:off x="1835696" y="321297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N</a:t>
            </a:r>
          </a:p>
        </p:txBody>
      </p:sp>
      <p:sp>
        <p:nvSpPr>
          <p:cNvPr id="22" name="Freeform 12"/>
          <p:cNvSpPr>
            <a:spLocks/>
          </p:cNvSpPr>
          <p:nvPr/>
        </p:nvSpPr>
        <p:spPr bwMode="auto">
          <a:xfrm>
            <a:off x="539727" y="2419697"/>
            <a:ext cx="1512887" cy="144462"/>
          </a:xfrm>
          <a:custGeom>
            <a:avLst/>
            <a:gdLst>
              <a:gd name="T0" fmla="*/ 0 w 953"/>
              <a:gd name="T1" fmla="*/ 2147483646 h 91"/>
              <a:gd name="T2" fmla="*/ 2147483646 w 953"/>
              <a:gd name="T3" fmla="*/ 0 h 91"/>
              <a:gd name="T4" fmla="*/ 2147483646 w 953"/>
              <a:gd name="T5" fmla="*/ 2147483646 h 91"/>
              <a:gd name="T6" fmla="*/ 2147483646 w 953"/>
              <a:gd name="T7" fmla="*/ 0 h 91"/>
              <a:gd name="T8" fmla="*/ 2147483646 w 953"/>
              <a:gd name="T9" fmla="*/ 2147483646 h 91"/>
              <a:gd name="T10" fmla="*/ 2147483646 w 953"/>
              <a:gd name="T11" fmla="*/ 0 h 91"/>
              <a:gd name="T12" fmla="*/ 2147483646 w 953"/>
              <a:gd name="T13" fmla="*/ 2147483646 h 91"/>
              <a:gd name="T14" fmla="*/ 2147483646 w 953"/>
              <a:gd name="T15" fmla="*/ 0 h 91"/>
              <a:gd name="T16" fmla="*/ 2147483646 w 953"/>
              <a:gd name="T17" fmla="*/ 2147483646 h 91"/>
              <a:gd name="T18" fmla="*/ 2147483646 w 953"/>
              <a:gd name="T19" fmla="*/ 0 h 91"/>
              <a:gd name="T20" fmla="*/ 2147483646 w 953"/>
              <a:gd name="T21" fmla="*/ 2147483646 h 91"/>
              <a:gd name="T22" fmla="*/ 2147483646 w 953"/>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3" h="91">
                <a:moveTo>
                  <a:pt x="0" y="91"/>
                </a:moveTo>
                <a:cubicBezTo>
                  <a:pt x="30" y="45"/>
                  <a:pt x="61" y="0"/>
                  <a:pt x="91" y="0"/>
                </a:cubicBezTo>
                <a:cubicBezTo>
                  <a:pt x="121" y="0"/>
                  <a:pt x="152" y="91"/>
                  <a:pt x="182" y="91"/>
                </a:cubicBezTo>
                <a:cubicBezTo>
                  <a:pt x="212" y="91"/>
                  <a:pt x="242" y="0"/>
                  <a:pt x="272" y="0"/>
                </a:cubicBezTo>
                <a:cubicBezTo>
                  <a:pt x="302" y="0"/>
                  <a:pt x="333" y="91"/>
                  <a:pt x="363" y="91"/>
                </a:cubicBezTo>
                <a:cubicBezTo>
                  <a:pt x="393" y="91"/>
                  <a:pt x="424" y="0"/>
                  <a:pt x="454" y="0"/>
                </a:cubicBezTo>
                <a:cubicBezTo>
                  <a:pt x="484" y="0"/>
                  <a:pt x="515" y="91"/>
                  <a:pt x="545" y="91"/>
                </a:cubicBezTo>
                <a:cubicBezTo>
                  <a:pt x="575" y="91"/>
                  <a:pt x="605" y="0"/>
                  <a:pt x="635" y="0"/>
                </a:cubicBezTo>
                <a:cubicBezTo>
                  <a:pt x="665" y="0"/>
                  <a:pt x="696" y="91"/>
                  <a:pt x="726" y="91"/>
                </a:cubicBezTo>
                <a:cubicBezTo>
                  <a:pt x="756" y="91"/>
                  <a:pt x="794" y="0"/>
                  <a:pt x="817" y="0"/>
                </a:cubicBezTo>
                <a:cubicBezTo>
                  <a:pt x="840" y="0"/>
                  <a:pt x="839" y="91"/>
                  <a:pt x="862" y="91"/>
                </a:cubicBezTo>
                <a:cubicBezTo>
                  <a:pt x="885" y="91"/>
                  <a:pt x="938" y="7"/>
                  <a:pt x="95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テキスト ボックス 22"/>
          <p:cNvSpPr txBox="1"/>
          <p:nvPr/>
        </p:nvSpPr>
        <p:spPr>
          <a:xfrm>
            <a:off x="179512" y="908720"/>
            <a:ext cx="2391745" cy="369332"/>
          </a:xfrm>
          <a:prstGeom prst="rect">
            <a:avLst/>
          </a:prstGeom>
          <a:noFill/>
        </p:spPr>
        <p:txBody>
          <a:bodyPr wrap="none" rtlCol="0">
            <a:spAutoFit/>
          </a:bodyPr>
          <a:lstStyle/>
          <a:p>
            <a:r>
              <a:rPr kumimoji="1" lang="en-US" altLang="ja-JP" dirty="0"/>
              <a:t>Non-strangeness sector</a:t>
            </a:r>
            <a:endParaRPr kumimoji="1" lang="ja-JP" altLang="en-US" dirty="0"/>
          </a:p>
        </p:txBody>
      </p:sp>
      <p:sp>
        <p:nvSpPr>
          <p:cNvPr id="24" name="Line 13"/>
          <p:cNvSpPr>
            <a:spLocks noChangeShapeType="1"/>
          </p:cNvSpPr>
          <p:nvPr/>
        </p:nvSpPr>
        <p:spPr bwMode="auto">
          <a:xfrm>
            <a:off x="323528" y="3789040"/>
            <a:ext cx="1943546" cy="0"/>
          </a:xfrm>
          <a:prstGeom prst="line">
            <a:avLst/>
          </a:prstGeom>
          <a:noFill/>
          <a:ln w="22225">
            <a:solidFill>
              <a:srgbClr val="0000FF"/>
            </a:solidFill>
            <a:round/>
            <a:headEnd/>
            <a:tailEnd/>
          </a:ln>
          <a:effectLst/>
        </p:spPr>
        <p:txBody>
          <a:bodyPr/>
          <a:lstStyle/>
          <a:p>
            <a:endParaRPr lang="ja-JP" altLang="en-US"/>
          </a:p>
        </p:txBody>
      </p:sp>
      <p:sp>
        <p:nvSpPr>
          <p:cNvPr id="25" name="Line 14"/>
          <p:cNvSpPr>
            <a:spLocks noChangeShapeType="1"/>
          </p:cNvSpPr>
          <p:nvPr/>
        </p:nvSpPr>
        <p:spPr bwMode="auto">
          <a:xfrm>
            <a:off x="394395" y="5158234"/>
            <a:ext cx="1944687" cy="0"/>
          </a:xfrm>
          <a:prstGeom prst="line">
            <a:avLst/>
          </a:prstGeom>
          <a:noFill/>
          <a:ln w="22225">
            <a:solidFill>
              <a:srgbClr val="3366FF"/>
            </a:solidFill>
            <a:round/>
            <a:headEnd/>
            <a:tailEnd/>
          </a:ln>
          <a:effectLst/>
        </p:spPr>
        <p:txBody>
          <a:bodyPr/>
          <a:lstStyle/>
          <a:p>
            <a:endParaRPr lang="ja-JP" altLang="en-US"/>
          </a:p>
        </p:txBody>
      </p:sp>
      <p:sp>
        <p:nvSpPr>
          <p:cNvPr id="26" name="Line 15"/>
          <p:cNvSpPr>
            <a:spLocks noChangeShapeType="1"/>
          </p:cNvSpPr>
          <p:nvPr/>
        </p:nvSpPr>
        <p:spPr bwMode="auto">
          <a:xfrm flipH="1">
            <a:off x="1115120" y="3789040"/>
            <a:ext cx="496" cy="1369194"/>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27" name="Text Box 16"/>
          <p:cNvSpPr txBox="1">
            <a:spLocks noChangeArrowheads="1"/>
          </p:cNvSpPr>
          <p:nvPr/>
        </p:nvSpPr>
        <p:spPr bwMode="auto">
          <a:xfrm>
            <a:off x="2391470" y="4816921"/>
            <a:ext cx="404812" cy="457200"/>
          </a:xfrm>
          <a:prstGeom prst="rect">
            <a:avLst/>
          </a:prstGeom>
          <a:noFill/>
          <a:ln w="9525">
            <a:noFill/>
            <a:miter lim="800000"/>
            <a:headEnd/>
            <a:tailEnd/>
          </a:ln>
          <a:effectLst/>
        </p:spPr>
        <p:txBody>
          <a:bodyPr wrap="none">
            <a:spAutoFit/>
          </a:bodyPr>
          <a:lstStyle/>
          <a:p>
            <a:pPr eaLnBrk="1" hangingPunct="1"/>
            <a:r>
              <a:rPr lang="en-US" altLang="ja-JP" sz="2400"/>
              <a:t>N</a:t>
            </a:r>
          </a:p>
        </p:txBody>
      </p:sp>
      <p:sp>
        <p:nvSpPr>
          <p:cNvPr id="28" name="Text Box 17"/>
          <p:cNvSpPr txBox="1">
            <a:spLocks noChangeArrowheads="1"/>
          </p:cNvSpPr>
          <p:nvPr/>
        </p:nvSpPr>
        <p:spPr bwMode="auto">
          <a:xfrm>
            <a:off x="2267744" y="3501008"/>
            <a:ext cx="488950" cy="457200"/>
          </a:xfrm>
          <a:prstGeom prst="rect">
            <a:avLst/>
          </a:prstGeom>
          <a:noFill/>
          <a:ln w="9525">
            <a:noFill/>
            <a:miter lim="800000"/>
            <a:headEnd/>
            <a:tailEnd/>
          </a:ln>
          <a:effectLst/>
        </p:spPr>
        <p:txBody>
          <a:bodyPr wrap="none">
            <a:spAutoFit/>
          </a:bodyPr>
          <a:lstStyle/>
          <a:p>
            <a:pPr eaLnBrk="1" hangingPunct="1"/>
            <a:r>
              <a:rPr lang="en-US" altLang="ja-JP" sz="2400" dirty="0"/>
              <a:t>Δ</a:t>
            </a:r>
          </a:p>
        </p:txBody>
      </p:sp>
      <p:sp>
        <p:nvSpPr>
          <p:cNvPr id="29" name="Text Box 18"/>
          <p:cNvSpPr txBox="1">
            <a:spLocks noChangeArrowheads="1"/>
          </p:cNvSpPr>
          <p:nvPr/>
        </p:nvSpPr>
        <p:spPr bwMode="auto">
          <a:xfrm>
            <a:off x="1115616" y="4221088"/>
            <a:ext cx="1242648" cy="461665"/>
          </a:xfrm>
          <a:prstGeom prst="rect">
            <a:avLst/>
          </a:prstGeom>
          <a:noFill/>
          <a:ln w="9525">
            <a:noFill/>
            <a:miter lim="800000"/>
            <a:headEnd/>
            <a:tailEnd/>
          </a:ln>
          <a:effectLst/>
        </p:spPr>
        <p:txBody>
          <a:bodyPr wrap="none">
            <a:spAutoFit/>
          </a:bodyPr>
          <a:lstStyle/>
          <a:p>
            <a:pPr eaLnBrk="1" hangingPunct="1"/>
            <a:r>
              <a:rPr lang="en-US" altLang="ja-JP" sz="2400" dirty="0"/>
              <a:t>300MeV</a:t>
            </a:r>
          </a:p>
        </p:txBody>
      </p:sp>
      <p:grpSp>
        <p:nvGrpSpPr>
          <p:cNvPr id="50" name="グループ化 49"/>
          <p:cNvGrpSpPr/>
          <p:nvPr/>
        </p:nvGrpSpPr>
        <p:grpSpPr>
          <a:xfrm>
            <a:off x="3636268" y="0"/>
            <a:ext cx="2591916" cy="1700808"/>
            <a:chOff x="3636268" y="0"/>
            <a:chExt cx="2792412" cy="1898650"/>
          </a:xfrm>
        </p:grpSpPr>
        <p:sp>
          <p:nvSpPr>
            <p:cNvPr id="30" name="Rectangle 4"/>
            <p:cNvSpPr>
              <a:spLocks noChangeArrowheads="1"/>
            </p:cNvSpPr>
            <p:nvPr/>
          </p:nvSpPr>
          <p:spPr bwMode="auto">
            <a:xfrm>
              <a:off x="3636268" y="0"/>
              <a:ext cx="935037" cy="433387"/>
            </a:xfrm>
            <a:prstGeom prst="rect">
              <a:avLst/>
            </a:prstGeom>
            <a:solidFill>
              <a:srgbClr val="FF9900"/>
            </a:solidFill>
            <a:ln w="9525">
              <a:noFill/>
              <a:miter lim="800000"/>
              <a:headEnd/>
              <a:tailEnd/>
            </a:ln>
            <a:effectLst/>
          </p:spPr>
          <p:txBody>
            <a:bodyPr wrap="none" anchor="ctr"/>
            <a:lstStyle/>
            <a:p>
              <a:pPr eaLnBrk="1" hangingPunct="1"/>
              <a:endParaRPr lang="ja-JP" altLang="en-US" sz="1800"/>
            </a:p>
          </p:txBody>
        </p:sp>
        <p:sp>
          <p:nvSpPr>
            <p:cNvPr id="31" name="Line 27"/>
            <p:cNvSpPr>
              <a:spLocks noChangeShapeType="1"/>
            </p:cNvSpPr>
            <p:nvPr/>
          </p:nvSpPr>
          <p:spPr bwMode="auto">
            <a:xfrm>
              <a:off x="4283968" y="649287"/>
              <a:ext cx="1655762" cy="0"/>
            </a:xfrm>
            <a:prstGeom prst="line">
              <a:avLst/>
            </a:prstGeom>
            <a:noFill/>
            <a:ln w="19050">
              <a:solidFill>
                <a:srgbClr val="00B0F0"/>
              </a:solidFill>
              <a:round/>
              <a:headEnd/>
              <a:tailEnd/>
            </a:ln>
            <a:effectLst/>
          </p:spPr>
          <p:txBody>
            <a:bodyPr/>
            <a:lstStyle/>
            <a:p>
              <a:endParaRPr lang="ja-JP" altLang="en-US"/>
            </a:p>
          </p:txBody>
        </p:sp>
        <p:sp>
          <p:nvSpPr>
            <p:cNvPr id="32" name="Line 28"/>
            <p:cNvSpPr>
              <a:spLocks noChangeShapeType="1"/>
            </p:cNvSpPr>
            <p:nvPr/>
          </p:nvSpPr>
          <p:spPr bwMode="auto">
            <a:xfrm>
              <a:off x="4355405" y="1730375"/>
              <a:ext cx="1584325" cy="0"/>
            </a:xfrm>
            <a:prstGeom prst="line">
              <a:avLst/>
            </a:prstGeom>
            <a:noFill/>
            <a:ln w="19050">
              <a:solidFill>
                <a:srgbClr val="00B0F0"/>
              </a:solidFill>
              <a:round/>
              <a:headEnd/>
              <a:tailEnd/>
            </a:ln>
            <a:effectLst/>
          </p:spPr>
          <p:txBody>
            <a:bodyPr/>
            <a:lstStyle/>
            <a:p>
              <a:endParaRPr lang="ja-JP" altLang="en-US"/>
            </a:p>
          </p:txBody>
        </p:sp>
        <p:sp>
          <p:nvSpPr>
            <p:cNvPr id="33" name="Line 29"/>
            <p:cNvSpPr>
              <a:spLocks noChangeShapeType="1"/>
            </p:cNvSpPr>
            <p:nvPr/>
          </p:nvSpPr>
          <p:spPr bwMode="auto">
            <a:xfrm>
              <a:off x="4860230" y="649287"/>
              <a:ext cx="0" cy="1081088"/>
            </a:xfrm>
            <a:prstGeom prst="line">
              <a:avLst/>
            </a:prstGeom>
            <a:noFill/>
            <a:ln w="19050">
              <a:solidFill>
                <a:srgbClr val="FF0000"/>
              </a:solidFill>
              <a:round/>
              <a:headEnd type="triangle" w="med" len="med"/>
              <a:tailEnd type="triangle" w="med" len="med"/>
            </a:ln>
            <a:effectLst/>
          </p:spPr>
          <p:txBody>
            <a:bodyPr/>
            <a:lstStyle/>
            <a:p>
              <a:endParaRPr lang="ja-JP" altLang="en-US"/>
            </a:p>
          </p:txBody>
        </p:sp>
        <p:sp>
          <p:nvSpPr>
            <p:cNvPr id="34" name="Text Box 30"/>
            <p:cNvSpPr txBox="1">
              <a:spLocks noChangeArrowheads="1"/>
            </p:cNvSpPr>
            <p:nvPr/>
          </p:nvSpPr>
          <p:spPr bwMode="auto">
            <a:xfrm>
              <a:off x="5004693" y="1009650"/>
              <a:ext cx="1235075" cy="457200"/>
            </a:xfrm>
            <a:prstGeom prst="rect">
              <a:avLst/>
            </a:prstGeom>
            <a:noFill/>
            <a:ln w="9525">
              <a:noFill/>
              <a:miter lim="800000"/>
              <a:headEnd/>
              <a:tailEnd/>
            </a:ln>
            <a:effectLst/>
          </p:spPr>
          <p:txBody>
            <a:bodyPr wrap="none">
              <a:spAutoFit/>
            </a:bodyPr>
            <a:lstStyle/>
            <a:p>
              <a:pPr eaLnBrk="1" hangingPunct="1"/>
              <a:r>
                <a:rPr lang="en-US" altLang="ja-JP" sz="2400" dirty="0"/>
                <a:t>80 </a:t>
              </a:r>
              <a:r>
                <a:rPr lang="en-US" altLang="ja-JP" sz="2400" dirty="0" err="1"/>
                <a:t>MeV</a:t>
              </a:r>
              <a:endParaRPr lang="en-US" altLang="ja-JP" sz="2400" dirty="0"/>
            </a:p>
          </p:txBody>
        </p:sp>
        <p:sp>
          <p:nvSpPr>
            <p:cNvPr id="35" name="Text Box 31"/>
            <p:cNvSpPr txBox="1">
              <a:spLocks noChangeArrowheads="1"/>
            </p:cNvSpPr>
            <p:nvPr/>
          </p:nvSpPr>
          <p:spPr bwMode="auto">
            <a:xfrm>
              <a:off x="5920680" y="1441450"/>
              <a:ext cx="488950" cy="457200"/>
            </a:xfrm>
            <a:prstGeom prst="rect">
              <a:avLst/>
            </a:prstGeom>
            <a:noFill/>
            <a:ln w="9525">
              <a:noFill/>
              <a:miter lim="800000"/>
              <a:headEnd/>
              <a:tailEnd/>
            </a:ln>
            <a:effectLst/>
          </p:spPr>
          <p:txBody>
            <a:bodyPr wrap="none">
              <a:spAutoFit/>
            </a:bodyPr>
            <a:lstStyle/>
            <a:p>
              <a:pPr eaLnBrk="1" hangingPunct="1"/>
              <a:r>
                <a:rPr lang="en-US" altLang="ja-JP" sz="2400"/>
                <a:t>Λ</a:t>
              </a:r>
            </a:p>
          </p:txBody>
        </p:sp>
        <p:sp>
          <p:nvSpPr>
            <p:cNvPr id="36" name="Text Box 32"/>
            <p:cNvSpPr txBox="1">
              <a:spLocks noChangeArrowheads="1"/>
            </p:cNvSpPr>
            <p:nvPr/>
          </p:nvSpPr>
          <p:spPr bwMode="auto">
            <a:xfrm>
              <a:off x="5939730" y="361950"/>
              <a:ext cx="488950" cy="457200"/>
            </a:xfrm>
            <a:prstGeom prst="rect">
              <a:avLst/>
            </a:prstGeom>
            <a:noFill/>
            <a:ln w="9525">
              <a:noFill/>
              <a:miter lim="800000"/>
              <a:headEnd/>
              <a:tailEnd/>
            </a:ln>
            <a:effectLst/>
          </p:spPr>
          <p:txBody>
            <a:bodyPr wrap="none">
              <a:spAutoFit/>
            </a:bodyPr>
            <a:lstStyle/>
            <a:p>
              <a:pPr eaLnBrk="1" hangingPunct="1"/>
              <a:r>
                <a:rPr lang="en-US" altLang="ja-JP" sz="2400"/>
                <a:t>Σ</a:t>
              </a:r>
            </a:p>
          </p:txBody>
        </p:sp>
        <p:sp>
          <p:nvSpPr>
            <p:cNvPr id="37" name="Text Box 33"/>
            <p:cNvSpPr txBox="1">
              <a:spLocks noChangeArrowheads="1"/>
            </p:cNvSpPr>
            <p:nvPr/>
          </p:nvSpPr>
          <p:spPr bwMode="auto">
            <a:xfrm>
              <a:off x="3760093" y="19050"/>
              <a:ext cx="836612" cy="457200"/>
            </a:xfrm>
            <a:prstGeom prst="rect">
              <a:avLst/>
            </a:prstGeom>
            <a:noFill/>
            <a:ln w="9525">
              <a:noFill/>
              <a:miter lim="800000"/>
              <a:headEnd/>
              <a:tailEnd/>
            </a:ln>
            <a:effectLst/>
          </p:spPr>
          <p:txBody>
            <a:bodyPr wrap="none">
              <a:spAutoFit/>
            </a:bodyPr>
            <a:lstStyle/>
            <a:p>
              <a:pPr eaLnBrk="1" hangingPunct="1"/>
              <a:r>
                <a:rPr lang="en-US" altLang="ja-JP" sz="2400"/>
                <a:t>S=-1</a:t>
              </a:r>
            </a:p>
          </p:txBody>
        </p:sp>
      </p:grpSp>
      <p:sp>
        <p:nvSpPr>
          <p:cNvPr id="38" name="Text Box 19"/>
          <p:cNvSpPr txBox="1">
            <a:spLocks noChangeArrowheads="1"/>
          </p:cNvSpPr>
          <p:nvPr/>
        </p:nvSpPr>
        <p:spPr bwMode="auto">
          <a:xfrm>
            <a:off x="0" y="5301208"/>
            <a:ext cx="2515304" cy="584775"/>
          </a:xfrm>
          <a:prstGeom prst="rect">
            <a:avLst/>
          </a:prstGeom>
          <a:noFill/>
          <a:ln w="9525">
            <a:noFill/>
            <a:miter lim="800000"/>
            <a:headEnd/>
            <a:tailEnd/>
          </a:ln>
          <a:effectLst/>
        </p:spPr>
        <p:txBody>
          <a:bodyPr wrap="none">
            <a:spAutoFit/>
          </a:bodyPr>
          <a:lstStyle/>
          <a:p>
            <a:pPr eaLnBrk="1" hangingPunct="1"/>
            <a:r>
              <a:rPr lang="en-US" altLang="ja-JP" sz="1600" dirty="0"/>
              <a:t>Probability of Δ</a:t>
            </a:r>
            <a:r>
              <a:rPr lang="ja-JP" altLang="en-US" sz="1600" dirty="0"/>
              <a:t>　</a:t>
            </a:r>
            <a:r>
              <a:rPr lang="en-US" altLang="ja-JP" sz="1600" dirty="0"/>
              <a:t>in nuclei is </a:t>
            </a:r>
          </a:p>
          <a:p>
            <a:pPr eaLnBrk="1" hangingPunct="1"/>
            <a:r>
              <a:rPr lang="en-US" altLang="ja-JP" sz="1600" dirty="0"/>
              <a:t>not large.</a:t>
            </a:r>
          </a:p>
        </p:txBody>
      </p:sp>
      <p:sp>
        <p:nvSpPr>
          <p:cNvPr id="39" name="テキスト ボックス 38"/>
          <p:cNvSpPr txBox="1"/>
          <p:nvPr/>
        </p:nvSpPr>
        <p:spPr>
          <a:xfrm>
            <a:off x="6156176" y="0"/>
            <a:ext cx="1673087" cy="1569660"/>
          </a:xfrm>
          <a:prstGeom prst="rect">
            <a:avLst/>
          </a:prstGeom>
          <a:noFill/>
        </p:spPr>
        <p:txBody>
          <a:bodyPr wrap="none" rtlCol="0">
            <a:spAutoFit/>
          </a:bodyPr>
          <a:lstStyle/>
          <a:p>
            <a:r>
              <a:rPr kumimoji="1" lang="en-US" altLang="ja-JP" sz="1600" dirty="0"/>
              <a:t>Mass is smaller.</a:t>
            </a:r>
          </a:p>
          <a:p>
            <a:r>
              <a:rPr lang="en-US" altLang="ja-JP" sz="1600" dirty="0"/>
              <a:t>It is expected that</a:t>
            </a:r>
          </a:p>
          <a:p>
            <a:r>
              <a:rPr lang="en-US" altLang="ja-JP" sz="1600" dirty="0"/>
              <a:t>Λ-Σ conversion </a:t>
            </a:r>
          </a:p>
          <a:p>
            <a:r>
              <a:rPr lang="en-US" altLang="ja-JP" sz="1600" dirty="0"/>
              <a:t>might affect </a:t>
            </a:r>
          </a:p>
          <a:p>
            <a:r>
              <a:rPr lang="en-US" altLang="ja-JP" sz="1600" dirty="0"/>
              <a:t>in structure of </a:t>
            </a:r>
          </a:p>
          <a:p>
            <a:r>
              <a:rPr lang="en-US" altLang="ja-JP" sz="1600" dirty="0"/>
              <a:t>Λ </a:t>
            </a:r>
            <a:r>
              <a:rPr lang="en-US" altLang="ja-JP" sz="1600" dirty="0" err="1"/>
              <a:t>hypernuclei</a:t>
            </a:r>
            <a:r>
              <a:rPr lang="en-US" altLang="ja-JP" sz="1600" dirty="0"/>
              <a:t>.</a:t>
            </a:r>
            <a:endParaRPr kumimoji="1" lang="ja-JP" altLang="en-US" sz="1600" dirty="0"/>
          </a:p>
        </p:txBody>
      </p:sp>
      <p:sp>
        <p:nvSpPr>
          <p:cNvPr id="40" name="テキスト ボックス 39"/>
          <p:cNvSpPr txBox="1"/>
          <p:nvPr/>
        </p:nvSpPr>
        <p:spPr>
          <a:xfrm>
            <a:off x="3636268" y="2900843"/>
            <a:ext cx="4945536" cy="1200329"/>
          </a:xfrm>
          <a:prstGeom prst="rect">
            <a:avLst/>
          </a:prstGeom>
          <a:noFill/>
        </p:spPr>
        <p:txBody>
          <a:bodyPr wrap="square" rtlCol="0">
            <a:spAutoFit/>
          </a:bodyPr>
          <a:lstStyle/>
          <a:p>
            <a:r>
              <a:rPr lang="en-US" altLang="ja-JP" sz="2400" dirty="0"/>
              <a:t>ΛN-ΣN coupling is key issue to </a:t>
            </a:r>
          </a:p>
          <a:p>
            <a:r>
              <a:rPr lang="en-US" altLang="ja-JP" sz="2400" dirty="0"/>
              <a:t>construct YN two-body interaction</a:t>
            </a:r>
          </a:p>
          <a:p>
            <a:r>
              <a:rPr lang="en-US" altLang="ja-JP" sz="2400" dirty="0"/>
              <a:t>completely.</a:t>
            </a:r>
            <a:endParaRPr kumimoji="1" lang="ja-JP"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51520" y="2636912"/>
            <a:ext cx="8235973" cy="954107"/>
          </a:xfrm>
          <a:prstGeom prst="rect">
            <a:avLst/>
          </a:prstGeom>
          <a:noFill/>
        </p:spPr>
        <p:txBody>
          <a:bodyPr wrap="none" rtlCol="0">
            <a:spAutoFit/>
          </a:bodyPr>
          <a:lstStyle/>
          <a:p>
            <a:r>
              <a:rPr kumimoji="1" lang="en-US" altLang="ja-JP" sz="2800" dirty="0"/>
              <a:t>Strategy of how to solve ‘</a:t>
            </a:r>
            <a:r>
              <a:rPr kumimoji="1" lang="en-US" altLang="ja-JP" sz="2800" dirty="0" err="1"/>
              <a:t>hyperon</a:t>
            </a:r>
            <a:r>
              <a:rPr kumimoji="1" lang="en-US" altLang="ja-JP" sz="2800" dirty="0"/>
              <a:t> puzzle’ together with</a:t>
            </a:r>
          </a:p>
          <a:p>
            <a:r>
              <a:rPr lang="en-US" altLang="ja-JP" sz="2800" dirty="0"/>
              <a:t>Theory and experiment using K1.1 and HIHR</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0" y="3068960"/>
            <a:ext cx="8785225" cy="4716462"/>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rot="710724">
            <a:off x="6993830" y="4021336"/>
            <a:ext cx="503238" cy="360363"/>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rot="273374">
            <a:off x="599380" y="4680149"/>
            <a:ext cx="468313" cy="412750"/>
          </a:xfrm>
          <a:prstGeom prst="rect">
            <a:avLst/>
          </a:prstGeom>
          <a:noFill/>
          <a:ln w="9525">
            <a:noFill/>
            <a:miter lim="800000"/>
            <a:headEnd/>
            <a:tailEnd/>
          </a:ln>
        </p:spPr>
      </p:pic>
      <p:pic>
        <p:nvPicPr>
          <p:cNvPr id="68613" name="Picture 5"/>
          <p:cNvPicPr preferRelativeResize="0">
            <a:picLocks noChangeAspect="1" noChangeArrowheads="1"/>
          </p:cNvPicPr>
          <p:nvPr/>
        </p:nvPicPr>
        <p:blipFill>
          <a:blip r:embed="rId6" cstate="print"/>
          <a:srcRect/>
          <a:stretch>
            <a:fillRect/>
          </a:stretch>
        </p:blipFill>
        <p:spPr bwMode="auto">
          <a:xfrm rot="-984039">
            <a:off x="3653730" y="3591124"/>
            <a:ext cx="601663" cy="400050"/>
          </a:xfrm>
          <a:prstGeom prst="rect">
            <a:avLst/>
          </a:prstGeom>
          <a:noFill/>
          <a:ln w="9525">
            <a:noFill/>
            <a:miter lim="800000"/>
            <a:headEnd/>
            <a:tailEnd/>
          </a:ln>
        </p:spPr>
      </p:pic>
      <p:sp>
        <p:nvSpPr>
          <p:cNvPr id="68614" name="Rectangle 6"/>
          <p:cNvSpPr>
            <a:spLocks noChangeArrowheads="1"/>
          </p:cNvSpPr>
          <p:nvPr/>
        </p:nvSpPr>
        <p:spPr bwMode="auto">
          <a:xfrm rot="-969758">
            <a:off x="3653730" y="3591124"/>
            <a:ext cx="574675" cy="428625"/>
          </a:xfrm>
          <a:prstGeom prst="rect">
            <a:avLst/>
          </a:prstGeom>
          <a:noFill/>
          <a:ln w="9525">
            <a:solidFill>
              <a:schemeClr val="tx1"/>
            </a:solidFill>
            <a:miter lim="800000"/>
            <a:headEnd/>
            <a:tailEnd/>
          </a:ln>
        </p:spPr>
        <p:txBody>
          <a:bodyPr wrap="none" anchor="ctr"/>
          <a:lstStyle/>
          <a:p>
            <a:endParaRPr lang="ja-JP" altLang="ja-JP"/>
          </a:p>
        </p:txBody>
      </p:sp>
      <p:pic>
        <p:nvPicPr>
          <p:cNvPr id="68615" name="Picture 7"/>
          <p:cNvPicPr>
            <a:picLocks noChangeAspect="1" noChangeArrowheads="1"/>
          </p:cNvPicPr>
          <p:nvPr/>
        </p:nvPicPr>
        <p:blipFill>
          <a:blip r:embed="rId7" cstate="print"/>
          <a:srcRect/>
          <a:stretch>
            <a:fillRect/>
          </a:stretch>
        </p:blipFill>
        <p:spPr bwMode="auto">
          <a:xfrm rot="849806">
            <a:off x="3053655" y="4099124"/>
            <a:ext cx="576263" cy="376237"/>
          </a:xfrm>
          <a:prstGeom prst="rect">
            <a:avLst/>
          </a:prstGeom>
          <a:noFill/>
          <a:ln w="9525">
            <a:noFill/>
            <a:miter lim="800000"/>
            <a:headEnd/>
            <a:tailEnd/>
          </a:ln>
        </p:spPr>
      </p:pic>
      <p:pic>
        <p:nvPicPr>
          <p:cNvPr id="68616" name="Picture 8"/>
          <p:cNvPicPr preferRelativeResize="0">
            <a:picLocks noChangeAspect="1" noChangeArrowheads="1"/>
          </p:cNvPicPr>
          <p:nvPr/>
        </p:nvPicPr>
        <p:blipFill>
          <a:blip r:embed="rId8" cstate="print"/>
          <a:srcRect/>
          <a:stretch>
            <a:fillRect/>
          </a:stretch>
        </p:blipFill>
        <p:spPr bwMode="auto">
          <a:xfrm rot="1931833">
            <a:off x="1320105" y="3745111"/>
            <a:ext cx="576263" cy="346075"/>
          </a:xfrm>
          <a:prstGeom prst="rect">
            <a:avLst/>
          </a:prstGeom>
          <a:noFill/>
          <a:ln w="9525">
            <a:noFill/>
            <a:miter lim="800000"/>
            <a:headEnd/>
            <a:tailEnd/>
          </a:ln>
        </p:spPr>
      </p:pic>
      <p:pic>
        <p:nvPicPr>
          <p:cNvPr id="68617" name="Picture 9"/>
          <p:cNvPicPr>
            <a:picLocks noChangeAspect="1" noChangeArrowheads="1"/>
          </p:cNvPicPr>
          <p:nvPr/>
        </p:nvPicPr>
        <p:blipFill>
          <a:blip r:embed="rId9" cstate="print"/>
          <a:srcRect/>
          <a:stretch>
            <a:fillRect/>
          </a:stretch>
        </p:blipFill>
        <p:spPr bwMode="auto">
          <a:xfrm rot="-4464421">
            <a:off x="117574" y="3693518"/>
            <a:ext cx="579437" cy="381000"/>
          </a:xfrm>
          <a:prstGeom prst="rect">
            <a:avLst/>
          </a:prstGeom>
          <a:noFill/>
          <a:ln w="9525">
            <a:noFill/>
            <a:miter lim="800000"/>
            <a:headEnd/>
            <a:tailEnd/>
          </a:ln>
        </p:spPr>
      </p:pic>
      <p:pic>
        <p:nvPicPr>
          <p:cNvPr id="68618" name="Picture 10"/>
          <p:cNvPicPr>
            <a:picLocks noChangeAspect="1" noChangeArrowheads="1"/>
          </p:cNvPicPr>
          <p:nvPr/>
        </p:nvPicPr>
        <p:blipFill>
          <a:blip r:embed="rId10" cstate="print"/>
          <a:srcRect/>
          <a:stretch>
            <a:fillRect/>
          </a:stretch>
        </p:blipFill>
        <p:spPr bwMode="auto">
          <a:xfrm rot="1928611">
            <a:off x="1513780" y="3089474"/>
            <a:ext cx="625475" cy="417512"/>
          </a:xfrm>
          <a:prstGeom prst="rect">
            <a:avLst/>
          </a:prstGeom>
          <a:noFill/>
          <a:ln w="9525">
            <a:noFill/>
            <a:miter lim="800000"/>
            <a:headEnd/>
            <a:tailEnd/>
          </a:ln>
        </p:spPr>
      </p:pic>
      <p:pic>
        <p:nvPicPr>
          <p:cNvPr id="68619" name="Picture 11"/>
          <p:cNvPicPr>
            <a:picLocks noChangeAspect="1" noChangeArrowheads="1"/>
          </p:cNvPicPr>
          <p:nvPr/>
        </p:nvPicPr>
        <p:blipFill>
          <a:blip r:embed="rId11" cstate="print"/>
          <a:srcRect/>
          <a:stretch>
            <a:fillRect/>
          </a:stretch>
        </p:blipFill>
        <p:spPr bwMode="auto">
          <a:xfrm rot="-2326943">
            <a:off x="397768" y="3067249"/>
            <a:ext cx="528637" cy="357187"/>
          </a:xfrm>
          <a:prstGeom prst="rect">
            <a:avLst/>
          </a:prstGeom>
          <a:noFill/>
          <a:ln w="9525">
            <a:noFill/>
            <a:miter lim="800000"/>
            <a:headEnd/>
            <a:tailEnd/>
          </a:ln>
        </p:spPr>
      </p:pic>
      <p:pic>
        <p:nvPicPr>
          <p:cNvPr id="68621" name="Picture 13"/>
          <p:cNvPicPr>
            <a:picLocks noChangeAspect="1" noChangeArrowheads="1"/>
          </p:cNvPicPr>
          <p:nvPr/>
        </p:nvPicPr>
        <p:blipFill>
          <a:blip r:embed="rId12" cstate="print"/>
          <a:srcRect/>
          <a:stretch>
            <a:fillRect/>
          </a:stretch>
        </p:blipFill>
        <p:spPr bwMode="auto">
          <a:xfrm rot="1308084">
            <a:off x="4368105" y="4008636"/>
            <a:ext cx="609600" cy="442913"/>
          </a:xfrm>
          <a:prstGeom prst="rect">
            <a:avLst/>
          </a:prstGeom>
          <a:noFill/>
          <a:ln w="9525">
            <a:noFill/>
            <a:miter lim="800000"/>
            <a:headEnd/>
            <a:tailEnd/>
          </a:ln>
        </p:spPr>
      </p:pic>
      <p:sp>
        <p:nvSpPr>
          <p:cNvPr id="68622" name="Rectangle 14"/>
          <p:cNvSpPr>
            <a:spLocks noChangeArrowheads="1"/>
          </p:cNvSpPr>
          <p:nvPr/>
        </p:nvSpPr>
        <p:spPr bwMode="auto">
          <a:xfrm rot="1398585">
            <a:off x="4337943" y="3967361"/>
            <a:ext cx="649287" cy="463550"/>
          </a:xfrm>
          <a:prstGeom prst="rect">
            <a:avLst/>
          </a:prstGeom>
          <a:noFill/>
          <a:ln w="9525">
            <a:solidFill>
              <a:schemeClr val="tx1"/>
            </a:solidFill>
            <a:miter lim="800000"/>
            <a:headEnd/>
            <a:tailEnd/>
          </a:ln>
        </p:spPr>
        <p:txBody>
          <a:bodyPr wrap="none" anchor="ctr"/>
          <a:lstStyle/>
          <a:p>
            <a:endParaRPr lang="ja-JP" altLang="ja-JP"/>
          </a:p>
        </p:txBody>
      </p:sp>
      <p:sp>
        <p:nvSpPr>
          <p:cNvPr id="68623" name="Line 15"/>
          <p:cNvSpPr>
            <a:spLocks noChangeShapeType="1"/>
          </p:cNvSpPr>
          <p:nvPr/>
        </p:nvSpPr>
        <p:spPr bwMode="auto">
          <a:xfrm flipH="1">
            <a:off x="6893818" y="4021336"/>
            <a:ext cx="144462" cy="503238"/>
          </a:xfrm>
          <a:prstGeom prst="line">
            <a:avLst/>
          </a:prstGeom>
          <a:noFill/>
          <a:ln w="31750">
            <a:solidFill>
              <a:srgbClr val="993300"/>
            </a:solidFill>
            <a:round/>
            <a:headEnd/>
            <a:tailEnd/>
          </a:ln>
        </p:spPr>
        <p:txBody>
          <a:bodyPr/>
          <a:lstStyle/>
          <a:p>
            <a:endParaRPr lang="ja-JP" altLang="en-US"/>
          </a:p>
        </p:txBody>
      </p:sp>
      <p:sp>
        <p:nvSpPr>
          <p:cNvPr id="68624" name="Line 16"/>
          <p:cNvSpPr>
            <a:spLocks noChangeShapeType="1"/>
          </p:cNvSpPr>
          <p:nvPr/>
        </p:nvSpPr>
        <p:spPr bwMode="auto">
          <a:xfrm flipH="1">
            <a:off x="2945705" y="4029274"/>
            <a:ext cx="144463" cy="647700"/>
          </a:xfrm>
          <a:prstGeom prst="line">
            <a:avLst/>
          </a:prstGeom>
          <a:noFill/>
          <a:ln w="31750">
            <a:solidFill>
              <a:srgbClr val="993300"/>
            </a:solidFill>
            <a:round/>
            <a:headEnd/>
            <a:tailEnd/>
          </a:ln>
        </p:spPr>
        <p:txBody>
          <a:bodyPr/>
          <a:lstStyle/>
          <a:p>
            <a:endParaRPr lang="ja-JP" altLang="en-US"/>
          </a:p>
        </p:txBody>
      </p:sp>
      <p:sp>
        <p:nvSpPr>
          <p:cNvPr id="68626" name="Line 18"/>
          <p:cNvSpPr>
            <a:spLocks noChangeShapeType="1"/>
          </p:cNvSpPr>
          <p:nvPr/>
        </p:nvSpPr>
        <p:spPr bwMode="auto">
          <a:xfrm>
            <a:off x="361255" y="3283149"/>
            <a:ext cx="576263" cy="719137"/>
          </a:xfrm>
          <a:prstGeom prst="line">
            <a:avLst/>
          </a:prstGeom>
          <a:noFill/>
          <a:ln w="31750">
            <a:solidFill>
              <a:srgbClr val="993300"/>
            </a:solidFill>
            <a:round/>
            <a:headEnd/>
            <a:tailEnd/>
          </a:ln>
        </p:spPr>
        <p:txBody>
          <a:bodyPr/>
          <a:lstStyle/>
          <a:p>
            <a:endParaRPr lang="ja-JP" altLang="en-US"/>
          </a:p>
        </p:txBody>
      </p:sp>
      <p:sp>
        <p:nvSpPr>
          <p:cNvPr id="68627" name="Line 19"/>
          <p:cNvSpPr>
            <a:spLocks noChangeShapeType="1"/>
          </p:cNvSpPr>
          <p:nvPr/>
        </p:nvSpPr>
        <p:spPr bwMode="auto">
          <a:xfrm>
            <a:off x="3615630" y="3699074"/>
            <a:ext cx="215900" cy="790575"/>
          </a:xfrm>
          <a:prstGeom prst="line">
            <a:avLst/>
          </a:prstGeom>
          <a:noFill/>
          <a:ln w="31750">
            <a:solidFill>
              <a:srgbClr val="993300"/>
            </a:solidFill>
            <a:round/>
            <a:headEnd/>
            <a:tailEnd/>
          </a:ln>
        </p:spPr>
        <p:txBody>
          <a:bodyPr/>
          <a:lstStyle/>
          <a:p>
            <a:endParaRPr lang="ja-JP" altLang="en-US"/>
          </a:p>
        </p:txBody>
      </p:sp>
      <p:sp>
        <p:nvSpPr>
          <p:cNvPr id="68628" name="Line 20"/>
          <p:cNvSpPr>
            <a:spLocks noChangeShapeType="1"/>
          </p:cNvSpPr>
          <p:nvPr/>
        </p:nvSpPr>
        <p:spPr bwMode="auto">
          <a:xfrm flipH="1">
            <a:off x="1153418" y="3581599"/>
            <a:ext cx="360362" cy="576262"/>
          </a:xfrm>
          <a:prstGeom prst="line">
            <a:avLst/>
          </a:prstGeom>
          <a:noFill/>
          <a:ln w="31750">
            <a:solidFill>
              <a:srgbClr val="993300"/>
            </a:solidFill>
            <a:round/>
            <a:headEnd/>
            <a:tailEnd/>
          </a:ln>
        </p:spPr>
        <p:txBody>
          <a:bodyPr/>
          <a:lstStyle/>
          <a:p>
            <a:endParaRPr lang="ja-JP" altLang="en-US"/>
          </a:p>
        </p:txBody>
      </p:sp>
      <p:sp>
        <p:nvSpPr>
          <p:cNvPr id="68629" name="Line 21"/>
          <p:cNvSpPr>
            <a:spLocks noChangeShapeType="1"/>
          </p:cNvSpPr>
          <p:nvPr/>
        </p:nvSpPr>
        <p:spPr bwMode="auto">
          <a:xfrm flipH="1">
            <a:off x="1153418" y="2946599"/>
            <a:ext cx="503237" cy="1008062"/>
          </a:xfrm>
          <a:prstGeom prst="line">
            <a:avLst/>
          </a:prstGeom>
          <a:noFill/>
          <a:ln w="31750">
            <a:solidFill>
              <a:srgbClr val="993300"/>
            </a:solidFill>
            <a:round/>
            <a:headEnd/>
            <a:tailEnd/>
          </a:ln>
        </p:spPr>
        <p:txBody>
          <a:bodyPr/>
          <a:lstStyle/>
          <a:p>
            <a:endParaRPr lang="ja-JP" altLang="en-US"/>
          </a:p>
        </p:txBody>
      </p:sp>
      <p:sp>
        <p:nvSpPr>
          <p:cNvPr id="68630" name="Line 22"/>
          <p:cNvSpPr>
            <a:spLocks noChangeShapeType="1"/>
          </p:cNvSpPr>
          <p:nvPr/>
        </p:nvSpPr>
        <p:spPr bwMode="auto">
          <a:xfrm rot="19629832" flipH="1">
            <a:off x="815280" y="4392811"/>
            <a:ext cx="504825" cy="647700"/>
          </a:xfrm>
          <a:prstGeom prst="line">
            <a:avLst/>
          </a:prstGeom>
          <a:noFill/>
          <a:ln w="31750">
            <a:solidFill>
              <a:srgbClr val="993300"/>
            </a:solidFill>
            <a:round/>
            <a:headEnd/>
            <a:tailEnd/>
          </a:ln>
        </p:spPr>
        <p:txBody>
          <a:bodyPr/>
          <a:lstStyle/>
          <a:p>
            <a:endParaRPr lang="ja-JP" altLang="en-US"/>
          </a:p>
        </p:txBody>
      </p:sp>
      <p:sp>
        <p:nvSpPr>
          <p:cNvPr id="68631" name="Line 23"/>
          <p:cNvSpPr>
            <a:spLocks noChangeShapeType="1"/>
          </p:cNvSpPr>
          <p:nvPr/>
        </p:nvSpPr>
        <p:spPr bwMode="auto">
          <a:xfrm flipH="1">
            <a:off x="4137918" y="3905449"/>
            <a:ext cx="287337" cy="647700"/>
          </a:xfrm>
          <a:prstGeom prst="line">
            <a:avLst/>
          </a:prstGeom>
          <a:noFill/>
          <a:ln w="31750">
            <a:solidFill>
              <a:srgbClr val="993300"/>
            </a:solidFill>
            <a:round/>
            <a:headEnd/>
            <a:tailEnd/>
          </a:ln>
        </p:spPr>
        <p:txBody>
          <a:bodyPr/>
          <a:lstStyle/>
          <a:p>
            <a:endParaRPr lang="ja-JP" altLang="en-US"/>
          </a:p>
        </p:txBody>
      </p:sp>
      <p:sp>
        <p:nvSpPr>
          <p:cNvPr id="68632" name="Line 24"/>
          <p:cNvSpPr>
            <a:spLocks noChangeShapeType="1"/>
          </p:cNvSpPr>
          <p:nvPr/>
        </p:nvSpPr>
        <p:spPr bwMode="auto">
          <a:xfrm flipH="1" flipV="1">
            <a:off x="145355" y="4097536"/>
            <a:ext cx="647700" cy="144463"/>
          </a:xfrm>
          <a:prstGeom prst="line">
            <a:avLst/>
          </a:prstGeom>
          <a:noFill/>
          <a:ln w="31750">
            <a:solidFill>
              <a:srgbClr val="993300"/>
            </a:solidFill>
            <a:round/>
            <a:headEnd/>
            <a:tailEnd/>
          </a:ln>
        </p:spPr>
        <p:txBody>
          <a:bodyPr/>
          <a:lstStyle/>
          <a:p>
            <a:endParaRPr lang="ja-JP" altLang="en-US"/>
          </a:p>
        </p:txBody>
      </p:sp>
      <p:sp>
        <p:nvSpPr>
          <p:cNvPr id="68633" name="Rectangle 25"/>
          <p:cNvSpPr>
            <a:spLocks noChangeArrowheads="1"/>
          </p:cNvSpPr>
          <p:nvPr/>
        </p:nvSpPr>
        <p:spPr bwMode="auto">
          <a:xfrm>
            <a:off x="-178495" y="3797499"/>
            <a:ext cx="144463" cy="215900"/>
          </a:xfrm>
          <a:prstGeom prst="rect">
            <a:avLst/>
          </a:prstGeom>
          <a:solidFill>
            <a:schemeClr val="bg1"/>
          </a:solidFill>
          <a:ln w="9525">
            <a:noFill/>
            <a:miter lim="800000"/>
            <a:headEnd/>
            <a:tailEnd/>
          </a:ln>
        </p:spPr>
        <p:txBody>
          <a:bodyPr wrap="none" anchor="ctr"/>
          <a:lstStyle/>
          <a:p>
            <a:endParaRPr lang="ja-JP" altLang="ja-JP"/>
          </a:p>
        </p:txBody>
      </p:sp>
      <p:sp>
        <p:nvSpPr>
          <p:cNvPr id="68634" name="Line 26"/>
          <p:cNvSpPr>
            <a:spLocks noChangeShapeType="1"/>
          </p:cNvSpPr>
          <p:nvPr/>
        </p:nvSpPr>
        <p:spPr bwMode="auto">
          <a:xfrm>
            <a:off x="1513780" y="3618111"/>
            <a:ext cx="431800" cy="250825"/>
          </a:xfrm>
          <a:prstGeom prst="line">
            <a:avLst/>
          </a:prstGeom>
          <a:noFill/>
          <a:ln w="9525">
            <a:solidFill>
              <a:schemeClr val="tx1"/>
            </a:solidFill>
            <a:round/>
            <a:headEnd/>
            <a:tailEnd/>
          </a:ln>
        </p:spPr>
        <p:txBody>
          <a:bodyPr/>
          <a:lstStyle/>
          <a:p>
            <a:endParaRPr lang="ja-JP" altLang="en-US"/>
          </a:p>
        </p:txBody>
      </p:sp>
      <p:sp>
        <p:nvSpPr>
          <p:cNvPr id="68635" name="Line 27"/>
          <p:cNvSpPr>
            <a:spLocks noChangeShapeType="1"/>
          </p:cNvSpPr>
          <p:nvPr/>
        </p:nvSpPr>
        <p:spPr bwMode="auto">
          <a:xfrm flipH="1">
            <a:off x="1729680" y="3868936"/>
            <a:ext cx="217488" cy="360363"/>
          </a:xfrm>
          <a:prstGeom prst="line">
            <a:avLst/>
          </a:prstGeom>
          <a:noFill/>
          <a:ln w="9525">
            <a:solidFill>
              <a:schemeClr val="tx1"/>
            </a:solidFill>
            <a:round/>
            <a:headEnd/>
            <a:tailEnd/>
          </a:ln>
        </p:spPr>
        <p:txBody>
          <a:bodyPr/>
          <a:lstStyle/>
          <a:p>
            <a:endParaRPr lang="ja-JP" altLang="en-US"/>
          </a:p>
        </p:txBody>
      </p:sp>
      <p:sp>
        <p:nvSpPr>
          <p:cNvPr id="68636" name="Line 28"/>
          <p:cNvSpPr>
            <a:spLocks noChangeShapeType="1"/>
          </p:cNvSpPr>
          <p:nvPr/>
        </p:nvSpPr>
        <p:spPr bwMode="auto">
          <a:xfrm rot="-1961099">
            <a:off x="670818" y="4969074"/>
            <a:ext cx="252412" cy="179387"/>
          </a:xfrm>
          <a:prstGeom prst="line">
            <a:avLst/>
          </a:prstGeom>
          <a:noFill/>
          <a:ln w="9525">
            <a:solidFill>
              <a:schemeClr val="tx1"/>
            </a:solidFill>
            <a:round/>
            <a:headEnd/>
            <a:tailEnd/>
          </a:ln>
        </p:spPr>
        <p:txBody>
          <a:bodyPr/>
          <a:lstStyle/>
          <a:p>
            <a:endParaRPr lang="ja-JP" altLang="en-US"/>
          </a:p>
        </p:txBody>
      </p:sp>
      <p:sp>
        <p:nvSpPr>
          <p:cNvPr id="68637" name="Line 30"/>
          <p:cNvSpPr>
            <a:spLocks noChangeShapeType="1"/>
          </p:cNvSpPr>
          <p:nvPr/>
        </p:nvSpPr>
        <p:spPr bwMode="auto">
          <a:xfrm flipH="1">
            <a:off x="505718" y="3665736"/>
            <a:ext cx="144462" cy="504825"/>
          </a:xfrm>
          <a:prstGeom prst="line">
            <a:avLst/>
          </a:prstGeom>
          <a:noFill/>
          <a:ln w="9525">
            <a:solidFill>
              <a:schemeClr val="tx1"/>
            </a:solidFill>
            <a:round/>
            <a:headEnd/>
            <a:tailEnd/>
          </a:ln>
        </p:spPr>
        <p:txBody>
          <a:bodyPr/>
          <a:lstStyle/>
          <a:p>
            <a:endParaRPr lang="ja-JP" altLang="en-US"/>
          </a:p>
        </p:txBody>
      </p:sp>
      <p:sp>
        <p:nvSpPr>
          <p:cNvPr id="68638" name="Line 31"/>
          <p:cNvSpPr>
            <a:spLocks noChangeShapeType="1"/>
          </p:cNvSpPr>
          <p:nvPr/>
        </p:nvSpPr>
        <p:spPr bwMode="auto">
          <a:xfrm flipH="1">
            <a:off x="145355" y="3594299"/>
            <a:ext cx="165100" cy="503237"/>
          </a:xfrm>
          <a:prstGeom prst="line">
            <a:avLst/>
          </a:prstGeom>
          <a:noFill/>
          <a:ln w="9525">
            <a:solidFill>
              <a:schemeClr val="tx1"/>
            </a:solidFill>
            <a:round/>
            <a:headEnd/>
            <a:tailEnd/>
          </a:ln>
        </p:spPr>
        <p:txBody>
          <a:bodyPr/>
          <a:lstStyle/>
          <a:p>
            <a:endParaRPr lang="ja-JP" altLang="en-US"/>
          </a:p>
        </p:txBody>
      </p:sp>
      <p:sp>
        <p:nvSpPr>
          <p:cNvPr id="68639" name="Line 32"/>
          <p:cNvSpPr>
            <a:spLocks noChangeShapeType="1"/>
          </p:cNvSpPr>
          <p:nvPr/>
        </p:nvSpPr>
        <p:spPr bwMode="auto">
          <a:xfrm rot="-1961099">
            <a:off x="670818" y="4608711"/>
            <a:ext cx="252412" cy="179388"/>
          </a:xfrm>
          <a:prstGeom prst="line">
            <a:avLst/>
          </a:prstGeom>
          <a:noFill/>
          <a:ln w="9525">
            <a:solidFill>
              <a:schemeClr val="tx1"/>
            </a:solidFill>
            <a:round/>
            <a:headEnd/>
            <a:tailEnd/>
          </a:ln>
        </p:spPr>
        <p:txBody>
          <a:bodyPr/>
          <a:lstStyle/>
          <a:p>
            <a:endParaRPr lang="ja-JP" altLang="en-US"/>
          </a:p>
        </p:txBody>
      </p:sp>
      <p:sp>
        <p:nvSpPr>
          <p:cNvPr id="68640" name="テキスト ボックス 3"/>
          <p:cNvSpPr txBox="1">
            <a:spLocks noChangeArrowheads="1"/>
          </p:cNvSpPr>
          <p:nvPr/>
        </p:nvSpPr>
        <p:spPr bwMode="auto">
          <a:xfrm>
            <a:off x="5458376" y="476672"/>
            <a:ext cx="3685624" cy="523220"/>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Korea:</a:t>
            </a:r>
            <a:r>
              <a:rPr lang="en-US" altLang="ja-JP" sz="1400" b="1" dirty="0">
                <a:latin typeface="ＭＳ ゴシック" pitchFamily="49" charset="-128"/>
                <a:ea typeface="ＭＳ ゴシック" pitchFamily="49" charset="-128"/>
              </a:rPr>
              <a:t> H-C. Kim(</a:t>
            </a:r>
            <a:r>
              <a:rPr lang="en-US" altLang="ja-JP" sz="1400" b="1" dirty="0" err="1">
                <a:latin typeface="ＭＳ ゴシック" pitchFamily="49" charset="-128"/>
                <a:ea typeface="ＭＳ ゴシック" pitchFamily="49" charset="-128"/>
              </a:rPr>
              <a:t>Inha</a:t>
            </a:r>
            <a:r>
              <a:rPr lang="en-US" altLang="ja-JP" sz="1400" b="1" dirty="0">
                <a:latin typeface="ＭＳ ゴシック" pitchFamily="49" charset="-128"/>
                <a:ea typeface="ＭＳ ゴシック" pitchFamily="49" charset="-128"/>
              </a:rPr>
              <a:t>), Y. Oh(</a:t>
            </a:r>
            <a:r>
              <a:rPr lang="en-US" altLang="ja-JP" sz="1400" b="1" dirty="0" err="1">
                <a:latin typeface="ＭＳ ゴシック" pitchFamily="49" charset="-128"/>
                <a:ea typeface="ＭＳ ゴシック" pitchFamily="49" charset="-128"/>
              </a:rPr>
              <a:t>Kyunpook</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M.Choeun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Soongsil</a:t>
            </a:r>
            <a:r>
              <a:rPr lang="en-US" altLang="ja-JP" sz="1400" b="1" dirty="0">
                <a:latin typeface="ＭＳ ゴシック" pitchFamily="49" charset="-128"/>
                <a:ea typeface="ＭＳ ゴシック" pitchFamily="49" charset="-128"/>
              </a:rPr>
              <a:t>),C. Ho(</a:t>
            </a:r>
            <a:r>
              <a:rPr lang="en-US" altLang="ja-JP" sz="1400" b="1" dirty="0" err="1">
                <a:latin typeface="ＭＳ ゴシック" pitchFamily="49" charset="-128"/>
                <a:ea typeface="ＭＳ ゴシック" pitchFamily="49" charset="-128"/>
              </a:rPr>
              <a:t>Daegu</a:t>
            </a:r>
            <a:r>
              <a:rPr lang="en-US" altLang="ja-JP" sz="1400" b="1" dirty="0">
                <a:latin typeface="ＭＳ ゴシック" pitchFamily="49" charset="-128"/>
                <a:ea typeface="ＭＳ ゴシック" pitchFamily="49" charset="-128"/>
              </a:rPr>
              <a:t>) </a:t>
            </a:r>
          </a:p>
        </p:txBody>
      </p:sp>
      <p:sp>
        <p:nvSpPr>
          <p:cNvPr id="68641" name="テキスト ボックス 4"/>
          <p:cNvSpPr txBox="1">
            <a:spLocks noChangeArrowheads="1"/>
          </p:cNvSpPr>
          <p:nvPr/>
        </p:nvSpPr>
        <p:spPr bwMode="auto">
          <a:xfrm>
            <a:off x="3563888" y="2420888"/>
            <a:ext cx="2967479"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Netherland:</a:t>
            </a:r>
            <a:r>
              <a:rPr lang="en-US" altLang="ja-JP" sz="1400" b="1" dirty="0" err="1">
                <a:latin typeface="ＭＳ ゴシック" pitchFamily="49" charset="-128"/>
                <a:ea typeface="ＭＳ ゴシック" pitchFamily="49" charset="-128"/>
              </a:rPr>
              <a:t>Th</a:t>
            </a:r>
            <a:r>
              <a:rPr lang="en-US" altLang="ja-JP" sz="1400" b="1" dirty="0">
                <a:latin typeface="ＭＳ ゴシック" pitchFamily="49" charset="-128"/>
                <a:ea typeface="ＭＳ ゴシック" pitchFamily="49" charset="-128"/>
              </a:rPr>
              <a:t>. Rijken(Nijmegen)</a:t>
            </a:r>
          </a:p>
        </p:txBody>
      </p:sp>
      <p:sp>
        <p:nvSpPr>
          <p:cNvPr id="68642" name="テキスト ボックス 7"/>
          <p:cNvSpPr txBox="1">
            <a:spLocks noChangeArrowheads="1"/>
          </p:cNvSpPr>
          <p:nvPr/>
        </p:nvSpPr>
        <p:spPr bwMode="auto">
          <a:xfrm>
            <a:off x="0" y="1916832"/>
            <a:ext cx="3326552" cy="584775"/>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USA: </a:t>
            </a:r>
            <a:r>
              <a:rPr lang="en-US" altLang="ja-JP" sz="1400" b="1" dirty="0" err="1">
                <a:latin typeface="ＭＳ ゴシック" pitchFamily="49" charset="-128"/>
                <a:ea typeface="ＭＳ ゴシック" pitchFamily="49" charset="-128"/>
              </a:rPr>
              <a:t>B.F.Gibson</a:t>
            </a:r>
            <a:r>
              <a:rPr lang="en-US" altLang="ja-JP" sz="1400" b="1" dirty="0">
                <a:latin typeface="ＭＳ ゴシック" pitchFamily="49" charset="-128"/>
                <a:ea typeface="ＭＳ ゴシック" pitchFamily="49" charset="-128"/>
              </a:rPr>
              <a:t>(LANL), </a:t>
            </a:r>
            <a:r>
              <a:rPr lang="en-US" altLang="ja-JP" sz="1400" b="1" dirty="0" err="1">
                <a:latin typeface="ＭＳ ゴシック" pitchFamily="49" charset="-128"/>
                <a:ea typeface="ＭＳ ゴシック" pitchFamily="49" charset="-128"/>
              </a:rPr>
              <a:t>J.Stone</a:t>
            </a:r>
            <a:r>
              <a:rPr lang="en-US" altLang="ja-JP" sz="1400" b="1" dirty="0">
                <a:latin typeface="ＭＳ ゴシック" pitchFamily="49" charset="-128"/>
                <a:ea typeface="ＭＳ ゴシック" pitchFamily="49" charset="-128"/>
              </a:rPr>
              <a:t>(ONL)</a:t>
            </a:r>
          </a:p>
          <a:p>
            <a:r>
              <a:rPr lang="ja-JP" altLang="en-US" b="1" dirty="0">
                <a:latin typeface="ＭＳ ゴシック" pitchFamily="49" charset="-128"/>
                <a:ea typeface="ＭＳ ゴシック" pitchFamily="49" charset="-128"/>
              </a:rPr>
              <a:t>　　　　　　</a:t>
            </a:r>
            <a:endParaRPr lang="en-US" altLang="ja-JP" b="1" dirty="0">
              <a:latin typeface="ＭＳ ゴシック" pitchFamily="49" charset="-128"/>
              <a:ea typeface="ＭＳ ゴシック" pitchFamily="49" charset="-128"/>
            </a:endParaRPr>
          </a:p>
        </p:txBody>
      </p:sp>
      <p:sp>
        <p:nvSpPr>
          <p:cNvPr id="68643" name="テキスト ボックス 8"/>
          <p:cNvSpPr txBox="1">
            <a:spLocks noChangeArrowheads="1"/>
          </p:cNvSpPr>
          <p:nvPr/>
        </p:nvSpPr>
        <p:spPr bwMode="auto">
          <a:xfrm>
            <a:off x="6516216" y="2420888"/>
            <a:ext cx="2339102" cy="307777"/>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Czech</a:t>
            </a:r>
            <a:r>
              <a:rPr lang="en-US" altLang="ja-JP" sz="1400" b="1" dirty="0">
                <a:latin typeface="ＭＳ ゴシック" pitchFamily="49" charset="-128"/>
                <a:ea typeface="ＭＳ ゴシック" pitchFamily="49" charset="-128"/>
              </a:rPr>
              <a:t>: P.  </a:t>
            </a:r>
            <a:r>
              <a:rPr lang="en-US" altLang="ja-JP" sz="1400" b="1" dirty="0" err="1">
                <a:latin typeface="ＭＳ ゴシック" pitchFamily="49" charset="-128"/>
                <a:ea typeface="ＭＳ ゴシック" pitchFamily="49" charset="-128"/>
              </a:rPr>
              <a:t>Byzovsky</a:t>
            </a:r>
            <a:r>
              <a:rPr lang="en-US" altLang="ja-JP" sz="1400" b="1" dirty="0">
                <a:latin typeface="ＭＳ ゴシック" pitchFamily="49" charset="-128"/>
                <a:ea typeface="ＭＳ ゴシック" pitchFamily="49" charset="-128"/>
              </a:rPr>
              <a:t>(CAS)</a:t>
            </a:r>
          </a:p>
        </p:txBody>
      </p:sp>
      <p:sp>
        <p:nvSpPr>
          <p:cNvPr id="68644" name="テキスト ボックス 9"/>
          <p:cNvSpPr txBox="1">
            <a:spLocks noChangeArrowheads="1"/>
          </p:cNvSpPr>
          <p:nvPr/>
        </p:nvSpPr>
        <p:spPr bwMode="auto">
          <a:xfrm>
            <a:off x="0" y="2132856"/>
            <a:ext cx="4176464" cy="523220"/>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Italy</a:t>
            </a:r>
            <a:r>
              <a:rPr lang="en-US" altLang="ja-JP" sz="1400" b="1" dirty="0">
                <a:latin typeface="ＭＳ ゴシック" pitchFamily="49" charset="-128"/>
                <a:ea typeface="ＭＳ ゴシック" pitchFamily="49" charset="-128"/>
              </a:rPr>
              <a:t>: H-J. Schulze, </a:t>
            </a:r>
            <a:r>
              <a:rPr lang="en-US" altLang="ja-JP" sz="1400" b="1" dirty="0" err="1">
                <a:latin typeface="ＭＳ ゴシック" pitchFamily="49" charset="-128"/>
                <a:ea typeface="ＭＳ ゴシック" pitchFamily="49" charset="-128"/>
              </a:rPr>
              <a:t>I.Vidana</a:t>
            </a:r>
            <a:r>
              <a:rPr lang="en-US" altLang="ja-JP" sz="1400" b="1" dirty="0">
                <a:latin typeface="ＭＳ ゴシック" pitchFamily="49" charset="-128"/>
                <a:ea typeface="ＭＳ ゴシック" pitchFamily="49" charset="-128"/>
              </a:rPr>
              <a:t>(Catania)</a:t>
            </a:r>
          </a:p>
          <a:p>
            <a:r>
              <a:rPr lang="en-US" altLang="ja-JP" sz="1400" b="1" dirty="0">
                <a:latin typeface="ＭＳ ゴシック" pitchFamily="49" charset="-128"/>
                <a:ea typeface="ＭＳ ゴシック" pitchFamily="49" charset="-128"/>
              </a:rPr>
              <a:t>       </a:t>
            </a:r>
          </a:p>
        </p:txBody>
      </p:sp>
      <p:sp>
        <p:nvSpPr>
          <p:cNvPr id="68645" name="テキスト ボックス 3"/>
          <p:cNvSpPr txBox="1">
            <a:spLocks noChangeArrowheads="1"/>
          </p:cNvSpPr>
          <p:nvPr/>
        </p:nvSpPr>
        <p:spPr bwMode="auto">
          <a:xfrm>
            <a:off x="3995936" y="980728"/>
            <a:ext cx="6696744" cy="738664"/>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China</a:t>
            </a:r>
            <a:r>
              <a:rPr lang="en-US" altLang="ja-JP" sz="1400" b="1" dirty="0">
                <a:latin typeface="ＭＳ ゴシック" pitchFamily="49" charset="-128"/>
                <a:ea typeface="ＭＳ ゴシック" pitchFamily="49" charset="-128"/>
              </a:rPr>
              <a:t>: S-G Zhou(CAS), L. </a:t>
            </a:r>
            <a:r>
              <a:rPr lang="en-US" altLang="ja-JP" sz="1400" b="1" dirty="0" err="1">
                <a:latin typeface="ＭＳ ゴシック" pitchFamily="49" charset="-128"/>
                <a:ea typeface="ＭＳ ゴシック" pitchFamily="49" charset="-128"/>
              </a:rPr>
              <a:t>Geng</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Beihang</a:t>
            </a:r>
            <a:r>
              <a:rPr lang="en-US" altLang="ja-JP" sz="1400" b="1" dirty="0">
                <a:latin typeface="ＭＳ ゴシック" pitchFamily="49" charset="-128"/>
                <a:ea typeface="ＭＳ ゴシック" pitchFamily="49" charset="-128"/>
              </a:rPr>
              <a:t>),X-</a:t>
            </a:r>
            <a:r>
              <a:rPr lang="en-US" altLang="ja-JP" sz="1400" b="1" dirty="0" err="1">
                <a:latin typeface="ＭＳ ゴシック" pitchFamily="49" charset="-128"/>
                <a:ea typeface="ＭＳ ゴシック" pitchFamily="49" charset="-128"/>
              </a:rPr>
              <a:t>R.Zhou</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Shaighai</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Q.Meng</a:t>
            </a:r>
            <a:r>
              <a:rPr lang="en-US" altLang="ja-JP" sz="1400" b="1" dirty="0">
                <a:latin typeface="ＭＳ ゴシック" pitchFamily="49" charset="-128"/>
                <a:ea typeface="ＭＳ ゴシック" pitchFamily="49" charset="-128"/>
              </a:rPr>
              <a:t>(Nanjing), J. Hu(</a:t>
            </a:r>
            <a:r>
              <a:rPr lang="en-US" altLang="ja-JP" sz="1400" b="1" dirty="0" err="1">
                <a:latin typeface="ＭＳ ゴシック" pitchFamily="49" charset="-128"/>
                <a:ea typeface="ＭＳ ゴシック" pitchFamily="49" charset="-128"/>
              </a:rPr>
              <a:t>Nankai</a:t>
            </a:r>
            <a:r>
              <a:rPr lang="en-US" altLang="ja-JP" sz="1400" b="1" dirty="0">
                <a:latin typeface="ＭＳ ゴシック" pitchFamily="49" charset="-128"/>
                <a:ea typeface="ＭＳ ゴシック" pitchFamily="49" charset="-128"/>
              </a:rPr>
              <a:t>), Y. Zhang(</a:t>
            </a:r>
            <a:r>
              <a:rPr lang="en-US" altLang="ja-JP" sz="1400" b="1" dirty="0" err="1">
                <a:latin typeface="ＭＳ ゴシック" pitchFamily="49" charset="-128"/>
                <a:ea typeface="ＭＳ ゴシック" pitchFamily="49" charset="-128"/>
              </a:rPr>
              <a:t>Tenjing</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T.Sun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Zhenzhou</a:t>
            </a:r>
            <a:r>
              <a:rPr lang="en-US" altLang="ja-JP" sz="1400" b="1" dirty="0">
                <a:latin typeface="ＭＳ ゴシック" pitchFamily="49" charset="-128"/>
                <a:ea typeface="ＭＳ ゴシック" pitchFamily="49" charset="-128"/>
              </a:rPr>
              <a:t>)</a:t>
            </a:r>
          </a:p>
        </p:txBody>
      </p:sp>
      <p:pic>
        <p:nvPicPr>
          <p:cNvPr id="68646" name="図 38"/>
          <p:cNvPicPr>
            <a:picLocks noChangeAspect="1"/>
          </p:cNvPicPr>
          <p:nvPr/>
        </p:nvPicPr>
        <p:blipFill>
          <a:blip r:embed="rId13" cstate="print"/>
          <a:srcRect/>
          <a:stretch>
            <a:fillRect/>
          </a:stretch>
        </p:blipFill>
        <p:spPr bwMode="auto">
          <a:xfrm rot="958926">
            <a:off x="8147943" y="5245299"/>
            <a:ext cx="701675" cy="406400"/>
          </a:xfrm>
          <a:prstGeom prst="rect">
            <a:avLst/>
          </a:prstGeom>
          <a:noFill/>
          <a:ln w="9525">
            <a:noFill/>
            <a:miter lim="800000"/>
            <a:headEnd/>
            <a:tailEnd/>
          </a:ln>
        </p:spPr>
      </p:pic>
      <p:sp>
        <p:nvSpPr>
          <p:cNvPr id="68647" name="Line 15"/>
          <p:cNvSpPr>
            <a:spLocks noChangeShapeType="1"/>
          </p:cNvSpPr>
          <p:nvPr/>
        </p:nvSpPr>
        <p:spPr bwMode="auto">
          <a:xfrm flipH="1">
            <a:off x="8136830" y="5229424"/>
            <a:ext cx="144463" cy="503237"/>
          </a:xfrm>
          <a:prstGeom prst="line">
            <a:avLst/>
          </a:prstGeom>
          <a:noFill/>
          <a:ln w="31750">
            <a:solidFill>
              <a:srgbClr val="993300"/>
            </a:solidFill>
            <a:round/>
            <a:headEnd/>
            <a:tailEnd/>
          </a:ln>
        </p:spPr>
        <p:txBody>
          <a:bodyPr/>
          <a:lstStyle/>
          <a:p>
            <a:endParaRPr lang="ja-JP" altLang="en-US"/>
          </a:p>
        </p:txBody>
      </p:sp>
      <p:sp>
        <p:nvSpPr>
          <p:cNvPr id="68649" name="テキスト ボックス 8"/>
          <p:cNvSpPr txBox="1">
            <a:spLocks noChangeArrowheads="1"/>
          </p:cNvSpPr>
          <p:nvPr/>
        </p:nvSpPr>
        <p:spPr bwMode="auto">
          <a:xfrm>
            <a:off x="0" y="2420888"/>
            <a:ext cx="2967479" cy="800219"/>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France: </a:t>
            </a:r>
            <a:r>
              <a:rPr lang="en-US" altLang="ja-JP" sz="1400" b="1" dirty="0" err="1">
                <a:latin typeface="ＭＳ ゴシック" pitchFamily="49" charset="-128"/>
                <a:ea typeface="ＭＳ ゴシック" pitchFamily="49" charset="-128"/>
              </a:rPr>
              <a:t>J.Carbonell</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Saclay</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R. Lazauskas(Strasburg)</a:t>
            </a:r>
          </a:p>
          <a:p>
            <a:r>
              <a:rPr lang="en-US" altLang="ja-JP" b="1" dirty="0">
                <a:latin typeface="ＭＳ ゴシック" pitchFamily="49" charset="-128"/>
                <a:ea typeface="ＭＳ ゴシック" pitchFamily="49" charset="-128"/>
              </a:rPr>
              <a:t> </a:t>
            </a:r>
          </a:p>
        </p:txBody>
      </p:sp>
      <p:pic>
        <p:nvPicPr>
          <p:cNvPr id="68650" name="Picture 44"/>
          <p:cNvPicPr>
            <a:picLocks noChangeAspect="1" noChangeArrowheads="1"/>
          </p:cNvPicPr>
          <p:nvPr/>
        </p:nvPicPr>
        <p:blipFill>
          <a:blip r:embed="rId14" cstate="print"/>
          <a:srcRect/>
          <a:stretch>
            <a:fillRect/>
          </a:stretch>
        </p:blipFill>
        <p:spPr bwMode="auto">
          <a:xfrm rot="-8644062">
            <a:off x="2412305" y="5631061"/>
            <a:ext cx="576263" cy="388938"/>
          </a:xfrm>
          <a:prstGeom prst="rect">
            <a:avLst/>
          </a:prstGeom>
          <a:noFill/>
          <a:ln w="9525">
            <a:noFill/>
            <a:miter lim="800000"/>
            <a:headEnd/>
            <a:tailEnd/>
          </a:ln>
        </p:spPr>
      </p:pic>
      <p:sp>
        <p:nvSpPr>
          <p:cNvPr id="68651" name="Line 45"/>
          <p:cNvSpPr>
            <a:spLocks noChangeShapeType="1"/>
          </p:cNvSpPr>
          <p:nvPr/>
        </p:nvSpPr>
        <p:spPr bwMode="auto">
          <a:xfrm>
            <a:off x="2574230" y="5535811"/>
            <a:ext cx="431800" cy="287338"/>
          </a:xfrm>
          <a:prstGeom prst="line">
            <a:avLst/>
          </a:prstGeom>
          <a:noFill/>
          <a:ln w="9525">
            <a:solidFill>
              <a:schemeClr val="tx1"/>
            </a:solidFill>
            <a:round/>
            <a:headEnd/>
            <a:tailEnd/>
          </a:ln>
        </p:spPr>
        <p:txBody>
          <a:bodyPr/>
          <a:lstStyle/>
          <a:p>
            <a:endParaRPr lang="ja-JP" altLang="en-US"/>
          </a:p>
        </p:txBody>
      </p:sp>
      <p:sp>
        <p:nvSpPr>
          <p:cNvPr id="68652" name="Line 46"/>
          <p:cNvSpPr>
            <a:spLocks noChangeShapeType="1"/>
          </p:cNvSpPr>
          <p:nvPr/>
        </p:nvSpPr>
        <p:spPr bwMode="auto">
          <a:xfrm flipH="1">
            <a:off x="2358330" y="5535811"/>
            <a:ext cx="215900" cy="287338"/>
          </a:xfrm>
          <a:prstGeom prst="line">
            <a:avLst/>
          </a:prstGeom>
          <a:noFill/>
          <a:ln w="9525">
            <a:solidFill>
              <a:schemeClr val="tx1"/>
            </a:solidFill>
            <a:round/>
            <a:headEnd/>
            <a:tailEnd/>
          </a:ln>
        </p:spPr>
        <p:txBody>
          <a:bodyPr/>
          <a:lstStyle/>
          <a:p>
            <a:endParaRPr lang="ja-JP" altLang="en-US"/>
          </a:p>
        </p:txBody>
      </p:sp>
      <p:sp>
        <p:nvSpPr>
          <p:cNvPr id="68653" name="Line 22"/>
          <p:cNvSpPr>
            <a:spLocks noChangeShapeType="1"/>
          </p:cNvSpPr>
          <p:nvPr/>
        </p:nvSpPr>
        <p:spPr bwMode="auto">
          <a:xfrm rot="19629832" flipH="1">
            <a:off x="2659955" y="5799336"/>
            <a:ext cx="633413" cy="257175"/>
          </a:xfrm>
          <a:prstGeom prst="line">
            <a:avLst/>
          </a:prstGeom>
          <a:noFill/>
          <a:ln w="31750">
            <a:solidFill>
              <a:srgbClr val="993300"/>
            </a:solidFill>
            <a:round/>
            <a:headEnd/>
            <a:tailEnd/>
          </a:ln>
        </p:spPr>
        <p:txBody>
          <a:bodyPr/>
          <a:lstStyle/>
          <a:p>
            <a:endParaRPr lang="ja-JP" altLang="en-US"/>
          </a:p>
        </p:txBody>
      </p:sp>
      <p:sp>
        <p:nvSpPr>
          <p:cNvPr id="68655" name="Line 22"/>
          <p:cNvSpPr>
            <a:spLocks noChangeShapeType="1"/>
          </p:cNvSpPr>
          <p:nvPr/>
        </p:nvSpPr>
        <p:spPr bwMode="auto">
          <a:xfrm rot="19629832" flipH="1">
            <a:off x="1206758" y="6196446"/>
            <a:ext cx="730250" cy="285750"/>
          </a:xfrm>
          <a:prstGeom prst="line">
            <a:avLst/>
          </a:prstGeom>
          <a:noFill/>
          <a:ln w="31750">
            <a:solidFill>
              <a:srgbClr val="993300"/>
            </a:solidFill>
            <a:round/>
            <a:headEnd/>
            <a:tailEnd/>
          </a:ln>
        </p:spPr>
        <p:txBody>
          <a:bodyPr/>
          <a:lstStyle/>
          <a:p>
            <a:endParaRPr lang="ja-JP" altLang="en-US"/>
          </a:p>
        </p:txBody>
      </p:sp>
      <p:sp>
        <p:nvSpPr>
          <p:cNvPr id="68656" name="Rectangle 50"/>
          <p:cNvSpPr>
            <a:spLocks noChangeArrowheads="1"/>
          </p:cNvSpPr>
          <p:nvPr/>
        </p:nvSpPr>
        <p:spPr bwMode="auto">
          <a:xfrm>
            <a:off x="4572000" y="2132856"/>
            <a:ext cx="4314001"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Germany:</a:t>
            </a:r>
            <a:r>
              <a:rPr lang="en-US" altLang="ja-JP" sz="1400" b="1" dirty="0" err="1">
                <a:latin typeface="ＭＳ ゴシック" pitchFamily="49" charset="-128"/>
                <a:ea typeface="ＭＳ ゴシック" pitchFamily="49" charset="-128"/>
              </a:rPr>
              <a:t>W</a:t>
            </a:r>
            <a:r>
              <a:rPr lang="en-US" altLang="ja-JP" sz="1400" b="1" dirty="0">
                <a:latin typeface="ＭＳ ゴシック" pitchFamily="49" charset="-128"/>
                <a:ea typeface="ＭＳ ゴシック" pitchFamily="49" charset="-128"/>
              </a:rPr>
              <a:t>. Weise (TUM), </a:t>
            </a:r>
            <a:r>
              <a:rPr lang="en-US" altLang="ja-JP" sz="1400" b="1" dirty="0" err="1">
                <a:latin typeface="ＭＳ ゴシック" pitchFamily="49" charset="-128"/>
                <a:ea typeface="ＭＳ ゴシック" pitchFamily="49" charset="-128"/>
              </a:rPr>
              <a:t>J.Haidenbauer</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Juelich</a:t>
            </a:r>
            <a:r>
              <a:rPr lang="en-US" altLang="ja-JP" sz="1400" b="1" dirty="0">
                <a:latin typeface="ＭＳ ゴシック" pitchFamily="49" charset="-128"/>
                <a:ea typeface="ＭＳ ゴシック" pitchFamily="49" charset="-128"/>
              </a:rPr>
              <a:t>)</a:t>
            </a:r>
          </a:p>
        </p:txBody>
      </p:sp>
      <p:sp>
        <p:nvSpPr>
          <p:cNvPr id="68658" name="Rectangle 52"/>
          <p:cNvSpPr>
            <a:spLocks noChangeArrowheads="1"/>
          </p:cNvSpPr>
          <p:nvPr/>
        </p:nvSpPr>
        <p:spPr bwMode="auto">
          <a:xfrm>
            <a:off x="5868144" y="1844824"/>
            <a:ext cx="3013967" cy="307777"/>
          </a:xfrm>
          <a:prstGeom prst="rect">
            <a:avLst/>
          </a:prstGeom>
          <a:noFill/>
          <a:ln w="9525">
            <a:noFill/>
            <a:miter lim="800000"/>
            <a:headEnd/>
            <a:tailEnd/>
          </a:ln>
        </p:spPr>
        <p:txBody>
          <a:bodyPr wrap="none">
            <a:spAutoFit/>
          </a:bodyPr>
          <a:lstStyle/>
          <a:p>
            <a:r>
              <a:rPr lang="en-US" altLang="ja-JP" sz="1400" b="1" dirty="0" err="1">
                <a:solidFill>
                  <a:srgbClr val="FF0000"/>
                </a:solidFill>
                <a:ea typeface="ＭＳ ゴシック" pitchFamily="49" charset="-128"/>
              </a:rPr>
              <a:t>Indonessia</a:t>
            </a:r>
            <a:r>
              <a:rPr lang="ja-JP" altLang="en-US" sz="1400" b="1" dirty="0">
                <a:ea typeface="ＭＳ ゴシック" pitchFamily="49" charset="-128"/>
              </a:rPr>
              <a:t>：</a:t>
            </a:r>
            <a:r>
              <a:rPr lang="en-US" altLang="ja-JP" sz="1400" b="1" dirty="0">
                <a:latin typeface="ＭＳ ゴシック" pitchFamily="49" charset="-128"/>
                <a:ea typeface="ＭＳ ゴシック" pitchFamily="49" charset="-128"/>
              </a:rPr>
              <a:t>.T. Mart(</a:t>
            </a:r>
            <a:r>
              <a:rPr lang="en-US" altLang="ja-JP" sz="1400" b="1" dirty="0" err="1">
                <a:latin typeface="ＭＳ ゴシック" pitchFamily="49" charset="-128"/>
                <a:ea typeface="ＭＳ ゴシック" pitchFamily="49" charset="-128"/>
              </a:rPr>
              <a:t>Indonessia</a:t>
            </a:r>
            <a:r>
              <a:rPr lang="en-US" altLang="ja-JP" sz="1400" b="1" dirty="0">
                <a:latin typeface="ＭＳ ゴシック" pitchFamily="49" charset="-128"/>
                <a:ea typeface="ＭＳ ゴシック" pitchFamily="49" charset="-128"/>
              </a:rPr>
              <a:t>)</a:t>
            </a:r>
            <a:endParaRPr lang="en-US" altLang="ja-JP" sz="1400" dirty="0"/>
          </a:p>
        </p:txBody>
      </p:sp>
      <p:sp>
        <p:nvSpPr>
          <p:cNvPr id="54" name="テキスト ボックス 53"/>
          <p:cNvSpPr txBox="1"/>
          <p:nvPr/>
        </p:nvSpPr>
        <p:spPr>
          <a:xfrm>
            <a:off x="0" y="0"/>
            <a:ext cx="3483069" cy="369332"/>
          </a:xfrm>
          <a:prstGeom prst="rect">
            <a:avLst/>
          </a:prstGeom>
          <a:solidFill>
            <a:srgbClr val="92D050"/>
          </a:solidFill>
        </p:spPr>
        <p:txBody>
          <a:bodyPr wrap="none" rtlCol="0">
            <a:spAutoFit/>
          </a:bodyPr>
          <a:lstStyle/>
          <a:p>
            <a:r>
              <a:rPr lang="en-US" altLang="ja-JP" dirty="0"/>
              <a:t>International network is important.</a:t>
            </a:r>
            <a:endParaRPr kumimoji="1" lang="ja-JP" altLang="en-US" dirty="0"/>
          </a:p>
        </p:txBody>
      </p:sp>
      <p:sp>
        <p:nvSpPr>
          <p:cNvPr id="55" name="テキスト ボックス 54"/>
          <p:cNvSpPr txBox="1"/>
          <p:nvPr/>
        </p:nvSpPr>
        <p:spPr>
          <a:xfrm>
            <a:off x="3851920" y="0"/>
            <a:ext cx="1763047" cy="369332"/>
          </a:xfrm>
          <a:prstGeom prst="rect">
            <a:avLst/>
          </a:prstGeom>
          <a:noFill/>
        </p:spPr>
        <p:txBody>
          <a:bodyPr wrap="none" rtlCol="0">
            <a:spAutoFit/>
          </a:bodyPr>
          <a:lstStyle/>
          <a:p>
            <a:r>
              <a:rPr kumimoji="1" lang="en-US" altLang="ja-JP" dirty="0"/>
              <a:t>My collaborators</a:t>
            </a:r>
            <a:endParaRPr kumimoji="1" lang="ja-JP" altLang="en-US" dirty="0"/>
          </a:p>
        </p:txBody>
      </p:sp>
      <p:sp>
        <p:nvSpPr>
          <p:cNvPr id="56" name="テキスト ボックス 55"/>
          <p:cNvSpPr txBox="1"/>
          <p:nvPr/>
        </p:nvSpPr>
        <p:spPr>
          <a:xfrm>
            <a:off x="5868144" y="188640"/>
            <a:ext cx="2579552" cy="307777"/>
          </a:xfrm>
          <a:prstGeom prst="rect">
            <a:avLst/>
          </a:prstGeom>
          <a:noFill/>
        </p:spPr>
        <p:txBody>
          <a:bodyPr wrap="none" rtlCol="0">
            <a:spAutoFit/>
          </a:bodyPr>
          <a:lstStyle/>
          <a:p>
            <a:r>
              <a:rPr kumimoji="1" lang="en-US" altLang="ja-JP" sz="1400" b="1" dirty="0">
                <a:solidFill>
                  <a:srgbClr val="FF0000"/>
                </a:solidFill>
                <a:latin typeface="+mn-ea"/>
              </a:rPr>
              <a:t>Brazil</a:t>
            </a:r>
            <a:r>
              <a:rPr kumimoji="1" lang="en-US" altLang="ja-JP" sz="1400" b="1" dirty="0">
                <a:latin typeface="+mn-ea"/>
              </a:rPr>
              <a:t>: M. Yamashita(Sao Paulo)</a:t>
            </a:r>
            <a:endParaRPr kumimoji="1" lang="ja-JP" altLang="en-US" sz="1400" b="1" dirty="0">
              <a:latin typeface="+mn-ea"/>
            </a:endParaRPr>
          </a:p>
        </p:txBody>
      </p:sp>
      <p:sp>
        <p:nvSpPr>
          <p:cNvPr id="57" name="テキスト ボックス 56"/>
          <p:cNvSpPr txBox="1"/>
          <p:nvPr/>
        </p:nvSpPr>
        <p:spPr>
          <a:xfrm>
            <a:off x="5004048" y="1628800"/>
            <a:ext cx="3660939" cy="307777"/>
          </a:xfrm>
          <a:prstGeom prst="rect">
            <a:avLst/>
          </a:prstGeom>
          <a:noFill/>
        </p:spPr>
        <p:txBody>
          <a:bodyPr wrap="none" rtlCol="0">
            <a:spAutoFit/>
          </a:bodyPr>
          <a:lstStyle/>
          <a:p>
            <a:r>
              <a:rPr lang="en-US" altLang="ja-JP" sz="1400" b="1" dirty="0">
                <a:solidFill>
                  <a:srgbClr val="FF0000"/>
                </a:solidFill>
                <a:ea typeface="ＭＳ ゴシック" pitchFamily="49" charset="-128"/>
              </a:rPr>
              <a:t>south Africa</a:t>
            </a:r>
            <a:r>
              <a:rPr lang="en-US" altLang="ja-JP" sz="1400" dirty="0">
                <a:sym typeface="Wingdings" pitchFamily="2" charset="2"/>
              </a:rPr>
              <a:t>: </a:t>
            </a:r>
            <a:r>
              <a:rPr lang="en-US" altLang="ja-JP" sz="1400" b="1" dirty="0">
                <a:sym typeface="Wingdings" pitchFamily="2" charset="2"/>
              </a:rPr>
              <a:t>E. F. Meoto(Univ. of South Africa)</a:t>
            </a:r>
            <a:endParaRPr kumimoji="1" lang="ja-JP" altLang="en-US" sz="1400" b="1" dirty="0"/>
          </a:p>
        </p:txBody>
      </p:sp>
      <p:pic>
        <p:nvPicPr>
          <p:cNvPr id="3074" name="Picture 2" descr="https://jp.images-monotaro.com/Monotaro3/pi/full/mono52889175-200124-02.jpg"/>
          <p:cNvPicPr>
            <a:picLocks noChangeAspect="1" noChangeArrowheads="1"/>
          </p:cNvPicPr>
          <p:nvPr/>
        </p:nvPicPr>
        <p:blipFill>
          <a:blip r:embed="rId15" cstate="print"/>
          <a:srcRect/>
          <a:stretch>
            <a:fillRect/>
          </a:stretch>
        </p:blipFill>
        <p:spPr bwMode="auto">
          <a:xfrm>
            <a:off x="1691680" y="5805264"/>
            <a:ext cx="764704" cy="764704"/>
          </a:xfrm>
          <a:prstGeom prst="rect">
            <a:avLst/>
          </a:prstGeom>
          <a:noFill/>
        </p:spPr>
      </p:pic>
      <p:sp>
        <p:nvSpPr>
          <p:cNvPr id="60" name="正方形/長方形 59"/>
          <p:cNvSpPr/>
          <p:nvPr/>
        </p:nvSpPr>
        <p:spPr>
          <a:xfrm>
            <a:off x="1691680" y="638132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0" y="404664"/>
            <a:ext cx="5391219" cy="1815882"/>
          </a:xfrm>
          <a:prstGeom prst="rect">
            <a:avLst/>
          </a:prstGeom>
          <a:noFill/>
        </p:spPr>
        <p:txBody>
          <a:bodyPr wrap="none" rtlCol="0">
            <a:spAutoFit/>
          </a:bodyPr>
          <a:lstStyle/>
          <a:p>
            <a:r>
              <a:rPr lang="en-US" altLang="ja-JP" sz="1400" b="1" dirty="0">
                <a:solidFill>
                  <a:srgbClr val="FF0000"/>
                </a:solidFill>
                <a:latin typeface="ＭＳ ゴシック" pitchFamily="49" charset="-128"/>
                <a:ea typeface="ＭＳ ゴシック" pitchFamily="49" charset="-128"/>
              </a:rPr>
              <a:t>Japan: </a:t>
            </a:r>
            <a:r>
              <a:rPr lang="en-US" altLang="ja-JP" sz="1400" b="1" dirty="0" err="1">
                <a:latin typeface="ＭＳ ゴシック" pitchFamily="49" charset="-128"/>
                <a:ea typeface="ＭＳ ゴシック" pitchFamily="49" charset="-128"/>
              </a:rPr>
              <a:t>M.Isaka</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Hosei</a:t>
            </a:r>
            <a:r>
              <a:rPr lang="en-US" altLang="ja-JP" sz="1400" b="1" dirty="0">
                <a:latin typeface="ＭＳ ゴシック" pitchFamily="49" charset="-128"/>
                <a:ea typeface="ＭＳ ゴシック" pitchFamily="49" charset="-128"/>
              </a:rPr>
              <a:t>), H. Sagawa(</a:t>
            </a:r>
            <a:r>
              <a:rPr lang="en-US" altLang="ja-JP" sz="1400" b="1" dirty="0" err="1">
                <a:latin typeface="ＭＳ ゴシック" pitchFamily="49" charset="-128"/>
                <a:ea typeface="ＭＳ ゴシック" pitchFamily="49" charset="-128"/>
              </a:rPr>
              <a:t>Aizu</a:t>
            </a:r>
            <a:r>
              <a:rPr lang="en-US" altLang="ja-JP" sz="1400" b="1" dirty="0">
                <a:latin typeface="ＭＳ ゴシック" pitchFamily="49" charset="-128"/>
                <a:ea typeface="ＭＳ ゴシック" pitchFamily="49" charset="-128"/>
              </a:rPr>
              <a:t>),M. Kimura(Hokkaido)</a:t>
            </a:r>
          </a:p>
          <a:p>
            <a:r>
              <a:rPr lang="en-US" altLang="ja-JP" sz="1400" b="1" dirty="0">
                <a:latin typeface="ＭＳ ゴシック" pitchFamily="49" charset="-128"/>
                <a:ea typeface="ＭＳ ゴシック" pitchFamily="49" charset="-128"/>
              </a:rPr>
              <a:t>       T. Doi(RIKEN),T. Hatsuda(RIKEN),T. </a:t>
            </a:r>
            <a:r>
              <a:rPr lang="en-US" altLang="ja-JP" sz="1400" b="1" dirty="0" err="1">
                <a:latin typeface="ＭＳ ゴシック" pitchFamily="49" charset="-128"/>
                <a:ea typeface="ＭＳ ゴシック" pitchFamily="49" charset="-128"/>
              </a:rPr>
              <a:t>Myo</a:t>
            </a:r>
            <a:r>
              <a:rPr lang="en-US" altLang="ja-JP" sz="1400" b="1" dirty="0">
                <a:latin typeface="ＭＳ ゴシック" pitchFamily="49" charset="-128"/>
                <a:ea typeface="ＭＳ ゴシック" pitchFamily="49" charset="-128"/>
              </a:rPr>
              <a:t>(Osaka),</a:t>
            </a:r>
          </a:p>
          <a:p>
            <a:r>
              <a:rPr lang="en-US" altLang="ja-JP" sz="1400" b="1" dirty="0">
                <a:latin typeface="ＭＳ ゴシック" pitchFamily="49" charset="-128"/>
                <a:ea typeface="ＭＳ ゴシック" pitchFamily="49" charset="-128"/>
              </a:rPr>
              <a:t>       M. Oka(JAEA),K. Sasaki(Kyoto), </a:t>
            </a:r>
          </a:p>
          <a:p>
            <a:r>
              <a:rPr lang="en-US" altLang="ja-JP" sz="1400" b="1" dirty="0">
                <a:latin typeface="ＭＳ ゴシック" pitchFamily="49" charset="-128"/>
                <a:ea typeface="ＭＳ ゴシック" pitchFamily="49" charset="-128"/>
              </a:rPr>
              <a:t>       Y. Tanimura(Tohoku),T. Motoba(Osaka), </a:t>
            </a:r>
          </a:p>
          <a:p>
            <a:r>
              <a:rPr lang="en-US" altLang="ja-JP" sz="1400" b="1" dirty="0">
                <a:latin typeface="ＭＳ ゴシック" pitchFamily="49" charset="-128"/>
                <a:ea typeface="ＭＳ ゴシック" pitchFamily="49" charset="-128"/>
              </a:rPr>
              <a:t>       Y. Yamamoto(</a:t>
            </a:r>
            <a:r>
              <a:rPr lang="en-US" altLang="ja-JP" sz="1400" b="1" dirty="0" err="1">
                <a:latin typeface="ＭＳ ゴシック" pitchFamily="49" charset="-128"/>
                <a:ea typeface="ＭＳ ゴシック" pitchFamily="49" charset="-128"/>
              </a:rPr>
              <a:t>Tsuru</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T. Yamada(Kanto), Y. Funaki(Kanto),</a:t>
            </a:r>
          </a:p>
          <a:p>
            <a:r>
              <a:rPr lang="en-US" altLang="ja-JP" sz="1400" b="1" dirty="0">
                <a:latin typeface="ＭＳ ゴシック" pitchFamily="49" charset="-128"/>
                <a:ea typeface="ＭＳ ゴシック" pitchFamily="49" charset="-128"/>
              </a:rPr>
              <a:t>        A. </a:t>
            </a:r>
            <a:r>
              <a:rPr lang="en-US" altLang="ja-JP" sz="1400" b="1" dirty="0" err="1">
                <a:latin typeface="ＭＳ ゴシック" pitchFamily="49" charset="-128"/>
                <a:ea typeface="ＭＳ ゴシック" pitchFamily="49" charset="-128"/>
              </a:rPr>
              <a:t>Umeya</a:t>
            </a:r>
            <a:r>
              <a:rPr lang="en-US" altLang="ja-JP" sz="1400" b="1" dirty="0">
                <a:latin typeface="ＭＳ ゴシック" pitchFamily="49" charset="-128"/>
                <a:ea typeface="ＭＳ ゴシック" pitchFamily="49" charset="-128"/>
              </a:rPr>
              <a:t>(Nihon)</a:t>
            </a:r>
          </a:p>
          <a:p>
            <a:endParaRPr lang="en-US" altLang="ja-JP" sz="1400" b="1" dirty="0">
              <a:latin typeface="ＭＳ ゴシック" pitchFamily="49" charset="-128"/>
              <a:ea typeface="ＭＳ ゴシック" pitchFamily="49"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499992" y="5805264"/>
            <a:ext cx="3960440" cy="10527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64088" y="260648"/>
            <a:ext cx="2520280" cy="360040"/>
          </a:xfrm>
          <a:prstGeom prst="rect">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188640"/>
            <a:ext cx="352839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4149080"/>
            <a:ext cx="7812360" cy="1152128"/>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1340768"/>
            <a:ext cx="8748464" cy="1368152"/>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4221088"/>
            <a:ext cx="8008859" cy="1015663"/>
          </a:xfrm>
          <a:prstGeom prst="rect">
            <a:avLst/>
          </a:prstGeom>
          <a:noFill/>
        </p:spPr>
        <p:txBody>
          <a:bodyPr wrap="none" rtlCol="0">
            <a:spAutoFit/>
          </a:bodyPr>
          <a:lstStyle/>
          <a:p>
            <a:r>
              <a:rPr kumimoji="1" lang="en-US" altLang="ja-JP" sz="2000" dirty="0" err="1"/>
              <a:t>Ab</a:t>
            </a:r>
            <a:r>
              <a:rPr kumimoji="1" lang="en-US" altLang="ja-JP" sz="2000" dirty="0"/>
              <a:t>- initio calculation: No-core shell model calculation(R. Worth etc.)</a:t>
            </a:r>
          </a:p>
          <a:p>
            <a:r>
              <a:rPr lang="en-US" altLang="ja-JP" sz="2000" dirty="0"/>
              <a:t>                                       Self-consistent Green’s function method(C. </a:t>
            </a:r>
            <a:r>
              <a:rPr lang="en-US" altLang="ja-JP" sz="2000" dirty="0" err="1"/>
              <a:t>Barbieri</a:t>
            </a:r>
            <a:r>
              <a:rPr lang="en-US" altLang="ja-JP" sz="2000" dirty="0"/>
              <a:t>)</a:t>
            </a:r>
          </a:p>
          <a:p>
            <a:r>
              <a:rPr kumimoji="1" lang="en-US" altLang="ja-JP" sz="2000" dirty="0"/>
              <a:t>                                        Gaussian Expansion Method(E. Hiyama)</a:t>
            </a:r>
            <a:endParaRPr kumimoji="1" lang="ja-JP" altLang="en-US" sz="2000" dirty="0"/>
          </a:p>
        </p:txBody>
      </p:sp>
      <p:sp>
        <p:nvSpPr>
          <p:cNvPr id="4" name="テキスト ボックス 3"/>
          <p:cNvSpPr txBox="1"/>
          <p:nvPr/>
        </p:nvSpPr>
        <p:spPr>
          <a:xfrm>
            <a:off x="0" y="1268760"/>
            <a:ext cx="5940793" cy="1692771"/>
          </a:xfrm>
          <a:prstGeom prst="rect">
            <a:avLst/>
          </a:prstGeom>
          <a:noFill/>
        </p:spPr>
        <p:txBody>
          <a:bodyPr wrap="none" rtlCol="0">
            <a:spAutoFit/>
          </a:bodyPr>
          <a:lstStyle/>
          <a:p>
            <a:r>
              <a:rPr kumimoji="1" lang="en-US" altLang="ja-JP" sz="2000" dirty="0">
                <a:solidFill>
                  <a:srgbClr val="FF0000"/>
                </a:solidFill>
              </a:rPr>
              <a:t>Realistic  YN interaction</a:t>
            </a:r>
          </a:p>
          <a:p>
            <a:r>
              <a:rPr lang="en-US" altLang="ja-JP" sz="2000" dirty="0"/>
              <a:t>  </a:t>
            </a:r>
            <a:r>
              <a:rPr lang="en-US" altLang="ja-JP" sz="2000" dirty="0" err="1"/>
              <a:t>Chiral</a:t>
            </a:r>
            <a:r>
              <a:rPr lang="en-US" altLang="ja-JP" sz="2000" dirty="0"/>
              <a:t> effective field theory (J. Haidenbauer, L. </a:t>
            </a:r>
            <a:r>
              <a:rPr lang="en-US" altLang="ja-JP" sz="2000" dirty="0" err="1"/>
              <a:t>Geng</a:t>
            </a:r>
            <a:r>
              <a:rPr lang="en-US" altLang="ja-JP" sz="2000" dirty="0"/>
              <a:t>),  </a:t>
            </a:r>
          </a:p>
          <a:p>
            <a:r>
              <a:rPr lang="en-US" altLang="ja-JP" sz="2000" dirty="0"/>
              <a:t> </a:t>
            </a:r>
            <a:r>
              <a:rPr lang="en-US" altLang="ja-JP" sz="2000" dirty="0" err="1"/>
              <a:t>Nijmegen:meson</a:t>
            </a:r>
            <a:r>
              <a:rPr lang="en-US" altLang="ja-JP" sz="2000" dirty="0"/>
              <a:t>-exchange potential  (</a:t>
            </a:r>
            <a:r>
              <a:rPr lang="en-US" altLang="ja-JP" sz="2000" dirty="0" err="1"/>
              <a:t>Th.A</a:t>
            </a:r>
            <a:r>
              <a:rPr lang="en-US" altLang="ja-JP" sz="2000" dirty="0"/>
              <a:t>. Rijken)</a:t>
            </a:r>
          </a:p>
          <a:p>
            <a:r>
              <a:rPr lang="en-US" altLang="ja-JP" sz="2000" dirty="0"/>
              <a:t>Lattice QCD (T. Doi, K. Sasaki etc.)</a:t>
            </a:r>
          </a:p>
          <a:p>
            <a:endParaRPr kumimoji="1" lang="ja-JP" altLang="en-US" sz="2400" dirty="0"/>
          </a:p>
        </p:txBody>
      </p:sp>
      <p:sp>
        <p:nvSpPr>
          <p:cNvPr id="7" name="テキスト ボックス 6"/>
          <p:cNvSpPr txBox="1"/>
          <p:nvPr/>
        </p:nvSpPr>
        <p:spPr>
          <a:xfrm>
            <a:off x="683568" y="3068960"/>
            <a:ext cx="439544" cy="707886"/>
          </a:xfrm>
          <a:prstGeom prst="rect">
            <a:avLst/>
          </a:prstGeom>
          <a:noFill/>
        </p:spPr>
        <p:txBody>
          <a:bodyPr wrap="none" rtlCol="0">
            <a:spAutoFit/>
          </a:bodyPr>
          <a:lstStyle/>
          <a:p>
            <a:r>
              <a:rPr kumimoji="1" lang="en-US" altLang="ja-JP" sz="4000" dirty="0"/>
              <a:t>+</a:t>
            </a:r>
            <a:endParaRPr kumimoji="1" lang="ja-JP" altLang="en-US" sz="4000" dirty="0"/>
          </a:p>
        </p:txBody>
      </p:sp>
      <p:sp>
        <p:nvSpPr>
          <p:cNvPr id="8" name="下矢印 7"/>
          <p:cNvSpPr/>
          <p:nvPr/>
        </p:nvSpPr>
        <p:spPr>
          <a:xfrm>
            <a:off x="1115616" y="5589240"/>
            <a:ext cx="504056" cy="504056"/>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6093296"/>
            <a:ext cx="4176593" cy="461665"/>
          </a:xfrm>
          <a:prstGeom prst="rect">
            <a:avLst/>
          </a:prstGeom>
          <a:noFill/>
        </p:spPr>
        <p:txBody>
          <a:bodyPr wrap="none" rtlCol="0">
            <a:spAutoFit/>
          </a:bodyPr>
          <a:lstStyle/>
          <a:p>
            <a:r>
              <a:rPr kumimoji="1" lang="en-US" altLang="ja-JP" sz="2400" dirty="0"/>
              <a:t>Determination of YN interaction</a:t>
            </a:r>
            <a:endParaRPr kumimoji="1" lang="ja-JP" altLang="en-US" sz="2400" dirty="0"/>
          </a:p>
        </p:txBody>
      </p:sp>
      <p:sp>
        <p:nvSpPr>
          <p:cNvPr id="10" name="テキスト ボックス 9"/>
          <p:cNvSpPr txBox="1"/>
          <p:nvPr/>
        </p:nvSpPr>
        <p:spPr>
          <a:xfrm>
            <a:off x="971600" y="260648"/>
            <a:ext cx="3610732" cy="400110"/>
          </a:xfrm>
          <a:prstGeom prst="rect">
            <a:avLst/>
          </a:prstGeom>
          <a:noFill/>
        </p:spPr>
        <p:txBody>
          <a:bodyPr wrap="none" rtlCol="0">
            <a:spAutoFit/>
          </a:bodyPr>
          <a:lstStyle/>
          <a:p>
            <a:r>
              <a:rPr kumimoji="1" lang="en-US" altLang="ja-JP" sz="2000" dirty="0"/>
              <a:t>YN scattering experiment (K1.1)</a:t>
            </a:r>
            <a:endParaRPr kumimoji="1" lang="ja-JP" altLang="en-US" sz="2000" dirty="0"/>
          </a:p>
        </p:txBody>
      </p:sp>
      <p:sp>
        <p:nvSpPr>
          <p:cNvPr id="12" name="上下矢印 11"/>
          <p:cNvSpPr/>
          <p:nvPr/>
        </p:nvSpPr>
        <p:spPr>
          <a:xfrm>
            <a:off x="2195736" y="692696"/>
            <a:ext cx="360040" cy="648072"/>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下矢印 12"/>
          <p:cNvSpPr/>
          <p:nvPr/>
        </p:nvSpPr>
        <p:spPr>
          <a:xfrm rot="19708621">
            <a:off x="5827310" y="5211694"/>
            <a:ext cx="432048" cy="792088"/>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499992" y="5842337"/>
            <a:ext cx="4226222" cy="1015663"/>
          </a:xfrm>
          <a:prstGeom prst="rect">
            <a:avLst/>
          </a:prstGeom>
          <a:noFill/>
        </p:spPr>
        <p:txBody>
          <a:bodyPr wrap="none" rtlCol="0">
            <a:spAutoFit/>
          </a:bodyPr>
          <a:lstStyle/>
          <a:p>
            <a:r>
              <a:rPr kumimoji="1" lang="en-US" altLang="ja-JP" sz="2000" dirty="0"/>
              <a:t>Data on s-shell Λ </a:t>
            </a:r>
            <a:r>
              <a:rPr kumimoji="1" lang="en-US" altLang="ja-JP" sz="2000" dirty="0" err="1"/>
              <a:t>hypernuclei</a:t>
            </a:r>
            <a:endParaRPr kumimoji="1" lang="en-US" altLang="ja-JP" sz="2000" dirty="0"/>
          </a:p>
          <a:p>
            <a:r>
              <a:rPr lang="en-US" altLang="ja-JP" sz="2000" dirty="0"/>
              <a:t>and light neutron-rich Λ </a:t>
            </a:r>
            <a:r>
              <a:rPr lang="en-US" altLang="ja-JP" sz="2000" dirty="0" err="1"/>
              <a:t>hypernuclei</a:t>
            </a:r>
            <a:endParaRPr lang="en-US" altLang="ja-JP" sz="2000" dirty="0"/>
          </a:p>
          <a:p>
            <a:r>
              <a:rPr kumimoji="1" lang="en-US" altLang="ja-JP" sz="2000" dirty="0"/>
              <a:t>at HIHR (better than 100 </a:t>
            </a:r>
            <a:r>
              <a:rPr kumimoji="1" lang="en-US" altLang="ja-JP" sz="2000" dirty="0" err="1"/>
              <a:t>keV</a:t>
            </a:r>
            <a:r>
              <a:rPr kumimoji="1" lang="en-US" altLang="ja-JP" sz="2000" dirty="0"/>
              <a:t> accuracy)</a:t>
            </a:r>
            <a:endParaRPr kumimoji="1" lang="ja-JP" altLang="en-US" sz="2000" dirty="0"/>
          </a:p>
        </p:txBody>
      </p:sp>
      <p:sp>
        <p:nvSpPr>
          <p:cNvPr id="60418" name="AutoShape 2" descr="スパコン「富岳」3期連続で世界4冠に - ITmedia NEW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60420" name="Picture 4" descr="https://www.fujitsu.com/jp/imagesgig5/summary01-03_tcm102-5026496_tcm102-2750236-32.jpg"/>
          <p:cNvPicPr>
            <a:picLocks noChangeAspect="1" noChangeArrowheads="1"/>
          </p:cNvPicPr>
          <p:nvPr/>
        </p:nvPicPr>
        <p:blipFill>
          <a:blip r:embed="rId2" cstate="print"/>
          <a:srcRect/>
          <a:stretch>
            <a:fillRect/>
          </a:stretch>
        </p:blipFill>
        <p:spPr bwMode="auto">
          <a:xfrm>
            <a:off x="6228184" y="1970838"/>
            <a:ext cx="2915816" cy="2186862"/>
          </a:xfrm>
          <a:prstGeom prst="rect">
            <a:avLst/>
          </a:prstGeom>
          <a:noFill/>
        </p:spPr>
      </p:pic>
      <p:sp>
        <p:nvSpPr>
          <p:cNvPr id="19" name="テキスト ボックス 18"/>
          <p:cNvSpPr txBox="1"/>
          <p:nvPr/>
        </p:nvSpPr>
        <p:spPr>
          <a:xfrm>
            <a:off x="6372200" y="3573016"/>
            <a:ext cx="1625958" cy="646331"/>
          </a:xfrm>
          <a:prstGeom prst="rect">
            <a:avLst/>
          </a:prstGeom>
          <a:noFill/>
        </p:spPr>
        <p:txBody>
          <a:bodyPr wrap="none" rtlCol="0">
            <a:spAutoFit/>
          </a:bodyPr>
          <a:lstStyle/>
          <a:p>
            <a:r>
              <a:rPr kumimoji="1" lang="en-US" altLang="ja-JP" dirty="0" err="1">
                <a:solidFill>
                  <a:schemeClr val="bg1"/>
                </a:solidFill>
              </a:rPr>
              <a:t>Fugaku</a:t>
            </a:r>
            <a:endParaRPr kumimoji="1" lang="en-US" altLang="ja-JP" dirty="0">
              <a:solidFill>
                <a:schemeClr val="bg1"/>
              </a:solidFill>
            </a:endParaRPr>
          </a:p>
          <a:p>
            <a:r>
              <a:rPr lang="en-US" altLang="ja-JP" dirty="0">
                <a:solidFill>
                  <a:schemeClr val="bg1"/>
                </a:solidFill>
              </a:rPr>
              <a:t>supercomputer</a:t>
            </a:r>
            <a:endParaRPr kumimoji="1" lang="ja-JP" altLang="en-US" dirty="0">
              <a:solidFill>
                <a:schemeClr val="bg1"/>
              </a:solidFill>
            </a:endParaRPr>
          </a:p>
        </p:txBody>
      </p:sp>
      <p:cxnSp>
        <p:nvCxnSpPr>
          <p:cNvPr id="21" name="直線矢印コネクタ 20"/>
          <p:cNvCxnSpPr/>
          <p:nvPr/>
        </p:nvCxnSpPr>
        <p:spPr>
          <a:xfrm flipH="1" flipV="1">
            <a:off x="3635896" y="2204864"/>
            <a:ext cx="2376264" cy="86409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300192" y="5445224"/>
            <a:ext cx="1285608" cy="369332"/>
          </a:xfrm>
          <a:prstGeom prst="rect">
            <a:avLst/>
          </a:prstGeom>
          <a:noFill/>
        </p:spPr>
        <p:txBody>
          <a:bodyPr wrap="none" rtlCol="0">
            <a:spAutoFit/>
          </a:bodyPr>
          <a:lstStyle/>
          <a:p>
            <a:r>
              <a:rPr kumimoji="1" lang="en-US" altLang="ja-JP" dirty="0"/>
              <a:t>comparison</a:t>
            </a:r>
            <a:endParaRPr kumimoji="1" lang="ja-JP" altLang="en-US" dirty="0"/>
          </a:p>
        </p:txBody>
      </p:sp>
      <p:sp>
        <p:nvSpPr>
          <p:cNvPr id="22" name="正方形/長方形 21"/>
          <p:cNvSpPr/>
          <p:nvPr/>
        </p:nvSpPr>
        <p:spPr>
          <a:xfrm>
            <a:off x="5364088" y="260648"/>
            <a:ext cx="2492157" cy="369332"/>
          </a:xfrm>
          <a:prstGeom prst="rect">
            <a:avLst/>
          </a:prstGeom>
        </p:spPr>
        <p:txBody>
          <a:bodyPr wrap="none">
            <a:spAutoFit/>
          </a:bodyPr>
          <a:lstStyle/>
          <a:p>
            <a:r>
              <a:rPr lang="en-US" altLang="ja-JP" dirty="0" err="1"/>
              <a:t>Femtoscopic</a:t>
            </a:r>
            <a:r>
              <a:rPr lang="en-US" altLang="ja-JP" dirty="0"/>
              <a:t> experiment</a:t>
            </a:r>
            <a:endParaRPr lang="ja-JP" altLang="en-US" dirty="0"/>
          </a:p>
        </p:txBody>
      </p:sp>
      <p:sp>
        <p:nvSpPr>
          <p:cNvPr id="30" name="下矢印 29"/>
          <p:cNvSpPr/>
          <p:nvPr/>
        </p:nvSpPr>
        <p:spPr>
          <a:xfrm>
            <a:off x="6084168" y="692696"/>
            <a:ext cx="216024" cy="576064"/>
          </a:xfrm>
          <a:prstGeom prst="downArrow">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p:cNvPicPr>
            <a:picLocks noChangeAspect="1" noChangeArrowheads="1"/>
          </p:cNvPicPr>
          <p:nvPr/>
        </p:nvPicPr>
        <p:blipFill>
          <a:blip r:embed="rId2" cstate="print"/>
          <a:srcRect/>
          <a:stretch>
            <a:fillRect/>
          </a:stretch>
        </p:blipFill>
        <p:spPr bwMode="auto">
          <a:xfrm>
            <a:off x="-900608" y="1484784"/>
            <a:ext cx="6191441" cy="3276250"/>
          </a:xfrm>
          <a:prstGeom prst="rect">
            <a:avLst/>
          </a:prstGeom>
          <a:noFill/>
          <a:ln w="9525">
            <a:noFill/>
            <a:miter lim="800000"/>
            <a:headEnd/>
            <a:tailEnd/>
          </a:ln>
        </p:spPr>
      </p:pic>
      <p:sp>
        <p:nvSpPr>
          <p:cNvPr id="44" name="正方形/長方形 43"/>
          <p:cNvSpPr/>
          <p:nvPr/>
        </p:nvSpPr>
        <p:spPr>
          <a:xfrm>
            <a:off x="467544" y="836712"/>
            <a:ext cx="288032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23528" y="0"/>
            <a:ext cx="2736304" cy="576064"/>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23528" y="0"/>
            <a:ext cx="2656305" cy="523220"/>
          </a:xfrm>
          <a:prstGeom prst="rect">
            <a:avLst/>
          </a:prstGeom>
          <a:noFill/>
        </p:spPr>
        <p:txBody>
          <a:bodyPr wrap="none" rtlCol="0">
            <a:spAutoFit/>
          </a:bodyPr>
          <a:lstStyle/>
          <a:p>
            <a:r>
              <a:rPr kumimoji="1" lang="en-US" altLang="ja-JP" sz="2800" dirty="0"/>
              <a:t>Current situation</a:t>
            </a:r>
            <a:endParaRPr kumimoji="1" lang="ja-JP" altLang="en-US" sz="2800" dirty="0"/>
          </a:p>
        </p:txBody>
      </p:sp>
      <p:sp>
        <p:nvSpPr>
          <p:cNvPr id="43" name="テキスト ボックス 42"/>
          <p:cNvSpPr txBox="1"/>
          <p:nvPr/>
        </p:nvSpPr>
        <p:spPr>
          <a:xfrm>
            <a:off x="467544" y="764704"/>
            <a:ext cx="2847767" cy="461665"/>
          </a:xfrm>
          <a:prstGeom prst="rect">
            <a:avLst/>
          </a:prstGeom>
          <a:noFill/>
        </p:spPr>
        <p:txBody>
          <a:bodyPr wrap="none" rtlCol="0">
            <a:spAutoFit/>
          </a:bodyPr>
          <a:lstStyle/>
          <a:p>
            <a:r>
              <a:rPr kumimoji="1" lang="en-US" altLang="ja-JP" sz="2400" dirty="0"/>
              <a:t>Two-body interaction</a:t>
            </a:r>
            <a:endParaRPr kumimoji="1" lang="ja-JP" altLang="en-US" sz="2400" dirty="0"/>
          </a:p>
        </p:txBody>
      </p:sp>
      <p:sp>
        <p:nvSpPr>
          <p:cNvPr id="46" name="テキスト ボックス 45"/>
          <p:cNvSpPr txBox="1"/>
          <p:nvPr/>
        </p:nvSpPr>
        <p:spPr>
          <a:xfrm>
            <a:off x="251520" y="5589240"/>
            <a:ext cx="4388124" cy="923330"/>
          </a:xfrm>
          <a:prstGeom prst="rect">
            <a:avLst/>
          </a:prstGeom>
          <a:noFill/>
        </p:spPr>
        <p:txBody>
          <a:bodyPr wrap="none" rtlCol="0">
            <a:spAutoFit/>
          </a:bodyPr>
          <a:lstStyle/>
          <a:p>
            <a:r>
              <a:rPr kumimoji="1" lang="en-US" altLang="ja-JP" dirty="0" err="1"/>
              <a:t>Chiral</a:t>
            </a:r>
            <a:r>
              <a:rPr kumimoji="1" lang="en-US" altLang="ja-JP" dirty="0"/>
              <a:t> YN interaction (2013,2019):</a:t>
            </a:r>
          </a:p>
          <a:p>
            <a:r>
              <a:rPr kumimoji="1" lang="en-US" altLang="ja-JP" dirty="0"/>
              <a:t> still, we have a large degree of ambiguity for</a:t>
            </a:r>
          </a:p>
          <a:p>
            <a:r>
              <a:rPr lang="en-US" altLang="ja-JP" dirty="0"/>
              <a:t>ΛN-ΣN coupling.</a:t>
            </a:r>
            <a:endParaRPr kumimoji="1" lang="ja-JP" altLang="en-US" dirty="0"/>
          </a:p>
        </p:txBody>
      </p:sp>
      <p:cxnSp>
        <p:nvCxnSpPr>
          <p:cNvPr id="10" name="直線矢印コネクタ 9"/>
          <p:cNvCxnSpPr/>
          <p:nvPr/>
        </p:nvCxnSpPr>
        <p:spPr>
          <a:xfrm flipH="1" flipV="1">
            <a:off x="3923928" y="3861048"/>
            <a:ext cx="216024"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139952" y="4509120"/>
            <a:ext cx="1242712" cy="369332"/>
          </a:xfrm>
          <a:prstGeom prst="rect">
            <a:avLst/>
          </a:prstGeom>
          <a:noFill/>
        </p:spPr>
        <p:txBody>
          <a:bodyPr wrap="none" rtlCol="0">
            <a:spAutoFit/>
          </a:bodyPr>
          <a:lstStyle/>
          <a:p>
            <a:r>
              <a:rPr kumimoji="1" lang="en-US" altLang="ja-JP" dirty="0" err="1"/>
              <a:t>Chiral</a:t>
            </a:r>
            <a:r>
              <a:rPr kumimoji="1" lang="en-US" altLang="ja-JP" dirty="0"/>
              <a:t> 2013</a:t>
            </a:r>
            <a:endParaRPr kumimoji="1" lang="ja-JP" altLang="en-US" dirty="0"/>
          </a:p>
        </p:txBody>
      </p:sp>
      <p:cxnSp>
        <p:nvCxnSpPr>
          <p:cNvPr id="13" name="直線矢印コネクタ 12"/>
          <p:cNvCxnSpPr/>
          <p:nvPr/>
        </p:nvCxnSpPr>
        <p:spPr>
          <a:xfrm flipH="1" flipV="1">
            <a:off x="4067944" y="3429000"/>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211960" y="3789040"/>
            <a:ext cx="1242712" cy="369332"/>
          </a:xfrm>
          <a:prstGeom prst="rect">
            <a:avLst/>
          </a:prstGeom>
          <a:noFill/>
        </p:spPr>
        <p:txBody>
          <a:bodyPr wrap="none" rtlCol="0">
            <a:spAutoFit/>
          </a:bodyPr>
          <a:lstStyle/>
          <a:p>
            <a:r>
              <a:rPr kumimoji="1" lang="en-US" altLang="ja-JP" dirty="0" err="1"/>
              <a:t>Chiral</a:t>
            </a:r>
            <a:r>
              <a:rPr kumimoji="1" lang="en-US" altLang="ja-JP" dirty="0"/>
              <a:t> 2019</a:t>
            </a:r>
            <a:endParaRPr kumimoji="1" lang="ja-JP" altLang="en-US" dirty="0"/>
          </a:p>
        </p:txBody>
      </p:sp>
      <p:sp>
        <p:nvSpPr>
          <p:cNvPr id="19" name="テキスト ボックス 18"/>
          <p:cNvSpPr txBox="1"/>
          <p:nvPr/>
        </p:nvSpPr>
        <p:spPr>
          <a:xfrm>
            <a:off x="179512" y="4797152"/>
            <a:ext cx="2334293" cy="646331"/>
          </a:xfrm>
          <a:prstGeom prst="rect">
            <a:avLst/>
          </a:prstGeom>
          <a:noFill/>
        </p:spPr>
        <p:txBody>
          <a:bodyPr wrap="none" rtlCol="0">
            <a:spAutoFit/>
          </a:bodyPr>
          <a:lstStyle/>
          <a:p>
            <a:r>
              <a:rPr kumimoji="1" lang="en-US" altLang="ja-JP" dirty="0"/>
              <a:t>Phase shift with ΛN-ΣN</a:t>
            </a:r>
          </a:p>
          <a:p>
            <a:r>
              <a:rPr lang="en-US" altLang="ja-JP" dirty="0"/>
              <a:t>coupling</a:t>
            </a:r>
            <a:endParaRPr kumimoji="1" lang="ja-JP" altLang="en-US" dirty="0"/>
          </a:p>
        </p:txBody>
      </p:sp>
      <p:sp>
        <p:nvSpPr>
          <p:cNvPr id="20" name="テキスト ボックス 19"/>
          <p:cNvSpPr txBox="1"/>
          <p:nvPr/>
        </p:nvSpPr>
        <p:spPr>
          <a:xfrm>
            <a:off x="2627784" y="4869160"/>
            <a:ext cx="2048959" cy="646331"/>
          </a:xfrm>
          <a:prstGeom prst="rect">
            <a:avLst/>
          </a:prstGeom>
          <a:noFill/>
        </p:spPr>
        <p:txBody>
          <a:bodyPr wrap="none" rtlCol="0">
            <a:spAutoFit/>
          </a:bodyPr>
          <a:lstStyle/>
          <a:p>
            <a:r>
              <a:rPr kumimoji="1" lang="en-US" altLang="ja-JP" dirty="0"/>
              <a:t>Phase shift without </a:t>
            </a:r>
          </a:p>
          <a:p>
            <a:r>
              <a:rPr lang="en-US" altLang="ja-JP" dirty="0"/>
              <a:t>ΛN-ΣN </a:t>
            </a:r>
            <a:r>
              <a:rPr lang="en-US" altLang="ja-JP" dirty="0" err="1"/>
              <a:t>couping</a:t>
            </a:r>
            <a:endParaRPr kumimoji="1" lang="ja-JP" altLang="en-US" dirty="0"/>
          </a:p>
        </p:txBody>
      </p:sp>
      <p:sp>
        <p:nvSpPr>
          <p:cNvPr id="21" name="テキスト ボックス 20"/>
          <p:cNvSpPr txBox="1"/>
          <p:nvPr/>
        </p:nvSpPr>
        <p:spPr>
          <a:xfrm>
            <a:off x="5148064" y="548680"/>
            <a:ext cx="3659592" cy="369332"/>
          </a:xfrm>
          <a:prstGeom prst="rect">
            <a:avLst/>
          </a:prstGeom>
          <a:noFill/>
        </p:spPr>
        <p:txBody>
          <a:bodyPr wrap="none" rtlCol="0">
            <a:spAutoFit/>
          </a:bodyPr>
          <a:lstStyle/>
          <a:p>
            <a:r>
              <a:rPr kumimoji="1" lang="en-US" altLang="ja-JP" dirty="0"/>
              <a:t>HAL potential (based on Lattice QCD)</a:t>
            </a:r>
            <a:endParaRPr kumimoji="1" lang="ja-JP" altLang="en-US" dirty="0"/>
          </a:p>
        </p:txBody>
      </p:sp>
      <p:cxnSp>
        <p:nvCxnSpPr>
          <p:cNvPr id="25" name="直線コネクタ 24"/>
          <p:cNvCxnSpPr/>
          <p:nvPr/>
        </p:nvCxnSpPr>
        <p:spPr>
          <a:xfrm>
            <a:off x="4572000" y="620688"/>
            <a:ext cx="0" cy="3168352"/>
          </a:xfrm>
          <a:prstGeom prst="line">
            <a:avLst/>
          </a:prstGeom>
          <a:ln w="19050">
            <a:solidFill>
              <a:srgbClr val="E329D1"/>
            </a:solidFill>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44432" y="3861048"/>
            <a:ext cx="2399568" cy="646331"/>
          </a:xfrm>
          <a:prstGeom prst="rect">
            <a:avLst/>
          </a:prstGeom>
          <a:noFill/>
        </p:spPr>
        <p:txBody>
          <a:bodyPr wrap="none" rtlCol="0">
            <a:spAutoFit/>
          </a:bodyPr>
          <a:lstStyle/>
          <a:p>
            <a:r>
              <a:rPr kumimoji="1" lang="en-US" altLang="ja-JP" dirty="0"/>
              <a:t>given by Takahiro Doi</a:t>
            </a:r>
          </a:p>
          <a:p>
            <a:r>
              <a:rPr lang="en-US" altLang="ja-JP" dirty="0"/>
              <a:t>at Lattice21 symposium</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4699521" y="1412776"/>
            <a:ext cx="4444479" cy="2381115"/>
          </a:xfrm>
          <a:prstGeom prst="rect">
            <a:avLst/>
          </a:prstGeom>
          <a:noFill/>
          <a:ln w="9525">
            <a:noFill/>
            <a:miter lim="800000"/>
            <a:headEnd/>
            <a:tailEnd/>
          </a:ln>
        </p:spPr>
      </p:pic>
      <p:pic>
        <p:nvPicPr>
          <p:cNvPr id="24" name="Picture 4" descr="https://www.fujitsu.com/jp/imagesgig5/summary01-03_tcm102-5026496_tcm102-2750236-32.jpg"/>
          <p:cNvPicPr>
            <a:picLocks noChangeAspect="1" noChangeArrowheads="1"/>
          </p:cNvPicPr>
          <p:nvPr/>
        </p:nvPicPr>
        <p:blipFill>
          <a:blip r:embed="rId4" cstate="print"/>
          <a:srcRect/>
          <a:stretch>
            <a:fillRect/>
          </a:stretch>
        </p:blipFill>
        <p:spPr bwMode="auto">
          <a:xfrm>
            <a:off x="6444208" y="4509120"/>
            <a:ext cx="2915816" cy="2186862"/>
          </a:xfrm>
          <a:prstGeom prst="rect">
            <a:avLst/>
          </a:prstGeom>
          <a:noFill/>
        </p:spPr>
      </p:pic>
      <p:sp>
        <p:nvSpPr>
          <p:cNvPr id="26" name="正方形/長方形 25"/>
          <p:cNvSpPr/>
          <p:nvPr/>
        </p:nvSpPr>
        <p:spPr>
          <a:xfrm>
            <a:off x="3203848" y="2492896"/>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9438042">
            <a:off x="2708738" y="2554298"/>
            <a:ext cx="7920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156176" y="980728"/>
            <a:ext cx="2277290" cy="646331"/>
          </a:xfrm>
          <a:prstGeom prst="rect">
            <a:avLst/>
          </a:prstGeom>
          <a:noFill/>
        </p:spPr>
        <p:txBody>
          <a:bodyPr wrap="none" rtlCol="0">
            <a:spAutoFit/>
          </a:bodyPr>
          <a:lstStyle/>
          <a:p>
            <a:r>
              <a:rPr lang="en-US" altLang="ja-JP" dirty="0"/>
              <a:t>ΛN effective potential </a:t>
            </a:r>
          </a:p>
          <a:p>
            <a:r>
              <a:rPr kumimoji="1" lang="en-US" altLang="ja-JP" dirty="0"/>
              <a:t>     </a:t>
            </a:r>
            <a:r>
              <a:rPr kumimoji="1" lang="en-US" altLang="ja-JP" baseline="30000" dirty="0"/>
              <a:t>1</a:t>
            </a:r>
            <a:r>
              <a:rPr kumimoji="1" lang="en-US" altLang="ja-JP" dirty="0"/>
              <a:t>S</a:t>
            </a:r>
            <a:r>
              <a:rPr kumimoji="1" lang="en-US" altLang="ja-JP" baseline="-25000" dirty="0"/>
              <a:t>0</a:t>
            </a:r>
            <a:endParaRPr kumimoji="1" lang="ja-JP" altLang="en-US" baseline="-25000" dirty="0"/>
          </a:p>
        </p:txBody>
      </p:sp>
      <p:sp>
        <p:nvSpPr>
          <p:cNvPr id="22" name="テキスト ボックス 21"/>
          <p:cNvSpPr txBox="1"/>
          <p:nvPr/>
        </p:nvSpPr>
        <p:spPr>
          <a:xfrm>
            <a:off x="8040813" y="1196752"/>
            <a:ext cx="1103187" cy="307777"/>
          </a:xfrm>
          <a:prstGeom prst="rect">
            <a:avLst/>
          </a:prstGeom>
          <a:noFill/>
        </p:spPr>
        <p:txBody>
          <a:bodyPr wrap="none" rtlCol="0">
            <a:spAutoFit/>
          </a:bodyPr>
          <a:lstStyle/>
          <a:p>
            <a:r>
              <a:rPr kumimoji="1" lang="en-US" altLang="ja-JP" sz="1400" dirty="0" err="1"/>
              <a:t>m</a:t>
            </a:r>
            <a:r>
              <a:rPr kumimoji="1" lang="en-US" altLang="ja-JP" sz="1400" baseline="-25000" dirty="0" err="1"/>
              <a:t>π</a:t>
            </a:r>
            <a:r>
              <a:rPr kumimoji="1" lang="en-US" altLang="ja-JP" sz="1400" dirty="0"/>
              <a:t>=146MeV</a:t>
            </a:r>
            <a:endParaRPr kumimoji="1" lang="ja-JP" altLang="en-US"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499992" y="5805264"/>
            <a:ext cx="3960440" cy="10527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364088" y="260648"/>
            <a:ext cx="2520280" cy="360040"/>
          </a:xfrm>
          <a:prstGeom prst="rect">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99592" y="188640"/>
            <a:ext cx="3528392"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4149080"/>
            <a:ext cx="7812360" cy="1152128"/>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1340768"/>
            <a:ext cx="8748464" cy="1368152"/>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4221088"/>
            <a:ext cx="7340856" cy="1015663"/>
          </a:xfrm>
          <a:prstGeom prst="rect">
            <a:avLst/>
          </a:prstGeom>
          <a:noFill/>
        </p:spPr>
        <p:txBody>
          <a:bodyPr wrap="none" rtlCol="0">
            <a:spAutoFit/>
          </a:bodyPr>
          <a:lstStyle/>
          <a:p>
            <a:r>
              <a:rPr kumimoji="1" lang="en-US" altLang="ja-JP" sz="2000" dirty="0" err="1"/>
              <a:t>Ab</a:t>
            </a:r>
            <a:r>
              <a:rPr kumimoji="1" lang="en-US" altLang="ja-JP" sz="2000" dirty="0"/>
              <a:t>- initio calculation: No-core shell model calculation(R. Worth etc.)</a:t>
            </a:r>
          </a:p>
          <a:p>
            <a:r>
              <a:rPr lang="en-US" altLang="ja-JP" sz="2000" dirty="0"/>
              <a:t>                                       </a:t>
            </a:r>
            <a:r>
              <a:rPr lang="en-US" altLang="ja-JP" sz="2000" dirty="0" err="1"/>
              <a:t>Faddeev</a:t>
            </a:r>
            <a:r>
              <a:rPr lang="en-US" altLang="ja-JP" sz="2000" dirty="0"/>
              <a:t> method(A. </a:t>
            </a:r>
            <a:r>
              <a:rPr lang="en-US" altLang="ja-JP" sz="2000" dirty="0" err="1"/>
              <a:t>Nogga</a:t>
            </a:r>
            <a:r>
              <a:rPr lang="en-US" altLang="ja-JP" sz="2000" dirty="0"/>
              <a:t>, R. Lazauskas etc)</a:t>
            </a:r>
          </a:p>
          <a:p>
            <a:r>
              <a:rPr kumimoji="1" lang="en-US" altLang="ja-JP" sz="2000" dirty="0"/>
              <a:t>                                        Gaussian Expansion Method(E. Hiyama)</a:t>
            </a:r>
            <a:endParaRPr kumimoji="1" lang="ja-JP" altLang="en-US" sz="2000" dirty="0"/>
          </a:p>
        </p:txBody>
      </p:sp>
      <p:sp>
        <p:nvSpPr>
          <p:cNvPr id="4" name="テキスト ボックス 3"/>
          <p:cNvSpPr txBox="1"/>
          <p:nvPr/>
        </p:nvSpPr>
        <p:spPr>
          <a:xfrm>
            <a:off x="0" y="1268760"/>
            <a:ext cx="5940793" cy="1692771"/>
          </a:xfrm>
          <a:prstGeom prst="rect">
            <a:avLst/>
          </a:prstGeom>
          <a:noFill/>
        </p:spPr>
        <p:txBody>
          <a:bodyPr wrap="none" rtlCol="0">
            <a:spAutoFit/>
          </a:bodyPr>
          <a:lstStyle/>
          <a:p>
            <a:r>
              <a:rPr kumimoji="1" lang="en-US" altLang="ja-JP" sz="2000" dirty="0">
                <a:solidFill>
                  <a:srgbClr val="FF0000"/>
                </a:solidFill>
              </a:rPr>
              <a:t>Realistic  YN interaction</a:t>
            </a:r>
          </a:p>
          <a:p>
            <a:r>
              <a:rPr lang="en-US" altLang="ja-JP" sz="2000" dirty="0"/>
              <a:t>  </a:t>
            </a:r>
            <a:r>
              <a:rPr lang="en-US" altLang="ja-JP" sz="2000" dirty="0" err="1"/>
              <a:t>Chiral</a:t>
            </a:r>
            <a:r>
              <a:rPr lang="en-US" altLang="ja-JP" sz="2000" dirty="0"/>
              <a:t> effective field theory (J. Haidenbauer, L. </a:t>
            </a:r>
            <a:r>
              <a:rPr lang="en-US" altLang="ja-JP" sz="2000" dirty="0" err="1"/>
              <a:t>Geng</a:t>
            </a:r>
            <a:r>
              <a:rPr lang="en-US" altLang="ja-JP" sz="2000" dirty="0"/>
              <a:t>),  </a:t>
            </a:r>
          </a:p>
          <a:p>
            <a:r>
              <a:rPr lang="en-US" altLang="ja-JP" sz="2000" dirty="0"/>
              <a:t> </a:t>
            </a:r>
            <a:r>
              <a:rPr lang="en-US" altLang="ja-JP" sz="2000" dirty="0" err="1"/>
              <a:t>Nijmegen:meson</a:t>
            </a:r>
            <a:r>
              <a:rPr lang="en-US" altLang="ja-JP" sz="2000" dirty="0"/>
              <a:t>-exchange potential  (</a:t>
            </a:r>
            <a:r>
              <a:rPr lang="en-US" altLang="ja-JP" sz="2000" dirty="0" err="1"/>
              <a:t>Th.A</a:t>
            </a:r>
            <a:r>
              <a:rPr lang="en-US" altLang="ja-JP" sz="2000" dirty="0"/>
              <a:t>. Rijken)</a:t>
            </a:r>
          </a:p>
          <a:p>
            <a:r>
              <a:rPr lang="en-US" altLang="ja-JP" sz="2000" dirty="0"/>
              <a:t>Lattice QCD (T. Doi, K. Sasaki etc.)</a:t>
            </a:r>
          </a:p>
          <a:p>
            <a:endParaRPr kumimoji="1" lang="ja-JP" altLang="en-US" sz="2400" dirty="0"/>
          </a:p>
        </p:txBody>
      </p:sp>
      <p:sp>
        <p:nvSpPr>
          <p:cNvPr id="7" name="テキスト ボックス 6"/>
          <p:cNvSpPr txBox="1"/>
          <p:nvPr/>
        </p:nvSpPr>
        <p:spPr>
          <a:xfrm>
            <a:off x="683568" y="3068960"/>
            <a:ext cx="439544" cy="707886"/>
          </a:xfrm>
          <a:prstGeom prst="rect">
            <a:avLst/>
          </a:prstGeom>
          <a:noFill/>
        </p:spPr>
        <p:txBody>
          <a:bodyPr wrap="none" rtlCol="0">
            <a:spAutoFit/>
          </a:bodyPr>
          <a:lstStyle/>
          <a:p>
            <a:r>
              <a:rPr kumimoji="1" lang="en-US" altLang="ja-JP" sz="4000" dirty="0"/>
              <a:t>+</a:t>
            </a:r>
            <a:endParaRPr kumimoji="1" lang="ja-JP" altLang="en-US" sz="4000" dirty="0"/>
          </a:p>
        </p:txBody>
      </p:sp>
      <p:sp>
        <p:nvSpPr>
          <p:cNvPr id="8" name="下矢印 7"/>
          <p:cNvSpPr/>
          <p:nvPr/>
        </p:nvSpPr>
        <p:spPr>
          <a:xfrm>
            <a:off x="1115616" y="5589240"/>
            <a:ext cx="504056" cy="504056"/>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6093296"/>
            <a:ext cx="4176593" cy="461665"/>
          </a:xfrm>
          <a:prstGeom prst="rect">
            <a:avLst/>
          </a:prstGeom>
          <a:noFill/>
        </p:spPr>
        <p:txBody>
          <a:bodyPr wrap="none" rtlCol="0">
            <a:spAutoFit/>
          </a:bodyPr>
          <a:lstStyle/>
          <a:p>
            <a:r>
              <a:rPr kumimoji="1" lang="en-US" altLang="ja-JP" sz="2400" dirty="0"/>
              <a:t>Determination of YN interaction</a:t>
            </a:r>
            <a:endParaRPr kumimoji="1" lang="ja-JP" altLang="en-US" sz="2400" dirty="0"/>
          </a:p>
        </p:txBody>
      </p:sp>
      <p:sp>
        <p:nvSpPr>
          <p:cNvPr id="10" name="テキスト ボックス 9"/>
          <p:cNvSpPr txBox="1"/>
          <p:nvPr/>
        </p:nvSpPr>
        <p:spPr>
          <a:xfrm>
            <a:off x="971600" y="260648"/>
            <a:ext cx="3610732" cy="400110"/>
          </a:xfrm>
          <a:prstGeom prst="rect">
            <a:avLst/>
          </a:prstGeom>
          <a:noFill/>
        </p:spPr>
        <p:txBody>
          <a:bodyPr wrap="none" rtlCol="0">
            <a:spAutoFit/>
          </a:bodyPr>
          <a:lstStyle/>
          <a:p>
            <a:r>
              <a:rPr kumimoji="1" lang="en-US" altLang="ja-JP" sz="2000" dirty="0"/>
              <a:t>YN scattering experiment (K1.1)</a:t>
            </a:r>
            <a:endParaRPr kumimoji="1" lang="ja-JP" altLang="en-US" sz="2000" dirty="0"/>
          </a:p>
        </p:txBody>
      </p:sp>
      <p:sp>
        <p:nvSpPr>
          <p:cNvPr id="12" name="上下矢印 11"/>
          <p:cNvSpPr/>
          <p:nvPr/>
        </p:nvSpPr>
        <p:spPr>
          <a:xfrm>
            <a:off x="2195736" y="692696"/>
            <a:ext cx="360040" cy="648072"/>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下矢印 12"/>
          <p:cNvSpPr/>
          <p:nvPr/>
        </p:nvSpPr>
        <p:spPr>
          <a:xfrm rot="19708621">
            <a:off x="5827310" y="5211694"/>
            <a:ext cx="432048" cy="792088"/>
          </a:xfrm>
          <a:prstGeom prst="upDownArrow">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499992" y="5842337"/>
            <a:ext cx="4226222" cy="1015663"/>
          </a:xfrm>
          <a:prstGeom prst="rect">
            <a:avLst/>
          </a:prstGeom>
          <a:noFill/>
        </p:spPr>
        <p:txBody>
          <a:bodyPr wrap="none" rtlCol="0">
            <a:spAutoFit/>
          </a:bodyPr>
          <a:lstStyle/>
          <a:p>
            <a:r>
              <a:rPr kumimoji="1" lang="en-US" altLang="ja-JP" sz="2000" dirty="0"/>
              <a:t>Data on s-shell Λ </a:t>
            </a:r>
            <a:r>
              <a:rPr kumimoji="1" lang="en-US" altLang="ja-JP" sz="2000" dirty="0" err="1"/>
              <a:t>hypernuclei</a:t>
            </a:r>
            <a:endParaRPr kumimoji="1" lang="en-US" altLang="ja-JP" sz="2000" dirty="0"/>
          </a:p>
          <a:p>
            <a:r>
              <a:rPr lang="en-US" altLang="ja-JP" sz="2000" dirty="0"/>
              <a:t>and light neutron-rich Λ </a:t>
            </a:r>
            <a:r>
              <a:rPr lang="en-US" altLang="ja-JP" sz="2000" dirty="0" err="1"/>
              <a:t>hypernuclei</a:t>
            </a:r>
            <a:endParaRPr lang="en-US" altLang="ja-JP" sz="2000" dirty="0"/>
          </a:p>
          <a:p>
            <a:r>
              <a:rPr kumimoji="1" lang="en-US" altLang="ja-JP" sz="2000" dirty="0"/>
              <a:t>at HIHR (better than 100 </a:t>
            </a:r>
            <a:r>
              <a:rPr kumimoji="1" lang="en-US" altLang="ja-JP" sz="2000" dirty="0" err="1"/>
              <a:t>keV</a:t>
            </a:r>
            <a:r>
              <a:rPr kumimoji="1" lang="en-US" altLang="ja-JP" sz="2000" dirty="0"/>
              <a:t> accuracy)</a:t>
            </a:r>
            <a:endParaRPr kumimoji="1" lang="ja-JP" altLang="en-US" sz="2000" dirty="0"/>
          </a:p>
        </p:txBody>
      </p:sp>
      <p:sp>
        <p:nvSpPr>
          <p:cNvPr id="60418" name="AutoShape 2" descr="スパコン「富岳」3期連続で世界4冠に - ITmedia NEW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60420" name="Picture 4" descr="https://www.fujitsu.com/jp/imagesgig5/summary01-03_tcm102-5026496_tcm102-2750236-32.jpg"/>
          <p:cNvPicPr>
            <a:picLocks noChangeAspect="1" noChangeArrowheads="1"/>
          </p:cNvPicPr>
          <p:nvPr/>
        </p:nvPicPr>
        <p:blipFill>
          <a:blip r:embed="rId2" cstate="print"/>
          <a:srcRect/>
          <a:stretch>
            <a:fillRect/>
          </a:stretch>
        </p:blipFill>
        <p:spPr bwMode="auto">
          <a:xfrm>
            <a:off x="6228184" y="1970838"/>
            <a:ext cx="2915816" cy="2186862"/>
          </a:xfrm>
          <a:prstGeom prst="rect">
            <a:avLst/>
          </a:prstGeom>
          <a:noFill/>
        </p:spPr>
      </p:pic>
      <p:sp>
        <p:nvSpPr>
          <p:cNvPr id="19" name="テキスト ボックス 18"/>
          <p:cNvSpPr txBox="1"/>
          <p:nvPr/>
        </p:nvSpPr>
        <p:spPr>
          <a:xfrm>
            <a:off x="6372200" y="3573016"/>
            <a:ext cx="1625958" cy="646331"/>
          </a:xfrm>
          <a:prstGeom prst="rect">
            <a:avLst/>
          </a:prstGeom>
          <a:noFill/>
        </p:spPr>
        <p:txBody>
          <a:bodyPr wrap="none" rtlCol="0">
            <a:spAutoFit/>
          </a:bodyPr>
          <a:lstStyle/>
          <a:p>
            <a:r>
              <a:rPr kumimoji="1" lang="en-US" altLang="ja-JP" dirty="0" err="1">
                <a:solidFill>
                  <a:schemeClr val="bg1"/>
                </a:solidFill>
              </a:rPr>
              <a:t>Fugaku</a:t>
            </a:r>
            <a:endParaRPr kumimoji="1" lang="en-US" altLang="ja-JP" dirty="0">
              <a:solidFill>
                <a:schemeClr val="bg1"/>
              </a:solidFill>
            </a:endParaRPr>
          </a:p>
          <a:p>
            <a:r>
              <a:rPr lang="en-US" altLang="ja-JP" dirty="0">
                <a:solidFill>
                  <a:schemeClr val="bg1"/>
                </a:solidFill>
              </a:rPr>
              <a:t>supercomputer</a:t>
            </a:r>
            <a:endParaRPr kumimoji="1" lang="ja-JP" altLang="en-US" dirty="0">
              <a:solidFill>
                <a:schemeClr val="bg1"/>
              </a:solidFill>
            </a:endParaRPr>
          </a:p>
        </p:txBody>
      </p:sp>
      <p:cxnSp>
        <p:nvCxnSpPr>
          <p:cNvPr id="21" name="直線矢印コネクタ 20"/>
          <p:cNvCxnSpPr/>
          <p:nvPr/>
        </p:nvCxnSpPr>
        <p:spPr>
          <a:xfrm flipH="1" flipV="1">
            <a:off x="3635896" y="2204864"/>
            <a:ext cx="2376264" cy="86409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300192" y="5445224"/>
            <a:ext cx="1285608" cy="369332"/>
          </a:xfrm>
          <a:prstGeom prst="rect">
            <a:avLst/>
          </a:prstGeom>
          <a:noFill/>
        </p:spPr>
        <p:txBody>
          <a:bodyPr wrap="none" rtlCol="0">
            <a:spAutoFit/>
          </a:bodyPr>
          <a:lstStyle/>
          <a:p>
            <a:r>
              <a:rPr kumimoji="1" lang="en-US" altLang="ja-JP" dirty="0"/>
              <a:t>comparison</a:t>
            </a:r>
            <a:endParaRPr kumimoji="1" lang="ja-JP" altLang="en-US" dirty="0"/>
          </a:p>
        </p:txBody>
      </p:sp>
      <p:sp>
        <p:nvSpPr>
          <p:cNvPr id="22" name="正方形/長方形 21"/>
          <p:cNvSpPr/>
          <p:nvPr/>
        </p:nvSpPr>
        <p:spPr>
          <a:xfrm>
            <a:off x="5364088" y="260648"/>
            <a:ext cx="2492157" cy="369332"/>
          </a:xfrm>
          <a:prstGeom prst="rect">
            <a:avLst/>
          </a:prstGeom>
        </p:spPr>
        <p:txBody>
          <a:bodyPr wrap="none">
            <a:spAutoFit/>
          </a:bodyPr>
          <a:lstStyle/>
          <a:p>
            <a:r>
              <a:rPr lang="en-US" altLang="ja-JP" dirty="0" err="1"/>
              <a:t>Femtoscopic</a:t>
            </a:r>
            <a:r>
              <a:rPr lang="en-US" altLang="ja-JP" dirty="0"/>
              <a:t> experiment</a:t>
            </a:r>
            <a:endParaRPr lang="ja-JP" altLang="en-US" dirty="0"/>
          </a:p>
        </p:txBody>
      </p:sp>
      <p:sp>
        <p:nvSpPr>
          <p:cNvPr id="30" name="下矢印 29"/>
          <p:cNvSpPr/>
          <p:nvPr/>
        </p:nvSpPr>
        <p:spPr>
          <a:xfrm>
            <a:off x="6084168" y="692696"/>
            <a:ext cx="216024" cy="576064"/>
          </a:xfrm>
          <a:prstGeom prst="downArrow">
            <a:avLst/>
          </a:prstGeom>
          <a:solidFill>
            <a:srgbClr val="16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323528" y="188640"/>
            <a:ext cx="2232248"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67544" y="1412776"/>
            <a:ext cx="7056784" cy="1296144"/>
          </a:xfrm>
          <a:prstGeom prst="rect">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1520" y="908720"/>
            <a:ext cx="2808312" cy="504056"/>
          </a:xfrm>
          <a:prstGeom prst="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23528" y="908720"/>
            <a:ext cx="2675091" cy="461665"/>
          </a:xfrm>
          <a:prstGeom prst="rect">
            <a:avLst/>
          </a:prstGeom>
          <a:noFill/>
        </p:spPr>
        <p:txBody>
          <a:bodyPr wrap="none" rtlCol="0">
            <a:spAutoFit/>
          </a:bodyPr>
          <a:lstStyle/>
          <a:p>
            <a:r>
              <a:rPr kumimoji="1" lang="en-US" altLang="ja-JP" sz="2400" dirty="0" err="1"/>
              <a:t>Ab</a:t>
            </a:r>
            <a:r>
              <a:rPr kumimoji="1" lang="en-US" altLang="ja-JP" sz="2400" dirty="0"/>
              <a:t>-initio calculation</a:t>
            </a:r>
            <a:endParaRPr kumimoji="1" lang="ja-JP" altLang="en-US" sz="2400" dirty="0"/>
          </a:p>
        </p:txBody>
      </p:sp>
      <p:sp>
        <p:nvSpPr>
          <p:cNvPr id="19" name="テキスト ボックス 18"/>
          <p:cNvSpPr txBox="1"/>
          <p:nvPr/>
        </p:nvSpPr>
        <p:spPr>
          <a:xfrm>
            <a:off x="539552" y="1412776"/>
            <a:ext cx="7039491" cy="1107996"/>
          </a:xfrm>
          <a:prstGeom prst="rect">
            <a:avLst/>
          </a:prstGeom>
          <a:noFill/>
        </p:spPr>
        <p:txBody>
          <a:bodyPr wrap="none" rtlCol="0">
            <a:spAutoFit/>
          </a:bodyPr>
          <a:lstStyle/>
          <a:p>
            <a:r>
              <a:rPr kumimoji="1" lang="en-US" altLang="ja-JP" sz="2200" dirty="0" err="1"/>
              <a:t>Faddeev</a:t>
            </a:r>
            <a:r>
              <a:rPr kumimoji="1" lang="en-US" altLang="ja-JP" sz="2200" dirty="0"/>
              <a:t> method:  up to 4-body calculation</a:t>
            </a:r>
          </a:p>
          <a:p>
            <a:r>
              <a:rPr lang="en-US" altLang="ja-JP" sz="2200" dirty="0"/>
              <a:t>Gaussian Expansion method:  up to 5-body calculation</a:t>
            </a:r>
          </a:p>
          <a:p>
            <a:r>
              <a:rPr kumimoji="1" lang="en-US" altLang="ja-JP" sz="2200" dirty="0"/>
              <a:t>Non-core shell model calculation:  up to 13-body calculation</a:t>
            </a:r>
            <a:endParaRPr kumimoji="1" lang="ja-JP" altLang="en-US" sz="2200" dirty="0"/>
          </a:p>
        </p:txBody>
      </p:sp>
      <p:cxnSp>
        <p:nvCxnSpPr>
          <p:cNvPr id="10" name="直線矢印コネクタ 9"/>
          <p:cNvCxnSpPr/>
          <p:nvPr/>
        </p:nvCxnSpPr>
        <p:spPr>
          <a:xfrm>
            <a:off x="6444208" y="2060848"/>
            <a:ext cx="648072"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40760" y="2996952"/>
            <a:ext cx="2083391" cy="1754326"/>
          </a:xfrm>
          <a:prstGeom prst="rect">
            <a:avLst/>
          </a:prstGeom>
          <a:noFill/>
        </p:spPr>
        <p:txBody>
          <a:bodyPr wrap="none" rtlCol="0">
            <a:spAutoFit/>
          </a:bodyPr>
          <a:lstStyle/>
          <a:p>
            <a:r>
              <a:rPr kumimoji="1" lang="en-US" altLang="ja-JP" dirty="0"/>
              <a:t>By development of</a:t>
            </a:r>
          </a:p>
          <a:p>
            <a:r>
              <a:rPr lang="en-US" altLang="ja-JP" dirty="0"/>
              <a:t>Supercomputer,</a:t>
            </a:r>
          </a:p>
          <a:p>
            <a:r>
              <a:rPr kumimoji="1" lang="en-US" altLang="ja-JP" dirty="0"/>
              <a:t>It is possible to </a:t>
            </a:r>
          </a:p>
          <a:p>
            <a:r>
              <a:rPr lang="en-US" altLang="ja-JP" dirty="0"/>
              <a:t>extend the method </a:t>
            </a:r>
          </a:p>
          <a:p>
            <a:r>
              <a:rPr kumimoji="1" lang="en-US" altLang="ja-JP" dirty="0"/>
              <a:t>to more than </a:t>
            </a:r>
          </a:p>
          <a:p>
            <a:r>
              <a:rPr kumimoji="1" lang="en-US" altLang="ja-JP" dirty="0"/>
              <a:t>10-body calculation.</a:t>
            </a:r>
            <a:endParaRPr kumimoji="1" lang="ja-JP" altLang="en-US" dirty="0"/>
          </a:p>
        </p:txBody>
      </p:sp>
      <p:sp>
        <p:nvSpPr>
          <p:cNvPr id="30" name="テキスト ボックス 29"/>
          <p:cNvSpPr txBox="1"/>
          <p:nvPr/>
        </p:nvSpPr>
        <p:spPr>
          <a:xfrm>
            <a:off x="323528" y="188640"/>
            <a:ext cx="2302040" cy="461665"/>
          </a:xfrm>
          <a:prstGeom prst="rect">
            <a:avLst/>
          </a:prstGeom>
          <a:noFill/>
        </p:spPr>
        <p:txBody>
          <a:bodyPr wrap="none" rtlCol="0">
            <a:spAutoFit/>
          </a:bodyPr>
          <a:lstStyle/>
          <a:p>
            <a:r>
              <a:rPr kumimoji="1" lang="en-US" altLang="ja-JP" sz="2400" dirty="0"/>
              <a:t>Current situation</a:t>
            </a:r>
            <a:endParaRPr kumimoji="1" lang="ja-JP" alt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5868144" y="5589240"/>
            <a:ext cx="1728192" cy="504056"/>
          </a:xfrm>
          <a:prstGeom prst="roundRect">
            <a:avLst/>
          </a:prstGeom>
          <a:solidFill>
            <a:srgbClr val="20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11560" y="5445224"/>
            <a:ext cx="4392488"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11560" y="4797152"/>
            <a:ext cx="648072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3528" y="260648"/>
            <a:ext cx="7920880"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552" y="260648"/>
            <a:ext cx="6135398" cy="461665"/>
          </a:xfrm>
          <a:prstGeom prst="rect">
            <a:avLst/>
          </a:prstGeom>
          <a:noFill/>
        </p:spPr>
        <p:txBody>
          <a:bodyPr wrap="none" rtlCol="0">
            <a:spAutoFit/>
          </a:bodyPr>
          <a:lstStyle/>
          <a:p>
            <a:r>
              <a:rPr lang="en-US" altLang="ja-JP" sz="2400" dirty="0"/>
              <a:t>Heavy Λ </a:t>
            </a:r>
            <a:r>
              <a:rPr lang="en-US" altLang="ja-JP" sz="2400" dirty="0" err="1"/>
              <a:t>hyperclei</a:t>
            </a:r>
            <a:r>
              <a:rPr lang="en-US" altLang="ja-JP" sz="2400" dirty="0"/>
              <a:t> (</a:t>
            </a:r>
            <a:r>
              <a:rPr lang="en-US" altLang="ja-JP" sz="2400" dirty="0" err="1"/>
              <a:t>Pb</a:t>
            </a:r>
            <a:r>
              <a:rPr lang="en-US" altLang="ja-JP" sz="2400" dirty="0"/>
              <a:t>, </a:t>
            </a:r>
            <a:r>
              <a:rPr lang="en-US" altLang="ja-JP" sz="2400" dirty="0" err="1"/>
              <a:t>Sn</a:t>
            </a:r>
            <a:r>
              <a:rPr lang="en-US" altLang="ja-JP" sz="2400" dirty="0"/>
              <a:t>, </a:t>
            </a:r>
            <a:r>
              <a:rPr lang="en-US" altLang="ja-JP" sz="2400" dirty="0" err="1"/>
              <a:t>Zr</a:t>
            </a:r>
            <a:r>
              <a:rPr lang="en-US" altLang="ja-JP" sz="2400" dirty="0"/>
              <a:t>, La, Y </a:t>
            </a:r>
            <a:r>
              <a:rPr lang="ja-JP" altLang="en-US" sz="2400" dirty="0"/>
              <a:t>・・・</a:t>
            </a:r>
            <a:r>
              <a:rPr lang="en-US" altLang="ja-JP" sz="2400" dirty="0"/>
              <a:t>)  at HIHR</a:t>
            </a:r>
            <a:endParaRPr kumimoji="1" lang="ja-JP" altLang="en-US" sz="2400" dirty="0"/>
          </a:p>
        </p:txBody>
      </p:sp>
      <p:sp>
        <p:nvSpPr>
          <p:cNvPr id="3" name="テキスト ボックス 2"/>
          <p:cNvSpPr txBox="1"/>
          <p:nvPr/>
        </p:nvSpPr>
        <p:spPr>
          <a:xfrm>
            <a:off x="971600" y="836713"/>
            <a:ext cx="7200799" cy="1631216"/>
          </a:xfrm>
          <a:prstGeom prst="rect">
            <a:avLst/>
          </a:prstGeom>
          <a:solidFill>
            <a:srgbClr val="92D050"/>
          </a:solidFill>
        </p:spPr>
        <p:txBody>
          <a:bodyPr wrap="square" rtlCol="0">
            <a:spAutoFit/>
          </a:bodyPr>
          <a:lstStyle/>
          <a:p>
            <a:r>
              <a:rPr lang="en-US" altLang="ja-JP" sz="2000" dirty="0"/>
              <a:t>Relativistic mean field theory(J. Hu, Y. Zhang, S-G. Zhou, T. Sun, H. Sagawa etc.)</a:t>
            </a:r>
          </a:p>
          <a:p>
            <a:r>
              <a:rPr lang="en-US" altLang="ja-JP" sz="2000" dirty="0" err="1"/>
              <a:t>Skyme</a:t>
            </a:r>
            <a:r>
              <a:rPr lang="en-US" altLang="ja-JP" sz="2000" dirty="0"/>
              <a:t> </a:t>
            </a:r>
            <a:r>
              <a:rPr lang="en-US" altLang="ja-JP" sz="2000" dirty="0" err="1"/>
              <a:t>Hartree</a:t>
            </a:r>
            <a:r>
              <a:rPr lang="en-US" altLang="ja-JP" sz="2000" dirty="0"/>
              <a:t> </a:t>
            </a:r>
            <a:r>
              <a:rPr lang="en-US" altLang="ja-JP" sz="2000" dirty="0" err="1"/>
              <a:t>Fock</a:t>
            </a:r>
            <a:r>
              <a:rPr lang="en-US" altLang="ja-JP" sz="2000" dirty="0"/>
              <a:t> theory(X-R. Zhou)</a:t>
            </a:r>
          </a:p>
          <a:p>
            <a:r>
              <a:rPr lang="en-US" altLang="ja-JP" sz="2000" i="1" dirty="0" err="1">
                <a:cs typeface="Symbol" charset="2"/>
              </a:rPr>
              <a:t>Brueckner-Hartree-Fock</a:t>
            </a:r>
            <a:r>
              <a:rPr lang="en-US" altLang="ja-JP" sz="2000" i="1" dirty="0">
                <a:cs typeface="Symbol" charset="2"/>
              </a:rPr>
              <a:t>(H-J. Schulze, I. Vidana)</a:t>
            </a:r>
          </a:p>
          <a:p>
            <a:r>
              <a:rPr kumimoji="1" lang="en-US" altLang="ja-JP" sz="2000" i="1" dirty="0"/>
              <a:t>AMD calculation (M. </a:t>
            </a:r>
            <a:r>
              <a:rPr kumimoji="1" lang="en-US" altLang="ja-JP" sz="2000" i="1" dirty="0" err="1"/>
              <a:t>Isaka</a:t>
            </a:r>
            <a:r>
              <a:rPr kumimoji="1" lang="en-US" altLang="ja-JP" sz="2000" i="1" dirty="0"/>
              <a:t>)</a:t>
            </a:r>
            <a:endParaRPr kumimoji="1" lang="ja-JP" altLang="en-US" sz="2000" dirty="0"/>
          </a:p>
        </p:txBody>
      </p:sp>
      <p:sp>
        <p:nvSpPr>
          <p:cNvPr id="7" name="上下矢印 6"/>
          <p:cNvSpPr/>
          <p:nvPr/>
        </p:nvSpPr>
        <p:spPr>
          <a:xfrm rot="19704943">
            <a:off x="5507136" y="2395167"/>
            <a:ext cx="360040" cy="648072"/>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716016" y="3068960"/>
            <a:ext cx="4069127" cy="707886"/>
          </a:xfrm>
          <a:prstGeom prst="rect">
            <a:avLst/>
          </a:prstGeom>
          <a:noFill/>
        </p:spPr>
        <p:txBody>
          <a:bodyPr wrap="none" rtlCol="0">
            <a:spAutoFit/>
          </a:bodyPr>
          <a:lstStyle/>
          <a:p>
            <a:r>
              <a:rPr lang="en-US" altLang="ja-JP" sz="2000" dirty="0"/>
              <a:t>Provide energy spectra  with</a:t>
            </a:r>
          </a:p>
          <a:p>
            <a:r>
              <a:rPr kumimoji="1" lang="en-US" altLang="ja-JP" sz="2000" dirty="0"/>
              <a:t>better than 100 </a:t>
            </a:r>
            <a:r>
              <a:rPr kumimoji="1" lang="en-US" altLang="ja-JP" sz="2000" dirty="0" err="1"/>
              <a:t>keV</a:t>
            </a:r>
            <a:r>
              <a:rPr kumimoji="1" lang="en-US" altLang="ja-JP" sz="2000" dirty="0"/>
              <a:t> accuracy at HIHR</a:t>
            </a:r>
            <a:endParaRPr kumimoji="1" lang="ja-JP" altLang="en-US" sz="2000" dirty="0"/>
          </a:p>
        </p:txBody>
      </p:sp>
      <p:sp>
        <p:nvSpPr>
          <p:cNvPr id="12" name="テキスト ボックス 11"/>
          <p:cNvSpPr txBox="1"/>
          <p:nvPr/>
        </p:nvSpPr>
        <p:spPr>
          <a:xfrm>
            <a:off x="539552" y="5445224"/>
            <a:ext cx="4221220" cy="707886"/>
          </a:xfrm>
          <a:prstGeom prst="rect">
            <a:avLst/>
          </a:prstGeom>
          <a:noFill/>
        </p:spPr>
        <p:txBody>
          <a:bodyPr wrap="none" rtlCol="0">
            <a:spAutoFit/>
          </a:bodyPr>
          <a:lstStyle/>
          <a:p>
            <a:r>
              <a:rPr kumimoji="1" lang="en-US" altLang="ja-JP" sz="2000" dirty="0"/>
              <a:t>Coupled-cluster calculation (Togashi)</a:t>
            </a:r>
          </a:p>
          <a:p>
            <a:r>
              <a:rPr lang="en-US" altLang="ja-JP" sz="2000" i="1" dirty="0" err="1">
                <a:cs typeface="Symbol" charset="2"/>
              </a:rPr>
              <a:t>Brueckner-Hartree-Fock</a:t>
            </a:r>
            <a:r>
              <a:rPr lang="en-US" altLang="ja-JP" sz="2000" dirty="0"/>
              <a:t> (</a:t>
            </a:r>
            <a:r>
              <a:rPr lang="en-US" altLang="ja-JP" sz="2000" dirty="0" err="1"/>
              <a:t>Schlze,Vidina</a:t>
            </a:r>
            <a:r>
              <a:rPr lang="en-US" altLang="ja-JP" sz="2000" dirty="0"/>
              <a:t>)</a:t>
            </a:r>
            <a:endParaRPr kumimoji="1" lang="ja-JP" altLang="en-US" sz="2000" dirty="0"/>
          </a:p>
        </p:txBody>
      </p:sp>
      <p:sp>
        <p:nvSpPr>
          <p:cNvPr id="13" name="テキスト ボックス 12"/>
          <p:cNvSpPr txBox="1"/>
          <p:nvPr/>
        </p:nvSpPr>
        <p:spPr>
          <a:xfrm>
            <a:off x="1331640" y="2348880"/>
            <a:ext cx="216024" cy="461665"/>
          </a:xfrm>
          <a:prstGeom prst="rect">
            <a:avLst/>
          </a:prstGeom>
          <a:noFill/>
        </p:spPr>
        <p:txBody>
          <a:bodyPr wrap="square" rtlCol="0">
            <a:spAutoFit/>
          </a:bodyPr>
          <a:lstStyle/>
          <a:p>
            <a:r>
              <a:rPr lang="en-US" altLang="ja-JP" sz="2400" dirty="0"/>
              <a:t>+</a:t>
            </a:r>
            <a:endParaRPr kumimoji="1" lang="ja-JP" altLang="en-US" sz="2400" dirty="0"/>
          </a:p>
        </p:txBody>
      </p:sp>
      <p:sp>
        <p:nvSpPr>
          <p:cNvPr id="14" name="テキスト ボックス 13"/>
          <p:cNvSpPr txBox="1"/>
          <p:nvPr/>
        </p:nvSpPr>
        <p:spPr>
          <a:xfrm>
            <a:off x="179512" y="2708920"/>
            <a:ext cx="5140382" cy="369332"/>
          </a:xfrm>
          <a:prstGeom prst="rect">
            <a:avLst/>
          </a:prstGeom>
          <a:noFill/>
        </p:spPr>
        <p:txBody>
          <a:bodyPr wrap="none" rtlCol="0">
            <a:spAutoFit/>
          </a:bodyPr>
          <a:lstStyle/>
          <a:p>
            <a:r>
              <a:rPr kumimoji="1" lang="en-US" altLang="ja-JP" dirty="0"/>
              <a:t>Effective YN interaction +ΛNN three-body interaction</a:t>
            </a:r>
            <a:endParaRPr kumimoji="1" lang="ja-JP" altLang="en-US" dirty="0"/>
          </a:p>
        </p:txBody>
      </p:sp>
      <p:sp>
        <p:nvSpPr>
          <p:cNvPr id="15" name="下矢印 14"/>
          <p:cNvSpPr/>
          <p:nvPr/>
        </p:nvSpPr>
        <p:spPr>
          <a:xfrm>
            <a:off x="5652120" y="3861048"/>
            <a:ext cx="360040" cy="288032"/>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716016" y="4149080"/>
            <a:ext cx="3629840" cy="646331"/>
          </a:xfrm>
          <a:prstGeom prst="rect">
            <a:avLst/>
          </a:prstGeom>
          <a:noFill/>
        </p:spPr>
        <p:txBody>
          <a:bodyPr wrap="none" rtlCol="0">
            <a:spAutoFit/>
          </a:bodyPr>
          <a:lstStyle/>
          <a:p>
            <a:r>
              <a:rPr kumimoji="1" lang="en-US" altLang="ja-JP" dirty="0"/>
              <a:t>Determination of short-range part of</a:t>
            </a:r>
          </a:p>
          <a:p>
            <a:r>
              <a:rPr lang="en-US" altLang="ja-JP" dirty="0"/>
              <a:t>ΛNN interaction</a:t>
            </a:r>
            <a:endParaRPr kumimoji="1" lang="ja-JP" altLang="en-US" dirty="0"/>
          </a:p>
        </p:txBody>
      </p:sp>
      <p:sp>
        <p:nvSpPr>
          <p:cNvPr id="17" name="テキスト ボックス 16"/>
          <p:cNvSpPr txBox="1"/>
          <p:nvPr/>
        </p:nvSpPr>
        <p:spPr>
          <a:xfrm>
            <a:off x="611560" y="4797152"/>
            <a:ext cx="6375207" cy="400110"/>
          </a:xfrm>
          <a:prstGeom prst="rect">
            <a:avLst/>
          </a:prstGeom>
          <a:noFill/>
        </p:spPr>
        <p:txBody>
          <a:bodyPr wrap="none" rtlCol="0">
            <a:spAutoFit/>
          </a:bodyPr>
          <a:lstStyle/>
          <a:p>
            <a:r>
              <a:rPr kumimoji="1" lang="en-US" altLang="ja-JP" sz="2000" dirty="0"/>
              <a:t>Realistic  two-body interaction +ΛNN three-body interaction</a:t>
            </a:r>
            <a:endParaRPr kumimoji="1" lang="ja-JP" altLang="en-US" sz="2000" dirty="0"/>
          </a:p>
        </p:txBody>
      </p:sp>
      <p:sp>
        <p:nvSpPr>
          <p:cNvPr id="18" name="下矢印 17"/>
          <p:cNvSpPr/>
          <p:nvPr/>
        </p:nvSpPr>
        <p:spPr>
          <a:xfrm>
            <a:off x="3059832" y="5157192"/>
            <a:ext cx="360040" cy="288032"/>
          </a:xfrm>
          <a:prstGeom prst="downArrow">
            <a:avLst/>
          </a:prstGeom>
          <a:solidFill>
            <a:srgbClr val="BBE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868144" y="5589240"/>
            <a:ext cx="1734193" cy="461665"/>
          </a:xfrm>
          <a:prstGeom prst="rect">
            <a:avLst/>
          </a:prstGeom>
          <a:noFill/>
        </p:spPr>
        <p:txBody>
          <a:bodyPr wrap="none" rtlCol="0">
            <a:spAutoFit/>
          </a:bodyPr>
          <a:lstStyle/>
          <a:p>
            <a:r>
              <a:rPr kumimoji="1" lang="en-US" altLang="ja-JP" sz="2400" dirty="0"/>
              <a:t>Reliabl</a:t>
            </a:r>
            <a:r>
              <a:rPr lang="en-US" altLang="ja-JP" sz="2400" dirty="0"/>
              <a:t>e EOS</a:t>
            </a:r>
            <a:endParaRPr kumimoji="1" lang="ja-JP" altLang="en-US" sz="2400" dirty="0"/>
          </a:p>
        </p:txBody>
      </p:sp>
      <p:sp>
        <p:nvSpPr>
          <p:cNvPr id="22" name="右矢印 21"/>
          <p:cNvSpPr/>
          <p:nvPr/>
        </p:nvSpPr>
        <p:spPr>
          <a:xfrm>
            <a:off x="5220072" y="5733256"/>
            <a:ext cx="360040" cy="28803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8676456" cy="764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0"/>
            <a:ext cx="9036496" cy="830997"/>
          </a:xfrm>
          <a:prstGeom prst="rect">
            <a:avLst/>
          </a:prstGeom>
          <a:noFill/>
        </p:spPr>
        <p:txBody>
          <a:bodyPr wrap="square" rtlCol="0">
            <a:spAutoFit/>
          </a:bodyPr>
          <a:lstStyle/>
          <a:p>
            <a:r>
              <a:rPr kumimoji="1" lang="en-US" altLang="ja-JP" sz="2400" dirty="0"/>
              <a:t>At the same time, another  important issue is to explore </a:t>
            </a:r>
            <a:r>
              <a:rPr lang="en-US" altLang="ja-JP" sz="2400" dirty="0"/>
              <a:t>interesting phenomena in Λ </a:t>
            </a:r>
            <a:r>
              <a:rPr lang="en-US" altLang="ja-JP" sz="2400" dirty="0" err="1"/>
              <a:t>hypernuclei</a:t>
            </a:r>
            <a:r>
              <a:rPr lang="en-US" altLang="ja-JP" sz="2400" dirty="0"/>
              <a:t>.</a:t>
            </a:r>
            <a:endParaRPr kumimoji="1" lang="ja-JP" altLang="en-US" sz="2400" dirty="0"/>
          </a:p>
        </p:txBody>
      </p:sp>
      <p:sp>
        <p:nvSpPr>
          <p:cNvPr id="21" name="Rectangle 25"/>
          <p:cNvSpPr>
            <a:spLocks noChangeArrowheads="1"/>
          </p:cNvSpPr>
          <p:nvPr/>
        </p:nvSpPr>
        <p:spPr bwMode="auto">
          <a:xfrm>
            <a:off x="251520" y="3573016"/>
            <a:ext cx="5472856" cy="50442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2" name="Rectangle 23"/>
          <p:cNvSpPr>
            <a:spLocks noChangeArrowheads="1"/>
          </p:cNvSpPr>
          <p:nvPr/>
        </p:nvSpPr>
        <p:spPr bwMode="auto">
          <a:xfrm>
            <a:off x="106611" y="908844"/>
            <a:ext cx="2447925" cy="720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3" name="Rectangle 21"/>
          <p:cNvSpPr>
            <a:spLocks noChangeArrowheads="1"/>
          </p:cNvSpPr>
          <p:nvPr/>
        </p:nvSpPr>
        <p:spPr bwMode="auto">
          <a:xfrm>
            <a:off x="5075486" y="1197769"/>
            <a:ext cx="3024187" cy="2374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4" name="Oval 10"/>
          <p:cNvSpPr>
            <a:spLocks noChangeArrowheads="1"/>
          </p:cNvSpPr>
          <p:nvPr/>
        </p:nvSpPr>
        <p:spPr bwMode="auto">
          <a:xfrm>
            <a:off x="2483098" y="1269207"/>
            <a:ext cx="2232025" cy="2232025"/>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5" name="Oval 4"/>
          <p:cNvSpPr>
            <a:spLocks noChangeArrowheads="1"/>
          </p:cNvSpPr>
          <p:nvPr/>
        </p:nvSpPr>
        <p:spPr bwMode="auto">
          <a:xfrm>
            <a:off x="2770436" y="1774032"/>
            <a:ext cx="287337" cy="287337"/>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6" name="Oval 5"/>
          <p:cNvSpPr>
            <a:spLocks noChangeArrowheads="1"/>
          </p:cNvSpPr>
          <p:nvPr/>
        </p:nvSpPr>
        <p:spPr bwMode="auto">
          <a:xfrm>
            <a:off x="2772023" y="2566194"/>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7" name="Oval 6"/>
          <p:cNvSpPr>
            <a:spLocks noChangeArrowheads="1"/>
          </p:cNvSpPr>
          <p:nvPr/>
        </p:nvSpPr>
        <p:spPr bwMode="auto">
          <a:xfrm>
            <a:off x="3348286" y="1413669"/>
            <a:ext cx="287337"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8" name="Oval 7"/>
          <p:cNvSpPr>
            <a:spLocks noChangeArrowheads="1"/>
          </p:cNvSpPr>
          <p:nvPr/>
        </p:nvSpPr>
        <p:spPr bwMode="auto">
          <a:xfrm>
            <a:off x="3419723" y="2924969"/>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29" name="Oval 8"/>
          <p:cNvSpPr>
            <a:spLocks noChangeArrowheads="1"/>
          </p:cNvSpPr>
          <p:nvPr/>
        </p:nvSpPr>
        <p:spPr bwMode="auto">
          <a:xfrm>
            <a:off x="4140448" y="1701007"/>
            <a:ext cx="287338" cy="287337"/>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30" name="Oval 9"/>
          <p:cNvSpPr>
            <a:spLocks noChangeArrowheads="1"/>
          </p:cNvSpPr>
          <p:nvPr/>
        </p:nvSpPr>
        <p:spPr bwMode="auto">
          <a:xfrm>
            <a:off x="4067423" y="2782094"/>
            <a:ext cx="287338" cy="287338"/>
          </a:xfrm>
          <a:prstGeom prst="ellipse">
            <a:avLst/>
          </a:prstGeom>
          <a:solidFill>
            <a:srgbClr val="00008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latin typeface="Calibri" pitchFamily="34" charset="0"/>
            </a:endParaRPr>
          </a:p>
        </p:txBody>
      </p:sp>
      <p:sp>
        <p:nvSpPr>
          <p:cNvPr id="31" name="Line 12"/>
          <p:cNvSpPr>
            <a:spLocks noChangeShapeType="1"/>
          </p:cNvSpPr>
          <p:nvPr/>
        </p:nvSpPr>
        <p:spPr bwMode="auto">
          <a:xfrm>
            <a:off x="3491161" y="1774032"/>
            <a:ext cx="73025"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2" name="Line 13"/>
          <p:cNvSpPr>
            <a:spLocks noChangeShapeType="1"/>
          </p:cNvSpPr>
          <p:nvPr/>
        </p:nvSpPr>
        <p:spPr bwMode="auto">
          <a:xfrm>
            <a:off x="3132386" y="2061369"/>
            <a:ext cx="73025" cy="215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3" name="Line 14"/>
          <p:cNvSpPr>
            <a:spLocks noChangeShapeType="1"/>
          </p:cNvSpPr>
          <p:nvPr/>
        </p:nvSpPr>
        <p:spPr bwMode="auto">
          <a:xfrm flipV="1">
            <a:off x="3132386" y="2493169"/>
            <a:ext cx="215900" cy="730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4" name="Line 15"/>
          <p:cNvSpPr>
            <a:spLocks noChangeShapeType="1"/>
          </p:cNvSpPr>
          <p:nvPr/>
        </p:nvSpPr>
        <p:spPr bwMode="auto">
          <a:xfrm flipV="1">
            <a:off x="3564186" y="2709069"/>
            <a:ext cx="0" cy="14446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 name="Line 16"/>
          <p:cNvSpPr>
            <a:spLocks noChangeShapeType="1"/>
          </p:cNvSpPr>
          <p:nvPr/>
        </p:nvSpPr>
        <p:spPr bwMode="auto">
          <a:xfrm flipH="1" flipV="1">
            <a:off x="3924548" y="2566194"/>
            <a:ext cx="215900" cy="1428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6" name="Line 17"/>
          <p:cNvSpPr>
            <a:spLocks noChangeShapeType="1"/>
          </p:cNvSpPr>
          <p:nvPr/>
        </p:nvSpPr>
        <p:spPr bwMode="auto">
          <a:xfrm flipH="1">
            <a:off x="3995986" y="1989932"/>
            <a:ext cx="71437" cy="1428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7" name="Text Box 18"/>
          <p:cNvSpPr txBox="1">
            <a:spLocks noChangeArrowheads="1"/>
          </p:cNvSpPr>
          <p:nvPr/>
        </p:nvSpPr>
        <p:spPr bwMode="auto">
          <a:xfrm>
            <a:off x="251520" y="1988840"/>
            <a:ext cx="1893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200" dirty="0" err="1">
                <a:latin typeface="Calibri" pitchFamily="34" charset="0"/>
              </a:rPr>
              <a:t>Hypernucleus</a:t>
            </a:r>
            <a:endParaRPr lang="en-US" altLang="ja-JP" sz="2200" dirty="0">
              <a:latin typeface="Calibri" pitchFamily="34" charset="0"/>
            </a:endParaRPr>
          </a:p>
        </p:txBody>
      </p:sp>
      <p:sp>
        <p:nvSpPr>
          <p:cNvPr id="38" name="Text Box 20"/>
          <p:cNvSpPr txBox="1">
            <a:spLocks noChangeArrowheads="1"/>
          </p:cNvSpPr>
          <p:nvPr/>
        </p:nvSpPr>
        <p:spPr bwMode="auto">
          <a:xfrm>
            <a:off x="5004048" y="1124744"/>
            <a:ext cx="33115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10000"/>
              </a:lnSpc>
            </a:pPr>
            <a:r>
              <a:rPr lang="en-US" altLang="ja-JP" sz="2400" b="1">
                <a:solidFill>
                  <a:srgbClr val="990033"/>
                </a:solidFill>
                <a:latin typeface="Calibri" pitchFamily="34" charset="0"/>
              </a:rPr>
              <a:t>Λ</a:t>
            </a:r>
            <a:r>
              <a:rPr lang="en-US" altLang="ja-JP" sz="2400">
                <a:latin typeface="Calibri" pitchFamily="34" charset="0"/>
              </a:rPr>
              <a:t> particle can reach</a:t>
            </a:r>
          </a:p>
          <a:p>
            <a:pPr eaLnBrk="1" hangingPunct="1">
              <a:lnSpc>
                <a:spcPct val="110000"/>
              </a:lnSpc>
            </a:pPr>
            <a:r>
              <a:rPr lang="en-US" altLang="ja-JP" sz="2400">
                <a:latin typeface="Calibri" pitchFamily="34" charset="0"/>
              </a:rPr>
              <a:t>deep inside, and </a:t>
            </a:r>
          </a:p>
          <a:p>
            <a:pPr eaLnBrk="1" hangingPunct="1">
              <a:lnSpc>
                <a:spcPct val="110000"/>
              </a:lnSpc>
            </a:pPr>
            <a:r>
              <a:rPr lang="en-US" altLang="ja-JP" sz="2400">
                <a:latin typeface="Calibri" pitchFamily="34" charset="0"/>
              </a:rPr>
              <a:t>attract  the</a:t>
            </a:r>
          </a:p>
          <a:p>
            <a:pPr eaLnBrk="1" hangingPunct="1">
              <a:lnSpc>
                <a:spcPct val="110000"/>
              </a:lnSpc>
            </a:pPr>
            <a:r>
              <a:rPr lang="en-US" altLang="ja-JP" sz="2400">
                <a:latin typeface="Calibri" pitchFamily="34" charset="0"/>
              </a:rPr>
              <a:t> surrounding nucleons</a:t>
            </a:r>
          </a:p>
          <a:p>
            <a:pPr eaLnBrk="1" hangingPunct="1">
              <a:lnSpc>
                <a:spcPct val="110000"/>
              </a:lnSpc>
            </a:pPr>
            <a:r>
              <a:rPr lang="en-US" altLang="ja-JP" sz="2400">
                <a:latin typeface="Calibri" pitchFamily="34" charset="0"/>
              </a:rPr>
              <a:t>towards the interior</a:t>
            </a:r>
          </a:p>
          <a:p>
            <a:pPr eaLnBrk="1" hangingPunct="1">
              <a:lnSpc>
                <a:spcPct val="110000"/>
              </a:lnSpc>
            </a:pPr>
            <a:r>
              <a:rPr lang="en-US" altLang="ja-JP" sz="2400">
                <a:latin typeface="Calibri" pitchFamily="34" charset="0"/>
              </a:rPr>
              <a:t>of the nucleus.   </a:t>
            </a:r>
          </a:p>
        </p:txBody>
      </p:sp>
      <p:sp>
        <p:nvSpPr>
          <p:cNvPr id="39" name="Text Box 22"/>
          <p:cNvSpPr txBox="1">
            <a:spLocks noChangeArrowheads="1"/>
          </p:cNvSpPr>
          <p:nvPr/>
        </p:nvSpPr>
        <p:spPr bwMode="auto">
          <a:xfrm>
            <a:off x="106611" y="932657"/>
            <a:ext cx="2271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200">
                <a:latin typeface="Calibri" pitchFamily="34" charset="0"/>
              </a:rPr>
              <a:t>No Pauli principle</a:t>
            </a:r>
          </a:p>
          <a:p>
            <a:pPr eaLnBrk="1" hangingPunct="1">
              <a:lnSpc>
                <a:spcPct val="120000"/>
              </a:lnSpc>
            </a:pPr>
            <a:r>
              <a:rPr lang="en-US" altLang="ja-JP" sz="2200">
                <a:latin typeface="Calibri" pitchFamily="34" charset="0"/>
              </a:rPr>
              <a:t>Between N and </a:t>
            </a:r>
            <a:r>
              <a:rPr lang="en-US" altLang="ja-JP" sz="2200" b="1">
                <a:solidFill>
                  <a:srgbClr val="990033"/>
                </a:solidFill>
                <a:latin typeface="Calibri" pitchFamily="34" charset="0"/>
              </a:rPr>
              <a:t>Λ</a:t>
            </a:r>
          </a:p>
        </p:txBody>
      </p:sp>
      <p:sp>
        <p:nvSpPr>
          <p:cNvPr id="40" name="Text Box 24"/>
          <p:cNvSpPr txBox="1">
            <a:spLocks noChangeArrowheads="1"/>
          </p:cNvSpPr>
          <p:nvPr/>
        </p:nvSpPr>
        <p:spPr bwMode="auto">
          <a:xfrm>
            <a:off x="251520" y="3501008"/>
            <a:ext cx="551099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110000"/>
              </a:lnSpc>
            </a:pPr>
            <a:r>
              <a:rPr lang="en-US" altLang="ja-JP" sz="2400" b="1" dirty="0">
                <a:solidFill>
                  <a:srgbClr val="990033"/>
                </a:solidFill>
                <a:latin typeface="Calibri" pitchFamily="34" charset="0"/>
              </a:rPr>
              <a:t>Λ</a:t>
            </a:r>
            <a:r>
              <a:rPr lang="en-US" altLang="ja-JP" sz="2400" dirty="0">
                <a:latin typeface="Calibri" pitchFamily="34" charset="0"/>
              </a:rPr>
              <a:t> particle behaves as   ‘impurity’  in nuclei.</a:t>
            </a:r>
          </a:p>
        </p:txBody>
      </p:sp>
      <p:sp>
        <p:nvSpPr>
          <p:cNvPr id="41" name="Oval 12"/>
          <p:cNvSpPr>
            <a:spLocks noChangeArrowheads="1"/>
          </p:cNvSpPr>
          <p:nvPr/>
        </p:nvSpPr>
        <p:spPr bwMode="auto">
          <a:xfrm>
            <a:off x="3419723" y="2061369"/>
            <a:ext cx="466725" cy="504825"/>
          </a:xfrm>
          <a:prstGeom prst="ellipse">
            <a:avLst/>
          </a:prstGeom>
          <a:solidFill>
            <a:srgbClr val="FF0000"/>
          </a:solidFill>
          <a:ln w="9525">
            <a:solidFill>
              <a:schemeClr val="tx1"/>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2000" b="1">
                <a:solidFill>
                  <a:schemeClr val="bg1"/>
                </a:solidFill>
                <a:latin typeface="Calibri" pitchFamily="34" charset="0"/>
              </a:rPr>
              <a:t>Λ</a:t>
            </a:r>
          </a:p>
        </p:txBody>
      </p:sp>
      <p:sp>
        <p:nvSpPr>
          <p:cNvPr id="42" name="テキスト ボックス 41"/>
          <p:cNvSpPr txBox="1"/>
          <p:nvPr/>
        </p:nvSpPr>
        <p:spPr>
          <a:xfrm>
            <a:off x="251520" y="4149080"/>
            <a:ext cx="6854569" cy="830997"/>
          </a:xfrm>
          <a:prstGeom prst="rect">
            <a:avLst/>
          </a:prstGeom>
          <a:noFill/>
        </p:spPr>
        <p:txBody>
          <a:bodyPr wrap="none" rtlCol="0">
            <a:spAutoFit/>
          </a:bodyPr>
          <a:lstStyle/>
          <a:p>
            <a:r>
              <a:rPr kumimoji="1" lang="en-US" altLang="ja-JP" sz="2400" dirty="0"/>
              <a:t>Especially, in heavy  Λ </a:t>
            </a:r>
            <a:r>
              <a:rPr kumimoji="1" lang="en-US" altLang="ja-JP" sz="2400" dirty="0" err="1"/>
              <a:t>hypernuclei</a:t>
            </a:r>
            <a:r>
              <a:rPr kumimoji="1" lang="en-US" altLang="ja-JP" sz="2400" dirty="0"/>
              <a:t>, it is expected that </a:t>
            </a:r>
          </a:p>
          <a:p>
            <a:r>
              <a:rPr kumimoji="1" lang="en-US" altLang="ja-JP" sz="2400" dirty="0"/>
              <a:t> there are many interesting </a:t>
            </a:r>
            <a:r>
              <a:rPr lang="en-US" altLang="ja-JP" sz="2400" dirty="0"/>
              <a:t>phenomena .</a:t>
            </a:r>
            <a:endParaRPr kumimoji="1" lang="ja-JP" altLang="en-US" sz="2400" dirty="0"/>
          </a:p>
        </p:txBody>
      </p:sp>
      <p:sp>
        <p:nvSpPr>
          <p:cNvPr id="43" name="テキスト ボックス 42"/>
          <p:cNvSpPr txBox="1"/>
          <p:nvPr/>
        </p:nvSpPr>
        <p:spPr>
          <a:xfrm>
            <a:off x="971600" y="5013176"/>
            <a:ext cx="5023939" cy="1569660"/>
          </a:xfrm>
          <a:prstGeom prst="rect">
            <a:avLst/>
          </a:prstGeom>
          <a:noFill/>
        </p:spPr>
        <p:txBody>
          <a:bodyPr wrap="none" rtlCol="0">
            <a:spAutoFit/>
          </a:bodyPr>
          <a:lstStyle/>
          <a:p>
            <a:r>
              <a:rPr kumimoji="1" lang="ja-JP" altLang="en-US" sz="2400" dirty="0"/>
              <a:t>・</a:t>
            </a:r>
            <a:r>
              <a:rPr kumimoji="1" lang="en-US" altLang="ja-JP" sz="2400" dirty="0"/>
              <a:t>nuclear density is different in states.</a:t>
            </a:r>
          </a:p>
          <a:p>
            <a:r>
              <a:rPr lang="ja-JP" altLang="en-US" sz="2400" dirty="0"/>
              <a:t>・</a:t>
            </a:r>
            <a:r>
              <a:rPr lang="en-US" altLang="ja-JP" sz="2400" dirty="0"/>
              <a:t>clustering, shell structure</a:t>
            </a:r>
          </a:p>
          <a:p>
            <a:r>
              <a:rPr lang="ja-JP" altLang="en-US" sz="2400" dirty="0"/>
              <a:t>・</a:t>
            </a:r>
            <a:r>
              <a:rPr lang="en-US" altLang="ja-JP" sz="2400" dirty="0"/>
              <a:t>linear chain state in high excited state</a:t>
            </a:r>
          </a:p>
          <a:p>
            <a:r>
              <a:rPr kumimoji="1" lang="ja-JP" altLang="en-US" sz="2400" dirty="0"/>
              <a:t>・</a:t>
            </a:r>
            <a:r>
              <a:rPr kumimoji="1" lang="en-US" altLang="ja-JP" sz="2400" dirty="0"/>
              <a:t>super-deformed states </a:t>
            </a:r>
          </a:p>
        </p:txBody>
      </p:sp>
      <p:sp>
        <p:nvSpPr>
          <p:cNvPr id="44" name="正方形/長方形 43"/>
          <p:cNvSpPr/>
          <p:nvPr/>
        </p:nvSpPr>
        <p:spPr>
          <a:xfrm>
            <a:off x="1043608" y="6165304"/>
            <a:ext cx="33123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692696"/>
            <a:ext cx="4320480" cy="3596669"/>
          </a:xfrm>
          <a:prstGeom prst="rect">
            <a:avLst/>
          </a:prstGeom>
          <a:noFill/>
          <a:ln w="9525">
            <a:noFill/>
            <a:miter lim="800000"/>
            <a:headEnd/>
            <a:tailEnd/>
          </a:ln>
        </p:spPr>
      </p:pic>
      <p:sp>
        <p:nvSpPr>
          <p:cNvPr id="6" name="テキスト ボックス 5"/>
          <p:cNvSpPr txBox="1"/>
          <p:nvPr/>
        </p:nvSpPr>
        <p:spPr>
          <a:xfrm>
            <a:off x="179512" y="4293096"/>
            <a:ext cx="2762980" cy="738664"/>
          </a:xfrm>
          <a:prstGeom prst="rect">
            <a:avLst/>
          </a:prstGeom>
          <a:noFill/>
        </p:spPr>
        <p:txBody>
          <a:bodyPr wrap="square" rtlCol="0">
            <a:spAutoFit/>
          </a:bodyPr>
          <a:lstStyle/>
          <a:p>
            <a:r>
              <a:rPr kumimoji="1" lang="en-US" altLang="ja-JP" sz="1400" dirty="0"/>
              <a:t>B-N. Lu, E. Hiyama,</a:t>
            </a:r>
          </a:p>
          <a:p>
            <a:r>
              <a:rPr lang="en-US" altLang="ja-JP" sz="1400" dirty="0"/>
              <a:t>H. Sagawa, S-G. Zhou, PRC89,</a:t>
            </a:r>
          </a:p>
          <a:p>
            <a:r>
              <a:rPr kumimoji="1" lang="en-US" altLang="ja-JP" sz="1400" dirty="0"/>
              <a:t>044307(2014).</a:t>
            </a:r>
            <a:endParaRPr kumimoji="1" lang="ja-JP" altLang="en-US" sz="1400" dirty="0"/>
          </a:p>
        </p:txBody>
      </p:sp>
      <p:grpSp>
        <p:nvGrpSpPr>
          <p:cNvPr id="3" name="グループ化 7"/>
          <p:cNvGrpSpPr/>
          <p:nvPr/>
        </p:nvGrpSpPr>
        <p:grpSpPr>
          <a:xfrm>
            <a:off x="4211960" y="620688"/>
            <a:ext cx="4932040" cy="2256310"/>
            <a:chOff x="827088" y="765175"/>
            <a:chExt cx="7993062" cy="4275986"/>
          </a:xfrm>
        </p:grpSpPr>
        <p:pic>
          <p:nvPicPr>
            <p:cNvPr id="9" name="図 2"/>
            <p:cNvPicPr>
              <a:picLocks noChangeAspect="1"/>
            </p:cNvPicPr>
            <p:nvPr/>
          </p:nvPicPr>
          <p:blipFill>
            <a:blip r:embed="rId3" cstate="print"/>
            <a:srcRect r="77943"/>
            <a:stretch>
              <a:fillRect/>
            </a:stretch>
          </p:blipFill>
          <p:spPr bwMode="auto">
            <a:xfrm>
              <a:off x="827088" y="1509713"/>
              <a:ext cx="1589087" cy="1533525"/>
            </a:xfrm>
            <a:prstGeom prst="rect">
              <a:avLst/>
            </a:prstGeom>
            <a:noFill/>
            <a:ln w="9525">
              <a:noFill/>
              <a:miter lim="800000"/>
              <a:headEnd/>
              <a:tailEnd/>
            </a:ln>
          </p:spPr>
        </p:pic>
        <p:pic>
          <p:nvPicPr>
            <p:cNvPr id="10" name="図 3"/>
            <p:cNvPicPr>
              <a:picLocks noChangeAspect="1"/>
            </p:cNvPicPr>
            <p:nvPr/>
          </p:nvPicPr>
          <p:blipFill>
            <a:blip r:embed="rId3" cstate="print"/>
            <a:srcRect l="33611" r="40805"/>
            <a:stretch>
              <a:fillRect/>
            </a:stretch>
          </p:blipFill>
          <p:spPr bwMode="auto">
            <a:xfrm>
              <a:off x="3419475" y="1484313"/>
              <a:ext cx="1843088" cy="1533525"/>
            </a:xfrm>
            <a:prstGeom prst="rect">
              <a:avLst/>
            </a:prstGeom>
            <a:noFill/>
            <a:ln w="9525">
              <a:noFill/>
              <a:miter lim="800000"/>
              <a:headEnd/>
              <a:tailEnd/>
            </a:ln>
          </p:spPr>
        </p:pic>
        <p:pic>
          <p:nvPicPr>
            <p:cNvPr id="11" name="図 4"/>
            <p:cNvPicPr>
              <a:picLocks noChangeAspect="1"/>
            </p:cNvPicPr>
            <p:nvPr/>
          </p:nvPicPr>
          <p:blipFill>
            <a:blip r:embed="rId3" cstate="print"/>
            <a:srcRect l="71062"/>
            <a:stretch>
              <a:fillRect/>
            </a:stretch>
          </p:blipFill>
          <p:spPr bwMode="auto">
            <a:xfrm>
              <a:off x="6442075" y="1509713"/>
              <a:ext cx="2084388" cy="1533525"/>
            </a:xfrm>
            <a:prstGeom prst="rect">
              <a:avLst/>
            </a:prstGeom>
            <a:noFill/>
            <a:ln w="9525">
              <a:noFill/>
              <a:miter lim="800000"/>
              <a:headEnd/>
              <a:tailEnd/>
            </a:ln>
          </p:spPr>
        </p:pic>
        <p:sp>
          <p:nvSpPr>
            <p:cNvPr id="12" name="テキスト ボックス 5"/>
            <p:cNvSpPr txBox="1">
              <a:spLocks noChangeArrowheads="1"/>
            </p:cNvSpPr>
            <p:nvPr/>
          </p:nvSpPr>
          <p:spPr bwMode="auto">
            <a:xfrm>
              <a:off x="827088" y="3325813"/>
              <a:ext cx="1983884" cy="699930"/>
            </a:xfrm>
            <a:prstGeom prst="rect">
              <a:avLst/>
            </a:prstGeom>
            <a:noFill/>
            <a:ln w="9525">
              <a:noFill/>
              <a:miter lim="800000"/>
              <a:headEnd/>
              <a:tailEnd/>
            </a:ln>
          </p:spPr>
          <p:txBody>
            <a:bodyPr wrap="square">
              <a:spAutoFit/>
            </a:bodyPr>
            <a:lstStyle/>
            <a:p>
              <a:pPr algn="ctr"/>
              <a:r>
                <a:rPr lang="en-US" altLang="ja-JP" b="0" baseline="0" dirty="0">
                  <a:solidFill>
                    <a:schemeClr val="tx1"/>
                  </a:solidFill>
                  <a:latin typeface="Arial" pitchFamily="34" charset="0"/>
                </a:rPr>
                <a:t>spherical</a:t>
              </a:r>
              <a:endParaRPr lang="ja-JP" altLang="en-US" b="0" baseline="0" dirty="0">
                <a:solidFill>
                  <a:schemeClr val="tx1"/>
                </a:solidFill>
                <a:latin typeface="Arial" pitchFamily="34" charset="0"/>
              </a:endParaRPr>
            </a:p>
          </p:txBody>
        </p:sp>
        <p:sp>
          <p:nvSpPr>
            <p:cNvPr id="13" name="テキスト ボックス 6"/>
            <p:cNvSpPr txBox="1">
              <a:spLocks noChangeArrowheads="1"/>
            </p:cNvSpPr>
            <p:nvPr/>
          </p:nvSpPr>
          <p:spPr bwMode="auto">
            <a:xfrm>
              <a:off x="2987675" y="3355976"/>
              <a:ext cx="2879725" cy="1224313"/>
            </a:xfrm>
            <a:prstGeom prst="rect">
              <a:avLst/>
            </a:prstGeom>
            <a:noFill/>
            <a:ln w="9525">
              <a:noFill/>
              <a:miter lim="800000"/>
              <a:headEnd/>
              <a:tailEnd/>
            </a:ln>
          </p:spPr>
          <p:txBody>
            <a:bodyPr>
              <a:spAutoFit/>
            </a:bodyPr>
            <a:lstStyle/>
            <a:p>
              <a:pPr algn="ctr"/>
              <a:r>
                <a:rPr lang="en-US" altLang="ja-JP" b="0" baseline="0" dirty="0">
                  <a:latin typeface="Arial" pitchFamily="34" charset="0"/>
                </a:rPr>
                <a:t>Normal deformed (ND)</a:t>
              </a:r>
              <a:endParaRPr lang="ja-JP" altLang="en-US" b="0" baseline="0" dirty="0">
                <a:latin typeface="Arial" pitchFamily="34" charset="0"/>
              </a:endParaRPr>
            </a:p>
          </p:txBody>
        </p:sp>
        <p:sp>
          <p:nvSpPr>
            <p:cNvPr id="14" name="テキスト ボックス 7"/>
            <p:cNvSpPr txBox="1">
              <a:spLocks noChangeArrowheads="1"/>
            </p:cNvSpPr>
            <p:nvPr/>
          </p:nvSpPr>
          <p:spPr bwMode="auto">
            <a:xfrm>
              <a:off x="6299200" y="3284537"/>
              <a:ext cx="2520950" cy="1756624"/>
            </a:xfrm>
            <a:prstGeom prst="rect">
              <a:avLst/>
            </a:prstGeom>
            <a:noFill/>
            <a:ln w="9525">
              <a:noFill/>
              <a:miter lim="800000"/>
              <a:headEnd/>
              <a:tailEnd/>
            </a:ln>
          </p:spPr>
          <p:txBody>
            <a:bodyPr>
              <a:spAutoFit/>
            </a:bodyPr>
            <a:lstStyle/>
            <a:p>
              <a:pPr algn="ctr"/>
              <a:r>
                <a:rPr lang="en-US" altLang="ja-JP" b="0" baseline="0" dirty="0">
                  <a:solidFill>
                    <a:srgbClr val="006600"/>
                  </a:solidFill>
                  <a:latin typeface="Arial" pitchFamily="34" charset="0"/>
                </a:rPr>
                <a:t>Super-deformed</a:t>
              </a:r>
            </a:p>
            <a:p>
              <a:pPr algn="ctr"/>
              <a:r>
                <a:rPr lang="en-US" altLang="ja-JP" b="0" baseline="0" dirty="0">
                  <a:solidFill>
                    <a:srgbClr val="006600"/>
                  </a:solidFill>
                  <a:latin typeface="Arial" pitchFamily="34" charset="0"/>
                </a:rPr>
                <a:t>(SD)</a:t>
              </a:r>
            </a:p>
          </p:txBody>
        </p:sp>
        <p:sp>
          <p:nvSpPr>
            <p:cNvPr id="15" name="Oval 36"/>
            <p:cNvSpPr>
              <a:spLocks noChangeArrowheads="1"/>
            </p:cNvSpPr>
            <p:nvPr/>
          </p:nvSpPr>
          <p:spPr bwMode="auto">
            <a:xfrm>
              <a:off x="5005388" y="765175"/>
              <a:ext cx="360362" cy="360363"/>
            </a:xfrm>
            <a:prstGeom prst="ellipse">
              <a:avLst/>
            </a:prstGeom>
            <a:solidFill>
              <a:srgbClr val="FF0000"/>
            </a:solidFill>
            <a:ln w="9525">
              <a:solidFill>
                <a:schemeClr val="tx1"/>
              </a:solidFill>
              <a:round/>
              <a:headEnd/>
              <a:tailEnd/>
            </a:ln>
          </p:spPr>
          <p:txBody>
            <a:bodyPr wrap="none" anchor="ctr"/>
            <a:lstStyle/>
            <a:p>
              <a:pPr algn="ctr"/>
              <a:r>
                <a:rPr lang="en-US" altLang="ja-JP" sz="2000" baseline="0">
                  <a:solidFill>
                    <a:schemeClr val="bg1"/>
                  </a:solidFill>
                  <a:latin typeface="Arial" pitchFamily="34" charset="0"/>
                </a:rPr>
                <a:t>Λ</a:t>
              </a:r>
            </a:p>
          </p:txBody>
        </p:sp>
        <p:sp>
          <p:nvSpPr>
            <p:cNvPr id="16" name="Line 37"/>
            <p:cNvSpPr>
              <a:spLocks noChangeShapeType="1"/>
            </p:cNvSpPr>
            <p:nvPr/>
          </p:nvSpPr>
          <p:spPr bwMode="auto">
            <a:xfrm flipH="1">
              <a:off x="4643438" y="1125538"/>
              <a:ext cx="360362" cy="358775"/>
            </a:xfrm>
            <a:prstGeom prst="line">
              <a:avLst/>
            </a:prstGeom>
            <a:noFill/>
            <a:ln w="19050">
              <a:solidFill>
                <a:srgbClr val="CC0000"/>
              </a:solidFill>
              <a:round/>
              <a:headEnd/>
              <a:tailEnd type="triangle" w="med" len="med"/>
            </a:ln>
          </p:spPr>
          <p:txBody>
            <a:bodyPr/>
            <a:lstStyle/>
            <a:p>
              <a:endParaRPr lang="ja-JP" altLang="en-US"/>
            </a:p>
          </p:txBody>
        </p:sp>
        <p:sp>
          <p:nvSpPr>
            <p:cNvPr id="17" name="Oval 36"/>
            <p:cNvSpPr>
              <a:spLocks noChangeArrowheads="1"/>
            </p:cNvSpPr>
            <p:nvPr/>
          </p:nvSpPr>
          <p:spPr bwMode="auto">
            <a:xfrm>
              <a:off x="8101013" y="765175"/>
              <a:ext cx="360362" cy="360363"/>
            </a:xfrm>
            <a:prstGeom prst="ellipse">
              <a:avLst/>
            </a:prstGeom>
            <a:solidFill>
              <a:srgbClr val="FF0000"/>
            </a:solidFill>
            <a:ln w="9525">
              <a:solidFill>
                <a:schemeClr val="tx1"/>
              </a:solidFill>
              <a:round/>
              <a:headEnd/>
              <a:tailEnd/>
            </a:ln>
          </p:spPr>
          <p:txBody>
            <a:bodyPr wrap="none" anchor="ctr"/>
            <a:lstStyle/>
            <a:p>
              <a:pPr algn="ctr"/>
              <a:r>
                <a:rPr lang="en-US" altLang="ja-JP" sz="2000" baseline="0">
                  <a:solidFill>
                    <a:schemeClr val="bg1"/>
                  </a:solidFill>
                  <a:latin typeface="Arial" pitchFamily="34" charset="0"/>
                </a:rPr>
                <a:t>Λ</a:t>
              </a:r>
            </a:p>
          </p:txBody>
        </p:sp>
        <p:sp>
          <p:nvSpPr>
            <p:cNvPr id="18" name="Line 37"/>
            <p:cNvSpPr>
              <a:spLocks noChangeShapeType="1"/>
            </p:cNvSpPr>
            <p:nvPr/>
          </p:nvSpPr>
          <p:spPr bwMode="auto">
            <a:xfrm flipH="1">
              <a:off x="7739063" y="1125538"/>
              <a:ext cx="360362" cy="358775"/>
            </a:xfrm>
            <a:prstGeom prst="line">
              <a:avLst/>
            </a:prstGeom>
            <a:noFill/>
            <a:ln w="19050">
              <a:solidFill>
                <a:srgbClr val="CC0000"/>
              </a:solidFill>
              <a:round/>
              <a:headEnd/>
              <a:tailEnd type="triangle" w="med" len="med"/>
            </a:ln>
          </p:spPr>
          <p:txBody>
            <a:bodyPr/>
            <a:lstStyle/>
            <a:p>
              <a:endParaRPr lang="ja-JP" altLang="en-US"/>
            </a:p>
          </p:txBody>
        </p:sp>
      </p:grpSp>
      <p:sp>
        <p:nvSpPr>
          <p:cNvPr id="19" name="テキスト ボックス 18"/>
          <p:cNvSpPr txBox="1"/>
          <p:nvPr/>
        </p:nvSpPr>
        <p:spPr>
          <a:xfrm>
            <a:off x="2483768" y="4437112"/>
            <a:ext cx="4206088" cy="1200329"/>
          </a:xfrm>
          <a:prstGeom prst="rect">
            <a:avLst/>
          </a:prstGeom>
          <a:noFill/>
        </p:spPr>
        <p:txBody>
          <a:bodyPr wrap="none" rtlCol="0">
            <a:spAutoFit/>
          </a:bodyPr>
          <a:lstStyle/>
          <a:p>
            <a:r>
              <a:rPr kumimoji="1" lang="en-US" altLang="ja-JP" sz="2400" dirty="0"/>
              <a:t>We can see ring-shape structure</a:t>
            </a:r>
          </a:p>
          <a:p>
            <a:r>
              <a:rPr lang="en-US" altLang="ja-JP" sz="2400" dirty="0"/>
              <a:t>more clearly by the addition of </a:t>
            </a:r>
          </a:p>
          <a:p>
            <a:r>
              <a:rPr lang="en-US" altLang="ja-JP" sz="2400" dirty="0"/>
              <a:t>Λ particle. </a:t>
            </a:r>
            <a:endParaRPr kumimoji="1" lang="ja-JP" altLang="en-US" sz="2400" dirty="0"/>
          </a:p>
        </p:txBody>
      </p:sp>
      <p:sp>
        <p:nvSpPr>
          <p:cNvPr id="20" name="テキスト ボックス 19"/>
          <p:cNvSpPr txBox="1"/>
          <p:nvPr/>
        </p:nvSpPr>
        <p:spPr>
          <a:xfrm>
            <a:off x="179512" y="0"/>
            <a:ext cx="1797223" cy="461665"/>
          </a:xfrm>
          <a:prstGeom prst="rect">
            <a:avLst/>
          </a:prstGeom>
          <a:noFill/>
        </p:spPr>
        <p:txBody>
          <a:bodyPr wrap="none" rtlCol="0">
            <a:spAutoFit/>
          </a:bodyPr>
          <a:lstStyle/>
          <a:p>
            <a:r>
              <a:rPr kumimoji="1" lang="en-US" altLang="ja-JP" sz="2400" dirty="0">
                <a:solidFill>
                  <a:srgbClr val="00B0F0"/>
                </a:solidFill>
              </a:rPr>
              <a:t>For example:</a:t>
            </a:r>
            <a:endParaRPr kumimoji="1" lang="ja-JP" altLang="en-US" sz="2400" dirty="0">
              <a:solidFill>
                <a:srgbClr val="00B0F0"/>
              </a:solidFill>
            </a:endParaRPr>
          </a:p>
        </p:txBody>
      </p:sp>
      <p:sp>
        <p:nvSpPr>
          <p:cNvPr id="21" name="テキスト ボックス 20"/>
          <p:cNvSpPr txBox="1"/>
          <p:nvPr/>
        </p:nvSpPr>
        <p:spPr>
          <a:xfrm>
            <a:off x="179512" y="5589240"/>
            <a:ext cx="8692957" cy="646331"/>
          </a:xfrm>
          <a:prstGeom prst="rect">
            <a:avLst/>
          </a:prstGeom>
          <a:noFill/>
        </p:spPr>
        <p:txBody>
          <a:bodyPr wrap="none" rtlCol="0">
            <a:spAutoFit/>
          </a:bodyPr>
          <a:lstStyle/>
          <a:p>
            <a:r>
              <a:rPr kumimoji="1" lang="en-US" altLang="ja-JP" dirty="0"/>
              <a:t>Once we have a lot of data on heavy Λ </a:t>
            </a:r>
            <a:r>
              <a:rPr kumimoji="1" lang="en-US" altLang="ja-JP" dirty="0" err="1"/>
              <a:t>hypernuclei</a:t>
            </a:r>
            <a:r>
              <a:rPr kumimoji="1" lang="en-US" altLang="ja-JP" dirty="0"/>
              <a:t>, we can explore interesting phenomena</a:t>
            </a:r>
          </a:p>
          <a:p>
            <a:r>
              <a:rPr lang="en-US" altLang="ja-JP" dirty="0"/>
              <a:t>in Λ </a:t>
            </a:r>
            <a:r>
              <a:rPr lang="en-US" altLang="ja-JP" dirty="0" err="1"/>
              <a:t>hypernuclei</a:t>
            </a:r>
            <a:r>
              <a:rPr lang="en-US" altLang="ja-JP" dirty="0"/>
              <a:t>.</a:t>
            </a:r>
            <a:endParaRPr kumimoji="1" lang="ja-JP" altLang="en-US" dirty="0"/>
          </a:p>
        </p:txBody>
      </p:sp>
      <p:sp>
        <p:nvSpPr>
          <p:cNvPr id="22" name="テキスト ボックス 21"/>
          <p:cNvSpPr txBox="1"/>
          <p:nvPr/>
        </p:nvSpPr>
        <p:spPr>
          <a:xfrm>
            <a:off x="611560" y="6334780"/>
            <a:ext cx="7638501" cy="523220"/>
          </a:xfrm>
          <a:prstGeom prst="rect">
            <a:avLst/>
          </a:prstGeom>
          <a:noFill/>
        </p:spPr>
        <p:txBody>
          <a:bodyPr wrap="none" rtlCol="0">
            <a:spAutoFit/>
          </a:bodyPr>
          <a:lstStyle/>
          <a:p>
            <a:r>
              <a:rPr kumimoji="1" lang="en-US" altLang="ja-JP" sz="2800" dirty="0"/>
              <a:t>Wait for many data of  heavy Λ </a:t>
            </a:r>
            <a:r>
              <a:rPr kumimoji="1" lang="en-US" altLang="ja-JP" sz="2800" dirty="0" err="1"/>
              <a:t>hypernuclei</a:t>
            </a:r>
            <a:r>
              <a:rPr kumimoji="1" lang="en-US" altLang="ja-JP" sz="2800" dirty="0"/>
              <a:t> at HIHR</a:t>
            </a:r>
            <a:endParaRPr kumimoji="1" lang="ja-JP" altLang="en-US" sz="2800" dirty="0"/>
          </a:p>
        </p:txBody>
      </p:sp>
      <p:sp>
        <p:nvSpPr>
          <p:cNvPr id="24" name="テキスト ボックス 23"/>
          <p:cNvSpPr txBox="1"/>
          <p:nvPr/>
        </p:nvSpPr>
        <p:spPr>
          <a:xfrm>
            <a:off x="5632654" y="3140968"/>
            <a:ext cx="3511346" cy="1077218"/>
          </a:xfrm>
          <a:prstGeom prst="rect">
            <a:avLst/>
          </a:prstGeom>
          <a:noFill/>
        </p:spPr>
        <p:txBody>
          <a:bodyPr wrap="none" rtlCol="0">
            <a:spAutoFit/>
          </a:bodyPr>
          <a:lstStyle/>
          <a:p>
            <a:r>
              <a:rPr kumimoji="1" lang="en-US" altLang="ja-JP" sz="1600" dirty="0"/>
              <a:t>Super-deformed shape is related to the</a:t>
            </a:r>
          </a:p>
          <a:p>
            <a:r>
              <a:rPr lang="en-US" altLang="ja-JP" sz="1600" dirty="0"/>
              <a:t>appearance of a large shell gap at a 2:1</a:t>
            </a:r>
          </a:p>
          <a:p>
            <a:r>
              <a:rPr kumimoji="1" lang="en-US" altLang="ja-JP" sz="1600" dirty="0"/>
              <a:t>axis ratio of the nuclear deformation for</a:t>
            </a:r>
          </a:p>
          <a:p>
            <a:r>
              <a:rPr lang="en-US" altLang="ja-JP" sz="1600" dirty="0"/>
              <a:t>Specific numbers.</a:t>
            </a:r>
            <a:r>
              <a:rPr kumimoji="1" lang="en-US" altLang="ja-JP" sz="1600" dirty="0"/>
              <a:t>  </a:t>
            </a:r>
            <a:endParaRPr kumimoji="1" lang="ja-JP" altLang="en-US" sz="1600" dirty="0"/>
          </a:p>
        </p:txBody>
      </p:sp>
      <p:cxnSp>
        <p:nvCxnSpPr>
          <p:cNvPr id="26" name="直線矢印コネクタ 25"/>
          <p:cNvCxnSpPr/>
          <p:nvPr/>
        </p:nvCxnSpPr>
        <p:spPr>
          <a:xfrm flipV="1">
            <a:off x="7596336" y="2060848"/>
            <a:ext cx="21602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23528" y="548680"/>
            <a:ext cx="1422890" cy="369332"/>
          </a:xfrm>
          <a:prstGeom prst="rect">
            <a:avLst/>
          </a:prstGeom>
          <a:noFill/>
        </p:spPr>
        <p:txBody>
          <a:bodyPr wrap="none" rtlCol="0">
            <a:spAutoFit/>
          </a:bodyPr>
          <a:lstStyle/>
          <a:p>
            <a:r>
              <a:rPr kumimoji="1" lang="en-US" altLang="ja-JP" dirty="0"/>
              <a:t>ground state </a:t>
            </a:r>
            <a:endParaRPr kumimoji="1" lang="ja-JP" altLang="en-US" dirty="0"/>
          </a:p>
        </p:txBody>
      </p:sp>
      <p:sp>
        <p:nvSpPr>
          <p:cNvPr id="30" name="テキスト ボックス 29"/>
          <p:cNvSpPr txBox="1"/>
          <p:nvPr/>
        </p:nvSpPr>
        <p:spPr>
          <a:xfrm>
            <a:off x="2051720" y="548680"/>
            <a:ext cx="3596241" cy="369332"/>
          </a:xfrm>
          <a:prstGeom prst="rect">
            <a:avLst/>
          </a:prstGeom>
          <a:noFill/>
        </p:spPr>
        <p:txBody>
          <a:bodyPr wrap="none" rtlCol="0">
            <a:spAutoFit/>
          </a:bodyPr>
          <a:lstStyle/>
          <a:p>
            <a:r>
              <a:rPr kumimoji="1" lang="en-US" altLang="ja-JP" dirty="0"/>
              <a:t>excited state(super-deformed state) </a:t>
            </a:r>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79512" y="116632"/>
            <a:ext cx="7209922" cy="707886"/>
          </a:xfrm>
          <a:prstGeom prst="rect">
            <a:avLst/>
          </a:prstGeom>
          <a:noFill/>
        </p:spPr>
        <p:txBody>
          <a:bodyPr wrap="none" rtlCol="0">
            <a:spAutoFit/>
          </a:bodyPr>
          <a:lstStyle/>
          <a:p>
            <a:r>
              <a:rPr kumimoji="1" lang="en-US" altLang="ja-JP" sz="2000" dirty="0"/>
              <a:t>Chinese theorists are quite interested in  </a:t>
            </a:r>
            <a:r>
              <a:rPr kumimoji="1" lang="en-US" altLang="ja-JP" sz="2000" dirty="0" err="1"/>
              <a:t>hypernuclear</a:t>
            </a:r>
            <a:r>
              <a:rPr kumimoji="1" lang="en-US" altLang="ja-JP" sz="2000" dirty="0"/>
              <a:t> physics from</a:t>
            </a:r>
          </a:p>
          <a:p>
            <a:r>
              <a:rPr lang="en-US" altLang="ja-JP" sz="2000" dirty="0"/>
              <a:t>view point of mean field theory.</a:t>
            </a:r>
            <a:endParaRPr kumimoji="1" lang="ja-JP" altLang="en-US" sz="2000" dirty="0"/>
          </a:p>
        </p:txBody>
      </p:sp>
      <p:sp>
        <p:nvSpPr>
          <p:cNvPr id="17" name="テキスト ボックス 16"/>
          <p:cNvSpPr txBox="1"/>
          <p:nvPr/>
        </p:nvSpPr>
        <p:spPr>
          <a:xfrm>
            <a:off x="179512" y="764704"/>
            <a:ext cx="8672118" cy="1477328"/>
          </a:xfrm>
          <a:prstGeom prst="rect">
            <a:avLst/>
          </a:prstGeom>
          <a:noFill/>
        </p:spPr>
        <p:txBody>
          <a:bodyPr wrap="none" rtlCol="0">
            <a:spAutoFit/>
          </a:bodyPr>
          <a:lstStyle/>
          <a:p>
            <a:r>
              <a:rPr kumimoji="1" lang="en-US" altLang="ja-JP" dirty="0"/>
              <a:t>To stimulate the Chinese researchers furthermore, I organized  strangeness nuclear physics</a:t>
            </a:r>
          </a:p>
          <a:p>
            <a:r>
              <a:rPr lang="en-US" altLang="ja-JP" dirty="0"/>
              <a:t>workshop in China and Japan.</a:t>
            </a:r>
          </a:p>
          <a:p>
            <a:pPr marL="342900" indent="-342900">
              <a:buAutoNum type="arabicParenBoth"/>
            </a:pPr>
            <a:r>
              <a:rPr lang="en-US" altLang="ja-JP" dirty="0"/>
              <a:t>SNP workshop, Osaka, Japan, 2017 </a:t>
            </a:r>
          </a:p>
          <a:p>
            <a:pPr marL="342900" indent="-342900">
              <a:buFontTx/>
              <a:buAutoNum type="arabicParenBoth"/>
            </a:pPr>
            <a:r>
              <a:rPr lang="en-US" altLang="ja-JP" dirty="0"/>
              <a:t>SNP workshop, </a:t>
            </a:r>
            <a:r>
              <a:rPr lang="en-US" altLang="ja-JP" dirty="0" err="1"/>
              <a:t>Changsha,China</a:t>
            </a:r>
            <a:r>
              <a:rPr lang="en-US" altLang="ja-JP" dirty="0"/>
              <a:t>, 2014</a:t>
            </a:r>
          </a:p>
          <a:p>
            <a:pPr marL="342900" indent="-342900">
              <a:buAutoNum type="arabicParenBoth"/>
            </a:pPr>
            <a:r>
              <a:rPr lang="en-US" altLang="ja-JP" dirty="0"/>
              <a:t>SNP workshop, Xiamen, China, 2013</a:t>
            </a:r>
          </a:p>
        </p:txBody>
      </p:sp>
      <p:pic>
        <p:nvPicPr>
          <p:cNvPr id="25" name="図 24" descr="DSC_0328.JPG"/>
          <p:cNvPicPr>
            <a:picLocks noChangeAspect="1"/>
          </p:cNvPicPr>
          <p:nvPr/>
        </p:nvPicPr>
        <p:blipFill>
          <a:blip r:embed="rId2" cstate="print"/>
          <a:stretch>
            <a:fillRect/>
          </a:stretch>
        </p:blipFill>
        <p:spPr>
          <a:xfrm>
            <a:off x="395536" y="2204864"/>
            <a:ext cx="3779912" cy="2510539"/>
          </a:xfrm>
          <a:prstGeom prst="rect">
            <a:avLst/>
          </a:prstGeom>
        </p:spPr>
      </p:pic>
      <p:pic>
        <p:nvPicPr>
          <p:cNvPr id="30" name="図 29" descr="IMG_5285.JPG"/>
          <p:cNvPicPr>
            <a:picLocks noChangeAspect="1"/>
          </p:cNvPicPr>
          <p:nvPr/>
        </p:nvPicPr>
        <p:blipFill>
          <a:blip r:embed="rId3" cstate="print"/>
          <a:stretch>
            <a:fillRect/>
          </a:stretch>
        </p:blipFill>
        <p:spPr>
          <a:xfrm>
            <a:off x="4499992" y="2204864"/>
            <a:ext cx="3419872" cy="2564904"/>
          </a:xfrm>
          <a:prstGeom prst="rect">
            <a:avLst/>
          </a:prstGeom>
        </p:spPr>
      </p:pic>
      <p:sp>
        <p:nvSpPr>
          <p:cNvPr id="31" name="テキスト ボックス 30"/>
          <p:cNvSpPr txBox="1"/>
          <p:nvPr/>
        </p:nvSpPr>
        <p:spPr>
          <a:xfrm>
            <a:off x="539552" y="4797152"/>
            <a:ext cx="3569182" cy="369332"/>
          </a:xfrm>
          <a:prstGeom prst="rect">
            <a:avLst/>
          </a:prstGeom>
          <a:noFill/>
        </p:spPr>
        <p:txBody>
          <a:bodyPr wrap="none" rtlCol="0">
            <a:spAutoFit/>
          </a:bodyPr>
          <a:lstStyle/>
          <a:p>
            <a:r>
              <a:rPr kumimoji="1" lang="en-US" altLang="ja-JP" dirty="0"/>
              <a:t>SNP workshop, Xiamen, China, 2013</a:t>
            </a:r>
            <a:endParaRPr kumimoji="1" lang="ja-JP" altLang="en-US" dirty="0"/>
          </a:p>
        </p:txBody>
      </p:sp>
      <p:sp>
        <p:nvSpPr>
          <p:cNvPr id="32" name="テキスト ボックス 31"/>
          <p:cNvSpPr txBox="1"/>
          <p:nvPr/>
        </p:nvSpPr>
        <p:spPr>
          <a:xfrm>
            <a:off x="4644008" y="4869160"/>
            <a:ext cx="2786147" cy="369332"/>
          </a:xfrm>
          <a:prstGeom prst="rect">
            <a:avLst/>
          </a:prstGeom>
          <a:noFill/>
        </p:spPr>
        <p:txBody>
          <a:bodyPr wrap="none" rtlCol="0">
            <a:spAutoFit/>
          </a:bodyPr>
          <a:lstStyle/>
          <a:p>
            <a:r>
              <a:rPr kumimoji="1" lang="en-US" altLang="ja-JP" dirty="0"/>
              <a:t>SNP workshop, Osaka, 2017</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58E794A-92F7-FB1E-F943-2548F59F600D}"/>
              </a:ext>
            </a:extLst>
          </p:cNvPr>
          <p:cNvSpPr/>
          <p:nvPr/>
        </p:nvSpPr>
        <p:spPr>
          <a:xfrm>
            <a:off x="200404" y="5157192"/>
            <a:ext cx="4779432" cy="5283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738" name="Rectangle 2"/>
          <p:cNvSpPr>
            <a:spLocks noChangeArrowheads="1"/>
          </p:cNvSpPr>
          <p:nvPr/>
        </p:nvSpPr>
        <p:spPr bwMode="auto">
          <a:xfrm>
            <a:off x="1" y="548680"/>
            <a:ext cx="7956376" cy="646331"/>
          </a:xfrm>
          <a:prstGeom prst="rect">
            <a:avLst/>
          </a:prstGeom>
          <a:solidFill>
            <a:srgbClr val="FFFF99"/>
          </a:solidFill>
          <a:ln w="9525">
            <a:noFill/>
            <a:miter lim="800000"/>
            <a:headEnd/>
            <a:tailEnd/>
          </a:ln>
          <a:effectLst/>
        </p:spPr>
        <p:txBody>
          <a:bodyPr wrap="none" anchor="ctr"/>
          <a:lstStyle/>
          <a:p>
            <a:pPr eaLnBrk="1" hangingPunct="1"/>
            <a:endParaRPr lang="ja-JP" altLang="en-US" sz="1800" dirty="0"/>
          </a:p>
        </p:txBody>
      </p:sp>
      <p:sp>
        <p:nvSpPr>
          <p:cNvPr id="244739" name="Rectangle 3"/>
          <p:cNvSpPr>
            <a:spLocks noChangeArrowheads="1"/>
          </p:cNvSpPr>
          <p:nvPr/>
        </p:nvSpPr>
        <p:spPr bwMode="auto">
          <a:xfrm>
            <a:off x="0" y="0"/>
            <a:ext cx="4104828" cy="503907"/>
          </a:xfrm>
          <a:prstGeom prst="rect">
            <a:avLst/>
          </a:prstGeom>
          <a:solidFill>
            <a:srgbClr val="FFFF99"/>
          </a:solidFill>
          <a:ln w="9525">
            <a:noFill/>
            <a:miter lim="800000"/>
            <a:headEnd/>
            <a:tailEnd/>
          </a:ln>
          <a:effectLst/>
        </p:spPr>
        <p:txBody>
          <a:bodyPr wrap="none" anchor="ctr"/>
          <a:lstStyle/>
          <a:p>
            <a:pPr eaLnBrk="1" hangingPunct="1"/>
            <a:endParaRPr lang="ja-JP" altLang="en-US" sz="1800"/>
          </a:p>
        </p:txBody>
      </p:sp>
      <p:sp>
        <p:nvSpPr>
          <p:cNvPr id="244740" name="Text Box 4"/>
          <p:cNvSpPr txBox="1">
            <a:spLocks noChangeArrowheads="1"/>
          </p:cNvSpPr>
          <p:nvPr/>
        </p:nvSpPr>
        <p:spPr bwMode="auto">
          <a:xfrm>
            <a:off x="35868" y="0"/>
            <a:ext cx="3849580" cy="461665"/>
          </a:xfrm>
          <a:prstGeom prst="rect">
            <a:avLst/>
          </a:prstGeom>
          <a:noFill/>
          <a:ln w="9525">
            <a:noFill/>
            <a:miter lim="800000"/>
            <a:headEnd/>
            <a:tailEnd/>
          </a:ln>
          <a:effectLst/>
        </p:spPr>
        <p:txBody>
          <a:bodyPr wrap="none">
            <a:spAutoFit/>
          </a:bodyPr>
          <a:lstStyle/>
          <a:p>
            <a:pPr eaLnBrk="1" hangingPunct="1"/>
            <a:r>
              <a:rPr lang="en-US" altLang="ja-JP" sz="2400" dirty="0"/>
              <a:t>Role of the ΛN-ΣN interaction</a:t>
            </a:r>
          </a:p>
        </p:txBody>
      </p:sp>
      <p:sp>
        <p:nvSpPr>
          <p:cNvPr id="244741" name="Text Box 5"/>
          <p:cNvSpPr txBox="1">
            <a:spLocks noChangeArrowheads="1"/>
          </p:cNvSpPr>
          <p:nvPr/>
        </p:nvSpPr>
        <p:spPr bwMode="auto">
          <a:xfrm>
            <a:off x="144463" y="620117"/>
            <a:ext cx="2909964" cy="461665"/>
          </a:xfrm>
          <a:prstGeom prst="rect">
            <a:avLst/>
          </a:prstGeom>
          <a:noFill/>
          <a:ln w="9525">
            <a:noFill/>
            <a:miter lim="800000"/>
            <a:headEnd/>
            <a:tailEnd/>
          </a:ln>
          <a:effectLst/>
        </p:spPr>
        <p:txBody>
          <a:bodyPr wrap="none">
            <a:spAutoFit/>
          </a:bodyPr>
          <a:lstStyle/>
          <a:p>
            <a:pPr marL="342900" indent="-342900" eaLnBrk="1" hangingPunct="1"/>
            <a:r>
              <a:rPr lang="ja-JP" altLang="en-US" sz="2400" dirty="0"/>
              <a:t>・　</a:t>
            </a:r>
            <a:r>
              <a:rPr lang="en-US" altLang="ja-JP" sz="2400" dirty="0"/>
              <a:t>Three-body effect  </a:t>
            </a:r>
          </a:p>
        </p:txBody>
      </p:sp>
      <p:grpSp>
        <p:nvGrpSpPr>
          <p:cNvPr id="2" name="グループ化 79"/>
          <p:cNvGrpSpPr/>
          <p:nvPr/>
        </p:nvGrpSpPr>
        <p:grpSpPr>
          <a:xfrm>
            <a:off x="344420" y="1412776"/>
            <a:ext cx="2352952" cy="2045580"/>
            <a:chOff x="323528" y="2027021"/>
            <a:chExt cx="2352952" cy="2045580"/>
          </a:xfrm>
        </p:grpSpPr>
        <p:sp>
          <p:nvSpPr>
            <p:cNvPr id="9" name="Text Box 3"/>
            <p:cNvSpPr txBox="1">
              <a:spLocks noChangeArrowheads="1"/>
            </p:cNvSpPr>
            <p:nvPr/>
          </p:nvSpPr>
          <p:spPr bwMode="auto">
            <a:xfrm>
              <a:off x="323528" y="2344486"/>
              <a:ext cx="464260" cy="397521"/>
            </a:xfrm>
            <a:prstGeom prst="rect">
              <a:avLst/>
            </a:prstGeom>
            <a:noFill/>
            <a:ln w="9525">
              <a:noFill/>
              <a:miter lim="800000"/>
              <a:headEnd/>
              <a:tailEnd/>
            </a:ln>
          </p:spPr>
          <p:txBody>
            <a:bodyPr wrap="none">
              <a:spAutoFit/>
            </a:bodyPr>
            <a:lstStyle/>
            <a:p>
              <a:r>
                <a:rPr lang="en-US" altLang="ja-JP" sz="2400"/>
                <a:t>①</a:t>
              </a:r>
            </a:p>
          </p:txBody>
        </p:sp>
        <p:sp>
          <p:nvSpPr>
            <p:cNvPr id="10" name="Line 4"/>
            <p:cNvSpPr>
              <a:spLocks noChangeShapeType="1"/>
            </p:cNvSpPr>
            <p:nvPr/>
          </p:nvSpPr>
          <p:spPr bwMode="auto">
            <a:xfrm>
              <a:off x="1027454" y="2407979"/>
              <a:ext cx="0" cy="1314029"/>
            </a:xfrm>
            <a:prstGeom prst="line">
              <a:avLst/>
            </a:prstGeom>
            <a:noFill/>
            <a:ln w="9525">
              <a:solidFill>
                <a:schemeClr val="tx1"/>
              </a:solidFill>
              <a:round/>
              <a:headEnd/>
              <a:tailEnd/>
            </a:ln>
          </p:spPr>
          <p:txBody>
            <a:bodyPr/>
            <a:lstStyle/>
            <a:p>
              <a:endParaRPr lang="ja-JP" altLang="en-US"/>
            </a:p>
          </p:txBody>
        </p:sp>
        <p:sp>
          <p:nvSpPr>
            <p:cNvPr id="11" name="Line 5"/>
            <p:cNvSpPr>
              <a:spLocks noChangeShapeType="1"/>
            </p:cNvSpPr>
            <p:nvPr/>
          </p:nvSpPr>
          <p:spPr bwMode="auto">
            <a:xfrm>
              <a:off x="1505279" y="2407979"/>
              <a:ext cx="0" cy="1251916"/>
            </a:xfrm>
            <a:prstGeom prst="line">
              <a:avLst/>
            </a:prstGeom>
            <a:noFill/>
            <a:ln w="9525">
              <a:solidFill>
                <a:schemeClr val="tx1"/>
              </a:solidFill>
              <a:round/>
              <a:headEnd/>
              <a:tailEnd/>
            </a:ln>
          </p:spPr>
          <p:txBody>
            <a:bodyPr/>
            <a:lstStyle/>
            <a:p>
              <a:endParaRPr lang="ja-JP" altLang="en-US"/>
            </a:p>
          </p:txBody>
        </p:sp>
        <p:sp>
          <p:nvSpPr>
            <p:cNvPr id="12" name="Line 6"/>
            <p:cNvSpPr>
              <a:spLocks noChangeShapeType="1"/>
            </p:cNvSpPr>
            <p:nvPr/>
          </p:nvSpPr>
          <p:spPr bwMode="auto">
            <a:xfrm>
              <a:off x="1915275" y="2407979"/>
              <a:ext cx="0" cy="1314029"/>
            </a:xfrm>
            <a:prstGeom prst="line">
              <a:avLst/>
            </a:prstGeom>
            <a:noFill/>
            <a:ln w="9525">
              <a:solidFill>
                <a:schemeClr val="tx1"/>
              </a:solidFill>
              <a:round/>
              <a:headEnd/>
              <a:tailEnd/>
            </a:ln>
          </p:spPr>
          <p:txBody>
            <a:bodyPr/>
            <a:lstStyle/>
            <a:p>
              <a:endParaRPr lang="ja-JP" altLang="en-US"/>
            </a:p>
          </p:txBody>
        </p:sp>
        <p:sp>
          <p:nvSpPr>
            <p:cNvPr id="13" name="Line 7"/>
            <p:cNvSpPr>
              <a:spLocks noChangeShapeType="1"/>
            </p:cNvSpPr>
            <p:nvPr/>
          </p:nvSpPr>
          <p:spPr bwMode="auto">
            <a:xfrm>
              <a:off x="2394608" y="2344486"/>
              <a:ext cx="0" cy="1441015"/>
            </a:xfrm>
            <a:prstGeom prst="line">
              <a:avLst/>
            </a:prstGeom>
            <a:noFill/>
            <a:ln w="9525">
              <a:solidFill>
                <a:schemeClr val="tx1"/>
              </a:solidFill>
              <a:round/>
              <a:headEnd/>
              <a:tailEnd/>
            </a:ln>
          </p:spPr>
          <p:txBody>
            <a:bodyPr/>
            <a:lstStyle/>
            <a:p>
              <a:endParaRPr lang="ja-JP" altLang="en-US"/>
            </a:p>
          </p:txBody>
        </p:sp>
        <p:sp>
          <p:nvSpPr>
            <p:cNvPr id="14" name="Text Box 8"/>
            <p:cNvSpPr txBox="1">
              <a:spLocks noChangeArrowheads="1"/>
            </p:cNvSpPr>
            <p:nvPr/>
          </p:nvSpPr>
          <p:spPr bwMode="auto">
            <a:xfrm>
              <a:off x="870691"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15" name="Text Box 9"/>
            <p:cNvSpPr txBox="1">
              <a:spLocks noChangeArrowheads="1"/>
            </p:cNvSpPr>
            <p:nvPr/>
          </p:nvSpPr>
          <p:spPr bwMode="auto">
            <a:xfrm>
              <a:off x="1300282" y="2032542"/>
              <a:ext cx="416025" cy="345071"/>
            </a:xfrm>
            <a:prstGeom prst="rect">
              <a:avLst/>
            </a:prstGeom>
            <a:noFill/>
            <a:ln w="9525">
              <a:noFill/>
              <a:miter lim="800000"/>
              <a:headEnd/>
              <a:tailEnd/>
            </a:ln>
          </p:spPr>
          <p:txBody>
            <a:bodyPr wrap="none">
              <a:spAutoFit/>
            </a:bodyPr>
            <a:lstStyle/>
            <a:p>
              <a:r>
                <a:rPr lang="en-US" altLang="ja-JP"/>
                <a:t>Λ</a:t>
              </a:r>
            </a:p>
          </p:txBody>
        </p:sp>
        <p:sp>
          <p:nvSpPr>
            <p:cNvPr id="16" name="Text Box 10"/>
            <p:cNvSpPr txBox="1">
              <a:spLocks noChangeArrowheads="1"/>
            </p:cNvSpPr>
            <p:nvPr/>
          </p:nvSpPr>
          <p:spPr bwMode="auto">
            <a:xfrm>
              <a:off x="1760020"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17" name="Text Box 11"/>
            <p:cNvSpPr txBox="1">
              <a:spLocks noChangeArrowheads="1"/>
            </p:cNvSpPr>
            <p:nvPr/>
          </p:nvSpPr>
          <p:spPr bwMode="auto">
            <a:xfrm>
              <a:off x="2239353" y="202702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18" name="Line 12"/>
            <p:cNvSpPr>
              <a:spLocks noChangeShapeType="1"/>
            </p:cNvSpPr>
            <p:nvPr/>
          </p:nvSpPr>
          <p:spPr bwMode="auto">
            <a:xfrm>
              <a:off x="1027454" y="3158853"/>
              <a:ext cx="477825" cy="0"/>
            </a:xfrm>
            <a:prstGeom prst="line">
              <a:avLst/>
            </a:prstGeom>
            <a:noFill/>
            <a:ln w="15875">
              <a:solidFill>
                <a:srgbClr val="FF0000"/>
              </a:solidFill>
              <a:prstDash val="dash"/>
              <a:round/>
              <a:headEnd/>
              <a:tailEnd/>
            </a:ln>
          </p:spPr>
          <p:txBody>
            <a:bodyPr/>
            <a:lstStyle/>
            <a:p>
              <a:endParaRPr lang="ja-JP" altLang="en-US"/>
            </a:p>
          </p:txBody>
        </p:sp>
        <p:sp>
          <p:nvSpPr>
            <p:cNvPr id="19" name="Line 13"/>
            <p:cNvSpPr>
              <a:spLocks noChangeShapeType="1"/>
            </p:cNvSpPr>
            <p:nvPr/>
          </p:nvSpPr>
          <p:spPr bwMode="auto">
            <a:xfrm>
              <a:off x="1505279" y="2909022"/>
              <a:ext cx="0" cy="251211"/>
            </a:xfrm>
            <a:prstGeom prst="line">
              <a:avLst/>
            </a:prstGeom>
            <a:noFill/>
            <a:ln w="22225">
              <a:solidFill>
                <a:srgbClr val="FF0000"/>
              </a:solidFill>
              <a:round/>
              <a:headEnd/>
              <a:tailEnd/>
            </a:ln>
          </p:spPr>
          <p:txBody>
            <a:bodyPr/>
            <a:lstStyle/>
            <a:p>
              <a:endParaRPr lang="ja-JP" altLang="en-US"/>
            </a:p>
          </p:txBody>
        </p:sp>
        <p:sp>
          <p:nvSpPr>
            <p:cNvPr id="20" name="Line 14"/>
            <p:cNvSpPr>
              <a:spLocks noChangeShapeType="1"/>
            </p:cNvSpPr>
            <p:nvPr/>
          </p:nvSpPr>
          <p:spPr bwMode="auto">
            <a:xfrm>
              <a:off x="1027454" y="2909022"/>
              <a:ext cx="477825" cy="0"/>
            </a:xfrm>
            <a:prstGeom prst="line">
              <a:avLst/>
            </a:prstGeom>
            <a:noFill/>
            <a:ln w="19050">
              <a:solidFill>
                <a:srgbClr val="FF0000"/>
              </a:solidFill>
              <a:prstDash val="dash"/>
              <a:round/>
              <a:headEnd/>
              <a:tailEnd/>
            </a:ln>
          </p:spPr>
          <p:txBody>
            <a:bodyPr/>
            <a:lstStyle/>
            <a:p>
              <a:endParaRPr lang="ja-JP" altLang="en-US"/>
            </a:p>
          </p:txBody>
        </p:sp>
        <p:sp>
          <p:nvSpPr>
            <p:cNvPr id="21" name="Text Box 15"/>
            <p:cNvSpPr txBox="1">
              <a:spLocks noChangeArrowheads="1"/>
            </p:cNvSpPr>
            <p:nvPr/>
          </p:nvSpPr>
          <p:spPr bwMode="auto">
            <a:xfrm>
              <a:off x="1487191" y="2828965"/>
              <a:ext cx="416025" cy="345071"/>
            </a:xfrm>
            <a:prstGeom prst="rect">
              <a:avLst/>
            </a:prstGeom>
            <a:noFill/>
            <a:ln w="9525">
              <a:noFill/>
              <a:miter lim="800000"/>
              <a:headEnd/>
              <a:tailEnd/>
            </a:ln>
          </p:spPr>
          <p:txBody>
            <a:bodyPr wrap="none">
              <a:spAutoFit/>
            </a:bodyPr>
            <a:lstStyle/>
            <a:p>
              <a:r>
                <a:rPr lang="en-US" altLang="ja-JP"/>
                <a:t>Σ</a:t>
              </a:r>
            </a:p>
          </p:txBody>
        </p:sp>
        <p:sp>
          <p:nvSpPr>
            <p:cNvPr id="22" name="Text Box 16"/>
            <p:cNvSpPr txBox="1">
              <a:spLocks noChangeArrowheads="1"/>
            </p:cNvSpPr>
            <p:nvPr/>
          </p:nvSpPr>
          <p:spPr bwMode="auto">
            <a:xfrm>
              <a:off x="820949"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23" name="Text Box 17"/>
            <p:cNvSpPr txBox="1">
              <a:spLocks noChangeArrowheads="1"/>
            </p:cNvSpPr>
            <p:nvPr/>
          </p:nvSpPr>
          <p:spPr bwMode="auto">
            <a:xfrm>
              <a:off x="1250540" y="3727530"/>
              <a:ext cx="416025" cy="345071"/>
            </a:xfrm>
            <a:prstGeom prst="rect">
              <a:avLst/>
            </a:prstGeom>
            <a:noFill/>
            <a:ln w="9525">
              <a:noFill/>
              <a:miter lim="800000"/>
              <a:headEnd/>
              <a:tailEnd/>
            </a:ln>
          </p:spPr>
          <p:txBody>
            <a:bodyPr wrap="none">
              <a:spAutoFit/>
            </a:bodyPr>
            <a:lstStyle/>
            <a:p>
              <a:r>
                <a:rPr lang="en-US" altLang="ja-JP"/>
                <a:t>Λ</a:t>
              </a:r>
            </a:p>
          </p:txBody>
        </p:sp>
        <p:sp>
          <p:nvSpPr>
            <p:cNvPr id="24" name="Text Box 18"/>
            <p:cNvSpPr txBox="1">
              <a:spLocks noChangeArrowheads="1"/>
            </p:cNvSpPr>
            <p:nvPr/>
          </p:nvSpPr>
          <p:spPr bwMode="auto">
            <a:xfrm>
              <a:off x="1710277"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25" name="Text Box 19"/>
            <p:cNvSpPr txBox="1">
              <a:spLocks noChangeArrowheads="1"/>
            </p:cNvSpPr>
            <p:nvPr/>
          </p:nvSpPr>
          <p:spPr bwMode="auto">
            <a:xfrm>
              <a:off x="2189610" y="3722008"/>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grpSp>
        <p:nvGrpSpPr>
          <p:cNvPr id="3" name="グループ化 78"/>
          <p:cNvGrpSpPr/>
          <p:nvPr/>
        </p:nvGrpSpPr>
        <p:grpSpPr>
          <a:xfrm>
            <a:off x="2792692" y="1484784"/>
            <a:ext cx="2624271" cy="2045579"/>
            <a:chOff x="3608992" y="2204864"/>
            <a:chExt cx="2624271" cy="2045579"/>
          </a:xfrm>
        </p:grpSpPr>
        <p:sp>
          <p:nvSpPr>
            <p:cNvPr id="26" name="Text Box 20"/>
            <p:cNvSpPr txBox="1">
              <a:spLocks noChangeArrowheads="1"/>
            </p:cNvSpPr>
            <p:nvPr/>
          </p:nvSpPr>
          <p:spPr bwMode="auto">
            <a:xfrm>
              <a:off x="3608992" y="2330469"/>
              <a:ext cx="464260" cy="397521"/>
            </a:xfrm>
            <a:prstGeom prst="rect">
              <a:avLst/>
            </a:prstGeom>
            <a:noFill/>
            <a:ln w="9525">
              <a:noFill/>
              <a:miter lim="800000"/>
              <a:headEnd/>
              <a:tailEnd/>
            </a:ln>
          </p:spPr>
          <p:txBody>
            <a:bodyPr wrap="none">
              <a:spAutoFit/>
            </a:bodyPr>
            <a:lstStyle/>
            <a:p>
              <a:r>
                <a:rPr lang="en-US" altLang="ja-JP" sz="2400"/>
                <a:t>②</a:t>
              </a:r>
            </a:p>
          </p:txBody>
        </p:sp>
        <p:sp>
          <p:nvSpPr>
            <p:cNvPr id="27" name="Line 21"/>
            <p:cNvSpPr>
              <a:spLocks noChangeShapeType="1"/>
            </p:cNvSpPr>
            <p:nvPr/>
          </p:nvSpPr>
          <p:spPr bwMode="auto">
            <a:xfrm>
              <a:off x="4584238" y="2585822"/>
              <a:ext cx="0" cy="1314029"/>
            </a:xfrm>
            <a:prstGeom prst="line">
              <a:avLst/>
            </a:prstGeom>
            <a:noFill/>
            <a:ln w="9525">
              <a:solidFill>
                <a:schemeClr val="tx1"/>
              </a:solidFill>
              <a:round/>
              <a:headEnd/>
              <a:tailEnd/>
            </a:ln>
          </p:spPr>
          <p:txBody>
            <a:bodyPr/>
            <a:lstStyle/>
            <a:p>
              <a:endParaRPr lang="ja-JP" altLang="en-US"/>
            </a:p>
          </p:txBody>
        </p:sp>
        <p:sp>
          <p:nvSpPr>
            <p:cNvPr id="28" name="Line 22"/>
            <p:cNvSpPr>
              <a:spLocks noChangeShapeType="1"/>
            </p:cNvSpPr>
            <p:nvPr/>
          </p:nvSpPr>
          <p:spPr bwMode="auto">
            <a:xfrm>
              <a:off x="5062064" y="2585822"/>
              <a:ext cx="0" cy="1251916"/>
            </a:xfrm>
            <a:prstGeom prst="line">
              <a:avLst/>
            </a:prstGeom>
            <a:noFill/>
            <a:ln w="9525">
              <a:solidFill>
                <a:schemeClr val="tx1"/>
              </a:solidFill>
              <a:round/>
              <a:headEnd/>
              <a:tailEnd/>
            </a:ln>
          </p:spPr>
          <p:txBody>
            <a:bodyPr/>
            <a:lstStyle/>
            <a:p>
              <a:endParaRPr lang="ja-JP" altLang="en-US"/>
            </a:p>
          </p:txBody>
        </p:sp>
        <p:sp>
          <p:nvSpPr>
            <p:cNvPr id="29" name="Line 23"/>
            <p:cNvSpPr>
              <a:spLocks noChangeShapeType="1"/>
            </p:cNvSpPr>
            <p:nvPr/>
          </p:nvSpPr>
          <p:spPr bwMode="auto">
            <a:xfrm>
              <a:off x="5472060" y="2585822"/>
              <a:ext cx="0" cy="1314029"/>
            </a:xfrm>
            <a:prstGeom prst="line">
              <a:avLst/>
            </a:prstGeom>
            <a:noFill/>
            <a:ln w="9525">
              <a:solidFill>
                <a:schemeClr val="tx1"/>
              </a:solidFill>
              <a:round/>
              <a:headEnd/>
              <a:tailEnd/>
            </a:ln>
          </p:spPr>
          <p:txBody>
            <a:bodyPr/>
            <a:lstStyle/>
            <a:p>
              <a:endParaRPr lang="ja-JP" altLang="en-US"/>
            </a:p>
          </p:txBody>
        </p:sp>
        <p:sp>
          <p:nvSpPr>
            <p:cNvPr id="30" name="Line 24"/>
            <p:cNvSpPr>
              <a:spLocks noChangeShapeType="1"/>
            </p:cNvSpPr>
            <p:nvPr/>
          </p:nvSpPr>
          <p:spPr bwMode="auto">
            <a:xfrm>
              <a:off x="5951393" y="2522329"/>
              <a:ext cx="0" cy="1441015"/>
            </a:xfrm>
            <a:prstGeom prst="line">
              <a:avLst/>
            </a:prstGeom>
            <a:noFill/>
            <a:ln w="9525">
              <a:solidFill>
                <a:schemeClr val="tx1"/>
              </a:solidFill>
              <a:round/>
              <a:headEnd/>
              <a:tailEnd/>
            </a:ln>
          </p:spPr>
          <p:txBody>
            <a:bodyPr/>
            <a:lstStyle/>
            <a:p>
              <a:endParaRPr lang="ja-JP" altLang="en-US"/>
            </a:p>
          </p:txBody>
        </p:sp>
        <p:sp>
          <p:nvSpPr>
            <p:cNvPr id="31" name="Text Box 25"/>
            <p:cNvSpPr txBox="1">
              <a:spLocks noChangeArrowheads="1"/>
            </p:cNvSpPr>
            <p:nvPr/>
          </p:nvSpPr>
          <p:spPr bwMode="auto">
            <a:xfrm>
              <a:off x="4427475"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32" name="Text Box 26"/>
            <p:cNvSpPr txBox="1">
              <a:spLocks noChangeArrowheads="1"/>
            </p:cNvSpPr>
            <p:nvPr/>
          </p:nvSpPr>
          <p:spPr bwMode="auto">
            <a:xfrm>
              <a:off x="4857067" y="2210385"/>
              <a:ext cx="416025" cy="345071"/>
            </a:xfrm>
            <a:prstGeom prst="rect">
              <a:avLst/>
            </a:prstGeom>
            <a:noFill/>
            <a:ln w="9525">
              <a:noFill/>
              <a:miter lim="800000"/>
              <a:headEnd/>
              <a:tailEnd/>
            </a:ln>
          </p:spPr>
          <p:txBody>
            <a:bodyPr wrap="none">
              <a:spAutoFit/>
            </a:bodyPr>
            <a:lstStyle/>
            <a:p>
              <a:r>
                <a:rPr lang="en-US" altLang="ja-JP"/>
                <a:t>Λ</a:t>
              </a:r>
            </a:p>
          </p:txBody>
        </p:sp>
        <p:sp>
          <p:nvSpPr>
            <p:cNvPr id="33" name="Text Box 27"/>
            <p:cNvSpPr txBox="1">
              <a:spLocks noChangeArrowheads="1"/>
            </p:cNvSpPr>
            <p:nvPr/>
          </p:nvSpPr>
          <p:spPr bwMode="auto">
            <a:xfrm>
              <a:off x="5316804"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34" name="Text Box 28"/>
            <p:cNvSpPr txBox="1">
              <a:spLocks noChangeArrowheads="1"/>
            </p:cNvSpPr>
            <p:nvPr/>
          </p:nvSpPr>
          <p:spPr bwMode="auto">
            <a:xfrm>
              <a:off x="5796136" y="2204864"/>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sp>
          <p:nvSpPr>
            <p:cNvPr id="35" name="Line 29"/>
            <p:cNvSpPr>
              <a:spLocks noChangeShapeType="1"/>
            </p:cNvSpPr>
            <p:nvPr/>
          </p:nvSpPr>
          <p:spPr bwMode="auto">
            <a:xfrm>
              <a:off x="4584238" y="3336696"/>
              <a:ext cx="477826" cy="0"/>
            </a:xfrm>
            <a:prstGeom prst="line">
              <a:avLst/>
            </a:prstGeom>
            <a:noFill/>
            <a:ln w="15875">
              <a:solidFill>
                <a:srgbClr val="FF0000"/>
              </a:solidFill>
              <a:prstDash val="dash"/>
              <a:round/>
              <a:headEnd/>
              <a:tailEnd/>
            </a:ln>
          </p:spPr>
          <p:txBody>
            <a:bodyPr/>
            <a:lstStyle/>
            <a:p>
              <a:endParaRPr lang="ja-JP" altLang="en-US"/>
            </a:p>
          </p:txBody>
        </p:sp>
        <p:sp>
          <p:nvSpPr>
            <p:cNvPr id="36" name="Line 30"/>
            <p:cNvSpPr>
              <a:spLocks noChangeShapeType="1"/>
            </p:cNvSpPr>
            <p:nvPr/>
          </p:nvSpPr>
          <p:spPr bwMode="auto">
            <a:xfrm>
              <a:off x="5062064" y="3086864"/>
              <a:ext cx="0" cy="251211"/>
            </a:xfrm>
            <a:prstGeom prst="line">
              <a:avLst/>
            </a:prstGeom>
            <a:noFill/>
            <a:ln w="22225">
              <a:solidFill>
                <a:srgbClr val="FF0000"/>
              </a:solidFill>
              <a:round/>
              <a:headEnd/>
              <a:tailEnd/>
            </a:ln>
          </p:spPr>
          <p:txBody>
            <a:bodyPr/>
            <a:lstStyle/>
            <a:p>
              <a:endParaRPr lang="ja-JP" altLang="en-US"/>
            </a:p>
          </p:txBody>
        </p:sp>
        <p:sp>
          <p:nvSpPr>
            <p:cNvPr id="37" name="Line 31"/>
            <p:cNvSpPr>
              <a:spLocks noChangeShapeType="1"/>
            </p:cNvSpPr>
            <p:nvPr/>
          </p:nvSpPr>
          <p:spPr bwMode="auto">
            <a:xfrm>
              <a:off x="5043976" y="3081343"/>
              <a:ext cx="477825" cy="0"/>
            </a:xfrm>
            <a:prstGeom prst="line">
              <a:avLst/>
            </a:prstGeom>
            <a:noFill/>
            <a:ln w="19050">
              <a:solidFill>
                <a:srgbClr val="FF0000"/>
              </a:solidFill>
              <a:prstDash val="dash"/>
              <a:round/>
              <a:headEnd/>
              <a:tailEnd/>
            </a:ln>
          </p:spPr>
          <p:txBody>
            <a:bodyPr/>
            <a:lstStyle/>
            <a:p>
              <a:endParaRPr lang="ja-JP" altLang="en-US"/>
            </a:p>
          </p:txBody>
        </p:sp>
        <p:sp>
          <p:nvSpPr>
            <p:cNvPr id="38" name="Text Box 32"/>
            <p:cNvSpPr txBox="1">
              <a:spLocks noChangeArrowheads="1"/>
            </p:cNvSpPr>
            <p:nvPr/>
          </p:nvSpPr>
          <p:spPr bwMode="auto">
            <a:xfrm>
              <a:off x="5043976" y="3144836"/>
              <a:ext cx="416025" cy="345071"/>
            </a:xfrm>
            <a:prstGeom prst="rect">
              <a:avLst/>
            </a:prstGeom>
            <a:noFill/>
            <a:ln w="9525">
              <a:noFill/>
              <a:miter lim="800000"/>
              <a:headEnd/>
              <a:tailEnd/>
            </a:ln>
          </p:spPr>
          <p:txBody>
            <a:bodyPr>
              <a:spAutoFit/>
            </a:bodyPr>
            <a:lstStyle/>
            <a:p>
              <a:r>
                <a:rPr lang="en-US" altLang="ja-JP"/>
                <a:t>Σ</a:t>
              </a:r>
            </a:p>
          </p:txBody>
        </p:sp>
        <p:sp>
          <p:nvSpPr>
            <p:cNvPr id="39" name="Text Box 33"/>
            <p:cNvSpPr txBox="1">
              <a:spLocks noChangeArrowheads="1"/>
            </p:cNvSpPr>
            <p:nvPr/>
          </p:nvSpPr>
          <p:spPr bwMode="auto">
            <a:xfrm>
              <a:off x="4377734"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1</a:t>
              </a:r>
            </a:p>
          </p:txBody>
        </p:sp>
        <p:sp>
          <p:nvSpPr>
            <p:cNvPr id="40" name="Text Box 34"/>
            <p:cNvSpPr txBox="1">
              <a:spLocks noChangeArrowheads="1"/>
            </p:cNvSpPr>
            <p:nvPr/>
          </p:nvSpPr>
          <p:spPr bwMode="auto">
            <a:xfrm>
              <a:off x="4807324" y="3905372"/>
              <a:ext cx="416025" cy="345071"/>
            </a:xfrm>
            <a:prstGeom prst="rect">
              <a:avLst/>
            </a:prstGeom>
            <a:noFill/>
            <a:ln w="9525">
              <a:noFill/>
              <a:miter lim="800000"/>
              <a:headEnd/>
              <a:tailEnd/>
            </a:ln>
          </p:spPr>
          <p:txBody>
            <a:bodyPr wrap="none">
              <a:spAutoFit/>
            </a:bodyPr>
            <a:lstStyle/>
            <a:p>
              <a:r>
                <a:rPr lang="en-US" altLang="ja-JP"/>
                <a:t>Λ</a:t>
              </a:r>
            </a:p>
          </p:txBody>
        </p:sp>
        <p:sp>
          <p:nvSpPr>
            <p:cNvPr id="41" name="Text Box 35"/>
            <p:cNvSpPr txBox="1">
              <a:spLocks noChangeArrowheads="1"/>
            </p:cNvSpPr>
            <p:nvPr/>
          </p:nvSpPr>
          <p:spPr bwMode="auto">
            <a:xfrm>
              <a:off x="5267062"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2</a:t>
              </a:r>
            </a:p>
          </p:txBody>
        </p:sp>
        <p:sp>
          <p:nvSpPr>
            <p:cNvPr id="42" name="Text Box 36"/>
            <p:cNvSpPr txBox="1">
              <a:spLocks noChangeArrowheads="1"/>
            </p:cNvSpPr>
            <p:nvPr/>
          </p:nvSpPr>
          <p:spPr bwMode="auto">
            <a:xfrm>
              <a:off x="5746395" y="3899851"/>
              <a:ext cx="437127" cy="345071"/>
            </a:xfrm>
            <a:prstGeom prst="rect">
              <a:avLst/>
            </a:prstGeom>
            <a:noFill/>
            <a:ln w="9525">
              <a:noFill/>
              <a:miter lim="800000"/>
              <a:headEnd/>
              <a:tailEnd/>
            </a:ln>
          </p:spPr>
          <p:txBody>
            <a:bodyPr wrap="none">
              <a:spAutoFit/>
            </a:bodyPr>
            <a:lstStyle/>
            <a:p>
              <a:r>
                <a:rPr lang="en-US" altLang="ja-JP"/>
                <a:t>N</a:t>
              </a:r>
              <a:r>
                <a:rPr lang="en-US" altLang="ja-JP" baseline="-25000"/>
                <a:t>3</a:t>
              </a:r>
            </a:p>
          </p:txBody>
        </p:sp>
      </p:grpSp>
      <p:sp>
        <p:nvSpPr>
          <p:cNvPr id="81" name="テキスト ボックス 80"/>
          <p:cNvSpPr txBox="1"/>
          <p:nvPr/>
        </p:nvSpPr>
        <p:spPr>
          <a:xfrm>
            <a:off x="200404" y="3501008"/>
            <a:ext cx="2468304" cy="369332"/>
          </a:xfrm>
          <a:prstGeom prst="rect">
            <a:avLst/>
          </a:prstGeom>
          <a:noFill/>
        </p:spPr>
        <p:txBody>
          <a:bodyPr wrap="none" rtlCol="0">
            <a:spAutoFit/>
          </a:bodyPr>
          <a:lstStyle/>
          <a:p>
            <a:r>
              <a:rPr kumimoji="1" lang="en-US" altLang="ja-JP" dirty="0"/>
              <a:t>Effective two-body force</a:t>
            </a:r>
            <a:endParaRPr kumimoji="1" lang="ja-JP" altLang="en-US" dirty="0"/>
          </a:p>
        </p:txBody>
      </p:sp>
      <p:sp>
        <p:nvSpPr>
          <p:cNvPr id="82" name="テキスト ボックス 81"/>
          <p:cNvSpPr txBox="1"/>
          <p:nvPr/>
        </p:nvSpPr>
        <p:spPr>
          <a:xfrm>
            <a:off x="3656788" y="3573016"/>
            <a:ext cx="1797223" cy="369332"/>
          </a:xfrm>
          <a:prstGeom prst="rect">
            <a:avLst/>
          </a:prstGeom>
          <a:noFill/>
        </p:spPr>
        <p:txBody>
          <a:bodyPr wrap="none" rtlCol="0">
            <a:spAutoFit/>
          </a:bodyPr>
          <a:lstStyle/>
          <a:p>
            <a:r>
              <a:rPr lang="en-US" altLang="ja-JP" dirty="0"/>
              <a:t>Three-body force</a:t>
            </a:r>
            <a:endParaRPr kumimoji="1" lang="ja-JP" altLang="en-US" dirty="0"/>
          </a:p>
        </p:txBody>
      </p:sp>
      <p:sp>
        <p:nvSpPr>
          <p:cNvPr id="83" name="テキスト ボックス 82"/>
          <p:cNvSpPr txBox="1"/>
          <p:nvPr/>
        </p:nvSpPr>
        <p:spPr>
          <a:xfrm>
            <a:off x="3296748" y="4005064"/>
            <a:ext cx="5419561" cy="646331"/>
          </a:xfrm>
          <a:prstGeom prst="rect">
            <a:avLst/>
          </a:prstGeom>
          <a:noFill/>
        </p:spPr>
        <p:txBody>
          <a:bodyPr wrap="none" rtlCol="0">
            <a:spAutoFit/>
          </a:bodyPr>
          <a:lstStyle/>
          <a:p>
            <a:r>
              <a:rPr kumimoji="1" lang="en-US" altLang="ja-JP" dirty="0"/>
              <a:t>In the neutron matter or  neutron star, </a:t>
            </a:r>
            <a:r>
              <a:rPr lang="en-US" altLang="ja-JP" dirty="0"/>
              <a:t>three-body force</a:t>
            </a:r>
          </a:p>
          <a:p>
            <a:r>
              <a:rPr kumimoji="1" lang="en-US" altLang="ja-JP" dirty="0"/>
              <a:t>might play important role.</a:t>
            </a:r>
          </a:p>
        </p:txBody>
      </p:sp>
      <p:sp>
        <p:nvSpPr>
          <p:cNvPr id="4" name="テキスト ボックス 3">
            <a:extLst>
              <a:ext uri="{FF2B5EF4-FFF2-40B4-BE49-F238E27FC236}">
                <a16:creationId xmlns:a16="http://schemas.microsoft.com/office/drawing/2014/main" id="{0C64176C-EB23-DB21-188E-811C9E826DE4}"/>
              </a:ext>
            </a:extLst>
          </p:cNvPr>
          <p:cNvSpPr txBox="1"/>
          <p:nvPr/>
        </p:nvSpPr>
        <p:spPr>
          <a:xfrm>
            <a:off x="344420" y="5157192"/>
            <a:ext cx="4463530" cy="461665"/>
          </a:xfrm>
          <a:prstGeom prst="rect">
            <a:avLst/>
          </a:prstGeom>
          <a:noFill/>
        </p:spPr>
        <p:txBody>
          <a:bodyPr wrap="none" rtlCol="0">
            <a:spAutoFit/>
          </a:bodyPr>
          <a:lstStyle/>
          <a:p>
            <a:r>
              <a:rPr kumimoji="1" lang="ja-JP" altLang="en-US" sz="2400" dirty="0"/>
              <a:t>・</a:t>
            </a:r>
            <a:r>
              <a:rPr kumimoji="1" lang="en-US" altLang="ja-JP" sz="2400" dirty="0"/>
              <a:t>Charge symmetry breaking effect</a:t>
            </a:r>
            <a:endParaRPr kumimoji="1" lang="ja-JP" alt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539552" y="404664"/>
            <a:ext cx="8046640" cy="2952328"/>
            <a:chOff x="179512" y="1412776"/>
            <a:chExt cx="8046640" cy="2952328"/>
          </a:xfrm>
        </p:grpSpPr>
        <p:sp>
          <p:nvSpPr>
            <p:cNvPr id="15" name="正方形/長方形 14"/>
            <p:cNvSpPr/>
            <p:nvPr/>
          </p:nvSpPr>
          <p:spPr>
            <a:xfrm>
              <a:off x="179512" y="1412776"/>
              <a:ext cx="7776864" cy="29523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95536" y="1412776"/>
              <a:ext cx="7830616" cy="400110"/>
            </a:xfrm>
            <a:prstGeom prst="rect">
              <a:avLst/>
            </a:prstGeom>
          </p:spPr>
          <p:txBody>
            <a:bodyPr wrap="square">
              <a:spAutoFit/>
            </a:bodyPr>
            <a:lstStyle/>
            <a:p>
              <a:pPr marL="342900" indent="-342900"/>
              <a:r>
                <a:rPr lang="en-US" altLang="ja-JP" sz="2000" dirty="0"/>
                <a:t>Next  SNP workshop (online)</a:t>
              </a:r>
            </a:p>
          </p:txBody>
        </p:sp>
        <p:sp>
          <p:nvSpPr>
            <p:cNvPr id="17" name="テキスト ボックス 16"/>
            <p:cNvSpPr txBox="1"/>
            <p:nvPr/>
          </p:nvSpPr>
          <p:spPr>
            <a:xfrm>
              <a:off x="251520" y="1844824"/>
              <a:ext cx="7037247" cy="1323439"/>
            </a:xfrm>
            <a:prstGeom prst="rect">
              <a:avLst/>
            </a:prstGeom>
            <a:noFill/>
          </p:spPr>
          <p:txBody>
            <a:bodyPr wrap="none" rtlCol="0">
              <a:spAutoFit/>
            </a:bodyPr>
            <a:lstStyle/>
            <a:p>
              <a:r>
                <a:rPr kumimoji="1" lang="ja-JP" altLang="en-US" sz="2000" dirty="0"/>
                <a:t>・</a:t>
              </a:r>
              <a:r>
                <a:rPr kumimoji="1" lang="en-US" altLang="ja-JP" sz="2000" dirty="0"/>
                <a:t>International workshop on Strangeness nuclear physics</a:t>
              </a:r>
            </a:p>
            <a:p>
              <a:r>
                <a:rPr lang="en-US" altLang="ja-JP" sz="2000" dirty="0"/>
                <a:t>  </a:t>
              </a:r>
              <a:r>
                <a:rPr kumimoji="1" lang="en-US" altLang="ja-JP" sz="2000" dirty="0"/>
                <a:t>--- future prospect using  K1.1 and HIHR new beam line at J-PARC</a:t>
              </a:r>
            </a:p>
            <a:p>
              <a:r>
                <a:rPr lang="en-US" altLang="ja-JP" sz="2000" dirty="0"/>
                <a:t>    Dec. 18,19, 2021</a:t>
              </a:r>
            </a:p>
            <a:p>
              <a:r>
                <a:rPr kumimoji="1" lang="en-US" altLang="ja-JP" sz="2000" dirty="0"/>
                <a:t>   Chair: J. Hu (</a:t>
              </a:r>
              <a:r>
                <a:rPr kumimoji="1" lang="en-US" altLang="ja-JP" sz="2000" dirty="0" err="1"/>
                <a:t>Nankai</a:t>
              </a:r>
              <a:r>
                <a:rPr kumimoji="1" lang="en-US" altLang="ja-JP" sz="2000" dirty="0"/>
                <a:t>, China), E. Hiyama(Tohoku/RIKEN)</a:t>
              </a:r>
            </a:p>
          </p:txBody>
        </p:sp>
        <p:sp>
          <p:nvSpPr>
            <p:cNvPr id="18" name="テキスト ボックス 17"/>
            <p:cNvSpPr txBox="1"/>
            <p:nvPr/>
          </p:nvSpPr>
          <p:spPr>
            <a:xfrm>
              <a:off x="323528" y="3284984"/>
              <a:ext cx="7727757" cy="1015663"/>
            </a:xfrm>
            <a:prstGeom prst="rect">
              <a:avLst/>
            </a:prstGeom>
            <a:noFill/>
          </p:spPr>
          <p:txBody>
            <a:bodyPr wrap="none" rtlCol="0">
              <a:spAutoFit/>
            </a:bodyPr>
            <a:lstStyle/>
            <a:p>
              <a:r>
                <a:rPr kumimoji="1" lang="en-US" altLang="ja-JP" sz="2000" dirty="0"/>
                <a:t>To encourage  PhD students:</a:t>
              </a:r>
            </a:p>
            <a:p>
              <a:r>
                <a:rPr lang="ja-JP" altLang="en-US" sz="2000" dirty="0"/>
                <a:t>・</a:t>
              </a:r>
              <a:r>
                <a:rPr lang="en-US" altLang="ja-JP" sz="2000" dirty="0"/>
                <a:t>Domestic workshop on Strangeness nuclear physics</a:t>
              </a:r>
            </a:p>
            <a:p>
              <a:r>
                <a:rPr lang="en-US" altLang="ja-JP" sz="2000" dirty="0"/>
                <a:t>Sep. 21-23, 2021 : Hybrid-style(</a:t>
              </a:r>
              <a:r>
                <a:rPr lang="en-US" altLang="ja-JP" sz="2000" dirty="0" err="1"/>
                <a:t>Online+onsite</a:t>
              </a:r>
              <a:r>
                <a:rPr lang="en-US" altLang="ja-JP" sz="2000" dirty="0"/>
                <a:t>) at </a:t>
              </a:r>
              <a:r>
                <a:rPr lang="en-US" altLang="ja-JP" sz="2000" dirty="0" err="1"/>
                <a:t>Aobayama</a:t>
              </a:r>
              <a:r>
                <a:rPr lang="en-US" altLang="ja-JP" sz="2000" dirty="0"/>
                <a:t> science hall </a:t>
              </a:r>
              <a:endParaRPr kumimoji="1" lang="ja-JP" altLang="en-US" sz="2000" dirty="0"/>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0" y="3068960"/>
            <a:ext cx="8785225" cy="4716462"/>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rot="710724">
            <a:off x="6993830" y="4021336"/>
            <a:ext cx="503238" cy="360363"/>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rot="273374">
            <a:off x="599380" y="4680149"/>
            <a:ext cx="468313" cy="412750"/>
          </a:xfrm>
          <a:prstGeom prst="rect">
            <a:avLst/>
          </a:prstGeom>
          <a:noFill/>
          <a:ln w="9525">
            <a:noFill/>
            <a:miter lim="800000"/>
            <a:headEnd/>
            <a:tailEnd/>
          </a:ln>
        </p:spPr>
      </p:pic>
      <p:pic>
        <p:nvPicPr>
          <p:cNvPr id="68613" name="Picture 5"/>
          <p:cNvPicPr preferRelativeResize="0">
            <a:picLocks noChangeAspect="1" noChangeArrowheads="1"/>
          </p:cNvPicPr>
          <p:nvPr/>
        </p:nvPicPr>
        <p:blipFill>
          <a:blip r:embed="rId6" cstate="print"/>
          <a:srcRect/>
          <a:stretch>
            <a:fillRect/>
          </a:stretch>
        </p:blipFill>
        <p:spPr bwMode="auto">
          <a:xfrm rot="-984039">
            <a:off x="3653730" y="3591124"/>
            <a:ext cx="601663" cy="400050"/>
          </a:xfrm>
          <a:prstGeom prst="rect">
            <a:avLst/>
          </a:prstGeom>
          <a:noFill/>
          <a:ln w="9525">
            <a:noFill/>
            <a:miter lim="800000"/>
            <a:headEnd/>
            <a:tailEnd/>
          </a:ln>
        </p:spPr>
      </p:pic>
      <p:sp>
        <p:nvSpPr>
          <p:cNvPr id="68614" name="Rectangle 6"/>
          <p:cNvSpPr>
            <a:spLocks noChangeArrowheads="1"/>
          </p:cNvSpPr>
          <p:nvPr/>
        </p:nvSpPr>
        <p:spPr bwMode="auto">
          <a:xfrm rot="-969758">
            <a:off x="3653730" y="3591124"/>
            <a:ext cx="574675" cy="428625"/>
          </a:xfrm>
          <a:prstGeom prst="rect">
            <a:avLst/>
          </a:prstGeom>
          <a:noFill/>
          <a:ln w="9525">
            <a:solidFill>
              <a:schemeClr val="tx1"/>
            </a:solidFill>
            <a:miter lim="800000"/>
            <a:headEnd/>
            <a:tailEnd/>
          </a:ln>
        </p:spPr>
        <p:txBody>
          <a:bodyPr wrap="none" anchor="ctr"/>
          <a:lstStyle/>
          <a:p>
            <a:endParaRPr lang="ja-JP" altLang="ja-JP"/>
          </a:p>
        </p:txBody>
      </p:sp>
      <p:pic>
        <p:nvPicPr>
          <p:cNvPr id="68615" name="Picture 7"/>
          <p:cNvPicPr>
            <a:picLocks noChangeAspect="1" noChangeArrowheads="1"/>
          </p:cNvPicPr>
          <p:nvPr/>
        </p:nvPicPr>
        <p:blipFill>
          <a:blip r:embed="rId7" cstate="print"/>
          <a:srcRect/>
          <a:stretch>
            <a:fillRect/>
          </a:stretch>
        </p:blipFill>
        <p:spPr bwMode="auto">
          <a:xfrm rot="849806">
            <a:off x="3053655" y="4099124"/>
            <a:ext cx="576263" cy="376237"/>
          </a:xfrm>
          <a:prstGeom prst="rect">
            <a:avLst/>
          </a:prstGeom>
          <a:noFill/>
          <a:ln w="9525">
            <a:noFill/>
            <a:miter lim="800000"/>
            <a:headEnd/>
            <a:tailEnd/>
          </a:ln>
        </p:spPr>
      </p:pic>
      <p:pic>
        <p:nvPicPr>
          <p:cNvPr id="68616" name="Picture 8"/>
          <p:cNvPicPr preferRelativeResize="0">
            <a:picLocks noChangeAspect="1" noChangeArrowheads="1"/>
          </p:cNvPicPr>
          <p:nvPr/>
        </p:nvPicPr>
        <p:blipFill>
          <a:blip r:embed="rId8" cstate="print"/>
          <a:srcRect/>
          <a:stretch>
            <a:fillRect/>
          </a:stretch>
        </p:blipFill>
        <p:spPr bwMode="auto">
          <a:xfrm rot="1931833">
            <a:off x="1320105" y="3745111"/>
            <a:ext cx="576263" cy="346075"/>
          </a:xfrm>
          <a:prstGeom prst="rect">
            <a:avLst/>
          </a:prstGeom>
          <a:noFill/>
          <a:ln w="9525">
            <a:noFill/>
            <a:miter lim="800000"/>
            <a:headEnd/>
            <a:tailEnd/>
          </a:ln>
        </p:spPr>
      </p:pic>
      <p:pic>
        <p:nvPicPr>
          <p:cNvPr id="68617" name="Picture 9"/>
          <p:cNvPicPr>
            <a:picLocks noChangeAspect="1" noChangeArrowheads="1"/>
          </p:cNvPicPr>
          <p:nvPr/>
        </p:nvPicPr>
        <p:blipFill>
          <a:blip r:embed="rId9" cstate="print"/>
          <a:srcRect/>
          <a:stretch>
            <a:fillRect/>
          </a:stretch>
        </p:blipFill>
        <p:spPr bwMode="auto">
          <a:xfrm rot="-4464421">
            <a:off x="117574" y="3693518"/>
            <a:ext cx="579437" cy="381000"/>
          </a:xfrm>
          <a:prstGeom prst="rect">
            <a:avLst/>
          </a:prstGeom>
          <a:noFill/>
          <a:ln w="9525">
            <a:noFill/>
            <a:miter lim="800000"/>
            <a:headEnd/>
            <a:tailEnd/>
          </a:ln>
        </p:spPr>
      </p:pic>
      <p:pic>
        <p:nvPicPr>
          <p:cNvPr id="68618" name="Picture 10"/>
          <p:cNvPicPr>
            <a:picLocks noChangeAspect="1" noChangeArrowheads="1"/>
          </p:cNvPicPr>
          <p:nvPr/>
        </p:nvPicPr>
        <p:blipFill>
          <a:blip r:embed="rId10" cstate="print"/>
          <a:srcRect/>
          <a:stretch>
            <a:fillRect/>
          </a:stretch>
        </p:blipFill>
        <p:spPr bwMode="auto">
          <a:xfrm rot="1928611">
            <a:off x="1513780" y="3089474"/>
            <a:ext cx="625475" cy="417512"/>
          </a:xfrm>
          <a:prstGeom prst="rect">
            <a:avLst/>
          </a:prstGeom>
          <a:noFill/>
          <a:ln w="9525">
            <a:noFill/>
            <a:miter lim="800000"/>
            <a:headEnd/>
            <a:tailEnd/>
          </a:ln>
        </p:spPr>
      </p:pic>
      <p:pic>
        <p:nvPicPr>
          <p:cNvPr id="68619" name="Picture 11"/>
          <p:cNvPicPr>
            <a:picLocks noChangeAspect="1" noChangeArrowheads="1"/>
          </p:cNvPicPr>
          <p:nvPr/>
        </p:nvPicPr>
        <p:blipFill>
          <a:blip r:embed="rId11" cstate="print"/>
          <a:srcRect/>
          <a:stretch>
            <a:fillRect/>
          </a:stretch>
        </p:blipFill>
        <p:spPr bwMode="auto">
          <a:xfrm rot="-2326943">
            <a:off x="397768" y="3067249"/>
            <a:ext cx="528637" cy="357187"/>
          </a:xfrm>
          <a:prstGeom prst="rect">
            <a:avLst/>
          </a:prstGeom>
          <a:noFill/>
          <a:ln w="9525">
            <a:noFill/>
            <a:miter lim="800000"/>
            <a:headEnd/>
            <a:tailEnd/>
          </a:ln>
        </p:spPr>
      </p:pic>
      <p:pic>
        <p:nvPicPr>
          <p:cNvPr id="68621" name="Picture 13"/>
          <p:cNvPicPr>
            <a:picLocks noChangeAspect="1" noChangeArrowheads="1"/>
          </p:cNvPicPr>
          <p:nvPr/>
        </p:nvPicPr>
        <p:blipFill>
          <a:blip r:embed="rId12" cstate="print"/>
          <a:srcRect/>
          <a:stretch>
            <a:fillRect/>
          </a:stretch>
        </p:blipFill>
        <p:spPr bwMode="auto">
          <a:xfrm rot="1308084">
            <a:off x="4368105" y="4008636"/>
            <a:ext cx="609600" cy="442913"/>
          </a:xfrm>
          <a:prstGeom prst="rect">
            <a:avLst/>
          </a:prstGeom>
          <a:noFill/>
          <a:ln w="9525">
            <a:noFill/>
            <a:miter lim="800000"/>
            <a:headEnd/>
            <a:tailEnd/>
          </a:ln>
        </p:spPr>
      </p:pic>
      <p:sp>
        <p:nvSpPr>
          <p:cNvPr id="68622" name="Rectangle 14"/>
          <p:cNvSpPr>
            <a:spLocks noChangeArrowheads="1"/>
          </p:cNvSpPr>
          <p:nvPr/>
        </p:nvSpPr>
        <p:spPr bwMode="auto">
          <a:xfrm rot="1398585">
            <a:off x="4337943" y="3967361"/>
            <a:ext cx="649287" cy="463550"/>
          </a:xfrm>
          <a:prstGeom prst="rect">
            <a:avLst/>
          </a:prstGeom>
          <a:noFill/>
          <a:ln w="9525">
            <a:solidFill>
              <a:schemeClr val="tx1"/>
            </a:solidFill>
            <a:miter lim="800000"/>
            <a:headEnd/>
            <a:tailEnd/>
          </a:ln>
        </p:spPr>
        <p:txBody>
          <a:bodyPr wrap="none" anchor="ctr"/>
          <a:lstStyle/>
          <a:p>
            <a:endParaRPr lang="ja-JP" altLang="ja-JP"/>
          </a:p>
        </p:txBody>
      </p:sp>
      <p:sp>
        <p:nvSpPr>
          <p:cNvPr id="68623" name="Line 15"/>
          <p:cNvSpPr>
            <a:spLocks noChangeShapeType="1"/>
          </p:cNvSpPr>
          <p:nvPr/>
        </p:nvSpPr>
        <p:spPr bwMode="auto">
          <a:xfrm flipH="1">
            <a:off x="6893818" y="4021336"/>
            <a:ext cx="144462" cy="503238"/>
          </a:xfrm>
          <a:prstGeom prst="line">
            <a:avLst/>
          </a:prstGeom>
          <a:noFill/>
          <a:ln w="31750">
            <a:solidFill>
              <a:srgbClr val="993300"/>
            </a:solidFill>
            <a:round/>
            <a:headEnd/>
            <a:tailEnd/>
          </a:ln>
        </p:spPr>
        <p:txBody>
          <a:bodyPr/>
          <a:lstStyle/>
          <a:p>
            <a:endParaRPr lang="ja-JP" altLang="en-US"/>
          </a:p>
        </p:txBody>
      </p:sp>
      <p:sp>
        <p:nvSpPr>
          <p:cNvPr id="68624" name="Line 16"/>
          <p:cNvSpPr>
            <a:spLocks noChangeShapeType="1"/>
          </p:cNvSpPr>
          <p:nvPr/>
        </p:nvSpPr>
        <p:spPr bwMode="auto">
          <a:xfrm flipH="1">
            <a:off x="2945705" y="4029274"/>
            <a:ext cx="144463" cy="647700"/>
          </a:xfrm>
          <a:prstGeom prst="line">
            <a:avLst/>
          </a:prstGeom>
          <a:noFill/>
          <a:ln w="31750">
            <a:solidFill>
              <a:srgbClr val="993300"/>
            </a:solidFill>
            <a:round/>
            <a:headEnd/>
            <a:tailEnd/>
          </a:ln>
        </p:spPr>
        <p:txBody>
          <a:bodyPr/>
          <a:lstStyle/>
          <a:p>
            <a:endParaRPr lang="ja-JP" altLang="en-US"/>
          </a:p>
        </p:txBody>
      </p:sp>
      <p:sp>
        <p:nvSpPr>
          <p:cNvPr id="68626" name="Line 18"/>
          <p:cNvSpPr>
            <a:spLocks noChangeShapeType="1"/>
          </p:cNvSpPr>
          <p:nvPr/>
        </p:nvSpPr>
        <p:spPr bwMode="auto">
          <a:xfrm>
            <a:off x="361255" y="3283149"/>
            <a:ext cx="576263" cy="719137"/>
          </a:xfrm>
          <a:prstGeom prst="line">
            <a:avLst/>
          </a:prstGeom>
          <a:noFill/>
          <a:ln w="31750">
            <a:solidFill>
              <a:srgbClr val="993300"/>
            </a:solidFill>
            <a:round/>
            <a:headEnd/>
            <a:tailEnd/>
          </a:ln>
        </p:spPr>
        <p:txBody>
          <a:bodyPr/>
          <a:lstStyle/>
          <a:p>
            <a:endParaRPr lang="ja-JP" altLang="en-US"/>
          </a:p>
        </p:txBody>
      </p:sp>
      <p:sp>
        <p:nvSpPr>
          <p:cNvPr id="68627" name="Line 19"/>
          <p:cNvSpPr>
            <a:spLocks noChangeShapeType="1"/>
          </p:cNvSpPr>
          <p:nvPr/>
        </p:nvSpPr>
        <p:spPr bwMode="auto">
          <a:xfrm>
            <a:off x="3615630" y="3699074"/>
            <a:ext cx="215900" cy="790575"/>
          </a:xfrm>
          <a:prstGeom prst="line">
            <a:avLst/>
          </a:prstGeom>
          <a:noFill/>
          <a:ln w="31750">
            <a:solidFill>
              <a:srgbClr val="993300"/>
            </a:solidFill>
            <a:round/>
            <a:headEnd/>
            <a:tailEnd/>
          </a:ln>
        </p:spPr>
        <p:txBody>
          <a:bodyPr/>
          <a:lstStyle/>
          <a:p>
            <a:endParaRPr lang="ja-JP" altLang="en-US"/>
          </a:p>
        </p:txBody>
      </p:sp>
      <p:sp>
        <p:nvSpPr>
          <p:cNvPr id="68628" name="Line 20"/>
          <p:cNvSpPr>
            <a:spLocks noChangeShapeType="1"/>
          </p:cNvSpPr>
          <p:nvPr/>
        </p:nvSpPr>
        <p:spPr bwMode="auto">
          <a:xfrm flipH="1">
            <a:off x="1153418" y="3581599"/>
            <a:ext cx="360362" cy="576262"/>
          </a:xfrm>
          <a:prstGeom prst="line">
            <a:avLst/>
          </a:prstGeom>
          <a:noFill/>
          <a:ln w="31750">
            <a:solidFill>
              <a:srgbClr val="993300"/>
            </a:solidFill>
            <a:round/>
            <a:headEnd/>
            <a:tailEnd/>
          </a:ln>
        </p:spPr>
        <p:txBody>
          <a:bodyPr/>
          <a:lstStyle/>
          <a:p>
            <a:endParaRPr lang="ja-JP" altLang="en-US"/>
          </a:p>
        </p:txBody>
      </p:sp>
      <p:sp>
        <p:nvSpPr>
          <p:cNvPr id="68629" name="Line 21"/>
          <p:cNvSpPr>
            <a:spLocks noChangeShapeType="1"/>
          </p:cNvSpPr>
          <p:nvPr/>
        </p:nvSpPr>
        <p:spPr bwMode="auto">
          <a:xfrm flipH="1">
            <a:off x="1153418" y="2946599"/>
            <a:ext cx="503237" cy="1008062"/>
          </a:xfrm>
          <a:prstGeom prst="line">
            <a:avLst/>
          </a:prstGeom>
          <a:noFill/>
          <a:ln w="31750">
            <a:solidFill>
              <a:srgbClr val="993300"/>
            </a:solidFill>
            <a:round/>
            <a:headEnd/>
            <a:tailEnd/>
          </a:ln>
        </p:spPr>
        <p:txBody>
          <a:bodyPr/>
          <a:lstStyle/>
          <a:p>
            <a:endParaRPr lang="ja-JP" altLang="en-US"/>
          </a:p>
        </p:txBody>
      </p:sp>
      <p:sp>
        <p:nvSpPr>
          <p:cNvPr id="68630" name="Line 22"/>
          <p:cNvSpPr>
            <a:spLocks noChangeShapeType="1"/>
          </p:cNvSpPr>
          <p:nvPr/>
        </p:nvSpPr>
        <p:spPr bwMode="auto">
          <a:xfrm rot="19629832" flipH="1">
            <a:off x="815280" y="4392811"/>
            <a:ext cx="504825" cy="647700"/>
          </a:xfrm>
          <a:prstGeom prst="line">
            <a:avLst/>
          </a:prstGeom>
          <a:noFill/>
          <a:ln w="31750">
            <a:solidFill>
              <a:srgbClr val="993300"/>
            </a:solidFill>
            <a:round/>
            <a:headEnd/>
            <a:tailEnd/>
          </a:ln>
        </p:spPr>
        <p:txBody>
          <a:bodyPr/>
          <a:lstStyle/>
          <a:p>
            <a:endParaRPr lang="ja-JP" altLang="en-US"/>
          </a:p>
        </p:txBody>
      </p:sp>
      <p:sp>
        <p:nvSpPr>
          <p:cNvPr id="68631" name="Line 23"/>
          <p:cNvSpPr>
            <a:spLocks noChangeShapeType="1"/>
          </p:cNvSpPr>
          <p:nvPr/>
        </p:nvSpPr>
        <p:spPr bwMode="auto">
          <a:xfrm flipH="1">
            <a:off x="4137918" y="3905449"/>
            <a:ext cx="287337" cy="647700"/>
          </a:xfrm>
          <a:prstGeom prst="line">
            <a:avLst/>
          </a:prstGeom>
          <a:noFill/>
          <a:ln w="31750">
            <a:solidFill>
              <a:srgbClr val="993300"/>
            </a:solidFill>
            <a:round/>
            <a:headEnd/>
            <a:tailEnd/>
          </a:ln>
        </p:spPr>
        <p:txBody>
          <a:bodyPr/>
          <a:lstStyle/>
          <a:p>
            <a:endParaRPr lang="ja-JP" altLang="en-US"/>
          </a:p>
        </p:txBody>
      </p:sp>
      <p:sp>
        <p:nvSpPr>
          <p:cNvPr id="68632" name="Line 24"/>
          <p:cNvSpPr>
            <a:spLocks noChangeShapeType="1"/>
          </p:cNvSpPr>
          <p:nvPr/>
        </p:nvSpPr>
        <p:spPr bwMode="auto">
          <a:xfrm flipH="1" flipV="1">
            <a:off x="145355" y="4097536"/>
            <a:ext cx="647700" cy="144463"/>
          </a:xfrm>
          <a:prstGeom prst="line">
            <a:avLst/>
          </a:prstGeom>
          <a:noFill/>
          <a:ln w="31750">
            <a:solidFill>
              <a:srgbClr val="993300"/>
            </a:solidFill>
            <a:round/>
            <a:headEnd/>
            <a:tailEnd/>
          </a:ln>
        </p:spPr>
        <p:txBody>
          <a:bodyPr/>
          <a:lstStyle/>
          <a:p>
            <a:endParaRPr lang="ja-JP" altLang="en-US"/>
          </a:p>
        </p:txBody>
      </p:sp>
      <p:sp>
        <p:nvSpPr>
          <p:cNvPr id="68633" name="Rectangle 25"/>
          <p:cNvSpPr>
            <a:spLocks noChangeArrowheads="1"/>
          </p:cNvSpPr>
          <p:nvPr/>
        </p:nvSpPr>
        <p:spPr bwMode="auto">
          <a:xfrm>
            <a:off x="-178495" y="3797499"/>
            <a:ext cx="144463" cy="215900"/>
          </a:xfrm>
          <a:prstGeom prst="rect">
            <a:avLst/>
          </a:prstGeom>
          <a:solidFill>
            <a:schemeClr val="bg1"/>
          </a:solidFill>
          <a:ln w="9525">
            <a:noFill/>
            <a:miter lim="800000"/>
            <a:headEnd/>
            <a:tailEnd/>
          </a:ln>
        </p:spPr>
        <p:txBody>
          <a:bodyPr wrap="none" anchor="ctr"/>
          <a:lstStyle/>
          <a:p>
            <a:endParaRPr lang="ja-JP" altLang="ja-JP"/>
          </a:p>
        </p:txBody>
      </p:sp>
      <p:sp>
        <p:nvSpPr>
          <p:cNvPr id="68634" name="Line 26"/>
          <p:cNvSpPr>
            <a:spLocks noChangeShapeType="1"/>
          </p:cNvSpPr>
          <p:nvPr/>
        </p:nvSpPr>
        <p:spPr bwMode="auto">
          <a:xfrm>
            <a:off x="1513780" y="3618111"/>
            <a:ext cx="431800" cy="250825"/>
          </a:xfrm>
          <a:prstGeom prst="line">
            <a:avLst/>
          </a:prstGeom>
          <a:noFill/>
          <a:ln w="9525">
            <a:solidFill>
              <a:schemeClr val="tx1"/>
            </a:solidFill>
            <a:round/>
            <a:headEnd/>
            <a:tailEnd/>
          </a:ln>
        </p:spPr>
        <p:txBody>
          <a:bodyPr/>
          <a:lstStyle/>
          <a:p>
            <a:endParaRPr lang="ja-JP" altLang="en-US"/>
          </a:p>
        </p:txBody>
      </p:sp>
      <p:sp>
        <p:nvSpPr>
          <p:cNvPr id="68635" name="Line 27"/>
          <p:cNvSpPr>
            <a:spLocks noChangeShapeType="1"/>
          </p:cNvSpPr>
          <p:nvPr/>
        </p:nvSpPr>
        <p:spPr bwMode="auto">
          <a:xfrm flipH="1">
            <a:off x="1729680" y="3868936"/>
            <a:ext cx="217488" cy="360363"/>
          </a:xfrm>
          <a:prstGeom prst="line">
            <a:avLst/>
          </a:prstGeom>
          <a:noFill/>
          <a:ln w="9525">
            <a:solidFill>
              <a:schemeClr val="tx1"/>
            </a:solidFill>
            <a:round/>
            <a:headEnd/>
            <a:tailEnd/>
          </a:ln>
        </p:spPr>
        <p:txBody>
          <a:bodyPr/>
          <a:lstStyle/>
          <a:p>
            <a:endParaRPr lang="ja-JP" altLang="en-US"/>
          </a:p>
        </p:txBody>
      </p:sp>
      <p:sp>
        <p:nvSpPr>
          <p:cNvPr id="68636" name="Line 28"/>
          <p:cNvSpPr>
            <a:spLocks noChangeShapeType="1"/>
          </p:cNvSpPr>
          <p:nvPr/>
        </p:nvSpPr>
        <p:spPr bwMode="auto">
          <a:xfrm rot="-1961099">
            <a:off x="670818" y="4969074"/>
            <a:ext cx="252412" cy="179387"/>
          </a:xfrm>
          <a:prstGeom prst="line">
            <a:avLst/>
          </a:prstGeom>
          <a:noFill/>
          <a:ln w="9525">
            <a:solidFill>
              <a:schemeClr val="tx1"/>
            </a:solidFill>
            <a:round/>
            <a:headEnd/>
            <a:tailEnd/>
          </a:ln>
        </p:spPr>
        <p:txBody>
          <a:bodyPr/>
          <a:lstStyle/>
          <a:p>
            <a:endParaRPr lang="ja-JP" altLang="en-US"/>
          </a:p>
        </p:txBody>
      </p:sp>
      <p:sp>
        <p:nvSpPr>
          <p:cNvPr id="68637" name="Line 30"/>
          <p:cNvSpPr>
            <a:spLocks noChangeShapeType="1"/>
          </p:cNvSpPr>
          <p:nvPr/>
        </p:nvSpPr>
        <p:spPr bwMode="auto">
          <a:xfrm flipH="1">
            <a:off x="505718" y="3665736"/>
            <a:ext cx="144462" cy="504825"/>
          </a:xfrm>
          <a:prstGeom prst="line">
            <a:avLst/>
          </a:prstGeom>
          <a:noFill/>
          <a:ln w="9525">
            <a:solidFill>
              <a:schemeClr val="tx1"/>
            </a:solidFill>
            <a:round/>
            <a:headEnd/>
            <a:tailEnd/>
          </a:ln>
        </p:spPr>
        <p:txBody>
          <a:bodyPr/>
          <a:lstStyle/>
          <a:p>
            <a:endParaRPr lang="ja-JP" altLang="en-US"/>
          </a:p>
        </p:txBody>
      </p:sp>
      <p:sp>
        <p:nvSpPr>
          <p:cNvPr id="68638" name="Line 31"/>
          <p:cNvSpPr>
            <a:spLocks noChangeShapeType="1"/>
          </p:cNvSpPr>
          <p:nvPr/>
        </p:nvSpPr>
        <p:spPr bwMode="auto">
          <a:xfrm flipH="1">
            <a:off x="145355" y="3594299"/>
            <a:ext cx="165100" cy="503237"/>
          </a:xfrm>
          <a:prstGeom prst="line">
            <a:avLst/>
          </a:prstGeom>
          <a:noFill/>
          <a:ln w="9525">
            <a:solidFill>
              <a:schemeClr val="tx1"/>
            </a:solidFill>
            <a:round/>
            <a:headEnd/>
            <a:tailEnd/>
          </a:ln>
        </p:spPr>
        <p:txBody>
          <a:bodyPr/>
          <a:lstStyle/>
          <a:p>
            <a:endParaRPr lang="ja-JP" altLang="en-US"/>
          </a:p>
        </p:txBody>
      </p:sp>
      <p:sp>
        <p:nvSpPr>
          <p:cNvPr id="68639" name="Line 32"/>
          <p:cNvSpPr>
            <a:spLocks noChangeShapeType="1"/>
          </p:cNvSpPr>
          <p:nvPr/>
        </p:nvSpPr>
        <p:spPr bwMode="auto">
          <a:xfrm rot="-1961099">
            <a:off x="670818" y="4608711"/>
            <a:ext cx="252412" cy="179388"/>
          </a:xfrm>
          <a:prstGeom prst="line">
            <a:avLst/>
          </a:prstGeom>
          <a:noFill/>
          <a:ln w="9525">
            <a:solidFill>
              <a:schemeClr val="tx1"/>
            </a:solidFill>
            <a:round/>
            <a:headEnd/>
            <a:tailEnd/>
          </a:ln>
        </p:spPr>
        <p:txBody>
          <a:bodyPr/>
          <a:lstStyle/>
          <a:p>
            <a:endParaRPr lang="ja-JP" altLang="en-US"/>
          </a:p>
        </p:txBody>
      </p:sp>
      <p:sp>
        <p:nvSpPr>
          <p:cNvPr id="68640" name="テキスト ボックス 3"/>
          <p:cNvSpPr txBox="1">
            <a:spLocks noChangeArrowheads="1"/>
          </p:cNvSpPr>
          <p:nvPr/>
        </p:nvSpPr>
        <p:spPr bwMode="auto">
          <a:xfrm>
            <a:off x="5458376" y="476672"/>
            <a:ext cx="3685624" cy="523220"/>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Korea:</a:t>
            </a:r>
            <a:r>
              <a:rPr lang="en-US" altLang="ja-JP" sz="1400" b="1" dirty="0">
                <a:latin typeface="ＭＳ ゴシック" pitchFamily="49" charset="-128"/>
                <a:ea typeface="ＭＳ ゴシック" pitchFamily="49" charset="-128"/>
              </a:rPr>
              <a:t> H-C. Kim(</a:t>
            </a:r>
            <a:r>
              <a:rPr lang="en-US" altLang="ja-JP" sz="1400" b="1" dirty="0" err="1">
                <a:latin typeface="ＭＳ ゴシック" pitchFamily="49" charset="-128"/>
                <a:ea typeface="ＭＳ ゴシック" pitchFamily="49" charset="-128"/>
              </a:rPr>
              <a:t>Inha</a:t>
            </a:r>
            <a:r>
              <a:rPr lang="en-US" altLang="ja-JP" sz="1400" b="1" dirty="0">
                <a:latin typeface="ＭＳ ゴシック" pitchFamily="49" charset="-128"/>
                <a:ea typeface="ＭＳ ゴシック" pitchFamily="49" charset="-128"/>
              </a:rPr>
              <a:t>), Y. Oh(</a:t>
            </a:r>
            <a:r>
              <a:rPr lang="en-US" altLang="ja-JP" sz="1400" b="1" dirty="0" err="1">
                <a:latin typeface="ＭＳ ゴシック" pitchFamily="49" charset="-128"/>
                <a:ea typeface="ＭＳ ゴシック" pitchFamily="49" charset="-128"/>
              </a:rPr>
              <a:t>Kyunpook</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M.Choeun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Soongsil</a:t>
            </a:r>
            <a:r>
              <a:rPr lang="en-US" altLang="ja-JP" sz="1400" b="1" dirty="0">
                <a:latin typeface="ＭＳ ゴシック" pitchFamily="49" charset="-128"/>
                <a:ea typeface="ＭＳ ゴシック" pitchFamily="49" charset="-128"/>
              </a:rPr>
              <a:t>),C. Ho(</a:t>
            </a:r>
            <a:r>
              <a:rPr lang="en-US" altLang="ja-JP" sz="1400" b="1" dirty="0" err="1">
                <a:latin typeface="ＭＳ ゴシック" pitchFamily="49" charset="-128"/>
                <a:ea typeface="ＭＳ ゴシック" pitchFamily="49" charset="-128"/>
              </a:rPr>
              <a:t>Daegu</a:t>
            </a:r>
            <a:r>
              <a:rPr lang="en-US" altLang="ja-JP" sz="1400" b="1" dirty="0">
                <a:latin typeface="ＭＳ ゴシック" pitchFamily="49" charset="-128"/>
                <a:ea typeface="ＭＳ ゴシック" pitchFamily="49" charset="-128"/>
              </a:rPr>
              <a:t>) </a:t>
            </a:r>
          </a:p>
        </p:txBody>
      </p:sp>
      <p:sp>
        <p:nvSpPr>
          <p:cNvPr id="68641" name="テキスト ボックス 4"/>
          <p:cNvSpPr txBox="1">
            <a:spLocks noChangeArrowheads="1"/>
          </p:cNvSpPr>
          <p:nvPr/>
        </p:nvSpPr>
        <p:spPr bwMode="auto">
          <a:xfrm>
            <a:off x="3563888" y="2420888"/>
            <a:ext cx="2967479"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Netherland:</a:t>
            </a:r>
            <a:r>
              <a:rPr lang="en-US" altLang="ja-JP" sz="1400" b="1" dirty="0" err="1">
                <a:latin typeface="ＭＳ ゴシック" pitchFamily="49" charset="-128"/>
                <a:ea typeface="ＭＳ ゴシック" pitchFamily="49" charset="-128"/>
              </a:rPr>
              <a:t>Th</a:t>
            </a:r>
            <a:r>
              <a:rPr lang="en-US" altLang="ja-JP" sz="1400" b="1" dirty="0">
                <a:latin typeface="ＭＳ ゴシック" pitchFamily="49" charset="-128"/>
                <a:ea typeface="ＭＳ ゴシック" pitchFamily="49" charset="-128"/>
              </a:rPr>
              <a:t>. Rijken(Nijmegen)</a:t>
            </a:r>
          </a:p>
        </p:txBody>
      </p:sp>
      <p:sp>
        <p:nvSpPr>
          <p:cNvPr id="68642" name="テキスト ボックス 7"/>
          <p:cNvSpPr txBox="1">
            <a:spLocks noChangeArrowheads="1"/>
          </p:cNvSpPr>
          <p:nvPr/>
        </p:nvSpPr>
        <p:spPr bwMode="auto">
          <a:xfrm>
            <a:off x="0" y="1916832"/>
            <a:ext cx="3326552" cy="584775"/>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USA: </a:t>
            </a:r>
            <a:r>
              <a:rPr lang="en-US" altLang="ja-JP" sz="1400" b="1" dirty="0" err="1">
                <a:latin typeface="ＭＳ ゴシック" pitchFamily="49" charset="-128"/>
                <a:ea typeface="ＭＳ ゴシック" pitchFamily="49" charset="-128"/>
              </a:rPr>
              <a:t>B.F.Gibson</a:t>
            </a:r>
            <a:r>
              <a:rPr lang="en-US" altLang="ja-JP" sz="1400" b="1" dirty="0">
                <a:latin typeface="ＭＳ ゴシック" pitchFamily="49" charset="-128"/>
                <a:ea typeface="ＭＳ ゴシック" pitchFamily="49" charset="-128"/>
              </a:rPr>
              <a:t>(LANL), </a:t>
            </a:r>
            <a:r>
              <a:rPr lang="en-US" altLang="ja-JP" sz="1400" b="1" dirty="0" err="1">
                <a:latin typeface="ＭＳ ゴシック" pitchFamily="49" charset="-128"/>
                <a:ea typeface="ＭＳ ゴシック" pitchFamily="49" charset="-128"/>
              </a:rPr>
              <a:t>J.Stone</a:t>
            </a:r>
            <a:r>
              <a:rPr lang="en-US" altLang="ja-JP" sz="1400" b="1" dirty="0">
                <a:latin typeface="ＭＳ ゴシック" pitchFamily="49" charset="-128"/>
                <a:ea typeface="ＭＳ ゴシック" pitchFamily="49" charset="-128"/>
              </a:rPr>
              <a:t>(ONL)</a:t>
            </a:r>
          </a:p>
          <a:p>
            <a:r>
              <a:rPr lang="ja-JP" altLang="en-US" b="1" dirty="0">
                <a:latin typeface="ＭＳ ゴシック" pitchFamily="49" charset="-128"/>
                <a:ea typeface="ＭＳ ゴシック" pitchFamily="49" charset="-128"/>
              </a:rPr>
              <a:t>　　　　　　</a:t>
            </a:r>
            <a:endParaRPr lang="en-US" altLang="ja-JP" b="1" dirty="0">
              <a:latin typeface="ＭＳ ゴシック" pitchFamily="49" charset="-128"/>
              <a:ea typeface="ＭＳ ゴシック" pitchFamily="49" charset="-128"/>
            </a:endParaRPr>
          </a:p>
        </p:txBody>
      </p:sp>
      <p:sp>
        <p:nvSpPr>
          <p:cNvPr id="68643" name="テキスト ボックス 8"/>
          <p:cNvSpPr txBox="1">
            <a:spLocks noChangeArrowheads="1"/>
          </p:cNvSpPr>
          <p:nvPr/>
        </p:nvSpPr>
        <p:spPr bwMode="auto">
          <a:xfrm>
            <a:off x="6516216" y="2420888"/>
            <a:ext cx="2339102" cy="307777"/>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Czech</a:t>
            </a:r>
            <a:r>
              <a:rPr lang="en-US" altLang="ja-JP" sz="1400" b="1" dirty="0">
                <a:latin typeface="ＭＳ ゴシック" pitchFamily="49" charset="-128"/>
                <a:ea typeface="ＭＳ ゴシック" pitchFamily="49" charset="-128"/>
              </a:rPr>
              <a:t>: P.  </a:t>
            </a:r>
            <a:r>
              <a:rPr lang="en-US" altLang="ja-JP" sz="1400" b="1" dirty="0" err="1">
                <a:latin typeface="ＭＳ ゴシック" pitchFamily="49" charset="-128"/>
                <a:ea typeface="ＭＳ ゴシック" pitchFamily="49" charset="-128"/>
              </a:rPr>
              <a:t>Byzovsky</a:t>
            </a:r>
            <a:r>
              <a:rPr lang="en-US" altLang="ja-JP" sz="1400" b="1" dirty="0">
                <a:latin typeface="ＭＳ ゴシック" pitchFamily="49" charset="-128"/>
                <a:ea typeface="ＭＳ ゴシック" pitchFamily="49" charset="-128"/>
              </a:rPr>
              <a:t>(CAS)</a:t>
            </a:r>
          </a:p>
        </p:txBody>
      </p:sp>
      <p:sp>
        <p:nvSpPr>
          <p:cNvPr id="68644" name="テキスト ボックス 9"/>
          <p:cNvSpPr txBox="1">
            <a:spLocks noChangeArrowheads="1"/>
          </p:cNvSpPr>
          <p:nvPr/>
        </p:nvSpPr>
        <p:spPr bwMode="auto">
          <a:xfrm>
            <a:off x="0" y="2132856"/>
            <a:ext cx="4176464" cy="523220"/>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Italy</a:t>
            </a:r>
            <a:r>
              <a:rPr lang="en-US" altLang="ja-JP" sz="1400" b="1" dirty="0">
                <a:latin typeface="ＭＳ ゴシック" pitchFamily="49" charset="-128"/>
                <a:ea typeface="ＭＳ ゴシック" pitchFamily="49" charset="-128"/>
              </a:rPr>
              <a:t>: H-J. Schulze, </a:t>
            </a:r>
            <a:r>
              <a:rPr lang="en-US" altLang="ja-JP" sz="1400" b="1" dirty="0" err="1">
                <a:latin typeface="ＭＳ ゴシック" pitchFamily="49" charset="-128"/>
                <a:ea typeface="ＭＳ ゴシック" pitchFamily="49" charset="-128"/>
              </a:rPr>
              <a:t>I.Vidana</a:t>
            </a:r>
            <a:r>
              <a:rPr lang="en-US" altLang="ja-JP" sz="1400" b="1" dirty="0">
                <a:latin typeface="ＭＳ ゴシック" pitchFamily="49" charset="-128"/>
                <a:ea typeface="ＭＳ ゴシック" pitchFamily="49" charset="-128"/>
              </a:rPr>
              <a:t>(Catania)</a:t>
            </a:r>
          </a:p>
          <a:p>
            <a:r>
              <a:rPr lang="en-US" altLang="ja-JP" sz="1400" b="1" dirty="0">
                <a:latin typeface="ＭＳ ゴシック" pitchFamily="49" charset="-128"/>
                <a:ea typeface="ＭＳ ゴシック" pitchFamily="49" charset="-128"/>
              </a:rPr>
              <a:t>       C. </a:t>
            </a:r>
            <a:r>
              <a:rPr lang="en-US" altLang="ja-JP" sz="1400" b="1" dirty="0" err="1">
                <a:latin typeface="ＭＳ ゴシック" pitchFamily="49" charset="-128"/>
                <a:ea typeface="ＭＳ ゴシック" pitchFamily="49" charset="-128"/>
              </a:rPr>
              <a:t>Barbieri</a:t>
            </a:r>
            <a:r>
              <a:rPr lang="en-US" altLang="ja-JP" sz="1400" b="1" dirty="0">
                <a:latin typeface="ＭＳ ゴシック" pitchFamily="49" charset="-128"/>
                <a:ea typeface="ＭＳ ゴシック" pitchFamily="49" charset="-128"/>
              </a:rPr>
              <a:t>(Milano)</a:t>
            </a:r>
          </a:p>
        </p:txBody>
      </p:sp>
      <p:sp>
        <p:nvSpPr>
          <p:cNvPr id="68645" name="テキスト ボックス 3"/>
          <p:cNvSpPr txBox="1">
            <a:spLocks noChangeArrowheads="1"/>
          </p:cNvSpPr>
          <p:nvPr/>
        </p:nvSpPr>
        <p:spPr bwMode="auto">
          <a:xfrm>
            <a:off x="3995936" y="980728"/>
            <a:ext cx="6696744" cy="738664"/>
          </a:xfrm>
          <a:prstGeom prst="rect">
            <a:avLst/>
          </a:prstGeom>
          <a:noFill/>
          <a:ln w="9525">
            <a:noFill/>
            <a:miter lim="800000"/>
            <a:headEnd/>
            <a:tailEnd/>
          </a:ln>
        </p:spPr>
        <p:txBody>
          <a:bodyPr wrap="square">
            <a:spAutoFit/>
          </a:bodyPr>
          <a:lstStyle/>
          <a:p>
            <a:r>
              <a:rPr lang="en-US" altLang="ja-JP" sz="1400" b="1" dirty="0">
                <a:solidFill>
                  <a:srgbClr val="FF0000"/>
                </a:solidFill>
                <a:latin typeface="ＭＳ ゴシック" pitchFamily="49" charset="-128"/>
                <a:ea typeface="ＭＳ ゴシック" pitchFamily="49" charset="-128"/>
              </a:rPr>
              <a:t>China</a:t>
            </a:r>
            <a:r>
              <a:rPr lang="en-US" altLang="ja-JP" sz="1400" b="1" dirty="0">
                <a:latin typeface="ＭＳ ゴシック" pitchFamily="49" charset="-128"/>
                <a:ea typeface="ＭＳ ゴシック" pitchFamily="49" charset="-128"/>
              </a:rPr>
              <a:t>: S-G Zhou(CAS), L. </a:t>
            </a:r>
            <a:r>
              <a:rPr lang="en-US" altLang="ja-JP" sz="1400" b="1" dirty="0" err="1">
                <a:latin typeface="ＭＳ ゴシック" pitchFamily="49" charset="-128"/>
                <a:ea typeface="ＭＳ ゴシック" pitchFamily="49" charset="-128"/>
              </a:rPr>
              <a:t>Geng</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Beihang</a:t>
            </a:r>
            <a:r>
              <a:rPr lang="en-US" altLang="ja-JP" sz="1400" b="1" dirty="0">
                <a:latin typeface="ＭＳ ゴシック" pitchFamily="49" charset="-128"/>
                <a:ea typeface="ＭＳ ゴシック" pitchFamily="49" charset="-128"/>
              </a:rPr>
              <a:t>),X-</a:t>
            </a:r>
            <a:r>
              <a:rPr lang="en-US" altLang="ja-JP" sz="1400" b="1" dirty="0" err="1">
                <a:latin typeface="ＭＳ ゴシック" pitchFamily="49" charset="-128"/>
                <a:ea typeface="ＭＳ ゴシック" pitchFamily="49" charset="-128"/>
              </a:rPr>
              <a:t>R.Zhou</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Shaighai</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Q.Meng</a:t>
            </a:r>
            <a:r>
              <a:rPr lang="en-US" altLang="ja-JP" sz="1400" b="1" dirty="0">
                <a:latin typeface="ＭＳ ゴシック" pitchFamily="49" charset="-128"/>
                <a:ea typeface="ＭＳ ゴシック" pitchFamily="49" charset="-128"/>
              </a:rPr>
              <a:t>(Nanjing), J. Hu(</a:t>
            </a:r>
            <a:r>
              <a:rPr lang="en-US" altLang="ja-JP" sz="1400" b="1" dirty="0" err="1">
                <a:latin typeface="ＭＳ ゴシック" pitchFamily="49" charset="-128"/>
                <a:ea typeface="ＭＳ ゴシック" pitchFamily="49" charset="-128"/>
              </a:rPr>
              <a:t>Nankai</a:t>
            </a:r>
            <a:r>
              <a:rPr lang="en-US" altLang="ja-JP" sz="1400" b="1" dirty="0">
                <a:latin typeface="ＭＳ ゴシック" pitchFamily="49" charset="-128"/>
                <a:ea typeface="ＭＳ ゴシック" pitchFamily="49" charset="-128"/>
              </a:rPr>
              <a:t>), Y. Zhang(</a:t>
            </a:r>
            <a:r>
              <a:rPr lang="en-US" altLang="ja-JP" sz="1400" b="1" dirty="0" err="1">
                <a:latin typeface="ＭＳ ゴシック" pitchFamily="49" charset="-128"/>
                <a:ea typeface="ＭＳ ゴシック" pitchFamily="49" charset="-128"/>
              </a:rPr>
              <a:t>Tenjing</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a:t>
            </a:r>
            <a:r>
              <a:rPr lang="en-US" altLang="ja-JP" sz="1400" b="1" dirty="0" err="1">
                <a:latin typeface="ＭＳ ゴシック" pitchFamily="49" charset="-128"/>
                <a:ea typeface="ＭＳ ゴシック" pitchFamily="49" charset="-128"/>
              </a:rPr>
              <a:t>T.Sun</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Zhenzhou</a:t>
            </a:r>
            <a:r>
              <a:rPr lang="en-US" altLang="ja-JP" sz="1400" b="1" dirty="0">
                <a:latin typeface="ＭＳ ゴシック" pitchFamily="49" charset="-128"/>
                <a:ea typeface="ＭＳ ゴシック" pitchFamily="49" charset="-128"/>
              </a:rPr>
              <a:t>)</a:t>
            </a:r>
          </a:p>
        </p:txBody>
      </p:sp>
      <p:pic>
        <p:nvPicPr>
          <p:cNvPr id="68646" name="図 38"/>
          <p:cNvPicPr>
            <a:picLocks noChangeAspect="1"/>
          </p:cNvPicPr>
          <p:nvPr/>
        </p:nvPicPr>
        <p:blipFill>
          <a:blip r:embed="rId13" cstate="print"/>
          <a:srcRect/>
          <a:stretch>
            <a:fillRect/>
          </a:stretch>
        </p:blipFill>
        <p:spPr bwMode="auto">
          <a:xfrm rot="958926">
            <a:off x="8147943" y="5245299"/>
            <a:ext cx="701675" cy="406400"/>
          </a:xfrm>
          <a:prstGeom prst="rect">
            <a:avLst/>
          </a:prstGeom>
          <a:noFill/>
          <a:ln w="9525">
            <a:noFill/>
            <a:miter lim="800000"/>
            <a:headEnd/>
            <a:tailEnd/>
          </a:ln>
        </p:spPr>
      </p:pic>
      <p:sp>
        <p:nvSpPr>
          <p:cNvPr id="68647" name="Line 15"/>
          <p:cNvSpPr>
            <a:spLocks noChangeShapeType="1"/>
          </p:cNvSpPr>
          <p:nvPr/>
        </p:nvSpPr>
        <p:spPr bwMode="auto">
          <a:xfrm flipH="1">
            <a:off x="8136830" y="5229424"/>
            <a:ext cx="144463" cy="503237"/>
          </a:xfrm>
          <a:prstGeom prst="line">
            <a:avLst/>
          </a:prstGeom>
          <a:noFill/>
          <a:ln w="31750">
            <a:solidFill>
              <a:srgbClr val="993300"/>
            </a:solidFill>
            <a:round/>
            <a:headEnd/>
            <a:tailEnd/>
          </a:ln>
        </p:spPr>
        <p:txBody>
          <a:bodyPr/>
          <a:lstStyle/>
          <a:p>
            <a:endParaRPr lang="ja-JP" altLang="en-US"/>
          </a:p>
        </p:txBody>
      </p:sp>
      <p:sp>
        <p:nvSpPr>
          <p:cNvPr id="68649" name="テキスト ボックス 8"/>
          <p:cNvSpPr txBox="1">
            <a:spLocks noChangeArrowheads="1"/>
          </p:cNvSpPr>
          <p:nvPr/>
        </p:nvSpPr>
        <p:spPr bwMode="auto">
          <a:xfrm>
            <a:off x="0" y="2564904"/>
            <a:ext cx="2967479" cy="800219"/>
          </a:xfrm>
          <a:prstGeom prst="rect">
            <a:avLst/>
          </a:prstGeom>
          <a:noFill/>
          <a:ln w="9525">
            <a:noFill/>
            <a:miter lim="800000"/>
            <a:headEnd/>
            <a:tailEnd/>
          </a:ln>
        </p:spPr>
        <p:txBody>
          <a:bodyPr wrap="none">
            <a:spAutoFit/>
          </a:bodyPr>
          <a:lstStyle/>
          <a:p>
            <a:r>
              <a:rPr lang="en-US" altLang="ja-JP" sz="1400" b="1" dirty="0">
                <a:solidFill>
                  <a:srgbClr val="FF0000"/>
                </a:solidFill>
                <a:latin typeface="ＭＳ ゴシック" pitchFamily="49" charset="-128"/>
                <a:ea typeface="ＭＳ ゴシック" pitchFamily="49" charset="-128"/>
              </a:rPr>
              <a:t>France: </a:t>
            </a:r>
            <a:r>
              <a:rPr lang="en-US" altLang="ja-JP" sz="1400" b="1" dirty="0" err="1">
                <a:latin typeface="ＭＳ ゴシック" pitchFamily="49" charset="-128"/>
                <a:ea typeface="ＭＳ ゴシック" pitchFamily="49" charset="-128"/>
              </a:rPr>
              <a:t>J.Carbonell</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Saclay</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R. Lazauskas(Strasburg)</a:t>
            </a:r>
          </a:p>
          <a:p>
            <a:r>
              <a:rPr lang="en-US" altLang="ja-JP" b="1" dirty="0">
                <a:latin typeface="ＭＳ ゴシック" pitchFamily="49" charset="-128"/>
                <a:ea typeface="ＭＳ ゴシック" pitchFamily="49" charset="-128"/>
              </a:rPr>
              <a:t> </a:t>
            </a:r>
          </a:p>
        </p:txBody>
      </p:sp>
      <p:pic>
        <p:nvPicPr>
          <p:cNvPr id="68650" name="Picture 44"/>
          <p:cNvPicPr>
            <a:picLocks noChangeAspect="1" noChangeArrowheads="1"/>
          </p:cNvPicPr>
          <p:nvPr/>
        </p:nvPicPr>
        <p:blipFill>
          <a:blip r:embed="rId14" cstate="print"/>
          <a:srcRect/>
          <a:stretch>
            <a:fillRect/>
          </a:stretch>
        </p:blipFill>
        <p:spPr bwMode="auto">
          <a:xfrm rot="-8644062">
            <a:off x="2412305" y="5631061"/>
            <a:ext cx="576263" cy="388938"/>
          </a:xfrm>
          <a:prstGeom prst="rect">
            <a:avLst/>
          </a:prstGeom>
          <a:noFill/>
          <a:ln w="9525">
            <a:noFill/>
            <a:miter lim="800000"/>
            <a:headEnd/>
            <a:tailEnd/>
          </a:ln>
        </p:spPr>
      </p:pic>
      <p:sp>
        <p:nvSpPr>
          <p:cNvPr id="68651" name="Line 45"/>
          <p:cNvSpPr>
            <a:spLocks noChangeShapeType="1"/>
          </p:cNvSpPr>
          <p:nvPr/>
        </p:nvSpPr>
        <p:spPr bwMode="auto">
          <a:xfrm>
            <a:off x="2574230" y="5535811"/>
            <a:ext cx="431800" cy="287338"/>
          </a:xfrm>
          <a:prstGeom prst="line">
            <a:avLst/>
          </a:prstGeom>
          <a:noFill/>
          <a:ln w="9525">
            <a:solidFill>
              <a:schemeClr val="tx1"/>
            </a:solidFill>
            <a:round/>
            <a:headEnd/>
            <a:tailEnd/>
          </a:ln>
        </p:spPr>
        <p:txBody>
          <a:bodyPr/>
          <a:lstStyle/>
          <a:p>
            <a:endParaRPr lang="ja-JP" altLang="en-US"/>
          </a:p>
        </p:txBody>
      </p:sp>
      <p:sp>
        <p:nvSpPr>
          <p:cNvPr id="68652" name="Line 46"/>
          <p:cNvSpPr>
            <a:spLocks noChangeShapeType="1"/>
          </p:cNvSpPr>
          <p:nvPr/>
        </p:nvSpPr>
        <p:spPr bwMode="auto">
          <a:xfrm flipH="1">
            <a:off x="2358330" y="5535811"/>
            <a:ext cx="215900" cy="287338"/>
          </a:xfrm>
          <a:prstGeom prst="line">
            <a:avLst/>
          </a:prstGeom>
          <a:noFill/>
          <a:ln w="9525">
            <a:solidFill>
              <a:schemeClr val="tx1"/>
            </a:solidFill>
            <a:round/>
            <a:headEnd/>
            <a:tailEnd/>
          </a:ln>
        </p:spPr>
        <p:txBody>
          <a:bodyPr/>
          <a:lstStyle/>
          <a:p>
            <a:endParaRPr lang="ja-JP" altLang="en-US"/>
          </a:p>
        </p:txBody>
      </p:sp>
      <p:sp>
        <p:nvSpPr>
          <p:cNvPr id="68653" name="Line 22"/>
          <p:cNvSpPr>
            <a:spLocks noChangeShapeType="1"/>
          </p:cNvSpPr>
          <p:nvPr/>
        </p:nvSpPr>
        <p:spPr bwMode="auto">
          <a:xfrm rot="19629832" flipH="1">
            <a:off x="2659955" y="5799336"/>
            <a:ext cx="633413" cy="257175"/>
          </a:xfrm>
          <a:prstGeom prst="line">
            <a:avLst/>
          </a:prstGeom>
          <a:noFill/>
          <a:ln w="31750">
            <a:solidFill>
              <a:srgbClr val="993300"/>
            </a:solidFill>
            <a:round/>
            <a:headEnd/>
            <a:tailEnd/>
          </a:ln>
        </p:spPr>
        <p:txBody>
          <a:bodyPr/>
          <a:lstStyle/>
          <a:p>
            <a:endParaRPr lang="ja-JP" altLang="en-US"/>
          </a:p>
        </p:txBody>
      </p:sp>
      <p:sp>
        <p:nvSpPr>
          <p:cNvPr id="68655" name="Line 22"/>
          <p:cNvSpPr>
            <a:spLocks noChangeShapeType="1"/>
          </p:cNvSpPr>
          <p:nvPr/>
        </p:nvSpPr>
        <p:spPr bwMode="auto">
          <a:xfrm rot="19629832" flipH="1">
            <a:off x="1206758" y="6196446"/>
            <a:ext cx="730250" cy="285750"/>
          </a:xfrm>
          <a:prstGeom prst="line">
            <a:avLst/>
          </a:prstGeom>
          <a:noFill/>
          <a:ln w="31750">
            <a:solidFill>
              <a:srgbClr val="993300"/>
            </a:solidFill>
            <a:round/>
            <a:headEnd/>
            <a:tailEnd/>
          </a:ln>
        </p:spPr>
        <p:txBody>
          <a:bodyPr/>
          <a:lstStyle/>
          <a:p>
            <a:endParaRPr lang="ja-JP" altLang="en-US"/>
          </a:p>
        </p:txBody>
      </p:sp>
      <p:sp>
        <p:nvSpPr>
          <p:cNvPr id="68656" name="Rectangle 50"/>
          <p:cNvSpPr>
            <a:spLocks noChangeArrowheads="1"/>
          </p:cNvSpPr>
          <p:nvPr/>
        </p:nvSpPr>
        <p:spPr bwMode="auto">
          <a:xfrm>
            <a:off x="4572000" y="2132856"/>
            <a:ext cx="4314001" cy="307777"/>
          </a:xfrm>
          <a:prstGeom prst="rect">
            <a:avLst/>
          </a:prstGeom>
          <a:noFill/>
          <a:ln w="9525">
            <a:noFill/>
            <a:miter lim="800000"/>
            <a:headEnd/>
            <a:tailEnd/>
          </a:ln>
        </p:spPr>
        <p:txBody>
          <a:bodyPr wrap="none">
            <a:spAutoFit/>
          </a:bodyPr>
          <a:lstStyle/>
          <a:p>
            <a:r>
              <a:rPr lang="en-US" altLang="ja-JP" sz="1400" b="1" dirty="0" err="1">
                <a:solidFill>
                  <a:srgbClr val="FF0000"/>
                </a:solidFill>
                <a:latin typeface="ＭＳ ゴシック" pitchFamily="49" charset="-128"/>
                <a:ea typeface="ＭＳ ゴシック" pitchFamily="49" charset="-128"/>
              </a:rPr>
              <a:t>Germany:</a:t>
            </a:r>
            <a:r>
              <a:rPr lang="en-US" altLang="ja-JP" sz="1400" b="1" dirty="0" err="1">
                <a:latin typeface="ＭＳ ゴシック" pitchFamily="49" charset="-128"/>
                <a:ea typeface="ＭＳ ゴシック" pitchFamily="49" charset="-128"/>
              </a:rPr>
              <a:t>W</a:t>
            </a:r>
            <a:r>
              <a:rPr lang="en-US" altLang="ja-JP" sz="1400" b="1" dirty="0">
                <a:latin typeface="ＭＳ ゴシック" pitchFamily="49" charset="-128"/>
                <a:ea typeface="ＭＳ ゴシック" pitchFamily="49" charset="-128"/>
              </a:rPr>
              <a:t>. Weise (TUM), </a:t>
            </a:r>
            <a:r>
              <a:rPr lang="en-US" altLang="ja-JP" sz="1400" b="1" dirty="0" err="1">
                <a:latin typeface="ＭＳ ゴシック" pitchFamily="49" charset="-128"/>
                <a:ea typeface="ＭＳ ゴシック" pitchFamily="49" charset="-128"/>
              </a:rPr>
              <a:t>J.Haidenbauer</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Juelich</a:t>
            </a:r>
            <a:r>
              <a:rPr lang="en-US" altLang="ja-JP" sz="1400" b="1" dirty="0">
                <a:latin typeface="ＭＳ ゴシック" pitchFamily="49" charset="-128"/>
                <a:ea typeface="ＭＳ ゴシック" pitchFamily="49" charset="-128"/>
              </a:rPr>
              <a:t>)</a:t>
            </a:r>
          </a:p>
        </p:txBody>
      </p:sp>
      <p:sp>
        <p:nvSpPr>
          <p:cNvPr id="68658" name="Rectangle 52"/>
          <p:cNvSpPr>
            <a:spLocks noChangeArrowheads="1"/>
          </p:cNvSpPr>
          <p:nvPr/>
        </p:nvSpPr>
        <p:spPr bwMode="auto">
          <a:xfrm>
            <a:off x="5868144" y="1844824"/>
            <a:ext cx="2614627" cy="307777"/>
          </a:xfrm>
          <a:prstGeom prst="rect">
            <a:avLst/>
          </a:prstGeom>
          <a:noFill/>
          <a:ln w="9525">
            <a:noFill/>
            <a:miter lim="800000"/>
            <a:headEnd/>
            <a:tailEnd/>
          </a:ln>
        </p:spPr>
        <p:txBody>
          <a:bodyPr wrap="none">
            <a:spAutoFit/>
          </a:bodyPr>
          <a:lstStyle/>
          <a:p>
            <a:r>
              <a:rPr lang="en-US" altLang="ja-JP" sz="1400" b="1" dirty="0" err="1">
                <a:solidFill>
                  <a:srgbClr val="FF0000"/>
                </a:solidFill>
                <a:ea typeface="ＭＳ ゴシック" pitchFamily="49" charset="-128"/>
              </a:rPr>
              <a:t>Indonessia</a:t>
            </a:r>
            <a:r>
              <a:rPr lang="ja-JP" altLang="en-US" sz="1400" b="1" dirty="0">
                <a:ea typeface="ＭＳ ゴシック" pitchFamily="49" charset="-128"/>
              </a:rPr>
              <a:t>：</a:t>
            </a:r>
            <a:r>
              <a:rPr lang="en-US" altLang="ja-JP" sz="1400" dirty="0"/>
              <a:t>T. Mart (</a:t>
            </a:r>
            <a:r>
              <a:rPr lang="en-US" altLang="ja-JP" sz="1400" dirty="0" err="1"/>
              <a:t>Indonessia</a:t>
            </a:r>
            <a:r>
              <a:rPr lang="en-US" altLang="ja-JP" sz="1400" dirty="0"/>
              <a:t>)</a:t>
            </a:r>
          </a:p>
        </p:txBody>
      </p:sp>
      <p:sp>
        <p:nvSpPr>
          <p:cNvPr id="54" name="テキスト ボックス 53"/>
          <p:cNvSpPr txBox="1"/>
          <p:nvPr/>
        </p:nvSpPr>
        <p:spPr>
          <a:xfrm>
            <a:off x="0" y="0"/>
            <a:ext cx="3483069" cy="369332"/>
          </a:xfrm>
          <a:prstGeom prst="rect">
            <a:avLst/>
          </a:prstGeom>
          <a:solidFill>
            <a:srgbClr val="92D050"/>
          </a:solidFill>
        </p:spPr>
        <p:txBody>
          <a:bodyPr wrap="none" rtlCol="0">
            <a:spAutoFit/>
          </a:bodyPr>
          <a:lstStyle/>
          <a:p>
            <a:r>
              <a:rPr lang="en-US" altLang="ja-JP" dirty="0"/>
              <a:t>International network is important.</a:t>
            </a:r>
            <a:endParaRPr kumimoji="1" lang="ja-JP" altLang="en-US" dirty="0"/>
          </a:p>
        </p:txBody>
      </p:sp>
      <p:sp>
        <p:nvSpPr>
          <p:cNvPr id="55" name="テキスト ボックス 54"/>
          <p:cNvSpPr txBox="1"/>
          <p:nvPr/>
        </p:nvSpPr>
        <p:spPr>
          <a:xfrm>
            <a:off x="3851920" y="0"/>
            <a:ext cx="1763047" cy="369332"/>
          </a:xfrm>
          <a:prstGeom prst="rect">
            <a:avLst/>
          </a:prstGeom>
          <a:noFill/>
        </p:spPr>
        <p:txBody>
          <a:bodyPr wrap="none" rtlCol="0">
            <a:spAutoFit/>
          </a:bodyPr>
          <a:lstStyle/>
          <a:p>
            <a:r>
              <a:rPr kumimoji="1" lang="en-US" altLang="ja-JP" dirty="0"/>
              <a:t>My collaborators</a:t>
            </a:r>
            <a:endParaRPr kumimoji="1" lang="ja-JP" altLang="en-US" dirty="0"/>
          </a:p>
        </p:txBody>
      </p:sp>
      <p:sp>
        <p:nvSpPr>
          <p:cNvPr id="56" name="テキスト ボックス 55"/>
          <p:cNvSpPr txBox="1"/>
          <p:nvPr/>
        </p:nvSpPr>
        <p:spPr>
          <a:xfrm>
            <a:off x="5796136" y="260648"/>
            <a:ext cx="2579552" cy="307777"/>
          </a:xfrm>
          <a:prstGeom prst="rect">
            <a:avLst/>
          </a:prstGeom>
          <a:noFill/>
        </p:spPr>
        <p:txBody>
          <a:bodyPr wrap="none" rtlCol="0">
            <a:spAutoFit/>
          </a:bodyPr>
          <a:lstStyle/>
          <a:p>
            <a:r>
              <a:rPr kumimoji="1" lang="en-US" altLang="ja-JP" sz="1400" b="1" dirty="0">
                <a:solidFill>
                  <a:srgbClr val="FF0000"/>
                </a:solidFill>
                <a:latin typeface="+mn-ea"/>
              </a:rPr>
              <a:t>Brazil</a:t>
            </a:r>
            <a:r>
              <a:rPr kumimoji="1" lang="en-US" altLang="ja-JP" sz="1400" b="1" dirty="0">
                <a:latin typeface="+mn-ea"/>
              </a:rPr>
              <a:t>: M. Yamashita(Sao Paulo)</a:t>
            </a:r>
            <a:endParaRPr kumimoji="1" lang="ja-JP" altLang="en-US" sz="1400" b="1" dirty="0">
              <a:latin typeface="+mn-ea"/>
            </a:endParaRPr>
          </a:p>
        </p:txBody>
      </p:sp>
      <p:sp>
        <p:nvSpPr>
          <p:cNvPr id="57" name="テキスト ボックス 56"/>
          <p:cNvSpPr txBox="1"/>
          <p:nvPr/>
        </p:nvSpPr>
        <p:spPr>
          <a:xfrm>
            <a:off x="5004048" y="1628800"/>
            <a:ext cx="3569119" cy="307777"/>
          </a:xfrm>
          <a:prstGeom prst="rect">
            <a:avLst/>
          </a:prstGeom>
          <a:noFill/>
        </p:spPr>
        <p:txBody>
          <a:bodyPr wrap="none" rtlCol="0">
            <a:spAutoFit/>
          </a:bodyPr>
          <a:lstStyle/>
          <a:p>
            <a:r>
              <a:rPr kumimoji="1" lang="en-US" altLang="ja-JP" sz="1400" dirty="0">
                <a:solidFill>
                  <a:srgbClr val="FF0000"/>
                </a:solidFill>
              </a:rPr>
              <a:t>South Africa</a:t>
            </a:r>
            <a:r>
              <a:rPr lang="en-US" altLang="ja-JP" sz="1400" dirty="0">
                <a:sym typeface="Wingdings" pitchFamily="2" charset="2"/>
              </a:rPr>
              <a:t>: E. F. Meoto(Univ. of South Africa)</a:t>
            </a:r>
            <a:endParaRPr kumimoji="1" lang="ja-JP" altLang="en-US" sz="1400" dirty="0"/>
          </a:p>
        </p:txBody>
      </p:sp>
      <p:pic>
        <p:nvPicPr>
          <p:cNvPr id="3074" name="Picture 2" descr="https://jp.images-monotaro.com/Monotaro3/pi/full/mono52889175-200124-02.jpg"/>
          <p:cNvPicPr>
            <a:picLocks noChangeAspect="1" noChangeArrowheads="1"/>
          </p:cNvPicPr>
          <p:nvPr/>
        </p:nvPicPr>
        <p:blipFill>
          <a:blip r:embed="rId15" cstate="print"/>
          <a:srcRect/>
          <a:stretch>
            <a:fillRect/>
          </a:stretch>
        </p:blipFill>
        <p:spPr bwMode="auto">
          <a:xfrm>
            <a:off x="1691680" y="5805264"/>
            <a:ext cx="764704" cy="764704"/>
          </a:xfrm>
          <a:prstGeom prst="rect">
            <a:avLst/>
          </a:prstGeom>
          <a:noFill/>
        </p:spPr>
      </p:pic>
      <p:sp>
        <p:nvSpPr>
          <p:cNvPr id="60" name="正方形/長方形 59"/>
          <p:cNvSpPr/>
          <p:nvPr/>
        </p:nvSpPr>
        <p:spPr>
          <a:xfrm>
            <a:off x="1691680" y="6381328"/>
            <a:ext cx="5760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0" y="404664"/>
            <a:ext cx="5391219" cy="1815882"/>
          </a:xfrm>
          <a:prstGeom prst="rect">
            <a:avLst/>
          </a:prstGeom>
          <a:noFill/>
        </p:spPr>
        <p:txBody>
          <a:bodyPr wrap="none" rtlCol="0">
            <a:spAutoFit/>
          </a:bodyPr>
          <a:lstStyle/>
          <a:p>
            <a:r>
              <a:rPr lang="en-US" altLang="ja-JP" sz="1400" b="1" dirty="0">
                <a:solidFill>
                  <a:srgbClr val="FF0000"/>
                </a:solidFill>
                <a:latin typeface="ＭＳ ゴシック" pitchFamily="49" charset="-128"/>
                <a:ea typeface="ＭＳ ゴシック" pitchFamily="49" charset="-128"/>
              </a:rPr>
              <a:t>Japan: </a:t>
            </a:r>
            <a:r>
              <a:rPr lang="en-US" altLang="ja-JP" sz="1400" b="1" dirty="0" err="1">
                <a:latin typeface="ＭＳ ゴシック" pitchFamily="49" charset="-128"/>
                <a:ea typeface="ＭＳ ゴシック" pitchFamily="49" charset="-128"/>
              </a:rPr>
              <a:t>M.Isaka</a:t>
            </a:r>
            <a:r>
              <a:rPr lang="en-US" altLang="ja-JP" sz="1400" b="1" dirty="0">
                <a:latin typeface="ＭＳ ゴシック" pitchFamily="49" charset="-128"/>
                <a:ea typeface="ＭＳ ゴシック" pitchFamily="49" charset="-128"/>
              </a:rPr>
              <a:t>(</a:t>
            </a:r>
            <a:r>
              <a:rPr lang="en-US" altLang="ja-JP" sz="1400" b="1" dirty="0" err="1">
                <a:latin typeface="ＭＳ ゴシック" pitchFamily="49" charset="-128"/>
                <a:ea typeface="ＭＳ ゴシック" pitchFamily="49" charset="-128"/>
              </a:rPr>
              <a:t>Hosei</a:t>
            </a:r>
            <a:r>
              <a:rPr lang="en-US" altLang="ja-JP" sz="1400" b="1" dirty="0">
                <a:latin typeface="ＭＳ ゴシック" pitchFamily="49" charset="-128"/>
                <a:ea typeface="ＭＳ ゴシック" pitchFamily="49" charset="-128"/>
              </a:rPr>
              <a:t>), H. Sagawa(</a:t>
            </a:r>
            <a:r>
              <a:rPr lang="en-US" altLang="ja-JP" sz="1400" b="1" dirty="0" err="1">
                <a:latin typeface="ＭＳ ゴシック" pitchFamily="49" charset="-128"/>
                <a:ea typeface="ＭＳ ゴシック" pitchFamily="49" charset="-128"/>
              </a:rPr>
              <a:t>Aizu</a:t>
            </a:r>
            <a:r>
              <a:rPr lang="en-US" altLang="ja-JP" sz="1400" b="1" dirty="0">
                <a:latin typeface="ＭＳ ゴシック" pitchFamily="49" charset="-128"/>
                <a:ea typeface="ＭＳ ゴシック" pitchFamily="49" charset="-128"/>
              </a:rPr>
              <a:t>),M. Kimura(Hokkaido)</a:t>
            </a:r>
          </a:p>
          <a:p>
            <a:r>
              <a:rPr lang="en-US" altLang="ja-JP" sz="1400" b="1" dirty="0">
                <a:latin typeface="ＭＳ ゴシック" pitchFamily="49" charset="-128"/>
                <a:ea typeface="ＭＳ ゴシック" pitchFamily="49" charset="-128"/>
              </a:rPr>
              <a:t>       T. Doi(RIKEN),T. Hatsuda(RIKEN),T. </a:t>
            </a:r>
            <a:r>
              <a:rPr lang="en-US" altLang="ja-JP" sz="1400" b="1" dirty="0" err="1">
                <a:latin typeface="ＭＳ ゴシック" pitchFamily="49" charset="-128"/>
                <a:ea typeface="ＭＳ ゴシック" pitchFamily="49" charset="-128"/>
              </a:rPr>
              <a:t>Myo</a:t>
            </a:r>
            <a:r>
              <a:rPr lang="en-US" altLang="ja-JP" sz="1400" b="1" dirty="0">
                <a:latin typeface="ＭＳ ゴシック" pitchFamily="49" charset="-128"/>
                <a:ea typeface="ＭＳ ゴシック" pitchFamily="49" charset="-128"/>
              </a:rPr>
              <a:t>(Osaka),</a:t>
            </a:r>
          </a:p>
          <a:p>
            <a:r>
              <a:rPr lang="en-US" altLang="ja-JP" sz="1400" b="1" dirty="0">
                <a:latin typeface="ＭＳ ゴシック" pitchFamily="49" charset="-128"/>
                <a:ea typeface="ＭＳ ゴシック" pitchFamily="49" charset="-128"/>
              </a:rPr>
              <a:t>       M. Oka(JAEA),K. Sasaki(Kyoto), </a:t>
            </a:r>
          </a:p>
          <a:p>
            <a:r>
              <a:rPr lang="en-US" altLang="ja-JP" sz="1400" b="1" dirty="0">
                <a:latin typeface="ＭＳ ゴシック" pitchFamily="49" charset="-128"/>
                <a:ea typeface="ＭＳ ゴシック" pitchFamily="49" charset="-128"/>
              </a:rPr>
              <a:t>       Y. Tanimura(Tohoku),T. Motoba(Osaka), </a:t>
            </a:r>
          </a:p>
          <a:p>
            <a:r>
              <a:rPr lang="en-US" altLang="ja-JP" sz="1400" b="1" dirty="0">
                <a:latin typeface="ＭＳ ゴシック" pitchFamily="49" charset="-128"/>
                <a:ea typeface="ＭＳ ゴシック" pitchFamily="49" charset="-128"/>
              </a:rPr>
              <a:t>       Y. Yamamoto(</a:t>
            </a:r>
            <a:r>
              <a:rPr lang="en-US" altLang="ja-JP" sz="1400" b="1" dirty="0" err="1">
                <a:latin typeface="ＭＳ ゴシック" pitchFamily="49" charset="-128"/>
                <a:ea typeface="ＭＳ ゴシック" pitchFamily="49" charset="-128"/>
              </a:rPr>
              <a:t>Tsuru</a:t>
            </a:r>
            <a:r>
              <a:rPr lang="en-US" altLang="ja-JP" sz="1400" b="1" dirty="0">
                <a:latin typeface="ＭＳ ゴシック" pitchFamily="49" charset="-128"/>
                <a:ea typeface="ＭＳ ゴシック" pitchFamily="49" charset="-128"/>
              </a:rPr>
              <a:t>),</a:t>
            </a:r>
          </a:p>
          <a:p>
            <a:r>
              <a:rPr lang="en-US" altLang="ja-JP" sz="1400" b="1" dirty="0">
                <a:latin typeface="ＭＳ ゴシック" pitchFamily="49" charset="-128"/>
                <a:ea typeface="ＭＳ ゴシック" pitchFamily="49" charset="-128"/>
              </a:rPr>
              <a:t>       T. Yamada(Kanto), Y. Funaki(Kanto),</a:t>
            </a:r>
          </a:p>
          <a:p>
            <a:r>
              <a:rPr lang="en-US" altLang="ja-JP" sz="1400" b="1" dirty="0">
                <a:latin typeface="ＭＳ ゴシック" pitchFamily="49" charset="-128"/>
                <a:ea typeface="ＭＳ ゴシック" pitchFamily="49" charset="-128"/>
              </a:rPr>
              <a:t>        A. </a:t>
            </a:r>
            <a:r>
              <a:rPr lang="en-US" altLang="ja-JP" sz="1400" b="1" dirty="0" err="1">
                <a:latin typeface="ＭＳ ゴシック" pitchFamily="49" charset="-128"/>
                <a:ea typeface="ＭＳ ゴシック" pitchFamily="49" charset="-128"/>
              </a:rPr>
              <a:t>Umeya</a:t>
            </a:r>
            <a:r>
              <a:rPr lang="en-US" altLang="ja-JP" sz="1400" b="1" dirty="0">
                <a:latin typeface="ＭＳ ゴシック" pitchFamily="49" charset="-128"/>
                <a:ea typeface="ＭＳ ゴシック" pitchFamily="49" charset="-128"/>
              </a:rPr>
              <a:t>(Nihon)</a:t>
            </a:r>
          </a:p>
          <a:p>
            <a:endParaRPr lang="en-US" altLang="ja-JP" sz="1400" b="1" dirty="0">
              <a:latin typeface="ＭＳ ゴシック" pitchFamily="49" charset="-128"/>
              <a:ea typeface="ＭＳ ゴシック" pitchFamily="49"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8">
            <a:extLst>
              <a:ext uri="{FF2B5EF4-FFF2-40B4-BE49-F238E27FC236}">
                <a16:creationId xmlns:a16="http://schemas.microsoft.com/office/drawing/2014/main" id="{21418C41-E10B-0E1F-B30A-E3AED4CFA770}"/>
              </a:ext>
            </a:extLst>
          </p:cNvPr>
          <p:cNvSpPr>
            <a:spLocks noChangeArrowheads="1"/>
          </p:cNvSpPr>
          <p:nvPr/>
        </p:nvSpPr>
        <p:spPr bwMode="auto">
          <a:xfrm>
            <a:off x="0" y="765175"/>
            <a:ext cx="8893175" cy="4648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endParaRPr lang="en-US" altLang="ja-JP" sz="1800"/>
          </a:p>
        </p:txBody>
      </p:sp>
      <p:sp>
        <p:nvSpPr>
          <p:cNvPr id="75779" name="Text Box 49">
            <a:extLst>
              <a:ext uri="{FF2B5EF4-FFF2-40B4-BE49-F238E27FC236}">
                <a16:creationId xmlns:a16="http://schemas.microsoft.com/office/drawing/2014/main" id="{C86DCE1C-8070-9A06-BD71-6EE10C1760EE}"/>
              </a:ext>
            </a:extLst>
          </p:cNvPr>
          <p:cNvSpPr txBox="1">
            <a:spLocks noChangeArrowheads="1"/>
          </p:cNvSpPr>
          <p:nvPr/>
        </p:nvSpPr>
        <p:spPr bwMode="auto">
          <a:xfrm>
            <a:off x="179388" y="908050"/>
            <a:ext cx="8721725"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en-US" altLang="ja-JP" sz="2400"/>
              <a:t>In this way, the binding energies of </a:t>
            </a:r>
            <a:r>
              <a:rPr lang="en-US" altLang="ja-JP" sz="2400" b="1">
                <a:solidFill>
                  <a:srgbClr val="CC0000"/>
                </a:solidFill>
                <a:ea typeface="ＭＳ 明朝" panose="02020609040205080304" pitchFamily="17" charset="-128"/>
              </a:rPr>
              <a:t>Ξ</a:t>
            </a:r>
            <a:r>
              <a:rPr lang="en-US" altLang="ja-JP" sz="2400"/>
              <a:t> hypernuclei with </a:t>
            </a:r>
          </a:p>
          <a:p>
            <a:pPr eaLnBrk="1" hangingPunct="1">
              <a:lnSpc>
                <a:spcPct val="110000"/>
              </a:lnSpc>
              <a:spcBef>
                <a:spcPct val="0"/>
              </a:spcBef>
              <a:buFontTx/>
              <a:buNone/>
            </a:pPr>
            <a:r>
              <a:rPr lang="en-US" altLang="ja-JP" sz="2400"/>
              <a:t>A=7 and 10 are dominated by </a:t>
            </a:r>
            <a:r>
              <a:rPr lang="en-US" altLang="ja-JP" sz="2400" b="1">
                <a:solidFill>
                  <a:srgbClr val="CC0000"/>
                </a:solidFill>
              </a:rPr>
              <a:t>α</a:t>
            </a:r>
            <a:r>
              <a:rPr lang="en-US" altLang="ja-JP" sz="2400" b="1">
                <a:solidFill>
                  <a:srgbClr val="CC0000"/>
                </a:solidFill>
                <a:ea typeface="ＭＳ 明朝" panose="02020609040205080304" pitchFamily="17" charset="-128"/>
              </a:rPr>
              <a:t>Ξ</a:t>
            </a:r>
            <a:r>
              <a:rPr lang="en-US" altLang="ja-JP" sz="2400"/>
              <a:t> potential, namely, </a:t>
            </a:r>
          </a:p>
          <a:p>
            <a:pPr eaLnBrk="1" hangingPunct="1">
              <a:lnSpc>
                <a:spcPct val="110000"/>
              </a:lnSpc>
              <a:spcBef>
                <a:spcPct val="0"/>
              </a:spcBef>
              <a:buFontTx/>
              <a:buNone/>
            </a:pPr>
            <a:r>
              <a:rPr lang="en-US" altLang="ja-JP" sz="2400"/>
              <a:t>spin-, and</a:t>
            </a:r>
            <a:r>
              <a:rPr lang="ja-JP" altLang="en-US" sz="2400"/>
              <a:t>　</a:t>
            </a:r>
            <a:r>
              <a:rPr lang="en-US" altLang="ja-JP" sz="2400"/>
              <a:t>iso-spin independent </a:t>
            </a:r>
            <a:r>
              <a:rPr lang="en-US" altLang="ja-JP" sz="2400" b="1">
                <a:solidFill>
                  <a:srgbClr val="CC0000"/>
                </a:solidFill>
                <a:ea typeface="ＭＳ 明朝" panose="02020609040205080304" pitchFamily="17" charset="-128"/>
              </a:rPr>
              <a:t>Ξ</a:t>
            </a:r>
            <a:r>
              <a:rPr lang="en-US" altLang="ja-JP" sz="2400">
                <a:solidFill>
                  <a:srgbClr val="CC0000"/>
                </a:solidFill>
              </a:rPr>
              <a:t>N</a:t>
            </a:r>
            <a:r>
              <a:rPr lang="en-US" altLang="ja-JP" sz="2400"/>
              <a:t> interaction</a:t>
            </a:r>
            <a:r>
              <a:rPr lang="ja-JP" altLang="en-US" sz="2400"/>
              <a:t>（</a:t>
            </a:r>
            <a:r>
              <a:rPr lang="ja-JP" altLang="en-US" sz="2400" b="1">
                <a:solidFill>
                  <a:srgbClr val="CC0000"/>
                </a:solidFill>
              </a:rPr>
              <a:t>Ｖ</a:t>
            </a:r>
            <a:r>
              <a:rPr lang="en-US" altLang="ja-JP" sz="2400" b="1" baseline="-25000">
                <a:solidFill>
                  <a:srgbClr val="CC0000"/>
                </a:solidFill>
              </a:rPr>
              <a:t>0</a:t>
            </a:r>
            <a:r>
              <a:rPr lang="ja-JP" altLang="en-US" sz="2400"/>
              <a:t>）</a:t>
            </a:r>
            <a:r>
              <a:rPr lang="en-US" altLang="ja-JP" sz="2400"/>
              <a:t>.</a:t>
            </a:r>
          </a:p>
          <a:p>
            <a:pPr eaLnBrk="1" hangingPunct="1">
              <a:lnSpc>
                <a:spcPct val="130000"/>
              </a:lnSpc>
              <a:spcBef>
                <a:spcPct val="0"/>
              </a:spcBef>
              <a:buFontTx/>
              <a:buNone/>
            </a:pPr>
            <a:r>
              <a:rPr lang="en-US" altLang="ja-JP" sz="2400">
                <a:solidFill>
                  <a:srgbClr val="000099"/>
                </a:solidFill>
              </a:rPr>
              <a:t>Then, to get information about this part, we propose to perform</a:t>
            </a:r>
          </a:p>
          <a:p>
            <a:pPr eaLnBrk="1" hangingPunct="1">
              <a:lnSpc>
                <a:spcPct val="110000"/>
              </a:lnSpc>
              <a:spcBef>
                <a:spcPct val="0"/>
              </a:spcBef>
              <a:buFontTx/>
              <a:buNone/>
            </a:pPr>
            <a:r>
              <a:rPr lang="en-US" altLang="ja-JP" sz="2400">
                <a:solidFill>
                  <a:srgbClr val="000099"/>
                </a:solidFill>
              </a:rPr>
              <a:t> the </a:t>
            </a:r>
            <a:r>
              <a:rPr lang="en-US" altLang="ja-JP" sz="2400">
                <a:solidFill>
                  <a:srgbClr val="CC0000"/>
                </a:solidFill>
              </a:rPr>
              <a:t>(K</a:t>
            </a:r>
            <a:r>
              <a:rPr lang="en-US" altLang="ja-JP" sz="2400" baseline="30000">
                <a:solidFill>
                  <a:srgbClr val="CC0000"/>
                </a:solidFill>
              </a:rPr>
              <a:t>-</a:t>
            </a:r>
            <a:r>
              <a:rPr lang="en-US" altLang="ja-JP" sz="2400">
                <a:solidFill>
                  <a:srgbClr val="CC0000"/>
                </a:solidFill>
              </a:rPr>
              <a:t>,K</a:t>
            </a:r>
            <a:r>
              <a:rPr lang="en-US" altLang="ja-JP" sz="2400" baseline="30000">
                <a:solidFill>
                  <a:srgbClr val="CC0000"/>
                </a:solidFill>
              </a:rPr>
              <a:t>+</a:t>
            </a:r>
            <a:r>
              <a:rPr lang="en-US" altLang="ja-JP" sz="2400">
                <a:solidFill>
                  <a:srgbClr val="CC0000"/>
                </a:solidFill>
              </a:rPr>
              <a:t>) experiment</a:t>
            </a:r>
            <a:r>
              <a:rPr lang="en-US" altLang="ja-JP" sz="2400">
                <a:solidFill>
                  <a:srgbClr val="000099"/>
                </a:solidFill>
              </a:rPr>
              <a:t> by using </a:t>
            </a:r>
            <a:r>
              <a:rPr lang="en-US" altLang="ja-JP" sz="2400" baseline="30000">
                <a:solidFill>
                  <a:srgbClr val="CC0000"/>
                </a:solidFill>
              </a:rPr>
              <a:t>7</a:t>
            </a:r>
            <a:r>
              <a:rPr lang="en-US" altLang="ja-JP" sz="2400">
                <a:solidFill>
                  <a:srgbClr val="CC0000"/>
                </a:solidFill>
              </a:rPr>
              <a:t>Li </a:t>
            </a:r>
            <a:r>
              <a:rPr lang="en-US" altLang="ja-JP" sz="2400">
                <a:solidFill>
                  <a:srgbClr val="000099"/>
                </a:solidFill>
              </a:rPr>
              <a:t>and </a:t>
            </a:r>
            <a:r>
              <a:rPr lang="en-US" altLang="ja-JP" sz="2400" baseline="30000">
                <a:solidFill>
                  <a:srgbClr val="CC0000"/>
                </a:solidFill>
              </a:rPr>
              <a:t>10</a:t>
            </a:r>
            <a:r>
              <a:rPr lang="en-US" altLang="ja-JP" sz="2400">
                <a:solidFill>
                  <a:srgbClr val="CC0000"/>
                </a:solidFill>
              </a:rPr>
              <a:t>B</a:t>
            </a:r>
            <a:r>
              <a:rPr lang="en-US" altLang="ja-JP" sz="2400">
                <a:solidFill>
                  <a:srgbClr val="000099"/>
                </a:solidFill>
              </a:rPr>
              <a:t> targets </a:t>
            </a:r>
          </a:p>
          <a:p>
            <a:pPr eaLnBrk="1" hangingPunct="1">
              <a:lnSpc>
                <a:spcPct val="110000"/>
              </a:lnSpc>
              <a:spcBef>
                <a:spcPct val="0"/>
              </a:spcBef>
              <a:buFontTx/>
              <a:buNone/>
            </a:pPr>
            <a:r>
              <a:rPr lang="en-US" altLang="ja-JP" sz="2400">
                <a:solidFill>
                  <a:srgbClr val="000099"/>
                </a:solidFill>
              </a:rPr>
              <a:t>At J-PARC.</a:t>
            </a: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r>
              <a:rPr lang="en-US" altLang="ja-JP" sz="2400">
                <a:solidFill>
                  <a:srgbClr val="000099"/>
                </a:solidFill>
              </a:rPr>
              <a:t>Also next, it is interesting to know</a:t>
            </a: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110000"/>
              </a:lnSpc>
              <a:spcBef>
                <a:spcPct val="0"/>
              </a:spcBef>
              <a:buFontTx/>
              <a:buNone/>
            </a:pPr>
            <a:endParaRPr lang="en-US" altLang="ja-JP" sz="2400">
              <a:solidFill>
                <a:srgbClr val="000099"/>
              </a:solidFill>
            </a:endParaRPr>
          </a:p>
          <a:p>
            <a:pPr eaLnBrk="1" hangingPunct="1">
              <a:lnSpc>
                <a:spcPct val="90000"/>
              </a:lnSpc>
              <a:spcBef>
                <a:spcPct val="0"/>
              </a:spcBef>
              <a:buFontTx/>
              <a:buNone/>
            </a:pPr>
            <a:r>
              <a:rPr lang="en-US" altLang="ja-JP" sz="2400"/>
              <a:t> </a:t>
            </a:r>
          </a:p>
        </p:txBody>
      </p:sp>
      <p:sp>
        <p:nvSpPr>
          <p:cNvPr id="75780" name="テキスト ボックス 4">
            <a:extLst>
              <a:ext uri="{FF2B5EF4-FFF2-40B4-BE49-F238E27FC236}">
                <a16:creationId xmlns:a16="http://schemas.microsoft.com/office/drawing/2014/main" id="{569F0B93-C00C-DF7F-51F0-BA74DFD2274B}"/>
              </a:ext>
            </a:extLst>
          </p:cNvPr>
          <p:cNvSpPr txBox="1">
            <a:spLocks noChangeArrowheads="1"/>
          </p:cNvSpPr>
          <p:nvPr/>
        </p:nvSpPr>
        <p:spPr bwMode="auto">
          <a:xfrm>
            <a:off x="15875" y="4591050"/>
            <a:ext cx="8401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buFontTx/>
              <a:buNone/>
            </a:pPr>
            <a:r>
              <a:rPr lang="en-US" altLang="ja-JP" sz="2800"/>
              <a:t>which partial contribution makes attractive for </a:t>
            </a:r>
            <a:r>
              <a:rPr lang="en-US" altLang="ja-JP" sz="2800">
                <a:solidFill>
                  <a:srgbClr val="CC0000"/>
                </a:solidFill>
              </a:rPr>
              <a:t>V</a:t>
            </a:r>
            <a:r>
              <a:rPr lang="en-US" altLang="ja-JP" sz="2800" baseline="-25000">
                <a:solidFill>
                  <a:srgbClr val="CC0000"/>
                </a:solidFill>
                <a:ea typeface="ＭＳ 明朝" panose="02020609040205080304" pitchFamily="17" charset="-128"/>
              </a:rPr>
              <a:t>Ξ</a:t>
            </a:r>
            <a:r>
              <a:rPr lang="en-US" altLang="ja-JP" sz="2800" b="1" baseline="-25000">
                <a:solidFill>
                  <a:srgbClr val="CC0000"/>
                </a:solidFill>
              </a:rPr>
              <a:t>N  </a:t>
            </a:r>
            <a:r>
              <a:rPr lang="en-US" altLang="ja-JP" sz="2800" b="1">
                <a:solidFill>
                  <a:srgbClr val="CC0000"/>
                </a:solidFill>
              </a:rPr>
              <a:t>?</a:t>
            </a:r>
            <a:endParaRPr lang="en-US" altLang="ja-JP" sz="2800"/>
          </a:p>
        </p:txBody>
      </p:sp>
    </p:spTree>
    <p:extLst>
      <p:ext uri="{BB962C8B-B14F-4D97-AF65-F5344CB8AC3E}">
        <p14:creationId xmlns:p14="http://schemas.microsoft.com/office/powerpoint/2010/main" val="3704722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C0681E32-8EDB-5F6F-9791-A30AFB570DD6}"/>
              </a:ext>
            </a:extLst>
          </p:cNvPr>
          <p:cNvSpPr txBox="1">
            <a:spLocks noChangeArrowheads="1"/>
          </p:cNvSpPr>
          <p:nvPr/>
        </p:nvSpPr>
        <p:spPr bwMode="auto">
          <a:xfrm>
            <a:off x="2087563" y="1268413"/>
            <a:ext cx="178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a:t>
            </a:r>
            <a:r>
              <a:rPr lang="en-US" altLang="ja-JP" sz="2000" b="1"/>
              <a:t>α</a:t>
            </a:r>
            <a:r>
              <a:rPr lang="en-US" altLang="ja-JP" sz="2000"/>
              <a:t>+ n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31" name="Text Box 3">
            <a:extLst>
              <a:ext uri="{FF2B5EF4-FFF2-40B4-BE49-F238E27FC236}">
                <a16:creationId xmlns:a16="http://schemas.microsoft.com/office/drawing/2014/main" id="{B560D85C-443A-5E9C-4E23-5A202CFF50A4}"/>
              </a:ext>
            </a:extLst>
          </p:cNvPr>
          <p:cNvSpPr txBox="1">
            <a:spLocks noChangeArrowheads="1"/>
          </p:cNvSpPr>
          <p:nvPr/>
        </p:nvSpPr>
        <p:spPr bwMode="auto">
          <a:xfrm>
            <a:off x="2141538" y="2636838"/>
            <a:ext cx="149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4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a:t>
            </a:r>
          </a:p>
        </p:txBody>
      </p:sp>
      <p:sp>
        <p:nvSpPr>
          <p:cNvPr id="73732" name="Line 4">
            <a:extLst>
              <a:ext uri="{FF2B5EF4-FFF2-40B4-BE49-F238E27FC236}">
                <a16:creationId xmlns:a16="http://schemas.microsoft.com/office/drawing/2014/main" id="{A2A7CE56-9376-B048-B3B8-44434EDEC6A6}"/>
              </a:ext>
            </a:extLst>
          </p:cNvPr>
          <p:cNvSpPr>
            <a:spLocks noChangeShapeType="1"/>
          </p:cNvSpPr>
          <p:nvPr/>
        </p:nvSpPr>
        <p:spPr bwMode="auto">
          <a:xfrm>
            <a:off x="1385888" y="3068638"/>
            <a:ext cx="1998662"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33" name="Text Box 5">
            <a:extLst>
              <a:ext uri="{FF2B5EF4-FFF2-40B4-BE49-F238E27FC236}">
                <a16:creationId xmlns:a16="http://schemas.microsoft.com/office/drawing/2014/main" id="{28C49845-5832-D08E-2E12-FD6B9367B76B}"/>
              </a:ext>
            </a:extLst>
          </p:cNvPr>
          <p:cNvSpPr txBox="1">
            <a:spLocks noChangeArrowheads="1"/>
          </p:cNvSpPr>
          <p:nvPr/>
        </p:nvSpPr>
        <p:spPr bwMode="auto">
          <a:xfrm>
            <a:off x="2305050" y="1844675"/>
            <a:ext cx="1241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000"/>
              <a:t>Be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34" name="Text Box 6">
            <a:extLst>
              <a:ext uri="{FF2B5EF4-FFF2-40B4-BE49-F238E27FC236}">
                <a16:creationId xmlns:a16="http://schemas.microsoft.com/office/drawing/2014/main" id="{597B6257-C18C-5671-166A-E4E64ED20334}"/>
              </a:ext>
            </a:extLst>
          </p:cNvPr>
          <p:cNvSpPr txBox="1">
            <a:spLocks noChangeArrowheads="1"/>
          </p:cNvSpPr>
          <p:nvPr/>
        </p:nvSpPr>
        <p:spPr bwMode="auto">
          <a:xfrm>
            <a:off x="738188" y="2754313"/>
            <a:ext cx="68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3735" name="Line 7">
            <a:extLst>
              <a:ext uri="{FF2B5EF4-FFF2-40B4-BE49-F238E27FC236}">
                <a16:creationId xmlns:a16="http://schemas.microsoft.com/office/drawing/2014/main" id="{A1C0325A-CF20-C817-8DAA-131E4F4AB917}"/>
              </a:ext>
            </a:extLst>
          </p:cNvPr>
          <p:cNvSpPr>
            <a:spLocks noChangeShapeType="1"/>
          </p:cNvSpPr>
          <p:nvPr/>
        </p:nvSpPr>
        <p:spPr bwMode="auto">
          <a:xfrm>
            <a:off x="1493838" y="3933825"/>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36" name="Text Box 8">
            <a:extLst>
              <a:ext uri="{FF2B5EF4-FFF2-40B4-BE49-F238E27FC236}">
                <a16:creationId xmlns:a16="http://schemas.microsoft.com/office/drawing/2014/main" id="{E1347050-D143-3C5F-EF48-BBFADE9A5AB5}"/>
              </a:ext>
            </a:extLst>
          </p:cNvPr>
          <p:cNvSpPr txBox="1">
            <a:spLocks noChangeArrowheads="1"/>
          </p:cNvSpPr>
          <p:nvPr/>
        </p:nvSpPr>
        <p:spPr bwMode="auto">
          <a:xfrm>
            <a:off x="738188" y="3717925"/>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-3.18</a:t>
            </a:r>
            <a:r>
              <a:rPr lang="en-US" altLang="ja-JP" sz="2000"/>
              <a:t> </a:t>
            </a:r>
          </a:p>
        </p:txBody>
      </p:sp>
      <p:sp>
        <p:nvSpPr>
          <p:cNvPr id="73737" name="Text Box 9">
            <a:extLst>
              <a:ext uri="{FF2B5EF4-FFF2-40B4-BE49-F238E27FC236}">
                <a16:creationId xmlns:a16="http://schemas.microsoft.com/office/drawing/2014/main" id="{12A7D683-FDA1-E919-7769-92AA4D78330D}"/>
              </a:ext>
            </a:extLst>
          </p:cNvPr>
          <p:cNvSpPr txBox="1">
            <a:spLocks noChangeArrowheads="1"/>
          </p:cNvSpPr>
          <p:nvPr/>
        </p:nvSpPr>
        <p:spPr bwMode="auto">
          <a:xfrm>
            <a:off x="2790825" y="3717925"/>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a:t>
            </a:r>
            <a:r>
              <a:rPr lang="en-US" altLang="ja-JP" sz="3600" baseline="30000"/>
              <a:t>-</a:t>
            </a:r>
          </a:p>
        </p:txBody>
      </p:sp>
      <p:sp>
        <p:nvSpPr>
          <p:cNvPr id="73738" name="Text Box 10">
            <a:extLst>
              <a:ext uri="{FF2B5EF4-FFF2-40B4-BE49-F238E27FC236}">
                <a16:creationId xmlns:a16="http://schemas.microsoft.com/office/drawing/2014/main" id="{258A3949-2B71-1A7D-3F31-67C4BECEB2D9}"/>
              </a:ext>
            </a:extLst>
          </p:cNvPr>
          <p:cNvSpPr txBox="1">
            <a:spLocks noChangeArrowheads="1"/>
          </p:cNvSpPr>
          <p:nvPr/>
        </p:nvSpPr>
        <p:spPr bwMode="auto">
          <a:xfrm>
            <a:off x="1711325" y="765175"/>
            <a:ext cx="1347788" cy="4619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B0F0"/>
                </a:solidFill>
              </a:rPr>
              <a:t>ESC04d</a:t>
            </a:r>
          </a:p>
        </p:txBody>
      </p:sp>
      <p:sp>
        <p:nvSpPr>
          <p:cNvPr id="73739" name="Text Box 11">
            <a:extLst>
              <a:ext uri="{FF2B5EF4-FFF2-40B4-BE49-F238E27FC236}">
                <a16:creationId xmlns:a16="http://schemas.microsoft.com/office/drawing/2014/main" id="{EB219863-F23D-0BB8-7C2F-0A41F55474C4}"/>
              </a:ext>
            </a:extLst>
          </p:cNvPr>
          <p:cNvSpPr txBox="1">
            <a:spLocks noChangeArrowheads="1"/>
          </p:cNvSpPr>
          <p:nvPr/>
        </p:nvSpPr>
        <p:spPr bwMode="auto">
          <a:xfrm>
            <a:off x="5545138" y="836613"/>
            <a:ext cx="630237" cy="46196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B0F0"/>
                </a:solidFill>
              </a:rPr>
              <a:t>ND</a:t>
            </a:r>
          </a:p>
        </p:txBody>
      </p:sp>
      <p:sp>
        <p:nvSpPr>
          <p:cNvPr id="73740" name="Line 12">
            <a:extLst>
              <a:ext uri="{FF2B5EF4-FFF2-40B4-BE49-F238E27FC236}">
                <a16:creationId xmlns:a16="http://schemas.microsoft.com/office/drawing/2014/main" id="{CCCCB2C5-ED70-8307-1ED5-B39A9D58668F}"/>
              </a:ext>
            </a:extLst>
          </p:cNvPr>
          <p:cNvSpPr>
            <a:spLocks noChangeShapeType="1"/>
          </p:cNvSpPr>
          <p:nvPr/>
        </p:nvSpPr>
        <p:spPr bwMode="auto">
          <a:xfrm>
            <a:off x="1385888" y="2205038"/>
            <a:ext cx="1944687"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1" name="Line 13">
            <a:extLst>
              <a:ext uri="{FF2B5EF4-FFF2-40B4-BE49-F238E27FC236}">
                <a16:creationId xmlns:a16="http://schemas.microsoft.com/office/drawing/2014/main" id="{5E750E06-CBE6-23B0-FE0D-A31B263A59E1}"/>
              </a:ext>
            </a:extLst>
          </p:cNvPr>
          <p:cNvSpPr>
            <a:spLocks noChangeShapeType="1"/>
          </p:cNvSpPr>
          <p:nvPr/>
        </p:nvSpPr>
        <p:spPr bwMode="auto">
          <a:xfrm flipV="1">
            <a:off x="1385888" y="1700213"/>
            <a:ext cx="1944687" cy="1587"/>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2" name="Text Box 14">
            <a:extLst>
              <a:ext uri="{FF2B5EF4-FFF2-40B4-BE49-F238E27FC236}">
                <a16:creationId xmlns:a16="http://schemas.microsoft.com/office/drawing/2014/main" id="{D7E37555-7896-1951-689F-9C4ECA4A1CA5}"/>
              </a:ext>
            </a:extLst>
          </p:cNvPr>
          <p:cNvSpPr txBox="1">
            <a:spLocks noChangeArrowheads="1"/>
          </p:cNvSpPr>
          <p:nvPr/>
        </p:nvSpPr>
        <p:spPr bwMode="auto">
          <a:xfrm>
            <a:off x="738188" y="194151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3.60</a:t>
            </a:r>
          </a:p>
        </p:txBody>
      </p:sp>
      <p:sp>
        <p:nvSpPr>
          <p:cNvPr id="73743" name="Text Box 15">
            <a:extLst>
              <a:ext uri="{FF2B5EF4-FFF2-40B4-BE49-F238E27FC236}">
                <a16:creationId xmlns:a16="http://schemas.microsoft.com/office/drawing/2014/main" id="{74AA39F1-A986-CDA5-69B8-C12CDCBA5E64}"/>
              </a:ext>
            </a:extLst>
          </p:cNvPr>
          <p:cNvSpPr txBox="1">
            <a:spLocks noChangeArrowheads="1"/>
          </p:cNvSpPr>
          <p:nvPr/>
        </p:nvSpPr>
        <p:spPr bwMode="auto">
          <a:xfrm>
            <a:off x="738188" y="143668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5.17</a:t>
            </a:r>
          </a:p>
        </p:txBody>
      </p:sp>
      <p:sp>
        <p:nvSpPr>
          <p:cNvPr id="73744" name="Text Box 16">
            <a:extLst>
              <a:ext uri="{FF2B5EF4-FFF2-40B4-BE49-F238E27FC236}">
                <a16:creationId xmlns:a16="http://schemas.microsoft.com/office/drawing/2014/main" id="{88225AC1-3A36-7FDD-8803-3E8E792F2153}"/>
              </a:ext>
            </a:extLst>
          </p:cNvPr>
          <p:cNvSpPr txBox="1">
            <a:spLocks noChangeArrowheads="1"/>
          </p:cNvSpPr>
          <p:nvPr/>
        </p:nvSpPr>
        <p:spPr bwMode="auto">
          <a:xfrm>
            <a:off x="5637213" y="1773238"/>
            <a:ext cx="1916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a:t>
            </a:r>
            <a:r>
              <a:rPr lang="en-US" altLang="ja-JP" sz="2000"/>
              <a:t>+ </a:t>
            </a:r>
            <a:r>
              <a:rPr lang="en-US" altLang="ja-JP" sz="2000" b="1"/>
              <a:t>α </a:t>
            </a:r>
            <a:r>
              <a:rPr lang="en-US" altLang="ja-JP" sz="2000"/>
              <a:t>+ n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45" name="Line 17">
            <a:extLst>
              <a:ext uri="{FF2B5EF4-FFF2-40B4-BE49-F238E27FC236}">
                <a16:creationId xmlns:a16="http://schemas.microsoft.com/office/drawing/2014/main" id="{C2227A3E-8C55-7127-CC87-E6313553C8EA}"/>
              </a:ext>
            </a:extLst>
          </p:cNvPr>
          <p:cNvSpPr>
            <a:spLocks noChangeShapeType="1"/>
          </p:cNvSpPr>
          <p:nvPr/>
        </p:nvSpPr>
        <p:spPr bwMode="auto">
          <a:xfrm>
            <a:off x="5095875" y="3068638"/>
            <a:ext cx="1944688" cy="0"/>
          </a:xfrm>
          <a:prstGeom prst="line">
            <a:avLst/>
          </a:prstGeom>
          <a:noFill/>
          <a:ln w="349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6" name="Text Box 18">
            <a:extLst>
              <a:ext uri="{FF2B5EF4-FFF2-40B4-BE49-F238E27FC236}">
                <a16:creationId xmlns:a16="http://schemas.microsoft.com/office/drawing/2014/main" id="{C5FD4F6F-66CA-F957-8242-4BE137558B39}"/>
              </a:ext>
            </a:extLst>
          </p:cNvPr>
          <p:cNvSpPr txBox="1">
            <a:spLocks noChangeArrowheads="1"/>
          </p:cNvSpPr>
          <p:nvPr/>
        </p:nvSpPr>
        <p:spPr bwMode="auto">
          <a:xfrm>
            <a:off x="4302125" y="2781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t>0.0</a:t>
            </a:r>
          </a:p>
        </p:txBody>
      </p:sp>
      <p:sp>
        <p:nvSpPr>
          <p:cNvPr id="73747" name="Line 19">
            <a:extLst>
              <a:ext uri="{FF2B5EF4-FFF2-40B4-BE49-F238E27FC236}">
                <a16:creationId xmlns:a16="http://schemas.microsoft.com/office/drawing/2014/main" id="{1536EDFA-CB16-7CFC-6CDD-0A1B26A6C5DE}"/>
              </a:ext>
            </a:extLst>
          </p:cNvPr>
          <p:cNvSpPr>
            <a:spLocks noChangeShapeType="1"/>
          </p:cNvSpPr>
          <p:nvPr/>
        </p:nvSpPr>
        <p:spPr bwMode="auto">
          <a:xfrm>
            <a:off x="5259388" y="3933825"/>
            <a:ext cx="12969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48" name="Text Box 20">
            <a:extLst>
              <a:ext uri="{FF2B5EF4-FFF2-40B4-BE49-F238E27FC236}">
                <a16:creationId xmlns:a16="http://schemas.microsoft.com/office/drawing/2014/main" id="{D4249AD1-017B-6BBA-EF28-27CA3F3AACAC}"/>
              </a:ext>
            </a:extLst>
          </p:cNvPr>
          <p:cNvSpPr txBox="1">
            <a:spLocks noChangeArrowheads="1"/>
          </p:cNvSpPr>
          <p:nvPr/>
        </p:nvSpPr>
        <p:spPr bwMode="auto">
          <a:xfrm>
            <a:off x="4411663" y="3644900"/>
            <a:ext cx="957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-2.96</a:t>
            </a:r>
            <a:r>
              <a:rPr lang="en-US" altLang="ja-JP" sz="2000"/>
              <a:t> </a:t>
            </a:r>
          </a:p>
        </p:txBody>
      </p:sp>
      <p:sp>
        <p:nvSpPr>
          <p:cNvPr id="73749" name="Text Box 21">
            <a:extLst>
              <a:ext uri="{FF2B5EF4-FFF2-40B4-BE49-F238E27FC236}">
                <a16:creationId xmlns:a16="http://schemas.microsoft.com/office/drawing/2014/main" id="{8D8B3E20-9A97-F67B-3023-4F42ED715E8C}"/>
              </a:ext>
            </a:extLst>
          </p:cNvPr>
          <p:cNvSpPr txBox="1">
            <a:spLocks noChangeArrowheads="1"/>
          </p:cNvSpPr>
          <p:nvPr/>
        </p:nvSpPr>
        <p:spPr bwMode="auto">
          <a:xfrm>
            <a:off x="6554788" y="3573463"/>
            <a:ext cx="45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a:t>
            </a:r>
            <a:r>
              <a:rPr lang="en-US" altLang="ja-JP" sz="3600" baseline="30000"/>
              <a:t>-</a:t>
            </a:r>
          </a:p>
        </p:txBody>
      </p:sp>
      <p:sp>
        <p:nvSpPr>
          <p:cNvPr id="73750" name="Line 22">
            <a:extLst>
              <a:ext uri="{FF2B5EF4-FFF2-40B4-BE49-F238E27FC236}">
                <a16:creationId xmlns:a16="http://schemas.microsoft.com/office/drawing/2014/main" id="{7466778A-40B7-CC46-7708-7CDE432EE877}"/>
              </a:ext>
            </a:extLst>
          </p:cNvPr>
          <p:cNvSpPr>
            <a:spLocks noChangeShapeType="1"/>
          </p:cNvSpPr>
          <p:nvPr/>
        </p:nvSpPr>
        <p:spPr bwMode="auto">
          <a:xfrm>
            <a:off x="5095875" y="2636838"/>
            <a:ext cx="1890713"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1" name="Line 23">
            <a:extLst>
              <a:ext uri="{FF2B5EF4-FFF2-40B4-BE49-F238E27FC236}">
                <a16:creationId xmlns:a16="http://schemas.microsoft.com/office/drawing/2014/main" id="{C409B11A-FA22-2A5B-2926-746DD7800BF7}"/>
              </a:ext>
            </a:extLst>
          </p:cNvPr>
          <p:cNvSpPr>
            <a:spLocks noChangeShapeType="1"/>
          </p:cNvSpPr>
          <p:nvPr/>
        </p:nvSpPr>
        <p:spPr bwMode="auto">
          <a:xfrm>
            <a:off x="5095875" y="2205038"/>
            <a:ext cx="1944688" cy="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2" name="Text Box 24">
            <a:extLst>
              <a:ext uri="{FF2B5EF4-FFF2-40B4-BE49-F238E27FC236}">
                <a16:creationId xmlns:a16="http://schemas.microsoft.com/office/drawing/2014/main" id="{5B7983CB-218F-36CD-26D6-CED0D03762A5}"/>
              </a:ext>
            </a:extLst>
          </p:cNvPr>
          <p:cNvSpPr txBox="1">
            <a:spLocks noChangeArrowheads="1"/>
          </p:cNvSpPr>
          <p:nvPr/>
        </p:nvSpPr>
        <p:spPr bwMode="auto">
          <a:xfrm>
            <a:off x="4302125" y="24209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1.32</a:t>
            </a:r>
          </a:p>
        </p:txBody>
      </p:sp>
      <p:sp>
        <p:nvSpPr>
          <p:cNvPr id="73753" name="Text Box 25">
            <a:extLst>
              <a:ext uri="{FF2B5EF4-FFF2-40B4-BE49-F238E27FC236}">
                <a16:creationId xmlns:a16="http://schemas.microsoft.com/office/drawing/2014/main" id="{B02D0B6B-589A-F74D-87BF-EE94E2C5C8F5}"/>
              </a:ext>
            </a:extLst>
          </p:cNvPr>
          <p:cNvSpPr txBox="1">
            <a:spLocks noChangeArrowheads="1"/>
          </p:cNvSpPr>
          <p:nvPr/>
        </p:nvSpPr>
        <p:spPr bwMode="auto">
          <a:xfrm>
            <a:off x="4302125" y="1989138"/>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2.86</a:t>
            </a:r>
          </a:p>
        </p:txBody>
      </p:sp>
      <p:sp>
        <p:nvSpPr>
          <p:cNvPr id="73754" name="Rectangle 26">
            <a:extLst>
              <a:ext uri="{FF2B5EF4-FFF2-40B4-BE49-F238E27FC236}">
                <a16:creationId xmlns:a16="http://schemas.microsoft.com/office/drawing/2014/main" id="{FF9E66EB-CD4F-6964-C24B-4CBB56A9151C}"/>
              </a:ext>
            </a:extLst>
          </p:cNvPr>
          <p:cNvSpPr>
            <a:spLocks noChangeArrowheads="1"/>
          </p:cNvSpPr>
          <p:nvPr/>
        </p:nvSpPr>
        <p:spPr bwMode="auto">
          <a:xfrm>
            <a:off x="738188" y="981075"/>
            <a:ext cx="81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3755" name="Line 27">
            <a:extLst>
              <a:ext uri="{FF2B5EF4-FFF2-40B4-BE49-F238E27FC236}">
                <a16:creationId xmlns:a16="http://schemas.microsoft.com/office/drawing/2014/main" id="{91D595F1-8750-3FAB-AD5A-CEDB2DBE2950}"/>
              </a:ext>
            </a:extLst>
          </p:cNvPr>
          <p:cNvSpPr>
            <a:spLocks noChangeShapeType="1"/>
          </p:cNvSpPr>
          <p:nvPr/>
        </p:nvSpPr>
        <p:spPr bwMode="auto">
          <a:xfrm>
            <a:off x="3490913" y="3068638"/>
            <a:ext cx="81121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756" name="Rectangle 28">
            <a:extLst>
              <a:ext uri="{FF2B5EF4-FFF2-40B4-BE49-F238E27FC236}">
                <a16:creationId xmlns:a16="http://schemas.microsoft.com/office/drawing/2014/main" id="{8A4DEBBD-8881-93F5-C22D-DF9A81F13222}"/>
              </a:ext>
            </a:extLst>
          </p:cNvPr>
          <p:cNvSpPr>
            <a:spLocks noChangeArrowheads="1"/>
          </p:cNvSpPr>
          <p:nvPr/>
        </p:nvSpPr>
        <p:spPr bwMode="auto">
          <a:xfrm>
            <a:off x="4302125" y="1557338"/>
            <a:ext cx="817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400"/>
              <a:t>MeV</a:t>
            </a:r>
          </a:p>
        </p:txBody>
      </p:sp>
      <p:sp>
        <p:nvSpPr>
          <p:cNvPr id="73757" name="Text Box 29">
            <a:extLst>
              <a:ext uri="{FF2B5EF4-FFF2-40B4-BE49-F238E27FC236}">
                <a16:creationId xmlns:a16="http://schemas.microsoft.com/office/drawing/2014/main" id="{56E27AD1-F817-CF37-443D-23C0DEFAD599}"/>
              </a:ext>
            </a:extLst>
          </p:cNvPr>
          <p:cNvSpPr txBox="1">
            <a:spLocks noChangeArrowheads="1"/>
          </p:cNvSpPr>
          <p:nvPr/>
        </p:nvSpPr>
        <p:spPr bwMode="auto">
          <a:xfrm>
            <a:off x="1925638" y="4292600"/>
            <a:ext cx="73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58" name="Text Box 30">
            <a:extLst>
              <a:ext uri="{FF2B5EF4-FFF2-40B4-BE49-F238E27FC236}">
                <a16:creationId xmlns:a16="http://schemas.microsoft.com/office/drawing/2014/main" id="{F23CAD9C-FC64-DCD1-4548-2105B41D8150}"/>
              </a:ext>
            </a:extLst>
          </p:cNvPr>
          <p:cNvSpPr txBox="1">
            <a:spLocks noChangeArrowheads="1"/>
          </p:cNvSpPr>
          <p:nvPr/>
        </p:nvSpPr>
        <p:spPr bwMode="auto">
          <a:xfrm>
            <a:off x="1871663" y="4573588"/>
            <a:ext cx="40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latin typeface="ＭＳ 明朝" panose="02020609040205080304" pitchFamily="17" charset="-128"/>
                <a:ea typeface="ＭＳ 明朝" panose="02020609040205080304" pitchFamily="17" charset="-128"/>
              </a:rPr>
              <a:t>-</a:t>
            </a:r>
          </a:p>
        </p:txBody>
      </p:sp>
      <p:sp>
        <p:nvSpPr>
          <p:cNvPr id="73759" name="Oval 31">
            <a:extLst>
              <a:ext uri="{FF2B5EF4-FFF2-40B4-BE49-F238E27FC236}">
                <a16:creationId xmlns:a16="http://schemas.microsoft.com/office/drawing/2014/main" id="{28E1CC62-6A87-7DDE-2CCB-1EDBE6D10D88}"/>
              </a:ext>
            </a:extLst>
          </p:cNvPr>
          <p:cNvSpPr>
            <a:spLocks noChangeArrowheads="1"/>
          </p:cNvSpPr>
          <p:nvPr/>
        </p:nvSpPr>
        <p:spPr bwMode="auto">
          <a:xfrm>
            <a:off x="3113088" y="4437063"/>
            <a:ext cx="2071687" cy="2195512"/>
          </a:xfrm>
          <a:prstGeom prst="ellipse">
            <a:avLst/>
          </a:prstGeom>
          <a:solidFill>
            <a:srgbClr val="FFCC00">
              <a:alpha val="27058"/>
            </a:srgbClr>
          </a:solidFill>
          <a:ln w="254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3760" name="Oval 32">
            <a:extLst>
              <a:ext uri="{FF2B5EF4-FFF2-40B4-BE49-F238E27FC236}">
                <a16:creationId xmlns:a16="http://schemas.microsoft.com/office/drawing/2014/main" id="{1D00BA71-D68C-F3C5-7B3A-B7C96697CC22}"/>
              </a:ext>
            </a:extLst>
          </p:cNvPr>
          <p:cNvSpPr>
            <a:spLocks noChangeArrowheads="1"/>
          </p:cNvSpPr>
          <p:nvPr/>
        </p:nvSpPr>
        <p:spPr bwMode="auto">
          <a:xfrm>
            <a:off x="3492500" y="4868863"/>
            <a:ext cx="350838" cy="4683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latin typeface="ＭＳ 明朝" panose="02020609040205080304" pitchFamily="17" charset="-128"/>
                <a:ea typeface="ＭＳ 明朝" panose="02020609040205080304" pitchFamily="17" charset="-128"/>
              </a:rPr>
              <a:t>Ξ</a:t>
            </a:r>
            <a:r>
              <a:rPr lang="en-US" altLang="ja-JP" sz="2800" baseline="30000">
                <a:solidFill>
                  <a:schemeClr val="bg1"/>
                </a:solidFill>
                <a:latin typeface="ＭＳ 明朝" panose="02020609040205080304" pitchFamily="17" charset="-128"/>
                <a:ea typeface="ＭＳ 明朝" panose="02020609040205080304" pitchFamily="17" charset="-128"/>
              </a:rPr>
              <a:t>-</a:t>
            </a:r>
          </a:p>
        </p:txBody>
      </p:sp>
      <p:sp>
        <p:nvSpPr>
          <p:cNvPr id="73761" name="Oval 33">
            <a:extLst>
              <a:ext uri="{FF2B5EF4-FFF2-40B4-BE49-F238E27FC236}">
                <a16:creationId xmlns:a16="http://schemas.microsoft.com/office/drawing/2014/main" id="{FD9BD7C7-3937-7E99-D997-6CB1D743892A}"/>
              </a:ext>
            </a:extLst>
          </p:cNvPr>
          <p:cNvSpPr>
            <a:spLocks noChangeArrowheads="1"/>
          </p:cNvSpPr>
          <p:nvPr/>
        </p:nvSpPr>
        <p:spPr bwMode="auto">
          <a:xfrm>
            <a:off x="4140200" y="4868863"/>
            <a:ext cx="298450" cy="3603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solidFill>
                  <a:schemeClr val="bg1"/>
                </a:solidFill>
              </a:rPr>
              <a:t>n</a:t>
            </a:r>
          </a:p>
        </p:txBody>
      </p:sp>
      <p:sp>
        <p:nvSpPr>
          <p:cNvPr id="73762" name="Oval 34">
            <a:extLst>
              <a:ext uri="{FF2B5EF4-FFF2-40B4-BE49-F238E27FC236}">
                <a16:creationId xmlns:a16="http://schemas.microsoft.com/office/drawing/2014/main" id="{08190EBD-5CE6-4430-F500-88F986D9A7C4}"/>
              </a:ext>
            </a:extLst>
          </p:cNvPr>
          <p:cNvSpPr>
            <a:spLocks noChangeArrowheads="1"/>
          </p:cNvSpPr>
          <p:nvPr/>
        </p:nvSpPr>
        <p:spPr bwMode="auto">
          <a:xfrm>
            <a:off x="3328988" y="5516563"/>
            <a:ext cx="620712" cy="792162"/>
          </a:xfrm>
          <a:prstGeom prst="ellipse">
            <a:avLst/>
          </a:prstGeom>
          <a:solidFill>
            <a:srgbClr val="99CC00">
              <a:alpha val="70195"/>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3763" name="Rectangle 35">
            <a:extLst>
              <a:ext uri="{FF2B5EF4-FFF2-40B4-BE49-F238E27FC236}">
                <a16:creationId xmlns:a16="http://schemas.microsoft.com/office/drawing/2014/main" id="{0CB7B362-6C1F-0B3F-5126-4B1084CC43DF}"/>
              </a:ext>
            </a:extLst>
          </p:cNvPr>
          <p:cNvSpPr>
            <a:spLocks noChangeArrowheads="1"/>
          </p:cNvSpPr>
          <p:nvPr/>
        </p:nvSpPr>
        <p:spPr bwMode="auto">
          <a:xfrm>
            <a:off x="6276975" y="-3175"/>
            <a:ext cx="2319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E. Hiyama et al.,</a:t>
            </a:r>
          </a:p>
          <a:p>
            <a:pPr eaLnBrk="1" hangingPunct="1">
              <a:spcBef>
                <a:spcPct val="0"/>
              </a:spcBef>
              <a:buFontTx/>
              <a:buNone/>
            </a:pPr>
            <a:r>
              <a:rPr lang="en-US" altLang="ja-JP" sz="1600"/>
              <a:t>PRC</a:t>
            </a:r>
            <a:r>
              <a:rPr lang="en-US" altLang="ja-JP" sz="1600" b="1"/>
              <a:t>78</a:t>
            </a:r>
            <a:r>
              <a:rPr lang="en-US" altLang="ja-JP" sz="1600"/>
              <a:t> (2008) 054316</a:t>
            </a:r>
            <a:r>
              <a:rPr lang="en-US" altLang="ja-JP" sz="2400"/>
              <a:t> </a:t>
            </a:r>
          </a:p>
        </p:txBody>
      </p:sp>
      <p:sp>
        <p:nvSpPr>
          <p:cNvPr id="73764" name="Rectangle 36">
            <a:extLst>
              <a:ext uri="{FF2B5EF4-FFF2-40B4-BE49-F238E27FC236}">
                <a16:creationId xmlns:a16="http://schemas.microsoft.com/office/drawing/2014/main" id="{2A5DB8E1-F2AB-D07E-1FA2-EE7FCE4FEE69}"/>
              </a:ext>
            </a:extLst>
          </p:cNvPr>
          <p:cNvSpPr>
            <a:spLocks noChangeArrowheads="1"/>
          </p:cNvSpPr>
          <p:nvPr/>
        </p:nvSpPr>
        <p:spPr bwMode="auto">
          <a:xfrm>
            <a:off x="1547813" y="115888"/>
            <a:ext cx="357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Tx/>
              <a:buNone/>
            </a:pPr>
            <a:r>
              <a:rPr lang="en-US" altLang="ja-JP" sz="2800">
                <a:solidFill>
                  <a:srgbClr val="CC0000"/>
                </a:solidFill>
              </a:rPr>
              <a:t>4-body calculation of</a:t>
            </a:r>
            <a:r>
              <a:rPr lang="en-US" altLang="ja-JP" sz="2400"/>
              <a:t> </a:t>
            </a:r>
          </a:p>
        </p:txBody>
      </p:sp>
      <p:sp>
        <p:nvSpPr>
          <p:cNvPr id="73765" name="Oval 37">
            <a:extLst>
              <a:ext uri="{FF2B5EF4-FFF2-40B4-BE49-F238E27FC236}">
                <a16:creationId xmlns:a16="http://schemas.microsoft.com/office/drawing/2014/main" id="{2C2C87A3-1B4E-2D39-9C2D-CFC801BDD0F5}"/>
              </a:ext>
            </a:extLst>
          </p:cNvPr>
          <p:cNvSpPr>
            <a:spLocks noChangeArrowheads="1"/>
          </p:cNvSpPr>
          <p:nvPr/>
        </p:nvSpPr>
        <p:spPr bwMode="auto">
          <a:xfrm>
            <a:off x="4032250" y="5516563"/>
            <a:ext cx="620713" cy="792162"/>
          </a:xfrm>
          <a:prstGeom prst="ellipse">
            <a:avLst/>
          </a:prstGeom>
          <a:solidFill>
            <a:srgbClr val="99CC00">
              <a:alpha val="74901"/>
            </a:srgbClr>
          </a:solidFill>
          <a:ln w="9525">
            <a:solidFill>
              <a:srgbClr val="0033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α</a:t>
            </a:r>
          </a:p>
        </p:txBody>
      </p:sp>
      <p:sp>
        <p:nvSpPr>
          <p:cNvPr id="73766" name="Text Box 38">
            <a:extLst>
              <a:ext uri="{FF2B5EF4-FFF2-40B4-BE49-F238E27FC236}">
                <a16:creationId xmlns:a16="http://schemas.microsoft.com/office/drawing/2014/main" id="{D0BFDAC1-4923-6444-513A-88B47D60A48A}"/>
              </a:ext>
            </a:extLst>
          </p:cNvPr>
          <p:cNvSpPr txBox="1">
            <a:spLocks noChangeArrowheads="1"/>
          </p:cNvSpPr>
          <p:nvPr/>
        </p:nvSpPr>
        <p:spPr bwMode="auto">
          <a:xfrm>
            <a:off x="5097463" y="4292600"/>
            <a:ext cx="73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67" name="Text Box 39">
            <a:extLst>
              <a:ext uri="{FF2B5EF4-FFF2-40B4-BE49-F238E27FC236}">
                <a16:creationId xmlns:a16="http://schemas.microsoft.com/office/drawing/2014/main" id="{C48C6156-A732-E0AF-7195-683B9765AB7E}"/>
              </a:ext>
            </a:extLst>
          </p:cNvPr>
          <p:cNvSpPr txBox="1">
            <a:spLocks noChangeArrowheads="1"/>
          </p:cNvSpPr>
          <p:nvPr/>
        </p:nvSpPr>
        <p:spPr bwMode="auto">
          <a:xfrm>
            <a:off x="5043488" y="4579938"/>
            <a:ext cx="373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ea typeface="ＭＳ 明朝" panose="02020609040205080304" pitchFamily="17" charset="-128"/>
              </a:rPr>
              <a:t>Ξ</a:t>
            </a:r>
            <a:r>
              <a:rPr lang="en-US" altLang="ja-JP" sz="2000" b="1" baseline="30000"/>
              <a:t>-</a:t>
            </a:r>
            <a:endParaRPr lang="en-US" altLang="ja-JP" sz="2000" b="1" baseline="30000">
              <a:ea typeface="ＭＳ 明朝" panose="02020609040205080304" pitchFamily="17" charset="-128"/>
            </a:endParaRPr>
          </a:p>
        </p:txBody>
      </p:sp>
      <p:sp>
        <p:nvSpPr>
          <p:cNvPr id="73768" name="Text Box 40">
            <a:extLst>
              <a:ext uri="{FF2B5EF4-FFF2-40B4-BE49-F238E27FC236}">
                <a16:creationId xmlns:a16="http://schemas.microsoft.com/office/drawing/2014/main" id="{633108B0-5604-8134-C7CA-6ED97CAAF4F4}"/>
              </a:ext>
            </a:extLst>
          </p:cNvPr>
          <p:cNvSpPr txBox="1">
            <a:spLocks noChangeArrowheads="1"/>
          </p:cNvSpPr>
          <p:nvPr/>
        </p:nvSpPr>
        <p:spPr bwMode="auto">
          <a:xfrm>
            <a:off x="5745163" y="2276475"/>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9</a:t>
            </a:r>
            <a:r>
              <a:rPr lang="en-US" altLang="ja-JP" sz="2000"/>
              <a:t>Be + </a:t>
            </a:r>
            <a:r>
              <a:rPr lang="en-US" altLang="ja-JP" sz="2000" b="1">
                <a:solidFill>
                  <a:schemeClr val="accent2"/>
                </a:solidFill>
                <a:ea typeface="ＭＳ 明朝" panose="02020609040205080304" pitchFamily="17" charset="-128"/>
              </a:rPr>
              <a:t>Ξ</a:t>
            </a:r>
            <a:r>
              <a:rPr lang="en-US" altLang="ja-JP" sz="2800" b="1" baseline="30000">
                <a:solidFill>
                  <a:schemeClr val="accent2"/>
                </a:solidFill>
              </a:rPr>
              <a:t>-</a:t>
            </a:r>
          </a:p>
        </p:txBody>
      </p:sp>
      <p:sp>
        <p:nvSpPr>
          <p:cNvPr id="73769" name="Text Box 41">
            <a:extLst>
              <a:ext uri="{FF2B5EF4-FFF2-40B4-BE49-F238E27FC236}">
                <a16:creationId xmlns:a16="http://schemas.microsoft.com/office/drawing/2014/main" id="{B5CD5071-680F-0017-95FE-3845FD07229C}"/>
              </a:ext>
            </a:extLst>
          </p:cNvPr>
          <p:cNvSpPr txBox="1">
            <a:spLocks noChangeArrowheads="1"/>
          </p:cNvSpPr>
          <p:nvPr/>
        </p:nvSpPr>
        <p:spPr bwMode="auto">
          <a:xfrm>
            <a:off x="5689600" y="2636838"/>
            <a:ext cx="1497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a:t>
            </a:r>
            <a:r>
              <a:rPr lang="en-US" altLang="ja-JP" sz="2000" b="1"/>
              <a:t>α</a:t>
            </a:r>
            <a:r>
              <a:rPr lang="en-US" altLang="ja-JP" sz="2400" b="1"/>
              <a:t>α</a:t>
            </a:r>
            <a:r>
              <a:rPr lang="en-US" altLang="ja-JP" sz="2000" b="1">
                <a:solidFill>
                  <a:schemeClr val="accent2"/>
                </a:solidFill>
                <a:ea typeface="ＭＳ 明朝" panose="02020609040205080304" pitchFamily="17" charset="-128"/>
              </a:rPr>
              <a:t>Ξ</a:t>
            </a:r>
            <a:r>
              <a:rPr lang="en-US" altLang="ja-JP" sz="2400" b="1" baseline="30000">
                <a:solidFill>
                  <a:schemeClr val="accent2"/>
                </a:solidFill>
              </a:rPr>
              <a:t>- </a:t>
            </a:r>
            <a:r>
              <a:rPr lang="en-US" altLang="ja-JP" sz="2000"/>
              <a:t>) + n </a:t>
            </a:r>
          </a:p>
        </p:txBody>
      </p:sp>
      <p:sp>
        <p:nvSpPr>
          <p:cNvPr id="73770" name="Text Box 42">
            <a:extLst>
              <a:ext uri="{FF2B5EF4-FFF2-40B4-BE49-F238E27FC236}">
                <a16:creationId xmlns:a16="http://schemas.microsoft.com/office/drawing/2014/main" id="{963A2A98-42FE-20F9-9BEA-EB86B9BFB385}"/>
              </a:ext>
            </a:extLst>
          </p:cNvPr>
          <p:cNvSpPr txBox="1">
            <a:spLocks noChangeArrowheads="1"/>
          </p:cNvSpPr>
          <p:nvPr/>
        </p:nvSpPr>
        <p:spPr bwMode="auto">
          <a:xfrm>
            <a:off x="5489575" y="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baseline="30000"/>
              <a:t>10</a:t>
            </a:r>
            <a:r>
              <a:rPr lang="en-US" altLang="ja-JP" sz="2800"/>
              <a:t>Li</a:t>
            </a:r>
          </a:p>
        </p:txBody>
      </p:sp>
      <p:sp>
        <p:nvSpPr>
          <p:cNvPr id="73771" name="Text Box 43">
            <a:extLst>
              <a:ext uri="{FF2B5EF4-FFF2-40B4-BE49-F238E27FC236}">
                <a16:creationId xmlns:a16="http://schemas.microsoft.com/office/drawing/2014/main" id="{5122EC3E-82F1-2253-AD29-21244FA8BF1A}"/>
              </a:ext>
            </a:extLst>
          </p:cNvPr>
          <p:cNvSpPr txBox="1">
            <a:spLocks noChangeArrowheads="1"/>
          </p:cNvSpPr>
          <p:nvPr/>
        </p:nvSpPr>
        <p:spPr bwMode="auto">
          <a:xfrm rot="10800000">
            <a:off x="4841875" y="3333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baseline="30000"/>
              <a:t>-</a:t>
            </a:r>
            <a:r>
              <a:rPr lang="en-US" altLang="ja-JP" sz="1600" b="1">
                <a:ea typeface="ＭＳ 明朝" panose="02020609040205080304" pitchFamily="17" charset="-128"/>
              </a:rPr>
              <a:t>Ξ</a:t>
            </a:r>
          </a:p>
        </p:txBody>
      </p:sp>
      <p:sp>
        <p:nvSpPr>
          <p:cNvPr id="73772" name="Text Box 44">
            <a:extLst>
              <a:ext uri="{FF2B5EF4-FFF2-40B4-BE49-F238E27FC236}">
                <a16:creationId xmlns:a16="http://schemas.microsoft.com/office/drawing/2014/main" id="{BA11E00F-F1A3-77C3-747D-AF10E22134AC}"/>
              </a:ext>
            </a:extLst>
          </p:cNvPr>
          <p:cNvSpPr txBox="1">
            <a:spLocks noChangeArrowheads="1"/>
          </p:cNvSpPr>
          <p:nvPr/>
        </p:nvSpPr>
        <p:spPr bwMode="auto">
          <a:xfrm>
            <a:off x="0" y="5534025"/>
            <a:ext cx="200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CC0000"/>
                </a:solidFill>
              </a:rPr>
              <a:t>In experiments, </a:t>
            </a:r>
          </a:p>
          <a:p>
            <a:pPr eaLnBrk="1" hangingPunct="1">
              <a:spcBef>
                <a:spcPct val="0"/>
              </a:spcBef>
              <a:buFontTx/>
              <a:buNone/>
            </a:pPr>
            <a:r>
              <a:rPr lang="en-US" altLang="ja-JP" sz="2000">
                <a:solidFill>
                  <a:srgbClr val="CC0000"/>
                </a:solidFill>
              </a:rPr>
              <a:t>we can expect </a:t>
            </a:r>
          </a:p>
          <a:p>
            <a:pPr eaLnBrk="1" hangingPunct="1">
              <a:spcBef>
                <a:spcPct val="0"/>
              </a:spcBef>
              <a:buFontTx/>
              <a:buNone/>
            </a:pPr>
            <a:r>
              <a:rPr lang="en-US" altLang="ja-JP" sz="2000">
                <a:solidFill>
                  <a:srgbClr val="CC0000"/>
                </a:solidFill>
              </a:rPr>
              <a:t>a bound state.</a:t>
            </a:r>
            <a:r>
              <a:rPr lang="en-US" altLang="ja-JP" sz="2000"/>
              <a:t>  </a:t>
            </a:r>
          </a:p>
          <a:p>
            <a:pPr eaLnBrk="1" hangingPunct="1">
              <a:spcBef>
                <a:spcPct val="0"/>
              </a:spcBef>
              <a:buFontTx/>
              <a:buNone/>
            </a:pPr>
            <a:endParaRPr lang="en-US" altLang="ja-JP" sz="2000"/>
          </a:p>
        </p:txBody>
      </p:sp>
      <p:sp>
        <p:nvSpPr>
          <p:cNvPr id="73773" name="Text Box 45">
            <a:extLst>
              <a:ext uri="{FF2B5EF4-FFF2-40B4-BE49-F238E27FC236}">
                <a16:creationId xmlns:a16="http://schemas.microsoft.com/office/drawing/2014/main" id="{DA120396-9AB3-5470-8E4E-44906515F031}"/>
              </a:ext>
            </a:extLst>
          </p:cNvPr>
          <p:cNvSpPr txBox="1">
            <a:spLocks noChangeArrowheads="1"/>
          </p:cNvSpPr>
          <p:nvPr/>
        </p:nvSpPr>
        <p:spPr bwMode="auto">
          <a:xfrm>
            <a:off x="6011863" y="4221163"/>
            <a:ext cx="2865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Similar binding</a:t>
            </a:r>
          </a:p>
          <a:p>
            <a:pPr eaLnBrk="1" hangingPunct="1">
              <a:spcBef>
                <a:spcPct val="0"/>
              </a:spcBef>
              <a:buFontTx/>
              <a:buNone/>
            </a:pPr>
            <a:r>
              <a:rPr lang="en-US" altLang="ja-JP" sz="2000"/>
              <a:t>energies using ND and </a:t>
            </a:r>
          </a:p>
          <a:p>
            <a:pPr eaLnBrk="1" hangingPunct="1">
              <a:spcBef>
                <a:spcPct val="0"/>
              </a:spcBef>
              <a:buFontTx/>
              <a:buNone/>
            </a:pPr>
            <a:r>
              <a:rPr lang="en-US" altLang="ja-JP" sz="2000"/>
              <a:t>ESC04d.  </a:t>
            </a:r>
          </a:p>
        </p:txBody>
      </p:sp>
      <p:sp>
        <p:nvSpPr>
          <p:cNvPr id="73774" name="Text Box 46">
            <a:extLst>
              <a:ext uri="{FF2B5EF4-FFF2-40B4-BE49-F238E27FC236}">
                <a16:creationId xmlns:a16="http://schemas.microsoft.com/office/drawing/2014/main" id="{6D87C9FE-CD83-8640-2F2C-2A98A9CE3D53}"/>
              </a:ext>
            </a:extLst>
          </p:cNvPr>
          <p:cNvSpPr txBox="1">
            <a:spLocks noChangeArrowheads="1"/>
          </p:cNvSpPr>
          <p:nvPr/>
        </p:nvSpPr>
        <p:spPr bwMode="auto">
          <a:xfrm>
            <a:off x="5724525" y="5229225"/>
            <a:ext cx="3217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Independent on employed </a:t>
            </a:r>
          </a:p>
          <a:p>
            <a:pPr eaLnBrk="1" hangingPunct="1">
              <a:spcBef>
                <a:spcPct val="0"/>
              </a:spcBef>
              <a:buFontTx/>
              <a:buNone/>
            </a:pPr>
            <a:r>
              <a:rPr lang="en-US" altLang="ja-JP" sz="2000"/>
              <a:t>ΞN potential</a:t>
            </a:r>
          </a:p>
        </p:txBody>
      </p:sp>
      <p:grpSp>
        <p:nvGrpSpPr>
          <p:cNvPr id="2" name="Group 13">
            <a:extLst>
              <a:ext uri="{FF2B5EF4-FFF2-40B4-BE49-F238E27FC236}">
                <a16:creationId xmlns:a16="http://schemas.microsoft.com/office/drawing/2014/main" id="{8032F92C-E99D-0FD4-A7E6-FF282A27C6BC}"/>
              </a:ext>
            </a:extLst>
          </p:cNvPr>
          <p:cNvGrpSpPr>
            <a:grpSpLocks/>
          </p:cNvGrpSpPr>
          <p:nvPr/>
        </p:nvGrpSpPr>
        <p:grpSpPr bwMode="auto">
          <a:xfrm>
            <a:off x="1522413" y="2943225"/>
            <a:ext cx="2798762" cy="2298700"/>
            <a:chOff x="612" y="2432"/>
            <a:chExt cx="1720" cy="1588"/>
          </a:xfrm>
        </p:grpSpPr>
        <p:sp>
          <p:nvSpPr>
            <p:cNvPr id="73781" name="Rectangle 14">
              <a:extLst>
                <a:ext uri="{FF2B5EF4-FFF2-40B4-BE49-F238E27FC236}">
                  <a16:creationId xmlns:a16="http://schemas.microsoft.com/office/drawing/2014/main" id="{95DB84E9-FD38-8744-9399-3210746C7757}"/>
                </a:ext>
              </a:extLst>
            </p:cNvPr>
            <p:cNvSpPr>
              <a:spLocks noChangeArrowheads="1"/>
            </p:cNvSpPr>
            <p:nvPr/>
          </p:nvSpPr>
          <p:spPr bwMode="auto">
            <a:xfrm>
              <a:off x="612" y="2432"/>
              <a:ext cx="1043" cy="15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73782" name="Line 15">
              <a:extLst>
                <a:ext uri="{FF2B5EF4-FFF2-40B4-BE49-F238E27FC236}">
                  <a16:creationId xmlns:a16="http://schemas.microsoft.com/office/drawing/2014/main" id="{9F348CDA-EBD9-4C44-69E5-C3561FF2D273}"/>
                </a:ext>
              </a:extLst>
            </p:cNvPr>
            <p:cNvSpPr>
              <a:spLocks noChangeShapeType="1"/>
            </p:cNvSpPr>
            <p:nvPr/>
          </p:nvSpPr>
          <p:spPr bwMode="auto">
            <a:xfrm>
              <a:off x="748" y="2432"/>
              <a:ext cx="0" cy="1588"/>
            </a:xfrm>
            <a:prstGeom prst="line">
              <a:avLst/>
            </a:prstGeom>
            <a:noFill/>
            <a:ln w="222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83" name="Text Box 16">
              <a:extLst>
                <a:ext uri="{FF2B5EF4-FFF2-40B4-BE49-F238E27FC236}">
                  <a16:creationId xmlns:a16="http://schemas.microsoft.com/office/drawing/2014/main" id="{D0F81918-BBE0-0B23-4225-F5CFA00020A3}"/>
                </a:ext>
              </a:extLst>
            </p:cNvPr>
            <p:cNvSpPr txBox="1">
              <a:spLocks noChangeArrowheads="1"/>
            </p:cNvSpPr>
            <p:nvPr/>
          </p:nvSpPr>
          <p:spPr bwMode="auto">
            <a:xfrm>
              <a:off x="748" y="3294"/>
              <a:ext cx="158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Γ=5.87MeV</a:t>
              </a:r>
            </a:p>
          </p:txBody>
        </p:sp>
      </p:grpSp>
      <p:grpSp>
        <p:nvGrpSpPr>
          <p:cNvPr id="3" name="Group 17">
            <a:extLst>
              <a:ext uri="{FF2B5EF4-FFF2-40B4-BE49-F238E27FC236}">
                <a16:creationId xmlns:a16="http://schemas.microsoft.com/office/drawing/2014/main" id="{768423C3-1A9B-5BEA-AA0C-C0593E954847}"/>
              </a:ext>
            </a:extLst>
          </p:cNvPr>
          <p:cNvGrpSpPr>
            <a:grpSpLocks/>
          </p:cNvGrpSpPr>
          <p:nvPr/>
        </p:nvGrpSpPr>
        <p:grpSpPr bwMode="auto">
          <a:xfrm>
            <a:off x="5303838" y="3625850"/>
            <a:ext cx="2492375" cy="536575"/>
            <a:chOff x="530" y="3565"/>
            <a:chExt cx="1657" cy="338"/>
          </a:xfrm>
        </p:grpSpPr>
        <p:sp>
          <p:nvSpPr>
            <p:cNvPr id="73778" name="Rectangle 14">
              <a:extLst>
                <a:ext uri="{FF2B5EF4-FFF2-40B4-BE49-F238E27FC236}">
                  <a16:creationId xmlns:a16="http://schemas.microsoft.com/office/drawing/2014/main" id="{E07D9631-BF3D-ED25-F729-36DCFB74339C}"/>
                </a:ext>
              </a:extLst>
            </p:cNvPr>
            <p:cNvSpPr>
              <a:spLocks noChangeArrowheads="1"/>
            </p:cNvSpPr>
            <p:nvPr/>
          </p:nvSpPr>
          <p:spPr bwMode="auto">
            <a:xfrm>
              <a:off x="530" y="3565"/>
              <a:ext cx="970" cy="33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800"/>
            </a:p>
          </p:txBody>
        </p:sp>
        <p:sp>
          <p:nvSpPr>
            <p:cNvPr id="73779" name="Line 15">
              <a:extLst>
                <a:ext uri="{FF2B5EF4-FFF2-40B4-BE49-F238E27FC236}">
                  <a16:creationId xmlns:a16="http://schemas.microsoft.com/office/drawing/2014/main" id="{11CBB987-C096-422A-82E2-FC0BC8B310B9}"/>
                </a:ext>
              </a:extLst>
            </p:cNvPr>
            <p:cNvSpPr>
              <a:spLocks noChangeShapeType="1"/>
            </p:cNvSpPr>
            <p:nvPr/>
          </p:nvSpPr>
          <p:spPr bwMode="auto">
            <a:xfrm>
              <a:off x="656" y="3565"/>
              <a:ext cx="0" cy="338"/>
            </a:xfrm>
            <a:prstGeom prst="line">
              <a:avLst/>
            </a:prstGeom>
            <a:noFill/>
            <a:ln w="222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80" name="Text Box 16">
              <a:extLst>
                <a:ext uri="{FF2B5EF4-FFF2-40B4-BE49-F238E27FC236}">
                  <a16:creationId xmlns:a16="http://schemas.microsoft.com/office/drawing/2014/main" id="{3733B406-C12B-9DB2-F529-A33858284140}"/>
                </a:ext>
              </a:extLst>
            </p:cNvPr>
            <p:cNvSpPr txBox="1">
              <a:spLocks noChangeArrowheads="1"/>
            </p:cNvSpPr>
            <p:nvPr/>
          </p:nvSpPr>
          <p:spPr bwMode="auto">
            <a:xfrm>
              <a:off x="703" y="3612"/>
              <a:ext cx="14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Γ=0.75MeV</a:t>
              </a:r>
            </a:p>
          </p:txBody>
        </p:sp>
      </p:grpSp>
      <p:sp>
        <p:nvSpPr>
          <p:cNvPr id="73777" name="テキスト ボックス 1">
            <a:extLst>
              <a:ext uri="{FF2B5EF4-FFF2-40B4-BE49-F238E27FC236}">
                <a16:creationId xmlns:a16="http://schemas.microsoft.com/office/drawing/2014/main" id="{11A6E8CF-DC4A-9CFC-A8BC-26CA5DB7F8D4}"/>
              </a:ext>
            </a:extLst>
          </p:cNvPr>
          <p:cNvSpPr txBox="1">
            <a:spLocks noChangeArrowheads="1"/>
          </p:cNvSpPr>
          <p:nvPr/>
        </p:nvSpPr>
        <p:spPr bwMode="auto">
          <a:xfrm>
            <a:off x="5148263" y="5876925"/>
            <a:ext cx="395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a:t>But, decay width is dependent on</a:t>
            </a:r>
          </a:p>
          <a:p>
            <a:pPr>
              <a:spcBef>
                <a:spcPct val="0"/>
              </a:spcBef>
              <a:buFontTx/>
              <a:buNone/>
            </a:pPr>
            <a:r>
              <a:rPr lang="en-US" altLang="ja-JP" sz="2000"/>
              <a:t> employed  ΞN interaction.</a:t>
            </a:r>
            <a:endParaRPr lang="ja-JP" altLang="en-US" sz="2000"/>
          </a:p>
        </p:txBody>
      </p:sp>
    </p:spTree>
    <p:extLst>
      <p:ext uri="{BB962C8B-B14F-4D97-AF65-F5344CB8AC3E}">
        <p14:creationId xmlns:p14="http://schemas.microsoft.com/office/powerpoint/2010/main" val="285651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54377" t="34567" r="737" b="2745"/>
          <a:stretch/>
        </p:blipFill>
        <p:spPr>
          <a:xfrm>
            <a:off x="1835696" y="1052736"/>
            <a:ext cx="4392488" cy="3044692"/>
          </a:xfrm>
          <a:prstGeom prst="rect">
            <a:avLst/>
          </a:prstGeom>
        </p:spPr>
      </p:pic>
      <p:sp>
        <p:nvSpPr>
          <p:cNvPr id="3" name="正方形/長方形 2"/>
          <p:cNvSpPr/>
          <p:nvPr/>
        </p:nvSpPr>
        <p:spPr>
          <a:xfrm>
            <a:off x="3131840" y="4221088"/>
            <a:ext cx="2677336" cy="253916"/>
          </a:xfrm>
          <a:prstGeom prst="rect">
            <a:avLst/>
          </a:prstGeom>
        </p:spPr>
        <p:txBody>
          <a:bodyPr wrap="none">
            <a:spAutoFit/>
          </a:bodyPr>
          <a:lstStyle/>
          <a:p>
            <a:r>
              <a:rPr lang="en-US" altLang="ja-JP" sz="1050" b="1" i="1" dirty="0">
                <a:solidFill>
                  <a:srgbClr val="000000">
                    <a:lumMod val="75000"/>
                    <a:lumOff val="25000"/>
                  </a:srgbClr>
                </a:solidFill>
                <a:latin typeface="Arial"/>
                <a:ea typeface="ＭＳ Ｐゴシック"/>
              </a:rPr>
              <a:t>G. Hagen et al., </a:t>
            </a:r>
            <a:r>
              <a:rPr lang="ja-JP" altLang="ja-JP" sz="1050" b="1" i="1" dirty="0">
                <a:solidFill>
                  <a:srgbClr val="000000">
                    <a:lumMod val="75000"/>
                    <a:lumOff val="25000"/>
                  </a:srgbClr>
                </a:solidFill>
                <a:latin typeface="Arial"/>
                <a:ea typeface="ＭＳ Ｐゴシック"/>
              </a:rPr>
              <a:t>P</a:t>
            </a:r>
            <a:r>
              <a:rPr lang="en-US" altLang="ja-JP" sz="1050" b="1" i="1" dirty="0">
                <a:solidFill>
                  <a:srgbClr val="000000">
                    <a:lumMod val="75000"/>
                    <a:lumOff val="25000"/>
                  </a:srgbClr>
                </a:solidFill>
                <a:latin typeface="Arial"/>
                <a:ea typeface="ＭＳ Ｐゴシック"/>
              </a:rPr>
              <a:t>RL</a:t>
            </a:r>
            <a:r>
              <a:rPr lang="ja-JP" altLang="ja-JP" sz="1050" b="1" i="1" dirty="0">
                <a:solidFill>
                  <a:srgbClr val="000000">
                    <a:lumMod val="75000"/>
                    <a:lumOff val="25000"/>
                  </a:srgbClr>
                </a:solidFill>
                <a:latin typeface="Arial"/>
                <a:ea typeface="ＭＳ Ｐゴシック"/>
              </a:rPr>
              <a:t> 109 (2012) 032502</a:t>
            </a:r>
            <a:r>
              <a:rPr lang="ja-JP" altLang="ja-JP" sz="1050" i="1" dirty="0">
                <a:solidFill>
                  <a:srgbClr val="000000">
                    <a:lumMod val="75000"/>
                    <a:lumOff val="25000"/>
                  </a:srgbClr>
                </a:solidFill>
                <a:latin typeface="Arial"/>
                <a:ea typeface="ＭＳ Ｐゴシック"/>
              </a:rPr>
              <a:t> </a:t>
            </a:r>
            <a:endParaRPr lang="ja-JP" altLang="en-US" sz="1050" i="1" dirty="0">
              <a:solidFill>
                <a:srgbClr val="000000">
                  <a:lumMod val="75000"/>
                  <a:lumOff val="25000"/>
                </a:srgbClr>
              </a:solidFill>
              <a:latin typeface="Arial"/>
              <a:ea typeface="ＭＳ Ｐゴシック"/>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a:extLst>
              <a:ext uri="{FF2B5EF4-FFF2-40B4-BE49-F238E27FC236}">
                <a16:creationId xmlns:a16="http://schemas.microsoft.com/office/drawing/2014/main" id="{D7D4DDDD-3765-E7AA-636F-673FA3B91784}"/>
              </a:ext>
            </a:extLst>
          </p:cNvPr>
          <p:cNvSpPr/>
          <p:nvPr/>
        </p:nvSpPr>
        <p:spPr>
          <a:xfrm rot="20512041">
            <a:off x="569913" y="2235200"/>
            <a:ext cx="935037" cy="17287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コネクタ 21">
            <a:extLst>
              <a:ext uri="{FF2B5EF4-FFF2-40B4-BE49-F238E27FC236}">
                <a16:creationId xmlns:a16="http://schemas.microsoft.com/office/drawing/2014/main" id="{66CB6577-D390-7865-DC41-84941EEE0B31}"/>
              </a:ext>
            </a:extLst>
          </p:cNvPr>
          <p:cNvCxnSpPr/>
          <p:nvPr/>
        </p:nvCxnSpPr>
        <p:spPr>
          <a:xfrm>
            <a:off x="827088" y="1268413"/>
            <a:ext cx="172878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20" name="テキスト ボックス 22">
            <a:extLst>
              <a:ext uri="{FF2B5EF4-FFF2-40B4-BE49-F238E27FC236}">
                <a16:creationId xmlns:a16="http://schemas.microsoft.com/office/drawing/2014/main" id="{D2CD416F-8DB7-8B48-CC80-BE317FDDD5DC}"/>
              </a:ext>
            </a:extLst>
          </p:cNvPr>
          <p:cNvSpPr txBox="1">
            <a:spLocks noChangeArrowheads="1"/>
          </p:cNvSpPr>
          <p:nvPr/>
        </p:nvSpPr>
        <p:spPr bwMode="auto">
          <a:xfrm>
            <a:off x="2124075" y="1341438"/>
            <a:ext cx="44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αn</a:t>
            </a:r>
            <a:endParaRPr lang="ja-JP" altLang="en-US" sz="1800"/>
          </a:p>
        </p:txBody>
      </p:sp>
      <p:cxnSp>
        <p:nvCxnSpPr>
          <p:cNvPr id="25" name="直線コネクタ 24">
            <a:extLst>
              <a:ext uri="{FF2B5EF4-FFF2-40B4-BE49-F238E27FC236}">
                <a16:creationId xmlns:a16="http://schemas.microsoft.com/office/drawing/2014/main" id="{5EE019DE-F33B-9DE7-6F66-9ED2D231ED53}"/>
              </a:ext>
            </a:extLst>
          </p:cNvPr>
          <p:cNvCxnSpPr/>
          <p:nvPr/>
        </p:nvCxnSpPr>
        <p:spPr>
          <a:xfrm>
            <a:off x="1187450" y="692150"/>
            <a:ext cx="863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822" name="テキスト ボックス 25">
            <a:extLst>
              <a:ext uri="{FF2B5EF4-FFF2-40B4-BE49-F238E27FC236}">
                <a16:creationId xmlns:a16="http://schemas.microsoft.com/office/drawing/2014/main" id="{0DE3578C-CD04-9E1D-D1CF-1AE803448D5F}"/>
              </a:ext>
            </a:extLst>
          </p:cNvPr>
          <p:cNvSpPr txBox="1">
            <a:spLocks noChangeArrowheads="1"/>
          </p:cNvSpPr>
          <p:nvPr/>
        </p:nvSpPr>
        <p:spPr bwMode="auto">
          <a:xfrm>
            <a:off x="611188" y="476250"/>
            <a:ext cx="55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3/2</a:t>
            </a:r>
            <a:r>
              <a:rPr lang="en-US" altLang="ja-JP" sz="1800" baseline="30000"/>
              <a:t>-</a:t>
            </a:r>
            <a:endParaRPr lang="ja-JP" altLang="en-US" sz="1800" baseline="30000"/>
          </a:p>
        </p:txBody>
      </p:sp>
      <p:cxnSp>
        <p:nvCxnSpPr>
          <p:cNvPr id="28" name="直線コネクタ 27">
            <a:extLst>
              <a:ext uri="{FF2B5EF4-FFF2-40B4-BE49-F238E27FC236}">
                <a16:creationId xmlns:a16="http://schemas.microsoft.com/office/drawing/2014/main" id="{A30A4F6A-9653-0656-F2E9-843B52C0154D}"/>
              </a:ext>
            </a:extLst>
          </p:cNvPr>
          <p:cNvCxnSpPr/>
          <p:nvPr/>
        </p:nvCxnSpPr>
        <p:spPr>
          <a:xfrm>
            <a:off x="2987675" y="1268413"/>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24" name="テキスト ボックス 28">
            <a:extLst>
              <a:ext uri="{FF2B5EF4-FFF2-40B4-BE49-F238E27FC236}">
                <a16:creationId xmlns:a16="http://schemas.microsoft.com/office/drawing/2014/main" id="{165ABAEC-693D-7A31-EC85-1F505102043C}"/>
              </a:ext>
            </a:extLst>
          </p:cNvPr>
          <p:cNvSpPr txBox="1">
            <a:spLocks noChangeArrowheads="1"/>
          </p:cNvSpPr>
          <p:nvPr/>
        </p:nvSpPr>
        <p:spPr bwMode="auto">
          <a:xfrm>
            <a:off x="4427538" y="836613"/>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sp>
        <p:nvSpPr>
          <p:cNvPr id="30" name="円/楕円 29">
            <a:extLst>
              <a:ext uri="{FF2B5EF4-FFF2-40B4-BE49-F238E27FC236}">
                <a16:creationId xmlns:a16="http://schemas.microsoft.com/office/drawing/2014/main" id="{13974DED-F3DC-CF85-2D54-955F5AC5492D}"/>
              </a:ext>
            </a:extLst>
          </p:cNvPr>
          <p:cNvSpPr/>
          <p:nvPr/>
        </p:nvSpPr>
        <p:spPr>
          <a:xfrm>
            <a:off x="827088" y="3213100"/>
            <a:ext cx="576262" cy="57626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α</a:t>
            </a:r>
            <a:endParaRPr lang="ja-JP" altLang="en-US" dirty="0"/>
          </a:p>
        </p:txBody>
      </p:sp>
      <p:sp>
        <p:nvSpPr>
          <p:cNvPr id="31" name="円/楕円 30">
            <a:extLst>
              <a:ext uri="{FF2B5EF4-FFF2-40B4-BE49-F238E27FC236}">
                <a16:creationId xmlns:a16="http://schemas.microsoft.com/office/drawing/2014/main" id="{8C6FD661-0AB9-8B75-6583-C69191B175FA}"/>
              </a:ext>
            </a:extLst>
          </p:cNvPr>
          <p:cNvSpPr/>
          <p:nvPr/>
        </p:nvSpPr>
        <p:spPr>
          <a:xfrm>
            <a:off x="684213" y="2420938"/>
            <a:ext cx="358775" cy="36036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34827" name="テキスト ボックス 32">
            <a:extLst>
              <a:ext uri="{FF2B5EF4-FFF2-40B4-BE49-F238E27FC236}">
                <a16:creationId xmlns:a16="http://schemas.microsoft.com/office/drawing/2014/main" id="{30017890-76E4-9D0F-D820-CFD727A487B1}"/>
              </a:ext>
            </a:extLst>
          </p:cNvPr>
          <p:cNvSpPr txBox="1">
            <a:spLocks noChangeArrowheads="1"/>
          </p:cNvSpPr>
          <p:nvPr/>
        </p:nvSpPr>
        <p:spPr bwMode="auto">
          <a:xfrm>
            <a:off x="468313" y="1844675"/>
            <a:ext cx="100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J</a:t>
            </a:r>
            <a:r>
              <a:rPr lang="en-US" altLang="ja-JP" sz="1800" baseline="30000"/>
              <a:t>π</a:t>
            </a:r>
            <a:r>
              <a:rPr lang="en-US" altLang="ja-JP" sz="1800"/>
              <a:t>=3/2 </a:t>
            </a:r>
            <a:r>
              <a:rPr lang="en-US" altLang="ja-JP" sz="1800" baseline="30000"/>
              <a:t>-</a:t>
            </a:r>
            <a:endParaRPr lang="ja-JP" altLang="en-US" sz="1800" baseline="30000"/>
          </a:p>
        </p:txBody>
      </p:sp>
      <p:sp>
        <p:nvSpPr>
          <p:cNvPr id="34" name="円/楕円 33">
            <a:extLst>
              <a:ext uri="{FF2B5EF4-FFF2-40B4-BE49-F238E27FC236}">
                <a16:creationId xmlns:a16="http://schemas.microsoft.com/office/drawing/2014/main" id="{60AAA52B-1C12-5440-D0B0-264E53ECA594}"/>
              </a:ext>
            </a:extLst>
          </p:cNvPr>
          <p:cNvSpPr/>
          <p:nvPr/>
        </p:nvSpPr>
        <p:spPr>
          <a:xfrm>
            <a:off x="2268538" y="3500438"/>
            <a:ext cx="431800" cy="431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Ξ</a:t>
            </a:r>
            <a:endParaRPr lang="ja-JP" altLang="en-US" dirty="0"/>
          </a:p>
        </p:txBody>
      </p:sp>
      <p:cxnSp>
        <p:nvCxnSpPr>
          <p:cNvPr id="36" name="直線コネクタ 35">
            <a:extLst>
              <a:ext uri="{FF2B5EF4-FFF2-40B4-BE49-F238E27FC236}">
                <a16:creationId xmlns:a16="http://schemas.microsoft.com/office/drawing/2014/main" id="{434BC9DB-7D18-CBFC-B95B-EE8950D3ED61}"/>
              </a:ext>
            </a:extLst>
          </p:cNvPr>
          <p:cNvCxnSpPr>
            <a:endCxn id="34" idx="2"/>
          </p:cNvCxnSpPr>
          <p:nvPr/>
        </p:nvCxnSpPr>
        <p:spPr>
          <a:xfrm>
            <a:off x="1401763" y="3140075"/>
            <a:ext cx="866775" cy="576263"/>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4830" name="テキスト ボックス 36">
            <a:extLst>
              <a:ext uri="{FF2B5EF4-FFF2-40B4-BE49-F238E27FC236}">
                <a16:creationId xmlns:a16="http://schemas.microsoft.com/office/drawing/2014/main" id="{2F16A68F-CF38-745D-4EBB-C54D78507043}"/>
              </a:ext>
            </a:extLst>
          </p:cNvPr>
          <p:cNvSpPr txBox="1">
            <a:spLocks noChangeArrowheads="1"/>
          </p:cNvSpPr>
          <p:nvPr/>
        </p:nvSpPr>
        <p:spPr bwMode="auto">
          <a:xfrm rot="2138361">
            <a:off x="1581150" y="2978150"/>
            <a:ext cx="79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σ</a:t>
            </a:r>
            <a:r>
              <a:rPr lang="en-US" altLang="ja-JP" sz="1800" baseline="-25000"/>
              <a:t>N</a:t>
            </a:r>
            <a:r>
              <a:rPr lang="ja-JP" altLang="en-US" sz="1800"/>
              <a:t>・</a:t>
            </a:r>
            <a:r>
              <a:rPr lang="en-US" altLang="ja-JP" sz="1800"/>
              <a:t>σ</a:t>
            </a:r>
            <a:r>
              <a:rPr lang="en-US" altLang="ja-JP" sz="1800" baseline="-25000"/>
              <a:t>Ξ</a:t>
            </a:r>
          </a:p>
        </p:txBody>
      </p:sp>
      <p:sp>
        <p:nvSpPr>
          <p:cNvPr id="34831" name="テキスト ボックス 37">
            <a:extLst>
              <a:ext uri="{FF2B5EF4-FFF2-40B4-BE49-F238E27FC236}">
                <a16:creationId xmlns:a16="http://schemas.microsoft.com/office/drawing/2014/main" id="{60E01A30-C10D-2629-D7E7-BA277031A928}"/>
              </a:ext>
            </a:extLst>
          </p:cNvPr>
          <p:cNvSpPr txBox="1">
            <a:spLocks noChangeArrowheads="1"/>
          </p:cNvSpPr>
          <p:nvPr/>
        </p:nvSpPr>
        <p:spPr bwMode="auto">
          <a:xfrm>
            <a:off x="2339975" y="4076700"/>
            <a:ext cx="64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0s</a:t>
            </a:r>
            <a:r>
              <a:rPr lang="en-US" altLang="ja-JP" sz="1800" baseline="-25000"/>
              <a:t>1/2</a:t>
            </a:r>
            <a:endParaRPr lang="ja-JP" altLang="en-US" sz="1800" baseline="-25000"/>
          </a:p>
        </p:txBody>
      </p:sp>
      <p:cxnSp>
        <p:nvCxnSpPr>
          <p:cNvPr id="40" name="直線コネクタ 39">
            <a:extLst>
              <a:ext uri="{FF2B5EF4-FFF2-40B4-BE49-F238E27FC236}">
                <a16:creationId xmlns:a16="http://schemas.microsoft.com/office/drawing/2014/main" id="{65E0A01C-6DAB-AF7B-171B-966923EE605F}"/>
              </a:ext>
            </a:extLst>
          </p:cNvPr>
          <p:cNvCxnSpPr/>
          <p:nvPr/>
        </p:nvCxnSpPr>
        <p:spPr>
          <a:xfrm>
            <a:off x="3563938" y="2205038"/>
            <a:ext cx="11525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7518314-1A0C-6EFB-84A5-59701D0636C0}"/>
              </a:ext>
            </a:extLst>
          </p:cNvPr>
          <p:cNvCxnSpPr/>
          <p:nvPr/>
        </p:nvCxnSpPr>
        <p:spPr>
          <a:xfrm>
            <a:off x="3563938" y="2781300"/>
            <a:ext cx="122396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4834" name="テキスト ボックス 42">
            <a:extLst>
              <a:ext uri="{FF2B5EF4-FFF2-40B4-BE49-F238E27FC236}">
                <a16:creationId xmlns:a16="http://schemas.microsoft.com/office/drawing/2014/main" id="{11B34BBF-FEAD-C356-43C4-D4A70556E499}"/>
              </a:ext>
            </a:extLst>
          </p:cNvPr>
          <p:cNvSpPr txBox="1">
            <a:spLocks noChangeArrowheads="1"/>
          </p:cNvSpPr>
          <p:nvPr/>
        </p:nvSpPr>
        <p:spPr bwMode="auto">
          <a:xfrm>
            <a:off x="3203575" y="2708275"/>
            <a:ext cx="36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4835" name="テキスト ボックス 43">
            <a:extLst>
              <a:ext uri="{FF2B5EF4-FFF2-40B4-BE49-F238E27FC236}">
                <a16:creationId xmlns:a16="http://schemas.microsoft.com/office/drawing/2014/main" id="{6BC70C0A-B8E5-6766-6349-584493430FE4}"/>
              </a:ext>
            </a:extLst>
          </p:cNvPr>
          <p:cNvSpPr txBox="1">
            <a:spLocks noChangeArrowheads="1"/>
          </p:cNvSpPr>
          <p:nvPr/>
        </p:nvSpPr>
        <p:spPr bwMode="auto">
          <a:xfrm>
            <a:off x="3203575" y="1989138"/>
            <a:ext cx="36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a:t>
            </a:r>
            <a:r>
              <a:rPr lang="en-US" altLang="ja-JP" sz="1800" baseline="30000"/>
              <a:t>-</a:t>
            </a:r>
            <a:endParaRPr lang="ja-JP" altLang="en-US" sz="1800" baseline="30000"/>
          </a:p>
        </p:txBody>
      </p:sp>
      <p:cxnSp>
        <p:nvCxnSpPr>
          <p:cNvPr id="46" name="直線コネクタ 45">
            <a:extLst>
              <a:ext uri="{FF2B5EF4-FFF2-40B4-BE49-F238E27FC236}">
                <a16:creationId xmlns:a16="http://schemas.microsoft.com/office/drawing/2014/main" id="{338D41B9-98DB-E3C8-1E1A-3CFA8EF26B9C}"/>
              </a:ext>
            </a:extLst>
          </p:cNvPr>
          <p:cNvCxnSpPr/>
          <p:nvPr/>
        </p:nvCxnSpPr>
        <p:spPr>
          <a:xfrm>
            <a:off x="3132138" y="191611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4837" name="テキスト ボックス 46">
            <a:extLst>
              <a:ext uri="{FF2B5EF4-FFF2-40B4-BE49-F238E27FC236}">
                <a16:creationId xmlns:a16="http://schemas.microsoft.com/office/drawing/2014/main" id="{B007F618-2A21-FF60-118E-DFEFDD5A09E0}"/>
              </a:ext>
            </a:extLst>
          </p:cNvPr>
          <p:cNvSpPr txBox="1">
            <a:spLocks noChangeArrowheads="1"/>
          </p:cNvSpPr>
          <p:nvPr/>
        </p:nvSpPr>
        <p:spPr bwMode="auto">
          <a:xfrm>
            <a:off x="3924300" y="1484313"/>
            <a:ext cx="96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ΞN)+α</a:t>
            </a:r>
            <a:endParaRPr lang="ja-JP" altLang="en-US" sz="1800"/>
          </a:p>
        </p:txBody>
      </p:sp>
      <p:sp>
        <p:nvSpPr>
          <p:cNvPr id="34838" name="テキスト ボックス 47">
            <a:extLst>
              <a:ext uri="{FF2B5EF4-FFF2-40B4-BE49-F238E27FC236}">
                <a16:creationId xmlns:a16="http://schemas.microsoft.com/office/drawing/2014/main" id="{F71D06D7-024A-5E6B-0B6B-250AF20FD16C}"/>
              </a:ext>
            </a:extLst>
          </p:cNvPr>
          <p:cNvSpPr txBox="1">
            <a:spLocks noChangeArrowheads="1"/>
          </p:cNvSpPr>
          <p:nvPr/>
        </p:nvSpPr>
        <p:spPr bwMode="auto">
          <a:xfrm>
            <a:off x="4932363" y="1700213"/>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-1.56 MeV</a:t>
            </a:r>
            <a:endParaRPr lang="ja-JP" altLang="en-US" sz="1800"/>
          </a:p>
        </p:txBody>
      </p:sp>
      <p:sp>
        <p:nvSpPr>
          <p:cNvPr id="34839" name="テキスト ボックス 48">
            <a:extLst>
              <a:ext uri="{FF2B5EF4-FFF2-40B4-BE49-F238E27FC236}">
                <a16:creationId xmlns:a16="http://schemas.microsoft.com/office/drawing/2014/main" id="{01324D67-6489-75DD-ECDF-3492936F2195}"/>
              </a:ext>
            </a:extLst>
          </p:cNvPr>
          <p:cNvSpPr txBox="1">
            <a:spLocks noChangeArrowheads="1"/>
          </p:cNvSpPr>
          <p:nvPr/>
        </p:nvSpPr>
        <p:spPr bwMode="auto">
          <a:xfrm>
            <a:off x="2916238" y="83661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4840" name="テキスト ボックス 49">
            <a:extLst>
              <a:ext uri="{FF2B5EF4-FFF2-40B4-BE49-F238E27FC236}">
                <a16:creationId xmlns:a16="http://schemas.microsoft.com/office/drawing/2014/main" id="{CFAD2B53-E728-5308-C0F3-BCDE123D5ACC}"/>
              </a:ext>
            </a:extLst>
          </p:cNvPr>
          <p:cNvSpPr txBox="1">
            <a:spLocks noChangeArrowheads="1"/>
          </p:cNvSpPr>
          <p:nvPr/>
        </p:nvSpPr>
        <p:spPr bwMode="auto">
          <a:xfrm>
            <a:off x="323850" y="1341438"/>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 MeV</a:t>
            </a:r>
            <a:endParaRPr lang="ja-JP" altLang="en-US" sz="1800"/>
          </a:p>
        </p:txBody>
      </p:sp>
      <p:grpSp>
        <p:nvGrpSpPr>
          <p:cNvPr id="34841" name="グループ化 57">
            <a:extLst>
              <a:ext uri="{FF2B5EF4-FFF2-40B4-BE49-F238E27FC236}">
                <a16:creationId xmlns:a16="http://schemas.microsoft.com/office/drawing/2014/main" id="{E7BC1383-5C51-3C40-4157-6FB2C25EABB7}"/>
              </a:ext>
            </a:extLst>
          </p:cNvPr>
          <p:cNvGrpSpPr>
            <a:grpSpLocks/>
          </p:cNvGrpSpPr>
          <p:nvPr/>
        </p:nvGrpSpPr>
        <p:grpSpPr bwMode="auto">
          <a:xfrm>
            <a:off x="6588125" y="765175"/>
            <a:ext cx="1584325" cy="1655763"/>
            <a:chOff x="4716016" y="3861048"/>
            <a:chExt cx="2232248" cy="2304256"/>
          </a:xfrm>
        </p:grpSpPr>
        <p:sp>
          <p:nvSpPr>
            <p:cNvPr id="53" name="円/楕円 52">
              <a:extLst>
                <a:ext uri="{FF2B5EF4-FFF2-40B4-BE49-F238E27FC236}">
                  <a16:creationId xmlns:a16="http://schemas.microsoft.com/office/drawing/2014/main" id="{B02CAAC5-F682-C7EB-019E-323BEDD3BDBF}"/>
                </a:ext>
              </a:extLst>
            </p:cNvPr>
            <p:cNvSpPr/>
            <p:nvPr/>
          </p:nvSpPr>
          <p:spPr>
            <a:xfrm>
              <a:off x="4716016" y="3861048"/>
              <a:ext cx="2232248" cy="23042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a:extLst>
                <a:ext uri="{FF2B5EF4-FFF2-40B4-BE49-F238E27FC236}">
                  <a16:creationId xmlns:a16="http://schemas.microsoft.com/office/drawing/2014/main" id="{106BFC62-B1CD-E1FD-285C-C07810E0205C}"/>
                </a:ext>
              </a:extLst>
            </p:cNvPr>
            <p:cNvSpPr/>
            <p:nvPr/>
          </p:nvSpPr>
          <p:spPr>
            <a:xfrm>
              <a:off x="6084890" y="4148251"/>
              <a:ext cx="503263" cy="57661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55" name="円/楕円 54">
              <a:extLst>
                <a:ext uri="{FF2B5EF4-FFF2-40B4-BE49-F238E27FC236}">
                  <a16:creationId xmlns:a16="http://schemas.microsoft.com/office/drawing/2014/main" id="{9916C6C9-2E06-8898-8294-575ABC375496}"/>
                </a:ext>
              </a:extLst>
            </p:cNvPr>
            <p:cNvSpPr/>
            <p:nvPr/>
          </p:nvSpPr>
          <p:spPr>
            <a:xfrm>
              <a:off x="5293090" y="5084977"/>
              <a:ext cx="1006525" cy="100742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56" name="円/楕円 55">
              <a:extLst>
                <a:ext uri="{FF2B5EF4-FFF2-40B4-BE49-F238E27FC236}">
                  <a16:creationId xmlns:a16="http://schemas.microsoft.com/office/drawing/2014/main" id="{1CC6EDB2-5D4F-B7BC-4B0D-1644B7B63BED}"/>
                </a:ext>
              </a:extLst>
            </p:cNvPr>
            <p:cNvSpPr/>
            <p:nvPr/>
          </p:nvSpPr>
          <p:spPr>
            <a:xfrm>
              <a:off x="5020210" y="4362550"/>
              <a:ext cx="619573" cy="64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aseline="30000" dirty="0"/>
                <a:t>Ξ</a:t>
              </a:r>
              <a:endParaRPr lang="ja-JP" altLang="en-US" sz="2000" baseline="30000" dirty="0"/>
            </a:p>
          </p:txBody>
        </p:sp>
      </p:grpSp>
      <p:sp>
        <p:nvSpPr>
          <p:cNvPr id="34842" name="テキスト ボックス 43">
            <a:extLst>
              <a:ext uri="{FF2B5EF4-FFF2-40B4-BE49-F238E27FC236}">
                <a16:creationId xmlns:a16="http://schemas.microsoft.com/office/drawing/2014/main" id="{EE2A0B87-FAC0-9771-FEFF-501A75A0E71D}"/>
              </a:ext>
            </a:extLst>
          </p:cNvPr>
          <p:cNvSpPr txBox="1">
            <a:spLocks noChangeArrowheads="1"/>
          </p:cNvSpPr>
          <p:nvPr/>
        </p:nvSpPr>
        <p:spPr bwMode="auto">
          <a:xfrm>
            <a:off x="827088" y="4149725"/>
            <a:ext cx="777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aseline="30000"/>
              <a:t>5</a:t>
            </a:r>
            <a:r>
              <a:rPr lang="en-US" altLang="ja-JP" sz="2800"/>
              <a:t>He</a:t>
            </a:r>
            <a:endParaRPr lang="ja-JP" altLang="en-US" sz="2800"/>
          </a:p>
        </p:txBody>
      </p:sp>
      <p:sp>
        <p:nvSpPr>
          <p:cNvPr id="34843" name="テキスト ボックス 44">
            <a:extLst>
              <a:ext uri="{FF2B5EF4-FFF2-40B4-BE49-F238E27FC236}">
                <a16:creationId xmlns:a16="http://schemas.microsoft.com/office/drawing/2014/main" id="{CF0E43CC-F44E-8555-1CF1-566AC8F932D3}"/>
              </a:ext>
            </a:extLst>
          </p:cNvPr>
          <p:cNvSpPr txBox="1">
            <a:spLocks noChangeArrowheads="1"/>
          </p:cNvSpPr>
          <p:nvPr/>
        </p:nvSpPr>
        <p:spPr bwMode="auto">
          <a:xfrm>
            <a:off x="1403350" y="260350"/>
            <a:ext cx="117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0.89 MeV</a:t>
            </a:r>
            <a:endParaRPr lang="ja-JP" altLang="en-US" sz="1800"/>
          </a:p>
        </p:txBody>
      </p:sp>
      <p:cxnSp>
        <p:nvCxnSpPr>
          <p:cNvPr id="48" name="直線矢印コネクタ 47">
            <a:extLst>
              <a:ext uri="{FF2B5EF4-FFF2-40B4-BE49-F238E27FC236}">
                <a16:creationId xmlns:a16="http://schemas.microsoft.com/office/drawing/2014/main" id="{3F5888A1-CD48-6FA0-0E99-4DB6DEA1791D}"/>
              </a:ext>
            </a:extLst>
          </p:cNvPr>
          <p:cNvCxnSpPr/>
          <p:nvPr/>
        </p:nvCxnSpPr>
        <p:spPr>
          <a:xfrm flipV="1">
            <a:off x="3563938" y="2781300"/>
            <a:ext cx="215900" cy="935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45" name="テキスト ボックス 48">
            <a:extLst>
              <a:ext uri="{FF2B5EF4-FFF2-40B4-BE49-F238E27FC236}">
                <a16:creationId xmlns:a16="http://schemas.microsoft.com/office/drawing/2014/main" id="{0ED04C68-1042-B0F7-9C2F-5007688D3569}"/>
              </a:ext>
            </a:extLst>
          </p:cNvPr>
          <p:cNvSpPr txBox="1">
            <a:spLocks noChangeArrowheads="1"/>
          </p:cNvSpPr>
          <p:nvPr/>
        </p:nvSpPr>
        <p:spPr bwMode="auto">
          <a:xfrm>
            <a:off x="3419475" y="3644900"/>
            <a:ext cx="2482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S=1of ΞN is  dominant</a:t>
            </a:r>
            <a:endParaRPr lang="ja-JP" altLang="en-US" sz="1800"/>
          </a:p>
        </p:txBody>
      </p:sp>
      <p:cxnSp>
        <p:nvCxnSpPr>
          <p:cNvPr id="50" name="直線矢印コネクタ 49">
            <a:extLst>
              <a:ext uri="{FF2B5EF4-FFF2-40B4-BE49-F238E27FC236}">
                <a16:creationId xmlns:a16="http://schemas.microsoft.com/office/drawing/2014/main" id="{292AED03-0BBF-D103-1A45-1A469A35BA01}"/>
              </a:ext>
            </a:extLst>
          </p:cNvPr>
          <p:cNvCxnSpPr/>
          <p:nvPr/>
        </p:nvCxnSpPr>
        <p:spPr>
          <a:xfrm flipV="1">
            <a:off x="2771775" y="3357563"/>
            <a:ext cx="0" cy="57626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05078CB-43C4-63CF-9E9C-D77D7910201F}"/>
              </a:ext>
            </a:extLst>
          </p:cNvPr>
          <p:cNvCxnSpPr/>
          <p:nvPr/>
        </p:nvCxnSpPr>
        <p:spPr>
          <a:xfrm flipV="1">
            <a:off x="1116013" y="2276475"/>
            <a:ext cx="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32B2A84-C5D5-E9F0-9E07-2BDE648467BE}"/>
              </a:ext>
            </a:extLst>
          </p:cNvPr>
          <p:cNvCxnSpPr/>
          <p:nvPr/>
        </p:nvCxnSpPr>
        <p:spPr>
          <a:xfrm>
            <a:off x="2051050" y="765175"/>
            <a:ext cx="936625" cy="172720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93EAB87D-DCD6-D2F1-7730-07D46FCADE96}"/>
              </a:ext>
            </a:extLst>
          </p:cNvPr>
          <p:cNvCxnSpPr>
            <a:endCxn id="34835" idx="3"/>
          </p:cNvCxnSpPr>
          <p:nvPr/>
        </p:nvCxnSpPr>
        <p:spPr>
          <a:xfrm flipV="1">
            <a:off x="2987675" y="2173288"/>
            <a:ext cx="579438" cy="319087"/>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88B9719-8122-EA98-76F4-B9F78067F645}"/>
              </a:ext>
            </a:extLst>
          </p:cNvPr>
          <p:cNvCxnSpPr/>
          <p:nvPr/>
        </p:nvCxnSpPr>
        <p:spPr>
          <a:xfrm>
            <a:off x="2987675" y="2492375"/>
            <a:ext cx="504825" cy="288925"/>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EAD16D09-5902-7C25-1F48-F482AACC0F38}"/>
              </a:ext>
            </a:extLst>
          </p:cNvPr>
          <p:cNvCxnSpPr/>
          <p:nvPr/>
        </p:nvCxnSpPr>
        <p:spPr>
          <a:xfrm flipV="1">
            <a:off x="2987675" y="2276475"/>
            <a:ext cx="863600" cy="2232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52" name="テキスト ボックス 67">
            <a:extLst>
              <a:ext uri="{FF2B5EF4-FFF2-40B4-BE49-F238E27FC236}">
                <a16:creationId xmlns:a16="http://schemas.microsoft.com/office/drawing/2014/main" id="{988E9997-A199-3C6D-62CD-F37F01D52340}"/>
              </a:ext>
            </a:extLst>
          </p:cNvPr>
          <p:cNvSpPr txBox="1">
            <a:spLocks noChangeArrowheads="1"/>
          </p:cNvSpPr>
          <p:nvPr/>
        </p:nvSpPr>
        <p:spPr bwMode="auto">
          <a:xfrm>
            <a:off x="2700338" y="4581525"/>
            <a:ext cx="347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S=0  of ΞN  system  is dominant</a:t>
            </a:r>
            <a:endParaRPr lang="ja-JP" altLang="en-US" sz="1800"/>
          </a:p>
        </p:txBody>
      </p:sp>
      <p:sp>
        <p:nvSpPr>
          <p:cNvPr id="34853" name="テキスト ボックス 68">
            <a:extLst>
              <a:ext uri="{FF2B5EF4-FFF2-40B4-BE49-F238E27FC236}">
                <a16:creationId xmlns:a16="http://schemas.microsoft.com/office/drawing/2014/main" id="{0709C5FD-7C1B-E6B2-0A8C-FCADA10B8FEB}"/>
              </a:ext>
            </a:extLst>
          </p:cNvPr>
          <p:cNvSpPr txBox="1">
            <a:spLocks noChangeArrowheads="1"/>
          </p:cNvSpPr>
          <p:nvPr/>
        </p:nvSpPr>
        <p:spPr bwMode="auto">
          <a:xfrm>
            <a:off x="5148263" y="2276475"/>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3600"/>
              <a:t>?</a:t>
            </a:r>
            <a:endParaRPr lang="ja-JP" altLang="en-US" sz="3600"/>
          </a:p>
        </p:txBody>
      </p:sp>
      <p:sp>
        <p:nvSpPr>
          <p:cNvPr id="34854" name="テキスト ボックス 69">
            <a:extLst>
              <a:ext uri="{FF2B5EF4-FFF2-40B4-BE49-F238E27FC236}">
                <a16:creationId xmlns:a16="http://schemas.microsoft.com/office/drawing/2014/main" id="{6FB7E9C3-A064-47FD-BB6F-BD8FA955D4E2}"/>
              </a:ext>
            </a:extLst>
          </p:cNvPr>
          <p:cNvSpPr txBox="1">
            <a:spLocks noChangeArrowheads="1"/>
          </p:cNvSpPr>
          <p:nvPr/>
        </p:nvSpPr>
        <p:spPr bwMode="auto">
          <a:xfrm>
            <a:off x="5795963" y="2565400"/>
            <a:ext cx="28654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What about level structure</a:t>
            </a:r>
          </a:p>
          <a:p>
            <a:pPr>
              <a:spcBef>
                <a:spcPct val="0"/>
              </a:spcBef>
              <a:buFontTx/>
              <a:buNone/>
            </a:pPr>
            <a:r>
              <a:rPr lang="en-US" altLang="ja-JP" sz="1800"/>
              <a:t>of αΞN system using HAL</a:t>
            </a:r>
          </a:p>
          <a:p>
            <a:pPr>
              <a:spcBef>
                <a:spcPct val="0"/>
              </a:spcBef>
              <a:buFontTx/>
              <a:buNone/>
            </a:pPr>
            <a:r>
              <a:rPr lang="en-US" altLang="ja-JP" sz="1800"/>
              <a:t>potential?</a:t>
            </a:r>
            <a:endParaRPr lang="ja-JP" altLang="en-US" sz="1800"/>
          </a:p>
        </p:txBody>
      </p:sp>
    </p:spTree>
    <p:extLst>
      <p:ext uri="{BB962C8B-B14F-4D97-AF65-F5344CB8AC3E}">
        <p14:creationId xmlns:p14="http://schemas.microsoft.com/office/powerpoint/2010/main" val="3456223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C5266FEF-0706-3306-61DA-01C7ABCC488F}"/>
              </a:ext>
            </a:extLst>
          </p:cNvPr>
          <p:cNvCxnSpPr/>
          <p:nvPr/>
        </p:nvCxnSpPr>
        <p:spPr>
          <a:xfrm>
            <a:off x="827088" y="692150"/>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43" name="テキスト ボックス 59">
            <a:extLst>
              <a:ext uri="{FF2B5EF4-FFF2-40B4-BE49-F238E27FC236}">
                <a16:creationId xmlns:a16="http://schemas.microsoft.com/office/drawing/2014/main" id="{1027D945-479E-3FD4-66F6-2D4F161024B5}"/>
              </a:ext>
            </a:extLst>
          </p:cNvPr>
          <p:cNvSpPr txBox="1">
            <a:spLocks noChangeArrowheads="1"/>
          </p:cNvSpPr>
          <p:nvPr/>
        </p:nvSpPr>
        <p:spPr bwMode="auto">
          <a:xfrm>
            <a:off x="2268538" y="26035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22" name="直線コネクタ 21">
            <a:extLst>
              <a:ext uri="{FF2B5EF4-FFF2-40B4-BE49-F238E27FC236}">
                <a16:creationId xmlns:a16="http://schemas.microsoft.com/office/drawing/2014/main" id="{3A5D28E6-7BA3-4A15-D41B-DFDE45EA160E}"/>
              </a:ext>
            </a:extLst>
          </p:cNvPr>
          <p:cNvCxnSpPr/>
          <p:nvPr/>
        </p:nvCxnSpPr>
        <p:spPr>
          <a:xfrm>
            <a:off x="973138" y="1196975"/>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45" name="テキスト ボックス 65">
            <a:extLst>
              <a:ext uri="{FF2B5EF4-FFF2-40B4-BE49-F238E27FC236}">
                <a16:creationId xmlns:a16="http://schemas.microsoft.com/office/drawing/2014/main" id="{5FCA091D-8FD2-F9B7-0972-382630DFF91B}"/>
              </a:ext>
            </a:extLst>
          </p:cNvPr>
          <p:cNvSpPr txBox="1">
            <a:spLocks noChangeArrowheads="1"/>
          </p:cNvSpPr>
          <p:nvPr/>
        </p:nvSpPr>
        <p:spPr bwMode="auto">
          <a:xfrm>
            <a:off x="1906588" y="1268413"/>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5846" name="テキスト ボックス 67">
            <a:extLst>
              <a:ext uri="{FF2B5EF4-FFF2-40B4-BE49-F238E27FC236}">
                <a16:creationId xmlns:a16="http://schemas.microsoft.com/office/drawing/2014/main" id="{1488A8B2-DBA5-FD22-9E46-751954BE68F8}"/>
              </a:ext>
            </a:extLst>
          </p:cNvPr>
          <p:cNvSpPr txBox="1">
            <a:spLocks noChangeArrowheads="1"/>
          </p:cNvSpPr>
          <p:nvPr/>
        </p:nvSpPr>
        <p:spPr bwMode="auto">
          <a:xfrm>
            <a:off x="684213" y="26035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5847" name="テキスト ボックス 72">
            <a:extLst>
              <a:ext uri="{FF2B5EF4-FFF2-40B4-BE49-F238E27FC236}">
                <a16:creationId xmlns:a16="http://schemas.microsoft.com/office/drawing/2014/main" id="{7E404DE3-D7A8-BAEA-BC1D-25D9AA41B8F2}"/>
              </a:ext>
            </a:extLst>
          </p:cNvPr>
          <p:cNvSpPr txBox="1">
            <a:spLocks noChangeArrowheads="1"/>
          </p:cNvSpPr>
          <p:nvPr/>
        </p:nvSpPr>
        <p:spPr bwMode="auto">
          <a:xfrm>
            <a:off x="2700338" y="105251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5848" name="テキスト ボックス 78">
            <a:extLst>
              <a:ext uri="{FF2B5EF4-FFF2-40B4-BE49-F238E27FC236}">
                <a16:creationId xmlns:a16="http://schemas.microsoft.com/office/drawing/2014/main" id="{92C0BAFC-9919-A30A-7A68-EEF52F11A602}"/>
              </a:ext>
            </a:extLst>
          </p:cNvPr>
          <p:cNvSpPr txBox="1">
            <a:spLocks noChangeArrowheads="1"/>
          </p:cNvSpPr>
          <p:nvPr/>
        </p:nvSpPr>
        <p:spPr bwMode="auto">
          <a:xfrm>
            <a:off x="250825" y="1916113"/>
            <a:ext cx="88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solidFill>
                  <a:srgbClr val="00B0F0"/>
                </a:solidFill>
              </a:rPr>
              <a:t>HAL</a:t>
            </a:r>
            <a:endParaRPr lang="ja-JP" altLang="en-US" sz="2800">
              <a:solidFill>
                <a:srgbClr val="00B0F0"/>
              </a:solidFill>
            </a:endParaRPr>
          </a:p>
        </p:txBody>
      </p:sp>
      <p:sp>
        <p:nvSpPr>
          <p:cNvPr id="35849" name="テキスト ボックス 30">
            <a:extLst>
              <a:ext uri="{FF2B5EF4-FFF2-40B4-BE49-F238E27FC236}">
                <a16:creationId xmlns:a16="http://schemas.microsoft.com/office/drawing/2014/main" id="{F4E7AFED-4F98-173F-F4FE-37E9F3BF0661}"/>
              </a:ext>
            </a:extLst>
          </p:cNvPr>
          <p:cNvSpPr txBox="1">
            <a:spLocks noChangeArrowheads="1"/>
          </p:cNvSpPr>
          <p:nvPr/>
        </p:nvSpPr>
        <p:spPr bwMode="auto">
          <a:xfrm>
            <a:off x="1619250" y="2133600"/>
            <a:ext cx="814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T=1</a:t>
            </a:r>
            <a:endParaRPr lang="ja-JP" altLang="en-US" sz="2800"/>
          </a:p>
        </p:txBody>
      </p:sp>
      <p:pic>
        <p:nvPicPr>
          <p:cNvPr id="35850" name="Picture 21">
            <a:extLst>
              <a:ext uri="{FF2B5EF4-FFF2-40B4-BE49-F238E27FC236}">
                <a16:creationId xmlns:a16="http://schemas.microsoft.com/office/drawing/2014/main" id="{E7D48DDC-F075-8637-053E-BD759E8C5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0"/>
            <a:ext cx="41036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円/楕円 32">
            <a:extLst>
              <a:ext uri="{FF2B5EF4-FFF2-40B4-BE49-F238E27FC236}">
                <a16:creationId xmlns:a16="http://schemas.microsoft.com/office/drawing/2014/main" id="{49E1FD86-D24B-A09C-A5A8-4AF16780674F}"/>
              </a:ext>
            </a:extLst>
          </p:cNvPr>
          <p:cNvSpPr/>
          <p:nvPr/>
        </p:nvSpPr>
        <p:spPr>
          <a:xfrm>
            <a:off x="7235825" y="1628775"/>
            <a:ext cx="649288"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a:extLst>
              <a:ext uri="{FF2B5EF4-FFF2-40B4-BE49-F238E27FC236}">
                <a16:creationId xmlns:a16="http://schemas.microsoft.com/office/drawing/2014/main" id="{287C9DFA-68B2-274A-1BA5-4612508E1CB4}"/>
              </a:ext>
            </a:extLst>
          </p:cNvPr>
          <p:cNvSpPr/>
          <p:nvPr/>
        </p:nvSpPr>
        <p:spPr>
          <a:xfrm>
            <a:off x="7092950" y="2060575"/>
            <a:ext cx="503238"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右矢印 34">
            <a:extLst>
              <a:ext uri="{FF2B5EF4-FFF2-40B4-BE49-F238E27FC236}">
                <a16:creationId xmlns:a16="http://schemas.microsoft.com/office/drawing/2014/main" id="{E0CC11BF-1D12-EB05-6BA1-4FFE6180E286}"/>
              </a:ext>
            </a:extLst>
          </p:cNvPr>
          <p:cNvSpPr/>
          <p:nvPr/>
        </p:nvSpPr>
        <p:spPr>
          <a:xfrm rot="10800000">
            <a:off x="4067175" y="981075"/>
            <a:ext cx="865188" cy="5762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54" name="テキスト ボックス 35">
            <a:extLst>
              <a:ext uri="{FF2B5EF4-FFF2-40B4-BE49-F238E27FC236}">
                <a16:creationId xmlns:a16="http://schemas.microsoft.com/office/drawing/2014/main" id="{B2C0E251-FF20-5451-34BA-015E404FF27B}"/>
              </a:ext>
            </a:extLst>
          </p:cNvPr>
          <p:cNvSpPr txBox="1">
            <a:spLocks noChangeArrowheads="1"/>
          </p:cNvSpPr>
          <p:nvPr/>
        </p:nvSpPr>
        <p:spPr bwMode="auto">
          <a:xfrm>
            <a:off x="3059113" y="1989138"/>
            <a:ext cx="2686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Attractions of T=1,S=1,</a:t>
            </a:r>
          </a:p>
          <a:p>
            <a:pPr>
              <a:spcBef>
                <a:spcPct val="0"/>
              </a:spcBef>
              <a:buFontTx/>
              <a:buNone/>
            </a:pPr>
            <a:r>
              <a:rPr lang="en-US" altLang="ja-JP" sz="1800"/>
              <a:t>T=1,S=0 are not enough</a:t>
            </a:r>
          </a:p>
          <a:p>
            <a:pPr>
              <a:spcBef>
                <a:spcPct val="0"/>
              </a:spcBef>
              <a:buFontTx/>
              <a:buNone/>
            </a:pPr>
            <a:r>
              <a:rPr lang="en-US" altLang="ja-JP" sz="1800"/>
              <a:t>to make bound states.</a:t>
            </a:r>
          </a:p>
          <a:p>
            <a:pPr>
              <a:spcBef>
                <a:spcPct val="0"/>
              </a:spcBef>
              <a:buFontTx/>
              <a:buNone/>
            </a:pPr>
            <a:endParaRPr lang="en-US" altLang="ja-JP" sz="1800"/>
          </a:p>
          <a:p>
            <a:pPr>
              <a:spcBef>
                <a:spcPct val="0"/>
              </a:spcBef>
              <a:buFontTx/>
              <a:buNone/>
            </a:pPr>
            <a:endParaRPr lang="ja-JP" altLang="en-US" sz="1800"/>
          </a:p>
        </p:txBody>
      </p:sp>
      <p:pic>
        <p:nvPicPr>
          <p:cNvPr id="35855" name="Picture 2">
            <a:extLst>
              <a:ext uri="{FF2B5EF4-FFF2-40B4-BE49-F238E27FC236}">
                <a16:creationId xmlns:a16="http://schemas.microsoft.com/office/drawing/2014/main" id="{5E9E3866-BE1F-D7CA-DD89-1C1555EF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538"/>
            <a:ext cx="3911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テキスト ボックス 37">
            <a:extLst>
              <a:ext uri="{FF2B5EF4-FFF2-40B4-BE49-F238E27FC236}">
                <a16:creationId xmlns:a16="http://schemas.microsoft.com/office/drawing/2014/main" id="{53579D10-1FDD-78EF-B4CC-EE1DFCAE496E}"/>
              </a:ext>
            </a:extLst>
          </p:cNvPr>
          <p:cNvSpPr txBox="1">
            <a:spLocks noChangeArrowheads="1"/>
          </p:cNvSpPr>
          <p:nvPr/>
        </p:nvSpPr>
        <p:spPr bwMode="auto">
          <a:xfrm>
            <a:off x="5076825" y="6165850"/>
            <a:ext cx="344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H. Le, et al., EPJA57,339(2021)</a:t>
            </a:r>
          </a:p>
          <a:p>
            <a:pPr>
              <a:spcBef>
                <a:spcPct val="0"/>
              </a:spcBef>
              <a:buFontTx/>
              <a:buNone/>
            </a:pPr>
            <a:r>
              <a:rPr lang="en-US" altLang="ja-JP" sz="1800"/>
              <a:t>Chiral EFT ΞN interaction.</a:t>
            </a:r>
            <a:endParaRPr lang="ja-JP" altLang="en-US" sz="1800"/>
          </a:p>
        </p:txBody>
      </p:sp>
      <p:cxnSp>
        <p:nvCxnSpPr>
          <p:cNvPr id="39" name="直線コネクタ 38">
            <a:extLst>
              <a:ext uri="{FF2B5EF4-FFF2-40B4-BE49-F238E27FC236}">
                <a16:creationId xmlns:a16="http://schemas.microsoft.com/office/drawing/2014/main" id="{D1F6F0D8-7FE2-A5A4-503E-03FEE4F882E0}"/>
              </a:ext>
            </a:extLst>
          </p:cNvPr>
          <p:cNvCxnSpPr/>
          <p:nvPr/>
        </p:nvCxnSpPr>
        <p:spPr>
          <a:xfrm>
            <a:off x="827088" y="4005263"/>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58" name="テキスト ボックス 59">
            <a:extLst>
              <a:ext uri="{FF2B5EF4-FFF2-40B4-BE49-F238E27FC236}">
                <a16:creationId xmlns:a16="http://schemas.microsoft.com/office/drawing/2014/main" id="{A4316397-4BD4-25DB-77C7-C4BC4FD3F10A}"/>
              </a:ext>
            </a:extLst>
          </p:cNvPr>
          <p:cNvSpPr txBox="1">
            <a:spLocks noChangeArrowheads="1"/>
          </p:cNvSpPr>
          <p:nvPr/>
        </p:nvSpPr>
        <p:spPr bwMode="auto">
          <a:xfrm>
            <a:off x="2268538" y="3573463"/>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41" name="直線コネクタ 40">
            <a:extLst>
              <a:ext uri="{FF2B5EF4-FFF2-40B4-BE49-F238E27FC236}">
                <a16:creationId xmlns:a16="http://schemas.microsoft.com/office/drawing/2014/main" id="{3917329B-91A6-4135-EA12-B03B04CD6A5E}"/>
              </a:ext>
            </a:extLst>
          </p:cNvPr>
          <p:cNvCxnSpPr/>
          <p:nvPr/>
        </p:nvCxnSpPr>
        <p:spPr>
          <a:xfrm>
            <a:off x="973138" y="4510088"/>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5860" name="テキスト ボックス 65">
            <a:extLst>
              <a:ext uri="{FF2B5EF4-FFF2-40B4-BE49-F238E27FC236}">
                <a16:creationId xmlns:a16="http://schemas.microsoft.com/office/drawing/2014/main" id="{626FE81E-D489-FDBC-42BE-1E155AD49514}"/>
              </a:ext>
            </a:extLst>
          </p:cNvPr>
          <p:cNvSpPr txBox="1">
            <a:spLocks noChangeArrowheads="1"/>
          </p:cNvSpPr>
          <p:nvPr/>
        </p:nvSpPr>
        <p:spPr bwMode="auto">
          <a:xfrm>
            <a:off x="2555875" y="4149725"/>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5861" name="テキスト ボックス 67">
            <a:extLst>
              <a:ext uri="{FF2B5EF4-FFF2-40B4-BE49-F238E27FC236}">
                <a16:creationId xmlns:a16="http://schemas.microsoft.com/office/drawing/2014/main" id="{094524DA-F73B-047A-F8B4-148E5536F1B0}"/>
              </a:ext>
            </a:extLst>
          </p:cNvPr>
          <p:cNvSpPr txBox="1">
            <a:spLocks noChangeArrowheads="1"/>
          </p:cNvSpPr>
          <p:nvPr/>
        </p:nvSpPr>
        <p:spPr bwMode="auto">
          <a:xfrm>
            <a:off x="684213" y="357346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44" name="直線コネクタ 43">
            <a:extLst>
              <a:ext uri="{FF2B5EF4-FFF2-40B4-BE49-F238E27FC236}">
                <a16:creationId xmlns:a16="http://schemas.microsoft.com/office/drawing/2014/main" id="{19B324A8-1683-F11F-532E-E15278979C23}"/>
              </a:ext>
            </a:extLst>
          </p:cNvPr>
          <p:cNvCxnSpPr/>
          <p:nvPr/>
        </p:nvCxnSpPr>
        <p:spPr>
          <a:xfrm>
            <a:off x="1258888" y="4724400"/>
            <a:ext cx="10810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5863" name="テキスト ボックス 72">
            <a:extLst>
              <a:ext uri="{FF2B5EF4-FFF2-40B4-BE49-F238E27FC236}">
                <a16:creationId xmlns:a16="http://schemas.microsoft.com/office/drawing/2014/main" id="{059E1E69-F1F5-5739-A3F3-5C263795480F}"/>
              </a:ext>
            </a:extLst>
          </p:cNvPr>
          <p:cNvSpPr txBox="1">
            <a:spLocks noChangeArrowheads="1"/>
          </p:cNvSpPr>
          <p:nvPr/>
        </p:nvSpPr>
        <p:spPr bwMode="auto">
          <a:xfrm>
            <a:off x="2843213" y="44370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5864" name="テキスト ボックス 46">
            <a:extLst>
              <a:ext uri="{FF2B5EF4-FFF2-40B4-BE49-F238E27FC236}">
                <a16:creationId xmlns:a16="http://schemas.microsoft.com/office/drawing/2014/main" id="{8FBCA8A8-A2C8-AFA1-0A58-F196CD55352C}"/>
              </a:ext>
            </a:extLst>
          </p:cNvPr>
          <p:cNvSpPr txBox="1">
            <a:spLocks noChangeArrowheads="1"/>
          </p:cNvSpPr>
          <p:nvPr/>
        </p:nvSpPr>
        <p:spPr bwMode="auto">
          <a:xfrm>
            <a:off x="827088" y="45815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5865" name="テキスト ボックス 47">
            <a:extLst>
              <a:ext uri="{FF2B5EF4-FFF2-40B4-BE49-F238E27FC236}">
                <a16:creationId xmlns:a16="http://schemas.microsoft.com/office/drawing/2014/main" id="{42C0446E-91A7-0AD0-09CD-17AC882F6773}"/>
              </a:ext>
            </a:extLst>
          </p:cNvPr>
          <p:cNvSpPr txBox="1">
            <a:spLocks noChangeArrowheads="1"/>
          </p:cNvSpPr>
          <p:nvPr/>
        </p:nvSpPr>
        <p:spPr bwMode="auto">
          <a:xfrm>
            <a:off x="1187450" y="4797425"/>
            <a:ext cx="124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-1.47 MeV</a:t>
            </a:r>
            <a:endParaRPr lang="ja-JP" altLang="en-US" sz="1800"/>
          </a:p>
        </p:txBody>
      </p:sp>
      <p:sp>
        <p:nvSpPr>
          <p:cNvPr id="49" name="円/楕円 48">
            <a:extLst>
              <a:ext uri="{FF2B5EF4-FFF2-40B4-BE49-F238E27FC236}">
                <a16:creationId xmlns:a16="http://schemas.microsoft.com/office/drawing/2014/main" id="{D49986A2-672D-81A6-CD0B-6493EC4532C7}"/>
              </a:ext>
            </a:extLst>
          </p:cNvPr>
          <p:cNvSpPr/>
          <p:nvPr/>
        </p:nvSpPr>
        <p:spPr>
          <a:xfrm>
            <a:off x="5867400" y="4365625"/>
            <a:ext cx="360363"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1" name="直線矢印コネクタ 50">
            <a:extLst>
              <a:ext uri="{FF2B5EF4-FFF2-40B4-BE49-F238E27FC236}">
                <a16:creationId xmlns:a16="http://schemas.microsoft.com/office/drawing/2014/main" id="{5826C61B-F212-6431-3F55-361F6505A239}"/>
              </a:ext>
            </a:extLst>
          </p:cNvPr>
          <p:cNvCxnSpPr/>
          <p:nvPr/>
        </p:nvCxnSpPr>
        <p:spPr>
          <a:xfrm flipH="1">
            <a:off x="2627313" y="4581525"/>
            <a:ext cx="3097212" cy="287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68" name="テキスト ボックス 51">
            <a:extLst>
              <a:ext uri="{FF2B5EF4-FFF2-40B4-BE49-F238E27FC236}">
                <a16:creationId xmlns:a16="http://schemas.microsoft.com/office/drawing/2014/main" id="{91AC28D4-F398-D1A0-E99A-C482A4D92E99}"/>
              </a:ext>
            </a:extLst>
          </p:cNvPr>
          <p:cNvSpPr txBox="1">
            <a:spLocks noChangeArrowheads="1"/>
          </p:cNvSpPr>
          <p:nvPr/>
        </p:nvSpPr>
        <p:spPr bwMode="auto">
          <a:xfrm>
            <a:off x="2484438" y="4941888"/>
            <a:ext cx="2552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If we use </a:t>
            </a:r>
            <a:r>
              <a:rPr lang="en-US" altLang="ja-JP" sz="1800" baseline="30000"/>
              <a:t>33</a:t>
            </a:r>
            <a:r>
              <a:rPr lang="en-US" altLang="ja-JP" sz="1800"/>
              <a:t>S</a:t>
            </a:r>
            <a:r>
              <a:rPr lang="en-US" altLang="ja-JP" sz="1800" baseline="-25000"/>
              <a:t>1</a:t>
            </a:r>
          </a:p>
          <a:p>
            <a:pPr>
              <a:spcBef>
                <a:spcPct val="0"/>
              </a:spcBef>
              <a:buFontTx/>
              <a:buNone/>
            </a:pPr>
            <a:r>
              <a:rPr lang="en-US" altLang="ja-JP" sz="1800"/>
              <a:t>information based</a:t>
            </a:r>
          </a:p>
          <a:p>
            <a:pPr>
              <a:spcBef>
                <a:spcPct val="0"/>
              </a:spcBef>
              <a:buFontTx/>
              <a:buNone/>
            </a:pPr>
            <a:r>
              <a:rPr lang="en-US" altLang="ja-JP" sz="1800"/>
              <a:t>on chiral EFT potential,</a:t>
            </a:r>
          </a:p>
          <a:p>
            <a:pPr>
              <a:spcBef>
                <a:spcPct val="0"/>
              </a:spcBef>
              <a:buFontTx/>
              <a:buNone/>
            </a:pPr>
            <a:r>
              <a:rPr lang="en-US" altLang="ja-JP" sz="1800"/>
              <a:t>We have a bound</a:t>
            </a:r>
          </a:p>
          <a:p>
            <a:pPr>
              <a:spcBef>
                <a:spcPct val="0"/>
              </a:spcBef>
              <a:buFontTx/>
              <a:buNone/>
            </a:pPr>
            <a:r>
              <a:rPr lang="en-US" altLang="ja-JP" sz="1800"/>
              <a:t>state in 2</a:t>
            </a:r>
            <a:r>
              <a:rPr lang="en-US" altLang="ja-JP" sz="1800" baseline="30000"/>
              <a:t>-</a:t>
            </a:r>
            <a:r>
              <a:rPr lang="en-US" altLang="ja-JP" sz="1800"/>
              <a:t>.</a:t>
            </a:r>
          </a:p>
        </p:txBody>
      </p:sp>
      <p:sp>
        <p:nvSpPr>
          <p:cNvPr id="35869" name="テキスト ボックス 53">
            <a:extLst>
              <a:ext uri="{FF2B5EF4-FFF2-40B4-BE49-F238E27FC236}">
                <a16:creationId xmlns:a16="http://schemas.microsoft.com/office/drawing/2014/main" id="{D3D68D5E-1FFE-D456-AC00-F624CF739157}"/>
              </a:ext>
            </a:extLst>
          </p:cNvPr>
          <p:cNvSpPr txBox="1">
            <a:spLocks noChangeArrowheads="1"/>
          </p:cNvSpPr>
          <p:nvPr/>
        </p:nvSpPr>
        <p:spPr bwMode="auto">
          <a:xfrm>
            <a:off x="1258888" y="765175"/>
            <a:ext cx="118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No bound</a:t>
            </a:r>
            <a:endParaRPr lang="ja-JP" altLang="en-US" sz="1800"/>
          </a:p>
        </p:txBody>
      </p:sp>
      <p:cxnSp>
        <p:nvCxnSpPr>
          <p:cNvPr id="36" name="直線矢印コネクタ 35">
            <a:extLst>
              <a:ext uri="{FF2B5EF4-FFF2-40B4-BE49-F238E27FC236}">
                <a16:creationId xmlns:a16="http://schemas.microsoft.com/office/drawing/2014/main" id="{DAD8F849-6AFC-2B51-E55D-45EDF5878BA9}"/>
              </a:ext>
            </a:extLst>
          </p:cNvPr>
          <p:cNvCxnSpPr/>
          <p:nvPr/>
        </p:nvCxnSpPr>
        <p:spPr>
          <a:xfrm>
            <a:off x="5148263" y="908050"/>
            <a:ext cx="2087562" cy="8651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871" name="テキスト ボックス 36">
            <a:extLst>
              <a:ext uri="{FF2B5EF4-FFF2-40B4-BE49-F238E27FC236}">
                <a16:creationId xmlns:a16="http://schemas.microsoft.com/office/drawing/2014/main" id="{74F632F9-CC72-1FFC-5B97-72DD386DA173}"/>
              </a:ext>
            </a:extLst>
          </p:cNvPr>
          <p:cNvSpPr txBox="1">
            <a:spLocks noChangeArrowheads="1"/>
          </p:cNvSpPr>
          <p:nvPr/>
        </p:nvSpPr>
        <p:spPr bwMode="auto">
          <a:xfrm>
            <a:off x="4356100" y="549275"/>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T=1,S=1</a:t>
            </a:r>
            <a:endParaRPr lang="ja-JP" altLang="en-US" sz="1800"/>
          </a:p>
        </p:txBody>
      </p:sp>
    </p:spTree>
    <p:extLst>
      <p:ext uri="{BB962C8B-B14F-4D97-AF65-F5344CB8AC3E}">
        <p14:creationId xmlns:p14="http://schemas.microsoft.com/office/powerpoint/2010/main" val="3399615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62FA9E18-52AB-38A8-670E-CD9AB9A8B1AA}"/>
              </a:ext>
            </a:extLst>
          </p:cNvPr>
          <p:cNvSpPr/>
          <p:nvPr/>
        </p:nvSpPr>
        <p:spPr>
          <a:xfrm>
            <a:off x="1154113" y="836613"/>
            <a:ext cx="2232025" cy="2303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EDABACD4-D214-5638-9E5E-BCBFE9CB639A}"/>
              </a:ext>
            </a:extLst>
          </p:cNvPr>
          <p:cNvSpPr/>
          <p:nvPr/>
        </p:nvSpPr>
        <p:spPr>
          <a:xfrm>
            <a:off x="2522538" y="1123950"/>
            <a:ext cx="503237"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6" name="円/楕円 5">
            <a:extLst>
              <a:ext uri="{FF2B5EF4-FFF2-40B4-BE49-F238E27FC236}">
                <a16:creationId xmlns:a16="http://schemas.microsoft.com/office/drawing/2014/main" id="{E22CA2AA-3ACD-0E64-CB0C-486845DDF908}"/>
              </a:ext>
            </a:extLst>
          </p:cNvPr>
          <p:cNvSpPr/>
          <p:nvPr/>
        </p:nvSpPr>
        <p:spPr>
          <a:xfrm>
            <a:off x="1730375" y="2060575"/>
            <a:ext cx="1008063" cy="10080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7" name="円/楕円 6">
            <a:extLst>
              <a:ext uri="{FF2B5EF4-FFF2-40B4-BE49-F238E27FC236}">
                <a16:creationId xmlns:a16="http://schemas.microsoft.com/office/drawing/2014/main" id="{A5AE957B-790A-DEAD-2399-C06A221F8087}"/>
              </a:ext>
            </a:extLst>
          </p:cNvPr>
          <p:cNvSpPr/>
          <p:nvPr/>
        </p:nvSpPr>
        <p:spPr>
          <a:xfrm>
            <a:off x="1512888" y="1196975"/>
            <a:ext cx="504825" cy="503238"/>
          </a:xfrm>
          <a:prstGeom prst="ellipse">
            <a:avLst/>
          </a:prstGeom>
          <a:solidFill>
            <a:srgbClr val="DA1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p</a:t>
            </a:r>
            <a:endParaRPr lang="ja-JP" altLang="en-US" dirty="0"/>
          </a:p>
        </p:txBody>
      </p:sp>
      <p:cxnSp>
        <p:nvCxnSpPr>
          <p:cNvPr id="8" name="直線矢印コネクタ 7">
            <a:extLst>
              <a:ext uri="{FF2B5EF4-FFF2-40B4-BE49-F238E27FC236}">
                <a16:creationId xmlns:a16="http://schemas.microsoft.com/office/drawing/2014/main" id="{5219C26B-C13E-56BB-70CE-7F1C21153319}"/>
              </a:ext>
            </a:extLst>
          </p:cNvPr>
          <p:cNvCxnSpPr/>
          <p:nvPr/>
        </p:nvCxnSpPr>
        <p:spPr>
          <a:xfrm>
            <a:off x="649288" y="763588"/>
            <a:ext cx="863600" cy="576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1" name="テキスト ボックス 52">
            <a:extLst>
              <a:ext uri="{FF2B5EF4-FFF2-40B4-BE49-F238E27FC236}">
                <a16:creationId xmlns:a16="http://schemas.microsoft.com/office/drawing/2014/main" id="{34FD8E29-5CF0-80CC-0501-558C8BD267F8}"/>
              </a:ext>
            </a:extLst>
          </p:cNvPr>
          <p:cNvSpPr txBox="1">
            <a:spLocks noChangeArrowheads="1"/>
          </p:cNvSpPr>
          <p:nvPr/>
        </p:nvSpPr>
        <p:spPr bwMode="auto">
          <a:xfrm>
            <a:off x="504825" y="260350"/>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10" name="右矢印 9">
            <a:extLst>
              <a:ext uri="{FF2B5EF4-FFF2-40B4-BE49-F238E27FC236}">
                <a16:creationId xmlns:a16="http://schemas.microsoft.com/office/drawing/2014/main" id="{A0712EE4-146F-270B-31BD-1133D9168851}"/>
              </a:ext>
            </a:extLst>
          </p:cNvPr>
          <p:cNvSpPr/>
          <p:nvPr/>
        </p:nvSpPr>
        <p:spPr>
          <a:xfrm>
            <a:off x="3530600" y="1628775"/>
            <a:ext cx="431800" cy="6477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a:extLst>
              <a:ext uri="{FF2B5EF4-FFF2-40B4-BE49-F238E27FC236}">
                <a16:creationId xmlns:a16="http://schemas.microsoft.com/office/drawing/2014/main" id="{69B37032-8AA6-34F6-A338-7F50EEC256A5}"/>
              </a:ext>
            </a:extLst>
          </p:cNvPr>
          <p:cNvSpPr/>
          <p:nvPr/>
        </p:nvSpPr>
        <p:spPr>
          <a:xfrm>
            <a:off x="4105275" y="908050"/>
            <a:ext cx="2233613" cy="2305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a:extLst>
              <a:ext uri="{FF2B5EF4-FFF2-40B4-BE49-F238E27FC236}">
                <a16:creationId xmlns:a16="http://schemas.microsoft.com/office/drawing/2014/main" id="{DDD703E1-E2F2-AD70-CAAF-996747155D07}"/>
              </a:ext>
            </a:extLst>
          </p:cNvPr>
          <p:cNvSpPr/>
          <p:nvPr/>
        </p:nvSpPr>
        <p:spPr>
          <a:xfrm>
            <a:off x="5473700" y="1196975"/>
            <a:ext cx="503238" cy="57626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3" name="円/楕円 12">
            <a:extLst>
              <a:ext uri="{FF2B5EF4-FFF2-40B4-BE49-F238E27FC236}">
                <a16:creationId xmlns:a16="http://schemas.microsoft.com/office/drawing/2014/main" id="{082CA843-08D5-F7FF-C054-BA3E7A126E99}"/>
              </a:ext>
            </a:extLst>
          </p:cNvPr>
          <p:cNvSpPr/>
          <p:nvPr/>
        </p:nvSpPr>
        <p:spPr>
          <a:xfrm>
            <a:off x="4681538" y="2132013"/>
            <a:ext cx="1008062" cy="1008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4" name="円/楕円 13">
            <a:extLst>
              <a:ext uri="{FF2B5EF4-FFF2-40B4-BE49-F238E27FC236}">
                <a16:creationId xmlns:a16="http://schemas.microsoft.com/office/drawing/2014/main" id="{5712E92C-99B2-C6BB-A012-96633C1A6432}"/>
              </a:ext>
            </a:extLst>
          </p:cNvPr>
          <p:cNvSpPr/>
          <p:nvPr/>
        </p:nvSpPr>
        <p:spPr>
          <a:xfrm>
            <a:off x="4465638" y="1196975"/>
            <a:ext cx="619125" cy="6492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r>
              <a:rPr lang="en-US" altLang="ja-JP" sz="2000" baseline="30000" dirty="0"/>
              <a:t>-</a:t>
            </a:r>
            <a:endParaRPr lang="ja-JP" altLang="en-US" sz="2000" baseline="30000" dirty="0"/>
          </a:p>
        </p:txBody>
      </p:sp>
      <p:cxnSp>
        <p:nvCxnSpPr>
          <p:cNvPr id="15" name="直線矢印コネクタ 14">
            <a:extLst>
              <a:ext uri="{FF2B5EF4-FFF2-40B4-BE49-F238E27FC236}">
                <a16:creationId xmlns:a16="http://schemas.microsoft.com/office/drawing/2014/main" id="{56C293E7-266C-2A8F-3702-39E485D8F06D}"/>
              </a:ext>
            </a:extLst>
          </p:cNvPr>
          <p:cNvCxnSpPr/>
          <p:nvPr/>
        </p:nvCxnSpPr>
        <p:spPr>
          <a:xfrm flipV="1">
            <a:off x="5113338" y="692150"/>
            <a:ext cx="720725" cy="719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8" name="テキスト ボックス 63">
            <a:extLst>
              <a:ext uri="{FF2B5EF4-FFF2-40B4-BE49-F238E27FC236}">
                <a16:creationId xmlns:a16="http://schemas.microsoft.com/office/drawing/2014/main" id="{74124181-0A70-C7FD-E14A-92C16343CD16}"/>
              </a:ext>
            </a:extLst>
          </p:cNvPr>
          <p:cNvSpPr txBox="1">
            <a:spLocks noChangeArrowheads="1"/>
          </p:cNvSpPr>
          <p:nvPr/>
        </p:nvSpPr>
        <p:spPr bwMode="auto">
          <a:xfrm>
            <a:off x="5834063" y="404813"/>
            <a:ext cx="51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36879" name="テキスト ボックス 64">
            <a:extLst>
              <a:ext uri="{FF2B5EF4-FFF2-40B4-BE49-F238E27FC236}">
                <a16:creationId xmlns:a16="http://schemas.microsoft.com/office/drawing/2014/main" id="{F7DFBBFD-4AA9-D2BB-1536-69F92226DE93}"/>
              </a:ext>
            </a:extLst>
          </p:cNvPr>
          <p:cNvSpPr txBox="1">
            <a:spLocks noChangeArrowheads="1"/>
          </p:cNvSpPr>
          <p:nvPr/>
        </p:nvSpPr>
        <p:spPr bwMode="auto">
          <a:xfrm>
            <a:off x="6265863" y="1052513"/>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T=1,S=0 or S=1</a:t>
            </a:r>
            <a:endParaRPr lang="ja-JP" altLang="en-US" sz="1800"/>
          </a:p>
        </p:txBody>
      </p:sp>
      <p:sp>
        <p:nvSpPr>
          <p:cNvPr id="36880" name="テキスト ボックス 65">
            <a:extLst>
              <a:ext uri="{FF2B5EF4-FFF2-40B4-BE49-F238E27FC236}">
                <a16:creationId xmlns:a16="http://schemas.microsoft.com/office/drawing/2014/main" id="{5B504A38-BA6D-31E2-9ABE-2BC510D3FBCF}"/>
              </a:ext>
            </a:extLst>
          </p:cNvPr>
          <p:cNvSpPr txBox="1">
            <a:spLocks noChangeArrowheads="1"/>
          </p:cNvSpPr>
          <p:nvPr/>
        </p:nvSpPr>
        <p:spPr bwMode="auto">
          <a:xfrm>
            <a:off x="2089150" y="3213100"/>
            <a:ext cx="47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aseline="30000"/>
              <a:t>6</a:t>
            </a:r>
            <a:r>
              <a:rPr lang="en-US" altLang="ja-JP" sz="2000"/>
              <a:t>Li</a:t>
            </a:r>
            <a:endParaRPr lang="ja-JP" altLang="en-US" sz="2000"/>
          </a:p>
        </p:txBody>
      </p:sp>
      <p:sp>
        <p:nvSpPr>
          <p:cNvPr id="36881" name="テキスト ボックス 66">
            <a:extLst>
              <a:ext uri="{FF2B5EF4-FFF2-40B4-BE49-F238E27FC236}">
                <a16:creationId xmlns:a16="http://schemas.microsoft.com/office/drawing/2014/main" id="{76E55478-482F-D670-D859-A653F21D09A9}"/>
              </a:ext>
            </a:extLst>
          </p:cNvPr>
          <p:cNvSpPr txBox="1">
            <a:spLocks noChangeArrowheads="1"/>
          </p:cNvSpPr>
          <p:nvPr/>
        </p:nvSpPr>
        <p:spPr bwMode="auto">
          <a:xfrm>
            <a:off x="6410325" y="2132013"/>
            <a:ext cx="2733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Experimentally,</a:t>
            </a:r>
          </a:p>
          <a:p>
            <a:pPr>
              <a:spcBef>
                <a:spcPct val="0"/>
              </a:spcBef>
              <a:buFontTx/>
              <a:buNone/>
            </a:pPr>
            <a:r>
              <a:rPr lang="en-US" altLang="ja-JP" sz="1800"/>
              <a:t>It is possible to</a:t>
            </a:r>
          </a:p>
          <a:p>
            <a:pPr>
              <a:spcBef>
                <a:spcPct val="0"/>
              </a:spcBef>
              <a:buFontTx/>
              <a:buNone/>
            </a:pPr>
            <a:r>
              <a:rPr lang="en-US" altLang="ja-JP" sz="1800"/>
              <a:t>produce Ξ hypernucleus.</a:t>
            </a:r>
          </a:p>
          <a:p>
            <a:pPr>
              <a:spcBef>
                <a:spcPct val="0"/>
              </a:spcBef>
              <a:buFontTx/>
              <a:buNone/>
            </a:pPr>
            <a:r>
              <a:rPr lang="en-US" altLang="ja-JP" sz="1800"/>
              <a:t> </a:t>
            </a:r>
            <a:endParaRPr lang="ja-JP" altLang="en-US" sz="1800"/>
          </a:p>
        </p:txBody>
      </p:sp>
      <p:cxnSp>
        <p:nvCxnSpPr>
          <p:cNvPr id="21" name="直線コネクタ 20">
            <a:extLst>
              <a:ext uri="{FF2B5EF4-FFF2-40B4-BE49-F238E27FC236}">
                <a16:creationId xmlns:a16="http://schemas.microsoft.com/office/drawing/2014/main" id="{0D937D87-C7B6-B5AB-5CB7-6CA6617FEBEC}"/>
              </a:ext>
            </a:extLst>
          </p:cNvPr>
          <p:cNvCxnSpPr/>
          <p:nvPr/>
        </p:nvCxnSpPr>
        <p:spPr>
          <a:xfrm>
            <a:off x="971550" y="4365625"/>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83" name="テキスト ボックス 59">
            <a:extLst>
              <a:ext uri="{FF2B5EF4-FFF2-40B4-BE49-F238E27FC236}">
                <a16:creationId xmlns:a16="http://schemas.microsoft.com/office/drawing/2014/main" id="{DB2F403B-6E68-877F-5B42-E4AB4A71DF22}"/>
              </a:ext>
            </a:extLst>
          </p:cNvPr>
          <p:cNvSpPr txBox="1">
            <a:spLocks noChangeArrowheads="1"/>
          </p:cNvSpPr>
          <p:nvPr/>
        </p:nvSpPr>
        <p:spPr bwMode="auto">
          <a:xfrm>
            <a:off x="2411413" y="3933825"/>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23" name="直線コネクタ 22">
            <a:extLst>
              <a:ext uri="{FF2B5EF4-FFF2-40B4-BE49-F238E27FC236}">
                <a16:creationId xmlns:a16="http://schemas.microsoft.com/office/drawing/2014/main" id="{7DCAA6DE-1F05-2AB6-6C09-B7013F8945AB}"/>
              </a:ext>
            </a:extLst>
          </p:cNvPr>
          <p:cNvCxnSpPr/>
          <p:nvPr/>
        </p:nvCxnSpPr>
        <p:spPr>
          <a:xfrm>
            <a:off x="1116013" y="4870450"/>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85" name="テキスト ボックス 65">
            <a:extLst>
              <a:ext uri="{FF2B5EF4-FFF2-40B4-BE49-F238E27FC236}">
                <a16:creationId xmlns:a16="http://schemas.microsoft.com/office/drawing/2014/main" id="{D840592C-BD59-61E8-DFA5-BA47EE3F7EA8}"/>
              </a:ext>
            </a:extLst>
          </p:cNvPr>
          <p:cNvSpPr txBox="1">
            <a:spLocks noChangeArrowheads="1"/>
          </p:cNvSpPr>
          <p:nvPr/>
        </p:nvSpPr>
        <p:spPr bwMode="auto">
          <a:xfrm>
            <a:off x="2051050" y="4941888"/>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6886" name="テキスト ボックス 67">
            <a:extLst>
              <a:ext uri="{FF2B5EF4-FFF2-40B4-BE49-F238E27FC236}">
                <a16:creationId xmlns:a16="http://schemas.microsoft.com/office/drawing/2014/main" id="{D7BCDAE7-33E9-FD96-F69F-E47BB399D7BA}"/>
              </a:ext>
            </a:extLst>
          </p:cNvPr>
          <p:cNvSpPr txBox="1">
            <a:spLocks noChangeArrowheads="1"/>
          </p:cNvSpPr>
          <p:nvPr/>
        </p:nvSpPr>
        <p:spPr bwMode="auto">
          <a:xfrm>
            <a:off x="827088" y="3933825"/>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sp>
        <p:nvSpPr>
          <p:cNvPr id="36887" name="テキスト ボックス 72">
            <a:extLst>
              <a:ext uri="{FF2B5EF4-FFF2-40B4-BE49-F238E27FC236}">
                <a16:creationId xmlns:a16="http://schemas.microsoft.com/office/drawing/2014/main" id="{B2C67798-0A0C-0C79-33C3-1CAC0C922205}"/>
              </a:ext>
            </a:extLst>
          </p:cNvPr>
          <p:cNvSpPr txBox="1">
            <a:spLocks noChangeArrowheads="1"/>
          </p:cNvSpPr>
          <p:nvPr/>
        </p:nvSpPr>
        <p:spPr bwMode="auto">
          <a:xfrm>
            <a:off x="2843213" y="47259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6888" name="テキスト ボックス 26">
            <a:extLst>
              <a:ext uri="{FF2B5EF4-FFF2-40B4-BE49-F238E27FC236}">
                <a16:creationId xmlns:a16="http://schemas.microsoft.com/office/drawing/2014/main" id="{153AF6C4-0759-C293-FF29-C25F05358E0C}"/>
              </a:ext>
            </a:extLst>
          </p:cNvPr>
          <p:cNvSpPr txBox="1">
            <a:spLocks noChangeArrowheads="1"/>
          </p:cNvSpPr>
          <p:nvPr/>
        </p:nvSpPr>
        <p:spPr bwMode="auto">
          <a:xfrm>
            <a:off x="1403350" y="4437063"/>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No bound</a:t>
            </a:r>
            <a:endParaRPr lang="ja-JP" altLang="en-US" sz="1800"/>
          </a:p>
        </p:txBody>
      </p:sp>
      <p:sp>
        <p:nvSpPr>
          <p:cNvPr id="36889" name="テキスト ボックス 27">
            <a:extLst>
              <a:ext uri="{FF2B5EF4-FFF2-40B4-BE49-F238E27FC236}">
                <a16:creationId xmlns:a16="http://schemas.microsoft.com/office/drawing/2014/main" id="{833777FC-A25B-DB0E-6F70-F6D5317DEBE0}"/>
              </a:ext>
            </a:extLst>
          </p:cNvPr>
          <p:cNvSpPr txBox="1">
            <a:spLocks noChangeArrowheads="1"/>
          </p:cNvSpPr>
          <p:nvPr/>
        </p:nvSpPr>
        <p:spPr bwMode="auto">
          <a:xfrm>
            <a:off x="1547813" y="5373688"/>
            <a:ext cx="882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HAL</a:t>
            </a:r>
            <a:endParaRPr lang="ja-JP" altLang="en-US" sz="2800"/>
          </a:p>
        </p:txBody>
      </p:sp>
      <p:cxnSp>
        <p:nvCxnSpPr>
          <p:cNvPr id="29" name="直線コネクタ 28">
            <a:extLst>
              <a:ext uri="{FF2B5EF4-FFF2-40B4-BE49-F238E27FC236}">
                <a16:creationId xmlns:a16="http://schemas.microsoft.com/office/drawing/2014/main" id="{E6664C3E-A865-3A4A-E767-C91F722B8454}"/>
              </a:ext>
            </a:extLst>
          </p:cNvPr>
          <p:cNvCxnSpPr/>
          <p:nvPr/>
        </p:nvCxnSpPr>
        <p:spPr>
          <a:xfrm>
            <a:off x="4211638" y="4076700"/>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91" name="テキスト ボックス 59">
            <a:extLst>
              <a:ext uri="{FF2B5EF4-FFF2-40B4-BE49-F238E27FC236}">
                <a16:creationId xmlns:a16="http://schemas.microsoft.com/office/drawing/2014/main" id="{4223AEA1-3D25-B3CA-5B1D-6DC447953A75}"/>
              </a:ext>
            </a:extLst>
          </p:cNvPr>
          <p:cNvSpPr txBox="1">
            <a:spLocks noChangeArrowheads="1"/>
          </p:cNvSpPr>
          <p:nvPr/>
        </p:nvSpPr>
        <p:spPr bwMode="auto">
          <a:xfrm>
            <a:off x="5651500" y="36449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31" name="直線コネクタ 30">
            <a:extLst>
              <a:ext uri="{FF2B5EF4-FFF2-40B4-BE49-F238E27FC236}">
                <a16:creationId xmlns:a16="http://schemas.microsoft.com/office/drawing/2014/main" id="{FB949EA5-50EC-A648-0D97-421A1327F565}"/>
              </a:ext>
            </a:extLst>
          </p:cNvPr>
          <p:cNvCxnSpPr/>
          <p:nvPr/>
        </p:nvCxnSpPr>
        <p:spPr>
          <a:xfrm>
            <a:off x="4356100" y="4581525"/>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6893" name="テキスト ボックス 65">
            <a:extLst>
              <a:ext uri="{FF2B5EF4-FFF2-40B4-BE49-F238E27FC236}">
                <a16:creationId xmlns:a16="http://schemas.microsoft.com/office/drawing/2014/main" id="{A70576CA-1666-0B02-D7AA-CA08BEF0E4AA}"/>
              </a:ext>
            </a:extLst>
          </p:cNvPr>
          <p:cNvSpPr txBox="1">
            <a:spLocks noChangeArrowheads="1"/>
          </p:cNvSpPr>
          <p:nvPr/>
        </p:nvSpPr>
        <p:spPr bwMode="auto">
          <a:xfrm>
            <a:off x="5940425" y="4221163"/>
            <a:ext cx="92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6894" name="テキスト ボックス 67">
            <a:extLst>
              <a:ext uri="{FF2B5EF4-FFF2-40B4-BE49-F238E27FC236}">
                <a16:creationId xmlns:a16="http://schemas.microsoft.com/office/drawing/2014/main" id="{908EE5C2-003D-CEAE-C058-AD8394043FB9}"/>
              </a:ext>
            </a:extLst>
          </p:cNvPr>
          <p:cNvSpPr txBox="1">
            <a:spLocks noChangeArrowheads="1"/>
          </p:cNvSpPr>
          <p:nvPr/>
        </p:nvSpPr>
        <p:spPr bwMode="auto">
          <a:xfrm>
            <a:off x="4067175" y="36449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34" name="直線コネクタ 33">
            <a:extLst>
              <a:ext uri="{FF2B5EF4-FFF2-40B4-BE49-F238E27FC236}">
                <a16:creationId xmlns:a16="http://schemas.microsoft.com/office/drawing/2014/main" id="{FC5323E8-88AA-9736-13AF-B47508AC8019}"/>
              </a:ext>
            </a:extLst>
          </p:cNvPr>
          <p:cNvCxnSpPr/>
          <p:nvPr/>
        </p:nvCxnSpPr>
        <p:spPr>
          <a:xfrm>
            <a:off x="4643438" y="4797425"/>
            <a:ext cx="10810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6896" name="テキスト ボックス 72">
            <a:extLst>
              <a:ext uri="{FF2B5EF4-FFF2-40B4-BE49-F238E27FC236}">
                <a16:creationId xmlns:a16="http://schemas.microsoft.com/office/drawing/2014/main" id="{16B24E40-7A8B-72FA-D0D1-11211D54AF58}"/>
              </a:ext>
            </a:extLst>
          </p:cNvPr>
          <p:cNvSpPr txBox="1">
            <a:spLocks noChangeArrowheads="1"/>
          </p:cNvSpPr>
          <p:nvPr/>
        </p:nvSpPr>
        <p:spPr bwMode="auto">
          <a:xfrm>
            <a:off x="6227763" y="45100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-1.22</a:t>
            </a:r>
            <a:endParaRPr lang="ja-JP" altLang="en-US" sz="1800"/>
          </a:p>
        </p:txBody>
      </p:sp>
      <p:sp>
        <p:nvSpPr>
          <p:cNvPr id="36897" name="テキスト ボックス 35">
            <a:extLst>
              <a:ext uri="{FF2B5EF4-FFF2-40B4-BE49-F238E27FC236}">
                <a16:creationId xmlns:a16="http://schemas.microsoft.com/office/drawing/2014/main" id="{DFFE732B-F9DF-ED71-6E6E-8CEC3BA1FD9F}"/>
              </a:ext>
            </a:extLst>
          </p:cNvPr>
          <p:cNvSpPr txBox="1">
            <a:spLocks noChangeArrowheads="1"/>
          </p:cNvSpPr>
          <p:nvPr/>
        </p:nvSpPr>
        <p:spPr bwMode="auto">
          <a:xfrm>
            <a:off x="4211638" y="4652963"/>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2</a:t>
            </a:r>
            <a:r>
              <a:rPr lang="en-US" altLang="ja-JP" sz="1800" baseline="30000"/>
              <a:t>-</a:t>
            </a:r>
            <a:endParaRPr lang="ja-JP" altLang="en-US" sz="1800" baseline="30000"/>
          </a:p>
        </p:txBody>
      </p:sp>
      <p:sp>
        <p:nvSpPr>
          <p:cNvPr id="36898" name="テキスト ボックス 36">
            <a:extLst>
              <a:ext uri="{FF2B5EF4-FFF2-40B4-BE49-F238E27FC236}">
                <a16:creationId xmlns:a16="http://schemas.microsoft.com/office/drawing/2014/main" id="{4601B0C3-025E-1CF8-5390-15243074B0BF}"/>
              </a:ext>
            </a:extLst>
          </p:cNvPr>
          <p:cNvSpPr txBox="1">
            <a:spLocks noChangeArrowheads="1"/>
          </p:cNvSpPr>
          <p:nvPr/>
        </p:nvSpPr>
        <p:spPr bwMode="auto">
          <a:xfrm>
            <a:off x="4572000" y="486886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-1.47 MeV</a:t>
            </a:r>
            <a:endParaRPr lang="ja-JP" altLang="en-US" sz="1800"/>
          </a:p>
        </p:txBody>
      </p:sp>
      <p:sp>
        <p:nvSpPr>
          <p:cNvPr id="36899" name="テキスト ボックス 37">
            <a:extLst>
              <a:ext uri="{FF2B5EF4-FFF2-40B4-BE49-F238E27FC236}">
                <a16:creationId xmlns:a16="http://schemas.microsoft.com/office/drawing/2014/main" id="{AA569924-34E9-AED2-7BB9-5667BFEFEC62}"/>
              </a:ext>
            </a:extLst>
          </p:cNvPr>
          <p:cNvSpPr txBox="1">
            <a:spLocks noChangeArrowheads="1"/>
          </p:cNvSpPr>
          <p:nvPr/>
        </p:nvSpPr>
        <p:spPr bwMode="auto">
          <a:xfrm>
            <a:off x="4427538" y="5300663"/>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Chiral EFT</a:t>
            </a:r>
            <a:endParaRPr lang="ja-JP" altLang="en-US" sz="2400"/>
          </a:p>
        </p:txBody>
      </p:sp>
      <p:sp>
        <p:nvSpPr>
          <p:cNvPr id="36900" name="テキスト ボックス 38">
            <a:extLst>
              <a:ext uri="{FF2B5EF4-FFF2-40B4-BE49-F238E27FC236}">
                <a16:creationId xmlns:a16="http://schemas.microsoft.com/office/drawing/2014/main" id="{ABB6D6F2-5BCC-3BCF-47D2-8DDB2CE2F8AA}"/>
              </a:ext>
            </a:extLst>
          </p:cNvPr>
          <p:cNvSpPr txBox="1">
            <a:spLocks noChangeArrowheads="1"/>
          </p:cNvSpPr>
          <p:nvPr/>
        </p:nvSpPr>
        <p:spPr bwMode="auto">
          <a:xfrm>
            <a:off x="250825" y="5949950"/>
            <a:ext cx="7923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Bound state is dependent on ΞN potential employed. Then, it would be risky</a:t>
            </a:r>
          </a:p>
          <a:p>
            <a:pPr>
              <a:spcBef>
                <a:spcPct val="0"/>
              </a:spcBef>
              <a:buFontTx/>
              <a:buNone/>
            </a:pPr>
            <a:r>
              <a:rPr lang="en-US" altLang="ja-JP" sz="1800"/>
              <a:t>to use </a:t>
            </a:r>
            <a:r>
              <a:rPr lang="en-US" altLang="ja-JP" sz="1800" baseline="30000"/>
              <a:t>6</a:t>
            </a:r>
            <a:r>
              <a:rPr lang="en-US" altLang="ja-JP" sz="1800"/>
              <a:t>Li target by (K</a:t>
            </a:r>
            <a:r>
              <a:rPr lang="en-US" altLang="ja-JP" sz="1800" baseline="30000"/>
              <a:t>-</a:t>
            </a:r>
            <a:r>
              <a:rPr lang="en-US" altLang="ja-JP" sz="1800"/>
              <a:t>,K</a:t>
            </a:r>
            <a:r>
              <a:rPr lang="en-US" altLang="ja-JP" sz="1800" baseline="30000"/>
              <a:t>+</a:t>
            </a:r>
            <a:r>
              <a:rPr lang="en-US" altLang="ja-JP" sz="1800"/>
              <a:t>) reaction.</a:t>
            </a:r>
            <a:endParaRPr lang="ja-JP" altLang="en-US" sz="1800"/>
          </a:p>
        </p:txBody>
      </p:sp>
    </p:spTree>
    <p:extLst>
      <p:ext uri="{BB962C8B-B14F-4D97-AF65-F5344CB8AC3E}">
        <p14:creationId xmlns:p14="http://schemas.microsoft.com/office/powerpoint/2010/main" val="3091808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8">
            <a:extLst>
              <a:ext uri="{FF2B5EF4-FFF2-40B4-BE49-F238E27FC236}">
                <a16:creationId xmlns:a16="http://schemas.microsoft.com/office/drawing/2014/main" id="{29D380D5-5290-2C90-43F0-0290AAD21788}"/>
              </a:ext>
            </a:extLst>
          </p:cNvPr>
          <p:cNvSpPr txBox="1">
            <a:spLocks noChangeArrowheads="1"/>
          </p:cNvSpPr>
          <p:nvPr/>
        </p:nvSpPr>
        <p:spPr bwMode="auto">
          <a:xfrm>
            <a:off x="4932363" y="0"/>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0</a:t>
            </a:r>
            <a:endParaRPr lang="ja-JP" altLang="en-US" sz="2400" baseline="30000"/>
          </a:p>
        </p:txBody>
      </p:sp>
      <p:sp>
        <p:nvSpPr>
          <p:cNvPr id="37891" name="テキスト ボックス 19">
            <a:extLst>
              <a:ext uri="{FF2B5EF4-FFF2-40B4-BE49-F238E27FC236}">
                <a16:creationId xmlns:a16="http://schemas.microsoft.com/office/drawing/2014/main" id="{36C254FF-5552-2E3E-292A-9956E0DB5418}"/>
              </a:ext>
            </a:extLst>
          </p:cNvPr>
          <p:cNvSpPr txBox="1">
            <a:spLocks noChangeArrowheads="1"/>
          </p:cNvSpPr>
          <p:nvPr/>
        </p:nvSpPr>
        <p:spPr bwMode="auto">
          <a:xfrm>
            <a:off x="6227763" y="936625"/>
            <a:ext cx="182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T=0,S=0 or S=1</a:t>
            </a:r>
            <a:endParaRPr lang="ja-JP" altLang="en-US" sz="1800"/>
          </a:p>
        </p:txBody>
      </p:sp>
      <p:grpSp>
        <p:nvGrpSpPr>
          <p:cNvPr id="37892" name="グループ化 24">
            <a:extLst>
              <a:ext uri="{FF2B5EF4-FFF2-40B4-BE49-F238E27FC236}">
                <a16:creationId xmlns:a16="http://schemas.microsoft.com/office/drawing/2014/main" id="{2A1E0B04-94DA-16A8-0321-9DE01689148B}"/>
              </a:ext>
            </a:extLst>
          </p:cNvPr>
          <p:cNvGrpSpPr>
            <a:grpSpLocks/>
          </p:cNvGrpSpPr>
          <p:nvPr/>
        </p:nvGrpSpPr>
        <p:grpSpPr bwMode="auto">
          <a:xfrm>
            <a:off x="468313" y="144463"/>
            <a:ext cx="4967287" cy="2708275"/>
            <a:chOff x="467544" y="144016"/>
            <a:chExt cx="5832648" cy="3352438"/>
          </a:xfrm>
        </p:grpSpPr>
        <p:sp>
          <p:nvSpPr>
            <p:cNvPr id="7" name="円/楕円 6">
              <a:extLst>
                <a:ext uri="{FF2B5EF4-FFF2-40B4-BE49-F238E27FC236}">
                  <a16:creationId xmlns:a16="http://schemas.microsoft.com/office/drawing/2014/main" id="{6C090400-6E74-4D2D-421D-183445C3306F}"/>
                </a:ext>
              </a:extLst>
            </p:cNvPr>
            <p:cNvSpPr/>
            <p:nvPr/>
          </p:nvSpPr>
          <p:spPr>
            <a:xfrm>
              <a:off x="1116237" y="719786"/>
              <a:ext cx="2231281" cy="230504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a:extLst>
                <a:ext uri="{FF2B5EF4-FFF2-40B4-BE49-F238E27FC236}">
                  <a16:creationId xmlns:a16="http://schemas.microsoft.com/office/drawing/2014/main" id="{D8421F0F-05B2-2E0F-486D-E584E9597530}"/>
                </a:ext>
              </a:extLst>
            </p:cNvPr>
            <p:cNvSpPr/>
            <p:nvPr/>
          </p:nvSpPr>
          <p:spPr>
            <a:xfrm>
              <a:off x="2484459" y="1008654"/>
              <a:ext cx="503297" cy="57577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9" name="円/楕円 8">
              <a:extLst>
                <a:ext uri="{FF2B5EF4-FFF2-40B4-BE49-F238E27FC236}">
                  <a16:creationId xmlns:a16="http://schemas.microsoft.com/office/drawing/2014/main" id="{557CCEE4-250E-706F-2A2B-99C67A498DC4}"/>
                </a:ext>
              </a:extLst>
            </p:cNvPr>
            <p:cNvSpPr/>
            <p:nvPr/>
          </p:nvSpPr>
          <p:spPr>
            <a:xfrm>
              <a:off x="1692232" y="1944035"/>
              <a:ext cx="1008458" cy="10080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cxnSp>
          <p:nvCxnSpPr>
            <p:cNvPr id="11" name="直線矢印コネクタ 10">
              <a:extLst>
                <a:ext uri="{FF2B5EF4-FFF2-40B4-BE49-F238E27FC236}">
                  <a16:creationId xmlns:a16="http://schemas.microsoft.com/office/drawing/2014/main" id="{DC31120B-56AB-F93A-DC0C-703B64C33981}"/>
                </a:ext>
              </a:extLst>
            </p:cNvPr>
            <p:cNvCxnSpPr/>
            <p:nvPr/>
          </p:nvCxnSpPr>
          <p:spPr>
            <a:xfrm>
              <a:off x="611076" y="649043"/>
              <a:ext cx="864925" cy="5757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1" name="テキスト ボックス 11">
              <a:extLst>
                <a:ext uri="{FF2B5EF4-FFF2-40B4-BE49-F238E27FC236}">
                  <a16:creationId xmlns:a16="http://schemas.microsoft.com/office/drawing/2014/main" id="{153A50F2-E5D3-C149-AA0D-6A27C398D717}"/>
                </a:ext>
              </a:extLst>
            </p:cNvPr>
            <p:cNvSpPr txBox="1">
              <a:spLocks noChangeArrowheads="1"/>
            </p:cNvSpPr>
            <p:nvPr/>
          </p:nvSpPr>
          <p:spPr bwMode="auto">
            <a:xfrm>
              <a:off x="467544" y="144016"/>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K</a:t>
              </a:r>
              <a:r>
                <a:rPr lang="en-US" altLang="ja-JP" sz="2400" baseline="30000"/>
                <a:t>-</a:t>
              </a:r>
              <a:endParaRPr lang="ja-JP" altLang="en-US" sz="2400" baseline="30000"/>
            </a:p>
          </p:txBody>
        </p:sp>
        <p:sp>
          <p:nvSpPr>
            <p:cNvPr id="13" name="右矢印 12">
              <a:extLst>
                <a:ext uri="{FF2B5EF4-FFF2-40B4-BE49-F238E27FC236}">
                  <a16:creationId xmlns:a16="http://schemas.microsoft.com/office/drawing/2014/main" id="{8F98AA89-6C90-0E50-DACF-F7369841DF5F}"/>
                </a:ext>
              </a:extLst>
            </p:cNvPr>
            <p:cNvSpPr/>
            <p:nvPr/>
          </p:nvSpPr>
          <p:spPr>
            <a:xfrm>
              <a:off x="3491052" y="1511716"/>
              <a:ext cx="432462" cy="64847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a:extLst>
                <a:ext uri="{FF2B5EF4-FFF2-40B4-BE49-F238E27FC236}">
                  <a16:creationId xmlns:a16="http://schemas.microsoft.com/office/drawing/2014/main" id="{0070841E-5CA6-7F9C-C48F-356A3853D6A6}"/>
                </a:ext>
              </a:extLst>
            </p:cNvPr>
            <p:cNvSpPr/>
            <p:nvPr/>
          </p:nvSpPr>
          <p:spPr>
            <a:xfrm>
              <a:off x="4067046" y="792495"/>
              <a:ext cx="2233146" cy="23030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a:extLst>
                <a:ext uri="{FF2B5EF4-FFF2-40B4-BE49-F238E27FC236}">
                  <a16:creationId xmlns:a16="http://schemas.microsoft.com/office/drawing/2014/main" id="{C6D7EE42-1EFD-789E-9314-F0BB19E1F34C}"/>
                </a:ext>
              </a:extLst>
            </p:cNvPr>
            <p:cNvSpPr/>
            <p:nvPr/>
          </p:nvSpPr>
          <p:spPr>
            <a:xfrm>
              <a:off x="5435267" y="1079397"/>
              <a:ext cx="503297" cy="57773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16" name="円/楕円 15">
              <a:extLst>
                <a:ext uri="{FF2B5EF4-FFF2-40B4-BE49-F238E27FC236}">
                  <a16:creationId xmlns:a16="http://schemas.microsoft.com/office/drawing/2014/main" id="{1A8F5FCC-9911-2C12-EB3B-152E6A6CA2AD}"/>
                </a:ext>
              </a:extLst>
            </p:cNvPr>
            <p:cNvSpPr/>
            <p:nvPr/>
          </p:nvSpPr>
          <p:spPr>
            <a:xfrm>
              <a:off x="4644905" y="2016743"/>
              <a:ext cx="1006593" cy="100809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17" name="円/楕円 16">
              <a:extLst>
                <a:ext uri="{FF2B5EF4-FFF2-40B4-BE49-F238E27FC236}">
                  <a16:creationId xmlns:a16="http://schemas.microsoft.com/office/drawing/2014/main" id="{B745476F-5336-97F7-50F7-1EEE2926A960}"/>
                </a:ext>
              </a:extLst>
            </p:cNvPr>
            <p:cNvSpPr/>
            <p:nvPr/>
          </p:nvSpPr>
          <p:spPr>
            <a:xfrm>
              <a:off x="4428674" y="1079397"/>
              <a:ext cx="618868" cy="6504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Ξ</a:t>
              </a:r>
              <a:endParaRPr lang="ja-JP" altLang="en-US" sz="2000" baseline="30000" dirty="0"/>
            </a:p>
          </p:txBody>
        </p:sp>
        <p:cxnSp>
          <p:nvCxnSpPr>
            <p:cNvPr id="18" name="直線矢印コネクタ 17">
              <a:extLst>
                <a:ext uri="{FF2B5EF4-FFF2-40B4-BE49-F238E27FC236}">
                  <a16:creationId xmlns:a16="http://schemas.microsoft.com/office/drawing/2014/main" id="{76508F4E-02D5-1013-E637-78A762B9D7F8}"/>
                </a:ext>
              </a:extLst>
            </p:cNvPr>
            <p:cNvCxnSpPr/>
            <p:nvPr/>
          </p:nvCxnSpPr>
          <p:spPr>
            <a:xfrm flipV="1">
              <a:off x="4859273" y="287467"/>
              <a:ext cx="721391" cy="721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8" name="テキスト ボックス 20">
              <a:extLst>
                <a:ext uri="{FF2B5EF4-FFF2-40B4-BE49-F238E27FC236}">
                  <a16:creationId xmlns:a16="http://schemas.microsoft.com/office/drawing/2014/main" id="{B744BE38-2558-0AD1-3CBD-E0F0AF65506F}"/>
                </a:ext>
              </a:extLst>
            </p:cNvPr>
            <p:cNvSpPr txBox="1">
              <a:spLocks noChangeArrowheads="1"/>
            </p:cNvSpPr>
            <p:nvPr/>
          </p:nvSpPr>
          <p:spPr bwMode="auto">
            <a:xfrm>
              <a:off x="2051720" y="3096344"/>
              <a:ext cx="47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aseline="30000"/>
                <a:t>6</a:t>
              </a:r>
              <a:r>
                <a:rPr lang="en-US" altLang="ja-JP" sz="2000"/>
                <a:t>Li</a:t>
              </a:r>
              <a:endParaRPr lang="ja-JP" altLang="en-US" sz="2000"/>
            </a:p>
          </p:txBody>
        </p:sp>
        <p:sp>
          <p:nvSpPr>
            <p:cNvPr id="23" name="円/楕円 22">
              <a:extLst>
                <a:ext uri="{FF2B5EF4-FFF2-40B4-BE49-F238E27FC236}">
                  <a16:creationId xmlns:a16="http://schemas.microsoft.com/office/drawing/2014/main" id="{5A28785F-7CFB-179C-CF1E-EBF092DD6496}"/>
                </a:ext>
              </a:extLst>
            </p:cNvPr>
            <p:cNvSpPr/>
            <p:nvPr/>
          </p:nvSpPr>
          <p:spPr>
            <a:xfrm>
              <a:off x="1509554" y="1079397"/>
              <a:ext cx="503297" cy="57773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grpSp>
      <p:sp>
        <p:nvSpPr>
          <p:cNvPr id="37893" name="テキスト ボックス 23">
            <a:extLst>
              <a:ext uri="{FF2B5EF4-FFF2-40B4-BE49-F238E27FC236}">
                <a16:creationId xmlns:a16="http://schemas.microsoft.com/office/drawing/2014/main" id="{15C8909D-63C3-491E-744D-318B15E5C95A}"/>
              </a:ext>
            </a:extLst>
          </p:cNvPr>
          <p:cNvSpPr txBox="1">
            <a:spLocks noChangeArrowheads="1"/>
          </p:cNvSpPr>
          <p:nvPr/>
        </p:nvSpPr>
        <p:spPr bwMode="auto">
          <a:xfrm>
            <a:off x="6478588" y="1484313"/>
            <a:ext cx="2062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can obtain</a:t>
            </a:r>
          </a:p>
          <a:p>
            <a:pPr>
              <a:spcBef>
                <a:spcPct val="0"/>
              </a:spcBef>
              <a:buFontTx/>
              <a:buNone/>
            </a:pPr>
            <a:r>
              <a:rPr lang="en-US" altLang="ja-JP" sz="1800"/>
              <a:t>information on </a:t>
            </a:r>
          </a:p>
          <a:p>
            <a:pPr>
              <a:spcBef>
                <a:spcPct val="0"/>
              </a:spcBef>
              <a:buFontTx/>
              <a:buNone/>
            </a:pPr>
            <a:r>
              <a:rPr lang="en-US" altLang="ja-JP" sz="1800"/>
              <a:t>T=0, S=0 and S=1</a:t>
            </a:r>
          </a:p>
          <a:p>
            <a:pPr>
              <a:spcBef>
                <a:spcPct val="0"/>
              </a:spcBef>
              <a:buFontTx/>
              <a:buNone/>
            </a:pPr>
            <a:r>
              <a:rPr lang="en-US" altLang="ja-JP" sz="1800"/>
              <a:t>ΞN interaction.</a:t>
            </a:r>
            <a:endParaRPr lang="ja-JP" altLang="en-US" sz="1800"/>
          </a:p>
        </p:txBody>
      </p:sp>
      <p:cxnSp>
        <p:nvCxnSpPr>
          <p:cNvPr id="43" name="直線コネクタ 42">
            <a:extLst>
              <a:ext uri="{FF2B5EF4-FFF2-40B4-BE49-F238E27FC236}">
                <a16:creationId xmlns:a16="http://schemas.microsoft.com/office/drawing/2014/main" id="{A4C6DA4A-FB14-C0C1-9977-8581248C16FF}"/>
              </a:ext>
            </a:extLst>
          </p:cNvPr>
          <p:cNvCxnSpPr/>
          <p:nvPr/>
        </p:nvCxnSpPr>
        <p:spPr>
          <a:xfrm>
            <a:off x="3995738" y="3284538"/>
            <a:ext cx="22320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7895" name="テキスト ボックス 43">
            <a:extLst>
              <a:ext uri="{FF2B5EF4-FFF2-40B4-BE49-F238E27FC236}">
                <a16:creationId xmlns:a16="http://schemas.microsoft.com/office/drawing/2014/main" id="{8763F410-8675-F997-BA17-925C7ACD511B}"/>
              </a:ext>
            </a:extLst>
          </p:cNvPr>
          <p:cNvSpPr txBox="1">
            <a:spLocks noChangeArrowheads="1"/>
          </p:cNvSpPr>
          <p:nvPr/>
        </p:nvSpPr>
        <p:spPr bwMode="auto">
          <a:xfrm>
            <a:off x="5435600" y="2852738"/>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α+Ξ+n</a:t>
            </a:r>
            <a:endParaRPr lang="ja-JP" altLang="en-US" sz="1800"/>
          </a:p>
        </p:txBody>
      </p:sp>
      <p:cxnSp>
        <p:nvCxnSpPr>
          <p:cNvPr id="45" name="直線コネクタ 44">
            <a:extLst>
              <a:ext uri="{FF2B5EF4-FFF2-40B4-BE49-F238E27FC236}">
                <a16:creationId xmlns:a16="http://schemas.microsoft.com/office/drawing/2014/main" id="{F96F20C8-C62F-177D-FCF9-37B98348D9A6}"/>
              </a:ext>
            </a:extLst>
          </p:cNvPr>
          <p:cNvCxnSpPr/>
          <p:nvPr/>
        </p:nvCxnSpPr>
        <p:spPr>
          <a:xfrm>
            <a:off x="4140200" y="3789363"/>
            <a:ext cx="17272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37897" name="テキスト ボックス 45">
            <a:extLst>
              <a:ext uri="{FF2B5EF4-FFF2-40B4-BE49-F238E27FC236}">
                <a16:creationId xmlns:a16="http://schemas.microsoft.com/office/drawing/2014/main" id="{1AE83149-4E2F-BB1C-862B-4BDB068130FF}"/>
              </a:ext>
            </a:extLst>
          </p:cNvPr>
          <p:cNvSpPr txBox="1">
            <a:spLocks noChangeArrowheads="1"/>
          </p:cNvSpPr>
          <p:nvPr/>
        </p:nvSpPr>
        <p:spPr bwMode="auto">
          <a:xfrm>
            <a:off x="4932363" y="3429000"/>
            <a:ext cx="92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a:t>
            </a:r>
            <a:r>
              <a:rPr lang="en-US" altLang="ja-JP" sz="1800"/>
              <a:t>αΞ)+n</a:t>
            </a:r>
            <a:endParaRPr lang="ja-JP" altLang="en-US" sz="1800"/>
          </a:p>
        </p:txBody>
      </p:sp>
      <p:sp>
        <p:nvSpPr>
          <p:cNvPr id="37898" name="テキスト ボックス 46">
            <a:extLst>
              <a:ext uri="{FF2B5EF4-FFF2-40B4-BE49-F238E27FC236}">
                <a16:creationId xmlns:a16="http://schemas.microsoft.com/office/drawing/2014/main" id="{27D7E3F4-8CF9-3B88-C7B0-14F15F7C782B}"/>
              </a:ext>
            </a:extLst>
          </p:cNvPr>
          <p:cNvSpPr txBox="1">
            <a:spLocks noChangeArrowheads="1"/>
          </p:cNvSpPr>
          <p:nvPr/>
        </p:nvSpPr>
        <p:spPr bwMode="auto">
          <a:xfrm>
            <a:off x="3851275" y="2852738"/>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0MeV</a:t>
            </a:r>
            <a:endParaRPr lang="ja-JP" altLang="en-US" sz="1800"/>
          </a:p>
        </p:txBody>
      </p:sp>
      <p:cxnSp>
        <p:nvCxnSpPr>
          <p:cNvPr id="48" name="直線コネクタ 47">
            <a:extLst>
              <a:ext uri="{FF2B5EF4-FFF2-40B4-BE49-F238E27FC236}">
                <a16:creationId xmlns:a16="http://schemas.microsoft.com/office/drawing/2014/main" id="{6158AB37-A482-A72E-356B-506E0F874960}"/>
              </a:ext>
            </a:extLst>
          </p:cNvPr>
          <p:cNvCxnSpPr/>
          <p:nvPr/>
        </p:nvCxnSpPr>
        <p:spPr>
          <a:xfrm>
            <a:off x="4572000" y="4076700"/>
            <a:ext cx="10795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7900" name="テキスト ボックス 48">
            <a:extLst>
              <a:ext uri="{FF2B5EF4-FFF2-40B4-BE49-F238E27FC236}">
                <a16:creationId xmlns:a16="http://schemas.microsoft.com/office/drawing/2014/main" id="{73E0B4EC-3DC5-229C-42F4-8E7EF5B94E32}"/>
              </a:ext>
            </a:extLst>
          </p:cNvPr>
          <p:cNvSpPr txBox="1">
            <a:spLocks noChangeArrowheads="1"/>
          </p:cNvSpPr>
          <p:nvPr/>
        </p:nvSpPr>
        <p:spPr bwMode="auto">
          <a:xfrm>
            <a:off x="5867400" y="36449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-0.31</a:t>
            </a:r>
            <a:endParaRPr lang="ja-JP" altLang="en-US" sz="1800"/>
          </a:p>
        </p:txBody>
      </p:sp>
      <p:sp>
        <p:nvSpPr>
          <p:cNvPr id="37901" name="テキスト ボックス 52">
            <a:extLst>
              <a:ext uri="{FF2B5EF4-FFF2-40B4-BE49-F238E27FC236}">
                <a16:creationId xmlns:a16="http://schemas.microsoft.com/office/drawing/2014/main" id="{78023B86-FDC5-1C71-D140-007A1721E642}"/>
              </a:ext>
            </a:extLst>
          </p:cNvPr>
          <p:cNvSpPr txBox="1">
            <a:spLocks noChangeArrowheads="1"/>
          </p:cNvSpPr>
          <p:nvPr/>
        </p:nvSpPr>
        <p:spPr bwMode="auto">
          <a:xfrm>
            <a:off x="4932363" y="4652963"/>
            <a:ext cx="78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solidFill>
                  <a:srgbClr val="FF0000"/>
                </a:solidFill>
              </a:rPr>
              <a:t>HAL</a:t>
            </a:r>
            <a:endParaRPr lang="ja-JP" altLang="en-US" sz="2400">
              <a:solidFill>
                <a:srgbClr val="FF0000"/>
              </a:solidFill>
            </a:endParaRPr>
          </a:p>
        </p:txBody>
      </p:sp>
      <p:sp>
        <p:nvSpPr>
          <p:cNvPr id="37902" name="テキスト ボックス 53">
            <a:extLst>
              <a:ext uri="{FF2B5EF4-FFF2-40B4-BE49-F238E27FC236}">
                <a16:creationId xmlns:a16="http://schemas.microsoft.com/office/drawing/2014/main" id="{8C31A039-4716-D922-4862-1A81272E75C8}"/>
              </a:ext>
            </a:extLst>
          </p:cNvPr>
          <p:cNvSpPr txBox="1">
            <a:spLocks noChangeArrowheads="1"/>
          </p:cNvSpPr>
          <p:nvPr/>
        </p:nvSpPr>
        <p:spPr bwMode="auto">
          <a:xfrm>
            <a:off x="4859338" y="4149725"/>
            <a:ext cx="192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E=-0.40,</a:t>
            </a:r>
            <a:r>
              <a:rPr lang="ja-JP" altLang="en-US" sz="1800"/>
              <a:t>　</a:t>
            </a:r>
            <a:r>
              <a:rPr lang="en-US" altLang="ja-JP" sz="1800"/>
              <a:t>Γ=0.01</a:t>
            </a:r>
            <a:endParaRPr lang="ja-JP" altLang="en-US" sz="1800"/>
          </a:p>
        </p:txBody>
      </p:sp>
      <p:sp>
        <p:nvSpPr>
          <p:cNvPr id="37903" name="テキスト ボックス 43">
            <a:extLst>
              <a:ext uri="{FF2B5EF4-FFF2-40B4-BE49-F238E27FC236}">
                <a16:creationId xmlns:a16="http://schemas.microsoft.com/office/drawing/2014/main" id="{68BD59A8-5391-37AD-9D7E-19990667229F}"/>
              </a:ext>
            </a:extLst>
          </p:cNvPr>
          <p:cNvSpPr txBox="1">
            <a:spLocks noChangeArrowheads="1"/>
          </p:cNvSpPr>
          <p:nvPr/>
        </p:nvSpPr>
        <p:spPr bwMode="auto">
          <a:xfrm>
            <a:off x="3995738" y="4076700"/>
            <a:ext cx="61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J=1</a:t>
            </a:r>
            <a:r>
              <a:rPr lang="en-US" altLang="ja-JP" sz="1800" baseline="30000"/>
              <a:t>-</a:t>
            </a:r>
            <a:endParaRPr lang="ja-JP" altLang="en-US" sz="1800" baseline="30000"/>
          </a:p>
        </p:txBody>
      </p:sp>
      <p:sp>
        <p:nvSpPr>
          <p:cNvPr id="37904" name="テキスト ボックス 45">
            <a:extLst>
              <a:ext uri="{FF2B5EF4-FFF2-40B4-BE49-F238E27FC236}">
                <a16:creationId xmlns:a16="http://schemas.microsoft.com/office/drawing/2014/main" id="{EE70487E-98D1-9646-6339-A83208028B0B}"/>
              </a:ext>
            </a:extLst>
          </p:cNvPr>
          <p:cNvSpPr txBox="1">
            <a:spLocks noChangeArrowheads="1"/>
          </p:cNvSpPr>
          <p:nvPr/>
        </p:nvSpPr>
        <p:spPr bwMode="auto">
          <a:xfrm>
            <a:off x="6875463" y="4076700"/>
            <a:ext cx="177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T=0,S=0 of ΞN </a:t>
            </a:r>
          </a:p>
          <a:p>
            <a:pPr>
              <a:spcBef>
                <a:spcPct val="0"/>
              </a:spcBef>
              <a:buFontTx/>
              <a:buNone/>
            </a:pPr>
            <a:r>
              <a:rPr lang="en-US" altLang="ja-JP" sz="1800"/>
              <a:t>interaction</a:t>
            </a:r>
          </a:p>
          <a:p>
            <a:pPr>
              <a:spcBef>
                <a:spcPct val="0"/>
              </a:spcBef>
              <a:buFontTx/>
              <a:buNone/>
            </a:pPr>
            <a:r>
              <a:rPr lang="en-US" altLang="ja-JP" sz="1800"/>
              <a:t>dominant</a:t>
            </a:r>
            <a:endParaRPr lang="ja-JP" altLang="en-US" sz="1800"/>
          </a:p>
        </p:txBody>
      </p:sp>
      <p:sp>
        <p:nvSpPr>
          <p:cNvPr id="37905" name="テキスト ボックス 43">
            <a:extLst>
              <a:ext uri="{FF2B5EF4-FFF2-40B4-BE49-F238E27FC236}">
                <a16:creationId xmlns:a16="http://schemas.microsoft.com/office/drawing/2014/main" id="{847271C9-53FA-9619-05E7-DA91C1B2A9BA}"/>
              </a:ext>
            </a:extLst>
          </p:cNvPr>
          <p:cNvSpPr txBox="1">
            <a:spLocks noChangeArrowheads="1"/>
          </p:cNvSpPr>
          <p:nvPr/>
        </p:nvSpPr>
        <p:spPr bwMode="auto">
          <a:xfrm>
            <a:off x="5724525" y="4941888"/>
            <a:ext cx="814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a:t>T=0</a:t>
            </a:r>
            <a:endParaRPr lang="ja-JP" altLang="en-US" sz="2800"/>
          </a:p>
        </p:txBody>
      </p:sp>
      <p:sp>
        <p:nvSpPr>
          <p:cNvPr id="37906" name="テキスト ボックス 45">
            <a:extLst>
              <a:ext uri="{FF2B5EF4-FFF2-40B4-BE49-F238E27FC236}">
                <a16:creationId xmlns:a16="http://schemas.microsoft.com/office/drawing/2014/main" id="{B6C6567E-A102-46EA-E548-790011259722}"/>
              </a:ext>
            </a:extLst>
          </p:cNvPr>
          <p:cNvSpPr txBox="1">
            <a:spLocks noChangeArrowheads="1"/>
          </p:cNvSpPr>
          <p:nvPr/>
        </p:nvSpPr>
        <p:spPr bwMode="auto">
          <a:xfrm>
            <a:off x="250825" y="5589588"/>
            <a:ext cx="8464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Currently, (K</a:t>
            </a:r>
            <a:r>
              <a:rPr lang="en-US" altLang="ja-JP" sz="2400" baseline="30000"/>
              <a:t>-</a:t>
            </a:r>
            <a:r>
              <a:rPr lang="en-US" altLang="ja-JP" sz="2400"/>
              <a:t>,K</a:t>
            </a:r>
            <a:r>
              <a:rPr lang="en-US" altLang="ja-JP" sz="2400" baseline="30000"/>
              <a:t>0</a:t>
            </a:r>
            <a:r>
              <a:rPr lang="en-US" altLang="ja-JP" sz="2400"/>
              <a:t>) reaction would be</a:t>
            </a:r>
          </a:p>
          <a:p>
            <a:pPr>
              <a:spcBef>
                <a:spcPct val="0"/>
              </a:spcBef>
              <a:buFontTx/>
              <a:buNone/>
            </a:pPr>
            <a:r>
              <a:rPr lang="en-US" altLang="ja-JP" sz="2400"/>
              <a:t>difficult experiment. Then, it might be risky to use </a:t>
            </a:r>
            <a:r>
              <a:rPr lang="en-US" altLang="ja-JP" sz="2400" baseline="30000"/>
              <a:t>6</a:t>
            </a:r>
            <a:r>
              <a:rPr lang="en-US" altLang="ja-JP" sz="2400"/>
              <a:t>Li target.</a:t>
            </a:r>
            <a:endParaRPr lang="ja-JP" altLang="en-US" sz="2400"/>
          </a:p>
        </p:txBody>
      </p:sp>
    </p:spTree>
    <p:extLst>
      <p:ext uri="{BB962C8B-B14F-4D97-AF65-F5344CB8AC3E}">
        <p14:creationId xmlns:p14="http://schemas.microsoft.com/office/powerpoint/2010/main" val="246040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3">
            <a:extLst>
              <a:ext uri="{FF2B5EF4-FFF2-40B4-BE49-F238E27FC236}">
                <a16:creationId xmlns:a16="http://schemas.microsoft.com/office/drawing/2014/main" id="{557BDD9A-430F-4A68-A0F3-BBD018E1F16F}"/>
              </a:ext>
            </a:extLst>
          </p:cNvPr>
          <p:cNvSpPr txBox="1">
            <a:spLocks noChangeArrowheads="1"/>
          </p:cNvSpPr>
          <p:nvPr/>
        </p:nvSpPr>
        <p:spPr bwMode="auto">
          <a:xfrm>
            <a:off x="468313" y="404813"/>
            <a:ext cx="8081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400"/>
              <a:t>To extract ΞN interaction, we need deeper binding energy.</a:t>
            </a:r>
          </a:p>
          <a:p>
            <a:pPr>
              <a:spcBef>
                <a:spcPct val="0"/>
              </a:spcBef>
              <a:buFontTx/>
              <a:buNone/>
            </a:pPr>
            <a:endParaRPr lang="ja-JP" altLang="en-US" sz="2400"/>
          </a:p>
        </p:txBody>
      </p:sp>
      <p:grpSp>
        <p:nvGrpSpPr>
          <p:cNvPr id="38915" name="グループ化 57">
            <a:extLst>
              <a:ext uri="{FF2B5EF4-FFF2-40B4-BE49-F238E27FC236}">
                <a16:creationId xmlns:a16="http://schemas.microsoft.com/office/drawing/2014/main" id="{4C364512-E9FC-F2BA-F62A-D36C90969382}"/>
              </a:ext>
            </a:extLst>
          </p:cNvPr>
          <p:cNvGrpSpPr>
            <a:grpSpLocks/>
          </p:cNvGrpSpPr>
          <p:nvPr/>
        </p:nvGrpSpPr>
        <p:grpSpPr bwMode="auto">
          <a:xfrm>
            <a:off x="1547813" y="1700213"/>
            <a:ext cx="1584325" cy="1655762"/>
            <a:chOff x="4716016" y="3861048"/>
            <a:chExt cx="2232248" cy="2304256"/>
          </a:xfrm>
        </p:grpSpPr>
        <p:sp>
          <p:nvSpPr>
            <p:cNvPr id="6" name="円/楕円 5">
              <a:extLst>
                <a:ext uri="{FF2B5EF4-FFF2-40B4-BE49-F238E27FC236}">
                  <a16:creationId xmlns:a16="http://schemas.microsoft.com/office/drawing/2014/main" id="{7188FB8C-1E96-40EA-62C5-31509BA69BA2}"/>
                </a:ext>
              </a:extLst>
            </p:cNvPr>
            <p:cNvSpPr/>
            <p:nvPr/>
          </p:nvSpPr>
          <p:spPr>
            <a:xfrm>
              <a:off x="4716016" y="3861048"/>
              <a:ext cx="2232248" cy="23042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6">
              <a:extLst>
                <a:ext uri="{FF2B5EF4-FFF2-40B4-BE49-F238E27FC236}">
                  <a16:creationId xmlns:a16="http://schemas.microsoft.com/office/drawing/2014/main" id="{421C2FC5-C0B9-8288-F0E1-85D4359E69C9}"/>
                </a:ext>
              </a:extLst>
            </p:cNvPr>
            <p:cNvSpPr/>
            <p:nvPr/>
          </p:nvSpPr>
          <p:spPr>
            <a:xfrm>
              <a:off x="6084890" y="4148252"/>
              <a:ext cx="503262" cy="5766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N</a:t>
              </a:r>
              <a:endParaRPr lang="ja-JP" altLang="en-US" dirty="0"/>
            </a:p>
          </p:txBody>
        </p:sp>
        <p:sp>
          <p:nvSpPr>
            <p:cNvPr id="8" name="円/楕円 7">
              <a:extLst>
                <a:ext uri="{FF2B5EF4-FFF2-40B4-BE49-F238E27FC236}">
                  <a16:creationId xmlns:a16="http://schemas.microsoft.com/office/drawing/2014/main" id="{0A8303BC-4678-2188-726B-03E27BC38CB0}"/>
                </a:ext>
              </a:extLst>
            </p:cNvPr>
            <p:cNvSpPr/>
            <p:nvPr/>
          </p:nvSpPr>
          <p:spPr>
            <a:xfrm>
              <a:off x="5293090" y="5084977"/>
              <a:ext cx="1006525" cy="10074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t>α</a:t>
              </a:r>
              <a:endParaRPr lang="ja-JP" altLang="en-US" sz="2400" dirty="0"/>
            </a:p>
          </p:txBody>
        </p:sp>
        <p:sp>
          <p:nvSpPr>
            <p:cNvPr id="9" name="円/楕円 8">
              <a:extLst>
                <a:ext uri="{FF2B5EF4-FFF2-40B4-BE49-F238E27FC236}">
                  <a16:creationId xmlns:a16="http://schemas.microsoft.com/office/drawing/2014/main" id="{7FB50BB6-091F-05D5-4595-03AE2E0E7441}"/>
                </a:ext>
              </a:extLst>
            </p:cNvPr>
            <p:cNvSpPr/>
            <p:nvPr/>
          </p:nvSpPr>
          <p:spPr>
            <a:xfrm>
              <a:off x="5020210" y="4362549"/>
              <a:ext cx="619571" cy="6495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aseline="30000" dirty="0"/>
                <a:t>Ξ</a:t>
              </a:r>
              <a:endParaRPr lang="ja-JP" altLang="en-US" sz="2000" baseline="30000" dirty="0"/>
            </a:p>
          </p:txBody>
        </p:sp>
      </p:grpSp>
      <p:sp>
        <p:nvSpPr>
          <p:cNvPr id="10" name="円/楕円 9">
            <a:extLst>
              <a:ext uri="{FF2B5EF4-FFF2-40B4-BE49-F238E27FC236}">
                <a16:creationId xmlns:a16="http://schemas.microsoft.com/office/drawing/2014/main" id="{17D372C4-0278-8800-C830-64D19D0C7BF8}"/>
              </a:ext>
            </a:extLst>
          </p:cNvPr>
          <p:cNvSpPr/>
          <p:nvPr/>
        </p:nvSpPr>
        <p:spPr>
          <a:xfrm>
            <a:off x="4067175" y="1700213"/>
            <a:ext cx="792163" cy="7921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α</a:t>
            </a:r>
            <a:endParaRPr lang="ja-JP" altLang="en-US" dirty="0"/>
          </a:p>
        </p:txBody>
      </p:sp>
      <p:cxnSp>
        <p:nvCxnSpPr>
          <p:cNvPr id="12" name="直線矢印コネクタ 11">
            <a:extLst>
              <a:ext uri="{FF2B5EF4-FFF2-40B4-BE49-F238E27FC236}">
                <a16:creationId xmlns:a16="http://schemas.microsoft.com/office/drawing/2014/main" id="{A8F5FEA5-8853-A714-CB41-9BCBDC02CCE1}"/>
              </a:ext>
            </a:extLst>
          </p:cNvPr>
          <p:cNvCxnSpPr/>
          <p:nvPr/>
        </p:nvCxnSpPr>
        <p:spPr>
          <a:xfrm flipH="1">
            <a:off x="3492500" y="2205038"/>
            <a:ext cx="431800" cy="28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18" name="テキスト ボックス 12">
            <a:extLst>
              <a:ext uri="{FF2B5EF4-FFF2-40B4-BE49-F238E27FC236}">
                <a16:creationId xmlns:a16="http://schemas.microsoft.com/office/drawing/2014/main" id="{76262731-8A93-3AD8-0728-C01BE98C180A}"/>
              </a:ext>
            </a:extLst>
          </p:cNvPr>
          <p:cNvSpPr txBox="1">
            <a:spLocks noChangeArrowheads="1"/>
          </p:cNvSpPr>
          <p:nvPr/>
        </p:nvSpPr>
        <p:spPr bwMode="auto">
          <a:xfrm>
            <a:off x="3492500" y="2781300"/>
            <a:ext cx="3519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t>We can add one more α particle.</a:t>
            </a:r>
            <a:endParaRPr lang="ja-JP" altLang="en-US" sz="1800"/>
          </a:p>
        </p:txBody>
      </p:sp>
    </p:spTree>
    <p:extLst>
      <p:ext uri="{BB962C8B-B14F-4D97-AF65-F5344CB8AC3E}">
        <p14:creationId xmlns:p14="http://schemas.microsoft.com/office/powerpoint/2010/main" val="306015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35E4BD-0AAB-B47D-2DA6-8D360E79BACE}"/>
              </a:ext>
            </a:extLst>
          </p:cNvPr>
          <p:cNvSpPr>
            <a:spLocks noChangeArrowheads="1"/>
          </p:cNvSpPr>
          <p:nvPr/>
        </p:nvSpPr>
        <p:spPr bwMode="auto">
          <a:xfrm>
            <a:off x="179388" y="1341438"/>
            <a:ext cx="2232025" cy="431800"/>
          </a:xfrm>
          <a:prstGeom prst="rect">
            <a:avLst/>
          </a:prstGeom>
          <a:solidFill>
            <a:schemeClr val="hlink"/>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1" name="Oval 3">
            <a:extLst>
              <a:ext uri="{FF2B5EF4-FFF2-40B4-BE49-F238E27FC236}">
                <a16:creationId xmlns:a16="http://schemas.microsoft.com/office/drawing/2014/main" id="{4C18699C-BDFF-5DEB-FD89-2F89A9870E10}"/>
              </a:ext>
            </a:extLst>
          </p:cNvPr>
          <p:cNvSpPr>
            <a:spLocks noChangeArrowheads="1"/>
          </p:cNvSpPr>
          <p:nvPr/>
        </p:nvSpPr>
        <p:spPr bwMode="auto">
          <a:xfrm>
            <a:off x="1403350" y="5157788"/>
            <a:ext cx="1079500" cy="1079500"/>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2" name="Rectangle 4">
            <a:extLst>
              <a:ext uri="{FF2B5EF4-FFF2-40B4-BE49-F238E27FC236}">
                <a16:creationId xmlns:a16="http://schemas.microsoft.com/office/drawing/2014/main" id="{D0F25304-62FA-9300-75F8-7B944C714B8D}"/>
              </a:ext>
            </a:extLst>
          </p:cNvPr>
          <p:cNvSpPr>
            <a:spLocks noChangeArrowheads="1"/>
          </p:cNvSpPr>
          <p:nvPr/>
        </p:nvSpPr>
        <p:spPr bwMode="auto">
          <a:xfrm>
            <a:off x="323850" y="404813"/>
            <a:ext cx="5184775"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3" name="Text Box 5">
            <a:extLst>
              <a:ext uri="{FF2B5EF4-FFF2-40B4-BE49-F238E27FC236}">
                <a16:creationId xmlns:a16="http://schemas.microsoft.com/office/drawing/2014/main" id="{D83444DB-FE62-D9A1-B809-312030CEE024}"/>
              </a:ext>
            </a:extLst>
          </p:cNvPr>
          <p:cNvSpPr txBox="1">
            <a:spLocks noChangeArrowheads="1"/>
          </p:cNvSpPr>
          <p:nvPr/>
        </p:nvSpPr>
        <p:spPr bwMode="auto">
          <a:xfrm>
            <a:off x="437878" y="354013"/>
            <a:ext cx="478368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dirty="0"/>
              <a:t> Charge Symmetry breaking</a:t>
            </a:r>
          </a:p>
        </p:txBody>
      </p:sp>
      <p:sp>
        <p:nvSpPr>
          <p:cNvPr id="12294" name="Line 6">
            <a:extLst>
              <a:ext uri="{FF2B5EF4-FFF2-40B4-BE49-F238E27FC236}">
                <a16:creationId xmlns:a16="http://schemas.microsoft.com/office/drawing/2014/main" id="{0B3F0BCB-314B-858B-FA64-872695E8B673}"/>
              </a:ext>
            </a:extLst>
          </p:cNvPr>
          <p:cNvSpPr>
            <a:spLocks noChangeShapeType="1"/>
          </p:cNvSpPr>
          <p:nvPr/>
        </p:nvSpPr>
        <p:spPr bwMode="auto">
          <a:xfrm>
            <a:off x="1042988" y="2565400"/>
            <a:ext cx="3600450" cy="0"/>
          </a:xfrm>
          <a:prstGeom prst="line">
            <a:avLst/>
          </a:prstGeom>
          <a:noFill/>
          <a:ln w="2857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5" name="Text Box 7">
            <a:extLst>
              <a:ext uri="{FF2B5EF4-FFF2-40B4-BE49-F238E27FC236}">
                <a16:creationId xmlns:a16="http://schemas.microsoft.com/office/drawing/2014/main" id="{99F13E46-67C8-7902-6DDF-F0575087B634}"/>
              </a:ext>
            </a:extLst>
          </p:cNvPr>
          <p:cNvSpPr txBox="1">
            <a:spLocks noChangeArrowheads="1"/>
          </p:cNvSpPr>
          <p:nvPr/>
        </p:nvSpPr>
        <p:spPr bwMode="auto">
          <a:xfrm>
            <a:off x="3059113" y="2133600"/>
            <a:ext cx="10318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N+N+N</a:t>
            </a:r>
          </a:p>
        </p:txBody>
      </p:sp>
      <p:sp>
        <p:nvSpPr>
          <p:cNvPr id="12296" name="Line 8">
            <a:extLst>
              <a:ext uri="{FF2B5EF4-FFF2-40B4-BE49-F238E27FC236}">
                <a16:creationId xmlns:a16="http://schemas.microsoft.com/office/drawing/2014/main" id="{BFC2A859-1B09-5A9C-7871-DBD85A54E3A6}"/>
              </a:ext>
            </a:extLst>
          </p:cNvPr>
          <p:cNvSpPr>
            <a:spLocks noChangeShapeType="1"/>
          </p:cNvSpPr>
          <p:nvPr/>
        </p:nvSpPr>
        <p:spPr bwMode="auto">
          <a:xfrm>
            <a:off x="1258888" y="4508500"/>
            <a:ext cx="1441450"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297" name="Text Box 9">
            <a:extLst>
              <a:ext uri="{FF2B5EF4-FFF2-40B4-BE49-F238E27FC236}">
                <a16:creationId xmlns:a16="http://schemas.microsoft.com/office/drawing/2014/main" id="{4D187D8E-5CD8-63C9-7374-B955F5F62955}"/>
              </a:ext>
            </a:extLst>
          </p:cNvPr>
          <p:cNvSpPr txBox="1">
            <a:spLocks noChangeArrowheads="1"/>
          </p:cNvSpPr>
          <p:nvPr/>
        </p:nvSpPr>
        <p:spPr bwMode="auto">
          <a:xfrm>
            <a:off x="539750" y="4292600"/>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298" name="Text Box 10">
            <a:extLst>
              <a:ext uri="{FF2B5EF4-FFF2-40B4-BE49-F238E27FC236}">
                <a16:creationId xmlns:a16="http://schemas.microsoft.com/office/drawing/2014/main" id="{92AD3516-E53E-1C9A-4EC1-E14E79FB8D99}"/>
              </a:ext>
            </a:extLst>
          </p:cNvPr>
          <p:cNvSpPr txBox="1">
            <a:spLocks noChangeArrowheads="1"/>
          </p:cNvSpPr>
          <p:nvPr/>
        </p:nvSpPr>
        <p:spPr bwMode="auto">
          <a:xfrm>
            <a:off x="1084263" y="4076700"/>
            <a:ext cx="13017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- 8.48</a:t>
            </a:r>
            <a:r>
              <a:rPr lang="en-US" altLang="ja-JP"/>
              <a:t> MeV</a:t>
            </a:r>
          </a:p>
        </p:txBody>
      </p:sp>
      <p:sp>
        <p:nvSpPr>
          <p:cNvPr id="12299" name="Text Box 11">
            <a:extLst>
              <a:ext uri="{FF2B5EF4-FFF2-40B4-BE49-F238E27FC236}">
                <a16:creationId xmlns:a16="http://schemas.microsoft.com/office/drawing/2014/main" id="{8B7CA8FE-D737-AEA3-ABED-97ED14F80B42}"/>
              </a:ext>
            </a:extLst>
          </p:cNvPr>
          <p:cNvSpPr txBox="1">
            <a:spLocks noChangeArrowheads="1"/>
          </p:cNvSpPr>
          <p:nvPr/>
        </p:nvSpPr>
        <p:spPr bwMode="auto">
          <a:xfrm>
            <a:off x="12700" y="2343150"/>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2300" name="Line 12">
            <a:extLst>
              <a:ext uri="{FF2B5EF4-FFF2-40B4-BE49-F238E27FC236}">
                <a16:creationId xmlns:a16="http://schemas.microsoft.com/office/drawing/2014/main" id="{C9F13BBA-C60D-55BE-F427-77265DBF9BB2}"/>
              </a:ext>
            </a:extLst>
          </p:cNvPr>
          <p:cNvSpPr>
            <a:spLocks noChangeShapeType="1"/>
          </p:cNvSpPr>
          <p:nvPr/>
        </p:nvSpPr>
        <p:spPr bwMode="auto">
          <a:xfrm>
            <a:off x="3203575" y="3933825"/>
            <a:ext cx="1439863" cy="0"/>
          </a:xfrm>
          <a:prstGeom prst="line">
            <a:avLst/>
          </a:prstGeom>
          <a:noFill/>
          <a:ln w="2857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1" name="Text Box 13">
            <a:extLst>
              <a:ext uri="{FF2B5EF4-FFF2-40B4-BE49-F238E27FC236}">
                <a16:creationId xmlns:a16="http://schemas.microsoft.com/office/drawing/2014/main" id="{B7066BE1-CB42-B11E-620F-12E1C1FFF1F1}"/>
              </a:ext>
            </a:extLst>
          </p:cNvPr>
          <p:cNvSpPr txBox="1">
            <a:spLocks noChangeArrowheads="1"/>
          </p:cNvSpPr>
          <p:nvPr/>
        </p:nvSpPr>
        <p:spPr bwMode="auto">
          <a:xfrm>
            <a:off x="3676650" y="3500438"/>
            <a:ext cx="130175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a:t>- 7.72</a:t>
            </a:r>
            <a:r>
              <a:rPr lang="en-US" altLang="ja-JP"/>
              <a:t> MeV</a:t>
            </a:r>
          </a:p>
        </p:txBody>
      </p:sp>
      <p:sp>
        <p:nvSpPr>
          <p:cNvPr id="12302" name="Text Box 14">
            <a:extLst>
              <a:ext uri="{FF2B5EF4-FFF2-40B4-BE49-F238E27FC236}">
                <a16:creationId xmlns:a16="http://schemas.microsoft.com/office/drawing/2014/main" id="{5ECA7F4A-39A7-0222-38D0-C31279E6E049}"/>
              </a:ext>
            </a:extLst>
          </p:cNvPr>
          <p:cNvSpPr txBox="1">
            <a:spLocks noChangeArrowheads="1"/>
          </p:cNvSpPr>
          <p:nvPr/>
        </p:nvSpPr>
        <p:spPr bwMode="auto">
          <a:xfrm>
            <a:off x="4689475" y="3783013"/>
            <a:ext cx="6334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a:t>
            </a:r>
            <a:r>
              <a:rPr lang="en-US" altLang="ja-JP" sz="2000" baseline="30000"/>
              <a:t>+</a:t>
            </a:r>
          </a:p>
        </p:txBody>
      </p:sp>
      <p:sp>
        <p:nvSpPr>
          <p:cNvPr id="12303" name="Text Box 15">
            <a:extLst>
              <a:ext uri="{FF2B5EF4-FFF2-40B4-BE49-F238E27FC236}">
                <a16:creationId xmlns:a16="http://schemas.microsoft.com/office/drawing/2014/main" id="{7CFB7814-E5E1-6B50-8C49-1045200BAFE2}"/>
              </a:ext>
            </a:extLst>
          </p:cNvPr>
          <p:cNvSpPr txBox="1">
            <a:spLocks noChangeArrowheads="1"/>
          </p:cNvSpPr>
          <p:nvPr/>
        </p:nvSpPr>
        <p:spPr bwMode="auto">
          <a:xfrm>
            <a:off x="1609725" y="4652963"/>
            <a:ext cx="48101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aseline="30000"/>
              <a:t>3</a:t>
            </a:r>
            <a:r>
              <a:rPr lang="en-US" altLang="ja-JP" sz="2000"/>
              <a:t>H</a:t>
            </a:r>
          </a:p>
        </p:txBody>
      </p:sp>
      <p:sp>
        <p:nvSpPr>
          <p:cNvPr id="12304" name="Text Box 16">
            <a:extLst>
              <a:ext uri="{FF2B5EF4-FFF2-40B4-BE49-F238E27FC236}">
                <a16:creationId xmlns:a16="http://schemas.microsoft.com/office/drawing/2014/main" id="{3128E2D3-3EE7-5462-6236-BD6D7066F80A}"/>
              </a:ext>
            </a:extLst>
          </p:cNvPr>
          <p:cNvSpPr txBox="1">
            <a:spLocks noChangeArrowheads="1"/>
          </p:cNvSpPr>
          <p:nvPr/>
        </p:nvSpPr>
        <p:spPr bwMode="auto">
          <a:xfrm>
            <a:off x="3482975" y="4076700"/>
            <a:ext cx="6223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p>
        </p:txBody>
      </p:sp>
      <p:sp>
        <p:nvSpPr>
          <p:cNvPr id="12305" name="Oval 17">
            <a:extLst>
              <a:ext uri="{FF2B5EF4-FFF2-40B4-BE49-F238E27FC236}">
                <a16:creationId xmlns:a16="http://schemas.microsoft.com/office/drawing/2014/main" id="{A699771E-D344-BDC8-4977-EB29FA3C9DEE}"/>
              </a:ext>
            </a:extLst>
          </p:cNvPr>
          <p:cNvSpPr>
            <a:spLocks noChangeArrowheads="1"/>
          </p:cNvSpPr>
          <p:nvPr/>
        </p:nvSpPr>
        <p:spPr bwMode="auto">
          <a:xfrm>
            <a:off x="1547813" y="5373688"/>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6" name="Oval 18">
            <a:extLst>
              <a:ext uri="{FF2B5EF4-FFF2-40B4-BE49-F238E27FC236}">
                <a16:creationId xmlns:a16="http://schemas.microsoft.com/office/drawing/2014/main" id="{ED0E265F-14FB-97D3-CE22-3DD6758C5656}"/>
              </a:ext>
            </a:extLst>
          </p:cNvPr>
          <p:cNvSpPr>
            <a:spLocks noChangeArrowheads="1"/>
          </p:cNvSpPr>
          <p:nvPr/>
        </p:nvSpPr>
        <p:spPr bwMode="auto">
          <a:xfrm>
            <a:off x="2051050" y="5373688"/>
            <a:ext cx="360363"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07" name="Oval 19">
            <a:extLst>
              <a:ext uri="{FF2B5EF4-FFF2-40B4-BE49-F238E27FC236}">
                <a16:creationId xmlns:a16="http://schemas.microsoft.com/office/drawing/2014/main" id="{9E2170DB-59AA-2A2E-DD10-B2C9AAD48D53}"/>
              </a:ext>
            </a:extLst>
          </p:cNvPr>
          <p:cNvSpPr>
            <a:spLocks noChangeArrowheads="1"/>
          </p:cNvSpPr>
          <p:nvPr/>
        </p:nvSpPr>
        <p:spPr bwMode="auto">
          <a:xfrm>
            <a:off x="1763713" y="5734050"/>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08" name="Oval 20">
            <a:extLst>
              <a:ext uri="{FF2B5EF4-FFF2-40B4-BE49-F238E27FC236}">
                <a16:creationId xmlns:a16="http://schemas.microsoft.com/office/drawing/2014/main" id="{B2A2EA43-5B81-97E4-5896-3F1FEACC5FFE}"/>
              </a:ext>
            </a:extLst>
          </p:cNvPr>
          <p:cNvSpPr>
            <a:spLocks noChangeArrowheads="1"/>
          </p:cNvSpPr>
          <p:nvPr/>
        </p:nvSpPr>
        <p:spPr bwMode="auto">
          <a:xfrm>
            <a:off x="3492500" y="4581525"/>
            <a:ext cx="1008063" cy="10080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9" name="Oval 21">
            <a:extLst>
              <a:ext uri="{FF2B5EF4-FFF2-40B4-BE49-F238E27FC236}">
                <a16:creationId xmlns:a16="http://schemas.microsoft.com/office/drawing/2014/main" id="{66F0CFC9-8B59-068B-15D4-D15F3B4E6ECA}"/>
              </a:ext>
            </a:extLst>
          </p:cNvPr>
          <p:cNvSpPr>
            <a:spLocks noChangeArrowheads="1"/>
          </p:cNvSpPr>
          <p:nvPr/>
        </p:nvSpPr>
        <p:spPr bwMode="auto">
          <a:xfrm>
            <a:off x="3563938" y="4797425"/>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2310" name="Oval 22">
            <a:extLst>
              <a:ext uri="{FF2B5EF4-FFF2-40B4-BE49-F238E27FC236}">
                <a16:creationId xmlns:a16="http://schemas.microsoft.com/office/drawing/2014/main" id="{4D95B0B1-2FA3-FDE6-BFBA-33FDDBC99EEE}"/>
              </a:ext>
            </a:extLst>
          </p:cNvPr>
          <p:cNvSpPr>
            <a:spLocks noChangeArrowheads="1"/>
          </p:cNvSpPr>
          <p:nvPr/>
        </p:nvSpPr>
        <p:spPr bwMode="auto">
          <a:xfrm>
            <a:off x="3779838" y="5157788"/>
            <a:ext cx="360362"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1" name="Oval 23">
            <a:extLst>
              <a:ext uri="{FF2B5EF4-FFF2-40B4-BE49-F238E27FC236}">
                <a16:creationId xmlns:a16="http://schemas.microsoft.com/office/drawing/2014/main" id="{80B56E5C-7DFD-6D9A-5884-5740E19E7A55}"/>
              </a:ext>
            </a:extLst>
          </p:cNvPr>
          <p:cNvSpPr>
            <a:spLocks noChangeArrowheads="1"/>
          </p:cNvSpPr>
          <p:nvPr/>
        </p:nvSpPr>
        <p:spPr bwMode="auto">
          <a:xfrm>
            <a:off x="3994150" y="4797425"/>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2312" name="Line 24">
            <a:extLst>
              <a:ext uri="{FF2B5EF4-FFF2-40B4-BE49-F238E27FC236}">
                <a16:creationId xmlns:a16="http://schemas.microsoft.com/office/drawing/2014/main" id="{3481E0EC-C46D-2949-28C5-D25C5267234C}"/>
              </a:ext>
            </a:extLst>
          </p:cNvPr>
          <p:cNvSpPr>
            <a:spLocks noChangeShapeType="1"/>
          </p:cNvSpPr>
          <p:nvPr/>
        </p:nvSpPr>
        <p:spPr bwMode="auto">
          <a:xfrm flipH="1">
            <a:off x="2700338" y="3933825"/>
            <a:ext cx="503237" cy="5746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3" name="Text Box 25">
            <a:extLst>
              <a:ext uri="{FF2B5EF4-FFF2-40B4-BE49-F238E27FC236}">
                <a16:creationId xmlns:a16="http://schemas.microsoft.com/office/drawing/2014/main" id="{E7E54EEB-372F-2DE4-3DD2-C3D681070C3E}"/>
              </a:ext>
            </a:extLst>
          </p:cNvPr>
          <p:cNvSpPr txBox="1">
            <a:spLocks noChangeArrowheads="1"/>
          </p:cNvSpPr>
          <p:nvPr/>
        </p:nvSpPr>
        <p:spPr bwMode="auto">
          <a:xfrm rot="-3029170">
            <a:off x="2190751" y="3684587"/>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0.76 MeV</a:t>
            </a:r>
          </a:p>
        </p:txBody>
      </p:sp>
      <p:sp>
        <p:nvSpPr>
          <p:cNvPr id="12314" name="Line 26">
            <a:extLst>
              <a:ext uri="{FF2B5EF4-FFF2-40B4-BE49-F238E27FC236}">
                <a16:creationId xmlns:a16="http://schemas.microsoft.com/office/drawing/2014/main" id="{7B77A40D-24B3-4F4E-632E-1D0B678EE410}"/>
              </a:ext>
            </a:extLst>
          </p:cNvPr>
          <p:cNvSpPr>
            <a:spLocks noChangeShapeType="1"/>
          </p:cNvSpPr>
          <p:nvPr/>
        </p:nvSpPr>
        <p:spPr bwMode="auto">
          <a:xfrm flipH="1">
            <a:off x="3203575" y="2349500"/>
            <a:ext cx="2089150" cy="1150938"/>
          </a:xfrm>
          <a:prstGeom prst="line">
            <a:avLst/>
          </a:prstGeom>
          <a:noFill/>
          <a:ln w="222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5" name="Text Box 27">
            <a:extLst>
              <a:ext uri="{FF2B5EF4-FFF2-40B4-BE49-F238E27FC236}">
                <a16:creationId xmlns:a16="http://schemas.microsoft.com/office/drawing/2014/main" id="{CBFA284F-E700-A37B-F32D-C2CA848E75A4}"/>
              </a:ext>
            </a:extLst>
          </p:cNvPr>
          <p:cNvSpPr txBox="1">
            <a:spLocks noChangeArrowheads="1"/>
          </p:cNvSpPr>
          <p:nvPr/>
        </p:nvSpPr>
        <p:spPr bwMode="auto">
          <a:xfrm>
            <a:off x="5576888" y="1268413"/>
            <a:ext cx="3567112" cy="1949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2000" dirty="0"/>
              <a:t>Energy difference comes from</a:t>
            </a:r>
          </a:p>
          <a:p>
            <a:pPr>
              <a:lnSpc>
                <a:spcPct val="120000"/>
              </a:lnSpc>
            </a:pPr>
            <a:r>
              <a:rPr lang="en-US" altLang="ja-JP" sz="2000" dirty="0"/>
              <a:t>dominantly Coulomb force </a:t>
            </a:r>
          </a:p>
          <a:p>
            <a:pPr>
              <a:lnSpc>
                <a:spcPct val="120000"/>
              </a:lnSpc>
            </a:pPr>
            <a:r>
              <a:rPr lang="en-US" altLang="ja-JP" sz="2000" dirty="0"/>
              <a:t>between 2 protons. </a:t>
            </a:r>
          </a:p>
          <a:p>
            <a:pPr>
              <a:lnSpc>
                <a:spcPct val="150000"/>
              </a:lnSpc>
            </a:pPr>
            <a:r>
              <a:rPr lang="en-US" altLang="ja-JP" sz="2000" dirty="0"/>
              <a:t>Charge symmetry breaking </a:t>
            </a:r>
          </a:p>
          <a:p>
            <a:pPr>
              <a:lnSpc>
                <a:spcPct val="120000"/>
              </a:lnSpc>
            </a:pPr>
            <a:r>
              <a:rPr lang="en-US" altLang="ja-JP" sz="2000" dirty="0"/>
              <a:t>(n-</a:t>
            </a:r>
            <a:r>
              <a:rPr lang="en-US" altLang="ja-JP" sz="2000" dirty="0" err="1"/>
              <a:t>n,p</a:t>
            </a:r>
            <a:r>
              <a:rPr lang="en-US" altLang="ja-JP" sz="2000" dirty="0"/>
              <a:t>-p) effect is small.</a:t>
            </a:r>
          </a:p>
        </p:txBody>
      </p:sp>
      <p:sp>
        <p:nvSpPr>
          <p:cNvPr id="12316" name="Text Box 28">
            <a:extLst>
              <a:ext uri="{FF2B5EF4-FFF2-40B4-BE49-F238E27FC236}">
                <a16:creationId xmlns:a16="http://schemas.microsoft.com/office/drawing/2014/main" id="{67164081-BADF-160D-60E1-BC2B3626D47B}"/>
              </a:ext>
            </a:extLst>
          </p:cNvPr>
          <p:cNvSpPr txBox="1">
            <a:spLocks noChangeArrowheads="1"/>
          </p:cNvSpPr>
          <p:nvPr/>
        </p:nvSpPr>
        <p:spPr bwMode="auto">
          <a:xfrm>
            <a:off x="250825" y="1341438"/>
            <a:ext cx="1684338"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dirty="0">
                <a:solidFill>
                  <a:schemeClr val="bg1"/>
                </a:solidFill>
              </a:rPr>
              <a:t>In S=0 sector</a:t>
            </a:r>
          </a:p>
        </p:txBody>
      </p:sp>
      <p:sp>
        <p:nvSpPr>
          <p:cNvPr id="12317" name="Text Box 29">
            <a:extLst>
              <a:ext uri="{FF2B5EF4-FFF2-40B4-BE49-F238E27FC236}">
                <a16:creationId xmlns:a16="http://schemas.microsoft.com/office/drawing/2014/main" id="{36B984F7-564F-268E-0D2B-71E48AFA3F60}"/>
              </a:ext>
            </a:extLst>
          </p:cNvPr>
          <p:cNvSpPr txBox="1">
            <a:spLocks noChangeArrowheads="1"/>
          </p:cNvSpPr>
          <p:nvPr/>
        </p:nvSpPr>
        <p:spPr bwMode="auto">
          <a:xfrm>
            <a:off x="3059113" y="1412875"/>
            <a:ext cx="935037"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2318" name="AutoShape 30">
            <a:extLst>
              <a:ext uri="{FF2B5EF4-FFF2-40B4-BE49-F238E27FC236}">
                <a16:creationId xmlns:a16="http://schemas.microsoft.com/office/drawing/2014/main" id="{05F45297-7E63-4781-1C70-D766AFB0E927}"/>
              </a:ext>
            </a:extLst>
          </p:cNvPr>
          <p:cNvSpPr>
            <a:spLocks/>
          </p:cNvSpPr>
          <p:nvPr/>
        </p:nvSpPr>
        <p:spPr bwMode="auto">
          <a:xfrm>
            <a:off x="5364163" y="1412875"/>
            <a:ext cx="215900" cy="1800225"/>
          </a:xfrm>
          <a:prstGeom prst="leftBrace">
            <a:avLst>
              <a:gd name="adj1" fmla="val 69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7DE8B8D-C30F-18E8-9438-E8FBC17D84B4}"/>
              </a:ext>
            </a:extLst>
          </p:cNvPr>
          <p:cNvSpPr>
            <a:spLocks noGrp="1" noChangeArrowheads="1"/>
          </p:cNvSpPr>
          <p:nvPr>
            <p:ph type="body" sz="half" idx="1"/>
          </p:nvPr>
        </p:nvSpPr>
        <p:spPr/>
        <p:txBody>
          <a:bodyPr/>
          <a:lstStyle/>
          <a:p>
            <a:pPr eaLnBrk="1" hangingPunct="1">
              <a:lnSpc>
                <a:spcPct val="80000"/>
              </a:lnSpc>
              <a:buFontTx/>
              <a:buNone/>
            </a:pPr>
            <a:endParaRPr lang="en-US" altLang="ja-JP" sz="2000"/>
          </a:p>
          <a:p>
            <a:pPr eaLnBrk="1" hangingPunct="1">
              <a:lnSpc>
                <a:spcPct val="80000"/>
              </a:lnSpc>
              <a:buFontTx/>
              <a:buNone/>
            </a:pPr>
            <a:endParaRPr lang="en-US" altLang="ja-JP" sz="2000"/>
          </a:p>
          <a:p>
            <a:pPr eaLnBrk="1" hangingPunct="1">
              <a:lnSpc>
                <a:spcPct val="80000"/>
              </a:lnSpc>
              <a:buFontTx/>
              <a:buNone/>
            </a:pPr>
            <a:endParaRPr lang="en-US" altLang="ja-JP" sz="2000"/>
          </a:p>
        </p:txBody>
      </p:sp>
      <p:sp>
        <p:nvSpPr>
          <p:cNvPr id="19459" name="Text Box 3">
            <a:extLst>
              <a:ext uri="{FF2B5EF4-FFF2-40B4-BE49-F238E27FC236}">
                <a16:creationId xmlns:a16="http://schemas.microsoft.com/office/drawing/2014/main" id="{F7EE384D-583C-6AC3-C752-8F764985F016}"/>
              </a:ext>
            </a:extLst>
          </p:cNvPr>
          <p:cNvSpPr txBox="1">
            <a:spLocks noChangeArrowheads="1"/>
          </p:cNvSpPr>
          <p:nvPr/>
        </p:nvSpPr>
        <p:spPr bwMode="auto">
          <a:xfrm>
            <a:off x="323850" y="2636838"/>
            <a:ext cx="52736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Uniquely </a:t>
            </a:r>
            <a:r>
              <a:rPr lang="ja-JP" altLang="en-US" sz="2000" b="1"/>
              <a:t>　</a:t>
            </a:r>
            <a:r>
              <a:rPr lang="en-US" altLang="ja-JP" sz="2000" b="1"/>
              <a:t>identified </a:t>
            </a:r>
            <a:r>
              <a:rPr lang="ja-JP" altLang="en-US" sz="2000" b="1"/>
              <a:t>　</a:t>
            </a:r>
            <a:r>
              <a:rPr lang="en-US" altLang="ja-JP" sz="2000" b="1"/>
              <a:t>without </a:t>
            </a:r>
            <a:r>
              <a:rPr lang="ja-JP" altLang="en-US" sz="2000" b="1"/>
              <a:t>　</a:t>
            </a:r>
            <a:r>
              <a:rPr lang="en-US" altLang="ja-JP" sz="2000" b="1"/>
              <a:t>ambiguity </a:t>
            </a:r>
          </a:p>
          <a:p>
            <a:pPr eaLnBrk="1" hangingPunct="1">
              <a:spcBef>
                <a:spcPct val="0"/>
              </a:spcBef>
              <a:buFontTx/>
              <a:buNone/>
            </a:pPr>
            <a:endParaRPr lang="en-US" altLang="ja-JP" sz="600" b="1"/>
          </a:p>
          <a:p>
            <a:pPr eaLnBrk="1" hangingPunct="1">
              <a:spcBef>
                <a:spcPct val="0"/>
              </a:spcBef>
              <a:buFontTx/>
              <a:buNone/>
            </a:pPr>
            <a:r>
              <a:rPr lang="en-US" altLang="ja-JP" sz="2000" b="1"/>
              <a:t>for</a:t>
            </a:r>
            <a:r>
              <a:rPr lang="ja-JP" altLang="en-US" sz="2000" b="1"/>
              <a:t>　</a:t>
            </a:r>
            <a:r>
              <a:rPr lang="en-US" altLang="ja-JP" sz="2000" b="1"/>
              <a:t>the first time</a:t>
            </a:r>
          </a:p>
        </p:txBody>
      </p:sp>
      <p:sp>
        <p:nvSpPr>
          <p:cNvPr id="19460" name="Line 4">
            <a:extLst>
              <a:ext uri="{FF2B5EF4-FFF2-40B4-BE49-F238E27FC236}">
                <a16:creationId xmlns:a16="http://schemas.microsoft.com/office/drawing/2014/main" id="{A7B9213E-F9CC-65AC-8E37-80F0C73F590D}"/>
              </a:ext>
            </a:extLst>
          </p:cNvPr>
          <p:cNvSpPr>
            <a:spLocks noChangeShapeType="1"/>
          </p:cNvSpPr>
          <p:nvPr/>
        </p:nvSpPr>
        <p:spPr bwMode="auto">
          <a:xfrm>
            <a:off x="539750" y="4149725"/>
            <a:ext cx="1446213" cy="0"/>
          </a:xfrm>
          <a:prstGeom prst="line">
            <a:avLst/>
          </a:prstGeom>
          <a:noFill/>
          <a:ln w="38100">
            <a:solidFill>
              <a:srgbClr val="008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1" name="Line 5">
            <a:extLst>
              <a:ext uri="{FF2B5EF4-FFF2-40B4-BE49-F238E27FC236}">
                <a16:creationId xmlns:a16="http://schemas.microsoft.com/office/drawing/2014/main" id="{5F34EF06-27EE-22F2-13AF-BDAED9C397C8}"/>
              </a:ext>
            </a:extLst>
          </p:cNvPr>
          <p:cNvSpPr>
            <a:spLocks noChangeShapeType="1"/>
          </p:cNvSpPr>
          <p:nvPr/>
        </p:nvSpPr>
        <p:spPr bwMode="auto">
          <a:xfrm>
            <a:off x="539750" y="5661025"/>
            <a:ext cx="1368425" cy="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2" name="Text Box 6">
            <a:extLst>
              <a:ext uri="{FF2B5EF4-FFF2-40B4-BE49-F238E27FC236}">
                <a16:creationId xmlns:a16="http://schemas.microsoft.com/office/drawing/2014/main" id="{CC22F795-AF22-ED0B-96D4-12C75A25AE75}"/>
              </a:ext>
            </a:extLst>
          </p:cNvPr>
          <p:cNvSpPr txBox="1">
            <a:spLocks noChangeArrowheads="1"/>
          </p:cNvSpPr>
          <p:nvPr/>
        </p:nvSpPr>
        <p:spPr bwMode="auto">
          <a:xfrm>
            <a:off x="1476375" y="3789363"/>
            <a:ext cx="202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b="1"/>
              <a:t>α+Λ+Λ</a:t>
            </a:r>
          </a:p>
        </p:txBody>
      </p:sp>
      <p:sp>
        <p:nvSpPr>
          <p:cNvPr id="19463" name="Text Box 7">
            <a:extLst>
              <a:ext uri="{FF2B5EF4-FFF2-40B4-BE49-F238E27FC236}">
                <a16:creationId xmlns:a16="http://schemas.microsoft.com/office/drawing/2014/main" id="{1E717BD3-A68B-AE4F-C4F3-ABE538D0279A}"/>
              </a:ext>
            </a:extLst>
          </p:cNvPr>
          <p:cNvSpPr txBox="1">
            <a:spLocks noChangeArrowheads="1"/>
          </p:cNvSpPr>
          <p:nvPr/>
        </p:nvSpPr>
        <p:spPr bwMode="auto">
          <a:xfrm>
            <a:off x="2051050" y="5445125"/>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0</a:t>
            </a:r>
            <a:r>
              <a:rPr lang="en-US" altLang="ja-JP" sz="2000" baseline="30000"/>
              <a:t>+</a:t>
            </a:r>
          </a:p>
        </p:txBody>
      </p:sp>
      <p:sp>
        <p:nvSpPr>
          <p:cNvPr id="19464" name="Oval 8">
            <a:extLst>
              <a:ext uri="{FF2B5EF4-FFF2-40B4-BE49-F238E27FC236}">
                <a16:creationId xmlns:a16="http://schemas.microsoft.com/office/drawing/2014/main" id="{D0723849-745F-C333-6FBA-05E12D63DA59}"/>
              </a:ext>
            </a:extLst>
          </p:cNvPr>
          <p:cNvSpPr>
            <a:spLocks noChangeArrowheads="1"/>
          </p:cNvSpPr>
          <p:nvPr/>
        </p:nvSpPr>
        <p:spPr bwMode="auto">
          <a:xfrm>
            <a:off x="3203575" y="3284538"/>
            <a:ext cx="1439863" cy="1403350"/>
          </a:xfrm>
          <a:prstGeom prst="ellipse">
            <a:avLst/>
          </a:prstGeom>
          <a:solidFill>
            <a:srgbClr val="FFFF99"/>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65" name="Text Box 9">
            <a:extLst>
              <a:ext uri="{FF2B5EF4-FFF2-40B4-BE49-F238E27FC236}">
                <a16:creationId xmlns:a16="http://schemas.microsoft.com/office/drawing/2014/main" id="{F354FDFE-3BA0-9C56-A0F7-A1BB2C0F320F}"/>
              </a:ext>
            </a:extLst>
          </p:cNvPr>
          <p:cNvSpPr txBox="1">
            <a:spLocks noChangeArrowheads="1"/>
          </p:cNvSpPr>
          <p:nvPr/>
        </p:nvSpPr>
        <p:spPr bwMode="auto">
          <a:xfrm>
            <a:off x="-180975" y="0"/>
            <a:ext cx="57245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a:t>　</a:t>
            </a:r>
          </a:p>
          <a:p>
            <a:pPr eaLnBrk="1" hangingPunct="1">
              <a:spcBef>
                <a:spcPct val="0"/>
              </a:spcBef>
              <a:buFontTx/>
              <a:buNone/>
            </a:pPr>
            <a:r>
              <a:rPr lang="ja-JP" altLang="en-US" sz="2600"/>
              <a:t>　　</a:t>
            </a:r>
            <a:r>
              <a:rPr lang="en-US" altLang="ja-JP" sz="2600"/>
              <a:t>In 2001,</a:t>
            </a:r>
            <a:r>
              <a:rPr lang="en-US" altLang="ja-JP" sz="2200"/>
              <a:t> the epoch-making data</a:t>
            </a:r>
          </a:p>
          <a:p>
            <a:pPr eaLnBrk="1" hangingPunct="1">
              <a:spcBef>
                <a:spcPct val="0"/>
              </a:spcBef>
              <a:buFontTx/>
              <a:buNone/>
            </a:pPr>
            <a:endParaRPr lang="en-US" altLang="ja-JP" sz="500"/>
          </a:p>
          <a:p>
            <a:pPr eaLnBrk="1" hangingPunct="1">
              <a:spcBef>
                <a:spcPct val="0"/>
              </a:spcBef>
              <a:buFontTx/>
              <a:buNone/>
            </a:pPr>
            <a:r>
              <a:rPr lang="ja-JP" altLang="en-US" sz="2200"/>
              <a:t>　　</a:t>
            </a:r>
            <a:r>
              <a:rPr lang="en-US" altLang="ja-JP" sz="2200"/>
              <a:t>has been reported by the</a:t>
            </a:r>
            <a:r>
              <a:rPr lang="ja-JP" altLang="en-US" sz="2200"/>
              <a:t>　</a:t>
            </a:r>
          </a:p>
          <a:p>
            <a:pPr eaLnBrk="1" hangingPunct="1">
              <a:spcBef>
                <a:spcPct val="0"/>
              </a:spcBef>
              <a:buFontTx/>
              <a:buNone/>
            </a:pPr>
            <a:endParaRPr lang="ja-JP" altLang="en-US" sz="600"/>
          </a:p>
          <a:p>
            <a:pPr eaLnBrk="1" hangingPunct="1">
              <a:spcBef>
                <a:spcPct val="0"/>
              </a:spcBef>
              <a:buFontTx/>
              <a:buNone/>
            </a:pPr>
            <a:r>
              <a:rPr lang="ja-JP" altLang="en-US" sz="2200"/>
              <a:t>　　</a:t>
            </a:r>
            <a:r>
              <a:rPr lang="en-US" altLang="ja-JP" sz="2200"/>
              <a:t>KEK-E373 experiment.</a:t>
            </a:r>
          </a:p>
          <a:p>
            <a:pPr eaLnBrk="1" hangingPunct="1">
              <a:spcBef>
                <a:spcPct val="0"/>
              </a:spcBef>
              <a:buFontTx/>
              <a:buNone/>
            </a:pPr>
            <a:endParaRPr lang="en-US" altLang="ja-JP" sz="900"/>
          </a:p>
        </p:txBody>
      </p:sp>
      <p:sp>
        <p:nvSpPr>
          <p:cNvPr id="19466" name="Line 10">
            <a:extLst>
              <a:ext uri="{FF2B5EF4-FFF2-40B4-BE49-F238E27FC236}">
                <a16:creationId xmlns:a16="http://schemas.microsoft.com/office/drawing/2014/main" id="{2F99E716-5414-2902-D058-F952F958AEFC}"/>
              </a:ext>
            </a:extLst>
          </p:cNvPr>
          <p:cNvSpPr>
            <a:spLocks noChangeShapeType="1"/>
          </p:cNvSpPr>
          <p:nvPr/>
        </p:nvSpPr>
        <p:spPr bwMode="auto">
          <a:xfrm>
            <a:off x="1042988" y="4149725"/>
            <a:ext cx="0" cy="151130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19467" name="Picture 11">
            <a:extLst>
              <a:ext uri="{FF2B5EF4-FFF2-40B4-BE49-F238E27FC236}">
                <a16:creationId xmlns:a16="http://schemas.microsoft.com/office/drawing/2014/main" id="{D0E47975-CEC8-9D12-C628-D385BB2FE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620713"/>
            <a:ext cx="36020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9468" name="Picture 12">
            <a:extLst>
              <a:ext uri="{FF2B5EF4-FFF2-40B4-BE49-F238E27FC236}">
                <a16:creationId xmlns:a16="http://schemas.microsoft.com/office/drawing/2014/main" id="{6F0DA474-321C-13E9-DBE2-76E33B41A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949950"/>
            <a:ext cx="406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19469" name="Picture 13">
            <a:extLst>
              <a:ext uri="{FF2B5EF4-FFF2-40B4-BE49-F238E27FC236}">
                <a16:creationId xmlns:a16="http://schemas.microsoft.com/office/drawing/2014/main" id="{DA624A1F-B4DE-4CBE-3BB4-7D1494F04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970588"/>
            <a:ext cx="1008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9470" name="Rectangle 14">
            <a:extLst>
              <a:ext uri="{FF2B5EF4-FFF2-40B4-BE49-F238E27FC236}">
                <a16:creationId xmlns:a16="http://schemas.microsoft.com/office/drawing/2014/main" id="{D18AC817-6F71-8D3E-E2D2-59D6DF3EC62F}"/>
              </a:ext>
            </a:extLst>
          </p:cNvPr>
          <p:cNvSpPr>
            <a:spLocks noChangeArrowheads="1"/>
          </p:cNvSpPr>
          <p:nvPr/>
        </p:nvSpPr>
        <p:spPr bwMode="auto">
          <a:xfrm>
            <a:off x="250825" y="1844675"/>
            <a:ext cx="3816350" cy="720725"/>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1" name="Text Box 15">
            <a:extLst>
              <a:ext uri="{FF2B5EF4-FFF2-40B4-BE49-F238E27FC236}">
                <a16:creationId xmlns:a16="http://schemas.microsoft.com/office/drawing/2014/main" id="{4B94EC52-85B5-CB20-A0FC-A3442CFA7DF0}"/>
              </a:ext>
            </a:extLst>
          </p:cNvPr>
          <p:cNvSpPr txBox="1">
            <a:spLocks noChangeArrowheads="1"/>
          </p:cNvSpPr>
          <p:nvPr/>
        </p:nvSpPr>
        <p:spPr bwMode="auto">
          <a:xfrm>
            <a:off x="323850" y="1916113"/>
            <a:ext cx="3502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 </a:t>
            </a:r>
            <a:r>
              <a:rPr lang="en-US" altLang="ja-JP" sz="2800"/>
              <a:t>Observation</a:t>
            </a:r>
            <a:r>
              <a:rPr lang="en-US" altLang="ja-JP" sz="2400"/>
              <a:t> of  </a:t>
            </a:r>
            <a:r>
              <a:rPr lang="ja-JP" altLang="en-US" sz="2400"/>
              <a:t>　</a:t>
            </a:r>
            <a:r>
              <a:rPr lang="en-US" altLang="ja-JP" b="1" baseline="30000"/>
              <a:t>6</a:t>
            </a:r>
            <a:r>
              <a:rPr lang="en-US" altLang="ja-JP" sz="2800"/>
              <a:t>He</a:t>
            </a:r>
          </a:p>
        </p:txBody>
      </p:sp>
      <p:sp>
        <p:nvSpPr>
          <p:cNvPr id="19472" name="Text Box 16">
            <a:extLst>
              <a:ext uri="{FF2B5EF4-FFF2-40B4-BE49-F238E27FC236}">
                <a16:creationId xmlns:a16="http://schemas.microsoft.com/office/drawing/2014/main" id="{D0AB60BB-BEFB-6DE0-128E-FF4F798953A7}"/>
              </a:ext>
            </a:extLst>
          </p:cNvPr>
          <p:cNvSpPr txBox="1">
            <a:spLocks noChangeArrowheads="1"/>
          </p:cNvSpPr>
          <p:nvPr/>
        </p:nvSpPr>
        <p:spPr bwMode="auto">
          <a:xfrm>
            <a:off x="2843213" y="217805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b="1"/>
              <a:t>ΛΛ</a:t>
            </a:r>
          </a:p>
        </p:txBody>
      </p:sp>
      <p:sp>
        <p:nvSpPr>
          <p:cNvPr id="19473" name="Oval 17">
            <a:extLst>
              <a:ext uri="{FF2B5EF4-FFF2-40B4-BE49-F238E27FC236}">
                <a16:creationId xmlns:a16="http://schemas.microsoft.com/office/drawing/2014/main" id="{15E7E546-9988-62B8-2358-A77187AC85C9}"/>
              </a:ext>
            </a:extLst>
          </p:cNvPr>
          <p:cNvSpPr>
            <a:spLocks noChangeArrowheads="1"/>
          </p:cNvSpPr>
          <p:nvPr/>
        </p:nvSpPr>
        <p:spPr bwMode="auto">
          <a:xfrm>
            <a:off x="3708400" y="4005263"/>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α</a:t>
            </a:r>
          </a:p>
        </p:txBody>
      </p:sp>
      <p:sp>
        <p:nvSpPr>
          <p:cNvPr id="19474" name="Oval 18">
            <a:extLst>
              <a:ext uri="{FF2B5EF4-FFF2-40B4-BE49-F238E27FC236}">
                <a16:creationId xmlns:a16="http://schemas.microsoft.com/office/drawing/2014/main" id="{7C5E8E22-BFAB-3C1F-A4CA-16104489A127}"/>
              </a:ext>
            </a:extLst>
          </p:cNvPr>
          <p:cNvSpPr>
            <a:spLocks noChangeArrowheads="1"/>
          </p:cNvSpPr>
          <p:nvPr/>
        </p:nvSpPr>
        <p:spPr bwMode="auto">
          <a:xfrm>
            <a:off x="4067175" y="357346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19475" name="Oval 19">
            <a:extLst>
              <a:ext uri="{FF2B5EF4-FFF2-40B4-BE49-F238E27FC236}">
                <a16:creationId xmlns:a16="http://schemas.microsoft.com/office/drawing/2014/main" id="{AD570CF0-773A-EC2E-3556-3E870DE3AC6F}"/>
              </a:ext>
            </a:extLst>
          </p:cNvPr>
          <p:cNvSpPr>
            <a:spLocks noChangeArrowheads="1"/>
          </p:cNvSpPr>
          <p:nvPr/>
        </p:nvSpPr>
        <p:spPr bwMode="auto">
          <a:xfrm>
            <a:off x="3419475" y="3573463"/>
            <a:ext cx="360363" cy="36036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pic>
        <p:nvPicPr>
          <p:cNvPr id="19476" name="Picture 20">
            <a:extLst>
              <a:ext uri="{FF2B5EF4-FFF2-40B4-BE49-F238E27FC236}">
                <a16:creationId xmlns:a16="http://schemas.microsoft.com/office/drawing/2014/main" id="{2EAD4D0B-0262-4660-AC34-A0875D526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835525"/>
            <a:ext cx="115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19477" name="Text Box 21">
            <a:extLst>
              <a:ext uri="{FF2B5EF4-FFF2-40B4-BE49-F238E27FC236}">
                <a16:creationId xmlns:a16="http://schemas.microsoft.com/office/drawing/2014/main" id="{12B79474-DE15-EC3A-72A7-AB6DBEDBC049}"/>
              </a:ext>
            </a:extLst>
          </p:cNvPr>
          <p:cNvSpPr txBox="1">
            <a:spLocks noChangeArrowheads="1"/>
          </p:cNvSpPr>
          <p:nvPr/>
        </p:nvSpPr>
        <p:spPr bwMode="auto">
          <a:xfrm>
            <a:off x="1258888" y="4581525"/>
            <a:ext cx="217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t>６．９</a:t>
            </a:r>
            <a:r>
              <a:rPr lang="en-US" altLang="ja-JP" sz="2000"/>
              <a:t>1</a:t>
            </a:r>
            <a:r>
              <a:rPr lang="en-US" altLang="ja-JP" sz="2000">
                <a:cs typeface="Arial" panose="020B0604020202020204" pitchFamily="34" charset="0"/>
              </a:rPr>
              <a:t>±0.16 MeV</a:t>
            </a:r>
          </a:p>
        </p:txBody>
      </p:sp>
    </p:spTree>
    <p:extLst>
      <p:ext uri="{BB962C8B-B14F-4D97-AF65-F5344CB8AC3E}">
        <p14:creationId xmlns:p14="http://schemas.microsoft.com/office/powerpoint/2010/main" val="1454124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C4FCA8F-CA84-E68C-F0B2-8A0F2083C4D8}"/>
              </a:ext>
            </a:extLst>
          </p:cNvPr>
          <p:cNvSpPr>
            <a:spLocks noChangeArrowheads="1"/>
          </p:cNvSpPr>
          <p:nvPr/>
        </p:nvSpPr>
        <p:spPr bwMode="auto">
          <a:xfrm>
            <a:off x="827088" y="1125538"/>
            <a:ext cx="2881312" cy="792162"/>
          </a:xfrm>
          <a:prstGeom prst="rect">
            <a:avLst/>
          </a:prstGeom>
          <a:solidFill>
            <a:srgbClr val="FFFF99"/>
          </a:solidFill>
          <a:ln w="25400">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83" name="Rectangle 3">
            <a:extLst>
              <a:ext uri="{FF2B5EF4-FFF2-40B4-BE49-F238E27FC236}">
                <a16:creationId xmlns:a16="http://schemas.microsoft.com/office/drawing/2014/main" id="{1789DA9B-D2D8-04DE-2770-C082804368FC}"/>
              </a:ext>
            </a:extLst>
          </p:cNvPr>
          <p:cNvSpPr>
            <a:spLocks noChangeArrowheads="1"/>
          </p:cNvSpPr>
          <p:nvPr/>
        </p:nvSpPr>
        <p:spPr bwMode="auto">
          <a:xfrm>
            <a:off x="827088" y="2997200"/>
            <a:ext cx="4751387" cy="863600"/>
          </a:xfrm>
          <a:prstGeom prst="rect">
            <a:avLst/>
          </a:prstGeom>
          <a:solidFill>
            <a:srgbClr val="FFBDA3"/>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84" name="Line 4">
            <a:extLst>
              <a:ext uri="{FF2B5EF4-FFF2-40B4-BE49-F238E27FC236}">
                <a16:creationId xmlns:a16="http://schemas.microsoft.com/office/drawing/2014/main" id="{5FBBDF70-C09C-B21D-0A97-1B86A0D9C41D}"/>
              </a:ext>
            </a:extLst>
          </p:cNvPr>
          <p:cNvSpPr>
            <a:spLocks noChangeShapeType="1"/>
          </p:cNvSpPr>
          <p:nvPr/>
        </p:nvSpPr>
        <p:spPr bwMode="auto">
          <a:xfrm>
            <a:off x="1979613" y="2060575"/>
            <a:ext cx="0" cy="792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5" name="Text Box 5">
            <a:extLst>
              <a:ext uri="{FF2B5EF4-FFF2-40B4-BE49-F238E27FC236}">
                <a16:creationId xmlns:a16="http://schemas.microsoft.com/office/drawing/2014/main" id="{A49F5D4B-75A6-E714-51B8-E709C0189D72}"/>
              </a:ext>
            </a:extLst>
          </p:cNvPr>
          <p:cNvSpPr txBox="1">
            <a:spLocks noChangeArrowheads="1"/>
          </p:cNvSpPr>
          <p:nvPr/>
        </p:nvSpPr>
        <p:spPr bwMode="auto">
          <a:xfrm>
            <a:off x="1331913" y="2205038"/>
            <a:ext cx="652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99"/>
                </a:solidFill>
              </a:rPr>
              <a:t>u</a:t>
            </a:r>
            <a:r>
              <a:rPr lang="en-US" altLang="ja-JP" sz="2000" b="1">
                <a:solidFill>
                  <a:srgbClr val="000099"/>
                </a:solidFill>
              </a:rPr>
              <a:t>se</a:t>
            </a:r>
          </a:p>
        </p:txBody>
      </p:sp>
      <p:sp>
        <p:nvSpPr>
          <p:cNvPr id="20486" name="Line 6">
            <a:extLst>
              <a:ext uri="{FF2B5EF4-FFF2-40B4-BE49-F238E27FC236}">
                <a16:creationId xmlns:a16="http://schemas.microsoft.com/office/drawing/2014/main" id="{6DC38B78-A94A-0CB8-7672-F8641C6E8175}"/>
              </a:ext>
            </a:extLst>
          </p:cNvPr>
          <p:cNvSpPr>
            <a:spLocks noChangeShapeType="1"/>
          </p:cNvSpPr>
          <p:nvPr/>
        </p:nvSpPr>
        <p:spPr bwMode="auto">
          <a:xfrm flipV="1">
            <a:off x="2484438" y="1989138"/>
            <a:ext cx="0" cy="865187"/>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7" name="Text Box 7">
            <a:extLst>
              <a:ext uri="{FF2B5EF4-FFF2-40B4-BE49-F238E27FC236}">
                <a16:creationId xmlns:a16="http://schemas.microsoft.com/office/drawing/2014/main" id="{D33C28EF-FD8F-46B9-4A92-4075CFC01723}"/>
              </a:ext>
            </a:extLst>
          </p:cNvPr>
          <p:cNvSpPr txBox="1">
            <a:spLocks noChangeArrowheads="1"/>
          </p:cNvSpPr>
          <p:nvPr/>
        </p:nvSpPr>
        <p:spPr bwMode="auto">
          <a:xfrm>
            <a:off x="3059113" y="2133600"/>
            <a:ext cx="3905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Suggest reducing  the strength of </a:t>
            </a:r>
          </a:p>
          <a:p>
            <a:pPr eaLnBrk="1" hangingPunct="1">
              <a:spcBef>
                <a:spcPct val="0"/>
              </a:spcBef>
              <a:buFontTx/>
              <a:buNone/>
            </a:pPr>
            <a:endParaRPr lang="en-US" altLang="ja-JP" sz="700" b="1">
              <a:solidFill>
                <a:srgbClr val="000099"/>
              </a:solidFill>
            </a:endParaRPr>
          </a:p>
          <a:p>
            <a:pPr eaLnBrk="1" hangingPunct="1">
              <a:spcBef>
                <a:spcPct val="0"/>
              </a:spcBef>
              <a:buFontTx/>
              <a:buNone/>
            </a:pPr>
            <a:r>
              <a:rPr lang="en-US" altLang="ja-JP" sz="1800" b="1">
                <a:solidFill>
                  <a:srgbClr val="000099"/>
                </a:solidFill>
              </a:rPr>
              <a:t>spin-independent  force  by half </a:t>
            </a:r>
          </a:p>
        </p:txBody>
      </p:sp>
      <p:sp>
        <p:nvSpPr>
          <p:cNvPr id="20488" name="Line 8">
            <a:extLst>
              <a:ext uri="{FF2B5EF4-FFF2-40B4-BE49-F238E27FC236}">
                <a16:creationId xmlns:a16="http://schemas.microsoft.com/office/drawing/2014/main" id="{251C51A7-3E22-632E-ADD1-57ACB59D2184}"/>
              </a:ext>
            </a:extLst>
          </p:cNvPr>
          <p:cNvSpPr>
            <a:spLocks noChangeShapeType="1"/>
          </p:cNvSpPr>
          <p:nvPr/>
        </p:nvSpPr>
        <p:spPr bwMode="auto">
          <a:xfrm>
            <a:off x="1187450" y="3932238"/>
            <a:ext cx="0" cy="12223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89" name="Text Box 9">
            <a:extLst>
              <a:ext uri="{FF2B5EF4-FFF2-40B4-BE49-F238E27FC236}">
                <a16:creationId xmlns:a16="http://schemas.microsoft.com/office/drawing/2014/main" id="{C23DA074-A4A7-8930-4D13-86D23CC7EA2F}"/>
              </a:ext>
            </a:extLst>
          </p:cNvPr>
          <p:cNvSpPr txBox="1">
            <a:spLocks noChangeArrowheads="1"/>
          </p:cNvSpPr>
          <p:nvPr/>
        </p:nvSpPr>
        <p:spPr bwMode="auto">
          <a:xfrm>
            <a:off x="1692275" y="4076700"/>
            <a:ext cx="47990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000099"/>
                </a:solidFill>
              </a:rPr>
              <a:t>compare between the theoretical result</a:t>
            </a:r>
          </a:p>
          <a:p>
            <a:pPr eaLnBrk="1" hangingPunct="1">
              <a:spcBef>
                <a:spcPct val="0"/>
              </a:spcBef>
              <a:buFontTx/>
              <a:buNone/>
            </a:pPr>
            <a:r>
              <a:rPr lang="en-US" altLang="ja-JP" sz="1800" b="1">
                <a:solidFill>
                  <a:srgbClr val="000099"/>
                </a:solidFill>
              </a:rPr>
              <a:t>and  the experimental data</a:t>
            </a:r>
            <a:r>
              <a:rPr lang="en-US" altLang="ja-JP" sz="2000" b="1">
                <a:solidFill>
                  <a:srgbClr val="000099"/>
                </a:solidFill>
              </a:rPr>
              <a:t>  of the biding </a:t>
            </a:r>
          </a:p>
          <a:p>
            <a:pPr eaLnBrk="1" hangingPunct="1">
              <a:spcBef>
                <a:spcPct val="0"/>
              </a:spcBef>
              <a:buFontTx/>
              <a:buNone/>
            </a:pPr>
            <a:r>
              <a:rPr lang="en-US" altLang="ja-JP" sz="2000" b="1">
                <a:solidFill>
                  <a:srgbClr val="000099"/>
                </a:solidFill>
              </a:rPr>
              <a:t>energy of  </a:t>
            </a:r>
            <a:r>
              <a:rPr lang="en-US" altLang="ja-JP" sz="2000" b="1" baseline="30000">
                <a:solidFill>
                  <a:srgbClr val="000099"/>
                </a:solidFill>
              </a:rPr>
              <a:t>6</a:t>
            </a:r>
            <a:r>
              <a:rPr lang="en-US" altLang="ja-JP" sz="2000" b="1">
                <a:solidFill>
                  <a:srgbClr val="000099"/>
                </a:solidFill>
              </a:rPr>
              <a:t>He  </a:t>
            </a:r>
          </a:p>
        </p:txBody>
      </p:sp>
      <p:sp>
        <p:nvSpPr>
          <p:cNvPr id="20490" name="Rectangle 10">
            <a:extLst>
              <a:ext uri="{FF2B5EF4-FFF2-40B4-BE49-F238E27FC236}">
                <a16:creationId xmlns:a16="http://schemas.microsoft.com/office/drawing/2014/main" id="{E3FA037B-D4B5-BDCF-A13F-8420B8A846B7}"/>
              </a:ext>
            </a:extLst>
          </p:cNvPr>
          <p:cNvSpPr>
            <a:spLocks noChangeArrowheads="1"/>
          </p:cNvSpPr>
          <p:nvPr/>
        </p:nvSpPr>
        <p:spPr bwMode="auto">
          <a:xfrm>
            <a:off x="971550" y="5300663"/>
            <a:ext cx="4787900" cy="1250950"/>
          </a:xfrm>
          <a:prstGeom prst="rect">
            <a:avLst/>
          </a:prstGeom>
          <a:solidFill>
            <a:srgbClr val="66FF99"/>
          </a:solidFill>
          <a:ln w="22225">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1" name="Text Box 11">
            <a:extLst>
              <a:ext uri="{FF2B5EF4-FFF2-40B4-BE49-F238E27FC236}">
                <a16:creationId xmlns:a16="http://schemas.microsoft.com/office/drawing/2014/main" id="{D1FE139E-B973-E829-A955-3C8D42085508}"/>
              </a:ext>
            </a:extLst>
          </p:cNvPr>
          <p:cNvSpPr txBox="1">
            <a:spLocks noChangeArrowheads="1"/>
          </p:cNvSpPr>
          <p:nvPr/>
        </p:nvSpPr>
        <p:spPr bwMode="auto">
          <a:xfrm>
            <a:off x="900113" y="22050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①</a:t>
            </a:r>
          </a:p>
        </p:txBody>
      </p:sp>
      <p:sp>
        <p:nvSpPr>
          <p:cNvPr id="20492" name="Text Box 12">
            <a:extLst>
              <a:ext uri="{FF2B5EF4-FFF2-40B4-BE49-F238E27FC236}">
                <a16:creationId xmlns:a16="http://schemas.microsoft.com/office/drawing/2014/main" id="{26ECEC02-A783-8A9D-5932-4A598875BA42}"/>
              </a:ext>
            </a:extLst>
          </p:cNvPr>
          <p:cNvSpPr txBox="1">
            <a:spLocks noChangeArrowheads="1"/>
          </p:cNvSpPr>
          <p:nvPr/>
        </p:nvSpPr>
        <p:spPr bwMode="auto">
          <a:xfrm>
            <a:off x="1260475" y="42195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②</a:t>
            </a:r>
          </a:p>
        </p:txBody>
      </p:sp>
      <p:sp>
        <p:nvSpPr>
          <p:cNvPr id="20493" name="Text Box 13">
            <a:extLst>
              <a:ext uri="{FF2B5EF4-FFF2-40B4-BE49-F238E27FC236}">
                <a16:creationId xmlns:a16="http://schemas.microsoft.com/office/drawing/2014/main" id="{D0B97EB0-074D-B810-3E45-66C96445C7FD}"/>
              </a:ext>
            </a:extLst>
          </p:cNvPr>
          <p:cNvSpPr txBox="1">
            <a:spLocks noChangeArrowheads="1"/>
          </p:cNvSpPr>
          <p:nvPr/>
        </p:nvSpPr>
        <p:spPr bwMode="auto">
          <a:xfrm>
            <a:off x="2555875" y="22050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a:solidFill>
                  <a:srgbClr val="000099"/>
                </a:solidFill>
                <a:latin typeface="ＭＳ Ｐゴシック" panose="020B0600070205080204" pitchFamily="50" charset="-128"/>
              </a:rPr>
              <a:t>③</a:t>
            </a:r>
          </a:p>
        </p:txBody>
      </p:sp>
      <p:sp>
        <p:nvSpPr>
          <p:cNvPr id="20494" name="Oval 14">
            <a:extLst>
              <a:ext uri="{FF2B5EF4-FFF2-40B4-BE49-F238E27FC236}">
                <a16:creationId xmlns:a16="http://schemas.microsoft.com/office/drawing/2014/main" id="{270E8524-6E17-A15B-EB3B-92872FDF36B9}"/>
              </a:ext>
            </a:extLst>
          </p:cNvPr>
          <p:cNvSpPr>
            <a:spLocks noChangeArrowheads="1"/>
          </p:cNvSpPr>
          <p:nvPr/>
        </p:nvSpPr>
        <p:spPr bwMode="auto">
          <a:xfrm>
            <a:off x="7164388" y="2708275"/>
            <a:ext cx="1258887" cy="1258888"/>
          </a:xfrm>
          <a:prstGeom prst="ellipse">
            <a:avLst/>
          </a:prstGeom>
          <a:solidFill>
            <a:srgbClr val="FFFF99"/>
          </a:solidFill>
          <a:ln w="22225">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5" name="AutoShape 15">
            <a:extLst>
              <a:ext uri="{FF2B5EF4-FFF2-40B4-BE49-F238E27FC236}">
                <a16:creationId xmlns:a16="http://schemas.microsoft.com/office/drawing/2014/main" id="{648E7C15-C671-F1D7-602F-A487CAC6F443}"/>
              </a:ext>
            </a:extLst>
          </p:cNvPr>
          <p:cNvSpPr>
            <a:spLocks noChangeArrowheads="1"/>
          </p:cNvSpPr>
          <p:nvPr/>
        </p:nvSpPr>
        <p:spPr bwMode="auto">
          <a:xfrm rot="2117205">
            <a:off x="5724525" y="3860800"/>
            <a:ext cx="649288" cy="503238"/>
          </a:xfrm>
          <a:prstGeom prst="rightArrow">
            <a:avLst>
              <a:gd name="adj1" fmla="val 50000"/>
              <a:gd name="adj2" fmla="val 32256"/>
            </a:avLst>
          </a:prstGeom>
          <a:solidFill>
            <a:srgbClr val="FFFF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496" name="Text Box 16">
            <a:extLst>
              <a:ext uri="{FF2B5EF4-FFF2-40B4-BE49-F238E27FC236}">
                <a16:creationId xmlns:a16="http://schemas.microsoft.com/office/drawing/2014/main" id="{0317527D-11AE-01F8-42C8-4186C27937A0}"/>
              </a:ext>
            </a:extLst>
          </p:cNvPr>
          <p:cNvSpPr txBox="1">
            <a:spLocks noChangeArrowheads="1"/>
          </p:cNvSpPr>
          <p:nvPr/>
        </p:nvSpPr>
        <p:spPr bwMode="auto">
          <a:xfrm>
            <a:off x="6659563" y="4365625"/>
            <a:ext cx="24844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CC0000"/>
                </a:solidFill>
                <a:latin typeface="ＭＳ Ｐゴシック" panose="020B0600070205080204" pitchFamily="50" charset="-128"/>
              </a:rPr>
              <a:t>prediction of new</a:t>
            </a:r>
          </a:p>
          <a:p>
            <a:pPr eaLnBrk="1" hangingPunct="1">
              <a:spcBef>
                <a:spcPct val="0"/>
              </a:spcBef>
              <a:buFontTx/>
              <a:buNone/>
            </a:pPr>
            <a:r>
              <a:rPr lang="en-US" altLang="ja-JP" sz="2400">
                <a:solidFill>
                  <a:srgbClr val="CC0000"/>
                </a:solidFill>
              </a:rPr>
              <a:t>double Λ hypernuclei</a:t>
            </a:r>
          </a:p>
          <a:p>
            <a:pPr eaLnBrk="1" hangingPunct="1">
              <a:spcBef>
                <a:spcPct val="0"/>
              </a:spcBef>
              <a:buFontTx/>
              <a:buNone/>
            </a:pPr>
            <a:endParaRPr lang="en-US" altLang="ja-JP" sz="2400">
              <a:solidFill>
                <a:srgbClr val="CC0000"/>
              </a:solidFill>
            </a:endParaRPr>
          </a:p>
        </p:txBody>
      </p:sp>
      <p:sp>
        <p:nvSpPr>
          <p:cNvPr id="20497" name="Text Box 17">
            <a:extLst>
              <a:ext uri="{FF2B5EF4-FFF2-40B4-BE49-F238E27FC236}">
                <a16:creationId xmlns:a16="http://schemas.microsoft.com/office/drawing/2014/main" id="{E7E6A4CD-A937-3F27-46E8-71200AE253DE}"/>
              </a:ext>
            </a:extLst>
          </p:cNvPr>
          <p:cNvSpPr txBox="1">
            <a:spLocks noChangeArrowheads="1"/>
          </p:cNvSpPr>
          <p:nvPr/>
        </p:nvSpPr>
        <p:spPr bwMode="auto">
          <a:xfrm>
            <a:off x="250825" y="0"/>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000099"/>
                </a:solidFill>
              </a:rPr>
              <a:t>Strategy of how to determine  YY interaction from the study of light hypernuclear structure</a:t>
            </a:r>
          </a:p>
        </p:txBody>
      </p:sp>
      <p:sp>
        <p:nvSpPr>
          <p:cNvPr id="20498" name="Text Box 18">
            <a:extLst>
              <a:ext uri="{FF2B5EF4-FFF2-40B4-BE49-F238E27FC236}">
                <a16:creationId xmlns:a16="http://schemas.microsoft.com/office/drawing/2014/main" id="{64B4BC6F-957D-13E4-14A1-45F1D65C7E7F}"/>
              </a:ext>
            </a:extLst>
          </p:cNvPr>
          <p:cNvSpPr txBox="1">
            <a:spLocks noChangeArrowheads="1"/>
          </p:cNvSpPr>
          <p:nvPr/>
        </p:nvSpPr>
        <p:spPr bwMode="auto">
          <a:xfrm>
            <a:off x="900113" y="1077913"/>
            <a:ext cx="2678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YY interaction</a:t>
            </a:r>
            <a:r>
              <a:rPr lang="en-US" altLang="ja-JP" sz="2000" b="1"/>
              <a:t> </a:t>
            </a:r>
          </a:p>
          <a:p>
            <a:pPr eaLnBrk="1" hangingPunct="1">
              <a:spcBef>
                <a:spcPct val="0"/>
              </a:spcBef>
              <a:buFontTx/>
              <a:buNone/>
            </a:pPr>
            <a:r>
              <a:rPr lang="en-US" altLang="ja-JP" sz="2000" b="1"/>
              <a:t>    Nijmegen model D</a:t>
            </a:r>
          </a:p>
          <a:p>
            <a:pPr eaLnBrk="1" hangingPunct="1">
              <a:spcBef>
                <a:spcPct val="0"/>
              </a:spcBef>
              <a:buFontTx/>
              <a:buNone/>
            </a:pPr>
            <a:r>
              <a:rPr lang="ja-JP" altLang="en-US" sz="2000" b="1"/>
              <a:t>　</a:t>
            </a:r>
          </a:p>
        </p:txBody>
      </p:sp>
      <p:sp>
        <p:nvSpPr>
          <p:cNvPr id="20499" name="Oval 19">
            <a:extLst>
              <a:ext uri="{FF2B5EF4-FFF2-40B4-BE49-F238E27FC236}">
                <a16:creationId xmlns:a16="http://schemas.microsoft.com/office/drawing/2014/main" id="{94BC1EBE-B559-B757-AB04-85071676EFA1}"/>
              </a:ext>
            </a:extLst>
          </p:cNvPr>
          <p:cNvSpPr>
            <a:spLocks noChangeArrowheads="1"/>
          </p:cNvSpPr>
          <p:nvPr/>
        </p:nvSpPr>
        <p:spPr bwMode="auto">
          <a:xfrm>
            <a:off x="7308850" y="29972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0500" name="Oval 20">
            <a:extLst>
              <a:ext uri="{FF2B5EF4-FFF2-40B4-BE49-F238E27FC236}">
                <a16:creationId xmlns:a16="http://schemas.microsoft.com/office/drawing/2014/main" id="{36A4566F-DE35-68D6-45BE-1C5BA9C7DC99}"/>
              </a:ext>
            </a:extLst>
          </p:cNvPr>
          <p:cNvSpPr>
            <a:spLocks noChangeArrowheads="1"/>
          </p:cNvSpPr>
          <p:nvPr/>
        </p:nvSpPr>
        <p:spPr bwMode="auto">
          <a:xfrm>
            <a:off x="7883525" y="2997200"/>
            <a:ext cx="360363" cy="360363"/>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accent1"/>
                </a:solidFill>
              </a:rPr>
              <a:t>Λ</a:t>
            </a:r>
          </a:p>
        </p:txBody>
      </p:sp>
      <p:sp>
        <p:nvSpPr>
          <p:cNvPr id="20501" name="Oval 21">
            <a:extLst>
              <a:ext uri="{FF2B5EF4-FFF2-40B4-BE49-F238E27FC236}">
                <a16:creationId xmlns:a16="http://schemas.microsoft.com/office/drawing/2014/main" id="{59733382-B82A-2A56-06F0-A9756A1BED5B}"/>
              </a:ext>
            </a:extLst>
          </p:cNvPr>
          <p:cNvSpPr>
            <a:spLocks noChangeArrowheads="1"/>
          </p:cNvSpPr>
          <p:nvPr/>
        </p:nvSpPr>
        <p:spPr bwMode="auto">
          <a:xfrm>
            <a:off x="7524750" y="3355975"/>
            <a:ext cx="539750" cy="539750"/>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accent1"/>
                </a:solidFill>
              </a:rPr>
              <a:t>α</a:t>
            </a:r>
          </a:p>
        </p:txBody>
      </p:sp>
      <p:sp>
        <p:nvSpPr>
          <p:cNvPr id="20502" name="Text Box 22">
            <a:extLst>
              <a:ext uri="{FF2B5EF4-FFF2-40B4-BE49-F238E27FC236}">
                <a16:creationId xmlns:a16="http://schemas.microsoft.com/office/drawing/2014/main" id="{8809A491-D136-10BA-9FDD-F027A569C489}"/>
              </a:ext>
            </a:extLst>
          </p:cNvPr>
          <p:cNvSpPr txBox="1">
            <a:spLocks noChangeArrowheads="1"/>
          </p:cNvSpPr>
          <p:nvPr/>
        </p:nvSpPr>
        <p:spPr bwMode="auto">
          <a:xfrm>
            <a:off x="971550" y="3141663"/>
            <a:ext cx="4656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Accurate structure calculation</a:t>
            </a:r>
            <a:r>
              <a:rPr lang="en-US" altLang="ja-JP" sz="2400"/>
              <a:t> </a:t>
            </a:r>
          </a:p>
          <a:p>
            <a:pPr eaLnBrk="1" hangingPunct="1">
              <a:spcBef>
                <a:spcPct val="0"/>
              </a:spcBef>
              <a:buFontTx/>
              <a:buNone/>
            </a:pPr>
            <a:endParaRPr lang="en-US" altLang="ja-JP" sz="2400"/>
          </a:p>
        </p:txBody>
      </p:sp>
      <p:sp>
        <p:nvSpPr>
          <p:cNvPr id="20503" name="Text Box 23">
            <a:extLst>
              <a:ext uri="{FF2B5EF4-FFF2-40B4-BE49-F238E27FC236}">
                <a16:creationId xmlns:a16="http://schemas.microsoft.com/office/drawing/2014/main" id="{748DF998-9C3E-B36A-AC0B-FC8F052846EC}"/>
              </a:ext>
            </a:extLst>
          </p:cNvPr>
          <p:cNvSpPr txBox="1">
            <a:spLocks noChangeArrowheads="1"/>
          </p:cNvSpPr>
          <p:nvPr/>
        </p:nvSpPr>
        <p:spPr bwMode="auto">
          <a:xfrm>
            <a:off x="971550" y="5373688"/>
            <a:ext cx="6121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t>Spectroscopic experiments</a:t>
            </a:r>
          </a:p>
          <a:p>
            <a:pPr eaLnBrk="1" hangingPunct="1">
              <a:spcBef>
                <a:spcPct val="0"/>
              </a:spcBef>
              <a:buFontTx/>
              <a:buNone/>
            </a:pPr>
            <a:r>
              <a:rPr lang="en-US" altLang="ja-JP" sz="1800">
                <a:solidFill>
                  <a:srgbClr val="000099"/>
                </a:solidFill>
              </a:rPr>
              <a:t>      Emulsion experiment (KEK-E373)</a:t>
            </a:r>
          </a:p>
          <a:p>
            <a:pPr eaLnBrk="1" hangingPunct="1">
              <a:spcBef>
                <a:spcPct val="0"/>
              </a:spcBef>
              <a:buFontTx/>
              <a:buNone/>
            </a:pPr>
            <a:r>
              <a:rPr lang="en-US" altLang="ja-JP" sz="2000">
                <a:solidFill>
                  <a:srgbClr val="000099"/>
                </a:solidFill>
              </a:rPr>
              <a:t>       </a:t>
            </a:r>
            <a:r>
              <a:rPr lang="en-US" altLang="ja-JP" sz="1800">
                <a:solidFill>
                  <a:srgbClr val="000099"/>
                </a:solidFill>
              </a:rPr>
              <a:t> by Nakazawa and his collaborators</a:t>
            </a:r>
          </a:p>
          <a:p>
            <a:pPr eaLnBrk="1" hangingPunct="1">
              <a:spcBef>
                <a:spcPct val="0"/>
              </a:spcBef>
              <a:buFontTx/>
              <a:buNone/>
            </a:pPr>
            <a:endParaRPr lang="en-US" altLang="ja-JP" sz="1000">
              <a:solidFill>
                <a:srgbClr val="000099"/>
              </a:solidFill>
            </a:endParaRPr>
          </a:p>
        </p:txBody>
      </p:sp>
      <p:sp>
        <p:nvSpPr>
          <p:cNvPr id="20504" name="Rectangle 24">
            <a:extLst>
              <a:ext uri="{FF2B5EF4-FFF2-40B4-BE49-F238E27FC236}">
                <a16:creationId xmlns:a16="http://schemas.microsoft.com/office/drawing/2014/main" id="{FCC125F9-9ED0-061D-BEB9-0B9A795EC163}"/>
              </a:ext>
            </a:extLst>
          </p:cNvPr>
          <p:cNvSpPr>
            <a:spLocks noChangeArrowheads="1"/>
          </p:cNvSpPr>
          <p:nvPr/>
        </p:nvSpPr>
        <p:spPr bwMode="auto">
          <a:xfrm>
            <a:off x="7451725" y="1989138"/>
            <a:ext cx="1008063" cy="647700"/>
          </a:xfrm>
          <a:prstGeom prst="rect">
            <a:avLst/>
          </a:prstGeom>
          <a:solidFill>
            <a:schemeClr val="accent1"/>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0505" name="Text Box 25">
            <a:extLst>
              <a:ext uri="{FF2B5EF4-FFF2-40B4-BE49-F238E27FC236}">
                <a16:creationId xmlns:a16="http://schemas.microsoft.com/office/drawing/2014/main" id="{3FCF3509-227A-149B-3E2F-A84CA12825C5}"/>
              </a:ext>
            </a:extLst>
          </p:cNvPr>
          <p:cNvSpPr txBox="1">
            <a:spLocks noChangeArrowheads="1"/>
          </p:cNvSpPr>
          <p:nvPr/>
        </p:nvSpPr>
        <p:spPr bwMode="auto">
          <a:xfrm>
            <a:off x="7667625" y="2060575"/>
            <a:ext cx="68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baseline="30000"/>
              <a:t>6</a:t>
            </a:r>
            <a:r>
              <a:rPr lang="en-US" altLang="ja-JP" sz="2400"/>
              <a:t>He</a:t>
            </a:r>
          </a:p>
        </p:txBody>
      </p:sp>
      <p:sp>
        <p:nvSpPr>
          <p:cNvPr id="20506" name="Text Box 26">
            <a:extLst>
              <a:ext uri="{FF2B5EF4-FFF2-40B4-BE49-F238E27FC236}">
                <a16:creationId xmlns:a16="http://schemas.microsoft.com/office/drawing/2014/main" id="{461EABF7-454A-76F9-D045-ED03719DE48E}"/>
              </a:ext>
            </a:extLst>
          </p:cNvPr>
          <p:cNvSpPr txBox="1">
            <a:spLocks noChangeArrowheads="1"/>
          </p:cNvSpPr>
          <p:nvPr/>
        </p:nvSpPr>
        <p:spPr bwMode="auto">
          <a:xfrm>
            <a:off x="7523163" y="2347913"/>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ΛΛ</a:t>
            </a:r>
          </a:p>
        </p:txBody>
      </p:sp>
      <p:sp>
        <p:nvSpPr>
          <p:cNvPr id="20507" name="Rectangle 27">
            <a:extLst>
              <a:ext uri="{FF2B5EF4-FFF2-40B4-BE49-F238E27FC236}">
                <a16:creationId xmlns:a16="http://schemas.microsoft.com/office/drawing/2014/main" id="{87147708-5DCE-8A1D-CA40-D9833C08F84C}"/>
              </a:ext>
            </a:extLst>
          </p:cNvPr>
          <p:cNvSpPr>
            <a:spLocks noChangeArrowheads="1"/>
          </p:cNvSpPr>
          <p:nvPr/>
        </p:nvSpPr>
        <p:spPr bwMode="auto">
          <a:xfrm>
            <a:off x="6156325" y="4652963"/>
            <a:ext cx="701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rgbClr val="CC0000"/>
                </a:solidFill>
              </a:rPr>
              <a:t> ④</a:t>
            </a:r>
            <a:r>
              <a:rPr lang="en-US" altLang="ja-JP" sz="1800"/>
              <a:t> </a:t>
            </a:r>
          </a:p>
        </p:txBody>
      </p:sp>
      <p:sp>
        <p:nvSpPr>
          <p:cNvPr id="20508" name="Text Box 28">
            <a:extLst>
              <a:ext uri="{FF2B5EF4-FFF2-40B4-BE49-F238E27FC236}">
                <a16:creationId xmlns:a16="http://schemas.microsoft.com/office/drawing/2014/main" id="{AEBA55A2-6B00-C28C-44AA-3FBD257B845E}"/>
              </a:ext>
            </a:extLst>
          </p:cNvPr>
          <p:cNvSpPr txBox="1">
            <a:spLocks noChangeArrowheads="1"/>
          </p:cNvSpPr>
          <p:nvPr/>
        </p:nvSpPr>
        <p:spPr bwMode="auto">
          <a:xfrm>
            <a:off x="7812088" y="5300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2000" b="1">
              <a:solidFill>
                <a:srgbClr val="CC0000"/>
              </a:solidFill>
            </a:endParaRPr>
          </a:p>
        </p:txBody>
      </p:sp>
      <p:sp>
        <p:nvSpPr>
          <p:cNvPr id="20509" name="Text Box 29">
            <a:extLst>
              <a:ext uri="{FF2B5EF4-FFF2-40B4-BE49-F238E27FC236}">
                <a16:creationId xmlns:a16="http://schemas.microsoft.com/office/drawing/2014/main" id="{1BFF9480-5513-1443-E58F-D4AB2E4B650D}"/>
              </a:ext>
            </a:extLst>
          </p:cNvPr>
          <p:cNvSpPr txBox="1">
            <a:spLocks noChangeArrowheads="1"/>
          </p:cNvSpPr>
          <p:nvPr/>
        </p:nvSpPr>
        <p:spPr bwMode="auto">
          <a:xfrm>
            <a:off x="2844800" y="4868863"/>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000">
                <a:solidFill>
                  <a:schemeClr val="hlink"/>
                </a:solidFill>
              </a:rPr>
              <a:t>ΛΛ</a:t>
            </a:r>
          </a:p>
        </p:txBody>
      </p:sp>
    </p:spTree>
    <p:extLst>
      <p:ext uri="{BB962C8B-B14F-4D97-AF65-F5344CB8AC3E}">
        <p14:creationId xmlns:p14="http://schemas.microsoft.com/office/powerpoint/2010/main" val="4093150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95162A-804D-5345-C8F0-B143EBEE8212}"/>
              </a:ext>
            </a:extLst>
          </p:cNvPr>
          <p:cNvSpPr>
            <a:spLocks noChangeArrowheads="1"/>
          </p:cNvSpPr>
          <p:nvPr/>
        </p:nvSpPr>
        <p:spPr bwMode="auto">
          <a:xfrm>
            <a:off x="179388" y="188913"/>
            <a:ext cx="8280400" cy="2663825"/>
          </a:xfrm>
          <a:prstGeom prst="rect">
            <a:avLst/>
          </a:prstGeom>
          <a:solidFill>
            <a:srgbClr val="FFFF99"/>
          </a:solidFill>
          <a:ln w="28575" algn="ctr">
            <a:solidFill>
              <a:schemeClr val="accent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3" name="Oval 3">
            <a:extLst>
              <a:ext uri="{FF2B5EF4-FFF2-40B4-BE49-F238E27FC236}">
                <a16:creationId xmlns:a16="http://schemas.microsoft.com/office/drawing/2014/main" id="{D4B9D3E2-3520-4CE2-8E4E-F93D7116B289}"/>
              </a:ext>
            </a:extLst>
          </p:cNvPr>
          <p:cNvSpPr>
            <a:spLocks noChangeArrowheads="1"/>
          </p:cNvSpPr>
          <p:nvPr/>
        </p:nvSpPr>
        <p:spPr bwMode="auto">
          <a:xfrm>
            <a:off x="395288" y="4148138"/>
            <a:ext cx="2159000" cy="2159000"/>
          </a:xfrm>
          <a:prstGeom prst="ellipse">
            <a:avLst/>
          </a:prstGeom>
          <a:solidFill>
            <a:srgbClr val="FFFF99"/>
          </a:solidFill>
          <a:ln w="15875">
            <a:solidFill>
              <a:schemeClr val="folHlink"/>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04" name="Oval 4">
            <a:extLst>
              <a:ext uri="{FF2B5EF4-FFF2-40B4-BE49-F238E27FC236}">
                <a16:creationId xmlns:a16="http://schemas.microsoft.com/office/drawing/2014/main" id="{4D4FD7E8-5615-D909-33F5-6351F0966B7A}"/>
              </a:ext>
            </a:extLst>
          </p:cNvPr>
          <p:cNvSpPr>
            <a:spLocks noChangeArrowheads="1"/>
          </p:cNvSpPr>
          <p:nvPr/>
        </p:nvSpPr>
        <p:spPr bwMode="auto">
          <a:xfrm>
            <a:off x="754063" y="5300663"/>
            <a:ext cx="719137" cy="719137"/>
          </a:xfrm>
          <a:prstGeom prst="ellipse">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bg1"/>
                </a:solidFill>
              </a:rPr>
              <a:t>α</a:t>
            </a:r>
          </a:p>
        </p:txBody>
      </p:sp>
      <p:sp>
        <p:nvSpPr>
          <p:cNvPr id="25605" name="Oval 5">
            <a:extLst>
              <a:ext uri="{FF2B5EF4-FFF2-40B4-BE49-F238E27FC236}">
                <a16:creationId xmlns:a16="http://schemas.microsoft.com/office/drawing/2014/main" id="{7747F26E-EE95-DD5B-A4F2-2D6413C6E3F9}"/>
              </a:ext>
            </a:extLst>
          </p:cNvPr>
          <p:cNvSpPr>
            <a:spLocks noChangeArrowheads="1"/>
          </p:cNvSpPr>
          <p:nvPr/>
        </p:nvSpPr>
        <p:spPr bwMode="auto">
          <a:xfrm>
            <a:off x="1690688" y="5373688"/>
            <a:ext cx="539750" cy="539750"/>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t>x</a:t>
            </a:r>
          </a:p>
        </p:txBody>
      </p:sp>
      <p:sp>
        <p:nvSpPr>
          <p:cNvPr id="25606" name="Oval 6">
            <a:extLst>
              <a:ext uri="{FF2B5EF4-FFF2-40B4-BE49-F238E27FC236}">
                <a16:creationId xmlns:a16="http://schemas.microsoft.com/office/drawing/2014/main" id="{B6FDA402-F949-AC5A-AD92-3CF4A6435E04}"/>
              </a:ext>
            </a:extLst>
          </p:cNvPr>
          <p:cNvSpPr>
            <a:spLocks noChangeArrowheads="1"/>
          </p:cNvSpPr>
          <p:nvPr/>
        </p:nvSpPr>
        <p:spPr bwMode="auto">
          <a:xfrm>
            <a:off x="898525" y="4581525"/>
            <a:ext cx="431800" cy="4318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rPr>
              <a:t>Λ</a:t>
            </a:r>
          </a:p>
        </p:txBody>
      </p:sp>
      <p:sp>
        <p:nvSpPr>
          <p:cNvPr id="25607" name="Oval 7">
            <a:extLst>
              <a:ext uri="{FF2B5EF4-FFF2-40B4-BE49-F238E27FC236}">
                <a16:creationId xmlns:a16="http://schemas.microsoft.com/office/drawing/2014/main" id="{5B03BF26-83B9-209F-B782-682AE76FFC9E}"/>
              </a:ext>
            </a:extLst>
          </p:cNvPr>
          <p:cNvSpPr>
            <a:spLocks noChangeArrowheads="1"/>
          </p:cNvSpPr>
          <p:nvPr/>
        </p:nvSpPr>
        <p:spPr bwMode="auto">
          <a:xfrm>
            <a:off x="1690688" y="4581525"/>
            <a:ext cx="431800" cy="433388"/>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chemeClr val="bg1"/>
                </a:solidFill>
              </a:rPr>
              <a:t>Λ</a:t>
            </a:r>
          </a:p>
        </p:txBody>
      </p:sp>
      <p:sp>
        <p:nvSpPr>
          <p:cNvPr id="25608" name="Oval 8">
            <a:extLst>
              <a:ext uri="{FF2B5EF4-FFF2-40B4-BE49-F238E27FC236}">
                <a16:creationId xmlns:a16="http://schemas.microsoft.com/office/drawing/2014/main" id="{19BA216E-FB78-7411-EA99-389C764D3259}"/>
              </a:ext>
            </a:extLst>
          </p:cNvPr>
          <p:cNvSpPr>
            <a:spLocks noChangeArrowheads="1"/>
          </p:cNvSpPr>
          <p:nvPr/>
        </p:nvSpPr>
        <p:spPr bwMode="auto">
          <a:xfrm>
            <a:off x="3203575" y="4652963"/>
            <a:ext cx="576263" cy="576262"/>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a:t>x</a:t>
            </a:r>
          </a:p>
        </p:txBody>
      </p:sp>
      <p:sp>
        <p:nvSpPr>
          <p:cNvPr id="25609" name="Text Box 9">
            <a:extLst>
              <a:ext uri="{FF2B5EF4-FFF2-40B4-BE49-F238E27FC236}">
                <a16:creationId xmlns:a16="http://schemas.microsoft.com/office/drawing/2014/main" id="{C31B3522-E80E-DE3A-794F-9F4DC529A016}"/>
              </a:ext>
            </a:extLst>
          </p:cNvPr>
          <p:cNvSpPr txBox="1">
            <a:spLocks noChangeArrowheads="1"/>
          </p:cNvSpPr>
          <p:nvPr/>
        </p:nvSpPr>
        <p:spPr bwMode="auto">
          <a:xfrm>
            <a:off x="3779838" y="4652963"/>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a:t>
            </a:r>
          </a:p>
        </p:txBody>
      </p:sp>
      <p:sp>
        <p:nvSpPr>
          <p:cNvPr id="25610" name="Oval 10">
            <a:extLst>
              <a:ext uri="{FF2B5EF4-FFF2-40B4-BE49-F238E27FC236}">
                <a16:creationId xmlns:a16="http://schemas.microsoft.com/office/drawing/2014/main" id="{440B67EC-BFB3-FDB9-BB8D-65DD50D94297}"/>
              </a:ext>
            </a:extLst>
          </p:cNvPr>
          <p:cNvSpPr>
            <a:spLocks noChangeArrowheads="1"/>
          </p:cNvSpPr>
          <p:nvPr/>
        </p:nvSpPr>
        <p:spPr bwMode="auto">
          <a:xfrm>
            <a:off x="4351338" y="4732338"/>
            <a:ext cx="433387" cy="431800"/>
          </a:xfrm>
          <a:prstGeom prst="ellipse">
            <a:avLst/>
          </a:prstGeom>
          <a:solidFill>
            <a:srgbClr val="003366"/>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solidFill>
                  <a:schemeClr val="bg1"/>
                </a:solidFill>
              </a:rPr>
              <a:t>n</a:t>
            </a:r>
          </a:p>
        </p:txBody>
      </p:sp>
      <p:sp>
        <p:nvSpPr>
          <p:cNvPr id="25611" name="Oval 11">
            <a:extLst>
              <a:ext uri="{FF2B5EF4-FFF2-40B4-BE49-F238E27FC236}">
                <a16:creationId xmlns:a16="http://schemas.microsoft.com/office/drawing/2014/main" id="{F58BC4DB-9951-4C4A-5B25-E546C9EC5C04}"/>
              </a:ext>
            </a:extLst>
          </p:cNvPr>
          <p:cNvSpPr>
            <a:spLocks noChangeArrowheads="1"/>
          </p:cNvSpPr>
          <p:nvPr/>
        </p:nvSpPr>
        <p:spPr bwMode="auto">
          <a:xfrm>
            <a:off x="5292725" y="4724400"/>
            <a:ext cx="431800" cy="431800"/>
          </a:xfrm>
          <a:prstGeom prst="ellipse">
            <a:avLst/>
          </a:prstGeom>
          <a:solidFill>
            <a:srgbClr val="FF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p</a:t>
            </a:r>
          </a:p>
        </p:txBody>
      </p:sp>
      <p:sp>
        <p:nvSpPr>
          <p:cNvPr id="25612" name="Oval 12">
            <a:extLst>
              <a:ext uri="{FF2B5EF4-FFF2-40B4-BE49-F238E27FC236}">
                <a16:creationId xmlns:a16="http://schemas.microsoft.com/office/drawing/2014/main" id="{7131E6C0-99D9-E657-DD69-A107698775C1}"/>
              </a:ext>
            </a:extLst>
          </p:cNvPr>
          <p:cNvSpPr>
            <a:spLocks noChangeArrowheads="1"/>
          </p:cNvSpPr>
          <p:nvPr/>
        </p:nvSpPr>
        <p:spPr bwMode="auto">
          <a:xfrm>
            <a:off x="6227763" y="4724400"/>
            <a:ext cx="431800" cy="431800"/>
          </a:xfrm>
          <a:prstGeom prst="ellipse">
            <a:avLst/>
          </a:prstGeom>
          <a:solidFill>
            <a:srgbClr val="FF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a:t>d</a:t>
            </a:r>
          </a:p>
        </p:txBody>
      </p:sp>
      <p:sp>
        <p:nvSpPr>
          <p:cNvPr id="25613" name="Oval 13">
            <a:extLst>
              <a:ext uri="{FF2B5EF4-FFF2-40B4-BE49-F238E27FC236}">
                <a16:creationId xmlns:a16="http://schemas.microsoft.com/office/drawing/2014/main" id="{1FCBF67B-1C44-F92D-097E-7D3C1454C905}"/>
              </a:ext>
            </a:extLst>
          </p:cNvPr>
          <p:cNvSpPr>
            <a:spLocks noChangeArrowheads="1"/>
          </p:cNvSpPr>
          <p:nvPr/>
        </p:nvSpPr>
        <p:spPr bwMode="auto">
          <a:xfrm>
            <a:off x="7092950" y="4625975"/>
            <a:ext cx="539750" cy="539750"/>
          </a:xfrm>
          <a:prstGeom prst="ellipse">
            <a:avLst/>
          </a:prstGeom>
          <a:solidFill>
            <a:srgbClr val="993366"/>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b="1">
                <a:solidFill>
                  <a:schemeClr val="bg1"/>
                </a:solidFill>
              </a:rPr>
              <a:t>t</a:t>
            </a:r>
          </a:p>
        </p:txBody>
      </p:sp>
      <p:sp>
        <p:nvSpPr>
          <p:cNvPr id="25614" name="Oval 14">
            <a:extLst>
              <a:ext uri="{FF2B5EF4-FFF2-40B4-BE49-F238E27FC236}">
                <a16:creationId xmlns:a16="http://schemas.microsoft.com/office/drawing/2014/main" id="{4F195360-FDC2-4E2D-0568-B628280EF144}"/>
              </a:ext>
            </a:extLst>
          </p:cNvPr>
          <p:cNvSpPr>
            <a:spLocks noChangeArrowheads="1"/>
          </p:cNvSpPr>
          <p:nvPr/>
        </p:nvSpPr>
        <p:spPr bwMode="auto">
          <a:xfrm>
            <a:off x="8027988" y="4581525"/>
            <a:ext cx="539750" cy="539750"/>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b="1" baseline="30000"/>
              <a:t>3</a:t>
            </a:r>
            <a:r>
              <a:rPr lang="en-US" altLang="ja-JP" sz="2000"/>
              <a:t>He</a:t>
            </a:r>
          </a:p>
        </p:txBody>
      </p:sp>
      <p:sp>
        <p:nvSpPr>
          <p:cNvPr id="25615" name="Text Box 15">
            <a:extLst>
              <a:ext uri="{FF2B5EF4-FFF2-40B4-BE49-F238E27FC236}">
                <a16:creationId xmlns:a16="http://schemas.microsoft.com/office/drawing/2014/main" id="{C0C3B44B-292A-F850-1688-3A5AFB291484}"/>
              </a:ext>
            </a:extLst>
          </p:cNvPr>
          <p:cNvSpPr txBox="1">
            <a:spLocks noChangeArrowheads="1"/>
          </p:cNvSpPr>
          <p:nvPr/>
        </p:nvSpPr>
        <p:spPr bwMode="auto">
          <a:xfrm rot="-5400000">
            <a:off x="4403725" y="51101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cs typeface="Arial" panose="020B0604020202020204" pitchFamily="34" charset="0"/>
              </a:rPr>
              <a:t>=</a:t>
            </a:r>
          </a:p>
        </p:txBody>
      </p:sp>
      <p:sp>
        <p:nvSpPr>
          <p:cNvPr id="25616" name="Text Box 16">
            <a:extLst>
              <a:ext uri="{FF2B5EF4-FFF2-40B4-BE49-F238E27FC236}">
                <a16:creationId xmlns:a16="http://schemas.microsoft.com/office/drawing/2014/main" id="{1483D4DE-2047-0B9A-7C56-1BE928144C89}"/>
              </a:ext>
            </a:extLst>
          </p:cNvPr>
          <p:cNvSpPr txBox="1">
            <a:spLocks noChangeArrowheads="1"/>
          </p:cNvSpPr>
          <p:nvPr/>
        </p:nvSpPr>
        <p:spPr bwMode="auto">
          <a:xfrm rot="-5400000">
            <a:off x="5379244" y="5141119"/>
            <a:ext cx="28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7" name="Text Box 17">
            <a:extLst>
              <a:ext uri="{FF2B5EF4-FFF2-40B4-BE49-F238E27FC236}">
                <a16:creationId xmlns:a16="http://schemas.microsoft.com/office/drawing/2014/main" id="{4E1F6A1A-C878-FDF9-820A-5D99AFF205E0}"/>
              </a:ext>
            </a:extLst>
          </p:cNvPr>
          <p:cNvSpPr txBox="1">
            <a:spLocks noChangeArrowheads="1"/>
          </p:cNvSpPr>
          <p:nvPr/>
        </p:nvSpPr>
        <p:spPr bwMode="auto">
          <a:xfrm rot="-5400000">
            <a:off x="6275388" y="510857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8" name="Text Box 18">
            <a:extLst>
              <a:ext uri="{FF2B5EF4-FFF2-40B4-BE49-F238E27FC236}">
                <a16:creationId xmlns:a16="http://schemas.microsoft.com/office/drawing/2014/main" id="{0C543B37-E951-98AA-9CAA-23395E5AD880}"/>
              </a:ext>
            </a:extLst>
          </p:cNvPr>
          <p:cNvSpPr txBox="1">
            <a:spLocks noChangeArrowheads="1"/>
          </p:cNvSpPr>
          <p:nvPr/>
        </p:nvSpPr>
        <p:spPr bwMode="auto">
          <a:xfrm rot="-5400000">
            <a:off x="7216775" y="50768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19" name="Text Box 19">
            <a:extLst>
              <a:ext uri="{FF2B5EF4-FFF2-40B4-BE49-F238E27FC236}">
                <a16:creationId xmlns:a16="http://schemas.microsoft.com/office/drawing/2014/main" id="{41CBE67E-1846-0EC6-8105-6BCD4B2F4327}"/>
              </a:ext>
            </a:extLst>
          </p:cNvPr>
          <p:cNvSpPr txBox="1">
            <a:spLocks noChangeArrowheads="1"/>
          </p:cNvSpPr>
          <p:nvPr/>
        </p:nvSpPr>
        <p:spPr bwMode="auto">
          <a:xfrm rot="-5400000">
            <a:off x="8147050" y="51101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a:t>
            </a:r>
          </a:p>
        </p:txBody>
      </p:sp>
      <p:sp>
        <p:nvSpPr>
          <p:cNvPr id="25620" name="Text Box 20">
            <a:extLst>
              <a:ext uri="{FF2B5EF4-FFF2-40B4-BE49-F238E27FC236}">
                <a16:creationId xmlns:a16="http://schemas.microsoft.com/office/drawing/2014/main" id="{8D24A42B-8B84-7B4D-9DDC-CF961029DEF9}"/>
              </a:ext>
            </a:extLst>
          </p:cNvPr>
          <p:cNvSpPr txBox="1">
            <a:spLocks noChangeArrowheads="1"/>
          </p:cNvSpPr>
          <p:nvPr/>
        </p:nvSpPr>
        <p:spPr bwMode="auto">
          <a:xfrm>
            <a:off x="4135438" y="5451475"/>
            <a:ext cx="78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7</a:t>
            </a:r>
            <a:r>
              <a:rPr lang="en-US" altLang="ja-JP" sz="2800"/>
              <a:t>He</a:t>
            </a:r>
          </a:p>
        </p:txBody>
      </p:sp>
      <p:sp>
        <p:nvSpPr>
          <p:cNvPr id="25621" name="Text Box 21">
            <a:extLst>
              <a:ext uri="{FF2B5EF4-FFF2-40B4-BE49-F238E27FC236}">
                <a16:creationId xmlns:a16="http://schemas.microsoft.com/office/drawing/2014/main" id="{E5E83AD2-0A3C-82C6-1AAE-66EB6F815470}"/>
              </a:ext>
            </a:extLst>
          </p:cNvPr>
          <p:cNvSpPr txBox="1">
            <a:spLocks noChangeArrowheads="1"/>
          </p:cNvSpPr>
          <p:nvPr/>
        </p:nvSpPr>
        <p:spPr bwMode="auto">
          <a:xfrm>
            <a:off x="5292725" y="54435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7</a:t>
            </a:r>
            <a:r>
              <a:rPr lang="en-US" altLang="ja-JP" sz="2800"/>
              <a:t>Li</a:t>
            </a:r>
          </a:p>
        </p:txBody>
      </p:sp>
      <p:sp>
        <p:nvSpPr>
          <p:cNvPr id="25622" name="Text Box 22">
            <a:extLst>
              <a:ext uri="{FF2B5EF4-FFF2-40B4-BE49-F238E27FC236}">
                <a16:creationId xmlns:a16="http://schemas.microsoft.com/office/drawing/2014/main" id="{1D83C682-AF8D-878C-346B-532932466205}"/>
              </a:ext>
            </a:extLst>
          </p:cNvPr>
          <p:cNvSpPr txBox="1">
            <a:spLocks noChangeArrowheads="1"/>
          </p:cNvSpPr>
          <p:nvPr/>
        </p:nvSpPr>
        <p:spPr bwMode="auto">
          <a:xfrm>
            <a:off x="6227763" y="54435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8</a:t>
            </a:r>
            <a:r>
              <a:rPr lang="en-US" altLang="ja-JP" sz="2800"/>
              <a:t>Li</a:t>
            </a:r>
          </a:p>
        </p:txBody>
      </p:sp>
      <p:sp>
        <p:nvSpPr>
          <p:cNvPr id="25623" name="Text Box 23">
            <a:extLst>
              <a:ext uri="{FF2B5EF4-FFF2-40B4-BE49-F238E27FC236}">
                <a16:creationId xmlns:a16="http://schemas.microsoft.com/office/drawing/2014/main" id="{BFEA5760-B8DF-995F-9D3E-255BEE5583C7}"/>
              </a:ext>
            </a:extLst>
          </p:cNvPr>
          <p:cNvSpPr txBox="1">
            <a:spLocks noChangeArrowheads="1"/>
          </p:cNvSpPr>
          <p:nvPr/>
        </p:nvSpPr>
        <p:spPr bwMode="auto">
          <a:xfrm>
            <a:off x="3919538" y="576738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4" name="Text Box 24">
            <a:extLst>
              <a:ext uri="{FF2B5EF4-FFF2-40B4-BE49-F238E27FC236}">
                <a16:creationId xmlns:a16="http://schemas.microsoft.com/office/drawing/2014/main" id="{635B8915-09CF-72FF-155F-F110513A4F8F}"/>
              </a:ext>
            </a:extLst>
          </p:cNvPr>
          <p:cNvSpPr txBox="1">
            <a:spLocks noChangeArrowheads="1"/>
          </p:cNvSpPr>
          <p:nvPr/>
        </p:nvSpPr>
        <p:spPr bwMode="auto">
          <a:xfrm>
            <a:off x="5076825" y="568642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5" name="Text Box 25">
            <a:extLst>
              <a:ext uri="{FF2B5EF4-FFF2-40B4-BE49-F238E27FC236}">
                <a16:creationId xmlns:a16="http://schemas.microsoft.com/office/drawing/2014/main" id="{18A504CC-01FA-0E5B-B8E5-2BD92FE4E173}"/>
              </a:ext>
            </a:extLst>
          </p:cNvPr>
          <p:cNvSpPr txBox="1">
            <a:spLocks noChangeArrowheads="1"/>
          </p:cNvSpPr>
          <p:nvPr/>
        </p:nvSpPr>
        <p:spPr bwMode="auto">
          <a:xfrm>
            <a:off x="5938838" y="57340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6" name="Text Box 26">
            <a:extLst>
              <a:ext uri="{FF2B5EF4-FFF2-40B4-BE49-F238E27FC236}">
                <a16:creationId xmlns:a16="http://schemas.microsoft.com/office/drawing/2014/main" id="{DAC5F378-C94B-7604-7499-9F3105302A10}"/>
              </a:ext>
            </a:extLst>
          </p:cNvPr>
          <p:cNvSpPr txBox="1">
            <a:spLocks noChangeArrowheads="1"/>
          </p:cNvSpPr>
          <p:nvPr/>
        </p:nvSpPr>
        <p:spPr bwMode="auto">
          <a:xfrm>
            <a:off x="7092950" y="54181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8</a:t>
            </a:r>
            <a:r>
              <a:rPr lang="en-US" altLang="ja-JP" sz="2800"/>
              <a:t>Li</a:t>
            </a:r>
          </a:p>
        </p:txBody>
      </p:sp>
      <p:sp>
        <p:nvSpPr>
          <p:cNvPr id="25627" name="Text Box 27">
            <a:extLst>
              <a:ext uri="{FF2B5EF4-FFF2-40B4-BE49-F238E27FC236}">
                <a16:creationId xmlns:a16="http://schemas.microsoft.com/office/drawing/2014/main" id="{0217428E-0CF5-8711-99CD-361CE6CD3B09}"/>
              </a:ext>
            </a:extLst>
          </p:cNvPr>
          <p:cNvSpPr txBox="1">
            <a:spLocks noChangeArrowheads="1"/>
          </p:cNvSpPr>
          <p:nvPr/>
        </p:nvSpPr>
        <p:spPr bwMode="auto">
          <a:xfrm>
            <a:off x="8151813" y="5413375"/>
            <a:ext cx="766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baseline="30000"/>
              <a:t>9</a:t>
            </a:r>
            <a:r>
              <a:rPr lang="en-US" altLang="ja-JP" sz="2800"/>
              <a:t>Be</a:t>
            </a:r>
          </a:p>
        </p:txBody>
      </p:sp>
      <p:sp>
        <p:nvSpPr>
          <p:cNvPr id="25628" name="Text Box 28">
            <a:extLst>
              <a:ext uri="{FF2B5EF4-FFF2-40B4-BE49-F238E27FC236}">
                <a16:creationId xmlns:a16="http://schemas.microsoft.com/office/drawing/2014/main" id="{0A7E741A-85F1-438B-8B4F-A9A5D4483229}"/>
              </a:ext>
            </a:extLst>
          </p:cNvPr>
          <p:cNvSpPr txBox="1">
            <a:spLocks noChangeArrowheads="1"/>
          </p:cNvSpPr>
          <p:nvPr/>
        </p:nvSpPr>
        <p:spPr bwMode="auto">
          <a:xfrm>
            <a:off x="6877050" y="57340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29" name="Text Box 29">
            <a:extLst>
              <a:ext uri="{FF2B5EF4-FFF2-40B4-BE49-F238E27FC236}">
                <a16:creationId xmlns:a16="http://schemas.microsoft.com/office/drawing/2014/main" id="{7AD075D0-7A75-5029-325C-8B7E128FCD8A}"/>
              </a:ext>
            </a:extLst>
          </p:cNvPr>
          <p:cNvSpPr txBox="1">
            <a:spLocks noChangeArrowheads="1"/>
          </p:cNvSpPr>
          <p:nvPr/>
        </p:nvSpPr>
        <p:spPr bwMode="auto">
          <a:xfrm>
            <a:off x="7883525" y="5688013"/>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b="1"/>
              <a:t>ΛΛ</a:t>
            </a:r>
          </a:p>
        </p:txBody>
      </p:sp>
      <p:sp>
        <p:nvSpPr>
          <p:cNvPr id="25630" name="Text Box 30">
            <a:extLst>
              <a:ext uri="{FF2B5EF4-FFF2-40B4-BE49-F238E27FC236}">
                <a16:creationId xmlns:a16="http://schemas.microsoft.com/office/drawing/2014/main" id="{23CF26BC-63BA-6F61-8E45-5CD98186A6F3}"/>
              </a:ext>
            </a:extLst>
          </p:cNvPr>
          <p:cNvSpPr txBox="1">
            <a:spLocks noChangeArrowheads="1"/>
          </p:cNvSpPr>
          <p:nvPr/>
        </p:nvSpPr>
        <p:spPr bwMode="auto">
          <a:xfrm>
            <a:off x="250825" y="333375"/>
            <a:ext cx="78152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t>Hoping to observe new</a:t>
            </a:r>
            <a:r>
              <a:rPr lang="ja-JP" altLang="en-US" sz="2400"/>
              <a:t>　</a:t>
            </a:r>
            <a:r>
              <a:rPr lang="en-US" altLang="ja-JP" sz="2400"/>
              <a:t>double </a:t>
            </a:r>
            <a:r>
              <a:rPr lang="en-US" altLang="ja-JP" sz="2400" b="1">
                <a:solidFill>
                  <a:srgbClr val="000099"/>
                </a:solidFill>
              </a:rPr>
              <a:t>Λ</a:t>
            </a:r>
            <a:r>
              <a:rPr lang="en-US" altLang="ja-JP" sz="2400"/>
              <a:t> hypernuclei in  future </a:t>
            </a:r>
          </a:p>
          <a:p>
            <a:pPr eaLnBrk="1" hangingPunct="1">
              <a:lnSpc>
                <a:spcPct val="130000"/>
              </a:lnSpc>
              <a:spcBef>
                <a:spcPct val="0"/>
              </a:spcBef>
              <a:buFontTx/>
              <a:buNone/>
            </a:pPr>
            <a:r>
              <a:rPr lang="en-US" altLang="ja-JP" sz="2400"/>
              <a:t> experiments,  I predicted level structures of </a:t>
            </a:r>
          </a:p>
          <a:p>
            <a:pPr eaLnBrk="1" hangingPunct="1">
              <a:lnSpc>
                <a:spcPct val="130000"/>
              </a:lnSpc>
              <a:spcBef>
                <a:spcPct val="0"/>
              </a:spcBef>
              <a:buFontTx/>
              <a:buNone/>
            </a:pPr>
            <a:r>
              <a:rPr lang="en-US" altLang="ja-JP" sz="2400"/>
              <a:t> these</a:t>
            </a:r>
            <a:r>
              <a:rPr lang="ja-JP" altLang="en-US" sz="2400"/>
              <a:t>　</a:t>
            </a:r>
            <a:r>
              <a:rPr lang="en-US" altLang="ja-JP" sz="2400"/>
              <a:t>double </a:t>
            </a:r>
            <a:r>
              <a:rPr lang="en-US" altLang="ja-JP" sz="2400" b="1">
                <a:solidFill>
                  <a:srgbClr val="000099"/>
                </a:solidFill>
              </a:rPr>
              <a:t>Λ</a:t>
            </a:r>
            <a:r>
              <a:rPr lang="en-US" altLang="ja-JP" sz="2400"/>
              <a:t> hypernuclei </a:t>
            </a:r>
          </a:p>
          <a:p>
            <a:pPr eaLnBrk="1" hangingPunct="1">
              <a:lnSpc>
                <a:spcPct val="130000"/>
              </a:lnSpc>
              <a:spcBef>
                <a:spcPct val="0"/>
              </a:spcBef>
              <a:buFontTx/>
              <a:buNone/>
            </a:pPr>
            <a:r>
              <a:rPr lang="en-US" altLang="ja-JP" sz="2400"/>
              <a:t> within the framework of the α+x+</a:t>
            </a:r>
            <a:r>
              <a:rPr lang="en-US" altLang="ja-JP" sz="2400" b="1">
                <a:solidFill>
                  <a:srgbClr val="000099"/>
                </a:solidFill>
              </a:rPr>
              <a:t>Λ</a:t>
            </a:r>
            <a:r>
              <a:rPr lang="en-US" altLang="ja-JP" sz="2400"/>
              <a:t>+</a:t>
            </a:r>
            <a:r>
              <a:rPr lang="en-US" altLang="ja-JP" sz="2400" b="1">
                <a:solidFill>
                  <a:srgbClr val="000099"/>
                </a:solidFill>
              </a:rPr>
              <a:t>Λ </a:t>
            </a:r>
            <a:r>
              <a:rPr lang="en-US" altLang="ja-JP" sz="2400"/>
              <a:t>4-body model.</a:t>
            </a:r>
          </a:p>
        </p:txBody>
      </p:sp>
      <p:sp>
        <p:nvSpPr>
          <p:cNvPr id="25631" name="Text Box 31">
            <a:extLst>
              <a:ext uri="{FF2B5EF4-FFF2-40B4-BE49-F238E27FC236}">
                <a16:creationId xmlns:a16="http://schemas.microsoft.com/office/drawing/2014/main" id="{4A1691CE-4C79-2A05-3974-0A5C65E1284C}"/>
              </a:ext>
            </a:extLst>
          </p:cNvPr>
          <p:cNvSpPr txBox="1">
            <a:spLocks noChangeArrowheads="1"/>
          </p:cNvSpPr>
          <p:nvPr/>
        </p:nvSpPr>
        <p:spPr bwMode="auto">
          <a:xfrm>
            <a:off x="395288" y="2997200"/>
            <a:ext cx="769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E. Hiyama, M. Kamimura, T. Motoba, T.Yamada and Y. Yamamoto</a:t>
            </a:r>
          </a:p>
          <a:p>
            <a:pPr eaLnBrk="1" hangingPunct="1">
              <a:lnSpc>
                <a:spcPct val="150000"/>
              </a:lnSpc>
              <a:spcBef>
                <a:spcPct val="0"/>
              </a:spcBef>
              <a:buFontTx/>
              <a:buNone/>
            </a:pPr>
            <a:r>
              <a:rPr lang="en-US" altLang="ja-JP" sz="2000"/>
              <a:t>Phys. Rev. C66, 024007 (2002)</a:t>
            </a:r>
          </a:p>
        </p:txBody>
      </p:sp>
    </p:spTree>
    <p:extLst>
      <p:ext uri="{BB962C8B-B14F-4D97-AF65-F5344CB8AC3E}">
        <p14:creationId xmlns:p14="http://schemas.microsoft.com/office/powerpoint/2010/main" val="254505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2C5F0663-971B-6E0B-F2C8-4607F2A5D0B8}"/>
              </a:ext>
            </a:extLst>
          </p:cNvPr>
          <p:cNvSpPr txBox="1">
            <a:spLocks noChangeArrowheads="1"/>
          </p:cNvSpPr>
          <p:nvPr/>
        </p:nvSpPr>
        <p:spPr bwMode="auto">
          <a:xfrm>
            <a:off x="1601788" y="260350"/>
            <a:ext cx="2438400" cy="523875"/>
          </a:xfrm>
          <a:prstGeom prst="rect">
            <a:avLst/>
          </a:prstGeom>
          <a:solidFill>
            <a:srgbClr val="FFCC99">
              <a:alpha val="47842"/>
            </a:srgbClr>
          </a:solidFill>
          <a:ln w="22225">
            <a:solidFill>
              <a:srgbClr val="FF66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ea typeface="ＭＳ 明朝" panose="02020609040205080304" pitchFamily="17" charset="-128"/>
              </a:rPr>
              <a:t>Ξ</a:t>
            </a:r>
            <a:r>
              <a:rPr lang="en-US" altLang="ja-JP" sz="2800"/>
              <a:t>N interaction</a:t>
            </a:r>
          </a:p>
        </p:txBody>
      </p:sp>
      <p:sp>
        <p:nvSpPr>
          <p:cNvPr id="66563" name="Text Box 3">
            <a:extLst>
              <a:ext uri="{FF2B5EF4-FFF2-40B4-BE49-F238E27FC236}">
                <a16:creationId xmlns:a16="http://schemas.microsoft.com/office/drawing/2014/main" id="{47A91903-9DE8-FABA-CA18-43F7A878D000}"/>
              </a:ext>
            </a:extLst>
          </p:cNvPr>
          <p:cNvSpPr txBox="1">
            <a:spLocks noChangeArrowheads="1"/>
          </p:cNvSpPr>
          <p:nvPr/>
        </p:nvSpPr>
        <p:spPr bwMode="auto">
          <a:xfrm>
            <a:off x="468313" y="1052513"/>
            <a:ext cx="81438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Only one experimental information about </a:t>
            </a:r>
            <a:r>
              <a:rPr lang="en-US" altLang="ja-JP" sz="2400" dirty="0">
                <a:solidFill>
                  <a:srgbClr val="CC0000"/>
                </a:solidFill>
                <a:ea typeface="ＭＳ 明朝" panose="02020609040205080304" pitchFamily="17" charset="-128"/>
              </a:rPr>
              <a:t>Ξ</a:t>
            </a:r>
            <a:r>
              <a:rPr lang="en-US" altLang="ja-JP" sz="2400" dirty="0">
                <a:solidFill>
                  <a:srgbClr val="CC0000"/>
                </a:solidFill>
              </a:rPr>
              <a:t>N </a:t>
            </a:r>
            <a:r>
              <a:rPr lang="en-US" altLang="ja-JP" sz="2400" dirty="0"/>
              <a:t>interaction</a:t>
            </a:r>
          </a:p>
          <a:p>
            <a:pPr eaLnBrk="1" hangingPunct="1">
              <a:lnSpc>
                <a:spcPct val="130000"/>
              </a:lnSpc>
              <a:buFontTx/>
              <a:buNone/>
            </a:pPr>
            <a:r>
              <a:rPr lang="en-US" altLang="ja-JP" sz="1800" dirty="0">
                <a:solidFill>
                  <a:schemeClr val="accent2"/>
                </a:solidFill>
                <a:sym typeface="Wingdings" panose="05000000000000000000" pitchFamily="2" charset="2"/>
              </a:rPr>
              <a:t>  </a:t>
            </a:r>
            <a:r>
              <a:rPr lang="en-US" altLang="ja-JP" sz="1800" dirty="0">
                <a:solidFill>
                  <a:srgbClr val="00B0F0"/>
                </a:solidFill>
                <a:sym typeface="Wingdings" panose="05000000000000000000" pitchFamily="2" charset="2"/>
              </a:rPr>
              <a:t>Y. Yamamoto, </a:t>
            </a:r>
            <a:r>
              <a:rPr lang="en-US" altLang="ja-JP" sz="1800" dirty="0" err="1">
                <a:solidFill>
                  <a:srgbClr val="00B0F0"/>
                </a:solidFill>
                <a:sym typeface="Wingdings" panose="05000000000000000000" pitchFamily="2" charset="2"/>
              </a:rPr>
              <a:t>Gensikaku</a:t>
            </a:r>
            <a:r>
              <a:rPr lang="en-US" altLang="ja-JP" sz="1800" dirty="0">
                <a:solidFill>
                  <a:srgbClr val="00B0F0"/>
                </a:solidFill>
                <a:sym typeface="Wingdings" panose="05000000000000000000" pitchFamily="2" charset="2"/>
              </a:rPr>
              <a:t> </a:t>
            </a:r>
            <a:r>
              <a:rPr lang="en-US" altLang="ja-JP" sz="1800" dirty="0" err="1">
                <a:solidFill>
                  <a:srgbClr val="00B0F0"/>
                </a:solidFill>
                <a:sym typeface="Wingdings" panose="05000000000000000000" pitchFamily="2" charset="2"/>
              </a:rPr>
              <a:t>kenkyu</a:t>
            </a:r>
            <a:r>
              <a:rPr lang="en-US" altLang="ja-JP" sz="1800" dirty="0">
                <a:solidFill>
                  <a:srgbClr val="00B0F0"/>
                </a:solidFill>
                <a:sym typeface="Wingdings" panose="05000000000000000000" pitchFamily="2" charset="2"/>
              </a:rPr>
              <a:t> 39, 23 (1996),</a:t>
            </a:r>
          </a:p>
          <a:p>
            <a:pPr eaLnBrk="1" hangingPunct="1">
              <a:buFontTx/>
              <a:buNone/>
            </a:pPr>
            <a:r>
              <a:rPr lang="en-US" altLang="ja-JP" sz="1800" dirty="0">
                <a:solidFill>
                  <a:srgbClr val="00B0F0"/>
                </a:solidFill>
                <a:sym typeface="Wingdings" panose="05000000000000000000" pitchFamily="2" charset="2"/>
              </a:rPr>
              <a:t>  T. Fukuda </a:t>
            </a:r>
            <a:r>
              <a:rPr lang="en-US" altLang="ja-JP" sz="1800" i="1" dirty="0">
                <a:solidFill>
                  <a:srgbClr val="00B0F0"/>
                </a:solidFill>
                <a:sym typeface="Wingdings" panose="05000000000000000000" pitchFamily="2" charset="2"/>
              </a:rPr>
              <a:t>et al</a:t>
            </a:r>
            <a:r>
              <a:rPr lang="en-US" altLang="ja-JP" sz="1800" dirty="0">
                <a:solidFill>
                  <a:srgbClr val="00B0F0"/>
                </a:solidFill>
                <a:sym typeface="Wingdings" panose="05000000000000000000" pitchFamily="2" charset="2"/>
              </a:rPr>
              <a:t>. Phys. Rev. C58, 1306, (1998);</a:t>
            </a:r>
          </a:p>
          <a:p>
            <a:pPr eaLnBrk="1" hangingPunct="1">
              <a:buFontTx/>
              <a:buNone/>
            </a:pPr>
            <a:r>
              <a:rPr lang="en-US" altLang="ja-JP" sz="1800" dirty="0">
                <a:solidFill>
                  <a:srgbClr val="00B0F0"/>
                </a:solidFill>
                <a:sym typeface="Wingdings" panose="05000000000000000000" pitchFamily="2" charset="2"/>
              </a:rPr>
              <a:t>  </a:t>
            </a:r>
            <a:r>
              <a:rPr lang="en-US" altLang="ja-JP" sz="1800" dirty="0" err="1">
                <a:solidFill>
                  <a:srgbClr val="00B0F0"/>
                </a:solidFill>
                <a:sym typeface="Wingdings" panose="05000000000000000000" pitchFamily="2" charset="2"/>
              </a:rPr>
              <a:t>P.Khaustov</a:t>
            </a:r>
            <a:r>
              <a:rPr lang="en-US" altLang="ja-JP" sz="1800" dirty="0">
                <a:solidFill>
                  <a:srgbClr val="00B0F0"/>
                </a:solidFill>
                <a:sym typeface="Wingdings" panose="05000000000000000000" pitchFamily="2" charset="2"/>
              </a:rPr>
              <a:t>  </a:t>
            </a:r>
            <a:r>
              <a:rPr lang="en-US" altLang="ja-JP" sz="1800" i="1" dirty="0">
                <a:solidFill>
                  <a:srgbClr val="00B0F0"/>
                </a:solidFill>
                <a:sym typeface="Wingdings" panose="05000000000000000000" pitchFamily="2" charset="2"/>
              </a:rPr>
              <a:t>et al</a:t>
            </a:r>
            <a:r>
              <a:rPr lang="en-US" altLang="ja-JP" sz="1800" dirty="0">
                <a:solidFill>
                  <a:srgbClr val="00B0F0"/>
                </a:solidFill>
                <a:sym typeface="Wingdings" panose="05000000000000000000" pitchFamily="2" charset="2"/>
              </a:rPr>
              <a:t>.,</a:t>
            </a:r>
            <a:r>
              <a:rPr lang="en-US" altLang="ja-JP" sz="1800" dirty="0">
                <a:solidFill>
                  <a:srgbClr val="00B0F0"/>
                </a:solidFill>
              </a:rPr>
              <a:t>  Phys. Rev. C61, 054603 (2000).</a:t>
            </a:r>
          </a:p>
          <a:p>
            <a:pPr eaLnBrk="1" hangingPunct="1">
              <a:lnSpc>
                <a:spcPct val="130000"/>
              </a:lnSpc>
              <a:buFontTx/>
              <a:buNone/>
            </a:pPr>
            <a:r>
              <a:rPr lang="en-US" altLang="ja-JP" sz="2400" dirty="0"/>
              <a:t>Well-depth of the potential between </a:t>
            </a:r>
            <a:r>
              <a:rPr lang="en-US" altLang="ja-JP" sz="2400" dirty="0">
                <a:solidFill>
                  <a:srgbClr val="CC0000"/>
                </a:solidFill>
                <a:ea typeface="ＭＳ 明朝" panose="02020609040205080304" pitchFamily="17" charset="-128"/>
              </a:rPr>
              <a:t>Ξ</a:t>
            </a:r>
            <a:r>
              <a:rPr lang="en-US" altLang="ja-JP" sz="2400" dirty="0"/>
              <a:t> and </a:t>
            </a:r>
            <a:r>
              <a:rPr lang="en-US" altLang="ja-JP" sz="2400" b="1" baseline="30000" dirty="0">
                <a:solidFill>
                  <a:srgbClr val="CC0000"/>
                </a:solidFill>
              </a:rPr>
              <a:t>11</a:t>
            </a:r>
            <a:r>
              <a:rPr lang="en-US" altLang="ja-JP" sz="2400" dirty="0">
                <a:solidFill>
                  <a:srgbClr val="CC0000"/>
                </a:solidFill>
              </a:rPr>
              <a:t>B</a:t>
            </a:r>
            <a:r>
              <a:rPr lang="en-US" altLang="ja-JP" sz="2400" dirty="0"/>
              <a:t>:  -14 MeV</a:t>
            </a:r>
          </a:p>
          <a:p>
            <a:pPr eaLnBrk="1" hangingPunct="1">
              <a:spcBef>
                <a:spcPct val="0"/>
              </a:spcBef>
              <a:buFontTx/>
              <a:buNone/>
            </a:pPr>
            <a:endParaRPr lang="en-US" altLang="ja-JP" sz="2400" dirty="0"/>
          </a:p>
          <a:p>
            <a:pPr eaLnBrk="1" hangingPunct="1">
              <a:lnSpc>
                <a:spcPct val="115000"/>
              </a:lnSpc>
              <a:spcBef>
                <a:spcPct val="0"/>
              </a:spcBef>
              <a:buFontTx/>
              <a:buNone/>
            </a:pPr>
            <a:r>
              <a:rPr lang="en-US" altLang="ja-JP" sz="2400" dirty="0"/>
              <a:t>Among all of the Nijmegen model,</a:t>
            </a:r>
          </a:p>
          <a:p>
            <a:pPr eaLnBrk="1" hangingPunct="1">
              <a:lnSpc>
                <a:spcPct val="135000"/>
              </a:lnSpc>
              <a:spcBef>
                <a:spcPct val="0"/>
              </a:spcBef>
              <a:buFontTx/>
              <a:buNone/>
            </a:pPr>
            <a:r>
              <a:rPr lang="en-US" altLang="ja-JP" sz="2400" dirty="0"/>
              <a:t> </a:t>
            </a:r>
            <a:r>
              <a:rPr lang="en-US" altLang="ja-JP" sz="2400" dirty="0">
                <a:solidFill>
                  <a:srgbClr val="CC0000"/>
                </a:solidFill>
              </a:rPr>
              <a:t>ESC04</a:t>
            </a:r>
            <a:r>
              <a:rPr lang="en-US" altLang="ja-JP" sz="2400" dirty="0"/>
              <a:t> (Nijmegen soft core) and </a:t>
            </a:r>
            <a:r>
              <a:rPr lang="en-US" altLang="ja-JP" sz="2400" dirty="0">
                <a:solidFill>
                  <a:srgbClr val="CC0000"/>
                </a:solidFill>
              </a:rPr>
              <a:t>ND</a:t>
            </a:r>
            <a:r>
              <a:rPr lang="en-US" altLang="ja-JP" sz="2400" dirty="0"/>
              <a:t> (Nijmegen Model D) </a:t>
            </a:r>
          </a:p>
          <a:p>
            <a:pPr eaLnBrk="1" hangingPunct="1">
              <a:lnSpc>
                <a:spcPct val="135000"/>
              </a:lnSpc>
              <a:spcBef>
                <a:spcPct val="0"/>
              </a:spcBef>
              <a:buFontTx/>
              <a:buNone/>
            </a:pPr>
            <a:r>
              <a:rPr lang="en-US" altLang="ja-JP" sz="2400" dirty="0"/>
              <a:t> reproduce the experimental value.</a:t>
            </a:r>
          </a:p>
          <a:p>
            <a:pPr eaLnBrk="1" hangingPunct="1">
              <a:lnSpc>
                <a:spcPct val="125000"/>
              </a:lnSpc>
              <a:spcBef>
                <a:spcPct val="0"/>
              </a:spcBef>
              <a:buFontTx/>
              <a:buNone/>
            </a:pPr>
            <a:r>
              <a:rPr lang="en-US" altLang="ja-JP" sz="2400" dirty="0" err="1">
                <a:ea typeface="ＭＳ 明朝" panose="02020609040205080304" pitchFamily="17" charset="-128"/>
              </a:rPr>
              <a:t>Other</a:t>
            </a:r>
            <a:r>
              <a:rPr lang="en-US" altLang="ja-JP" sz="2400" dirty="0" err="1">
                <a:solidFill>
                  <a:srgbClr val="CC0000"/>
                </a:solidFill>
                <a:ea typeface="ＭＳ 明朝" panose="02020609040205080304" pitchFamily="17" charset="-128"/>
              </a:rPr>
              <a:t>Ξ</a:t>
            </a:r>
            <a:r>
              <a:rPr lang="en-US" altLang="ja-JP" sz="2400" dirty="0" err="1">
                <a:solidFill>
                  <a:srgbClr val="CC0000"/>
                </a:solidFill>
              </a:rPr>
              <a:t>N</a:t>
            </a:r>
            <a:r>
              <a:rPr lang="en-US" altLang="ja-JP" sz="2400" dirty="0"/>
              <a:t> interaction are repulsive or weak attractive.  </a:t>
            </a:r>
          </a:p>
        </p:txBody>
      </p:sp>
      <p:sp>
        <p:nvSpPr>
          <p:cNvPr id="66564" name="Text Box 4">
            <a:extLst>
              <a:ext uri="{FF2B5EF4-FFF2-40B4-BE49-F238E27FC236}">
                <a16:creationId xmlns:a16="http://schemas.microsoft.com/office/drawing/2014/main" id="{528B5939-6F43-ECF4-2E06-C0AA4C50C49E}"/>
              </a:ext>
            </a:extLst>
          </p:cNvPr>
          <p:cNvSpPr txBox="1">
            <a:spLocks noChangeArrowheads="1"/>
          </p:cNvSpPr>
          <p:nvPr/>
        </p:nvSpPr>
        <p:spPr bwMode="auto">
          <a:xfrm>
            <a:off x="1547813" y="5516563"/>
            <a:ext cx="335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We employ</a:t>
            </a:r>
            <a:r>
              <a:rPr lang="en-US" altLang="ja-JP" sz="2000">
                <a:solidFill>
                  <a:srgbClr val="CC0000"/>
                </a:solidFill>
              </a:rPr>
              <a:t> ESC04</a:t>
            </a:r>
            <a:r>
              <a:rPr lang="en-US" altLang="ja-JP" sz="2000"/>
              <a:t> and </a:t>
            </a:r>
            <a:r>
              <a:rPr lang="en-US" altLang="ja-JP" sz="2000">
                <a:solidFill>
                  <a:srgbClr val="CC0000"/>
                </a:solidFill>
              </a:rPr>
              <a:t>ND</a:t>
            </a:r>
            <a:r>
              <a:rPr lang="en-US" altLang="ja-JP" sz="2000"/>
              <a:t>.</a:t>
            </a:r>
          </a:p>
        </p:txBody>
      </p:sp>
      <p:sp>
        <p:nvSpPr>
          <p:cNvPr id="66565" name="Text Box 5">
            <a:extLst>
              <a:ext uri="{FF2B5EF4-FFF2-40B4-BE49-F238E27FC236}">
                <a16:creationId xmlns:a16="http://schemas.microsoft.com/office/drawing/2014/main" id="{3CC2C229-1867-1FDE-2663-C6FD4EF654EC}"/>
              </a:ext>
            </a:extLst>
          </p:cNvPr>
          <p:cNvSpPr txBox="1">
            <a:spLocks noChangeArrowheads="1"/>
          </p:cNvSpPr>
          <p:nvPr/>
        </p:nvSpPr>
        <p:spPr bwMode="auto">
          <a:xfrm>
            <a:off x="468313" y="6092825"/>
            <a:ext cx="792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t>The properties of</a:t>
            </a:r>
            <a:r>
              <a:rPr lang="en-US" altLang="ja-JP" sz="2000">
                <a:solidFill>
                  <a:srgbClr val="CC0000"/>
                </a:solidFill>
              </a:rPr>
              <a:t> ESC04 </a:t>
            </a:r>
            <a:r>
              <a:rPr lang="en-US" altLang="ja-JP" sz="2000"/>
              <a:t>and </a:t>
            </a:r>
            <a:r>
              <a:rPr lang="en-US" altLang="ja-JP" sz="2000">
                <a:solidFill>
                  <a:srgbClr val="CC0000"/>
                </a:solidFill>
              </a:rPr>
              <a:t>ND</a:t>
            </a:r>
            <a:r>
              <a:rPr lang="en-US" altLang="ja-JP" sz="2000"/>
              <a:t> are quite different from each other.</a:t>
            </a:r>
          </a:p>
        </p:txBody>
      </p:sp>
    </p:spTree>
    <p:extLst>
      <p:ext uri="{BB962C8B-B14F-4D97-AF65-F5344CB8AC3E}">
        <p14:creationId xmlns:p14="http://schemas.microsoft.com/office/powerpoint/2010/main" val="707027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0"/>
            <a:ext cx="10297144" cy="1692771"/>
          </a:xfrm>
          <a:prstGeom prst="rect">
            <a:avLst/>
          </a:prstGeom>
          <a:noFill/>
        </p:spPr>
        <p:txBody>
          <a:bodyPr wrap="square" rtlCol="0">
            <a:spAutoFit/>
          </a:bodyPr>
          <a:lstStyle/>
          <a:p>
            <a:r>
              <a:rPr kumimoji="1" lang="en-US" altLang="ja-JP" sz="2800" dirty="0"/>
              <a:t>  </a:t>
            </a:r>
            <a:r>
              <a:rPr kumimoji="1" lang="en-US" altLang="ja-JP" sz="2400" dirty="0"/>
              <a:t>heavier Λ </a:t>
            </a:r>
            <a:r>
              <a:rPr kumimoji="1" lang="en-US" altLang="ja-JP" sz="2400" dirty="0" err="1"/>
              <a:t>hypernuclei</a:t>
            </a:r>
            <a:endParaRPr kumimoji="1" lang="en-US" altLang="ja-JP" sz="2400" dirty="0"/>
          </a:p>
          <a:p>
            <a:r>
              <a:rPr lang="en-US" altLang="ja-JP" sz="2400" dirty="0"/>
              <a:t>   For example: </a:t>
            </a:r>
            <a:r>
              <a:rPr lang="en-US" altLang="ja-JP" sz="2400" dirty="0" err="1"/>
              <a:t>Pb</a:t>
            </a:r>
            <a:r>
              <a:rPr lang="en-US" altLang="ja-JP" sz="2400" dirty="0"/>
              <a:t>, </a:t>
            </a:r>
            <a:r>
              <a:rPr lang="en-US" altLang="ja-JP" sz="2400" dirty="0" err="1"/>
              <a:t>Sn</a:t>
            </a:r>
            <a:r>
              <a:rPr lang="en-US" altLang="ja-JP" sz="2400" dirty="0"/>
              <a:t>, </a:t>
            </a:r>
            <a:r>
              <a:rPr lang="en-US" altLang="ja-JP" sz="2400" dirty="0" err="1"/>
              <a:t>Zr</a:t>
            </a:r>
            <a:r>
              <a:rPr lang="en-US" altLang="ja-JP" sz="2400" dirty="0"/>
              <a:t>, La, Y etc. </a:t>
            </a:r>
            <a:r>
              <a:rPr lang="en-US" altLang="ja-JP" sz="2400" dirty="0" err="1"/>
              <a:t>Istopes</a:t>
            </a:r>
            <a:endParaRPr lang="en-US" altLang="ja-JP" sz="2400" dirty="0"/>
          </a:p>
          <a:p>
            <a:r>
              <a:rPr kumimoji="1" lang="en-US" altLang="ja-JP" sz="2600" dirty="0"/>
              <a:t> </a:t>
            </a:r>
            <a:endParaRPr lang="en-US" altLang="ja-JP" sz="2600" dirty="0"/>
          </a:p>
          <a:p>
            <a:endParaRPr kumimoji="1" lang="ja-JP" altLang="en-US" sz="2600" dirty="0"/>
          </a:p>
        </p:txBody>
      </p:sp>
      <p:sp>
        <p:nvSpPr>
          <p:cNvPr id="23" name="テキスト ボックス 22"/>
          <p:cNvSpPr txBox="1"/>
          <p:nvPr/>
        </p:nvSpPr>
        <p:spPr>
          <a:xfrm>
            <a:off x="323528" y="1916832"/>
            <a:ext cx="6902018" cy="1384995"/>
          </a:xfrm>
          <a:prstGeom prst="rect">
            <a:avLst/>
          </a:prstGeom>
          <a:noFill/>
        </p:spPr>
        <p:txBody>
          <a:bodyPr wrap="none" rtlCol="0">
            <a:spAutoFit/>
          </a:bodyPr>
          <a:lstStyle/>
          <a:p>
            <a:r>
              <a:rPr kumimoji="1" lang="en-US" altLang="ja-JP" sz="2800" baseline="30000" dirty="0"/>
              <a:t>208</a:t>
            </a:r>
            <a:r>
              <a:rPr kumimoji="1" lang="en-US" altLang="ja-JP" sz="2800" baseline="-25000" dirty="0"/>
              <a:t>Λ</a:t>
            </a:r>
            <a:r>
              <a:rPr kumimoji="1" lang="en-US" altLang="ja-JP" sz="2800" dirty="0"/>
              <a:t>Pb, </a:t>
            </a:r>
            <a:r>
              <a:rPr kumimoji="1" lang="en-US" altLang="ja-JP" sz="2800" baseline="30000" dirty="0"/>
              <a:t>139</a:t>
            </a:r>
            <a:r>
              <a:rPr kumimoji="1" lang="en-US" altLang="ja-JP" sz="2800" baseline="-25000" dirty="0"/>
              <a:t>Λ</a:t>
            </a:r>
            <a:r>
              <a:rPr kumimoji="1" lang="en-US" altLang="ja-JP" sz="2800" dirty="0"/>
              <a:t>La,</a:t>
            </a:r>
            <a:r>
              <a:rPr kumimoji="1" lang="en-US" altLang="ja-JP" sz="2800" baseline="30000" dirty="0"/>
              <a:t>89</a:t>
            </a:r>
            <a:r>
              <a:rPr kumimoji="1" lang="en-US" altLang="ja-JP" sz="2800" baseline="-25000" dirty="0"/>
              <a:t>Λ</a:t>
            </a:r>
            <a:r>
              <a:rPr kumimoji="1" lang="en-US" altLang="ja-JP" sz="2800" dirty="0"/>
              <a:t>Y: plan </a:t>
            </a:r>
            <a:r>
              <a:rPr lang="en-US" altLang="ja-JP" sz="2800" dirty="0"/>
              <a:t>in the project at HIHR</a:t>
            </a:r>
          </a:p>
          <a:p>
            <a:endParaRPr kumimoji="1" lang="en-US" altLang="ja-JP" sz="2800" dirty="0"/>
          </a:p>
          <a:p>
            <a:endParaRPr kumimoji="1" lang="ja-JP" altLang="en-US" sz="2800" dirty="0"/>
          </a:p>
        </p:txBody>
      </p:sp>
      <p:sp>
        <p:nvSpPr>
          <p:cNvPr id="25" name="テキスト ボックス 24"/>
          <p:cNvSpPr txBox="1"/>
          <p:nvPr/>
        </p:nvSpPr>
        <p:spPr>
          <a:xfrm>
            <a:off x="204505" y="2710661"/>
            <a:ext cx="5462842" cy="461665"/>
          </a:xfrm>
          <a:prstGeom prst="rect">
            <a:avLst/>
          </a:prstGeom>
          <a:noFill/>
        </p:spPr>
        <p:txBody>
          <a:bodyPr wrap="none" rtlCol="0">
            <a:spAutoFit/>
          </a:bodyPr>
          <a:lstStyle/>
          <a:p>
            <a:r>
              <a:rPr kumimoji="1" lang="en-US" altLang="ja-JP" sz="2400" dirty="0"/>
              <a:t>Heavy Λ </a:t>
            </a:r>
            <a:r>
              <a:rPr kumimoji="1" lang="en-US" altLang="ja-JP" sz="2400" dirty="0" err="1"/>
              <a:t>hypernuclei</a:t>
            </a:r>
            <a:r>
              <a:rPr kumimoji="1" lang="en-US" altLang="ja-JP" sz="2400" dirty="0"/>
              <a:t> exp. + theoretical cal.</a:t>
            </a:r>
            <a:endParaRPr kumimoji="1" lang="ja-JP" altLang="en-US" sz="2400" dirty="0"/>
          </a:p>
        </p:txBody>
      </p:sp>
      <p:sp>
        <p:nvSpPr>
          <p:cNvPr id="26" name="下矢印 25"/>
          <p:cNvSpPr/>
          <p:nvPr/>
        </p:nvSpPr>
        <p:spPr>
          <a:xfrm>
            <a:off x="1716673" y="3142709"/>
            <a:ext cx="504056" cy="43204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4993" y="3646765"/>
            <a:ext cx="4154214" cy="523220"/>
          </a:xfrm>
          <a:prstGeom prst="rect">
            <a:avLst/>
          </a:prstGeom>
          <a:noFill/>
        </p:spPr>
        <p:txBody>
          <a:bodyPr wrap="none" rtlCol="0">
            <a:spAutoFit/>
          </a:bodyPr>
          <a:lstStyle/>
          <a:p>
            <a:r>
              <a:rPr lang="en-US" altLang="ja-JP" sz="2800" dirty="0"/>
              <a:t>Determine ΛNN interaction</a:t>
            </a:r>
            <a:endParaRPr kumimoji="1" lang="ja-JP" altLang="en-US" sz="2800" dirty="0"/>
          </a:p>
        </p:txBody>
      </p:sp>
      <p:sp>
        <p:nvSpPr>
          <p:cNvPr id="28" name="下矢印 27"/>
          <p:cNvSpPr/>
          <p:nvPr/>
        </p:nvSpPr>
        <p:spPr>
          <a:xfrm>
            <a:off x="1644665" y="4078813"/>
            <a:ext cx="504056" cy="43204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52577" y="4510861"/>
            <a:ext cx="2070695" cy="523220"/>
          </a:xfrm>
          <a:prstGeom prst="rect">
            <a:avLst/>
          </a:prstGeom>
          <a:noFill/>
        </p:spPr>
        <p:txBody>
          <a:bodyPr wrap="none" rtlCol="0">
            <a:spAutoFit/>
          </a:bodyPr>
          <a:lstStyle/>
          <a:p>
            <a:r>
              <a:rPr kumimoji="1" lang="en-US" altLang="ja-JP" sz="2800" dirty="0"/>
              <a:t>Reliable EOS </a:t>
            </a:r>
            <a:endParaRPr kumimoji="1" lang="ja-JP" altLang="en-US" sz="2800" dirty="0"/>
          </a:p>
        </p:txBody>
      </p:sp>
      <p:grpSp>
        <p:nvGrpSpPr>
          <p:cNvPr id="34" name="グループ化 33"/>
          <p:cNvGrpSpPr/>
          <p:nvPr/>
        </p:nvGrpSpPr>
        <p:grpSpPr>
          <a:xfrm>
            <a:off x="4957033" y="3790781"/>
            <a:ext cx="4067944" cy="2780928"/>
            <a:chOff x="4303804" y="3552319"/>
            <a:chExt cx="4840196" cy="3305681"/>
          </a:xfrm>
        </p:grpSpPr>
        <p:pic>
          <p:nvPicPr>
            <p:cNvPr id="12" name="図 11" descr="グラフ, 折れ線グラフ&#10;&#10;自動的に生成された説明">
              <a:extLst>
                <a:ext uri="{FF2B5EF4-FFF2-40B4-BE49-F238E27FC236}">
                  <a16:creationId xmlns:a16="http://schemas.microsoft.com/office/drawing/2014/main" id="{2D5A3552-B01E-AA40-95E8-DA4D33040B95}"/>
                </a:ext>
              </a:extLst>
            </p:cNvPr>
            <p:cNvPicPr>
              <a:picLocks noChangeAspect="1"/>
            </p:cNvPicPr>
            <p:nvPr/>
          </p:nvPicPr>
          <p:blipFill>
            <a:blip r:embed="rId2" cstate="print"/>
            <a:stretch>
              <a:fillRect/>
            </a:stretch>
          </p:blipFill>
          <p:spPr>
            <a:xfrm>
              <a:off x="4303804" y="3851283"/>
              <a:ext cx="3998121" cy="3006717"/>
            </a:xfrm>
            <a:prstGeom prst="rect">
              <a:avLst/>
            </a:prstGeom>
          </p:spPr>
        </p:pic>
        <p:grpSp>
          <p:nvGrpSpPr>
            <p:cNvPr id="13" name="グループ化 12">
              <a:extLst>
                <a:ext uri="{FF2B5EF4-FFF2-40B4-BE49-F238E27FC236}">
                  <a16:creationId xmlns:a16="http://schemas.microsoft.com/office/drawing/2014/main" id="{807971F3-4CB9-6F4F-8147-4BD510F1B24F}"/>
                </a:ext>
              </a:extLst>
            </p:cNvPr>
            <p:cNvGrpSpPr/>
            <p:nvPr/>
          </p:nvGrpSpPr>
          <p:grpSpPr>
            <a:xfrm>
              <a:off x="6328651" y="5536233"/>
              <a:ext cx="2815349" cy="671944"/>
              <a:chOff x="9376651" y="4640308"/>
              <a:chExt cx="2815349" cy="671944"/>
            </a:xfrm>
          </p:grpSpPr>
          <p:sp>
            <p:nvSpPr>
              <p:cNvPr id="14" name="テキスト ボックス 13">
                <a:extLst>
                  <a:ext uri="{FF2B5EF4-FFF2-40B4-BE49-F238E27FC236}">
                    <a16:creationId xmlns:a16="http://schemas.microsoft.com/office/drawing/2014/main" id="{1BBD823C-65AC-384E-8CB5-AF606D859A17}"/>
                  </a:ext>
                </a:extLst>
              </p:cNvPr>
              <p:cNvSpPr txBox="1"/>
              <p:nvPr/>
            </p:nvSpPr>
            <p:spPr>
              <a:xfrm>
                <a:off x="9991718" y="4640308"/>
                <a:ext cx="2200282" cy="338554"/>
              </a:xfrm>
              <a:prstGeom prst="rect">
                <a:avLst/>
              </a:prstGeom>
              <a:noFill/>
            </p:spPr>
            <p:txBody>
              <a:bodyPr wrap="none" rtlCol="0">
                <a:spAutoFit/>
              </a:bodyPr>
              <a:lstStyle/>
              <a:p>
                <a:r>
                  <a:rPr kumimoji="1" lang="en-US" altLang="ja-JP" sz="1600" dirty="0"/>
                  <a:t>w/ </a:t>
                </a:r>
                <a:r>
                  <a:rPr kumimoji="1" lang="en-US" altLang="ja-JP" sz="1600" dirty="0">
                    <a:latin typeface="Symbol" pitchFamily="2" charset="2"/>
                  </a:rPr>
                  <a:t>L</a:t>
                </a:r>
                <a:r>
                  <a:rPr kumimoji="1" lang="en-US" altLang="ja-JP" sz="1600" dirty="0"/>
                  <a:t>N int. w/o </a:t>
                </a:r>
                <a:r>
                  <a:rPr kumimoji="1" lang="en-US" altLang="ja-JP" sz="1600" dirty="0">
                    <a:latin typeface="Symbol" pitchFamily="2" charset="2"/>
                  </a:rPr>
                  <a:t>L</a:t>
                </a:r>
                <a:r>
                  <a:rPr kumimoji="1" lang="en-US" altLang="ja-JP" sz="1600" dirty="0"/>
                  <a:t>NN int.</a:t>
                </a:r>
                <a:endParaRPr kumimoji="1" lang="ja-JP" altLang="en-US" sz="1600" dirty="0"/>
              </a:p>
            </p:txBody>
          </p:sp>
          <p:cxnSp>
            <p:nvCxnSpPr>
              <p:cNvPr id="15" name="直線コネクタ 14">
                <a:extLst>
                  <a:ext uri="{FF2B5EF4-FFF2-40B4-BE49-F238E27FC236}">
                    <a16:creationId xmlns:a16="http://schemas.microsoft.com/office/drawing/2014/main" id="{D7846B2B-65D8-D643-9BAF-A260D58A8B16}"/>
                  </a:ext>
                </a:extLst>
              </p:cNvPr>
              <p:cNvCxnSpPr/>
              <p:nvPr/>
            </p:nvCxnSpPr>
            <p:spPr>
              <a:xfrm>
                <a:off x="9376651" y="4809585"/>
                <a:ext cx="572429" cy="0"/>
              </a:xfrm>
              <a:prstGeom prst="line">
                <a:avLst/>
              </a:prstGeom>
              <a:ln w="19050">
                <a:solidFill>
                  <a:srgbClr val="0432FF"/>
                </a:solidFill>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055F07E-A983-9846-A729-678D5C73DBDF}"/>
                  </a:ext>
                </a:extLst>
              </p:cNvPr>
              <p:cNvSpPr txBox="1"/>
              <p:nvPr/>
            </p:nvSpPr>
            <p:spPr>
              <a:xfrm>
                <a:off x="9991718" y="4973698"/>
                <a:ext cx="2094804" cy="338554"/>
              </a:xfrm>
              <a:prstGeom prst="rect">
                <a:avLst/>
              </a:prstGeom>
              <a:noFill/>
            </p:spPr>
            <p:txBody>
              <a:bodyPr wrap="none" rtlCol="0">
                <a:spAutoFit/>
              </a:bodyPr>
              <a:lstStyle/>
              <a:p>
                <a:r>
                  <a:rPr kumimoji="1" lang="en-US" altLang="ja-JP" sz="1600" dirty="0"/>
                  <a:t>w/ </a:t>
                </a:r>
                <a:r>
                  <a:rPr kumimoji="1" lang="en-US" altLang="ja-JP" sz="1600" dirty="0">
                    <a:latin typeface="Symbol" pitchFamily="2" charset="2"/>
                  </a:rPr>
                  <a:t>L</a:t>
                </a:r>
                <a:r>
                  <a:rPr kumimoji="1" lang="en-US" altLang="ja-JP" sz="1600" dirty="0"/>
                  <a:t>N int. w/ </a:t>
                </a:r>
                <a:r>
                  <a:rPr kumimoji="1" lang="en-US" altLang="ja-JP" sz="1600" dirty="0">
                    <a:latin typeface="Symbol" pitchFamily="2" charset="2"/>
                  </a:rPr>
                  <a:t>L</a:t>
                </a:r>
                <a:r>
                  <a:rPr kumimoji="1" lang="en-US" altLang="ja-JP" sz="1600" dirty="0"/>
                  <a:t>NN int.</a:t>
                </a:r>
                <a:endParaRPr kumimoji="1" lang="ja-JP" altLang="en-US" sz="1600"/>
              </a:p>
            </p:txBody>
          </p:sp>
          <p:cxnSp>
            <p:nvCxnSpPr>
              <p:cNvPr id="17" name="直線コネクタ 16">
                <a:extLst>
                  <a:ext uri="{FF2B5EF4-FFF2-40B4-BE49-F238E27FC236}">
                    <a16:creationId xmlns:a16="http://schemas.microsoft.com/office/drawing/2014/main" id="{95286AD5-E968-1446-9AD5-7E2908F3E79D}"/>
                  </a:ext>
                </a:extLst>
              </p:cNvPr>
              <p:cNvCxnSpPr/>
              <p:nvPr/>
            </p:nvCxnSpPr>
            <p:spPr>
              <a:xfrm>
                <a:off x="9376651" y="5142975"/>
                <a:ext cx="572429"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FA4B2274-8E19-CA49-9331-9A92A0AAA5DD}"/>
                </a:ext>
              </a:extLst>
            </p:cNvPr>
            <p:cNvSpPr txBox="1"/>
            <p:nvPr/>
          </p:nvSpPr>
          <p:spPr>
            <a:xfrm>
              <a:off x="4550970" y="3552319"/>
              <a:ext cx="3835849" cy="338554"/>
            </a:xfrm>
            <a:prstGeom prst="rect">
              <a:avLst/>
            </a:prstGeom>
            <a:noFill/>
          </p:spPr>
          <p:txBody>
            <a:bodyPr wrap="square" rtlCol="0">
              <a:spAutoFit/>
            </a:bodyPr>
            <a:lstStyle/>
            <a:p>
              <a:r>
                <a:rPr kumimoji="1" lang="en-US" altLang="ja-JP" sz="1600" dirty="0"/>
                <a:t>Calc. by Nijmegen ESC16 model</a:t>
              </a:r>
              <a:endParaRPr kumimoji="1" lang="ja-JP" altLang="en-US" sz="1600"/>
            </a:p>
          </p:txBody>
        </p:sp>
        <p:sp>
          <p:nvSpPr>
            <p:cNvPr id="19" name="上矢印 18">
              <a:extLst>
                <a:ext uri="{FF2B5EF4-FFF2-40B4-BE49-F238E27FC236}">
                  <a16:creationId xmlns:a16="http://schemas.microsoft.com/office/drawing/2014/main" id="{C2AA97CE-67BC-BF42-B6F0-C7330DBBCA59}"/>
                </a:ext>
              </a:extLst>
            </p:cNvPr>
            <p:cNvSpPr/>
            <p:nvPr/>
          </p:nvSpPr>
          <p:spPr>
            <a:xfrm>
              <a:off x="5486577" y="5811247"/>
              <a:ext cx="286554" cy="24585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26BCC0A-F1FE-924D-B92B-15C4A4B9F6F2}"/>
                </a:ext>
              </a:extLst>
            </p:cNvPr>
            <p:cNvSpPr txBox="1"/>
            <p:nvPr/>
          </p:nvSpPr>
          <p:spPr>
            <a:xfrm>
              <a:off x="5380608" y="5987037"/>
              <a:ext cx="943976" cy="369332"/>
            </a:xfrm>
            <a:prstGeom prst="rect">
              <a:avLst/>
            </a:prstGeom>
            <a:noFill/>
          </p:spPr>
          <p:txBody>
            <a:bodyPr wrap="none" rtlCol="0">
              <a:spAutoFit/>
            </a:bodyPr>
            <a:lstStyle/>
            <a:p>
              <a:r>
                <a:rPr kumimoji="1" lang="en-US" altLang="ja-JP" dirty="0">
                  <a:latin typeface="Symbol" pitchFamily="2" charset="2"/>
                </a:rPr>
                <a:t>L</a:t>
              </a:r>
              <a:r>
                <a:rPr kumimoji="1" lang="en-US" altLang="ja-JP" dirty="0"/>
                <a:t>NN int</a:t>
              </a:r>
              <a:endParaRPr kumimoji="1" lang="ja-JP" altLang="en-US"/>
            </a:p>
          </p:txBody>
        </p:sp>
        <p:sp>
          <p:nvSpPr>
            <p:cNvPr id="21" name="テキスト ボックス 20">
              <a:extLst>
                <a:ext uri="{FF2B5EF4-FFF2-40B4-BE49-F238E27FC236}">
                  <a16:creationId xmlns:a16="http://schemas.microsoft.com/office/drawing/2014/main" id="{13144847-911A-FC40-B1CF-F605CB802A83}"/>
                </a:ext>
              </a:extLst>
            </p:cNvPr>
            <p:cNvSpPr txBox="1"/>
            <p:nvPr/>
          </p:nvSpPr>
          <p:spPr>
            <a:xfrm>
              <a:off x="7273100" y="4560029"/>
              <a:ext cx="460206" cy="424417"/>
            </a:xfrm>
            <a:prstGeom prst="rect">
              <a:avLst/>
            </a:prstGeom>
            <a:noFill/>
          </p:spPr>
          <p:txBody>
            <a:bodyPr wrap="none" rtlCol="0">
              <a:spAutoFit/>
            </a:bodyPr>
            <a:lstStyle/>
            <a:p>
              <a:r>
                <a:rPr kumimoji="1" lang="en-US" altLang="ja-JP" sz="1600" dirty="0" err="1"/>
                <a:t>s</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0" name="テキスト ボックス 29">
              <a:extLst>
                <a:ext uri="{FF2B5EF4-FFF2-40B4-BE49-F238E27FC236}">
                  <a16:creationId xmlns:a16="http://schemas.microsoft.com/office/drawing/2014/main" id="{47FD7A9A-C2EB-7640-B2E1-D102846DAC29}"/>
                </a:ext>
              </a:extLst>
            </p:cNvPr>
            <p:cNvSpPr txBox="1"/>
            <p:nvPr/>
          </p:nvSpPr>
          <p:spPr>
            <a:xfrm>
              <a:off x="6724394" y="4083812"/>
              <a:ext cx="495100" cy="424417"/>
            </a:xfrm>
            <a:prstGeom prst="rect">
              <a:avLst/>
            </a:prstGeom>
            <a:noFill/>
          </p:spPr>
          <p:txBody>
            <a:bodyPr wrap="none" rtlCol="0">
              <a:spAutoFit/>
            </a:bodyPr>
            <a:lstStyle/>
            <a:p>
              <a:r>
                <a:rPr kumimoji="1" lang="en-US" altLang="ja-JP" sz="1600" dirty="0" err="1"/>
                <a:t>p</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1" name="テキスト ボックス 30">
              <a:extLst>
                <a:ext uri="{FF2B5EF4-FFF2-40B4-BE49-F238E27FC236}">
                  <a16:creationId xmlns:a16="http://schemas.microsoft.com/office/drawing/2014/main" id="{BB1232E6-8385-D740-972D-76489AC86C3F}"/>
                </a:ext>
              </a:extLst>
            </p:cNvPr>
            <p:cNvSpPr txBox="1"/>
            <p:nvPr/>
          </p:nvSpPr>
          <p:spPr>
            <a:xfrm>
              <a:off x="6031407" y="3953781"/>
              <a:ext cx="495100" cy="424417"/>
            </a:xfrm>
            <a:prstGeom prst="rect">
              <a:avLst/>
            </a:prstGeom>
            <a:noFill/>
          </p:spPr>
          <p:txBody>
            <a:bodyPr wrap="none" rtlCol="0">
              <a:spAutoFit/>
            </a:bodyPr>
            <a:lstStyle/>
            <a:p>
              <a:r>
                <a:rPr kumimoji="1" lang="en-US" altLang="ja-JP" sz="1600" dirty="0"/>
                <a:t>d</a:t>
              </a:r>
              <a:r>
                <a:rPr kumimoji="1" lang="en-US" altLang="ja-JP" sz="1600" baseline="-25000" dirty="0">
                  <a:latin typeface="Symbol" pitchFamily="2" charset="2"/>
                </a:rPr>
                <a:t>L</a:t>
              </a:r>
              <a:endParaRPr kumimoji="1" lang="ja-JP" altLang="en-US" sz="1600" baseline="-25000" dirty="0">
                <a:latin typeface="Symbol" pitchFamily="2" charset="2"/>
              </a:endParaRPr>
            </a:p>
          </p:txBody>
        </p:sp>
        <p:sp>
          <p:nvSpPr>
            <p:cNvPr id="32" name="テキスト ボックス 31">
              <a:extLst>
                <a:ext uri="{FF2B5EF4-FFF2-40B4-BE49-F238E27FC236}">
                  <a16:creationId xmlns:a16="http://schemas.microsoft.com/office/drawing/2014/main" id="{3C2E65BE-8779-2748-BD4C-E853715D4951}"/>
                </a:ext>
              </a:extLst>
            </p:cNvPr>
            <p:cNvSpPr txBox="1"/>
            <p:nvPr/>
          </p:nvSpPr>
          <p:spPr>
            <a:xfrm>
              <a:off x="5672161" y="3888648"/>
              <a:ext cx="437625" cy="424417"/>
            </a:xfrm>
            <a:prstGeom prst="rect">
              <a:avLst/>
            </a:prstGeom>
            <a:noFill/>
          </p:spPr>
          <p:txBody>
            <a:bodyPr wrap="none" rtlCol="0">
              <a:spAutoFit/>
            </a:bodyPr>
            <a:lstStyle/>
            <a:p>
              <a:r>
                <a:rPr kumimoji="1" lang="en-US" altLang="ja-JP" sz="1600" dirty="0" err="1"/>
                <a:t>f</a:t>
              </a:r>
              <a:r>
                <a:rPr kumimoji="1" lang="en-US" altLang="ja-JP" sz="1600" baseline="-25000" dirty="0" err="1">
                  <a:latin typeface="Symbol" pitchFamily="2" charset="2"/>
                </a:rPr>
                <a:t>L</a:t>
              </a:r>
              <a:endParaRPr kumimoji="1" lang="ja-JP" altLang="en-US" sz="1600" baseline="-25000" dirty="0">
                <a:latin typeface="Symbol" pitchFamily="2" charset="2"/>
              </a:endParaRPr>
            </a:p>
          </p:txBody>
        </p:sp>
        <p:sp>
          <p:nvSpPr>
            <p:cNvPr id="33" name="テキスト ボックス 32">
              <a:extLst>
                <a:ext uri="{FF2B5EF4-FFF2-40B4-BE49-F238E27FC236}">
                  <a16:creationId xmlns:a16="http://schemas.microsoft.com/office/drawing/2014/main" id="{4FB33DE1-17CE-5A42-B97F-6F38E0015DBA}"/>
                </a:ext>
              </a:extLst>
            </p:cNvPr>
            <p:cNvSpPr txBox="1"/>
            <p:nvPr/>
          </p:nvSpPr>
          <p:spPr>
            <a:xfrm>
              <a:off x="5380607" y="3840809"/>
              <a:ext cx="449941" cy="385835"/>
            </a:xfrm>
            <a:prstGeom prst="rect">
              <a:avLst/>
            </a:prstGeom>
            <a:noFill/>
          </p:spPr>
          <p:txBody>
            <a:bodyPr wrap="none" rtlCol="0">
              <a:spAutoFit/>
            </a:bodyPr>
            <a:lstStyle/>
            <a:p>
              <a:r>
                <a:rPr kumimoji="1" lang="en-US" altLang="ja-JP" sz="1400" dirty="0" err="1"/>
                <a:t>g</a:t>
              </a:r>
              <a:r>
                <a:rPr kumimoji="1" lang="en-US" altLang="ja-JP" sz="1400" baseline="-25000" dirty="0" err="1">
                  <a:latin typeface="Symbol" pitchFamily="2" charset="2"/>
                </a:rPr>
                <a:t>L</a:t>
              </a:r>
              <a:endParaRPr kumimoji="1" lang="ja-JP" altLang="en-US" sz="1400" baseline="-25000" dirty="0">
                <a:latin typeface="Symbol" pitchFamily="2" charset="2"/>
              </a:endParaRPr>
            </a:p>
          </p:txBody>
        </p:sp>
      </p:grpSp>
      <p:sp>
        <p:nvSpPr>
          <p:cNvPr id="35" name="テキスト ボックス 34"/>
          <p:cNvSpPr txBox="1"/>
          <p:nvPr/>
        </p:nvSpPr>
        <p:spPr>
          <a:xfrm>
            <a:off x="6181169" y="2782669"/>
            <a:ext cx="2354491" cy="646331"/>
          </a:xfrm>
          <a:prstGeom prst="rect">
            <a:avLst/>
          </a:prstGeom>
          <a:noFill/>
        </p:spPr>
        <p:txBody>
          <a:bodyPr wrap="none" rtlCol="0">
            <a:spAutoFit/>
          </a:bodyPr>
          <a:lstStyle/>
          <a:p>
            <a:r>
              <a:rPr lang="en-US" altLang="ja-JP" dirty="0"/>
              <a:t>Isotope dependence of</a:t>
            </a:r>
          </a:p>
          <a:p>
            <a:r>
              <a:rPr lang="en-US" altLang="ja-JP" dirty="0"/>
              <a:t> ΛNN three-body force</a:t>
            </a:r>
            <a:endParaRPr kumimoji="1" lang="ja-JP" altLang="en-US" dirty="0"/>
          </a:p>
        </p:txBody>
      </p:sp>
      <p:pic>
        <p:nvPicPr>
          <p:cNvPr id="36" name="Picture 2" descr="12C"/>
          <p:cNvPicPr>
            <a:picLocks noChangeAspect="1" noChangeArrowheads="1"/>
          </p:cNvPicPr>
          <p:nvPr/>
        </p:nvPicPr>
        <p:blipFill>
          <a:blip r:embed="rId3" cstate="print"/>
          <a:srcRect/>
          <a:stretch>
            <a:fillRect/>
          </a:stretch>
        </p:blipFill>
        <p:spPr bwMode="auto">
          <a:xfrm>
            <a:off x="7020272" y="0"/>
            <a:ext cx="1403648" cy="1335569"/>
          </a:xfrm>
          <a:prstGeom prst="rect">
            <a:avLst/>
          </a:prstGeom>
          <a:noFill/>
          <a:ln w="9525">
            <a:noFill/>
            <a:miter lim="800000"/>
            <a:headEnd/>
            <a:tailEnd/>
          </a:ln>
        </p:spPr>
      </p:pic>
      <p:sp>
        <p:nvSpPr>
          <p:cNvPr id="37" name="テキスト ボックス 36"/>
          <p:cNvSpPr txBox="1"/>
          <p:nvPr/>
        </p:nvSpPr>
        <p:spPr>
          <a:xfrm>
            <a:off x="107504" y="980728"/>
            <a:ext cx="5970737" cy="923330"/>
          </a:xfrm>
          <a:prstGeom prst="rect">
            <a:avLst/>
          </a:prstGeom>
          <a:noFill/>
        </p:spPr>
        <p:txBody>
          <a:bodyPr wrap="none" rtlCol="0">
            <a:spAutoFit/>
          </a:bodyPr>
          <a:lstStyle/>
          <a:p>
            <a:r>
              <a:rPr lang="en-US" altLang="ja-JP" dirty="0"/>
              <a:t>Density of heavier nuclei is high and then, Λ particle is acting</a:t>
            </a:r>
          </a:p>
          <a:p>
            <a:r>
              <a:rPr lang="en-US" altLang="ja-JP" dirty="0"/>
              <a:t> in such high dense matter.=&gt; We could obtain information on</a:t>
            </a:r>
          </a:p>
          <a:p>
            <a:r>
              <a:rPr lang="en-US" altLang="ja-JP" dirty="0"/>
              <a:t>the short-range part of ΛNN interaction.</a:t>
            </a:r>
            <a:endParaRPr kumimoji="1" lang="ja-JP" altLang="en-US" dirty="0"/>
          </a:p>
        </p:txBody>
      </p:sp>
      <p:sp>
        <p:nvSpPr>
          <p:cNvPr id="38" name="円/楕円 37"/>
          <p:cNvSpPr/>
          <p:nvPr/>
        </p:nvSpPr>
        <p:spPr>
          <a:xfrm>
            <a:off x="7596336" y="504056"/>
            <a:ext cx="360040" cy="36004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Λ</a:t>
            </a:r>
            <a:endParaRPr kumimoji="1" lang="ja-JP" altLang="en-US" dirty="0">
              <a:solidFill>
                <a:schemeClr val="tx1"/>
              </a:solidFill>
            </a:endParaRPr>
          </a:p>
        </p:txBody>
      </p:sp>
      <p:sp>
        <p:nvSpPr>
          <p:cNvPr id="39" name="テキスト ボックス 38"/>
          <p:cNvSpPr txBox="1"/>
          <p:nvPr/>
        </p:nvSpPr>
        <p:spPr>
          <a:xfrm>
            <a:off x="6789188" y="1268760"/>
            <a:ext cx="2333972" cy="646331"/>
          </a:xfrm>
          <a:prstGeom prst="rect">
            <a:avLst/>
          </a:prstGeom>
          <a:noFill/>
        </p:spPr>
        <p:txBody>
          <a:bodyPr wrap="none" rtlCol="0">
            <a:spAutoFit/>
          </a:bodyPr>
          <a:lstStyle/>
          <a:p>
            <a:r>
              <a:rPr kumimoji="1" lang="en-US" altLang="ja-JP" dirty="0"/>
              <a:t>In heavier nuclei, </a:t>
            </a:r>
          </a:p>
          <a:p>
            <a:r>
              <a:rPr lang="en-US" altLang="ja-JP" dirty="0"/>
              <a:t>d</a:t>
            </a:r>
            <a:r>
              <a:rPr kumimoji="1" lang="en-US" altLang="ja-JP" dirty="0"/>
              <a:t>ensity becomes high. </a:t>
            </a:r>
            <a:endParaRPr kumimoji="1" lang="ja-JP" altLang="en-US" dirty="0"/>
          </a:p>
        </p:txBody>
      </p:sp>
    </p:spTree>
    <p:extLst>
      <p:ext uri="{BB962C8B-B14F-4D97-AF65-F5344CB8AC3E}">
        <p14:creationId xmlns:p14="http://schemas.microsoft.com/office/powerpoint/2010/main" val="1466317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68538" y="1052513"/>
            <a:ext cx="8820150" cy="990600"/>
          </a:xfrm>
          <a:prstGeom prst="rect">
            <a:avLst/>
          </a:prstGeom>
          <a:noFill/>
          <a:ln w="9525">
            <a:noFill/>
            <a:miter lim="800000"/>
            <a:headEnd/>
            <a:tailEnd/>
          </a:ln>
          <a:effectLst/>
        </p:spPr>
        <p:txBody>
          <a:bodyPr>
            <a:spAutoFit/>
          </a:bodyPr>
          <a:lstStyle/>
          <a:p>
            <a:r>
              <a:rPr lang="en-US" altLang="ja-JP" sz="3200" b="1"/>
              <a:t> </a:t>
            </a:r>
            <a:r>
              <a:rPr lang="ja-JP" altLang="en-US" sz="2000" b="1"/>
              <a:t>・</a:t>
            </a:r>
            <a:r>
              <a:rPr lang="en-US" altLang="ja-JP" sz="1800"/>
              <a:t>A variational method using Gaussian basis functions</a:t>
            </a:r>
          </a:p>
          <a:p>
            <a:endParaRPr lang="en-US" altLang="ja-JP" sz="200"/>
          </a:p>
          <a:p>
            <a:r>
              <a:rPr lang="en-US" altLang="ja-JP" sz="1800" b="1"/>
              <a:t> </a:t>
            </a:r>
            <a:r>
              <a:rPr lang="ja-JP" altLang="en-US" sz="1800" b="1"/>
              <a:t>・</a:t>
            </a:r>
            <a:r>
              <a:rPr lang="en-US" altLang="ja-JP" sz="1800"/>
              <a:t>Take all the sets of Jacobi coordinates</a:t>
            </a:r>
            <a:r>
              <a:rPr lang="en-US" altLang="ja-JP"/>
              <a:t> </a:t>
            </a:r>
          </a:p>
          <a:p>
            <a:endParaRPr lang="en-US" altLang="ja-JP" sz="100"/>
          </a:p>
        </p:txBody>
      </p:sp>
      <p:sp>
        <p:nvSpPr>
          <p:cNvPr id="20483" name="Text Box 3"/>
          <p:cNvSpPr txBox="1">
            <a:spLocks noChangeArrowheads="1"/>
          </p:cNvSpPr>
          <p:nvPr/>
        </p:nvSpPr>
        <p:spPr bwMode="auto">
          <a:xfrm>
            <a:off x="0" y="4365625"/>
            <a:ext cx="8748713" cy="519113"/>
          </a:xfrm>
          <a:prstGeom prst="rect">
            <a:avLst/>
          </a:prstGeom>
          <a:noFill/>
          <a:ln w="9525">
            <a:noFill/>
            <a:miter lim="800000"/>
            <a:headEnd/>
            <a:tailEnd/>
          </a:ln>
          <a:effectLst/>
        </p:spPr>
        <p:txBody>
          <a:bodyPr>
            <a:spAutoFit/>
          </a:bodyPr>
          <a:lstStyle/>
          <a:p>
            <a:r>
              <a:rPr lang="en-US" altLang="ja-JP" sz="2800" b="1">
                <a:solidFill>
                  <a:srgbClr val="CC0000"/>
                </a:solidFill>
              </a:rPr>
              <a:t> </a:t>
            </a:r>
            <a:r>
              <a:rPr lang="en-US" altLang="ja-JP">
                <a:solidFill>
                  <a:srgbClr val="CC0000"/>
                </a:solidFill>
              </a:rPr>
              <a:t> High-precision calculations </a:t>
            </a:r>
            <a:r>
              <a:rPr lang="en-US" altLang="ja-JP"/>
              <a:t>of various 3- and 4-body systems:</a:t>
            </a:r>
          </a:p>
        </p:txBody>
      </p:sp>
      <p:sp>
        <p:nvSpPr>
          <p:cNvPr id="20484" name="Rectangle 4"/>
          <p:cNvSpPr>
            <a:spLocks noChangeArrowheads="1"/>
          </p:cNvSpPr>
          <p:nvPr/>
        </p:nvSpPr>
        <p:spPr bwMode="auto">
          <a:xfrm>
            <a:off x="684213" y="692150"/>
            <a:ext cx="6911975" cy="576263"/>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85" name="Text Box 5"/>
          <p:cNvSpPr txBox="1">
            <a:spLocks noChangeArrowheads="1"/>
          </p:cNvSpPr>
          <p:nvPr/>
        </p:nvSpPr>
        <p:spPr bwMode="auto">
          <a:xfrm>
            <a:off x="179388" y="188913"/>
            <a:ext cx="3894137" cy="396875"/>
          </a:xfrm>
          <a:prstGeom prst="rect">
            <a:avLst/>
          </a:prstGeom>
          <a:noFill/>
          <a:ln w="9525">
            <a:noFill/>
            <a:miter lim="800000"/>
            <a:headEnd/>
            <a:tailEnd/>
          </a:ln>
          <a:effectLst/>
        </p:spPr>
        <p:txBody>
          <a:bodyPr wrap="none">
            <a:spAutoFit/>
          </a:bodyPr>
          <a:lstStyle/>
          <a:p>
            <a:r>
              <a:rPr lang="en-US" altLang="ja-JP" sz="2000"/>
              <a:t>Our few-body caluclation method</a:t>
            </a:r>
          </a:p>
        </p:txBody>
      </p:sp>
      <p:sp>
        <p:nvSpPr>
          <p:cNvPr id="20486" name="Rectangle 6"/>
          <p:cNvSpPr>
            <a:spLocks noChangeArrowheads="1"/>
          </p:cNvSpPr>
          <p:nvPr/>
        </p:nvSpPr>
        <p:spPr bwMode="auto">
          <a:xfrm>
            <a:off x="0" y="765175"/>
            <a:ext cx="8280400" cy="457200"/>
          </a:xfrm>
          <a:prstGeom prst="rect">
            <a:avLst/>
          </a:prstGeom>
          <a:noFill/>
          <a:ln w="28575" algn="ctr">
            <a:noFill/>
            <a:miter lim="800000"/>
            <a:headEnd/>
            <a:tailEnd/>
          </a:ln>
          <a:effectLst/>
        </p:spPr>
        <p:txBody>
          <a:bodyPr>
            <a:spAutoFit/>
          </a:bodyPr>
          <a:lstStyle/>
          <a:p>
            <a:pPr marL="342900" indent="-342900" algn="ctr">
              <a:spcBef>
                <a:spcPct val="30000"/>
              </a:spcBef>
            </a:pPr>
            <a:r>
              <a:rPr lang="en-US" altLang="ja-JP"/>
              <a:t>Gaussian Expansion Method (GEM)</a:t>
            </a:r>
            <a:r>
              <a:rPr lang="en-US" altLang="ja-JP" sz="2000"/>
              <a:t> ,  </a:t>
            </a:r>
            <a:r>
              <a:rPr lang="en-US" altLang="ja-JP"/>
              <a:t>since 1987</a:t>
            </a:r>
          </a:p>
        </p:txBody>
      </p:sp>
      <p:sp>
        <p:nvSpPr>
          <p:cNvPr id="20487" name="Rectangle 7"/>
          <p:cNvSpPr>
            <a:spLocks noChangeArrowheads="1"/>
          </p:cNvSpPr>
          <p:nvPr/>
        </p:nvSpPr>
        <p:spPr bwMode="auto">
          <a:xfrm>
            <a:off x="250825" y="1989138"/>
            <a:ext cx="4968875" cy="2016125"/>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88" name="Text Box 8"/>
          <p:cNvSpPr txBox="1">
            <a:spLocks noChangeArrowheads="1"/>
          </p:cNvSpPr>
          <p:nvPr/>
        </p:nvSpPr>
        <p:spPr bwMode="auto">
          <a:xfrm>
            <a:off x="682625" y="2781300"/>
            <a:ext cx="4538663" cy="1190625"/>
          </a:xfrm>
          <a:prstGeom prst="rect">
            <a:avLst/>
          </a:prstGeom>
          <a:noFill/>
          <a:ln w="9525">
            <a:noFill/>
            <a:miter lim="800000"/>
            <a:headEnd/>
            <a:tailEnd/>
          </a:ln>
          <a:effectLst/>
        </p:spPr>
        <p:txBody>
          <a:bodyPr>
            <a:spAutoFit/>
          </a:bodyPr>
          <a:lstStyle/>
          <a:p>
            <a:r>
              <a:rPr lang="en-US" altLang="ja-JP" sz="1800">
                <a:solidFill>
                  <a:schemeClr val="hlink"/>
                </a:solidFill>
              </a:rPr>
              <a:t>Review article : </a:t>
            </a:r>
          </a:p>
          <a:p>
            <a:r>
              <a:rPr lang="en-US" altLang="ja-JP" sz="1800">
                <a:solidFill>
                  <a:schemeClr val="hlink"/>
                </a:solidFill>
              </a:rPr>
              <a:t>E. Hiyama, M. Kamimura and Y. Kino,</a:t>
            </a:r>
          </a:p>
          <a:p>
            <a:r>
              <a:rPr lang="en-US" altLang="ja-JP" sz="1800">
                <a:solidFill>
                  <a:schemeClr val="hlink"/>
                </a:solidFill>
              </a:rPr>
              <a:t>Prog. Part. Nucl. Phys. 51 (2003), 223.</a:t>
            </a:r>
          </a:p>
          <a:p>
            <a:endParaRPr lang="en-US" altLang="ja-JP" sz="1800">
              <a:solidFill>
                <a:schemeClr val="hlink"/>
              </a:solidFill>
            </a:endParaRPr>
          </a:p>
        </p:txBody>
      </p:sp>
      <p:sp>
        <p:nvSpPr>
          <p:cNvPr id="20489" name="Rectangle 9"/>
          <p:cNvSpPr>
            <a:spLocks noChangeArrowheads="1"/>
          </p:cNvSpPr>
          <p:nvPr/>
        </p:nvSpPr>
        <p:spPr bwMode="auto">
          <a:xfrm>
            <a:off x="-612775" y="2060575"/>
            <a:ext cx="6480175" cy="701675"/>
          </a:xfrm>
          <a:prstGeom prst="rect">
            <a:avLst/>
          </a:prstGeom>
          <a:noFill/>
          <a:ln w="28575" algn="ctr">
            <a:noFill/>
            <a:miter lim="800000"/>
            <a:headEnd/>
            <a:tailEnd/>
          </a:ln>
          <a:effectLst/>
        </p:spPr>
        <p:txBody>
          <a:bodyPr>
            <a:spAutoFit/>
          </a:bodyPr>
          <a:lstStyle/>
          <a:p>
            <a:pPr marL="342900" indent="-342900" algn="ctr"/>
            <a:r>
              <a:rPr lang="en-US" altLang="ja-JP" sz="2000"/>
              <a:t>   </a:t>
            </a:r>
            <a:r>
              <a:rPr lang="en-US" altLang="ja-JP" sz="2000">
                <a:solidFill>
                  <a:schemeClr val="hlink"/>
                </a:solidFill>
              </a:rPr>
              <a:t>Developed by Kyushu Univ. Group,   </a:t>
            </a:r>
          </a:p>
          <a:p>
            <a:pPr marL="342900" indent="-342900" algn="ctr"/>
            <a:r>
              <a:rPr lang="en-US" altLang="ja-JP" sz="2000">
                <a:solidFill>
                  <a:schemeClr val="hlink"/>
                </a:solidFill>
              </a:rPr>
              <a:t>Kamimura and his collaborators.</a:t>
            </a:r>
          </a:p>
        </p:txBody>
      </p:sp>
      <p:sp>
        <p:nvSpPr>
          <p:cNvPr id="20490" name="Rectangle 10"/>
          <p:cNvSpPr>
            <a:spLocks noChangeArrowheads="1"/>
          </p:cNvSpPr>
          <p:nvPr/>
        </p:nvSpPr>
        <p:spPr bwMode="auto">
          <a:xfrm>
            <a:off x="6924675" y="836613"/>
            <a:ext cx="311150" cy="366712"/>
          </a:xfrm>
          <a:prstGeom prst="rect">
            <a:avLst/>
          </a:prstGeom>
          <a:noFill/>
          <a:ln w="28575" algn="ctr">
            <a:noFill/>
            <a:miter lim="800000"/>
            <a:headEnd/>
            <a:tailEnd/>
          </a:ln>
          <a:effectLst/>
        </p:spPr>
        <p:txBody>
          <a:bodyPr wrap="none">
            <a:spAutoFit/>
          </a:bodyPr>
          <a:lstStyle/>
          <a:p>
            <a:pPr marL="342900" indent="-342900" algn="ctr"/>
            <a:r>
              <a:rPr lang="en-US" altLang="ja-JP" sz="1800"/>
              <a:t>, </a:t>
            </a:r>
          </a:p>
        </p:txBody>
      </p:sp>
      <p:sp>
        <p:nvSpPr>
          <p:cNvPr id="20491" name="Rectangle 11"/>
          <p:cNvSpPr>
            <a:spLocks noChangeArrowheads="1"/>
          </p:cNvSpPr>
          <p:nvPr/>
        </p:nvSpPr>
        <p:spPr bwMode="auto">
          <a:xfrm>
            <a:off x="684213" y="4941888"/>
            <a:ext cx="7416800" cy="1223962"/>
          </a:xfrm>
          <a:prstGeom prst="rect">
            <a:avLst/>
          </a:prstGeom>
          <a:solidFill>
            <a:srgbClr val="FFFF99"/>
          </a:solidFill>
          <a:ln w="28575" algn="ctr">
            <a:solidFill>
              <a:schemeClr val="accent1"/>
            </a:solidFill>
            <a:miter lim="800000"/>
            <a:headEnd/>
            <a:tailEnd/>
          </a:ln>
          <a:effectLst/>
        </p:spPr>
        <p:txBody>
          <a:bodyPr wrap="none" anchor="ctr"/>
          <a:lstStyle/>
          <a:p>
            <a:endParaRPr lang="ja-JP" altLang="en-US"/>
          </a:p>
        </p:txBody>
      </p:sp>
      <p:sp>
        <p:nvSpPr>
          <p:cNvPr id="20492" name="Rectangle 12"/>
          <p:cNvSpPr>
            <a:spLocks noChangeArrowheads="1"/>
          </p:cNvSpPr>
          <p:nvPr/>
        </p:nvSpPr>
        <p:spPr bwMode="auto">
          <a:xfrm>
            <a:off x="5508625" y="4941888"/>
            <a:ext cx="2324100" cy="1190625"/>
          </a:xfrm>
          <a:prstGeom prst="rect">
            <a:avLst/>
          </a:prstGeom>
          <a:noFill/>
          <a:ln w="28575" algn="ctr">
            <a:noFill/>
            <a:miter lim="800000"/>
            <a:headEnd/>
            <a:tailEnd/>
          </a:ln>
          <a:effectLst/>
        </p:spPr>
        <p:txBody>
          <a:bodyPr wrap="none">
            <a:spAutoFit/>
          </a:bodyPr>
          <a:lstStyle/>
          <a:p>
            <a:pPr marL="342900" indent="-342900" algn="ctr">
              <a:spcBef>
                <a:spcPct val="30000"/>
              </a:spcBef>
            </a:pPr>
            <a:r>
              <a:rPr lang="en-US" altLang="ja-JP" sz="2000"/>
              <a:t>Light hypernuclei, </a:t>
            </a:r>
          </a:p>
          <a:p>
            <a:pPr marL="342900" indent="-342900" algn="ctr">
              <a:spcBef>
                <a:spcPct val="30000"/>
              </a:spcBef>
            </a:pPr>
            <a:r>
              <a:rPr lang="en-US" altLang="ja-JP" sz="2000"/>
              <a:t> 3-quark systems,</a:t>
            </a:r>
            <a:r>
              <a:rPr lang="en-US" altLang="ja-JP" sz="2000">
                <a:solidFill>
                  <a:srgbClr val="CC0000"/>
                </a:solidFill>
              </a:rPr>
              <a:t>  </a:t>
            </a:r>
          </a:p>
          <a:p>
            <a:pPr marL="342900" indent="-342900" algn="ctr">
              <a:spcBef>
                <a:spcPct val="30000"/>
              </a:spcBef>
            </a:pPr>
            <a:endParaRPr lang="en-US" altLang="ja-JP" sz="2000">
              <a:solidFill>
                <a:srgbClr val="CC0000"/>
              </a:solidFill>
            </a:endParaRPr>
          </a:p>
        </p:txBody>
      </p:sp>
      <p:sp>
        <p:nvSpPr>
          <p:cNvPr id="20493" name="Rectangle 13"/>
          <p:cNvSpPr>
            <a:spLocks noChangeArrowheads="1"/>
          </p:cNvSpPr>
          <p:nvPr/>
        </p:nvSpPr>
        <p:spPr bwMode="auto">
          <a:xfrm>
            <a:off x="0" y="4941888"/>
            <a:ext cx="5348288" cy="1190625"/>
          </a:xfrm>
          <a:prstGeom prst="rect">
            <a:avLst/>
          </a:prstGeom>
          <a:noFill/>
          <a:ln w="28575" algn="ctr">
            <a:noFill/>
            <a:miter lim="800000"/>
            <a:headEnd/>
            <a:tailEnd/>
          </a:ln>
          <a:effectLst/>
        </p:spPr>
        <p:txBody>
          <a:bodyPr wrap="none">
            <a:spAutoFit/>
          </a:bodyPr>
          <a:lstStyle/>
          <a:p>
            <a:pPr marL="342900" indent="-342900" algn="ctr">
              <a:spcBef>
                <a:spcPct val="30000"/>
              </a:spcBef>
            </a:pPr>
            <a:r>
              <a:rPr lang="en-US" altLang="ja-JP" sz="2000">
                <a:solidFill>
                  <a:srgbClr val="CC0000"/>
                </a:solidFill>
              </a:rPr>
              <a:t>   </a:t>
            </a:r>
            <a:r>
              <a:rPr lang="en-US" altLang="ja-JP" sz="2000"/>
              <a:t>Exotic atoms / molecules ,  </a:t>
            </a:r>
          </a:p>
          <a:p>
            <a:pPr marL="342900" indent="-342900" algn="ctr">
              <a:spcBef>
                <a:spcPct val="30000"/>
              </a:spcBef>
            </a:pPr>
            <a:r>
              <a:rPr lang="en-US" altLang="ja-JP" sz="2000"/>
              <a:t>3- and 4-nucleon systems,</a:t>
            </a:r>
          </a:p>
          <a:p>
            <a:pPr marL="342900" indent="-342900" algn="ctr">
              <a:spcBef>
                <a:spcPct val="30000"/>
              </a:spcBef>
            </a:pPr>
            <a:r>
              <a:rPr lang="en-US" altLang="ja-JP" sz="2000"/>
              <a:t>                multi-cluster structure of light nuclei,</a:t>
            </a:r>
          </a:p>
        </p:txBody>
      </p:sp>
    </p:spTree>
    <p:extLst>
      <p:ext uri="{BB962C8B-B14F-4D97-AF65-F5344CB8AC3E}">
        <p14:creationId xmlns:p14="http://schemas.microsoft.com/office/powerpoint/2010/main" val="37183549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val 2">
            <a:extLst>
              <a:ext uri="{FF2B5EF4-FFF2-40B4-BE49-F238E27FC236}">
                <a16:creationId xmlns:a16="http://schemas.microsoft.com/office/drawing/2014/main" id="{916DC251-64EF-6660-D751-755E586B8F08}"/>
              </a:ext>
            </a:extLst>
          </p:cNvPr>
          <p:cNvSpPr>
            <a:spLocks noChangeArrowheads="1"/>
          </p:cNvSpPr>
          <p:nvPr/>
        </p:nvSpPr>
        <p:spPr bwMode="auto">
          <a:xfrm>
            <a:off x="6659563" y="1700213"/>
            <a:ext cx="2159000" cy="2159000"/>
          </a:xfrm>
          <a:prstGeom prst="ellipse">
            <a:avLst/>
          </a:prstGeom>
          <a:solidFill>
            <a:srgbClr val="FFFF99"/>
          </a:solidFill>
          <a:ln w="28575">
            <a:solidFill>
              <a:schemeClr val="folHlink"/>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400"/>
          </a:p>
        </p:txBody>
      </p:sp>
      <p:sp>
        <p:nvSpPr>
          <p:cNvPr id="82947" name="Text Box 3">
            <a:extLst>
              <a:ext uri="{FF2B5EF4-FFF2-40B4-BE49-F238E27FC236}">
                <a16:creationId xmlns:a16="http://schemas.microsoft.com/office/drawing/2014/main" id="{57E4EEDC-20D6-898A-39D8-ACC38027E0BD}"/>
              </a:ext>
            </a:extLst>
          </p:cNvPr>
          <p:cNvSpPr txBox="1">
            <a:spLocks noChangeArrowheads="1"/>
          </p:cNvSpPr>
          <p:nvPr/>
        </p:nvSpPr>
        <p:spPr bwMode="auto">
          <a:xfrm>
            <a:off x="7308850" y="1146175"/>
            <a:ext cx="77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b="1" baseline="30000"/>
              <a:t>4</a:t>
            </a:r>
            <a:r>
              <a:rPr lang="en-US" altLang="ja-JP" sz="2800"/>
              <a:t>He</a:t>
            </a:r>
          </a:p>
        </p:txBody>
      </p:sp>
      <p:sp>
        <p:nvSpPr>
          <p:cNvPr id="82948" name="Text Box 4">
            <a:extLst>
              <a:ext uri="{FF2B5EF4-FFF2-40B4-BE49-F238E27FC236}">
                <a16:creationId xmlns:a16="http://schemas.microsoft.com/office/drawing/2014/main" id="{BF09EB82-9C45-C86A-E4DD-59230B7D573F}"/>
              </a:ext>
            </a:extLst>
          </p:cNvPr>
          <p:cNvSpPr txBox="1">
            <a:spLocks noChangeArrowheads="1"/>
          </p:cNvSpPr>
          <p:nvPr/>
        </p:nvSpPr>
        <p:spPr bwMode="auto">
          <a:xfrm>
            <a:off x="7019925" y="4076700"/>
            <a:ext cx="177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99"/>
                </a:solidFill>
              </a:rPr>
              <a:t>4-nucleon </a:t>
            </a:r>
          </a:p>
          <a:p>
            <a:pPr eaLnBrk="1" hangingPunct="1"/>
            <a:r>
              <a:rPr lang="en-US" altLang="ja-JP" sz="2400">
                <a:solidFill>
                  <a:srgbClr val="000099"/>
                </a:solidFill>
              </a:rPr>
              <a:t>bound state</a:t>
            </a:r>
          </a:p>
          <a:p>
            <a:pPr eaLnBrk="1" hangingPunct="1"/>
            <a:r>
              <a:rPr lang="en-US" altLang="ja-JP" sz="2400"/>
              <a:t>NN</a:t>
            </a:r>
            <a:r>
              <a:rPr lang="en-US" altLang="ja-JP" sz="2400" b="1"/>
              <a:t>: </a:t>
            </a:r>
            <a:r>
              <a:rPr lang="en-US" altLang="ja-JP" sz="2400"/>
              <a:t>AV8’</a:t>
            </a:r>
          </a:p>
        </p:txBody>
      </p:sp>
      <p:sp>
        <p:nvSpPr>
          <p:cNvPr id="82949" name="Oval 5">
            <a:extLst>
              <a:ext uri="{FF2B5EF4-FFF2-40B4-BE49-F238E27FC236}">
                <a16:creationId xmlns:a16="http://schemas.microsoft.com/office/drawing/2014/main" id="{8B3F3426-F8B2-6B62-6413-8F8834745526}"/>
              </a:ext>
            </a:extLst>
          </p:cNvPr>
          <p:cNvSpPr>
            <a:spLocks noChangeArrowheads="1"/>
          </p:cNvSpPr>
          <p:nvPr/>
        </p:nvSpPr>
        <p:spPr bwMode="auto">
          <a:xfrm>
            <a:off x="7164388" y="2924175"/>
            <a:ext cx="539750" cy="539750"/>
          </a:xfrm>
          <a:prstGeom prst="ellipse">
            <a:avLst/>
          </a:prstGeom>
          <a:solidFill>
            <a:srgbClr val="FF00FF"/>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t>p</a:t>
            </a:r>
          </a:p>
        </p:txBody>
      </p:sp>
      <p:sp>
        <p:nvSpPr>
          <p:cNvPr id="82950" name="Oval 6">
            <a:extLst>
              <a:ext uri="{FF2B5EF4-FFF2-40B4-BE49-F238E27FC236}">
                <a16:creationId xmlns:a16="http://schemas.microsoft.com/office/drawing/2014/main" id="{B030AE58-0A4B-F88D-45E2-531AE0D850B0}"/>
              </a:ext>
            </a:extLst>
          </p:cNvPr>
          <p:cNvSpPr>
            <a:spLocks noChangeArrowheads="1"/>
          </p:cNvSpPr>
          <p:nvPr/>
        </p:nvSpPr>
        <p:spPr bwMode="auto">
          <a:xfrm>
            <a:off x="7956550" y="2924175"/>
            <a:ext cx="539750" cy="539750"/>
          </a:xfrm>
          <a:prstGeom prst="ellipse">
            <a:avLst/>
          </a:prstGeom>
          <a:solidFill>
            <a:srgbClr val="FF00FF"/>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t>p</a:t>
            </a:r>
          </a:p>
        </p:txBody>
      </p:sp>
      <p:sp>
        <p:nvSpPr>
          <p:cNvPr id="82951" name="Oval 7">
            <a:extLst>
              <a:ext uri="{FF2B5EF4-FFF2-40B4-BE49-F238E27FC236}">
                <a16:creationId xmlns:a16="http://schemas.microsoft.com/office/drawing/2014/main" id="{C7DE78EC-C5B6-24FA-3E0E-C9513B38C60A}"/>
              </a:ext>
            </a:extLst>
          </p:cNvPr>
          <p:cNvSpPr>
            <a:spLocks noChangeArrowheads="1"/>
          </p:cNvSpPr>
          <p:nvPr/>
        </p:nvSpPr>
        <p:spPr bwMode="auto">
          <a:xfrm>
            <a:off x="7092950" y="2133600"/>
            <a:ext cx="539750" cy="539750"/>
          </a:xfrm>
          <a:prstGeom prst="ellipse">
            <a:avLst/>
          </a:prstGeom>
          <a:solidFill>
            <a:schemeClr val="accent2"/>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bg1"/>
                </a:solidFill>
              </a:rPr>
              <a:t>n</a:t>
            </a:r>
          </a:p>
        </p:txBody>
      </p:sp>
      <p:sp>
        <p:nvSpPr>
          <p:cNvPr id="82952" name="Oval 8">
            <a:extLst>
              <a:ext uri="{FF2B5EF4-FFF2-40B4-BE49-F238E27FC236}">
                <a16:creationId xmlns:a16="http://schemas.microsoft.com/office/drawing/2014/main" id="{B84B3FCF-0CB3-2D41-5225-DB1E74387D3D}"/>
              </a:ext>
            </a:extLst>
          </p:cNvPr>
          <p:cNvSpPr>
            <a:spLocks noChangeArrowheads="1"/>
          </p:cNvSpPr>
          <p:nvPr/>
        </p:nvSpPr>
        <p:spPr bwMode="auto">
          <a:xfrm>
            <a:off x="7885113" y="2133600"/>
            <a:ext cx="539750" cy="539750"/>
          </a:xfrm>
          <a:prstGeom prst="ellipse">
            <a:avLst/>
          </a:prstGeom>
          <a:solidFill>
            <a:schemeClr val="accent2"/>
          </a:solidFill>
          <a:ln w="9525">
            <a:solidFill>
              <a:schemeClr val="tx1"/>
            </a:solidFill>
            <a:round/>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800" b="1">
                <a:solidFill>
                  <a:schemeClr val="bg1"/>
                </a:solidFill>
              </a:rPr>
              <a:t>n</a:t>
            </a:r>
          </a:p>
        </p:txBody>
      </p:sp>
      <p:sp>
        <p:nvSpPr>
          <p:cNvPr id="82953" name="Rectangle 9">
            <a:extLst>
              <a:ext uri="{FF2B5EF4-FFF2-40B4-BE49-F238E27FC236}">
                <a16:creationId xmlns:a16="http://schemas.microsoft.com/office/drawing/2014/main" id="{3B68A3FD-6ABD-13D8-0D99-663C138D7B07}"/>
              </a:ext>
            </a:extLst>
          </p:cNvPr>
          <p:cNvSpPr>
            <a:spLocks noChangeArrowheads="1"/>
          </p:cNvSpPr>
          <p:nvPr/>
        </p:nvSpPr>
        <p:spPr bwMode="auto">
          <a:xfrm>
            <a:off x="250825" y="549275"/>
            <a:ext cx="8569325" cy="576263"/>
          </a:xfrm>
          <a:prstGeom prst="rect">
            <a:avLst/>
          </a:prstGeom>
          <a:solidFill>
            <a:srgbClr val="FFFF99"/>
          </a:solidFill>
          <a:ln w="28575" algn="ctr">
            <a:solidFill>
              <a:schemeClr val="accent1"/>
            </a:solidFill>
            <a:miter lim="800000"/>
            <a:headEnd/>
            <a:tailEnd/>
          </a:ln>
        </p:spPr>
        <p:txBody>
          <a:bodyPr wrap="none" anchor="ct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Benchmark-test calculation to solve the 4-nucleon bound state</a:t>
            </a:r>
            <a:endParaRPr lang="en-US" altLang="ja-JP" sz="1800"/>
          </a:p>
        </p:txBody>
      </p:sp>
      <p:sp>
        <p:nvSpPr>
          <p:cNvPr id="82954" name="Rectangle 10">
            <a:extLst>
              <a:ext uri="{FF2B5EF4-FFF2-40B4-BE49-F238E27FC236}">
                <a16:creationId xmlns:a16="http://schemas.microsoft.com/office/drawing/2014/main" id="{C367F599-6CB0-1D09-500D-451C95984D7E}"/>
              </a:ext>
            </a:extLst>
          </p:cNvPr>
          <p:cNvSpPr>
            <a:spLocks noChangeArrowheads="1"/>
          </p:cNvSpPr>
          <p:nvPr/>
        </p:nvSpPr>
        <p:spPr bwMode="auto">
          <a:xfrm>
            <a:off x="250825" y="1773238"/>
            <a:ext cx="5688013" cy="3887787"/>
          </a:xfrm>
          <a:prstGeom prst="rect">
            <a:avLst/>
          </a:prstGeom>
          <a:solidFill>
            <a:srgbClr val="FFFF99"/>
          </a:solidFill>
          <a:ln w="28575" algn="ctr">
            <a:solidFill>
              <a:schemeClr val="accent1"/>
            </a:solidFill>
            <a:miter lim="800000"/>
            <a:headEnd/>
            <a:tailEnd/>
          </a:ln>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400"/>
          </a:p>
        </p:txBody>
      </p:sp>
      <p:sp>
        <p:nvSpPr>
          <p:cNvPr id="82955" name="Rectangle 11">
            <a:extLst>
              <a:ext uri="{FF2B5EF4-FFF2-40B4-BE49-F238E27FC236}">
                <a16:creationId xmlns:a16="http://schemas.microsoft.com/office/drawing/2014/main" id="{E580D046-3A06-5CF8-4DBF-B5E2A7B86B55}"/>
              </a:ext>
            </a:extLst>
          </p:cNvPr>
          <p:cNvSpPr>
            <a:spLocks noChangeArrowheads="1"/>
          </p:cNvSpPr>
          <p:nvPr/>
        </p:nvSpPr>
        <p:spPr bwMode="auto">
          <a:xfrm>
            <a:off x="395288" y="1844675"/>
            <a:ext cx="54721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en-US" altLang="ja-JP"/>
              <a:t>1. Faddeev-Yakubovski (Kamada et al.)</a:t>
            </a:r>
          </a:p>
          <a:p>
            <a:pPr eaLnBrk="1" hangingPunct="1">
              <a:spcBef>
                <a:spcPct val="20000"/>
              </a:spcBef>
            </a:pPr>
            <a:r>
              <a:rPr lang="en-US" altLang="ja-JP">
                <a:solidFill>
                  <a:srgbClr val="CC0000"/>
                </a:solidFill>
              </a:rPr>
              <a:t>2. Gaussian Expansion Method </a:t>
            </a:r>
          </a:p>
          <a:p>
            <a:pPr eaLnBrk="1" hangingPunct="1">
              <a:spcBef>
                <a:spcPct val="20000"/>
              </a:spcBef>
            </a:pPr>
            <a:r>
              <a:rPr lang="en-US" altLang="ja-JP">
                <a:solidFill>
                  <a:srgbClr val="CC0000"/>
                </a:solidFill>
              </a:rPr>
              <a:t>    (Hiyama and Kamimura)</a:t>
            </a:r>
          </a:p>
          <a:p>
            <a:pPr eaLnBrk="1" hangingPunct="1">
              <a:spcBef>
                <a:spcPct val="20000"/>
              </a:spcBef>
            </a:pPr>
            <a:r>
              <a:rPr lang="en-US" altLang="ja-JP"/>
              <a:t>3. Stochastic varitional  (Varga et al.)</a:t>
            </a:r>
          </a:p>
          <a:p>
            <a:pPr eaLnBrk="1" hangingPunct="1">
              <a:spcBef>
                <a:spcPct val="20000"/>
              </a:spcBef>
            </a:pPr>
            <a:r>
              <a:rPr lang="en-US" altLang="ja-JP"/>
              <a:t>4. Hyperspherical variational (Viviani et al.) </a:t>
            </a:r>
          </a:p>
          <a:p>
            <a:pPr eaLnBrk="1" hangingPunct="1">
              <a:spcBef>
                <a:spcPct val="20000"/>
              </a:spcBef>
            </a:pPr>
            <a:r>
              <a:rPr lang="en-US" altLang="ja-JP"/>
              <a:t>5. Green Function Variational Monte Carlo  </a:t>
            </a:r>
          </a:p>
          <a:p>
            <a:pPr eaLnBrk="1" hangingPunct="1">
              <a:spcBef>
                <a:spcPct val="20000"/>
              </a:spcBef>
            </a:pPr>
            <a:r>
              <a:rPr lang="en-US" altLang="ja-JP"/>
              <a:t>     (Carlson at al.)</a:t>
            </a:r>
          </a:p>
          <a:p>
            <a:pPr eaLnBrk="1" hangingPunct="1">
              <a:spcBef>
                <a:spcPct val="20000"/>
              </a:spcBef>
            </a:pPr>
            <a:r>
              <a:rPr lang="en-US" altLang="ja-JP"/>
              <a:t>6. Non-Core shell model (Navratil et al.)</a:t>
            </a:r>
          </a:p>
          <a:p>
            <a:pPr eaLnBrk="1" hangingPunct="1">
              <a:spcBef>
                <a:spcPct val="20000"/>
              </a:spcBef>
            </a:pPr>
            <a:r>
              <a:rPr lang="en-US" altLang="ja-JP"/>
              <a:t>7. Effective Interaction Hypershperical HarmonicsEIHH (Barnea et al.)</a:t>
            </a:r>
          </a:p>
        </p:txBody>
      </p:sp>
      <p:sp>
        <p:nvSpPr>
          <p:cNvPr id="82956" name="Text Box 12">
            <a:extLst>
              <a:ext uri="{FF2B5EF4-FFF2-40B4-BE49-F238E27FC236}">
                <a16:creationId xmlns:a16="http://schemas.microsoft.com/office/drawing/2014/main" id="{FD9EDD91-CF6B-9247-E2C6-198F397E2582}"/>
              </a:ext>
            </a:extLst>
          </p:cNvPr>
          <p:cNvSpPr txBox="1">
            <a:spLocks noChangeArrowheads="1"/>
          </p:cNvSpPr>
          <p:nvPr/>
        </p:nvSpPr>
        <p:spPr bwMode="auto">
          <a:xfrm>
            <a:off x="468313" y="0"/>
            <a:ext cx="332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PRC </a:t>
            </a:r>
            <a:r>
              <a:rPr lang="en-US" altLang="ja-JP" sz="2400" b="1"/>
              <a:t>64</a:t>
            </a:r>
            <a:r>
              <a:rPr lang="en-US" altLang="ja-JP" sz="2400"/>
              <a:t>, 044001(2001)</a:t>
            </a:r>
          </a:p>
        </p:txBody>
      </p:sp>
      <p:sp>
        <p:nvSpPr>
          <p:cNvPr id="82957" name="Rectangle 13">
            <a:extLst>
              <a:ext uri="{FF2B5EF4-FFF2-40B4-BE49-F238E27FC236}">
                <a16:creationId xmlns:a16="http://schemas.microsoft.com/office/drawing/2014/main" id="{DF5B803D-76C1-FBCA-B285-3A75C39D08EE}"/>
              </a:ext>
            </a:extLst>
          </p:cNvPr>
          <p:cNvSpPr>
            <a:spLocks noChangeArrowheads="1"/>
          </p:cNvSpPr>
          <p:nvPr/>
        </p:nvSpPr>
        <p:spPr bwMode="auto">
          <a:xfrm>
            <a:off x="250825" y="1268413"/>
            <a:ext cx="479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sz="2400" b="1">
                <a:solidFill>
                  <a:srgbClr val="000066"/>
                </a:solidFill>
              </a:rPr>
              <a:t>7</a:t>
            </a:r>
            <a:r>
              <a:rPr lang="en-US" altLang="ja-JP" sz="2400">
                <a:solidFill>
                  <a:srgbClr val="000066"/>
                </a:solidFill>
              </a:rPr>
              <a:t> different groups (18 co-authors)</a:t>
            </a:r>
            <a:r>
              <a:rPr lang="en-US" altLang="ja-JP" sz="2400"/>
              <a:t> </a:t>
            </a:r>
          </a:p>
        </p:txBody>
      </p:sp>
    </p:spTree>
    <p:extLst>
      <p:ext uri="{BB962C8B-B14F-4D97-AF65-F5344CB8AC3E}">
        <p14:creationId xmlns:p14="http://schemas.microsoft.com/office/powerpoint/2010/main" val="1115416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AA403398-A9B6-B5C0-FC4B-12791872D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a:extLst>
              <a:ext uri="{FF2B5EF4-FFF2-40B4-BE49-F238E27FC236}">
                <a16:creationId xmlns:a16="http://schemas.microsoft.com/office/drawing/2014/main" id="{EAD99FAF-6D71-55D1-976F-D89078DC8C49}"/>
              </a:ext>
            </a:extLst>
          </p:cNvPr>
          <p:cNvSpPr txBox="1">
            <a:spLocks noChangeArrowheads="1"/>
          </p:cNvSpPr>
          <p:nvPr/>
        </p:nvSpPr>
        <p:spPr bwMode="auto">
          <a:xfrm>
            <a:off x="395288" y="1219200"/>
            <a:ext cx="70088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en-US" altLang="ja-JP"/>
              <a:t>Good agreement among 7different methods</a:t>
            </a:r>
          </a:p>
          <a:p>
            <a:pPr eaLnBrk="1" hangingPunct="1">
              <a:lnSpc>
                <a:spcPct val="130000"/>
              </a:lnSpc>
            </a:pPr>
            <a:r>
              <a:rPr lang="en-US" altLang="ja-JP"/>
              <a:t>In the binding energy, r.m.s. radius and wavefunction density</a:t>
            </a:r>
          </a:p>
        </p:txBody>
      </p:sp>
      <p:sp>
        <p:nvSpPr>
          <p:cNvPr id="89092" name="Rectangle 4">
            <a:extLst>
              <a:ext uri="{FF2B5EF4-FFF2-40B4-BE49-F238E27FC236}">
                <a16:creationId xmlns:a16="http://schemas.microsoft.com/office/drawing/2014/main" id="{F92E0749-578E-D3C8-E250-55F0F87B92FB}"/>
              </a:ext>
            </a:extLst>
          </p:cNvPr>
          <p:cNvSpPr>
            <a:spLocks noChangeArrowheads="1"/>
          </p:cNvSpPr>
          <p:nvPr/>
        </p:nvSpPr>
        <p:spPr bwMode="auto">
          <a:xfrm>
            <a:off x="107950" y="188913"/>
            <a:ext cx="8569325" cy="865187"/>
          </a:xfrm>
          <a:prstGeom prst="rect">
            <a:avLst/>
          </a:prstGeom>
          <a:solidFill>
            <a:srgbClr val="FFFF99"/>
          </a:solidFill>
          <a:ln w="28575" algn="ctr">
            <a:solidFill>
              <a:schemeClr val="accent1"/>
            </a:solidFill>
            <a:miter lim="800000"/>
            <a:headEnd/>
            <a:tailEnd/>
          </a:ln>
        </p:spPr>
        <p:txBody>
          <a:bodyPr wrap="none" anchor="ctr"/>
          <a:lstStyle>
            <a:lvl1pPr marL="342900" indent="-342900">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2400"/>
              <a:t>Benchmark-test calculation of the 4-nucleon bound state</a:t>
            </a:r>
            <a:endParaRPr lang="en-US" altLang="ja-JP" sz="1800"/>
          </a:p>
        </p:txBody>
      </p:sp>
      <p:sp>
        <p:nvSpPr>
          <p:cNvPr id="89093" name="Line 5">
            <a:extLst>
              <a:ext uri="{FF2B5EF4-FFF2-40B4-BE49-F238E27FC236}">
                <a16:creationId xmlns:a16="http://schemas.microsoft.com/office/drawing/2014/main" id="{7B3103EB-0FEF-0630-BA10-7CA76FD4EB01}"/>
              </a:ext>
            </a:extLst>
          </p:cNvPr>
          <p:cNvSpPr>
            <a:spLocks noChangeShapeType="1"/>
          </p:cNvSpPr>
          <p:nvPr/>
        </p:nvSpPr>
        <p:spPr bwMode="auto">
          <a:xfrm>
            <a:off x="323850" y="4005263"/>
            <a:ext cx="4032250"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094" name="Rectangle 6">
            <a:extLst>
              <a:ext uri="{FF2B5EF4-FFF2-40B4-BE49-F238E27FC236}">
                <a16:creationId xmlns:a16="http://schemas.microsoft.com/office/drawing/2014/main" id="{E892013B-22A8-5386-71B5-7AA365CBDC43}"/>
              </a:ext>
            </a:extLst>
          </p:cNvPr>
          <p:cNvSpPr>
            <a:spLocks noChangeArrowheads="1"/>
          </p:cNvSpPr>
          <p:nvPr/>
        </p:nvSpPr>
        <p:spPr bwMode="auto">
          <a:xfrm>
            <a:off x="4427538" y="42211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pPr>
            <a:r>
              <a:rPr lang="en-US" altLang="ja-JP" sz="1800">
                <a:solidFill>
                  <a:srgbClr val="FF0000"/>
                </a:solidFill>
              </a:rPr>
              <a:t>ours</a:t>
            </a:r>
          </a:p>
        </p:txBody>
      </p:sp>
      <p:sp>
        <p:nvSpPr>
          <p:cNvPr id="89095" name="Line 7">
            <a:extLst>
              <a:ext uri="{FF2B5EF4-FFF2-40B4-BE49-F238E27FC236}">
                <a16:creationId xmlns:a16="http://schemas.microsoft.com/office/drawing/2014/main" id="{00CD4946-D026-FD1B-1388-628FDB5D8256}"/>
              </a:ext>
            </a:extLst>
          </p:cNvPr>
          <p:cNvSpPr>
            <a:spLocks noChangeShapeType="1"/>
          </p:cNvSpPr>
          <p:nvPr/>
        </p:nvSpPr>
        <p:spPr bwMode="auto">
          <a:xfrm flipH="1" flipV="1">
            <a:off x="4356100" y="4005263"/>
            <a:ext cx="287338" cy="287337"/>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9096" name="Rectangle 8">
            <a:extLst>
              <a:ext uri="{FF2B5EF4-FFF2-40B4-BE49-F238E27FC236}">
                <a16:creationId xmlns:a16="http://schemas.microsoft.com/office/drawing/2014/main" id="{2A79892B-FECC-463D-1A06-A2A62ADAC9FF}"/>
              </a:ext>
            </a:extLst>
          </p:cNvPr>
          <p:cNvSpPr>
            <a:spLocks noChangeArrowheads="1"/>
          </p:cNvSpPr>
          <p:nvPr/>
        </p:nvSpPr>
        <p:spPr bwMode="auto">
          <a:xfrm>
            <a:off x="250825" y="3860800"/>
            <a:ext cx="649288"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t>GEM</a:t>
            </a:r>
          </a:p>
        </p:txBody>
      </p:sp>
      <p:sp>
        <p:nvSpPr>
          <p:cNvPr id="89097" name="正方形/長方形 8">
            <a:extLst>
              <a:ext uri="{FF2B5EF4-FFF2-40B4-BE49-F238E27FC236}">
                <a16:creationId xmlns:a16="http://schemas.microsoft.com/office/drawing/2014/main" id="{553DE7A5-C9B6-195F-1BCB-A3194312136D}"/>
              </a:ext>
            </a:extLst>
          </p:cNvPr>
          <p:cNvSpPr>
            <a:spLocks noChangeArrowheads="1"/>
          </p:cNvSpPr>
          <p:nvPr/>
        </p:nvSpPr>
        <p:spPr bwMode="auto">
          <a:xfrm>
            <a:off x="827088" y="6308725"/>
            <a:ext cx="418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Arial" panose="020B0604020202020204" pitchFamily="34" charset="0"/>
                <a:ea typeface="ＭＳ Ｐゴシック" panose="020B0600070205080204" pitchFamily="50" charset="-128"/>
              </a:defRPr>
            </a:lvl1pPr>
            <a:lvl2pPr marL="742950" indent="-285750">
              <a:defRPr kumimoji="1" sz="2000">
                <a:solidFill>
                  <a:schemeClr val="tx1"/>
                </a:solidFill>
                <a:latin typeface="Arial" panose="020B0604020202020204" pitchFamily="34" charset="0"/>
                <a:ea typeface="ＭＳ Ｐゴシック" panose="020B0600070205080204" pitchFamily="50" charset="-128"/>
              </a:defRPr>
            </a:lvl2pPr>
            <a:lvl3pPr marL="1143000" indent="-228600">
              <a:defRPr kumimoji="1" sz="2000">
                <a:solidFill>
                  <a:schemeClr val="tx1"/>
                </a:solidFill>
                <a:latin typeface="Arial" panose="020B0604020202020204" pitchFamily="34" charset="0"/>
                <a:ea typeface="ＭＳ Ｐゴシック" panose="020B0600070205080204" pitchFamily="50" charset="-128"/>
              </a:defRPr>
            </a:lvl3pPr>
            <a:lvl4pPr marL="1600200" indent="-228600">
              <a:defRPr kumimoji="1" sz="2000">
                <a:solidFill>
                  <a:schemeClr val="tx1"/>
                </a:solidFill>
                <a:latin typeface="Arial" panose="020B0604020202020204" pitchFamily="34" charset="0"/>
                <a:ea typeface="ＭＳ Ｐゴシック" panose="020B0600070205080204" pitchFamily="50" charset="-128"/>
              </a:defRPr>
            </a:lvl4pPr>
            <a:lvl5pPr marL="2057400" indent="-22860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3399"/>
                </a:solidFill>
              </a:rPr>
              <a:t>Congratulations!!  I was very happy</a:t>
            </a:r>
            <a:endParaRPr lang="ja-JP" altLang="en-US">
              <a:solidFill>
                <a:srgbClr val="FF3399"/>
              </a:solidFill>
            </a:endParaRPr>
          </a:p>
        </p:txBody>
      </p:sp>
    </p:spTree>
    <p:extLst>
      <p:ext uri="{BB962C8B-B14F-4D97-AF65-F5344CB8AC3E}">
        <p14:creationId xmlns:p14="http://schemas.microsoft.com/office/powerpoint/2010/main" val="309343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A9B8D29-D6DA-F7E6-CF23-EE89B95A2631}"/>
              </a:ext>
            </a:extLst>
          </p:cNvPr>
          <p:cNvSpPr>
            <a:spLocks noChangeArrowheads="1"/>
          </p:cNvSpPr>
          <p:nvPr/>
        </p:nvSpPr>
        <p:spPr bwMode="auto">
          <a:xfrm>
            <a:off x="395288" y="404813"/>
            <a:ext cx="2305050" cy="503237"/>
          </a:xfrm>
          <a:prstGeom prst="rect">
            <a:avLst/>
          </a:prstGeom>
          <a:solidFill>
            <a:srgbClr val="FFFF99"/>
          </a:solidFill>
          <a:ln w="2857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5" name="Text Box 3">
            <a:extLst>
              <a:ext uri="{FF2B5EF4-FFF2-40B4-BE49-F238E27FC236}">
                <a16:creationId xmlns:a16="http://schemas.microsoft.com/office/drawing/2014/main" id="{DC8EA856-9193-C445-D837-EA39A1A5E0AC}"/>
              </a:ext>
            </a:extLst>
          </p:cNvPr>
          <p:cNvSpPr txBox="1">
            <a:spLocks noChangeArrowheads="1"/>
          </p:cNvSpPr>
          <p:nvPr/>
        </p:nvSpPr>
        <p:spPr bwMode="auto">
          <a:xfrm>
            <a:off x="468313" y="404813"/>
            <a:ext cx="2276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a:t>In S= -1 sector</a:t>
            </a:r>
          </a:p>
        </p:txBody>
      </p:sp>
      <p:sp>
        <p:nvSpPr>
          <p:cNvPr id="13316" name="Line 4">
            <a:extLst>
              <a:ext uri="{FF2B5EF4-FFF2-40B4-BE49-F238E27FC236}">
                <a16:creationId xmlns:a16="http://schemas.microsoft.com/office/drawing/2014/main" id="{A1F89213-BFFA-1B3D-A3A8-D7D19B28287E}"/>
              </a:ext>
            </a:extLst>
          </p:cNvPr>
          <p:cNvSpPr>
            <a:spLocks noChangeShapeType="1"/>
          </p:cNvSpPr>
          <p:nvPr/>
        </p:nvSpPr>
        <p:spPr bwMode="auto">
          <a:xfrm>
            <a:off x="611188"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3317" name="Text Box 5">
            <a:extLst>
              <a:ext uri="{FF2B5EF4-FFF2-40B4-BE49-F238E27FC236}">
                <a16:creationId xmlns:a16="http://schemas.microsoft.com/office/drawing/2014/main" id="{921FF5BA-2001-CD20-A36D-A981B3FB7DAF}"/>
              </a:ext>
            </a:extLst>
          </p:cNvPr>
          <p:cNvSpPr txBox="1">
            <a:spLocks noChangeArrowheads="1"/>
          </p:cNvSpPr>
          <p:nvPr/>
        </p:nvSpPr>
        <p:spPr bwMode="auto">
          <a:xfrm>
            <a:off x="1979613" y="1628775"/>
            <a:ext cx="102552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He+</a:t>
            </a:r>
            <a:r>
              <a:rPr lang="en-US" altLang="ja-JP" sz="2000" b="1"/>
              <a:t>Λ</a:t>
            </a:r>
          </a:p>
        </p:txBody>
      </p:sp>
      <p:sp>
        <p:nvSpPr>
          <p:cNvPr id="13318" name="Line 6">
            <a:extLst>
              <a:ext uri="{FF2B5EF4-FFF2-40B4-BE49-F238E27FC236}">
                <a16:creationId xmlns:a16="http://schemas.microsoft.com/office/drawing/2014/main" id="{4F77D070-0812-CEF0-E743-2371785050CE}"/>
              </a:ext>
            </a:extLst>
          </p:cNvPr>
          <p:cNvSpPr>
            <a:spLocks noChangeShapeType="1"/>
          </p:cNvSpPr>
          <p:nvPr/>
        </p:nvSpPr>
        <p:spPr bwMode="auto">
          <a:xfrm>
            <a:off x="1258888" y="27813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 name="Line 7">
            <a:extLst>
              <a:ext uri="{FF2B5EF4-FFF2-40B4-BE49-F238E27FC236}">
                <a16:creationId xmlns:a16="http://schemas.microsoft.com/office/drawing/2014/main" id="{8506E21D-DEBA-E6FB-08E0-9C85935CEF15}"/>
              </a:ext>
            </a:extLst>
          </p:cNvPr>
          <p:cNvSpPr>
            <a:spLocks noChangeShapeType="1"/>
          </p:cNvSpPr>
          <p:nvPr/>
        </p:nvSpPr>
        <p:spPr bwMode="auto">
          <a:xfrm>
            <a:off x="1258888" y="36449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0" name="Text Box 8">
            <a:extLst>
              <a:ext uri="{FF2B5EF4-FFF2-40B4-BE49-F238E27FC236}">
                <a16:creationId xmlns:a16="http://schemas.microsoft.com/office/drawing/2014/main" id="{43C87D38-6DCA-CE5E-0987-8BC7A1E95745}"/>
              </a:ext>
            </a:extLst>
          </p:cNvPr>
          <p:cNvSpPr txBox="1">
            <a:spLocks noChangeArrowheads="1"/>
          </p:cNvSpPr>
          <p:nvPr/>
        </p:nvSpPr>
        <p:spPr bwMode="auto">
          <a:xfrm>
            <a:off x="468313"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21" name="Text Box 9">
            <a:extLst>
              <a:ext uri="{FF2B5EF4-FFF2-40B4-BE49-F238E27FC236}">
                <a16:creationId xmlns:a16="http://schemas.microsoft.com/office/drawing/2014/main" id="{F9A39F70-1D1C-235B-0E23-030BD8C00AFD}"/>
              </a:ext>
            </a:extLst>
          </p:cNvPr>
          <p:cNvSpPr txBox="1">
            <a:spLocks noChangeArrowheads="1"/>
          </p:cNvSpPr>
          <p:nvPr/>
        </p:nvSpPr>
        <p:spPr bwMode="auto">
          <a:xfrm>
            <a:off x="1187450" y="23495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-1.24</a:t>
            </a:r>
          </a:p>
        </p:txBody>
      </p:sp>
      <p:sp>
        <p:nvSpPr>
          <p:cNvPr id="13322" name="Text Box 10">
            <a:extLst>
              <a:ext uri="{FF2B5EF4-FFF2-40B4-BE49-F238E27FC236}">
                <a16:creationId xmlns:a16="http://schemas.microsoft.com/office/drawing/2014/main" id="{6837027A-33F2-6462-FFC4-A7EDAD97FE2E}"/>
              </a:ext>
            </a:extLst>
          </p:cNvPr>
          <p:cNvSpPr txBox="1">
            <a:spLocks noChangeArrowheads="1"/>
          </p:cNvSpPr>
          <p:nvPr/>
        </p:nvSpPr>
        <p:spPr bwMode="auto">
          <a:xfrm>
            <a:off x="1187450" y="32131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-2.39</a:t>
            </a:r>
          </a:p>
        </p:txBody>
      </p:sp>
      <p:sp>
        <p:nvSpPr>
          <p:cNvPr id="13323" name="Text Box 11">
            <a:extLst>
              <a:ext uri="{FF2B5EF4-FFF2-40B4-BE49-F238E27FC236}">
                <a16:creationId xmlns:a16="http://schemas.microsoft.com/office/drawing/2014/main" id="{1570B176-3900-9221-5BC4-8BAF7D93D502}"/>
              </a:ext>
            </a:extLst>
          </p:cNvPr>
          <p:cNvSpPr txBox="1">
            <a:spLocks noChangeArrowheads="1"/>
          </p:cNvSpPr>
          <p:nvPr/>
        </p:nvSpPr>
        <p:spPr bwMode="auto">
          <a:xfrm>
            <a:off x="2771775" y="23495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24" name="Text Box 12">
            <a:extLst>
              <a:ext uri="{FF2B5EF4-FFF2-40B4-BE49-F238E27FC236}">
                <a16:creationId xmlns:a16="http://schemas.microsoft.com/office/drawing/2014/main" id="{0570CA9F-E756-B135-E74F-62824D09332E}"/>
              </a:ext>
            </a:extLst>
          </p:cNvPr>
          <p:cNvSpPr txBox="1">
            <a:spLocks noChangeArrowheads="1"/>
          </p:cNvSpPr>
          <p:nvPr/>
        </p:nvSpPr>
        <p:spPr bwMode="auto">
          <a:xfrm>
            <a:off x="2843213" y="36449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25" name="Line 13">
            <a:extLst>
              <a:ext uri="{FF2B5EF4-FFF2-40B4-BE49-F238E27FC236}">
                <a16:creationId xmlns:a16="http://schemas.microsoft.com/office/drawing/2014/main" id="{5F74A9CB-2A2A-6667-2468-B0B4A1C87273}"/>
              </a:ext>
            </a:extLst>
          </p:cNvPr>
          <p:cNvSpPr>
            <a:spLocks noChangeShapeType="1"/>
          </p:cNvSpPr>
          <p:nvPr/>
        </p:nvSpPr>
        <p:spPr bwMode="auto">
          <a:xfrm>
            <a:off x="3997325" y="2133600"/>
            <a:ext cx="2952750" cy="0"/>
          </a:xfrm>
          <a:prstGeom prst="line">
            <a:avLst/>
          </a:prstGeom>
          <a:noFill/>
          <a:ln w="28575">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6" name="Text Box 14">
            <a:extLst>
              <a:ext uri="{FF2B5EF4-FFF2-40B4-BE49-F238E27FC236}">
                <a16:creationId xmlns:a16="http://schemas.microsoft.com/office/drawing/2014/main" id="{77169D5D-F060-C429-99C0-7F53D8013FB4}"/>
              </a:ext>
            </a:extLst>
          </p:cNvPr>
          <p:cNvSpPr txBox="1">
            <a:spLocks noChangeArrowheads="1"/>
          </p:cNvSpPr>
          <p:nvPr/>
        </p:nvSpPr>
        <p:spPr bwMode="auto">
          <a:xfrm>
            <a:off x="5580063" y="1628775"/>
            <a:ext cx="8842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400" b="1" baseline="30000"/>
              <a:t>3</a:t>
            </a:r>
            <a:r>
              <a:rPr lang="en-US" altLang="ja-JP" sz="2000"/>
              <a:t>H+</a:t>
            </a:r>
            <a:r>
              <a:rPr lang="en-US" altLang="ja-JP" sz="2000" b="1"/>
              <a:t>Λ</a:t>
            </a:r>
          </a:p>
        </p:txBody>
      </p:sp>
      <p:sp>
        <p:nvSpPr>
          <p:cNvPr id="13327" name="Line 15">
            <a:extLst>
              <a:ext uri="{FF2B5EF4-FFF2-40B4-BE49-F238E27FC236}">
                <a16:creationId xmlns:a16="http://schemas.microsoft.com/office/drawing/2014/main" id="{AFE00DBF-3447-A538-69B6-87FA4D7503B9}"/>
              </a:ext>
            </a:extLst>
          </p:cNvPr>
          <p:cNvSpPr>
            <a:spLocks noChangeShapeType="1"/>
          </p:cNvSpPr>
          <p:nvPr/>
        </p:nvSpPr>
        <p:spPr bwMode="auto">
          <a:xfrm>
            <a:off x="4646613" y="2636838"/>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8" name="Line 16">
            <a:extLst>
              <a:ext uri="{FF2B5EF4-FFF2-40B4-BE49-F238E27FC236}">
                <a16:creationId xmlns:a16="http://schemas.microsoft.com/office/drawing/2014/main" id="{4D482978-BF7B-D47E-2140-0A9AC51EDED0}"/>
              </a:ext>
            </a:extLst>
          </p:cNvPr>
          <p:cNvSpPr>
            <a:spLocks noChangeShapeType="1"/>
          </p:cNvSpPr>
          <p:nvPr/>
        </p:nvSpPr>
        <p:spPr bwMode="auto">
          <a:xfrm>
            <a:off x="4646613" y="3429000"/>
            <a:ext cx="1584325" cy="0"/>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29" name="Text Box 17">
            <a:extLst>
              <a:ext uri="{FF2B5EF4-FFF2-40B4-BE49-F238E27FC236}">
                <a16:creationId xmlns:a16="http://schemas.microsoft.com/office/drawing/2014/main" id="{4543634C-0DF3-4D4E-3F7B-EA6E70B50B76}"/>
              </a:ext>
            </a:extLst>
          </p:cNvPr>
          <p:cNvSpPr txBox="1">
            <a:spLocks noChangeArrowheads="1"/>
          </p:cNvSpPr>
          <p:nvPr/>
        </p:nvSpPr>
        <p:spPr bwMode="auto">
          <a:xfrm>
            <a:off x="3854450" y="1700213"/>
            <a:ext cx="9175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 MeV</a:t>
            </a:r>
          </a:p>
        </p:txBody>
      </p:sp>
      <p:sp>
        <p:nvSpPr>
          <p:cNvPr id="13330" name="Text Box 18">
            <a:extLst>
              <a:ext uri="{FF2B5EF4-FFF2-40B4-BE49-F238E27FC236}">
                <a16:creationId xmlns:a16="http://schemas.microsoft.com/office/drawing/2014/main" id="{28AB9D1E-5EFD-B2CD-4702-ABE748D2BACC}"/>
              </a:ext>
            </a:extLst>
          </p:cNvPr>
          <p:cNvSpPr txBox="1">
            <a:spLocks noChangeArrowheads="1"/>
          </p:cNvSpPr>
          <p:nvPr/>
        </p:nvSpPr>
        <p:spPr bwMode="auto">
          <a:xfrm>
            <a:off x="4573588" y="2205038"/>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-1.00</a:t>
            </a:r>
          </a:p>
        </p:txBody>
      </p:sp>
      <p:sp>
        <p:nvSpPr>
          <p:cNvPr id="13331" name="Text Box 19">
            <a:extLst>
              <a:ext uri="{FF2B5EF4-FFF2-40B4-BE49-F238E27FC236}">
                <a16:creationId xmlns:a16="http://schemas.microsoft.com/office/drawing/2014/main" id="{DBD5B84C-7C3D-39F1-2E08-F64F755DF5A3}"/>
              </a:ext>
            </a:extLst>
          </p:cNvPr>
          <p:cNvSpPr txBox="1">
            <a:spLocks noChangeArrowheads="1"/>
          </p:cNvSpPr>
          <p:nvPr/>
        </p:nvSpPr>
        <p:spPr bwMode="auto">
          <a:xfrm>
            <a:off x="4573588" y="2997200"/>
            <a:ext cx="762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-2.04</a:t>
            </a:r>
          </a:p>
        </p:txBody>
      </p:sp>
      <p:sp>
        <p:nvSpPr>
          <p:cNvPr id="13332" name="Text Box 20">
            <a:extLst>
              <a:ext uri="{FF2B5EF4-FFF2-40B4-BE49-F238E27FC236}">
                <a16:creationId xmlns:a16="http://schemas.microsoft.com/office/drawing/2014/main" id="{50BE519C-9A7E-1C64-AAD8-C3E7DC54AFC4}"/>
              </a:ext>
            </a:extLst>
          </p:cNvPr>
          <p:cNvSpPr txBox="1">
            <a:spLocks noChangeArrowheads="1"/>
          </p:cNvSpPr>
          <p:nvPr/>
        </p:nvSpPr>
        <p:spPr bwMode="auto">
          <a:xfrm>
            <a:off x="6230938" y="2420938"/>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1</a:t>
            </a:r>
            <a:r>
              <a:rPr lang="en-US" altLang="ja-JP" sz="2000" baseline="30000"/>
              <a:t>+</a:t>
            </a:r>
          </a:p>
        </p:txBody>
      </p:sp>
      <p:sp>
        <p:nvSpPr>
          <p:cNvPr id="13333" name="Text Box 21">
            <a:extLst>
              <a:ext uri="{FF2B5EF4-FFF2-40B4-BE49-F238E27FC236}">
                <a16:creationId xmlns:a16="http://schemas.microsoft.com/office/drawing/2014/main" id="{DBAEFF10-E39E-B24C-9F1F-6CD97F5C1ACB}"/>
              </a:ext>
            </a:extLst>
          </p:cNvPr>
          <p:cNvSpPr txBox="1">
            <a:spLocks noChangeArrowheads="1"/>
          </p:cNvSpPr>
          <p:nvPr/>
        </p:nvSpPr>
        <p:spPr bwMode="auto">
          <a:xfrm>
            <a:off x="6302375" y="3213100"/>
            <a:ext cx="422275"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0</a:t>
            </a:r>
            <a:r>
              <a:rPr lang="en-US" altLang="ja-JP" sz="2000" baseline="30000"/>
              <a:t>+</a:t>
            </a:r>
          </a:p>
        </p:txBody>
      </p:sp>
      <p:sp>
        <p:nvSpPr>
          <p:cNvPr id="13334" name="Line 22">
            <a:extLst>
              <a:ext uri="{FF2B5EF4-FFF2-40B4-BE49-F238E27FC236}">
                <a16:creationId xmlns:a16="http://schemas.microsoft.com/office/drawing/2014/main" id="{22675747-9420-6B6D-CF9F-03664A70C245}"/>
              </a:ext>
            </a:extLst>
          </p:cNvPr>
          <p:cNvSpPr>
            <a:spLocks noChangeShapeType="1"/>
          </p:cNvSpPr>
          <p:nvPr/>
        </p:nvSpPr>
        <p:spPr bwMode="auto">
          <a:xfrm flipV="1">
            <a:off x="2843213" y="3429000"/>
            <a:ext cx="1800225" cy="215900"/>
          </a:xfrm>
          <a:prstGeom prst="line">
            <a:avLst/>
          </a:prstGeom>
          <a:noFill/>
          <a:ln w="2222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5" name="Text Box 23">
            <a:extLst>
              <a:ext uri="{FF2B5EF4-FFF2-40B4-BE49-F238E27FC236}">
                <a16:creationId xmlns:a16="http://schemas.microsoft.com/office/drawing/2014/main" id="{E229621F-A413-1419-062C-DA6CFACD4247}"/>
              </a:ext>
            </a:extLst>
          </p:cNvPr>
          <p:cNvSpPr txBox="1">
            <a:spLocks noChangeArrowheads="1"/>
          </p:cNvSpPr>
          <p:nvPr/>
        </p:nvSpPr>
        <p:spPr bwMode="auto">
          <a:xfrm>
            <a:off x="3276600" y="3573463"/>
            <a:ext cx="127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CC0000"/>
                </a:solidFill>
              </a:rPr>
              <a:t>0.35 MeV</a:t>
            </a:r>
          </a:p>
        </p:txBody>
      </p:sp>
      <p:sp>
        <p:nvSpPr>
          <p:cNvPr id="13336" name="Oval 24">
            <a:extLst>
              <a:ext uri="{FF2B5EF4-FFF2-40B4-BE49-F238E27FC236}">
                <a16:creationId xmlns:a16="http://schemas.microsoft.com/office/drawing/2014/main" id="{4D52C879-C3C9-E6D4-91A8-882279D3CD00}"/>
              </a:ext>
            </a:extLst>
          </p:cNvPr>
          <p:cNvSpPr>
            <a:spLocks noChangeArrowheads="1"/>
          </p:cNvSpPr>
          <p:nvPr/>
        </p:nvSpPr>
        <p:spPr bwMode="auto">
          <a:xfrm>
            <a:off x="4932363" y="3716338"/>
            <a:ext cx="1439862" cy="1439862"/>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37" name="Oval 25">
            <a:extLst>
              <a:ext uri="{FF2B5EF4-FFF2-40B4-BE49-F238E27FC236}">
                <a16:creationId xmlns:a16="http://schemas.microsoft.com/office/drawing/2014/main" id="{A680A9D2-5395-17FF-81CA-710BE3ECC33C}"/>
              </a:ext>
            </a:extLst>
          </p:cNvPr>
          <p:cNvSpPr>
            <a:spLocks noChangeArrowheads="1"/>
          </p:cNvSpPr>
          <p:nvPr/>
        </p:nvSpPr>
        <p:spPr bwMode="auto">
          <a:xfrm>
            <a:off x="5148263" y="4076700"/>
            <a:ext cx="360362"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8" name="Oval 26">
            <a:extLst>
              <a:ext uri="{FF2B5EF4-FFF2-40B4-BE49-F238E27FC236}">
                <a16:creationId xmlns:a16="http://schemas.microsoft.com/office/drawing/2014/main" id="{27B6C9AE-6F5E-B3E6-1C90-471915E48C56}"/>
              </a:ext>
            </a:extLst>
          </p:cNvPr>
          <p:cNvSpPr>
            <a:spLocks noChangeArrowheads="1"/>
          </p:cNvSpPr>
          <p:nvPr/>
        </p:nvSpPr>
        <p:spPr bwMode="auto">
          <a:xfrm>
            <a:off x="5724525" y="4076700"/>
            <a:ext cx="360363" cy="360363"/>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39" name="Oval 27">
            <a:extLst>
              <a:ext uri="{FF2B5EF4-FFF2-40B4-BE49-F238E27FC236}">
                <a16:creationId xmlns:a16="http://schemas.microsoft.com/office/drawing/2014/main" id="{76BC6F6E-EBC4-F4FF-E3D5-61246F3E1D16}"/>
              </a:ext>
            </a:extLst>
          </p:cNvPr>
          <p:cNvSpPr>
            <a:spLocks noChangeArrowheads="1"/>
          </p:cNvSpPr>
          <p:nvPr/>
        </p:nvSpPr>
        <p:spPr bwMode="auto">
          <a:xfrm>
            <a:off x="5219700" y="4508500"/>
            <a:ext cx="360363"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0" name="Oval 28">
            <a:extLst>
              <a:ext uri="{FF2B5EF4-FFF2-40B4-BE49-F238E27FC236}">
                <a16:creationId xmlns:a16="http://schemas.microsoft.com/office/drawing/2014/main" id="{74F15C5A-45F0-0254-88FD-45A5E761F270}"/>
              </a:ext>
            </a:extLst>
          </p:cNvPr>
          <p:cNvSpPr>
            <a:spLocks noChangeArrowheads="1"/>
          </p:cNvSpPr>
          <p:nvPr/>
        </p:nvSpPr>
        <p:spPr bwMode="auto">
          <a:xfrm>
            <a:off x="5724525" y="4437063"/>
            <a:ext cx="504825" cy="503237"/>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1" name="Text Box 29">
            <a:extLst>
              <a:ext uri="{FF2B5EF4-FFF2-40B4-BE49-F238E27FC236}">
                <a16:creationId xmlns:a16="http://schemas.microsoft.com/office/drawing/2014/main" id="{2597ECFE-D138-C0DC-66BB-A26ABA61A7B9}"/>
              </a:ext>
            </a:extLst>
          </p:cNvPr>
          <p:cNvSpPr txBox="1">
            <a:spLocks noChangeArrowheads="1"/>
          </p:cNvSpPr>
          <p:nvPr/>
        </p:nvSpPr>
        <p:spPr bwMode="auto">
          <a:xfrm>
            <a:off x="5353050" y="5300663"/>
            <a:ext cx="53975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a:t>
            </a:r>
          </a:p>
        </p:txBody>
      </p:sp>
      <p:sp>
        <p:nvSpPr>
          <p:cNvPr id="13342" name="Text Box 30">
            <a:extLst>
              <a:ext uri="{FF2B5EF4-FFF2-40B4-BE49-F238E27FC236}">
                <a16:creationId xmlns:a16="http://schemas.microsoft.com/office/drawing/2014/main" id="{41CA47AD-CE46-3F6A-7B53-A5B5522C5301}"/>
              </a:ext>
            </a:extLst>
          </p:cNvPr>
          <p:cNvSpPr txBox="1">
            <a:spLocks noChangeArrowheads="1"/>
          </p:cNvSpPr>
          <p:nvPr/>
        </p:nvSpPr>
        <p:spPr bwMode="auto">
          <a:xfrm>
            <a:off x="5292725" y="5516563"/>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3" name="Oval 31">
            <a:extLst>
              <a:ext uri="{FF2B5EF4-FFF2-40B4-BE49-F238E27FC236}">
                <a16:creationId xmlns:a16="http://schemas.microsoft.com/office/drawing/2014/main" id="{E4166C10-1280-082B-D003-2A089D0A8651}"/>
              </a:ext>
            </a:extLst>
          </p:cNvPr>
          <p:cNvSpPr>
            <a:spLocks noChangeArrowheads="1"/>
          </p:cNvSpPr>
          <p:nvPr/>
        </p:nvSpPr>
        <p:spPr bwMode="auto">
          <a:xfrm>
            <a:off x="1258888" y="3860800"/>
            <a:ext cx="1439862" cy="1439863"/>
          </a:xfrm>
          <a:prstGeom prst="ellipse">
            <a:avLst/>
          </a:prstGeom>
          <a:solidFill>
            <a:srgbClr val="FFFF99"/>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44" name="Oval 32">
            <a:extLst>
              <a:ext uri="{FF2B5EF4-FFF2-40B4-BE49-F238E27FC236}">
                <a16:creationId xmlns:a16="http://schemas.microsoft.com/office/drawing/2014/main" id="{B0ABB1F2-8CDA-8274-2EFE-644C64D67628}"/>
              </a:ext>
            </a:extLst>
          </p:cNvPr>
          <p:cNvSpPr>
            <a:spLocks noChangeArrowheads="1"/>
          </p:cNvSpPr>
          <p:nvPr/>
        </p:nvSpPr>
        <p:spPr bwMode="auto">
          <a:xfrm>
            <a:off x="1474788" y="4221163"/>
            <a:ext cx="360362" cy="360362"/>
          </a:xfrm>
          <a:prstGeom prst="ellipse">
            <a:avLst/>
          </a:prstGeom>
          <a:solidFill>
            <a:schemeClr val="hlink"/>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chemeClr val="bg1"/>
                </a:solidFill>
              </a:rPr>
              <a:t>n</a:t>
            </a:r>
          </a:p>
        </p:txBody>
      </p:sp>
      <p:sp>
        <p:nvSpPr>
          <p:cNvPr id="13345" name="Oval 33">
            <a:extLst>
              <a:ext uri="{FF2B5EF4-FFF2-40B4-BE49-F238E27FC236}">
                <a16:creationId xmlns:a16="http://schemas.microsoft.com/office/drawing/2014/main" id="{22910BCB-529D-ECEE-AF36-C7349509187D}"/>
              </a:ext>
            </a:extLst>
          </p:cNvPr>
          <p:cNvSpPr>
            <a:spLocks noChangeArrowheads="1"/>
          </p:cNvSpPr>
          <p:nvPr/>
        </p:nvSpPr>
        <p:spPr bwMode="auto">
          <a:xfrm>
            <a:off x="1546225" y="4652963"/>
            <a:ext cx="360363" cy="360362"/>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46" name="Oval 34">
            <a:extLst>
              <a:ext uri="{FF2B5EF4-FFF2-40B4-BE49-F238E27FC236}">
                <a16:creationId xmlns:a16="http://schemas.microsoft.com/office/drawing/2014/main" id="{4AF9623C-48B5-0372-446F-640BBF40F4F7}"/>
              </a:ext>
            </a:extLst>
          </p:cNvPr>
          <p:cNvSpPr>
            <a:spLocks noChangeArrowheads="1"/>
          </p:cNvSpPr>
          <p:nvPr/>
        </p:nvSpPr>
        <p:spPr bwMode="auto">
          <a:xfrm>
            <a:off x="2051050" y="4581525"/>
            <a:ext cx="504825" cy="503238"/>
          </a:xfrm>
          <a:prstGeom prst="ellipse">
            <a:avLst/>
          </a:prstGeom>
          <a:solidFill>
            <a:srgbClr val="FF0000"/>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b="1">
                <a:solidFill>
                  <a:schemeClr val="bg1"/>
                </a:solidFill>
              </a:rPr>
              <a:t>Λ</a:t>
            </a:r>
          </a:p>
        </p:txBody>
      </p:sp>
      <p:sp>
        <p:nvSpPr>
          <p:cNvPr id="13347" name="Text Box 35">
            <a:extLst>
              <a:ext uri="{FF2B5EF4-FFF2-40B4-BE49-F238E27FC236}">
                <a16:creationId xmlns:a16="http://schemas.microsoft.com/office/drawing/2014/main" id="{9FCB511B-F2B0-FD7D-93ED-D3A216F99CC6}"/>
              </a:ext>
            </a:extLst>
          </p:cNvPr>
          <p:cNvSpPr txBox="1">
            <a:spLocks noChangeArrowheads="1"/>
          </p:cNvSpPr>
          <p:nvPr/>
        </p:nvSpPr>
        <p:spPr bwMode="auto">
          <a:xfrm>
            <a:off x="1595438" y="5445125"/>
            <a:ext cx="709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baseline="30000"/>
              <a:t>4</a:t>
            </a:r>
            <a:r>
              <a:rPr lang="en-US" altLang="ja-JP" sz="2400"/>
              <a:t>He</a:t>
            </a:r>
          </a:p>
        </p:txBody>
      </p:sp>
      <p:sp>
        <p:nvSpPr>
          <p:cNvPr id="13348" name="Text Box 36">
            <a:extLst>
              <a:ext uri="{FF2B5EF4-FFF2-40B4-BE49-F238E27FC236}">
                <a16:creationId xmlns:a16="http://schemas.microsoft.com/office/drawing/2014/main" id="{A74DE9DE-0612-2379-41AF-4EEE7B478A5F}"/>
              </a:ext>
            </a:extLst>
          </p:cNvPr>
          <p:cNvSpPr txBox="1">
            <a:spLocks noChangeArrowheads="1"/>
          </p:cNvSpPr>
          <p:nvPr/>
        </p:nvSpPr>
        <p:spPr bwMode="auto">
          <a:xfrm>
            <a:off x="1547813" y="5661025"/>
            <a:ext cx="36195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t>Λ</a:t>
            </a:r>
          </a:p>
        </p:txBody>
      </p:sp>
      <p:sp>
        <p:nvSpPr>
          <p:cNvPr id="13349" name="Oval 37">
            <a:extLst>
              <a:ext uri="{FF2B5EF4-FFF2-40B4-BE49-F238E27FC236}">
                <a16:creationId xmlns:a16="http://schemas.microsoft.com/office/drawing/2014/main" id="{6D2D7588-70AF-654D-30CA-52F6E468DF48}"/>
              </a:ext>
            </a:extLst>
          </p:cNvPr>
          <p:cNvSpPr>
            <a:spLocks noChangeArrowheads="1"/>
          </p:cNvSpPr>
          <p:nvPr/>
        </p:nvSpPr>
        <p:spPr bwMode="auto">
          <a:xfrm>
            <a:off x="1979613" y="4149725"/>
            <a:ext cx="360362" cy="360363"/>
          </a:xfrm>
          <a:prstGeom prst="ellipse">
            <a:avLst/>
          </a:prstGeom>
          <a:solidFill>
            <a:srgbClr val="FF00FF"/>
          </a:solidFill>
          <a:ln w="285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000"/>
              <a:t>p</a:t>
            </a:r>
          </a:p>
        </p:txBody>
      </p:sp>
      <p:sp>
        <p:nvSpPr>
          <p:cNvPr id="13350" name="Text Box 38">
            <a:extLst>
              <a:ext uri="{FF2B5EF4-FFF2-40B4-BE49-F238E27FC236}">
                <a16:creationId xmlns:a16="http://schemas.microsoft.com/office/drawing/2014/main" id="{A31B29A3-93BF-74A0-96A1-A8C816ADE5B9}"/>
              </a:ext>
            </a:extLst>
          </p:cNvPr>
          <p:cNvSpPr txBox="1">
            <a:spLocks noChangeArrowheads="1"/>
          </p:cNvSpPr>
          <p:nvPr/>
        </p:nvSpPr>
        <p:spPr bwMode="auto">
          <a:xfrm>
            <a:off x="3328988" y="836613"/>
            <a:ext cx="935037"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2800" b="1">
                <a:solidFill>
                  <a:srgbClr val="0000CC"/>
                </a:solidFill>
              </a:rPr>
              <a:t>Exp.</a:t>
            </a:r>
          </a:p>
        </p:txBody>
      </p:sp>
      <p:sp>
        <p:nvSpPr>
          <p:cNvPr id="13351" name="Line 39">
            <a:extLst>
              <a:ext uri="{FF2B5EF4-FFF2-40B4-BE49-F238E27FC236}">
                <a16:creationId xmlns:a16="http://schemas.microsoft.com/office/drawing/2014/main" id="{BE72D070-E809-3EC1-4475-158CE870B82F}"/>
              </a:ext>
            </a:extLst>
          </p:cNvPr>
          <p:cNvSpPr>
            <a:spLocks noChangeShapeType="1"/>
          </p:cNvSpPr>
          <p:nvPr/>
        </p:nvSpPr>
        <p:spPr bwMode="auto">
          <a:xfrm flipV="1">
            <a:off x="2916238" y="2636838"/>
            <a:ext cx="1727200" cy="144462"/>
          </a:xfrm>
          <a:prstGeom prst="line">
            <a:avLst/>
          </a:prstGeom>
          <a:noFill/>
          <a:ln w="158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52" name="Text Box 40">
            <a:extLst>
              <a:ext uri="{FF2B5EF4-FFF2-40B4-BE49-F238E27FC236}">
                <a16:creationId xmlns:a16="http://schemas.microsoft.com/office/drawing/2014/main" id="{F754A002-6369-9DFD-7115-2BB87E56155C}"/>
              </a:ext>
            </a:extLst>
          </p:cNvPr>
          <p:cNvSpPr txBox="1">
            <a:spLocks noChangeArrowheads="1"/>
          </p:cNvSpPr>
          <p:nvPr/>
        </p:nvSpPr>
        <p:spPr bwMode="auto">
          <a:xfrm>
            <a:off x="3184525" y="2774950"/>
            <a:ext cx="127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solidFill>
                  <a:srgbClr val="CC0000"/>
                </a:solidFill>
              </a:rPr>
              <a:t>0.24 MeV</a:t>
            </a:r>
          </a:p>
        </p:txBody>
      </p:sp>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4088</TotalTime>
  <Words>6725</Words>
  <Application>Microsoft Office PowerPoint</Application>
  <PresentationFormat>画面に合わせる (4:3)</PresentationFormat>
  <Paragraphs>1643</Paragraphs>
  <Slides>87</Slides>
  <Notes>22</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87</vt:i4>
      </vt:variant>
    </vt:vector>
  </HeadingPairs>
  <TitlesOfParts>
    <vt:vector size="99" baseType="lpstr">
      <vt:lpstr>ＭＳ Ｐゴシック</vt:lpstr>
      <vt:lpstr>ＭＳ Ｐ明朝</vt:lpstr>
      <vt:lpstr>ＭＳ ゴシック</vt:lpstr>
      <vt:lpstr>ＭＳ 明朝</vt:lpstr>
      <vt:lpstr>Arial</vt:lpstr>
      <vt:lpstr>Calibri</vt:lpstr>
      <vt:lpstr>Garamond</vt:lpstr>
      <vt:lpstr>Symbol</vt:lpstr>
      <vt:lpstr>Times</vt:lpstr>
      <vt:lpstr>Times New Roman</vt:lpstr>
      <vt:lpstr>Wingdings</vt:lpstr>
      <vt:lpstr>Office テーマ</vt:lpstr>
      <vt:lpstr>Structure of light hypernuclei from view point of few-body problem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肥山詠美子</dc:creator>
  <cp:lastModifiedBy>詠美子 肥山</cp:lastModifiedBy>
  <cp:revision>152</cp:revision>
  <dcterms:created xsi:type="dcterms:W3CDTF">2021-07-21T05:36:13Z</dcterms:created>
  <dcterms:modified xsi:type="dcterms:W3CDTF">2024-07-09T06:46:31Z</dcterms:modified>
</cp:coreProperties>
</file>