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20.JPG" ContentType="image/jpeg"/>
  <Override PartName="/ppt/media/image23.jpg" ContentType="image/jpeg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30.jpg" ContentType="image/jpeg"/>
  <Override PartName="/ppt/notesSlides/notesSlide4.xml" ContentType="application/vnd.openxmlformats-officedocument.presentationml.notesSlide+xml"/>
  <Override PartName="/ppt/media/image33.jpg" ContentType="image/jpeg"/>
  <Override PartName="/ppt/media/image37.jpg" ContentType="image/jpeg"/>
  <Override PartName="/ppt/media/image41.jpg" ContentType="image/jpeg"/>
  <Override PartName="/ppt/notesSlides/notesSlide5.xml" ContentType="application/vnd.openxmlformats-officedocument.presentationml.notesSlide+xml"/>
  <Override PartName="/ppt/media/image46.jpg" ContentType="image/jpeg"/>
  <Override PartName="/ppt/media/image47.JPG" ContentType="image/jpeg"/>
  <Override PartName="/ppt/media/image49.jpg" ContentType="image/jpeg"/>
  <Override PartName="/ppt/media/image50.jpg" ContentType="image/jpeg"/>
  <Override PartName="/ppt/media/image51.jpg" ContentType="image/jpeg"/>
  <Override PartName="/ppt/media/image58.JPG" ContentType="image/jpeg"/>
  <Override PartName="/ppt/notesSlides/notesSlide6.xml" ContentType="application/vnd.openxmlformats-officedocument.presentationml.notesSlide+xml"/>
  <Override PartName="/ppt/media/image68.jpg" ContentType="image/jpeg"/>
  <Override PartName="/ppt/media/image70.jpg" ContentType="image/jpeg"/>
  <Override PartName="/ppt/notesSlides/notesSlide7.xml" ContentType="application/vnd.openxmlformats-officedocument.presentationml.notesSlide+xml"/>
  <Override PartName="/ppt/media/image85.jpg" ContentType="image/jpeg"/>
  <Override PartName="/ppt/media/image88.jpg" ContentType="image/jpeg"/>
  <Override PartName="/ppt/media/image89.jpg" ContentType="image/jpeg"/>
  <Override PartName="/ppt/media/image95.jpg" ContentType="image/jpeg"/>
  <Override PartName="/ppt/notesSlides/notesSlide8.xml" ContentType="application/vnd.openxmlformats-officedocument.presentationml.notesSlide+xml"/>
  <Override PartName="/ppt/media/image111.jpg" ContentType="image/jpeg"/>
  <Override PartName="/ppt/media/image113.jpg" ContentType="image/jpeg"/>
  <Override PartName="/ppt/media/image116.jpg" ContentType="image/jpeg"/>
  <Override PartName="/ppt/media/image119.jpg" ContentType="image/jpeg"/>
  <Override PartName="/ppt/notesSlides/notesSlide9.xml" ContentType="application/vnd.openxmlformats-officedocument.presentationml.notesSlide+xml"/>
  <Override PartName="/ppt/media/image124.jpg" ContentType="image/jpeg"/>
  <Override PartName="/ppt/media/image128.jpg" ContentType="image/jpeg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56" r:id="rId2"/>
    <p:sldId id="570" r:id="rId3"/>
    <p:sldId id="571" r:id="rId4"/>
    <p:sldId id="572" r:id="rId5"/>
    <p:sldId id="619" r:id="rId6"/>
    <p:sldId id="620" r:id="rId7"/>
    <p:sldId id="621" r:id="rId8"/>
    <p:sldId id="622" r:id="rId9"/>
    <p:sldId id="623" r:id="rId10"/>
    <p:sldId id="573" r:id="rId11"/>
    <p:sldId id="641" r:id="rId12"/>
    <p:sldId id="618" r:id="rId13"/>
    <p:sldId id="574" r:id="rId14"/>
    <p:sldId id="624" r:id="rId15"/>
    <p:sldId id="577" r:id="rId16"/>
    <p:sldId id="582" r:id="rId17"/>
    <p:sldId id="583" r:id="rId18"/>
    <p:sldId id="635" r:id="rId19"/>
    <p:sldId id="629" r:id="rId20"/>
    <p:sldId id="630" r:id="rId21"/>
    <p:sldId id="632" r:id="rId22"/>
    <p:sldId id="633" r:id="rId23"/>
    <p:sldId id="640" r:id="rId24"/>
    <p:sldId id="585" r:id="rId25"/>
    <p:sldId id="586" r:id="rId26"/>
    <p:sldId id="636" r:id="rId27"/>
    <p:sldId id="587" r:id="rId28"/>
    <p:sldId id="588" r:id="rId29"/>
    <p:sldId id="616" r:id="rId30"/>
    <p:sldId id="637" r:id="rId31"/>
    <p:sldId id="591" r:id="rId32"/>
    <p:sldId id="638" r:id="rId33"/>
    <p:sldId id="614" r:id="rId34"/>
    <p:sldId id="628" r:id="rId35"/>
    <p:sldId id="576" r:id="rId36"/>
    <p:sldId id="639" r:id="rId37"/>
    <p:sldId id="631" r:id="rId38"/>
    <p:sldId id="634" r:id="rId39"/>
  </p:sldIdLst>
  <p:sldSz cx="9144000" cy="5143500" type="screen16x9"/>
  <p:notesSz cx="6889750" cy="1002188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A713A9E-7003-40BF-A294-E44042124581}">
          <p14:sldIdLst>
            <p14:sldId id="256"/>
            <p14:sldId id="570"/>
            <p14:sldId id="571"/>
            <p14:sldId id="572"/>
            <p14:sldId id="619"/>
            <p14:sldId id="620"/>
            <p14:sldId id="621"/>
            <p14:sldId id="622"/>
            <p14:sldId id="623"/>
            <p14:sldId id="573"/>
            <p14:sldId id="641"/>
            <p14:sldId id="618"/>
            <p14:sldId id="574"/>
            <p14:sldId id="624"/>
            <p14:sldId id="577"/>
            <p14:sldId id="582"/>
            <p14:sldId id="583"/>
            <p14:sldId id="635"/>
            <p14:sldId id="629"/>
            <p14:sldId id="630"/>
            <p14:sldId id="632"/>
            <p14:sldId id="633"/>
            <p14:sldId id="640"/>
            <p14:sldId id="585"/>
            <p14:sldId id="586"/>
            <p14:sldId id="636"/>
            <p14:sldId id="587"/>
            <p14:sldId id="588"/>
            <p14:sldId id="616"/>
            <p14:sldId id="637"/>
            <p14:sldId id="591"/>
            <p14:sldId id="638"/>
            <p14:sldId id="614"/>
            <p14:sldId id="628"/>
          </p14:sldIdLst>
        </p14:section>
        <p14:section name="Fortschritte bei den FAIR Detektoren" id="{5C4BE4E7-F7BD-429A-8A85-5519C5120257}">
          <p14:sldIdLst>
            <p14:sldId id="576"/>
            <p14:sldId id="639"/>
            <p14:sldId id="631"/>
            <p14:sldId id="634"/>
          </p14:sldIdLst>
        </p14:section>
        <p14:section name="Helmholtzinstitute" id="{B9F51C5A-FAE1-4723-ADCE-0BD022947C4B}">
          <p14:sldIdLst/>
        </p14:section>
        <p14:section name="Further developments" id="{4A73B027-E3B7-4BDD-BA8F-7F5E5B1FDECB}">
          <p14:sldIdLst/>
        </p14:section>
        <p14:section name="Summary and outlook" id="{C1415C9D-128F-4E11-AE8C-135B9CF16035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869" userDrawn="1">
          <p15:clr>
            <a:srgbClr val="A4A3A4"/>
          </p15:clr>
        </p15:guide>
        <p15:guide id="3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ifels, Yvonne Dr." initials="LYD" lastIdx="3" clrIdx="0">
    <p:extLst>
      <p:ext uri="{19B8F6BF-5375-455C-9EA6-DF929625EA0E}">
        <p15:presenceInfo xmlns:p15="http://schemas.microsoft.com/office/powerpoint/2012/main" userId="S-1-5-21-839522115-515967899-725345543-713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4EB6"/>
    <a:srgbClr val="F49950"/>
    <a:srgbClr val="00CC00"/>
    <a:srgbClr val="0060AB"/>
    <a:srgbClr val="00B853"/>
    <a:srgbClr val="858583"/>
    <a:srgbClr val="A1A1A1"/>
    <a:srgbClr val="A0A09D"/>
    <a:srgbClr val="949491"/>
    <a:srgbClr val="9997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72" autoAdjust="0"/>
    <p:restoredTop sz="84281" autoAdjust="0"/>
  </p:normalViewPr>
  <p:slideViewPr>
    <p:cSldViewPr snapToGrid="0" snapToObjects="1">
      <p:cViewPr>
        <p:scale>
          <a:sx n="230" d="100"/>
          <a:sy n="230" d="100"/>
        </p:scale>
        <p:origin x="-1692" y="-1698"/>
      </p:cViewPr>
      <p:guideLst>
        <p:guide orient="horz" pos="1869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49" d="100"/>
          <a:sy n="49" d="100"/>
        </p:scale>
        <p:origin x="2134" y="4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637F52-1788-41FD-8F57-9A62DBF880A0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15C3F32-5231-4B83-ABE9-64CE314C3A70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noFill/>
        <a:ln/>
        <a:effectLst/>
      </dgm:spPr>
      <dgm:t>
        <a:bodyPr/>
        <a:lstStyle/>
        <a:p>
          <a:r>
            <a:rPr lang="en-US" dirty="0"/>
            <a:t>  </a:t>
          </a:r>
        </a:p>
      </dgm:t>
    </dgm:pt>
    <dgm:pt modelId="{F858037E-99D7-48C2-83F4-D0730CAA4414}" type="parTrans" cxnId="{DCE6AEEA-CDF1-4A5A-AC24-C50DDFF2895E}">
      <dgm:prSet/>
      <dgm:spPr/>
      <dgm:t>
        <a:bodyPr/>
        <a:lstStyle/>
        <a:p>
          <a:endParaRPr lang="en-US"/>
        </a:p>
      </dgm:t>
    </dgm:pt>
    <dgm:pt modelId="{A74B472F-AB81-43CB-BBEC-464FE278D07A}" type="sibTrans" cxnId="{DCE6AEEA-CDF1-4A5A-AC24-C50DDFF2895E}">
      <dgm:prSet/>
      <dgm:spPr>
        <a:ln w="76200">
          <a:solidFill>
            <a:schemeClr val="bg1"/>
          </a:solidFill>
          <a:round/>
          <a:headEnd type="triangle"/>
          <a:tailEnd type="triangle"/>
        </a:ln>
      </dgm:spPr>
      <dgm:t>
        <a:bodyPr/>
        <a:lstStyle/>
        <a:p>
          <a:endParaRPr lang="en-US"/>
        </a:p>
      </dgm:t>
    </dgm:pt>
    <dgm:pt modelId="{8A92D505-9AE9-4506-9CE9-67BDA0899EE5}">
      <dgm:prSet phldrT="[Text]"/>
      <dgm:spPr>
        <a:noFill/>
        <a:ln>
          <a:solidFill>
            <a:schemeClr val="tx1"/>
          </a:solidFill>
        </a:ln>
        <a:effectLst/>
      </dgm:spPr>
      <dgm:t>
        <a:bodyPr/>
        <a:lstStyle/>
        <a:p>
          <a:r>
            <a:rPr lang="en-US" dirty="0"/>
            <a:t>  </a:t>
          </a:r>
        </a:p>
      </dgm:t>
    </dgm:pt>
    <dgm:pt modelId="{66A227B4-4873-49B4-B882-4A7E9C944432}" type="parTrans" cxnId="{25E96026-9C89-415B-B5D5-5CF1411693DF}">
      <dgm:prSet/>
      <dgm:spPr/>
      <dgm:t>
        <a:bodyPr/>
        <a:lstStyle/>
        <a:p>
          <a:endParaRPr lang="en-US"/>
        </a:p>
      </dgm:t>
    </dgm:pt>
    <dgm:pt modelId="{122D7863-8999-431F-BD3D-246AF8EA862F}" type="sibTrans" cxnId="{25E96026-9C89-415B-B5D5-5CF1411693DF}">
      <dgm:prSet/>
      <dgm:spPr>
        <a:ln w="76200">
          <a:solidFill>
            <a:schemeClr val="bg1"/>
          </a:solidFill>
          <a:round/>
          <a:headEnd type="triangle"/>
          <a:tailEnd type="triangle"/>
        </a:ln>
      </dgm:spPr>
      <dgm:t>
        <a:bodyPr/>
        <a:lstStyle/>
        <a:p>
          <a:endParaRPr lang="en-US"/>
        </a:p>
      </dgm:t>
    </dgm:pt>
    <dgm:pt modelId="{F937CCA7-872B-416A-B6EA-8C3A79DB890C}">
      <dgm:prSet phldrT="[Text]"/>
      <dgm:spPr>
        <a:noFill/>
        <a:ln>
          <a:solidFill>
            <a:schemeClr val="tx1"/>
          </a:solidFill>
        </a:ln>
        <a:effectLst/>
      </dgm:spPr>
      <dgm:t>
        <a:bodyPr/>
        <a:lstStyle/>
        <a:p>
          <a:r>
            <a:rPr lang="en-US" dirty="0"/>
            <a:t>  </a:t>
          </a:r>
        </a:p>
      </dgm:t>
    </dgm:pt>
    <dgm:pt modelId="{2F005BEE-5C98-43CC-B5ED-04C67A3A0DC2}" type="parTrans" cxnId="{8D975DF4-915F-471E-88CC-405531FB3AC6}">
      <dgm:prSet/>
      <dgm:spPr/>
      <dgm:t>
        <a:bodyPr/>
        <a:lstStyle/>
        <a:p>
          <a:endParaRPr lang="en-US"/>
        </a:p>
      </dgm:t>
    </dgm:pt>
    <dgm:pt modelId="{2AFC1253-CAB4-4C45-9F8A-0EECC3AAAE74}" type="sibTrans" cxnId="{8D975DF4-915F-471E-88CC-405531FB3AC6}">
      <dgm:prSet/>
      <dgm:spPr>
        <a:ln w="76200">
          <a:solidFill>
            <a:schemeClr val="bg1"/>
          </a:solidFill>
          <a:round/>
          <a:headEnd type="triangle"/>
          <a:tailEnd type="triangle"/>
        </a:ln>
      </dgm:spPr>
      <dgm:t>
        <a:bodyPr/>
        <a:lstStyle/>
        <a:p>
          <a:endParaRPr lang="en-US"/>
        </a:p>
      </dgm:t>
    </dgm:pt>
    <dgm:pt modelId="{558A0890-004D-4C64-BBA4-A5905F63715B}" type="pres">
      <dgm:prSet presAssocID="{8F637F52-1788-41FD-8F57-9A62DBF880A0}" presName="cycle" presStyleCnt="0">
        <dgm:presLayoutVars>
          <dgm:dir/>
          <dgm:resizeHandles val="exact"/>
        </dgm:presLayoutVars>
      </dgm:prSet>
      <dgm:spPr/>
    </dgm:pt>
    <dgm:pt modelId="{DC5C4FBB-FD03-4006-8E19-8BE053DDAA57}" type="pres">
      <dgm:prSet presAssocID="{F15C3F32-5231-4B83-ABE9-64CE314C3A70}" presName="node" presStyleLbl="node1" presStyleIdx="0" presStyleCnt="3" custScaleX="283113">
        <dgm:presLayoutVars>
          <dgm:bulletEnabled val="1"/>
        </dgm:presLayoutVars>
      </dgm:prSet>
      <dgm:spPr/>
    </dgm:pt>
    <dgm:pt modelId="{5B74C490-6200-4F9C-A180-EB817028FD0A}" type="pres">
      <dgm:prSet presAssocID="{F15C3F32-5231-4B83-ABE9-64CE314C3A70}" presName="spNode" presStyleCnt="0"/>
      <dgm:spPr/>
    </dgm:pt>
    <dgm:pt modelId="{0B324FCA-59D1-43FD-A434-800426EFA72D}" type="pres">
      <dgm:prSet presAssocID="{A74B472F-AB81-43CB-BBEC-464FE278D07A}" presName="sibTrans" presStyleLbl="sibTrans1D1" presStyleIdx="0" presStyleCnt="3"/>
      <dgm:spPr/>
    </dgm:pt>
    <dgm:pt modelId="{B4A94FAF-C6C3-4CD7-B107-02DE370A0C6B}" type="pres">
      <dgm:prSet presAssocID="{8A92D505-9AE9-4506-9CE9-67BDA0899EE5}" presName="node" presStyleLbl="node1" presStyleIdx="1" presStyleCnt="3" custRadScaleRad="95159" custRadScaleInc="-17050">
        <dgm:presLayoutVars>
          <dgm:bulletEnabled val="1"/>
        </dgm:presLayoutVars>
      </dgm:prSet>
      <dgm:spPr/>
    </dgm:pt>
    <dgm:pt modelId="{F2D0B5D4-6C0D-4940-819C-497E47B676CD}" type="pres">
      <dgm:prSet presAssocID="{8A92D505-9AE9-4506-9CE9-67BDA0899EE5}" presName="spNode" presStyleCnt="0"/>
      <dgm:spPr/>
    </dgm:pt>
    <dgm:pt modelId="{BCF9BB93-CD20-4C57-ACB7-CE4628D8A272}" type="pres">
      <dgm:prSet presAssocID="{122D7863-8999-431F-BD3D-246AF8EA862F}" presName="sibTrans" presStyleLbl="sibTrans1D1" presStyleIdx="1" presStyleCnt="3"/>
      <dgm:spPr/>
    </dgm:pt>
    <dgm:pt modelId="{46579719-C088-4352-9050-44BDEFE7FB2A}" type="pres">
      <dgm:prSet presAssocID="{F937CCA7-872B-416A-B6EA-8C3A79DB890C}" presName="node" presStyleLbl="node1" presStyleIdx="2" presStyleCnt="3" custScaleX="100248" custRadScaleRad="99079" custRadScaleInc="20859">
        <dgm:presLayoutVars>
          <dgm:bulletEnabled val="1"/>
        </dgm:presLayoutVars>
      </dgm:prSet>
      <dgm:spPr/>
    </dgm:pt>
    <dgm:pt modelId="{6696FEFD-B489-47F1-A7BA-8B56FA27E277}" type="pres">
      <dgm:prSet presAssocID="{F937CCA7-872B-416A-B6EA-8C3A79DB890C}" presName="spNode" presStyleCnt="0"/>
      <dgm:spPr/>
    </dgm:pt>
    <dgm:pt modelId="{01B9CB30-4CB6-4830-BEC2-97312F8E807E}" type="pres">
      <dgm:prSet presAssocID="{2AFC1253-CAB4-4C45-9F8A-0EECC3AAAE74}" presName="sibTrans" presStyleLbl="sibTrans1D1" presStyleIdx="2" presStyleCnt="3"/>
      <dgm:spPr/>
    </dgm:pt>
  </dgm:ptLst>
  <dgm:cxnLst>
    <dgm:cxn modelId="{CCB53505-997F-4927-AA8C-5BA7E5B28CD1}" type="presOf" srcId="{8A92D505-9AE9-4506-9CE9-67BDA0899EE5}" destId="{B4A94FAF-C6C3-4CD7-B107-02DE370A0C6B}" srcOrd="0" destOrd="0" presId="urn:microsoft.com/office/officeart/2005/8/layout/cycle5"/>
    <dgm:cxn modelId="{95003611-5A5A-4E42-8C51-BD6D88D8462E}" type="presOf" srcId="{F15C3F32-5231-4B83-ABE9-64CE314C3A70}" destId="{DC5C4FBB-FD03-4006-8E19-8BE053DDAA57}" srcOrd="0" destOrd="0" presId="urn:microsoft.com/office/officeart/2005/8/layout/cycle5"/>
    <dgm:cxn modelId="{D7496921-AC32-4FAB-BB24-FAEF2C8081EC}" type="presOf" srcId="{A74B472F-AB81-43CB-BBEC-464FE278D07A}" destId="{0B324FCA-59D1-43FD-A434-800426EFA72D}" srcOrd="0" destOrd="0" presId="urn:microsoft.com/office/officeart/2005/8/layout/cycle5"/>
    <dgm:cxn modelId="{25E96026-9C89-415B-B5D5-5CF1411693DF}" srcId="{8F637F52-1788-41FD-8F57-9A62DBF880A0}" destId="{8A92D505-9AE9-4506-9CE9-67BDA0899EE5}" srcOrd="1" destOrd="0" parTransId="{66A227B4-4873-49B4-B882-4A7E9C944432}" sibTransId="{122D7863-8999-431F-BD3D-246AF8EA862F}"/>
    <dgm:cxn modelId="{6B9EEFB1-EA57-4EBB-8BCF-7673BB40E727}" type="presOf" srcId="{2AFC1253-CAB4-4C45-9F8A-0EECC3AAAE74}" destId="{01B9CB30-4CB6-4830-BEC2-97312F8E807E}" srcOrd="0" destOrd="0" presId="urn:microsoft.com/office/officeart/2005/8/layout/cycle5"/>
    <dgm:cxn modelId="{569CDEB6-4614-43F7-A4F2-37042B322FA4}" type="presOf" srcId="{8F637F52-1788-41FD-8F57-9A62DBF880A0}" destId="{558A0890-004D-4C64-BBA4-A5905F63715B}" srcOrd="0" destOrd="0" presId="urn:microsoft.com/office/officeart/2005/8/layout/cycle5"/>
    <dgm:cxn modelId="{70F002CD-6A22-4036-8A2C-A895CF9AB545}" type="presOf" srcId="{F937CCA7-872B-416A-B6EA-8C3A79DB890C}" destId="{46579719-C088-4352-9050-44BDEFE7FB2A}" srcOrd="0" destOrd="0" presId="urn:microsoft.com/office/officeart/2005/8/layout/cycle5"/>
    <dgm:cxn modelId="{DCE6AEEA-CDF1-4A5A-AC24-C50DDFF2895E}" srcId="{8F637F52-1788-41FD-8F57-9A62DBF880A0}" destId="{F15C3F32-5231-4B83-ABE9-64CE314C3A70}" srcOrd="0" destOrd="0" parTransId="{F858037E-99D7-48C2-83F4-D0730CAA4414}" sibTransId="{A74B472F-AB81-43CB-BBEC-464FE278D07A}"/>
    <dgm:cxn modelId="{88CEA1F1-E444-4938-9919-E7FEC371F624}" type="presOf" srcId="{122D7863-8999-431F-BD3D-246AF8EA862F}" destId="{BCF9BB93-CD20-4C57-ACB7-CE4628D8A272}" srcOrd="0" destOrd="0" presId="urn:microsoft.com/office/officeart/2005/8/layout/cycle5"/>
    <dgm:cxn modelId="{8D975DF4-915F-471E-88CC-405531FB3AC6}" srcId="{8F637F52-1788-41FD-8F57-9A62DBF880A0}" destId="{F937CCA7-872B-416A-B6EA-8C3A79DB890C}" srcOrd="2" destOrd="0" parTransId="{2F005BEE-5C98-43CC-B5ED-04C67A3A0DC2}" sibTransId="{2AFC1253-CAB4-4C45-9F8A-0EECC3AAAE74}"/>
    <dgm:cxn modelId="{0B80D272-84D7-4EAB-BE27-E92086A9DCE8}" type="presParOf" srcId="{558A0890-004D-4C64-BBA4-A5905F63715B}" destId="{DC5C4FBB-FD03-4006-8E19-8BE053DDAA57}" srcOrd="0" destOrd="0" presId="urn:microsoft.com/office/officeart/2005/8/layout/cycle5"/>
    <dgm:cxn modelId="{665F2356-A971-4C4A-9C99-79ED00329A80}" type="presParOf" srcId="{558A0890-004D-4C64-BBA4-A5905F63715B}" destId="{5B74C490-6200-4F9C-A180-EB817028FD0A}" srcOrd="1" destOrd="0" presId="urn:microsoft.com/office/officeart/2005/8/layout/cycle5"/>
    <dgm:cxn modelId="{865CDCD4-66E8-4BAF-8B07-90BAC3AC166E}" type="presParOf" srcId="{558A0890-004D-4C64-BBA4-A5905F63715B}" destId="{0B324FCA-59D1-43FD-A434-800426EFA72D}" srcOrd="2" destOrd="0" presId="urn:microsoft.com/office/officeart/2005/8/layout/cycle5"/>
    <dgm:cxn modelId="{D205072B-4DFF-4AFB-BA82-EC84AF21954A}" type="presParOf" srcId="{558A0890-004D-4C64-BBA4-A5905F63715B}" destId="{B4A94FAF-C6C3-4CD7-B107-02DE370A0C6B}" srcOrd="3" destOrd="0" presId="urn:microsoft.com/office/officeart/2005/8/layout/cycle5"/>
    <dgm:cxn modelId="{679558A6-130E-4EE6-ADDF-85D101FA1B41}" type="presParOf" srcId="{558A0890-004D-4C64-BBA4-A5905F63715B}" destId="{F2D0B5D4-6C0D-4940-819C-497E47B676CD}" srcOrd="4" destOrd="0" presId="urn:microsoft.com/office/officeart/2005/8/layout/cycle5"/>
    <dgm:cxn modelId="{0A0C850E-F754-4F8A-928B-01C5F65D750C}" type="presParOf" srcId="{558A0890-004D-4C64-BBA4-A5905F63715B}" destId="{BCF9BB93-CD20-4C57-ACB7-CE4628D8A272}" srcOrd="5" destOrd="0" presId="urn:microsoft.com/office/officeart/2005/8/layout/cycle5"/>
    <dgm:cxn modelId="{960329D1-A656-486B-91E7-4066A8778B81}" type="presParOf" srcId="{558A0890-004D-4C64-BBA4-A5905F63715B}" destId="{46579719-C088-4352-9050-44BDEFE7FB2A}" srcOrd="6" destOrd="0" presId="urn:microsoft.com/office/officeart/2005/8/layout/cycle5"/>
    <dgm:cxn modelId="{0685CC89-6550-41BF-8398-8C1914371ACA}" type="presParOf" srcId="{558A0890-004D-4C64-BBA4-A5905F63715B}" destId="{6696FEFD-B489-47F1-A7BA-8B56FA27E277}" srcOrd="7" destOrd="0" presId="urn:microsoft.com/office/officeart/2005/8/layout/cycle5"/>
    <dgm:cxn modelId="{5BC2A0D8-5540-4A8D-B0A5-AB90F5DAE6F4}" type="presParOf" srcId="{558A0890-004D-4C64-BBA4-A5905F63715B}" destId="{01B9CB30-4CB6-4830-BEC2-97312F8E807E}" srcOrd="8" destOrd="0" presId="urn:microsoft.com/office/officeart/2005/8/layout/cycle5"/>
  </dgm:cxnLst>
  <dgm:bg>
    <a:effectLst>
      <a:outerShdw blurRad="63500" sx="88000" sy="88000" algn="ctr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5C4FBB-FD03-4006-8E19-8BE053DDAA57}">
      <dsp:nvSpPr>
        <dsp:cNvPr id="0" name=""/>
        <dsp:cNvSpPr/>
      </dsp:nvSpPr>
      <dsp:spPr>
        <a:xfrm>
          <a:off x="168112" y="1826"/>
          <a:ext cx="4907155" cy="1126635"/>
        </a:xfrm>
        <a:prstGeom prst="roundRect">
          <a:avLst/>
        </a:pr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  </a:t>
          </a:r>
        </a:p>
      </dsp:txBody>
      <dsp:txXfrm>
        <a:off x="223110" y="56824"/>
        <a:ext cx="4797159" cy="1016639"/>
      </dsp:txXfrm>
    </dsp:sp>
    <dsp:sp modelId="{0B324FCA-59D1-43FD-A434-800426EFA72D}">
      <dsp:nvSpPr>
        <dsp:cNvPr id="0" name=""/>
        <dsp:cNvSpPr/>
      </dsp:nvSpPr>
      <dsp:spPr>
        <a:xfrm>
          <a:off x="598755" y="844651"/>
          <a:ext cx="3005183" cy="3005183"/>
        </a:xfrm>
        <a:custGeom>
          <a:avLst/>
          <a:gdLst/>
          <a:ahLst/>
          <a:cxnLst/>
          <a:rect l="0" t="0" r="0" b="0"/>
          <a:pathLst>
            <a:path>
              <a:moveTo>
                <a:pt x="2551663" y="426845"/>
              </a:moveTo>
              <a:arcTo wR="1502591" hR="1502591" stAng="18856845" swAng="1589600"/>
            </a:path>
          </a:pathLst>
        </a:custGeom>
        <a:noFill/>
        <a:ln w="76200" cap="flat" cmpd="sng" algn="ctr">
          <a:solidFill>
            <a:schemeClr val="bg1"/>
          </a:solidFill>
          <a:prstDash val="solid"/>
          <a:round/>
          <a:headEnd type="triangle"/>
          <a:tailEnd type="triangle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A94FAF-C6C3-4CD7-B107-02DE370A0C6B}">
      <dsp:nvSpPr>
        <dsp:cNvPr id="0" name=""/>
        <dsp:cNvSpPr/>
      </dsp:nvSpPr>
      <dsp:spPr>
        <a:xfrm>
          <a:off x="3069470" y="2067237"/>
          <a:ext cx="1733285" cy="1126635"/>
        </a:xfrm>
        <a:prstGeom prst="roundRect">
          <a:avLst/>
        </a:pr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  </a:t>
          </a:r>
        </a:p>
      </dsp:txBody>
      <dsp:txXfrm>
        <a:off x="3124468" y="2122235"/>
        <a:ext cx="1623289" cy="1016639"/>
      </dsp:txXfrm>
    </dsp:sp>
    <dsp:sp modelId="{BCF9BB93-CD20-4C57-ACB7-CE4628D8A272}">
      <dsp:nvSpPr>
        <dsp:cNvPr id="0" name=""/>
        <dsp:cNvSpPr/>
      </dsp:nvSpPr>
      <dsp:spPr>
        <a:xfrm>
          <a:off x="1073542" y="508428"/>
          <a:ext cx="3005183" cy="3005183"/>
        </a:xfrm>
        <a:custGeom>
          <a:avLst/>
          <a:gdLst/>
          <a:ahLst/>
          <a:cxnLst/>
          <a:rect l="0" t="0" r="0" b="0"/>
          <a:pathLst>
            <a:path>
              <a:moveTo>
                <a:pt x="2109247" y="2877274"/>
              </a:moveTo>
              <a:arcTo wR="1502591" hR="1502591" stAng="3971270" swAng="2906763"/>
            </a:path>
          </a:pathLst>
        </a:custGeom>
        <a:noFill/>
        <a:ln w="76200" cap="flat" cmpd="sng" algn="ctr">
          <a:solidFill>
            <a:schemeClr val="bg1"/>
          </a:solidFill>
          <a:prstDash val="solid"/>
          <a:round/>
          <a:headEnd type="triangle"/>
          <a:tailEnd type="triangle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579719-C088-4352-9050-44BDEFE7FB2A}">
      <dsp:nvSpPr>
        <dsp:cNvPr id="0" name=""/>
        <dsp:cNvSpPr/>
      </dsp:nvSpPr>
      <dsp:spPr>
        <a:xfrm>
          <a:off x="369230" y="2053826"/>
          <a:ext cx="1737583" cy="1126635"/>
        </a:xfrm>
        <a:prstGeom prst="roundRect">
          <a:avLst/>
        </a:pr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  </a:t>
          </a:r>
        </a:p>
      </dsp:txBody>
      <dsp:txXfrm>
        <a:off x="424228" y="2108824"/>
        <a:ext cx="1627587" cy="1016639"/>
      </dsp:txXfrm>
    </dsp:sp>
    <dsp:sp modelId="{01B9CB30-4CB6-4830-BEC2-97312F8E807E}">
      <dsp:nvSpPr>
        <dsp:cNvPr id="0" name=""/>
        <dsp:cNvSpPr/>
      </dsp:nvSpPr>
      <dsp:spPr>
        <a:xfrm>
          <a:off x="1583985" y="868531"/>
          <a:ext cx="3005183" cy="3005183"/>
        </a:xfrm>
        <a:custGeom>
          <a:avLst/>
          <a:gdLst/>
          <a:ahLst/>
          <a:cxnLst/>
          <a:rect l="0" t="0" r="0" b="0"/>
          <a:pathLst>
            <a:path>
              <a:moveTo>
                <a:pt x="97022" y="971408"/>
              </a:moveTo>
              <a:arcTo wR="1502591" hR="1502591" stAng="12042135" swAng="1594753"/>
            </a:path>
          </a:pathLst>
        </a:custGeom>
        <a:noFill/>
        <a:ln w="76200" cap="flat" cmpd="sng" algn="ctr">
          <a:solidFill>
            <a:schemeClr val="bg1"/>
          </a:solidFill>
          <a:prstDash val="solid"/>
          <a:round/>
          <a:headEnd type="triangle"/>
          <a:tailEnd type="triangle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85558" cy="501095"/>
          </a:xfrm>
          <a:prstGeom prst="rect">
            <a:avLst/>
          </a:prstGeom>
        </p:spPr>
        <p:txBody>
          <a:bodyPr vert="horz" lIns="96611" tIns="48306" rIns="96611" bIns="48306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902599" y="2"/>
            <a:ext cx="2985558" cy="501095"/>
          </a:xfrm>
          <a:prstGeom prst="rect">
            <a:avLst/>
          </a:prstGeom>
        </p:spPr>
        <p:txBody>
          <a:bodyPr vert="horz" lIns="96611" tIns="48306" rIns="96611" bIns="48306" rtlCol="0"/>
          <a:lstStyle>
            <a:lvl1pPr algn="r">
              <a:defRPr sz="1300"/>
            </a:lvl1pPr>
          </a:lstStyle>
          <a:p>
            <a:fld id="{0B851660-0934-124D-A4B3-496C7F320307}" type="datetimeFigureOut">
              <a:rPr lang="de-DE" smtClean="0"/>
              <a:t>08.07.2024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519057"/>
            <a:ext cx="2985558" cy="501095"/>
          </a:xfrm>
          <a:prstGeom prst="rect">
            <a:avLst/>
          </a:prstGeom>
        </p:spPr>
        <p:txBody>
          <a:bodyPr vert="horz" lIns="96611" tIns="48306" rIns="96611" bIns="48306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902599" y="9519057"/>
            <a:ext cx="2985558" cy="501095"/>
          </a:xfrm>
          <a:prstGeom prst="rect">
            <a:avLst/>
          </a:prstGeom>
        </p:spPr>
        <p:txBody>
          <a:bodyPr vert="horz" lIns="96611" tIns="48306" rIns="96611" bIns="48306" rtlCol="0" anchor="b"/>
          <a:lstStyle>
            <a:lvl1pPr algn="r">
              <a:defRPr sz="13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85558" cy="501095"/>
          </a:xfrm>
          <a:prstGeom prst="rect">
            <a:avLst/>
          </a:prstGeom>
        </p:spPr>
        <p:txBody>
          <a:bodyPr vert="horz" lIns="96611" tIns="48306" rIns="96611" bIns="48306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902599" y="2"/>
            <a:ext cx="2985558" cy="501095"/>
          </a:xfrm>
          <a:prstGeom prst="rect">
            <a:avLst/>
          </a:prstGeom>
        </p:spPr>
        <p:txBody>
          <a:bodyPr vert="horz" lIns="96611" tIns="48306" rIns="96611" bIns="48306" rtlCol="0"/>
          <a:lstStyle>
            <a:lvl1pPr algn="r">
              <a:defRPr sz="1300"/>
            </a:lvl1pPr>
          </a:lstStyle>
          <a:p>
            <a:fld id="{98C828EF-C252-394A-93BF-1C478CFA0896}" type="datetimeFigureOut">
              <a:rPr lang="de-DE" smtClean="0"/>
              <a:t>08.07.2024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2475"/>
            <a:ext cx="6680200" cy="37576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1" tIns="48306" rIns="96611" bIns="48306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8976" y="4760397"/>
            <a:ext cx="5511800" cy="4509850"/>
          </a:xfrm>
          <a:prstGeom prst="rect">
            <a:avLst/>
          </a:prstGeom>
        </p:spPr>
        <p:txBody>
          <a:bodyPr vert="horz" lIns="96611" tIns="48306" rIns="96611" bIns="48306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519057"/>
            <a:ext cx="2985558" cy="501095"/>
          </a:xfrm>
          <a:prstGeom prst="rect">
            <a:avLst/>
          </a:prstGeom>
        </p:spPr>
        <p:txBody>
          <a:bodyPr vert="horz" lIns="96611" tIns="48306" rIns="96611" bIns="48306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902599" y="9519057"/>
            <a:ext cx="2985558" cy="501095"/>
          </a:xfrm>
          <a:prstGeom prst="rect">
            <a:avLst/>
          </a:prstGeom>
        </p:spPr>
        <p:txBody>
          <a:bodyPr vert="horz" lIns="96611" tIns="48306" rIns="96611" bIns="48306" rtlCol="0" anchor="b"/>
          <a:lstStyle>
            <a:lvl1pPr algn="r">
              <a:defRPr sz="13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rigonal_crystal_system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Body-centered_cubic" TargetMode="External"/><Relationship Id="rId5" Type="http://schemas.openxmlformats.org/officeDocument/2006/relationships/hyperlink" Target="https://en.wikipedia.org/wiki/Tetragonal" TargetMode="External"/><Relationship Id="rId4" Type="http://schemas.openxmlformats.org/officeDocument/2006/relationships/hyperlink" Target="https://en.wikipedia.org/wiki/Monoclinic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2576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 = </a:t>
            </a:r>
            <a:r>
              <a:rPr lang="de-DE" dirty="0" err="1"/>
              <a:t>four</a:t>
            </a:r>
            <a:r>
              <a:rPr lang="de-DE" dirty="0"/>
              <a:t> </a:t>
            </a:r>
            <a:r>
              <a:rPr lang="de-DE" dirty="0" err="1"/>
              <a:t>momentum</a:t>
            </a:r>
            <a:r>
              <a:rPr lang="de-DE" dirty="0"/>
              <a:t> </a:t>
            </a:r>
            <a:r>
              <a:rPr lang="de-DE" dirty="0" err="1"/>
              <a:t>transfer</a:t>
            </a:r>
            <a:r>
              <a:rPr lang="de-DE" dirty="0"/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0813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Talk 12:10 Uhr;</a:t>
            </a:r>
            <a:r>
              <a:rPr lang="de-DE" baseline="0" dirty="0"/>
              <a:t> 30 + 10 Minuten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8755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Germany, </a:t>
            </a:r>
            <a:r>
              <a:rPr lang="de-DE" dirty="0" err="1"/>
              <a:t>Slowenia</a:t>
            </a:r>
            <a:r>
              <a:rPr lang="de-DE" dirty="0"/>
              <a:t>, Romania, </a:t>
            </a:r>
            <a:r>
              <a:rPr lang="de-DE" dirty="0" err="1"/>
              <a:t>Poland</a:t>
            </a:r>
            <a:r>
              <a:rPr lang="de-DE" dirty="0"/>
              <a:t>,</a:t>
            </a:r>
            <a:r>
              <a:rPr lang="de-DE" baseline="0" dirty="0"/>
              <a:t> </a:t>
            </a:r>
            <a:r>
              <a:rPr lang="de-DE" baseline="0" dirty="0" err="1"/>
              <a:t>Russia</a:t>
            </a:r>
            <a:r>
              <a:rPr lang="de-DE" baseline="0" dirty="0"/>
              <a:t>, </a:t>
            </a:r>
            <a:r>
              <a:rPr lang="de-DE" baseline="0" dirty="0" err="1"/>
              <a:t>India</a:t>
            </a:r>
            <a:r>
              <a:rPr lang="de-DE" baseline="0" dirty="0"/>
              <a:t>, </a:t>
            </a:r>
            <a:r>
              <a:rPr lang="de-DE" baseline="0" dirty="0" err="1"/>
              <a:t>Finland</a:t>
            </a:r>
            <a:r>
              <a:rPr lang="de-DE" baseline="0" dirty="0"/>
              <a:t>, </a:t>
            </a:r>
            <a:r>
              <a:rPr lang="de-DE" baseline="0" dirty="0" err="1"/>
              <a:t>Sweden</a:t>
            </a:r>
            <a:r>
              <a:rPr lang="de-DE" baseline="0" dirty="0"/>
              <a:t>, UK, Czech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4562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3670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86275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hlinkClick r:id="rId3" tooltip="Trigonal crystal system"/>
              </a:rPr>
              <a:t>Bi(I)</a:t>
            </a:r>
            <a:r>
              <a:rPr lang="de-DE" baseline="0" dirty="0">
                <a:hlinkClick r:id="rId3" tooltip="Trigonal crystal system"/>
              </a:rPr>
              <a:t> </a:t>
            </a:r>
            <a:r>
              <a:rPr lang="de-DE" dirty="0" err="1">
                <a:hlinkClick r:id="rId3" tooltip="Trigonal crystal system"/>
              </a:rPr>
              <a:t>rhombohedral</a:t>
            </a:r>
            <a:r>
              <a:rPr lang="de-DE" dirty="0">
                <a:hlinkClick r:id="rId3" tooltip="Trigonal crystal system"/>
              </a:rPr>
              <a:t> </a:t>
            </a:r>
            <a:r>
              <a:rPr lang="de-DE" dirty="0" err="1">
                <a:hlinkClick r:id="rId3" tooltip="Trigonal crystal system"/>
              </a:rPr>
              <a:t>lattice</a:t>
            </a:r>
            <a:r>
              <a:rPr lang="de-DE" dirty="0"/>
              <a:t>; t</a:t>
            </a:r>
            <a:r>
              <a:rPr lang="en-US" dirty="0"/>
              <a:t>his Bi–I structure changes first to the </a:t>
            </a:r>
            <a:r>
              <a:rPr lang="en-US" dirty="0">
                <a:hlinkClick r:id="rId4" tooltip="Monoclinic"/>
              </a:rPr>
              <a:t>monoclinic</a:t>
            </a:r>
            <a:r>
              <a:rPr lang="en-US" dirty="0"/>
              <a:t> Bi-II at 2.55 </a:t>
            </a:r>
            <a:r>
              <a:rPr lang="en-US" dirty="0" err="1"/>
              <a:t>Gpa</a:t>
            </a:r>
            <a:r>
              <a:rPr lang="en-US" dirty="0"/>
              <a:t>; then to the </a:t>
            </a:r>
            <a:r>
              <a:rPr lang="en-US" dirty="0">
                <a:hlinkClick r:id="rId5" tooltip="Tetragonal"/>
              </a:rPr>
              <a:t>tetragonal</a:t>
            </a:r>
            <a:r>
              <a:rPr lang="en-US" dirty="0"/>
              <a:t> Bi-III at 2.7 </a:t>
            </a:r>
            <a:r>
              <a:rPr lang="en-US" dirty="0" err="1"/>
              <a:t>GPa</a:t>
            </a:r>
            <a:r>
              <a:rPr lang="en-US" dirty="0"/>
              <a:t>, and finally to the </a:t>
            </a:r>
            <a:r>
              <a:rPr lang="en-US" dirty="0">
                <a:hlinkClick r:id="rId6" tooltip="Body-centered cubic"/>
              </a:rPr>
              <a:t>body-centered cubic</a:t>
            </a:r>
            <a:r>
              <a:rPr lang="en-US" dirty="0"/>
              <a:t> Bi-V at 7.7 </a:t>
            </a:r>
            <a:r>
              <a:rPr lang="en-US" dirty="0" err="1"/>
              <a:t>Gpa</a:t>
            </a:r>
            <a:endParaRPr lang="en-US" dirty="0"/>
          </a:p>
          <a:p>
            <a:endParaRPr lang="en-US" dirty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38488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 = </a:t>
            </a:r>
            <a:r>
              <a:rPr lang="de-DE" dirty="0" err="1"/>
              <a:t>four</a:t>
            </a:r>
            <a:r>
              <a:rPr lang="de-DE" dirty="0"/>
              <a:t> </a:t>
            </a:r>
            <a:r>
              <a:rPr lang="de-DE" dirty="0" err="1"/>
              <a:t>momentum</a:t>
            </a:r>
            <a:r>
              <a:rPr lang="de-DE" dirty="0"/>
              <a:t> </a:t>
            </a:r>
            <a:r>
              <a:rPr lang="de-DE" dirty="0" err="1"/>
              <a:t>transfer</a:t>
            </a:r>
            <a:r>
              <a:rPr lang="de-DE" dirty="0"/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15258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Arial"/>
                <a:cs typeface="Arial"/>
              </a:rPr>
              <a:t>Experimental</a:t>
            </a:r>
            <a:r>
              <a:rPr lang="en-US" sz="1200" spc="-38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setup</a:t>
            </a:r>
            <a:r>
              <a:rPr lang="en-US" sz="1200" spc="-38" dirty="0">
                <a:latin typeface="Arial"/>
                <a:cs typeface="Arial"/>
              </a:rPr>
              <a:t> </a:t>
            </a:r>
            <a:r>
              <a:rPr lang="en-US" sz="1200" spc="-8" dirty="0">
                <a:latin typeface="Arial"/>
                <a:cs typeface="Arial"/>
              </a:rPr>
              <a:t>(Bragg </a:t>
            </a:r>
            <a:r>
              <a:rPr lang="en-US" sz="1200" dirty="0">
                <a:latin typeface="Arial"/>
                <a:cs typeface="Arial"/>
              </a:rPr>
              <a:t>spectrometer</a:t>
            </a:r>
            <a:r>
              <a:rPr lang="en-US" sz="1200" spc="-71" dirty="0">
                <a:latin typeface="Arial"/>
                <a:cs typeface="Arial"/>
              </a:rPr>
              <a:t> </a:t>
            </a:r>
            <a:r>
              <a:rPr lang="en-US" sz="1200" spc="-19" dirty="0">
                <a:latin typeface="Arial"/>
                <a:cs typeface="Arial"/>
              </a:rPr>
              <a:t>for </a:t>
            </a:r>
            <a:r>
              <a:rPr lang="en-US" sz="1200" dirty="0">
                <a:latin typeface="Arial"/>
                <a:cs typeface="Arial"/>
              </a:rPr>
              <a:t>spectroscopy</a:t>
            </a:r>
            <a:r>
              <a:rPr lang="en-US" sz="1200" spc="-45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at</a:t>
            </a:r>
            <a:r>
              <a:rPr lang="en-US" sz="1200" spc="-23" dirty="0">
                <a:latin typeface="Arial"/>
                <a:cs typeface="Arial"/>
              </a:rPr>
              <a:t> </a:t>
            </a:r>
            <a:r>
              <a:rPr lang="en-US" sz="1200" spc="-19" dirty="0">
                <a:latin typeface="Arial"/>
                <a:cs typeface="Arial"/>
              </a:rPr>
              <a:t>the </a:t>
            </a:r>
            <a:r>
              <a:rPr lang="en-US" sz="1200" dirty="0">
                <a:latin typeface="Arial"/>
                <a:cs typeface="Arial"/>
              </a:rPr>
              <a:t>internal</a:t>
            </a:r>
            <a:r>
              <a:rPr lang="en-US" sz="1200" spc="-3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target</a:t>
            </a:r>
            <a:r>
              <a:rPr lang="en-US" sz="1200" spc="-34" dirty="0">
                <a:latin typeface="Arial"/>
                <a:cs typeface="Arial"/>
              </a:rPr>
              <a:t> </a:t>
            </a:r>
            <a:r>
              <a:rPr lang="en-US" sz="1200" spc="-8" dirty="0">
                <a:latin typeface="Arial"/>
                <a:cs typeface="Arial"/>
              </a:rPr>
              <a:t>(2021).</a:t>
            </a:r>
            <a:endParaRPr lang="en-US" sz="1200" dirty="0">
              <a:latin typeface="Arial"/>
              <a:cs typeface="Arial"/>
            </a:endParaRP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1179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nacked</a:t>
            </a:r>
            <a:r>
              <a:rPr lang="de-DE" dirty="0"/>
              <a:t> </a:t>
            </a:r>
            <a:r>
              <a:rPr lang="de-DE" dirty="0" err="1"/>
              <a:t>nuclei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2938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040B52E-6118-F844-8FBE-85B6AFDC9E2A}"/>
              </a:ext>
            </a:extLst>
          </p:cNvPr>
          <p:cNvGrpSpPr/>
          <p:nvPr userDrawn="1"/>
        </p:nvGrpSpPr>
        <p:grpSpPr>
          <a:xfrm>
            <a:off x="1502578" y="976199"/>
            <a:ext cx="7426269" cy="3877686"/>
            <a:chOff x="1502578" y="976199"/>
            <a:chExt cx="7426269" cy="3877686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3FAB316F-95F1-6040-AB6B-EF23A5D58FAF}"/>
                </a:ext>
              </a:extLst>
            </p:cNvPr>
            <p:cNvSpPr/>
            <p:nvPr userDrawn="1"/>
          </p:nvSpPr>
          <p:spPr>
            <a:xfrm>
              <a:off x="7781365" y="3854824"/>
              <a:ext cx="1147482" cy="999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dirty="0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9DE39F29-B8C0-C64D-ADFE-A8AFF963CB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2578" y="976199"/>
              <a:ext cx="6099496" cy="3877686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1529" y="2738074"/>
            <a:ext cx="4303059" cy="584900"/>
          </a:xfrm>
        </p:spPr>
        <p:txBody>
          <a:bodyPr anchor="b" anchorCtr="0">
            <a:noAutofit/>
          </a:bodyPr>
          <a:lstStyle>
            <a:lvl1pPr algn="ctr">
              <a:defRPr sz="2400">
                <a:solidFill>
                  <a:srgbClr val="66666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1529" y="3322973"/>
            <a:ext cx="4303060" cy="531851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6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4987636"/>
            <a:ext cx="3371273" cy="15586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8" y="230397"/>
            <a:ext cx="6700979" cy="590668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7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July 8th, 2022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QNP 2024 - Yvonne Leifels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July 8th, 2022</a:t>
            </a:r>
            <a:endParaRPr lang="de-DE" dirty="0"/>
          </a:p>
        </p:txBody>
      </p:sp>
      <p:sp>
        <p:nvSpPr>
          <p:cNvPr id="9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QNP 2024 - Yvonne Leifels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July 8th, 2022</a:t>
            </a:r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QNP 2024 - Yvonne Leifels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7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July 8th, 2022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/>
              <a:t>QNP 2024 - Yvonne Leifels</a:t>
            </a:r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3BF80593-284C-244D-84D3-4D7255E83A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7634" y="130629"/>
            <a:ext cx="6071291" cy="701284"/>
          </a:xfrm>
        </p:spPr>
        <p:txBody>
          <a:bodyPr anchor="b"/>
          <a:lstStyle>
            <a:lvl1pPr marL="0" indent="0" algn="l">
              <a:buNone/>
              <a:defRPr sz="2000" b="1"/>
            </a:lvl1pPr>
          </a:lstStyle>
          <a:p>
            <a:r>
              <a:rPr lang="de-DE" dirty="0"/>
              <a:t>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814108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943494DA-FA9D-1447-B70B-2896FD77F5D0}"/>
              </a:ext>
            </a:extLst>
          </p:cNvPr>
          <p:cNvCxnSpPr/>
          <p:nvPr userDrawn="1"/>
        </p:nvCxnSpPr>
        <p:spPr>
          <a:xfrm>
            <a:off x="0" y="5049583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Bild 6" descr="GSI_Logo_rgb.png">
            <a:extLst>
              <a:ext uri="{FF2B5EF4-FFF2-40B4-BE49-F238E27FC236}">
                <a16:creationId xmlns:a16="http://schemas.microsoft.com/office/drawing/2014/main" id="{0E0D4DB1-EEDA-A644-B002-75EBF9968E0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839" y="363875"/>
            <a:ext cx="1129081" cy="376361"/>
          </a:xfrm>
          <a:prstGeom prst="rect">
            <a:avLst/>
          </a:prstGeom>
        </p:spPr>
      </p:pic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2AC6B5F8-0827-6645-B5C9-ED4385971D8F}"/>
              </a:ext>
            </a:extLst>
          </p:cNvPr>
          <p:cNvCxnSpPr/>
          <p:nvPr userDrawn="1"/>
        </p:nvCxnSpPr>
        <p:spPr>
          <a:xfrm>
            <a:off x="0" y="826224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hteck 23">
            <a:extLst>
              <a:ext uri="{FF2B5EF4-FFF2-40B4-BE49-F238E27FC236}">
                <a16:creationId xmlns:a16="http://schemas.microsoft.com/office/drawing/2014/main" id="{CC9BBC89-C94F-2342-BFB0-0C52DC04C485}"/>
              </a:ext>
            </a:extLst>
          </p:cNvPr>
          <p:cNvSpPr>
            <a:spLocks/>
          </p:cNvSpPr>
          <p:nvPr userDrawn="1"/>
        </p:nvSpPr>
        <p:spPr>
          <a:xfrm>
            <a:off x="-1" y="727074"/>
            <a:ext cx="201600" cy="201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5E807027-043F-224A-B8A1-2EA6FD7AA9B7}"/>
              </a:ext>
            </a:extLst>
          </p:cNvPr>
          <p:cNvSpPr>
            <a:spLocks/>
          </p:cNvSpPr>
          <p:nvPr userDrawn="1"/>
        </p:nvSpPr>
        <p:spPr>
          <a:xfrm>
            <a:off x="-1" y="4949824"/>
            <a:ext cx="203277" cy="203277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17635" y="1088015"/>
            <a:ext cx="8420176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15792" y="4914482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435270" y="4950517"/>
            <a:ext cx="3527133" cy="2077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750" dirty="0">
                <a:solidFill>
                  <a:srgbClr val="333333"/>
                </a:solidFill>
                <a:latin typeface="Arial"/>
                <a:cs typeface="Arial"/>
              </a:rPr>
              <a:t>GSI Helmholtzzentrum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17638" y="231075"/>
            <a:ext cx="6129236" cy="5906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51256" y="4914482"/>
            <a:ext cx="84837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</a:defRPr>
            </a:lvl1pPr>
          </a:lstStyle>
          <a:p>
            <a:r>
              <a:rPr lang="de-DE"/>
              <a:t>July 8th, 2022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013201" y="4920458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QNP 2024 - Yvonne Leifels</a:t>
            </a:r>
            <a:endParaRPr lang="de-DE" dirty="0"/>
          </a:p>
        </p:txBody>
      </p:sp>
      <p:pic>
        <p:nvPicPr>
          <p:cNvPr id="13" name="Bild 12" descr="FAIR_Logo_rgb.png">
            <a:extLst>
              <a:ext uri="{FF2B5EF4-FFF2-40B4-BE49-F238E27FC236}">
                <a16:creationId xmlns:a16="http://schemas.microsoft.com/office/drawing/2014/main" id="{6EBF7B64-1F60-354C-83F5-CFA893F204B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0829" y="206825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6" r:id="rId5"/>
  </p:sldLayoutIdLst>
  <p:hf hdr="0"/>
  <p:txStyles>
    <p:titleStyle>
      <a:lvl1pPr algn="l" defTabSz="342900" rtl="0" eaLnBrk="1" latinLnBrk="0" hangingPunct="1">
        <a:spcBef>
          <a:spcPts val="600"/>
        </a:spcBef>
        <a:buNone/>
        <a:defRPr sz="20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500" kern="1200">
          <a:solidFill>
            <a:srgbClr val="333333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350" kern="1200">
          <a:solidFill>
            <a:srgbClr val="333333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200" kern="1200">
          <a:solidFill>
            <a:srgbClr val="333333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050" kern="1200">
          <a:solidFill>
            <a:srgbClr val="333333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jpg"/><Relationship Id="rId5" Type="http://schemas.openxmlformats.org/officeDocument/2006/relationships/image" Target="../media/image48.png"/><Relationship Id="rId4" Type="http://schemas.openxmlformats.org/officeDocument/2006/relationships/image" Target="../media/image47.JPG"/><Relationship Id="rId9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jpg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1.png"/><Relationship Id="rId4" Type="http://schemas.openxmlformats.org/officeDocument/2006/relationships/image" Target="../media/image7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" TargetMode="External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60.png"/><Relationship Id="rId4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3.png"/><Relationship Id="rId4" Type="http://schemas.openxmlformats.org/officeDocument/2006/relationships/image" Target="../media/image82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emf"/><Relationship Id="rId3" Type="http://schemas.openxmlformats.org/officeDocument/2006/relationships/image" Target="../media/image85.jpg"/><Relationship Id="rId7" Type="http://schemas.openxmlformats.org/officeDocument/2006/relationships/image" Target="../media/image89.jpg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jpg"/><Relationship Id="rId11" Type="http://schemas.openxmlformats.org/officeDocument/2006/relationships/image" Target="../media/image93.emf"/><Relationship Id="rId5" Type="http://schemas.openxmlformats.org/officeDocument/2006/relationships/image" Target="../media/image87.emf"/><Relationship Id="rId10" Type="http://schemas.openxmlformats.org/officeDocument/2006/relationships/image" Target="../media/image92.jpeg"/><Relationship Id="rId4" Type="http://schemas.openxmlformats.org/officeDocument/2006/relationships/image" Target="../media/image86.png"/><Relationship Id="rId9" Type="http://schemas.openxmlformats.org/officeDocument/2006/relationships/image" Target="../media/image9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1.emf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g"/><Relationship Id="rId13" Type="http://schemas.openxmlformats.org/officeDocument/2006/relationships/image" Target="../media/image118.png"/><Relationship Id="rId3" Type="http://schemas.openxmlformats.org/officeDocument/2006/relationships/image" Target="../media/image109.png"/><Relationship Id="rId7" Type="http://schemas.openxmlformats.org/officeDocument/2006/relationships/hyperlink" Target="https://www.nature.com/articles/s41586-023-06910-y" TargetMode="External"/><Relationship Id="rId12" Type="http://schemas.openxmlformats.org/officeDocument/2006/relationships/image" Target="../media/image1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2.png"/><Relationship Id="rId11" Type="http://schemas.openxmlformats.org/officeDocument/2006/relationships/image" Target="../media/image116.jpg"/><Relationship Id="rId5" Type="http://schemas.openxmlformats.org/officeDocument/2006/relationships/image" Target="../media/image111.jpg"/><Relationship Id="rId15" Type="http://schemas.openxmlformats.org/officeDocument/2006/relationships/image" Target="../media/image120.png"/><Relationship Id="rId10" Type="http://schemas.openxmlformats.org/officeDocument/2006/relationships/image" Target="../media/image115.png"/><Relationship Id="rId4" Type="http://schemas.openxmlformats.org/officeDocument/2006/relationships/image" Target="../media/image110.png"/><Relationship Id="rId9" Type="http://schemas.openxmlformats.org/officeDocument/2006/relationships/image" Target="../media/image114.png"/><Relationship Id="rId14" Type="http://schemas.openxmlformats.org/officeDocument/2006/relationships/image" Target="../media/image119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121.png"/><Relationship Id="rId7" Type="http://schemas.openxmlformats.org/officeDocument/2006/relationships/image" Target="../media/image1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3.png"/><Relationship Id="rId5" Type="http://schemas.openxmlformats.org/officeDocument/2006/relationships/hyperlink" Target="http://arxiv.org/abs/2312.11313" TargetMode="External"/><Relationship Id="rId4" Type="http://schemas.openxmlformats.org/officeDocument/2006/relationships/image" Target="../media/image12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10" Type="http://schemas.openxmlformats.org/officeDocument/2006/relationships/image" Target="../media/image134.jpeg"/><Relationship Id="rId4" Type="http://schemas.openxmlformats.org/officeDocument/2006/relationships/image" Target="../media/image128.jpg"/><Relationship Id="rId9" Type="http://schemas.openxmlformats.org/officeDocument/2006/relationships/image" Target="../media/image133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3.png"/><Relationship Id="rId4" Type="http://schemas.openxmlformats.org/officeDocument/2006/relationships/image" Target="../media/image8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11" Type="http://schemas.openxmlformats.org/officeDocument/2006/relationships/image" Target="../media/image14.jpeg"/><Relationship Id="rId5" Type="http://schemas.openxmlformats.org/officeDocument/2006/relationships/image" Target="../media/image8.pn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12" Type="http://schemas.microsoft.com/office/2007/relationships/diagramDrawing" Target="../diagrams/drawing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jpg"/><Relationship Id="rId11" Type="http://schemas.openxmlformats.org/officeDocument/2006/relationships/diagramColors" Target="../diagrams/colors1.xml"/><Relationship Id="rId5" Type="http://schemas.openxmlformats.org/officeDocument/2006/relationships/image" Target="../media/image22.pn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21.png"/><Relationship Id="rId9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2.jpe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31.tiff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11" Type="http://schemas.openxmlformats.org/officeDocument/2006/relationships/image" Target="../media/image41.jpg"/><Relationship Id="rId5" Type="http://schemas.openxmlformats.org/officeDocument/2006/relationships/image" Target="../media/image35.png"/><Relationship Id="rId10" Type="http://schemas.openxmlformats.org/officeDocument/2006/relationships/image" Target="../media/image40.gif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35026" y="2738073"/>
            <a:ext cx="6978315" cy="584900"/>
          </a:xfrm>
        </p:spPr>
        <p:txBody>
          <a:bodyPr/>
          <a:lstStyle/>
          <a:p>
            <a:r>
              <a:rPr lang="de-DE" dirty="0" err="1"/>
              <a:t>Physics</a:t>
            </a:r>
            <a:r>
              <a:rPr lang="de-DE" dirty="0"/>
              <a:t> </a:t>
            </a:r>
            <a:r>
              <a:rPr lang="de-DE" dirty="0" err="1"/>
              <a:t>highlights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perspectives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FAIR</a:t>
            </a:r>
            <a:endParaRPr lang="de-DE" sz="1800" b="0" i="1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418945" y="3322973"/>
            <a:ext cx="4303060" cy="531851"/>
          </a:xfrm>
        </p:spPr>
        <p:txBody>
          <a:bodyPr>
            <a:normAutofit fontScale="92500" lnSpcReduction="10000"/>
          </a:bodyPr>
          <a:lstStyle/>
          <a:p>
            <a:r>
              <a:rPr lang="de-DE" dirty="0"/>
              <a:t>QNP 2024, </a:t>
            </a:r>
            <a:r>
              <a:rPr lang="de-DE" dirty="0" err="1"/>
              <a:t>July</a:t>
            </a:r>
            <a:r>
              <a:rPr lang="de-DE" dirty="0"/>
              <a:t> 8th – 12th, 2024, Barcelona</a:t>
            </a:r>
          </a:p>
          <a:p>
            <a:r>
              <a:rPr lang="de-DE" dirty="0"/>
              <a:t>Yvonne Leifels (GSI/FAIR)</a:t>
            </a:r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FAIR </a:t>
            </a:r>
            <a:r>
              <a:rPr lang="de-DE" dirty="0" err="1"/>
              <a:t>Accelerator</a:t>
            </a:r>
            <a:r>
              <a:rPr lang="de-DE" dirty="0"/>
              <a:t> </a:t>
            </a:r>
            <a:r>
              <a:rPr lang="de-DE" dirty="0" err="1"/>
              <a:t>facilities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QNP 2024 - Yvonne Leifels</a:t>
            </a:r>
            <a:endParaRPr lang="de-DE" dirty="0"/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10</a:t>
            </a:fld>
            <a:endParaRPr lang="de-DE"/>
          </a:p>
        </p:txBody>
      </p:sp>
      <p:grpSp>
        <p:nvGrpSpPr>
          <p:cNvPr id="45" name="Group 44"/>
          <p:cNvGrpSpPr/>
          <p:nvPr/>
        </p:nvGrpSpPr>
        <p:grpSpPr>
          <a:xfrm>
            <a:off x="940454" y="821743"/>
            <a:ext cx="4839688" cy="4148305"/>
            <a:chOff x="1730078" y="821743"/>
            <a:chExt cx="4839688" cy="4148305"/>
          </a:xfrm>
        </p:grpSpPr>
        <p:grpSp>
          <p:nvGrpSpPr>
            <p:cNvPr id="32" name="Group 31"/>
            <p:cNvGrpSpPr/>
            <p:nvPr/>
          </p:nvGrpSpPr>
          <p:grpSpPr>
            <a:xfrm>
              <a:off x="1730078" y="821743"/>
              <a:ext cx="4839688" cy="4148305"/>
              <a:chOff x="1730078" y="821743"/>
              <a:chExt cx="4839688" cy="4148305"/>
            </a:xfrm>
          </p:grpSpPr>
          <p:pic>
            <p:nvPicPr>
              <p:cNvPr id="4" name="Image 8"/>
              <p:cNvPicPr>
                <a:picLocks noChangeAspect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30078" y="821743"/>
                <a:ext cx="4839688" cy="4148305"/>
              </a:xfrm>
              <a:prstGeom prst="rect">
                <a:avLst/>
              </a:prstGeom>
            </p:spPr>
          </p:pic>
          <p:cxnSp>
            <p:nvCxnSpPr>
              <p:cNvPr id="7" name="Straight Connector 6"/>
              <p:cNvCxnSpPr/>
              <p:nvPr/>
            </p:nvCxnSpPr>
            <p:spPr>
              <a:xfrm>
                <a:off x="4196861" y="3076135"/>
                <a:ext cx="75028" cy="323557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>
                <a:off x="3929572" y="3080824"/>
                <a:ext cx="267286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/>
              <p:cNvSpPr txBox="1"/>
              <p:nvPr/>
            </p:nvSpPr>
            <p:spPr>
              <a:xfrm>
                <a:off x="3914580" y="2957713"/>
                <a:ext cx="398164" cy="138499"/>
              </a:xfrm>
              <a:prstGeom prst="rect">
                <a:avLst/>
              </a:prstGeom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l"/>
                <a:r>
                  <a:rPr lang="de-DE" sz="900" dirty="0">
                    <a:latin typeface="72 Condensed" panose="020B0506030000000003" pitchFamily="34" charset="0"/>
                    <a:cs typeface="72 Condensed" panose="020B0506030000000003" pitchFamily="34" charset="0"/>
                  </a:rPr>
                  <a:t>PANDA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3725347" y="3592964"/>
                <a:ext cx="295670" cy="1538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l"/>
                <a:r>
                  <a:rPr lang="de-DE" sz="1000" dirty="0">
                    <a:latin typeface="72 Condensed" panose="020B0506030000000003" pitchFamily="34" charset="0"/>
                    <a:cs typeface="72 Condensed" panose="020B0506030000000003" pitchFamily="34" charset="0"/>
                  </a:rPr>
                  <a:t>HESR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980951" y="4390780"/>
                <a:ext cx="157337" cy="1538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l"/>
                <a:r>
                  <a:rPr lang="de-DE" sz="1000" dirty="0">
                    <a:latin typeface="72 Condensed" panose="020B0506030000000003" pitchFamily="34" charset="0"/>
                    <a:cs typeface="72 Condensed" panose="020B0506030000000003" pitchFamily="34" charset="0"/>
                  </a:rPr>
                  <a:t>CR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5326047" y="1595845"/>
                <a:ext cx="382990" cy="1538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ctr"/>
                <a:r>
                  <a:rPr lang="de-DE" sz="1000" dirty="0">
                    <a:latin typeface="72 Condensed" panose="020B0506030000000003" pitchFamily="34" charset="0"/>
                    <a:cs typeface="72 Condensed" panose="020B0506030000000003" pitchFamily="34" charset="0"/>
                  </a:rPr>
                  <a:t>SIS100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540776" y="2697931"/>
                <a:ext cx="483108" cy="1384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l"/>
                <a:r>
                  <a:rPr lang="de-DE" sz="900" dirty="0">
                    <a:latin typeface="72 Condensed" panose="020B0506030000000003" pitchFamily="34" charset="0"/>
                    <a:cs typeface="72 Condensed" panose="020B0506030000000003" pitchFamily="34" charset="0"/>
                  </a:rPr>
                  <a:t>RIB </a:t>
                </a:r>
                <a:r>
                  <a:rPr lang="de-DE" sz="900" dirty="0" err="1">
                    <a:latin typeface="72 Condensed" panose="020B0506030000000003" pitchFamily="34" charset="0"/>
                    <a:cs typeface="72 Condensed" panose="020B0506030000000003" pitchFamily="34" charset="0"/>
                  </a:rPr>
                  <a:t>target</a:t>
                </a:r>
                <a:endParaRPr lang="de-DE" sz="900" dirty="0">
                  <a:latin typeface="72 Condensed" panose="020B0506030000000003" pitchFamily="34" charset="0"/>
                  <a:cs typeface="72 Condensed" panose="020B0506030000000003" pitchFamily="34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4510327" y="3062361"/>
                <a:ext cx="555066" cy="1384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l"/>
                <a:r>
                  <a:rPr lang="de-DE" sz="900" dirty="0" err="1">
                    <a:latin typeface="72 Condensed" panose="020B0506030000000003" pitchFamily="34" charset="0"/>
                    <a:cs typeface="72 Condensed" panose="020B0506030000000003" pitchFamily="34" charset="0"/>
                  </a:rPr>
                  <a:t>pbar</a:t>
                </a:r>
                <a:r>
                  <a:rPr lang="de-DE" sz="900" dirty="0">
                    <a:latin typeface="72 Condensed" panose="020B0506030000000003" pitchFamily="34" charset="0"/>
                    <a:cs typeface="72 Condensed" panose="020B0506030000000003" pitchFamily="34" charset="0"/>
                  </a:rPr>
                  <a:t> </a:t>
                </a:r>
                <a:r>
                  <a:rPr lang="de-DE" sz="900" dirty="0" err="1">
                    <a:latin typeface="72 Condensed" panose="020B0506030000000003" pitchFamily="34" charset="0"/>
                    <a:cs typeface="72 Condensed" panose="020B0506030000000003" pitchFamily="34" charset="0"/>
                  </a:rPr>
                  <a:t>target</a:t>
                </a:r>
                <a:endParaRPr lang="de-DE" sz="900" dirty="0">
                  <a:latin typeface="72 Condensed" panose="020B0506030000000003" pitchFamily="34" charset="0"/>
                  <a:cs typeface="72 Condensed" panose="020B0506030000000003" pitchFamily="34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4964263" y="3768713"/>
                <a:ext cx="683813" cy="1538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l"/>
                <a:r>
                  <a:rPr lang="de-DE" sz="1000" dirty="0">
                    <a:latin typeface="72 Condensed" panose="020B0506030000000003" pitchFamily="34" charset="0"/>
                    <a:cs typeface="72 Condensed" panose="020B0506030000000003" pitchFamily="34" charset="0"/>
                  </a:rPr>
                  <a:t>NUSTAR R3B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5086183" y="4406168"/>
                <a:ext cx="683813" cy="1538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l"/>
                <a:r>
                  <a:rPr lang="de-DE" sz="1000" dirty="0">
                    <a:latin typeface="72 Condensed" panose="020B0506030000000003" pitchFamily="34" charset="0"/>
                    <a:cs typeface="72 Condensed" panose="020B0506030000000003" pitchFamily="34" charset="0"/>
                  </a:rPr>
                  <a:t>LEB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4405018" y="4445791"/>
                <a:ext cx="336605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ctr"/>
                <a:r>
                  <a:rPr lang="de-DE" sz="1000" dirty="0">
                    <a:latin typeface="72 Condensed" panose="020B0506030000000003" pitchFamily="34" charset="0"/>
                    <a:cs typeface="72 Condensed" panose="020B0506030000000003" pitchFamily="34" charset="0"/>
                  </a:rPr>
                  <a:t>HEB</a:t>
                </a:r>
              </a:p>
              <a:p>
                <a:pPr algn="l"/>
                <a:endParaRPr lang="de-DE" sz="1000" dirty="0">
                  <a:latin typeface="72 Condensed" panose="020B0506030000000003" pitchFamily="34" charset="0"/>
                  <a:cs typeface="72 Condensed" panose="020B0506030000000003" pitchFamily="34" charset="0"/>
                </a:endParaRPr>
              </a:p>
              <a:p>
                <a:pPr algn="ctr"/>
                <a:endParaRPr lang="de-DE" sz="1000" dirty="0">
                  <a:latin typeface="72 Condensed" panose="020B0506030000000003" pitchFamily="34" charset="0"/>
                  <a:cs typeface="72 Condensed" panose="020B0506030000000003" pitchFamily="34" charset="0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4357315" y="4611757"/>
                <a:ext cx="355158" cy="1404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24" name="Oval 23"/>
              <p:cNvSpPr/>
              <p:nvPr/>
            </p:nvSpPr>
            <p:spPr>
              <a:xfrm rot="21127030">
                <a:off x="4936730" y="3612088"/>
                <a:ext cx="744774" cy="17418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5326047" y="3480619"/>
                <a:ext cx="585107" cy="26623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5431039" y="3223186"/>
                <a:ext cx="618749" cy="1538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ctr"/>
                <a:r>
                  <a:rPr lang="de-DE" sz="1000" dirty="0">
                    <a:latin typeface="72 Condensed" panose="020B0506030000000003" pitchFamily="34" charset="0"/>
                    <a:cs typeface="72 Condensed" panose="020B0506030000000003" pitchFamily="34" charset="0"/>
                  </a:rPr>
                  <a:t>APPA Cave</a:t>
                </a:r>
              </a:p>
            </p:txBody>
          </p:sp>
          <p:sp>
            <p:nvSpPr>
              <p:cNvPr id="28" name="Rectangle 27"/>
              <p:cNvSpPr/>
              <p:nvPr/>
            </p:nvSpPr>
            <p:spPr>
              <a:xfrm rot="2423209">
                <a:off x="5595538" y="2962794"/>
                <a:ext cx="373027" cy="1481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5684839" y="2888809"/>
                <a:ext cx="286674" cy="1538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l"/>
                <a:r>
                  <a:rPr lang="de-DE" sz="1000" dirty="0">
                    <a:latin typeface="72 Condensed" panose="020B0506030000000003" pitchFamily="34" charset="0"/>
                    <a:cs typeface="72 Condensed" panose="020B0506030000000003" pitchFamily="34" charset="0"/>
                  </a:rPr>
                  <a:t>CBM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3350783" y="1565889"/>
                <a:ext cx="398164" cy="1384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ctr"/>
                <a:r>
                  <a:rPr lang="de-DE" sz="900" dirty="0">
                    <a:latin typeface="72 Condensed" panose="020B0506030000000003" pitchFamily="34" charset="0"/>
                    <a:cs typeface="72 Condensed" panose="020B0506030000000003" pitchFamily="34" charset="0"/>
                  </a:rPr>
                  <a:t>p-</a:t>
                </a:r>
                <a:r>
                  <a:rPr lang="de-DE" sz="900" dirty="0" err="1">
                    <a:latin typeface="72 Condensed" panose="020B0506030000000003" pitchFamily="34" charset="0"/>
                    <a:cs typeface="72 Condensed" panose="020B0506030000000003" pitchFamily="34" charset="0"/>
                  </a:rPr>
                  <a:t>linac</a:t>
                </a:r>
                <a:endParaRPr lang="de-DE" sz="900" dirty="0">
                  <a:latin typeface="72 Condensed" panose="020B0506030000000003" pitchFamily="34" charset="0"/>
                  <a:cs typeface="72 Condensed" panose="020B0506030000000003" pitchFamily="34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3704795" y="2037514"/>
                <a:ext cx="288000" cy="100800"/>
              </a:xfrm>
              <a:prstGeom prst="rect">
                <a:avLst/>
              </a:prstGeom>
              <a:solidFill>
                <a:srgbClr val="EEECED"/>
              </a:solidFill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l"/>
                <a:r>
                  <a:rPr lang="de-DE" sz="900" dirty="0">
                    <a:latin typeface="72 Condensed" panose="020B0506030000000003" pitchFamily="34" charset="0"/>
                    <a:cs typeface="72 Condensed" panose="020B0506030000000003" pitchFamily="34" charset="0"/>
                  </a:rPr>
                  <a:t>SIS18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1990001" y="1867214"/>
                <a:ext cx="398164" cy="1384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vert="horz" wrap="square" lIns="0" tIns="0" rIns="0" bIns="0" rtlCol="0" anchor="t">
                <a:spAutoFit/>
              </a:bodyPr>
              <a:lstStyle/>
              <a:p>
                <a:pPr algn="ctr"/>
                <a:r>
                  <a:rPr lang="de-DE" sz="900" dirty="0">
                    <a:latin typeface="72 Condensed" panose="020B0506030000000003" pitchFamily="34" charset="0"/>
                    <a:cs typeface="72 Condensed" panose="020B0506030000000003" pitchFamily="34" charset="0"/>
                  </a:rPr>
                  <a:t>UNILAC</a:t>
                </a: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2582442" y="985760"/>
              <a:ext cx="1193658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0" tIns="0" rIns="0" bIns="0" rtlCol="0" anchor="t">
              <a:spAutoFit/>
            </a:bodyPr>
            <a:lstStyle/>
            <a:p>
              <a:pPr algn="l"/>
              <a:r>
                <a:rPr lang="de-DE" sz="800" dirty="0">
                  <a:latin typeface="72 Condensed" panose="020B0506030000000003" pitchFamily="34" charset="0"/>
                  <a:cs typeface="72 Condensed" panose="020B0506030000000003" pitchFamily="34" charset="0"/>
                </a:rPr>
                <a:t>First Science + SIS100 CBM</a:t>
              </a:r>
            </a:p>
            <a:p>
              <a:pPr algn="l"/>
              <a:r>
                <a:rPr lang="de-DE" sz="800" dirty="0">
                  <a:latin typeface="72 Condensed" panose="020B0506030000000003" pitchFamily="34" charset="0"/>
                  <a:cs typeface="72 Condensed" panose="020B0506030000000003" pitchFamily="34" charset="0"/>
                </a:rPr>
                <a:t>First Science ++</a:t>
              </a:r>
            </a:p>
            <a:p>
              <a:pPr algn="l"/>
              <a:r>
                <a:rPr lang="de-DE" sz="800" dirty="0">
                  <a:latin typeface="72 Condensed" panose="020B0506030000000003" pitchFamily="34" charset="0"/>
                  <a:cs typeface="72 Condensed" panose="020B0506030000000003" pitchFamily="34" charset="0"/>
                </a:rPr>
                <a:t>Rest FAIR Start Version</a:t>
              </a:r>
            </a:p>
            <a:p>
              <a:pPr algn="l"/>
              <a:r>
                <a:rPr lang="de-DE" sz="800" dirty="0">
                  <a:latin typeface="72 Condensed" panose="020B0506030000000003" pitchFamily="34" charset="0"/>
                  <a:cs typeface="72 Condensed" panose="020B0506030000000003" pitchFamily="34" charset="0"/>
                </a:rPr>
                <a:t>GSI </a:t>
              </a:r>
              <a:r>
                <a:rPr lang="de-DE" sz="800" dirty="0" err="1">
                  <a:latin typeface="72 Condensed" panose="020B0506030000000003" pitchFamily="34" charset="0"/>
                  <a:cs typeface="72 Condensed" panose="020B0506030000000003" pitchFamily="34" charset="0"/>
                </a:rPr>
                <a:t>existing</a:t>
              </a:r>
              <a:r>
                <a:rPr lang="de-DE" sz="800" dirty="0">
                  <a:latin typeface="72 Condensed" panose="020B0506030000000003" pitchFamily="34" charset="0"/>
                  <a:cs typeface="72 Condensed" panose="020B0506030000000003" pitchFamily="34" charset="0"/>
                </a:rPr>
                <a:t> </a:t>
              </a:r>
              <a:r>
                <a:rPr lang="de-DE" sz="800" dirty="0" err="1">
                  <a:latin typeface="72 Condensed" panose="020B0506030000000003" pitchFamily="34" charset="0"/>
                  <a:cs typeface="72 Condensed" panose="020B0506030000000003" pitchFamily="34" charset="0"/>
                </a:rPr>
                <a:t>facility</a:t>
              </a:r>
              <a:r>
                <a:rPr lang="de-DE" sz="800" dirty="0">
                  <a:latin typeface="72 Condensed" panose="020B0506030000000003" pitchFamily="34" charset="0"/>
                  <a:cs typeface="72 Condensed" panose="020B0506030000000003" pitchFamily="34" charset="0"/>
                </a:rPr>
                <a:t> </a:t>
              </a: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2251304" y="1049303"/>
              <a:ext cx="291414" cy="0"/>
            </a:xfrm>
            <a:prstGeom prst="line">
              <a:avLst/>
            </a:prstGeom>
            <a:ln>
              <a:solidFill>
                <a:srgbClr val="23B30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2251304" y="1172078"/>
              <a:ext cx="291414" cy="0"/>
            </a:xfrm>
            <a:prstGeom prst="line">
              <a:avLst/>
            </a:prstGeom>
            <a:ln>
              <a:solidFill>
                <a:srgbClr val="FAF60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2251304" y="1294853"/>
              <a:ext cx="291414" cy="0"/>
            </a:xfrm>
            <a:prstGeom prst="line">
              <a:avLst/>
            </a:prstGeom>
            <a:ln>
              <a:solidFill>
                <a:srgbClr val="EF341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2251304" y="1417629"/>
              <a:ext cx="291414" cy="0"/>
            </a:xfrm>
            <a:prstGeom prst="line">
              <a:avLst/>
            </a:prstGeom>
            <a:ln>
              <a:solidFill>
                <a:srgbClr val="0000D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/>
            <p:cNvSpPr/>
            <p:nvPr/>
          </p:nvSpPr>
          <p:spPr>
            <a:xfrm>
              <a:off x="1974734" y="3612367"/>
              <a:ext cx="1508573" cy="5035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80743" y="3671687"/>
            <a:ext cx="2924035" cy="131112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lang="de-DE" sz="1600" u="sng" dirty="0" err="1"/>
              <a:t>Secondary</a:t>
            </a:r>
            <a:r>
              <a:rPr lang="de-DE" sz="1600" u="sng" dirty="0"/>
              <a:t> </a:t>
            </a:r>
            <a:r>
              <a:rPr lang="de-DE" sz="1600" u="sng" dirty="0" err="1"/>
              <a:t>beams</a:t>
            </a:r>
            <a:r>
              <a:rPr lang="de-DE" sz="1600" u="sng" dirty="0"/>
              <a:t>:</a:t>
            </a:r>
          </a:p>
          <a:p>
            <a:pPr marL="285750" indent="-285750" algn="l">
              <a:lnSpc>
                <a:spcPct val="11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de-DE" sz="1400" dirty="0" err="1"/>
              <a:t>exotic</a:t>
            </a:r>
            <a:r>
              <a:rPr lang="de-DE" sz="1400" dirty="0"/>
              <a:t> </a:t>
            </a:r>
            <a:r>
              <a:rPr lang="de-DE" sz="1400" dirty="0" err="1"/>
              <a:t>nuclei</a:t>
            </a:r>
            <a:r>
              <a:rPr lang="de-DE" sz="1400" dirty="0"/>
              <a:t> via in-</a:t>
            </a:r>
            <a:r>
              <a:rPr lang="de-DE" sz="1400" dirty="0" err="1"/>
              <a:t>flight</a:t>
            </a:r>
            <a:r>
              <a:rPr lang="de-DE" sz="1400" dirty="0"/>
              <a:t> </a:t>
            </a:r>
            <a:r>
              <a:rPr lang="de-DE" sz="1400" dirty="0" err="1"/>
              <a:t>fragmentation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fission</a:t>
            </a:r>
            <a:endParaRPr lang="de-DE" sz="1400" dirty="0"/>
          </a:p>
          <a:p>
            <a:pPr marL="285750" indent="-285750" algn="l">
              <a:lnSpc>
                <a:spcPct val="11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de-DE" sz="1400" dirty="0" err="1"/>
              <a:t>highly</a:t>
            </a:r>
            <a:r>
              <a:rPr lang="de-DE" sz="1400" dirty="0"/>
              <a:t> </a:t>
            </a:r>
            <a:r>
              <a:rPr lang="de-DE" sz="1400" dirty="0" err="1"/>
              <a:t>charged</a:t>
            </a:r>
            <a:r>
              <a:rPr lang="de-DE" sz="1400" dirty="0"/>
              <a:t> </a:t>
            </a:r>
            <a:r>
              <a:rPr lang="de-DE" sz="1400" dirty="0" err="1"/>
              <a:t>nuclei</a:t>
            </a:r>
            <a:endParaRPr lang="de-DE" sz="1400" dirty="0"/>
          </a:p>
          <a:p>
            <a:pPr marL="285750" indent="-285750" algn="l">
              <a:lnSpc>
                <a:spcPct val="11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de-DE" sz="1400" dirty="0"/>
              <a:t>anti-protons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760912" y="2723735"/>
            <a:ext cx="3383087" cy="225908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lang="de-DE" sz="1600" u="sng" dirty="0"/>
              <a:t>Timeline</a:t>
            </a:r>
          </a:p>
          <a:p>
            <a:pPr algn="l">
              <a:lnSpc>
                <a:spcPct val="110000"/>
              </a:lnSpc>
            </a:pPr>
            <a:r>
              <a:rPr lang="de-DE" sz="1400" dirty="0">
                <a:solidFill>
                  <a:srgbClr val="3434B2"/>
                </a:solidFill>
              </a:rPr>
              <a:t>2018 	</a:t>
            </a:r>
            <a:r>
              <a:rPr lang="de-DE" sz="1400" dirty="0" err="1">
                <a:solidFill>
                  <a:srgbClr val="3434B2"/>
                </a:solidFill>
              </a:rPr>
              <a:t>start</a:t>
            </a:r>
            <a:r>
              <a:rPr lang="de-DE" sz="1400" dirty="0">
                <a:solidFill>
                  <a:srgbClr val="3434B2"/>
                </a:solidFill>
              </a:rPr>
              <a:t> </a:t>
            </a:r>
            <a:r>
              <a:rPr lang="de-DE" sz="1400" dirty="0" err="1">
                <a:solidFill>
                  <a:srgbClr val="3434B2"/>
                </a:solidFill>
              </a:rPr>
              <a:t>of</a:t>
            </a:r>
            <a:r>
              <a:rPr lang="de-DE" sz="1400" dirty="0">
                <a:solidFill>
                  <a:srgbClr val="3434B2"/>
                </a:solidFill>
              </a:rPr>
              <a:t> FAIR Phase-0 at 	</a:t>
            </a:r>
            <a:r>
              <a:rPr lang="de-DE" sz="1400" dirty="0" err="1">
                <a:solidFill>
                  <a:srgbClr val="3434B2"/>
                </a:solidFill>
              </a:rPr>
              <a:t>upgraded</a:t>
            </a:r>
            <a:r>
              <a:rPr lang="de-DE" sz="1400" dirty="0">
                <a:solidFill>
                  <a:srgbClr val="3434B2"/>
                </a:solidFill>
              </a:rPr>
              <a:t> GSI </a:t>
            </a:r>
            <a:r>
              <a:rPr lang="de-DE" sz="1400" dirty="0" err="1">
                <a:solidFill>
                  <a:srgbClr val="3434B2"/>
                </a:solidFill>
              </a:rPr>
              <a:t>facilties</a:t>
            </a:r>
            <a:r>
              <a:rPr lang="de-DE" sz="1400" dirty="0">
                <a:solidFill>
                  <a:srgbClr val="3434B2"/>
                </a:solidFill>
              </a:rPr>
              <a:t> </a:t>
            </a:r>
          </a:p>
          <a:p>
            <a:pPr marL="342900" indent="-342900" algn="l">
              <a:lnSpc>
                <a:spcPct val="110000"/>
              </a:lnSpc>
              <a:buAutoNum type="arabicPlain" startAt="2023"/>
            </a:pPr>
            <a:r>
              <a:rPr lang="de-DE" sz="1400" dirty="0"/>
              <a:t> 	</a:t>
            </a:r>
            <a:r>
              <a:rPr lang="de-DE" sz="1400" dirty="0" err="1"/>
              <a:t>concrete</a:t>
            </a:r>
            <a:r>
              <a:rPr lang="de-DE" sz="1400" dirty="0"/>
              <a:t> </a:t>
            </a:r>
            <a:r>
              <a:rPr lang="de-DE" sz="1400" dirty="0" err="1"/>
              <a:t>construction</a:t>
            </a:r>
            <a:r>
              <a:rPr lang="de-DE" sz="1400" dirty="0"/>
              <a:t> </a:t>
            </a:r>
            <a:r>
              <a:rPr lang="de-DE" sz="1400" dirty="0" err="1"/>
              <a:t>completed</a:t>
            </a:r>
            <a:endParaRPr lang="de-DE" sz="1400" dirty="0"/>
          </a:p>
          <a:p>
            <a:pPr algn="l">
              <a:lnSpc>
                <a:spcPct val="110000"/>
              </a:lnSpc>
            </a:pPr>
            <a:r>
              <a:rPr lang="de-DE" sz="1400" dirty="0"/>
              <a:t>2024	</a:t>
            </a:r>
            <a:r>
              <a:rPr lang="de-DE" sz="1400" dirty="0" err="1"/>
              <a:t>start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accelerator</a:t>
            </a:r>
            <a:r>
              <a:rPr lang="de-DE" sz="1400" dirty="0"/>
              <a:t> </a:t>
            </a:r>
            <a:r>
              <a:rPr lang="de-DE" sz="1400" dirty="0" err="1"/>
              <a:t>installation</a:t>
            </a:r>
            <a:r>
              <a:rPr lang="de-DE" sz="1400" dirty="0"/>
              <a:t> </a:t>
            </a:r>
          </a:p>
          <a:p>
            <a:pPr algn="l">
              <a:lnSpc>
                <a:spcPct val="110000"/>
              </a:lnSpc>
            </a:pPr>
            <a:r>
              <a:rPr lang="de-DE" sz="1400" dirty="0"/>
              <a:t>2027	</a:t>
            </a:r>
            <a:r>
              <a:rPr lang="de-DE" sz="1400" dirty="0" err="1"/>
              <a:t>first</a:t>
            </a:r>
            <a:r>
              <a:rPr lang="de-DE" sz="1400" dirty="0"/>
              <a:t> </a:t>
            </a:r>
            <a:r>
              <a:rPr lang="de-DE" sz="1400" dirty="0" err="1"/>
              <a:t>experiments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SIS18 beam</a:t>
            </a:r>
          </a:p>
          <a:p>
            <a:pPr marL="342900" indent="-342900" algn="l">
              <a:lnSpc>
                <a:spcPct val="110000"/>
              </a:lnSpc>
              <a:buAutoNum type="arabicPlain" startAt="2028"/>
            </a:pPr>
            <a:r>
              <a:rPr lang="de-DE" sz="1400" dirty="0"/>
              <a:t> </a:t>
            </a:r>
            <a:r>
              <a:rPr lang="de-DE" sz="1400" dirty="0" err="1"/>
              <a:t>start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operation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SIS100</a:t>
            </a:r>
          </a:p>
          <a:p>
            <a:pPr marL="342900" indent="-342900" algn="l">
              <a:lnSpc>
                <a:spcPct val="110000"/>
              </a:lnSpc>
              <a:buAutoNum type="arabicPlain" startAt="2028"/>
            </a:pPr>
            <a:endParaRPr lang="de-DE" sz="1400" dirty="0"/>
          </a:p>
          <a:p>
            <a:pPr algn="l">
              <a:lnSpc>
                <a:spcPct val="110000"/>
              </a:lnSpc>
            </a:pPr>
            <a:r>
              <a:rPr lang="de-DE" sz="1400" dirty="0">
                <a:solidFill>
                  <a:srgbClr val="3434B2"/>
                </a:solidFill>
              </a:rPr>
              <a:t>GSI </a:t>
            </a:r>
            <a:r>
              <a:rPr lang="de-DE" sz="1400" dirty="0" err="1">
                <a:solidFill>
                  <a:srgbClr val="3434B2"/>
                </a:solidFill>
              </a:rPr>
              <a:t>facilities</a:t>
            </a:r>
            <a:r>
              <a:rPr lang="de-DE" sz="1400" dirty="0">
                <a:solidFill>
                  <a:srgbClr val="3434B2"/>
                </a:solidFill>
              </a:rPr>
              <a:t> </a:t>
            </a:r>
            <a:r>
              <a:rPr lang="de-DE" sz="1400" dirty="0" err="1">
                <a:solidFill>
                  <a:srgbClr val="3434B2"/>
                </a:solidFill>
              </a:rPr>
              <a:t>continue</a:t>
            </a:r>
            <a:r>
              <a:rPr lang="de-DE" sz="1400" dirty="0">
                <a:solidFill>
                  <a:srgbClr val="3434B2"/>
                </a:solidFill>
              </a:rPr>
              <a:t> </a:t>
            </a:r>
            <a:r>
              <a:rPr lang="de-DE" sz="1400" dirty="0" err="1">
                <a:solidFill>
                  <a:srgbClr val="3434B2"/>
                </a:solidFill>
              </a:rPr>
              <a:t>operation</a:t>
            </a:r>
            <a:endParaRPr lang="de-DE" sz="1400" dirty="0">
              <a:solidFill>
                <a:srgbClr val="3434B2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July 8th, 2022</a:t>
            </a:r>
            <a:endParaRPr lang="de-DE" dirty="0"/>
          </a:p>
        </p:txBody>
      </p:sp>
      <p:sp>
        <p:nvSpPr>
          <p:cNvPr id="38" name="TextBox 37"/>
          <p:cNvSpPr txBox="1"/>
          <p:nvPr/>
        </p:nvSpPr>
        <p:spPr>
          <a:xfrm>
            <a:off x="6199007" y="957382"/>
            <a:ext cx="3613041" cy="107414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lang="de-DE" sz="1600" u="sng" dirty="0"/>
              <a:t>SIS100 </a:t>
            </a:r>
            <a:r>
              <a:rPr lang="de-DE" sz="1600" u="sng" dirty="0" err="1"/>
              <a:t>primary</a:t>
            </a:r>
            <a:r>
              <a:rPr lang="de-DE" sz="1600" u="sng" dirty="0"/>
              <a:t> </a:t>
            </a:r>
            <a:r>
              <a:rPr lang="de-DE" sz="1600" u="sng" dirty="0" err="1"/>
              <a:t>beams</a:t>
            </a:r>
            <a:r>
              <a:rPr lang="de-DE" sz="1600" u="sng" dirty="0"/>
              <a:t>:</a:t>
            </a:r>
          </a:p>
          <a:p>
            <a:pPr marL="285750" indent="-285750" algn="l">
              <a:lnSpc>
                <a:spcPct val="11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de-DE" sz="1400" dirty="0"/>
              <a:t>10</a:t>
            </a:r>
            <a:r>
              <a:rPr lang="de-DE" sz="1400" baseline="30000" dirty="0"/>
              <a:t>9</a:t>
            </a:r>
            <a:r>
              <a:rPr lang="de-DE" sz="1400" dirty="0"/>
              <a:t>/s Au </a:t>
            </a:r>
            <a:r>
              <a:rPr lang="de-DE" sz="1400" dirty="0" err="1"/>
              <a:t>up</a:t>
            </a:r>
            <a:r>
              <a:rPr lang="de-DE" sz="1400" dirty="0"/>
              <a:t> 11 </a:t>
            </a:r>
            <a:r>
              <a:rPr lang="de-DE" sz="1400" dirty="0" err="1"/>
              <a:t>GeV</a:t>
            </a:r>
            <a:r>
              <a:rPr lang="de-DE" sz="1400" dirty="0"/>
              <a:t>/u</a:t>
            </a:r>
          </a:p>
          <a:p>
            <a:pPr marL="285750" indent="-285750" algn="l">
              <a:lnSpc>
                <a:spcPct val="11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de-DE" sz="1400" dirty="0"/>
              <a:t>10</a:t>
            </a:r>
            <a:r>
              <a:rPr lang="de-DE" sz="1400" baseline="30000" dirty="0"/>
              <a:t>9</a:t>
            </a:r>
            <a:r>
              <a:rPr lang="de-DE" sz="1400" dirty="0"/>
              <a:t>/s C, </a:t>
            </a:r>
            <a:r>
              <a:rPr lang="de-DE" sz="1400" dirty="0" err="1"/>
              <a:t>Ca</a:t>
            </a:r>
            <a:r>
              <a:rPr lang="de-DE" sz="1400" dirty="0"/>
              <a:t>, … </a:t>
            </a:r>
            <a:r>
              <a:rPr lang="de-DE" sz="1400" dirty="0" err="1"/>
              <a:t>upto</a:t>
            </a:r>
            <a:r>
              <a:rPr lang="de-DE" sz="1400" dirty="0"/>
              <a:t> 14 </a:t>
            </a:r>
            <a:r>
              <a:rPr lang="de-DE" sz="1400" dirty="0" err="1"/>
              <a:t>GeV</a:t>
            </a:r>
            <a:r>
              <a:rPr lang="de-DE" sz="1400" dirty="0"/>
              <a:t>/u</a:t>
            </a:r>
          </a:p>
          <a:p>
            <a:pPr marL="285750" indent="-285750" algn="l">
              <a:lnSpc>
                <a:spcPct val="11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de-DE" sz="1400" dirty="0"/>
              <a:t>10</a:t>
            </a:r>
            <a:r>
              <a:rPr lang="de-DE" sz="1400" baseline="30000" dirty="0"/>
              <a:t>11</a:t>
            </a:r>
            <a:r>
              <a:rPr lang="de-DE" sz="1400" dirty="0"/>
              <a:t>/s p </a:t>
            </a:r>
            <a:r>
              <a:rPr lang="de-DE" sz="1400" dirty="0" err="1"/>
              <a:t>up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29 </a:t>
            </a:r>
            <a:r>
              <a:rPr lang="de-DE" sz="1400" dirty="0" err="1"/>
              <a:t>GeV</a:t>
            </a:r>
            <a:r>
              <a:rPr lang="de-DE" sz="1400" dirty="0"/>
              <a:t>/u</a:t>
            </a:r>
          </a:p>
        </p:txBody>
      </p:sp>
    </p:spTree>
    <p:extLst>
      <p:ext uri="{BB962C8B-B14F-4D97-AF65-F5344CB8AC3E}">
        <p14:creationId xmlns:p14="http://schemas.microsoft.com/office/powerpoint/2010/main" val="19994227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Current</a:t>
            </a:r>
            <a:r>
              <a:rPr lang="de-DE" dirty="0"/>
              <a:t> </a:t>
            </a:r>
            <a:r>
              <a:rPr lang="de-DE" dirty="0" err="1"/>
              <a:t>prospects</a:t>
            </a:r>
            <a:endParaRPr lang="de-D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11</a:t>
            </a:fld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July 8th, 2022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QNP 2024 - Yvonne Leifels</a:t>
            </a:r>
            <a:endParaRPr lang="de-D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959" y="910482"/>
            <a:ext cx="8024773" cy="437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2700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chemeClr val="bg1"/>
                </a:solidFill>
              </a:rPr>
              <a:t>Concrete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works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finished</a:t>
            </a:r>
            <a:r>
              <a:rPr lang="de-DE" dirty="0">
                <a:solidFill>
                  <a:schemeClr val="bg1"/>
                </a:solidFill>
              </a:rPr>
              <a:t> in 2023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12</a:t>
            </a:fld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July 8th, 2022</a:t>
            </a:r>
            <a:endParaRPr lang="de-D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78" y="-8878"/>
            <a:ext cx="9206753" cy="5230821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QNP 2024 - Yvonne Leifels</a:t>
            </a:r>
            <a:endParaRPr lang="de-DE" dirty="0"/>
          </a:p>
        </p:txBody>
      </p:sp>
      <p:sp>
        <p:nvSpPr>
          <p:cNvPr id="7" name="TextBox 6"/>
          <p:cNvSpPr txBox="1"/>
          <p:nvPr/>
        </p:nvSpPr>
        <p:spPr>
          <a:xfrm>
            <a:off x="502024" y="231075"/>
            <a:ext cx="4464423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2000" b="1" dirty="0" err="1">
                <a:solidFill>
                  <a:schemeClr val="bg1"/>
                </a:solidFill>
              </a:rPr>
              <a:t>Concrete</a:t>
            </a:r>
            <a:r>
              <a:rPr lang="de-DE" sz="2000" b="1" dirty="0">
                <a:solidFill>
                  <a:schemeClr val="bg1"/>
                </a:solidFill>
              </a:rPr>
              <a:t> </a:t>
            </a:r>
            <a:r>
              <a:rPr lang="de-DE" sz="2000" b="1" dirty="0" err="1">
                <a:solidFill>
                  <a:schemeClr val="bg1"/>
                </a:solidFill>
              </a:rPr>
              <a:t>works</a:t>
            </a:r>
            <a:r>
              <a:rPr lang="de-DE" sz="2000" b="1" dirty="0">
                <a:solidFill>
                  <a:schemeClr val="bg1"/>
                </a:solidFill>
              </a:rPr>
              <a:t> </a:t>
            </a:r>
            <a:r>
              <a:rPr lang="de-DE" sz="2000" b="1" dirty="0" err="1">
                <a:solidFill>
                  <a:schemeClr val="bg1"/>
                </a:solidFill>
              </a:rPr>
              <a:t>finished</a:t>
            </a:r>
            <a:r>
              <a:rPr lang="de-DE" sz="2000" b="1" dirty="0">
                <a:solidFill>
                  <a:schemeClr val="bg1"/>
                </a:solidFill>
              </a:rPr>
              <a:t> Q4 2023</a:t>
            </a:r>
          </a:p>
        </p:txBody>
      </p:sp>
      <p:sp>
        <p:nvSpPr>
          <p:cNvPr id="16" name="Abgerundete rechteckige Legende 5"/>
          <p:cNvSpPr/>
          <p:nvPr/>
        </p:nvSpPr>
        <p:spPr>
          <a:xfrm>
            <a:off x="7017683" y="2762622"/>
            <a:ext cx="517326" cy="226330"/>
          </a:xfrm>
          <a:prstGeom prst="wedgeRoundRectCallout">
            <a:avLst>
              <a:gd name="adj1" fmla="val -124293"/>
              <a:gd name="adj2" fmla="val -153243"/>
              <a:gd name="adj3" fmla="val 16667"/>
            </a:avLst>
          </a:prstGeom>
          <a:noFill/>
          <a:ln w="127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89239" tIns="44619" rIns="89239" bIns="44619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algn="l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73" dirty="0"/>
              <a:t>CBM</a:t>
            </a:r>
          </a:p>
        </p:txBody>
      </p:sp>
      <p:sp>
        <p:nvSpPr>
          <p:cNvPr id="17" name="Abgerundete rechteckige Legende 8"/>
          <p:cNvSpPr/>
          <p:nvPr/>
        </p:nvSpPr>
        <p:spPr>
          <a:xfrm>
            <a:off x="5707452" y="3481178"/>
            <a:ext cx="1086384" cy="226330"/>
          </a:xfrm>
          <a:prstGeom prst="wedgeRoundRectCallout">
            <a:avLst>
              <a:gd name="adj1" fmla="val -112388"/>
              <a:gd name="adj2" fmla="val -141815"/>
              <a:gd name="adj3" fmla="val 16667"/>
            </a:avLst>
          </a:prstGeom>
          <a:noFill/>
          <a:ln w="127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89239" tIns="44619" rIns="89239" bIns="44619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algn="l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73" dirty="0"/>
              <a:t>NUSTAR LEB</a:t>
            </a:r>
          </a:p>
        </p:txBody>
      </p:sp>
      <p:sp>
        <p:nvSpPr>
          <p:cNvPr id="18" name="Abgerundete rechteckige Legende 9"/>
          <p:cNvSpPr/>
          <p:nvPr/>
        </p:nvSpPr>
        <p:spPr>
          <a:xfrm>
            <a:off x="3651810" y="3714576"/>
            <a:ext cx="1086384" cy="226330"/>
          </a:xfrm>
          <a:prstGeom prst="wedgeRoundRectCallout">
            <a:avLst>
              <a:gd name="adj1" fmla="val 15588"/>
              <a:gd name="adj2" fmla="val -290387"/>
              <a:gd name="adj3" fmla="val 16667"/>
            </a:avLst>
          </a:prstGeom>
          <a:noFill/>
          <a:ln w="127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89239" tIns="44619" rIns="89239" bIns="44619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algn="l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73" dirty="0"/>
              <a:t>NUSTAR HEB</a:t>
            </a:r>
          </a:p>
        </p:txBody>
      </p:sp>
      <p:sp>
        <p:nvSpPr>
          <p:cNvPr id="19" name="Abgerundete rechteckige Legende 10"/>
          <p:cNvSpPr/>
          <p:nvPr/>
        </p:nvSpPr>
        <p:spPr>
          <a:xfrm>
            <a:off x="6611389" y="3121900"/>
            <a:ext cx="640191" cy="226330"/>
          </a:xfrm>
          <a:prstGeom prst="wedgeRoundRectCallout">
            <a:avLst>
              <a:gd name="adj1" fmla="val -128333"/>
              <a:gd name="adj2" fmla="val -350386"/>
              <a:gd name="adj3" fmla="val 16667"/>
            </a:avLst>
          </a:prstGeom>
          <a:noFill/>
          <a:ln w="127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89239" tIns="44619" rIns="89239" bIns="44619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algn="l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73" dirty="0"/>
              <a:t>S-FRS</a:t>
            </a:r>
          </a:p>
        </p:txBody>
      </p:sp>
      <p:sp>
        <p:nvSpPr>
          <p:cNvPr id="20" name="Abgerundete rechteckige Legende 11"/>
          <p:cNvSpPr/>
          <p:nvPr/>
        </p:nvSpPr>
        <p:spPr>
          <a:xfrm>
            <a:off x="7837152" y="1026677"/>
            <a:ext cx="691923" cy="226330"/>
          </a:xfrm>
          <a:prstGeom prst="wedgeRoundRectCallout">
            <a:avLst>
              <a:gd name="adj1" fmla="val -114293"/>
              <a:gd name="adj2" fmla="val 121043"/>
              <a:gd name="adj3" fmla="val 16667"/>
            </a:avLst>
          </a:prstGeom>
          <a:noFill/>
          <a:ln w="127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89239" tIns="44619" rIns="89239" bIns="44619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algn="l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73" dirty="0"/>
              <a:t>SIS100</a:t>
            </a:r>
          </a:p>
        </p:txBody>
      </p:sp>
      <p:sp>
        <p:nvSpPr>
          <p:cNvPr id="21" name="Abgerundete rechteckige Legende 12"/>
          <p:cNvSpPr/>
          <p:nvPr/>
        </p:nvSpPr>
        <p:spPr>
          <a:xfrm>
            <a:off x="6964166" y="1624480"/>
            <a:ext cx="724255" cy="226330"/>
          </a:xfrm>
          <a:prstGeom prst="wedgeRoundRectCallout">
            <a:avLst>
              <a:gd name="adj1" fmla="val -100543"/>
              <a:gd name="adj2" fmla="val 123900"/>
              <a:gd name="adj3" fmla="val 16667"/>
            </a:avLst>
          </a:prstGeom>
          <a:noFill/>
          <a:ln w="127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89239" tIns="44619" rIns="89239" bIns="44619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algn="l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73" dirty="0"/>
              <a:t>CRYO 2</a:t>
            </a:r>
          </a:p>
        </p:txBody>
      </p:sp>
      <p:sp>
        <p:nvSpPr>
          <p:cNvPr id="22" name="Abgerundete rechteckige Legende 13"/>
          <p:cNvSpPr/>
          <p:nvPr/>
        </p:nvSpPr>
        <p:spPr>
          <a:xfrm>
            <a:off x="2433540" y="2531606"/>
            <a:ext cx="601390" cy="226330"/>
          </a:xfrm>
          <a:prstGeom prst="wedgeRoundRectCallout">
            <a:avLst>
              <a:gd name="adj1" fmla="val 282256"/>
              <a:gd name="adj2" fmla="val 18184"/>
              <a:gd name="adj3" fmla="val 16667"/>
            </a:avLst>
          </a:prstGeom>
          <a:noFill/>
          <a:ln w="127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89239" tIns="44619" rIns="89239" bIns="44619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algn="l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073" dirty="0"/>
              <a:t>APPA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8988" y="4632172"/>
            <a:ext cx="6762496" cy="33855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de-DE" sz="1600" dirty="0" err="1">
                <a:solidFill>
                  <a:schemeClr val="bg1"/>
                </a:solidFill>
              </a:rPr>
              <a:t>Drone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de-DE" sz="1600" dirty="0" err="1">
                <a:solidFill>
                  <a:schemeClr val="bg1"/>
                </a:solidFill>
              </a:rPr>
              <a:t>video</a:t>
            </a:r>
            <a:r>
              <a:rPr lang="de-DE" sz="1600" dirty="0">
                <a:solidFill>
                  <a:schemeClr val="bg1"/>
                </a:solidFill>
              </a:rPr>
              <a:t> https://www.youtube.com/watch?v=wTCkZdeqI8I</a:t>
            </a:r>
          </a:p>
        </p:txBody>
      </p:sp>
    </p:spTree>
    <p:extLst>
      <p:ext uri="{BB962C8B-B14F-4D97-AF65-F5344CB8AC3E}">
        <p14:creationId xmlns:p14="http://schemas.microsoft.com/office/powerpoint/2010/main" val="32313590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FAIR Start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installations</a:t>
            </a:r>
            <a:endParaRPr lang="de-D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13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QNP 2024 - Yvonne Leifels</a:t>
            </a:r>
            <a:endParaRPr lang="de-DE" dirty="0"/>
          </a:p>
        </p:txBody>
      </p:sp>
      <p:pic>
        <p:nvPicPr>
          <p:cNvPr id="15" name="object 1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78299" y="941043"/>
            <a:ext cx="2566042" cy="400969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821100" y="973331"/>
            <a:ext cx="3240000" cy="71903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36000" tIns="36000" rIns="36000" bIns="36000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de-DE" sz="1600" b="1" dirty="0" err="1">
                <a:solidFill>
                  <a:srgbClr val="FF0000"/>
                </a:solidFill>
              </a:rPr>
              <a:t>Ongoing</a:t>
            </a:r>
            <a:r>
              <a:rPr lang="de-DE" sz="1600" b="1" dirty="0">
                <a:solidFill>
                  <a:srgbClr val="FF0000"/>
                </a:solidFill>
              </a:rPr>
              <a:t> </a:t>
            </a:r>
            <a:r>
              <a:rPr lang="de-DE" sz="1600" b="1" dirty="0" err="1">
                <a:solidFill>
                  <a:srgbClr val="FF0000"/>
                </a:solidFill>
              </a:rPr>
              <a:t>installation</a:t>
            </a:r>
            <a:r>
              <a:rPr lang="de-DE" sz="1600" b="1" dirty="0">
                <a:solidFill>
                  <a:srgbClr val="FF0000"/>
                </a:solidFill>
              </a:rPr>
              <a:t> </a:t>
            </a:r>
            <a:r>
              <a:rPr lang="de-DE" sz="1600" b="1" dirty="0" err="1">
                <a:solidFill>
                  <a:srgbClr val="FF0000"/>
                </a:solidFill>
              </a:rPr>
              <a:t>work</a:t>
            </a:r>
            <a:endParaRPr lang="de-DE" sz="1600" b="1" dirty="0">
              <a:solidFill>
                <a:srgbClr val="0070C0"/>
              </a:solidFill>
            </a:endParaRPr>
          </a:p>
          <a:p>
            <a:pPr algn="r">
              <a:spcAft>
                <a:spcPts val="1200"/>
              </a:spcAft>
            </a:pPr>
            <a:r>
              <a:rPr lang="de-DE" sz="1600" b="1" dirty="0">
                <a:solidFill>
                  <a:srgbClr val="0070C0"/>
                </a:solidFill>
              </a:rPr>
              <a:t>Future</a:t>
            </a:r>
          </a:p>
        </p:txBody>
      </p:sp>
      <p:pic>
        <p:nvPicPr>
          <p:cNvPr id="27" name="Grafik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8" t="10311" r="3002"/>
          <a:stretch/>
        </p:blipFill>
        <p:spPr bwMode="auto">
          <a:xfrm>
            <a:off x="2940546" y="981780"/>
            <a:ext cx="2824989" cy="21126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Inhaltsplatzhalter 6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5821100" y="1727575"/>
            <a:ext cx="3240000" cy="16096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9" name="Grafik 7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rot="5400000">
            <a:off x="4090514" y="3275716"/>
            <a:ext cx="1853390" cy="14966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Grafik 3"/>
          <p:cNvPicPr>
            <a:picLocks noChangeAspect="1"/>
          </p:cNvPicPr>
          <p:nvPr/>
        </p:nvPicPr>
        <p:blipFill>
          <a:blip r:embed="rId7"/>
          <a:srcRect l="14290" t="865" r="17218" b="650"/>
          <a:stretch/>
        </p:blipFill>
        <p:spPr bwMode="auto">
          <a:xfrm rot="16199998">
            <a:off x="3074071" y="2174185"/>
            <a:ext cx="1598154" cy="18404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0" name="Grafik 8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2949877" y="3893497"/>
            <a:ext cx="1336311" cy="10593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1" b="5695"/>
          <a:stretch/>
        </p:blipFill>
        <p:spPr>
          <a:xfrm>
            <a:off x="5822073" y="3368349"/>
            <a:ext cx="3240000" cy="15862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July 8th, 2022</a:t>
            </a:r>
            <a:endParaRPr lang="de-DE" dirty="0"/>
          </a:p>
        </p:txBody>
      </p:sp>
      <p:sp>
        <p:nvSpPr>
          <p:cNvPr id="5" name="Rectangle 4"/>
          <p:cNvSpPr/>
          <p:nvPr/>
        </p:nvSpPr>
        <p:spPr>
          <a:xfrm>
            <a:off x="2940546" y="973331"/>
            <a:ext cx="2824989" cy="3981224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7" name="Rectangle 6"/>
          <p:cNvSpPr/>
          <p:nvPr/>
        </p:nvSpPr>
        <p:spPr>
          <a:xfrm>
            <a:off x="5822073" y="1727575"/>
            <a:ext cx="3239999" cy="3232956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9" name="TextBox 8"/>
          <p:cNvSpPr txBox="1"/>
          <p:nvPr/>
        </p:nvSpPr>
        <p:spPr>
          <a:xfrm>
            <a:off x="5820128" y="1740294"/>
            <a:ext cx="688009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200" b="1" dirty="0">
                <a:solidFill>
                  <a:schemeClr val="bg1"/>
                </a:solidFill>
              </a:rPr>
              <a:t>SIS100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535967" y="4687662"/>
            <a:ext cx="534121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200" b="1" dirty="0">
                <a:solidFill>
                  <a:schemeClr val="bg1"/>
                </a:solidFill>
              </a:rPr>
              <a:t>CBM</a:t>
            </a:r>
          </a:p>
        </p:txBody>
      </p:sp>
    </p:spTree>
    <p:extLst>
      <p:ext uri="{BB962C8B-B14F-4D97-AF65-F5344CB8AC3E}">
        <p14:creationId xmlns:p14="http://schemas.microsoft.com/office/powerpoint/2010/main" val="30831684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FAIR </a:t>
            </a:r>
            <a:r>
              <a:rPr lang="de-DE" dirty="0" err="1"/>
              <a:t>Detector</a:t>
            </a:r>
            <a:r>
              <a:rPr lang="de-DE" dirty="0"/>
              <a:t> R&amp;D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construction</a:t>
            </a:r>
            <a:endParaRPr lang="de-D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14</a:t>
            </a:fld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July 8th, 2022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QNP 2024 - Yvonne Leifels</a:t>
            </a:r>
            <a:endParaRPr lang="de-DE" dirty="0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360" y="933837"/>
            <a:ext cx="7475923" cy="399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7591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2310" y="895491"/>
            <a:ext cx="1854154" cy="9735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638" y="231075"/>
            <a:ext cx="6781362" cy="590668"/>
          </a:xfrm>
        </p:spPr>
        <p:txBody>
          <a:bodyPr>
            <a:noAutofit/>
          </a:bodyPr>
          <a:lstStyle/>
          <a:p>
            <a:r>
              <a:rPr lang="de-DE" sz="1600" dirty="0"/>
              <a:t>FAIR Phase-0</a:t>
            </a:r>
            <a:br>
              <a:rPr lang="de-DE" sz="1600" dirty="0"/>
            </a:br>
            <a:r>
              <a:rPr lang="de-DE" sz="1600" dirty="0"/>
              <a:t>Research </a:t>
            </a:r>
            <a:r>
              <a:rPr lang="de-DE" sz="1600" dirty="0" err="1"/>
              <a:t>program</a:t>
            </a:r>
            <a:r>
              <a:rPr lang="de-DE" sz="1600" dirty="0"/>
              <a:t> at </a:t>
            </a:r>
            <a:r>
              <a:rPr lang="de-DE" sz="1600" dirty="0" err="1"/>
              <a:t>upgraded</a:t>
            </a:r>
            <a:r>
              <a:rPr lang="de-DE" sz="1600" dirty="0"/>
              <a:t> GSI </a:t>
            </a:r>
            <a:r>
              <a:rPr lang="de-DE" sz="1600" dirty="0" err="1"/>
              <a:t>accelerators</a:t>
            </a: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 err="1"/>
              <a:t>using</a:t>
            </a:r>
            <a:r>
              <a:rPr lang="de-DE" sz="1600" dirty="0"/>
              <a:t> FAIR </a:t>
            </a:r>
            <a:r>
              <a:rPr lang="de-DE" sz="1600" dirty="0" err="1"/>
              <a:t>detectors</a:t>
            </a:r>
            <a:endParaRPr lang="de-DE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4337" y="911603"/>
            <a:ext cx="5270635" cy="379976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7544" y="3294878"/>
            <a:ext cx="5432080" cy="1751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b="1" dirty="0"/>
              <a:t>FAIR  Phase-0 </a:t>
            </a:r>
            <a:r>
              <a:rPr lang="de-DE" sz="1400" b="1" dirty="0" err="1"/>
              <a:t>started</a:t>
            </a:r>
            <a:r>
              <a:rPr lang="de-DE" sz="1400" b="1" dirty="0"/>
              <a:t> in 2019</a:t>
            </a:r>
          </a:p>
          <a:p>
            <a:pPr marL="263519" indent="-263519">
              <a:lnSpc>
                <a:spcPct val="11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de-DE" sz="1400" dirty="0" err="1"/>
              <a:t>Stepwise</a:t>
            </a:r>
            <a:r>
              <a:rPr lang="de-DE" sz="1400" dirty="0"/>
              <a:t> </a:t>
            </a:r>
            <a:r>
              <a:rPr lang="de-DE" sz="1400" dirty="0" err="1"/>
              <a:t>approach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FAIR </a:t>
            </a:r>
            <a:r>
              <a:rPr lang="de-DE" sz="1400" dirty="0" err="1"/>
              <a:t>science</a:t>
            </a:r>
            <a:r>
              <a:rPr lang="de-DE" sz="1400" dirty="0"/>
              <a:t>: </a:t>
            </a:r>
            <a:r>
              <a:rPr lang="de-DE" sz="1400" dirty="0" err="1">
                <a:solidFill>
                  <a:srgbClr val="FF0000"/>
                </a:solidFill>
              </a:rPr>
              <a:t>atomic</a:t>
            </a:r>
            <a:r>
              <a:rPr lang="de-DE" sz="1400" dirty="0">
                <a:solidFill>
                  <a:srgbClr val="FF0000"/>
                </a:solidFill>
              </a:rPr>
              <a:t>-, plasma-, </a:t>
            </a:r>
            <a:r>
              <a:rPr lang="de-DE" sz="1400" dirty="0" err="1">
                <a:solidFill>
                  <a:srgbClr val="FF0000"/>
                </a:solidFill>
              </a:rPr>
              <a:t>biophysics</a:t>
            </a:r>
            <a:r>
              <a:rPr lang="de-DE" sz="1400" dirty="0">
                <a:solidFill>
                  <a:srgbClr val="FF0000"/>
                </a:solidFill>
              </a:rPr>
              <a:t>, </a:t>
            </a:r>
            <a:r>
              <a:rPr lang="de-DE" sz="1400" dirty="0" err="1">
                <a:solidFill>
                  <a:srgbClr val="FF0000"/>
                </a:solidFill>
              </a:rPr>
              <a:t>materials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reasearch</a:t>
            </a:r>
            <a:r>
              <a:rPr lang="de-DE" sz="1400" dirty="0">
                <a:solidFill>
                  <a:srgbClr val="FF0000"/>
                </a:solidFill>
              </a:rPr>
              <a:t>, </a:t>
            </a:r>
            <a:r>
              <a:rPr lang="de-DE" sz="1400" dirty="0" err="1">
                <a:solidFill>
                  <a:srgbClr val="00B853"/>
                </a:solidFill>
              </a:rPr>
              <a:t>nuclear</a:t>
            </a:r>
            <a:r>
              <a:rPr lang="de-DE" sz="1400" dirty="0">
                <a:solidFill>
                  <a:srgbClr val="00B853"/>
                </a:solidFill>
              </a:rPr>
              <a:t> </a:t>
            </a:r>
            <a:r>
              <a:rPr lang="de-DE" sz="1400" dirty="0" err="1">
                <a:solidFill>
                  <a:srgbClr val="00B853"/>
                </a:solidFill>
              </a:rPr>
              <a:t>structure</a:t>
            </a:r>
            <a:r>
              <a:rPr lang="de-DE" sz="1400" dirty="0">
                <a:solidFill>
                  <a:srgbClr val="00B853"/>
                </a:solidFill>
              </a:rPr>
              <a:t>, </a:t>
            </a:r>
            <a:r>
              <a:rPr lang="de-DE" sz="1400" dirty="0" err="1">
                <a:solidFill>
                  <a:srgbClr val="0060AB"/>
                </a:solidFill>
              </a:rPr>
              <a:t>hadron</a:t>
            </a:r>
            <a:r>
              <a:rPr lang="de-DE" sz="1400" dirty="0">
                <a:solidFill>
                  <a:srgbClr val="0060AB"/>
                </a:solidFill>
              </a:rPr>
              <a:t> </a:t>
            </a:r>
            <a:r>
              <a:rPr lang="de-DE" sz="1400" dirty="0" err="1">
                <a:solidFill>
                  <a:srgbClr val="0060AB"/>
                </a:solidFill>
              </a:rPr>
              <a:t>physics</a:t>
            </a:r>
            <a:r>
              <a:rPr lang="de-DE" sz="1400" dirty="0">
                <a:solidFill>
                  <a:srgbClr val="0060AB"/>
                </a:solidFill>
              </a:rPr>
              <a:t>, </a:t>
            </a:r>
            <a:r>
              <a:rPr lang="de-DE" sz="1400" dirty="0" err="1"/>
              <a:t>dense</a:t>
            </a:r>
            <a:r>
              <a:rPr lang="de-DE" sz="1400" dirty="0"/>
              <a:t> matter </a:t>
            </a:r>
            <a:r>
              <a:rPr lang="de-DE" sz="1400" dirty="0" err="1"/>
              <a:t>physics</a:t>
            </a:r>
            <a:endParaRPr lang="de-DE" sz="1400" dirty="0"/>
          </a:p>
          <a:p>
            <a:pPr marL="263519" indent="-263519">
              <a:lnSpc>
                <a:spcPct val="11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de-DE" sz="1400" dirty="0" err="1"/>
              <a:t>Commissioning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operation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upgraded</a:t>
            </a:r>
            <a:r>
              <a:rPr lang="de-DE" sz="1400" dirty="0"/>
              <a:t> GSI </a:t>
            </a:r>
            <a:r>
              <a:rPr lang="de-DE" sz="1400" dirty="0" err="1"/>
              <a:t>accelerators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newly</a:t>
            </a:r>
            <a:r>
              <a:rPr lang="de-DE" sz="1400" dirty="0"/>
              <a:t> </a:t>
            </a:r>
            <a:r>
              <a:rPr lang="de-DE" sz="1400" dirty="0" err="1"/>
              <a:t>built</a:t>
            </a:r>
            <a:r>
              <a:rPr lang="de-DE" sz="1400" dirty="0"/>
              <a:t> FAIR </a:t>
            </a:r>
            <a:r>
              <a:rPr lang="de-DE" sz="1400" dirty="0" err="1"/>
              <a:t>detectors</a:t>
            </a:r>
            <a:r>
              <a:rPr lang="de-DE" sz="1400" dirty="0"/>
              <a:t> </a:t>
            </a:r>
          </a:p>
          <a:p>
            <a:pPr marL="263519" indent="-263519">
              <a:lnSpc>
                <a:spcPct val="11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de-DE" sz="1400" dirty="0"/>
              <a:t>Education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training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early</a:t>
            </a:r>
            <a:r>
              <a:rPr lang="de-DE" sz="1400" dirty="0"/>
              <a:t> </a:t>
            </a:r>
            <a:r>
              <a:rPr lang="de-DE" sz="1400" dirty="0" err="1"/>
              <a:t>career</a:t>
            </a:r>
            <a:r>
              <a:rPr lang="de-DE" sz="1400" dirty="0"/>
              <a:t> </a:t>
            </a:r>
            <a:r>
              <a:rPr lang="de-DE" sz="1400" dirty="0" err="1"/>
              <a:t>researchers</a:t>
            </a:r>
            <a:endParaRPr lang="de-DE" sz="1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732" y="1646814"/>
            <a:ext cx="1770823" cy="101501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304550" y="913853"/>
            <a:ext cx="980112" cy="139894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10" descr="A picture containing indoor, engine&#10;&#10;Description automatically generated">
            <a:extLst>
              <a:ext uri="{FF2B5EF4-FFF2-40B4-BE49-F238E27FC236}">
                <a16:creationId xmlns:a16="http://schemas.microsoft.com/office/drawing/2014/main" id="{18BC4E66-6A1E-374E-B927-F37B3861CC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003" y="2474125"/>
            <a:ext cx="1778773" cy="80771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r="12969"/>
          <a:stretch/>
        </p:blipFill>
        <p:spPr>
          <a:xfrm>
            <a:off x="2175254" y="2320964"/>
            <a:ext cx="1114104" cy="96087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QNP 2024 - Yvonne Leifels</a:t>
            </a:r>
            <a:endParaRPr lang="de-D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July 8th, 2022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50502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Primary </a:t>
            </a:r>
            <a:r>
              <a:rPr lang="de-DE" dirty="0" err="1"/>
              <a:t>beams</a:t>
            </a:r>
            <a:br>
              <a:rPr lang="de-DE" dirty="0"/>
            </a:br>
            <a:r>
              <a:rPr lang="de-DE" dirty="0" err="1"/>
              <a:t>Biophysics</a:t>
            </a:r>
            <a:r>
              <a:rPr lang="de-DE" dirty="0"/>
              <a:t>: </a:t>
            </a:r>
            <a:r>
              <a:rPr lang="de-DE" dirty="0" err="1"/>
              <a:t>Cosmic</a:t>
            </a:r>
            <a:r>
              <a:rPr lang="de-DE" dirty="0"/>
              <a:t> </a:t>
            </a:r>
            <a:r>
              <a:rPr lang="de-DE" dirty="0" err="1"/>
              <a:t>ray</a:t>
            </a:r>
            <a:r>
              <a:rPr lang="de-DE" dirty="0"/>
              <a:t> </a:t>
            </a:r>
            <a:r>
              <a:rPr lang="de-DE" dirty="0" err="1"/>
              <a:t>simulator</a:t>
            </a:r>
            <a:endParaRPr lang="de-DE" dirty="0"/>
          </a:p>
        </p:txBody>
      </p:sp>
      <p:sp>
        <p:nvSpPr>
          <p:cNvPr id="4" name="TextBox 3"/>
          <p:cNvSpPr txBox="1"/>
          <p:nvPr/>
        </p:nvSpPr>
        <p:spPr>
          <a:xfrm>
            <a:off x="5332082" y="915228"/>
            <a:ext cx="6675155" cy="430887"/>
          </a:xfrm>
          <a:prstGeom prst="rect">
            <a:avLst/>
          </a:prstGeom>
        </p:spPr>
        <p:txBody>
          <a:bodyPr vert="horz" wrap="square" lIns="182880" tIns="91440" rIns="182880" bIns="91440" rtlCol="0" anchor="t">
            <a:spAutoFit/>
          </a:bodyPr>
          <a:lstStyle/>
          <a:p>
            <a:r>
              <a:rPr lang="en-US" sz="1600" b="1" dirty="0" err="1">
                <a:solidFill>
                  <a:schemeClr val="accent1"/>
                </a:solidFill>
              </a:rPr>
              <a:t>Schuy</a:t>
            </a:r>
            <a:r>
              <a:rPr lang="en-US" sz="1600" b="1" dirty="0">
                <a:solidFill>
                  <a:schemeClr val="accent1"/>
                </a:solidFill>
              </a:rPr>
              <a:t> </a:t>
            </a:r>
            <a:r>
              <a:rPr lang="en-US" sz="1600" b="1" i="1" dirty="0">
                <a:solidFill>
                  <a:schemeClr val="accent1"/>
                </a:solidFill>
              </a:rPr>
              <a:t>et al., Front. Phys</a:t>
            </a:r>
            <a:r>
              <a:rPr lang="en-US" sz="1600" b="1" dirty="0">
                <a:solidFill>
                  <a:schemeClr val="accent1"/>
                </a:solidFill>
              </a:rPr>
              <a:t>. 2020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4029" y="2087630"/>
            <a:ext cx="4648011" cy="2710966"/>
          </a:xfrm>
          <a:prstGeom prst="rect">
            <a:avLst/>
          </a:prstGeom>
        </p:spPr>
      </p:pic>
      <p:grpSp>
        <p:nvGrpSpPr>
          <p:cNvPr id="6" name="Gruppieren 4">
            <a:extLst>
              <a:ext uri="{FF2B5EF4-FFF2-40B4-BE49-F238E27FC236}">
                <a16:creationId xmlns:a16="http://schemas.microsoft.com/office/drawing/2014/main" id="{882836E3-FE43-D64F-B07E-F5ABD826816F}"/>
              </a:ext>
            </a:extLst>
          </p:cNvPr>
          <p:cNvGrpSpPr/>
          <p:nvPr/>
        </p:nvGrpSpPr>
        <p:grpSpPr>
          <a:xfrm>
            <a:off x="5422236" y="1209586"/>
            <a:ext cx="2121313" cy="467650"/>
            <a:chOff x="6136011" y="6172552"/>
            <a:chExt cx="1388178" cy="308701"/>
          </a:xfrm>
        </p:grpSpPr>
        <p:sp>
          <p:nvSpPr>
            <p:cNvPr id="7" name="TextBox 2">
              <a:extLst>
                <a:ext uri="{FF2B5EF4-FFF2-40B4-BE49-F238E27FC236}">
                  <a16:creationId xmlns:a16="http://schemas.microsoft.com/office/drawing/2014/main" id="{25ACCE8C-3E63-644F-8BA1-EBA4D9DDCB60}"/>
                </a:ext>
              </a:extLst>
            </p:cNvPr>
            <p:cNvSpPr txBox="1"/>
            <p:nvPr/>
          </p:nvSpPr>
          <p:spPr>
            <a:xfrm>
              <a:off x="6136011" y="6188865"/>
              <a:ext cx="1388178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828800"/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Funded by </a:t>
              </a:r>
            </a:p>
          </p:txBody>
        </p:sp>
        <p:pic>
          <p:nvPicPr>
            <p:cNvPr id="8" name="Picture 2" descr="ESA logo - GomSpace A/S">
              <a:extLst>
                <a:ext uri="{FF2B5EF4-FFF2-40B4-BE49-F238E27FC236}">
                  <a16:creationId xmlns:a16="http://schemas.microsoft.com/office/drawing/2014/main" id="{CCDF796E-7820-D948-83FF-C5C92D1062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2063" y="6172552"/>
              <a:ext cx="632126" cy="242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133212" y="973182"/>
            <a:ext cx="4533563" cy="1588192"/>
          </a:xfrm>
          <a:prstGeom prst="rect">
            <a:avLst/>
          </a:prstGeom>
        </p:spPr>
        <p:txBody>
          <a:bodyPr vert="horz" wrap="square" lIns="182880" tIns="91440" rIns="182880" bIns="91440" rtlCol="0" anchor="t">
            <a:spAutoFit/>
          </a:bodyPr>
          <a:lstStyle/>
          <a:p>
            <a:pPr marL="285750" indent="-285750">
              <a:lnSpc>
                <a:spcPct val="11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At FAIR nearly the full space spectrum will be reproduced and used for experiments with biological tissues, shielding, and microelectronics</a:t>
            </a:r>
          </a:p>
          <a:p>
            <a:pPr marL="285750" indent="-285750">
              <a:lnSpc>
                <a:spcPct val="11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A hybrid active-passive method to produce a mixed radiation spectrum similar to the cosmic ray spectrum in deep space will be used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3295" y="2505000"/>
            <a:ext cx="2393279" cy="19351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5840" y="4422520"/>
            <a:ext cx="8800050" cy="553998"/>
          </a:xfrm>
          <a:prstGeom prst="rect">
            <a:avLst/>
          </a:prstGeom>
        </p:spPr>
        <p:txBody>
          <a:bodyPr vert="horz" wrap="square" lIns="182880" tIns="91440" rIns="182880" bIns="91440" rtlCol="0" anchor="t">
            <a:spAutoFit/>
          </a:bodyPr>
          <a:lstStyle/>
          <a:p>
            <a:pPr algn="l"/>
            <a:r>
              <a:rPr lang="en-GB" sz="1200" dirty="0"/>
              <a:t>3D ripple filter tested at HIT (Heidelberg) for producing </a:t>
            </a:r>
          </a:p>
          <a:p>
            <a:pPr algn="l"/>
            <a:r>
              <a:rPr lang="en-GB" sz="1200" dirty="0"/>
              <a:t>mixed fields  in a water phantom 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075267" y="3580250"/>
            <a:ext cx="736600" cy="859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2533295" y="3580250"/>
            <a:ext cx="108305" cy="119890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332082" y="1771754"/>
            <a:ext cx="5450692" cy="430887"/>
          </a:xfrm>
          <a:prstGeom prst="rect">
            <a:avLst/>
          </a:prstGeom>
        </p:spPr>
        <p:txBody>
          <a:bodyPr vert="horz" wrap="square" lIns="182880" tIns="91440" rIns="182880" bIns="91440" rtlCol="0" anchor="t">
            <a:spAutoFit/>
          </a:bodyPr>
          <a:lstStyle/>
          <a:p>
            <a:pPr algn="l"/>
            <a:r>
              <a:rPr lang="en-GB" sz="1600" dirty="0"/>
              <a:t>superposition of  radiation fields</a:t>
            </a: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QNP 2024 - Yvonne Leifels</a:t>
            </a:r>
            <a:endParaRPr lang="de-D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July 8th, 2022</a:t>
            </a:r>
            <a:endParaRPr lang="de-DE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77672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Materials Research</a:t>
            </a:r>
            <a:br>
              <a:rPr lang="de-DE" dirty="0"/>
            </a:br>
            <a:r>
              <a:rPr lang="de-DE" dirty="0"/>
              <a:t>Irradiation </a:t>
            </a:r>
            <a:r>
              <a:rPr lang="de-DE" dirty="0" err="1"/>
              <a:t>under</a:t>
            </a:r>
            <a:r>
              <a:rPr lang="de-DE" dirty="0"/>
              <a:t> high </a:t>
            </a:r>
            <a:r>
              <a:rPr lang="de-DE" dirty="0" err="1"/>
              <a:t>pressure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17</a:t>
            </a:fld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July 8th, 2022</a:t>
            </a:r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QNP 2024 - Yvonne Leifels</a:t>
            </a:r>
            <a:endParaRPr lang="de-DE" dirty="0"/>
          </a:p>
        </p:txBody>
      </p:sp>
      <p:pic>
        <p:nvPicPr>
          <p:cNvPr id="7" name="Grafik 10">
            <a:extLst>
              <a:ext uri="{FF2B5EF4-FFF2-40B4-BE49-F238E27FC236}">
                <a16:creationId xmlns:a16="http://schemas.microsoft.com/office/drawing/2014/main" id="{1D630EE5-D285-45CC-E37A-7978AE45B0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22" y="925464"/>
            <a:ext cx="3085103" cy="4027714"/>
          </a:xfrm>
          <a:prstGeom prst="rect">
            <a:avLst/>
          </a:prstGeom>
        </p:spPr>
      </p:pic>
      <p:sp>
        <p:nvSpPr>
          <p:cNvPr id="8" name="Textfeld 11">
            <a:extLst>
              <a:ext uri="{FF2B5EF4-FFF2-40B4-BE49-F238E27FC236}">
                <a16:creationId xmlns:a16="http://schemas.microsoft.com/office/drawing/2014/main" id="{66F929A1-79CF-3D13-14B8-207BC2694CE3}"/>
              </a:ext>
            </a:extLst>
          </p:cNvPr>
          <p:cNvSpPr txBox="1"/>
          <p:nvPr/>
        </p:nvSpPr>
        <p:spPr>
          <a:xfrm>
            <a:off x="2922136" y="4389786"/>
            <a:ext cx="1309711" cy="55399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horz" wrap="square" lIns="121920" tIns="60960" rIns="121920" bIns="60960" rtlCol="0" anchor="t">
            <a:spAutoFit/>
          </a:bodyPr>
          <a:lstStyle/>
          <a:p>
            <a:pPr algn="ctr" defTabSz="609585"/>
            <a:r>
              <a:rPr lang="en-US" sz="1400" dirty="0">
                <a:solidFill>
                  <a:prstClr val="black"/>
                </a:solidFill>
                <a:latin typeface="Arial"/>
              </a:rPr>
              <a:t>Optical Microscopy</a:t>
            </a:r>
          </a:p>
        </p:txBody>
      </p:sp>
      <p:cxnSp>
        <p:nvCxnSpPr>
          <p:cNvPr id="9" name="Gerader Verbinder 12">
            <a:extLst>
              <a:ext uri="{FF2B5EF4-FFF2-40B4-BE49-F238E27FC236}">
                <a16:creationId xmlns:a16="http://schemas.microsoft.com/office/drawing/2014/main" id="{FF709021-7D74-140D-C03C-D5CBF3AE40ED}"/>
              </a:ext>
            </a:extLst>
          </p:cNvPr>
          <p:cNvCxnSpPr>
            <a:cxnSpLocks/>
          </p:cNvCxnSpPr>
          <p:nvPr/>
        </p:nvCxnSpPr>
        <p:spPr>
          <a:xfrm flipH="1" flipV="1">
            <a:off x="2922136" y="4208109"/>
            <a:ext cx="561341" cy="172283"/>
          </a:xfrm>
          <a:prstGeom prst="line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feld 22">
            <a:extLst>
              <a:ext uri="{FF2B5EF4-FFF2-40B4-BE49-F238E27FC236}">
                <a16:creationId xmlns:a16="http://schemas.microsoft.com/office/drawing/2014/main" id="{9B34E32F-5C6B-504F-0871-2256C2C21F25}"/>
              </a:ext>
            </a:extLst>
          </p:cNvPr>
          <p:cNvSpPr txBox="1"/>
          <p:nvPr/>
        </p:nvSpPr>
        <p:spPr>
          <a:xfrm>
            <a:off x="111967" y="4396073"/>
            <a:ext cx="1528283" cy="55399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horz" wrap="square" lIns="121920" tIns="60960" rIns="121920" bIns="60960" rtlCol="0" anchor="t">
            <a:spAutoFit/>
          </a:bodyPr>
          <a:lstStyle/>
          <a:p>
            <a:pPr algn="ctr" defTabSz="609585"/>
            <a:r>
              <a:rPr lang="en-US" sz="1400" dirty="0">
                <a:solidFill>
                  <a:prstClr val="black"/>
                </a:solidFill>
                <a:latin typeface="Arial"/>
              </a:rPr>
              <a:t>Samples Under </a:t>
            </a:r>
            <a:br>
              <a:rPr lang="en-US" sz="1400" dirty="0">
                <a:solidFill>
                  <a:prstClr val="black"/>
                </a:solidFill>
                <a:latin typeface="Arial"/>
              </a:rPr>
            </a:br>
            <a:r>
              <a:rPr lang="en-US" sz="1400" dirty="0">
                <a:solidFill>
                  <a:prstClr val="black"/>
                </a:solidFill>
                <a:latin typeface="Arial"/>
              </a:rPr>
              <a:t>High Pressure</a:t>
            </a:r>
          </a:p>
        </p:txBody>
      </p:sp>
      <p:sp>
        <p:nvSpPr>
          <p:cNvPr id="12" name="Textfeld 5">
            <a:extLst>
              <a:ext uri="{FF2B5EF4-FFF2-40B4-BE49-F238E27FC236}">
                <a16:creationId xmlns:a16="http://schemas.microsoft.com/office/drawing/2014/main" id="{CE6003DF-452C-7AF0-85E5-35AE59EEFFEE}"/>
              </a:ext>
            </a:extLst>
          </p:cNvPr>
          <p:cNvSpPr txBox="1"/>
          <p:nvPr/>
        </p:nvSpPr>
        <p:spPr>
          <a:xfrm>
            <a:off x="155705" y="1788841"/>
            <a:ext cx="1389987" cy="55399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horz" wrap="square" lIns="121920" tIns="60960" rIns="121920" bIns="60960" rtlCol="0" anchor="t">
            <a:spAutoFit/>
          </a:bodyPr>
          <a:lstStyle/>
          <a:p>
            <a:pPr algn="ctr" defTabSz="609585"/>
            <a:r>
              <a:rPr lang="en-US" sz="1400" dirty="0">
                <a:solidFill>
                  <a:prstClr val="black"/>
                </a:solidFill>
                <a:latin typeface="Arial"/>
              </a:rPr>
              <a:t>Raman spectroscopy</a:t>
            </a:r>
          </a:p>
        </p:txBody>
      </p:sp>
      <p:cxnSp>
        <p:nvCxnSpPr>
          <p:cNvPr id="13" name="Gerader Verbinder 7">
            <a:extLst>
              <a:ext uri="{FF2B5EF4-FFF2-40B4-BE49-F238E27FC236}">
                <a16:creationId xmlns:a16="http://schemas.microsoft.com/office/drawing/2014/main" id="{74928B6B-7F78-4F08-0BDD-3C345633279A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850699" y="2342839"/>
            <a:ext cx="596814" cy="540320"/>
          </a:xfrm>
          <a:prstGeom prst="line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5">
            <a:extLst>
              <a:ext uri="{FF2B5EF4-FFF2-40B4-BE49-F238E27FC236}">
                <a16:creationId xmlns:a16="http://schemas.microsoft.com/office/drawing/2014/main" id="{AD31D730-D9D7-A6E5-6A06-E6903DBDAE4F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2332763" y="1606281"/>
            <a:ext cx="1150714" cy="1360757"/>
          </a:xfrm>
          <a:prstGeom prst="line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feld 19">
            <a:extLst>
              <a:ext uri="{FF2B5EF4-FFF2-40B4-BE49-F238E27FC236}">
                <a16:creationId xmlns:a16="http://schemas.microsoft.com/office/drawing/2014/main" id="{66AB7961-FEE1-F624-92B6-CB89D5E8CFB7}"/>
              </a:ext>
            </a:extLst>
          </p:cNvPr>
          <p:cNvSpPr txBox="1"/>
          <p:nvPr/>
        </p:nvSpPr>
        <p:spPr>
          <a:xfrm>
            <a:off x="2643147" y="1052283"/>
            <a:ext cx="1680659" cy="55399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horz" wrap="square" lIns="121920" tIns="60960" rIns="121920" bIns="60960" rtlCol="0" anchor="t">
            <a:spAutoFit/>
          </a:bodyPr>
          <a:lstStyle/>
          <a:p>
            <a:pPr algn="ctr" defTabSz="609585"/>
            <a:r>
              <a:rPr lang="en-US" sz="1400" dirty="0">
                <a:solidFill>
                  <a:prstClr val="black"/>
                </a:solidFill>
                <a:latin typeface="Arial"/>
              </a:rPr>
              <a:t>Beam collimation </a:t>
            </a:r>
          </a:p>
          <a:p>
            <a:pPr algn="ctr" defTabSz="609585"/>
            <a:r>
              <a:rPr lang="en-US" sz="1400" dirty="0">
                <a:solidFill>
                  <a:prstClr val="black"/>
                </a:solidFill>
                <a:latin typeface="Arial"/>
              </a:rPr>
              <a:t>(200 µm)</a:t>
            </a:r>
          </a:p>
        </p:txBody>
      </p:sp>
      <p:pic>
        <p:nvPicPr>
          <p:cNvPr id="2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049" y="4107128"/>
            <a:ext cx="1060283" cy="783709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11" name="Gerader Verbinder 23">
            <a:extLst>
              <a:ext uri="{FF2B5EF4-FFF2-40B4-BE49-F238E27FC236}">
                <a16:creationId xmlns:a16="http://schemas.microsoft.com/office/drawing/2014/main" id="{2636DFE3-93F8-6D53-EF93-E43832A34947}"/>
              </a:ext>
            </a:extLst>
          </p:cNvPr>
          <p:cNvCxnSpPr>
            <a:cxnSpLocks/>
          </p:cNvCxnSpPr>
          <p:nvPr/>
        </p:nvCxnSpPr>
        <p:spPr>
          <a:xfrm flipV="1">
            <a:off x="1334720" y="4023249"/>
            <a:ext cx="817564" cy="369718"/>
          </a:xfrm>
          <a:prstGeom prst="line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2" name="object 70"/>
          <p:cNvGrpSpPr/>
          <p:nvPr/>
        </p:nvGrpSpPr>
        <p:grpSpPr>
          <a:xfrm>
            <a:off x="4925187" y="1383279"/>
            <a:ext cx="4101465" cy="3049270"/>
            <a:chOff x="7467320" y="3491853"/>
            <a:chExt cx="4101465" cy="3049270"/>
          </a:xfrm>
        </p:grpSpPr>
        <p:pic>
          <p:nvPicPr>
            <p:cNvPr id="33" name="object 7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67320" y="3491853"/>
              <a:ext cx="4101098" cy="3049058"/>
            </a:xfrm>
            <a:prstGeom prst="rect">
              <a:avLst/>
            </a:prstGeom>
          </p:spPr>
        </p:pic>
        <p:pic>
          <p:nvPicPr>
            <p:cNvPr id="34" name="object 7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026652" y="3939540"/>
              <a:ext cx="551687" cy="2116835"/>
            </a:xfrm>
            <a:prstGeom prst="rect">
              <a:avLst/>
            </a:prstGeom>
          </p:spPr>
        </p:pic>
        <p:sp>
          <p:nvSpPr>
            <p:cNvPr id="35" name="object 73"/>
            <p:cNvSpPr/>
            <p:nvPr/>
          </p:nvSpPr>
          <p:spPr>
            <a:xfrm>
              <a:off x="9052559" y="3965448"/>
              <a:ext cx="445134" cy="2010410"/>
            </a:xfrm>
            <a:custGeom>
              <a:avLst/>
              <a:gdLst/>
              <a:ahLst/>
              <a:cxnLst/>
              <a:rect l="l" t="t" r="r" b="b"/>
              <a:pathLst>
                <a:path w="445134" h="2010410">
                  <a:moveTo>
                    <a:pt x="222504" y="0"/>
                  </a:moveTo>
                  <a:lnTo>
                    <a:pt x="0" y="222503"/>
                  </a:lnTo>
                  <a:lnTo>
                    <a:pt x="111252" y="222503"/>
                  </a:lnTo>
                  <a:lnTo>
                    <a:pt x="111252" y="2010155"/>
                  </a:lnTo>
                  <a:lnTo>
                    <a:pt x="333756" y="2010155"/>
                  </a:lnTo>
                  <a:lnTo>
                    <a:pt x="333756" y="222503"/>
                  </a:lnTo>
                  <a:lnTo>
                    <a:pt x="445008" y="222503"/>
                  </a:lnTo>
                  <a:lnTo>
                    <a:pt x="222504" y="0"/>
                  </a:lnTo>
                  <a:close/>
                </a:path>
              </a:pathLst>
            </a:custGeom>
            <a:solidFill>
              <a:srgbClr val="B7DE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74"/>
          <p:cNvSpPr txBox="1"/>
          <p:nvPr/>
        </p:nvSpPr>
        <p:spPr>
          <a:xfrm>
            <a:off x="6612579" y="2121217"/>
            <a:ext cx="252095" cy="16617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864"/>
              </a:lnSpc>
            </a:pPr>
            <a:r>
              <a:rPr sz="1600" dirty="0">
                <a:latin typeface="Arial"/>
                <a:cs typeface="Arial"/>
              </a:rPr>
              <a:t>increasing</a:t>
            </a:r>
            <a:r>
              <a:rPr sz="1600" spc="-9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fluence</a:t>
            </a:r>
            <a:endParaRPr sz="1600" dirty="0">
              <a:latin typeface="Arial"/>
              <a:cs typeface="Arial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0783" y="2529550"/>
            <a:ext cx="2084072" cy="91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641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Plasma </a:t>
            </a:r>
            <a:r>
              <a:rPr lang="de-DE" dirty="0" err="1"/>
              <a:t>physics</a:t>
            </a:r>
            <a:br>
              <a:rPr lang="de-DE" dirty="0"/>
            </a:br>
            <a:r>
              <a:rPr lang="de-DE" dirty="0"/>
              <a:t>High </a:t>
            </a:r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density</a:t>
            </a:r>
            <a:r>
              <a:rPr lang="de-DE" dirty="0"/>
              <a:t> </a:t>
            </a:r>
            <a:r>
              <a:rPr lang="de-DE" dirty="0" err="1"/>
              <a:t>studies</a:t>
            </a:r>
            <a:endParaRPr lang="de-D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18</a:t>
            </a:fld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July 8th, 2022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QNP 2024 - Yvonne Leifels</a:t>
            </a:r>
            <a:endParaRPr lang="de-DE" dirty="0"/>
          </a:p>
        </p:txBody>
      </p:sp>
      <p:sp>
        <p:nvSpPr>
          <p:cNvPr id="6" name="TextBox 5"/>
          <p:cNvSpPr txBox="1"/>
          <p:nvPr/>
        </p:nvSpPr>
        <p:spPr>
          <a:xfrm>
            <a:off x="192128" y="926959"/>
            <a:ext cx="3687679" cy="33855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600" dirty="0">
                <a:solidFill>
                  <a:srgbClr val="00B050"/>
                </a:solidFill>
              </a:rPr>
              <a:t>PRIOR – heavy </a:t>
            </a:r>
            <a:r>
              <a:rPr lang="de-DE" sz="1600" dirty="0" err="1">
                <a:solidFill>
                  <a:srgbClr val="00B050"/>
                </a:solidFill>
              </a:rPr>
              <a:t>ion</a:t>
            </a:r>
            <a:r>
              <a:rPr lang="de-DE" sz="1600" dirty="0">
                <a:solidFill>
                  <a:srgbClr val="00B050"/>
                </a:solidFill>
              </a:rPr>
              <a:t> </a:t>
            </a:r>
            <a:r>
              <a:rPr lang="de-DE" sz="1600" dirty="0" err="1">
                <a:solidFill>
                  <a:srgbClr val="00B050"/>
                </a:solidFill>
              </a:rPr>
              <a:t>radiography</a:t>
            </a:r>
            <a:endParaRPr lang="de-DE" sz="1600" dirty="0">
              <a:solidFill>
                <a:srgbClr val="00B050"/>
              </a:solidFill>
            </a:endParaRPr>
          </a:p>
        </p:txBody>
      </p:sp>
      <p:sp>
        <p:nvSpPr>
          <p:cNvPr id="7" name="Textfeld 8"/>
          <p:cNvSpPr txBox="1"/>
          <p:nvPr/>
        </p:nvSpPr>
        <p:spPr bwMode="auto">
          <a:xfrm>
            <a:off x="245918" y="3429417"/>
            <a:ext cx="2748514" cy="17184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180000" marR="0" indent="-180000" algn="l" defTabSz="1733930">
              <a:spcBef>
                <a:spcPts val="0"/>
              </a:spcBef>
              <a:buClr>
                <a:srgbClr val="FFC000"/>
              </a:buClr>
              <a:buSzTx/>
              <a:buFont typeface="Wingdings"/>
              <a:buChar char="§"/>
              <a:defRPr/>
            </a:pPr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Spatial resolution performance of heavy-ions worse than protons but sufficient for physics experiments</a:t>
            </a:r>
            <a:endParaRPr sz="1200" dirty="0">
              <a:latin typeface="+mj-lt"/>
            </a:endParaRPr>
          </a:p>
          <a:p>
            <a:pPr marL="180000" marR="0" indent="-180000" algn="l" defTabSz="1733930">
              <a:spcBef>
                <a:spcPts val="0"/>
              </a:spcBef>
              <a:buClr>
                <a:srgbClr val="FFC000"/>
              </a:buClr>
              <a:buSzTx/>
              <a:buFont typeface="Wingdings"/>
              <a:buChar char="§"/>
              <a:defRPr/>
            </a:pPr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Improved density contrast for 975 MeV/u Carbon for certain target areal densities</a:t>
            </a:r>
            <a:endParaRPr sz="1200" dirty="0">
              <a:latin typeface="+mj-lt"/>
            </a:endParaRPr>
          </a:p>
          <a:p>
            <a:pPr marL="180000" marR="0" indent="-180000" algn="l" defTabSz="1733930">
              <a:spcBef>
                <a:spcPts val="0"/>
              </a:spcBef>
              <a:buClr>
                <a:srgbClr val="FFC000"/>
              </a:buClr>
              <a:buSzTx/>
              <a:buFont typeface="Wingdings"/>
              <a:buChar char="§"/>
              <a:defRPr/>
            </a:pPr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Contrast advantage depends on beam energy</a:t>
            </a:r>
            <a:endParaRPr sz="1200" dirty="0">
              <a:latin typeface="+mj-lt"/>
            </a:endParaRPr>
          </a:p>
          <a:p>
            <a:pPr marL="180000" indent="-180000" defTabSz="1733930">
              <a:buClr>
                <a:srgbClr val="FFC000"/>
              </a:buClr>
              <a:defRPr/>
            </a:pPr>
            <a:endParaRPr lang="en-US" sz="900" b="0" i="0" u="none" strike="noStrike" cap="none" spc="0" dirty="0">
              <a:ln>
                <a:noFill/>
              </a:ln>
              <a:solidFill>
                <a:schemeClr val="bg2">
                  <a:lumMod val="10000"/>
                </a:schemeClr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2" name="Grafik 1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99708" y="1268959"/>
            <a:ext cx="1694184" cy="1800000"/>
          </a:xfrm>
          <a:prstGeom prst="rect">
            <a:avLst/>
          </a:prstGeom>
        </p:spPr>
      </p:pic>
      <p:pic>
        <p:nvPicPr>
          <p:cNvPr id="13" name="Grafik 2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392487" y="1263247"/>
            <a:ext cx="1596794" cy="1800000"/>
          </a:xfrm>
          <a:prstGeom prst="rect">
            <a:avLst/>
          </a:prstGeom>
        </p:spPr>
      </p:pic>
      <p:sp>
        <p:nvSpPr>
          <p:cNvPr id="14" name="Textfeld 23"/>
          <p:cNvSpPr txBox="1"/>
          <p:nvPr/>
        </p:nvSpPr>
        <p:spPr bwMode="auto">
          <a:xfrm>
            <a:off x="197526" y="3069409"/>
            <a:ext cx="2796906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 algn="l">
              <a:defRPr/>
            </a:pPr>
            <a:r>
              <a:rPr lang="en-US" sz="600" dirty="0">
                <a:solidFill>
                  <a:srgbClr val="FFC000"/>
                </a:solidFill>
                <a:latin typeface="Arial"/>
                <a:cs typeface="Arial"/>
              </a:rPr>
              <a:t>▲</a:t>
            </a:r>
            <a:r>
              <a:rPr lang="en-US" sz="600" dirty="0">
                <a:solidFill>
                  <a:schemeClr val="bg2">
                    <a:lumMod val="10000"/>
                  </a:schemeClr>
                </a:solidFill>
                <a:latin typeface="Arial"/>
                <a:cs typeface="Arial"/>
              </a:rPr>
              <a:t> Small wrist watch (left) imaged with 975 MeV/u Carbon beam (right). (2mm mono </a:t>
            </a:r>
            <a:r>
              <a:rPr lang="en-US" sz="600" dirty="0" err="1">
                <a:solidFill>
                  <a:schemeClr val="bg2">
                    <a:lumMod val="10000"/>
                  </a:schemeClr>
                </a:solidFill>
                <a:latin typeface="Arial"/>
                <a:cs typeface="Arial"/>
              </a:rPr>
              <a:t>CsI</a:t>
            </a:r>
            <a:r>
              <a:rPr lang="en-US" sz="600" dirty="0">
                <a:solidFill>
                  <a:schemeClr val="bg2">
                    <a:lumMod val="10000"/>
                  </a:schemeClr>
                </a:solidFill>
                <a:latin typeface="Arial"/>
                <a:cs typeface="Arial"/>
              </a:rPr>
              <a:t>, PCO Edge 5.5 CLHS).</a:t>
            </a:r>
            <a:endParaRPr dirty="0"/>
          </a:p>
        </p:txBody>
      </p:sp>
      <p:pic>
        <p:nvPicPr>
          <p:cNvPr id="21" name="Grafik 1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962318" y="3284586"/>
            <a:ext cx="1029950" cy="161678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0482" y="1263247"/>
            <a:ext cx="4050398" cy="2157048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4779074" y="939078"/>
            <a:ext cx="3958527" cy="33855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600" dirty="0">
                <a:solidFill>
                  <a:srgbClr val="00B050"/>
                </a:solidFill>
              </a:rPr>
              <a:t>Plasma </a:t>
            </a:r>
            <a:r>
              <a:rPr lang="de-DE" sz="1600" dirty="0" err="1">
                <a:solidFill>
                  <a:srgbClr val="00B050"/>
                </a:solidFill>
              </a:rPr>
              <a:t>diagnostics</a:t>
            </a:r>
            <a:r>
              <a:rPr lang="de-DE" sz="1600" dirty="0">
                <a:solidFill>
                  <a:srgbClr val="00B050"/>
                </a:solidFill>
              </a:rPr>
              <a:t> </a:t>
            </a:r>
            <a:r>
              <a:rPr lang="de-DE" sz="1600" dirty="0" err="1">
                <a:solidFill>
                  <a:srgbClr val="00B050"/>
                </a:solidFill>
              </a:rPr>
              <a:t>with</a:t>
            </a:r>
            <a:r>
              <a:rPr lang="de-DE" sz="1600" dirty="0">
                <a:solidFill>
                  <a:srgbClr val="00B050"/>
                </a:solidFill>
              </a:rPr>
              <a:t> </a:t>
            </a:r>
            <a:r>
              <a:rPr lang="de-DE" sz="1600" dirty="0" err="1">
                <a:solidFill>
                  <a:srgbClr val="00B050"/>
                </a:solidFill>
              </a:rPr>
              <a:t>lasers</a:t>
            </a:r>
            <a:r>
              <a:rPr lang="de-DE" sz="1600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43" name="Inhaltsplatzhalter 2"/>
          <p:cNvSpPr txBox="1">
            <a:spLocks/>
          </p:cNvSpPr>
          <p:nvPr/>
        </p:nvSpPr>
        <p:spPr>
          <a:xfrm>
            <a:off x="4779074" y="3487482"/>
            <a:ext cx="4266314" cy="2059615"/>
          </a:xfrm>
          <a:prstGeom prst="rect">
            <a:avLst/>
          </a:prstGeom>
        </p:spPr>
        <p:txBody>
          <a:bodyPr/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Combination of PHELIX laser with heavy-ion beams </a:t>
            </a:r>
          </a:p>
          <a:p>
            <a:pPr marL="180000" indent="-180000" defTabSz="1733930">
              <a:spcBef>
                <a:spcPts val="0"/>
              </a:spcBef>
              <a:buClr>
                <a:srgbClr val="FFC000"/>
              </a:buClr>
              <a:buFont typeface="Wingdings"/>
              <a:buChar char="§"/>
              <a:defRPr/>
            </a:pPr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+mj-lt"/>
                <a:cs typeface="+mn-cs"/>
              </a:rPr>
              <a:t>Volumetric heating by heavy-ion pulses</a:t>
            </a:r>
          </a:p>
          <a:p>
            <a:pPr marL="180000" indent="-180000" defTabSz="1733930">
              <a:spcBef>
                <a:spcPts val="0"/>
              </a:spcBef>
              <a:buClr>
                <a:srgbClr val="FFC000"/>
              </a:buClr>
              <a:buFont typeface="Wingdings"/>
              <a:buChar char="§"/>
              <a:defRPr/>
            </a:pPr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+mj-lt"/>
                <a:cs typeface="+mn-cs"/>
              </a:rPr>
              <a:t>Diagnostics with laser-driven x-ray sources</a:t>
            </a:r>
          </a:p>
          <a:p>
            <a:pPr marL="180000" indent="-180000" defTabSz="1733930">
              <a:spcBef>
                <a:spcPts val="0"/>
              </a:spcBef>
              <a:buClr>
                <a:srgbClr val="FFC000"/>
              </a:buClr>
              <a:buFont typeface="Wingdings"/>
              <a:buChar char="§"/>
              <a:defRPr/>
            </a:pPr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+mj-lt"/>
                <a:cs typeface="+mn-cs"/>
              </a:rPr>
              <a:t>Broadband x-ray spectrum, based on the enhancement of continuum emission by radiative recombination</a:t>
            </a:r>
          </a:p>
          <a:p>
            <a:pPr marL="180000" indent="-180000" defTabSz="1733930">
              <a:spcBef>
                <a:spcPts val="0"/>
              </a:spcBef>
              <a:buClr>
                <a:srgbClr val="FFC000"/>
              </a:buClr>
              <a:buFont typeface="Wingdings"/>
              <a:buChar char="§"/>
              <a:defRPr/>
            </a:pPr>
            <a:endParaRPr lang="en-US" sz="1200" dirty="0">
              <a:solidFill>
                <a:schemeClr val="bg2">
                  <a:lumMod val="10000"/>
                </a:schemeClr>
              </a:solidFill>
              <a:latin typeface="+mj-lt"/>
              <a:cs typeface="+mn-cs"/>
            </a:endParaRPr>
          </a:p>
          <a:p>
            <a:endParaRPr lang="en-US" sz="1400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broadband x-ray spectrum, based on the enhancement of continuum emission by radiative recombination, recently demonstrated at the Lawrence Livermore National Laboratory. Together with a newly developed dual-channel crystal spectrometer, highly resolved absorption spectra around the </a:t>
            </a:r>
            <a:r>
              <a:rPr lang="en-US" b="1" dirty="0" err="1"/>
              <a:t>aluminium</a:t>
            </a:r>
            <a:r>
              <a:rPr lang="en-US" b="1" dirty="0"/>
              <a:t> K-edge could be obtained, already in an experimental geometry that is suitable for heavy-ion heating in future experiments </a:t>
            </a:r>
            <a:r>
              <a:rPr lang="en-US" sz="1400" dirty="0"/>
              <a:t>For experiments using heavy-ions from the SIS18 synchrotron, the high-energy laser beamline from PHELIX to the HHT-cave allows for experiments combining volumetric heating by the heavy-ion pulses with laser-driven x-ray sources for diagnostics. Project start: 2019, after review/approval of 6</a:t>
            </a:r>
            <a:r>
              <a:rPr lang="en-US" sz="1400" baseline="30000" dirty="0"/>
              <a:t>th</a:t>
            </a:r>
            <a:r>
              <a:rPr lang="en-US" sz="1400" dirty="0"/>
              <a:t> JSC</a:t>
            </a:r>
          </a:p>
          <a:p>
            <a:r>
              <a:rPr lang="en-US" sz="1400" dirty="0"/>
              <a:t>HHT laser laboratory (HHTS) brought into operation (March 2021)</a:t>
            </a:r>
          </a:p>
          <a:p>
            <a:r>
              <a:rPr lang="en-US" sz="1400" dirty="0"/>
              <a:t>First light – May 2021</a:t>
            </a:r>
          </a:p>
          <a:p>
            <a:pPr lvl="1"/>
            <a:r>
              <a:rPr lang="en-US" sz="1200" dirty="0"/>
              <a:t>Timing scheme PHELIX/SIS-18 demonstrated – jitter &lt; 10 ns (measurement precision limited)</a:t>
            </a:r>
          </a:p>
          <a:p>
            <a:pPr lvl="1"/>
            <a:r>
              <a:rPr lang="en-US" sz="1200" dirty="0"/>
              <a:t>Laser beam on target</a:t>
            </a:r>
          </a:p>
          <a:p>
            <a:r>
              <a:rPr lang="en-US" sz="1400" dirty="0"/>
              <a:t>Commissioning experiment (P214) currently going on</a:t>
            </a:r>
          </a:p>
        </p:txBody>
      </p:sp>
    </p:spTree>
    <p:extLst>
      <p:ext uri="{BB962C8B-B14F-4D97-AF65-F5344CB8AC3E}">
        <p14:creationId xmlns:p14="http://schemas.microsoft.com/office/powerpoint/2010/main" val="68955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CBM/HADES – Scientific </a:t>
            </a:r>
            <a:r>
              <a:rPr lang="de-DE" dirty="0" err="1"/>
              <a:t>goals</a:t>
            </a:r>
            <a:r>
              <a:rPr lang="de-DE" dirty="0"/>
              <a:t> at FAIR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19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QNP 2024 - Yvonne Leifels</a:t>
            </a:r>
            <a:endParaRPr lang="de-DE" dirty="0"/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BE5CD14E-5D07-4A76-841C-694DC7F2A58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23764" y="2350409"/>
            <a:ext cx="3203059" cy="2611493"/>
          </a:xfrm>
          <a:prstGeom prst="rect">
            <a:avLst/>
          </a:prstGeom>
        </p:spPr>
      </p:pic>
      <p:sp>
        <p:nvSpPr>
          <p:cNvPr id="5" name="Rectangle 11">
            <a:extLst>
              <a:ext uri="{FF2B5EF4-FFF2-40B4-BE49-F238E27FC236}">
                <a16:creationId xmlns:a16="http://schemas.microsoft.com/office/drawing/2014/main" id="{CB9B5401-0B6F-4101-B2F8-379A065BA683}"/>
              </a:ext>
            </a:extLst>
          </p:cNvPr>
          <p:cNvSpPr/>
          <p:nvPr/>
        </p:nvSpPr>
        <p:spPr bwMode="auto">
          <a:xfrm>
            <a:off x="5470317" y="2040767"/>
            <a:ext cx="475162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sv-SE" sz="1100" i="1" dirty="0">
                <a:solidFill>
                  <a:srgbClr val="4F81BD"/>
                </a:solidFill>
                <a:latin typeface="Arial"/>
                <a:cs typeface="Arial"/>
              </a:rPr>
              <a:t>T. Galatyuk, h</a:t>
            </a:r>
            <a:r>
              <a:rPr lang="sv-SE" sz="1100" i="1" dirty="0">
                <a:solidFill>
                  <a:srgbClr val="4F81BD"/>
                </a:solidFill>
                <a:latin typeface="Arial"/>
                <a:cs typeface="Arial"/>
                <a:hlinkClick r:id="rId3"/>
              </a:rPr>
              <a:t>ttps://</a:t>
            </a:r>
            <a:r>
              <a:rPr lang="sv-SE" sz="1000" i="1" dirty="0">
                <a:solidFill>
                  <a:srgbClr val="4F81BD"/>
                </a:solidFill>
                <a:latin typeface="Arial"/>
                <a:cs typeface="Arial"/>
                <a:hlinkClick r:id="rId3"/>
              </a:rPr>
              <a:t>github.com/</a:t>
            </a:r>
            <a:r>
              <a:rPr lang="sv-SE" sz="1000" i="1" dirty="0">
                <a:solidFill>
                  <a:srgbClr val="4F81BD"/>
                </a:solidFill>
                <a:latin typeface="Arial"/>
                <a:cs typeface="Arial"/>
              </a:rPr>
              <a:t> </a:t>
            </a:r>
          </a:p>
          <a:p>
            <a:pPr>
              <a:defRPr/>
            </a:pPr>
            <a:r>
              <a:rPr lang="sv-SE" sz="1000" i="1" dirty="0">
                <a:solidFill>
                  <a:srgbClr val="4F81BD"/>
                </a:solidFill>
                <a:latin typeface="Arial"/>
                <a:cs typeface="Arial"/>
              </a:rPr>
              <a:t>tgalatyuk/interaction_rate_facilities</a:t>
            </a:r>
            <a:r>
              <a:rPr lang="sv-SE" sz="1100" i="1" dirty="0">
                <a:solidFill>
                  <a:srgbClr val="4F81BD"/>
                </a:solidFill>
                <a:latin typeface="Arial"/>
                <a:cs typeface="Arial"/>
              </a:rPr>
              <a:t>, 2022</a:t>
            </a:r>
            <a:endParaRPr lang="de-DE" sz="1100" i="1" dirty="0">
              <a:solidFill>
                <a:srgbClr val="4F81BD"/>
              </a:solidFill>
              <a:latin typeface="Arial"/>
              <a:cs typeface="Arial"/>
            </a:endParaRPr>
          </a:p>
        </p:txBody>
      </p:sp>
      <p:sp>
        <p:nvSpPr>
          <p:cNvPr id="7" name="Rechteck 4"/>
          <p:cNvSpPr/>
          <p:nvPr/>
        </p:nvSpPr>
        <p:spPr>
          <a:xfrm>
            <a:off x="5120894" y="920358"/>
            <a:ext cx="42381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Mission:</a:t>
            </a:r>
          </a:p>
          <a:p>
            <a:r>
              <a:rPr lang="en-US" sz="1600" dirty="0"/>
              <a:t>Systematically explore QCD matter </a:t>
            </a:r>
          </a:p>
          <a:p>
            <a:r>
              <a:rPr lang="en-US" sz="1600" dirty="0"/>
              <a:t>at large baryon densities </a:t>
            </a:r>
          </a:p>
          <a:p>
            <a:r>
              <a:rPr lang="en-US" sz="1600" dirty="0"/>
              <a:t>with high accuracy and  rare probes.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" y="1577341"/>
            <a:ext cx="4691059" cy="3356240"/>
          </a:xfrm>
          <a:prstGeom prst="rect">
            <a:avLst/>
          </a:prstGeom>
        </p:spPr>
      </p:pic>
      <p:sp>
        <p:nvSpPr>
          <p:cNvPr id="9" name="Textfeld 15">
            <a:extLst>
              <a:ext uri="{FF2B5EF4-FFF2-40B4-BE49-F238E27FC236}">
                <a16:creationId xmlns:a16="http://schemas.microsoft.com/office/drawing/2014/main" id="{65BED5D3-4EE2-43EB-B985-9DEE8BB6466B}"/>
              </a:ext>
            </a:extLst>
          </p:cNvPr>
          <p:cNvSpPr txBox="1"/>
          <p:nvPr/>
        </p:nvSpPr>
        <p:spPr>
          <a:xfrm>
            <a:off x="679728" y="1323795"/>
            <a:ext cx="34980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i="1" dirty="0">
                <a:solidFill>
                  <a:srgbClr val="4F81BD"/>
                </a:solidFill>
              </a:rPr>
              <a:t>W. Fu, J. Pawlowski, F. </a:t>
            </a:r>
            <a:r>
              <a:rPr lang="de-DE" sz="1100" i="1" dirty="0" err="1">
                <a:solidFill>
                  <a:srgbClr val="4F81BD"/>
                </a:solidFill>
              </a:rPr>
              <a:t>Rennecke</a:t>
            </a:r>
            <a:r>
              <a:rPr lang="de-DE" sz="1100" i="1" dirty="0">
                <a:solidFill>
                  <a:srgbClr val="4F81BD"/>
                </a:solidFill>
              </a:rPr>
              <a:t>, </a:t>
            </a:r>
          </a:p>
          <a:p>
            <a:r>
              <a:rPr lang="en-US" sz="1100" i="1" dirty="0" err="1">
                <a:solidFill>
                  <a:srgbClr val="4F81BD"/>
                </a:solidFill>
              </a:rPr>
              <a:t>Phys.Rev.D</a:t>
            </a:r>
            <a:r>
              <a:rPr lang="en-US" sz="1100" i="1" dirty="0">
                <a:solidFill>
                  <a:srgbClr val="4F81BD"/>
                </a:solidFill>
              </a:rPr>
              <a:t> 101 (2020) 5, 054032, </a:t>
            </a:r>
            <a:r>
              <a:rPr lang="de-DE" sz="1100" i="1" dirty="0">
                <a:solidFill>
                  <a:srgbClr val="4F81BD"/>
                </a:solidFill>
              </a:rPr>
              <a:t>arXiv:1909.02991</a:t>
            </a:r>
          </a:p>
        </p:txBody>
      </p:sp>
      <p:sp>
        <p:nvSpPr>
          <p:cNvPr id="10" name="Rechteck 4"/>
          <p:cNvSpPr/>
          <p:nvPr/>
        </p:nvSpPr>
        <p:spPr>
          <a:xfrm>
            <a:off x="650670" y="928687"/>
            <a:ext cx="423816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Location of chiral cross over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July 8th, 2022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11344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Overview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 err="1"/>
              <a:t>Introduction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FAIR</a:t>
            </a:r>
          </a:p>
          <a:p>
            <a:r>
              <a:rPr lang="de-DE" dirty="0"/>
              <a:t>Status </a:t>
            </a:r>
            <a:r>
              <a:rPr lang="de-DE" dirty="0" err="1"/>
              <a:t>of</a:t>
            </a:r>
            <a:r>
              <a:rPr lang="de-DE" dirty="0"/>
              <a:t> FAIR </a:t>
            </a:r>
            <a:r>
              <a:rPr lang="de-DE" dirty="0" err="1"/>
              <a:t>construction</a:t>
            </a:r>
            <a:endParaRPr lang="de-DE" dirty="0"/>
          </a:p>
          <a:p>
            <a:r>
              <a:rPr lang="de-DE" dirty="0"/>
              <a:t>Scientific </a:t>
            </a:r>
            <a:r>
              <a:rPr lang="de-DE" dirty="0" err="1"/>
              <a:t>perspectives</a:t>
            </a:r>
            <a:endParaRPr lang="de-DE" dirty="0"/>
          </a:p>
          <a:p>
            <a:pPr lvl="1"/>
            <a:r>
              <a:rPr lang="de-DE" dirty="0"/>
              <a:t>Primary </a:t>
            </a:r>
            <a:r>
              <a:rPr lang="de-DE" dirty="0" err="1"/>
              <a:t>beams</a:t>
            </a:r>
            <a:r>
              <a:rPr lang="de-DE" dirty="0"/>
              <a:t> </a:t>
            </a:r>
          </a:p>
          <a:p>
            <a:pPr lvl="1"/>
            <a:r>
              <a:rPr lang="de-DE" dirty="0" err="1"/>
              <a:t>Exotic</a:t>
            </a:r>
            <a:r>
              <a:rPr lang="de-DE" dirty="0"/>
              <a:t> </a:t>
            </a:r>
            <a:r>
              <a:rPr lang="de-DE" dirty="0" err="1"/>
              <a:t>beams</a:t>
            </a:r>
            <a:endParaRPr lang="de-DE" dirty="0"/>
          </a:p>
          <a:p>
            <a:pPr lvl="1"/>
            <a:r>
              <a:rPr lang="de-DE" dirty="0"/>
              <a:t>Storage rings</a:t>
            </a:r>
          </a:p>
          <a:p>
            <a:r>
              <a:rPr lang="de-DE" dirty="0"/>
              <a:t>Summary </a:t>
            </a:r>
            <a:r>
              <a:rPr lang="de-DE" dirty="0" err="1"/>
              <a:t>and</a:t>
            </a:r>
            <a:r>
              <a:rPr lang="de-DE" dirty="0"/>
              <a:t> Outlook</a:t>
            </a:r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QNP 2024 - Yvonne Leifels</a:t>
            </a:r>
            <a:endParaRPr lang="de-DE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3129" t="24117" r="24578"/>
          <a:stretch/>
        </p:blipFill>
        <p:spPr>
          <a:xfrm>
            <a:off x="4726774" y="936165"/>
            <a:ext cx="4167852" cy="4032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</a:t>
            </a:fld>
            <a:endParaRPr lang="de-DE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July 8th, 2022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234702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HADES@FAIR Phase-0</a:t>
            </a:r>
            <a:br>
              <a:rPr lang="de-DE" dirty="0"/>
            </a:br>
            <a:r>
              <a:rPr lang="el-GR" dirty="0"/>
              <a:t>Ξ</a:t>
            </a:r>
            <a:r>
              <a:rPr lang="de-DE" baseline="30000" dirty="0"/>
              <a:t>-</a:t>
            </a:r>
            <a:r>
              <a:rPr lang="de-DE" dirty="0"/>
              <a:t> </a:t>
            </a:r>
            <a:r>
              <a:rPr lang="de-DE" dirty="0" err="1"/>
              <a:t>production</a:t>
            </a:r>
            <a:r>
              <a:rPr lang="de-DE" dirty="0"/>
              <a:t> in </a:t>
            </a:r>
            <a:r>
              <a:rPr lang="de-DE" dirty="0" err="1"/>
              <a:t>Ag+Ag</a:t>
            </a:r>
            <a:r>
              <a:rPr lang="de-DE" dirty="0"/>
              <a:t> @ √s = 2.55 </a:t>
            </a:r>
            <a:r>
              <a:rPr lang="de-DE" dirty="0" err="1"/>
              <a:t>GeV</a:t>
            </a:r>
            <a:endParaRPr lang="de-D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20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QNP 2024 - Yvonne Leifels</a:t>
            </a:r>
            <a:endParaRPr lang="de-DE" dirty="0"/>
          </a:p>
        </p:txBody>
      </p:sp>
      <p:pic>
        <p:nvPicPr>
          <p:cNvPr id="6" name="object 3"/>
          <p:cNvPicPr>
            <a:picLocks noChangeAspect="1"/>
          </p:cNvPicPr>
          <p:nvPr/>
        </p:nvPicPr>
        <p:blipFill rotWithShape="1">
          <a:blip r:embed="rId2" cstate="print"/>
          <a:srcRect r="49701"/>
          <a:stretch/>
        </p:blipFill>
        <p:spPr>
          <a:xfrm>
            <a:off x="2542330" y="963212"/>
            <a:ext cx="2978895" cy="2880000"/>
          </a:xfrm>
          <a:prstGeom prst="rect">
            <a:avLst/>
          </a:prstGeom>
        </p:spPr>
      </p:pic>
      <p:pic>
        <p:nvPicPr>
          <p:cNvPr id="7" name="object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237" y="1035689"/>
            <a:ext cx="3340575" cy="3024000"/>
          </a:xfrm>
          <a:prstGeom prst="rect">
            <a:avLst/>
          </a:prstGeom>
        </p:spPr>
      </p:pic>
      <p:sp>
        <p:nvSpPr>
          <p:cNvPr id="8" name="object 9"/>
          <p:cNvSpPr txBox="1"/>
          <p:nvPr/>
        </p:nvSpPr>
        <p:spPr>
          <a:xfrm>
            <a:off x="8807892" y="376304"/>
            <a:ext cx="163827" cy="326707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35"/>
              </a:lnSpc>
            </a:pPr>
            <a:r>
              <a:rPr sz="1000" i="1" dirty="0">
                <a:solidFill>
                  <a:srgbClr val="3434B2"/>
                </a:solidFill>
                <a:cs typeface="Calibri"/>
              </a:rPr>
              <a:t>Original</a:t>
            </a:r>
            <a:r>
              <a:rPr sz="1000" i="1" spc="-30" dirty="0">
                <a:solidFill>
                  <a:srgbClr val="3434B2"/>
                </a:solidFill>
                <a:cs typeface="Calibri"/>
              </a:rPr>
              <a:t> </a:t>
            </a:r>
            <a:r>
              <a:rPr sz="1000" i="1" dirty="0">
                <a:solidFill>
                  <a:srgbClr val="3434B2"/>
                </a:solidFill>
                <a:cs typeface="Calibri"/>
              </a:rPr>
              <a:t>from:</a:t>
            </a:r>
            <a:r>
              <a:rPr sz="1000" i="1" spc="-55" dirty="0">
                <a:solidFill>
                  <a:srgbClr val="3434B2"/>
                </a:solidFill>
                <a:cs typeface="Calibri"/>
              </a:rPr>
              <a:t> </a:t>
            </a:r>
            <a:r>
              <a:rPr sz="1000" i="1" spc="-10" dirty="0">
                <a:solidFill>
                  <a:srgbClr val="3434B2"/>
                </a:solidFill>
                <a:cs typeface="Calibri"/>
              </a:rPr>
              <a:t>Phys.Lett.B</a:t>
            </a:r>
            <a:r>
              <a:rPr sz="1000" i="1" spc="-30" dirty="0">
                <a:solidFill>
                  <a:srgbClr val="3434B2"/>
                </a:solidFill>
                <a:cs typeface="Calibri"/>
              </a:rPr>
              <a:t> </a:t>
            </a:r>
            <a:r>
              <a:rPr sz="1000" i="1" dirty="0">
                <a:solidFill>
                  <a:srgbClr val="3434B2"/>
                </a:solidFill>
                <a:cs typeface="Calibri"/>
              </a:rPr>
              <a:t>831</a:t>
            </a:r>
            <a:r>
              <a:rPr sz="1000" i="1" spc="-30" dirty="0">
                <a:solidFill>
                  <a:srgbClr val="3434B2"/>
                </a:solidFill>
                <a:cs typeface="Calibri"/>
              </a:rPr>
              <a:t> </a:t>
            </a:r>
            <a:r>
              <a:rPr sz="1000" i="1" dirty="0">
                <a:solidFill>
                  <a:srgbClr val="3434B2"/>
                </a:solidFill>
                <a:cs typeface="Calibri"/>
              </a:rPr>
              <a:t>(2022)</a:t>
            </a:r>
            <a:r>
              <a:rPr sz="1000" i="1" spc="-15" dirty="0">
                <a:solidFill>
                  <a:srgbClr val="3434B2"/>
                </a:solidFill>
                <a:cs typeface="Calibri"/>
              </a:rPr>
              <a:t> </a:t>
            </a:r>
            <a:r>
              <a:rPr sz="1000" i="1" spc="-10" dirty="0">
                <a:solidFill>
                  <a:srgbClr val="3434B2"/>
                </a:solidFill>
                <a:cs typeface="Calibri"/>
              </a:rPr>
              <a:t>137152</a:t>
            </a:r>
            <a:endParaRPr sz="1000" i="1" dirty="0">
              <a:solidFill>
                <a:srgbClr val="3434B2"/>
              </a:solidFill>
              <a:cs typeface="Calibri"/>
            </a:endParaRPr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109875" y="1035689"/>
            <a:ext cx="4462126" cy="3677689"/>
          </a:xfrm>
          <a:prstGeom prst="rect">
            <a:avLst/>
          </a:prstGeom>
        </p:spPr>
        <p:txBody>
          <a:bodyPr/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200"/>
              </a:spcBef>
            </a:pP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Over four weeks, </a:t>
            </a:r>
            <a:b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HADES collected </a:t>
            </a:r>
            <a:b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 billion central </a:t>
            </a:r>
            <a:r>
              <a:rPr lang="en-US" sz="14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Ag+Ag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events @ √s = 2.55 GeV</a:t>
            </a:r>
            <a:endParaRPr lang="de-DE" sz="1400" dirty="0"/>
          </a:p>
          <a:p>
            <a:pPr>
              <a:lnSpc>
                <a:spcPct val="110000"/>
              </a:lnSpc>
              <a:spcBef>
                <a:spcPts val="200"/>
              </a:spcBef>
            </a:pPr>
            <a:r>
              <a:rPr lang="el-GR" sz="1400" dirty="0"/>
              <a:t>Ξ</a:t>
            </a:r>
            <a:r>
              <a:rPr lang="de-DE" sz="1400" baseline="30000" dirty="0"/>
              <a:t>-</a:t>
            </a:r>
            <a:r>
              <a:rPr lang="de-DE" sz="1400" dirty="0"/>
              <a:t> </a:t>
            </a:r>
            <a:r>
              <a:rPr lang="en-US" sz="1400" dirty="0"/>
              <a:t>hyperons detected</a:t>
            </a:r>
            <a:br>
              <a:rPr lang="en-US" sz="1400" dirty="0"/>
            </a:br>
            <a:r>
              <a:rPr lang="en-US" sz="1400" dirty="0"/>
              <a:t>via the decay chain:</a:t>
            </a:r>
            <a:br>
              <a:rPr lang="en-US" sz="1400" dirty="0"/>
            </a:br>
            <a:r>
              <a:rPr lang="el-GR" sz="1400" dirty="0"/>
              <a:t>Ξ</a:t>
            </a:r>
            <a:r>
              <a:rPr lang="de-DE" sz="1400" baseline="30000" dirty="0"/>
              <a:t>-</a:t>
            </a:r>
            <a:r>
              <a:rPr lang="de-DE" sz="1400" dirty="0"/>
              <a:t>→</a:t>
            </a:r>
            <a:r>
              <a:rPr lang="el-GR" sz="1400" dirty="0"/>
              <a:t>Λπ</a:t>
            </a:r>
            <a:r>
              <a:rPr lang="de-DE" sz="1400" baseline="30000" dirty="0"/>
              <a:t>-</a:t>
            </a:r>
            <a:r>
              <a:rPr lang="de-DE" sz="1400" dirty="0"/>
              <a:t>→p </a:t>
            </a:r>
            <a:r>
              <a:rPr lang="el-GR" sz="1400" dirty="0"/>
              <a:t>π</a:t>
            </a:r>
            <a:r>
              <a:rPr lang="de-DE" sz="1400" baseline="30000" dirty="0"/>
              <a:t>-</a:t>
            </a:r>
            <a:r>
              <a:rPr lang="en-US" sz="1400" dirty="0"/>
              <a:t> </a:t>
            </a:r>
            <a:r>
              <a:rPr lang="el-GR" sz="1400" dirty="0"/>
              <a:t>π</a:t>
            </a:r>
            <a:r>
              <a:rPr lang="de-DE" sz="1400" baseline="30000" dirty="0"/>
              <a:t>- </a:t>
            </a:r>
          </a:p>
          <a:p>
            <a:pPr lvl="1">
              <a:lnSpc>
                <a:spcPct val="110000"/>
              </a:lnSpc>
              <a:spcBef>
                <a:spcPts val="200"/>
              </a:spcBef>
            </a:pPr>
            <a:r>
              <a:rPr lang="de-DE" sz="1100" dirty="0" err="1"/>
              <a:t>excellent</a:t>
            </a:r>
            <a:r>
              <a:rPr lang="de-DE" sz="1100" dirty="0"/>
              <a:t> </a:t>
            </a:r>
            <a:r>
              <a:rPr lang="de-DE" sz="1100" dirty="0" err="1"/>
              <a:t>background</a:t>
            </a:r>
            <a:r>
              <a:rPr lang="de-DE" sz="1100" dirty="0"/>
              <a:t> </a:t>
            </a:r>
            <a:br>
              <a:rPr lang="de-DE" sz="1100" dirty="0"/>
            </a:br>
            <a:r>
              <a:rPr lang="de-DE" sz="1100" dirty="0" err="1"/>
              <a:t>suppression</a:t>
            </a:r>
            <a:r>
              <a:rPr lang="de-DE" sz="1100" dirty="0"/>
              <a:t> </a:t>
            </a:r>
            <a:r>
              <a:rPr lang="de-DE" sz="1100" dirty="0" err="1"/>
              <a:t>by</a:t>
            </a:r>
            <a:r>
              <a:rPr lang="de-DE" sz="1100" dirty="0"/>
              <a:t> </a:t>
            </a:r>
            <a:r>
              <a:rPr lang="de-DE" sz="1100" dirty="0" err="1"/>
              <a:t>using</a:t>
            </a:r>
            <a:r>
              <a:rPr lang="de-DE" sz="1100" dirty="0"/>
              <a:t> </a:t>
            </a:r>
            <a:r>
              <a:rPr lang="de-DE" sz="1100" dirty="0" err="1"/>
              <a:t>artificial</a:t>
            </a:r>
            <a:r>
              <a:rPr lang="de-DE" sz="1100" dirty="0"/>
              <a:t> </a:t>
            </a:r>
            <a:br>
              <a:rPr lang="de-DE" sz="1100" dirty="0"/>
            </a:br>
            <a:r>
              <a:rPr lang="de-DE" sz="1100" dirty="0" err="1"/>
              <a:t>neural</a:t>
            </a:r>
            <a:r>
              <a:rPr lang="de-DE" sz="1100" dirty="0"/>
              <a:t> </a:t>
            </a:r>
            <a:r>
              <a:rPr lang="de-DE" sz="1100" dirty="0" err="1"/>
              <a:t>networks</a:t>
            </a:r>
            <a:endParaRPr lang="de-DE" sz="1100" dirty="0"/>
          </a:p>
          <a:p>
            <a:pPr>
              <a:lnSpc>
                <a:spcPct val="110000"/>
              </a:lnSpc>
              <a:spcBef>
                <a:spcPts val="200"/>
              </a:spcBef>
            </a:pPr>
            <a:r>
              <a:rPr lang="en-US" sz="1400" dirty="0"/>
              <a:t>Significance slightly </a:t>
            </a:r>
            <a:br>
              <a:rPr lang="en-US" sz="1400" dirty="0"/>
            </a:br>
            <a:r>
              <a:rPr lang="en-US" sz="1400" dirty="0"/>
              <a:t>below 5</a:t>
            </a:r>
            <a:r>
              <a:rPr lang="el-GR" sz="1400" dirty="0"/>
              <a:t>σ</a:t>
            </a:r>
            <a:r>
              <a:rPr lang="de-DE" sz="1400" dirty="0"/>
              <a:t>, </a:t>
            </a:r>
            <a:r>
              <a:rPr lang="de-DE" sz="1400" dirty="0" err="1"/>
              <a:t>yet</a:t>
            </a:r>
            <a:r>
              <a:rPr lang="de-DE" sz="1400" dirty="0"/>
              <a:t> </a:t>
            </a:r>
            <a:r>
              <a:rPr lang="de-DE" sz="1400" dirty="0" err="1"/>
              <a:t>clear</a:t>
            </a:r>
            <a:r>
              <a:rPr lang="de-DE" sz="1400" dirty="0"/>
              <a:t> </a:t>
            </a:r>
            <a:r>
              <a:rPr lang="de-DE" sz="1400" dirty="0" err="1"/>
              <a:t>signal</a:t>
            </a:r>
            <a:r>
              <a:rPr lang="de-DE" sz="1400" dirty="0"/>
              <a:t> </a:t>
            </a:r>
            <a:br>
              <a:rPr lang="de-DE" sz="1400" dirty="0"/>
            </a:br>
            <a:r>
              <a:rPr lang="de-DE" sz="1400" dirty="0" err="1"/>
              <a:t>above</a:t>
            </a:r>
            <a:r>
              <a:rPr lang="de-DE" sz="1400" dirty="0"/>
              <a:t> </a:t>
            </a:r>
            <a:r>
              <a:rPr lang="de-DE" sz="1400" dirty="0" err="1"/>
              <a:t>background</a:t>
            </a:r>
            <a:endParaRPr lang="de-DE" sz="1400" dirty="0"/>
          </a:p>
          <a:p>
            <a:pPr>
              <a:lnSpc>
                <a:spcPct val="110000"/>
              </a:lnSpc>
              <a:spcBef>
                <a:spcPts val="200"/>
              </a:spcBef>
            </a:pPr>
            <a:r>
              <a:rPr lang="en-US" sz="1400" dirty="0"/>
              <a:t>Canonically</a:t>
            </a:r>
            <a:r>
              <a:rPr lang="en-US" sz="1400" spc="-60" dirty="0"/>
              <a:t> </a:t>
            </a:r>
            <a:r>
              <a:rPr lang="en-US" sz="1400" dirty="0"/>
              <a:t>extended</a:t>
            </a:r>
            <a:r>
              <a:rPr lang="en-US" sz="1400" spc="-45" dirty="0"/>
              <a:t> </a:t>
            </a:r>
            <a:r>
              <a:rPr lang="en-US" sz="1400" dirty="0"/>
              <a:t>SHM</a:t>
            </a:r>
            <a:r>
              <a:rPr lang="en-US" sz="1400" spc="-40" dirty="0"/>
              <a:t> </a:t>
            </a:r>
            <a:r>
              <a:rPr lang="en-US" sz="1400" dirty="0"/>
              <a:t>model</a:t>
            </a:r>
            <a:r>
              <a:rPr lang="en-US" sz="1400" spc="-45" dirty="0"/>
              <a:t> </a:t>
            </a:r>
            <a:r>
              <a:rPr lang="en-US" sz="1400" dirty="0"/>
              <a:t>predicts</a:t>
            </a:r>
            <a:r>
              <a:rPr lang="en-US" sz="1400" spc="-45" dirty="0"/>
              <a:t> </a:t>
            </a:r>
            <a:r>
              <a:rPr lang="en-US" sz="1400" spc="-10" dirty="0"/>
              <a:t>strong </a:t>
            </a:r>
            <a:r>
              <a:rPr lang="en-US" sz="1400" dirty="0"/>
              <a:t>dependence</a:t>
            </a:r>
            <a:r>
              <a:rPr lang="en-US" sz="1400" spc="-50" dirty="0"/>
              <a:t> </a:t>
            </a:r>
            <a:r>
              <a:rPr lang="en-US" sz="1400" dirty="0"/>
              <a:t>of</a:t>
            </a:r>
            <a:r>
              <a:rPr lang="en-US" sz="1400" spc="-30" dirty="0"/>
              <a:t> </a:t>
            </a:r>
            <a:r>
              <a:rPr lang="en-US" sz="1400" dirty="0"/>
              <a:t>canonical</a:t>
            </a:r>
            <a:r>
              <a:rPr lang="en-US" sz="1400" spc="-45" dirty="0"/>
              <a:t> </a:t>
            </a:r>
            <a:r>
              <a:rPr lang="en-US" sz="1400" dirty="0"/>
              <a:t>radius</a:t>
            </a:r>
            <a:r>
              <a:rPr lang="en-US" sz="1400" spc="-35" dirty="0"/>
              <a:t> </a:t>
            </a:r>
            <a:r>
              <a:rPr lang="en-US" sz="1400" dirty="0"/>
              <a:t>R</a:t>
            </a:r>
            <a:r>
              <a:rPr lang="en-US" sz="1400" baseline="-21367" dirty="0"/>
              <a:t>C</a:t>
            </a:r>
            <a:r>
              <a:rPr lang="en-US" sz="1400" spc="179" baseline="-21367" dirty="0"/>
              <a:t> </a:t>
            </a:r>
            <a:r>
              <a:rPr lang="en-US" sz="1400" dirty="0"/>
              <a:t>and</a:t>
            </a:r>
            <a:r>
              <a:rPr lang="en-US" sz="1400" spc="-35" dirty="0"/>
              <a:t> </a:t>
            </a:r>
            <a:r>
              <a:rPr lang="en-US" sz="1400" dirty="0"/>
              <a:t>Φ/Ξ</a:t>
            </a:r>
            <a:r>
              <a:rPr lang="en-US" sz="1400" baseline="25641" dirty="0"/>
              <a:t>−</a:t>
            </a:r>
            <a:r>
              <a:rPr lang="en-US" sz="1400" spc="187" baseline="25641" dirty="0"/>
              <a:t> </a:t>
            </a:r>
            <a:r>
              <a:rPr lang="en-US" sz="1400" spc="-10" dirty="0"/>
              <a:t>ratio</a:t>
            </a:r>
            <a:endParaRPr lang="en-US" sz="1400" dirty="0"/>
          </a:p>
          <a:p>
            <a:pPr marL="0" indent="0">
              <a:buNone/>
            </a:pPr>
            <a:endParaRPr lang="en-US" sz="1400" dirty="0"/>
          </a:p>
        </p:txBody>
      </p:sp>
      <p:pic>
        <p:nvPicPr>
          <p:cNvPr id="11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01229" y="4202827"/>
            <a:ext cx="658941" cy="568517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July 8th, 2022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le 7">
                <a:extLst>
                  <a:ext uri="{FF2B5EF4-FFF2-40B4-BE49-F238E27FC236}">
                    <a16:creationId xmlns:a16="http://schemas.microsoft.com/office/drawing/2014/main" id="{2E0975C4-B621-4FE1-B5AE-D0FC6B1E339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59097143"/>
                  </p:ext>
                </p:extLst>
              </p:nvPr>
            </p:nvGraphicFramePr>
            <p:xfrm>
              <a:off x="6083295" y="4084983"/>
              <a:ext cx="2765517" cy="754941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146249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7371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72931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reaction</a:t>
                          </a:r>
                          <a:endParaRPr lang="de-DE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4977" marR="74977" marT="37488" marB="3748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de-DE" sz="1200" b="1" i="1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de-DE" sz="1200" b="1" i="1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𝑠</m:t>
                                  </m:r>
                                </m:e>
                              </m:rad>
                            </m:oMath>
                          </a14:m>
                          <a:r>
                            <a:rPr lang="de-DE" sz="1200" dirty="0">
                              <a:solidFill>
                                <a:schemeClr val="tx1"/>
                              </a:solidFill>
                            </a:rPr>
                            <a:t> (</a:t>
                          </a:r>
                          <a:r>
                            <a:rPr lang="de-DE" sz="1200" dirty="0" err="1">
                              <a:solidFill>
                                <a:schemeClr val="tx1"/>
                              </a:solidFill>
                            </a:rPr>
                            <a:t>GeV</a:t>
                          </a:r>
                          <a:r>
                            <a:rPr lang="de-DE" sz="1200" dirty="0">
                              <a:solidFill>
                                <a:schemeClr val="tx1"/>
                              </a:solidFill>
                            </a:rPr>
                            <a:t>)</a:t>
                          </a:r>
                        </a:p>
                      </a:txBody>
                      <a:tcPr marL="74977" marR="74977" marT="37488" marB="3748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err="1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r>
                            <a:rPr lang="en-US" sz="1200" baseline="-25000" dirty="0" err="1">
                              <a:solidFill>
                                <a:schemeClr val="tx1"/>
                              </a:solidFill>
                            </a:rPr>
                            <a:t>lab</a:t>
                          </a:r>
                          <a:r>
                            <a:rPr lang="en-US" sz="1200" baseline="-2500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(GeV)</a:t>
                          </a:r>
                          <a:endParaRPr lang="de-DE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4977" marR="74977" marT="37488" marB="3748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1223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sz="12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𝑝𝑝</m:t>
                                </m:r>
                                <m:r>
                                  <a:rPr lang="de-DE" sz="1200" i="0" kern="12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de-DE" sz="1200" i="1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200" i="1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de-DE" sz="1200" i="0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de-DE" sz="1200" i="1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200" i="1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de-DE" sz="1200" i="0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de-DE" sz="1200" i="1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200" i="1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𝛯</m:t>
                                    </m:r>
                                  </m:e>
                                  <m:sup>
                                    <m:r>
                                      <a:rPr lang="de-DE" sz="1200" i="0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de-DE" sz="1200" i="1" kern="12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𝑝</m:t>
                                </m:r>
                              </m:oMath>
                            </m:oMathPara>
                          </a14:m>
                          <a:endParaRPr lang="de-DE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4977" marR="74977" marT="37488" marB="3748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3.247</a:t>
                          </a:r>
                          <a:endParaRPr lang="de-DE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4977" marR="74977" marT="37488" marB="3748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3.7</a:t>
                          </a:r>
                          <a:endParaRPr lang="de-DE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4977" marR="74977" marT="37488" marB="3748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le 7">
                <a:extLst>
                  <a:ext uri="{FF2B5EF4-FFF2-40B4-BE49-F238E27FC236}">
                    <a16:creationId xmlns:a16="http://schemas.microsoft.com/office/drawing/2014/main" id="{2E0975C4-B621-4FE1-B5AE-D0FC6B1E339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59097143"/>
                  </p:ext>
                </p:extLst>
              </p:nvPr>
            </p:nvGraphicFramePr>
            <p:xfrm>
              <a:off x="6083295" y="4084983"/>
              <a:ext cx="2765517" cy="754941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146249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7371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72931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442705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reaction</a:t>
                          </a:r>
                          <a:endParaRPr lang="de-DE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4977" marR="74977" marT="37488" marB="3748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74977" marR="74977" marT="37488" marB="3748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57447" t="-4110" r="-129787" b="-739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err="1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r>
                            <a:rPr lang="en-US" sz="1200" baseline="-25000" dirty="0" err="1">
                              <a:solidFill>
                                <a:schemeClr val="tx1"/>
                              </a:solidFill>
                            </a:rPr>
                            <a:t>lab</a:t>
                          </a:r>
                          <a:r>
                            <a:rPr lang="en-US" sz="1200" baseline="-2500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(GeV)</a:t>
                          </a:r>
                          <a:endParaRPr lang="de-DE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4977" marR="74977" marT="37488" marB="3748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12236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74977" marR="74977" marT="37488" marB="3748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415" t="-149020" r="-89627" b="-58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3.247</a:t>
                          </a:r>
                          <a:endParaRPr lang="de-DE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4977" marR="74977" marT="37488" marB="3748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3.7</a:t>
                          </a:r>
                          <a:endParaRPr lang="de-DE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4977" marR="74977" marT="37488" marB="3748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8230923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8941CB8E-7C08-44EB-84AD-11DA6406C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418289">
            <a:off x="2541209" y="1719036"/>
            <a:ext cx="1617737" cy="1617737"/>
          </a:xfrm>
          <a:prstGeom prst="rect">
            <a:avLst/>
          </a:prstGeom>
        </p:spPr>
      </p:pic>
      <p:sp>
        <p:nvSpPr>
          <p:cNvPr id="13" name="Content Placeholder 1"/>
          <p:cNvSpPr txBox="1">
            <a:spLocks/>
          </p:cNvSpPr>
          <p:nvPr/>
        </p:nvSpPr>
        <p:spPr>
          <a:xfrm>
            <a:off x="317634" y="943640"/>
            <a:ext cx="3644767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200"/>
              </a:spcBef>
            </a:pPr>
            <a:r>
              <a:rPr lang="de-DE" sz="1600" b="1" dirty="0"/>
              <a:t>Information on </a:t>
            </a:r>
            <a:r>
              <a:rPr lang="el-GR" sz="1600" b="1" dirty="0"/>
              <a:t>Λ</a:t>
            </a:r>
            <a:r>
              <a:rPr lang="de-DE" sz="1600" b="1" dirty="0"/>
              <a:t>(</a:t>
            </a:r>
            <a:r>
              <a:rPr lang="el-GR" sz="1600" b="1" dirty="0"/>
              <a:t>Λ</a:t>
            </a:r>
            <a:r>
              <a:rPr lang="de-DE" sz="1600" b="1" dirty="0"/>
              <a:t>)N(N) </a:t>
            </a:r>
            <a:r>
              <a:rPr lang="de-DE" sz="1600" b="1" dirty="0" err="1"/>
              <a:t>interactions</a:t>
            </a:r>
            <a:r>
              <a:rPr lang="de-DE" sz="1600" b="1" dirty="0"/>
              <a:t> </a:t>
            </a:r>
            <a:r>
              <a:rPr lang="de-DE" sz="1600" b="1" dirty="0" err="1"/>
              <a:t>important</a:t>
            </a:r>
            <a:r>
              <a:rPr lang="de-DE" sz="1600" b="1" dirty="0"/>
              <a:t> </a:t>
            </a:r>
            <a:r>
              <a:rPr lang="de-DE" sz="1600" b="1" dirty="0" err="1"/>
              <a:t>for</a:t>
            </a:r>
            <a:r>
              <a:rPr lang="de-DE" sz="1600" b="1" dirty="0"/>
              <a:t> </a:t>
            </a:r>
            <a:r>
              <a:rPr lang="de-DE" sz="1600" b="1" dirty="0" err="1"/>
              <a:t>understanding</a:t>
            </a:r>
            <a:r>
              <a:rPr lang="de-DE" sz="1600" b="1" dirty="0"/>
              <a:t> </a:t>
            </a:r>
            <a:r>
              <a:rPr lang="de-DE" sz="1600" b="1" dirty="0" err="1"/>
              <a:t>of</a:t>
            </a:r>
            <a:r>
              <a:rPr lang="de-DE" sz="1600" b="1" dirty="0"/>
              <a:t> </a:t>
            </a:r>
            <a:r>
              <a:rPr lang="de-DE" sz="1600" b="1" dirty="0" err="1"/>
              <a:t>neutron</a:t>
            </a:r>
            <a:r>
              <a:rPr lang="de-DE" sz="1600" b="1" dirty="0"/>
              <a:t> </a:t>
            </a:r>
            <a:r>
              <a:rPr lang="de-DE" sz="1600" b="1" dirty="0" err="1"/>
              <a:t>stars</a:t>
            </a:r>
            <a:endParaRPr lang="en-GB" sz="1600" b="1" dirty="0"/>
          </a:p>
          <a:p>
            <a:pPr>
              <a:lnSpc>
                <a:spcPct val="110000"/>
              </a:lnSpc>
              <a:spcBef>
                <a:spcPts val="200"/>
              </a:spcBef>
            </a:pPr>
            <a:r>
              <a:rPr lang="en-GB" sz="1600" b="1" dirty="0"/>
              <a:t>Characteristics</a:t>
            </a:r>
          </a:p>
          <a:p>
            <a:pPr lvl="1">
              <a:lnSpc>
                <a:spcPct val="110000"/>
              </a:lnSpc>
              <a:spcBef>
                <a:spcPts val="200"/>
              </a:spcBef>
            </a:pPr>
            <a:r>
              <a:rPr lang="en-GB" sz="1400" dirty="0"/>
              <a:t>lifetime and binding energies</a:t>
            </a:r>
          </a:p>
          <a:p>
            <a:pPr lvl="1">
              <a:lnSpc>
                <a:spcPct val="110000"/>
              </a:lnSpc>
              <a:spcBef>
                <a:spcPts val="200"/>
              </a:spcBef>
            </a:pPr>
            <a:r>
              <a:rPr lang="en-GB" sz="1400" dirty="0"/>
              <a:t>size and deformation</a:t>
            </a:r>
          </a:p>
          <a:p>
            <a:pPr lvl="1">
              <a:lnSpc>
                <a:spcPct val="110000"/>
              </a:lnSpc>
              <a:spcBef>
                <a:spcPts val="200"/>
              </a:spcBef>
            </a:pPr>
            <a:r>
              <a:rPr lang="en-GB" sz="1400" dirty="0"/>
              <a:t>excitations</a:t>
            </a:r>
          </a:p>
          <a:p>
            <a:pPr lvl="1">
              <a:lnSpc>
                <a:spcPct val="110000"/>
              </a:lnSpc>
              <a:spcBef>
                <a:spcPts val="200"/>
              </a:spcBef>
            </a:pPr>
            <a:r>
              <a:rPr lang="en-GB" sz="1400" dirty="0"/>
              <a:t>super-halos</a:t>
            </a:r>
          </a:p>
          <a:p>
            <a:pPr lvl="1">
              <a:lnSpc>
                <a:spcPct val="110000"/>
              </a:lnSpc>
              <a:spcBef>
                <a:spcPts val="200"/>
              </a:spcBef>
            </a:pPr>
            <a:endParaRPr lang="en-GB" sz="1400" b="1" dirty="0"/>
          </a:p>
          <a:p>
            <a:pPr lvl="1">
              <a:lnSpc>
                <a:spcPct val="110000"/>
              </a:lnSpc>
              <a:spcBef>
                <a:spcPts val="200"/>
              </a:spcBef>
            </a:pPr>
            <a:endParaRPr lang="en-GB" sz="1400" b="1" dirty="0"/>
          </a:p>
          <a:p>
            <a:pPr lvl="1">
              <a:lnSpc>
                <a:spcPct val="110000"/>
              </a:lnSpc>
              <a:spcBef>
                <a:spcPts val="200"/>
              </a:spcBef>
            </a:pPr>
            <a:endParaRPr lang="en-GB" sz="1600" b="1" dirty="0"/>
          </a:p>
          <a:p>
            <a:pPr>
              <a:lnSpc>
                <a:spcPct val="110000"/>
              </a:lnSpc>
              <a:spcBef>
                <a:spcPts val="200"/>
              </a:spcBef>
            </a:pPr>
            <a:r>
              <a:rPr lang="en-GB" sz="1600" b="1" dirty="0"/>
              <a:t>production mechanisms</a:t>
            </a:r>
          </a:p>
          <a:p>
            <a:pPr lvl="1">
              <a:lnSpc>
                <a:spcPct val="110000"/>
              </a:lnSpc>
              <a:spcBef>
                <a:spcPts val="200"/>
              </a:spcBef>
            </a:pPr>
            <a:r>
              <a:rPr lang="en-GB" sz="1400" dirty="0"/>
              <a:t>understanding clustering phenomena</a:t>
            </a:r>
          </a:p>
          <a:p>
            <a:pPr marL="0" indent="0">
              <a:lnSpc>
                <a:spcPct val="110000"/>
              </a:lnSpc>
              <a:spcBef>
                <a:spcPts val="200"/>
              </a:spcBef>
              <a:buNone/>
            </a:pPr>
            <a:endParaRPr lang="en-GB" sz="1400" dirty="0"/>
          </a:p>
          <a:p>
            <a:pPr marL="0" indent="0">
              <a:lnSpc>
                <a:spcPct val="110000"/>
              </a:lnSpc>
              <a:spcBef>
                <a:spcPts val="200"/>
              </a:spcBef>
              <a:buNone/>
            </a:pPr>
            <a:endParaRPr lang="en-GB" sz="1400" dirty="0"/>
          </a:p>
          <a:p>
            <a:pPr marL="0" indent="0">
              <a:lnSpc>
                <a:spcPct val="110000"/>
              </a:lnSpc>
              <a:spcBef>
                <a:spcPts val="200"/>
              </a:spcBef>
              <a:buNone/>
            </a:pPr>
            <a:endParaRPr lang="en-GB" sz="1400" dirty="0"/>
          </a:p>
          <a:p>
            <a:pPr marL="0" indent="0">
              <a:lnSpc>
                <a:spcPct val="110000"/>
              </a:lnSpc>
              <a:spcBef>
                <a:spcPts val="200"/>
              </a:spcBef>
              <a:buNone/>
            </a:pPr>
            <a:endParaRPr lang="en-GB" sz="1400" dirty="0"/>
          </a:p>
          <a:p>
            <a:pPr marL="0" indent="0">
              <a:lnSpc>
                <a:spcPct val="110000"/>
              </a:lnSpc>
              <a:spcBef>
                <a:spcPts val="200"/>
              </a:spcBef>
              <a:buNone/>
            </a:pPr>
            <a:endParaRPr lang="en-GB" sz="1400" dirty="0"/>
          </a:p>
          <a:p>
            <a:pPr marL="0" indent="0">
              <a:lnSpc>
                <a:spcPct val="110000"/>
              </a:lnSpc>
              <a:spcBef>
                <a:spcPts val="200"/>
              </a:spcBef>
              <a:buNone/>
            </a:pPr>
            <a:endParaRPr lang="en-GB" sz="1400" dirty="0"/>
          </a:p>
          <a:p>
            <a:pPr marL="0" indent="0">
              <a:lnSpc>
                <a:spcPct val="110000"/>
              </a:lnSpc>
              <a:spcBef>
                <a:spcPts val="200"/>
              </a:spcBef>
              <a:buNone/>
            </a:pPr>
            <a:endParaRPr lang="en-GB" sz="1400" dirty="0"/>
          </a:p>
          <a:p>
            <a:pPr marL="342900" lvl="1" indent="0">
              <a:lnSpc>
                <a:spcPct val="110000"/>
              </a:lnSpc>
              <a:spcBef>
                <a:spcPts val="200"/>
              </a:spcBef>
              <a:buNone/>
            </a:pPr>
            <a:endParaRPr lang="de-DE" sz="16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Wingdings" charset="2"/>
              <a:buNone/>
            </a:pPr>
            <a:r>
              <a:rPr lang="de-DE" sz="1600" b="1" dirty="0"/>
              <a:t>HADES </a:t>
            </a:r>
            <a:r>
              <a:rPr lang="de-DE" sz="1600" b="1" dirty="0" err="1"/>
              <a:t>Ag+Ag</a:t>
            </a:r>
            <a:r>
              <a:rPr lang="de-DE" sz="1600" b="1" dirty="0"/>
              <a:t>@√s = 2.55 </a:t>
            </a:r>
            <a:r>
              <a:rPr lang="de-DE" sz="1600" b="1" dirty="0" err="1"/>
              <a:t>GeV</a:t>
            </a:r>
            <a:r>
              <a:rPr lang="de-DE" sz="1600" b="1" dirty="0"/>
              <a:t>: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DE" sz="1400" dirty="0"/>
              <a:t>multi-differential </a:t>
            </a:r>
            <a:r>
              <a:rPr lang="de-DE" sz="1400" dirty="0" err="1"/>
              <a:t>analysis</a:t>
            </a:r>
            <a:r>
              <a:rPr lang="de-DE" sz="1400" dirty="0"/>
              <a:t> </a:t>
            </a:r>
          </a:p>
          <a:p>
            <a:endParaRPr lang="de-D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21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QNP 2024 - Yvonne Leifels</a:t>
            </a:r>
            <a:endParaRPr lang="de-D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/>
              <a:t>Hypernuclei</a:t>
            </a:r>
            <a:r>
              <a:rPr lang="de-DE" dirty="0"/>
              <a:t> at HADES:  </a:t>
            </a:r>
            <a:r>
              <a:rPr lang="de-DE" sz="2000" b="1" dirty="0" err="1"/>
              <a:t>Ag+Ag</a:t>
            </a:r>
            <a:r>
              <a:rPr lang="de-DE" sz="2000" b="1" dirty="0"/>
              <a:t>@√s = 2.55 </a:t>
            </a:r>
            <a:r>
              <a:rPr lang="de-DE" sz="2000" b="1" dirty="0" err="1"/>
              <a:t>GeV</a:t>
            </a:r>
            <a:endParaRPr lang="de-DE" sz="2000" dirty="0">
              <a:latin typeface="Calibri"/>
              <a:cs typeface="Calibri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July 8th, 2022</a:t>
            </a:r>
            <a:endParaRPr lang="de-DE" dirty="0"/>
          </a:p>
        </p:txBody>
      </p:sp>
      <p:pic>
        <p:nvPicPr>
          <p:cNvPr id="12" name="object 9"/>
          <p:cNvPicPr/>
          <p:nvPr/>
        </p:nvPicPr>
        <p:blipFill rotWithShape="1">
          <a:blip r:embed="rId3" cstate="print"/>
          <a:srcRect l="50082"/>
          <a:stretch/>
        </p:blipFill>
        <p:spPr>
          <a:xfrm>
            <a:off x="6532861" y="973893"/>
            <a:ext cx="2398296" cy="1974180"/>
          </a:xfrm>
          <a:prstGeom prst="rect">
            <a:avLst/>
          </a:prstGeom>
        </p:spPr>
      </p:pic>
      <p:pic>
        <p:nvPicPr>
          <p:cNvPr id="14" name="object 9"/>
          <p:cNvPicPr/>
          <p:nvPr/>
        </p:nvPicPr>
        <p:blipFill rotWithShape="1">
          <a:blip r:embed="rId3" cstate="print"/>
          <a:srcRect r="50554"/>
          <a:stretch/>
        </p:blipFill>
        <p:spPr>
          <a:xfrm>
            <a:off x="4125371" y="973893"/>
            <a:ext cx="2375595" cy="1974180"/>
          </a:xfrm>
          <a:prstGeom prst="rect">
            <a:avLst/>
          </a:prstGeom>
        </p:spPr>
      </p:pic>
      <p:pic>
        <p:nvPicPr>
          <p:cNvPr id="15" name="object 4"/>
          <p:cNvPicPr/>
          <p:nvPr/>
        </p:nvPicPr>
        <p:blipFill rotWithShape="1">
          <a:blip r:embed="rId4" cstate="print"/>
          <a:srcRect r="49329"/>
          <a:stretch/>
        </p:blipFill>
        <p:spPr>
          <a:xfrm>
            <a:off x="4051466" y="3120680"/>
            <a:ext cx="2445583" cy="1755302"/>
          </a:xfrm>
          <a:prstGeom prst="rect">
            <a:avLst/>
          </a:prstGeom>
        </p:spPr>
      </p:pic>
      <p:pic>
        <p:nvPicPr>
          <p:cNvPr id="19" name="object 5">
            <a:extLst>
              <a:ext uri="{FF2B5EF4-FFF2-40B4-BE49-F238E27FC236}">
                <a16:creationId xmlns:a16="http://schemas.microsoft.com/office/drawing/2014/main" id="{C97BA8EA-7B42-4E2A-8E32-B06BD835088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86114" y="3120680"/>
            <a:ext cx="2240252" cy="1656305"/>
          </a:xfrm>
          <a:prstGeom prst="rect">
            <a:avLst/>
          </a:prstGeom>
        </p:spPr>
      </p:pic>
      <p:sp>
        <p:nvSpPr>
          <p:cNvPr id="20" name="object 11">
            <a:extLst>
              <a:ext uri="{FF2B5EF4-FFF2-40B4-BE49-F238E27FC236}">
                <a16:creationId xmlns:a16="http://schemas.microsoft.com/office/drawing/2014/main" id="{A9F1B13D-29A0-44EB-B4F8-CE9D3FD39190}"/>
              </a:ext>
            </a:extLst>
          </p:cNvPr>
          <p:cNvSpPr txBox="1"/>
          <p:nvPr/>
        </p:nvSpPr>
        <p:spPr>
          <a:xfrm>
            <a:off x="7152160" y="4338275"/>
            <a:ext cx="2299373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cs typeface="Calibri"/>
              </a:rPr>
              <a:t>(4.61</a:t>
            </a:r>
            <a:r>
              <a:rPr sz="1000" spc="-15" dirty="0">
                <a:cs typeface="Calibri"/>
              </a:rPr>
              <a:t> </a:t>
            </a:r>
            <a:r>
              <a:rPr sz="1000" dirty="0">
                <a:cs typeface="Calibri"/>
              </a:rPr>
              <a:t>±</a:t>
            </a:r>
            <a:r>
              <a:rPr sz="1000" spc="-20" dirty="0">
                <a:cs typeface="Calibri"/>
              </a:rPr>
              <a:t> </a:t>
            </a:r>
            <a:r>
              <a:rPr sz="1000" dirty="0">
                <a:cs typeface="Calibri"/>
              </a:rPr>
              <a:t>0.16</a:t>
            </a:r>
            <a:r>
              <a:rPr sz="1000" spc="-20" dirty="0">
                <a:cs typeface="Calibri"/>
              </a:rPr>
              <a:t> </a:t>
            </a:r>
            <a:r>
              <a:rPr sz="1000" dirty="0">
                <a:cs typeface="Calibri"/>
              </a:rPr>
              <a:t>± 0.39)</a:t>
            </a:r>
            <a:r>
              <a:rPr sz="1000" spc="-25" dirty="0">
                <a:cs typeface="Calibri"/>
              </a:rPr>
              <a:t> </a:t>
            </a:r>
            <a:r>
              <a:rPr sz="1000" dirty="0">
                <a:cs typeface="Calibri"/>
              </a:rPr>
              <a:t>×</a:t>
            </a:r>
            <a:r>
              <a:rPr sz="1000" spc="-5" dirty="0">
                <a:cs typeface="Calibri"/>
              </a:rPr>
              <a:t> </a:t>
            </a:r>
            <a:r>
              <a:rPr sz="1000" spc="-10" dirty="0">
                <a:cs typeface="Calibri"/>
              </a:rPr>
              <a:t>10</a:t>
            </a:r>
            <a:r>
              <a:rPr sz="1000" spc="-15" baseline="25462" dirty="0">
                <a:cs typeface="Calibri"/>
              </a:rPr>
              <a:t>-</a:t>
            </a:r>
            <a:r>
              <a:rPr sz="1000" spc="-75" baseline="25462" dirty="0">
                <a:cs typeface="Calibri"/>
              </a:rPr>
              <a:t>4</a:t>
            </a:r>
            <a:endParaRPr sz="1000" baseline="25462" dirty="0">
              <a:cs typeface="Calibri"/>
            </a:endParaRPr>
          </a:p>
        </p:txBody>
      </p:sp>
      <p:pic>
        <p:nvPicPr>
          <p:cNvPr id="21" name="object 2">
            <a:extLst>
              <a:ext uri="{FF2B5EF4-FFF2-40B4-BE49-F238E27FC236}">
                <a16:creationId xmlns:a16="http://schemas.microsoft.com/office/drawing/2014/main" id="{E0B12940-79D2-47C9-A67E-3217CF0D2F25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438973" y="4081916"/>
            <a:ext cx="658941" cy="56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1796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8941CB8E-7C08-44EB-84AD-11DA6406C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418289">
            <a:off x="2541209" y="1719036"/>
            <a:ext cx="1617737" cy="1617737"/>
          </a:xfrm>
          <a:prstGeom prst="rect">
            <a:avLst/>
          </a:prstGeom>
        </p:spPr>
      </p:pic>
      <p:sp>
        <p:nvSpPr>
          <p:cNvPr id="13" name="Content Placeholder 1"/>
          <p:cNvSpPr txBox="1">
            <a:spLocks/>
          </p:cNvSpPr>
          <p:nvPr/>
        </p:nvSpPr>
        <p:spPr>
          <a:xfrm>
            <a:off x="317634" y="943640"/>
            <a:ext cx="4011605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200"/>
              </a:spcBef>
            </a:pPr>
            <a:r>
              <a:rPr lang="de-DE" sz="1600" b="1" dirty="0"/>
              <a:t>Information on </a:t>
            </a:r>
            <a:r>
              <a:rPr lang="el-GR" sz="1600" b="1" dirty="0"/>
              <a:t>Λ</a:t>
            </a:r>
            <a:r>
              <a:rPr lang="de-DE" sz="1600" b="1" dirty="0"/>
              <a:t>(</a:t>
            </a:r>
            <a:r>
              <a:rPr lang="el-GR" sz="1600" b="1" dirty="0"/>
              <a:t>Λ</a:t>
            </a:r>
            <a:r>
              <a:rPr lang="de-DE" sz="1600" b="1" dirty="0"/>
              <a:t>)N(N) </a:t>
            </a:r>
            <a:r>
              <a:rPr lang="de-DE" sz="1600" b="1" dirty="0" err="1"/>
              <a:t>interactions</a:t>
            </a:r>
            <a:r>
              <a:rPr lang="de-DE" sz="1600" b="1" dirty="0"/>
              <a:t> </a:t>
            </a:r>
            <a:r>
              <a:rPr lang="de-DE" sz="1600" b="1" dirty="0" err="1"/>
              <a:t>important</a:t>
            </a:r>
            <a:r>
              <a:rPr lang="de-DE" sz="1600" b="1" dirty="0"/>
              <a:t> </a:t>
            </a:r>
            <a:r>
              <a:rPr lang="de-DE" sz="1600" b="1" dirty="0" err="1"/>
              <a:t>for</a:t>
            </a:r>
            <a:r>
              <a:rPr lang="de-DE" sz="1600" b="1" dirty="0"/>
              <a:t> </a:t>
            </a:r>
            <a:r>
              <a:rPr lang="de-DE" sz="1600" b="1" dirty="0" err="1"/>
              <a:t>understanding</a:t>
            </a:r>
            <a:r>
              <a:rPr lang="de-DE" sz="1600" b="1" dirty="0"/>
              <a:t> </a:t>
            </a:r>
            <a:r>
              <a:rPr lang="de-DE" sz="1600" b="1" dirty="0" err="1"/>
              <a:t>of</a:t>
            </a:r>
            <a:r>
              <a:rPr lang="de-DE" sz="1600" b="1" dirty="0"/>
              <a:t> </a:t>
            </a:r>
            <a:r>
              <a:rPr lang="de-DE" sz="1600" b="1" dirty="0" err="1"/>
              <a:t>neutron</a:t>
            </a:r>
            <a:r>
              <a:rPr lang="de-DE" sz="1600" b="1" dirty="0"/>
              <a:t> </a:t>
            </a:r>
            <a:r>
              <a:rPr lang="de-DE" sz="1600" b="1" dirty="0" err="1"/>
              <a:t>stars</a:t>
            </a:r>
            <a:endParaRPr lang="en-GB" sz="1600" b="1" dirty="0"/>
          </a:p>
          <a:p>
            <a:pPr>
              <a:lnSpc>
                <a:spcPct val="110000"/>
              </a:lnSpc>
              <a:spcBef>
                <a:spcPts val="200"/>
              </a:spcBef>
            </a:pPr>
            <a:r>
              <a:rPr lang="en-GB" sz="1600" b="1" dirty="0"/>
              <a:t>Characteristics</a:t>
            </a:r>
          </a:p>
          <a:p>
            <a:pPr lvl="1">
              <a:lnSpc>
                <a:spcPct val="110000"/>
              </a:lnSpc>
              <a:spcBef>
                <a:spcPts val="200"/>
              </a:spcBef>
            </a:pPr>
            <a:r>
              <a:rPr lang="en-GB" sz="1400" dirty="0"/>
              <a:t>lifetime and binding energies</a:t>
            </a:r>
          </a:p>
          <a:p>
            <a:pPr lvl="1">
              <a:lnSpc>
                <a:spcPct val="110000"/>
              </a:lnSpc>
              <a:spcBef>
                <a:spcPts val="200"/>
              </a:spcBef>
            </a:pPr>
            <a:r>
              <a:rPr lang="en-GB" sz="1400" dirty="0"/>
              <a:t>size and deformation</a:t>
            </a:r>
          </a:p>
          <a:p>
            <a:pPr lvl="1">
              <a:lnSpc>
                <a:spcPct val="110000"/>
              </a:lnSpc>
              <a:spcBef>
                <a:spcPts val="200"/>
              </a:spcBef>
            </a:pPr>
            <a:r>
              <a:rPr lang="en-GB" sz="1400" dirty="0"/>
              <a:t>excitations</a:t>
            </a:r>
          </a:p>
          <a:p>
            <a:pPr lvl="1">
              <a:lnSpc>
                <a:spcPct val="110000"/>
              </a:lnSpc>
              <a:spcBef>
                <a:spcPts val="200"/>
              </a:spcBef>
            </a:pPr>
            <a:r>
              <a:rPr lang="en-GB" sz="1400" dirty="0"/>
              <a:t>super-halos</a:t>
            </a:r>
          </a:p>
          <a:p>
            <a:pPr marL="342900" lvl="1" indent="0">
              <a:lnSpc>
                <a:spcPct val="110000"/>
              </a:lnSpc>
              <a:spcBef>
                <a:spcPts val="200"/>
              </a:spcBef>
              <a:buNone/>
            </a:pPr>
            <a:endParaRPr lang="en-GB" sz="1600" b="1" dirty="0"/>
          </a:p>
          <a:p>
            <a:pPr marL="342900" lvl="1" indent="0">
              <a:lnSpc>
                <a:spcPct val="110000"/>
              </a:lnSpc>
              <a:spcBef>
                <a:spcPts val="200"/>
              </a:spcBef>
              <a:buNone/>
            </a:pPr>
            <a:endParaRPr lang="en-GB" sz="1600" b="1" dirty="0"/>
          </a:p>
          <a:p>
            <a:pPr>
              <a:lnSpc>
                <a:spcPct val="110000"/>
              </a:lnSpc>
              <a:spcBef>
                <a:spcPts val="200"/>
              </a:spcBef>
            </a:pPr>
            <a:r>
              <a:rPr lang="en-GB" sz="1600" b="1" dirty="0"/>
              <a:t>Further experiments</a:t>
            </a:r>
          </a:p>
          <a:p>
            <a:pPr lvl="1">
              <a:lnSpc>
                <a:spcPct val="110000"/>
              </a:lnSpc>
              <a:spcBef>
                <a:spcPts val="200"/>
              </a:spcBef>
            </a:pPr>
            <a:r>
              <a:rPr lang="en-GB" sz="1400" dirty="0" err="1"/>
              <a:t>WASA@Super-FRS</a:t>
            </a:r>
            <a:r>
              <a:rPr lang="en-GB" sz="1400" dirty="0"/>
              <a:t> (binding energies, spectroscopy)</a:t>
            </a:r>
          </a:p>
          <a:p>
            <a:pPr lvl="1">
              <a:lnSpc>
                <a:spcPct val="110000"/>
              </a:lnSpc>
              <a:spcBef>
                <a:spcPts val="200"/>
              </a:spcBef>
            </a:pPr>
            <a:r>
              <a:rPr lang="en-GB" sz="1400" dirty="0"/>
              <a:t>HYDRA@R3B (binding energies, radius)</a:t>
            </a:r>
          </a:p>
          <a:p>
            <a:pPr marL="0" indent="0">
              <a:lnSpc>
                <a:spcPct val="110000"/>
              </a:lnSpc>
              <a:spcBef>
                <a:spcPts val="200"/>
              </a:spcBef>
              <a:buNone/>
            </a:pPr>
            <a:endParaRPr lang="en-GB" sz="1400" dirty="0"/>
          </a:p>
          <a:p>
            <a:pPr marL="0" indent="0">
              <a:lnSpc>
                <a:spcPct val="110000"/>
              </a:lnSpc>
              <a:spcBef>
                <a:spcPts val="200"/>
              </a:spcBef>
              <a:buNone/>
            </a:pPr>
            <a:endParaRPr lang="en-GB" sz="1400" dirty="0"/>
          </a:p>
          <a:p>
            <a:pPr marL="0" indent="0">
              <a:lnSpc>
                <a:spcPct val="110000"/>
              </a:lnSpc>
              <a:spcBef>
                <a:spcPts val="200"/>
              </a:spcBef>
              <a:buNone/>
            </a:pPr>
            <a:endParaRPr lang="en-GB" sz="1400" dirty="0"/>
          </a:p>
          <a:p>
            <a:pPr marL="0" indent="0">
              <a:lnSpc>
                <a:spcPct val="110000"/>
              </a:lnSpc>
              <a:spcBef>
                <a:spcPts val="200"/>
              </a:spcBef>
              <a:buNone/>
            </a:pPr>
            <a:endParaRPr lang="en-GB" sz="1400" dirty="0"/>
          </a:p>
          <a:p>
            <a:pPr marL="0" indent="0">
              <a:lnSpc>
                <a:spcPct val="110000"/>
              </a:lnSpc>
              <a:spcBef>
                <a:spcPts val="200"/>
              </a:spcBef>
              <a:buNone/>
            </a:pPr>
            <a:endParaRPr lang="en-GB" sz="1400" dirty="0"/>
          </a:p>
          <a:p>
            <a:pPr marL="0" indent="0">
              <a:lnSpc>
                <a:spcPct val="110000"/>
              </a:lnSpc>
              <a:spcBef>
                <a:spcPts val="200"/>
              </a:spcBef>
              <a:buNone/>
            </a:pPr>
            <a:endParaRPr lang="en-GB" sz="1400" dirty="0"/>
          </a:p>
          <a:p>
            <a:pPr marL="0" indent="0">
              <a:lnSpc>
                <a:spcPct val="110000"/>
              </a:lnSpc>
              <a:spcBef>
                <a:spcPts val="200"/>
              </a:spcBef>
              <a:buNone/>
            </a:pPr>
            <a:endParaRPr lang="en-GB" sz="1400" dirty="0"/>
          </a:p>
          <a:p>
            <a:pPr marL="342900" lvl="1" indent="0">
              <a:lnSpc>
                <a:spcPct val="110000"/>
              </a:lnSpc>
              <a:spcBef>
                <a:spcPts val="200"/>
              </a:spcBef>
              <a:buNone/>
            </a:pPr>
            <a:endParaRPr lang="de-DE" sz="1600" dirty="0"/>
          </a:p>
          <a:p>
            <a:pPr marL="342900" lvl="1" indent="0">
              <a:lnSpc>
                <a:spcPct val="110000"/>
              </a:lnSpc>
              <a:spcBef>
                <a:spcPts val="200"/>
              </a:spcBef>
              <a:buNone/>
            </a:pPr>
            <a:endParaRPr lang="de-DE" sz="1600" dirty="0"/>
          </a:p>
          <a:p>
            <a:pPr marL="342900" lvl="1" indent="0">
              <a:lnSpc>
                <a:spcPct val="110000"/>
              </a:lnSpc>
              <a:spcBef>
                <a:spcPts val="200"/>
              </a:spcBef>
              <a:buNone/>
            </a:pPr>
            <a:endParaRPr lang="de-DE" sz="1600" dirty="0"/>
          </a:p>
          <a:p>
            <a:pPr marL="342900" lvl="1" indent="0">
              <a:lnSpc>
                <a:spcPct val="110000"/>
              </a:lnSpc>
              <a:spcBef>
                <a:spcPts val="200"/>
              </a:spcBef>
              <a:buNone/>
            </a:pPr>
            <a:endParaRPr lang="de-DE" sz="1600" dirty="0"/>
          </a:p>
          <a:p>
            <a:pPr marL="342900" lvl="1" indent="0">
              <a:lnSpc>
                <a:spcPct val="110000"/>
              </a:lnSpc>
              <a:spcBef>
                <a:spcPts val="200"/>
              </a:spcBef>
              <a:buNone/>
            </a:pPr>
            <a:endParaRPr lang="de-DE" sz="1600" dirty="0"/>
          </a:p>
          <a:p>
            <a:pPr marL="342900" lvl="1" indent="0">
              <a:lnSpc>
                <a:spcPct val="110000"/>
              </a:lnSpc>
              <a:spcBef>
                <a:spcPts val="200"/>
              </a:spcBef>
              <a:buNone/>
            </a:pPr>
            <a:endParaRPr lang="de-DE" sz="16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Wingdings" charset="2"/>
              <a:buNone/>
            </a:pPr>
            <a:r>
              <a:rPr lang="de-DE" sz="1600" b="1" dirty="0"/>
              <a:t>HADES </a:t>
            </a:r>
            <a:r>
              <a:rPr lang="de-DE" sz="1600" b="1" dirty="0" err="1"/>
              <a:t>Ag+Ag</a:t>
            </a:r>
            <a:r>
              <a:rPr lang="de-DE" sz="1600" b="1" dirty="0"/>
              <a:t>@√s = 2.55 </a:t>
            </a:r>
            <a:r>
              <a:rPr lang="de-DE" sz="1600" b="1" dirty="0" err="1"/>
              <a:t>GeV</a:t>
            </a:r>
            <a:r>
              <a:rPr lang="de-DE" sz="1600" b="1" dirty="0"/>
              <a:t>: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DE" sz="1400" dirty="0"/>
              <a:t>multi-differential </a:t>
            </a:r>
            <a:r>
              <a:rPr lang="de-DE" sz="1400" dirty="0" err="1"/>
              <a:t>analysis</a:t>
            </a:r>
            <a:r>
              <a:rPr lang="de-DE" sz="1400" dirty="0"/>
              <a:t> </a:t>
            </a:r>
          </a:p>
          <a:p>
            <a:endParaRPr lang="de-D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22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QNP 2024 - Yvonne Leifels</a:t>
            </a:r>
            <a:endParaRPr lang="de-D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Hypernuclei at FAIR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July 8th, 2022</a:t>
            </a:r>
            <a:endParaRPr lang="de-DE" dirty="0"/>
          </a:p>
        </p:txBody>
      </p:sp>
      <p:pic>
        <p:nvPicPr>
          <p:cNvPr id="18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59341" y="2697789"/>
            <a:ext cx="4309095" cy="2075866"/>
          </a:xfrm>
          <a:prstGeom prst="rect">
            <a:avLst/>
          </a:prstGeom>
        </p:spPr>
      </p:pic>
      <p:sp>
        <p:nvSpPr>
          <p:cNvPr id="19" name="object 9"/>
          <p:cNvSpPr txBox="1"/>
          <p:nvPr/>
        </p:nvSpPr>
        <p:spPr>
          <a:xfrm>
            <a:off x="4810538" y="1683147"/>
            <a:ext cx="4333462" cy="875753"/>
          </a:xfrm>
          <a:prstGeom prst="rect">
            <a:avLst/>
          </a:prstGeom>
        </p:spPr>
        <p:txBody>
          <a:bodyPr vert="horz" wrap="square" lIns="0" tIns="86995" rIns="0" bIns="0" rtlCol="0">
            <a:spAutoFit/>
          </a:bodyPr>
          <a:lstStyle/>
          <a:p>
            <a:pPr>
              <a:spcBef>
                <a:spcPts val="685"/>
              </a:spcBef>
            </a:pPr>
            <a:r>
              <a:rPr lang="de-DE" sz="1600" b="1" dirty="0">
                <a:solidFill>
                  <a:srgbClr val="333333"/>
                </a:solidFill>
                <a:latin typeface="Arial"/>
                <a:cs typeface="Arial"/>
              </a:rPr>
              <a:t>HADES </a:t>
            </a:r>
            <a:r>
              <a:rPr lang="de-DE" sz="1600" b="1" dirty="0" err="1"/>
              <a:t>Ag+Ag</a:t>
            </a:r>
            <a:r>
              <a:rPr lang="de-DE" sz="1600" b="1" dirty="0"/>
              <a:t>@√s = 2.55 </a:t>
            </a:r>
            <a:r>
              <a:rPr lang="de-DE" sz="1600" b="1" dirty="0" err="1"/>
              <a:t>GeV</a:t>
            </a:r>
            <a:r>
              <a:rPr lang="de-DE" sz="1600" b="1" dirty="0"/>
              <a:t>:</a:t>
            </a:r>
            <a:endParaRPr sz="1600" dirty="0">
              <a:latin typeface="Calibri"/>
              <a:cs typeface="Calibri"/>
            </a:endParaRPr>
          </a:p>
          <a:p>
            <a:pPr marL="257175" indent="-257175" defTabSz="342900">
              <a:lnSpc>
                <a:spcPct val="100000"/>
              </a:lnSpc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tabLst>
                <a:tab pos="298450" algn="l"/>
              </a:tabLst>
            </a:pPr>
            <a:r>
              <a:rPr sz="1600" dirty="0">
                <a:solidFill>
                  <a:srgbClr val="333333"/>
                </a:solidFill>
                <a:latin typeface="Arial"/>
                <a:cs typeface="Arial"/>
              </a:rPr>
              <a:t>Lifetime of (249 ± 21 ± 30) ps compatible with free Λ</a:t>
            </a:r>
            <a:r>
              <a:rPr lang="de-DE" sz="16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33333"/>
                </a:solidFill>
                <a:latin typeface="Arial"/>
                <a:cs typeface="Arial"/>
              </a:rPr>
              <a:t>lifetime measured</a:t>
            </a:r>
          </a:p>
        </p:txBody>
      </p:sp>
      <p:pic>
        <p:nvPicPr>
          <p:cNvPr id="10" name="object 2">
            <a:extLst>
              <a:ext uri="{FF2B5EF4-FFF2-40B4-BE49-F238E27FC236}">
                <a16:creationId xmlns:a16="http://schemas.microsoft.com/office/drawing/2014/main" id="{B001A9B8-373E-4D67-98EB-67819B87EAF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09495" y="1044216"/>
            <a:ext cx="658941" cy="56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9925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317635" y="1088015"/>
                <a:ext cx="4449674" cy="3677689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de-DE" sz="1400" b="1" dirty="0"/>
                  <a:t>J/</a:t>
                </a:r>
                <a:r>
                  <a:rPr lang="en-DE" sz="1400" b="1" dirty="0">
                    <a:latin typeface="Symbol" pitchFamily="2" charset="2"/>
                  </a:rPr>
                  <a:t>y</a:t>
                </a:r>
                <a:r>
                  <a:rPr lang="de-DE" sz="1400" b="1" dirty="0">
                    <a:latin typeface="Symbol" pitchFamily="2" charset="2"/>
                  </a:rPr>
                  <a:t> </a:t>
                </a:r>
                <a:r>
                  <a:rPr lang="de-DE" sz="1400" b="1" dirty="0" err="1">
                    <a:latin typeface="+mj-lt"/>
                  </a:rPr>
                  <a:t>production</a:t>
                </a:r>
                <a:r>
                  <a:rPr lang="de-DE" sz="1400" b="1" dirty="0">
                    <a:latin typeface="+mj-lt"/>
                  </a:rPr>
                  <a:t> </a:t>
                </a:r>
                <a:endParaRPr lang="de-DE" sz="1400" b="1" dirty="0"/>
              </a:p>
              <a:p>
                <a:r>
                  <a:rPr lang="en-DE" sz="1400" dirty="0"/>
                  <a:t>Cross section </a:t>
                </a:r>
                <a:r>
                  <a:rPr lang="de-DE" sz="1400" dirty="0">
                    <a:solidFill>
                      <a:prstClr val="black"/>
                    </a:solidFill>
                    <a:latin typeface="Calibri" panose="020F0502020204030204"/>
                    <a:sym typeface="Wingdings" pitchFamily="2" charset="2"/>
                  </a:rPr>
                  <a:t>≈ </a:t>
                </a:r>
                <a:r>
                  <a:rPr lang="en-DE" sz="1400" dirty="0"/>
                  <a:t>1 nb at 30 GeV/c (</a:t>
                </a:r>
                <a:r>
                  <a:rPr lang="en-US" sz="1400" dirty="0">
                    <a:solidFill>
                      <a:prstClr val="black"/>
                    </a:solidFill>
                    <a:latin typeface="Calibri" panose="020F0502020204030204"/>
                    <a:sym typeface="Wingdings" pitchFamily="2" charset="2"/>
                  </a:rPr>
                  <a:t>√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de-DE" sz="1400" i="1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bar>
                  </m:oMath>
                </a14:m>
                <a:r>
                  <a:rPr lang="en-DE" sz="1400" dirty="0"/>
                  <a:t>=7.5 GeV)</a:t>
                </a:r>
              </a:p>
              <a:p>
                <a:r>
                  <a:rPr lang="en-DE" sz="1400" dirty="0"/>
                  <a:t>L</a:t>
                </a:r>
                <a:r>
                  <a:rPr lang="en-GB" sz="1400" dirty="0"/>
                  <a:t>a</a:t>
                </a:r>
                <a:r>
                  <a:rPr lang="en-DE" sz="1400" dirty="0"/>
                  <a:t>rge and uniform reco eff. 5-30%</a:t>
                </a:r>
              </a:p>
              <a:p>
                <a:r>
                  <a:rPr lang="en-DE" sz="1400" dirty="0"/>
                  <a:t>Strong background suppression (Kinematic-fit)</a:t>
                </a:r>
              </a:p>
              <a:p>
                <a:pPr marL="0" indent="0">
                  <a:buNone/>
                </a:pPr>
                <a:endParaRPr lang="de-DE" sz="1400" b="1" dirty="0"/>
              </a:p>
              <a:p>
                <a:pPr marL="0" indent="0">
                  <a:buNone/>
                </a:pPr>
                <a:endParaRPr lang="de-DE" sz="1400" b="1" dirty="0"/>
              </a:p>
              <a:p>
                <a:pPr marL="0" indent="0">
                  <a:buNone/>
                </a:pPr>
                <a:r>
                  <a:rPr lang="de-DE" sz="1400" b="1" dirty="0"/>
                  <a:t>Scientific </a:t>
                </a:r>
                <a:r>
                  <a:rPr lang="de-DE" sz="1400" b="1" dirty="0" err="1"/>
                  <a:t>questions</a:t>
                </a:r>
                <a:endParaRPr lang="de-DE" sz="1400" b="1" dirty="0"/>
              </a:p>
              <a:p>
                <a:r>
                  <a:rPr lang="en-US" sz="1400" dirty="0"/>
                  <a:t>Influence of internal charm of proton on cross section close to threshold? </a:t>
                </a:r>
              </a:p>
              <a:p>
                <a:r>
                  <a:rPr lang="en-US" sz="1400" dirty="0"/>
                  <a:t>J/ψ-N interaction with multiple gluon exchange with proton </a:t>
                </a:r>
              </a:p>
              <a:p>
                <a:pPr lvl="1"/>
                <a:r>
                  <a:rPr lang="en-US" sz="1100" dirty="0"/>
                  <a:t>Forward (t=0) J/ψ d</a:t>
                </a:r>
                <a:r>
                  <a:rPr lang="el-GR" sz="1100" dirty="0"/>
                  <a:t>σ</a:t>
                </a:r>
                <a:r>
                  <a:rPr lang="en-US" sz="1100" dirty="0"/>
                  <a:t>/</a:t>
                </a:r>
                <a:r>
                  <a:rPr lang="en-US" sz="1100" dirty="0" err="1"/>
                  <a:t>dt</a:t>
                </a:r>
                <a:r>
                  <a:rPr lang="en-US" sz="1100" dirty="0"/>
                  <a:t> related to J/ψ–N scattering </a:t>
                </a:r>
                <a:br>
                  <a:rPr lang="en-US" sz="1100" dirty="0"/>
                </a:br>
                <a:r>
                  <a:rPr lang="en-US" sz="1100" dirty="0"/>
                  <a:t>amplitude, and nucleon mass via trace anomaly </a:t>
                </a:r>
              </a:p>
              <a:p>
                <a:pPr lvl="1"/>
                <a:r>
                  <a:rPr lang="en-US" sz="1100" dirty="0"/>
                  <a:t>J/ψ-N interaction related to </a:t>
                </a:r>
                <a:r>
                  <a:rPr lang="en-US" sz="1100" dirty="0" err="1"/>
                  <a:t>pentaquark</a:t>
                </a:r>
                <a:r>
                  <a:rPr lang="en-US" sz="1100" dirty="0"/>
                  <a:t> searches</a:t>
                </a:r>
              </a:p>
              <a:p>
                <a:pPr lvl="1"/>
                <a:r>
                  <a:rPr lang="en-US" sz="1100" dirty="0"/>
                  <a:t>J/ψ in-medium characteristics</a:t>
                </a:r>
              </a:p>
              <a:p>
                <a:r>
                  <a:rPr lang="en-US" sz="1400" dirty="0"/>
                  <a:t>comparing pp to </a:t>
                </a:r>
                <a:r>
                  <a:rPr lang="en-US" sz="1400" dirty="0" err="1"/>
                  <a:t>pA</a:t>
                </a:r>
                <a:r>
                  <a:rPr lang="en-US" sz="1400" dirty="0"/>
                  <a:t>/AA-reactions</a:t>
                </a:r>
              </a:p>
              <a:p>
                <a:pPr marL="0" indent="0">
                  <a:buNone/>
                </a:pPr>
                <a:endParaRPr lang="en-DE" sz="1400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7635" y="1088015"/>
                <a:ext cx="4449674" cy="3677689"/>
              </a:xfrm>
              <a:blipFill>
                <a:blip r:embed="rId3"/>
                <a:stretch>
                  <a:fillRect l="-411" t="-331" b="-529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23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QNP 2024 - Yvonne Leifels</a:t>
            </a:r>
            <a:endParaRPr lang="de-D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de-DE" dirty="0" err="1"/>
              <a:t>Charm</a:t>
            </a:r>
            <a:r>
              <a:rPr lang="de-DE" dirty="0"/>
              <a:t> </a:t>
            </a:r>
            <a:r>
              <a:rPr lang="de-DE" dirty="0" err="1"/>
              <a:t>production</a:t>
            </a:r>
            <a:r>
              <a:rPr lang="de-DE" dirty="0"/>
              <a:t> </a:t>
            </a:r>
          </a:p>
          <a:p>
            <a:pPr>
              <a:spcBef>
                <a:spcPts val="0"/>
              </a:spcBef>
            </a:pPr>
            <a:r>
              <a:rPr lang="de-DE" dirty="0"/>
              <a:t>in pp/</a:t>
            </a:r>
            <a:r>
              <a:rPr lang="de-DE" dirty="0" err="1"/>
              <a:t>pA</a:t>
            </a:r>
            <a:r>
              <a:rPr lang="de-DE" dirty="0"/>
              <a:t> </a:t>
            </a:r>
            <a:r>
              <a:rPr lang="de-DE" dirty="0" err="1"/>
              <a:t>collisions</a:t>
            </a:r>
            <a:r>
              <a:rPr lang="de-DE" dirty="0"/>
              <a:t> at SIS100 </a:t>
            </a:r>
            <a:r>
              <a:rPr lang="de-DE" dirty="0" err="1"/>
              <a:t>with</a:t>
            </a:r>
            <a:r>
              <a:rPr lang="de-DE" dirty="0"/>
              <a:t> CBM</a:t>
            </a:r>
          </a:p>
        </p:txBody>
      </p:sp>
      <p:pic>
        <p:nvPicPr>
          <p:cNvPr id="6" name="object 4"/>
          <p:cNvPicPr/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9430"/>
          <a:stretch/>
        </p:blipFill>
        <p:spPr>
          <a:xfrm>
            <a:off x="5246701" y="831913"/>
            <a:ext cx="2769091" cy="29638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0700" y="3907843"/>
            <a:ext cx="2342314" cy="1012616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July 8th, 2022</a:t>
            </a:r>
            <a:endParaRPr lang="de-DE" dirty="0"/>
          </a:p>
        </p:txBody>
      </p:sp>
      <p:sp>
        <p:nvSpPr>
          <p:cNvPr id="9" name="TextBox 8"/>
          <p:cNvSpPr txBox="1"/>
          <p:nvPr/>
        </p:nvSpPr>
        <p:spPr>
          <a:xfrm>
            <a:off x="7873014" y="1864622"/>
            <a:ext cx="1210588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r"/>
            <a:r>
              <a:rPr lang="de-DE" sz="1200" i="1" dirty="0">
                <a:solidFill>
                  <a:srgbClr val="23B30A"/>
                </a:solidFill>
              </a:rPr>
              <a:t>J. Ritman et al.</a:t>
            </a:r>
          </a:p>
          <a:p>
            <a:pPr algn="r"/>
            <a:r>
              <a:rPr lang="de-DE" sz="1200" i="1" dirty="0">
                <a:solidFill>
                  <a:srgbClr val="23B30A"/>
                </a:solidFill>
              </a:rPr>
              <a:t>FFN (GSI)</a:t>
            </a:r>
          </a:p>
        </p:txBody>
      </p:sp>
    </p:spTree>
    <p:extLst>
      <p:ext uri="{BB962C8B-B14F-4D97-AF65-F5344CB8AC3E}">
        <p14:creationId xmlns:p14="http://schemas.microsoft.com/office/powerpoint/2010/main" val="7827430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638" y="231075"/>
            <a:ext cx="6287348" cy="590668"/>
          </a:xfrm>
        </p:spPr>
        <p:txBody>
          <a:bodyPr/>
          <a:lstStyle/>
          <a:p>
            <a:r>
              <a:rPr lang="de-DE" dirty="0" err="1"/>
              <a:t>Exotic</a:t>
            </a:r>
            <a:r>
              <a:rPr lang="de-DE" dirty="0"/>
              <a:t> </a:t>
            </a:r>
            <a:r>
              <a:rPr lang="de-DE" dirty="0" err="1"/>
              <a:t>beams</a:t>
            </a:r>
            <a:br>
              <a:rPr lang="de-DE" dirty="0"/>
            </a:br>
            <a:r>
              <a:rPr lang="de-DE" dirty="0"/>
              <a:t>NUSTAR: </a:t>
            </a:r>
            <a:r>
              <a:rPr lang="de-DE" dirty="0" err="1"/>
              <a:t>Investigating</a:t>
            </a:r>
            <a:r>
              <a:rPr lang="de-DE" dirty="0"/>
              <a:t> </a:t>
            </a:r>
            <a:r>
              <a:rPr lang="de-DE" dirty="0" err="1"/>
              <a:t>properties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exotic</a:t>
            </a:r>
            <a:r>
              <a:rPr lang="de-DE" dirty="0"/>
              <a:t> </a:t>
            </a:r>
            <a:r>
              <a:rPr lang="de-DE" dirty="0" err="1"/>
              <a:t>nuclei</a:t>
            </a:r>
            <a:endParaRPr lang="de-DE" dirty="0"/>
          </a:p>
        </p:txBody>
      </p:sp>
      <p:pic>
        <p:nvPicPr>
          <p:cNvPr id="3" name="Content Placeholder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907563" y="43787"/>
            <a:ext cx="4056265" cy="591563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920406" y="1034700"/>
            <a:ext cx="3250489" cy="420115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600" dirty="0">
                <a:solidFill>
                  <a:srgbClr val="0070C0"/>
                </a:solidFill>
              </a:rPr>
              <a:t>Production, identification and separation  </a:t>
            </a:r>
          </a:p>
          <a:p>
            <a:pPr marL="216000" indent="-216000" algn="l">
              <a:lnSpc>
                <a:spcPct val="11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Super-FRS</a:t>
            </a:r>
          </a:p>
          <a:p>
            <a:pPr marL="673200" lvl="1" indent="-216000">
              <a:lnSpc>
                <a:spcPct val="11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in-flight fragmentation/fission</a:t>
            </a:r>
          </a:p>
          <a:p>
            <a:pPr algn="l">
              <a:lnSpc>
                <a:spcPct val="110000"/>
              </a:lnSpc>
              <a:buClr>
                <a:srgbClr val="FFC000"/>
              </a:buClr>
            </a:pPr>
            <a:endParaRPr lang="en-US" sz="1400" dirty="0"/>
          </a:p>
          <a:p>
            <a:pPr algn="l">
              <a:lnSpc>
                <a:spcPct val="110000"/>
              </a:lnSpc>
              <a:buClr>
                <a:srgbClr val="FFC000"/>
              </a:buClr>
            </a:pPr>
            <a:endParaRPr lang="en-US" sz="1400" dirty="0"/>
          </a:p>
          <a:p>
            <a:pPr algn="l">
              <a:lnSpc>
                <a:spcPct val="110000"/>
              </a:lnSpc>
              <a:buClr>
                <a:srgbClr val="FFC000"/>
              </a:buClr>
            </a:pPr>
            <a:r>
              <a:rPr lang="en-US" sz="1400" dirty="0"/>
              <a:t> </a:t>
            </a:r>
          </a:p>
          <a:p>
            <a:pPr algn="l">
              <a:lnSpc>
                <a:spcPct val="110000"/>
              </a:lnSpc>
            </a:pPr>
            <a:r>
              <a:rPr lang="en-US" sz="1600" dirty="0">
                <a:solidFill>
                  <a:srgbClr val="0070C0"/>
                </a:solidFill>
              </a:rPr>
              <a:t>Properties being measured </a:t>
            </a:r>
          </a:p>
          <a:p>
            <a:pPr marL="216000" indent="-216000" algn="l">
              <a:lnSpc>
                <a:spcPct val="11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masses </a:t>
            </a:r>
          </a:p>
          <a:p>
            <a:pPr marL="216000" indent="-216000" algn="l">
              <a:lnSpc>
                <a:spcPct val="11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half </a:t>
            </a:r>
            <a:r>
              <a:rPr lang="en-US" sz="1400" dirty="0" err="1"/>
              <a:t>lifes</a:t>
            </a:r>
            <a:r>
              <a:rPr lang="en-US" sz="1400" dirty="0"/>
              <a:t> </a:t>
            </a:r>
          </a:p>
          <a:p>
            <a:pPr marL="216000" indent="-216000" algn="l">
              <a:lnSpc>
                <a:spcPct val="11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mass/charge radii </a:t>
            </a:r>
          </a:p>
          <a:p>
            <a:pPr marL="216000" indent="-216000" algn="l">
              <a:lnSpc>
                <a:spcPct val="11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single particle structure </a:t>
            </a:r>
          </a:p>
          <a:p>
            <a:pPr marL="216000" indent="-216000" algn="l">
              <a:lnSpc>
                <a:spcPct val="11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collective behavior</a:t>
            </a:r>
          </a:p>
          <a:p>
            <a:pPr marL="216000" indent="-216000" algn="l">
              <a:lnSpc>
                <a:spcPct val="11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equation of state of asymmetric nuclear matter </a:t>
            </a:r>
          </a:p>
          <a:p>
            <a:pPr marL="216000" indent="-216000" algn="l">
              <a:lnSpc>
                <a:spcPct val="11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exotic systems (hyper nuclei)</a:t>
            </a:r>
          </a:p>
          <a:p>
            <a:pPr algn="l"/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3659360" y="4505013"/>
            <a:ext cx="1426029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200" dirty="0">
                <a:solidFill>
                  <a:schemeClr val="bg1"/>
                </a:solidFill>
              </a:rPr>
              <a:t>R3B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333360" y="4505013"/>
            <a:ext cx="1426029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200" dirty="0">
                <a:solidFill>
                  <a:schemeClr val="bg1"/>
                </a:solidFill>
              </a:rPr>
              <a:t>WASA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QNP 2024 - Yvonne Leifels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July 8th, 2022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33547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638" y="231075"/>
            <a:ext cx="6251838" cy="590668"/>
          </a:xfrm>
        </p:spPr>
        <p:txBody>
          <a:bodyPr/>
          <a:lstStyle/>
          <a:p>
            <a:r>
              <a:rPr lang="de-DE" dirty="0" err="1"/>
              <a:t>Exotic</a:t>
            </a:r>
            <a:r>
              <a:rPr lang="de-DE" dirty="0"/>
              <a:t> </a:t>
            </a:r>
            <a:r>
              <a:rPr lang="de-DE" dirty="0" err="1"/>
              <a:t>beams</a:t>
            </a:r>
            <a:br>
              <a:rPr lang="de-DE" dirty="0"/>
            </a:br>
            <a:r>
              <a:rPr lang="de-DE" dirty="0"/>
              <a:t>NUSTAR: </a:t>
            </a:r>
            <a:r>
              <a:rPr lang="de-DE" dirty="0" err="1"/>
              <a:t>Investigating</a:t>
            </a:r>
            <a:r>
              <a:rPr lang="de-DE" dirty="0"/>
              <a:t> </a:t>
            </a:r>
            <a:r>
              <a:rPr lang="de-DE" dirty="0" err="1"/>
              <a:t>properties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exotic</a:t>
            </a:r>
            <a:r>
              <a:rPr lang="de-DE" dirty="0"/>
              <a:t> </a:t>
            </a:r>
            <a:r>
              <a:rPr lang="de-DE" dirty="0" err="1"/>
              <a:t>nuclei</a:t>
            </a:r>
            <a:endParaRPr lang="de-DE" dirty="0"/>
          </a:p>
        </p:txBody>
      </p:sp>
      <p:pic>
        <p:nvPicPr>
          <p:cNvPr id="3" name="Content Placeholder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907563" y="43787"/>
            <a:ext cx="4056265" cy="5915630"/>
          </a:xfrm>
          <a:prstGeom prst="rect">
            <a:avLst/>
          </a:prstGeom>
        </p:spPr>
      </p:pic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4253426" y="1844761"/>
            <a:ext cx="1658694" cy="1160966"/>
            <a:chOff x="241803" y="2225156"/>
            <a:chExt cx="3734567" cy="2613926"/>
          </a:xfrm>
        </p:grpSpPr>
        <p:pic>
          <p:nvPicPr>
            <p:cNvPr id="16" name="Grafik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527"/>
            <a:stretch/>
          </p:blipFill>
          <p:spPr>
            <a:xfrm>
              <a:off x="344470" y="2300685"/>
              <a:ext cx="3631900" cy="2538397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241803" y="2225156"/>
              <a:ext cx="1993784" cy="623666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de-DE" sz="1200" dirty="0">
                  <a:solidFill>
                    <a:schemeClr val="bg1"/>
                  </a:solidFill>
                </a:rPr>
                <a:t>DESPEC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4902" y="3595736"/>
            <a:ext cx="2590215" cy="118113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659360" y="4505013"/>
            <a:ext cx="1426029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200" dirty="0">
                <a:solidFill>
                  <a:schemeClr val="bg1"/>
                </a:solidFill>
              </a:rPr>
              <a:t>R3B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333360" y="4505013"/>
            <a:ext cx="1426029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200" dirty="0">
                <a:solidFill>
                  <a:schemeClr val="bg1"/>
                </a:solidFill>
              </a:rPr>
              <a:t>WASA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240059" y="2526897"/>
            <a:ext cx="2130730" cy="952574"/>
            <a:chOff x="672008" y="1809184"/>
            <a:chExt cx="2130730" cy="952574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5"/>
            <a:srcRect l="3463"/>
            <a:stretch/>
          </p:blipFill>
          <p:spPr>
            <a:xfrm rot="10800000">
              <a:off x="672008" y="1809184"/>
              <a:ext cx="1972431" cy="939245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1736948" y="2484759"/>
              <a:ext cx="1065790" cy="276999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de-DE" sz="1200" dirty="0">
                  <a:solidFill>
                    <a:schemeClr val="bg1"/>
                  </a:solidFill>
                </a:rPr>
                <a:t>ILIMA@CR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953365" y="1712939"/>
            <a:ext cx="1822626" cy="1226106"/>
            <a:chOff x="1132691" y="1077965"/>
            <a:chExt cx="1822626" cy="1226106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2691" y="1077965"/>
              <a:ext cx="1803004" cy="1198096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2069785" y="2027072"/>
              <a:ext cx="885532" cy="276999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r"/>
              <a:r>
                <a:rPr lang="de-DE" sz="1200" dirty="0"/>
                <a:t>ESR</a:t>
              </a:r>
              <a:endParaRPr lang="en-US" sz="1200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870876" y="1047436"/>
            <a:ext cx="1879600" cy="1171347"/>
            <a:chOff x="1435100" y="1227098"/>
            <a:chExt cx="1879600" cy="1171347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5100" y="1227098"/>
              <a:ext cx="1837683" cy="1159782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2429168" y="2121446"/>
              <a:ext cx="885532" cy="276999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de-DE" sz="1200" dirty="0">
                  <a:solidFill>
                    <a:schemeClr val="bg1"/>
                  </a:solidFill>
                </a:rPr>
                <a:t>CRYRING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4151782" y="3589369"/>
            <a:ext cx="2607607" cy="1192643"/>
            <a:chOff x="4151782" y="3589369"/>
            <a:chExt cx="2607607" cy="1192643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51782" y="3589369"/>
              <a:ext cx="1787548" cy="1180800"/>
            </a:xfrm>
            <a:prstGeom prst="rect">
              <a:avLst/>
            </a:prstGeom>
          </p:spPr>
        </p:pic>
        <p:sp>
          <p:nvSpPr>
            <p:cNvPr id="69" name="TextBox 68"/>
            <p:cNvSpPr txBox="1"/>
            <p:nvPr/>
          </p:nvSpPr>
          <p:spPr>
            <a:xfrm>
              <a:off x="5333360" y="4505013"/>
              <a:ext cx="1426029" cy="276999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de-DE" sz="1200" dirty="0">
                  <a:solidFill>
                    <a:schemeClr val="bg1"/>
                  </a:solidFill>
                </a:rPr>
                <a:t>WASA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99143" y="2875474"/>
            <a:ext cx="2651177" cy="887770"/>
            <a:chOff x="3272783" y="2549195"/>
            <a:chExt cx="2651177" cy="887770"/>
          </a:xfrm>
        </p:grpSpPr>
        <p:pic>
          <p:nvPicPr>
            <p:cNvPr id="13" name="Grafik 179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8921" b="15481"/>
            <a:stretch/>
          </p:blipFill>
          <p:spPr>
            <a:xfrm>
              <a:off x="3332419" y="2571750"/>
              <a:ext cx="2591541" cy="865215"/>
            </a:xfrm>
            <a:prstGeom prst="rect">
              <a:avLst/>
            </a:prstGeom>
            <a:ln>
              <a:noFill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3272783" y="2549195"/>
              <a:ext cx="1426029" cy="276999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de-DE" sz="1200" dirty="0">
                  <a:solidFill>
                    <a:schemeClr val="bg1"/>
                  </a:solidFill>
                </a:rPr>
                <a:t>ION Catcher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1280329" y="3617869"/>
            <a:ext cx="2903315" cy="1173204"/>
            <a:chOff x="1280329" y="3617869"/>
            <a:chExt cx="2903315" cy="1173204"/>
          </a:xfrm>
        </p:grpSpPr>
        <p:pic>
          <p:nvPicPr>
            <p:cNvPr id="60" name="Grafik 20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80329" y="3617869"/>
              <a:ext cx="2804788" cy="1151071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2572305" y="4514074"/>
              <a:ext cx="1611339" cy="276999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z="1200" dirty="0">
                  <a:solidFill>
                    <a:schemeClr val="bg1"/>
                  </a:solidFill>
                </a:rPr>
                <a:t>GLAD Magnet@R3B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3886963" y="961085"/>
            <a:ext cx="1730791" cy="1119198"/>
            <a:chOff x="6849790" y="2307902"/>
            <a:chExt cx="1730791" cy="1119198"/>
          </a:xfrm>
        </p:grpSpPr>
        <p:sp>
          <p:nvSpPr>
            <p:cNvPr id="71" name="Rectangle 70"/>
            <p:cNvSpPr/>
            <p:nvPr/>
          </p:nvSpPr>
          <p:spPr>
            <a:xfrm>
              <a:off x="6887607" y="2331830"/>
              <a:ext cx="1692974" cy="109527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72" name="Group 71"/>
            <p:cNvGrpSpPr>
              <a:grpSpLocks noChangeAspect="1"/>
            </p:cNvGrpSpPr>
            <p:nvPr/>
          </p:nvGrpSpPr>
          <p:grpSpPr bwMode="auto">
            <a:xfrm>
              <a:off x="6912342" y="2379381"/>
              <a:ext cx="1583867" cy="1027372"/>
              <a:chOff x="783" y="572"/>
              <a:chExt cx="3959" cy="2568"/>
            </a:xfrm>
          </p:grpSpPr>
          <p:pic>
            <p:nvPicPr>
              <p:cNvPr id="74" name="Picture 73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3" y="572"/>
                <a:ext cx="3840" cy="24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75" name="Line 54"/>
              <p:cNvSpPr>
                <a:spLocks noChangeShapeType="1"/>
              </p:cNvSpPr>
              <p:nvPr/>
            </p:nvSpPr>
            <p:spPr bwMode="auto">
              <a:xfrm flipV="1">
                <a:off x="1459" y="1117"/>
                <a:ext cx="3283" cy="202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>
                <a:defPPr>
                  <a:defRPr lang="de-DE"/>
                </a:defPPr>
                <a:lvl1pPr algn="ctr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  <a:sym typeface="SymbolProp BT" pitchFamily="2" charset="2"/>
                  </a:defRPr>
                </a:lvl1pPr>
                <a:lvl2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  <a:sym typeface="SymbolProp BT" pitchFamily="2" charset="2"/>
                  </a:defRPr>
                </a:lvl2pPr>
                <a:lvl3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  <a:sym typeface="SymbolProp BT" pitchFamily="2" charset="2"/>
                  </a:defRPr>
                </a:lvl3pPr>
                <a:lvl4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  <a:sym typeface="SymbolProp BT" pitchFamily="2" charset="2"/>
                  </a:defRPr>
                </a:lvl4pPr>
                <a:lvl5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  <a:sym typeface="SymbolProp BT" pitchFamily="2" charset="2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  <a:sym typeface="SymbolProp BT" pitchFamily="2" charset="2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  <a:sym typeface="SymbolProp BT" pitchFamily="2" charset="2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  <a:sym typeface="SymbolProp BT" pitchFamily="2" charset="2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  <a:sym typeface="SymbolProp BT" pitchFamily="2" charset="2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6" name="Text Box 56"/>
              <p:cNvSpPr txBox="1">
                <a:spLocks noChangeArrowheads="1"/>
              </p:cNvSpPr>
              <p:nvPr/>
            </p:nvSpPr>
            <p:spPr bwMode="auto">
              <a:xfrm>
                <a:off x="3360" y="2109"/>
                <a:ext cx="385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rgbClr val="FFFF00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defPPr>
                  <a:defRPr lang="de-DE"/>
                </a:defPPr>
                <a:lvl1pPr algn="ctr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  <a:sym typeface="SymbolProp BT" pitchFamily="2" charset="2"/>
                  </a:defRPr>
                </a:lvl1pPr>
                <a:lvl2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  <a:sym typeface="SymbolProp BT" pitchFamily="2" charset="2"/>
                  </a:defRPr>
                </a:lvl2pPr>
                <a:lvl3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  <a:sym typeface="SymbolProp BT" pitchFamily="2" charset="2"/>
                  </a:defRPr>
                </a:lvl3pPr>
                <a:lvl4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  <a:sym typeface="SymbolProp BT" pitchFamily="2" charset="2"/>
                  </a:defRPr>
                </a:lvl4pPr>
                <a:lvl5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sz="2400"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  <a:sym typeface="SymbolProp BT" pitchFamily="2" charset="2"/>
                  </a:defRPr>
                </a:lvl5pPr>
                <a:lvl6pPr marL="22860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  <a:sym typeface="SymbolProp BT" pitchFamily="2" charset="2"/>
                  </a:defRPr>
                </a:lvl6pPr>
                <a:lvl7pPr marL="27432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  <a:sym typeface="SymbolProp BT" pitchFamily="2" charset="2"/>
                  </a:defRPr>
                </a:lvl7pPr>
                <a:lvl8pPr marL="32004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  <a:sym typeface="SymbolProp BT" pitchFamily="2" charset="2"/>
                  </a:defRPr>
                </a:lvl8pPr>
                <a:lvl9pPr marL="3657600" algn="l" defTabSz="914400" rtl="0" eaLnBrk="1" latinLnBrk="0" hangingPunct="1">
                  <a:defRPr sz="2400" b="1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+mn-cs"/>
                    <a:sym typeface="SymbolProp BT" pitchFamily="2" charset="2"/>
                  </a:defRPr>
                </a:lvl9pPr>
              </a:lstStyle>
              <a:p>
                <a:r>
                  <a:rPr lang="de-DE" altLang="en-US" sz="1200" dirty="0">
                    <a:solidFill>
                      <a:schemeClr val="bg1"/>
                    </a:solidFill>
                    <a:latin typeface="Verdana" panose="020B0604030504040204" pitchFamily="34" charset="0"/>
                  </a:rPr>
                  <a:t>12 m</a:t>
                </a:r>
              </a:p>
            </p:txBody>
          </p:sp>
        </p:grpSp>
        <p:sp>
          <p:nvSpPr>
            <p:cNvPr id="73" name="TextBox 72"/>
            <p:cNvSpPr txBox="1"/>
            <p:nvPr/>
          </p:nvSpPr>
          <p:spPr>
            <a:xfrm>
              <a:off x="6849790" y="2307902"/>
              <a:ext cx="1426029" cy="276999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de-DE" sz="1200" dirty="0">
                  <a:solidFill>
                    <a:schemeClr val="bg1"/>
                  </a:solidFill>
                </a:rPr>
                <a:t>SHIP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QNP 2024 - Yvonne Leifels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July 8th, 2022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25</a:t>
            </a:fld>
            <a:endParaRPr lang="de-DE"/>
          </a:p>
        </p:txBody>
      </p:sp>
      <p:sp>
        <p:nvSpPr>
          <p:cNvPr id="39" name="TextBox 38"/>
          <p:cNvSpPr txBox="1"/>
          <p:nvPr/>
        </p:nvSpPr>
        <p:spPr>
          <a:xfrm>
            <a:off x="5920406" y="1034700"/>
            <a:ext cx="3250489" cy="420115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1600" dirty="0">
                <a:solidFill>
                  <a:srgbClr val="0070C0"/>
                </a:solidFill>
              </a:rPr>
              <a:t>Production, identification and separation  </a:t>
            </a:r>
          </a:p>
          <a:p>
            <a:pPr marL="216000" indent="-216000" algn="l">
              <a:lnSpc>
                <a:spcPct val="11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Super-FRS</a:t>
            </a:r>
          </a:p>
          <a:p>
            <a:pPr marL="673200" lvl="1" indent="-216000">
              <a:lnSpc>
                <a:spcPct val="11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in-flight fragmentation/fission</a:t>
            </a:r>
          </a:p>
          <a:p>
            <a:pPr algn="l">
              <a:lnSpc>
                <a:spcPct val="110000"/>
              </a:lnSpc>
              <a:buClr>
                <a:srgbClr val="FFC000"/>
              </a:buClr>
            </a:pPr>
            <a:endParaRPr lang="en-US" sz="1400" dirty="0"/>
          </a:p>
          <a:p>
            <a:pPr algn="l">
              <a:lnSpc>
                <a:spcPct val="110000"/>
              </a:lnSpc>
              <a:buClr>
                <a:srgbClr val="FFC000"/>
              </a:buClr>
            </a:pPr>
            <a:endParaRPr lang="en-US" sz="1400" dirty="0"/>
          </a:p>
          <a:p>
            <a:pPr algn="l">
              <a:lnSpc>
                <a:spcPct val="110000"/>
              </a:lnSpc>
              <a:buClr>
                <a:srgbClr val="FFC000"/>
              </a:buClr>
            </a:pPr>
            <a:r>
              <a:rPr lang="en-US" sz="1400" dirty="0"/>
              <a:t> </a:t>
            </a:r>
          </a:p>
          <a:p>
            <a:pPr algn="l">
              <a:lnSpc>
                <a:spcPct val="110000"/>
              </a:lnSpc>
            </a:pPr>
            <a:r>
              <a:rPr lang="en-US" sz="1600" dirty="0">
                <a:solidFill>
                  <a:srgbClr val="0070C0"/>
                </a:solidFill>
              </a:rPr>
              <a:t>Properties being measured </a:t>
            </a:r>
          </a:p>
          <a:p>
            <a:pPr marL="216000" indent="-216000" algn="l">
              <a:lnSpc>
                <a:spcPct val="11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masses </a:t>
            </a:r>
          </a:p>
          <a:p>
            <a:pPr marL="216000" indent="-216000" algn="l">
              <a:lnSpc>
                <a:spcPct val="11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half </a:t>
            </a:r>
            <a:r>
              <a:rPr lang="en-US" sz="1400" dirty="0" err="1"/>
              <a:t>lifes</a:t>
            </a:r>
            <a:r>
              <a:rPr lang="en-US" sz="1400" dirty="0"/>
              <a:t> </a:t>
            </a:r>
          </a:p>
          <a:p>
            <a:pPr marL="216000" indent="-216000" algn="l">
              <a:lnSpc>
                <a:spcPct val="11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mass/charge radii </a:t>
            </a:r>
          </a:p>
          <a:p>
            <a:pPr marL="216000" indent="-216000" algn="l">
              <a:lnSpc>
                <a:spcPct val="11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single particle structure </a:t>
            </a:r>
          </a:p>
          <a:p>
            <a:pPr marL="216000" indent="-216000" algn="l">
              <a:lnSpc>
                <a:spcPct val="11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collective behavior</a:t>
            </a:r>
          </a:p>
          <a:p>
            <a:pPr marL="216000" indent="-216000" algn="l">
              <a:lnSpc>
                <a:spcPct val="11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equation of state of asymmetric nuclear matter </a:t>
            </a:r>
          </a:p>
          <a:p>
            <a:pPr marL="216000" indent="-216000" algn="l">
              <a:lnSpc>
                <a:spcPct val="11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exotic systems </a:t>
            </a:r>
          </a:p>
          <a:p>
            <a:pPr algn="l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709193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DESPEC </a:t>
            </a:r>
            <a:r>
              <a:rPr lang="de-DE" dirty="0" err="1"/>
              <a:t>set-ups</a:t>
            </a:r>
            <a:r>
              <a:rPr lang="de-DE" dirty="0"/>
              <a:t> </a:t>
            </a:r>
            <a:r>
              <a:rPr lang="de-DE" dirty="0" err="1"/>
              <a:t>prepared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Phase-0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ready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Early/First Science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26</a:t>
            </a:fld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July 8th, 2022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QNP 2024 - Yvonne Leifels</a:t>
            </a:r>
            <a:endParaRPr lang="de-DE" dirty="0"/>
          </a:p>
        </p:txBody>
      </p:sp>
      <p:grpSp>
        <p:nvGrpSpPr>
          <p:cNvPr id="6" name="Gruppieren 4"/>
          <p:cNvGrpSpPr/>
          <p:nvPr/>
        </p:nvGrpSpPr>
        <p:grpSpPr>
          <a:xfrm>
            <a:off x="679375" y="986569"/>
            <a:ext cx="2798047" cy="1800000"/>
            <a:chOff x="301464" y="3322034"/>
            <a:chExt cx="2844240" cy="2133179"/>
          </a:xfrm>
        </p:grpSpPr>
        <p:pic>
          <p:nvPicPr>
            <p:cNvPr id="7" name="Grafik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01464" y="3322034"/>
              <a:ext cx="2844240" cy="2133179"/>
            </a:xfrm>
            <a:prstGeom prst="rect">
              <a:avLst/>
            </a:prstGeom>
          </p:spPr>
        </p:pic>
        <p:sp>
          <p:nvSpPr>
            <p:cNvPr id="8" name="Textfeld 8"/>
            <p:cNvSpPr txBox="1"/>
            <p:nvPr/>
          </p:nvSpPr>
          <p:spPr>
            <a:xfrm>
              <a:off x="1018627" y="4055926"/>
              <a:ext cx="1296145" cy="364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b="1" dirty="0" err="1">
                  <a:solidFill>
                    <a:srgbClr val="FFC000"/>
                  </a:solidFill>
                  <a:cs typeface="Calibri" panose="020F0502020204030204" pitchFamily="34" charset="0"/>
                </a:rPr>
                <a:t>wide</a:t>
              </a:r>
              <a:r>
                <a:rPr lang="de-DE" sz="1400" b="1" dirty="0">
                  <a:solidFill>
                    <a:srgbClr val="FFC000"/>
                  </a:solidFill>
                  <a:cs typeface="Calibri" panose="020F0502020204030204" pitchFamily="34" charset="0"/>
                </a:rPr>
                <a:t> AIDA</a:t>
              </a:r>
            </a:p>
          </p:txBody>
        </p:sp>
        <p:sp>
          <p:nvSpPr>
            <p:cNvPr id="9" name="Textfeld 9"/>
            <p:cNvSpPr txBox="1"/>
            <p:nvPr/>
          </p:nvSpPr>
          <p:spPr>
            <a:xfrm>
              <a:off x="1213015" y="4554660"/>
              <a:ext cx="1296145" cy="364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b="1" dirty="0">
                  <a:solidFill>
                    <a:srgbClr val="FFC000"/>
                  </a:solidFill>
                  <a:cs typeface="Calibri" panose="020F0502020204030204" pitchFamily="34" charset="0"/>
                </a:rPr>
                <a:t>DEGAS</a:t>
              </a:r>
            </a:p>
          </p:txBody>
        </p:sp>
      </p:grpSp>
      <p:pic>
        <p:nvPicPr>
          <p:cNvPr id="10" name="Picture 18" descr="page2image10749568"/>
          <p:cNvPicPr>
            <a:picLocks noChangeAspect="1" noChangeArrowheads="1"/>
          </p:cNvPicPr>
          <p:nvPr/>
        </p:nvPicPr>
        <p:blipFill rotWithShape="1">
          <a:blip r:embed="rId3"/>
          <a:srcRect l="35860" t="23152" b="21820"/>
          <a:stretch/>
        </p:blipFill>
        <p:spPr bwMode="auto">
          <a:xfrm>
            <a:off x="4922695" y="977322"/>
            <a:ext cx="3648825" cy="1800000"/>
          </a:xfrm>
          <a:prstGeom prst="rect">
            <a:avLst/>
          </a:prstGeom>
          <a:noFill/>
        </p:spPr>
      </p:pic>
      <p:sp>
        <p:nvSpPr>
          <p:cNvPr id="11" name="Textfeld 11"/>
          <p:cNvSpPr txBox="1"/>
          <p:nvPr/>
        </p:nvSpPr>
        <p:spPr>
          <a:xfrm>
            <a:off x="464637" y="2753120"/>
            <a:ext cx="3865096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de-DE" sz="1400" b="1" dirty="0">
                <a:cs typeface="Calibri" panose="020F0502020204030204" pitchFamily="34" charset="0"/>
              </a:rPr>
              <a:t>DESPEC High-resolution </a:t>
            </a:r>
            <a:r>
              <a:rPr lang="de-DE" sz="1400" b="1" dirty="0" err="1">
                <a:cs typeface="Calibri" panose="020F0502020204030204" pitchFamily="34" charset="0"/>
              </a:rPr>
              <a:t>set-up</a:t>
            </a:r>
            <a:r>
              <a:rPr lang="de-DE" sz="1400" b="1" dirty="0">
                <a:cs typeface="Calibri" panose="020F0502020204030204" pitchFamily="34" charset="0"/>
              </a:rPr>
              <a:t> </a:t>
            </a:r>
            <a:r>
              <a:rPr lang="de-DE" sz="1400" dirty="0" err="1">
                <a:cs typeface="Calibri" panose="020F0502020204030204" pitchFamily="34" charset="0"/>
              </a:rPr>
              <a:t>with</a:t>
            </a:r>
            <a:r>
              <a:rPr lang="de-DE" sz="1400" dirty="0">
                <a:cs typeface="Calibri" panose="020F0502020204030204" pitchFamily="34" charset="0"/>
              </a:rPr>
              <a:t> </a:t>
            </a:r>
          </a:p>
          <a:p>
            <a:pPr algn="l">
              <a:lnSpc>
                <a:spcPct val="110000"/>
              </a:lnSpc>
            </a:pPr>
            <a:r>
              <a:rPr lang="de-DE" sz="1400" dirty="0" err="1">
                <a:cs typeface="Calibri" panose="020F0502020204030204" pitchFamily="34" charset="0"/>
              </a:rPr>
              <a:t>novel</a:t>
            </a:r>
            <a:r>
              <a:rPr lang="de-DE" sz="1400" dirty="0">
                <a:cs typeface="Calibri" panose="020F0502020204030204" pitchFamily="34" charset="0"/>
              </a:rPr>
              <a:t> DEGAS </a:t>
            </a:r>
            <a:r>
              <a:rPr lang="de-DE" sz="1400" dirty="0" err="1">
                <a:cs typeface="Calibri" panose="020F0502020204030204" pitchFamily="34" charset="0"/>
              </a:rPr>
              <a:t>Ge</a:t>
            </a:r>
            <a:r>
              <a:rPr lang="de-DE" sz="1400" dirty="0">
                <a:cs typeface="Calibri" panose="020F0502020204030204" pitchFamily="34" charset="0"/>
              </a:rPr>
              <a:t> </a:t>
            </a:r>
            <a:r>
              <a:rPr lang="de-DE" sz="1400" dirty="0" err="1">
                <a:cs typeface="Calibri" panose="020F0502020204030204" pitchFamily="34" charset="0"/>
              </a:rPr>
              <a:t>detectors</a:t>
            </a:r>
            <a:endParaRPr lang="de-DE" sz="1400" dirty="0">
              <a:cs typeface="Calibri" panose="020F0502020204030204" pitchFamily="34" charset="0"/>
            </a:endParaRPr>
          </a:p>
        </p:txBody>
      </p:sp>
      <p:sp>
        <p:nvSpPr>
          <p:cNvPr id="12" name="Textfeld 12"/>
          <p:cNvSpPr txBox="1"/>
          <p:nvPr/>
        </p:nvSpPr>
        <p:spPr>
          <a:xfrm>
            <a:off x="4820846" y="2753120"/>
            <a:ext cx="4592170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b="1" dirty="0">
                <a:cs typeface="Calibri" panose="020F0502020204030204" pitchFamily="34" charset="0"/>
              </a:rPr>
              <a:t>DESPEC High-efficiency </a:t>
            </a:r>
            <a:r>
              <a:rPr lang="de-DE" sz="1400" b="1" dirty="0" err="1">
                <a:cs typeface="Calibri" panose="020F0502020204030204" pitchFamily="34" charset="0"/>
              </a:rPr>
              <a:t>set-up</a:t>
            </a:r>
            <a:r>
              <a:rPr lang="de-DE" sz="1400" b="1" dirty="0">
                <a:cs typeface="Calibri" panose="020F0502020204030204" pitchFamily="34" charset="0"/>
              </a:rPr>
              <a:t> </a:t>
            </a:r>
            <a:r>
              <a:rPr lang="de-DE" sz="1400" dirty="0" err="1">
                <a:cs typeface="Calibri" panose="020F0502020204030204" pitchFamily="34" charset="0"/>
              </a:rPr>
              <a:t>with</a:t>
            </a:r>
            <a:r>
              <a:rPr lang="de-DE" sz="1400" dirty="0">
                <a:cs typeface="Calibri" panose="020F0502020204030204" pitchFamily="34" charset="0"/>
              </a:rPr>
              <a:t>  </a:t>
            </a:r>
          </a:p>
          <a:p>
            <a:pPr>
              <a:lnSpc>
                <a:spcPct val="110000"/>
              </a:lnSpc>
            </a:pPr>
            <a:r>
              <a:rPr lang="de-DE" sz="1400" dirty="0">
                <a:cs typeface="Calibri" panose="020F0502020204030204" pitchFamily="34" charset="0"/>
              </a:rPr>
              <a:t>DTAS Total Absorption </a:t>
            </a:r>
            <a:r>
              <a:rPr lang="de-DE" sz="1400" dirty="0" err="1">
                <a:cs typeface="Calibri" panose="020F0502020204030204" pitchFamily="34" charset="0"/>
              </a:rPr>
              <a:t>Spectrometer</a:t>
            </a:r>
            <a:endParaRPr lang="de-DE" sz="1400" dirty="0">
              <a:cs typeface="Calibri" panose="020F0502020204030204" pitchFamily="34" charset="0"/>
            </a:endParaRPr>
          </a:p>
        </p:txBody>
      </p:sp>
      <p:sp>
        <p:nvSpPr>
          <p:cNvPr id="13" name="Textfeld 13"/>
          <p:cNvSpPr txBox="1"/>
          <p:nvPr/>
        </p:nvSpPr>
        <p:spPr>
          <a:xfrm>
            <a:off x="5664288" y="1556078"/>
            <a:ext cx="13277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rgbClr val="FFC000"/>
                </a:solidFill>
                <a:cs typeface="Calibri" panose="020F0502020204030204" pitchFamily="34" charset="0"/>
              </a:rPr>
              <a:t>DTAS</a:t>
            </a:r>
          </a:p>
        </p:txBody>
      </p:sp>
      <p:sp>
        <p:nvSpPr>
          <p:cNvPr id="14" name="Rounded Rectangle 41">
            <a:extLst>
              <a:ext uri="{FF2B5EF4-FFF2-40B4-BE49-F238E27FC236}">
                <a16:creationId xmlns:a16="http://schemas.microsoft.com/office/drawing/2014/main" id="{18BE8511-FB11-4744-8435-7E819F6C7FB6}"/>
              </a:ext>
            </a:extLst>
          </p:cNvPr>
          <p:cNvSpPr/>
          <p:nvPr/>
        </p:nvSpPr>
        <p:spPr>
          <a:xfrm>
            <a:off x="6283286" y="3783100"/>
            <a:ext cx="2196000" cy="1116000"/>
          </a:xfrm>
          <a:prstGeom prst="roundRect">
            <a:avLst/>
          </a:prstGeom>
          <a:solidFill>
            <a:schemeClr val="accent1">
              <a:lumMod val="60000"/>
              <a:lumOff val="40000"/>
              <a:alpha val="9098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374" tIns="41187" rIns="82374" bIns="4118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411870">
              <a:defRPr/>
            </a:pPr>
            <a:endParaRPr lang="en-IT" sz="1622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ounded Rectangle 40">
            <a:extLst>
              <a:ext uri="{FF2B5EF4-FFF2-40B4-BE49-F238E27FC236}">
                <a16:creationId xmlns:a16="http://schemas.microsoft.com/office/drawing/2014/main" id="{94D24C6B-65E8-8A4C-ACE9-3F427D8DF0FC}"/>
              </a:ext>
            </a:extLst>
          </p:cNvPr>
          <p:cNvSpPr/>
          <p:nvPr/>
        </p:nvSpPr>
        <p:spPr>
          <a:xfrm>
            <a:off x="3649487" y="3783100"/>
            <a:ext cx="2196000" cy="1116000"/>
          </a:xfrm>
          <a:prstGeom prst="roundRect">
            <a:avLst/>
          </a:prstGeom>
          <a:solidFill>
            <a:srgbClr val="FDBB63">
              <a:alpha val="9098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374" tIns="41187" rIns="82374" bIns="4118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411870">
              <a:defRPr/>
            </a:pPr>
            <a:endParaRPr lang="en-IT" sz="1622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ounded Rectangle 39">
            <a:extLst>
              <a:ext uri="{FF2B5EF4-FFF2-40B4-BE49-F238E27FC236}">
                <a16:creationId xmlns:a16="http://schemas.microsoft.com/office/drawing/2014/main" id="{3BFCCFD2-5DCC-E047-AE58-046037B54B04}"/>
              </a:ext>
            </a:extLst>
          </p:cNvPr>
          <p:cNvSpPr/>
          <p:nvPr/>
        </p:nvSpPr>
        <p:spPr>
          <a:xfrm>
            <a:off x="739198" y="3783100"/>
            <a:ext cx="2196000" cy="1116000"/>
          </a:xfrm>
          <a:prstGeom prst="roundRect">
            <a:avLst/>
          </a:prstGeom>
          <a:solidFill>
            <a:srgbClr val="F499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374" tIns="41187" rIns="82374" bIns="4118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411870">
              <a:defRPr/>
            </a:pPr>
            <a:endParaRPr lang="en-IT" sz="1622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Down Arrow 30">
            <a:extLst>
              <a:ext uri="{FF2B5EF4-FFF2-40B4-BE49-F238E27FC236}">
                <a16:creationId xmlns:a16="http://schemas.microsoft.com/office/drawing/2014/main" id="{8659197A-3478-6043-A6A5-4BA545D4C20E}"/>
              </a:ext>
            </a:extLst>
          </p:cNvPr>
          <p:cNvSpPr/>
          <p:nvPr/>
        </p:nvSpPr>
        <p:spPr>
          <a:xfrm rot="16200000">
            <a:off x="4417552" y="-395095"/>
            <a:ext cx="428492" cy="7657817"/>
          </a:xfrm>
          <a:prstGeom prst="downArrow">
            <a:avLst/>
          </a:prstGeom>
          <a:gradFill flip="none" rotWithShape="1">
            <a:gsLst>
              <a:gs pos="0">
                <a:schemeClr val="accent6"/>
              </a:gs>
              <a:gs pos="89000">
                <a:schemeClr val="accent1">
                  <a:tint val="44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46180">
              <a:defRPr/>
            </a:pPr>
            <a:endParaRPr lang="en-IT" sz="1366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Down Arrow 32">
            <a:extLst>
              <a:ext uri="{FF2B5EF4-FFF2-40B4-BE49-F238E27FC236}">
                <a16:creationId xmlns:a16="http://schemas.microsoft.com/office/drawing/2014/main" id="{FB37BADE-69C8-9C4C-ACF9-B01E89D064AC}"/>
              </a:ext>
            </a:extLst>
          </p:cNvPr>
          <p:cNvSpPr/>
          <p:nvPr/>
        </p:nvSpPr>
        <p:spPr>
          <a:xfrm>
            <a:off x="1749834" y="3568854"/>
            <a:ext cx="165142" cy="2160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46180">
              <a:defRPr/>
            </a:pPr>
            <a:endParaRPr lang="en-IT" sz="1366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Down Arrow 33">
            <a:extLst>
              <a:ext uri="{FF2B5EF4-FFF2-40B4-BE49-F238E27FC236}">
                <a16:creationId xmlns:a16="http://schemas.microsoft.com/office/drawing/2014/main" id="{B4EB7AB9-C89E-D44C-B098-07B52DF5C3D6}"/>
              </a:ext>
            </a:extLst>
          </p:cNvPr>
          <p:cNvSpPr/>
          <p:nvPr/>
        </p:nvSpPr>
        <p:spPr>
          <a:xfrm>
            <a:off x="4652431" y="3568853"/>
            <a:ext cx="181657" cy="2160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46180">
              <a:defRPr/>
            </a:pPr>
            <a:endParaRPr lang="en-IT" sz="1366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35">
            <a:extLst>
              <a:ext uri="{FF2B5EF4-FFF2-40B4-BE49-F238E27FC236}">
                <a16:creationId xmlns:a16="http://schemas.microsoft.com/office/drawing/2014/main" id="{9E7C9DF5-9F5C-BE4E-B311-728F9E69AAB8}"/>
              </a:ext>
            </a:extLst>
          </p:cNvPr>
          <p:cNvSpPr txBox="1"/>
          <p:nvPr/>
        </p:nvSpPr>
        <p:spPr>
          <a:xfrm>
            <a:off x="1503534" y="3262737"/>
            <a:ext cx="962440" cy="300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6180">
              <a:defRPr/>
            </a:pPr>
            <a:r>
              <a:rPr lang="en-US" sz="1366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Phase-0</a:t>
            </a:r>
            <a:endParaRPr lang="en-IT" sz="1366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19">
            <a:extLst>
              <a:ext uri="{FF2B5EF4-FFF2-40B4-BE49-F238E27FC236}">
                <a16:creationId xmlns:a16="http://schemas.microsoft.com/office/drawing/2014/main" id="{2E562BD2-8603-4E4F-9EBF-38BDB685703D}"/>
              </a:ext>
            </a:extLst>
          </p:cNvPr>
          <p:cNvSpPr txBox="1"/>
          <p:nvPr/>
        </p:nvSpPr>
        <p:spPr>
          <a:xfrm>
            <a:off x="4214632" y="3281029"/>
            <a:ext cx="1364821" cy="300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6180">
              <a:defRPr/>
            </a:pPr>
            <a:r>
              <a:rPr lang="en-US" sz="1366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Early Science</a:t>
            </a:r>
            <a:endParaRPr lang="en-IT" sz="1366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Down Arrow 20">
            <a:extLst>
              <a:ext uri="{FF2B5EF4-FFF2-40B4-BE49-F238E27FC236}">
                <a16:creationId xmlns:a16="http://schemas.microsoft.com/office/drawing/2014/main" id="{09E02B03-D8D6-8C43-B22E-95F1ABA0A086}"/>
              </a:ext>
            </a:extLst>
          </p:cNvPr>
          <p:cNvSpPr/>
          <p:nvPr/>
        </p:nvSpPr>
        <p:spPr>
          <a:xfrm>
            <a:off x="7295206" y="3568853"/>
            <a:ext cx="181657" cy="2160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46180">
              <a:defRPr/>
            </a:pPr>
            <a:endParaRPr lang="en-IT" sz="1366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1">
            <a:extLst>
              <a:ext uri="{FF2B5EF4-FFF2-40B4-BE49-F238E27FC236}">
                <a16:creationId xmlns:a16="http://schemas.microsoft.com/office/drawing/2014/main" id="{BCE3E422-466E-5E4C-A0D4-BDF19E7122AE}"/>
              </a:ext>
            </a:extLst>
          </p:cNvPr>
          <p:cNvSpPr txBox="1"/>
          <p:nvPr/>
        </p:nvSpPr>
        <p:spPr>
          <a:xfrm>
            <a:off x="6633570" y="3278598"/>
            <a:ext cx="1296459" cy="300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6180">
              <a:defRPr/>
            </a:pPr>
            <a:r>
              <a:rPr lang="en-US" sz="1366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Science</a:t>
            </a:r>
            <a:endParaRPr lang="en-IT" sz="1366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4" name="Table 38">
            <a:extLst>
              <a:ext uri="{FF2B5EF4-FFF2-40B4-BE49-F238E27FC236}">
                <a16:creationId xmlns:a16="http://schemas.microsoft.com/office/drawing/2014/main" id="{B394708B-3717-F941-97EA-E1C7789EC1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3498530"/>
              </p:ext>
            </p:extLst>
          </p:nvPr>
        </p:nvGraphicFramePr>
        <p:xfrm>
          <a:off x="766453" y="3800318"/>
          <a:ext cx="2527778" cy="12934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1739">
                  <a:extLst>
                    <a:ext uri="{9D8B030D-6E8A-4147-A177-3AD203B41FA5}">
                      <a16:colId xmlns:a16="http://schemas.microsoft.com/office/drawing/2014/main" val="2523486510"/>
                    </a:ext>
                  </a:extLst>
                </a:gridCol>
                <a:gridCol w="1264941">
                  <a:extLst>
                    <a:ext uri="{9D8B030D-6E8A-4147-A177-3AD203B41FA5}">
                      <a16:colId xmlns:a16="http://schemas.microsoft.com/office/drawing/2014/main" val="3356067766"/>
                    </a:ext>
                  </a:extLst>
                </a:gridCol>
                <a:gridCol w="281098">
                  <a:extLst>
                    <a:ext uri="{9D8B030D-6E8A-4147-A177-3AD203B41FA5}">
                      <a16:colId xmlns:a16="http://schemas.microsoft.com/office/drawing/2014/main" val="2199082583"/>
                    </a:ext>
                  </a:extLst>
                </a:gridCol>
              </a:tblGrid>
              <a:tr h="478635">
                <a:tc>
                  <a:txBody>
                    <a:bodyPr/>
                    <a:lstStyle/>
                    <a:p>
                      <a:r>
                        <a:rPr kumimoji="0" lang="en-GB" altLang="en-US" sz="1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203</a:t>
                      </a:r>
                      <a:r>
                        <a:rPr kumimoji="0" lang="en-GB" alt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Ir, </a:t>
                      </a:r>
                    </a:p>
                    <a:p>
                      <a:r>
                        <a:rPr kumimoji="0" lang="en-GB" altLang="en-US" sz="1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en-GB" alt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Os, </a:t>
                      </a:r>
                      <a:r>
                        <a:rPr kumimoji="0" lang="en-GB" altLang="en-US" sz="12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203</a:t>
                      </a:r>
                      <a:r>
                        <a:rPr kumimoji="0" lang="en-GB" alt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Pt, </a:t>
                      </a:r>
                      <a:r>
                        <a:rPr kumimoji="0" lang="en-GB" altLang="en-US" sz="12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en-GB" alt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Ir</a:t>
                      </a:r>
                      <a:endParaRPr lang="en-IT" sz="12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82374" marR="82374" marT="41187" marB="41187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T" sz="1200" b="0" baseline="30000" dirty="0">
                          <a:solidFill>
                            <a:schemeClr val="tx1"/>
                          </a:solidFill>
                          <a:latin typeface="+mj-lt"/>
                        </a:rPr>
                        <a:t>203,</a:t>
                      </a:r>
                      <a:r>
                        <a:rPr lang="en-IT" sz="1200" b="1" baseline="30000" dirty="0">
                          <a:solidFill>
                            <a:srgbClr val="FF0000"/>
                          </a:solidFill>
                          <a:latin typeface="+mj-lt"/>
                        </a:rPr>
                        <a:t>204</a:t>
                      </a:r>
                      <a:r>
                        <a:rPr lang="en-IT" sz="1200" b="1" dirty="0">
                          <a:solidFill>
                            <a:srgbClr val="FF0000"/>
                          </a:solidFill>
                          <a:latin typeface="+mj-lt"/>
                        </a:rPr>
                        <a:t>Pt</a:t>
                      </a:r>
                      <a:r>
                        <a:rPr lang="en-IT" sz="1200" b="0" dirty="0">
                          <a:solidFill>
                            <a:schemeClr val="tx1"/>
                          </a:solidFill>
                          <a:latin typeface="+mj-lt"/>
                        </a:rPr>
                        <a:t>, </a:t>
                      </a:r>
                      <a:r>
                        <a:rPr lang="en-IT" sz="1200" b="0" baseline="30000" dirty="0">
                          <a:solidFill>
                            <a:schemeClr val="tx1"/>
                          </a:solidFill>
                          <a:latin typeface="+mj-lt"/>
                        </a:rPr>
                        <a:t>204</a:t>
                      </a:r>
                      <a:r>
                        <a:rPr lang="en-IT" sz="1200" b="0" baseline="0" dirty="0">
                          <a:solidFill>
                            <a:schemeClr val="tx1"/>
                          </a:solidFill>
                          <a:latin typeface="+mj-lt"/>
                        </a:rPr>
                        <a:t>Au, </a:t>
                      </a:r>
                      <a:r>
                        <a:rPr lang="en-IT" sz="1200" b="0" baseline="30000" dirty="0">
                          <a:solidFill>
                            <a:schemeClr val="tx1"/>
                          </a:solidFill>
                          <a:latin typeface="+mj-lt"/>
                        </a:rPr>
                        <a:t>206</a:t>
                      </a:r>
                      <a:r>
                        <a:rPr lang="en-IT" sz="1200" b="0" dirty="0">
                          <a:solidFill>
                            <a:schemeClr val="tx1"/>
                          </a:solidFill>
                          <a:latin typeface="+mj-lt"/>
                        </a:rPr>
                        <a:t>Au, </a:t>
                      </a:r>
                      <a:r>
                        <a:rPr lang="en-IT" sz="1200" b="0" baseline="30000" dirty="0">
                          <a:solidFill>
                            <a:schemeClr val="tx1"/>
                          </a:solidFill>
                          <a:latin typeface="+mj-lt"/>
                        </a:rPr>
                        <a:t>207</a:t>
                      </a:r>
                      <a:r>
                        <a:rPr lang="en-IT" sz="1200" b="0" dirty="0">
                          <a:solidFill>
                            <a:schemeClr val="tx1"/>
                          </a:solidFill>
                          <a:latin typeface="+mj-lt"/>
                        </a:rPr>
                        <a:t>Hg</a:t>
                      </a:r>
                    </a:p>
                  </a:txBody>
                  <a:tcPr marL="82374" marR="82374" marT="41187" marB="41187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T" sz="13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2374" marR="82374" marT="41187" marB="41187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5284726"/>
                  </a:ext>
                </a:extLst>
              </a:tr>
              <a:tr h="662425">
                <a:tc>
                  <a:txBody>
                    <a:bodyPr/>
                    <a:lstStyle/>
                    <a:p>
                      <a:r>
                        <a:rPr lang="en-GB" sz="1200" b="1" dirty="0">
                          <a:latin typeface="+mj-lt"/>
                        </a:rPr>
                        <a:t>F</a:t>
                      </a:r>
                      <a:r>
                        <a:rPr lang="en-IT" sz="1200" b="1" dirty="0">
                          <a:latin typeface="+mj-lt"/>
                        </a:rPr>
                        <a:t>ull </a:t>
                      </a:r>
                      <a:r>
                        <a:rPr lang="el-GR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β</a:t>
                      </a:r>
                      <a:r>
                        <a:rPr lang="de-DE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el-GR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γ</a:t>
                      </a:r>
                      <a:r>
                        <a:rPr lang="en-IT" sz="1200" b="1" dirty="0">
                          <a:latin typeface="+mj-lt"/>
                        </a:rPr>
                        <a:t> spectros.</a:t>
                      </a:r>
                    </a:p>
                  </a:txBody>
                  <a:tcPr marL="82374" marR="82374" marT="41187" marB="41187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T" sz="1200" b="1" dirty="0">
                          <a:solidFill>
                            <a:schemeClr val="tx1"/>
                          </a:solidFill>
                          <a:latin typeface="+mj-lt"/>
                        </a:rPr>
                        <a:t>TAS 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+mj-lt"/>
                        </a:rPr>
                        <a:t>&amp; </a:t>
                      </a:r>
                      <a:r>
                        <a:rPr lang="en-IT" sz="1200" b="1" dirty="0">
                          <a:solidFill>
                            <a:schemeClr val="tx1"/>
                          </a:solidFill>
                          <a:latin typeface="+mj-lt"/>
                        </a:rPr>
                        <a:t>B(GT) mea</a:t>
                      </a:r>
                      <a:r>
                        <a:rPr lang="en-US" sz="1200" b="1" dirty="0" err="1">
                          <a:solidFill>
                            <a:schemeClr val="tx1"/>
                          </a:solidFill>
                          <a:latin typeface="+mj-lt"/>
                        </a:rPr>
                        <a:t>surement</a:t>
                      </a:r>
                      <a:endParaRPr lang="en-IT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82374" marR="82374" marT="41187" marB="41187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T" sz="1300" dirty="0">
                        <a:solidFill>
                          <a:schemeClr val="tx1"/>
                        </a:solidFill>
                      </a:endParaRPr>
                    </a:p>
                  </a:txBody>
                  <a:tcPr marL="82374" marR="82374" marT="41187" marB="41187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4356723"/>
                  </a:ext>
                </a:extLst>
              </a:tr>
            </a:tbl>
          </a:graphicData>
        </a:graphic>
      </p:graphicFrame>
      <p:graphicFrame>
        <p:nvGraphicFramePr>
          <p:cNvPr id="25" name="Table 38">
            <a:extLst>
              <a:ext uri="{FF2B5EF4-FFF2-40B4-BE49-F238E27FC236}">
                <a16:creationId xmlns:a16="http://schemas.microsoft.com/office/drawing/2014/main" id="{B394708B-3717-F941-97EA-E1C7789EC1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4253461"/>
              </p:ext>
            </p:extLst>
          </p:nvPr>
        </p:nvGraphicFramePr>
        <p:xfrm>
          <a:off x="3369763" y="3800318"/>
          <a:ext cx="3226136" cy="12934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098">
                  <a:extLst>
                    <a:ext uri="{9D8B030D-6E8A-4147-A177-3AD203B41FA5}">
                      <a16:colId xmlns:a16="http://schemas.microsoft.com/office/drawing/2014/main" val="2199082583"/>
                    </a:ext>
                  </a:extLst>
                </a:gridCol>
                <a:gridCol w="1370200">
                  <a:extLst>
                    <a:ext uri="{9D8B030D-6E8A-4147-A177-3AD203B41FA5}">
                      <a16:colId xmlns:a16="http://schemas.microsoft.com/office/drawing/2014/main" val="1409833553"/>
                    </a:ext>
                  </a:extLst>
                </a:gridCol>
                <a:gridCol w="990334">
                  <a:extLst>
                    <a:ext uri="{9D8B030D-6E8A-4147-A177-3AD203B41FA5}">
                      <a16:colId xmlns:a16="http://schemas.microsoft.com/office/drawing/2014/main" val="874555023"/>
                    </a:ext>
                  </a:extLst>
                </a:gridCol>
                <a:gridCol w="584504">
                  <a:extLst>
                    <a:ext uri="{9D8B030D-6E8A-4147-A177-3AD203B41FA5}">
                      <a16:colId xmlns:a16="http://schemas.microsoft.com/office/drawing/2014/main" val="3541591504"/>
                    </a:ext>
                  </a:extLst>
                </a:gridCol>
              </a:tblGrid>
              <a:tr h="478635">
                <a:tc>
                  <a:txBody>
                    <a:bodyPr/>
                    <a:lstStyle/>
                    <a:p>
                      <a:endParaRPr lang="en-IT" sz="1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82374" marR="82374" marT="41187" marB="41187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T" sz="1200" b="0" dirty="0">
                          <a:solidFill>
                            <a:schemeClr val="tx1"/>
                          </a:solidFill>
                          <a:latin typeface="+mj-lt"/>
                        </a:rPr>
                        <a:t>Pt, Ir, Os chain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IT" sz="1200" b="0" dirty="0">
                          <a:solidFill>
                            <a:schemeClr val="tx1"/>
                          </a:solidFill>
                          <a:latin typeface="+mj-lt"/>
                        </a:rPr>
                        <a:t>up to N=</a:t>
                      </a:r>
                      <a:r>
                        <a:rPr lang="en-IT" sz="1200" b="1" dirty="0">
                          <a:solidFill>
                            <a:srgbClr val="FF0000"/>
                          </a:solidFill>
                          <a:latin typeface="+mj-lt"/>
                        </a:rPr>
                        <a:t>127</a:t>
                      </a:r>
                      <a:endParaRPr lang="de-DE" sz="1200" b="1" dirty="0">
                        <a:solidFill>
                          <a:srgbClr val="FF0000"/>
                        </a:solidFill>
                        <a:latin typeface="+mj-lt"/>
                      </a:endParaRPr>
                    </a:p>
                    <a:p>
                      <a:endParaRPr lang="en-IT" sz="1200" b="1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82374" marR="82374" marT="41187" marB="41187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T" sz="1200" b="0" baseline="30000">
                          <a:solidFill>
                            <a:schemeClr val="tx1"/>
                          </a:solidFill>
                          <a:latin typeface="+mj-lt"/>
                        </a:rPr>
                        <a:t>207</a:t>
                      </a:r>
                      <a:r>
                        <a:rPr lang="en-IT" sz="1200" b="0">
                          <a:solidFill>
                            <a:schemeClr val="tx1"/>
                          </a:solidFill>
                          <a:latin typeface="+mj-lt"/>
                        </a:rPr>
                        <a:t>Au</a:t>
                      </a:r>
                      <a:r>
                        <a:rPr lang="en-US" sz="1200" b="1" baseline="-25000" dirty="0">
                          <a:solidFill>
                            <a:srgbClr val="FF0000"/>
                          </a:solidFill>
                          <a:latin typeface="+mj-lt"/>
                        </a:rPr>
                        <a:t>128</a:t>
                      </a:r>
                      <a:r>
                        <a:rPr lang="en-IT" sz="1200" b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r>
                        <a:rPr lang="en-IT" sz="1200" b="0" baseline="30000">
                          <a:solidFill>
                            <a:schemeClr val="tx1"/>
                          </a:solidFill>
                          <a:latin typeface="+mj-lt"/>
                        </a:rPr>
                        <a:t>205</a:t>
                      </a:r>
                      <a:r>
                        <a:rPr lang="en-IT" sz="1200" b="0">
                          <a:solidFill>
                            <a:schemeClr val="tx1"/>
                          </a:solidFill>
                          <a:latin typeface="+mj-lt"/>
                        </a:rPr>
                        <a:t>Pt</a:t>
                      </a:r>
                      <a:r>
                        <a:rPr lang="en-US" sz="1200" b="1" baseline="-25000" dirty="0">
                          <a:solidFill>
                            <a:srgbClr val="FF0000"/>
                          </a:solidFill>
                          <a:latin typeface="+mj-lt"/>
                        </a:rPr>
                        <a:t>127</a:t>
                      </a:r>
                      <a:r>
                        <a:rPr lang="en-IT" sz="1200" b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82374" marR="82374" marT="41187" marB="41187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T" sz="1300" b="0" dirty="0">
                        <a:solidFill>
                          <a:schemeClr val="tx1"/>
                        </a:solidFill>
                      </a:endParaRPr>
                    </a:p>
                  </a:txBody>
                  <a:tcPr marL="82374" marR="82374" marT="41187" marB="41187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5284726"/>
                  </a:ext>
                </a:extLst>
              </a:tr>
              <a:tr h="662425">
                <a:tc>
                  <a:txBody>
                    <a:bodyPr/>
                    <a:lstStyle/>
                    <a:p>
                      <a:endParaRPr lang="en-IT" sz="12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82374" marR="82374" marT="41187" marB="41187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dirty="0">
                          <a:latin typeface="+mj-lt"/>
                        </a:rPr>
                        <a:t>T</a:t>
                      </a:r>
                      <a:r>
                        <a:rPr lang="en-GB" sz="1200" b="1" baseline="-25000" dirty="0">
                          <a:latin typeface="+mj-lt"/>
                        </a:rPr>
                        <a:t>1/2</a:t>
                      </a:r>
                      <a:r>
                        <a:rPr lang="en-GB" sz="1200" b="1" dirty="0">
                          <a:latin typeface="+mj-lt"/>
                        </a:rPr>
                        <a:t> &amp; </a:t>
                      </a:r>
                      <a:r>
                        <a:rPr lang="el-GR" sz="1200" b="1" dirty="0">
                          <a:latin typeface="+mj-lt"/>
                        </a:rPr>
                        <a:t>β</a:t>
                      </a:r>
                      <a:r>
                        <a:rPr lang="en-IT" sz="1200" b="1" dirty="0">
                          <a:latin typeface="+mj-lt"/>
                        </a:rPr>
                        <a:t>-delayed n emiss</a:t>
                      </a:r>
                      <a:r>
                        <a:rPr lang="en-US" sz="1200" b="1" dirty="0">
                          <a:latin typeface="+mj-lt"/>
                        </a:rPr>
                        <a:t>ion</a:t>
                      </a:r>
                      <a:endParaRPr lang="en-IT" sz="1200" b="1" dirty="0">
                        <a:latin typeface="+mj-lt"/>
                      </a:endParaRPr>
                    </a:p>
                  </a:txBody>
                  <a:tcPr marL="82374" marR="82374" marT="41187" marB="41187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latin typeface="+mj-lt"/>
                        </a:rPr>
                        <a:t>F</a:t>
                      </a:r>
                      <a:r>
                        <a:rPr lang="en-IT" sz="1200" b="1" dirty="0">
                          <a:latin typeface="+mj-lt"/>
                        </a:rPr>
                        <a:t>ull </a:t>
                      </a:r>
                      <a:r>
                        <a:rPr lang="el-GR" sz="1200" b="1" dirty="0">
                          <a:latin typeface="+mj-lt"/>
                        </a:rPr>
                        <a:t>β</a:t>
                      </a:r>
                      <a:r>
                        <a:rPr lang="de-DE" sz="1200" b="1" dirty="0">
                          <a:latin typeface="+mj-lt"/>
                        </a:rPr>
                        <a:t>-</a:t>
                      </a:r>
                      <a:r>
                        <a:rPr lang="el-GR" sz="1200" b="1" dirty="0">
                          <a:latin typeface="+mj-lt"/>
                        </a:rPr>
                        <a:t>γ</a:t>
                      </a:r>
                      <a:r>
                        <a:rPr lang="en-IT" sz="1200" b="1" dirty="0">
                          <a:latin typeface="+mj-lt"/>
                        </a:rPr>
                        <a:t> spectros</a:t>
                      </a:r>
                      <a:r>
                        <a:rPr lang="en-US" sz="1200" b="1" dirty="0">
                          <a:latin typeface="+mj-lt"/>
                        </a:rPr>
                        <a:t>.</a:t>
                      </a:r>
                      <a:endParaRPr lang="en-IT" sz="1200" b="1" dirty="0">
                        <a:latin typeface="+mj-lt"/>
                      </a:endParaRPr>
                    </a:p>
                    <a:p>
                      <a:endParaRPr lang="en-IT" sz="1200" dirty="0">
                        <a:latin typeface="+mj-lt"/>
                      </a:endParaRPr>
                    </a:p>
                  </a:txBody>
                  <a:tcPr marL="82374" marR="82374" marT="41187" marB="41187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IT" sz="1300" dirty="0"/>
                    </a:p>
                  </a:txBody>
                  <a:tcPr marL="82374" marR="82374" marT="41187" marB="41187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4356723"/>
                  </a:ext>
                </a:extLst>
              </a:tr>
            </a:tbl>
          </a:graphicData>
        </a:graphic>
      </p:graphicFrame>
      <p:graphicFrame>
        <p:nvGraphicFramePr>
          <p:cNvPr id="26" name="Table 38">
            <a:extLst>
              <a:ext uri="{FF2B5EF4-FFF2-40B4-BE49-F238E27FC236}">
                <a16:creationId xmlns:a16="http://schemas.microsoft.com/office/drawing/2014/main" id="{B394708B-3717-F941-97EA-E1C7789EC1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5767759"/>
              </p:ext>
            </p:extLst>
          </p:nvPr>
        </p:nvGraphicFramePr>
        <p:xfrm>
          <a:off x="5713604" y="3800318"/>
          <a:ext cx="3085587" cy="12934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4504">
                  <a:extLst>
                    <a:ext uri="{9D8B030D-6E8A-4147-A177-3AD203B41FA5}">
                      <a16:colId xmlns:a16="http://schemas.microsoft.com/office/drawing/2014/main" val="3541591504"/>
                    </a:ext>
                  </a:extLst>
                </a:gridCol>
                <a:gridCol w="1376691">
                  <a:extLst>
                    <a:ext uri="{9D8B030D-6E8A-4147-A177-3AD203B41FA5}">
                      <a16:colId xmlns:a16="http://schemas.microsoft.com/office/drawing/2014/main" val="1517142221"/>
                    </a:ext>
                  </a:extLst>
                </a:gridCol>
                <a:gridCol w="1124392">
                  <a:extLst>
                    <a:ext uri="{9D8B030D-6E8A-4147-A177-3AD203B41FA5}">
                      <a16:colId xmlns:a16="http://schemas.microsoft.com/office/drawing/2014/main" val="3703170149"/>
                    </a:ext>
                  </a:extLst>
                </a:gridCol>
              </a:tblGrid>
              <a:tr h="478635">
                <a:tc>
                  <a:txBody>
                    <a:bodyPr/>
                    <a:lstStyle/>
                    <a:p>
                      <a:endParaRPr lang="en-IT" sz="1300" b="0" dirty="0">
                        <a:solidFill>
                          <a:schemeClr val="tx1"/>
                        </a:solidFill>
                      </a:endParaRPr>
                    </a:p>
                  </a:txBody>
                  <a:tcPr marL="82374" marR="82374" marT="41187" marB="41187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200" b="0" dirty="0">
                          <a:solidFill>
                            <a:schemeClr val="tx1"/>
                          </a:solidFill>
                          <a:latin typeface="+mj-lt"/>
                        </a:rPr>
                        <a:t>Os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j-lt"/>
                        </a:rPr>
                        <a:t>, Re </a:t>
                      </a:r>
                      <a:r>
                        <a:rPr lang="en-IT" sz="1200" b="0" dirty="0">
                          <a:solidFill>
                            <a:schemeClr val="tx1"/>
                          </a:solidFill>
                          <a:latin typeface="+mj-lt"/>
                        </a:rPr>
                        <a:t>to </a:t>
                      </a:r>
                      <a:endParaRPr lang="de-DE" sz="12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T" sz="1200" b="0" dirty="0">
                          <a:solidFill>
                            <a:schemeClr val="tx1"/>
                          </a:solidFill>
                          <a:latin typeface="+mj-lt"/>
                        </a:rPr>
                        <a:t>N=</a:t>
                      </a:r>
                      <a:r>
                        <a:rPr lang="en-IT" sz="1200" b="1" dirty="0">
                          <a:solidFill>
                            <a:srgbClr val="FF0000"/>
                          </a:solidFill>
                          <a:latin typeface="+mj-lt"/>
                        </a:rPr>
                        <a:t>12</a:t>
                      </a: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+mj-lt"/>
                        </a:rPr>
                        <a:t>9</a:t>
                      </a: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latin typeface="+mj-lt"/>
                        </a:rPr>
                        <a:t>201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j-lt"/>
                        </a:rPr>
                        <a:t>W</a:t>
                      </a:r>
                      <a:r>
                        <a:rPr lang="en-US" sz="1200" b="0" baseline="-25000" dirty="0">
                          <a:solidFill>
                            <a:srgbClr val="FF0000"/>
                          </a:solidFill>
                          <a:latin typeface="+mj-lt"/>
                        </a:rPr>
                        <a:t>1</a:t>
                      </a:r>
                      <a:r>
                        <a:rPr lang="en-US" sz="1200" b="1" baseline="-25000" dirty="0">
                          <a:solidFill>
                            <a:srgbClr val="FF0000"/>
                          </a:solidFill>
                          <a:latin typeface="+mj-lt"/>
                        </a:rPr>
                        <a:t>27</a:t>
                      </a:r>
                      <a:endParaRPr lang="en-IT" sz="1200" b="1" baseline="-25000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82374" marR="82374" marT="41187" marB="41187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T" sz="1200" b="0" baseline="30000">
                          <a:solidFill>
                            <a:schemeClr val="tx1"/>
                          </a:solidFill>
                          <a:latin typeface="+mj-lt"/>
                        </a:rPr>
                        <a:t>20</a:t>
                      </a:r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latin typeface="+mj-lt"/>
                        </a:rPr>
                        <a:t>5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+mj-lt"/>
                        </a:rPr>
                        <a:t>Ir</a:t>
                      </a:r>
                      <a:r>
                        <a:rPr lang="en-US" sz="1200" b="1" baseline="-25000" dirty="0">
                          <a:solidFill>
                            <a:srgbClr val="FF0000"/>
                          </a:solidFill>
                          <a:latin typeface="+mj-lt"/>
                        </a:rPr>
                        <a:t>128</a:t>
                      </a:r>
                      <a:r>
                        <a:rPr lang="en-IT" sz="1200" b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IT" sz="1200" b="0" baseline="30000">
                          <a:solidFill>
                            <a:schemeClr val="tx1"/>
                          </a:solidFill>
                          <a:latin typeface="+mj-lt"/>
                        </a:rPr>
                        <a:t>20</a:t>
                      </a:r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latin typeface="+mj-lt"/>
                        </a:rPr>
                        <a:t>3</a:t>
                      </a:r>
                      <a:r>
                        <a:rPr lang="en-US" sz="1200" b="0" baseline="0" dirty="0">
                          <a:solidFill>
                            <a:schemeClr val="tx1"/>
                          </a:solidFill>
                          <a:latin typeface="+mj-lt"/>
                        </a:rPr>
                        <a:t>Os</a:t>
                      </a:r>
                      <a:r>
                        <a:rPr lang="en-US" sz="1200" b="1" baseline="-25000" dirty="0">
                          <a:solidFill>
                            <a:srgbClr val="FF0000"/>
                          </a:solidFill>
                          <a:latin typeface="+mj-lt"/>
                        </a:rPr>
                        <a:t>127</a:t>
                      </a:r>
                    </a:p>
                  </a:txBody>
                  <a:tcPr marL="82374" marR="82374" marT="41187" marB="41187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5284726"/>
                  </a:ext>
                </a:extLst>
              </a:tr>
              <a:tr h="662425">
                <a:tc>
                  <a:txBody>
                    <a:bodyPr/>
                    <a:lstStyle/>
                    <a:p>
                      <a:endParaRPr lang="en-IT" sz="1300" dirty="0"/>
                    </a:p>
                  </a:txBody>
                  <a:tcPr marL="82374" marR="82374" marT="41187" marB="41187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latin typeface="+mj-lt"/>
                        </a:rPr>
                        <a:t>T</a:t>
                      </a:r>
                      <a:r>
                        <a:rPr lang="en-GB" sz="1200" b="1" baseline="-25000" dirty="0">
                          <a:latin typeface="+mj-lt"/>
                        </a:rPr>
                        <a:t>1/2</a:t>
                      </a:r>
                      <a:r>
                        <a:rPr lang="en-GB" sz="1200" b="1" dirty="0">
                          <a:latin typeface="+mj-lt"/>
                        </a:rPr>
                        <a:t> &amp; </a:t>
                      </a:r>
                      <a:r>
                        <a:rPr lang="en-IT" sz="1200" b="1" dirty="0">
                          <a:latin typeface="+mj-lt"/>
                        </a:rPr>
                        <a:t>β-delayed n emiss</a:t>
                      </a:r>
                      <a:r>
                        <a:rPr lang="en-US" sz="1200" b="1" dirty="0">
                          <a:latin typeface="+mj-lt"/>
                        </a:rPr>
                        <a:t>ion</a:t>
                      </a:r>
                      <a:endParaRPr lang="en-IT" sz="1200" b="1" dirty="0">
                        <a:latin typeface="+mj-lt"/>
                      </a:endParaRPr>
                    </a:p>
                    <a:p>
                      <a:endParaRPr lang="en-IT" sz="1200" dirty="0">
                        <a:latin typeface="+mj-lt"/>
                      </a:endParaRPr>
                    </a:p>
                  </a:txBody>
                  <a:tcPr marL="82374" marR="82374" marT="41187" marB="41187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latin typeface="+mj-lt"/>
                        </a:rPr>
                        <a:t>F</a:t>
                      </a:r>
                      <a:r>
                        <a:rPr lang="en-IT" sz="1200" b="1" dirty="0">
                          <a:latin typeface="+mj-lt"/>
                        </a:rPr>
                        <a:t>ull</a:t>
                      </a:r>
                      <a:r>
                        <a:rPr lang="de-DE" sz="1200" b="1" dirty="0">
                          <a:latin typeface="+mj-lt"/>
                        </a:rPr>
                        <a:t> </a:t>
                      </a:r>
                      <a:r>
                        <a:rPr lang="el-GR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β</a:t>
                      </a:r>
                      <a:r>
                        <a:rPr lang="de-DE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el-GR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γ</a:t>
                      </a:r>
                      <a:r>
                        <a:rPr lang="en-IT" sz="1200" b="1" dirty="0">
                          <a:latin typeface="+mj-lt"/>
                        </a:rPr>
                        <a:t> spectros.</a:t>
                      </a:r>
                    </a:p>
                  </a:txBody>
                  <a:tcPr marL="82374" marR="82374" marT="41187" marB="41187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43567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9426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568" y="230397"/>
            <a:ext cx="6071365" cy="590668"/>
          </a:xfrm>
        </p:spPr>
        <p:txBody>
          <a:bodyPr/>
          <a:lstStyle/>
          <a:p>
            <a:r>
              <a:rPr lang="de-DE" dirty="0"/>
              <a:t>NUSTAR / R3B </a:t>
            </a:r>
            <a:r>
              <a:rPr lang="de-DE" dirty="0" err="1"/>
              <a:t>set-up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kinematically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complete</a:t>
            </a:r>
            <a:r>
              <a:rPr lang="de-DE" dirty="0"/>
              <a:t> </a:t>
            </a:r>
            <a:r>
              <a:rPr lang="de-DE" dirty="0" err="1"/>
              <a:t>measurements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nuclear</a:t>
            </a:r>
            <a:r>
              <a:rPr lang="de-DE" dirty="0"/>
              <a:t> </a:t>
            </a:r>
            <a:r>
              <a:rPr lang="de-DE" dirty="0" err="1"/>
              <a:t>reactions</a:t>
            </a:r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QNP 2024 - Yvonne Leifels</a:t>
            </a:r>
            <a:endParaRPr lang="de-DE" dirty="0"/>
          </a:p>
        </p:txBody>
      </p:sp>
      <p:pic>
        <p:nvPicPr>
          <p:cNvPr id="7" name="Image" descr="Image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97479" y="728011"/>
            <a:ext cx="6172201" cy="2169628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94" y="987184"/>
            <a:ext cx="2084440" cy="965734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911" y="1997105"/>
            <a:ext cx="737806" cy="5746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" descr="Image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92688" y="2693005"/>
            <a:ext cx="3216579" cy="2253654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JLAB conclusion: Protons more correlated in…"/>
          <p:cNvSpPr txBox="1"/>
          <p:nvPr/>
        </p:nvSpPr>
        <p:spPr>
          <a:xfrm>
            <a:off x="176593" y="2637142"/>
            <a:ext cx="3356315" cy="2269339"/>
          </a:xfrm>
          <a:prstGeom prst="rect">
            <a:avLst/>
          </a:prstGeom>
          <a:ln w="12700">
            <a:solidFill>
              <a:schemeClr val="accent1">
                <a:shade val="95000"/>
                <a:satMod val="105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110000"/>
              </a:lnSpc>
              <a:defRPr sz="3200" b="0"/>
            </a:pPr>
            <a:r>
              <a:rPr sz="1400" b="1" dirty="0"/>
              <a:t>JLAB </a:t>
            </a:r>
            <a:r>
              <a:rPr lang="de-DE" sz="1400" b="1" dirty="0"/>
              <a:t>(</a:t>
            </a:r>
            <a:r>
              <a:rPr lang="de-DE" sz="1400" b="1" dirty="0" err="1"/>
              <a:t>e+A</a:t>
            </a:r>
            <a:r>
              <a:rPr lang="de-DE" sz="1400" b="1" dirty="0"/>
              <a:t>) </a:t>
            </a:r>
            <a:r>
              <a:rPr sz="1400" b="1" dirty="0"/>
              <a:t>conclusion: </a:t>
            </a:r>
            <a:r>
              <a:rPr sz="1400" dirty="0"/>
              <a:t>Protons more correlated in neutron-rich</a:t>
            </a:r>
            <a:r>
              <a:rPr lang="de-DE" sz="1400" dirty="0"/>
              <a:t>, </a:t>
            </a:r>
            <a:r>
              <a:rPr lang="de-DE" sz="1400" dirty="0" err="1"/>
              <a:t>stable</a:t>
            </a:r>
            <a:r>
              <a:rPr sz="1400" dirty="0"/>
              <a:t> nuclei </a:t>
            </a:r>
          </a:p>
          <a:p>
            <a:pPr algn="l">
              <a:lnSpc>
                <a:spcPct val="110000"/>
              </a:lnSpc>
              <a:defRPr sz="3200" b="0"/>
            </a:pPr>
            <a:r>
              <a:rPr sz="1400" b="1" dirty="0"/>
              <a:t>Open</a:t>
            </a:r>
            <a:r>
              <a:rPr lang="de-DE" sz="1400" b="1" dirty="0"/>
              <a:t> </a:t>
            </a:r>
            <a:r>
              <a:rPr lang="de-DE" sz="1400" b="1" dirty="0" err="1"/>
              <a:t>questions</a:t>
            </a:r>
            <a:r>
              <a:rPr lang="de-DE" sz="1400" b="1" dirty="0"/>
              <a:t> </a:t>
            </a:r>
          </a:p>
          <a:p>
            <a:pPr marL="285750" indent="-285750" algn="l">
              <a:lnSpc>
                <a:spcPct val="110000"/>
              </a:lnSpc>
              <a:buClr>
                <a:srgbClr val="FFC000"/>
              </a:buClr>
              <a:buFont typeface="Wingdings" panose="05000000000000000000" pitchFamily="2" charset="2"/>
              <a:buChar char="§"/>
              <a:defRPr sz="3200" b="0"/>
            </a:pPr>
            <a:r>
              <a:rPr sz="1200" dirty="0"/>
              <a:t>effect of mass ratio or asymmetry?</a:t>
            </a:r>
          </a:p>
          <a:p>
            <a:pPr marL="285750" indent="-285750" algn="l">
              <a:lnSpc>
                <a:spcPct val="110000"/>
              </a:lnSpc>
              <a:buClr>
                <a:srgbClr val="FFC000"/>
              </a:buClr>
              <a:buFont typeface="Wingdings" panose="05000000000000000000" pitchFamily="2" charset="2"/>
              <a:buChar char="§"/>
              <a:defRPr sz="3200" b="0"/>
            </a:pPr>
            <a:r>
              <a:rPr sz="1200" dirty="0"/>
              <a:t>development  towards large N/Z</a:t>
            </a:r>
          </a:p>
          <a:p>
            <a:pPr algn="l">
              <a:lnSpc>
                <a:spcPct val="110000"/>
              </a:lnSpc>
              <a:defRPr sz="3200" b="0"/>
            </a:pPr>
            <a:r>
              <a:rPr lang="de-DE" sz="1400" b="1" dirty="0"/>
              <a:t>FAIR Phase-0 </a:t>
            </a:r>
            <a:r>
              <a:rPr lang="de-DE" sz="1400" b="1" dirty="0" err="1"/>
              <a:t>experiment</a:t>
            </a:r>
            <a:r>
              <a:rPr lang="de-DE" sz="1400" b="1" dirty="0"/>
              <a:t> at R3B</a:t>
            </a:r>
            <a:endParaRPr sz="1400" b="1" dirty="0"/>
          </a:p>
          <a:p>
            <a:pPr marL="285750" indent="-285750" algn="l">
              <a:lnSpc>
                <a:spcPct val="110000"/>
              </a:lnSpc>
              <a:buClr>
                <a:srgbClr val="FFC000"/>
              </a:buClr>
              <a:buFont typeface="Wingdings" panose="05000000000000000000" pitchFamily="2" charset="2"/>
              <a:buChar char="§"/>
              <a:defRPr sz="3200" b="0"/>
            </a:pPr>
            <a:r>
              <a:rPr sz="1200" dirty="0"/>
              <a:t>changing N/Z at similar mass</a:t>
            </a:r>
          </a:p>
          <a:p>
            <a:pPr marL="285750" indent="-285750" algn="l">
              <a:lnSpc>
                <a:spcPct val="110000"/>
              </a:lnSpc>
              <a:buClr>
                <a:srgbClr val="FFC000"/>
              </a:buClr>
              <a:buFont typeface="Wingdings" panose="05000000000000000000" pitchFamily="2" charset="2"/>
              <a:buChar char="§"/>
              <a:defRPr sz="3200" b="0"/>
            </a:pPr>
            <a:r>
              <a:rPr sz="1200" dirty="0" err="1"/>
              <a:t>kinematically</a:t>
            </a:r>
            <a:r>
              <a:rPr sz="1200" dirty="0"/>
              <a:t> complete measurement </a:t>
            </a:r>
            <a:r>
              <a:rPr lang="de-DE" sz="1200" dirty="0"/>
              <a:t>   </a:t>
            </a:r>
            <a:r>
              <a:rPr lang="de-DE" sz="1200" dirty="0" err="1"/>
              <a:t>using</a:t>
            </a:r>
            <a:r>
              <a:rPr lang="de-DE" sz="1200" dirty="0"/>
              <a:t> </a:t>
            </a:r>
            <a:r>
              <a:rPr sz="1200" baseline="30000" dirty="0"/>
              <a:t>12</a:t>
            </a:r>
            <a:r>
              <a:rPr sz="1200" dirty="0"/>
              <a:t>C, </a:t>
            </a:r>
            <a:r>
              <a:rPr sz="1200" baseline="30000" dirty="0"/>
              <a:t>16</a:t>
            </a:r>
            <a:r>
              <a:rPr sz="1200" dirty="0"/>
              <a:t>C beams</a:t>
            </a:r>
          </a:p>
          <a:p>
            <a:pPr marL="285750" indent="-285750" algn="l">
              <a:lnSpc>
                <a:spcPct val="110000"/>
              </a:lnSpc>
              <a:buClr>
                <a:srgbClr val="FFC000"/>
              </a:buClr>
              <a:buFont typeface="Wingdings" panose="05000000000000000000" pitchFamily="2" charset="2"/>
              <a:buChar char="§"/>
              <a:defRPr sz="3200" b="0"/>
            </a:pPr>
            <a:r>
              <a:rPr sz="1200" dirty="0"/>
              <a:t>A. </a:t>
            </a:r>
            <a:r>
              <a:rPr sz="1200" dirty="0" err="1"/>
              <a:t>Corsi</a:t>
            </a:r>
            <a:r>
              <a:rPr sz="1200" dirty="0"/>
              <a:t> et al.</a:t>
            </a:r>
            <a:r>
              <a:rPr lang="de-DE" sz="1200" dirty="0"/>
              <a:t> R3B</a:t>
            </a:r>
            <a:endParaRPr sz="1200" dirty="0"/>
          </a:p>
        </p:txBody>
      </p:sp>
      <p:pic>
        <p:nvPicPr>
          <p:cNvPr id="12" name="Image" descr="Imag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82256" y="3103417"/>
            <a:ext cx="2411088" cy="15541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Grafik 9">
            <a:extLst>
              <a:ext uri="{FF2B5EF4-FFF2-40B4-BE49-F238E27FC236}">
                <a16:creationId xmlns:a16="http://schemas.microsoft.com/office/drawing/2014/main" id="{7663DD58-0F3C-584F-8418-06143D8F6BC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9115" y="937768"/>
            <a:ext cx="791335" cy="791335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July 8th, 2022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47773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NUSTAR </a:t>
            </a:r>
            <a:br>
              <a:rPr lang="de-DE" dirty="0"/>
            </a:br>
            <a:r>
              <a:rPr lang="de-DE" dirty="0"/>
              <a:t>First R3B </a:t>
            </a:r>
            <a:r>
              <a:rPr lang="de-DE" dirty="0" err="1"/>
              <a:t>experiment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QNP 2024 - Yvonne Leifels</a:t>
            </a:r>
            <a:endParaRPr lang="de-D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09" y="2233000"/>
            <a:ext cx="3976711" cy="26007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07503" y="934413"/>
            <a:ext cx="4156598" cy="1963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Clr>
                <a:srgbClr val="FFC000"/>
              </a:buClr>
            </a:pPr>
            <a:r>
              <a:rPr lang="en-US" sz="1600" dirty="0"/>
              <a:t>Precise constraints on the neutron pressure around saturation density from measurements of </a:t>
            </a:r>
            <a:r>
              <a:rPr lang="en-US" sz="1600" b="1" dirty="0"/>
              <a:t>neutron skins</a:t>
            </a:r>
            <a:r>
              <a:rPr lang="en-US" sz="1600" dirty="0"/>
              <a:t> in Sn isotopes</a:t>
            </a:r>
          </a:p>
          <a:p>
            <a:pPr marL="673200" lvl="1" indent="-216000">
              <a:lnSpc>
                <a:spcPct val="11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dipole polarizability</a:t>
            </a:r>
          </a:p>
          <a:p>
            <a:pPr marL="673200" lvl="1" indent="-216000">
              <a:lnSpc>
                <a:spcPct val="11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neutron removal</a:t>
            </a:r>
          </a:p>
          <a:p>
            <a:pPr marL="673200" lvl="1" indent="-216000"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de-DE" sz="1600" dirty="0"/>
          </a:p>
        </p:txBody>
      </p:sp>
      <p:sp>
        <p:nvSpPr>
          <p:cNvPr id="7" name="Rectangle 6"/>
          <p:cNvSpPr/>
          <p:nvPr/>
        </p:nvSpPr>
        <p:spPr>
          <a:xfrm>
            <a:off x="547412" y="183438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200" i="1" dirty="0">
                <a:solidFill>
                  <a:srgbClr val="504EB6"/>
                </a:solidFill>
              </a:rPr>
              <a:t>PREX@JLAB Collaboration</a:t>
            </a:r>
          </a:p>
          <a:p>
            <a:r>
              <a:rPr lang="fr-FR" sz="1200" i="1" dirty="0">
                <a:solidFill>
                  <a:srgbClr val="504EB6"/>
                </a:solidFill>
              </a:rPr>
              <a:t>Phys. </a:t>
            </a:r>
            <a:r>
              <a:rPr lang="fr-FR" sz="1200" i="1" dirty="0" err="1">
                <a:solidFill>
                  <a:srgbClr val="504EB6"/>
                </a:solidFill>
              </a:rPr>
              <a:t>Rev</a:t>
            </a:r>
            <a:r>
              <a:rPr lang="fr-FR" sz="1200" i="1" dirty="0">
                <a:solidFill>
                  <a:srgbClr val="504EB6"/>
                </a:solidFill>
              </a:rPr>
              <a:t>. </a:t>
            </a:r>
            <a:r>
              <a:rPr lang="fr-FR" sz="1200" i="1" dirty="0" err="1">
                <a:solidFill>
                  <a:srgbClr val="504EB6"/>
                </a:solidFill>
              </a:rPr>
              <a:t>Lett</a:t>
            </a:r>
            <a:r>
              <a:rPr lang="fr-FR" sz="1200" i="1" dirty="0">
                <a:solidFill>
                  <a:srgbClr val="504EB6"/>
                </a:solidFill>
              </a:rPr>
              <a:t>. 126, 172502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1197" y="2714505"/>
            <a:ext cx="3260414" cy="21930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70306" y="4067192"/>
            <a:ext cx="603681" cy="30777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400" baseline="30000" dirty="0"/>
              <a:t>68</a:t>
            </a:r>
            <a:r>
              <a:rPr lang="de-DE" sz="1400" dirty="0"/>
              <a:t>Ni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526" y="2252747"/>
            <a:ext cx="715691" cy="4651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99191" y="964405"/>
            <a:ext cx="5128125" cy="111722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GB" sz="1600" b="1" dirty="0"/>
              <a:t>Neutron skin </a:t>
            </a:r>
            <a:r>
              <a:rPr lang="en-GB" sz="1600" dirty="0"/>
              <a:t>measurements constrain</a:t>
            </a:r>
          </a:p>
          <a:p>
            <a:pPr algn="l">
              <a:lnSpc>
                <a:spcPct val="110000"/>
              </a:lnSpc>
            </a:pPr>
            <a:r>
              <a:rPr lang="en-GB" sz="1600" dirty="0"/>
              <a:t>symmetry energy at ρ</a:t>
            </a:r>
            <a:r>
              <a:rPr lang="en-GB" sz="1600" baseline="-25000" dirty="0"/>
              <a:t>0</a:t>
            </a:r>
          </a:p>
          <a:p>
            <a:pPr marL="742950" lvl="1" indent="-285750">
              <a:lnSpc>
                <a:spcPct val="11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GB" sz="1400" dirty="0"/>
              <a:t>parity violating electron scattering</a:t>
            </a:r>
          </a:p>
          <a:p>
            <a:pPr marL="285750" indent="-285750" algn="l"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de-DE" sz="1600" b="1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July 8th, 2022</a:t>
            </a:r>
            <a:endParaRPr lang="de-DE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28</a:t>
            </a:fld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A79096D-0854-45D9-A447-F01E677B71F6}"/>
              </a:ext>
            </a:extLst>
          </p:cNvPr>
          <p:cNvSpPr txBox="1"/>
          <p:nvPr/>
        </p:nvSpPr>
        <p:spPr>
          <a:xfrm rot="16200000">
            <a:off x="6201614" y="2143352"/>
            <a:ext cx="46245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i="1" dirty="0">
                <a:solidFill>
                  <a:srgbClr val="504EB6"/>
                </a:solidFill>
              </a:rPr>
              <a:t>D. M. Rossi et al.</a:t>
            </a:r>
          </a:p>
          <a:p>
            <a:r>
              <a:rPr lang="de-DE" sz="1000" i="1" dirty="0">
                <a:solidFill>
                  <a:srgbClr val="504EB6"/>
                </a:solidFill>
              </a:rPr>
              <a:t>Phys. Rev. Lett. 111, 242503 </a:t>
            </a:r>
          </a:p>
        </p:txBody>
      </p:sp>
    </p:spTree>
    <p:extLst>
      <p:ext uri="{BB962C8B-B14F-4D97-AF65-F5344CB8AC3E}">
        <p14:creationId xmlns:p14="http://schemas.microsoft.com/office/powerpoint/2010/main" val="41982277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rafik 1"/>
          <p:cNvPicPr>
            <a:picLocks noChangeAspect="1"/>
          </p:cNvPicPr>
          <p:nvPr/>
        </p:nvPicPr>
        <p:blipFill rotWithShape="1">
          <a:blip r:embed="rId2"/>
          <a:srcRect l="572" t="9145" r="-572" b="47725"/>
          <a:stretch/>
        </p:blipFill>
        <p:spPr>
          <a:xfrm>
            <a:off x="3434698" y="2287979"/>
            <a:ext cx="4343741" cy="1335994"/>
          </a:xfrm>
          <a:prstGeom prst="rect">
            <a:avLst/>
          </a:prstGeom>
        </p:spPr>
      </p:pic>
      <p:pic>
        <p:nvPicPr>
          <p:cNvPr id="4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12" y="1158263"/>
            <a:ext cx="5377772" cy="3671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638" y="231075"/>
            <a:ext cx="5130662" cy="590668"/>
          </a:xfrm>
        </p:spPr>
        <p:txBody>
          <a:bodyPr/>
          <a:lstStyle/>
          <a:p>
            <a:r>
              <a:rPr lang="de-DE" dirty="0"/>
              <a:t>Storage rings</a:t>
            </a:r>
            <a:br>
              <a:rPr lang="de-DE" dirty="0"/>
            </a:br>
            <a:r>
              <a:rPr lang="de-DE" dirty="0" err="1"/>
              <a:t>Atomic</a:t>
            </a:r>
            <a:r>
              <a:rPr lang="de-DE" dirty="0"/>
              <a:t> </a:t>
            </a:r>
            <a:r>
              <a:rPr lang="de-DE" dirty="0" err="1"/>
              <a:t>Physics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439671" y="916062"/>
            <a:ext cx="87824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600" dirty="0">
                <a:solidFill>
                  <a:srgbClr val="00B050"/>
                </a:solidFill>
              </a:rPr>
              <a:t>SPARC Precision </a:t>
            </a:r>
            <a:r>
              <a:rPr lang="de-DE" sz="1600" dirty="0" err="1">
                <a:solidFill>
                  <a:srgbClr val="00B050"/>
                </a:solidFill>
              </a:rPr>
              <a:t>physics</a:t>
            </a:r>
            <a:r>
              <a:rPr lang="de-DE" sz="1600" dirty="0">
                <a:solidFill>
                  <a:srgbClr val="00B050"/>
                </a:solidFill>
              </a:rPr>
              <a:t> </a:t>
            </a:r>
            <a:r>
              <a:rPr lang="de-DE" sz="1600" dirty="0" err="1">
                <a:solidFill>
                  <a:srgbClr val="00B050"/>
                </a:solidFill>
              </a:rPr>
              <a:t>by</a:t>
            </a:r>
            <a:r>
              <a:rPr lang="de-DE" sz="1600" dirty="0">
                <a:solidFill>
                  <a:srgbClr val="00B050"/>
                </a:solidFill>
              </a:rPr>
              <a:t> </a:t>
            </a:r>
            <a:r>
              <a:rPr lang="de-DE" sz="1600" dirty="0" err="1">
                <a:solidFill>
                  <a:srgbClr val="00B050"/>
                </a:solidFill>
              </a:rPr>
              <a:t>trapping</a:t>
            </a:r>
            <a:r>
              <a:rPr lang="de-DE" sz="1600" dirty="0">
                <a:solidFill>
                  <a:srgbClr val="00B050"/>
                </a:solidFill>
              </a:rPr>
              <a:t> </a:t>
            </a:r>
            <a:r>
              <a:rPr lang="de-DE" sz="1600" dirty="0" err="1">
                <a:solidFill>
                  <a:srgbClr val="00B050"/>
                </a:solidFill>
              </a:rPr>
              <a:t>and</a:t>
            </a:r>
            <a:r>
              <a:rPr lang="de-DE" sz="1600" dirty="0">
                <a:solidFill>
                  <a:srgbClr val="00B050"/>
                </a:solidFill>
              </a:rPr>
              <a:t> </a:t>
            </a:r>
            <a:r>
              <a:rPr lang="de-DE" sz="1600" dirty="0" err="1">
                <a:solidFill>
                  <a:srgbClr val="00B050"/>
                </a:solidFill>
              </a:rPr>
              <a:t>storage</a:t>
            </a:r>
            <a:r>
              <a:rPr lang="de-DE" sz="1600" dirty="0">
                <a:solidFill>
                  <a:srgbClr val="00B050"/>
                </a:solidFill>
              </a:rPr>
              <a:t> </a:t>
            </a:r>
            <a:r>
              <a:rPr lang="de-DE" sz="1600" dirty="0" err="1">
                <a:solidFill>
                  <a:srgbClr val="00B050"/>
                </a:solidFill>
              </a:rPr>
              <a:t>of</a:t>
            </a:r>
            <a:r>
              <a:rPr lang="de-DE" sz="1600" dirty="0">
                <a:solidFill>
                  <a:srgbClr val="00B050"/>
                </a:solidFill>
              </a:rPr>
              <a:t> </a:t>
            </a:r>
            <a:r>
              <a:rPr lang="de-DE" sz="1600" dirty="0" err="1">
                <a:solidFill>
                  <a:srgbClr val="00B050"/>
                </a:solidFill>
              </a:rPr>
              <a:t>h</a:t>
            </a:r>
            <a:r>
              <a:rPr lang="de-DE" sz="1600">
                <a:solidFill>
                  <a:srgbClr val="00B050"/>
                </a:solidFill>
              </a:rPr>
              <a:t>igly</a:t>
            </a:r>
            <a:r>
              <a:rPr lang="de-DE" sz="1600" dirty="0">
                <a:solidFill>
                  <a:srgbClr val="00B050"/>
                </a:solidFill>
              </a:rPr>
              <a:t> </a:t>
            </a:r>
            <a:r>
              <a:rPr lang="de-DE" sz="1600" dirty="0" err="1">
                <a:solidFill>
                  <a:srgbClr val="00B050"/>
                </a:solidFill>
              </a:rPr>
              <a:t>charged</a:t>
            </a:r>
            <a:r>
              <a:rPr lang="de-DE" sz="1600" dirty="0">
                <a:solidFill>
                  <a:srgbClr val="00B050"/>
                </a:solidFill>
              </a:rPr>
              <a:t> </a:t>
            </a:r>
            <a:r>
              <a:rPr lang="de-DE" sz="1600" dirty="0" err="1">
                <a:solidFill>
                  <a:srgbClr val="00B050"/>
                </a:solidFill>
              </a:rPr>
              <a:t>ions</a:t>
            </a:r>
            <a:endParaRPr lang="en-GB" sz="1600" dirty="0">
              <a:solidFill>
                <a:srgbClr val="00B050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716463" y="1329261"/>
            <a:ext cx="3420004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   </a:t>
            </a:r>
            <a:endParaRPr lang="en-GB" dirty="0"/>
          </a:p>
        </p:txBody>
      </p:sp>
      <p:sp>
        <p:nvSpPr>
          <p:cNvPr id="76" name="TextBox 75"/>
          <p:cNvSpPr txBox="1"/>
          <p:nvPr/>
        </p:nvSpPr>
        <p:spPr>
          <a:xfrm>
            <a:off x="2047115" y="3060481"/>
            <a:ext cx="782757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 algn="l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sz="3600" dirty="0"/>
              <a:t> </a:t>
            </a:r>
            <a:endParaRPr lang="en-GB" sz="3600" dirty="0"/>
          </a:p>
        </p:txBody>
      </p:sp>
      <p:sp>
        <p:nvSpPr>
          <p:cNvPr id="77" name="TextBox 76"/>
          <p:cNvSpPr txBox="1"/>
          <p:nvPr/>
        </p:nvSpPr>
        <p:spPr>
          <a:xfrm>
            <a:off x="1617132" y="3722484"/>
            <a:ext cx="782757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 algn="l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sz="3600" dirty="0"/>
              <a:t> </a:t>
            </a:r>
            <a:endParaRPr lang="en-GB" sz="3600" dirty="0"/>
          </a:p>
        </p:txBody>
      </p:sp>
      <p:sp>
        <p:nvSpPr>
          <p:cNvPr id="78" name="TextBox 77"/>
          <p:cNvSpPr txBox="1"/>
          <p:nvPr/>
        </p:nvSpPr>
        <p:spPr>
          <a:xfrm>
            <a:off x="2973099" y="2368824"/>
            <a:ext cx="782757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 algn="l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de-DE" sz="3600" dirty="0"/>
              <a:t> </a:t>
            </a:r>
            <a:endParaRPr lang="en-GB" sz="3600" dirty="0"/>
          </a:p>
        </p:txBody>
      </p:sp>
      <p:grpSp>
        <p:nvGrpSpPr>
          <p:cNvPr id="25" name="Group 31"/>
          <p:cNvGrpSpPr>
            <a:grpSpLocks/>
          </p:cNvGrpSpPr>
          <p:nvPr/>
        </p:nvGrpSpPr>
        <p:grpSpPr bwMode="auto">
          <a:xfrm>
            <a:off x="7390508" y="1100728"/>
            <a:ext cx="1491917" cy="3773238"/>
            <a:chOff x="230" y="962"/>
            <a:chExt cx="983" cy="3129"/>
          </a:xfrm>
        </p:grpSpPr>
        <p:sp>
          <p:nvSpPr>
            <p:cNvPr id="26" name="Text Box 10"/>
            <p:cNvSpPr txBox="1">
              <a:spLocks noChangeArrowheads="1"/>
            </p:cNvSpPr>
            <p:nvPr/>
          </p:nvSpPr>
          <p:spPr bwMode="auto">
            <a:xfrm>
              <a:off x="245" y="1706"/>
              <a:ext cx="933" cy="5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1800" dirty="0">
                  <a:solidFill>
                    <a:prstClr val="black"/>
                  </a:solidFill>
                  <a:latin typeface="Calibri"/>
                  <a:cs typeface="+mn-cs"/>
                </a:rPr>
                <a:t>Z=1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1800" dirty="0" err="1">
                  <a:solidFill>
                    <a:prstClr val="black"/>
                  </a:solidFill>
                  <a:latin typeface="Calibri"/>
                  <a:cs typeface="+mn-cs"/>
                </a:rPr>
                <a:t>E</a:t>
              </a:r>
              <a:r>
                <a:rPr lang="de-DE" sz="1800" baseline="-25000" dirty="0" err="1">
                  <a:solidFill>
                    <a:prstClr val="black"/>
                  </a:solidFill>
                  <a:latin typeface="Calibri"/>
                  <a:cs typeface="+mn-cs"/>
                </a:rPr>
                <a:t>b</a:t>
              </a:r>
              <a:r>
                <a:rPr lang="de-DE" sz="1800" dirty="0">
                  <a:solidFill>
                    <a:prstClr val="black"/>
                  </a:solidFill>
                  <a:latin typeface="Calibri"/>
                  <a:cs typeface="+mn-cs"/>
                </a:rPr>
                <a:t> = 13.6 eV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1800" dirty="0" err="1">
                  <a:solidFill>
                    <a:prstClr val="black"/>
                  </a:solidFill>
                  <a:latin typeface="Calibri"/>
                  <a:cs typeface="+mn-cs"/>
                </a:rPr>
                <a:t>Z·</a:t>
              </a:r>
              <a:r>
                <a:rPr lang="de-DE" sz="1800" dirty="0" err="1">
                  <a:solidFill>
                    <a:prstClr val="black"/>
                  </a:solidFill>
                  <a:latin typeface="Symbol" pitchFamily="18" charset="2"/>
                  <a:cs typeface="+mn-cs"/>
                </a:rPr>
                <a:t>a</a:t>
              </a:r>
              <a:r>
                <a:rPr lang="de-DE" sz="1800" dirty="0">
                  <a:solidFill>
                    <a:prstClr val="black"/>
                  </a:solidFill>
                  <a:latin typeface="Calibri"/>
                  <a:cs typeface="+mn-cs"/>
                </a:rPr>
                <a:t> « 1</a:t>
              </a:r>
            </a:p>
          </p:txBody>
        </p:sp>
        <p:sp>
          <p:nvSpPr>
            <p:cNvPr id="27" name="Text Box 11"/>
            <p:cNvSpPr txBox="1">
              <a:spLocks noChangeArrowheads="1"/>
            </p:cNvSpPr>
            <p:nvPr/>
          </p:nvSpPr>
          <p:spPr bwMode="auto">
            <a:xfrm>
              <a:off x="337" y="972"/>
              <a:ext cx="779" cy="2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1800" b="1" u="sng" dirty="0">
                  <a:solidFill>
                    <a:prstClr val="black"/>
                  </a:solidFill>
                  <a:latin typeface="Calibri"/>
                  <a:cs typeface="+mn-cs"/>
                </a:rPr>
                <a:t>hydrogen</a:t>
              </a:r>
              <a:endParaRPr lang="de-DE" sz="1800" b="1" dirty="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pic>
          <p:nvPicPr>
            <p:cNvPr id="28" name="Picture 12" descr="Hydrogen-Ato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1170"/>
              <a:ext cx="817" cy="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 Box 14"/>
            <p:cNvSpPr txBox="1">
              <a:spLocks noChangeArrowheads="1"/>
            </p:cNvSpPr>
            <p:nvPr/>
          </p:nvSpPr>
          <p:spPr bwMode="auto">
            <a:xfrm>
              <a:off x="253" y="2437"/>
              <a:ext cx="948" cy="2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sz="1800" b="1" u="sng" dirty="0" err="1">
                  <a:solidFill>
                    <a:prstClr val="black"/>
                  </a:solidFill>
                  <a:latin typeface="Calibri"/>
                  <a:cs typeface="+mn-cs"/>
                </a:rPr>
                <a:t>uranium</a:t>
              </a:r>
              <a:r>
                <a:rPr lang="de-DE" sz="1800" b="1" u="sng" dirty="0">
                  <a:solidFill>
                    <a:prstClr val="black"/>
                  </a:solidFill>
                  <a:latin typeface="Calibri"/>
                  <a:cs typeface="+mn-cs"/>
                </a:rPr>
                <a:t> </a:t>
              </a:r>
              <a:r>
                <a:rPr lang="de-DE" sz="1800" b="1" u="sng" dirty="0" err="1">
                  <a:solidFill>
                    <a:prstClr val="black"/>
                  </a:solidFill>
                  <a:latin typeface="Calibri"/>
                  <a:cs typeface="+mn-cs"/>
                </a:rPr>
                <a:t>ion</a:t>
              </a:r>
              <a:endParaRPr lang="de-DE" sz="1800" b="1" dirty="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0" name="Text Box 15"/>
            <p:cNvSpPr txBox="1">
              <a:spLocks noChangeArrowheads="1"/>
            </p:cNvSpPr>
            <p:nvPr/>
          </p:nvSpPr>
          <p:spPr bwMode="auto">
            <a:xfrm>
              <a:off x="288" y="3325"/>
              <a:ext cx="922" cy="7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dirty="0">
                  <a:solidFill>
                    <a:prstClr val="black"/>
                  </a:solidFill>
                  <a:latin typeface="Calibri"/>
                  <a:cs typeface="+mn-cs"/>
                </a:rPr>
                <a:t>Z=92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dirty="0" err="1">
                  <a:solidFill>
                    <a:prstClr val="black"/>
                  </a:solidFill>
                  <a:latin typeface="Calibri"/>
                  <a:cs typeface="+mn-cs"/>
                </a:rPr>
                <a:t>E</a:t>
              </a:r>
              <a:r>
                <a:rPr lang="de-DE" baseline="-25000" dirty="0" err="1">
                  <a:solidFill>
                    <a:prstClr val="black"/>
                  </a:solidFill>
                  <a:latin typeface="Calibri"/>
                  <a:cs typeface="+mn-cs"/>
                </a:rPr>
                <a:t>b</a:t>
              </a:r>
              <a:r>
                <a:rPr lang="de-DE" dirty="0">
                  <a:solidFill>
                    <a:prstClr val="black"/>
                  </a:solidFill>
                  <a:latin typeface="Calibri"/>
                  <a:cs typeface="+mn-cs"/>
                </a:rPr>
                <a:t> =  132 </a:t>
              </a:r>
              <a:r>
                <a:rPr lang="de-DE" dirty="0" err="1">
                  <a:solidFill>
                    <a:prstClr val="black"/>
                  </a:solidFill>
                  <a:latin typeface="Calibri"/>
                  <a:cs typeface="+mn-cs"/>
                </a:rPr>
                <a:t>keV</a:t>
              </a:r>
              <a:endParaRPr lang="de-DE" dirty="0">
                <a:solidFill>
                  <a:prstClr val="black"/>
                </a:solidFill>
                <a:latin typeface="Calibri"/>
                <a:cs typeface="+mn-cs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de-DE" dirty="0" err="1">
                  <a:solidFill>
                    <a:prstClr val="black"/>
                  </a:solidFill>
                  <a:latin typeface="Calibri"/>
                  <a:cs typeface="+mn-cs"/>
                </a:rPr>
                <a:t>Z·</a:t>
              </a:r>
              <a:r>
                <a:rPr lang="de-DE" dirty="0" err="1">
                  <a:solidFill>
                    <a:prstClr val="black"/>
                  </a:solidFill>
                  <a:latin typeface="Symbol" pitchFamily="18" charset="2"/>
                  <a:cs typeface="+mn-cs"/>
                </a:rPr>
                <a:t>a</a:t>
              </a:r>
              <a:r>
                <a:rPr lang="de-DE" dirty="0">
                  <a:solidFill>
                    <a:prstClr val="black"/>
                  </a:solidFill>
                  <a:latin typeface="Calibri"/>
                  <a:cs typeface="+mn-cs"/>
                </a:rPr>
                <a:t>  </a:t>
              </a:r>
              <a:r>
                <a:rPr lang="de-DE" dirty="0">
                  <a:solidFill>
                    <a:prstClr val="black"/>
                  </a:solidFill>
                  <a:latin typeface="Calibri"/>
                  <a:cs typeface="+mn-cs"/>
                  <a:sym typeface="Symbol" pitchFamily="18" charset="2"/>
                </a:rPr>
                <a:t></a:t>
              </a:r>
              <a:r>
                <a:rPr lang="de-DE" dirty="0">
                  <a:solidFill>
                    <a:prstClr val="black"/>
                  </a:solidFill>
                  <a:latin typeface="Calibri"/>
                  <a:cs typeface="+mn-cs"/>
                </a:rPr>
                <a:t>  1</a:t>
              </a:r>
            </a:p>
          </p:txBody>
        </p:sp>
        <p:pic>
          <p:nvPicPr>
            <p:cNvPr id="31" name="Picture 17" descr="Uraniun-Io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" y="2749"/>
              <a:ext cx="862" cy="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AutoShape 18"/>
            <p:cNvSpPr>
              <a:spLocks noChangeArrowheads="1"/>
            </p:cNvSpPr>
            <p:nvPr/>
          </p:nvSpPr>
          <p:spPr bwMode="auto">
            <a:xfrm>
              <a:off x="230" y="962"/>
              <a:ext cx="980" cy="3121"/>
            </a:xfrm>
            <a:prstGeom prst="roundRect">
              <a:avLst>
                <a:gd name="adj" fmla="val 16667"/>
              </a:avLst>
            </a:prstGeom>
            <a:noFill/>
            <a:ln w="349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</p:grpSp>
      <p:sp>
        <p:nvSpPr>
          <p:cNvPr id="34" name="Rechteck 3">
            <a:extLst>
              <a:ext uri="{FF2B5EF4-FFF2-40B4-BE49-F238E27FC236}">
                <a16:creationId xmlns:a16="http://schemas.microsoft.com/office/drawing/2014/main" id="{6066D712-08DE-4E3B-B2E0-5A0486342633}"/>
              </a:ext>
            </a:extLst>
          </p:cNvPr>
          <p:cNvSpPr/>
          <p:nvPr/>
        </p:nvSpPr>
        <p:spPr>
          <a:xfrm>
            <a:off x="2378629" y="3707399"/>
            <a:ext cx="5373325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eaLnBrk="1" hangingPunct="1">
              <a:lnSpc>
                <a:spcPct val="11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altLang="en-US" sz="1400" dirty="0">
                <a:latin typeface="+mj-lt"/>
              </a:rPr>
              <a:t>Radiative corrections in the non-perturbative regime </a:t>
            </a:r>
          </a:p>
          <a:p>
            <a:pPr marL="285750" indent="-285750" eaLnBrk="1" hangingPunct="1">
              <a:lnSpc>
                <a:spcPct val="11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altLang="en-US" sz="1400" dirty="0">
                <a:latin typeface="+mj-lt"/>
              </a:rPr>
              <a:t>Correlated multi-body dynamics for atoms and ions</a:t>
            </a:r>
          </a:p>
          <a:p>
            <a:pPr marL="285750" indent="-285750" eaLnBrk="1" hangingPunct="1">
              <a:lnSpc>
                <a:spcPct val="11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altLang="en-US" sz="1400" dirty="0">
                <a:latin typeface="+mj-lt"/>
              </a:rPr>
              <a:t>Precision determination of fundamental constants</a:t>
            </a:r>
          </a:p>
          <a:p>
            <a:pPr marL="285750" indent="-285750" eaLnBrk="1" hangingPunct="1">
              <a:lnSpc>
                <a:spcPct val="11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altLang="en-US" sz="1400" dirty="0">
                <a:latin typeface="+mj-lt"/>
              </a:rPr>
              <a:t>Influence of atomic structure on nuclear decay properties</a:t>
            </a:r>
          </a:p>
          <a:p>
            <a:pPr marL="285750" indent="-285750" eaLnBrk="1" hangingPunct="1">
              <a:lnSpc>
                <a:spcPct val="11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altLang="en-US" sz="1400" dirty="0">
                <a:latin typeface="+mj-lt"/>
              </a:rPr>
              <a:t>Astrophysics with stored highly charged 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96195" y="2006285"/>
            <a:ext cx="2234907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400" dirty="0" err="1"/>
              <a:t>Cooling</a:t>
            </a:r>
            <a:r>
              <a:rPr lang="de-DE" sz="1400" dirty="0"/>
              <a:t> a </a:t>
            </a:r>
            <a:r>
              <a:rPr lang="de-DE" sz="1400" dirty="0" err="1"/>
              <a:t>key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precision</a:t>
            </a:r>
            <a:endParaRPr lang="de-DE" sz="14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QNP 2024 - Yvonne Leifels</a:t>
            </a:r>
            <a:endParaRPr lang="de-D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July 8th, 2022</a:t>
            </a:r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7302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GSI Helmholtzzentrum für Schwerionenforschung</a:t>
            </a:r>
            <a:br>
              <a:rPr lang="de-DE" dirty="0"/>
            </a:br>
            <a:r>
              <a:rPr lang="de-DE" dirty="0"/>
              <a:t>FAIR Facility </a:t>
            </a:r>
            <a:r>
              <a:rPr lang="de-DE" dirty="0" err="1"/>
              <a:t>for</a:t>
            </a:r>
            <a:r>
              <a:rPr lang="de-DE" dirty="0"/>
              <a:t> Antiproton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ion</a:t>
            </a:r>
            <a:r>
              <a:rPr lang="de-DE" dirty="0"/>
              <a:t> </a:t>
            </a:r>
            <a:r>
              <a:rPr lang="de-DE" dirty="0" err="1"/>
              <a:t>research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QNP 2024 - Yvonne Leifels</a:t>
            </a:r>
            <a:endParaRPr lang="de-D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14275"/>
          <a:stretch/>
        </p:blipFill>
        <p:spPr>
          <a:xfrm>
            <a:off x="0" y="-19478"/>
            <a:ext cx="9136641" cy="52251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85266" y="-20282"/>
            <a:ext cx="6904797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b="1" dirty="0">
                <a:solidFill>
                  <a:schemeClr val="bg1"/>
                </a:solidFill>
              </a:rPr>
              <a:t>FAIR Facility </a:t>
            </a:r>
            <a:r>
              <a:rPr lang="de-DE" b="1" dirty="0" err="1">
                <a:solidFill>
                  <a:schemeClr val="bg1"/>
                </a:solidFill>
              </a:rPr>
              <a:t>for</a:t>
            </a:r>
            <a:r>
              <a:rPr lang="de-DE" b="1" dirty="0">
                <a:solidFill>
                  <a:schemeClr val="bg1"/>
                </a:solidFill>
              </a:rPr>
              <a:t> Antiproton </a:t>
            </a:r>
            <a:r>
              <a:rPr lang="de-DE" b="1" dirty="0" err="1">
                <a:solidFill>
                  <a:schemeClr val="bg1"/>
                </a:solidFill>
              </a:rPr>
              <a:t>and</a:t>
            </a:r>
            <a:r>
              <a:rPr lang="de-DE" b="1" dirty="0">
                <a:solidFill>
                  <a:schemeClr val="bg1"/>
                </a:solidFill>
              </a:rPr>
              <a:t> Ion </a:t>
            </a:r>
            <a:r>
              <a:rPr lang="de-DE" b="1" dirty="0" err="1">
                <a:solidFill>
                  <a:schemeClr val="bg1"/>
                </a:solidFill>
              </a:rPr>
              <a:t>research</a:t>
            </a:r>
            <a:r>
              <a:rPr lang="de-DE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0685" y="4749693"/>
            <a:ext cx="6904797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b="1" dirty="0">
                <a:solidFill>
                  <a:schemeClr val="bg1"/>
                </a:solidFill>
              </a:rPr>
              <a:t>GSI Helmholtzzentrum für Schwerionenforschung Darmstadt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July 8th, 2022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0865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856F98B0-2F69-4A95-B5CF-B393DDA49B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672"/>
          <a:stretch/>
        </p:blipFill>
        <p:spPr>
          <a:xfrm>
            <a:off x="2850140" y="1288766"/>
            <a:ext cx="898845" cy="360914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28A786F-D101-4B1F-A826-481810D6D5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738" r="15875"/>
          <a:stretch/>
        </p:blipFill>
        <p:spPr>
          <a:xfrm>
            <a:off x="431913" y="1285211"/>
            <a:ext cx="2467979" cy="36120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638" y="231075"/>
            <a:ext cx="6280386" cy="590668"/>
          </a:xfrm>
        </p:spPr>
        <p:txBody>
          <a:bodyPr/>
          <a:lstStyle/>
          <a:p>
            <a:r>
              <a:rPr lang="de-DE" dirty="0"/>
              <a:t>Precision </a:t>
            </a:r>
            <a:r>
              <a:rPr lang="de-DE" dirty="0" err="1"/>
              <a:t>measurement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intrashell</a:t>
            </a:r>
            <a:r>
              <a:rPr lang="de-DE" dirty="0"/>
              <a:t> </a:t>
            </a:r>
            <a:r>
              <a:rPr lang="de-DE" dirty="0" err="1"/>
              <a:t>transitions</a:t>
            </a:r>
            <a:r>
              <a:rPr lang="de-DE" dirty="0"/>
              <a:t> in He-like </a:t>
            </a:r>
            <a:r>
              <a:rPr lang="de-DE" dirty="0" err="1"/>
              <a:t>uranium</a:t>
            </a:r>
            <a:r>
              <a:rPr lang="de-DE" dirty="0"/>
              <a:t> in ESR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30</a:t>
            </a:fld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July 8th, 2022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QNP 2024 - Yvonne Leifels</a:t>
            </a:r>
            <a:endParaRPr lang="de-DE" dirty="0"/>
          </a:p>
        </p:txBody>
      </p:sp>
      <p:pic>
        <p:nvPicPr>
          <p:cNvPr id="6" name="Image 2" descr="SU.jp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436224" y="4464882"/>
            <a:ext cx="666638" cy="33593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lide Number Placeholder 2"/>
          <p:cNvSpPr txBox="1">
            <a:spLocks/>
          </p:cNvSpPr>
          <p:nvPr/>
        </p:nvSpPr>
        <p:spPr bwMode="auto">
          <a:xfrm>
            <a:off x="8434" y="4869657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 rtl="0" eaLnBrk="1" latinLnBrk="0" hangingPunct="1">
              <a:defRPr sz="7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fld id="{334DC73F-F4EF-4D96-B37D-BA66626C7D7F}" type="slidenum">
              <a:rPr lang="en-US" smtClean="0">
                <a:solidFill>
                  <a:prstClr val="white"/>
                </a:solidFill>
              </a:rPr>
              <a:pPr algn="l">
                <a:defRPr/>
              </a:pPr>
              <a:t>30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bject 5"/>
          <p:cNvSpPr txBox="1"/>
          <p:nvPr/>
        </p:nvSpPr>
        <p:spPr bwMode="auto">
          <a:xfrm>
            <a:off x="161365" y="966259"/>
            <a:ext cx="8871215" cy="255359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algn="ctr">
              <a:spcBef>
                <a:spcPts val="71"/>
              </a:spcBef>
              <a:defRPr/>
            </a:pPr>
            <a:r>
              <a:rPr lang="de-DE" sz="1600" dirty="0">
                <a:latin typeface="Arial"/>
                <a:cs typeface="Arial"/>
              </a:rPr>
              <a:t>V</a:t>
            </a:r>
            <a:r>
              <a:rPr sz="1600" dirty="0" err="1">
                <a:latin typeface="Arial"/>
                <a:cs typeface="Arial"/>
              </a:rPr>
              <a:t>alidity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check</a:t>
            </a:r>
            <a:r>
              <a:rPr sz="1600" spc="-26" dirty="0">
                <a:latin typeface="Arial"/>
                <a:cs typeface="Arial"/>
              </a:rPr>
              <a:t> </a:t>
            </a:r>
            <a:r>
              <a:rPr sz="1600" spc="-19" dirty="0">
                <a:latin typeface="Arial"/>
                <a:cs typeface="Arial"/>
              </a:rPr>
              <a:t>of</a:t>
            </a:r>
            <a:r>
              <a:rPr lang="de-DE" sz="1600" spc="-19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QED</a:t>
            </a:r>
            <a:r>
              <a:rPr sz="1600" b="1" spc="-49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in</a:t>
            </a:r>
            <a:r>
              <a:rPr sz="1600" b="1" spc="-4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extremely</a:t>
            </a:r>
            <a:r>
              <a:rPr sz="1600" b="1" spc="-34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strong</a:t>
            </a:r>
            <a:r>
              <a:rPr sz="1600" b="1" spc="-41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electromagnetic</a:t>
            </a:r>
            <a:r>
              <a:rPr sz="1600" b="1" spc="-23" dirty="0">
                <a:latin typeface="Arial"/>
                <a:cs typeface="Arial"/>
              </a:rPr>
              <a:t> </a:t>
            </a:r>
            <a:r>
              <a:rPr sz="1600" b="1" spc="-8" dirty="0">
                <a:latin typeface="Arial"/>
                <a:cs typeface="Arial"/>
              </a:rPr>
              <a:t>fields</a:t>
            </a:r>
            <a:endParaRPr sz="1600" dirty="0">
              <a:latin typeface="Arial"/>
              <a:cs typeface="Arial"/>
            </a:endParaRPr>
          </a:p>
        </p:txBody>
      </p:sp>
      <p:grpSp>
        <p:nvGrpSpPr>
          <p:cNvPr id="11" name="object 7"/>
          <p:cNvGrpSpPr/>
          <p:nvPr/>
        </p:nvGrpSpPr>
        <p:grpSpPr bwMode="auto">
          <a:xfrm>
            <a:off x="5124081" y="1457089"/>
            <a:ext cx="3831660" cy="1711878"/>
            <a:chOff x="1728216" y="2913888"/>
            <a:chExt cx="3789679" cy="1798320"/>
          </a:xfrm>
        </p:grpSpPr>
        <p:pic>
          <p:nvPicPr>
            <p:cNvPr id="12" name="object 8"/>
            <p:cNvPicPr/>
            <p:nvPr/>
          </p:nvPicPr>
          <p:blipFill>
            <a:blip r:embed="rId6"/>
            <a:stretch/>
          </p:blipFill>
          <p:spPr bwMode="auto">
            <a:xfrm>
              <a:off x="1731597" y="2956790"/>
              <a:ext cx="3786291" cy="1755220"/>
            </a:xfrm>
            <a:prstGeom prst="rect">
              <a:avLst/>
            </a:prstGeom>
          </p:spPr>
        </p:pic>
        <p:sp>
          <p:nvSpPr>
            <p:cNvPr id="13" name="object 9"/>
            <p:cNvSpPr/>
            <p:nvPr/>
          </p:nvSpPr>
          <p:spPr bwMode="auto">
            <a:xfrm>
              <a:off x="1728216" y="2919983"/>
              <a:ext cx="3782694" cy="1439545"/>
            </a:xfrm>
            <a:custGeom>
              <a:avLst/>
              <a:gdLst/>
              <a:ahLst/>
              <a:cxnLst/>
              <a:rect l="l" t="t" r="r" b="b"/>
              <a:pathLst>
                <a:path w="3782695" h="1439545" extrusionOk="0">
                  <a:moveTo>
                    <a:pt x="0" y="0"/>
                  </a:moveTo>
                  <a:lnTo>
                    <a:pt x="3782441" y="0"/>
                  </a:lnTo>
                </a:path>
                <a:path w="3782695" h="1439545" extrusionOk="0">
                  <a:moveTo>
                    <a:pt x="3782568" y="1439417"/>
                  </a:moveTo>
                  <a:lnTo>
                    <a:pt x="3782568" y="0"/>
                  </a:lnTo>
                </a:path>
              </a:pathLst>
            </a:custGeom>
            <a:grpFill/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 sz="1350"/>
            </a:p>
          </p:txBody>
        </p:sp>
      </p:grpSp>
      <p:sp>
        <p:nvSpPr>
          <p:cNvPr id="14" name="object 10"/>
          <p:cNvSpPr txBox="1"/>
          <p:nvPr/>
        </p:nvSpPr>
        <p:spPr bwMode="auto">
          <a:xfrm>
            <a:off x="4019920" y="3250054"/>
            <a:ext cx="5012660" cy="109966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80975" marR="3810" indent="-171450">
              <a:spcBef>
                <a:spcPts val="75"/>
              </a:spcBef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de-DE" sz="1400" dirty="0">
                <a:latin typeface="Arial"/>
                <a:cs typeface="Arial"/>
              </a:rPr>
              <a:t>e</a:t>
            </a:r>
            <a:r>
              <a:rPr sz="1400" dirty="0" err="1">
                <a:latin typeface="Arial"/>
                <a:cs typeface="Arial"/>
              </a:rPr>
              <a:t>xperimental</a:t>
            </a:r>
            <a:r>
              <a:rPr sz="1400" spc="-38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and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theoretical</a:t>
            </a:r>
            <a:r>
              <a:rPr sz="1400" spc="-49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values</a:t>
            </a:r>
            <a:r>
              <a:rPr sz="1400" spc="-19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for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the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8" dirty="0" err="1">
                <a:latin typeface="Arial"/>
                <a:cs typeface="Arial"/>
              </a:rPr>
              <a:t>intrashell</a:t>
            </a:r>
            <a:r>
              <a:rPr sz="1400" spc="-8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transitions</a:t>
            </a:r>
            <a:r>
              <a:rPr sz="1400" spc="236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(</a:t>
            </a:r>
            <a:r>
              <a:rPr sz="1400" i="1" dirty="0">
                <a:latin typeface="Arial"/>
                <a:cs typeface="Arial"/>
              </a:rPr>
              <a:t>absolute</a:t>
            </a:r>
            <a:r>
              <a:rPr sz="1400" i="1" spc="-41" dirty="0">
                <a:latin typeface="Arial"/>
                <a:cs typeface="Arial"/>
              </a:rPr>
              <a:t> </a:t>
            </a:r>
            <a:r>
              <a:rPr sz="1400" i="1" dirty="0">
                <a:latin typeface="Arial"/>
                <a:cs typeface="Arial"/>
              </a:rPr>
              <a:t>energy</a:t>
            </a:r>
            <a:r>
              <a:rPr sz="1400" i="1" spc="-26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and</a:t>
            </a:r>
            <a:r>
              <a:rPr sz="1400" spc="-23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energy</a:t>
            </a:r>
            <a:r>
              <a:rPr sz="1400" spc="-38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differences</a:t>
            </a:r>
            <a:r>
              <a:rPr sz="1400" spc="-41" dirty="0">
                <a:latin typeface="Arial"/>
                <a:cs typeface="Arial"/>
              </a:rPr>
              <a:t> </a:t>
            </a:r>
            <a:r>
              <a:rPr sz="1400" spc="-8" dirty="0">
                <a:latin typeface="Arial"/>
                <a:cs typeface="Arial"/>
              </a:rPr>
              <a:t>between </a:t>
            </a:r>
            <a:r>
              <a:rPr lang="de-DE" sz="1400" spc="-8" dirty="0">
                <a:latin typeface="Arial"/>
                <a:cs typeface="Arial"/>
              </a:rPr>
              <a:t>H</a:t>
            </a:r>
            <a:r>
              <a:rPr sz="1400" dirty="0">
                <a:latin typeface="Arial"/>
                <a:cs typeface="Arial"/>
              </a:rPr>
              <a:t>e-</a:t>
            </a:r>
            <a:r>
              <a:rPr sz="1400" spc="-8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and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spc="-8" dirty="0">
                <a:latin typeface="Arial"/>
                <a:cs typeface="Arial"/>
              </a:rPr>
              <a:t>Li-</a:t>
            </a:r>
            <a:r>
              <a:rPr sz="1400" dirty="0">
                <a:latin typeface="Arial"/>
                <a:cs typeface="Arial"/>
              </a:rPr>
              <a:t>like</a:t>
            </a:r>
            <a:r>
              <a:rPr sz="1400" spc="-26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ions</a:t>
            </a:r>
            <a:r>
              <a:rPr lang="de-DE" sz="1400" dirty="0">
                <a:latin typeface="Arial"/>
                <a:cs typeface="Arial"/>
              </a:rPr>
              <a:t> </a:t>
            </a:r>
            <a:r>
              <a:rPr lang="de-DE" sz="1400" dirty="0" err="1">
                <a:latin typeface="Arial"/>
                <a:cs typeface="Arial"/>
              </a:rPr>
              <a:t>of</a:t>
            </a:r>
            <a:r>
              <a:rPr lang="de-DE" sz="1400" dirty="0">
                <a:latin typeface="Arial"/>
                <a:cs typeface="Arial"/>
              </a:rPr>
              <a:t> </a:t>
            </a:r>
            <a:r>
              <a:rPr lang="de-DE" sz="1400" dirty="0"/>
              <a:t>1</a:t>
            </a:r>
            <a:r>
              <a:rPr lang="de-DE" sz="1400" i="1" dirty="0"/>
              <a:t>s</a:t>
            </a:r>
            <a:r>
              <a:rPr lang="de-DE" sz="1400" baseline="-25000" dirty="0"/>
              <a:t>1/2</a:t>
            </a:r>
            <a:r>
              <a:rPr lang="de-DE" sz="1400" dirty="0"/>
              <a:t>2</a:t>
            </a:r>
            <a:r>
              <a:rPr lang="de-DE" sz="1400" i="1" dirty="0"/>
              <a:t>p</a:t>
            </a:r>
            <a:r>
              <a:rPr lang="de-DE" sz="1400" baseline="-25000" dirty="0"/>
              <a:t>3/2</a:t>
            </a:r>
            <a:r>
              <a:rPr lang="de-DE" sz="1400" dirty="0"/>
              <a:t> </a:t>
            </a:r>
            <a:r>
              <a:rPr lang="de-DE" sz="1400" i="1" dirty="0"/>
              <a:t>J</a:t>
            </a:r>
            <a:r>
              <a:rPr lang="de-DE" sz="1400" dirty="0"/>
              <a:t> = 2 → 1</a:t>
            </a:r>
            <a:r>
              <a:rPr lang="de-DE" sz="1400" i="1" dirty="0"/>
              <a:t>s</a:t>
            </a:r>
            <a:r>
              <a:rPr lang="de-DE" sz="1400" baseline="-25000" dirty="0"/>
              <a:t>1/2</a:t>
            </a:r>
            <a:r>
              <a:rPr lang="de-DE" sz="1400" dirty="0"/>
              <a:t>2</a:t>
            </a:r>
            <a:r>
              <a:rPr lang="de-DE" sz="1400" i="1" dirty="0"/>
              <a:t>s</a:t>
            </a:r>
            <a:r>
              <a:rPr lang="de-DE" sz="1400" baseline="-25000" dirty="0"/>
              <a:t>1/2</a:t>
            </a:r>
            <a:r>
              <a:rPr lang="de-DE" sz="1400" dirty="0"/>
              <a:t> </a:t>
            </a:r>
            <a:r>
              <a:rPr lang="de-DE" sz="1400" i="1" dirty="0"/>
              <a:t>J</a:t>
            </a:r>
            <a:r>
              <a:rPr lang="de-DE" sz="1400" dirty="0"/>
              <a:t> = 1</a:t>
            </a:r>
            <a:r>
              <a:rPr sz="1400" dirty="0">
                <a:latin typeface="Arial"/>
                <a:cs typeface="Arial"/>
              </a:rPr>
              <a:t>).</a:t>
            </a:r>
            <a:r>
              <a:rPr sz="1400" spc="-38" dirty="0">
                <a:latin typeface="Arial"/>
                <a:cs typeface="Arial"/>
              </a:rPr>
              <a:t> </a:t>
            </a:r>
            <a:endParaRPr lang="de-DE" sz="1400" dirty="0">
              <a:latin typeface="Arial"/>
              <a:cs typeface="Arial"/>
            </a:endParaRPr>
          </a:p>
          <a:p>
            <a:pPr marL="180975" marR="3810" indent="-171450">
              <a:spcBef>
                <a:spcPts val="75"/>
              </a:spcBef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GB" sz="1400" dirty="0">
                <a:latin typeface="Arial"/>
                <a:cs typeface="Arial"/>
              </a:rPr>
              <a:t>result</a:t>
            </a:r>
            <a:r>
              <a:rPr lang="en-GB" sz="1400" spc="-26" dirty="0">
                <a:latin typeface="Arial"/>
                <a:cs typeface="Arial"/>
              </a:rPr>
              <a:t> </a:t>
            </a:r>
            <a:r>
              <a:rPr lang="en-GB" sz="1400" dirty="0">
                <a:latin typeface="Arial"/>
                <a:cs typeface="Arial"/>
              </a:rPr>
              <a:t>is</a:t>
            </a:r>
            <a:r>
              <a:rPr lang="en-GB" sz="1400" spc="-11" dirty="0">
                <a:latin typeface="Arial"/>
                <a:cs typeface="Arial"/>
              </a:rPr>
              <a:t> </a:t>
            </a:r>
            <a:r>
              <a:rPr lang="en-GB" sz="1400" dirty="0">
                <a:latin typeface="Arial"/>
                <a:cs typeface="Arial"/>
              </a:rPr>
              <a:t>factor</a:t>
            </a:r>
            <a:r>
              <a:rPr lang="en-GB" sz="1400" spc="-38" dirty="0">
                <a:latin typeface="Arial"/>
                <a:cs typeface="Arial"/>
              </a:rPr>
              <a:t> </a:t>
            </a:r>
            <a:r>
              <a:rPr lang="en-GB" sz="1400" dirty="0">
                <a:latin typeface="Arial"/>
                <a:cs typeface="Arial"/>
              </a:rPr>
              <a:t>of</a:t>
            </a:r>
            <a:r>
              <a:rPr lang="en-GB" sz="1400" spc="-11" dirty="0">
                <a:latin typeface="Arial"/>
                <a:cs typeface="Arial"/>
              </a:rPr>
              <a:t> </a:t>
            </a:r>
            <a:r>
              <a:rPr lang="en-GB" sz="1400" dirty="0">
                <a:latin typeface="Arial"/>
                <a:cs typeface="Arial"/>
              </a:rPr>
              <a:t>6</a:t>
            </a:r>
            <a:r>
              <a:rPr lang="en-GB" sz="1400" spc="-8" dirty="0">
                <a:latin typeface="Arial"/>
                <a:cs typeface="Arial"/>
              </a:rPr>
              <a:t> </a:t>
            </a:r>
            <a:r>
              <a:rPr lang="en-GB" sz="1400" dirty="0">
                <a:latin typeface="Arial"/>
                <a:cs typeface="Arial"/>
              </a:rPr>
              <a:t>more</a:t>
            </a:r>
            <a:r>
              <a:rPr lang="en-GB" sz="1400" spc="-19" dirty="0">
                <a:latin typeface="Arial"/>
                <a:cs typeface="Arial"/>
              </a:rPr>
              <a:t> </a:t>
            </a:r>
            <a:r>
              <a:rPr lang="en-GB" sz="1400" spc="-8" dirty="0">
                <a:latin typeface="Arial"/>
                <a:cs typeface="Arial"/>
              </a:rPr>
              <a:t>precise </a:t>
            </a:r>
            <a:r>
              <a:rPr lang="en-GB" sz="1400" dirty="0">
                <a:latin typeface="Arial"/>
                <a:cs typeface="Arial"/>
              </a:rPr>
              <a:t>compared</a:t>
            </a:r>
            <a:r>
              <a:rPr lang="en-GB" sz="1400" spc="-49" dirty="0">
                <a:latin typeface="Arial"/>
                <a:cs typeface="Arial"/>
              </a:rPr>
              <a:t> </a:t>
            </a:r>
            <a:r>
              <a:rPr lang="en-GB" sz="1400" dirty="0">
                <a:latin typeface="Arial"/>
                <a:cs typeface="Arial"/>
              </a:rPr>
              <a:t>to</a:t>
            </a:r>
            <a:r>
              <a:rPr lang="en-GB" sz="1400" spc="-23" dirty="0">
                <a:latin typeface="Arial"/>
                <a:cs typeface="Arial"/>
              </a:rPr>
              <a:t> </a:t>
            </a:r>
            <a:r>
              <a:rPr lang="en-GB" sz="1400" dirty="0">
                <a:latin typeface="Arial"/>
                <a:cs typeface="Arial"/>
              </a:rPr>
              <a:t>former</a:t>
            </a:r>
            <a:r>
              <a:rPr lang="en-GB" sz="1400" spc="-30" dirty="0">
                <a:latin typeface="Arial"/>
                <a:cs typeface="Arial"/>
              </a:rPr>
              <a:t> </a:t>
            </a:r>
            <a:r>
              <a:rPr lang="en-GB" sz="1400" dirty="0">
                <a:latin typeface="Arial"/>
                <a:cs typeface="Arial"/>
              </a:rPr>
              <a:t>study</a:t>
            </a:r>
            <a:r>
              <a:rPr lang="en-GB" sz="1400" spc="-34" dirty="0">
                <a:latin typeface="Arial"/>
                <a:cs typeface="Arial"/>
              </a:rPr>
              <a:t> </a:t>
            </a:r>
            <a:r>
              <a:rPr lang="en-GB" sz="1400" dirty="0">
                <a:latin typeface="Arial"/>
                <a:cs typeface="Arial"/>
              </a:rPr>
              <a:t>and</a:t>
            </a:r>
            <a:r>
              <a:rPr lang="en-GB" sz="1400" spc="-23" dirty="0">
                <a:latin typeface="Arial"/>
                <a:cs typeface="Arial"/>
              </a:rPr>
              <a:t> </a:t>
            </a:r>
            <a:r>
              <a:rPr lang="en-GB" sz="1400" dirty="0">
                <a:latin typeface="Arial"/>
                <a:cs typeface="Arial"/>
              </a:rPr>
              <a:t>probes 2nd</a:t>
            </a:r>
            <a:r>
              <a:rPr lang="en-GB" sz="1400" spc="-38" dirty="0">
                <a:latin typeface="Arial"/>
                <a:cs typeface="Arial"/>
              </a:rPr>
              <a:t> </a:t>
            </a:r>
            <a:r>
              <a:rPr lang="en-GB" sz="1400" spc="-8" dirty="0">
                <a:latin typeface="Arial"/>
                <a:cs typeface="Arial"/>
              </a:rPr>
              <a:t>order </a:t>
            </a:r>
            <a:r>
              <a:rPr lang="en-GB" sz="1400" dirty="0">
                <a:latin typeface="Arial"/>
                <a:cs typeface="Arial"/>
              </a:rPr>
              <a:t>radiative</a:t>
            </a:r>
            <a:r>
              <a:rPr lang="en-GB" sz="1400" spc="-30" dirty="0">
                <a:latin typeface="Arial"/>
                <a:cs typeface="Arial"/>
              </a:rPr>
              <a:t> </a:t>
            </a:r>
            <a:r>
              <a:rPr lang="en-GB" sz="1400" spc="-8" dirty="0">
                <a:latin typeface="Arial"/>
                <a:cs typeface="Arial"/>
              </a:rPr>
              <a:t>corrections</a:t>
            </a:r>
            <a:r>
              <a:rPr sz="1400" spc="-8" dirty="0">
                <a:latin typeface="Arial"/>
                <a:cs typeface="Arial"/>
              </a:rPr>
              <a:t>.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8" name="object 14"/>
          <p:cNvSpPr txBox="1"/>
          <p:nvPr/>
        </p:nvSpPr>
        <p:spPr bwMode="auto">
          <a:xfrm rot="16200000">
            <a:off x="-1774749" y="2709649"/>
            <a:ext cx="4060214" cy="163986"/>
          </a:xfrm>
          <a:prstGeom prst="rect">
            <a:avLst/>
          </a:prstGeom>
        </p:spPr>
        <p:txBody>
          <a:bodyPr vert="horz" wrap="square" lIns="0" tIns="10000" rIns="0" bIns="0" rtlCol="0">
            <a:spAutoFit/>
          </a:bodyPr>
          <a:lstStyle/>
          <a:p>
            <a:pPr marL="9525">
              <a:spcBef>
                <a:spcPts val="78"/>
              </a:spcBef>
              <a:defRPr/>
            </a:pPr>
            <a:r>
              <a:rPr lang="de-DE" sz="1000" i="1" spc="-8" dirty="0">
                <a:solidFill>
                  <a:srgbClr val="0070C0"/>
                </a:solidFill>
                <a:latin typeface="Arial"/>
                <a:cs typeface="Arial"/>
                <a:hlinkClick r:id="rId7" tooltip="https://www.nature.com/articles/s41586-023-06910-y"/>
              </a:rPr>
              <a:t>R. </a:t>
            </a:r>
            <a:r>
              <a:rPr lang="de-DE" sz="1000" i="1" spc="-8" dirty="0" err="1">
                <a:solidFill>
                  <a:srgbClr val="0070C0"/>
                </a:solidFill>
                <a:latin typeface="Arial"/>
                <a:cs typeface="Arial"/>
                <a:hlinkClick r:id="rId7" tooltip="https://www.nature.com/articles/s41586-023-06910-y"/>
              </a:rPr>
              <a:t>Loetzsch</a:t>
            </a:r>
            <a:r>
              <a:rPr lang="de-DE" sz="1000" i="1" spc="-8" dirty="0">
                <a:solidFill>
                  <a:srgbClr val="0070C0"/>
                </a:solidFill>
                <a:latin typeface="Arial"/>
                <a:cs typeface="Arial"/>
                <a:hlinkClick r:id="rId7" tooltip="https://www.nature.com/articles/s41586-023-06910-y"/>
              </a:rPr>
              <a:t> et al. Nature 625, 2024, 673, </a:t>
            </a:r>
            <a:r>
              <a:rPr lang="de-DE" sz="1000" i="1" spc="-8" dirty="0" err="1">
                <a:solidFill>
                  <a:srgbClr val="0070C0"/>
                </a:solidFill>
                <a:latin typeface="Arial"/>
                <a:cs typeface="Arial"/>
                <a:hlinkClick r:id="rId7" tooltip="https://www.nature.com/articles/s41586-023-06910-y"/>
              </a:rPr>
              <a:t>doi</a:t>
            </a:r>
            <a:r>
              <a:rPr lang="de-DE" sz="1000" i="1" spc="-8" dirty="0">
                <a:solidFill>
                  <a:srgbClr val="0070C0"/>
                </a:solidFill>
                <a:latin typeface="Arial"/>
                <a:cs typeface="Arial"/>
                <a:hlinkClick r:id="rId7" tooltip="https://www.nature.com/articles/s41586-023-06910-y"/>
              </a:rPr>
              <a:t>: </a:t>
            </a:r>
            <a:r>
              <a:rPr sz="1000" i="1" spc="-8" dirty="0">
                <a:solidFill>
                  <a:srgbClr val="0070C0"/>
                </a:solidFill>
                <a:latin typeface="Arial"/>
                <a:cs typeface="Arial"/>
                <a:hlinkClick r:id="rId7" tooltip="https://www.nature.com/articles/s41586-023-06910-y"/>
              </a:rPr>
              <a:t>s41586-023-06910-</a:t>
            </a:r>
            <a:r>
              <a:rPr sz="1000" i="1" spc="-38" dirty="0">
                <a:solidFill>
                  <a:srgbClr val="0070C0"/>
                </a:solidFill>
                <a:latin typeface="Arial"/>
                <a:cs typeface="Arial"/>
                <a:hlinkClick r:id="rId7" tooltip="https://www.nature.com/articles/s41586-023-06910-y"/>
              </a:rPr>
              <a:t>y</a:t>
            </a:r>
            <a:endParaRPr sz="1000" i="1" dirty="0">
              <a:solidFill>
                <a:srgbClr val="0070C0"/>
              </a:solidFill>
              <a:latin typeface="Arial"/>
              <a:cs typeface="Arial"/>
            </a:endParaRPr>
          </a:p>
        </p:txBody>
      </p:sp>
      <p:pic>
        <p:nvPicPr>
          <p:cNvPr id="19" name="object 15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4110972" y="1490201"/>
            <a:ext cx="972000" cy="1341175"/>
          </a:xfrm>
          <a:prstGeom prst="rect">
            <a:avLst/>
          </a:prstGeom>
        </p:spPr>
      </p:pic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9"/>
          <a:stretch/>
        </p:blipFill>
        <p:spPr bwMode="auto">
          <a:xfrm>
            <a:off x="7533140" y="4450126"/>
            <a:ext cx="1076980" cy="34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rafik 17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6975592" y="4487923"/>
            <a:ext cx="484758" cy="297966"/>
          </a:xfrm>
          <a:prstGeom prst="rect">
            <a:avLst/>
          </a:prstGeom>
        </p:spPr>
      </p:pic>
      <p:pic>
        <p:nvPicPr>
          <p:cNvPr id="22" name="Grafik 19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6249132" y="4487922"/>
            <a:ext cx="708751" cy="346274"/>
          </a:xfrm>
          <a:prstGeom prst="rect">
            <a:avLst/>
          </a:prstGeom>
        </p:spPr>
      </p:pic>
      <p:pic>
        <p:nvPicPr>
          <p:cNvPr id="23" name="Picture 43" descr="D:\DRIVE-SYNC\KRYO2016\logo.ger.png"/>
          <p:cNvPicPr>
            <a:picLocks noChangeAspect="1" noChangeArrowheads="1"/>
          </p:cNvPicPr>
          <p:nvPr/>
        </p:nvPicPr>
        <p:blipFill>
          <a:blip r:embed="rId12"/>
          <a:stretch/>
        </p:blipFill>
        <p:spPr bwMode="auto">
          <a:xfrm>
            <a:off x="5587069" y="4464882"/>
            <a:ext cx="716840" cy="34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rafik 21"/>
          <p:cNvPicPr>
            <a:picLocks noChangeAspect="1"/>
          </p:cNvPicPr>
          <p:nvPr/>
        </p:nvPicPr>
        <p:blipFill>
          <a:blip r:embed="rId13"/>
          <a:stretch/>
        </p:blipFill>
        <p:spPr bwMode="auto">
          <a:xfrm>
            <a:off x="8453695" y="4424837"/>
            <a:ext cx="710557" cy="472445"/>
          </a:xfrm>
          <a:prstGeom prst="rect">
            <a:avLst/>
          </a:prstGeom>
        </p:spPr>
      </p:pic>
      <p:pic>
        <p:nvPicPr>
          <p:cNvPr id="25" name="Picture 257" descr="C:\Documents and Settings\Christophe\Mes documents\cnrs_bichro.jpeg"/>
          <p:cNvPicPr>
            <a:picLocks noChangeAspect="1" noChangeArrowheads="1"/>
          </p:cNvPicPr>
          <p:nvPr/>
        </p:nvPicPr>
        <p:blipFill>
          <a:blip r:embed="rId14"/>
          <a:stretch/>
        </p:blipFill>
        <p:spPr bwMode="auto">
          <a:xfrm>
            <a:off x="5124081" y="4480961"/>
            <a:ext cx="357425" cy="35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object 2"/>
          <p:cNvPicPr>
            <a:picLocks noChangeAspect="1"/>
          </p:cNvPicPr>
          <p:nvPr/>
        </p:nvPicPr>
        <p:blipFill>
          <a:blip r:embed="rId15"/>
          <a:stretch/>
        </p:blipFill>
        <p:spPr bwMode="auto">
          <a:xfrm>
            <a:off x="358061" y="1221618"/>
            <a:ext cx="695532" cy="20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4007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Mass</a:t>
            </a:r>
            <a:r>
              <a:rPr lang="de-DE" dirty="0"/>
              <a:t> </a:t>
            </a:r>
            <a:r>
              <a:rPr lang="de-DE" dirty="0" err="1"/>
              <a:t>measurements</a:t>
            </a:r>
            <a:r>
              <a:rPr lang="de-DE" dirty="0"/>
              <a:t> in </a:t>
            </a:r>
            <a:r>
              <a:rPr lang="de-DE" dirty="0" err="1"/>
              <a:t>storage</a:t>
            </a:r>
            <a:r>
              <a:rPr lang="de-DE" dirty="0"/>
              <a:t> rings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QNP 2024 - Yvonne Leifels</a:t>
            </a:r>
            <a:endParaRPr lang="de-D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6754" y="1689092"/>
            <a:ext cx="4742110" cy="25941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7638" y="1382506"/>
            <a:ext cx="4044637" cy="158812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 algn="l">
              <a:lnSpc>
                <a:spcPct val="11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de-DE" dirty="0" err="1"/>
              <a:t>investigation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isomeric</a:t>
            </a:r>
            <a:r>
              <a:rPr lang="de-DE" dirty="0"/>
              <a:t> </a:t>
            </a:r>
            <a:r>
              <a:rPr lang="de-DE" dirty="0" err="1"/>
              <a:t>states</a:t>
            </a:r>
            <a:endParaRPr lang="de-DE" dirty="0"/>
          </a:p>
          <a:p>
            <a:pPr marL="285750" indent="-285750" algn="l">
              <a:lnSpc>
                <a:spcPct val="11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de-DE" dirty="0"/>
              <a:t>102 individual </a:t>
            </a:r>
            <a:r>
              <a:rPr lang="de-DE" dirty="0" err="1"/>
              <a:t>injections</a:t>
            </a:r>
            <a:r>
              <a:rPr lang="de-DE" dirty="0"/>
              <a:t> </a:t>
            </a:r>
            <a:r>
              <a:rPr lang="de-DE" dirty="0" err="1"/>
              <a:t>into</a:t>
            </a:r>
            <a:r>
              <a:rPr lang="de-DE" dirty="0"/>
              <a:t> ESR</a:t>
            </a:r>
          </a:p>
          <a:p>
            <a:pPr marL="285750" indent="-285750" algn="l">
              <a:lnSpc>
                <a:spcPct val="110000"/>
              </a:lnSpc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de-DE" dirty="0" err="1"/>
              <a:t>decay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baseline="30000" dirty="0"/>
              <a:t>72m</a:t>
            </a:r>
            <a:r>
              <a:rPr lang="de-DE" dirty="0"/>
              <a:t>Ge</a:t>
            </a:r>
            <a:r>
              <a:rPr lang="de-DE" baseline="30000" dirty="0"/>
              <a:t>32+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clearly</a:t>
            </a:r>
            <a:r>
              <a:rPr lang="de-DE" dirty="0"/>
              <a:t> </a:t>
            </a:r>
            <a:r>
              <a:rPr lang="de-DE" dirty="0" err="1"/>
              <a:t>observed</a:t>
            </a:r>
            <a:endParaRPr lang="de-DE" dirty="0"/>
          </a:p>
          <a:p>
            <a:pPr algn="l">
              <a:buClr>
                <a:srgbClr val="FFC000"/>
              </a:buClr>
            </a:pPr>
            <a:endParaRPr lang="de-DE" dirty="0" err="1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140903" y="4269996"/>
            <a:ext cx="1996580" cy="16778"/>
          </a:xfrm>
          <a:prstGeom prst="line">
            <a:avLst/>
          </a:prstGeom>
          <a:ln w="47625">
            <a:solidFill>
              <a:srgbClr val="FFC000">
                <a:alpha val="99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140903" y="3470335"/>
            <a:ext cx="1996580" cy="16778"/>
          </a:xfrm>
          <a:prstGeom prst="line">
            <a:avLst/>
          </a:prstGeom>
          <a:ln w="47625">
            <a:solidFill>
              <a:srgbClr val="FFC000">
                <a:alpha val="99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138310" y="4086577"/>
            <a:ext cx="666045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0</a:t>
            </a:r>
            <a:r>
              <a:rPr lang="de-DE" baseline="30000" dirty="0"/>
              <a:t>+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14905" y="3275871"/>
            <a:ext cx="666045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0</a:t>
            </a:r>
            <a:r>
              <a:rPr lang="de-DE" baseline="30000" dirty="0"/>
              <a:t>+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2888" y="4075289"/>
            <a:ext cx="1332089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baseline="30000" dirty="0"/>
              <a:t>72</a:t>
            </a:r>
            <a:r>
              <a:rPr lang="de-DE" dirty="0"/>
              <a:t>Ge</a:t>
            </a:r>
            <a:r>
              <a:rPr lang="de-DE" baseline="30000" dirty="0"/>
              <a:t>32+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573867" y="3487113"/>
            <a:ext cx="11289" cy="79966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770425" y="3739823"/>
            <a:ext cx="841897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400" dirty="0"/>
              <a:t>691 </a:t>
            </a:r>
            <a:r>
              <a:rPr lang="de-DE" sz="1400" dirty="0" err="1"/>
              <a:t>keV</a:t>
            </a:r>
            <a:endParaRPr lang="de-DE" sz="14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234" y="3002843"/>
            <a:ext cx="424583" cy="424583"/>
          </a:xfrm>
          <a:prstGeom prst="rect">
            <a:avLst/>
          </a:prstGeom>
        </p:spPr>
      </p:pic>
      <p:cxnSp>
        <p:nvCxnSpPr>
          <p:cNvPr id="21" name="Straight Arrow Connector 20"/>
          <p:cNvCxnSpPr>
            <a:stCxn id="18" idx="3"/>
          </p:cNvCxnSpPr>
          <p:nvPr/>
        </p:nvCxnSpPr>
        <p:spPr>
          <a:xfrm flipV="1">
            <a:off x="2321817" y="2967637"/>
            <a:ext cx="491973" cy="2474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8" idx="1"/>
          </p:cNvCxnSpPr>
          <p:nvPr/>
        </p:nvCxnSpPr>
        <p:spPr>
          <a:xfrm flipH="1" flipV="1">
            <a:off x="1444977" y="2959935"/>
            <a:ext cx="452257" cy="255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813790" y="2776034"/>
            <a:ext cx="274434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l-GR" sz="1400" dirty="0"/>
              <a:t>γ</a:t>
            </a:r>
            <a:endParaRPr lang="de-DE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1196348" y="2816212"/>
            <a:ext cx="274434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l-GR" sz="1400" dirty="0"/>
              <a:t>γ</a:t>
            </a:r>
            <a:endParaRPr lang="de-DE" sz="1400" dirty="0"/>
          </a:p>
        </p:txBody>
      </p:sp>
      <p:sp>
        <p:nvSpPr>
          <p:cNvPr id="29" name="Rectangle 28"/>
          <p:cNvSpPr/>
          <p:nvPr/>
        </p:nvSpPr>
        <p:spPr>
          <a:xfrm>
            <a:off x="169978" y="4638570"/>
            <a:ext cx="48034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rgbClr val="504EB6"/>
                </a:solidFill>
              </a:rPr>
              <a:t>D. Freire-</a:t>
            </a:r>
            <a:r>
              <a:rPr lang="en-US" sz="1200" i="1" dirty="0" err="1">
                <a:solidFill>
                  <a:srgbClr val="504EB6"/>
                </a:solidFill>
              </a:rPr>
              <a:t>Fernández</a:t>
            </a:r>
            <a:r>
              <a:rPr lang="en-US" sz="1200" i="1" dirty="0">
                <a:solidFill>
                  <a:srgbClr val="504EB6"/>
                </a:solidFill>
              </a:rPr>
              <a:t>, W. </a:t>
            </a:r>
            <a:r>
              <a:rPr lang="en-US" sz="1200" i="1" dirty="0" err="1">
                <a:solidFill>
                  <a:srgbClr val="504EB6"/>
                </a:solidFill>
              </a:rPr>
              <a:t>Korten</a:t>
            </a:r>
            <a:r>
              <a:rPr lang="en-US" sz="1200" i="1" dirty="0">
                <a:solidFill>
                  <a:srgbClr val="504EB6"/>
                </a:solidFill>
              </a:rPr>
              <a:t>, R.J. Chen, et al. </a:t>
            </a:r>
            <a:r>
              <a:rPr lang="en-US" sz="1200" i="1" dirty="0">
                <a:solidFill>
                  <a:srgbClr val="504EB6"/>
                </a:solidFill>
                <a:hlinkClick r:id="rId5"/>
              </a:rPr>
              <a:t>arXiv:2312.11313</a:t>
            </a:r>
            <a:endParaRPr lang="de-DE" sz="1200" i="1" dirty="0">
              <a:solidFill>
                <a:srgbClr val="504EB6"/>
              </a:solidFill>
            </a:endParaRPr>
          </a:p>
        </p:txBody>
      </p:sp>
      <p:pic>
        <p:nvPicPr>
          <p:cNvPr id="32" name="Picture 11">
            <a:extLst>
              <a:ext uri="{FF2B5EF4-FFF2-40B4-BE49-F238E27FC236}">
                <a16:creationId xmlns:a16="http://schemas.microsoft.com/office/drawing/2014/main" id="{9AE0B567-27DD-4B0E-8ABA-329393F29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9000" y="4523099"/>
            <a:ext cx="1399108" cy="449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371" y="4052645"/>
            <a:ext cx="818493" cy="838955"/>
          </a:xfrm>
          <a:prstGeom prst="rect">
            <a:avLst/>
          </a:prstGeom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A6F35ADA-B6D3-4B8D-B418-B2DF3C050F3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0369" y="964124"/>
            <a:ext cx="724968" cy="72496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July 8th, 2022</a:t>
            </a:r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95648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Reaction</a:t>
            </a:r>
            <a:r>
              <a:rPr lang="de-DE" dirty="0"/>
              <a:t> </a:t>
            </a:r>
            <a:r>
              <a:rPr lang="de-DE" dirty="0" err="1"/>
              <a:t>studies</a:t>
            </a:r>
            <a:r>
              <a:rPr lang="de-DE" dirty="0"/>
              <a:t> in </a:t>
            </a:r>
            <a:r>
              <a:rPr lang="de-DE" dirty="0" err="1"/>
              <a:t>storage</a:t>
            </a:r>
            <a:r>
              <a:rPr lang="de-DE" dirty="0"/>
              <a:t> rings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32</a:t>
            </a:fld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July 8th, 2022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QNP 2024 - Yvonne Leifels</a:t>
            </a:r>
            <a:endParaRPr lang="de-DE" dirty="0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AA78FD00-52A1-49E5-8CA3-B27D86A84E7B}"/>
              </a:ext>
            </a:extLst>
          </p:cNvPr>
          <p:cNvSpPr txBox="1">
            <a:spLocks/>
          </p:cNvSpPr>
          <p:nvPr/>
        </p:nvSpPr>
        <p:spPr>
          <a:xfrm>
            <a:off x="152467" y="938251"/>
            <a:ext cx="4419533" cy="3855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2881" marR="0" lvl="0" indent="-192881" algn="l" defTabSz="2571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cs typeface="Arial"/>
              </a:rPr>
              <a:t>How did supernovae contribute to the element composition of the solar system?</a:t>
            </a:r>
          </a:p>
          <a:p>
            <a:pPr marL="432000" lvl="1" indent="-144000" defTabSz="257175">
              <a:buClr>
                <a:srgbClr val="FFC000"/>
              </a:buClr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cs typeface="Arial"/>
              </a:rPr>
              <a:t>challenging nuclear cross section measurements are needed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cs typeface="Arial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cs typeface="Arial"/>
              </a:rPr>
              <a:t>on radioactive nuclei</a:t>
            </a:r>
          </a:p>
          <a:p>
            <a:pPr marL="432000" lvl="1" indent="-144000" defTabSz="257175">
              <a:buClr>
                <a:srgbClr val="FFC000"/>
              </a:buClr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cs typeface="Arial"/>
              </a:rPr>
              <a:t>a new experimental scheme for (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cs typeface="Arial"/>
              </a:rPr>
              <a:t>p,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ymbol" panose="05050102010706020507" pitchFamily="18" charset="2"/>
                <a:cs typeface="Arial"/>
              </a:rPr>
              <a:t>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cs typeface="Arial"/>
              </a:rPr>
              <a:t>) reactions established in the ESR storage ring</a:t>
            </a:r>
          </a:p>
          <a:p>
            <a:pPr marL="192881" marR="0" lvl="0" indent="-192881" algn="l" defTabSz="2571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cs typeface="Arial"/>
              </a:rPr>
              <a:t>1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cs typeface="Arial"/>
              </a:rPr>
              <a:t>st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cs typeface="Arial"/>
              </a:rPr>
              <a:t> measurement of 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cs typeface="Arial"/>
              </a:rPr>
              <a:t>124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cs typeface="Arial"/>
              </a:rPr>
              <a:t>Xe(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cs typeface="Arial"/>
              </a:rPr>
              <a:t>p,n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cs typeface="Arial"/>
              </a:rPr>
              <a:t>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432000" lvl="1" indent="-144000" defTabSz="257175"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US" sz="1200" dirty="0"/>
              <a:t>new background-free detection method &amp; maximized sensitivity </a:t>
            </a:r>
          </a:p>
          <a:p>
            <a:pPr marL="432000" lvl="1" indent="-144000" defTabSz="257175"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US" sz="1200" dirty="0"/>
              <a:t>(</a:t>
            </a:r>
            <a:r>
              <a:rPr lang="en-US" sz="1200" dirty="0" err="1"/>
              <a:t>p,n</a:t>
            </a:r>
            <a:r>
              <a:rPr lang="en-US" sz="1200" dirty="0"/>
              <a:t>) reaction now generally accessible for experiment</a:t>
            </a:r>
          </a:p>
          <a:p>
            <a:pPr marL="432000" lvl="1" indent="-144000" defTabSz="257175"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§"/>
              <a:defRPr/>
            </a:pPr>
            <a:r>
              <a:rPr lang="en-US" sz="1200" dirty="0"/>
              <a:t>stronger constraints for underlying nuclear physics models</a:t>
            </a:r>
          </a:p>
          <a:p>
            <a:pPr marL="238119" marR="0" lvl="0" indent="-192881" algn="l" defTabSz="2571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charset="2"/>
              <a:buChar char="§"/>
              <a:tabLst/>
              <a:defRPr/>
            </a:pPr>
            <a:r>
              <a:rPr lang="en-US" sz="1600" dirty="0"/>
              <a:t>1st radioactive beam measurement</a:t>
            </a:r>
          </a:p>
          <a:p>
            <a:pPr marL="432000" marR="0" lvl="1" indent="-144000" algn="l" defTabSz="2571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cs typeface="Arial"/>
              </a:rPr>
              <a:t>reliable data for </a:t>
            </a:r>
            <a:r>
              <a:rPr kumimoji="0" lang="en-US" sz="1300" b="0" i="0" u="none" strike="noStrike" kern="1200" cap="none" spc="0" normalizeH="0" baseline="3000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cs typeface="Arial"/>
              </a:rPr>
              <a:t>118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cs typeface="Arial"/>
              </a:rPr>
              <a:t>Te(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cs typeface="Arial"/>
              </a:rPr>
              <a:t>p,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Symbol" panose="05050102010706020507" pitchFamily="18" charset="2"/>
                <a:cs typeface="Arial"/>
              </a:rPr>
              <a:t>g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cs typeface="Arial"/>
              </a:rPr>
              <a:t>) and </a:t>
            </a:r>
            <a:r>
              <a:rPr kumimoji="0" lang="en-US" sz="1300" b="0" i="0" u="none" strike="noStrike" kern="1200" cap="none" spc="0" normalizeH="0" baseline="3000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cs typeface="Arial"/>
              </a:rPr>
              <a:t>118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cs typeface="Arial"/>
              </a:rPr>
              <a:t>Te(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cs typeface="Arial"/>
              </a:rPr>
              <a:t>p,n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cs typeface="Arial"/>
              </a:rPr>
              <a:t>)</a:t>
            </a:r>
          </a:p>
          <a:p>
            <a:pPr marL="644509" marR="0" lvl="1" indent="-285743" algn="l" defTabSz="25717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cs typeface="Arial"/>
              </a:rPr>
              <a:t>analysis on-going</a:t>
            </a:r>
          </a:p>
        </p:txBody>
      </p:sp>
      <p:pic>
        <p:nvPicPr>
          <p:cNvPr id="7" name="Grafik 4">
            <a:extLst>
              <a:ext uri="{FF2B5EF4-FFF2-40B4-BE49-F238E27FC236}">
                <a16:creationId xmlns:a16="http://schemas.microsoft.com/office/drawing/2014/main" id="{4C6D9952-8075-CD3B-6336-C04E1E20E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833" y="2934051"/>
            <a:ext cx="3012436" cy="1676189"/>
          </a:xfrm>
          <a:prstGeom prst="rect">
            <a:avLst/>
          </a:prstGeom>
        </p:spPr>
      </p:pic>
      <p:pic>
        <p:nvPicPr>
          <p:cNvPr id="8" name="Grafik 13">
            <a:extLst>
              <a:ext uri="{FF2B5EF4-FFF2-40B4-BE49-F238E27FC236}">
                <a16:creationId xmlns:a16="http://schemas.microsoft.com/office/drawing/2014/main" id="{2A3492AE-3C49-88E8-CB7D-5F73C1BC2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0803" y="4097129"/>
            <a:ext cx="542230" cy="545346"/>
          </a:xfrm>
          <a:prstGeom prst="rect">
            <a:avLst/>
          </a:prstGeom>
        </p:spPr>
      </p:pic>
      <p:pic>
        <p:nvPicPr>
          <p:cNvPr id="10" name="Picture 6" descr="http://www.math.uni-frankfurt.de/~kistler/dateien/Frankfurt.gif">
            <a:extLst>
              <a:ext uri="{FF2B5EF4-FFF2-40B4-BE49-F238E27FC236}">
                <a16:creationId xmlns:a16="http://schemas.microsoft.com/office/drawing/2014/main" id="{7E8F3CC0-C2BB-D167-FC0F-80243928E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1380660" y="4623673"/>
            <a:ext cx="460206" cy="250786"/>
          </a:xfrm>
          <a:prstGeom prst="rect">
            <a:avLst/>
          </a:prstGeom>
          <a:noFill/>
        </p:spPr>
      </p:pic>
      <p:pic>
        <p:nvPicPr>
          <p:cNvPr id="11" name="Grafik 5">
            <a:extLst>
              <a:ext uri="{FF2B5EF4-FFF2-40B4-BE49-F238E27FC236}">
                <a16:creationId xmlns:a16="http://schemas.microsoft.com/office/drawing/2014/main" id="{2CA71D75-4434-BA1D-E8B6-721D32821B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87" y="4564424"/>
            <a:ext cx="775498" cy="369285"/>
          </a:xfrm>
          <a:prstGeom prst="rect">
            <a:avLst/>
          </a:prstGeom>
        </p:spPr>
      </p:pic>
      <p:pic>
        <p:nvPicPr>
          <p:cNvPr id="12" name="Grafik 7">
            <a:extLst>
              <a:ext uri="{FF2B5EF4-FFF2-40B4-BE49-F238E27FC236}">
                <a16:creationId xmlns:a16="http://schemas.microsoft.com/office/drawing/2014/main" id="{3D277D62-84B7-016F-DAC8-56666A14F4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925868" y="4617122"/>
            <a:ext cx="722070" cy="263889"/>
          </a:xfrm>
          <a:prstGeom prst="rect">
            <a:avLst/>
          </a:prstGeom>
        </p:spPr>
      </p:pic>
      <p:pic>
        <p:nvPicPr>
          <p:cNvPr id="13" name="Grafik 8">
            <a:extLst>
              <a:ext uri="{FF2B5EF4-FFF2-40B4-BE49-F238E27FC236}">
                <a16:creationId xmlns:a16="http://schemas.microsoft.com/office/drawing/2014/main" id="{EEE772EC-2D50-73C3-24C0-6BA88DE5AB5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153" t="21854" r="15537" b="21540"/>
          <a:stretch/>
        </p:blipFill>
        <p:spPr bwMode="auto">
          <a:xfrm>
            <a:off x="2713352" y="4546708"/>
            <a:ext cx="642430" cy="404716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D03F7929-7BC5-5DCF-614F-D4DE7DDBE2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3541132" y="4596356"/>
            <a:ext cx="466167" cy="305420"/>
          </a:xfrm>
          <a:prstGeom prst="rect">
            <a:avLst/>
          </a:prstGeom>
        </p:spPr>
      </p:pic>
      <p:pic>
        <p:nvPicPr>
          <p:cNvPr id="15" name="Grafik 3">
            <a:extLst>
              <a:ext uri="{FF2B5EF4-FFF2-40B4-BE49-F238E27FC236}">
                <a16:creationId xmlns:a16="http://schemas.microsoft.com/office/drawing/2014/main" id="{F14C995E-2B7B-550B-F804-35F19C75EE6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08978" y="968624"/>
            <a:ext cx="3633053" cy="1945937"/>
          </a:xfrm>
          <a:prstGeom prst="rect">
            <a:avLst/>
          </a:prstGeom>
        </p:spPr>
      </p:pic>
      <p:sp>
        <p:nvSpPr>
          <p:cNvPr id="16" name="Textfeld 64">
            <a:extLst>
              <a:ext uri="{FF2B5EF4-FFF2-40B4-BE49-F238E27FC236}">
                <a16:creationId xmlns:a16="http://schemas.microsoft.com/office/drawing/2014/main" id="{6E88249D-0359-5914-C66F-377B61E883DD}"/>
              </a:ext>
            </a:extLst>
          </p:cNvPr>
          <p:cNvSpPr txBox="1"/>
          <p:nvPr/>
        </p:nvSpPr>
        <p:spPr>
          <a:xfrm>
            <a:off x="4869025" y="4642475"/>
            <a:ext cx="3891665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recoil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detection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 in UHV at high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Times New Roman" panose="02020603050405020304" pitchFamily="18" charset="0"/>
              </a:rPr>
              <a:t>efficiency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7459771" y="1192306"/>
            <a:ext cx="2000380" cy="24622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000" i="1" dirty="0" err="1">
                <a:solidFill>
                  <a:srgbClr val="0070C0"/>
                </a:solidFill>
              </a:rPr>
              <a:t>submitted</a:t>
            </a:r>
            <a:r>
              <a:rPr lang="de-DE" sz="1000" i="1" dirty="0">
                <a:solidFill>
                  <a:srgbClr val="0070C0"/>
                </a:solidFill>
              </a:rPr>
              <a:t> </a:t>
            </a:r>
            <a:r>
              <a:rPr lang="de-DE" sz="1000" i="1" dirty="0" err="1">
                <a:solidFill>
                  <a:srgbClr val="0070C0"/>
                </a:solidFill>
              </a:rPr>
              <a:t>to</a:t>
            </a:r>
            <a:r>
              <a:rPr lang="de-DE" sz="1000" i="1" dirty="0">
                <a:solidFill>
                  <a:srgbClr val="0070C0"/>
                </a:solidFill>
              </a:rPr>
              <a:t> PRL</a:t>
            </a:r>
          </a:p>
        </p:txBody>
      </p:sp>
      <p:pic>
        <p:nvPicPr>
          <p:cNvPr id="19" name="Grafik 11">
            <a:extLst>
              <a:ext uri="{FF2B5EF4-FFF2-40B4-BE49-F238E27FC236}">
                <a16:creationId xmlns:a16="http://schemas.microsoft.com/office/drawing/2014/main" id="{F9571AA6-90E4-675A-942A-3FB2580A420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37" t="36138" r="15074" b="35113"/>
          <a:stretch/>
        </p:blipFill>
        <p:spPr>
          <a:xfrm rot="709875">
            <a:off x="7684566" y="3903479"/>
            <a:ext cx="1354500" cy="708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677023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Summary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outlook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9057" y="1013885"/>
            <a:ext cx="4516829" cy="3394472"/>
          </a:xfrm>
        </p:spPr>
        <p:txBody>
          <a:bodyPr/>
          <a:lstStyle/>
          <a:p>
            <a:pPr marL="0" indent="0">
              <a:buNone/>
            </a:pPr>
            <a:r>
              <a:rPr lang="de-DE" sz="1600" dirty="0"/>
              <a:t>Primary </a:t>
            </a:r>
            <a:r>
              <a:rPr lang="de-DE" sz="1600" dirty="0" err="1"/>
              <a:t>and</a:t>
            </a:r>
            <a:r>
              <a:rPr lang="de-DE" sz="1600" dirty="0"/>
              <a:t> </a:t>
            </a:r>
            <a:r>
              <a:rPr lang="de-DE" sz="1600" dirty="0" err="1"/>
              <a:t>secondary</a:t>
            </a:r>
            <a:r>
              <a:rPr lang="de-DE" sz="1600" dirty="0"/>
              <a:t> beam </a:t>
            </a:r>
            <a:r>
              <a:rPr lang="de-DE" sz="1600" dirty="0" err="1"/>
              <a:t>capabilities</a:t>
            </a:r>
            <a:r>
              <a:rPr lang="de-DE" sz="1600" dirty="0"/>
              <a:t> at FAIR </a:t>
            </a:r>
            <a:r>
              <a:rPr lang="de-DE" sz="1600" dirty="0" err="1"/>
              <a:t>opens</a:t>
            </a:r>
            <a:r>
              <a:rPr lang="de-DE" sz="1600" dirty="0"/>
              <a:t> </a:t>
            </a:r>
            <a:r>
              <a:rPr lang="de-DE" sz="1600" dirty="0" err="1"/>
              <a:t>up</a:t>
            </a:r>
            <a:r>
              <a:rPr lang="de-DE" sz="1600" dirty="0"/>
              <a:t> a </a:t>
            </a:r>
            <a:r>
              <a:rPr lang="de-DE" sz="1600" dirty="0" err="1"/>
              <a:t>wealth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different </a:t>
            </a:r>
            <a:r>
              <a:rPr lang="de-DE" sz="1600" dirty="0" err="1"/>
              <a:t>physics</a:t>
            </a:r>
            <a:r>
              <a:rPr lang="de-DE" sz="1600" dirty="0"/>
              <a:t> </a:t>
            </a:r>
            <a:r>
              <a:rPr lang="de-DE" sz="1600" dirty="0" err="1"/>
              <a:t>opportunities</a:t>
            </a:r>
            <a:r>
              <a:rPr lang="de-DE" sz="1600" dirty="0"/>
              <a:t> </a:t>
            </a:r>
          </a:p>
          <a:p>
            <a:pPr lvl="1"/>
            <a:r>
              <a:rPr lang="de-DE" sz="1400" dirty="0"/>
              <a:t>strong </a:t>
            </a:r>
            <a:r>
              <a:rPr lang="de-DE" sz="1400" dirty="0" err="1"/>
              <a:t>interaction</a:t>
            </a:r>
            <a:r>
              <a:rPr lang="de-DE" sz="1400" dirty="0"/>
              <a:t> </a:t>
            </a:r>
            <a:r>
              <a:rPr lang="de-DE" sz="1400" dirty="0" err="1"/>
              <a:t>studies</a:t>
            </a:r>
            <a:r>
              <a:rPr lang="de-DE" sz="1400" dirty="0"/>
              <a:t> in pp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pA</a:t>
            </a:r>
            <a:r>
              <a:rPr lang="de-DE" sz="1400" dirty="0"/>
              <a:t> </a:t>
            </a:r>
            <a:r>
              <a:rPr lang="de-DE" sz="1400" dirty="0" err="1"/>
              <a:t>reactions</a:t>
            </a:r>
            <a:r>
              <a:rPr lang="de-DE" sz="1400" dirty="0"/>
              <a:t> </a:t>
            </a:r>
          </a:p>
          <a:p>
            <a:pPr lvl="1"/>
            <a:r>
              <a:rPr lang="de-DE" sz="1400" dirty="0"/>
              <a:t>QCD </a:t>
            </a:r>
            <a:r>
              <a:rPr lang="de-DE" sz="1400" dirty="0" err="1"/>
              <a:t>phase</a:t>
            </a:r>
            <a:r>
              <a:rPr lang="de-DE" sz="1400" dirty="0"/>
              <a:t> </a:t>
            </a:r>
            <a:r>
              <a:rPr lang="de-DE" sz="1400" dirty="0" err="1"/>
              <a:t>diagram</a:t>
            </a:r>
            <a:r>
              <a:rPr lang="de-DE" sz="1400" dirty="0"/>
              <a:t> at high </a:t>
            </a:r>
            <a:r>
              <a:rPr lang="de-DE" sz="1400" dirty="0" err="1"/>
              <a:t>densities</a:t>
            </a:r>
            <a:endParaRPr lang="de-DE" sz="1400" dirty="0"/>
          </a:p>
          <a:p>
            <a:pPr lvl="1"/>
            <a:r>
              <a:rPr lang="de-DE" sz="1400" dirty="0" err="1"/>
              <a:t>equation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state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neutron-rich</a:t>
            </a:r>
            <a:r>
              <a:rPr lang="de-DE" sz="1400" dirty="0"/>
              <a:t> matter</a:t>
            </a:r>
          </a:p>
          <a:p>
            <a:pPr lvl="1"/>
            <a:r>
              <a:rPr lang="de-DE" sz="1400" dirty="0" err="1"/>
              <a:t>characteristics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exotic</a:t>
            </a:r>
            <a:r>
              <a:rPr lang="de-DE" sz="1400" dirty="0"/>
              <a:t> </a:t>
            </a:r>
            <a:r>
              <a:rPr lang="de-DE" sz="1400" dirty="0" err="1"/>
              <a:t>nuclei</a:t>
            </a:r>
            <a:endParaRPr lang="de-DE" sz="1400" dirty="0"/>
          </a:p>
          <a:p>
            <a:pPr lvl="1"/>
            <a:r>
              <a:rPr lang="de-DE" sz="1400" dirty="0" err="1"/>
              <a:t>astrophysical</a:t>
            </a:r>
            <a:r>
              <a:rPr lang="de-DE" sz="1400" dirty="0"/>
              <a:t> relevant </a:t>
            </a:r>
            <a:r>
              <a:rPr lang="de-DE" sz="1400" dirty="0" err="1"/>
              <a:t>reactions</a:t>
            </a:r>
            <a:r>
              <a:rPr lang="de-DE" sz="1400" dirty="0"/>
              <a:t> </a:t>
            </a:r>
          </a:p>
          <a:p>
            <a:pPr lvl="1"/>
            <a:r>
              <a:rPr lang="de-DE" sz="1400" dirty="0"/>
              <a:t>high-</a:t>
            </a:r>
            <a:r>
              <a:rPr lang="de-DE" sz="1400" dirty="0" err="1"/>
              <a:t>precision</a:t>
            </a:r>
            <a:r>
              <a:rPr lang="de-DE" sz="1400" dirty="0"/>
              <a:t> </a:t>
            </a:r>
            <a:r>
              <a:rPr lang="de-DE" sz="1400" dirty="0" err="1"/>
              <a:t>tests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QED </a:t>
            </a:r>
          </a:p>
          <a:p>
            <a:pPr lvl="1"/>
            <a:r>
              <a:rPr lang="de-DE" sz="1400" dirty="0" err="1"/>
              <a:t>materials</a:t>
            </a:r>
            <a:r>
              <a:rPr lang="de-DE" sz="1400" dirty="0"/>
              <a:t> </a:t>
            </a:r>
            <a:r>
              <a:rPr lang="de-DE" sz="1400" dirty="0" err="1"/>
              <a:t>under</a:t>
            </a:r>
            <a:r>
              <a:rPr lang="de-DE" sz="1400" dirty="0"/>
              <a:t> extreme </a:t>
            </a:r>
            <a:r>
              <a:rPr lang="de-DE" sz="1400" dirty="0" err="1"/>
              <a:t>conditions</a:t>
            </a:r>
            <a:endParaRPr lang="de-DE" sz="1400" dirty="0"/>
          </a:p>
          <a:p>
            <a:pPr lvl="1"/>
            <a:endParaRPr lang="de-DE" sz="1400" b="1" dirty="0"/>
          </a:p>
          <a:p>
            <a:pPr marL="0" indent="0">
              <a:buNone/>
            </a:pPr>
            <a:r>
              <a:rPr lang="de-DE" sz="1600" dirty="0"/>
              <a:t>International FAIR </a:t>
            </a:r>
            <a:r>
              <a:rPr lang="de-DE" sz="1600" dirty="0" err="1"/>
              <a:t>community</a:t>
            </a:r>
            <a:r>
              <a:rPr lang="de-DE" sz="1600" dirty="0"/>
              <a:t> </a:t>
            </a:r>
            <a:r>
              <a:rPr lang="de-DE" sz="1600" dirty="0" err="1"/>
              <a:t>looks</a:t>
            </a:r>
            <a:r>
              <a:rPr lang="de-DE" sz="1600" dirty="0"/>
              <a:t> </a:t>
            </a:r>
            <a:r>
              <a:rPr lang="de-DE" sz="1600" dirty="0" err="1"/>
              <a:t>forward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continued</a:t>
            </a:r>
            <a:r>
              <a:rPr lang="de-DE" sz="1600" dirty="0"/>
              <a:t> </a:t>
            </a:r>
            <a:r>
              <a:rPr lang="de-DE" sz="1600" dirty="0" err="1"/>
              <a:t>explotation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FAIR </a:t>
            </a:r>
            <a:r>
              <a:rPr lang="de-DE" sz="1600" dirty="0" err="1"/>
              <a:t>facilities</a:t>
            </a:r>
            <a:r>
              <a:rPr lang="de-DE" sz="1600" dirty="0"/>
              <a:t> on </a:t>
            </a:r>
            <a:r>
              <a:rPr lang="de-DE" sz="1600" dirty="0" err="1"/>
              <a:t>the</a:t>
            </a:r>
            <a:r>
              <a:rPr lang="de-DE" sz="1600" dirty="0"/>
              <a:t> GSI </a:t>
            </a:r>
            <a:r>
              <a:rPr lang="de-DE" sz="1600" dirty="0" err="1"/>
              <a:t>campus</a:t>
            </a:r>
            <a:r>
              <a:rPr lang="de-DE" sz="1600" dirty="0"/>
              <a:t> and…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33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QNP 2024 - Yvonne Leifels</a:t>
            </a:r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3129" t="24117" r="24578"/>
          <a:stretch/>
        </p:blipFill>
        <p:spPr>
          <a:xfrm>
            <a:off x="4726774" y="936165"/>
            <a:ext cx="4167852" cy="403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July 8th, 2022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100924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Summary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outlook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9057" y="1013885"/>
            <a:ext cx="4516829" cy="3394472"/>
          </a:xfrm>
        </p:spPr>
        <p:txBody>
          <a:bodyPr/>
          <a:lstStyle/>
          <a:p>
            <a:pPr marL="0" indent="0">
              <a:buNone/>
            </a:pPr>
            <a:r>
              <a:rPr lang="de-DE" sz="1600" dirty="0"/>
              <a:t>Primary </a:t>
            </a:r>
            <a:r>
              <a:rPr lang="de-DE" sz="1600" dirty="0" err="1"/>
              <a:t>and</a:t>
            </a:r>
            <a:r>
              <a:rPr lang="de-DE" sz="1600" dirty="0"/>
              <a:t> </a:t>
            </a:r>
            <a:r>
              <a:rPr lang="de-DE" sz="1600" dirty="0" err="1"/>
              <a:t>secondary</a:t>
            </a:r>
            <a:r>
              <a:rPr lang="de-DE" sz="1600" dirty="0"/>
              <a:t> beam </a:t>
            </a:r>
            <a:r>
              <a:rPr lang="de-DE" sz="1600" dirty="0" err="1"/>
              <a:t>capabilities</a:t>
            </a:r>
            <a:r>
              <a:rPr lang="de-DE" sz="1600" dirty="0"/>
              <a:t> at FAIR </a:t>
            </a:r>
            <a:r>
              <a:rPr lang="de-DE" sz="1600" dirty="0" err="1"/>
              <a:t>opens</a:t>
            </a:r>
            <a:r>
              <a:rPr lang="de-DE" sz="1600" dirty="0"/>
              <a:t> </a:t>
            </a:r>
            <a:r>
              <a:rPr lang="de-DE" sz="1600" dirty="0" err="1"/>
              <a:t>up</a:t>
            </a:r>
            <a:r>
              <a:rPr lang="de-DE" sz="1600" dirty="0"/>
              <a:t> a </a:t>
            </a:r>
            <a:r>
              <a:rPr lang="de-DE" sz="1600" dirty="0" err="1"/>
              <a:t>wealth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different </a:t>
            </a:r>
            <a:r>
              <a:rPr lang="de-DE" sz="1600" dirty="0" err="1"/>
              <a:t>physics</a:t>
            </a:r>
            <a:r>
              <a:rPr lang="de-DE" sz="1600" dirty="0"/>
              <a:t> </a:t>
            </a:r>
            <a:r>
              <a:rPr lang="de-DE" sz="1600" dirty="0" err="1"/>
              <a:t>opportunities</a:t>
            </a:r>
            <a:r>
              <a:rPr lang="de-DE" sz="1600" dirty="0"/>
              <a:t> </a:t>
            </a:r>
          </a:p>
          <a:p>
            <a:pPr lvl="1"/>
            <a:r>
              <a:rPr lang="de-DE" sz="1400" dirty="0"/>
              <a:t>strong </a:t>
            </a:r>
            <a:r>
              <a:rPr lang="de-DE" sz="1400" dirty="0" err="1"/>
              <a:t>interaction</a:t>
            </a:r>
            <a:r>
              <a:rPr lang="de-DE" sz="1400" dirty="0"/>
              <a:t> </a:t>
            </a:r>
            <a:r>
              <a:rPr lang="de-DE" sz="1400" dirty="0" err="1"/>
              <a:t>studies</a:t>
            </a:r>
            <a:r>
              <a:rPr lang="de-DE" sz="1400" dirty="0"/>
              <a:t> in pp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pA</a:t>
            </a:r>
            <a:r>
              <a:rPr lang="de-DE" sz="1400" dirty="0"/>
              <a:t> </a:t>
            </a:r>
            <a:r>
              <a:rPr lang="de-DE" sz="1400" dirty="0" err="1"/>
              <a:t>reactions</a:t>
            </a:r>
            <a:r>
              <a:rPr lang="de-DE" sz="1400" dirty="0"/>
              <a:t> </a:t>
            </a:r>
          </a:p>
          <a:p>
            <a:pPr lvl="1"/>
            <a:r>
              <a:rPr lang="de-DE" sz="1400" dirty="0"/>
              <a:t>QCD </a:t>
            </a:r>
            <a:r>
              <a:rPr lang="de-DE" sz="1400" dirty="0" err="1"/>
              <a:t>phase</a:t>
            </a:r>
            <a:r>
              <a:rPr lang="de-DE" sz="1400" dirty="0"/>
              <a:t> </a:t>
            </a:r>
            <a:r>
              <a:rPr lang="de-DE" sz="1400" dirty="0" err="1"/>
              <a:t>diagram</a:t>
            </a:r>
            <a:r>
              <a:rPr lang="de-DE" sz="1400" dirty="0"/>
              <a:t> at high </a:t>
            </a:r>
            <a:r>
              <a:rPr lang="de-DE" sz="1400" dirty="0" err="1"/>
              <a:t>densities</a:t>
            </a:r>
            <a:endParaRPr lang="de-DE" sz="1400" dirty="0"/>
          </a:p>
          <a:p>
            <a:pPr lvl="1"/>
            <a:r>
              <a:rPr lang="de-DE" sz="1400" dirty="0" err="1"/>
              <a:t>equation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state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neutron-rich</a:t>
            </a:r>
            <a:r>
              <a:rPr lang="de-DE" sz="1400" dirty="0"/>
              <a:t> matter</a:t>
            </a:r>
          </a:p>
          <a:p>
            <a:pPr lvl="1"/>
            <a:r>
              <a:rPr lang="de-DE" sz="1400" dirty="0" err="1"/>
              <a:t>characteristics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exotic</a:t>
            </a:r>
            <a:r>
              <a:rPr lang="de-DE" sz="1400" dirty="0"/>
              <a:t> </a:t>
            </a:r>
            <a:r>
              <a:rPr lang="de-DE" sz="1400" dirty="0" err="1"/>
              <a:t>nuclei</a:t>
            </a:r>
            <a:endParaRPr lang="de-DE" sz="1400" dirty="0"/>
          </a:p>
          <a:p>
            <a:pPr lvl="1"/>
            <a:r>
              <a:rPr lang="de-DE" sz="1400" dirty="0" err="1"/>
              <a:t>astrophysical</a:t>
            </a:r>
            <a:r>
              <a:rPr lang="de-DE" sz="1400" dirty="0"/>
              <a:t> relevant </a:t>
            </a:r>
            <a:r>
              <a:rPr lang="de-DE" sz="1400" dirty="0" err="1"/>
              <a:t>reactions</a:t>
            </a:r>
            <a:r>
              <a:rPr lang="de-DE" sz="1400" dirty="0"/>
              <a:t> </a:t>
            </a:r>
          </a:p>
          <a:p>
            <a:pPr lvl="1"/>
            <a:r>
              <a:rPr lang="de-DE" sz="1400" dirty="0"/>
              <a:t>high-</a:t>
            </a:r>
            <a:r>
              <a:rPr lang="de-DE" sz="1400" dirty="0" err="1"/>
              <a:t>precision</a:t>
            </a:r>
            <a:r>
              <a:rPr lang="de-DE" sz="1400" dirty="0"/>
              <a:t> </a:t>
            </a:r>
            <a:r>
              <a:rPr lang="de-DE" sz="1400" dirty="0" err="1"/>
              <a:t>tests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QED </a:t>
            </a:r>
          </a:p>
          <a:p>
            <a:pPr lvl="1"/>
            <a:r>
              <a:rPr lang="de-DE" sz="1400" dirty="0" err="1"/>
              <a:t>materials</a:t>
            </a:r>
            <a:r>
              <a:rPr lang="de-DE" sz="1400" dirty="0"/>
              <a:t> </a:t>
            </a:r>
            <a:r>
              <a:rPr lang="de-DE" sz="1400" dirty="0" err="1"/>
              <a:t>under</a:t>
            </a:r>
            <a:r>
              <a:rPr lang="de-DE" sz="1400" dirty="0"/>
              <a:t> extreme </a:t>
            </a:r>
            <a:r>
              <a:rPr lang="de-DE" sz="1400" dirty="0" err="1"/>
              <a:t>conditions</a:t>
            </a:r>
            <a:endParaRPr lang="de-DE" sz="1400" dirty="0"/>
          </a:p>
          <a:p>
            <a:pPr lvl="1"/>
            <a:endParaRPr lang="de-DE" sz="1400" b="1" dirty="0"/>
          </a:p>
          <a:p>
            <a:pPr marL="0" indent="0">
              <a:buNone/>
            </a:pPr>
            <a:r>
              <a:rPr lang="de-DE" sz="1600" dirty="0"/>
              <a:t>…. </a:t>
            </a:r>
            <a:r>
              <a:rPr lang="de-DE" sz="1600" dirty="0" err="1"/>
              <a:t>looks</a:t>
            </a:r>
            <a:r>
              <a:rPr lang="de-DE" sz="1600" dirty="0"/>
              <a:t> </a:t>
            </a:r>
            <a:r>
              <a:rPr lang="de-DE" sz="1600" dirty="0" err="1"/>
              <a:t>forward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endParaRPr lang="de-DE" sz="1600" dirty="0"/>
          </a:p>
          <a:p>
            <a:pPr marL="0" indent="0">
              <a:buNone/>
            </a:pPr>
            <a:r>
              <a:rPr lang="de-DE" sz="1600" dirty="0">
                <a:solidFill>
                  <a:srgbClr val="FAC05C"/>
                </a:solidFill>
              </a:rPr>
              <a:t>2027</a:t>
            </a:r>
            <a:r>
              <a:rPr lang="de-DE" sz="1600" dirty="0"/>
              <a:t> Start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experiments</a:t>
            </a:r>
            <a:r>
              <a:rPr lang="de-DE" sz="1600" dirty="0"/>
              <a:t> at </a:t>
            </a:r>
            <a:br>
              <a:rPr lang="de-DE" sz="1600" dirty="0"/>
            </a:br>
            <a:r>
              <a:rPr lang="de-DE" sz="1600" dirty="0"/>
              <a:t>	   Super-FRS </a:t>
            </a:r>
            <a:r>
              <a:rPr lang="de-DE" sz="1600" dirty="0" err="1"/>
              <a:t>with</a:t>
            </a:r>
            <a:r>
              <a:rPr lang="de-DE" sz="1600" dirty="0"/>
              <a:t> SIS18 </a:t>
            </a:r>
            <a:r>
              <a:rPr lang="de-DE" sz="1600" dirty="0" err="1"/>
              <a:t>beams</a:t>
            </a:r>
            <a:endParaRPr lang="de-DE" sz="1600" dirty="0"/>
          </a:p>
          <a:p>
            <a:pPr marL="0" indent="0">
              <a:buNone/>
            </a:pPr>
            <a:r>
              <a:rPr lang="de-DE" sz="1600" dirty="0">
                <a:solidFill>
                  <a:srgbClr val="FAC05C"/>
                </a:solidFill>
              </a:rPr>
              <a:t>2028</a:t>
            </a:r>
            <a:r>
              <a:rPr lang="de-DE" sz="1600" dirty="0"/>
              <a:t> Start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experiments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SIS100 </a:t>
            </a:r>
          </a:p>
          <a:p>
            <a:pPr lvl="1"/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34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QNP 2024 - Yvonne Leifels</a:t>
            </a:r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3129" t="24117" r="24578"/>
          <a:stretch/>
        </p:blipFill>
        <p:spPr>
          <a:xfrm>
            <a:off x="4726774" y="936165"/>
            <a:ext cx="4167852" cy="403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July 8th, 2022</a:t>
            </a:r>
            <a:endParaRPr lang="de-DE" dirty="0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D862D786-A848-46F0-B0C5-443D2325C551}"/>
              </a:ext>
            </a:extLst>
          </p:cNvPr>
          <p:cNvSpPr txBox="1"/>
          <p:nvPr/>
        </p:nvSpPr>
        <p:spPr>
          <a:xfrm>
            <a:off x="4834467" y="4478211"/>
            <a:ext cx="2150533" cy="36684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b="1" dirty="0" err="1">
                <a:solidFill>
                  <a:schemeClr val="bg1"/>
                </a:solidFill>
              </a:rPr>
              <a:t>Thank</a:t>
            </a:r>
            <a:r>
              <a:rPr lang="de-DE" b="1" dirty="0">
                <a:solidFill>
                  <a:schemeClr val="bg1"/>
                </a:solidFill>
              </a:rPr>
              <a:t> </a:t>
            </a:r>
            <a:r>
              <a:rPr lang="de-DE" b="1" dirty="0" err="1">
                <a:solidFill>
                  <a:schemeClr val="bg1"/>
                </a:solidFill>
              </a:rPr>
              <a:t>you</a:t>
            </a:r>
            <a:r>
              <a:rPr lang="de-DE" b="1" dirty="0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263568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Current</a:t>
            </a:r>
            <a:r>
              <a:rPr lang="de-DE" dirty="0"/>
              <a:t> </a:t>
            </a:r>
            <a:r>
              <a:rPr lang="de-DE" dirty="0" err="1"/>
              <a:t>prospects</a:t>
            </a:r>
            <a:endParaRPr lang="de-D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35</a:t>
            </a:fld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July 8th, 2022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QNP 2024 - Yvonne Leifels</a:t>
            </a:r>
            <a:endParaRPr lang="de-D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959" y="910482"/>
            <a:ext cx="8024773" cy="437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0689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CBM – Scientific </a:t>
            </a:r>
            <a:r>
              <a:rPr lang="de-DE" dirty="0" err="1"/>
              <a:t>goal</a:t>
            </a:r>
            <a:endParaRPr lang="de-D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36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QNP 2024 - Yvonne Leifels</a:t>
            </a:r>
            <a:endParaRPr lang="de-D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" y="1577341"/>
            <a:ext cx="4691059" cy="3356240"/>
          </a:xfrm>
          <a:prstGeom prst="rect">
            <a:avLst/>
          </a:prstGeom>
        </p:spPr>
      </p:pic>
      <p:sp>
        <p:nvSpPr>
          <p:cNvPr id="9" name="Textfeld 15">
            <a:extLst>
              <a:ext uri="{FF2B5EF4-FFF2-40B4-BE49-F238E27FC236}">
                <a16:creationId xmlns:a16="http://schemas.microsoft.com/office/drawing/2014/main" id="{65BED5D3-4EE2-43EB-B985-9DEE8BB6466B}"/>
              </a:ext>
            </a:extLst>
          </p:cNvPr>
          <p:cNvSpPr txBox="1"/>
          <p:nvPr/>
        </p:nvSpPr>
        <p:spPr>
          <a:xfrm>
            <a:off x="679728" y="1323795"/>
            <a:ext cx="34980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i="1" dirty="0">
                <a:solidFill>
                  <a:srgbClr val="4F81BD"/>
                </a:solidFill>
              </a:rPr>
              <a:t>W. Fu, J. Pawlowski, F. </a:t>
            </a:r>
            <a:r>
              <a:rPr lang="de-DE" sz="1100" i="1" dirty="0" err="1">
                <a:solidFill>
                  <a:srgbClr val="4F81BD"/>
                </a:solidFill>
              </a:rPr>
              <a:t>Rennecke</a:t>
            </a:r>
            <a:r>
              <a:rPr lang="de-DE" sz="1100" i="1" dirty="0">
                <a:solidFill>
                  <a:srgbClr val="4F81BD"/>
                </a:solidFill>
              </a:rPr>
              <a:t>, </a:t>
            </a:r>
          </a:p>
          <a:p>
            <a:r>
              <a:rPr lang="en-US" sz="1100" i="1" dirty="0" err="1">
                <a:solidFill>
                  <a:srgbClr val="4F81BD"/>
                </a:solidFill>
              </a:rPr>
              <a:t>Phys.Rev.D</a:t>
            </a:r>
            <a:r>
              <a:rPr lang="en-US" sz="1100" i="1" dirty="0">
                <a:solidFill>
                  <a:srgbClr val="4F81BD"/>
                </a:solidFill>
              </a:rPr>
              <a:t> 101 (2020) 5, 054032, </a:t>
            </a:r>
            <a:r>
              <a:rPr lang="de-DE" sz="1100" i="1" dirty="0">
                <a:solidFill>
                  <a:srgbClr val="4F81BD"/>
                </a:solidFill>
              </a:rPr>
              <a:t>arXiv:1909.02991</a:t>
            </a:r>
          </a:p>
        </p:txBody>
      </p:sp>
      <p:sp>
        <p:nvSpPr>
          <p:cNvPr id="10" name="Rechteck 4"/>
          <p:cNvSpPr/>
          <p:nvPr/>
        </p:nvSpPr>
        <p:spPr>
          <a:xfrm>
            <a:off x="650670" y="928687"/>
            <a:ext cx="423816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Location of chiral cross over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July 8th, 2022</a:t>
            </a:r>
            <a:endParaRPr lang="de-DE" dirty="0"/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F8759316-BB02-46DC-A4C0-098BBEADE703}"/>
              </a:ext>
            </a:extLst>
          </p:cNvPr>
          <p:cNvSpPr txBox="1"/>
          <p:nvPr/>
        </p:nvSpPr>
        <p:spPr>
          <a:xfrm>
            <a:off x="5493302" y="974043"/>
            <a:ext cx="263084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Strange and charmed particle  </a:t>
            </a:r>
          </a:p>
          <a:p>
            <a:pPr algn="ctr"/>
            <a:r>
              <a:rPr lang="en-US" sz="1400" dirty="0"/>
              <a:t>production thresholds </a:t>
            </a:r>
          </a:p>
          <a:p>
            <a:pPr algn="ctr"/>
            <a:r>
              <a:rPr lang="en-US" sz="1400" dirty="0"/>
              <a:t>in pp - collisions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Table 7">
                <a:extLst>
                  <a:ext uri="{FF2B5EF4-FFF2-40B4-BE49-F238E27FC236}">
                    <a16:creationId xmlns:a16="http://schemas.microsoft.com/office/drawing/2014/main" id="{D22D48EA-83C6-485A-978B-89199C7ADCF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44865066"/>
                  </p:ext>
                </p:extLst>
              </p:nvPr>
            </p:nvGraphicFramePr>
            <p:xfrm>
              <a:off x="5424643" y="1686654"/>
              <a:ext cx="2765517" cy="2940593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146249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7371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72931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40640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reaction</a:t>
                          </a:r>
                          <a:endParaRPr lang="de-DE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4977" marR="74977" marT="37488" marB="3748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de-DE" sz="1200" b="1" i="1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de-DE" sz="1200" b="1" i="1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𝑠</m:t>
                                  </m:r>
                                </m:e>
                              </m:rad>
                            </m:oMath>
                          </a14:m>
                          <a:r>
                            <a:rPr lang="de-DE" sz="1200" dirty="0">
                              <a:solidFill>
                                <a:schemeClr val="tx1"/>
                              </a:solidFill>
                            </a:rPr>
                            <a:t> (</a:t>
                          </a:r>
                          <a:r>
                            <a:rPr lang="de-DE" sz="1200" dirty="0" err="1">
                              <a:solidFill>
                                <a:schemeClr val="tx1"/>
                              </a:solidFill>
                            </a:rPr>
                            <a:t>GeV</a:t>
                          </a:r>
                          <a:r>
                            <a:rPr lang="de-DE" sz="1200" dirty="0">
                              <a:solidFill>
                                <a:schemeClr val="tx1"/>
                              </a:solidFill>
                            </a:rPr>
                            <a:t>)</a:t>
                          </a:r>
                        </a:p>
                      </a:txBody>
                      <a:tcPr marL="74977" marR="74977" marT="37488" marB="3748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err="1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r>
                            <a:rPr lang="en-US" sz="1200" baseline="-25000" dirty="0" err="1">
                              <a:solidFill>
                                <a:schemeClr val="tx1"/>
                              </a:solidFill>
                            </a:rPr>
                            <a:t>lab</a:t>
                          </a:r>
                          <a:r>
                            <a:rPr lang="en-US" sz="1200" baseline="-2500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(GeV)</a:t>
                          </a:r>
                          <a:endParaRPr lang="de-DE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4977" marR="74977" marT="37488" marB="3748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1223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sz="12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𝑝𝑝</m:t>
                                </m:r>
                                <m:r>
                                  <a:rPr lang="de-DE" sz="1200" i="0" kern="12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de-DE" sz="1200" i="1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200" i="1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de-DE" sz="1200" i="0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de-DE" sz="1200" i="1" kern="12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𝛬</m:t>
                                </m:r>
                                <m:r>
                                  <a:rPr lang="de-DE" sz="1200" i="1" kern="12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𝑝</m:t>
                                </m:r>
                              </m:oMath>
                            </m:oMathPara>
                          </a14:m>
                          <a:endParaRPr lang="de-DE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4977" marR="74977" marT="37488" marB="3748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2.548</a:t>
                          </a:r>
                          <a:endParaRPr lang="de-DE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4977" marR="74977" marT="37488" marB="3748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1.6</a:t>
                          </a:r>
                          <a:endParaRPr lang="de-DE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4977" marR="74977" marT="37488" marB="3748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1223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sz="12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𝑝𝑝</m:t>
                                </m:r>
                                <m:r>
                                  <a:rPr lang="de-DE" sz="1200" i="0" kern="12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de-DE" sz="1200" i="1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200" i="1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de-DE" sz="1200" i="0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de-DE" sz="1200" i="1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200" i="1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de-DE" sz="1200" i="0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de-DE" sz="1200" i="1" kern="12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𝑝𝑝</m:t>
                                </m:r>
                              </m:oMath>
                            </m:oMathPara>
                          </a14:m>
                          <a:endParaRPr lang="de-DE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4977" marR="74977" marT="37488" marB="3748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2.864</a:t>
                          </a:r>
                          <a:endParaRPr lang="de-DE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4977" marR="74977" marT="37488" marB="3748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2.5</a:t>
                          </a:r>
                          <a:endParaRPr lang="de-DE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4977" marR="74977" marT="37488" marB="3748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1223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sz="12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𝑝𝑝</m:t>
                                </m:r>
                                <m:r>
                                  <a:rPr lang="de-DE" sz="1200" i="0" kern="12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de-DE" sz="1200" i="1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200" i="1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de-DE" sz="1200" i="0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de-DE" sz="1200" i="1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200" i="1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de-DE" sz="1200" i="0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de-DE" sz="1200" i="1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200" i="1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𝛯</m:t>
                                    </m:r>
                                  </m:e>
                                  <m:sup>
                                    <m:r>
                                      <a:rPr lang="de-DE" sz="1200" i="0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de-DE" sz="1200" i="1" kern="12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𝑝</m:t>
                                </m:r>
                              </m:oMath>
                            </m:oMathPara>
                          </a14:m>
                          <a:endParaRPr lang="de-DE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4977" marR="74977" marT="37488" marB="3748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3.247</a:t>
                          </a:r>
                          <a:endParaRPr lang="de-DE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4977" marR="74977" marT="37488" marB="3748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3.7</a:t>
                          </a:r>
                          <a:endParaRPr lang="de-DE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4977" marR="74977" marT="37488" marB="3748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1223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sz="12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𝑝𝑝</m:t>
                                </m:r>
                                <m:r>
                                  <a:rPr lang="de-DE" sz="1200" i="0" kern="12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de-DE" sz="1200" i="1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200" i="1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de-DE" sz="1200" i="0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de-DE" sz="1200" i="1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200" i="1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de-DE" sz="1200" i="0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de-DE" sz="1200" i="1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200" i="1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de-DE" sz="1200" i="0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de-DE" sz="1200" i="1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200" i="1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𝛺</m:t>
                                    </m:r>
                                  </m:e>
                                  <m:sup>
                                    <m:r>
                                      <a:rPr lang="de-DE" sz="1200" i="0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de-DE" sz="1200" i="1" kern="12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𝑛</m:t>
                                </m:r>
                              </m:oMath>
                            </m:oMathPara>
                          </a14:m>
                          <a:endParaRPr lang="de-DE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4977" marR="74977" marT="37488" marB="3748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4.092</a:t>
                          </a:r>
                          <a:endParaRPr lang="de-DE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4977" marR="74977" marT="37488" marB="3748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7.0</a:t>
                          </a:r>
                          <a:endParaRPr lang="de-DE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4977" marR="74977" marT="37488" marB="3748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1223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sz="12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𝑝𝑝</m:t>
                                </m:r>
                                <m:r>
                                  <a:rPr lang="de-DE" sz="1200" i="0" kern="12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→</m:t>
                                </m:r>
                                <m:r>
                                  <a:rPr lang="de-DE" sz="1200" i="1" kern="12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𝛬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de-DE" sz="1200" i="1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accPr>
                                  <m:e>
                                    <m:r>
                                      <a:rPr lang="de-DE" sz="1200" i="1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𝛬</m:t>
                                    </m:r>
                                  </m:e>
                                </m:acc>
                                <m:r>
                                  <a:rPr lang="de-DE" sz="1200" i="1" kern="12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𝑝𝑝</m:t>
                                </m:r>
                              </m:oMath>
                            </m:oMathPara>
                          </a14:m>
                          <a:endParaRPr lang="de-DE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4977" marR="74977" marT="37488" marB="3748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4.108</a:t>
                          </a:r>
                          <a:endParaRPr lang="de-DE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4977" marR="74977" marT="37488" marB="3748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7.1</a:t>
                          </a:r>
                          <a:endParaRPr lang="de-DE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4977" marR="74977" marT="37488" marB="3748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12236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sz="12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𝑝𝑝</m:t>
                                </m:r>
                                <m:r>
                                  <a:rPr lang="de-DE" sz="1200" i="0" kern="12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de-DE" sz="1200" i="1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200" i="1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𝛯</m:t>
                                    </m:r>
                                  </m:e>
                                  <m:sup>
                                    <m:r>
                                      <a:rPr lang="de-DE" sz="1200" i="0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−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de-DE" sz="1200" i="1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de-DE" sz="1200" i="1" kern="1200">
                                            <a:solidFill>
                                              <a:schemeClr val="dk1"/>
                                            </a:solidFill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de-DE" sz="1200" i="1" kern="1200">
                                            <a:solidFill>
                                              <a:schemeClr val="dk1"/>
                                            </a:solidFill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𝛯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de-DE" sz="1200" i="0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de-DE" sz="1200" i="1" kern="12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𝑝</m:t>
                                </m:r>
                                <m:r>
                                  <a:rPr lang="en-US" sz="1200" b="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𝑝</m:t>
                                </m:r>
                              </m:oMath>
                            </m:oMathPara>
                          </a14:m>
                          <a:endParaRPr lang="de-DE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4977" marR="74977" marT="37488" marB="3748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4.520</a:t>
                          </a:r>
                          <a:endParaRPr lang="de-DE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4977" marR="74977" marT="37488" marB="3748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9.0</a:t>
                          </a:r>
                          <a:endParaRPr lang="de-DE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4977" marR="74977" marT="37488" marB="3748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1223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sz="12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𝑝𝑝</m:t>
                                </m:r>
                                <m:r>
                                  <a:rPr lang="de-DE" sz="1200" i="0" kern="12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de-DE" sz="1200" i="1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200" i="1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𝛺</m:t>
                                    </m:r>
                                  </m:e>
                                  <m:sup>
                                    <m:r>
                                      <a:rPr lang="de-DE" sz="1200" i="0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−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de-DE" sz="1200" i="1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de-DE" sz="1200" i="1" kern="1200">
                                            <a:solidFill>
                                              <a:schemeClr val="dk1"/>
                                            </a:solidFill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de-DE" sz="1200" i="1" kern="1200">
                                            <a:solidFill>
                                              <a:schemeClr val="dk1"/>
                                            </a:solidFill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𝛺</m:t>
                                        </m:r>
                                      </m:e>
                                    </m:acc>
                                  </m:e>
                                  <m:sup>
                                    <m:r>
                                      <a:rPr lang="de-DE" sz="1200" i="0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de-DE" sz="1200" i="1" kern="12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𝑝𝑝</m:t>
                                </m:r>
                              </m:oMath>
                            </m:oMathPara>
                          </a14:m>
                          <a:endParaRPr lang="de-DE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4977" marR="74977" marT="37488" marB="3748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5.222</a:t>
                          </a:r>
                          <a:endParaRPr lang="de-DE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4977" marR="74977" marT="37488" marB="3748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12.7</a:t>
                          </a:r>
                          <a:endParaRPr lang="de-DE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4977" marR="74977" marT="37488" marB="3748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12236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de-DE" sz="1200" i="1" kern="120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𝑝𝑝</m:t>
                                </m:r>
                                <m:r>
                                  <a:rPr lang="de-DE" sz="1200" i="0" kern="12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→</m:t>
                                </m:r>
                                <m:f>
                                  <m:fPr>
                                    <m:type m:val="lin"/>
                                    <m:ctrlPr>
                                      <a:rPr lang="de-DE" sz="1200" i="1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1200" i="1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𝐽</m:t>
                                    </m:r>
                                  </m:num>
                                  <m:den>
                                    <m:r>
                                      <a:rPr lang="de-DE" sz="1200" i="1" kern="120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𝛹</m:t>
                                    </m:r>
                                  </m:den>
                                </m:f>
                                <m:r>
                                  <a:rPr lang="de-DE" sz="1200" i="1" kern="120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𝑝𝑝</m:t>
                                </m:r>
                              </m:oMath>
                            </m:oMathPara>
                          </a14:m>
                          <a:endParaRPr lang="de-DE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4977" marR="74977" marT="37488" marB="3748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4.973</a:t>
                          </a:r>
                          <a:endParaRPr lang="de-DE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4977" marR="74977" marT="37488" marB="3748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12.2</a:t>
                          </a:r>
                          <a:endParaRPr lang="de-DE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4977" marR="74977" marT="37488" marB="3748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Table 7">
                <a:extLst>
                  <a:ext uri="{FF2B5EF4-FFF2-40B4-BE49-F238E27FC236}">
                    <a16:creationId xmlns:a16="http://schemas.microsoft.com/office/drawing/2014/main" id="{D22D48EA-83C6-485A-978B-89199C7ADCF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44865066"/>
                  </p:ext>
                </p:extLst>
              </p:nvPr>
            </p:nvGraphicFramePr>
            <p:xfrm>
              <a:off x="5424643" y="1686654"/>
              <a:ext cx="2765517" cy="2940593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146249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7371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72931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442705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reaction</a:t>
                          </a:r>
                          <a:endParaRPr lang="de-DE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4977" marR="74977" marT="37488" marB="3748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74977" marR="74977" marT="37488" marB="3748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57447" t="-2740" r="-129787" b="-6438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err="1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r>
                            <a:rPr lang="en-US" sz="1200" baseline="-25000" dirty="0" err="1">
                              <a:solidFill>
                                <a:schemeClr val="tx1"/>
                              </a:solidFill>
                            </a:rPr>
                            <a:t>lab</a:t>
                          </a:r>
                          <a:r>
                            <a:rPr lang="en-US" sz="1200" baseline="-2500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(GeV)</a:t>
                          </a:r>
                          <a:endParaRPr lang="de-DE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4977" marR="74977" marT="37488" marB="3748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12236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74977" marR="74977" marT="37488" marB="3748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15" t="-147059" r="-89627" b="-8215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2.548</a:t>
                          </a:r>
                          <a:endParaRPr lang="de-DE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4977" marR="74977" marT="37488" marB="3748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1.6</a:t>
                          </a:r>
                          <a:endParaRPr lang="de-DE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4977" marR="74977" marT="37488" marB="3748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12236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74977" marR="74977" marT="37488" marB="3748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15" t="-242308" r="-89627" b="-7057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2.864</a:t>
                          </a:r>
                          <a:endParaRPr lang="de-DE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4977" marR="74977" marT="37488" marB="3748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2.5</a:t>
                          </a:r>
                          <a:endParaRPr lang="de-DE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4977" marR="74977" marT="37488" marB="3748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12236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74977" marR="74977" marT="37488" marB="3748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15" t="-349020" r="-89627" b="-6196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3.247</a:t>
                          </a:r>
                          <a:endParaRPr lang="de-DE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4977" marR="74977" marT="37488" marB="3748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3.7</a:t>
                          </a:r>
                          <a:endParaRPr lang="de-DE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4977" marR="74977" marT="37488" marB="3748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12236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74977" marR="74977" marT="37488" marB="3748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15" t="-449020" r="-89627" b="-5196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4.092</a:t>
                          </a:r>
                          <a:endParaRPr lang="de-DE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4977" marR="74977" marT="37488" marB="3748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7.0</a:t>
                          </a:r>
                          <a:endParaRPr lang="de-DE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4977" marR="74977" marT="37488" marB="3748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12236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74977" marR="74977" marT="37488" marB="3748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15" t="-538462" r="-89627" b="-409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4.108</a:t>
                          </a:r>
                          <a:endParaRPr lang="de-DE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4977" marR="74977" marT="37488" marB="3748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7.1</a:t>
                          </a:r>
                          <a:endParaRPr lang="de-DE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4977" marR="74977" marT="37488" marB="3748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12236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74977" marR="74977" marT="37488" marB="3748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15" t="-650980" r="-89627" b="-3176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4.520</a:t>
                          </a:r>
                          <a:endParaRPr lang="de-DE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4977" marR="74977" marT="37488" marB="3748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9.0</a:t>
                          </a:r>
                          <a:endParaRPr lang="de-DE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4977" marR="74977" marT="37488" marB="3748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12236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74977" marR="74977" marT="37488" marB="3748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15" t="-736538" r="-89627" b="-2115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5.222</a:t>
                          </a:r>
                          <a:endParaRPr lang="de-DE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4977" marR="74977" marT="37488" marB="3748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12.7</a:t>
                          </a:r>
                          <a:endParaRPr lang="de-DE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4977" marR="74977" marT="37488" marB="3748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12236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74977" marR="74977" marT="37488" marB="3748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15" t="-852941" r="-89627" b="-1156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4.973</a:t>
                          </a:r>
                          <a:endParaRPr lang="de-DE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4977" marR="74977" marT="37488" marB="3748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12.2</a:t>
                          </a:r>
                          <a:endParaRPr lang="de-DE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74977" marR="74977" marT="37488" marB="37488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607436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8941CB8E-7C08-44EB-84AD-11DA6406C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418289">
            <a:off x="2541209" y="1719036"/>
            <a:ext cx="1617737" cy="1617737"/>
          </a:xfrm>
          <a:prstGeom prst="rect">
            <a:avLst/>
          </a:prstGeom>
        </p:spPr>
      </p:pic>
      <p:sp>
        <p:nvSpPr>
          <p:cNvPr id="13" name="Content Placeholder 1"/>
          <p:cNvSpPr txBox="1">
            <a:spLocks/>
          </p:cNvSpPr>
          <p:nvPr/>
        </p:nvSpPr>
        <p:spPr>
          <a:xfrm>
            <a:off x="317634" y="943640"/>
            <a:ext cx="3644767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200"/>
              </a:spcBef>
            </a:pPr>
            <a:r>
              <a:rPr lang="de-DE" sz="1600" b="1" dirty="0"/>
              <a:t>Information on </a:t>
            </a:r>
            <a:r>
              <a:rPr lang="el-GR" sz="1600" b="1" dirty="0"/>
              <a:t>Λ</a:t>
            </a:r>
            <a:r>
              <a:rPr lang="de-DE" sz="1600" b="1" dirty="0"/>
              <a:t>(</a:t>
            </a:r>
            <a:r>
              <a:rPr lang="el-GR" sz="1600" b="1" dirty="0"/>
              <a:t>Λ</a:t>
            </a:r>
            <a:r>
              <a:rPr lang="de-DE" sz="1600" b="1" dirty="0"/>
              <a:t>)N(N) </a:t>
            </a:r>
            <a:r>
              <a:rPr lang="de-DE" sz="1600" b="1" dirty="0" err="1"/>
              <a:t>interactions</a:t>
            </a:r>
            <a:r>
              <a:rPr lang="de-DE" sz="1600" b="1" dirty="0"/>
              <a:t> </a:t>
            </a:r>
            <a:r>
              <a:rPr lang="de-DE" sz="1600" b="1" dirty="0" err="1"/>
              <a:t>important</a:t>
            </a:r>
            <a:r>
              <a:rPr lang="de-DE" sz="1600" b="1" dirty="0"/>
              <a:t> </a:t>
            </a:r>
            <a:r>
              <a:rPr lang="de-DE" sz="1600" b="1" dirty="0" err="1"/>
              <a:t>for</a:t>
            </a:r>
            <a:r>
              <a:rPr lang="de-DE" sz="1600" b="1" dirty="0"/>
              <a:t> </a:t>
            </a:r>
            <a:r>
              <a:rPr lang="de-DE" sz="1600" b="1" dirty="0" err="1"/>
              <a:t>understanding</a:t>
            </a:r>
            <a:r>
              <a:rPr lang="de-DE" sz="1600" b="1" dirty="0"/>
              <a:t> </a:t>
            </a:r>
            <a:r>
              <a:rPr lang="de-DE" sz="1600" b="1" dirty="0" err="1"/>
              <a:t>of</a:t>
            </a:r>
            <a:r>
              <a:rPr lang="de-DE" sz="1600" b="1" dirty="0"/>
              <a:t> </a:t>
            </a:r>
            <a:r>
              <a:rPr lang="de-DE" sz="1600" b="1" dirty="0" err="1"/>
              <a:t>neutron</a:t>
            </a:r>
            <a:r>
              <a:rPr lang="de-DE" sz="1600" b="1" dirty="0"/>
              <a:t> </a:t>
            </a:r>
            <a:r>
              <a:rPr lang="de-DE" sz="1600" b="1" dirty="0" err="1"/>
              <a:t>stars</a:t>
            </a:r>
            <a:endParaRPr lang="en-GB" sz="1600" b="1" dirty="0"/>
          </a:p>
          <a:p>
            <a:pPr>
              <a:lnSpc>
                <a:spcPct val="110000"/>
              </a:lnSpc>
              <a:spcBef>
                <a:spcPts val="200"/>
              </a:spcBef>
            </a:pPr>
            <a:r>
              <a:rPr lang="en-GB" sz="1600" b="1" dirty="0"/>
              <a:t>Characteristics</a:t>
            </a:r>
          </a:p>
          <a:p>
            <a:pPr lvl="1">
              <a:lnSpc>
                <a:spcPct val="110000"/>
              </a:lnSpc>
              <a:spcBef>
                <a:spcPts val="200"/>
              </a:spcBef>
            </a:pPr>
            <a:r>
              <a:rPr lang="en-GB" sz="1400" dirty="0"/>
              <a:t>lifetime and binding energies</a:t>
            </a:r>
          </a:p>
          <a:p>
            <a:pPr lvl="1">
              <a:lnSpc>
                <a:spcPct val="110000"/>
              </a:lnSpc>
              <a:spcBef>
                <a:spcPts val="200"/>
              </a:spcBef>
            </a:pPr>
            <a:r>
              <a:rPr lang="en-GB" sz="1400" dirty="0"/>
              <a:t>size and deformation</a:t>
            </a:r>
          </a:p>
          <a:p>
            <a:pPr lvl="1">
              <a:lnSpc>
                <a:spcPct val="110000"/>
              </a:lnSpc>
              <a:spcBef>
                <a:spcPts val="200"/>
              </a:spcBef>
            </a:pPr>
            <a:r>
              <a:rPr lang="en-GB" sz="1400" dirty="0"/>
              <a:t>excitations</a:t>
            </a:r>
          </a:p>
          <a:p>
            <a:pPr lvl="1">
              <a:lnSpc>
                <a:spcPct val="110000"/>
              </a:lnSpc>
              <a:spcBef>
                <a:spcPts val="200"/>
              </a:spcBef>
            </a:pPr>
            <a:r>
              <a:rPr lang="en-GB" sz="1400" dirty="0"/>
              <a:t>super-halos</a:t>
            </a:r>
            <a:endParaRPr lang="en-GB" sz="1600" b="1" dirty="0"/>
          </a:p>
          <a:p>
            <a:pPr marL="0" indent="0">
              <a:lnSpc>
                <a:spcPct val="110000"/>
              </a:lnSpc>
              <a:spcBef>
                <a:spcPts val="200"/>
              </a:spcBef>
              <a:buNone/>
            </a:pPr>
            <a:endParaRPr lang="en-GB" sz="1400" dirty="0"/>
          </a:p>
          <a:p>
            <a:pPr marL="0" indent="0">
              <a:lnSpc>
                <a:spcPct val="110000"/>
              </a:lnSpc>
              <a:spcBef>
                <a:spcPts val="200"/>
              </a:spcBef>
              <a:buNone/>
            </a:pPr>
            <a:endParaRPr lang="en-GB" sz="1400" dirty="0"/>
          </a:p>
          <a:p>
            <a:pPr marL="0" indent="0">
              <a:lnSpc>
                <a:spcPct val="110000"/>
              </a:lnSpc>
              <a:spcBef>
                <a:spcPts val="200"/>
              </a:spcBef>
              <a:buNone/>
            </a:pPr>
            <a:endParaRPr lang="en-GB" sz="1400" dirty="0"/>
          </a:p>
          <a:p>
            <a:pPr marL="0" indent="0">
              <a:lnSpc>
                <a:spcPct val="110000"/>
              </a:lnSpc>
              <a:spcBef>
                <a:spcPts val="200"/>
              </a:spcBef>
              <a:buNone/>
            </a:pPr>
            <a:endParaRPr lang="en-GB" sz="1400" dirty="0"/>
          </a:p>
          <a:p>
            <a:pPr marL="0" indent="0">
              <a:lnSpc>
                <a:spcPct val="110000"/>
              </a:lnSpc>
              <a:spcBef>
                <a:spcPts val="200"/>
              </a:spcBef>
              <a:buNone/>
            </a:pPr>
            <a:endParaRPr lang="en-GB" sz="1400" dirty="0"/>
          </a:p>
          <a:p>
            <a:pPr marL="0" indent="0">
              <a:lnSpc>
                <a:spcPct val="110000"/>
              </a:lnSpc>
              <a:spcBef>
                <a:spcPts val="200"/>
              </a:spcBef>
              <a:buNone/>
            </a:pPr>
            <a:endParaRPr lang="en-GB" sz="1400" dirty="0"/>
          </a:p>
          <a:p>
            <a:pPr marL="0" indent="0">
              <a:lnSpc>
                <a:spcPct val="110000"/>
              </a:lnSpc>
              <a:spcBef>
                <a:spcPts val="200"/>
              </a:spcBef>
              <a:buNone/>
            </a:pPr>
            <a:endParaRPr lang="en-GB" sz="1400" dirty="0"/>
          </a:p>
          <a:p>
            <a:pPr marL="342900" lvl="1" indent="0">
              <a:lnSpc>
                <a:spcPct val="110000"/>
              </a:lnSpc>
              <a:spcBef>
                <a:spcPts val="200"/>
              </a:spcBef>
              <a:buNone/>
            </a:pPr>
            <a:endParaRPr lang="de-DE" sz="16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Wingdings" charset="2"/>
              <a:buNone/>
            </a:pPr>
            <a:r>
              <a:rPr lang="de-DE" sz="1600" b="1" dirty="0"/>
              <a:t>HADES </a:t>
            </a:r>
            <a:r>
              <a:rPr lang="de-DE" sz="1600" b="1" dirty="0" err="1"/>
              <a:t>Ag+Ag</a:t>
            </a:r>
            <a:r>
              <a:rPr lang="de-DE" sz="1600" b="1" dirty="0"/>
              <a:t>@√s = 2.55 </a:t>
            </a:r>
            <a:r>
              <a:rPr lang="de-DE" sz="1600" b="1" dirty="0" err="1"/>
              <a:t>GeV</a:t>
            </a:r>
            <a:r>
              <a:rPr lang="de-DE" sz="1600" b="1" dirty="0"/>
              <a:t>: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DE" sz="1400" dirty="0"/>
              <a:t>multi-differential </a:t>
            </a:r>
            <a:r>
              <a:rPr lang="de-DE" sz="1400" dirty="0" err="1"/>
              <a:t>analysis</a:t>
            </a:r>
            <a:r>
              <a:rPr lang="de-DE" sz="1400" dirty="0"/>
              <a:t> </a:t>
            </a:r>
          </a:p>
          <a:p>
            <a:endParaRPr lang="de-D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37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QNP 2024 - Yvonne Leifels</a:t>
            </a:r>
            <a:endParaRPr lang="de-D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Hypernuclei at FAIR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July 8th, 2022</a:t>
            </a:r>
            <a:endParaRPr lang="de-DE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192" y="911524"/>
            <a:ext cx="812022" cy="83031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396948" y="1665181"/>
            <a:ext cx="357809" cy="2763419"/>
          </a:xfrm>
          <a:prstGeom prst="rect">
            <a:avLst/>
          </a:prstGeom>
          <a:solidFill>
            <a:srgbClr val="FAC05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533D4A2-E125-4194-A444-4EE28B57A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376" y="1503315"/>
            <a:ext cx="3723489" cy="3335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131ED32-90C4-46A1-972C-D6DE72FA3FF2}"/>
              </a:ext>
            </a:extLst>
          </p:cNvPr>
          <p:cNvSpPr txBox="1"/>
          <p:nvPr/>
        </p:nvSpPr>
        <p:spPr>
          <a:xfrm>
            <a:off x="6323252" y="1365349"/>
            <a:ext cx="3198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Thermal model predictions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2975592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317635" y="1088015"/>
                <a:ext cx="4449674" cy="3677689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de-DE" sz="1400" b="1" dirty="0"/>
                  <a:t>J/</a:t>
                </a:r>
                <a:r>
                  <a:rPr lang="en-DE" sz="1400" b="1" dirty="0">
                    <a:latin typeface="Symbol" pitchFamily="2" charset="2"/>
                  </a:rPr>
                  <a:t>y</a:t>
                </a:r>
                <a:r>
                  <a:rPr lang="de-DE" sz="1400" b="1" dirty="0">
                    <a:latin typeface="Symbol" pitchFamily="2" charset="2"/>
                  </a:rPr>
                  <a:t> </a:t>
                </a:r>
                <a:r>
                  <a:rPr lang="de-DE" sz="1400" b="1" dirty="0" err="1">
                    <a:latin typeface="+mj-lt"/>
                  </a:rPr>
                  <a:t>production</a:t>
                </a:r>
                <a:r>
                  <a:rPr lang="de-DE" sz="1400" b="1" dirty="0">
                    <a:latin typeface="+mj-lt"/>
                  </a:rPr>
                  <a:t> </a:t>
                </a:r>
                <a:endParaRPr lang="de-DE" sz="1400" b="1" dirty="0"/>
              </a:p>
              <a:p>
                <a:r>
                  <a:rPr lang="en-DE" sz="1400" dirty="0"/>
                  <a:t>Cross section </a:t>
                </a:r>
                <a:r>
                  <a:rPr lang="de-DE" sz="1400" dirty="0">
                    <a:solidFill>
                      <a:prstClr val="black"/>
                    </a:solidFill>
                    <a:latin typeface="Calibri" panose="020F0502020204030204"/>
                    <a:sym typeface="Wingdings" pitchFamily="2" charset="2"/>
                  </a:rPr>
                  <a:t>≈ </a:t>
                </a:r>
                <a:r>
                  <a:rPr lang="en-DE" sz="1400" dirty="0"/>
                  <a:t>1 nb at 30 GeV/c (</a:t>
                </a:r>
                <a:r>
                  <a:rPr lang="en-US" sz="1400" dirty="0">
                    <a:solidFill>
                      <a:prstClr val="black"/>
                    </a:solidFill>
                    <a:latin typeface="Calibri" panose="020F0502020204030204"/>
                    <a:sym typeface="Wingdings" pitchFamily="2" charset="2"/>
                  </a:rPr>
                  <a:t>√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de-DE" sz="1400" i="1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de-DE" sz="14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bar>
                  </m:oMath>
                </a14:m>
                <a:r>
                  <a:rPr lang="en-DE" sz="1400" dirty="0"/>
                  <a:t>=7.5 GeV)</a:t>
                </a:r>
              </a:p>
              <a:p>
                <a:r>
                  <a:rPr lang="en-DE" sz="1400" dirty="0"/>
                  <a:t>L</a:t>
                </a:r>
                <a:r>
                  <a:rPr lang="en-GB" sz="1400" dirty="0"/>
                  <a:t>a</a:t>
                </a:r>
                <a:r>
                  <a:rPr lang="en-DE" sz="1400" dirty="0"/>
                  <a:t>rge and uniform reco eff. 5-30%</a:t>
                </a:r>
              </a:p>
              <a:p>
                <a:r>
                  <a:rPr lang="en-DE" sz="1400" dirty="0"/>
                  <a:t>Strong background suppression (Kinematic-fit)</a:t>
                </a:r>
              </a:p>
              <a:p>
                <a:pPr marL="0" indent="0">
                  <a:buNone/>
                </a:pPr>
                <a:endParaRPr lang="de-DE" sz="1400" b="1" dirty="0"/>
              </a:p>
              <a:p>
                <a:pPr marL="0" indent="0">
                  <a:buNone/>
                </a:pPr>
                <a:endParaRPr lang="de-DE" sz="1400" b="1" dirty="0"/>
              </a:p>
              <a:p>
                <a:pPr marL="0" indent="0">
                  <a:buNone/>
                </a:pPr>
                <a:r>
                  <a:rPr lang="de-DE" sz="1400" b="1" dirty="0"/>
                  <a:t>Scientific </a:t>
                </a:r>
                <a:r>
                  <a:rPr lang="de-DE" sz="1400" b="1" dirty="0" err="1"/>
                  <a:t>questions</a:t>
                </a:r>
                <a:endParaRPr lang="de-DE" sz="1400" b="1" dirty="0"/>
              </a:p>
              <a:p>
                <a:r>
                  <a:rPr lang="en-US" sz="1400" dirty="0"/>
                  <a:t>Influence of internal charm of proton on cross section close to threshold? </a:t>
                </a:r>
              </a:p>
              <a:p>
                <a:r>
                  <a:rPr lang="en-US" sz="1400" dirty="0"/>
                  <a:t>J/ψ-N interaction with multiple gluon exchange with proton </a:t>
                </a:r>
              </a:p>
              <a:p>
                <a:pPr lvl="1"/>
                <a:r>
                  <a:rPr lang="en-US" sz="1100" dirty="0"/>
                  <a:t>Forward (t=0) J/ψ d</a:t>
                </a:r>
                <a:r>
                  <a:rPr lang="el-GR" sz="1100" dirty="0"/>
                  <a:t>σ</a:t>
                </a:r>
                <a:r>
                  <a:rPr lang="en-US" sz="1100" dirty="0"/>
                  <a:t>/</a:t>
                </a:r>
                <a:r>
                  <a:rPr lang="en-US" sz="1100" dirty="0" err="1"/>
                  <a:t>dt</a:t>
                </a:r>
                <a:r>
                  <a:rPr lang="en-US" sz="1100" dirty="0"/>
                  <a:t> related to J/ψ–N scattering </a:t>
                </a:r>
                <a:br>
                  <a:rPr lang="en-US" sz="1100" dirty="0"/>
                </a:br>
                <a:r>
                  <a:rPr lang="en-US" sz="1100" dirty="0"/>
                  <a:t>amplitude, and nucleon mass via trace anomaly </a:t>
                </a:r>
              </a:p>
              <a:p>
                <a:pPr lvl="1"/>
                <a:r>
                  <a:rPr lang="en-US" sz="1100" dirty="0"/>
                  <a:t>J/ψ-N interaction related to </a:t>
                </a:r>
                <a:r>
                  <a:rPr lang="en-US" sz="1100" dirty="0" err="1"/>
                  <a:t>pentaquark</a:t>
                </a:r>
                <a:r>
                  <a:rPr lang="en-US" sz="1100" dirty="0"/>
                  <a:t> searches</a:t>
                </a:r>
              </a:p>
              <a:p>
                <a:pPr lvl="1"/>
                <a:r>
                  <a:rPr lang="en-US" sz="1100" dirty="0"/>
                  <a:t>J/ψ in-medium characteristics</a:t>
                </a:r>
              </a:p>
              <a:p>
                <a:r>
                  <a:rPr lang="en-US" sz="1400" dirty="0"/>
                  <a:t>comparing pp to </a:t>
                </a:r>
                <a:r>
                  <a:rPr lang="en-US" sz="1400" dirty="0" err="1"/>
                  <a:t>pA</a:t>
                </a:r>
                <a:r>
                  <a:rPr lang="en-US" sz="1400" dirty="0"/>
                  <a:t>/AA-reactions</a:t>
                </a:r>
              </a:p>
              <a:p>
                <a:pPr marL="0" indent="0">
                  <a:buNone/>
                </a:pPr>
                <a:endParaRPr lang="en-DE" sz="1400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7635" y="1088015"/>
                <a:ext cx="4449674" cy="3677689"/>
              </a:xfrm>
              <a:blipFill>
                <a:blip r:embed="rId3"/>
                <a:stretch>
                  <a:fillRect l="-411" t="-331" b="-529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38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QNP 2024 - Yvonne Leifels</a:t>
            </a:r>
            <a:endParaRPr lang="de-D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de-DE" dirty="0" err="1"/>
              <a:t>Charm</a:t>
            </a:r>
            <a:r>
              <a:rPr lang="de-DE" dirty="0"/>
              <a:t> </a:t>
            </a:r>
            <a:r>
              <a:rPr lang="de-DE" dirty="0" err="1"/>
              <a:t>production</a:t>
            </a:r>
            <a:r>
              <a:rPr lang="de-DE" dirty="0"/>
              <a:t> </a:t>
            </a:r>
          </a:p>
          <a:p>
            <a:pPr>
              <a:spcBef>
                <a:spcPts val="0"/>
              </a:spcBef>
            </a:pPr>
            <a:r>
              <a:rPr lang="de-DE" dirty="0"/>
              <a:t>in pp/</a:t>
            </a:r>
            <a:r>
              <a:rPr lang="de-DE" dirty="0" err="1"/>
              <a:t>pA</a:t>
            </a:r>
            <a:r>
              <a:rPr lang="de-DE" dirty="0"/>
              <a:t> </a:t>
            </a:r>
            <a:r>
              <a:rPr lang="de-DE" dirty="0" err="1"/>
              <a:t>collisions</a:t>
            </a:r>
            <a:r>
              <a:rPr lang="de-DE" dirty="0"/>
              <a:t> at SIS100 </a:t>
            </a:r>
            <a:r>
              <a:rPr lang="de-DE" dirty="0" err="1"/>
              <a:t>with</a:t>
            </a:r>
            <a:r>
              <a:rPr lang="de-DE" dirty="0"/>
              <a:t> CBM</a:t>
            </a:r>
          </a:p>
        </p:txBody>
      </p:sp>
      <p:pic>
        <p:nvPicPr>
          <p:cNvPr id="6" name="object 4"/>
          <p:cNvPicPr/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9430"/>
          <a:stretch/>
        </p:blipFill>
        <p:spPr>
          <a:xfrm>
            <a:off x="5246701" y="831913"/>
            <a:ext cx="2769091" cy="29638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0700" y="3907843"/>
            <a:ext cx="2342314" cy="1012616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July 8th, 2022</a:t>
            </a:r>
            <a:endParaRPr lang="de-DE" dirty="0"/>
          </a:p>
        </p:txBody>
      </p:sp>
      <p:sp>
        <p:nvSpPr>
          <p:cNvPr id="9" name="TextBox 8"/>
          <p:cNvSpPr txBox="1"/>
          <p:nvPr/>
        </p:nvSpPr>
        <p:spPr>
          <a:xfrm>
            <a:off x="7873014" y="1864622"/>
            <a:ext cx="1210588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r"/>
            <a:r>
              <a:rPr lang="de-DE" sz="1200" i="1" dirty="0">
                <a:solidFill>
                  <a:srgbClr val="23B30A"/>
                </a:solidFill>
              </a:rPr>
              <a:t>J. Ritman et al.</a:t>
            </a:r>
          </a:p>
          <a:p>
            <a:pPr algn="r"/>
            <a:r>
              <a:rPr lang="de-DE" sz="1200" i="1" dirty="0">
                <a:solidFill>
                  <a:srgbClr val="23B30A"/>
                </a:solidFill>
              </a:rPr>
              <a:t>FFN (GSI)</a:t>
            </a:r>
          </a:p>
        </p:txBody>
      </p:sp>
    </p:spTree>
    <p:extLst>
      <p:ext uri="{BB962C8B-B14F-4D97-AF65-F5344CB8AC3E}">
        <p14:creationId xmlns:p14="http://schemas.microsoft.com/office/powerpoint/2010/main" val="1444251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QNP 2024 - Yvonne Leifels</a:t>
            </a:r>
            <a:endParaRPr lang="de-DE" dirty="0"/>
          </a:p>
        </p:txBody>
      </p:sp>
      <p:pic>
        <p:nvPicPr>
          <p:cNvPr id="8" name="object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815009" y="0"/>
            <a:ext cx="10426148" cy="5864708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8552795" y="1514994"/>
            <a:ext cx="360000" cy="2576847"/>
            <a:chOff x="6318166" y="7031504"/>
            <a:chExt cx="368880" cy="2640418"/>
          </a:xfrm>
        </p:grpSpPr>
        <p:grpSp>
          <p:nvGrpSpPr>
            <p:cNvPr id="45" name="Gruppieren 5"/>
            <p:cNvGrpSpPr/>
            <p:nvPr/>
          </p:nvGrpSpPr>
          <p:grpSpPr>
            <a:xfrm>
              <a:off x="6318166" y="7031504"/>
              <a:ext cx="368880" cy="2640418"/>
              <a:chOff x="3279162" y="8906035"/>
              <a:chExt cx="368880" cy="2640418"/>
            </a:xfrm>
          </p:grpSpPr>
          <p:pic>
            <p:nvPicPr>
              <p:cNvPr id="50" name="Picture 17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9162" y="10998284"/>
                <a:ext cx="368880" cy="268354"/>
              </a:xfrm>
              <a:prstGeom prst="rect">
                <a:avLst/>
              </a:prstGeom>
              <a:noFill/>
              <a:ln w="9360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19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9162" y="10364399"/>
                <a:ext cx="368880" cy="246982"/>
              </a:xfrm>
              <a:prstGeom prst="rect">
                <a:avLst/>
              </a:prstGeom>
              <a:noFill/>
              <a:ln w="9360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20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9162" y="8906035"/>
                <a:ext cx="368880" cy="221501"/>
              </a:xfrm>
              <a:prstGeom prst="rect">
                <a:avLst/>
              </a:prstGeom>
              <a:noFill/>
              <a:ln w="9360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2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9162" y="9774410"/>
                <a:ext cx="368880" cy="230653"/>
              </a:xfrm>
              <a:prstGeom prst="rect">
                <a:avLst/>
              </a:prstGeom>
              <a:noFill/>
              <a:ln w="9360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26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9162" y="11330903"/>
                <a:ext cx="368880" cy="215550"/>
              </a:xfrm>
              <a:prstGeom prst="rect">
                <a:avLst/>
              </a:prstGeom>
              <a:noFill/>
              <a:ln w="9360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28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9162" y="10069327"/>
                <a:ext cx="368880" cy="230809"/>
              </a:xfrm>
              <a:prstGeom prst="rect">
                <a:avLst/>
              </a:prstGeom>
              <a:noFill/>
              <a:ln w="9360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" name="Picture 31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9162" y="9191799"/>
                <a:ext cx="368880" cy="226298"/>
              </a:xfrm>
              <a:prstGeom prst="rect">
                <a:avLst/>
              </a:prstGeom>
              <a:noFill/>
              <a:ln w="9360" cap="rnd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32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9162" y="9482361"/>
                <a:ext cx="368880" cy="227786"/>
              </a:xfrm>
              <a:prstGeom prst="rect">
                <a:avLst/>
              </a:prstGeom>
              <a:noFill/>
              <a:ln w="9360" cap="rnd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6" name="Grafik 29" descr="http://www.nationalflaggen.de/media/flags/flagge-indien.gif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8166" y="8801113"/>
              <a:ext cx="368880" cy="25837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5" name="Picture 6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008" y="4789804"/>
            <a:ext cx="323573" cy="215715"/>
          </a:xfrm>
          <a:prstGeom prst="rect">
            <a:avLst/>
          </a:prstGeom>
          <a:noFill/>
          <a:ln w="9360">
            <a:solidFill>
              <a:schemeClr val="tx1"/>
            </a:solidFill>
            <a:prstDash val="sysDot"/>
            <a:miter lim="800000"/>
            <a:headEnd/>
            <a:tailEnd/>
          </a:ln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008" y="4385303"/>
            <a:ext cx="323573" cy="201942"/>
          </a:xfrm>
          <a:prstGeom prst="rect">
            <a:avLst/>
          </a:prstGeom>
          <a:noFill/>
          <a:ln w="9360">
            <a:solidFill>
              <a:schemeClr val="tx1"/>
            </a:solidFill>
            <a:prstDash val="sysDot"/>
            <a:miter lim="800000"/>
            <a:headEnd/>
            <a:tailEnd/>
          </a:ln>
        </p:spPr>
      </p:pic>
      <p:sp>
        <p:nvSpPr>
          <p:cNvPr id="47" name="TextBox 46"/>
          <p:cNvSpPr txBox="1"/>
          <p:nvPr/>
        </p:nvSpPr>
        <p:spPr>
          <a:xfrm>
            <a:off x="198370" y="53008"/>
            <a:ext cx="6904797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b="1" dirty="0">
                <a:solidFill>
                  <a:schemeClr val="bg1"/>
                </a:solidFill>
              </a:rPr>
              <a:t>FAIR Facility for Antiproton and Ion Research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4</a:t>
            </a:fld>
            <a:endParaRPr lang="de-DE"/>
          </a:p>
        </p:txBody>
      </p:sp>
      <p:sp>
        <p:nvSpPr>
          <p:cNvPr id="23" name="Rectangle 22"/>
          <p:cNvSpPr/>
          <p:nvPr/>
        </p:nvSpPr>
        <p:spPr>
          <a:xfrm>
            <a:off x="4910638" y="2251722"/>
            <a:ext cx="3680690" cy="2841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7867" lvl="1" indent="-334636">
              <a:spcBef>
                <a:spcPts val="441"/>
              </a:spcBef>
              <a:buFont typeface="Arial" panose="020B0604020202020204" pitchFamily="34" charset="0"/>
              <a:buChar char="•"/>
            </a:pPr>
            <a:r>
              <a:rPr lang="en-GB" altLang="de-D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Milestone of ESFRI Roadmap</a:t>
            </a:r>
          </a:p>
          <a:p>
            <a:pPr marL="577867" lvl="1" indent="-334636">
              <a:spcBef>
                <a:spcPts val="441"/>
              </a:spcBef>
              <a:buFont typeface="Arial" panose="020B0604020202020204" pitchFamily="34" charset="0"/>
              <a:buChar char="•"/>
            </a:pPr>
            <a:r>
              <a:rPr lang="en-GB" altLang="de-D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priority of nuclear physics community </a:t>
            </a:r>
          </a:p>
          <a:p>
            <a:pPr marL="577867" lvl="1" indent="-334636">
              <a:spcBef>
                <a:spcPts val="441"/>
              </a:spcBef>
              <a:buFont typeface="Arial" panose="020B0604020202020204" pitchFamily="34" charset="0"/>
              <a:buChar char="•"/>
            </a:pPr>
            <a:r>
              <a:rPr lang="en-GB" altLang="de-D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 shareholders: </a:t>
            </a:r>
          </a:p>
          <a:p>
            <a:pPr marL="577867" lvl="1" indent="-334636">
              <a:spcBef>
                <a:spcPts val="441"/>
              </a:spcBef>
              <a:buFont typeface="Arial" panose="020B0604020202020204" pitchFamily="34" charset="0"/>
              <a:buChar char="•"/>
            </a:pPr>
            <a:r>
              <a:rPr lang="en-GB" altLang="de-D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+ 1 associated partner: </a:t>
            </a:r>
          </a:p>
          <a:p>
            <a:pPr marL="577867" lvl="1" indent="-334636">
              <a:spcBef>
                <a:spcPts val="441"/>
              </a:spcBef>
              <a:buFont typeface="Arial" panose="020B0604020202020204" pitchFamily="34" charset="0"/>
              <a:buChar char="•"/>
            </a:pPr>
            <a:r>
              <a:rPr lang="en-GB" altLang="de-D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+ 1 aspirant partner: </a:t>
            </a:r>
          </a:p>
          <a:p>
            <a:pPr marL="577867" lvl="1" indent="-334636">
              <a:spcBef>
                <a:spcPts val="441"/>
              </a:spcBef>
              <a:buFont typeface="Arial" panose="020B0604020202020204" pitchFamily="34" charset="0"/>
              <a:buChar char="•"/>
            </a:pPr>
            <a:r>
              <a:rPr lang="en-GB" altLang="de-D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 3000 scientists/engineers from 200 institutions out of 53 countries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July 8th, 2022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77325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Picture 3" descr="w49b_lg_VerlÑngert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088" y="1195"/>
            <a:ext cx="9144000" cy="57256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16787" y="3437155"/>
            <a:ext cx="2698346" cy="147732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r"/>
            <a:r>
              <a:rPr lang="de-DE" b="1" dirty="0">
                <a:solidFill>
                  <a:schemeClr val="bg1"/>
                </a:solidFill>
              </a:rPr>
              <a:t>FAIR </a:t>
            </a:r>
            <a:r>
              <a:rPr lang="de-DE" b="1" dirty="0" err="1">
                <a:solidFill>
                  <a:schemeClr val="bg1"/>
                </a:solidFill>
              </a:rPr>
              <a:t>Objective</a:t>
            </a:r>
            <a:r>
              <a:rPr lang="de-DE" b="1" dirty="0">
                <a:solidFill>
                  <a:schemeClr val="bg1"/>
                </a:solidFill>
              </a:rPr>
              <a:t>: </a:t>
            </a:r>
          </a:p>
          <a:p>
            <a:pPr algn="r"/>
            <a:r>
              <a:rPr lang="de-DE" b="1" dirty="0" err="1">
                <a:solidFill>
                  <a:schemeClr val="bg1"/>
                </a:solidFill>
              </a:rPr>
              <a:t>Creating</a:t>
            </a:r>
            <a:r>
              <a:rPr lang="de-DE" b="1" dirty="0">
                <a:solidFill>
                  <a:schemeClr val="bg1"/>
                </a:solidFill>
              </a:rPr>
              <a:t> extreme </a:t>
            </a:r>
            <a:r>
              <a:rPr lang="de-DE" b="1" dirty="0" err="1">
                <a:solidFill>
                  <a:schemeClr val="bg1"/>
                </a:solidFill>
              </a:rPr>
              <a:t>conditions</a:t>
            </a:r>
            <a:r>
              <a:rPr lang="de-DE" b="1" dirty="0">
                <a:solidFill>
                  <a:schemeClr val="bg1"/>
                </a:solidFill>
              </a:rPr>
              <a:t> </a:t>
            </a:r>
            <a:r>
              <a:rPr lang="de-DE" b="1" dirty="0" err="1">
                <a:solidFill>
                  <a:schemeClr val="bg1"/>
                </a:solidFill>
              </a:rPr>
              <a:t>existing</a:t>
            </a:r>
            <a:r>
              <a:rPr lang="de-DE" b="1" dirty="0">
                <a:solidFill>
                  <a:schemeClr val="bg1"/>
                </a:solidFill>
              </a:rPr>
              <a:t> in </a:t>
            </a:r>
            <a:r>
              <a:rPr lang="de-DE" b="1" dirty="0" err="1">
                <a:solidFill>
                  <a:schemeClr val="bg1"/>
                </a:solidFill>
              </a:rPr>
              <a:t>universe</a:t>
            </a:r>
            <a:r>
              <a:rPr lang="de-DE" b="1" dirty="0">
                <a:solidFill>
                  <a:schemeClr val="bg1"/>
                </a:solidFill>
              </a:rPr>
              <a:t> </a:t>
            </a:r>
            <a:r>
              <a:rPr lang="de-DE" b="1" dirty="0" err="1">
                <a:solidFill>
                  <a:schemeClr val="bg1"/>
                </a:solidFill>
              </a:rPr>
              <a:t>with</a:t>
            </a:r>
            <a:r>
              <a:rPr lang="de-DE" b="1" dirty="0">
                <a:solidFill>
                  <a:schemeClr val="bg1"/>
                </a:solidFill>
              </a:rPr>
              <a:t> heavy-</a:t>
            </a:r>
            <a:r>
              <a:rPr lang="de-DE" b="1" dirty="0" err="1">
                <a:solidFill>
                  <a:schemeClr val="bg1"/>
                </a:solidFill>
              </a:rPr>
              <a:t>ion</a:t>
            </a:r>
            <a:r>
              <a:rPr lang="de-DE" b="1" dirty="0">
                <a:solidFill>
                  <a:schemeClr val="bg1"/>
                </a:solidFill>
              </a:rPr>
              <a:t> </a:t>
            </a:r>
            <a:r>
              <a:rPr lang="de-DE" b="1" dirty="0" err="1">
                <a:solidFill>
                  <a:schemeClr val="bg1"/>
                </a:solidFill>
              </a:rPr>
              <a:t>accelerators</a:t>
            </a:r>
            <a:r>
              <a:rPr lang="de-DE" b="1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July 8th, 2022</a:t>
            </a:r>
            <a:endParaRPr lang="de-DE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QNP 2024 - Yvonne Leifels</a:t>
            </a:r>
            <a:endParaRPr lang="de-DE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5443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27333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560" y="71793"/>
            <a:ext cx="4963040" cy="496304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962401" y="4284363"/>
            <a:ext cx="3136599" cy="267868"/>
          </a:xfrm>
        </p:spPr>
        <p:txBody>
          <a:bodyPr/>
          <a:lstStyle/>
          <a:p>
            <a:pPr algn="l"/>
            <a:r>
              <a:rPr lang="en-US"/>
              <a:t>QNP 2024 - Yvonne Leifels</a:t>
            </a:r>
            <a:endParaRPr lang="de-D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27907" y="169811"/>
            <a:ext cx="6071291" cy="701284"/>
          </a:xfrm>
        </p:spPr>
        <p:txBody>
          <a:bodyPr/>
          <a:lstStyle/>
          <a:p>
            <a:r>
              <a:rPr lang="de-DE" dirty="0">
                <a:solidFill>
                  <a:srgbClr val="FFC000"/>
                </a:solidFill>
              </a:rPr>
              <a:t>The </a:t>
            </a:r>
            <a:r>
              <a:rPr lang="de-DE" dirty="0" err="1">
                <a:solidFill>
                  <a:srgbClr val="FFC000"/>
                </a:solidFill>
              </a:rPr>
              <a:t>begin</a:t>
            </a:r>
            <a:r>
              <a:rPr lang="de-DE" dirty="0">
                <a:solidFill>
                  <a:srgbClr val="FFC000"/>
                </a:solidFill>
              </a:rPr>
              <a:t> </a:t>
            </a:r>
          </a:p>
          <a:p>
            <a:r>
              <a:rPr lang="de-DE" dirty="0" err="1">
                <a:solidFill>
                  <a:srgbClr val="FFC000"/>
                </a:solidFill>
              </a:rPr>
              <a:t>of</a:t>
            </a:r>
            <a:r>
              <a:rPr lang="de-DE" dirty="0">
                <a:solidFill>
                  <a:srgbClr val="FFC000"/>
                </a:solidFill>
              </a:rPr>
              <a:t> a </a:t>
            </a:r>
            <a:r>
              <a:rPr lang="de-DE" dirty="0" err="1">
                <a:solidFill>
                  <a:srgbClr val="FFC000"/>
                </a:solidFill>
              </a:rPr>
              <a:t>new</a:t>
            </a:r>
            <a:r>
              <a:rPr lang="de-DE" dirty="0">
                <a:solidFill>
                  <a:srgbClr val="FFC000"/>
                </a:solidFill>
              </a:rPr>
              <a:t> </a:t>
            </a:r>
            <a:r>
              <a:rPr lang="de-DE" dirty="0" err="1">
                <a:solidFill>
                  <a:srgbClr val="FFC000"/>
                </a:solidFill>
              </a:rPr>
              <a:t>era</a:t>
            </a:r>
            <a:endParaRPr lang="de-DE" dirty="0">
              <a:solidFill>
                <a:srgbClr val="FFC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148" y="679482"/>
            <a:ext cx="1507436" cy="1130577"/>
          </a:xfrm>
          <a:prstGeom prst="round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3926" y="653295"/>
            <a:ext cx="1669546" cy="1130400"/>
          </a:xfrm>
          <a:prstGeom prst="round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3035" y="679482"/>
            <a:ext cx="1956907" cy="11305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1" t="13488" r="30179" b="12574"/>
          <a:stretch/>
        </p:blipFill>
        <p:spPr bwMode="auto">
          <a:xfrm>
            <a:off x="2230263" y="2711489"/>
            <a:ext cx="1718885" cy="1130400"/>
          </a:xfrm>
          <a:prstGeom prst="round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9954" y="2716311"/>
            <a:ext cx="1695002" cy="1130400"/>
          </a:xfrm>
          <a:prstGeom prst="round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54856" y="301833"/>
            <a:ext cx="5853295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b="1" dirty="0">
                <a:solidFill>
                  <a:srgbClr val="FFC000"/>
                </a:solidFill>
              </a:rPr>
              <a:t>Multimessenger </a:t>
            </a:r>
            <a:r>
              <a:rPr lang="de-DE" b="1" dirty="0" err="1">
                <a:solidFill>
                  <a:srgbClr val="FFC000"/>
                </a:solidFill>
              </a:rPr>
              <a:t>astrophysics</a:t>
            </a:r>
            <a:r>
              <a:rPr lang="de-DE" b="1" dirty="0">
                <a:solidFill>
                  <a:srgbClr val="FFC000"/>
                </a:solidFill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64419" y="2391475"/>
            <a:ext cx="5853295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b="1" dirty="0" err="1">
                <a:solidFill>
                  <a:srgbClr val="FFC000"/>
                </a:solidFill>
              </a:rPr>
              <a:t>Simulations</a:t>
            </a:r>
            <a:r>
              <a:rPr lang="de-DE" b="1" dirty="0">
                <a:solidFill>
                  <a:srgbClr val="FFC000"/>
                </a:solidFill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7150" y="2410053"/>
            <a:ext cx="5853295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b="1" dirty="0" err="1">
                <a:solidFill>
                  <a:srgbClr val="FFC000"/>
                </a:solidFill>
              </a:rPr>
              <a:t>Nuclear</a:t>
            </a:r>
            <a:r>
              <a:rPr lang="de-DE" b="1" dirty="0">
                <a:solidFill>
                  <a:srgbClr val="FFC000"/>
                </a:solidFill>
              </a:rPr>
              <a:t> </a:t>
            </a:r>
            <a:r>
              <a:rPr lang="de-DE" b="1" dirty="0" err="1">
                <a:solidFill>
                  <a:srgbClr val="FFC000"/>
                </a:solidFill>
              </a:rPr>
              <a:t>physics</a:t>
            </a:r>
            <a:r>
              <a:rPr lang="de-DE" b="1" dirty="0">
                <a:solidFill>
                  <a:srgbClr val="FFC000"/>
                </a:solidFill>
              </a:rPr>
              <a:t> </a:t>
            </a:r>
          </a:p>
        </p:txBody>
      </p:sp>
      <p:graphicFrame>
        <p:nvGraphicFramePr>
          <p:cNvPr id="5" name="Diagram 4"/>
          <p:cNvGraphicFramePr/>
          <p:nvPr/>
        </p:nvGraphicFramePr>
        <p:xfrm>
          <a:off x="1855620" y="663239"/>
          <a:ext cx="5243380" cy="3780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5" name="Date Placeholder 1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July 8th, 2022</a:t>
            </a:r>
            <a:endParaRPr lang="de-DE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5917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4605311" cy="25717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9">
            <a:extLst>
              <a:ext uri="{FF2B5EF4-FFF2-40B4-BE49-F238E27FC236}">
                <a16:creationId xmlns:a16="http://schemas.microsoft.com/office/drawing/2014/main" id="{1F61DBCB-226F-5A49-AF9B-7239E98C8D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486" b="41363"/>
          <a:stretch/>
        </p:blipFill>
        <p:spPr bwMode="auto">
          <a:xfrm>
            <a:off x="4563292" y="243"/>
            <a:ext cx="4571999" cy="2571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gross\AppData\Local\Microsoft\Windows\Temporary Internet Files\Content.Outlook\HKTKM784\NeutronStarCollision_S.JPG">
            <a:extLst>
              <a:ext uri="{FF2B5EF4-FFF2-40B4-BE49-F238E27FC236}">
                <a16:creationId xmlns:a16="http://schemas.microsoft.com/office/drawing/2014/main" id="{4DDDC785-1BC7-3543-93D3-ABA2141938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" t="26304" r="2461" b="9558"/>
          <a:stretch/>
        </p:blipFill>
        <p:spPr bwMode="auto">
          <a:xfrm>
            <a:off x="0" y="2571750"/>
            <a:ext cx="4605311" cy="263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F56C45A-3462-5F43-A1C8-7E7075C90D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" r="-455"/>
          <a:stretch/>
        </p:blipFill>
        <p:spPr bwMode="auto">
          <a:xfrm>
            <a:off x="4572000" y="2554503"/>
            <a:ext cx="4580708" cy="263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5">
            <a:extLst>
              <a:ext uri="{FF2B5EF4-FFF2-40B4-BE49-F238E27FC236}">
                <a16:creationId xmlns:a16="http://schemas.microsoft.com/office/drawing/2014/main" id="{B8865F57-1DB7-DB47-9C60-E3E4517906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782" b="27134"/>
          <a:stretch/>
        </p:blipFill>
        <p:spPr bwMode="auto">
          <a:xfrm>
            <a:off x="231811" y="244"/>
            <a:ext cx="4141688" cy="258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2">
            <a:extLst>
              <a:ext uri="{FF2B5EF4-FFF2-40B4-BE49-F238E27FC236}">
                <a16:creationId xmlns:a16="http://schemas.microsoft.com/office/drawing/2014/main" id="{DE9414D8-4261-4C41-89A5-1F7E4452FC19}"/>
              </a:ext>
            </a:extLst>
          </p:cNvPr>
          <p:cNvSpPr txBox="1"/>
          <p:nvPr/>
        </p:nvSpPr>
        <p:spPr>
          <a:xfrm>
            <a:off x="-3401" y="1908172"/>
            <a:ext cx="4571999" cy="646331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de-DE" dirty="0"/>
              <a:t>Synthesis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chemical</a:t>
            </a:r>
            <a:r>
              <a:rPr lang="de-DE" dirty="0"/>
              <a:t> </a:t>
            </a:r>
            <a:r>
              <a:rPr lang="de-DE" dirty="0" err="1"/>
              <a:t>elements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cosmos</a:t>
            </a:r>
            <a:endParaRPr lang="de-DE" dirty="0"/>
          </a:p>
        </p:txBody>
      </p:sp>
      <p:sp>
        <p:nvSpPr>
          <p:cNvPr id="13" name="Textfeld 17">
            <a:extLst>
              <a:ext uri="{FF2B5EF4-FFF2-40B4-BE49-F238E27FC236}">
                <a16:creationId xmlns:a16="http://schemas.microsoft.com/office/drawing/2014/main" id="{4B5302CF-328F-B94F-8996-F1A3E5C35235}"/>
              </a:ext>
            </a:extLst>
          </p:cNvPr>
          <p:cNvSpPr txBox="1"/>
          <p:nvPr/>
        </p:nvSpPr>
        <p:spPr>
          <a:xfrm>
            <a:off x="4568598" y="1905283"/>
            <a:ext cx="4571999" cy="646331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de-DE" dirty="0"/>
              <a:t>Building </a:t>
            </a:r>
            <a:r>
              <a:rPr lang="de-DE" dirty="0" err="1"/>
              <a:t>blocks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life</a:t>
            </a:r>
            <a:r>
              <a:rPr lang="de-DE" dirty="0"/>
              <a:t>: </a:t>
            </a:r>
            <a:r>
              <a:rPr lang="de-DE" dirty="0" err="1"/>
              <a:t>Production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carbon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oxygen</a:t>
            </a:r>
            <a:r>
              <a:rPr lang="de-DE" dirty="0"/>
              <a:t> in </a:t>
            </a:r>
            <a:r>
              <a:rPr lang="de-DE" dirty="0" err="1"/>
              <a:t>stars</a:t>
            </a:r>
            <a:endParaRPr lang="de-D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July 8th, 2022</a:t>
            </a:r>
            <a:endParaRPr lang="de-DE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QNP 2024 - Yvonne Leifels</a:t>
            </a:r>
            <a:endParaRPr lang="de-DE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7</a:t>
            </a:fld>
            <a:endParaRPr lang="de-DE"/>
          </a:p>
        </p:txBody>
      </p:sp>
      <p:sp>
        <p:nvSpPr>
          <p:cNvPr id="15" name="TextBox 14"/>
          <p:cNvSpPr txBox="1"/>
          <p:nvPr/>
        </p:nvSpPr>
        <p:spPr>
          <a:xfrm>
            <a:off x="113511" y="-62364"/>
            <a:ext cx="4432364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… </a:t>
            </a:r>
            <a:r>
              <a:rPr lang="de-DE" b="1" dirty="0" err="1">
                <a:solidFill>
                  <a:schemeClr val="bg1"/>
                </a:solidFill>
              </a:rPr>
              <a:t>to</a:t>
            </a:r>
            <a:r>
              <a:rPr lang="de-DE" b="1" dirty="0">
                <a:solidFill>
                  <a:schemeClr val="bg1"/>
                </a:solidFill>
              </a:rPr>
              <a:t> </a:t>
            </a:r>
            <a:r>
              <a:rPr lang="de-DE" b="1" dirty="0" err="1">
                <a:solidFill>
                  <a:schemeClr val="bg1"/>
                </a:solidFill>
              </a:rPr>
              <a:t>answer</a:t>
            </a:r>
            <a:r>
              <a:rPr lang="de-DE" b="1" dirty="0">
                <a:solidFill>
                  <a:schemeClr val="bg1"/>
                </a:solidFill>
              </a:rPr>
              <a:t> fundamental </a:t>
            </a:r>
            <a:r>
              <a:rPr lang="de-DE" b="1" dirty="0" err="1">
                <a:solidFill>
                  <a:schemeClr val="bg1"/>
                </a:solidFill>
              </a:rPr>
              <a:t>questions</a:t>
            </a:r>
            <a:r>
              <a:rPr lang="de-DE" b="1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10" name="Textfeld 5">
            <a:extLst>
              <a:ext uri="{FF2B5EF4-FFF2-40B4-BE49-F238E27FC236}">
                <a16:creationId xmlns:a16="http://schemas.microsoft.com/office/drawing/2014/main" id="{3E5A155D-2C72-F641-BC39-03BC5D1294C2}"/>
              </a:ext>
            </a:extLst>
          </p:cNvPr>
          <p:cNvSpPr txBox="1"/>
          <p:nvPr/>
        </p:nvSpPr>
        <p:spPr>
          <a:xfrm>
            <a:off x="4571999" y="4486835"/>
            <a:ext cx="4563292" cy="646331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Matter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interior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Earth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large </a:t>
            </a:r>
            <a:r>
              <a:rPr lang="de-DE" dirty="0" err="1"/>
              <a:t>planets</a:t>
            </a:r>
            <a:endParaRPr lang="de-DE" dirty="0"/>
          </a:p>
        </p:txBody>
      </p:sp>
      <p:sp>
        <p:nvSpPr>
          <p:cNvPr id="11" name="Textfeld 14">
            <a:extLst>
              <a:ext uri="{FF2B5EF4-FFF2-40B4-BE49-F238E27FC236}">
                <a16:creationId xmlns:a16="http://schemas.microsoft.com/office/drawing/2014/main" id="{548D8AAA-CD41-7045-8937-A1B22E7DA631}"/>
              </a:ext>
            </a:extLst>
          </p:cNvPr>
          <p:cNvSpPr txBox="1"/>
          <p:nvPr/>
        </p:nvSpPr>
        <p:spPr>
          <a:xfrm>
            <a:off x="1" y="4479679"/>
            <a:ext cx="4572000" cy="646331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de-DE" dirty="0"/>
              <a:t>Neutron </a:t>
            </a:r>
            <a:r>
              <a:rPr lang="de-DE" dirty="0" err="1"/>
              <a:t>star</a:t>
            </a:r>
            <a:r>
              <a:rPr lang="de-DE" dirty="0"/>
              <a:t> </a:t>
            </a:r>
            <a:r>
              <a:rPr lang="de-DE" dirty="0" err="1"/>
              <a:t>mergers</a:t>
            </a:r>
            <a:r>
              <a:rPr lang="de-DE" dirty="0"/>
              <a:t>: </a:t>
            </a:r>
            <a:r>
              <a:rPr lang="de-DE" dirty="0" err="1"/>
              <a:t>equation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state</a:t>
            </a:r>
            <a:r>
              <a:rPr lang="de-DE" dirty="0"/>
              <a:t>, strong </a:t>
            </a:r>
            <a:r>
              <a:rPr lang="de-DE" dirty="0" err="1"/>
              <a:t>force</a:t>
            </a:r>
            <a:r>
              <a:rPr lang="de-DE" dirty="0"/>
              <a:t>, </a:t>
            </a:r>
            <a:r>
              <a:rPr lang="de-DE" dirty="0" err="1"/>
              <a:t>neutron</a:t>
            </a:r>
            <a:r>
              <a:rPr lang="de-DE" dirty="0"/>
              <a:t> </a:t>
            </a:r>
            <a:r>
              <a:rPr lang="de-DE" dirty="0" err="1"/>
              <a:t>rich</a:t>
            </a:r>
            <a:r>
              <a:rPr lang="de-DE" dirty="0"/>
              <a:t> </a:t>
            </a:r>
            <a:r>
              <a:rPr lang="de-DE" dirty="0" err="1"/>
              <a:t>nuclei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09682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PhasesContour.avi">
            <a:hlinkClick r:id="" action="ppaction://media"/>
            <a:extLst>
              <a:ext uri="{FF2B5EF4-FFF2-40B4-BE49-F238E27FC236}">
                <a16:creationId xmlns:a16="http://schemas.microsoft.com/office/drawing/2014/main" id="{8A925212-728E-4949-A54A-57243FDD34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2" t="27899" r="-102" b="4732"/>
          <a:stretch/>
        </p:blipFill>
        <p:spPr>
          <a:xfrm>
            <a:off x="4601414" y="2571750"/>
            <a:ext cx="4542586" cy="2571750"/>
          </a:xfrm>
          <a:prstGeom prst="rect">
            <a:avLst/>
          </a:prstGeom>
        </p:spPr>
      </p:pic>
      <p:pic>
        <p:nvPicPr>
          <p:cNvPr id="4" name="Grafik 6">
            <a:extLst>
              <a:ext uri="{FF2B5EF4-FFF2-40B4-BE49-F238E27FC236}">
                <a16:creationId xmlns:a16="http://schemas.microsoft.com/office/drawing/2014/main" id="{99EB27C8-D0A7-3846-A2E8-197492794A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214" b="15414"/>
          <a:stretch/>
        </p:blipFill>
        <p:spPr>
          <a:xfrm>
            <a:off x="42" y="0"/>
            <a:ext cx="4627520" cy="2560320"/>
          </a:xfrm>
          <a:prstGeom prst="rect">
            <a:avLst/>
          </a:prstGeom>
        </p:spPr>
      </p:pic>
      <p:pic>
        <p:nvPicPr>
          <p:cNvPr id="5" name="Picture 34">
            <a:extLst>
              <a:ext uri="{FF2B5EF4-FFF2-40B4-BE49-F238E27FC236}">
                <a16:creationId xmlns:a16="http://schemas.microsoft.com/office/drawing/2014/main" id="{354E834A-1C53-EB4F-9343-E75B961B56C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532" b="12287"/>
          <a:stretch/>
        </p:blipFill>
        <p:spPr>
          <a:xfrm>
            <a:off x="4572000" y="0"/>
            <a:ext cx="4572000" cy="2571750"/>
          </a:xfrm>
          <a:prstGeom prst="rect">
            <a:avLst/>
          </a:prstGeom>
        </p:spPr>
      </p:pic>
      <p:pic>
        <p:nvPicPr>
          <p:cNvPr id="6" name="Grafik 10">
            <a:extLst>
              <a:ext uri="{FF2B5EF4-FFF2-40B4-BE49-F238E27FC236}">
                <a16:creationId xmlns:a16="http://schemas.microsoft.com/office/drawing/2014/main" id="{46C88D18-CFD9-0745-A046-658DD1D4BEC7}"/>
              </a:ext>
            </a:extLst>
          </p:cNvPr>
          <p:cNvPicPr>
            <a:picLocks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56" t="21194" r="56" b="13458"/>
          <a:stretch/>
        </p:blipFill>
        <p:spPr>
          <a:xfrm>
            <a:off x="42" y="2554332"/>
            <a:ext cx="4627561" cy="2589168"/>
          </a:xfrm>
          <a:prstGeom prst="rect">
            <a:avLst/>
          </a:prstGeom>
          <a:effectLst>
            <a:softEdge rad="0"/>
          </a:effec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17062A6-5DF3-B645-99F7-EFEABBD6E57A}"/>
              </a:ext>
            </a:extLst>
          </p:cNvPr>
          <p:cNvSpPr txBox="1"/>
          <p:nvPr/>
        </p:nvSpPr>
        <p:spPr>
          <a:xfrm>
            <a:off x="1" y="1817683"/>
            <a:ext cx="4572000" cy="646331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de-DE" dirty="0"/>
              <a:t>High-performance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scientific</a:t>
            </a:r>
            <a:r>
              <a:rPr lang="de-DE" dirty="0"/>
              <a:t> </a:t>
            </a:r>
            <a:r>
              <a:rPr lang="de-DE" dirty="0" err="1"/>
              <a:t>computing</a:t>
            </a:r>
            <a:r>
              <a:rPr lang="de-DE" dirty="0"/>
              <a:t>, </a:t>
            </a:r>
            <a:r>
              <a:rPr lang="de-DE" dirty="0" err="1"/>
              <a:t>big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, </a:t>
            </a:r>
            <a:r>
              <a:rPr lang="de-DE" dirty="0" err="1"/>
              <a:t>green</a:t>
            </a:r>
            <a:r>
              <a:rPr lang="de-DE" dirty="0"/>
              <a:t> IT</a:t>
            </a:r>
          </a:p>
        </p:txBody>
      </p:sp>
      <p:sp>
        <p:nvSpPr>
          <p:cNvPr id="9" name="Textfeld 9">
            <a:extLst>
              <a:ext uri="{FF2B5EF4-FFF2-40B4-BE49-F238E27FC236}">
                <a16:creationId xmlns:a16="http://schemas.microsoft.com/office/drawing/2014/main" id="{1C081674-FD98-724A-80DC-E922F6B0A34C}"/>
              </a:ext>
            </a:extLst>
          </p:cNvPr>
          <p:cNvSpPr txBox="1"/>
          <p:nvPr/>
        </p:nvSpPr>
        <p:spPr>
          <a:xfrm>
            <a:off x="4570663" y="1817683"/>
            <a:ext cx="4573338" cy="646331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de-DE" dirty="0"/>
              <a:t>Space </a:t>
            </a:r>
            <a:r>
              <a:rPr lang="de-DE" dirty="0" err="1"/>
              <a:t>radiation</a:t>
            </a:r>
            <a:r>
              <a:rPr lang="de-DE" dirty="0"/>
              <a:t> </a:t>
            </a:r>
            <a:r>
              <a:rPr lang="de-DE" dirty="0" err="1"/>
              <a:t>protection</a:t>
            </a:r>
            <a:r>
              <a:rPr lang="de-DE" dirty="0"/>
              <a:t> </a:t>
            </a:r>
            <a:r>
              <a:rPr lang="de-DE" dirty="0" err="1"/>
              <a:t>investigations</a:t>
            </a:r>
            <a:r>
              <a:rPr lang="de-DE" dirty="0"/>
              <a:t> in </a:t>
            </a:r>
            <a:r>
              <a:rPr lang="de-DE" dirty="0" err="1"/>
              <a:t>collaboration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ESA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July 8th, 2022</a:t>
            </a:r>
            <a:endParaRPr lang="de-DE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QNP 2024 - Yvonne Leifels</a:t>
            </a:r>
            <a:endParaRPr lang="de-DE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8</a:t>
            </a:fld>
            <a:endParaRPr lang="de-DE"/>
          </a:p>
        </p:txBody>
      </p:sp>
      <p:sp>
        <p:nvSpPr>
          <p:cNvPr id="14" name="TextBox 13"/>
          <p:cNvSpPr txBox="1"/>
          <p:nvPr/>
        </p:nvSpPr>
        <p:spPr>
          <a:xfrm>
            <a:off x="113511" y="-62364"/>
            <a:ext cx="4432364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… </a:t>
            </a:r>
            <a:r>
              <a:rPr lang="de-DE" b="1" dirty="0" err="1">
                <a:solidFill>
                  <a:schemeClr val="bg1"/>
                </a:solidFill>
              </a:rPr>
              <a:t>with</a:t>
            </a:r>
            <a:r>
              <a:rPr lang="de-DE" b="1" dirty="0">
                <a:solidFill>
                  <a:schemeClr val="bg1"/>
                </a:solidFill>
              </a:rPr>
              <a:t> </a:t>
            </a:r>
            <a:r>
              <a:rPr lang="de-DE" b="1" dirty="0" err="1">
                <a:solidFill>
                  <a:schemeClr val="bg1"/>
                </a:solidFill>
              </a:rPr>
              <a:t>direct</a:t>
            </a:r>
            <a:r>
              <a:rPr lang="de-DE" b="1" dirty="0">
                <a:solidFill>
                  <a:schemeClr val="bg1"/>
                </a:solidFill>
              </a:rPr>
              <a:t> </a:t>
            </a:r>
            <a:r>
              <a:rPr lang="de-DE" b="1" dirty="0" err="1">
                <a:solidFill>
                  <a:schemeClr val="bg1"/>
                </a:solidFill>
              </a:rPr>
              <a:t>applications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7" name="Textfeld 11">
            <a:extLst>
              <a:ext uri="{FF2B5EF4-FFF2-40B4-BE49-F238E27FC236}">
                <a16:creationId xmlns:a16="http://schemas.microsoft.com/office/drawing/2014/main" id="{FCD8350B-5F3A-2B44-A052-F1B6D3CA0870}"/>
              </a:ext>
            </a:extLst>
          </p:cNvPr>
          <p:cNvSpPr txBox="1"/>
          <p:nvPr/>
        </p:nvSpPr>
        <p:spPr>
          <a:xfrm>
            <a:off x="-1" y="4393400"/>
            <a:ext cx="4601415" cy="646331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de-DE" dirty="0"/>
              <a:t>Development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nuclear</a:t>
            </a:r>
            <a:r>
              <a:rPr lang="de-DE" dirty="0"/>
              <a:t> </a:t>
            </a:r>
            <a:r>
              <a:rPr lang="de-DE" dirty="0" err="1"/>
              <a:t>clock</a:t>
            </a:r>
            <a:r>
              <a:rPr lang="de-DE" dirty="0"/>
              <a:t>: </a:t>
            </a:r>
            <a:br>
              <a:rPr lang="de-DE" dirty="0"/>
            </a:br>
            <a:r>
              <a:rPr lang="de-DE" dirty="0"/>
              <a:t>Promising </a:t>
            </a:r>
            <a:r>
              <a:rPr lang="de-DE" dirty="0" err="1"/>
              <a:t>candidate</a:t>
            </a:r>
            <a:r>
              <a:rPr lang="de-DE" dirty="0"/>
              <a:t> thorium-229</a:t>
            </a:r>
          </a:p>
        </p:txBody>
      </p:sp>
      <p:sp>
        <p:nvSpPr>
          <p:cNvPr id="10" name="Textfeld 14">
            <a:extLst>
              <a:ext uri="{FF2B5EF4-FFF2-40B4-BE49-F238E27FC236}">
                <a16:creationId xmlns:a16="http://schemas.microsoft.com/office/drawing/2014/main" id="{E8F0CC5D-0AC4-FF4D-AA0B-474A3DE0FEFD}"/>
              </a:ext>
            </a:extLst>
          </p:cNvPr>
          <p:cNvSpPr txBox="1"/>
          <p:nvPr/>
        </p:nvSpPr>
        <p:spPr>
          <a:xfrm>
            <a:off x="4601415" y="4393400"/>
            <a:ext cx="4542586" cy="646331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de-DE" dirty="0" err="1"/>
              <a:t>Novel</a:t>
            </a:r>
            <a:r>
              <a:rPr lang="de-DE" dirty="0"/>
              <a:t> </a:t>
            </a:r>
            <a:r>
              <a:rPr lang="de-DE" dirty="0" err="1"/>
              <a:t>applications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tumor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non-tumor </a:t>
            </a:r>
            <a:r>
              <a:rPr lang="de-DE" dirty="0" err="1"/>
              <a:t>diseases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9749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444" y="0"/>
            <a:ext cx="9458985" cy="6224362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QNP 2024 - Yvonne Leifels</a:t>
            </a:r>
            <a:endParaRPr lang="de-DE" dirty="0"/>
          </a:p>
        </p:txBody>
      </p:sp>
      <p:sp>
        <p:nvSpPr>
          <p:cNvPr id="5" name="Rectangle 4"/>
          <p:cNvSpPr/>
          <p:nvPr/>
        </p:nvSpPr>
        <p:spPr>
          <a:xfrm>
            <a:off x="4518993" y="-331696"/>
            <a:ext cx="72000" cy="62857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7" name="Rectangle 6"/>
          <p:cNvSpPr/>
          <p:nvPr/>
        </p:nvSpPr>
        <p:spPr>
          <a:xfrm rot="5400000">
            <a:off x="4304893" y="-2405386"/>
            <a:ext cx="72000" cy="99912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8" name="TextBox 7"/>
          <p:cNvSpPr txBox="1"/>
          <p:nvPr/>
        </p:nvSpPr>
        <p:spPr>
          <a:xfrm>
            <a:off x="147748" y="1542645"/>
            <a:ext cx="4294926" cy="95410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16000" indent="-216000" algn="l">
              <a:buFont typeface="Wingdings" panose="05000000000000000000" pitchFamily="2" charset="2"/>
              <a:buChar char="§"/>
            </a:pPr>
            <a:r>
              <a:rPr lang="de-DE" sz="1400" b="1" dirty="0">
                <a:solidFill>
                  <a:schemeClr val="bg1"/>
                </a:solidFill>
              </a:rPr>
              <a:t>Precision </a:t>
            </a:r>
            <a:r>
              <a:rPr lang="de-DE" sz="1400" b="1" dirty="0" err="1">
                <a:solidFill>
                  <a:schemeClr val="bg1"/>
                </a:solidFill>
              </a:rPr>
              <a:t>tests</a:t>
            </a:r>
            <a:r>
              <a:rPr lang="de-DE" sz="1400" b="1" dirty="0">
                <a:solidFill>
                  <a:schemeClr val="bg1"/>
                </a:solidFill>
              </a:rPr>
              <a:t> </a:t>
            </a:r>
            <a:br>
              <a:rPr lang="de-DE" sz="1400" b="1" dirty="0">
                <a:solidFill>
                  <a:schemeClr val="bg1"/>
                </a:solidFill>
              </a:rPr>
            </a:br>
            <a:r>
              <a:rPr lang="de-DE" sz="1400" b="1" dirty="0" err="1">
                <a:solidFill>
                  <a:schemeClr val="bg1"/>
                </a:solidFill>
              </a:rPr>
              <a:t>of</a:t>
            </a:r>
            <a:r>
              <a:rPr lang="de-DE" sz="1400" b="1" dirty="0">
                <a:solidFill>
                  <a:schemeClr val="bg1"/>
                </a:solidFill>
              </a:rPr>
              <a:t> QED</a:t>
            </a:r>
          </a:p>
          <a:p>
            <a:pPr marL="216000" indent="-216000" algn="l">
              <a:buFont typeface="Wingdings" panose="05000000000000000000" pitchFamily="2" charset="2"/>
              <a:buChar char="§"/>
            </a:pPr>
            <a:r>
              <a:rPr lang="de-DE" sz="1400" b="1" dirty="0" err="1">
                <a:solidFill>
                  <a:schemeClr val="bg1"/>
                </a:solidFill>
              </a:rPr>
              <a:t>Cosmic</a:t>
            </a:r>
            <a:r>
              <a:rPr lang="de-DE" sz="1400" b="1" dirty="0">
                <a:solidFill>
                  <a:schemeClr val="bg1"/>
                </a:solidFill>
              </a:rPr>
              <a:t> </a:t>
            </a:r>
            <a:r>
              <a:rPr lang="de-DE" sz="1400" b="1" dirty="0" err="1">
                <a:solidFill>
                  <a:schemeClr val="bg1"/>
                </a:solidFill>
              </a:rPr>
              <a:t>ray</a:t>
            </a:r>
            <a:r>
              <a:rPr lang="de-DE" sz="1400" b="1" dirty="0">
                <a:solidFill>
                  <a:schemeClr val="bg1"/>
                </a:solidFill>
              </a:rPr>
              <a:t> </a:t>
            </a:r>
            <a:r>
              <a:rPr lang="de-DE" sz="1400" b="1" dirty="0" err="1">
                <a:solidFill>
                  <a:schemeClr val="bg1"/>
                </a:solidFill>
              </a:rPr>
              <a:t>simulator</a:t>
            </a:r>
            <a:r>
              <a:rPr lang="de-DE" sz="1400" b="1" dirty="0">
                <a:solidFill>
                  <a:schemeClr val="bg1"/>
                </a:solidFill>
              </a:rPr>
              <a:t> </a:t>
            </a:r>
            <a:r>
              <a:rPr lang="de-DE" sz="1400" b="1" dirty="0" err="1">
                <a:solidFill>
                  <a:schemeClr val="bg1"/>
                </a:solidFill>
              </a:rPr>
              <a:t>for</a:t>
            </a:r>
            <a:r>
              <a:rPr lang="de-DE" sz="1400" b="1" dirty="0">
                <a:solidFill>
                  <a:schemeClr val="bg1"/>
                </a:solidFill>
              </a:rPr>
              <a:t> </a:t>
            </a:r>
            <a:r>
              <a:rPr lang="de-DE" sz="1400" b="1" dirty="0" err="1">
                <a:solidFill>
                  <a:schemeClr val="bg1"/>
                </a:solidFill>
              </a:rPr>
              <a:t>irradiation</a:t>
            </a:r>
            <a:r>
              <a:rPr lang="de-DE" sz="1400" b="1" dirty="0">
                <a:solidFill>
                  <a:schemeClr val="bg1"/>
                </a:solidFill>
              </a:rPr>
              <a:t> </a:t>
            </a:r>
            <a:r>
              <a:rPr lang="de-DE" sz="1400" b="1" dirty="0" err="1">
                <a:solidFill>
                  <a:schemeClr val="bg1"/>
                </a:solidFill>
              </a:rPr>
              <a:t>studies</a:t>
            </a:r>
            <a:r>
              <a:rPr lang="de-DE" sz="1400" b="1" dirty="0">
                <a:solidFill>
                  <a:schemeClr val="bg1"/>
                </a:solidFill>
              </a:rPr>
              <a:t> </a:t>
            </a:r>
          </a:p>
          <a:p>
            <a:pPr marL="216000" indent="-216000" algn="l">
              <a:buFont typeface="Wingdings" panose="05000000000000000000" pitchFamily="2" charset="2"/>
              <a:buChar char="§"/>
            </a:pPr>
            <a:r>
              <a:rPr lang="de-DE" sz="1400" b="1" dirty="0">
                <a:solidFill>
                  <a:schemeClr val="bg1"/>
                </a:solidFill>
              </a:rPr>
              <a:t>Materials </a:t>
            </a:r>
            <a:r>
              <a:rPr lang="de-DE" sz="1400" b="1" dirty="0" err="1">
                <a:solidFill>
                  <a:schemeClr val="bg1"/>
                </a:solidFill>
              </a:rPr>
              <a:t>under</a:t>
            </a:r>
            <a:r>
              <a:rPr lang="de-DE" sz="1400" b="1" dirty="0">
                <a:solidFill>
                  <a:schemeClr val="bg1"/>
                </a:solidFill>
              </a:rPr>
              <a:t> high </a:t>
            </a:r>
            <a:r>
              <a:rPr lang="de-DE" sz="1400" b="1" dirty="0" err="1">
                <a:solidFill>
                  <a:schemeClr val="bg1"/>
                </a:solidFill>
              </a:rPr>
              <a:t>pressure</a:t>
            </a:r>
            <a:endParaRPr lang="de-DE" sz="1400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39100E"/>
              </a:clrFrom>
              <a:clrTo>
                <a:srgbClr val="39100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46986" y="130806"/>
            <a:ext cx="2395688" cy="1557197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  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9614"/>
          <a:stretch/>
        </p:blipFill>
        <p:spPr>
          <a:xfrm>
            <a:off x="255175" y="229665"/>
            <a:ext cx="716032" cy="354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3663" y="130806"/>
            <a:ext cx="2520337" cy="17490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782" y="229229"/>
            <a:ext cx="507492" cy="6858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666741" y="1570713"/>
            <a:ext cx="4294926" cy="95410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16000" indent="-216000" algn="l">
              <a:buFont typeface="Wingdings" panose="05000000000000000000" pitchFamily="2" charset="2"/>
              <a:buChar char="§"/>
            </a:pPr>
            <a:r>
              <a:rPr lang="de-DE" sz="1400" b="1" dirty="0">
                <a:solidFill>
                  <a:schemeClr val="bg1"/>
                </a:solidFill>
              </a:rPr>
              <a:t>QCD matter</a:t>
            </a:r>
            <a:br>
              <a:rPr lang="de-DE" sz="1400" b="1" dirty="0">
                <a:solidFill>
                  <a:schemeClr val="bg1"/>
                </a:solidFill>
              </a:rPr>
            </a:br>
            <a:r>
              <a:rPr lang="de-DE" sz="1400" b="1" dirty="0">
                <a:solidFill>
                  <a:schemeClr val="bg1"/>
                </a:solidFill>
              </a:rPr>
              <a:t>at high </a:t>
            </a:r>
            <a:r>
              <a:rPr lang="de-DE" sz="1400" b="1" dirty="0" err="1">
                <a:solidFill>
                  <a:schemeClr val="bg1"/>
                </a:solidFill>
              </a:rPr>
              <a:t>baryon</a:t>
            </a:r>
            <a:r>
              <a:rPr lang="de-DE" sz="1400" b="1" dirty="0">
                <a:solidFill>
                  <a:schemeClr val="bg1"/>
                </a:solidFill>
              </a:rPr>
              <a:t> </a:t>
            </a:r>
            <a:r>
              <a:rPr lang="de-DE" sz="1400" b="1" dirty="0" err="1">
                <a:solidFill>
                  <a:schemeClr val="bg1"/>
                </a:solidFill>
              </a:rPr>
              <a:t>densities</a:t>
            </a:r>
            <a:endParaRPr lang="de-DE" sz="1400" b="1" dirty="0">
              <a:solidFill>
                <a:schemeClr val="bg1"/>
              </a:solidFill>
            </a:endParaRPr>
          </a:p>
          <a:p>
            <a:pPr marL="216000" indent="-216000" algn="l">
              <a:buFont typeface="Wingdings" panose="05000000000000000000" pitchFamily="2" charset="2"/>
              <a:buChar char="§"/>
            </a:pPr>
            <a:r>
              <a:rPr lang="de-DE" sz="1400" b="1" dirty="0">
                <a:solidFill>
                  <a:schemeClr val="bg1"/>
                </a:solidFill>
              </a:rPr>
              <a:t>Phase </a:t>
            </a:r>
            <a:r>
              <a:rPr lang="de-DE" sz="1400" b="1" dirty="0" err="1">
                <a:solidFill>
                  <a:schemeClr val="bg1"/>
                </a:solidFill>
              </a:rPr>
              <a:t>transition</a:t>
            </a:r>
            <a:r>
              <a:rPr lang="de-DE" sz="1400" b="1" dirty="0">
                <a:solidFill>
                  <a:schemeClr val="bg1"/>
                </a:solidFill>
              </a:rPr>
              <a:t> </a:t>
            </a:r>
            <a:r>
              <a:rPr lang="de-DE" sz="1400" b="1" dirty="0" err="1">
                <a:solidFill>
                  <a:schemeClr val="bg1"/>
                </a:solidFill>
              </a:rPr>
              <a:t>and</a:t>
            </a:r>
            <a:r>
              <a:rPr lang="de-DE" sz="1400" b="1" dirty="0">
                <a:solidFill>
                  <a:schemeClr val="bg1"/>
                </a:solidFill>
              </a:rPr>
              <a:t> </a:t>
            </a:r>
            <a:r>
              <a:rPr lang="de-DE" sz="1400" b="1" dirty="0" err="1">
                <a:solidFill>
                  <a:schemeClr val="bg1"/>
                </a:solidFill>
              </a:rPr>
              <a:t>critical</a:t>
            </a:r>
            <a:r>
              <a:rPr lang="de-DE" sz="1400" b="1" dirty="0">
                <a:solidFill>
                  <a:schemeClr val="bg1"/>
                </a:solidFill>
              </a:rPr>
              <a:t> </a:t>
            </a:r>
            <a:r>
              <a:rPr lang="de-DE" sz="1400" b="1" dirty="0" err="1">
                <a:solidFill>
                  <a:schemeClr val="bg1"/>
                </a:solidFill>
              </a:rPr>
              <a:t>point</a:t>
            </a:r>
            <a:endParaRPr lang="de-DE" sz="1400" b="1" dirty="0">
              <a:solidFill>
                <a:schemeClr val="bg1"/>
              </a:solidFill>
            </a:endParaRPr>
          </a:p>
          <a:p>
            <a:pPr marL="216000" indent="-216000" algn="l">
              <a:buFont typeface="Wingdings" panose="05000000000000000000" pitchFamily="2" charset="2"/>
              <a:buChar char="§"/>
            </a:pPr>
            <a:r>
              <a:rPr lang="de-DE" sz="1400" b="1" dirty="0" err="1">
                <a:solidFill>
                  <a:schemeClr val="bg1"/>
                </a:solidFill>
              </a:rPr>
              <a:t>Particles</a:t>
            </a:r>
            <a:r>
              <a:rPr lang="de-DE" sz="1400" b="1" dirty="0">
                <a:solidFill>
                  <a:schemeClr val="bg1"/>
                </a:solidFill>
              </a:rPr>
              <a:t> in </a:t>
            </a:r>
            <a:r>
              <a:rPr lang="de-DE" sz="1400" b="1" dirty="0" err="1">
                <a:solidFill>
                  <a:schemeClr val="bg1"/>
                </a:solidFill>
              </a:rPr>
              <a:t>dense</a:t>
            </a:r>
            <a:r>
              <a:rPr lang="de-DE" sz="1400" b="1" dirty="0">
                <a:solidFill>
                  <a:schemeClr val="bg1"/>
                </a:solidFill>
              </a:rPr>
              <a:t> medium</a:t>
            </a:r>
          </a:p>
        </p:txBody>
      </p:sp>
      <p:sp>
        <p:nvSpPr>
          <p:cNvPr id="15" name="TextBox 14"/>
          <p:cNvSpPr txBox="1"/>
          <p:nvPr/>
        </p:nvSpPr>
        <p:spPr>
          <a:xfrm rot="16200000">
            <a:off x="5752233" y="355332"/>
            <a:ext cx="1862667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200" dirty="0" err="1">
                <a:solidFill>
                  <a:schemeClr val="bg1"/>
                </a:solidFill>
              </a:rPr>
              <a:t>temperature</a:t>
            </a:r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78546" y="1580453"/>
            <a:ext cx="1862667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200" dirty="0" err="1">
                <a:solidFill>
                  <a:schemeClr val="bg1"/>
                </a:solidFill>
              </a:rPr>
              <a:t>density</a:t>
            </a:r>
            <a:endParaRPr lang="de-DE" sz="1200" dirty="0">
              <a:solidFill>
                <a:schemeClr val="bg1"/>
              </a:solidFill>
            </a:endParaRPr>
          </a:p>
        </p:txBody>
      </p:sp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2136599" y="2768927"/>
            <a:ext cx="2300795" cy="1519194"/>
            <a:chOff x="-1805155" y="2875590"/>
            <a:chExt cx="2300795" cy="1519194"/>
          </a:xfrm>
        </p:grpSpPr>
        <p:sp>
          <p:nvSpPr>
            <p:cNvPr id="18" name="Rectangle 17"/>
            <p:cNvSpPr/>
            <p:nvPr/>
          </p:nvSpPr>
          <p:spPr>
            <a:xfrm>
              <a:off x="-1805155" y="2875590"/>
              <a:ext cx="2300795" cy="15191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805155" y="2894266"/>
              <a:ext cx="2300795" cy="1500518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112034" y="4039397"/>
            <a:ext cx="4294926" cy="95410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16000" indent="-216000" algn="l">
              <a:buFont typeface="Wingdings" panose="05000000000000000000" pitchFamily="2" charset="2"/>
              <a:buChar char="§"/>
            </a:pPr>
            <a:r>
              <a:rPr lang="de-DE" sz="1400" b="1" dirty="0" err="1">
                <a:solidFill>
                  <a:schemeClr val="bg1"/>
                </a:solidFill>
              </a:rPr>
              <a:t>Nucleosynthesis</a:t>
            </a:r>
            <a:br>
              <a:rPr lang="de-DE" sz="1400" b="1" dirty="0">
                <a:solidFill>
                  <a:schemeClr val="bg1"/>
                </a:solidFill>
              </a:rPr>
            </a:br>
            <a:r>
              <a:rPr lang="de-DE" sz="1400" b="1" dirty="0" err="1">
                <a:solidFill>
                  <a:schemeClr val="bg1"/>
                </a:solidFill>
              </a:rPr>
              <a:t>of</a:t>
            </a:r>
            <a:r>
              <a:rPr lang="de-DE" sz="1400" b="1" dirty="0">
                <a:solidFill>
                  <a:schemeClr val="bg1"/>
                </a:solidFill>
              </a:rPr>
              <a:t> heavy </a:t>
            </a:r>
            <a:r>
              <a:rPr lang="de-DE" sz="1400" b="1" dirty="0" err="1">
                <a:solidFill>
                  <a:schemeClr val="bg1"/>
                </a:solidFill>
              </a:rPr>
              <a:t>elements</a:t>
            </a:r>
            <a:endParaRPr lang="de-DE" sz="1400" b="1" dirty="0">
              <a:solidFill>
                <a:schemeClr val="bg1"/>
              </a:solidFill>
            </a:endParaRPr>
          </a:p>
          <a:p>
            <a:pPr marL="216000" indent="-216000" algn="l">
              <a:buFont typeface="Wingdings" panose="05000000000000000000" pitchFamily="2" charset="2"/>
              <a:buChar char="§"/>
            </a:pPr>
            <a:r>
              <a:rPr lang="de-DE" sz="1400" b="1" dirty="0" err="1">
                <a:solidFill>
                  <a:schemeClr val="bg1"/>
                </a:solidFill>
              </a:rPr>
              <a:t>Structure</a:t>
            </a:r>
            <a:r>
              <a:rPr lang="de-DE" sz="1400" b="1" dirty="0">
                <a:solidFill>
                  <a:schemeClr val="bg1"/>
                </a:solidFill>
              </a:rPr>
              <a:t> </a:t>
            </a:r>
            <a:r>
              <a:rPr lang="de-DE" sz="1400" b="1" dirty="0" err="1">
                <a:solidFill>
                  <a:schemeClr val="bg1"/>
                </a:solidFill>
              </a:rPr>
              <a:t>of</a:t>
            </a:r>
            <a:r>
              <a:rPr lang="de-DE" sz="1400" b="1" dirty="0">
                <a:solidFill>
                  <a:schemeClr val="bg1"/>
                </a:solidFill>
              </a:rPr>
              <a:t> </a:t>
            </a:r>
            <a:r>
              <a:rPr lang="de-DE" sz="1400" b="1" dirty="0" err="1">
                <a:solidFill>
                  <a:schemeClr val="bg1"/>
                </a:solidFill>
              </a:rPr>
              <a:t>exotic</a:t>
            </a:r>
            <a:r>
              <a:rPr lang="de-DE" sz="1400" b="1" dirty="0">
                <a:solidFill>
                  <a:schemeClr val="bg1"/>
                </a:solidFill>
              </a:rPr>
              <a:t> </a:t>
            </a:r>
            <a:r>
              <a:rPr lang="de-DE" sz="1400" b="1" dirty="0" err="1">
                <a:solidFill>
                  <a:schemeClr val="bg1"/>
                </a:solidFill>
              </a:rPr>
              <a:t>nuclei</a:t>
            </a:r>
            <a:r>
              <a:rPr lang="de-DE" sz="1400" b="1" dirty="0">
                <a:solidFill>
                  <a:schemeClr val="bg1"/>
                </a:solidFill>
              </a:rPr>
              <a:t> (e.g. </a:t>
            </a:r>
            <a:r>
              <a:rPr lang="de-DE" sz="1400" b="1" dirty="0" err="1">
                <a:solidFill>
                  <a:schemeClr val="bg1"/>
                </a:solidFill>
              </a:rPr>
              <a:t>hyper</a:t>
            </a:r>
            <a:r>
              <a:rPr lang="de-DE" sz="1400" b="1" dirty="0">
                <a:solidFill>
                  <a:schemeClr val="bg1"/>
                </a:solidFill>
              </a:rPr>
              <a:t> </a:t>
            </a:r>
            <a:r>
              <a:rPr lang="de-DE" sz="1400" b="1" dirty="0" err="1">
                <a:solidFill>
                  <a:schemeClr val="bg1"/>
                </a:solidFill>
              </a:rPr>
              <a:t>nuclei</a:t>
            </a:r>
            <a:r>
              <a:rPr lang="de-DE" sz="1400" b="1" dirty="0">
                <a:solidFill>
                  <a:schemeClr val="bg1"/>
                </a:solidFill>
              </a:rPr>
              <a:t>)</a:t>
            </a:r>
          </a:p>
          <a:p>
            <a:pPr marL="216000" indent="-216000" algn="l">
              <a:buFont typeface="Wingdings" panose="05000000000000000000" pitchFamily="2" charset="2"/>
              <a:buChar char="§"/>
            </a:pPr>
            <a:r>
              <a:rPr lang="de-DE" sz="1400" b="1" dirty="0">
                <a:solidFill>
                  <a:schemeClr val="bg1"/>
                </a:solidFill>
              </a:rPr>
              <a:t>Neutron matter </a:t>
            </a:r>
            <a:r>
              <a:rPr lang="de-DE" sz="1400" b="1" dirty="0" err="1">
                <a:solidFill>
                  <a:schemeClr val="bg1"/>
                </a:solidFill>
              </a:rPr>
              <a:t>equaton</a:t>
            </a:r>
            <a:r>
              <a:rPr lang="de-DE" sz="1400" b="1" dirty="0">
                <a:solidFill>
                  <a:schemeClr val="bg1"/>
                </a:solidFill>
              </a:rPr>
              <a:t> </a:t>
            </a:r>
            <a:r>
              <a:rPr lang="de-DE" sz="1400" b="1" dirty="0" err="1">
                <a:solidFill>
                  <a:schemeClr val="bg1"/>
                </a:solidFill>
              </a:rPr>
              <a:t>of</a:t>
            </a:r>
            <a:r>
              <a:rPr lang="de-DE" sz="1400" b="1" dirty="0">
                <a:solidFill>
                  <a:schemeClr val="bg1"/>
                </a:solidFill>
              </a:rPr>
              <a:t> </a:t>
            </a:r>
            <a:r>
              <a:rPr lang="de-DE" sz="1400" b="1" dirty="0" err="1">
                <a:solidFill>
                  <a:schemeClr val="bg1"/>
                </a:solidFill>
              </a:rPr>
              <a:t>state</a:t>
            </a:r>
            <a:endParaRPr lang="de-DE" sz="1400" b="1" dirty="0">
              <a:solidFill>
                <a:schemeClr val="bg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8138" y="2786531"/>
            <a:ext cx="654489" cy="55249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362" y="2828772"/>
            <a:ext cx="1091823" cy="25845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676414" y="4066067"/>
            <a:ext cx="4294926" cy="116955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16000" indent="-216000">
              <a:buFont typeface="Wingdings" panose="05000000000000000000" pitchFamily="2" charset="2"/>
              <a:buChar char="§"/>
            </a:pPr>
            <a:r>
              <a:rPr lang="en-US" sz="1400" b="1" dirty="0" err="1">
                <a:solidFill>
                  <a:schemeClr val="bg1"/>
                </a:solidFill>
              </a:rPr>
              <a:t>Gluonic</a:t>
            </a:r>
            <a:r>
              <a:rPr lang="en-US" sz="1400" b="1" dirty="0">
                <a:solidFill>
                  <a:schemeClr val="bg1"/>
                </a:solidFill>
              </a:rPr>
              <a:t> excitations: </a:t>
            </a:r>
            <a:br>
              <a:rPr lang="en-US" sz="1400" b="1" dirty="0">
                <a:solidFill>
                  <a:schemeClr val="bg1"/>
                </a:solidFill>
              </a:rPr>
            </a:br>
            <a:r>
              <a:rPr lang="en-US" sz="1400" b="1" dirty="0">
                <a:solidFill>
                  <a:schemeClr val="bg1"/>
                </a:solidFill>
              </a:rPr>
              <a:t>Hybrids, </a:t>
            </a:r>
            <a:r>
              <a:rPr lang="en-US" sz="1400" b="1" dirty="0" err="1">
                <a:solidFill>
                  <a:schemeClr val="bg1"/>
                </a:solidFill>
              </a:rPr>
              <a:t>glueballs</a:t>
            </a:r>
            <a:endParaRPr lang="en-US" sz="1400" b="1" dirty="0">
              <a:solidFill>
                <a:schemeClr val="bg1"/>
              </a:solidFill>
            </a:endParaRPr>
          </a:p>
          <a:p>
            <a:pPr marL="216000" indent="-216000"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chemeClr val="bg1"/>
                </a:solidFill>
              </a:rPr>
              <a:t>Precision spectroscopy of </a:t>
            </a:r>
            <a:r>
              <a:rPr lang="en-US" sz="1400" b="1" dirty="0" err="1">
                <a:solidFill>
                  <a:schemeClr val="bg1"/>
                </a:solidFill>
              </a:rPr>
              <a:t>charmonium</a:t>
            </a:r>
            <a:r>
              <a:rPr lang="en-US" sz="1400" b="1" dirty="0">
                <a:solidFill>
                  <a:schemeClr val="bg1"/>
                </a:solidFill>
              </a:rPr>
              <a:t> states</a:t>
            </a:r>
          </a:p>
          <a:p>
            <a:pPr marL="216000" indent="-216000"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chemeClr val="bg1"/>
                </a:solidFill>
              </a:rPr>
              <a:t>Time-like form factors, nucleon structure</a:t>
            </a:r>
          </a:p>
          <a:p>
            <a:pPr algn="l"/>
            <a:endParaRPr lang="de-DE" sz="1400" b="1" dirty="0">
              <a:solidFill>
                <a:schemeClr val="bg1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593" y="2686910"/>
            <a:ext cx="2586319" cy="176339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9</a:t>
            </a:fld>
            <a:endParaRPr lang="de-DE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956" y="233434"/>
            <a:ext cx="828769" cy="712330"/>
          </a:xfrm>
          <a:prstGeom prst="rect">
            <a:avLst/>
          </a:prstGeom>
        </p:spPr>
      </p:pic>
      <p:sp>
        <p:nvSpPr>
          <p:cNvPr id="21" name="Date Placeholder 20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July 8th, 2022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03046560"/>
      </p:ext>
    </p:extLst>
  </p:cSld>
  <p:clrMapOvr>
    <a:masterClrMapping/>
  </p:clrMapOvr>
</p:sld>
</file>

<file path=ppt/theme/theme1.xml><?xml version="1.0" encoding="utf-8"?>
<a:theme xmlns:a="http://schemas.openxmlformats.org/drawingml/2006/main" name="fair-gsi-folienmaster_2017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8" id="{88F67082-FAA7-774F-81ED-C94DAF9F09F3}" vid="{76C6051D-27C6-564A-8764-CCBC0645D37F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fair-gsi-folienmaster_2019_16zu9</Template>
  <TotalTime>0</TotalTime>
  <Words>3034</Words>
  <Application>Microsoft Office PowerPoint</Application>
  <PresentationFormat>Bildschirmpräsentation (16:9)</PresentationFormat>
  <Paragraphs>610</Paragraphs>
  <Slides>38</Slides>
  <Notes>10</Notes>
  <HiddenSlides>2</HiddenSlides>
  <MMClips>1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38</vt:i4>
      </vt:variant>
    </vt:vector>
  </HeadingPairs>
  <TitlesOfParts>
    <vt:vector size="47" baseType="lpstr">
      <vt:lpstr>72 Condensed</vt:lpstr>
      <vt:lpstr>Arial</vt:lpstr>
      <vt:lpstr>Calibri</vt:lpstr>
      <vt:lpstr>Cambria Math</vt:lpstr>
      <vt:lpstr>Symbol</vt:lpstr>
      <vt:lpstr>Times New Roman</vt:lpstr>
      <vt:lpstr>Verdana</vt:lpstr>
      <vt:lpstr>Wingdings</vt:lpstr>
      <vt:lpstr>fair-gsi-folienmaster_2017_onering</vt:lpstr>
      <vt:lpstr>Physics highlights and  perspectives of FAIR</vt:lpstr>
      <vt:lpstr>Overview</vt:lpstr>
      <vt:lpstr>GSI Helmholtzzentrum für Schwerionenforschung FAIR Facility for Antiproton and ion research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   </vt:lpstr>
      <vt:lpstr>FAIR Accelerator facilities</vt:lpstr>
      <vt:lpstr>Current prospects</vt:lpstr>
      <vt:lpstr>Concrete works finished in 2023</vt:lpstr>
      <vt:lpstr>FAIR Start of installations</vt:lpstr>
      <vt:lpstr>FAIR Detector R&amp;D and construction</vt:lpstr>
      <vt:lpstr>FAIR Phase-0 Research program at upgraded GSI accelerators  using FAIR detectors</vt:lpstr>
      <vt:lpstr>Primary beams Biophysics: Cosmic ray simulator</vt:lpstr>
      <vt:lpstr>Materials Research Irradiation under high pressure</vt:lpstr>
      <vt:lpstr>Plasma physics High energy density studies</vt:lpstr>
      <vt:lpstr>CBM/HADES – Scientific goals at FAIR</vt:lpstr>
      <vt:lpstr>HADES@FAIR Phase-0 Ξ- production in Ag+Ag @ √s = 2.55 GeV</vt:lpstr>
      <vt:lpstr>PowerPoint-Präsentation</vt:lpstr>
      <vt:lpstr>PowerPoint-Präsentation</vt:lpstr>
      <vt:lpstr>PowerPoint-Präsentation</vt:lpstr>
      <vt:lpstr>Exotic beams NUSTAR: Investigating properties of exotic nuclei</vt:lpstr>
      <vt:lpstr>Exotic beams NUSTAR: Investigating properties of exotic nuclei</vt:lpstr>
      <vt:lpstr>DESPEC set-ups prepared for  Phase-0 and ready for Early/First Science </vt:lpstr>
      <vt:lpstr>NUSTAR / R3B set-up for kinematically  complete measurements of nuclear reactions</vt:lpstr>
      <vt:lpstr>NUSTAR  First R3B experiment</vt:lpstr>
      <vt:lpstr>Storage rings Atomic Physics</vt:lpstr>
      <vt:lpstr>Precision measurement  of intrashell transitions in He-like uranium in ESR </vt:lpstr>
      <vt:lpstr>  Mass measurements in storage rings </vt:lpstr>
      <vt:lpstr>Reaction studies in storage rings</vt:lpstr>
      <vt:lpstr>Summary and outlook</vt:lpstr>
      <vt:lpstr>Summary and outlook</vt:lpstr>
      <vt:lpstr>Current prospects</vt:lpstr>
      <vt:lpstr>CBM – Scientific goal</vt:lpstr>
      <vt:lpstr>PowerPoint-Präsentation</vt:lpstr>
      <vt:lpstr>PowerPoint-Präsentation</vt:lpstr>
    </vt:vector>
  </TitlesOfParts>
  <Company>GSI Helmholtzzentrum für Schwerionenforschung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Leifels, Yvonne Dr.</dc:creator>
  <cp:lastModifiedBy>Leifels, Yvonne Dr.</cp:lastModifiedBy>
  <cp:revision>787</cp:revision>
  <cp:lastPrinted>2022-04-10T18:22:33Z</cp:lastPrinted>
  <dcterms:created xsi:type="dcterms:W3CDTF">2020-04-18T15:49:52Z</dcterms:created>
  <dcterms:modified xsi:type="dcterms:W3CDTF">2024-07-08T04:51:32Z</dcterms:modified>
</cp:coreProperties>
</file>