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59" r:id="rId3"/>
    <p:sldId id="260" r:id="rId4"/>
    <p:sldId id="261" r:id="rId5"/>
    <p:sldId id="279" r:id="rId6"/>
    <p:sldId id="265" r:id="rId7"/>
    <p:sldId id="266" r:id="rId8"/>
    <p:sldId id="267" r:id="rId9"/>
    <p:sldId id="270" r:id="rId10"/>
    <p:sldId id="268" r:id="rId11"/>
    <p:sldId id="278" r:id="rId12"/>
    <p:sldId id="280" r:id="rId13"/>
    <p:sldId id="275" r:id="rId14"/>
    <p:sldId id="276" r:id="rId15"/>
    <p:sldId id="277" r:id="rId16"/>
    <p:sldId id="282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4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42471-BE1A-4C4B-BE80-77671F0CCCDF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4C5F3-8A1D-4DC1-BC03-BC71912D0F0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7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49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8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EF14-F916-47F0-B974-DFE71C58030A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8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56F-698B-4383-AF09-E3283279F15E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0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12A1-71D4-4806-AF66-287F2CD075EF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7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1BD0-5BFD-4F64-939B-7E906EF7AECC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3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067C-F3ED-40DE-86F1-1D366D7E56FA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2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1967-22CD-4B64-9072-A3DF451CC40B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9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EEFA3-38C8-4DD0-BEFD-31A3B02C7560}" type="datetime1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CC44-6B92-497E-B3D3-BDB24E720BD0}" type="datetime1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5451-C169-4DEE-B13E-01B89A133DA8}" type="datetime1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3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8ADF-3291-46A1-BB40-7198C980C263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71B-3A9C-48CD-9C59-BDE611035A5E}" type="datetime1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3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71F47-B28E-45FD-BF39-C1EB55CDA399}" type="datetime1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6277-9254-4767-9B52-A75A7E6834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7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1.jp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85928" y="284502"/>
            <a:ext cx="6631325" cy="56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308" tIns="45155" rIns="90308" bIns="45155">
            <a:spAutoFit/>
          </a:bodyPr>
          <a:lstStyle/>
          <a:p>
            <a:pPr algn="ctr" defTabSz="902794"/>
            <a:r>
              <a:rPr lang="es-ES_tradnl" sz="1542" dirty="0">
                <a:solidFill>
                  <a:schemeClr val="bg1"/>
                </a:solidFill>
              </a:rPr>
              <a:t>Departamento de Física Teórica. </a:t>
            </a:r>
            <a:r>
              <a:rPr lang="es-ES_tradnl" sz="1542" dirty="0" err="1">
                <a:solidFill>
                  <a:schemeClr val="bg1"/>
                </a:solidFill>
              </a:rPr>
              <a:t>Institute</a:t>
            </a:r>
            <a:r>
              <a:rPr lang="es-ES_tradnl" sz="1542" dirty="0">
                <a:solidFill>
                  <a:schemeClr val="bg1"/>
                </a:solidFill>
              </a:rPr>
              <a:t> of </a:t>
            </a:r>
            <a:r>
              <a:rPr lang="es-ES_tradnl" sz="1542" dirty="0" err="1">
                <a:solidFill>
                  <a:schemeClr val="bg1"/>
                </a:solidFill>
              </a:rPr>
              <a:t>Particle</a:t>
            </a:r>
            <a:r>
              <a:rPr lang="es-ES_tradnl" sz="1542" dirty="0">
                <a:solidFill>
                  <a:schemeClr val="bg1"/>
                </a:solidFill>
              </a:rPr>
              <a:t> &amp; Cosmos </a:t>
            </a:r>
            <a:r>
              <a:rPr lang="es-ES_tradnl" sz="1542" dirty="0" err="1">
                <a:solidFill>
                  <a:schemeClr val="bg1"/>
                </a:solidFill>
              </a:rPr>
              <a:t>Physics</a:t>
            </a:r>
            <a:r>
              <a:rPr lang="es-ES_tradnl" sz="1542" dirty="0">
                <a:solidFill>
                  <a:schemeClr val="bg1"/>
                </a:solidFill>
              </a:rPr>
              <a:t> (IPARCOS)</a:t>
            </a:r>
          </a:p>
          <a:p>
            <a:pPr algn="ctr" defTabSz="902794"/>
            <a:r>
              <a:rPr lang="es-ES_tradnl" sz="1542" dirty="0">
                <a:solidFill>
                  <a:schemeClr val="bg1"/>
                </a:solidFill>
              </a:rPr>
              <a:t>Universidad Complutense de Madrid</a:t>
            </a:r>
            <a:endParaRPr lang="es-ES_tradnl" sz="2358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920592" y="3625752"/>
            <a:ext cx="3222443" cy="42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308" tIns="45155" rIns="90308" bIns="45155">
            <a:spAutoFit/>
          </a:bodyPr>
          <a:lstStyle/>
          <a:p>
            <a:pPr defTabSz="902794"/>
            <a:r>
              <a:rPr lang="es-ES_tradnl" sz="2177" dirty="0">
                <a:solidFill>
                  <a:schemeClr val="bg1"/>
                </a:solidFill>
              </a:rPr>
              <a:t>Alejandro Canoa Monsalve</a:t>
            </a: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894" y="95005"/>
            <a:ext cx="804486" cy="9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890382" y="2617520"/>
            <a:ext cx="7507527" cy="7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308" tIns="45155" rIns="90308" bIns="45155">
            <a:spAutoFit/>
          </a:bodyPr>
          <a:lstStyle/>
          <a:p>
            <a:pPr algn="ctr" defTabSz="902794"/>
            <a:r>
              <a:rPr lang="en-US" sz="2177" b="1" dirty="0">
                <a:solidFill>
                  <a:schemeClr val="bg1"/>
                </a:solidFill>
              </a:rPr>
              <a:t>Description of </a:t>
            </a:r>
            <a:r>
              <a:rPr lang="en-US" sz="2177" b="1" dirty="0" err="1">
                <a:solidFill>
                  <a:schemeClr val="bg1"/>
                </a:solidFill>
              </a:rPr>
              <a:t>femtoscopic</a:t>
            </a:r>
            <a:r>
              <a:rPr lang="en-US" sz="2177" b="1" dirty="0">
                <a:solidFill>
                  <a:schemeClr val="bg1"/>
                </a:solidFill>
              </a:rPr>
              <a:t> correlations with realistic pion-kaon</a:t>
            </a:r>
          </a:p>
          <a:p>
            <a:pPr algn="ctr" defTabSz="902794"/>
            <a:r>
              <a:rPr lang="en-US" sz="2177" b="1" dirty="0">
                <a:solidFill>
                  <a:schemeClr val="bg1"/>
                </a:solidFill>
              </a:rPr>
              <a:t>interactions: the kappa case</a:t>
            </a:r>
            <a:endParaRPr lang="es-ES_tradnl" sz="1451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909" y="95005"/>
            <a:ext cx="740217" cy="8355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ángulo 4"/>
          <p:cNvSpPr/>
          <p:nvPr/>
        </p:nvSpPr>
        <p:spPr>
          <a:xfrm>
            <a:off x="1383366" y="5610841"/>
            <a:ext cx="4681798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14" dirty="0">
                <a:solidFill>
                  <a:schemeClr val="bg1"/>
                </a:solidFill>
              </a:rPr>
              <a:t>                     QNP2024, Barcelona,  July 9</a:t>
            </a:r>
            <a:r>
              <a:rPr lang="en-US" sz="1814" baseline="30000" dirty="0">
                <a:solidFill>
                  <a:schemeClr val="bg1"/>
                </a:solidFill>
              </a:rPr>
              <a:t>th</a:t>
            </a:r>
            <a:r>
              <a:rPr lang="en-US" sz="1814" dirty="0">
                <a:solidFill>
                  <a:schemeClr val="bg1"/>
                </a:solidFill>
              </a:rPr>
              <a:t> 2024</a:t>
            </a:r>
            <a:endParaRPr lang="en-US" sz="1633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05854" y="6195422"/>
            <a:ext cx="1691705" cy="463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54" y="6250039"/>
            <a:ext cx="1646405" cy="38098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383369" y="6407741"/>
            <a:ext cx="1048685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19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88">
                <a:solidFill>
                  <a:schemeClr val="bg1"/>
                </a:solidFill>
                <a:latin typeface="Arial" charset="0"/>
              </a:rPr>
              <a:t>Supported by:</a:t>
            </a:r>
            <a:endParaRPr lang="es-ES_tradnl" sz="1633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9" y="6079981"/>
            <a:ext cx="1484718" cy="65551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92931" y="4341312"/>
            <a:ext cx="7222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2794"/>
            <a:r>
              <a:rPr lang="es-ES_tradnl" sz="1600" dirty="0">
                <a:solidFill>
                  <a:schemeClr val="bg1"/>
                </a:solidFill>
              </a:rPr>
              <a:t>In </a:t>
            </a:r>
            <a:r>
              <a:rPr lang="es-ES_tradnl" sz="1600" dirty="0" err="1">
                <a:solidFill>
                  <a:schemeClr val="bg1"/>
                </a:solidFill>
              </a:rPr>
              <a:t>collaboration</a:t>
            </a:r>
            <a:r>
              <a:rPr lang="es-ES_tradnl" sz="1600" dirty="0">
                <a:solidFill>
                  <a:schemeClr val="bg1"/>
                </a:solidFill>
              </a:rPr>
              <a:t> </a:t>
            </a:r>
            <a:r>
              <a:rPr lang="es-ES_tradnl" sz="1600" dirty="0" err="1">
                <a:solidFill>
                  <a:schemeClr val="bg1"/>
                </a:solidFill>
              </a:rPr>
              <a:t>with</a:t>
            </a:r>
            <a:r>
              <a:rPr lang="es-ES_tradnl" sz="1600" dirty="0">
                <a:solidFill>
                  <a:schemeClr val="bg1"/>
                </a:solidFill>
              </a:rPr>
              <a:t>:	</a:t>
            </a:r>
          </a:p>
          <a:p>
            <a:pPr defTabSz="902794"/>
            <a:r>
              <a:rPr lang="es-ES_tradnl" sz="1600" dirty="0">
                <a:solidFill>
                  <a:schemeClr val="bg1"/>
                </a:solidFill>
              </a:rPr>
              <a:t>M. Albaladejo, J.M. Nieves, J.R. Peláez, E. Ruiz Arriola and J. Ruiz de Elvira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DF8BCF5-E254-E08E-CA40-3F935040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</a:t>
            </a:fld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6" name="Imagen 5" descr="Imagen 7">
            <a:extLst>
              <a:ext uri="{FF2B5EF4-FFF2-40B4-BE49-F238E27FC236}">
                <a16:creationId xmlns:a16="http://schemas.microsoft.com/office/drawing/2014/main" id="{8FE160BA-663F-2BCA-40B7-50DB3DDF8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568" y="5899187"/>
            <a:ext cx="740217" cy="8355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13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872"/>
    </mc:Choice>
    <mc:Fallback xmlns="">
      <p:transition advTm="108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551" y="63065"/>
            <a:ext cx="1538166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results</a:t>
            </a:r>
            <a:endParaRPr lang="en-GB" sz="2400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6024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/>
              <p:cNvSpPr/>
              <p:nvPr/>
            </p:nvSpPr>
            <p:spPr>
              <a:xfrm>
                <a:off x="-11841" y="1142347"/>
                <a:ext cx="390055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2000" dirty="0">
                  <a:solidFill>
                    <a:schemeClr val="bg2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/>
                    </a:solidFill>
                  </a:rPr>
                  <a:t>Just 3 parameters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vs 6 fit parameters  in ALICE</a:t>
                </a:r>
              </a:p>
              <a:p>
                <a:pPr lvl="1"/>
                <a:r>
                  <a:rPr lang="en-US" sz="2000" dirty="0">
                    <a:solidFill>
                      <a:schemeClr val="bg2"/>
                    </a:solidFill>
                  </a:rPr>
                  <a:t>      for each plot</a:t>
                </a:r>
              </a:p>
            </p:txBody>
          </p:sp>
        </mc:Choice>
        <mc:Fallback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41" y="1142347"/>
                <a:ext cx="3900553" cy="1323439"/>
              </a:xfrm>
              <a:prstGeom prst="rect">
                <a:avLst/>
              </a:prstGeom>
              <a:blipFill>
                <a:blip r:embed="rId2"/>
                <a:stretch>
                  <a:fillRect r="-469" b="-737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 descr="Interfaz de usuario gráfica, Gráfico, Gráfico de líneas&#10;&#10;Descripción generada automáticamente">
            <a:extLst>
              <a:ext uri="{FF2B5EF4-FFF2-40B4-BE49-F238E27FC236}">
                <a16:creationId xmlns:a16="http://schemas.microsoft.com/office/drawing/2014/main" id="{D5E29D7E-7077-D298-E9AF-4F0FFAF30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622" y="800012"/>
            <a:ext cx="4512728" cy="5525869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BD83F-ECAC-6B90-7513-9B2FFBEB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10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02B514-1BA2-A6D0-6F52-452B3AEFEC1C}"/>
              </a:ext>
            </a:extLst>
          </p:cNvPr>
          <p:cNvSpPr txBox="1"/>
          <p:nvPr/>
        </p:nvSpPr>
        <p:spPr>
          <a:xfrm>
            <a:off x="409873" y="2604091"/>
            <a:ext cx="3225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bg2"/>
                </a:solidFill>
              </a:rPr>
              <a:t>The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interaction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is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fixed</a:t>
            </a:r>
            <a:r>
              <a:rPr lang="es-ES" sz="2000" dirty="0">
                <a:solidFill>
                  <a:schemeClr val="bg2"/>
                </a:solidFill>
              </a:rPr>
              <a:t> and </a:t>
            </a:r>
            <a:r>
              <a:rPr lang="es-ES" sz="2000" dirty="0" err="1">
                <a:solidFill>
                  <a:schemeClr val="bg2"/>
                </a:solidFill>
              </a:rPr>
              <a:t>the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same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for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the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three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fits</a:t>
            </a:r>
            <a:endParaRPr lang="es-ES" sz="20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71FA3E1-30DE-76EE-BA06-944336A9A56C}"/>
                  </a:ext>
                </a:extLst>
              </p:cNvPr>
              <p:cNvSpPr txBox="1"/>
              <p:nvPr/>
            </p:nvSpPr>
            <p:spPr>
              <a:xfrm>
                <a:off x="409873" y="3854243"/>
                <a:ext cx="3094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s-ES" sz="2000" dirty="0">
                    <a:solidFill>
                      <a:schemeClr val="bg2"/>
                    </a:solidFill>
                  </a:rPr>
                  <a:t>Inconsistent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2000" dirty="0">
                            <a:solidFill>
                              <a:schemeClr val="bg2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dirty="0">
                                <a:solidFill>
                                  <a:schemeClr val="bg2"/>
                                </a:solidFill>
                              </a:rPr>
                            </m:ctrlPr>
                          </m:sSubPr>
                          <m:e>
                            <m:r>
                              <a:rPr lang="es-ES" sz="2000" dirty="0">
                                <a:solidFill>
                                  <a:schemeClr val="bg2"/>
                                </a:solidFill>
                              </a:rPr>
                              <m:t>𝑀</m:t>
                            </m:r>
                          </m:e>
                          <m:sub>
                            <m:r>
                              <a:rPr lang="es-ES" sz="2000" dirty="0">
                                <a:solidFill>
                                  <a:schemeClr val="bg2"/>
                                </a:solidFill>
                              </a:rPr>
                              <m:t>𝑅</m:t>
                            </m:r>
                          </m:sub>
                        </m:sSub>
                        <m:r>
                          <a:rPr lang="es-ES" sz="2000" dirty="0">
                            <a:solidFill>
                              <a:schemeClr val="bg2"/>
                            </a:solidFill>
                          </a:rPr>
                          <m:t>,</m:t>
                        </m:r>
                        <m:r>
                          <a:rPr lang="es-ES" sz="2000" dirty="0">
                            <a:solidFill>
                              <a:schemeClr val="bg2"/>
                            </a:solidFill>
                          </a:rPr>
                          <m:t>𝛾</m:t>
                        </m:r>
                      </m:e>
                    </m:d>
                  </m:oMath>
                </a14:m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pairs</a:t>
                </a:r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from</a:t>
                </a:r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each</a:t>
                </a:r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fit</a:t>
                </a:r>
                <a:r>
                  <a:rPr lang="es-ES" sz="2000" dirty="0">
                    <a:solidFill>
                      <a:schemeClr val="bg2"/>
                    </a:solidFill>
                  </a:rPr>
                  <a:t> in ALICE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analysis</a:t>
                </a:r>
                <a:endParaRPr lang="es-ES" sz="20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C71FA3E1-30DE-76EE-BA06-944336A9A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3" y="3854243"/>
                <a:ext cx="3094432" cy="1015663"/>
              </a:xfrm>
              <a:prstGeom prst="rect">
                <a:avLst/>
              </a:prstGeom>
              <a:blipFill>
                <a:blip r:embed="rId4"/>
                <a:stretch>
                  <a:fillRect l="-1772" t="-2994" b="-9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3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60207" y="82533"/>
            <a:ext cx="1538166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results</a:t>
            </a:r>
            <a:endParaRPr lang="en-GB" sz="2400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6024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201" y="2391308"/>
            <a:ext cx="9326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Radius of the source smaller than ALICE (2-3 times smaller)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BD83F-ECAC-6B90-7513-9B2FFBEB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11</a:t>
            </a:fld>
            <a:endParaRPr lang="en-US" sz="1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187C07-A14B-0CB1-0314-ABDBDCCE3E05}"/>
                  </a:ext>
                </a:extLst>
              </p:cNvPr>
              <p:cNvSpPr txBox="1"/>
              <p:nvPr/>
            </p:nvSpPr>
            <p:spPr>
              <a:xfrm>
                <a:off x="457201" y="3090446"/>
                <a:ext cx="10386390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/>
                    </a:solidFill>
                  </a:rPr>
                  <a:t>Bigger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s-ES" sz="2000" dirty="0">
                  <a:solidFill>
                    <a:schemeClr val="bg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C187C07-A14B-0CB1-0314-ABDBDCCE3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090446"/>
                <a:ext cx="10386390" cy="677108"/>
              </a:xfrm>
              <a:prstGeom prst="rect">
                <a:avLst/>
              </a:prstGeom>
              <a:blipFill>
                <a:blip r:embed="rId2"/>
                <a:stretch>
                  <a:fillRect l="-528" t="-540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902B514-1BA2-A6D0-6F52-452B3AEFEC1C}"/>
                  </a:ext>
                </a:extLst>
              </p:cNvPr>
              <p:cNvSpPr txBox="1"/>
              <p:nvPr/>
            </p:nvSpPr>
            <p:spPr>
              <a:xfrm>
                <a:off x="457201" y="3521749"/>
                <a:ext cx="56869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bg2"/>
                    </a:solidFill>
                  </a:rPr>
                  <a:t>Different dependence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s-ES" sz="1800" b="0" dirty="0">
                  <a:solidFill>
                    <a:schemeClr val="bg2"/>
                  </a:solidFill>
                </a:endParaRPr>
              </a:p>
              <a:p>
                <a:r>
                  <a:rPr lang="es-ES" dirty="0">
                    <a:solidFill>
                      <a:schemeClr val="bg1"/>
                    </a:solidFill>
                  </a:rPr>
                  <a:t>       </a:t>
                </a:r>
                <a:r>
                  <a:rPr lang="es-ES" dirty="0" err="1">
                    <a:solidFill>
                      <a:schemeClr val="bg1"/>
                    </a:solidFill>
                  </a:rPr>
                  <a:t>on</a:t>
                </a:r>
                <a:r>
                  <a:rPr lang="es-ES" dirty="0">
                    <a:solidFill>
                      <a:schemeClr val="bg1"/>
                    </a:solidFill>
                  </a:rPr>
                  <a:t> R</a:t>
                </a:r>
                <a:endParaRPr 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7902B514-1BA2-A6D0-6F52-452B3AEFE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3521749"/>
                <a:ext cx="5686941" cy="646331"/>
              </a:xfrm>
              <a:prstGeom prst="rect">
                <a:avLst/>
              </a:prstGeom>
              <a:blipFill>
                <a:blip r:embed="rId3"/>
                <a:stretch>
                  <a:fillRect l="-643" t="-5660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5FAA22E-87FA-0762-8F24-B240526F3DA4}"/>
                  </a:ext>
                </a:extLst>
              </p:cNvPr>
              <p:cNvSpPr txBox="1"/>
              <p:nvPr/>
            </p:nvSpPr>
            <p:spPr>
              <a:xfrm>
                <a:off x="5412740" y="3551318"/>
                <a:ext cx="437100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Different nature of </a:t>
                </a:r>
              </a:p>
              <a:p>
                <a:r>
                  <a:rPr lang="en-US" dirty="0">
                    <a:solidFill>
                      <a:schemeClr val="bg2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 resonance?</a:t>
                </a: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75FAA22E-87FA-0762-8F24-B240526F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40" y="3551318"/>
                <a:ext cx="4371009" cy="646331"/>
              </a:xfrm>
              <a:prstGeom prst="rect">
                <a:avLst/>
              </a:prstGeom>
              <a:blipFill>
                <a:blip r:embed="rId4"/>
                <a:stretch>
                  <a:fillRect l="-1255" t="-5660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BB03EB71-9540-28CF-1B5B-9D7E678B2CBF}"/>
              </a:ext>
            </a:extLst>
          </p:cNvPr>
          <p:cNvSpPr/>
          <p:nvPr/>
        </p:nvSpPr>
        <p:spPr>
          <a:xfrm rot="16200000">
            <a:off x="4042964" y="3219828"/>
            <a:ext cx="509606" cy="1289097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F07E1223-0E93-2C0B-773E-2F95AEEB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000361"/>
                  </p:ext>
                </p:extLst>
              </p:nvPr>
            </p:nvGraphicFramePr>
            <p:xfrm>
              <a:off x="185895" y="1145195"/>
              <a:ext cx="4269709" cy="146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05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1447925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1490379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5124">
                    <a:tc>
                      <a:txBody>
                        <a:bodyPr/>
                        <a:lstStyle/>
                        <a:p>
                          <a:r>
                            <a:rPr lang="es-ES" dirty="0" err="1"/>
                            <a:t>Our</a:t>
                          </a:r>
                          <a:r>
                            <a:rPr lang="es-ES" dirty="0"/>
                            <a:t> </a:t>
                          </a:r>
                          <a:r>
                            <a:rPr lang="es-ES" dirty="0" err="1"/>
                            <a:t>results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R(</a:t>
                          </a:r>
                          <a:r>
                            <a:rPr lang="es-ES" b="1" dirty="0" err="1"/>
                            <a:t>fm</a:t>
                          </a:r>
                          <a:r>
                            <a:rPr lang="es-ES" b="1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4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0.347±0.006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0.23±0.01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4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0.375±0.006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0.29±0.03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660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0.67±0.03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0.89±0.09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F07E1223-0E93-2C0B-773E-2F95AEEBCA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1000361"/>
                  </p:ext>
                </p:extLst>
              </p:nvPr>
            </p:nvGraphicFramePr>
            <p:xfrm>
              <a:off x="185895" y="1145195"/>
              <a:ext cx="4269709" cy="146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05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1447925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1490379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s-ES" dirty="0" err="1"/>
                            <a:t>Our</a:t>
                          </a:r>
                          <a:r>
                            <a:rPr lang="es-ES" dirty="0"/>
                            <a:t> </a:t>
                          </a:r>
                          <a:r>
                            <a:rPr lang="es-ES" dirty="0" err="1"/>
                            <a:t>results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R(</a:t>
                          </a:r>
                          <a:r>
                            <a:rPr lang="es-ES" b="1" dirty="0" err="1"/>
                            <a:t>fm</a:t>
                          </a:r>
                          <a:r>
                            <a:rPr lang="es-ES" b="1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86531" t="-8333" r="-2041" b="-3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92827" t="-108333" r="-105485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86531" t="-108333" r="-2041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92827" t="-204918" r="-10548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86531" t="-204918" r="-2041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660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92827" t="-310000" r="-105485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86531" t="-310000" r="-2041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D063E8D4-48C6-01C3-32CB-48D257331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304065"/>
                  </p:ext>
                </p:extLst>
              </p:nvPr>
            </p:nvGraphicFramePr>
            <p:xfrm>
              <a:off x="4688396" y="1154926"/>
              <a:ext cx="4269709" cy="146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826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1497204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1803679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5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R(</a:t>
                          </a:r>
                          <a:r>
                            <a:rPr lang="es-ES" b="1" dirty="0" err="1"/>
                            <a:t>fm</a:t>
                          </a:r>
                          <a:r>
                            <a:rPr lang="es-ES" b="1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4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ES" sz="1600" smtClean="0"/>
                                  <m:t>0.912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±0.065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s-ES" sz="1600" smtClean="0"/>
                                      <m:t>0.0783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−0.0121</m:t>
                                    </m:r>
                                  </m:sub>
                                  <m:sup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+0.0127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4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ES" sz="1600" smtClean="0"/>
                                  <m:t>1.063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m:rPr>
                                    <m:nor/>
                                  </m:rPr>
                                  <a:rPr lang="es-ES" sz="1600" smtClean="0"/>
                                  <m:t>0.088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s-ES" sz="1600" smtClean="0"/>
                                  <m:t>0.111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m:rPr>
                                    <m:nor/>
                                  </m:rPr>
                                  <a:rPr lang="es-ES" sz="1600" smtClean="0"/>
                                  <m:t>0.022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660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s-ES" sz="1600" smtClean="0"/>
                                      <m:t>1.618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−0.142</m:t>
                                    </m:r>
                                  </m:sub>
                                  <m:sup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+0.163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s-ES" sz="1600" smtClean="0"/>
                                      <m:t>0.274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−0.059</m:t>
                                    </m:r>
                                  </m:sub>
                                  <m:sup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+0.081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D063E8D4-48C6-01C3-32CB-48D2573312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4304065"/>
                  </p:ext>
                </p:extLst>
              </p:nvPr>
            </p:nvGraphicFramePr>
            <p:xfrm>
              <a:off x="4688396" y="1154926"/>
              <a:ext cx="4269709" cy="1463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8826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1497204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1803679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R(</a:t>
                          </a:r>
                          <a:r>
                            <a:rPr lang="es-ES" b="1" dirty="0" err="1"/>
                            <a:t>fm</a:t>
                          </a:r>
                          <a:r>
                            <a:rPr lang="es-ES" b="1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7162" t="-8333" r="-1351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65041" t="-108333" r="-12195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7162" t="-108333" r="-1351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65041" t="-204918" r="-12195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7162" t="-204918" r="-1351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660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65041" t="-310000" r="-12195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7162" t="-310000" r="-1351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774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8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9903" y="256219"/>
            <a:ext cx="1594142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3600" baseline="30000" dirty="0" err="1">
                <a:solidFill>
                  <a:srgbClr val="66FFFF"/>
                </a:solidFill>
                <a:sym typeface="Symbol" pitchFamily="18" charset="2"/>
              </a:rPr>
              <a:t>Preliminary</a:t>
            </a:r>
            <a:endParaRPr lang="en-GB" sz="3600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7741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 dirty="0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BD83F-ECAC-6B90-7513-9B2FFBEB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12</a:t>
            </a:fld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10" name="Imagen 9" descr="Gráfico, Gráfico de líneas, Gráfico de dispersión&#10;&#10;Descripción generada automáticamente">
            <a:extLst>
              <a:ext uri="{FF2B5EF4-FFF2-40B4-BE49-F238E27FC236}">
                <a16:creationId xmlns:a16="http://schemas.microsoft.com/office/drawing/2014/main" id="{E208A6F9-4A56-640F-59A9-6E8242C8A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8" y="1826063"/>
            <a:ext cx="4079633" cy="2850692"/>
          </a:xfrm>
          <a:prstGeom prst="rect">
            <a:avLst/>
          </a:prstGeom>
        </p:spPr>
      </p:pic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F109F5DA-19E9-5B5A-9A74-253EBE869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56" y="1850887"/>
            <a:ext cx="4248036" cy="28320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AF1B62-1F3E-4267-D563-0626EDFB59E3}"/>
              </a:ext>
            </a:extLst>
          </p:cNvPr>
          <p:cNvSpPr txBox="1"/>
          <p:nvPr/>
        </p:nvSpPr>
        <p:spPr>
          <a:xfrm>
            <a:off x="4586856" y="2667241"/>
            <a:ext cx="213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Diquark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A4BCF0-EDE1-25D1-E448-221C2888CB60}"/>
              </a:ext>
            </a:extLst>
          </p:cNvPr>
          <p:cNvSpPr txBox="1"/>
          <p:nvPr/>
        </p:nvSpPr>
        <p:spPr>
          <a:xfrm>
            <a:off x="7486649" y="3535242"/>
            <a:ext cx="118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C00000"/>
                </a:solidFill>
              </a:rPr>
              <a:t>Tetraquark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36ED01F-1A0D-E46E-79BA-0E03F392BC78}"/>
              </a:ext>
            </a:extLst>
          </p:cNvPr>
          <p:cNvSpPr/>
          <p:nvPr/>
        </p:nvSpPr>
        <p:spPr>
          <a:xfrm rot="15460932">
            <a:off x="5185333" y="4466811"/>
            <a:ext cx="1288420" cy="2086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2E8C2E9B-6DAA-C9B5-0B1D-DB52202EBEBA}"/>
              </a:ext>
            </a:extLst>
          </p:cNvPr>
          <p:cNvSpPr/>
          <p:nvPr/>
        </p:nvSpPr>
        <p:spPr>
          <a:xfrm rot="15913093">
            <a:off x="4694702" y="3770604"/>
            <a:ext cx="2540021" cy="2679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36B961E-ECBB-2321-3EED-9AEEC98AE83D}"/>
                  </a:ext>
                </a:extLst>
              </p:cNvPr>
              <p:cNvSpPr txBox="1"/>
              <p:nvPr/>
            </p:nvSpPr>
            <p:spPr>
              <a:xfrm>
                <a:off x="5625197" y="5201383"/>
                <a:ext cx="24877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400" dirty="0">
                    <a:solidFill>
                      <a:schemeClr val="bg1"/>
                    </a:solidFill>
                  </a:rPr>
                  <a:t>Our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s-E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36B961E-ECBB-2321-3EED-9AEEC98AE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197" y="5201383"/>
                <a:ext cx="2487706" cy="461665"/>
              </a:xfrm>
              <a:prstGeom prst="rect">
                <a:avLst/>
              </a:prstGeom>
              <a:blipFill>
                <a:blip r:embed="rId4"/>
                <a:stretch>
                  <a:fillRect l="-3922" t="-10526" b="-2894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62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6024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57949" y="1767602"/>
            <a:ext cx="8452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bg2"/>
                </a:solidFill>
              </a:rPr>
              <a:t>We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have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improved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their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model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taking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into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account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relativistic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corrections</a:t>
            </a:r>
            <a:r>
              <a:rPr lang="es-ES" sz="2000" dirty="0">
                <a:solidFill>
                  <a:schemeClr val="bg2"/>
                </a:solidFill>
              </a:rPr>
              <a:t> and </a:t>
            </a:r>
            <a:r>
              <a:rPr lang="es-ES" sz="2000" dirty="0" err="1">
                <a:solidFill>
                  <a:schemeClr val="bg2"/>
                </a:solidFill>
              </a:rPr>
              <a:t>realistic</a:t>
            </a:r>
            <a:r>
              <a:rPr lang="es-ES" sz="2000" dirty="0">
                <a:solidFill>
                  <a:schemeClr val="bg2"/>
                </a:solidFill>
              </a:rPr>
              <a:t> </a:t>
            </a:r>
            <a:r>
              <a:rPr lang="es-ES" sz="2000" dirty="0" err="1">
                <a:solidFill>
                  <a:schemeClr val="bg2"/>
                </a:solidFill>
              </a:rPr>
              <a:t>interactions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B8BA321-A1FA-235B-1BFC-96A4FC1585D0}"/>
              </a:ext>
            </a:extLst>
          </p:cNvPr>
          <p:cNvSpPr txBox="1"/>
          <p:nvPr/>
        </p:nvSpPr>
        <p:spPr>
          <a:xfrm>
            <a:off x="385198" y="78583"/>
            <a:ext cx="406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</a:rPr>
              <a:t>Summary</a:t>
            </a:r>
            <a:endParaRPr lang="es-ES" sz="2400" dirty="0">
              <a:solidFill>
                <a:srgbClr val="66FFFF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C5C5168-670A-D443-5286-B6E55D85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13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0B9207-1938-C039-7BC5-F9097523FCA9}"/>
              </a:ext>
            </a:extLst>
          </p:cNvPr>
          <p:cNvSpPr txBox="1"/>
          <p:nvPr/>
        </p:nvSpPr>
        <p:spPr>
          <a:xfrm>
            <a:off x="257949" y="2523478"/>
            <a:ext cx="8329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The values of the radius obtained are smaller than typically expected, but non- relativistic frameworks dominate the literature.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9AE44D-1977-A1C5-80DD-CC62D9DB185A}"/>
              </a:ext>
            </a:extLst>
          </p:cNvPr>
          <p:cNvSpPr txBox="1"/>
          <p:nvPr/>
        </p:nvSpPr>
        <p:spPr>
          <a:xfrm>
            <a:off x="228599" y="1011725"/>
            <a:ext cx="8686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ALICE provide high quality data and their hint of interesting feature in their </a:t>
            </a:r>
            <a:r>
              <a:rPr lang="en-US" sz="2000" dirty="0" err="1">
                <a:solidFill>
                  <a:schemeClr val="bg2"/>
                </a:solidFill>
              </a:rPr>
              <a:t>femtoscopic</a:t>
            </a:r>
            <a:r>
              <a:rPr lang="en-US" sz="2000" dirty="0">
                <a:solidFill>
                  <a:schemeClr val="bg2"/>
                </a:solidFill>
              </a:rPr>
              <a:t> correlations is very encouraging.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CB3D83-148B-AB25-E333-3F5F9DA5A612}"/>
              </a:ext>
            </a:extLst>
          </p:cNvPr>
          <p:cNvSpPr txBox="1"/>
          <p:nvPr/>
        </p:nvSpPr>
        <p:spPr>
          <a:xfrm>
            <a:off x="259102" y="3784281"/>
            <a:ext cx="83794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 Lots of work ahead: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BBD9FFF-AB9B-1152-8FA1-25E3C5CDB22D}"/>
              </a:ext>
            </a:extLst>
          </p:cNvPr>
          <p:cNvSpPr txBox="1"/>
          <p:nvPr/>
        </p:nvSpPr>
        <p:spPr>
          <a:xfrm>
            <a:off x="628648" y="4281197"/>
            <a:ext cx="77739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Could we extract information of the interaction if the source parameters are known?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E2B37E-4DD4-2531-B79B-E537D43E0FBE}"/>
              </a:ext>
            </a:extLst>
          </p:cNvPr>
          <p:cNvSpPr txBox="1"/>
          <p:nvPr/>
        </p:nvSpPr>
        <p:spPr>
          <a:xfrm>
            <a:off x="628648" y="4940267"/>
            <a:ext cx="7886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Analysis of other cases (2 Kaons?)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A17FBC2-CD9D-D1B6-BF1C-E62BD27AF3AD}"/>
              </a:ext>
            </a:extLst>
          </p:cNvPr>
          <p:cNvSpPr txBox="1"/>
          <p:nvPr/>
        </p:nvSpPr>
        <p:spPr>
          <a:xfrm>
            <a:off x="629801" y="5335076"/>
            <a:ext cx="8008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Could the </a:t>
            </a:r>
            <a:r>
              <a:rPr lang="en-US" sz="1800" dirty="0" err="1">
                <a:solidFill>
                  <a:schemeClr val="bg2"/>
                </a:solidFill>
              </a:rPr>
              <a:t>femtoscopic</a:t>
            </a:r>
            <a:r>
              <a:rPr lang="en-US" sz="1800" dirty="0">
                <a:solidFill>
                  <a:schemeClr val="bg2"/>
                </a:solidFill>
              </a:rPr>
              <a:t> formalism clarify the nature of the kappa?</a:t>
            </a:r>
          </a:p>
        </p:txBody>
      </p:sp>
    </p:spTree>
    <p:extLst>
      <p:ext uri="{BB962C8B-B14F-4D97-AF65-F5344CB8AC3E}">
        <p14:creationId xmlns:p14="http://schemas.microsoft.com/office/powerpoint/2010/main" val="9733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1" grpId="0"/>
      <p:bldP spid="15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256337" y="229886"/>
            <a:ext cx="6631325" cy="56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308" tIns="45155" rIns="90308" bIns="45155">
            <a:spAutoFit/>
          </a:bodyPr>
          <a:lstStyle/>
          <a:p>
            <a:pPr algn="ctr" defTabSz="902794"/>
            <a:r>
              <a:rPr lang="es-ES_tradnl" sz="1542" dirty="0">
                <a:solidFill>
                  <a:schemeClr val="bg1"/>
                </a:solidFill>
              </a:rPr>
              <a:t>Departamento de Física Teórica. </a:t>
            </a:r>
            <a:r>
              <a:rPr lang="es-ES_tradnl" sz="1542" dirty="0" err="1">
                <a:solidFill>
                  <a:schemeClr val="bg1"/>
                </a:solidFill>
              </a:rPr>
              <a:t>Institute</a:t>
            </a:r>
            <a:r>
              <a:rPr lang="es-ES_tradnl" sz="1542" dirty="0">
                <a:solidFill>
                  <a:schemeClr val="bg1"/>
                </a:solidFill>
              </a:rPr>
              <a:t> of </a:t>
            </a:r>
            <a:r>
              <a:rPr lang="es-ES_tradnl" sz="1542" dirty="0" err="1">
                <a:solidFill>
                  <a:schemeClr val="bg1"/>
                </a:solidFill>
              </a:rPr>
              <a:t>Particle</a:t>
            </a:r>
            <a:r>
              <a:rPr lang="es-ES_tradnl" sz="1542" dirty="0">
                <a:solidFill>
                  <a:schemeClr val="bg1"/>
                </a:solidFill>
              </a:rPr>
              <a:t> &amp; Cosmos </a:t>
            </a:r>
            <a:r>
              <a:rPr lang="es-ES_tradnl" sz="1542" dirty="0" err="1">
                <a:solidFill>
                  <a:schemeClr val="bg1"/>
                </a:solidFill>
              </a:rPr>
              <a:t>Physics</a:t>
            </a:r>
            <a:r>
              <a:rPr lang="es-ES_tradnl" sz="1542" dirty="0">
                <a:solidFill>
                  <a:schemeClr val="bg1"/>
                </a:solidFill>
              </a:rPr>
              <a:t> (IPARCOS)</a:t>
            </a:r>
          </a:p>
          <a:p>
            <a:pPr algn="ctr" defTabSz="902794"/>
            <a:r>
              <a:rPr lang="es-ES_tradnl" sz="1542" dirty="0">
                <a:solidFill>
                  <a:schemeClr val="bg1"/>
                </a:solidFill>
              </a:rPr>
              <a:t>Universidad Complutense de Madrid</a:t>
            </a:r>
            <a:endParaRPr lang="es-ES_tradnl" sz="2358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62" y="130938"/>
            <a:ext cx="804486" cy="9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736730" y="2792904"/>
            <a:ext cx="3670537" cy="52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308" tIns="45155" rIns="90308" bIns="45155">
            <a:spAutoFit/>
          </a:bodyPr>
          <a:lstStyle/>
          <a:p>
            <a:pPr defTabSz="902794"/>
            <a:r>
              <a:rPr lang="en-US" sz="2800" b="1" dirty="0">
                <a:solidFill>
                  <a:schemeClr val="bg1"/>
                </a:solidFill>
              </a:rPr>
              <a:t>Thanks for your time!</a:t>
            </a:r>
            <a:endParaRPr lang="es-ES_tradnl" sz="2800" b="1" dirty="0">
              <a:solidFill>
                <a:schemeClr val="bg1"/>
              </a:solidFill>
              <a:sym typeface="Symbol" pitchFamily="18" charset="2"/>
            </a:endParaRP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909" y="95005"/>
            <a:ext cx="740217" cy="83557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ángulo 4"/>
          <p:cNvSpPr/>
          <p:nvPr/>
        </p:nvSpPr>
        <p:spPr>
          <a:xfrm>
            <a:off x="1383366" y="5610841"/>
            <a:ext cx="4681798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14" dirty="0">
                <a:solidFill>
                  <a:schemeClr val="bg1"/>
                </a:solidFill>
              </a:rPr>
              <a:t>                     QNP2024, Barcelona,  July 9</a:t>
            </a:r>
            <a:r>
              <a:rPr lang="en-US" sz="1814" baseline="30000" dirty="0">
                <a:solidFill>
                  <a:schemeClr val="bg1"/>
                </a:solidFill>
              </a:rPr>
              <a:t>th</a:t>
            </a:r>
            <a:r>
              <a:rPr lang="en-US" sz="1814" dirty="0">
                <a:solidFill>
                  <a:schemeClr val="bg1"/>
                </a:solidFill>
              </a:rPr>
              <a:t> 2024</a:t>
            </a:r>
            <a:endParaRPr lang="en-US" sz="1633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05854" y="6195422"/>
            <a:ext cx="1691705" cy="4635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854" y="6250039"/>
            <a:ext cx="1646405" cy="38098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383369" y="6407741"/>
            <a:ext cx="1048685" cy="2597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7197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88">
                <a:solidFill>
                  <a:schemeClr val="bg1"/>
                </a:solidFill>
                <a:latin typeface="Arial" charset="0"/>
              </a:rPr>
              <a:t>Supported by:</a:t>
            </a:r>
            <a:endParaRPr lang="es-ES_tradnl" sz="1633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9" y="6079981"/>
            <a:ext cx="1484718" cy="65551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A890C9-BA85-2F84-1EC5-041299C7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mtClean="0"/>
              <a:t>14</a:t>
            </a:fld>
            <a:endParaRPr lang="en-US"/>
          </a:p>
        </p:txBody>
      </p:sp>
      <p:pic>
        <p:nvPicPr>
          <p:cNvPr id="4" name="Imagen 3" descr="Imagen 7">
            <a:extLst>
              <a:ext uri="{FF2B5EF4-FFF2-40B4-BE49-F238E27FC236}">
                <a16:creationId xmlns:a16="http://schemas.microsoft.com/office/drawing/2014/main" id="{261517B1-8D21-7DE5-4246-3C879AC60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76" y="5885904"/>
            <a:ext cx="740217" cy="8355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2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872"/>
    </mc:Choice>
    <mc:Fallback xmlns="">
      <p:transition advTm="108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311B932-9D49-AF73-B211-C9DEE188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15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4A1CE4-EB6C-45A8-95B5-E5677D3E35D4}"/>
              </a:ext>
            </a:extLst>
          </p:cNvPr>
          <p:cNvSpPr txBox="1"/>
          <p:nvPr/>
        </p:nvSpPr>
        <p:spPr>
          <a:xfrm>
            <a:off x="665922" y="2613991"/>
            <a:ext cx="756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err="1">
                <a:solidFill>
                  <a:schemeClr val="bg1">
                    <a:lumMod val="95000"/>
                  </a:schemeClr>
                </a:solidFill>
              </a:rPr>
              <a:t>Spare</a:t>
            </a:r>
            <a:r>
              <a:rPr lang="es-ES" sz="4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4400" dirty="0" err="1">
                <a:solidFill>
                  <a:schemeClr val="bg1">
                    <a:lumMod val="95000"/>
                  </a:schemeClr>
                </a:solidFill>
              </a:rPr>
              <a:t>slides</a:t>
            </a:r>
            <a:endParaRPr lang="es-ES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9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7D17523-17D3-9D51-6814-3EE928F4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16</a:t>
            </a:fld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" name="Imagen 3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58019F46-ABA9-0DDB-37F2-742B92CD1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68" y="1087755"/>
            <a:ext cx="4639322" cy="80973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94BBD4-7B6E-8C05-55E7-DED92D9BB286}"/>
              </a:ext>
            </a:extLst>
          </p:cNvPr>
          <p:cNvSpPr txBox="1"/>
          <p:nvPr/>
        </p:nvSpPr>
        <p:spPr>
          <a:xfrm>
            <a:off x="5836023" y="1169458"/>
            <a:ext cx="250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Lippmann-</a:t>
            </a:r>
            <a:r>
              <a:rPr lang="es-ES" dirty="0" err="1">
                <a:solidFill>
                  <a:schemeClr val="bg1"/>
                </a:solidFill>
              </a:rPr>
              <a:t>Schwinger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equation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3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8C38FD8-E370-9A96-F32D-89DC1629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17</a:t>
            </a:fld>
            <a:endParaRPr lang="en-US" sz="1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64DBA371-671D-4C0D-E88B-9239B398C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8475356"/>
                  </p:ext>
                </p:extLst>
              </p:nvPr>
            </p:nvGraphicFramePr>
            <p:xfrm>
              <a:off x="381005" y="1275924"/>
              <a:ext cx="8488018" cy="146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163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4022005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3585850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6443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R(</a:t>
                          </a:r>
                          <a:r>
                            <a:rPr lang="es-ES" b="1" dirty="0" err="1"/>
                            <a:t>fm</a:t>
                          </a:r>
                          <a:r>
                            <a:rPr lang="es-ES" b="1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𝝀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0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0.34703±0.00518</m:t>
                                </m:r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600" b="0" i="0" smtClean="0">
                                        <a:latin typeface="Cambria Math" panose="02040503050406030204" pitchFamily="18" charset="0"/>
                                      </a:rPr>
                                      <m:t>stat</m:t>
                                    </m:r>
                                  </m:e>
                                </m:d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±0.00074(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𝑠𝑦𝑠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0.2347±0.0091</m:t>
                                </m:r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𝑠𝑡𝑎𝑡</m:t>
                                    </m:r>
                                  </m:e>
                                </m:d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±0.0022(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𝑠𝑦𝑠𝑡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0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0.3749±0.059</m:t>
                                </m:r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𝑠𝑡𝑎𝑡</m:t>
                                    </m:r>
                                  </m:e>
                                </m:d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±0.0016(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𝑠𝑦𝑠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0.2945±0.0139</m:t>
                                </m:r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𝑠𝑡𝑎𝑡</m:t>
                                    </m:r>
                                  </m:e>
                                </m:d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±0.0012(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𝑠𝑦𝑠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67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0.6667±0.016</m:t>
                                </m:r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𝑠𝑡𝑎𝑡</m:t>
                                    </m:r>
                                  </m:e>
                                </m:d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±0.0015(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𝑠𝑦𝑠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0.886±0.062</m:t>
                                </m:r>
                                <m:d>
                                  <m:dPr>
                                    <m:ctrlP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600" b="0" i="1" smtClean="0">
                                        <a:latin typeface="Cambria Math" panose="02040503050406030204" pitchFamily="18" charset="0"/>
                                      </a:rPr>
                                      <m:t>𝑠𝑡𝑎𝑡</m:t>
                                    </m:r>
                                  </m:e>
                                </m:d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±0.027(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𝑠𝑦𝑠</m:t>
                                </m:r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64DBA371-671D-4C0D-E88B-9239B398C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8475356"/>
                  </p:ext>
                </p:extLst>
              </p:nvPr>
            </p:nvGraphicFramePr>
            <p:xfrm>
              <a:off x="381005" y="1275924"/>
              <a:ext cx="8488018" cy="14653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80163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4022005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3585850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6443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R(</a:t>
                          </a:r>
                          <a:r>
                            <a:rPr lang="es-ES" b="1" dirty="0" err="1"/>
                            <a:t>fm</a:t>
                          </a:r>
                          <a:r>
                            <a:rPr lang="es-ES" b="1" dirty="0"/>
                            <a:t>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137075" t="-8333" r="-850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21936" t="-108333" r="-8971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137075" t="-108333" r="-850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21936" t="-204918" r="-8971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137075" t="-204918" r="-850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67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21936" t="-310000" r="-89713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2"/>
                          <a:stretch>
                            <a:fillRect l="-137075" t="-310000" r="-850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23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7314FD00-1F33-A382-46D7-BE4AE520016D}"/>
              </a:ext>
            </a:extLst>
          </p:cNvPr>
          <p:cNvSpPr txBox="1"/>
          <p:nvPr/>
        </p:nvSpPr>
        <p:spPr>
          <a:xfrm>
            <a:off x="338159" y="2004960"/>
            <a:ext cx="2155251" cy="9298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14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nucleus-nucleus </a:t>
            </a:r>
          </a:p>
          <a:p>
            <a:r>
              <a:rPr lang="en-US" sz="1814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collisions </a:t>
            </a:r>
          </a:p>
          <a:p>
            <a:r>
              <a:rPr lang="en-US" sz="1814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14" kern="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pp,Pb</a:t>
            </a:r>
            <a:r>
              <a:rPr lang="en-US" sz="1814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-Pb…)</a:t>
            </a:r>
            <a:endParaRPr lang="es-ES" sz="1814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70776" y="77161"/>
            <a:ext cx="4688241" cy="38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26"/>
            <a:r>
              <a:rPr lang="es-ES" sz="2000" dirty="0">
                <a:solidFill>
                  <a:srgbClr val="66FFFF"/>
                </a:solidFill>
                <a:sym typeface="Symbol" pitchFamily="18" charset="2"/>
              </a:rPr>
              <a:t>FEMTOSCOPIC CORRELATIONS:@ ALICE</a:t>
            </a:r>
            <a:endParaRPr lang="en-GB" sz="20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77411" y="473452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10" y="1651466"/>
            <a:ext cx="6279813" cy="1479112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7314FD00-1F33-A382-46D7-BE4AE520016D}"/>
              </a:ext>
            </a:extLst>
          </p:cNvPr>
          <p:cNvSpPr txBox="1"/>
          <p:nvPr/>
        </p:nvSpPr>
        <p:spPr>
          <a:xfrm>
            <a:off x="650145" y="3604962"/>
            <a:ext cx="2155251" cy="6506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14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correlations</a:t>
            </a:r>
            <a:endParaRPr lang="es-ES" sz="1814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22" y="3399522"/>
            <a:ext cx="3147394" cy="10615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4232"/>
          <a:stretch/>
        </p:blipFill>
        <p:spPr>
          <a:xfrm>
            <a:off x="5633317" y="3399522"/>
            <a:ext cx="3069259" cy="1061572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 bwMode="auto">
          <a:xfrm>
            <a:off x="3870942" y="4468197"/>
            <a:ext cx="0" cy="4029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7314FD00-1F33-A382-46D7-BE4AE520016D}"/>
              </a:ext>
            </a:extLst>
          </p:cNvPr>
          <p:cNvSpPr txBox="1"/>
          <p:nvPr/>
        </p:nvSpPr>
        <p:spPr>
          <a:xfrm>
            <a:off x="2884126" y="4871121"/>
            <a:ext cx="198735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effects</a:t>
            </a:r>
            <a:endParaRPr lang="es-ES" sz="14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07" y="4871121"/>
            <a:ext cx="3373243" cy="947341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C5862F-6019-4F79-56E2-042AE317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2</a:t>
            </a:fld>
            <a:endParaRPr lang="en-US" sz="1800" dirty="0">
              <a:solidFill>
                <a:srgbClr val="00B0F0"/>
              </a:solidFill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F7D76EC-1116-D312-B65C-B1A749919D92}"/>
              </a:ext>
            </a:extLst>
          </p:cNvPr>
          <p:cNvCxnSpPr/>
          <p:nvPr/>
        </p:nvCxnSpPr>
        <p:spPr bwMode="auto">
          <a:xfrm>
            <a:off x="6990573" y="4468197"/>
            <a:ext cx="0" cy="4029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9">
            <a:extLst>
              <a:ext uri="{FF2B5EF4-FFF2-40B4-BE49-F238E27FC236}">
                <a16:creationId xmlns:a16="http://schemas.microsoft.com/office/drawing/2014/main" id="{7314FD00-1F33-A382-46D7-BE4AE520016D}"/>
              </a:ext>
            </a:extLst>
          </p:cNvPr>
          <p:cNvSpPr txBox="1"/>
          <p:nvPr/>
        </p:nvSpPr>
        <p:spPr>
          <a:xfrm>
            <a:off x="370776" y="1131734"/>
            <a:ext cx="731217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Formalism originally devised to estimate the size of the source </a:t>
            </a:r>
            <a:endParaRPr lang="es-E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255A7A9-56D1-544A-7961-586CDFCE424E}"/>
                  </a:ext>
                </a:extLst>
              </p:cNvPr>
              <p:cNvSpPr/>
              <p:nvPr/>
            </p:nvSpPr>
            <p:spPr>
              <a:xfrm>
                <a:off x="4243959" y="4102117"/>
                <a:ext cx="815058" cy="3070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</m:oMath>
                  </m:oMathPara>
                </a14:m>
                <a:endParaRPr lang="es-ES" sz="20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255A7A9-56D1-544A-7961-586CDFCE4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959" y="4102117"/>
                <a:ext cx="815058" cy="307071"/>
              </a:xfrm>
              <a:prstGeom prst="rect">
                <a:avLst/>
              </a:prstGeom>
              <a:blipFill>
                <a:blip r:embed="rId6"/>
                <a:stretch>
                  <a:fillRect b="-3076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6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72362" y="20526"/>
            <a:ext cx="1629071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20" tIns="40552" rIns="81020" bIns="40552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Example</a:t>
            </a:r>
            <a:r>
              <a:rPr lang="es-ES" sz="1451" dirty="0">
                <a:solidFill>
                  <a:srgbClr val="66FFFF"/>
                </a:solidFill>
                <a:sym typeface="Symbol" pitchFamily="18" charset="2"/>
              </a:rPr>
              <a:t>:</a:t>
            </a:r>
            <a:endParaRPr lang="en-GB" sz="1633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77410" y="461316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1" b="-14951"/>
          <a:stretch/>
        </p:blipFill>
        <p:spPr>
          <a:xfrm>
            <a:off x="1796298" y="877228"/>
            <a:ext cx="5290162" cy="1964064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796298" y="10089"/>
            <a:ext cx="7301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FFFF"/>
                </a:solidFill>
              </a:rPr>
              <a:t>arXiv:2312.12830v2  [hep-ex]  28 Dec 2023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05" y="3076209"/>
            <a:ext cx="7854145" cy="21878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2540965" y="2700409"/>
            <a:ext cx="9090990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33" dirty="0">
                <a:solidFill>
                  <a:schemeClr val="bg1"/>
                </a:solidFill>
              </a:rPr>
              <a:t>BEAUTIFUL DATA and  remarkable statistics !!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20242" y="5531982"/>
            <a:ext cx="4983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P-wave and other effects removed with PYTHIA</a:t>
            </a:r>
          </a:p>
          <a:p>
            <a:r>
              <a:rPr lang="en-US" dirty="0">
                <a:solidFill>
                  <a:schemeClr val="bg1"/>
                </a:solidFill>
              </a:rPr>
              <a:t>- Basically S-wave.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778E4D-A97C-253F-560C-5F752D89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3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B426B6-32A7-3C4B-09C4-4A3BD55AA663}"/>
              </a:ext>
            </a:extLst>
          </p:cNvPr>
          <p:cNvSpPr txBox="1"/>
          <p:nvPr/>
        </p:nvSpPr>
        <p:spPr>
          <a:xfrm>
            <a:off x="2811798" y="5347316"/>
            <a:ext cx="381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Three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different</a:t>
            </a:r>
            <a:r>
              <a:rPr lang="es-ES" dirty="0">
                <a:solidFill>
                  <a:schemeClr val="bg1"/>
                </a:solidFill>
              </a:rPr>
              <a:t> sets (</a:t>
            </a:r>
            <a:r>
              <a:rPr lang="es-ES" dirty="0" err="1">
                <a:solidFill>
                  <a:schemeClr val="bg1"/>
                </a:solidFill>
              </a:rPr>
              <a:t>different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cuts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474BA0-EBED-ED4F-5E62-B0223D6D612E}"/>
              </a:ext>
            </a:extLst>
          </p:cNvPr>
          <p:cNvSpPr txBox="1"/>
          <p:nvPr/>
        </p:nvSpPr>
        <p:spPr>
          <a:xfrm>
            <a:off x="1185705" y="3606290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Fit</a:t>
            </a:r>
            <a:r>
              <a:rPr lang="es-E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A3FA3A8-DDD8-B727-B604-8A2D9ABC7286}"/>
              </a:ext>
            </a:extLst>
          </p:cNvPr>
          <p:cNvSpPr txBox="1"/>
          <p:nvPr/>
        </p:nvSpPr>
        <p:spPr>
          <a:xfrm>
            <a:off x="3877466" y="3606290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Fit</a:t>
            </a:r>
            <a:r>
              <a:rPr lang="es-E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B2A8A66-EA3D-4099-C7E7-4C3E3DD32E43}"/>
              </a:ext>
            </a:extLst>
          </p:cNvPr>
          <p:cNvSpPr txBox="1"/>
          <p:nvPr/>
        </p:nvSpPr>
        <p:spPr>
          <a:xfrm>
            <a:off x="6664429" y="3606290"/>
            <a:ext cx="84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Fit</a:t>
            </a:r>
            <a:r>
              <a:rPr lang="es-ES" dirty="0">
                <a:solidFill>
                  <a:srgbClr val="FF0000"/>
                </a:solidFill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61093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4868" y="161657"/>
            <a:ext cx="3667659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2400" dirty="0">
                <a:solidFill>
                  <a:srgbClr val="66FFFF"/>
                </a:solidFill>
                <a:sym typeface="Symbol" pitchFamily="18" charset="2"/>
              </a:rPr>
              <a:t>Usual (and ALICE) </a:t>
            </a:r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approach</a:t>
            </a:r>
            <a:endParaRPr lang="en-GB" sz="1633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1" y="673128"/>
            <a:ext cx="9144001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 dirty="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1553817" y="755876"/>
            <a:ext cx="10578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                        </a:t>
            </a:r>
            <a:r>
              <a:rPr lang="en-US" sz="2400" dirty="0">
                <a:solidFill>
                  <a:schemeClr val="bg1"/>
                </a:solidFill>
              </a:rPr>
              <a:t>Theoretical model: </a:t>
            </a:r>
            <a:r>
              <a:rPr lang="en-US" sz="2400" dirty="0" err="1">
                <a:solidFill>
                  <a:schemeClr val="bg1"/>
                </a:solidFill>
              </a:rPr>
              <a:t>Lednicky</a:t>
            </a:r>
            <a:r>
              <a:rPr lang="en-US" sz="2400" dirty="0">
                <a:solidFill>
                  <a:schemeClr val="bg1"/>
                </a:solidFill>
              </a:rPr>
              <a:t> et al. formalism </a:t>
            </a:r>
          </a:p>
        </p:txBody>
      </p:sp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C7413D5A-2B8E-5764-16F1-A35A0803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4</a:t>
            </a:fld>
            <a:endParaRPr lang="en-US" sz="1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74017339-54C0-2331-5C21-C88B324553B2}"/>
                  </a:ext>
                </a:extLst>
              </p:cNvPr>
              <p:cNvSpPr txBox="1"/>
              <p:nvPr/>
            </p:nvSpPr>
            <p:spPr>
              <a:xfrm>
                <a:off x="690274" y="908246"/>
                <a:ext cx="493850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000" dirty="0">
                  <a:solidFill>
                    <a:schemeClr val="bg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/>
                    </a:solidFill>
                  </a:rPr>
                  <a:t>Assumptions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/>
                    </a:solidFill>
                  </a:rPr>
                  <a:t>Only s-wave amplitude </a:t>
                </a: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E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s-E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is considered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/>
                    </a:solidFill>
                  </a:rPr>
                  <a:t>NR Lippmann-Schwinger </a:t>
                </a:r>
              </a:p>
              <a:p>
                <a:pPr lvl="1"/>
                <a:r>
                  <a:rPr lang="en-US" sz="2000" dirty="0">
                    <a:solidFill>
                      <a:schemeClr val="bg2"/>
                    </a:solidFill>
                  </a:rPr>
                  <a:t>      approach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2"/>
                    </a:solidFill>
                  </a:rPr>
                  <a:t>Factorization </a:t>
                </a:r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74017339-54C0-2331-5C21-C88B3245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74" y="908246"/>
                <a:ext cx="4938508" cy="2308324"/>
              </a:xfrm>
              <a:prstGeom prst="rect">
                <a:avLst/>
              </a:prstGeom>
              <a:blipFill>
                <a:blip r:embed="rId2"/>
                <a:stretch>
                  <a:fillRect l="-1605" b="-36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AF264A4-09DD-DECD-7CBC-95713A04D436}"/>
                  </a:ext>
                </a:extLst>
              </p:cNvPr>
              <p:cNvSpPr txBox="1"/>
              <p:nvPr/>
            </p:nvSpPr>
            <p:spPr>
              <a:xfrm>
                <a:off x="4833744" y="4098246"/>
                <a:ext cx="4100945" cy="1138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2"/>
                    </a:solidFill>
                  </a:rPr>
                  <a:t> </a:t>
                </a:r>
                <a:endParaRPr lang="en-US" sz="2200" dirty="0">
                  <a:solidFill>
                    <a:schemeClr val="bg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200" b="0" i="0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s-ES" sz="22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sz="2200" b="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bg2"/>
                    </a:solidFill>
                  </a:rPr>
                  <a:t>is a correction to the </a:t>
                </a:r>
              </a:p>
              <a:p>
                <a:pPr algn="l"/>
                <a:r>
                  <a:rPr lang="en-US" sz="2200" dirty="0">
                    <a:solidFill>
                      <a:schemeClr val="bg2"/>
                    </a:solidFill>
                  </a:rPr>
                  <a:t>      free wavefunction</a:t>
                </a:r>
              </a:p>
              <a:p>
                <a:pPr algn="l"/>
                <a:endParaRPr lang="en-US" sz="12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AF264A4-09DD-DECD-7CBC-95713A04D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44" y="4098246"/>
                <a:ext cx="4100945" cy="1138773"/>
              </a:xfrm>
              <a:prstGeom prst="rect">
                <a:avLst/>
              </a:prstGeom>
              <a:blipFill>
                <a:blip r:embed="rId3"/>
                <a:stretch>
                  <a:fillRect l="-178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D61E36BC-01C5-76D9-7CF6-AAD2F369B005}"/>
                  </a:ext>
                </a:extLst>
              </p:cNvPr>
              <p:cNvSpPr txBox="1"/>
              <p:nvPr/>
            </p:nvSpPr>
            <p:spPr>
              <a:xfrm>
                <a:off x="690274" y="5076347"/>
                <a:ext cx="43927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sz="2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bg2"/>
                    </a:solidFill>
                  </a:rPr>
                  <a:t>correlation strength parameterizes other sources of the pair</a:t>
                </a:r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D61E36BC-01C5-76D9-7CF6-AAD2F369B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74" y="5076347"/>
                <a:ext cx="4392714" cy="707886"/>
              </a:xfrm>
              <a:prstGeom prst="rect">
                <a:avLst/>
              </a:prstGeom>
              <a:blipFill>
                <a:blip r:embed="rId4"/>
                <a:stretch>
                  <a:fillRect l="-1248" t="-5172" r="-416" b="-1465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51A59EBC-3C1A-3140-DE8D-9EB10C493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6" y="3183771"/>
            <a:ext cx="7734100" cy="994986"/>
          </a:xfrm>
          <a:prstGeom prst="rect">
            <a:avLst/>
          </a:prstGeom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11BC749E-83D8-29F7-FDA9-22E030FD5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35" y="1514529"/>
            <a:ext cx="2810267" cy="1057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61CF218-B7F8-EB28-DC93-9530A145CC30}"/>
                  </a:ext>
                </a:extLst>
              </p:cNvPr>
              <p:cNvSpPr txBox="1"/>
              <p:nvPr/>
            </p:nvSpPr>
            <p:spPr>
              <a:xfrm>
                <a:off x="690274" y="4195583"/>
                <a:ext cx="3304294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sz="200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ES" sz="20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0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0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2000" b="0" i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ES" sz="20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0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dirty="0" err="1">
                    <a:solidFill>
                      <a:schemeClr val="bg2"/>
                    </a:solidFill>
                  </a:rPr>
                  <a:t>symmetry</a:t>
                </a:r>
                <a:r>
                  <a:rPr lang="es-ES" sz="2000" dirty="0">
                    <a:solidFill>
                      <a:schemeClr val="bg2"/>
                    </a:solidFill>
                  </a:rPr>
                  <a:t> factor</a:t>
                </a: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F61CF218-B7F8-EB28-DC93-9530A145C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74" y="4195583"/>
                <a:ext cx="3304294" cy="526939"/>
              </a:xfrm>
              <a:prstGeom prst="rect">
                <a:avLst/>
              </a:prstGeom>
              <a:blipFill>
                <a:blip r:embed="rId7"/>
                <a:stretch>
                  <a:fillRect l="-1661" b="-804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BAD5106-1E80-D1E2-C40B-15E7BDD6C5A4}"/>
                  </a:ext>
                </a:extLst>
              </p:cNvPr>
              <p:cNvSpPr txBox="1"/>
              <p:nvPr/>
            </p:nvSpPr>
            <p:spPr>
              <a:xfrm>
                <a:off x="690274" y="4701069"/>
                <a:ext cx="41009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20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20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20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sz="2000" dirty="0">
                    <a:solidFill>
                      <a:schemeClr val="bg2"/>
                    </a:solidFill>
                  </a:rPr>
                  <a:t> known analytical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functions</a:t>
                </a:r>
                <a:endParaRPr lang="es-ES" sz="2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BAD5106-1E80-D1E2-C40B-15E7BDD6C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274" y="4701069"/>
                <a:ext cx="4100945" cy="400110"/>
              </a:xfrm>
              <a:prstGeom prst="rect">
                <a:avLst/>
              </a:prstGeom>
              <a:blipFill>
                <a:blip r:embed="rId8"/>
                <a:stretch>
                  <a:fillRect l="-1337" t="-7576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9590166C-B31A-2604-0E7C-1A263893E9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88" y="5120155"/>
            <a:ext cx="3619701" cy="588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A0A7ECB-CD7F-D5F5-B52E-2AAA1C817C68}"/>
                  </a:ext>
                </a:extLst>
              </p:cNvPr>
              <p:cNvSpPr txBox="1"/>
              <p:nvPr/>
            </p:nvSpPr>
            <p:spPr>
              <a:xfrm>
                <a:off x="719626" y="6102124"/>
                <a:ext cx="38523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s-ES" dirty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</a:rPr>
                  <a:t>fit</a:t>
                </a:r>
                <a:r>
                  <a:rPr lang="es-ES" dirty="0">
                    <a:solidFill>
                      <a:schemeClr val="bg1"/>
                    </a:solidFill>
                  </a:rPr>
                  <a:t> </a:t>
                </a:r>
                <a:r>
                  <a:rPr lang="es-ES" dirty="0" err="1">
                    <a:solidFill>
                      <a:schemeClr val="bg1"/>
                    </a:solidFill>
                  </a:rPr>
                  <a:t>parameters</a:t>
                </a:r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A0A7ECB-CD7F-D5F5-B52E-2AAA1C817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26" y="6102124"/>
                <a:ext cx="3852373" cy="369332"/>
              </a:xfrm>
              <a:prstGeom prst="rect">
                <a:avLst/>
              </a:prstGeom>
              <a:blipFill>
                <a:blip r:embed="rId10"/>
                <a:stretch>
                  <a:fillRect l="-949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0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8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4"/>
              <p:cNvSpPr>
                <a:spLocks noChangeArrowheads="1"/>
              </p:cNvSpPr>
              <p:nvPr/>
            </p:nvSpPr>
            <p:spPr bwMode="auto">
              <a:xfrm>
                <a:off x="318053" y="178738"/>
                <a:ext cx="4922746" cy="451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1020" tIns="40552" rIns="81020" bIns="40552">
                <a:spAutoFit/>
              </a:bodyPr>
              <a:lstStyle/>
              <a:p>
                <a:pPr defTabSz="810426"/>
                <a:r>
                  <a:rPr lang="es-ES" sz="2400" dirty="0">
                    <a:solidFill>
                      <a:srgbClr val="66FFFF"/>
                    </a:solidFill>
                    <a:sym typeface="Symbol" pitchFamily="18" charset="2"/>
                  </a:rPr>
                  <a:t>ALICE </a:t>
                </a:r>
                <a:r>
                  <a:rPr lang="es-ES" sz="2400" dirty="0" err="1">
                    <a:solidFill>
                      <a:srgbClr val="66FFFF"/>
                    </a:solidFill>
                    <a:sym typeface="Symbol" pitchFamily="18" charset="2"/>
                  </a:rPr>
                  <a:t>approach</a:t>
                </a:r>
                <a:r>
                  <a:rPr lang="es-ES" sz="2400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sz="2400" dirty="0" err="1">
                    <a:solidFill>
                      <a:srgbClr val="66FFFF"/>
                    </a:solidFill>
                    <a:sym typeface="Symbol" pitchFamily="18" charset="2"/>
                  </a:rPr>
                  <a:t>for</a:t>
                </a:r>
                <a:r>
                  <a:rPr lang="es-ES" sz="2400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:r>
                  <a:rPr lang="es-ES" sz="2400" dirty="0" err="1">
                    <a:solidFill>
                      <a:srgbClr val="66FFFF"/>
                    </a:solidFill>
                    <a:sym typeface="Symbol" pitchFamily="18" charset="2"/>
                  </a:rPr>
                  <a:t>the</a:t>
                </a:r>
                <a:r>
                  <a:rPr lang="es-ES" sz="2400" dirty="0">
                    <a:solidFill>
                      <a:srgbClr val="66FFFF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𝜋</m:t>
                    </m:r>
                    <m:r>
                      <a:rPr lang="es-ES" sz="2400" b="0" i="1" smtClean="0">
                        <a:solidFill>
                          <a:srgbClr val="66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s-ES" sz="2400" dirty="0">
                    <a:solidFill>
                      <a:srgbClr val="66FFFF"/>
                    </a:solidFill>
                    <a:sym typeface="Symbol" pitchFamily="18" charset="2"/>
                  </a:rPr>
                  <a:t> interaction</a:t>
                </a:r>
                <a:endParaRPr lang="en-GB" sz="2800" baseline="30000" dirty="0">
                  <a:solidFill>
                    <a:srgbClr val="00FFFF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053" y="178738"/>
                <a:ext cx="4922746" cy="451228"/>
              </a:xfrm>
              <a:prstGeom prst="rect">
                <a:avLst/>
              </a:prstGeom>
              <a:blipFill>
                <a:blip r:embed="rId2"/>
                <a:stretch>
                  <a:fillRect l="-2104" t="-12162" r="-866" b="-310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1" y="673128"/>
            <a:ext cx="9144001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 dirty="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1524000" y="922763"/>
            <a:ext cx="6525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                        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70E8668-1214-6A26-34EB-1E858FC91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358" y="1416971"/>
            <a:ext cx="3483534" cy="523220"/>
          </a:xfrm>
          <a:prstGeom prst="rect">
            <a:avLst/>
          </a:prstGeom>
        </p:spPr>
      </p:pic>
      <p:sp>
        <p:nvSpPr>
          <p:cNvPr id="20" name="Marcador de número de diapositiva 19">
            <a:extLst>
              <a:ext uri="{FF2B5EF4-FFF2-40B4-BE49-F238E27FC236}">
                <a16:creationId xmlns:a16="http://schemas.microsoft.com/office/drawing/2014/main" id="{C7413D5A-2B8E-5764-16F1-A35A0803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5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4017339-54C0-2331-5C21-C88B324553B2}"/>
              </a:ext>
            </a:extLst>
          </p:cNvPr>
          <p:cNvSpPr txBox="1"/>
          <p:nvPr/>
        </p:nvSpPr>
        <p:spPr>
          <a:xfrm>
            <a:off x="471055" y="1399370"/>
            <a:ext cx="372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AF264A4-09DD-DECD-7CBC-95713A04D436}"/>
              </a:ext>
            </a:extLst>
          </p:cNvPr>
          <p:cNvSpPr txBox="1"/>
          <p:nvPr/>
        </p:nvSpPr>
        <p:spPr>
          <a:xfrm>
            <a:off x="471055" y="3708637"/>
            <a:ext cx="4100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 </a:t>
            </a:r>
          </a:p>
          <a:p>
            <a:pPr algn="l"/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8E17234-E011-69EE-2FF1-6581D6E6DEC9}"/>
              </a:ext>
            </a:extLst>
          </p:cNvPr>
          <p:cNvSpPr txBox="1"/>
          <p:nvPr/>
        </p:nvSpPr>
        <p:spPr>
          <a:xfrm>
            <a:off x="318053" y="854172"/>
            <a:ext cx="109269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 err="1">
                <a:solidFill>
                  <a:schemeClr val="bg2"/>
                </a:solidFill>
              </a:rPr>
              <a:t>Lednicky</a:t>
            </a:r>
            <a:r>
              <a:rPr lang="en-US" sz="2800" dirty="0">
                <a:solidFill>
                  <a:schemeClr val="bg2"/>
                </a:solidFill>
              </a:rPr>
              <a:t> et al. formalism + an elastic </a:t>
            </a:r>
            <a:r>
              <a:rPr lang="en-US" sz="2800" dirty="0" err="1">
                <a:solidFill>
                  <a:schemeClr val="bg2"/>
                </a:solidFill>
              </a:rPr>
              <a:t>Breit</a:t>
            </a:r>
            <a:r>
              <a:rPr lang="en-US" sz="2800" dirty="0">
                <a:solidFill>
                  <a:schemeClr val="bg2"/>
                </a:solidFill>
              </a:rPr>
              <a:t> Wigner (BW) !!                                                             </a:t>
            </a:r>
            <a:endParaRPr lang="es-ES" sz="28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D73D91-0F3D-0579-1162-7C6E75E5826D}"/>
              </a:ext>
            </a:extLst>
          </p:cNvPr>
          <p:cNvSpPr txBox="1"/>
          <p:nvPr/>
        </p:nvSpPr>
        <p:spPr>
          <a:xfrm>
            <a:off x="695739" y="1990734"/>
            <a:ext cx="7116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I=3/2 wave </a:t>
            </a:r>
            <a:r>
              <a:rPr lang="es-ES" sz="2000" dirty="0" err="1">
                <a:solidFill>
                  <a:schemeClr val="bg1"/>
                </a:solidFill>
              </a:rPr>
              <a:t>is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neglected</a:t>
            </a:r>
            <a:endParaRPr lang="es-E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B6125550-ACBB-4903-1764-05C5A20CD04B}"/>
                  </a:ext>
                </a:extLst>
              </p:cNvPr>
              <p:cNvSpPr txBox="1"/>
              <p:nvPr/>
            </p:nvSpPr>
            <p:spPr>
              <a:xfrm>
                <a:off x="695739" y="2334731"/>
                <a:ext cx="74477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sz="20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s-ES" sz="20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0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ES" sz="20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2000" dirty="0" err="1">
                    <a:solidFill>
                      <a:schemeClr val="bg2"/>
                    </a:solidFill>
                  </a:rPr>
                  <a:t>parameters</a:t>
                </a:r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of</a:t>
                </a:r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the</a:t>
                </a:r>
                <a:r>
                  <a:rPr lang="es-ES" sz="2000" dirty="0">
                    <a:solidFill>
                      <a:schemeClr val="bg2"/>
                    </a:solidFill>
                  </a:rPr>
                  <a:t> 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interaction</a:t>
                </a:r>
                <a:r>
                  <a:rPr lang="es-ES" sz="2000" dirty="0">
                    <a:solidFill>
                      <a:schemeClr val="bg2"/>
                    </a:solidFill>
                  </a:rPr>
                  <a:t> (</a:t>
                </a:r>
                <a:r>
                  <a:rPr lang="es-ES" sz="2000" dirty="0" err="1">
                    <a:solidFill>
                      <a:schemeClr val="bg2"/>
                    </a:solidFill>
                  </a:rPr>
                  <a:t>fitted</a:t>
                </a:r>
                <a:r>
                  <a:rPr lang="es-ES" sz="2000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B6125550-ACBB-4903-1764-05C5A20CD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2334731"/>
                <a:ext cx="7447742" cy="400110"/>
              </a:xfrm>
              <a:prstGeom prst="rect">
                <a:avLst/>
              </a:prstGeom>
              <a:blipFill>
                <a:blip r:embed="rId4"/>
                <a:stretch>
                  <a:fillRect l="-736" t="-9091" b="-2575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0679196-80D9-310A-C120-20FF96FE0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2756583"/>
            <a:ext cx="7854145" cy="2187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5C794E30-54AB-1471-F9F1-A26C4D195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9308142"/>
                  </p:ext>
                </p:extLst>
              </p:nvPr>
            </p:nvGraphicFramePr>
            <p:xfrm>
              <a:off x="877179" y="5134230"/>
              <a:ext cx="4904336" cy="1470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910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1956148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2077278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6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  <m:r>
                                <a:rPr lang="es-ES" b="1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s-ES" dirty="0" err="1"/>
                            <a:t>GeV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oMath>
                          </a14:m>
                          <a:r>
                            <a:rPr lang="es-ES" dirty="0"/>
                            <a:t>GeV</a:t>
                          </a:r>
                          <a14:m>
                            <m:oMath xmlns:m="http://schemas.openxmlformats.org/officeDocument/2006/math">
                              <m:r>
                                <a:rPr lang="es-ES" b="1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0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0.833±0.015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0.890±0.025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03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0.804±0.014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0.801±0.033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6738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0.765±0.013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0.714 </m:t>
                                    </m:r>
                                  </m:e>
                                  <m:sub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− 0.039</m:t>
                                    </m:r>
                                  </m:sub>
                                  <m:sup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</a:rPr>
                                      <m:t>+ 0.044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a 5">
                <a:extLst>
                  <a:ext uri="{FF2B5EF4-FFF2-40B4-BE49-F238E27FC236}">
                    <a16:creationId xmlns:a16="http://schemas.microsoft.com/office/drawing/2014/main" id="{5C794E30-54AB-1471-F9F1-A26C4D1953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9308142"/>
                  </p:ext>
                </p:extLst>
              </p:nvPr>
            </p:nvGraphicFramePr>
            <p:xfrm>
              <a:off x="877179" y="5134230"/>
              <a:ext cx="4904336" cy="14708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910">
                      <a:extLst>
                        <a:ext uri="{9D8B030D-6E8A-4147-A177-3AD203B41FA5}">
                          <a16:colId xmlns:a16="http://schemas.microsoft.com/office/drawing/2014/main" val="2692876472"/>
                        </a:ext>
                      </a:extLst>
                    </a:gridCol>
                    <a:gridCol w="1956148">
                      <a:extLst>
                        <a:ext uri="{9D8B030D-6E8A-4147-A177-3AD203B41FA5}">
                          <a16:colId xmlns:a16="http://schemas.microsoft.com/office/drawing/2014/main" val="3898501430"/>
                        </a:ext>
                      </a:extLst>
                    </a:gridCol>
                    <a:gridCol w="2077278">
                      <a:extLst>
                        <a:ext uri="{9D8B030D-6E8A-4147-A177-3AD203B41FA5}">
                          <a16:colId xmlns:a16="http://schemas.microsoft.com/office/drawing/2014/main" val="402385877"/>
                        </a:ext>
                      </a:extLst>
                    </a:gridCol>
                  </a:tblGrid>
                  <a:tr h="36644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ALICE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44720" t="-8333" r="-10714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6657" t="-8333" r="-1173" b="-3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618934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44720" t="-108333" r="-10714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6657" t="-108333" r="-1173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356125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44720" t="-204918" r="-10714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6657" t="-204918" r="-1173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60045890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err="1"/>
                            <a:t>Fit</a:t>
                          </a:r>
                          <a:r>
                            <a:rPr lang="es-ES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44720" t="-304918" r="-10714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6"/>
                          <a:stretch>
                            <a:fillRect l="-136657" t="-304918" r="-1173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36183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09A698CA-21ED-07CC-5F8C-93D8E683922D}"/>
              </a:ext>
            </a:extLst>
          </p:cNvPr>
          <p:cNvSpPr txBox="1"/>
          <p:nvPr/>
        </p:nvSpPr>
        <p:spPr>
          <a:xfrm>
            <a:off x="1185705" y="3149363"/>
            <a:ext cx="7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Fit</a:t>
            </a:r>
            <a:r>
              <a:rPr lang="es-E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2436B9-6BEC-31B6-F464-2B94E7117196}"/>
              </a:ext>
            </a:extLst>
          </p:cNvPr>
          <p:cNvSpPr txBox="1"/>
          <p:nvPr/>
        </p:nvSpPr>
        <p:spPr>
          <a:xfrm>
            <a:off x="3923519" y="3163517"/>
            <a:ext cx="7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Fit</a:t>
            </a:r>
            <a:r>
              <a:rPr lang="es-E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A64598A-4FB3-F19C-E275-61CA3293906B}"/>
              </a:ext>
            </a:extLst>
          </p:cNvPr>
          <p:cNvSpPr txBox="1"/>
          <p:nvPr/>
        </p:nvSpPr>
        <p:spPr>
          <a:xfrm>
            <a:off x="6661333" y="3163517"/>
            <a:ext cx="79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Fit</a:t>
            </a:r>
            <a:r>
              <a:rPr lang="es-ES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62CF49-7194-4F47-C9C3-9D909F837842}"/>
              </a:ext>
            </a:extLst>
          </p:cNvPr>
          <p:cNvSpPr txBox="1"/>
          <p:nvPr/>
        </p:nvSpPr>
        <p:spPr>
          <a:xfrm>
            <a:off x="6290266" y="5549220"/>
            <a:ext cx="185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</a:rPr>
              <a:t>Imcompatible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with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each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other</a:t>
            </a:r>
            <a:r>
              <a:rPr lang="es-ES" b="1" dirty="0">
                <a:solidFill>
                  <a:schemeClr val="bg1"/>
                </a:solidFill>
              </a:rPr>
              <a:t>!!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307E37DF-0E35-5FF5-F180-7696F748FACA}"/>
              </a:ext>
            </a:extLst>
          </p:cNvPr>
          <p:cNvSpPr/>
          <p:nvPr/>
        </p:nvSpPr>
        <p:spPr>
          <a:xfrm>
            <a:off x="5819851" y="5699083"/>
            <a:ext cx="432079" cy="346606"/>
          </a:xfrm>
          <a:prstGeom prst="rightArrow">
            <a:avLst>
              <a:gd name="adj1" fmla="val 44202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2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2" grpId="0"/>
      <p:bldP spid="7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80466" y="98700"/>
            <a:ext cx="1880311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approach</a:t>
            </a:r>
            <a:endParaRPr lang="en-GB" sz="2400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6024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80466" y="812981"/>
            <a:ext cx="3933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2"/>
                </a:solidFill>
              </a:rPr>
              <a:t>Minimum relativistic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C7B8BAD-0372-D3AC-3F00-6D999B4391B7}"/>
              </a:ext>
            </a:extLst>
          </p:cNvPr>
          <p:cNvSpPr/>
          <p:nvPr/>
        </p:nvSpPr>
        <p:spPr>
          <a:xfrm>
            <a:off x="1807365" y="2201434"/>
            <a:ext cx="353412" cy="64633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72A1C33-BF19-F118-9B35-E33829EB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24" y="3683938"/>
            <a:ext cx="4038597" cy="2816390"/>
          </a:xfrm>
          <a:prstGeom prst="rect">
            <a:avLst/>
          </a:prstGeom>
        </p:spPr>
      </p:pic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E2591B4F-3E9E-CAC1-9050-2F77BCE2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6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0A409D49-FA7C-C420-121B-2F24B1690874}"/>
              </a:ext>
            </a:extLst>
          </p:cNvPr>
          <p:cNvSpPr/>
          <p:nvPr/>
        </p:nvSpPr>
        <p:spPr>
          <a:xfrm rot="9972539">
            <a:off x="3513828" y="4849737"/>
            <a:ext cx="1465330" cy="5362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AE3D21C-7250-423A-99AB-1CA6A0C81698}"/>
                  </a:ext>
                </a:extLst>
              </p:cNvPr>
              <p:cNvSpPr txBox="1"/>
              <p:nvPr/>
            </p:nvSpPr>
            <p:spPr>
              <a:xfrm>
                <a:off x="280466" y="1524212"/>
                <a:ext cx="5614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s-E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0.14</m:t>
                    </m:r>
                    <m:r>
                      <a:rPr lang="es-E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800" b="0" dirty="0">
                    <a:solidFill>
                      <a:schemeClr val="bg2"/>
                    </a:solidFill>
                  </a:rPr>
                  <a:t>GeV, </a:t>
                </a:r>
                <a:r>
                  <a:rPr lang="es-ES" sz="1800" b="0" dirty="0" err="1">
                    <a:solidFill>
                      <a:schemeClr val="bg2"/>
                    </a:solidFill>
                  </a:rPr>
                  <a:t>but</a:t>
                </a:r>
                <a:endParaRPr lang="es-ES" sz="1800" b="0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es-ES" dirty="0">
                    <a:solidFill>
                      <a:schemeClr val="bg2"/>
                    </a:solidFill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up to 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0.76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 GeV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AE3D21C-7250-423A-99AB-1CA6A0C81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66" y="1524212"/>
                <a:ext cx="5614744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F4785738-8A0A-E213-22A0-617D44ACCFC1}"/>
              </a:ext>
            </a:extLst>
          </p:cNvPr>
          <p:cNvSpPr txBox="1"/>
          <p:nvPr/>
        </p:nvSpPr>
        <p:spPr>
          <a:xfrm>
            <a:off x="81998" y="2949376"/>
            <a:ext cx="4855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>
                <a:solidFill>
                  <a:schemeClr val="bg2"/>
                </a:solidFill>
              </a:rPr>
              <a:t>Need for relativistic corrections!! 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EFDFD49-414D-375C-49BF-14919049380A}"/>
              </a:ext>
            </a:extLst>
          </p:cNvPr>
          <p:cNvSpPr txBox="1"/>
          <p:nvPr/>
        </p:nvSpPr>
        <p:spPr>
          <a:xfrm>
            <a:off x="310384" y="3182872"/>
            <a:ext cx="3240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1800" dirty="0">
              <a:solidFill>
                <a:schemeClr val="bg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Replace propagators</a:t>
            </a:r>
          </a:p>
          <a:p>
            <a:pPr lvl="1"/>
            <a:r>
              <a:rPr lang="en-US" sz="1800" dirty="0">
                <a:solidFill>
                  <a:schemeClr val="bg2"/>
                </a:solidFill>
              </a:rPr>
              <a:t> and the integral measure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(Relativistic CF)</a:t>
            </a:r>
            <a:endParaRPr lang="en-US" sz="1800" dirty="0">
              <a:solidFill>
                <a:schemeClr val="bg2"/>
              </a:solidFill>
            </a:endParaRPr>
          </a:p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59B784A-3EA4-2DE2-5B0D-3801B41965FA}"/>
                  </a:ext>
                </a:extLst>
              </p:cNvPr>
              <p:cNvSpPr txBox="1"/>
              <p:nvPr/>
            </p:nvSpPr>
            <p:spPr>
              <a:xfrm>
                <a:off x="1240336" y="4351593"/>
                <a:ext cx="23555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ES" dirty="0">
                    <a:solidFill>
                      <a:schemeClr val="bg2"/>
                    </a:solidFill>
                  </a:rPr>
                  <a:t> </a:t>
                </a:r>
                <a:r>
                  <a:rPr lang="es-ES" dirty="0" err="1">
                    <a:solidFill>
                      <a:schemeClr val="bg2"/>
                    </a:solidFill>
                  </a:rPr>
                  <a:t>play</a:t>
                </a:r>
                <a:r>
                  <a:rPr lang="es-ES" dirty="0">
                    <a:solidFill>
                      <a:schemeClr val="bg2"/>
                    </a:solidFill>
                  </a:rPr>
                  <a:t> </a:t>
                </a:r>
                <a:r>
                  <a:rPr lang="es-ES" dirty="0" err="1">
                    <a:solidFill>
                      <a:schemeClr val="bg2"/>
                    </a:solidFill>
                  </a:rPr>
                  <a:t>the</a:t>
                </a:r>
                <a:r>
                  <a:rPr lang="es-ES" dirty="0">
                    <a:solidFill>
                      <a:schemeClr val="bg2"/>
                    </a:solidFill>
                  </a:rPr>
                  <a:t> role </a:t>
                </a:r>
                <a:r>
                  <a:rPr lang="es-ES" dirty="0" err="1">
                    <a:solidFill>
                      <a:schemeClr val="bg2"/>
                    </a:solidFill>
                  </a:rPr>
                  <a:t>of</a:t>
                </a:r>
                <a:r>
                  <a:rPr lang="es-ES" dirty="0">
                    <a:solidFill>
                      <a:schemeClr val="bg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s-ES" b="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459B784A-3EA4-2DE2-5B0D-3801B4196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336" y="4351593"/>
                <a:ext cx="2355574" cy="646331"/>
              </a:xfrm>
              <a:prstGeom prst="rect">
                <a:avLst/>
              </a:prstGeom>
              <a:blipFill>
                <a:blip r:embed="rId4"/>
                <a:stretch>
                  <a:fillRect l="-1550" t="-5660" b="-141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 descr="Gráfico&#10;&#10;Descripción generada automáticamente">
            <a:extLst>
              <a:ext uri="{FF2B5EF4-FFF2-40B4-BE49-F238E27FC236}">
                <a16:creationId xmlns:a16="http://schemas.microsoft.com/office/drawing/2014/main" id="{7EA3E899-EFC4-94BE-37C3-8D86348C1D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69" y="754835"/>
            <a:ext cx="3208310" cy="2231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77CFAC5-C789-07A5-A50F-6D3DA4123681}"/>
                  </a:ext>
                </a:extLst>
              </p:cNvPr>
              <p:cNvSpPr txBox="1"/>
              <p:nvPr/>
            </p:nvSpPr>
            <p:spPr>
              <a:xfrm>
                <a:off x="5174936" y="2392981"/>
                <a:ext cx="9765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s-E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A77CFAC5-C789-07A5-A50F-6D3DA4123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36" y="2392981"/>
                <a:ext cx="97652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EF050FAC-6FB3-8FA8-94CA-164D3D34160D}"/>
              </a:ext>
            </a:extLst>
          </p:cNvPr>
          <p:cNvSpPr/>
          <p:nvPr/>
        </p:nvSpPr>
        <p:spPr>
          <a:xfrm>
            <a:off x="5567800" y="2610577"/>
            <a:ext cx="77822" cy="1383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D28998B-C434-BF43-B67D-572876333F4B}"/>
              </a:ext>
            </a:extLst>
          </p:cNvPr>
          <p:cNvSpPr txBox="1"/>
          <p:nvPr/>
        </p:nvSpPr>
        <p:spPr>
          <a:xfrm>
            <a:off x="7296713" y="2531480"/>
            <a:ext cx="1001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0.76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925F017-CE9F-03C6-E69C-FAAF4806CF4E}"/>
                  </a:ext>
                </a:extLst>
              </p:cNvPr>
              <p:cNvSpPr txBox="1"/>
              <p:nvPr/>
            </p:nvSpPr>
            <p:spPr>
              <a:xfrm>
                <a:off x="6133883" y="4650516"/>
                <a:ext cx="1942980" cy="657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FF0000"/>
                    </a:solidFill>
                  </a:rPr>
                  <a:t>Supression </a:t>
                </a:r>
                <a:r>
                  <a:rPr lang="es-ES" dirty="0" err="1">
                    <a:solidFill>
                      <a:srgbClr val="FF0000"/>
                    </a:solidFill>
                  </a:rPr>
                  <a:t>due</a:t>
                </a:r>
                <a:r>
                  <a:rPr lang="es-ES" dirty="0">
                    <a:solidFill>
                      <a:srgbClr val="FF0000"/>
                    </a:solidFill>
                  </a:rPr>
                  <a:t> </a:t>
                </a:r>
                <a:r>
                  <a:rPr lang="es-ES" dirty="0" err="1">
                    <a:solidFill>
                      <a:srgbClr val="FF0000"/>
                    </a:solidFill>
                  </a:rPr>
                  <a:t>to</a:t>
                </a:r>
                <a:r>
                  <a:rPr lang="es-ES" dirty="0">
                    <a:solidFill>
                      <a:srgbClr val="FF000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>
                    <a:solidFill>
                      <a:srgbClr val="FF0000"/>
                    </a:solidFill>
                  </a:rPr>
                  <a:t>terms</a:t>
                </a: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925F017-CE9F-03C6-E69C-FAAF4806C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883" y="4650516"/>
                <a:ext cx="1942980" cy="657275"/>
              </a:xfrm>
              <a:prstGeom prst="rect">
                <a:avLst/>
              </a:prstGeom>
              <a:blipFill>
                <a:blip r:embed="rId7"/>
                <a:stretch>
                  <a:fillRect l="-2508" t="-5556" b="-120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5C2E9DBA-0EBC-807E-D23C-42C8354567D8}"/>
              </a:ext>
            </a:extLst>
          </p:cNvPr>
          <p:cNvSpPr/>
          <p:nvPr/>
        </p:nvSpPr>
        <p:spPr>
          <a:xfrm rot="5400000">
            <a:off x="6922810" y="5336952"/>
            <a:ext cx="365125" cy="243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73904B-0B3F-0286-3E96-AD7A837DC29F}"/>
              </a:ext>
            </a:extLst>
          </p:cNvPr>
          <p:cNvSpPr txBox="1"/>
          <p:nvPr/>
        </p:nvSpPr>
        <p:spPr>
          <a:xfrm>
            <a:off x="5042025" y="4259250"/>
            <a:ext cx="180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ALICE </a:t>
            </a:r>
            <a:r>
              <a:rPr lang="es-ES" dirty="0" err="1">
                <a:solidFill>
                  <a:schemeClr val="accent1"/>
                </a:solidFill>
              </a:rPr>
              <a:t>approach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695E3BA8-55DD-27D6-9DA5-9105E495FE13}"/>
              </a:ext>
            </a:extLst>
          </p:cNvPr>
          <p:cNvSpPr/>
          <p:nvPr/>
        </p:nvSpPr>
        <p:spPr>
          <a:xfrm rot="12264494">
            <a:off x="3329031" y="4130204"/>
            <a:ext cx="1342703" cy="42313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230FD878-5990-DFC6-04DA-0B27D4817801}"/>
              </a:ext>
            </a:extLst>
          </p:cNvPr>
          <p:cNvCxnSpPr/>
          <p:nvPr/>
        </p:nvCxnSpPr>
        <p:spPr>
          <a:xfrm flipH="1">
            <a:off x="5396948" y="4575542"/>
            <a:ext cx="170852" cy="258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9D7BBED-2E88-3ECA-42D4-DFDB4EF54791}"/>
              </a:ext>
            </a:extLst>
          </p:cNvPr>
          <p:cNvSpPr txBox="1"/>
          <p:nvPr/>
        </p:nvSpPr>
        <p:spPr>
          <a:xfrm>
            <a:off x="5396948" y="1216789"/>
            <a:ext cx="105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0000"/>
                </a:solidFill>
              </a:rPr>
              <a:t>Fit</a:t>
            </a:r>
            <a:r>
              <a:rPr lang="es-ES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0CC6402-3ECF-1273-95E3-70DC23FAAAD2}"/>
              </a:ext>
            </a:extLst>
          </p:cNvPr>
          <p:cNvSpPr/>
          <p:nvPr/>
        </p:nvSpPr>
        <p:spPr>
          <a:xfrm>
            <a:off x="1403458" y="5117854"/>
            <a:ext cx="2115559" cy="610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rgbClr val="FF0000"/>
                </a:solidFill>
              </a:rPr>
              <a:t> 10-15% </a:t>
            </a:r>
            <a:r>
              <a:rPr lang="es-ES" dirty="0" err="1">
                <a:solidFill>
                  <a:srgbClr val="FF0000"/>
                </a:solidFill>
              </a:rPr>
              <a:t>difference</a:t>
            </a:r>
            <a:r>
              <a:rPr lang="es-ES" dirty="0">
                <a:solidFill>
                  <a:srgbClr val="FF00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00957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1" grpId="0"/>
      <p:bldP spid="13" grpId="0"/>
      <p:bldP spid="14" grpId="0"/>
      <p:bldP spid="16" grpId="0"/>
      <p:bldP spid="19" grpId="0"/>
      <p:bldP spid="20" grpId="0" animBg="1"/>
      <p:bldP spid="21" grpId="0"/>
      <p:bldP spid="22" grpId="0"/>
      <p:bldP spid="23" grpId="0" animBg="1"/>
      <p:bldP spid="26" grpId="0"/>
      <p:bldP spid="27" grpId="0" animBg="1"/>
      <p:bldP spid="2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53551" y="117022"/>
            <a:ext cx="1880311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approach</a:t>
            </a:r>
            <a:endParaRPr lang="en-GB" sz="2400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6024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4762" y="716643"/>
            <a:ext cx="6489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dirty="0">
                <a:solidFill>
                  <a:schemeClr val="bg2"/>
                </a:solidFill>
              </a:rPr>
              <a:t>BW vs. realistic interactions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AA0BB40-179A-9869-4C8E-7211FF6A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7</a:t>
            </a:fld>
            <a:endParaRPr lang="en-US" sz="1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2FF4773-9D2A-9AF7-DC32-6EDE162FC5DC}"/>
                  </a:ext>
                </a:extLst>
              </p:cNvPr>
              <p:cNvSpPr txBox="1"/>
              <p:nvPr/>
            </p:nvSpPr>
            <p:spPr>
              <a:xfrm>
                <a:off x="-121366" y="918498"/>
                <a:ext cx="4015945" cy="932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dirty="0">
                  <a:solidFill>
                    <a:schemeClr val="bg2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Sup>
                      <m:sSubSupPr>
                        <m:ctrlP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combination of I=1/2 and I=3/2 isospin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states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2FF4773-9D2A-9AF7-DC32-6EDE162FC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366" y="918498"/>
                <a:ext cx="4015945" cy="932307"/>
              </a:xfrm>
              <a:prstGeom prst="rect">
                <a:avLst/>
              </a:prstGeom>
              <a:blipFill>
                <a:blip r:embed="rId2"/>
                <a:stretch>
                  <a:fillRect b="-849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3929D9D-4018-16AB-E37F-5960C6DEA0C4}"/>
                  </a:ext>
                </a:extLst>
              </p:cNvPr>
              <p:cNvSpPr txBox="1"/>
              <p:nvPr/>
            </p:nvSpPr>
            <p:spPr>
              <a:xfrm>
                <a:off x="-121276" y="2190239"/>
                <a:ext cx="4015855" cy="1616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endParaRPr lang="en-US" dirty="0">
                  <a:solidFill>
                    <a:schemeClr val="bg2"/>
                  </a:solidFill>
                </a:endParaRP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</a:rPr>
                  <a:t>ALICE incapable of reproducing the 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scattering data</a:t>
                </a:r>
              </a:p>
              <a:p>
                <a:pPr lvl="1"/>
                <a:r>
                  <a:rPr lang="es-ES" sz="1600" b="0" dirty="0">
                    <a:solidFill>
                      <a:schemeClr val="bg2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s-E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s-E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r>
                      <a:rPr lang="es-E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s-ES" sz="16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endParaRPr lang="es-ES" sz="1600" b="0" dirty="0">
                  <a:solidFill>
                    <a:schemeClr val="bg2"/>
                  </a:solidFill>
                </a:endParaRPr>
              </a:p>
              <a:p>
                <a:pPr lvl="1"/>
                <a:endParaRPr lang="es-ES" sz="1600" b="0" i="0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3929D9D-4018-16AB-E37F-5960C6DEA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276" y="2190239"/>
                <a:ext cx="4015855" cy="1616533"/>
              </a:xfrm>
              <a:prstGeom prst="rect">
                <a:avLst/>
              </a:prstGeom>
              <a:blipFill>
                <a:blip r:embed="rId3"/>
                <a:stretch>
                  <a:fillRect r="-18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38275958-F13D-6843-50A7-ACEDCAB1FC64}"/>
              </a:ext>
            </a:extLst>
          </p:cNvPr>
          <p:cNvSpPr txBox="1"/>
          <p:nvPr/>
        </p:nvSpPr>
        <p:spPr>
          <a:xfrm>
            <a:off x="-121366" y="5052843"/>
            <a:ext cx="4088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endParaRPr lang="en-US" dirty="0">
              <a:solidFill>
                <a:schemeClr val="bg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Effect of the I=3/2 noticeable</a:t>
            </a:r>
          </a:p>
        </p:txBody>
      </p: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425C2DE0-D165-EFE2-2E5B-CB342EDF8F43}"/>
              </a:ext>
            </a:extLst>
          </p:cNvPr>
          <p:cNvSpPr/>
          <p:nvPr/>
        </p:nvSpPr>
        <p:spPr>
          <a:xfrm>
            <a:off x="1886606" y="5626139"/>
            <a:ext cx="339759" cy="38991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5E7C21C1-8107-D677-692C-3E0A7057D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57" y="1187782"/>
            <a:ext cx="4911759" cy="49614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7C3820D-A891-C0CB-1B23-C7A8BEC39AEB}"/>
              </a:ext>
            </a:extLst>
          </p:cNvPr>
          <p:cNvSpPr txBox="1"/>
          <p:nvPr/>
        </p:nvSpPr>
        <p:spPr>
          <a:xfrm>
            <a:off x="-121366" y="1816704"/>
            <a:ext cx="355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2"/>
                </a:solidFill>
              </a:rPr>
              <a:t>   ALICE uses </a:t>
            </a:r>
            <a:r>
              <a:rPr lang="es-ES" dirty="0" err="1">
                <a:solidFill>
                  <a:schemeClr val="bg2"/>
                </a:solidFill>
              </a:rPr>
              <a:t>an</a:t>
            </a:r>
            <a:r>
              <a:rPr lang="es-ES" dirty="0">
                <a:solidFill>
                  <a:schemeClr val="bg2"/>
                </a:solidFill>
              </a:rPr>
              <a:t> </a:t>
            </a:r>
            <a:r>
              <a:rPr lang="es-ES" dirty="0" err="1">
                <a:solidFill>
                  <a:schemeClr val="bg2"/>
                </a:solidFill>
              </a:rPr>
              <a:t>elastic</a:t>
            </a:r>
            <a:r>
              <a:rPr lang="es-ES" dirty="0">
                <a:solidFill>
                  <a:schemeClr val="bg2"/>
                </a:solidFill>
              </a:rPr>
              <a:t> BW,  </a:t>
            </a:r>
          </a:p>
          <a:p>
            <a:pPr lvl="1"/>
            <a:r>
              <a:rPr lang="es-ES" dirty="0">
                <a:solidFill>
                  <a:schemeClr val="bg2"/>
                </a:solidFill>
              </a:rPr>
              <a:t>        </a:t>
            </a:r>
            <a:r>
              <a:rPr lang="es-ES" dirty="0" err="1">
                <a:solidFill>
                  <a:schemeClr val="bg2"/>
                </a:solidFill>
              </a:rPr>
              <a:t>neglecting</a:t>
            </a:r>
            <a:r>
              <a:rPr lang="es-ES" dirty="0">
                <a:solidFill>
                  <a:schemeClr val="bg2"/>
                </a:solidFill>
              </a:rPr>
              <a:t> I=3/2 wave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768B66A-1014-20FA-057A-708A0B4E6965}"/>
              </a:ext>
            </a:extLst>
          </p:cNvPr>
          <p:cNvSpPr txBox="1"/>
          <p:nvPr/>
        </p:nvSpPr>
        <p:spPr>
          <a:xfrm>
            <a:off x="-121366" y="3471007"/>
            <a:ext cx="39452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We use dispersive parametrizations of the s-wave isospin channels</a:t>
            </a:r>
          </a:p>
          <a:p>
            <a:pPr lvl="1"/>
            <a:r>
              <a:rPr lang="en-US" sz="1600" dirty="0">
                <a:solidFill>
                  <a:schemeClr val="bg2"/>
                </a:solidFill>
              </a:rPr>
              <a:t>          (Constrained Fits to Data, CFD*)</a:t>
            </a:r>
          </a:p>
        </p:txBody>
      </p:sp>
      <p:pic>
        <p:nvPicPr>
          <p:cNvPr id="18" name="Imagen 17" descr="Gráfico&#10;&#10;Descripción generada automáticamente">
            <a:extLst>
              <a:ext uri="{FF2B5EF4-FFF2-40B4-BE49-F238E27FC236}">
                <a16:creationId xmlns:a16="http://schemas.microsoft.com/office/drawing/2014/main" id="{752EED96-9E38-8CF6-D3CD-A63445527F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61" y="1206981"/>
            <a:ext cx="4911759" cy="496145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4590F9D-1D15-4C72-E5C3-4D07D0339129}"/>
              </a:ext>
            </a:extLst>
          </p:cNvPr>
          <p:cNvSpPr txBox="1"/>
          <p:nvPr/>
        </p:nvSpPr>
        <p:spPr>
          <a:xfrm>
            <a:off x="4295293" y="6383655"/>
            <a:ext cx="3736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*Peláez, Rodas </a:t>
            </a:r>
            <a:r>
              <a:rPr lang="es-ES" sz="1400" dirty="0" err="1">
                <a:solidFill>
                  <a:schemeClr val="bg1"/>
                </a:solidFill>
              </a:rPr>
              <a:t>Phys</a:t>
            </a:r>
            <a:r>
              <a:rPr lang="es-ES" sz="1400" dirty="0">
                <a:solidFill>
                  <a:schemeClr val="bg1"/>
                </a:solidFill>
              </a:rPr>
              <a:t>. </a:t>
            </a:r>
            <a:r>
              <a:rPr lang="es-ES" sz="1400" dirty="0" err="1">
                <a:solidFill>
                  <a:schemeClr val="bg1"/>
                </a:solidFill>
              </a:rPr>
              <a:t>Rept</a:t>
            </a:r>
            <a:r>
              <a:rPr lang="es-ES" sz="1400" dirty="0">
                <a:solidFill>
                  <a:schemeClr val="bg1"/>
                </a:solidFill>
              </a:rPr>
              <a:t>. 969 (2022) 1-126 </a:t>
            </a:r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E0A98130-003F-717F-4641-81914A616196}"/>
              </a:ext>
            </a:extLst>
          </p:cNvPr>
          <p:cNvSpPr/>
          <p:nvPr/>
        </p:nvSpPr>
        <p:spPr>
          <a:xfrm>
            <a:off x="1909581" y="4618222"/>
            <a:ext cx="305429" cy="33412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18ED2BE-E84B-6706-644E-8989E81A95EB}"/>
              </a:ext>
            </a:extLst>
          </p:cNvPr>
          <p:cNvSpPr txBox="1"/>
          <p:nvPr/>
        </p:nvSpPr>
        <p:spPr>
          <a:xfrm>
            <a:off x="850868" y="4875058"/>
            <a:ext cx="277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Significant</a:t>
            </a:r>
            <a:r>
              <a:rPr lang="es-ES" b="1" dirty="0">
                <a:solidFill>
                  <a:schemeClr val="bg1"/>
                </a:solidFill>
              </a:rPr>
              <a:t> </a:t>
            </a:r>
            <a:r>
              <a:rPr lang="es-ES" b="1" dirty="0" err="1">
                <a:solidFill>
                  <a:schemeClr val="bg1"/>
                </a:solidFill>
              </a:rPr>
              <a:t>improvement</a:t>
            </a:r>
            <a:r>
              <a:rPr lang="es-ES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3A23C60-4D81-68C9-B1DE-0A9C60BCC5EA}"/>
              </a:ext>
            </a:extLst>
          </p:cNvPr>
          <p:cNvSpPr/>
          <p:nvPr/>
        </p:nvSpPr>
        <p:spPr>
          <a:xfrm>
            <a:off x="3179938" y="2009395"/>
            <a:ext cx="1462399" cy="31267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1AFE3CC-0ECA-3042-8924-D8FDBBEBBF08}"/>
              </a:ext>
            </a:extLst>
          </p:cNvPr>
          <p:cNvSpPr/>
          <p:nvPr/>
        </p:nvSpPr>
        <p:spPr>
          <a:xfrm rot="3541030">
            <a:off x="2452429" y="3348435"/>
            <a:ext cx="3216100" cy="31278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2C65A4-A6BA-E47D-F7B5-BB203752655E}"/>
              </a:ext>
            </a:extLst>
          </p:cNvPr>
          <p:cNvSpPr/>
          <p:nvPr/>
        </p:nvSpPr>
        <p:spPr>
          <a:xfrm>
            <a:off x="862311" y="6010959"/>
            <a:ext cx="2388348" cy="5265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A84C4FD-6CD6-B15E-517C-8C5B294248FA}"/>
                  </a:ext>
                </a:extLst>
              </p:cNvPr>
              <p:cNvSpPr txBox="1"/>
              <p:nvPr/>
            </p:nvSpPr>
            <p:spPr>
              <a:xfrm>
                <a:off x="1111996" y="6092133"/>
                <a:ext cx="2109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solidFill>
                      <a:srgbClr val="FF0000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r>
                  <a:rPr lang="es-ES" dirty="0" err="1">
                    <a:solidFill>
                      <a:srgbClr val="FF0000"/>
                    </a:solidFill>
                  </a:rPr>
                  <a:t>bigger</a:t>
                </a:r>
                <a:r>
                  <a:rPr lang="es-ES" dirty="0">
                    <a:solidFill>
                      <a:srgbClr val="FF000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s-E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‼</m:t>
                    </m:r>
                  </m:oMath>
                </a14:m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A84C4FD-6CD6-B15E-517C-8C5B29424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96" y="6092133"/>
                <a:ext cx="2109862" cy="369332"/>
              </a:xfrm>
              <a:prstGeom prst="rect">
                <a:avLst/>
              </a:prstGeom>
              <a:blipFill>
                <a:blip r:embed="rId6"/>
                <a:stretch>
                  <a:fillRect l="-2305" t="-8197" b="-2459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ABE1C19C-5C53-8CE9-749A-A54F590CA28E}"/>
              </a:ext>
            </a:extLst>
          </p:cNvPr>
          <p:cNvSpPr/>
          <p:nvPr/>
        </p:nvSpPr>
        <p:spPr>
          <a:xfrm rot="19889194">
            <a:off x="3172640" y="2840132"/>
            <a:ext cx="4294135" cy="31267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619C32A9-D77E-2A4A-034D-CBB6D19F655F}"/>
              </a:ext>
            </a:extLst>
          </p:cNvPr>
          <p:cNvSpPr/>
          <p:nvPr/>
        </p:nvSpPr>
        <p:spPr>
          <a:xfrm rot="262740">
            <a:off x="3417416" y="4039486"/>
            <a:ext cx="3701869" cy="24774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68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1" grpId="0"/>
      <p:bldP spid="2" grpId="0" animBg="1"/>
      <p:bldP spid="12" grpId="0"/>
      <p:bldP spid="14" grpId="0"/>
      <p:bldP spid="20" grpId="0"/>
      <p:bldP spid="22" grpId="0" animBg="1"/>
      <p:bldP spid="24" grpId="0"/>
      <p:bldP spid="5" grpId="0" animBg="1"/>
      <p:bldP spid="7" grpId="0" animBg="1"/>
      <p:bldP spid="10" grpId="0" animBg="1"/>
      <p:bldP spid="19" grpId="0"/>
      <p:bldP spid="23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1832" y="97358"/>
            <a:ext cx="1880311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approach</a:t>
            </a:r>
            <a:endParaRPr lang="en-GB" sz="2400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6024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695155"/>
            <a:ext cx="9873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Tx/>
              <a:buAutoNum type="arabicPeriod" startAt="2"/>
            </a:pPr>
            <a:r>
              <a:rPr lang="en-US" sz="2400" dirty="0">
                <a:solidFill>
                  <a:schemeClr val="bg2"/>
                </a:solidFill>
              </a:rPr>
              <a:t>Realistic interactions vs BW </a:t>
            </a:r>
          </a:p>
        </p:txBody>
      </p:sp>
      <p:pic>
        <p:nvPicPr>
          <p:cNvPr id="7" name="Imagen 6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4759D02B-2985-A343-7B2A-F11D5D8C0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025" y="1340351"/>
            <a:ext cx="5314555" cy="3706203"/>
          </a:xfrm>
          <a:prstGeom prst="rect">
            <a:avLst/>
          </a:prstGeom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46F5B679-55E5-FEA6-4FBF-1B821247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8</a:t>
            </a:fld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C7DA1-32F1-1F43-3848-2073E6670397}"/>
              </a:ext>
            </a:extLst>
          </p:cNvPr>
          <p:cNvSpPr txBox="1"/>
          <p:nvPr/>
        </p:nvSpPr>
        <p:spPr>
          <a:xfrm>
            <a:off x="947439" y="5170820"/>
            <a:ext cx="5942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 algn="ctr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effect</a:t>
            </a:r>
            <a:r>
              <a:rPr lang="en-US" sz="1800" dirty="0">
                <a:solidFill>
                  <a:schemeClr val="bg2"/>
                </a:solidFill>
              </a:rPr>
              <a:t> of the realistic interaction is </a:t>
            </a:r>
            <a:r>
              <a:rPr lang="en-US" sz="1800" b="1" u="sng" dirty="0">
                <a:solidFill>
                  <a:schemeClr val="bg1"/>
                </a:solidFill>
              </a:rPr>
              <a:t>even more relevant</a:t>
            </a:r>
            <a:r>
              <a:rPr lang="en-US" sz="1800" dirty="0">
                <a:solidFill>
                  <a:schemeClr val="bg2"/>
                </a:solidFill>
              </a:rPr>
              <a:t> than the relativistic corrections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EB4254B-875D-A99D-7C56-2FEF8EE893D0}"/>
              </a:ext>
            </a:extLst>
          </p:cNvPr>
          <p:cNvSpPr txBox="1"/>
          <p:nvPr/>
        </p:nvSpPr>
        <p:spPr>
          <a:xfrm>
            <a:off x="3236860" y="2110948"/>
            <a:ext cx="1938130" cy="36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ALICE </a:t>
            </a:r>
            <a:r>
              <a:rPr lang="es-ES" dirty="0" err="1">
                <a:solidFill>
                  <a:schemeClr val="accent1"/>
                </a:solidFill>
              </a:rPr>
              <a:t>approach</a:t>
            </a:r>
            <a:endParaRPr lang="es-ES" dirty="0">
              <a:solidFill>
                <a:schemeClr val="accent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E9F591-1B13-3F96-31B9-772899D88439}"/>
              </a:ext>
            </a:extLst>
          </p:cNvPr>
          <p:cNvSpPr txBox="1"/>
          <p:nvPr/>
        </p:nvSpPr>
        <p:spPr>
          <a:xfrm>
            <a:off x="4492302" y="3056814"/>
            <a:ext cx="27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C000"/>
                </a:solidFill>
              </a:rPr>
              <a:t>Realistic</a:t>
            </a: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err="1">
                <a:solidFill>
                  <a:srgbClr val="FFC000"/>
                </a:solidFill>
              </a:rPr>
              <a:t>parametrization</a:t>
            </a:r>
            <a:endParaRPr lang="es-ES" dirty="0">
              <a:solidFill>
                <a:srgbClr val="FFC000"/>
              </a:solidFill>
            </a:endParaRP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5C3EEB76-9E10-B32D-23A8-0869949E7A5D}"/>
              </a:ext>
            </a:extLst>
          </p:cNvPr>
          <p:cNvSpPr/>
          <p:nvPr/>
        </p:nvSpPr>
        <p:spPr>
          <a:xfrm rot="3526302">
            <a:off x="3921008" y="3170345"/>
            <a:ext cx="208680" cy="115203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B0C42DEA-77D2-CBD2-62C8-0C4D63BBF49F}"/>
              </a:ext>
            </a:extLst>
          </p:cNvPr>
          <p:cNvSpPr/>
          <p:nvPr/>
        </p:nvSpPr>
        <p:spPr>
          <a:xfrm rot="2350557">
            <a:off x="3705931" y="2441641"/>
            <a:ext cx="198783" cy="5267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91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195" y="85603"/>
            <a:ext cx="1880311" cy="45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20" tIns="40552" rIns="81020" bIns="40552">
            <a:spAutoFit/>
          </a:bodyPr>
          <a:lstStyle/>
          <a:p>
            <a:pPr defTabSz="810426"/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24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400" dirty="0" err="1">
                <a:solidFill>
                  <a:srgbClr val="66FFFF"/>
                </a:solidFill>
                <a:sym typeface="Symbol" pitchFamily="18" charset="2"/>
              </a:rPr>
              <a:t>approach</a:t>
            </a:r>
            <a:endParaRPr lang="en-GB" sz="2400" baseline="30000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-260241" y="588177"/>
            <a:ext cx="9698821" cy="1043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4883" tIns="42441" rIns="84883" bIns="42441"/>
          <a:lstStyle/>
          <a:p>
            <a:pPr defTabSz="744170"/>
            <a:endParaRPr lang="es-ES" sz="1270">
              <a:solidFill>
                <a:srgbClr val="FFFFF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9324" y="751024"/>
            <a:ext cx="9873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400" dirty="0">
                <a:solidFill>
                  <a:schemeClr val="bg2"/>
                </a:solidFill>
              </a:rPr>
              <a:t>Our complete formula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B2EAB6-4AD7-BD51-34B3-3D5CBF58C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6277-9254-4767-9B52-A75A7E6834E9}" type="slidenum">
              <a:rPr lang="en-US" sz="1800" smtClean="0">
                <a:solidFill>
                  <a:srgbClr val="00B0F0"/>
                </a:solidFill>
              </a:rPr>
              <a:t>9</a:t>
            </a:fld>
            <a:endParaRPr lang="en-US" sz="18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327C511-0814-571D-1193-2C54CB748874}"/>
                  </a:ext>
                </a:extLst>
              </p:cNvPr>
              <p:cNvSpPr txBox="1"/>
              <p:nvPr/>
            </p:nvSpPr>
            <p:spPr>
              <a:xfrm>
                <a:off x="543696" y="2064268"/>
                <a:ext cx="797165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 startAt="3"/>
                </a:pPr>
                <a:endParaRPr lang="en-US" sz="1800" dirty="0">
                  <a:solidFill>
                    <a:schemeClr val="bg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bg2"/>
                    </a:solidFill>
                  </a:rPr>
                  <a:t>The normalization factor also appears in ALICE </a:t>
                </a:r>
                <a:r>
                  <a:rPr lang="en-US" dirty="0">
                    <a:solidFill>
                      <a:schemeClr val="bg2"/>
                    </a:solidFill>
                  </a:rPr>
                  <a:t>m</a:t>
                </a:r>
                <a:r>
                  <a:rPr lang="en-US" sz="1800" dirty="0">
                    <a:solidFill>
                      <a:schemeClr val="bg2"/>
                    </a:solidFill>
                  </a:rPr>
                  <a:t>odel implicitly  (</a:t>
                </a:r>
                <a14:m>
                  <m:oMath xmlns:m="http://schemas.openxmlformats.org/officeDocument/2006/math"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𝜅</m:t>
                    </m:r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chemeClr val="bg2"/>
                  </a:solidFill>
                </a:endParaRPr>
              </a:p>
              <a:p>
                <a:endParaRPr 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327C511-0814-571D-1193-2C54CB748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2064268"/>
                <a:ext cx="7971653" cy="923330"/>
              </a:xfrm>
              <a:prstGeom prst="rect">
                <a:avLst/>
              </a:prstGeom>
              <a:blipFill>
                <a:blip r:embed="rId2"/>
                <a:stretch>
                  <a:fillRect l="-45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3B277EA-A6D4-456D-859A-B9544C09212D}"/>
                  </a:ext>
                </a:extLst>
              </p:cNvPr>
              <p:cNvSpPr txBox="1"/>
              <p:nvPr/>
            </p:nvSpPr>
            <p:spPr>
              <a:xfrm>
                <a:off x="543696" y="2878434"/>
                <a:ext cx="7463481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 startAt="2"/>
                </a:pPr>
                <a:endParaRPr lang="en-US" sz="2000" dirty="0">
                  <a:solidFill>
                    <a:schemeClr val="bg2"/>
                  </a:solidFill>
                </a:endParaRPr>
              </a:p>
              <a:p>
                <a:pPr marL="457200" indent="-457200">
                  <a:buAutoNum type="arabicPeriod" startAt="2"/>
                </a:pPr>
                <a:endParaRPr lang="en-US" sz="2000" dirty="0">
                  <a:solidFill>
                    <a:schemeClr val="bg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come from the momentum integrals when we use the relativistic propagators.</a:t>
                </a: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83B277EA-A6D4-456D-859A-B9544C092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2878434"/>
                <a:ext cx="7463481" cy="1261884"/>
              </a:xfrm>
              <a:prstGeom prst="rect">
                <a:avLst/>
              </a:prstGeom>
              <a:blipFill>
                <a:blip r:embed="rId3"/>
                <a:stretch>
                  <a:fillRect l="-490" r="-490" b="-67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E138626-558C-D68C-86D9-33931FBE7217}"/>
                  </a:ext>
                </a:extLst>
              </p:cNvPr>
              <p:cNvSpPr txBox="1"/>
              <p:nvPr/>
            </p:nvSpPr>
            <p:spPr>
              <a:xfrm>
                <a:off x="543696" y="4179315"/>
                <a:ext cx="78588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r>
                      <a:rPr lang="es-ES" sz="18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is the </a:t>
                </a:r>
                <a:r>
                  <a:rPr lang="en-US" dirty="0">
                    <a:solidFill>
                      <a:schemeClr val="bg2"/>
                    </a:solidFill>
                  </a:rPr>
                  <a:t>s-wave </a:t>
                </a:r>
                <a:r>
                  <a:rPr lang="en-US" sz="1800" dirty="0">
                    <a:solidFill>
                      <a:schemeClr val="bg2"/>
                    </a:solidFill>
                  </a:rPr>
                  <a:t>scattering amplitude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s-ES" sz="1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s-ES" sz="18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es-ES" sz="1800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E138626-558C-D68C-86D9-33931FBE7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4179315"/>
                <a:ext cx="7858899" cy="369332"/>
              </a:xfrm>
              <a:prstGeom prst="rect">
                <a:avLst/>
              </a:prstGeom>
              <a:blipFill>
                <a:blip r:embed="rId4"/>
                <a:stretch>
                  <a:fillRect l="-465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3A054E9-8D22-5DF6-E2EF-10CF7A845C2C}"/>
                  </a:ext>
                </a:extLst>
              </p:cNvPr>
              <p:cNvSpPr txBox="1"/>
              <p:nvPr/>
            </p:nvSpPr>
            <p:spPr>
              <a:xfrm>
                <a:off x="543696" y="4581442"/>
                <a:ext cx="7971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1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2"/>
                    </a:solidFill>
                  </a:rPr>
                  <a:t> is the </a:t>
                </a:r>
                <a:r>
                  <a:rPr lang="en-US" dirty="0">
                    <a:solidFill>
                      <a:schemeClr val="bg2"/>
                    </a:solidFill>
                  </a:rPr>
                  <a:t>off-</a:t>
                </a:r>
                <a:r>
                  <a:rPr lang="en-US" sz="1800" dirty="0">
                    <a:solidFill>
                      <a:schemeClr val="bg2"/>
                    </a:solidFill>
                  </a:rPr>
                  <a:t>diagonal amplitude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s-E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8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E3A054E9-8D22-5DF6-E2EF-10CF7A845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4581442"/>
                <a:ext cx="7971652" cy="369332"/>
              </a:xfrm>
              <a:prstGeom prst="rect">
                <a:avLst/>
              </a:prstGeom>
              <a:blipFill>
                <a:blip r:embed="rId5"/>
                <a:stretch>
                  <a:fillRect l="-459" t="-10000" b="-2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 descr="Texto, Carta&#10;&#10;Descripción generada automáticamente con confianza media">
            <a:extLst>
              <a:ext uri="{FF2B5EF4-FFF2-40B4-BE49-F238E27FC236}">
                <a16:creationId xmlns:a16="http://schemas.microsoft.com/office/drawing/2014/main" id="{11440B34-997B-955F-2D42-3832E06C5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13" y="2721555"/>
            <a:ext cx="3828155" cy="7993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24769F9-B4D2-CFEE-A643-9AB111F964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4" y="1426126"/>
            <a:ext cx="8383170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5667</TotalTime>
  <Words>844</Words>
  <Application>Microsoft Office PowerPoint</Application>
  <PresentationFormat>Presentación en pantalla (4:3)</PresentationFormat>
  <Paragraphs>199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Jrpelaez</dc:creator>
  <cp:lastModifiedBy>Alejandro Canoa Monsalve</cp:lastModifiedBy>
  <cp:revision>18</cp:revision>
  <dcterms:created xsi:type="dcterms:W3CDTF">2024-05-22T12:42:43Z</dcterms:created>
  <dcterms:modified xsi:type="dcterms:W3CDTF">2024-07-08T21:48:48Z</dcterms:modified>
</cp:coreProperties>
</file>