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607" r:id="rId2"/>
    <p:sldId id="1152" r:id="rId3"/>
    <p:sldId id="1135" r:id="rId4"/>
    <p:sldId id="1144" r:id="rId5"/>
    <p:sldId id="1092" r:id="rId6"/>
    <p:sldId id="1154" r:id="rId7"/>
    <p:sldId id="1155" r:id="rId8"/>
    <p:sldId id="1093" r:id="rId9"/>
    <p:sldId id="1157" r:id="rId10"/>
    <p:sldId id="1096" r:id="rId11"/>
    <p:sldId id="880" r:id="rId12"/>
    <p:sldId id="926" r:id="rId13"/>
    <p:sldId id="1159" r:id="rId14"/>
    <p:sldId id="883" r:id="rId15"/>
    <p:sldId id="1161" r:id="rId16"/>
    <p:sldId id="1162" r:id="rId17"/>
    <p:sldId id="1164" r:id="rId18"/>
    <p:sldId id="1165" r:id="rId19"/>
    <p:sldId id="1166" r:id="rId20"/>
    <p:sldId id="1113" r:id="rId21"/>
    <p:sldId id="1114" r:id="rId22"/>
    <p:sldId id="1145" r:id="rId23"/>
    <p:sldId id="1119" r:id="rId24"/>
    <p:sldId id="1167" r:id="rId25"/>
    <p:sldId id="923" r:id="rId26"/>
    <p:sldId id="881" r:id="rId27"/>
    <p:sldId id="924" r:id="rId28"/>
    <p:sldId id="879" r:id="rId29"/>
    <p:sldId id="990" r:id="rId30"/>
    <p:sldId id="1130" r:id="rId31"/>
    <p:sldId id="1004" r:id="rId32"/>
    <p:sldId id="987" r:id="rId33"/>
    <p:sldId id="986" r:id="rId34"/>
    <p:sldId id="1153" r:id="rId35"/>
    <p:sldId id="1109" r:id="rId36"/>
    <p:sldId id="1146" r:id="rId37"/>
    <p:sldId id="1115" r:id="rId38"/>
    <p:sldId id="897" r:id="rId39"/>
    <p:sldId id="903" r:id="rId40"/>
    <p:sldId id="988" r:id="rId41"/>
    <p:sldId id="991" r:id="rId42"/>
    <p:sldId id="995" r:id="rId43"/>
    <p:sldId id="996" r:id="rId44"/>
    <p:sldId id="998" r:id="rId45"/>
    <p:sldId id="999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EEE8"/>
    <a:srgbClr val="A8FFAD"/>
    <a:srgbClr val="0432FF"/>
    <a:srgbClr val="3CAC15"/>
    <a:srgbClr val="7F90FF"/>
    <a:srgbClr val="000000"/>
    <a:srgbClr val="CEFF9A"/>
    <a:srgbClr val="E5E5E5"/>
    <a:srgbClr val="FFFB73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82"/>
    <p:restoredTop sz="93803"/>
  </p:normalViewPr>
  <p:slideViewPr>
    <p:cSldViewPr snapToGrid="0" snapToObjects="1">
      <p:cViewPr varScale="1">
        <p:scale>
          <a:sx n="110" d="100"/>
          <a:sy n="110" d="100"/>
        </p:scale>
        <p:origin x="176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672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93" d="100"/>
          <a:sy n="93" d="100"/>
        </p:scale>
        <p:origin x="3608" y="21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5B6540-D634-E648-B075-A0CF45C0B447}" type="datetime1">
              <a:rPr lang="it-IT"/>
              <a:t>08/07/24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9BDA3C-A885-5447-86D1-10F6162773D0}" type="slidenum">
              <a:r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20591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F92049-CC1B-E346-BD39-3AE4E4345B5E}" type="datetime1">
              <a:rPr lang="it-IT"/>
              <a:t>08/07/24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3460C4-8321-3045-BEF9-DE0646E8F801}" type="slidenum">
              <a:r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049362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883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5253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5886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3757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20291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41133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99803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75413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8212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QNP, Barcelona, 8-12/7/2024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fld id="{DAACED45-76CC-6840-AD97-6F8CF890C35A}" type="slidenum">
              <a:r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1635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QNP, Barcelona, 8-12/7/2024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fld id="{DAACED45-76CC-6840-AD97-6F8CF890C35A}" type="slidenum">
              <a:r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66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QNP, Barcelona, 8-12/7/2024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fld id="{DAACED45-76CC-6840-AD97-6F8CF890C35A}" type="slidenum">
              <a:r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2588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QNP, Barcelona, 8-12/7/2024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March 10</a:t>
            </a:r>
            <a:r>
              <a:rPr lang="en-GB" baseline="30000"/>
              <a:t>th</a:t>
            </a:r>
            <a:r>
              <a:rPr lang="en-GB"/>
              <a:t>, 2016</a:t>
            </a:r>
          </a:p>
        </p:txBody>
      </p:sp>
    </p:spTree>
    <p:extLst>
      <p:ext uri="{BB962C8B-B14F-4D97-AF65-F5344CB8AC3E}">
        <p14:creationId xmlns:p14="http://schemas.microsoft.com/office/powerpoint/2010/main" val="37787152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QNP, Barcelona, 8-12/7/2024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March 10</a:t>
            </a:r>
            <a:r>
              <a:rPr lang="en-GB" baseline="30000"/>
              <a:t>th</a:t>
            </a:r>
            <a:r>
              <a:rPr lang="en-GB"/>
              <a:t>, 2016</a:t>
            </a:r>
          </a:p>
        </p:txBody>
      </p:sp>
    </p:spTree>
    <p:extLst>
      <p:ext uri="{BB962C8B-B14F-4D97-AF65-F5344CB8AC3E}">
        <p14:creationId xmlns:p14="http://schemas.microsoft.com/office/powerpoint/2010/main" val="18354238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QNP, Barcelona, 8-12/7/2024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March 10</a:t>
            </a:r>
            <a:r>
              <a:rPr lang="en-GB" baseline="30000"/>
              <a:t>th</a:t>
            </a:r>
            <a:r>
              <a:rPr lang="en-GB"/>
              <a:t>, 2016</a:t>
            </a:r>
          </a:p>
        </p:txBody>
      </p:sp>
    </p:spTree>
    <p:extLst>
      <p:ext uri="{BB962C8B-B14F-4D97-AF65-F5344CB8AC3E}">
        <p14:creationId xmlns:p14="http://schemas.microsoft.com/office/powerpoint/2010/main" val="1854697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6600" y="6126162"/>
            <a:ext cx="3352800" cy="684212"/>
          </a:xfrm>
        </p:spPr>
        <p:txBody>
          <a:bodyPr/>
          <a:lstStyle/>
          <a:p>
            <a:r>
              <a:rPr lang="en-GB"/>
              <a:t>QNP, Barcelona, 8-12/7/2024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fld id="{DAACED45-76CC-6840-AD97-6F8CF890C35A}" type="slidenum">
              <a:r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9583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QNP, Barcelona, 8-12/7/2024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fld id="{DAACED45-76CC-6840-AD97-6F8CF890C35A}" type="slidenum">
              <a:r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6502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QNP, Barcelona, 8-12/7/2024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fld id="{DAACED45-76CC-6840-AD97-6F8CF890C35A}" type="slidenum">
              <a:r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1383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QNP, Barcelona, 8-12/7/2024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fld id="{DAACED45-76CC-6840-AD97-6F8CF890C35A}" type="slidenum">
              <a:r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197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QNP, Barcelona, 8-12/7/2024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fld id="{DAACED45-76CC-6840-AD97-6F8CF890C35A}" type="slidenum">
              <a:r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0359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QNP, Barcelona, 8-12/7/2024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fld id="{DAACED45-76CC-6840-AD97-6F8CF890C35A}" type="slidenum">
              <a:r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0362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QNP, Barcelona, 8-12/7/2024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fld id="{DAACED45-76CC-6840-AD97-6F8CF890C35A}" type="slidenum">
              <a:r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4191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QNP, Barcelona, 8-12/7/2024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fld id="{DAACED45-76CC-6840-AD97-6F8CF890C35A}" type="slidenum">
              <a:r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69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4429"/>
          </a:xfrm>
          <a:prstGeom prst="rect">
            <a:avLst/>
          </a:prstGeom>
          <a:solidFill>
            <a:srgbClr val="F5FF5C"/>
          </a:solidFill>
          <a:ln w="19050" cmpd="sng"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133" y="1202268"/>
            <a:ext cx="8229600" cy="4741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2793" y="6227762"/>
            <a:ext cx="2133600" cy="595312"/>
          </a:xfrm>
          <a:prstGeom prst="rect">
            <a:avLst/>
          </a:prstGeom>
          <a:solidFill>
            <a:srgbClr val="0000FF"/>
          </a:solidFill>
          <a:ln w="38100" cmpd="sng">
            <a:solidFill>
              <a:srgbClr val="008000"/>
            </a:solidFill>
          </a:ln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46600" y="6227762"/>
            <a:ext cx="3352800" cy="5185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GB"/>
              <a:t>QNP, Barcelona, 8-12/7/2024</a:t>
            </a:r>
          </a:p>
        </p:txBody>
      </p:sp>
      <p:grpSp>
        <p:nvGrpSpPr>
          <p:cNvPr id="8" name="Group 1"/>
          <p:cNvGrpSpPr>
            <a:grpSpLocks/>
          </p:cNvGrpSpPr>
          <p:nvPr userDrawn="1"/>
        </p:nvGrpSpPr>
        <p:grpSpPr bwMode="auto">
          <a:xfrm>
            <a:off x="33866" y="6112440"/>
            <a:ext cx="1947333" cy="711694"/>
            <a:chOff x="325438" y="2346325"/>
            <a:chExt cx="2230437" cy="865188"/>
          </a:xfrm>
        </p:grpSpPr>
        <p:pic>
          <p:nvPicPr>
            <p:cNvPr id="9" name="Picture 7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438" y="2370138"/>
              <a:ext cx="895350" cy="811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6525" y="2346325"/>
              <a:ext cx="1149350" cy="865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45C22-C3F8-D14D-8B1D-61849185817D}" type="slidenum">
              <a:r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0509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0000F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tif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1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17.emf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7" Type="http://schemas.openxmlformats.org/officeDocument/2006/relationships/image" Target="../media/image43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emf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0.png"/><Relationship Id="rId4" Type="http://schemas.openxmlformats.org/officeDocument/2006/relationships/image" Target="../media/image45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emf"/><Relationship Id="rId4" Type="http://schemas.openxmlformats.org/officeDocument/2006/relationships/image" Target="../media/image8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5.tiff"/><Relationship Id="rId4" Type="http://schemas.openxmlformats.org/officeDocument/2006/relationships/image" Target="../media/image14.em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emf"/><Relationship Id="rId3" Type="http://schemas.openxmlformats.org/officeDocument/2006/relationships/image" Target="../media/image82.emf"/><Relationship Id="rId7" Type="http://schemas.openxmlformats.org/officeDocument/2006/relationships/image" Target="../media/image8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emf"/><Relationship Id="rId5" Type="http://schemas.openxmlformats.org/officeDocument/2006/relationships/image" Target="../media/image84.emf"/><Relationship Id="rId4" Type="http://schemas.openxmlformats.org/officeDocument/2006/relationships/image" Target="../media/image83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7" Type="http://schemas.openxmlformats.org/officeDocument/2006/relationships/image" Target="../media/image990.png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7" Type="http://schemas.openxmlformats.org/officeDocument/2006/relationships/image" Target="../media/image330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emf"/><Relationship Id="rId4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emf"/><Relationship Id="rId4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emf"/><Relationship Id="rId4" Type="http://schemas.openxmlformats.org/officeDocument/2006/relationships/image" Target="../media/image9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684" y="266699"/>
            <a:ext cx="8881527" cy="1130301"/>
          </a:xfrm>
          <a:ln w="57150" cmpd="sng"/>
        </p:spPr>
        <p:txBody>
          <a:bodyPr>
            <a:normAutofit/>
          </a:bodyPr>
          <a:lstStyle/>
          <a:p>
            <a:r>
              <a:rPr lang="en-GB" sz="3100" b="1" dirty="0">
                <a:latin typeface="Book Antiqua"/>
                <a:cs typeface="Book Antiqua"/>
              </a:rPr>
              <a:t>Density Functional Theory for atomic nuclei</a:t>
            </a:r>
            <a:endParaRPr lang="en-GB" sz="2400" b="1" dirty="0">
              <a:latin typeface="Book Antiqua"/>
              <a:cs typeface="Book Antiqu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/>
              <a:t>1</a:t>
            </a:fld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28684" y="1577663"/>
            <a:ext cx="2970116" cy="584775"/>
          </a:xfrm>
          <a:prstGeom prst="rect">
            <a:avLst/>
          </a:prstGeom>
          <a:solidFill>
            <a:srgbClr val="CCFFCC"/>
          </a:solidFill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  <a:latin typeface="Book Antiqua"/>
                <a:cs typeface="Book Antiqua"/>
              </a:rPr>
              <a:t>Gianluca </a:t>
            </a:r>
            <a:r>
              <a:rPr lang="en-GB" sz="3200" dirty="0" err="1">
                <a:solidFill>
                  <a:srgbClr val="FF0000"/>
                </a:solidFill>
                <a:latin typeface="Book Antiqua"/>
                <a:cs typeface="Book Antiqua"/>
              </a:rPr>
              <a:t>Colò</a:t>
            </a:r>
            <a:endParaRPr lang="en-GB" sz="3200" dirty="0">
              <a:solidFill>
                <a:srgbClr val="FF0000"/>
              </a:solidFill>
              <a:latin typeface="Book Antiqua"/>
              <a:cs typeface="Book Antiqu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4B44EF-8C65-4BA9-816D-E6E7D86DF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56933">
            <a:off x="699882" y="3735638"/>
            <a:ext cx="7405982" cy="26090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813788-EE12-A47E-CF73-C045810EB3D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0" y="1577663"/>
            <a:ext cx="4457700" cy="2946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909FB5-8A19-2197-DB47-81D250043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QNP, Barcelona, 8-12/7/2024</a:t>
            </a:r>
          </a:p>
        </p:txBody>
      </p:sp>
    </p:spTree>
    <p:extLst>
      <p:ext uri="{BB962C8B-B14F-4D97-AF65-F5344CB8AC3E}">
        <p14:creationId xmlns:p14="http://schemas.microsoft.com/office/powerpoint/2010/main" val="693342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48A79-8048-05A6-E890-CEE2D21D6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4138"/>
            <a:ext cx="8229600" cy="724429"/>
          </a:xfrm>
        </p:spPr>
        <p:txBody>
          <a:bodyPr>
            <a:normAutofit/>
          </a:bodyPr>
          <a:lstStyle/>
          <a:p>
            <a:r>
              <a:rPr lang="en-GB" dirty="0"/>
              <a:t>Time-dependent DFT and RPA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F39C00-2985-7C31-6C72-CC9D61780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46599" y="6126162"/>
            <a:ext cx="3694575" cy="684212"/>
          </a:xfrm>
        </p:spPr>
        <p:txBody>
          <a:bodyPr/>
          <a:lstStyle/>
          <a:p>
            <a:r>
              <a:rPr lang="en-GB"/>
              <a:t>QNP, Barcelona, 8-12/7/2024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BAA436-8AE0-4D81-A0C9-5758C5381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10</a:t>
            </a:fld>
            <a:endParaRPr lang="en-IT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633C4D-1C5B-5F96-996F-6B0B72D16298}"/>
              </a:ext>
            </a:extLst>
          </p:cNvPr>
          <p:cNvSpPr txBox="1"/>
          <p:nvPr/>
        </p:nvSpPr>
        <p:spPr>
          <a:xfrm>
            <a:off x="41549" y="745456"/>
            <a:ext cx="512331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GB" b="1" dirty="0">
              <a:solidFill>
                <a:srgbClr val="0432FF"/>
              </a:solidFill>
            </a:endParaRPr>
          </a:p>
          <a:p>
            <a:pPr algn="just"/>
            <a:endParaRPr lang="en-GB" b="1" dirty="0">
              <a:solidFill>
                <a:srgbClr val="0432FF"/>
              </a:solidFill>
            </a:endParaRPr>
          </a:p>
          <a:p>
            <a:pPr algn="just"/>
            <a:endParaRPr lang="en-GB" b="1" dirty="0">
              <a:solidFill>
                <a:srgbClr val="0432FF"/>
              </a:solidFill>
            </a:endParaRPr>
          </a:p>
          <a:p>
            <a:pPr algn="just"/>
            <a:endParaRPr lang="en-GB" dirty="0">
              <a:solidFill>
                <a:srgbClr val="0432FF"/>
              </a:solidFill>
            </a:endParaRPr>
          </a:p>
          <a:p>
            <a:pPr algn="just"/>
            <a:r>
              <a:rPr lang="en-GB" dirty="0">
                <a:solidFill>
                  <a:srgbClr val="0432FF"/>
                </a:solidFill>
              </a:rPr>
              <a:t>In the time-dependent case, one can solve the evolution equation for the density directly:</a:t>
            </a:r>
          </a:p>
          <a:p>
            <a:pPr algn="just"/>
            <a:endParaRPr lang="en-GB" dirty="0">
              <a:solidFill>
                <a:srgbClr val="0432FF"/>
              </a:solidFill>
            </a:endParaRPr>
          </a:p>
          <a:p>
            <a:pPr algn="just"/>
            <a:endParaRPr lang="en-GB" dirty="0">
              <a:solidFill>
                <a:srgbClr val="0432FF"/>
              </a:solidFill>
            </a:endParaRPr>
          </a:p>
          <a:p>
            <a:pPr algn="just"/>
            <a:endParaRPr lang="en-GB" dirty="0">
              <a:solidFill>
                <a:srgbClr val="0432FF"/>
              </a:solidFill>
            </a:endParaRPr>
          </a:p>
          <a:p>
            <a:pPr algn="just"/>
            <a:endParaRPr lang="en-GB" dirty="0">
              <a:solidFill>
                <a:srgbClr val="0432FF"/>
              </a:solidFill>
            </a:endParaRPr>
          </a:p>
          <a:p>
            <a:pPr algn="just"/>
            <a:endParaRPr lang="en-GB" dirty="0">
              <a:solidFill>
                <a:srgbClr val="0432FF"/>
              </a:solidFill>
            </a:endParaRPr>
          </a:p>
          <a:p>
            <a:pPr algn="just"/>
            <a:endParaRPr lang="en-GB" dirty="0">
              <a:solidFill>
                <a:srgbClr val="0432FF"/>
              </a:solidFill>
            </a:endParaRPr>
          </a:p>
          <a:p>
            <a:pPr algn="just"/>
            <a:endParaRPr lang="en-GB" dirty="0">
              <a:solidFill>
                <a:srgbClr val="0432FF"/>
              </a:solidFill>
            </a:endParaRPr>
          </a:p>
          <a:p>
            <a:pPr algn="just"/>
            <a:endParaRPr lang="en-GB" dirty="0">
              <a:solidFill>
                <a:srgbClr val="0432FF"/>
              </a:solidFill>
            </a:endParaRPr>
          </a:p>
          <a:p>
            <a:pPr algn="just"/>
            <a:endParaRPr lang="en-GB" dirty="0">
              <a:solidFill>
                <a:srgbClr val="0432FF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1923535-55C6-C808-581F-10901A0ECD0B}"/>
              </a:ext>
            </a:extLst>
          </p:cNvPr>
          <p:cNvGrpSpPr/>
          <p:nvPr/>
        </p:nvGrpSpPr>
        <p:grpSpPr>
          <a:xfrm>
            <a:off x="457200" y="998608"/>
            <a:ext cx="2261871" cy="615101"/>
            <a:chOff x="6746656" y="5309055"/>
            <a:chExt cx="2261871" cy="61510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7C5A0BA-C859-7F48-B6E1-6BB8F40CE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82129" y="5398508"/>
              <a:ext cx="2032000" cy="41910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CD66901-C528-5F13-DE82-093CB9535C90}"/>
                </a:ext>
              </a:extLst>
            </p:cNvPr>
            <p:cNvSpPr/>
            <p:nvPr/>
          </p:nvSpPr>
          <p:spPr>
            <a:xfrm>
              <a:off x="6746656" y="5309055"/>
              <a:ext cx="2261871" cy="615101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E58BC10-54EF-57EA-7454-718B49A98D0D}"/>
              </a:ext>
            </a:extLst>
          </p:cNvPr>
          <p:cNvGrpSpPr/>
          <p:nvPr/>
        </p:nvGrpSpPr>
        <p:grpSpPr>
          <a:xfrm>
            <a:off x="185530" y="2735496"/>
            <a:ext cx="6573693" cy="1841421"/>
            <a:chOff x="495293" y="3582670"/>
            <a:chExt cx="6659887" cy="184142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ED1D602-BE15-ABFA-2557-FC282C2AE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5293" y="3582670"/>
              <a:ext cx="4682497" cy="27544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79FBECB-E826-2560-1FB2-2494392A5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5293" y="4174321"/>
              <a:ext cx="2072617" cy="34095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64C3609-0FC0-4B0B-9819-A4EF88ACE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5293" y="5060543"/>
              <a:ext cx="6659887" cy="363548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45204B-81B3-D6A7-E100-FF6E8727B3E2}"/>
              </a:ext>
            </a:extLst>
          </p:cNvPr>
          <p:cNvGrpSpPr/>
          <p:nvPr/>
        </p:nvGrpSpPr>
        <p:grpSpPr>
          <a:xfrm>
            <a:off x="5435809" y="784497"/>
            <a:ext cx="3456403" cy="3258738"/>
            <a:chOff x="5552124" y="1128734"/>
            <a:chExt cx="3456403" cy="325873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95ABF44-1D22-25E9-5FE7-CFB9134E7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52124" y="1368880"/>
              <a:ext cx="3456403" cy="301859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B2885D0-557D-FE67-7D31-5180116A887A}"/>
                </a:ext>
              </a:extLst>
            </p:cNvPr>
            <p:cNvSpPr txBox="1"/>
            <p:nvPr/>
          </p:nvSpPr>
          <p:spPr>
            <a:xfrm>
              <a:off x="6026984" y="1128734"/>
              <a:ext cx="28460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  <a:latin typeface="Arial Narrow" charset="0"/>
                  <a:ea typeface="Arial Narrow" charset="0"/>
                  <a:cs typeface="Arial Narrow" charset="0"/>
                </a:rPr>
                <a:t>From: P. Stevenson (U. Surrey)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0BB4DD5-E736-EC97-43BC-8214ACF6B66A}"/>
              </a:ext>
            </a:extLst>
          </p:cNvPr>
          <p:cNvSpPr txBox="1"/>
          <p:nvPr/>
        </p:nvSpPr>
        <p:spPr>
          <a:xfrm>
            <a:off x="41549" y="4829083"/>
            <a:ext cx="5123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432FF"/>
                </a:solidFill>
              </a:rPr>
              <a:t>If the equation for the density is </a:t>
            </a:r>
            <a:r>
              <a:rPr lang="en-GB" b="1" dirty="0">
                <a:solidFill>
                  <a:srgbClr val="0432FF"/>
                </a:solidFill>
              </a:rPr>
              <a:t>linearized</a:t>
            </a:r>
            <a:r>
              <a:rPr lang="en-GB" dirty="0">
                <a:solidFill>
                  <a:srgbClr val="0432FF"/>
                </a:solidFill>
              </a:rPr>
              <a:t> and solved on a basis: </a:t>
            </a:r>
            <a:r>
              <a:rPr lang="en-GB" b="1" dirty="0">
                <a:solidFill>
                  <a:srgbClr val="0432FF"/>
                </a:solidFill>
              </a:rPr>
              <a:t>Random Phase Approximation or RPA</a:t>
            </a:r>
            <a:r>
              <a:rPr lang="en-GB" dirty="0">
                <a:solidFill>
                  <a:srgbClr val="0432FF"/>
                </a:solidFill>
              </a:rPr>
              <a:t>.</a:t>
            </a:r>
          </a:p>
          <a:p>
            <a:endParaRPr lang="en-GB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5931011-4D20-1F69-4AD6-65D6BBEDABAE}"/>
              </a:ext>
            </a:extLst>
          </p:cNvPr>
          <p:cNvGrpSpPr/>
          <p:nvPr/>
        </p:nvGrpSpPr>
        <p:grpSpPr>
          <a:xfrm>
            <a:off x="5435809" y="4953442"/>
            <a:ext cx="3708191" cy="625130"/>
            <a:chOff x="4807425" y="5582599"/>
            <a:chExt cx="4336575" cy="645163"/>
          </a:xfrm>
        </p:grpSpPr>
        <p:pic>
          <p:nvPicPr>
            <p:cNvPr id="19" name="Picture 2" descr="txp_fig">
              <a:extLst>
                <a:ext uri="{FF2B5EF4-FFF2-40B4-BE49-F238E27FC236}">
                  <a16:creationId xmlns:a16="http://schemas.microsoft.com/office/drawing/2014/main" id="{34901304-2CB5-73B2-8A8F-3D5EACD1A28D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7425" y="5582599"/>
              <a:ext cx="4084787" cy="631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F13EDAA-47E1-5225-65E0-D2C2394155CE}"/>
                </a:ext>
              </a:extLst>
            </p:cNvPr>
            <p:cNvSpPr txBox="1"/>
            <p:nvPr/>
          </p:nvSpPr>
          <p:spPr>
            <a:xfrm>
              <a:off x="8756739" y="5582599"/>
              <a:ext cx="387261" cy="6451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GB" dirty="0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A7F2BD4-8032-0D65-886E-0D49E70680E5}"/>
              </a:ext>
            </a:extLst>
          </p:cNvPr>
          <p:cNvSpPr txBox="1"/>
          <p:nvPr/>
        </p:nvSpPr>
        <p:spPr>
          <a:xfrm>
            <a:off x="3563487" y="5664931"/>
            <a:ext cx="5123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G.C. </a:t>
            </a:r>
            <a:r>
              <a:rPr lang="en-US" i="1" dirty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et al.</a:t>
            </a:r>
            <a:r>
              <a:rPr lang="en-US" dirty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, Computer Physics </a:t>
            </a:r>
            <a:r>
              <a:rPr lang="en-US" dirty="0" err="1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Commun</a:t>
            </a:r>
            <a:r>
              <a:rPr lang="en-US" dirty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. 184, 142 (2013).</a:t>
            </a:r>
            <a:endParaRPr lang="en-GB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1D8370E-CBD4-D1C3-2E27-240D655B64BD}"/>
              </a:ext>
            </a:extLst>
          </p:cNvPr>
          <p:cNvGrpSpPr/>
          <p:nvPr/>
        </p:nvGrpSpPr>
        <p:grpSpPr>
          <a:xfrm>
            <a:off x="4571999" y="6070452"/>
            <a:ext cx="4067159" cy="733846"/>
            <a:chOff x="5444787" y="4635385"/>
            <a:chExt cx="3607630" cy="733846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3004059-2CD2-A7B2-CA6C-515014CEE4BF}"/>
                </a:ext>
              </a:extLst>
            </p:cNvPr>
            <p:cNvSpPr/>
            <p:nvPr/>
          </p:nvSpPr>
          <p:spPr>
            <a:xfrm>
              <a:off x="5444787" y="4635385"/>
              <a:ext cx="3573379" cy="733846"/>
            </a:xfrm>
            <a:prstGeom prst="rect">
              <a:avLst/>
            </a:prstGeom>
            <a:solidFill>
              <a:srgbClr val="B3EEE8"/>
            </a:solidFill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FDD1E54-0DE6-1ED0-FF14-60706D2AA48D}"/>
                </a:ext>
              </a:extLst>
            </p:cNvPr>
            <p:cNvSpPr txBox="1"/>
            <p:nvPr/>
          </p:nvSpPr>
          <p:spPr>
            <a:xfrm>
              <a:off x="5467006" y="4661345"/>
              <a:ext cx="358541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rgbClr val="FF0000"/>
                  </a:solidFill>
                </a:rPr>
                <a:t>In RPA the excited states are     1p-1h superpositions 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737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BBEE0-E968-4715-4FED-F145EE265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6998"/>
            <a:ext cx="8229600" cy="724429"/>
          </a:xfrm>
        </p:spPr>
        <p:txBody>
          <a:bodyPr/>
          <a:lstStyle/>
          <a:p>
            <a:r>
              <a:rPr lang="en-GB" dirty="0"/>
              <a:t>Possible improvements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6EB96A-5A14-55E3-597C-518670C19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68705"/>
            <a:ext cx="8229600" cy="4940367"/>
          </a:xfrm>
        </p:spPr>
        <p:txBody>
          <a:bodyPr>
            <a:normAutofit lnSpcReduction="10000"/>
          </a:bodyPr>
          <a:lstStyle/>
          <a:p>
            <a:pPr algn="just"/>
            <a:r>
              <a:rPr lang="en-GB" dirty="0">
                <a:solidFill>
                  <a:srgbClr val="00B050"/>
                </a:solidFill>
              </a:rPr>
              <a:t>Changing the form of the functional (more parameters, more terms, different form...)</a:t>
            </a:r>
          </a:p>
          <a:p>
            <a:pPr algn="just"/>
            <a:endParaRPr lang="en-GB" dirty="0">
              <a:solidFill>
                <a:srgbClr val="0432FF"/>
              </a:solidFill>
            </a:endParaRPr>
          </a:p>
          <a:p>
            <a:pPr algn="just"/>
            <a:r>
              <a:rPr lang="en-GB" dirty="0">
                <a:solidFill>
                  <a:srgbClr val="0432FF"/>
                </a:solidFill>
              </a:rPr>
              <a:t>Advanced statistical methods (Bayesian inference, ML...)</a:t>
            </a:r>
          </a:p>
          <a:p>
            <a:pPr marL="0" indent="0" algn="just">
              <a:buNone/>
            </a:pPr>
            <a:endParaRPr lang="en-GB" dirty="0">
              <a:solidFill>
                <a:srgbClr val="0432FF"/>
              </a:solidFill>
            </a:endParaRPr>
          </a:p>
          <a:p>
            <a:pPr algn="just"/>
            <a:r>
              <a:rPr lang="en-GB" dirty="0"/>
              <a:t>Adding specific many-body correlations</a:t>
            </a:r>
          </a:p>
          <a:p>
            <a:pPr algn="just"/>
            <a:endParaRPr lang="en-GB" u="sng" dirty="0"/>
          </a:p>
          <a:p>
            <a:pPr algn="just"/>
            <a:r>
              <a:rPr lang="en-GB" dirty="0">
                <a:solidFill>
                  <a:srgbClr val="FF0000"/>
                </a:solidFill>
              </a:rPr>
              <a:t>Building the EDFs from </a:t>
            </a:r>
            <a:r>
              <a:rPr lang="en-GB" i="1" dirty="0">
                <a:solidFill>
                  <a:srgbClr val="FF0000"/>
                </a:solidFill>
              </a:rPr>
              <a:t>ab initio</a:t>
            </a:r>
            <a:endParaRPr lang="en-GB" u="sng" dirty="0">
              <a:solidFill>
                <a:srgbClr val="FF0000"/>
              </a:solidFill>
            </a:endParaRPr>
          </a:p>
          <a:p>
            <a:pPr algn="just"/>
            <a:endParaRPr lang="en-GB" dirty="0">
              <a:solidFill>
                <a:srgbClr val="0432FF"/>
              </a:solidFill>
            </a:endParaRPr>
          </a:p>
          <a:p>
            <a:pPr algn="just"/>
            <a:endParaRPr lang="en-GB" u="sng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E98A1E-1C85-4F86-C6AA-CEA698DBC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QNP, Barcelona, 8-12/7/2024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FF4B8-3F64-CAF4-EC6D-2C254B535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11</a:t>
            </a:fld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29443687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2197B-D867-4022-1701-44FC429A3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Higher-order derivative terms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0BCD96-31F7-AEBD-ADFA-5AE07A84B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QNP, Barcelona, 8-12/7/2024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200C57-9942-72E0-A4BC-BF189287D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12</a:t>
            </a:fld>
            <a:endParaRPr lang="en-I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9CCCA8-0F3E-2F85-C21C-A91A44639E28}"/>
              </a:ext>
            </a:extLst>
          </p:cNvPr>
          <p:cNvSpPr txBox="1"/>
          <p:nvPr/>
        </p:nvSpPr>
        <p:spPr>
          <a:xfrm>
            <a:off x="309281" y="1299411"/>
            <a:ext cx="859267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432FF"/>
                </a:solidFill>
              </a:rPr>
              <a:t>The UNEDF collaboration </a:t>
            </a:r>
            <a:r>
              <a:rPr lang="en-GB" sz="2000" b="1" dirty="0">
                <a:solidFill>
                  <a:srgbClr val="0432FF"/>
                </a:solidFill>
              </a:rPr>
              <a:t>claimed that the standard </a:t>
            </a:r>
            <a:r>
              <a:rPr lang="en-GB" sz="2000" b="1" dirty="0" err="1">
                <a:solidFill>
                  <a:srgbClr val="0432FF"/>
                </a:solidFill>
              </a:rPr>
              <a:t>Skyrme</a:t>
            </a:r>
            <a:r>
              <a:rPr lang="en-GB" sz="2000" b="1" dirty="0">
                <a:solidFill>
                  <a:srgbClr val="0432FF"/>
                </a:solidFill>
              </a:rPr>
              <a:t> EDF has reached its limits</a:t>
            </a:r>
            <a:r>
              <a:rPr lang="en-GB" sz="2000" dirty="0">
                <a:solidFill>
                  <a:srgbClr val="0432FF"/>
                </a:solidFill>
              </a:rPr>
              <a:t> [M. </a:t>
            </a:r>
            <a:r>
              <a:rPr lang="en-GB" sz="2000" dirty="0" err="1">
                <a:solidFill>
                  <a:srgbClr val="0432FF"/>
                </a:solidFill>
              </a:rPr>
              <a:t>Kortelainen</a:t>
            </a:r>
            <a:r>
              <a:rPr lang="en-GB" sz="2000" dirty="0">
                <a:solidFill>
                  <a:srgbClr val="0432FF"/>
                </a:solidFill>
              </a:rPr>
              <a:t> </a:t>
            </a:r>
            <a:r>
              <a:rPr lang="en-GB" sz="2000" i="1" dirty="0">
                <a:solidFill>
                  <a:srgbClr val="0432FF"/>
                </a:solidFill>
              </a:rPr>
              <a:t>et al.</a:t>
            </a:r>
            <a:r>
              <a:rPr lang="en-GB" sz="2000" dirty="0">
                <a:solidFill>
                  <a:srgbClr val="0432FF"/>
                </a:solidFill>
              </a:rPr>
              <a:t>, Phys. Rev. C89, 054314 (2014)].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432FF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F0000"/>
                </a:solidFill>
              </a:rPr>
              <a:t>Derivative operators up to fourth order</a:t>
            </a:r>
            <a:r>
              <a:rPr lang="en-GB" sz="2000" dirty="0">
                <a:solidFill>
                  <a:srgbClr val="0432FF"/>
                </a:solidFill>
              </a:rPr>
              <a:t> have been introduced later on.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432FF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F0000"/>
                </a:solidFill>
              </a:rPr>
              <a:t>There is no sign of a big improvement.</a:t>
            </a:r>
            <a:endParaRPr lang="en-GB" sz="2000" dirty="0">
              <a:solidFill>
                <a:srgbClr val="0432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D4969A-B4F3-24C5-9F4A-EDC320A1D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81" y="4239683"/>
            <a:ext cx="4944782" cy="1500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01C37A-F141-6813-212A-F819530C8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0700" y="4146209"/>
            <a:ext cx="30861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18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BBEE0-E968-4715-4FED-F145EE265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6998"/>
            <a:ext cx="8229600" cy="724429"/>
          </a:xfrm>
        </p:spPr>
        <p:txBody>
          <a:bodyPr/>
          <a:lstStyle/>
          <a:p>
            <a:r>
              <a:rPr lang="en-GB" dirty="0"/>
              <a:t>Possible improvements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E98A1E-1C85-4F86-C6AA-CEA698DBC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QNP, Barcelona, 8-12/7/2024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FF4B8-3F64-CAF4-EC6D-2C254B535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13</a:t>
            </a:fld>
            <a:endParaRPr lang="en-IT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C23FA26-701A-0F40-7703-2CE8ADC19848}"/>
              </a:ext>
            </a:extLst>
          </p:cNvPr>
          <p:cNvSpPr txBox="1">
            <a:spLocks/>
          </p:cNvSpPr>
          <p:nvPr/>
        </p:nvSpPr>
        <p:spPr>
          <a:xfrm>
            <a:off x="457200" y="1439001"/>
            <a:ext cx="8229600" cy="49403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GB">
              <a:solidFill>
                <a:srgbClr val="0432FF"/>
              </a:solidFill>
            </a:endParaRPr>
          </a:p>
          <a:p>
            <a:pPr algn="just"/>
            <a:endParaRPr lang="en-GB">
              <a:solidFill>
                <a:srgbClr val="0432FF"/>
              </a:solidFill>
            </a:endParaRPr>
          </a:p>
          <a:p>
            <a:pPr algn="just"/>
            <a:r>
              <a:rPr lang="en-GB">
                <a:solidFill>
                  <a:srgbClr val="0432FF"/>
                </a:solidFill>
              </a:rPr>
              <a:t>Advanced statistical methods (Bayesian inference, ML...)</a:t>
            </a:r>
          </a:p>
          <a:p>
            <a:pPr marL="0" indent="0" algn="just">
              <a:buFont typeface="Arial"/>
              <a:buNone/>
            </a:pPr>
            <a:endParaRPr lang="en-GB">
              <a:solidFill>
                <a:srgbClr val="0432FF"/>
              </a:solidFill>
            </a:endParaRPr>
          </a:p>
          <a:p>
            <a:pPr algn="just"/>
            <a:endParaRPr lang="en-GB" u="sng">
              <a:solidFill>
                <a:srgbClr val="FF0000"/>
              </a:solidFill>
            </a:endParaRPr>
          </a:p>
          <a:p>
            <a:pPr marL="0" indent="0" algn="just">
              <a:buFont typeface="Arial"/>
              <a:buNone/>
            </a:pP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1007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EE111-F86A-ABB9-BD39-B40697C56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Recent results from PREX and CREX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3E9C7D-F1C7-F90C-DECC-B2D8D2A6C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46599" y="6126162"/>
            <a:ext cx="3658937" cy="684212"/>
          </a:xfrm>
        </p:spPr>
        <p:txBody>
          <a:bodyPr/>
          <a:lstStyle/>
          <a:p>
            <a:r>
              <a:rPr lang="en-GB"/>
              <a:t>QNP, Barcelona, 8-12/7/2024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0440E8-7821-055B-CE74-C69E91F22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14</a:t>
            </a:fld>
            <a:endParaRPr lang="en-IT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54F369-A29F-ED16-1427-1D7443132BFC}"/>
              </a:ext>
            </a:extLst>
          </p:cNvPr>
          <p:cNvSpPr txBox="1"/>
          <p:nvPr/>
        </p:nvSpPr>
        <p:spPr>
          <a:xfrm>
            <a:off x="457200" y="1155032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dirty="0">
                <a:solidFill>
                  <a:srgbClr val="0432FF"/>
                </a:solidFill>
              </a:rPr>
              <a:t>Parity-violating asymmetry measured in electron scattering is a probe of the </a:t>
            </a:r>
            <a:r>
              <a:rPr lang="en-GB" sz="2000" b="1" dirty="0">
                <a:solidFill>
                  <a:srgbClr val="0432FF"/>
                </a:solidFill>
              </a:rPr>
              <a:t>neutron distribution</a:t>
            </a:r>
            <a:r>
              <a:rPr lang="en-GB" sz="2000" dirty="0">
                <a:solidFill>
                  <a:srgbClr val="0432FF"/>
                </a:solidFill>
              </a:rPr>
              <a:t> (in principle, a model-independent probe).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5725AA-BEC2-7A15-619E-64E5D7297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18883"/>
            <a:ext cx="3422650" cy="276655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D091B73B-18CD-DCF3-4C96-A689C9964877}"/>
              </a:ext>
            </a:extLst>
          </p:cNvPr>
          <p:cNvGrpSpPr/>
          <p:nvPr/>
        </p:nvGrpSpPr>
        <p:grpSpPr>
          <a:xfrm>
            <a:off x="457200" y="4474962"/>
            <a:ext cx="2902186" cy="1279905"/>
            <a:chOff x="457200" y="4474962"/>
            <a:chExt cx="2902186" cy="1279905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F002269-1ED0-1540-99A9-436E53BED83E}"/>
                </a:ext>
              </a:extLst>
            </p:cNvPr>
            <p:cNvGrpSpPr/>
            <p:nvPr/>
          </p:nvGrpSpPr>
          <p:grpSpPr>
            <a:xfrm>
              <a:off x="457200" y="4474962"/>
              <a:ext cx="1289168" cy="1279905"/>
              <a:chOff x="2435166" y="5112079"/>
              <a:chExt cx="1289168" cy="1279905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1A2DE1EA-DE77-1041-C90D-A8CF6D4FDC06}"/>
                  </a:ext>
                </a:extLst>
              </p:cNvPr>
              <p:cNvSpPr/>
              <p:nvPr/>
            </p:nvSpPr>
            <p:spPr>
              <a:xfrm>
                <a:off x="2435166" y="5112079"/>
                <a:ext cx="1289168" cy="1279905"/>
              </a:xfrm>
              <a:prstGeom prst="ellipse">
                <a:avLst/>
              </a:prstGeom>
              <a:solidFill>
                <a:srgbClr val="7F90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6F12C0E8-AA52-8371-2AB6-B8A783E827C7}"/>
                  </a:ext>
                </a:extLst>
              </p:cNvPr>
              <p:cNvSpPr/>
              <p:nvPr/>
            </p:nvSpPr>
            <p:spPr>
              <a:xfrm>
                <a:off x="2514600" y="5194300"/>
                <a:ext cx="1130300" cy="112394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209BE0B-F668-D609-EA3D-34A99556FB30}"/>
                </a:ext>
              </a:extLst>
            </p:cNvPr>
            <p:cNvSpPr txBox="1"/>
            <p:nvPr/>
          </p:nvSpPr>
          <p:spPr>
            <a:xfrm>
              <a:off x="1835386" y="5114914"/>
              <a:ext cx="1524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Neutron skin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9403B9C4-04B4-1D94-3D7D-55212BCE56FC}"/>
                </a:ext>
              </a:extLst>
            </p:cNvPr>
            <p:cNvCxnSpPr/>
            <p:nvPr/>
          </p:nvCxnSpPr>
          <p:spPr>
            <a:xfrm>
              <a:off x="1666934" y="4848934"/>
              <a:ext cx="606366" cy="329480"/>
            </a:xfrm>
            <a:prstGeom prst="straightConnector1">
              <a:avLst/>
            </a:prstGeom>
            <a:ln w="57150">
              <a:solidFill>
                <a:srgbClr val="3CAC15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F0357A3-1A46-DFF6-1768-A2A6C510D2AB}"/>
              </a:ext>
            </a:extLst>
          </p:cNvPr>
          <p:cNvGrpSpPr/>
          <p:nvPr/>
        </p:nvGrpSpPr>
        <p:grpSpPr>
          <a:xfrm>
            <a:off x="3846373" y="2315284"/>
            <a:ext cx="5059387" cy="3778137"/>
            <a:chOff x="3846373" y="2315284"/>
            <a:chExt cx="5059387" cy="377813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3E45490-62FF-33CE-60E7-6A6C5AD42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46373" y="2315284"/>
              <a:ext cx="5059387" cy="3439583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2C8C1D6-1077-A48A-39C0-EED7AF9C5E61}"/>
                </a:ext>
              </a:extLst>
            </p:cNvPr>
            <p:cNvSpPr txBox="1"/>
            <p:nvPr/>
          </p:nvSpPr>
          <p:spPr>
            <a:xfrm>
              <a:off x="4572000" y="5754867"/>
              <a:ext cx="43337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D. Adhikari </a:t>
              </a:r>
              <a:r>
                <a:rPr lang="en-GB" sz="1600" i="1" dirty="0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et al.</a:t>
              </a:r>
              <a:r>
                <a:rPr lang="en-GB" sz="1600" dirty="0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, Phys. Rev. Lett. 129, 042501 (2022)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199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E0C6C-5BE4-FF2E-DD87-679C09CEC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01" y="274638"/>
            <a:ext cx="8792626" cy="724429"/>
          </a:xfrm>
        </p:spPr>
        <p:txBody>
          <a:bodyPr>
            <a:normAutofit fontScale="90000"/>
          </a:bodyPr>
          <a:lstStyle/>
          <a:p>
            <a:r>
              <a:rPr lang="en-GB" dirty="0"/>
              <a:t>EDF parameters and Equation of State (</a:t>
            </a:r>
            <a:r>
              <a:rPr lang="en-GB" dirty="0" err="1"/>
              <a:t>EoS</a:t>
            </a:r>
            <a:r>
              <a:rPr lang="en-GB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62ACE-4E05-619C-9B29-F3799C1350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900" y="1202268"/>
            <a:ext cx="8792625" cy="47413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GB" sz="2400" dirty="0">
                <a:solidFill>
                  <a:srgbClr val="0432FF"/>
                </a:solidFill>
              </a:rPr>
              <a:t>When performing Bayesian analysis, it may be convenient to transform EDF parameters into more </a:t>
            </a:r>
            <a:r>
              <a:rPr lang="en-GB" sz="2400" b="1" dirty="0">
                <a:solidFill>
                  <a:srgbClr val="0432FF"/>
                </a:solidFill>
              </a:rPr>
              <a:t>physically meaningful</a:t>
            </a:r>
            <a:r>
              <a:rPr lang="en-GB" sz="2400" dirty="0">
                <a:solidFill>
                  <a:srgbClr val="0432FF"/>
                </a:solidFill>
              </a:rPr>
              <a:t> quantities.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D72524-EF28-8480-5701-665A82427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QNP, Barcelona, 8-12/7/2024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F9AC53-71A4-D649-6AC9-BB2234C0E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15</a:t>
            </a:fld>
            <a:endParaRPr lang="en-IT"/>
          </a:p>
        </p:txBody>
      </p:sp>
      <p:grpSp>
        <p:nvGrpSpPr>
          <p:cNvPr id="6" name="Group 7">
            <a:extLst>
              <a:ext uri="{FF2B5EF4-FFF2-40B4-BE49-F238E27FC236}">
                <a16:creationId xmlns:a16="http://schemas.microsoft.com/office/drawing/2014/main" id="{1B954742-7DA3-B0EA-AC55-4C33EEE8FBC4}"/>
              </a:ext>
            </a:extLst>
          </p:cNvPr>
          <p:cNvGrpSpPr>
            <a:grpSpLocks/>
          </p:cNvGrpSpPr>
          <p:nvPr/>
        </p:nvGrpSpPr>
        <p:grpSpPr bwMode="auto">
          <a:xfrm>
            <a:off x="215900" y="2396181"/>
            <a:ext cx="5450255" cy="1506893"/>
            <a:chOff x="662565" y="3813177"/>
            <a:chExt cx="5306438" cy="1411286"/>
          </a:xfrm>
        </p:grpSpPr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76404C2B-9356-9671-233E-085853EB73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2565" y="4187495"/>
              <a:ext cx="1985722" cy="317074"/>
            </a:xfrm>
            <a:prstGeom prst="rect">
              <a:avLst/>
            </a:prstGeom>
            <a:noFill/>
            <a:ln w="1905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it-IT" altLang="it-IT" sz="1600" dirty="0" err="1">
                  <a:latin typeface="Arial" panose="020B0604020202020204" pitchFamily="34" charset="0"/>
                </a:rPr>
                <a:t>Nuclear</a:t>
              </a:r>
              <a:r>
                <a:rPr lang="it-IT" altLang="it-IT" sz="1600" dirty="0">
                  <a:latin typeface="Arial" panose="020B0604020202020204" pitchFamily="34" charset="0"/>
                </a:rPr>
                <a:t> </a:t>
              </a:r>
              <a:r>
                <a:rPr lang="it-IT" altLang="it-IT" sz="1600" dirty="0" err="1">
                  <a:latin typeface="Arial" panose="020B0604020202020204" pitchFamily="34" charset="0"/>
                </a:rPr>
                <a:t>matter</a:t>
              </a:r>
              <a:r>
                <a:rPr lang="it-IT" altLang="it-IT" sz="1600" dirty="0">
                  <a:latin typeface="Arial" panose="020B0604020202020204" pitchFamily="34" charset="0"/>
                </a:rPr>
                <a:t> EOS</a:t>
              </a:r>
            </a:p>
          </p:txBody>
        </p:sp>
        <p:grpSp>
          <p:nvGrpSpPr>
            <p:cNvPr id="8" name="Group 6">
              <a:extLst>
                <a:ext uri="{FF2B5EF4-FFF2-40B4-BE49-F238E27FC236}">
                  <a16:creationId xmlns:a16="http://schemas.microsoft.com/office/drawing/2014/main" id="{71837ACA-BB3C-9311-1859-2E247F91A0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51150" y="3813177"/>
              <a:ext cx="1439863" cy="979488"/>
              <a:chOff x="1712" y="674"/>
              <a:chExt cx="907" cy="617"/>
            </a:xfrm>
          </p:grpSpPr>
          <p:sp>
            <p:nvSpPr>
              <p:cNvPr id="13" name="Text Box 7">
                <a:extLst>
                  <a:ext uri="{FF2B5EF4-FFF2-40B4-BE49-F238E27FC236}">
                    <a16:creationId xmlns:a16="http://schemas.microsoft.com/office/drawing/2014/main" id="{E377477F-D18A-456F-8AA8-0DFA8A070DB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12" y="674"/>
                <a:ext cx="907" cy="345"/>
              </a:xfrm>
              <a:prstGeom prst="rect">
                <a:avLst/>
              </a:prstGeom>
              <a:noFill/>
              <a:ln w="19050">
                <a:solidFill>
                  <a:srgbClr val="008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it-IT" altLang="it-IT" sz="1600" dirty="0" err="1">
                    <a:latin typeface="Arial" panose="020B0604020202020204" pitchFamily="34" charset="0"/>
                  </a:rPr>
                  <a:t>Symmetric</a:t>
                </a:r>
                <a:r>
                  <a:rPr lang="it-IT" altLang="it-IT" sz="1600" dirty="0">
                    <a:latin typeface="Arial" panose="020B0604020202020204" pitchFamily="34" charset="0"/>
                  </a:rPr>
                  <a:t> </a:t>
                </a:r>
                <a:r>
                  <a:rPr lang="it-IT" altLang="it-IT" sz="1600" dirty="0" err="1">
                    <a:latin typeface="Arial" panose="020B0604020202020204" pitchFamily="34" charset="0"/>
                  </a:rPr>
                  <a:t>matter</a:t>
                </a:r>
                <a:r>
                  <a:rPr lang="it-IT" altLang="it-IT" sz="1600" dirty="0">
                    <a:latin typeface="Arial" panose="020B0604020202020204" pitchFamily="34" charset="0"/>
                  </a:rPr>
                  <a:t> EOS</a:t>
                </a:r>
              </a:p>
            </p:txBody>
          </p:sp>
          <p:sp>
            <p:nvSpPr>
              <p:cNvPr id="14" name="Line 8">
                <a:extLst>
                  <a:ext uri="{FF2B5EF4-FFF2-40B4-BE49-F238E27FC236}">
                    <a16:creationId xmlns:a16="http://schemas.microsoft.com/office/drawing/2014/main" id="{5FD9CB56-0865-DCD5-7287-473007A1AD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2" y="1110"/>
                <a:ext cx="0" cy="18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9" name="Group 17">
              <a:extLst>
                <a:ext uri="{FF2B5EF4-FFF2-40B4-BE49-F238E27FC236}">
                  <a16:creationId xmlns:a16="http://schemas.microsoft.com/office/drawing/2014/main" id="{E412163F-8F9D-1C8B-4816-306455DF9D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05340" y="3819525"/>
              <a:ext cx="1363663" cy="852488"/>
              <a:chOff x="2825" y="771"/>
              <a:chExt cx="859" cy="537"/>
            </a:xfrm>
          </p:grpSpPr>
          <p:sp>
            <p:nvSpPr>
              <p:cNvPr id="11" name="Text Box 10">
                <a:extLst>
                  <a:ext uri="{FF2B5EF4-FFF2-40B4-BE49-F238E27FC236}">
                    <a16:creationId xmlns:a16="http://schemas.microsoft.com/office/drawing/2014/main" id="{81BAAAF2-64C3-CB01-C160-D41CA517C4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93" y="771"/>
                <a:ext cx="791" cy="345"/>
              </a:xfrm>
              <a:prstGeom prst="rect">
                <a:avLst/>
              </a:prstGeom>
              <a:noFill/>
              <a:ln w="1905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it-IT" altLang="it-IT" sz="1600" dirty="0" err="1">
                    <a:latin typeface="Arial" panose="020B0604020202020204" pitchFamily="34" charset="0"/>
                  </a:rPr>
                  <a:t>Symmetry</a:t>
                </a:r>
                <a:r>
                  <a:rPr lang="it-IT" altLang="it-IT" sz="1600" dirty="0">
                    <a:latin typeface="Arial" panose="020B0604020202020204" pitchFamily="34" charset="0"/>
                  </a:rPr>
                  <a:t> energy </a:t>
                </a:r>
                <a:r>
                  <a:rPr lang="it-IT" altLang="it-IT" sz="1600" dirty="0" err="1">
                    <a:latin typeface="Arial" panose="020B0604020202020204" pitchFamily="34" charset="0"/>
                  </a:rPr>
                  <a:t>S</a:t>
                </a:r>
                <a:endParaRPr lang="it-IT" altLang="it-IT" sz="16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2" name="Line 11">
                <a:extLst>
                  <a:ext uri="{FF2B5EF4-FFF2-40B4-BE49-F238E27FC236}">
                    <a16:creationId xmlns:a16="http://schemas.microsoft.com/office/drawing/2014/main" id="{DE33C02C-CAEC-CBEB-2250-B962A06875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825" y="1137"/>
                <a:ext cx="68" cy="17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pic>
          <p:nvPicPr>
            <p:cNvPr id="10" name="Picture 11" descr="latex-image-1.pdf">
              <a:extLst>
                <a:ext uri="{FF2B5EF4-FFF2-40B4-BE49-F238E27FC236}">
                  <a16:creationId xmlns:a16="http://schemas.microsoft.com/office/drawing/2014/main" id="{28D042CA-A809-D41B-A22E-D134B9FDC5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2864" y="4654000"/>
              <a:ext cx="3871000" cy="570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8">
            <a:extLst>
              <a:ext uri="{FF2B5EF4-FFF2-40B4-BE49-F238E27FC236}">
                <a16:creationId xmlns:a16="http://schemas.microsoft.com/office/drawing/2014/main" id="{3292A966-8A60-CDA5-2220-61D0EDA80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380" y="2553740"/>
            <a:ext cx="1267809" cy="484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1DE81D6-D035-B584-333E-3F03457E1FD1}"/>
              </a:ext>
            </a:extLst>
          </p:cNvPr>
          <p:cNvGrpSpPr>
            <a:grpSpLocks/>
          </p:cNvGrpSpPr>
          <p:nvPr/>
        </p:nvGrpSpPr>
        <p:grpSpPr bwMode="auto">
          <a:xfrm>
            <a:off x="0" y="4156075"/>
            <a:ext cx="3074988" cy="2701925"/>
            <a:chOff x="1" y="3402565"/>
            <a:chExt cx="3075502" cy="2701684"/>
          </a:xfrm>
        </p:grpSpPr>
        <p:sp>
          <p:nvSpPr>
            <p:cNvPr id="18" name="TextBox 12">
              <a:extLst>
                <a:ext uri="{FF2B5EF4-FFF2-40B4-BE49-F238E27FC236}">
                  <a16:creationId xmlns:a16="http://schemas.microsoft.com/office/drawing/2014/main" id="{6D964D95-E8E3-8ADD-BFD7-34D6F7EC30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1640" y="3568216"/>
              <a:ext cx="391153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it-IT" sz="1800"/>
            </a:p>
          </p:txBody>
        </p:sp>
        <p:pic>
          <p:nvPicPr>
            <p:cNvPr id="19" name="Picture 23">
              <a:extLst>
                <a:ext uri="{FF2B5EF4-FFF2-40B4-BE49-F238E27FC236}">
                  <a16:creationId xmlns:a16="http://schemas.microsoft.com/office/drawing/2014/main" id="{F06B712B-F08B-6C0C-8972-2CB210068C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3402565"/>
              <a:ext cx="3075502" cy="2701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2">
              <a:extLst>
                <a:ext uri="{FF2B5EF4-FFF2-40B4-BE49-F238E27FC236}">
                  <a16:creationId xmlns:a16="http://schemas.microsoft.com/office/drawing/2014/main" id="{D89D3A4B-3DA7-F3B7-2309-BF9048F06B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8199" y="4128794"/>
              <a:ext cx="550854" cy="338554"/>
            </a:xfrm>
            <a:prstGeom prst="rect">
              <a:avLst/>
            </a:prstGeom>
            <a:solidFill>
              <a:srgbClr val="F5FF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600">
                  <a:solidFill>
                    <a:srgbClr val="0432FF"/>
                  </a:solidFill>
                </a:rPr>
                <a:t>β=1</a:t>
              </a:r>
              <a:endParaRPr lang="en-GB" altLang="it-IT" sz="1600">
                <a:solidFill>
                  <a:srgbClr val="0432FF"/>
                </a:solidFill>
              </a:endParaRPr>
            </a:p>
          </p:txBody>
        </p:sp>
        <p:sp>
          <p:nvSpPr>
            <p:cNvPr id="21" name="TextBox 24">
              <a:extLst>
                <a:ext uri="{FF2B5EF4-FFF2-40B4-BE49-F238E27FC236}">
                  <a16:creationId xmlns:a16="http://schemas.microsoft.com/office/drawing/2014/main" id="{7448D4E5-8835-F188-310F-26A0B2B751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8199" y="5193577"/>
              <a:ext cx="550854" cy="338554"/>
            </a:xfrm>
            <a:prstGeom prst="rect">
              <a:avLst/>
            </a:prstGeom>
            <a:solidFill>
              <a:srgbClr val="F5FF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600">
                  <a:solidFill>
                    <a:srgbClr val="3CAC15"/>
                  </a:solidFill>
                </a:rPr>
                <a:t>β=0</a:t>
              </a:r>
              <a:endParaRPr lang="en-GB" altLang="it-IT" sz="1600">
                <a:solidFill>
                  <a:srgbClr val="3CAC15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2264A89-67A6-C328-8872-B343D407EA12}"/>
              </a:ext>
            </a:extLst>
          </p:cNvPr>
          <p:cNvGrpSpPr/>
          <p:nvPr/>
        </p:nvGrpSpPr>
        <p:grpSpPr>
          <a:xfrm>
            <a:off x="3587164" y="4044775"/>
            <a:ext cx="5340936" cy="2053910"/>
            <a:chOff x="3587164" y="4044775"/>
            <a:chExt cx="5340936" cy="205391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1A1ADA9-A92C-5A67-A1C8-0977F915FE79}"/>
                </a:ext>
              </a:extLst>
            </p:cNvPr>
            <p:cNvSpPr txBox="1"/>
            <p:nvPr/>
          </p:nvSpPr>
          <p:spPr>
            <a:xfrm>
              <a:off x="3822700" y="4044775"/>
              <a:ext cx="5105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dirty="0">
                  <a:solidFill>
                    <a:srgbClr val="FF0000"/>
                  </a:solidFill>
                </a:rPr>
                <a:t>There are huge efforts to determine the density dependence of the neutron </a:t>
              </a:r>
              <a:r>
                <a:rPr lang="en-GB" dirty="0" err="1">
                  <a:solidFill>
                    <a:srgbClr val="FF0000"/>
                  </a:solidFill>
                </a:rPr>
                <a:t>EoS</a:t>
              </a:r>
              <a:r>
                <a:rPr lang="en-GB" dirty="0">
                  <a:solidFill>
                    <a:srgbClr val="FF0000"/>
                  </a:solidFill>
                </a:rPr>
                <a:t>, or of S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6B37ADD-D343-6A6C-055A-6F80B1A486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87164" y="5013028"/>
              <a:ext cx="2292038" cy="1085657"/>
              <a:chOff x="4860009" y="3206033"/>
              <a:chExt cx="3835400" cy="1571319"/>
            </a:xfrm>
          </p:grpSpPr>
          <p:pic>
            <p:nvPicPr>
              <p:cNvPr id="24" name="Picture 23" descr="latex-image-1.pdf">
                <a:extLst>
                  <a:ext uri="{FF2B5EF4-FFF2-40B4-BE49-F238E27FC236}">
                    <a16:creationId xmlns:a16="http://schemas.microsoft.com/office/drawing/2014/main" id="{695B4CF3-45B2-6C99-BA84-1745B89675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6776" y="3206033"/>
                <a:ext cx="1993900" cy="469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18" descr="latex-image-1.pdf">
                <a:extLst>
                  <a:ext uri="{FF2B5EF4-FFF2-40B4-BE49-F238E27FC236}">
                    <a16:creationId xmlns:a16="http://schemas.microsoft.com/office/drawing/2014/main" id="{36621D31-68CA-EC3E-59BF-16B157B323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70858" y="3710229"/>
                <a:ext cx="2984500" cy="495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20" descr="latex-image-1.pdf">
                <a:extLst>
                  <a:ext uri="{FF2B5EF4-FFF2-40B4-BE49-F238E27FC236}">
                    <a16:creationId xmlns:a16="http://schemas.microsoft.com/office/drawing/2014/main" id="{D33A1A6D-4305-2A54-422E-1E27AAE5F6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60009" y="4231252"/>
                <a:ext cx="3835400" cy="546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34CF1B8-AA66-4712-05F7-A65688C69997}"/>
              </a:ext>
            </a:extLst>
          </p:cNvPr>
          <p:cNvGrpSpPr/>
          <p:nvPr/>
        </p:nvGrpSpPr>
        <p:grpSpPr>
          <a:xfrm>
            <a:off x="6375400" y="4893883"/>
            <a:ext cx="2902186" cy="1279905"/>
            <a:chOff x="457200" y="4474962"/>
            <a:chExt cx="2902186" cy="1279905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B671058-2B03-5281-D56E-25F1B65D49C7}"/>
                </a:ext>
              </a:extLst>
            </p:cNvPr>
            <p:cNvGrpSpPr/>
            <p:nvPr/>
          </p:nvGrpSpPr>
          <p:grpSpPr>
            <a:xfrm>
              <a:off x="457200" y="4474962"/>
              <a:ext cx="1289168" cy="1279905"/>
              <a:chOff x="2435166" y="5112079"/>
              <a:chExt cx="1289168" cy="1279905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15A90FF7-1C65-CDEA-7501-B05A94E90058}"/>
                  </a:ext>
                </a:extLst>
              </p:cNvPr>
              <p:cNvSpPr/>
              <p:nvPr/>
            </p:nvSpPr>
            <p:spPr>
              <a:xfrm>
                <a:off x="2435166" y="5112079"/>
                <a:ext cx="1289168" cy="1279905"/>
              </a:xfrm>
              <a:prstGeom prst="ellipse">
                <a:avLst/>
              </a:prstGeom>
              <a:solidFill>
                <a:srgbClr val="7F90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B37B7076-B93B-ACDD-6779-3EF5F5221C35}"/>
                  </a:ext>
                </a:extLst>
              </p:cNvPr>
              <p:cNvSpPr/>
              <p:nvPr/>
            </p:nvSpPr>
            <p:spPr>
              <a:xfrm>
                <a:off x="2514600" y="5194300"/>
                <a:ext cx="1130300" cy="112394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2806462-2A12-8178-0DA1-6BEACC25D19D}"/>
                </a:ext>
              </a:extLst>
            </p:cNvPr>
            <p:cNvSpPr txBox="1"/>
            <p:nvPr/>
          </p:nvSpPr>
          <p:spPr>
            <a:xfrm>
              <a:off x="1835386" y="5114914"/>
              <a:ext cx="1524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Neutron skin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779FE0DB-1C21-3FD4-58FE-473F89AAE595}"/>
                </a:ext>
              </a:extLst>
            </p:cNvPr>
            <p:cNvCxnSpPr/>
            <p:nvPr/>
          </p:nvCxnSpPr>
          <p:spPr>
            <a:xfrm>
              <a:off x="1666934" y="4848934"/>
              <a:ext cx="606366" cy="329480"/>
            </a:xfrm>
            <a:prstGeom prst="straightConnector1">
              <a:avLst/>
            </a:prstGeom>
            <a:ln w="57150">
              <a:solidFill>
                <a:srgbClr val="3CAC15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1687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85878-1A3A-B472-65E6-8722F8A02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Posterior distributions of parameters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5F957B-71D9-8FA5-7A40-615B7F1A7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QNP, Barcelona, 8-12/7/2024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ECDCDD-623B-2368-78FE-1D2E5F1A7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16</a:t>
            </a:fld>
            <a:endParaRPr lang="en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C77633-ABA6-9C92-B910-CF9138123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3610" y="1027082"/>
            <a:ext cx="2680234" cy="19738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D32D9D-3BB5-400A-5C25-ADB8E8E68B0A}"/>
              </a:ext>
            </a:extLst>
          </p:cNvPr>
          <p:cNvSpPr txBox="1"/>
          <p:nvPr/>
        </p:nvSpPr>
        <p:spPr>
          <a:xfrm>
            <a:off x="2721414" y="1452112"/>
            <a:ext cx="4333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T. Zhao </a:t>
            </a:r>
            <a:r>
              <a:rPr lang="en-GB" sz="1600" i="1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et al.</a:t>
            </a:r>
            <a:r>
              <a:rPr lang="en-GB" sz="16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, arXiv:2406.05267v1 [</a:t>
            </a:r>
            <a:r>
              <a:rPr lang="en-GB" sz="1600" dirty="0" err="1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nucl-th</a:t>
            </a:r>
            <a:r>
              <a:rPr lang="en-GB" sz="16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]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25E8C68-7EF8-872E-50AC-5EA34C1BC042}"/>
              </a:ext>
            </a:extLst>
          </p:cNvPr>
          <p:cNvGrpSpPr/>
          <p:nvPr/>
        </p:nvGrpSpPr>
        <p:grpSpPr>
          <a:xfrm>
            <a:off x="-128315" y="2169380"/>
            <a:ext cx="6129332" cy="4663283"/>
            <a:chOff x="845626" y="1212929"/>
            <a:chExt cx="6129332" cy="466328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C6C2939-BD19-83F1-AB94-F6E024678462}"/>
                </a:ext>
              </a:extLst>
            </p:cNvPr>
            <p:cNvGrpSpPr/>
            <p:nvPr/>
          </p:nvGrpSpPr>
          <p:grpSpPr>
            <a:xfrm>
              <a:off x="973941" y="1739504"/>
              <a:ext cx="6001017" cy="4136708"/>
              <a:chOff x="973941" y="1739504"/>
              <a:chExt cx="6001017" cy="4136708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D391A27D-4C68-96DC-68C0-F939B62462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3941" y="1739504"/>
                <a:ext cx="3848100" cy="4136708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7EBE894-119D-32D1-4AB8-E67505D002C4}"/>
                  </a:ext>
                </a:extLst>
              </p:cNvPr>
              <p:cNvSpPr txBox="1"/>
              <p:nvPr/>
            </p:nvSpPr>
            <p:spPr>
              <a:xfrm>
                <a:off x="4798477" y="1951055"/>
                <a:ext cx="21275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Calibri" panose="020F0502020204030204" pitchFamily="34" charset="0"/>
                    <a:cs typeface="Calibri" panose="020F0502020204030204" pitchFamily="34" charset="0"/>
                  </a:rPr>
                  <a:t>Basic BE, radii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09E280-94EC-00D5-BB82-A69010DD50C3}"/>
                  </a:ext>
                </a:extLst>
              </p:cNvPr>
              <p:cNvSpPr txBox="1"/>
              <p:nvPr/>
            </p:nvSpPr>
            <p:spPr>
              <a:xfrm>
                <a:off x="4822041" y="2526331"/>
                <a:ext cx="21275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Calibri" panose="020F0502020204030204" pitchFamily="34" charset="0"/>
                    <a:cs typeface="Calibri" panose="020F0502020204030204" pitchFamily="34" charset="0"/>
                  </a:rPr>
                  <a:t>+ 𝛼</a:t>
                </a:r>
                <a:r>
                  <a:rPr lang="en-GB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D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A465353-C9CE-8F8F-BBF1-8F94FAAE27D9}"/>
                  </a:ext>
                </a:extLst>
              </p:cNvPr>
              <p:cNvSpPr txBox="1"/>
              <p:nvPr/>
            </p:nvSpPr>
            <p:spPr>
              <a:xfrm>
                <a:off x="4822041" y="3095258"/>
                <a:ext cx="21275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Calibri" panose="020F0502020204030204" pitchFamily="34" charset="0"/>
                    <a:cs typeface="Calibri" panose="020F0502020204030204" pitchFamily="34" charset="0"/>
                  </a:rPr>
                  <a:t>+ E(GRs)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4A00799-2B9D-294B-9F2F-E1124CD97468}"/>
                  </a:ext>
                </a:extLst>
              </p:cNvPr>
              <p:cNvSpPr txBox="1"/>
              <p:nvPr/>
            </p:nvSpPr>
            <p:spPr>
              <a:xfrm>
                <a:off x="4822041" y="3668019"/>
                <a:ext cx="21275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Calibri" panose="020F0502020204030204" pitchFamily="34" charset="0"/>
                    <a:cs typeface="Calibri" panose="020F0502020204030204" pitchFamily="34" charset="0"/>
                  </a:rPr>
                  <a:t>+ CREX only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0EA9AEC-5A6E-3E4C-E06D-81300E534384}"/>
                  </a:ext>
                </a:extLst>
              </p:cNvPr>
              <p:cNvSpPr txBox="1"/>
              <p:nvPr/>
            </p:nvSpPr>
            <p:spPr>
              <a:xfrm>
                <a:off x="4847441" y="4240780"/>
                <a:ext cx="21275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Calibri" panose="020F0502020204030204" pitchFamily="34" charset="0"/>
                    <a:cs typeface="Calibri" panose="020F0502020204030204" pitchFamily="34" charset="0"/>
                  </a:rPr>
                  <a:t>+ PREX only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7B26142-01DA-2D4D-DDA5-4DAB4D493B26}"/>
                  </a:ext>
                </a:extLst>
              </p:cNvPr>
              <p:cNvSpPr txBox="1"/>
              <p:nvPr/>
            </p:nvSpPr>
            <p:spPr>
              <a:xfrm>
                <a:off x="4847441" y="4813541"/>
                <a:ext cx="21275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Calibri" panose="020F0502020204030204" pitchFamily="34" charset="0"/>
                    <a:cs typeface="Calibri" panose="020F0502020204030204" pitchFamily="34" charset="0"/>
                  </a:rPr>
                  <a:t>all observables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B4ED5E5-8265-D0FF-7D69-71D3E4341E4A}"/>
                </a:ext>
              </a:extLst>
            </p:cNvPr>
            <p:cNvSpPr txBox="1"/>
            <p:nvPr/>
          </p:nvSpPr>
          <p:spPr>
            <a:xfrm rot="21274532">
              <a:off x="845626" y="1212929"/>
              <a:ext cx="32382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FF0000"/>
                  </a:solidFill>
                  <a:latin typeface="APPLE CHANCERY" panose="03020702040506060504" pitchFamily="66" charset="-79"/>
                  <a:cs typeface="APPLE CHANCERY" panose="03020702040506060504" pitchFamily="66" charset="-79"/>
                </a:rPr>
                <a:t>Preliminary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994134F-0864-646D-EADD-20561694EC8B}"/>
              </a:ext>
            </a:extLst>
          </p:cNvPr>
          <p:cNvSpPr txBox="1"/>
          <p:nvPr/>
        </p:nvSpPr>
        <p:spPr>
          <a:xfrm>
            <a:off x="5715000" y="3148746"/>
            <a:ext cx="30588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>
                <a:solidFill>
                  <a:srgbClr val="0432FF"/>
                </a:solidFill>
              </a:rPr>
              <a:t>One should study carefully the effect of various inputs:</a:t>
            </a:r>
          </a:p>
          <a:p>
            <a:pPr algn="just"/>
            <a:endParaRPr lang="en-GB" dirty="0">
              <a:solidFill>
                <a:srgbClr val="0432FF"/>
              </a:solidFill>
            </a:endParaRPr>
          </a:p>
          <a:p>
            <a:r>
              <a:rPr lang="en-GB" b="1" dirty="0">
                <a:solidFill>
                  <a:srgbClr val="0432FF"/>
                </a:solidFill>
              </a:rPr>
              <a:t>Only</a:t>
            </a:r>
            <a:r>
              <a:rPr lang="en-GB" dirty="0">
                <a:solidFill>
                  <a:srgbClr val="0432FF"/>
                </a:solidFill>
              </a:rPr>
              <a:t> the monopole resonance determines the incompressibility</a:t>
            </a:r>
          </a:p>
          <a:p>
            <a:endParaRPr lang="en-GB" dirty="0">
              <a:solidFill>
                <a:srgbClr val="0432FF"/>
              </a:solidFill>
            </a:endParaRPr>
          </a:p>
          <a:p>
            <a:r>
              <a:rPr lang="en-GB" dirty="0">
                <a:solidFill>
                  <a:srgbClr val="0432FF"/>
                </a:solidFill>
              </a:rPr>
              <a:t>The symmetry energy parameters are </a:t>
            </a:r>
            <a:r>
              <a:rPr lang="en-GB" b="1" dirty="0">
                <a:solidFill>
                  <a:srgbClr val="0432FF"/>
                </a:solidFill>
              </a:rPr>
              <a:t>affected by more than one observable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CA0AA22-C66C-35DF-AF00-751F2F38FEC6}"/>
              </a:ext>
            </a:extLst>
          </p:cNvPr>
          <p:cNvGrpSpPr/>
          <p:nvPr/>
        </p:nvGrpSpPr>
        <p:grpSpPr>
          <a:xfrm>
            <a:off x="4937258" y="6172328"/>
            <a:ext cx="3848099" cy="646331"/>
            <a:chOff x="3989657" y="2438723"/>
            <a:chExt cx="3848099" cy="64633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42E5E4B-E12F-2F22-70E8-706D3C638690}"/>
                </a:ext>
              </a:extLst>
            </p:cNvPr>
            <p:cNvSpPr/>
            <p:nvPr/>
          </p:nvSpPr>
          <p:spPr>
            <a:xfrm>
              <a:off x="4018035" y="2449925"/>
              <a:ext cx="3654602" cy="625241"/>
            </a:xfrm>
            <a:prstGeom prst="rect">
              <a:avLst/>
            </a:prstGeom>
            <a:solidFill>
              <a:srgbClr val="B3EEE8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2D24507-4D82-715D-BCF3-396670C0DEBB}"/>
                </a:ext>
              </a:extLst>
            </p:cNvPr>
            <p:cNvSpPr txBox="1"/>
            <p:nvPr/>
          </p:nvSpPr>
          <p:spPr>
            <a:xfrm>
              <a:off x="3989657" y="2438723"/>
              <a:ext cx="38480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1" i="1" dirty="0"/>
                <a:t>Astrophysics comes in (cf. talk by </a:t>
              </a:r>
              <a:r>
                <a:rPr lang="en-GB" b="1" i="1" dirty="0"/>
                <a:t>A. </a:t>
              </a:r>
              <a:r>
                <a:rPr lang="en-GB" b="1" i="1" dirty="0" err="1"/>
                <a:t>Fantina</a:t>
              </a:r>
              <a:r>
                <a:rPr lang="en-GB" sz="1800" b="1" i="1" dirty="0"/>
                <a:t>)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38118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BBEE0-E968-4715-4FED-F145EE265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6998"/>
            <a:ext cx="8229600" cy="724429"/>
          </a:xfrm>
        </p:spPr>
        <p:txBody>
          <a:bodyPr/>
          <a:lstStyle/>
          <a:p>
            <a:r>
              <a:rPr lang="en-GB" dirty="0"/>
              <a:t>Possible improvements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E98A1E-1C85-4F86-C6AA-CEA698DBC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QNP, Barcelona, 8-12/7/2024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FF4B8-3F64-CAF4-EC6D-2C254B535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17</a:t>
            </a:fld>
            <a:endParaRPr lang="en-IT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53EFA3B-C752-02C7-EEBC-B86CA05C7C19}"/>
              </a:ext>
            </a:extLst>
          </p:cNvPr>
          <p:cNvSpPr txBox="1">
            <a:spLocks/>
          </p:cNvSpPr>
          <p:nvPr/>
        </p:nvSpPr>
        <p:spPr>
          <a:xfrm>
            <a:off x="457200" y="1806508"/>
            <a:ext cx="8229600" cy="49403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GB" dirty="0"/>
          </a:p>
          <a:p>
            <a:pPr algn="just"/>
            <a:endParaRPr lang="en-GB" dirty="0"/>
          </a:p>
          <a:p>
            <a:pPr algn="just"/>
            <a:endParaRPr lang="en-GB" dirty="0"/>
          </a:p>
          <a:p>
            <a:pPr algn="just"/>
            <a:endParaRPr lang="en-GB" dirty="0"/>
          </a:p>
          <a:p>
            <a:pPr algn="just"/>
            <a:r>
              <a:rPr lang="en-GB" dirty="0"/>
              <a:t>Adding specific many-body correlations</a:t>
            </a:r>
          </a:p>
          <a:p>
            <a:pPr algn="just"/>
            <a:endParaRPr lang="en-GB" u="sng" dirty="0"/>
          </a:p>
          <a:p>
            <a:pPr marL="0" indent="0" algn="just">
              <a:buFont typeface="Arial"/>
              <a:buNone/>
            </a:pPr>
            <a:endParaRPr lang="en-GB" dirty="0">
              <a:solidFill>
                <a:srgbClr val="0432FF"/>
              </a:solidFill>
            </a:endParaRPr>
          </a:p>
          <a:p>
            <a:pPr algn="just"/>
            <a:endParaRPr lang="en-GB" u="sng" dirty="0">
              <a:solidFill>
                <a:srgbClr val="FF0000"/>
              </a:solidFill>
            </a:endParaRPr>
          </a:p>
          <a:p>
            <a:pPr marL="0" indent="0" algn="just">
              <a:buFont typeface="Arial"/>
              <a:buNone/>
            </a:pP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6111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4C31B-B2F1-B495-2457-39F3EEFB4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4576"/>
            <a:ext cx="8229600" cy="1145402"/>
          </a:xfrm>
        </p:spPr>
        <p:txBody>
          <a:bodyPr>
            <a:normAutofit fontScale="90000"/>
          </a:bodyPr>
          <a:lstStyle/>
          <a:p>
            <a:r>
              <a:rPr lang="en-GB" dirty="0"/>
              <a:t>A class of further correlations: coupling single-particle with collective states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42AB77-EDB3-1437-17B4-52E0A2B33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46599" y="6126162"/>
            <a:ext cx="3846513" cy="684212"/>
          </a:xfrm>
        </p:spPr>
        <p:txBody>
          <a:bodyPr/>
          <a:lstStyle/>
          <a:p>
            <a:r>
              <a:rPr lang="en-GB"/>
              <a:t>QNP, Barcelona, 8-12/7/2024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B01F74-01A2-319F-00CB-812A6B154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18</a:t>
            </a:fld>
            <a:endParaRPr lang="en-IT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28E315-F0DB-4A48-EA66-9B57AA95B73C}"/>
              </a:ext>
            </a:extLst>
          </p:cNvPr>
          <p:cNvSpPr txBox="1"/>
          <p:nvPr/>
        </p:nvSpPr>
        <p:spPr>
          <a:xfrm>
            <a:off x="431799" y="1489789"/>
            <a:ext cx="8229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/>
              <a:t>So far, Kohn-Sham eigenstates correspond to </a:t>
            </a:r>
            <a:r>
              <a:rPr lang="en-GB" b="1" dirty="0"/>
              <a:t>single-particle states</a:t>
            </a:r>
            <a:r>
              <a:rPr lang="en-GB" dirty="0"/>
              <a:t> and RPA eigenvalues correspond to </a:t>
            </a:r>
            <a:r>
              <a:rPr lang="en-GB" b="1" dirty="0"/>
              <a:t>vibrational states like Giant Resonances</a:t>
            </a:r>
            <a:r>
              <a:rPr lang="en-GB" dirty="0"/>
              <a:t>.</a:t>
            </a:r>
          </a:p>
          <a:p>
            <a:pPr algn="just"/>
            <a:endParaRPr lang="en-GB" dirty="0"/>
          </a:p>
          <a:p>
            <a:pPr algn="just"/>
            <a:r>
              <a:rPr lang="en-GB" dirty="0">
                <a:solidFill>
                  <a:srgbClr val="FF0000"/>
                </a:solidFill>
              </a:rPr>
              <a:t>A further step consists in taking into account the </a:t>
            </a:r>
            <a:r>
              <a:rPr lang="en-GB" u="sng" dirty="0">
                <a:solidFill>
                  <a:srgbClr val="FF0000"/>
                </a:solidFill>
              </a:rPr>
              <a:t>coupling between them</a:t>
            </a:r>
            <a:r>
              <a:rPr lang="en-GB" dirty="0">
                <a:solidFill>
                  <a:srgbClr val="FF0000"/>
                </a:solidFill>
              </a:rPr>
              <a:t> (</a:t>
            </a:r>
            <a:r>
              <a:rPr lang="en-GB" b="1" dirty="0">
                <a:solidFill>
                  <a:srgbClr val="FF0000"/>
                </a:solidFill>
              </a:rPr>
              <a:t>Particle-Vibration Coupling or PVC</a:t>
            </a:r>
            <a:r>
              <a:rPr lang="en-GB" dirty="0">
                <a:solidFill>
                  <a:srgbClr val="FF0000"/>
                </a:solidFill>
              </a:rPr>
              <a:t>, on top of DFT).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4AD58EA-F63E-7CCC-612C-5260B49D9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916316"/>
            <a:ext cx="1745004" cy="13387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08C176-1217-B4DF-4C58-69ED67787E3E}"/>
              </a:ext>
            </a:extLst>
          </p:cNvPr>
          <p:cNvSpPr txBox="1"/>
          <p:nvPr/>
        </p:nvSpPr>
        <p:spPr>
          <a:xfrm>
            <a:off x="3516312" y="3873556"/>
            <a:ext cx="487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0432FF"/>
                </a:solidFill>
              </a:rPr>
              <a:t>Odd nuclei: core + 1 particle + </a:t>
            </a:r>
            <a:r>
              <a:rPr lang="en-US" b="1" dirty="0">
                <a:solidFill>
                  <a:srgbClr val="0432FF"/>
                </a:solidFill>
              </a:rPr>
              <a:t>1 particle plus phonon </a:t>
            </a:r>
            <a:r>
              <a:rPr lang="mr-IN" b="1" dirty="0">
                <a:solidFill>
                  <a:srgbClr val="0432FF"/>
                </a:solidFill>
              </a:rPr>
              <a:t>…</a:t>
            </a:r>
            <a:r>
              <a:rPr lang="en-US" b="1" dirty="0">
                <a:solidFill>
                  <a:srgbClr val="0432FF"/>
                </a:solidFill>
              </a:rPr>
              <a:t> </a:t>
            </a:r>
          </a:p>
          <a:p>
            <a:endParaRPr lang="en-GB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514675C-9F66-E93C-E363-953F4740C6F4}"/>
              </a:ext>
            </a:extLst>
          </p:cNvPr>
          <p:cNvGrpSpPr/>
          <p:nvPr/>
        </p:nvGrpSpPr>
        <p:grpSpPr>
          <a:xfrm>
            <a:off x="749300" y="4599390"/>
            <a:ext cx="2194607" cy="1550864"/>
            <a:chOff x="749300" y="4459690"/>
            <a:chExt cx="2194607" cy="155086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F21C414-8A29-C54A-E392-D0FBBB82F2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1908" y="4459690"/>
              <a:ext cx="761999" cy="15508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73E3FCF3-54B5-92ED-1CD5-EEF520FFF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9300" y="5076372"/>
              <a:ext cx="762000" cy="317500"/>
            </a:xfrm>
            <a:prstGeom prst="rect">
              <a:avLst/>
            </a:prstGeom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DFC4B1F4-E09B-AE4A-B28D-CFD3D1BE5E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5250" y="5171622"/>
            <a:ext cx="33147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95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B5FB0A8-4370-B8C5-EFF4-9FD1B9857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407962" y="-637387"/>
            <a:ext cx="5659204" cy="732367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588D7-1D03-6043-0BA7-BBCE5F148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QNP, Barcelona, 8-12/7/2024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57374D-0645-06F3-0C13-B757585A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19</a:t>
            </a:fld>
            <a:endParaRPr lang="en-IT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881492F-1AEC-B3B4-BD37-98F76123A889}"/>
              </a:ext>
            </a:extLst>
          </p:cNvPr>
          <p:cNvGrpSpPr/>
          <p:nvPr/>
        </p:nvGrpSpPr>
        <p:grpSpPr>
          <a:xfrm>
            <a:off x="6223000" y="5575300"/>
            <a:ext cx="2463800" cy="550862"/>
            <a:chOff x="6223000" y="5575300"/>
            <a:chExt cx="2463800" cy="55086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0E815D6-80DF-87A0-0582-D3F5DBECC416}"/>
                </a:ext>
              </a:extLst>
            </p:cNvPr>
            <p:cNvSpPr/>
            <p:nvPr/>
          </p:nvSpPr>
          <p:spPr>
            <a:xfrm>
              <a:off x="6223000" y="5575300"/>
              <a:ext cx="2463800" cy="550862"/>
            </a:xfrm>
            <a:prstGeom prst="rect">
              <a:avLst/>
            </a:prstGeom>
            <a:solidFill>
              <a:srgbClr val="B3EEE8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04575B7-5A40-2066-702A-40C41347D848}"/>
                </a:ext>
              </a:extLst>
            </p:cNvPr>
            <p:cNvSpPr txBox="1"/>
            <p:nvPr/>
          </p:nvSpPr>
          <p:spPr>
            <a:xfrm>
              <a:off x="6223000" y="5641736"/>
              <a:ext cx="2451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1" i="1" dirty="0"/>
                <a:t>(cf. talk by D. Sharp)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507914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4ABC5-F077-2526-090B-DA780120B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Glossary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CF6F5-19E4-82AA-2A9E-9F77FF345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QNP, Barcelona, 8-12/7/2024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527269-AF54-500C-44D6-363BF1A22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2</a:t>
            </a:fld>
            <a:endParaRPr lang="en-IT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DB5EB1A-4C44-1342-D22C-A04BD8887B75}"/>
              </a:ext>
            </a:extLst>
          </p:cNvPr>
          <p:cNvGrpSpPr/>
          <p:nvPr/>
        </p:nvGrpSpPr>
        <p:grpSpPr>
          <a:xfrm>
            <a:off x="457200" y="1331235"/>
            <a:ext cx="8229600" cy="1226002"/>
            <a:chOff x="457200" y="1384300"/>
            <a:chExt cx="8229600" cy="122600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61A1D5B-2172-290E-7C1A-797A37EE5590}"/>
                </a:ext>
              </a:extLst>
            </p:cNvPr>
            <p:cNvSpPr txBox="1"/>
            <p:nvPr/>
          </p:nvSpPr>
          <p:spPr>
            <a:xfrm>
              <a:off x="457200" y="1384300"/>
              <a:ext cx="8229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2000" dirty="0"/>
                <a:t>According to Levy and </a:t>
              </a:r>
              <a:r>
                <a:rPr lang="en-GB" sz="2000" dirty="0" err="1"/>
                <a:t>Lieb</a:t>
              </a:r>
              <a:r>
                <a:rPr lang="en-GB" sz="2000" dirty="0"/>
                <a:t>, it is possible to define an exact </a:t>
              </a:r>
              <a:r>
                <a:rPr lang="en-GB" sz="2000" dirty="0">
                  <a:solidFill>
                    <a:srgbClr val="FF0000"/>
                  </a:solidFill>
                </a:rPr>
                <a:t>functional</a:t>
              </a:r>
              <a:r>
                <a:rPr lang="en-GB" sz="2000" dirty="0"/>
                <a:t> that relates energy and particle density: 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712E84F-2A8A-858C-1EC8-DD3E66B36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81400" y="2260180"/>
              <a:ext cx="1930400" cy="350122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83B2A9D-3D47-C408-9403-E6F6F8008D70}"/>
              </a:ext>
            </a:extLst>
          </p:cNvPr>
          <p:cNvGrpSpPr/>
          <p:nvPr/>
        </p:nvGrpSpPr>
        <p:grpSpPr>
          <a:xfrm>
            <a:off x="304800" y="3429000"/>
            <a:ext cx="8521700" cy="2476500"/>
            <a:chOff x="304800" y="3429000"/>
            <a:chExt cx="8521700" cy="24765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A2166E0-536A-61E6-D8F3-D08529A23D54}"/>
                </a:ext>
              </a:extLst>
            </p:cNvPr>
            <p:cNvSpPr/>
            <p:nvPr/>
          </p:nvSpPr>
          <p:spPr>
            <a:xfrm>
              <a:off x="304800" y="3429000"/>
              <a:ext cx="8521700" cy="2476500"/>
            </a:xfrm>
            <a:prstGeom prst="rect">
              <a:avLst/>
            </a:prstGeom>
            <a:solidFill>
              <a:srgbClr val="B3EEE8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A25164C-3031-5BAC-5B49-8D3BFD721F9D}"/>
                </a:ext>
              </a:extLst>
            </p:cNvPr>
            <p:cNvSpPr txBox="1"/>
            <p:nvPr/>
          </p:nvSpPr>
          <p:spPr>
            <a:xfrm>
              <a:off x="457200" y="3558834"/>
              <a:ext cx="82296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2000" dirty="0"/>
                <a:t>In the case of </a:t>
              </a:r>
              <a:r>
                <a:rPr lang="en-GB" sz="2000" dirty="0">
                  <a:solidFill>
                    <a:srgbClr val="FF0000"/>
                  </a:solidFill>
                </a:rPr>
                <a:t>electron systems</a:t>
              </a:r>
              <a:r>
                <a:rPr lang="en-GB" sz="2000" dirty="0"/>
                <a:t>, the </a:t>
              </a:r>
              <a:r>
                <a:rPr lang="en-GB" sz="2000" b="1" dirty="0"/>
                <a:t>Coulomb interaction is known</a:t>
              </a:r>
              <a:r>
                <a:rPr lang="en-GB" sz="2000" dirty="0"/>
                <a:t>. The Hartree-</a:t>
              </a:r>
              <a:r>
                <a:rPr lang="en-GB" sz="2000" dirty="0" err="1"/>
                <a:t>Fock</a:t>
              </a:r>
              <a:r>
                <a:rPr lang="en-GB" sz="2000" dirty="0"/>
                <a:t> energy is known. There are also a few exact results. However, existing functionals usually include empirical parameters.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1472631-AA51-D28D-9C15-729299B4C75A}"/>
                </a:ext>
              </a:extLst>
            </p:cNvPr>
            <p:cNvSpPr txBox="1"/>
            <p:nvPr/>
          </p:nvSpPr>
          <p:spPr>
            <a:xfrm>
              <a:off x="457200" y="4962353"/>
              <a:ext cx="8229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2000" dirty="0"/>
                <a:t>For </a:t>
              </a:r>
              <a:r>
                <a:rPr lang="en-GB" sz="2000" dirty="0">
                  <a:solidFill>
                    <a:srgbClr val="FF0000"/>
                  </a:solidFill>
                </a:rPr>
                <a:t>nuclei</a:t>
              </a:r>
              <a:r>
                <a:rPr lang="en-GB" sz="2000" dirty="0"/>
                <a:t>, so far, </a:t>
              </a:r>
              <a:r>
                <a:rPr lang="en-GB" sz="2000" b="1" dirty="0"/>
                <a:t>there is still no accurate and unique Hamiltonian for the strong interaction at low energy</a:t>
              </a:r>
              <a:r>
                <a:rPr lang="en-GB" sz="2000" dirty="0"/>
                <a:t>.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378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4C31B-B2F1-B495-2457-39F3EEFB4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RPA + PVC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42AB77-EDB3-1437-17B4-52E0A2B33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46599" y="6126162"/>
            <a:ext cx="3846513" cy="684212"/>
          </a:xfrm>
        </p:spPr>
        <p:txBody>
          <a:bodyPr/>
          <a:lstStyle/>
          <a:p>
            <a:r>
              <a:rPr lang="en-GB"/>
              <a:t>QNP, Barcelona, 8-12/7/2024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B01F74-01A2-319F-00CB-812A6B154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20</a:t>
            </a:fld>
            <a:endParaRPr lang="en-IT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063C47B-9A50-CB9A-351B-BB98A058FB16}"/>
              </a:ext>
            </a:extLst>
          </p:cNvPr>
          <p:cNvGrpSpPr/>
          <p:nvPr/>
        </p:nvGrpSpPr>
        <p:grpSpPr>
          <a:xfrm>
            <a:off x="295938" y="3018158"/>
            <a:ext cx="5046662" cy="1692563"/>
            <a:chOff x="295938" y="3018158"/>
            <a:chExt cx="5046662" cy="1692563"/>
          </a:xfrm>
        </p:grpSpPr>
        <p:pic>
          <p:nvPicPr>
            <p:cNvPr id="6" name="Picture 2" descr="latex-image-1.pdf">
              <a:extLst>
                <a:ext uri="{FF2B5EF4-FFF2-40B4-BE49-F238E27FC236}">
                  <a16:creationId xmlns:a16="http://schemas.microsoft.com/office/drawing/2014/main" id="{14362213-CE15-ADFD-8581-5AA702DBA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018158"/>
              <a:ext cx="3440112" cy="612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3" descr="latex-image-1.pdf">
              <a:extLst>
                <a:ext uri="{FF2B5EF4-FFF2-40B4-BE49-F238E27FC236}">
                  <a16:creationId xmlns:a16="http://schemas.microsoft.com/office/drawing/2014/main" id="{F881E947-746E-74B8-B0ED-1CDCC8264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938" y="3882046"/>
              <a:ext cx="5046662" cy="82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1">
            <a:extLst>
              <a:ext uri="{FF2B5EF4-FFF2-40B4-BE49-F238E27FC236}">
                <a16:creationId xmlns:a16="http://schemas.microsoft.com/office/drawing/2014/main" id="{48D2750D-886F-EFDF-130C-DBF9B494DF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200" y="2816289"/>
            <a:ext cx="3149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A11C566B-7F5B-0498-D15C-DA43F665D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938" y="4797432"/>
            <a:ext cx="458086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/>
            <a:r>
              <a:rPr lang="en-GB" altLang="it-IT" sz="18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state </a:t>
            </a:r>
            <a:r>
              <a:rPr lang="en-GB" altLang="it-IT" sz="1800" dirty="0">
                <a:solidFill>
                  <a:srgbClr val="0432FF"/>
                </a:solidFill>
                <a:latin typeface="Times New Roman" panose="02020603050405020304" pitchFamily="18" charset="0"/>
              </a:rPr>
              <a:t>α</a:t>
            </a:r>
            <a:r>
              <a:rPr lang="en-GB" altLang="it-IT" sz="18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1p-1h plus one phonon.</a:t>
            </a:r>
          </a:p>
          <a:p>
            <a:pPr algn="just" eaLnBrk="1" hangingPunct="1"/>
            <a:r>
              <a:rPr lang="en-GB" altLang="it-IT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scheme </a:t>
            </a:r>
            <a:r>
              <a:rPr lang="en-GB" alt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very effective to produce GR widths.</a:t>
            </a:r>
            <a:r>
              <a:rPr lang="en-GB" altLang="it-IT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It also produces a downward shift of the GRs.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28E315-F0DB-4A48-EA66-9B57AA95B73C}"/>
              </a:ext>
            </a:extLst>
          </p:cNvPr>
          <p:cNvSpPr txBox="1"/>
          <p:nvPr/>
        </p:nvSpPr>
        <p:spPr>
          <a:xfrm>
            <a:off x="457200" y="1234353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>
                <a:solidFill>
                  <a:srgbClr val="0432FF"/>
                </a:solidFill>
              </a:rPr>
              <a:t>Reminder: in RPA, the excited states were superpositions of 1p-1h states.</a:t>
            </a:r>
          </a:p>
          <a:p>
            <a:pPr algn="just"/>
            <a:r>
              <a:rPr lang="en-GB" dirty="0">
                <a:solidFill>
                  <a:srgbClr val="0432FF"/>
                </a:solidFill>
              </a:rPr>
              <a:t>Now, we want to describe as superpositions of 1p-1h-1 phonon.</a:t>
            </a:r>
          </a:p>
          <a:p>
            <a:pPr algn="just"/>
            <a:endParaRPr lang="en-GB" dirty="0"/>
          </a:p>
          <a:p>
            <a:pPr algn="just"/>
            <a:r>
              <a:rPr lang="en-GB" b="1" i="1" dirty="0"/>
              <a:t>Cf. also the talk by Danilo </a:t>
            </a:r>
            <a:r>
              <a:rPr lang="en-GB" b="1" i="1" dirty="0" err="1"/>
              <a:t>Gambacurta</a:t>
            </a:r>
            <a:r>
              <a:rPr lang="en-GB" b="1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8407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70470-2A9A-7008-9E85-A7EFA424C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ISGMR in Sn isotopes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3701A1-F7E5-E7C1-5CD6-02A1B115D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46600" y="6126162"/>
            <a:ext cx="3810322" cy="684212"/>
          </a:xfrm>
        </p:spPr>
        <p:txBody>
          <a:bodyPr/>
          <a:lstStyle/>
          <a:p>
            <a:r>
              <a:rPr lang="en-GB"/>
              <a:t>QNP, Barcelona, 8-12/7/2024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C80863-AFB6-94AB-A69D-D31C55207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21</a:t>
            </a:fld>
            <a:endParaRPr lang="en-IT"/>
          </a:p>
        </p:txBody>
      </p:sp>
      <p:pic>
        <p:nvPicPr>
          <p:cNvPr id="6" name="图片 6">
            <a:extLst>
              <a:ext uri="{FF2B5EF4-FFF2-40B4-BE49-F238E27FC236}">
                <a16:creationId xmlns:a16="http://schemas.microsoft.com/office/drawing/2014/main" id="{387D1AAE-937D-57D7-4130-5E7D44247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4238"/>
            <a:ext cx="9035939" cy="32430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9D0758-D803-D22B-C850-4D780BAC4D9B}"/>
              </a:ext>
            </a:extLst>
          </p:cNvPr>
          <p:cNvSpPr txBox="1"/>
          <p:nvPr/>
        </p:nvSpPr>
        <p:spPr>
          <a:xfrm>
            <a:off x="457200" y="4597243"/>
            <a:ext cx="8229600" cy="1287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Exp. data from D. Patel </a:t>
            </a:r>
            <a:r>
              <a:rPr lang="en-GB" i="1" dirty="0"/>
              <a:t>et al</a:t>
            </a:r>
            <a:r>
              <a:rPr lang="en-GB" dirty="0"/>
              <a:t>., Phys. Lett. B726, 178 (2013)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</a:rPr>
              <a:t>QPVC reproduces the experimental data quite well.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</a:rPr>
              <a:t>The best description is obtained with the </a:t>
            </a:r>
            <a:r>
              <a:rPr lang="en-GB" dirty="0" err="1">
                <a:solidFill>
                  <a:srgbClr val="FF0000"/>
                </a:solidFill>
              </a:rPr>
              <a:t>Skyrme</a:t>
            </a:r>
            <a:r>
              <a:rPr lang="en-GB" dirty="0">
                <a:solidFill>
                  <a:srgbClr val="FF0000"/>
                </a:solidFill>
              </a:rPr>
              <a:t> EDF SV-K226.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52428F-2974-D084-43E1-A6D4578ABDAE}"/>
              </a:ext>
            </a:extLst>
          </p:cNvPr>
          <p:cNvSpPr txBox="1"/>
          <p:nvPr/>
        </p:nvSpPr>
        <p:spPr>
          <a:xfrm>
            <a:off x="2286000" y="6128495"/>
            <a:ext cx="2806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Z.Z. Li, Y.F. </a:t>
            </a:r>
            <a:r>
              <a:rPr lang="en-GB" sz="1800" dirty="0" err="1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Niu</a:t>
            </a:r>
            <a:r>
              <a:rPr lang="en-GB" sz="18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, GC, Phys. Rev. Lett. 131, 082501 (2023)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50705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DABE9-A5DD-24F1-FA9A-DF4F1F780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8888"/>
            <a:ext cx="8229600" cy="724429"/>
          </a:xfrm>
        </p:spPr>
        <p:txBody>
          <a:bodyPr>
            <a:normAutofit fontScale="90000"/>
          </a:bodyPr>
          <a:lstStyle/>
          <a:p>
            <a:r>
              <a:rPr lang="en-GB" dirty="0" err="1"/>
              <a:t>Isovector</a:t>
            </a:r>
            <a:r>
              <a:rPr lang="en-GB" dirty="0"/>
              <a:t> Giant Dipole Resonance in QPVC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78A1F-FBB0-BCF1-2FC0-9889ABDA3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QNP, Barcelona, 8-12/7/2024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DA1BC6-FFA2-B7EA-D89D-7F5B45970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22</a:t>
            </a:fld>
            <a:endParaRPr lang="en-I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A7E608-A6A8-4666-5D69-152C552EE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29547"/>
            <a:ext cx="8229600" cy="522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6207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F0A4B-77D9-3BAD-AE1F-4A70CFEE8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More applications of QPVC: 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GB" dirty="0"/>
              <a:t>-decay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896388-B856-5919-36BF-104A29F81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QNP, Barcelona, 8-12/7/2024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68E28-69D9-9159-9446-B3B3303A9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23</a:t>
            </a:fld>
            <a:endParaRPr lang="en-IT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EAE35C0-F733-AD71-E01C-A601BC6713CA}"/>
              </a:ext>
            </a:extLst>
          </p:cNvPr>
          <p:cNvGrpSpPr/>
          <p:nvPr/>
        </p:nvGrpSpPr>
        <p:grpSpPr>
          <a:xfrm>
            <a:off x="0" y="1208117"/>
            <a:ext cx="3964329" cy="4810594"/>
            <a:chOff x="4839584" y="3204250"/>
            <a:chExt cx="2846005" cy="361790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F6D41AB-28F2-DF9F-2294-89F625628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39584" y="3204250"/>
              <a:ext cx="2846005" cy="317089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2F21AC5-FD1F-D391-3FF8-D5EA2AE246D6}"/>
                </a:ext>
              </a:extLst>
            </p:cNvPr>
            <p:cNvSpPr txBox="1"/>
            <p:nvPr/>
          </p:nvSpPr>
          <p:spPr>
            <a:xfrm>
              <a:off x="4839584" y="6348737"/>
              <a:ext cx="2566122" cy="473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Y. F. </a:t>
              </a:r>
              <a:r>
                <a:rPr lang="en-GB" sz="1600" dirty="0" err="1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Niu</a:t>
              </a:r>
              <a:r>
                <a:rPr lang="en-GB" sz="1600" dirty="0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 </a:t>
              </a:r>
              <a:r>
                <a:rPr lang="en-GB" sz="1600" i="1" dirty="0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et al.</a:t>
              </a:r>
              <a:r>
                <a:rPr lang="en-GB" sz="1600" dirty="0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, Phys. Rev. Lett. 114, 142501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9A7B10F-584C-0410-1E89-2525097274DD}"/>
              </a:ext>
            </a:extLst>
          </p:cNvPr>
          <p:cNvGrpSpPr/>
          <p:nvPr/>
        </p:nvGrpSpPr>
        <p:grpSpPr>
          <a:xfrm>
            <a:off x="3692324" y="1303311"/>
            <a:ext cx="5112333" cy="4379263"/>
            <a:chOff x="3692324" y="1303311"/>
            <a:chExt cx="5112333" cy="437926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FDB8AA2-53EF-CBF0-AB21-74A263067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92324" y="1303311"/>
              <a:ext cx="4990000" cy="2012916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69DF4B1-398B-0FE6-F030-9ED5CB45851A}"/>
                </a:ext>
              </a:extLst>
            </p:cNvPr>
            <p:cNvSpPr txBox="1"/>
            <p:nvPr/>
          </p:nvSpPr>
          <p:spPr>
            <a:xfrm>
              <a:off x="3692324" y="3620471"/>
              <a:ext cx="5112333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dirty="0">
                  <a:solidFill>
                    <a:srgbClr val="0432FF"/>
                  </a:solidFill>
                </a:rPr>
                <a:t>While QRPA collects the simple two-quasiparticle excitation in a main peak, it does not account for spread and fragmentation of the strength. QPVC remedies to this shortcoming. </a:t>
              </a:r>
            </a:p>
            <a:p>
              <a:pPr algn="just"/>
              <a:endParaRPr lang="en-GB" dirty="0">
                <a:solidFill>
                  <a:srgbClr val="0432FF"/>
                </a:solidFill>
              </a:endParaRPr>
            </a:p>
            <a:p>
              <a:pPr algn="just"/>
              <a:r>
                <a:rPr lang="en-GB" dirty="0">
                  <a:solidFill>
                    <a:srgbClr val="0432FF"/>
                  </a:solidFill>
                </a:rPr>
                <a:t>In the case of </a:t>
              </a:r>
              <a:r>
                <a:rPr lang="en-GB" sz="2000" dirty="0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β</a:t>
              </a:r>
              <a:r>
                <a:rPr lang="en-GB" dirty="0">
                  <a:solidFill>
                    <a:srgbClr val="0432FF"/>
                  </a:solidFill>
                </a:rPr>
                <a:t>-decay, this is particularly important because of the phase-space factor.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46319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BBEE0-E968-4715-4FED-F145EE265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6998"/>
            <a:ext cx="8229600" cy="724429"/>
          </a:xfrm>
        </p:spPr>
        <p:txBody>
          <a:bodyPr/>
          <a:lstStyle/>
          <a:p>
            <a:r>
              <a:rPr lang="en-GB" dirty="0"/>
              <a:t>Possible improvements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6EB96A-5A14-55E3-597C-518670C19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68705"/>
            <a:ext cx="8229600" cy="4940367"/>
          </a:xfrm>
        </p:spPr>
        <p:txBody>
          <a:bodyPr>
            <a:normAutofit/>
          </a:bodyPr>
          <a:lstStyle/>
          <a:p>
            <a:pPr algn="just"/>
            <a:endParaRPr lang="en-GB" u="sng" dirty="0"/>
          </a:p>
          <a:p>
            <a:pPr algn="just"/>
            <a:endParaRPr lang="en-GB" u="sng" dirty="0"/>
          </a:p>
          <a:p>
            <a:pPr algn="just"/>
            <a:endParaRPr lang="en-GB" u="sng" dirty="0"/>
          </a:p>
          <a:p>
            <a:pPr algn="just"/>
            <a:endParaRPr lang="en-GB" u="sng" dirty="0"/>
          </a:p>
          <a:p>
            <a:pPr algn="just"/>
            <a:endParaRPr lang="en-GB" u="sng" dirty="0"/>
          </a:p>
          <a:p>
            <a:pPr algn="just"/>
            <a:endParaRPr lang="en-GB" u="sng" dirty="0"/>
          </a:p>
          <a:p>
            <a:pPr marL="0" indent="0" algn="just">
              <a:buNone/>
            </a:pPr>
            <a:endParaRPr lang="en-GB" u="sng" dirty="0"/>
          </a:p>
          <a:p>
            <a:pPr algn="just"/>
            <a:r>
              <a:rPr lang="en-GB" dirty="0">
                <a:solidFill>
                  <a:srgbClr val="FF0000"/>
                </a:solidFill>
              </a:rPr>
              <a:t>Building the EDFs from </a:t>
            </a:r>
            <a:r>
              <a:rPr lang="en-GB" i="1" dirty="0">
                <a:solidFill>
                  <a:srgbClr val="FF0000"/>
                </a:solidFill>
              </a:rPr>
              <a:t>ab initio</a:t>
            </a:r>
            <a:endParaRPr lang="en-GB" u="sng" dirty="0">
              <a:solidFill>
                <a:srgbClr val="FF0000"/>
              </a:solidFill>
            </a:endParaRPr>
          </a:p>
          <a:p>
            <a:pPr algn="just"/>
            <a:endParaRPr lang="en-GB" dirty="0">
              <a:solidFill>
                <a:srgbClr val="0432FF"/>
              </a:solidFill>
            </a:endParaRPr>
          </a:p>
          <a:p>
            <a:pPr algn="just"/>
            <a:endParaRPr lang="en-GB" u="sng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E98A1E-1C85-4F86-C6AA-CEA698DBC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QNP, Barcelona, 8-12/7/2024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FF4B8-3F64-CAF4-EC6D-2C254B535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24</a:t>
            </a:fld>
            <a:endParaRPr lang="en-IT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59D29B7-DFFA-CFBE-75C9-0D5609A7CBEF}"/>
              </a:ext>
            </a:extLst>
          </p:cNvPr>
          <p:cNvGrpSpPr/>
          <p:nvPr/>
        </p:nvGrpSpPr>
        <p:grpSpPr>
          <a:xfrm>
            <a:off x="3526363" y="6170613"/>
            <a:ext cx="4714387" cy="550862"/>
            <a:chOff x="6223000" y="5575300"/>
            <a:chExt cx="2463800" cy="55086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3875F7B-F948-55FB-7DA6-5662FA33607E}"/>
                </a:ext>
              </a:extLst>
            </p:cNvPr>
            <p:cNvSpPr/>
            <p:nvPr/>
          </p:nvSpPr>
          <p:spPr>
            <a:xfrm>
              <a:off x="6223000" y="5575300"/>
              <a:ext cx="2463800" cy="550862"/>
            </a:xfrm>
            <a:prstGeom prst="rect">
              <a:avLst/>
            </a:prstGeom>
            <a:solidFill>
              <a:srgbClr val="B3EEE8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0E56601-045F-46BB-3CB0-6997A840EC0A}"/>
                </a:ext>
              </a:extLst>
            </p:cNvPr>
            <p:cNvSpPr txBox="1"/>
            <p:nvPr/>
          </p:nvSpPr>
          <p:spPr>
            <a:xfrm>
              <a:off x="6223000" y="5641736"/>
              <a:ext cx="2451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1" i="1" dirty="0"/>
                <a:t>(cf. also talks by H. </a:t>
              </a:r>
              <a:r>
                <a:rPr lang="en-GB" b="1" i="1" dirty="0"/>
                <a:t>Sagawa/T. Naito</a:t>
              </a:r>
              <a:r>
                <a:rPr lang="en-GB" sz="1800" b="1" i="1" dirty="0"/>
                <a:t>)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14025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2CCFD-7DFE-4B73-BF3E-EBECB5525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3613"/>
            <a:ext cx="8229600" cy="724429"/>
          </a:xfrm>
        </p:spPr>
        <p:txBody>
          <a:bodyPr>
            <a:normAutofit/>
          </a:bodyPr>
          <a:lstStyle/>
          <a:p>
            <a:r>
              <a:rPr lang="en-GB" dirty="0"/>
              <a:t>A systematic ladder of approximations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1BAFC-1215-BF54-681F-34DD3A33B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QNP, Barcelona, 8-12/7/2024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96DDA-3F39-4C62-60B0-7A1B6AFE6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25</a:t>
            </a:fld>
            <a:endParaRPr lang="en-I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8E401A-2DFA-4ABA-1AE2-CFAE847D921D}"/>
              </a:ext>
            </a:extLst>
          </p:cNvPr>
          <p:cNvSpPr txBox="1"/>
          <p:nvPr/>
        </p:nvSpPr>
        <p:spPr>
          <a:xfrm>
            <a:off x="319545" y="973686"/>
            <a:ext cx="85049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dirty="0">
                <a:solidFill>
                  <a:srgbClr val="0432FF"/>
                </a:solidFill>
              </a:rPr>
              <a:t>Our recently developed strategy is </a:t>
            </a:r>
            <a:r>
              <a:rPr lang="en-GB" sz="2000" b="1" dirty="0">
                <a:solidFill>
                  <a:srgbClr val="0432FF"/>
                </a:solidFill>
              </a:rPr>
              <a:t>systematic</a:t>
            </a:r>
            <a:r>
              <a:rPr lang="en-GB" sz="2000" dirty="0">
                <a:solidFill>
                  <a:srgbClr val="0432FF"/>
                </a:solidFill>
              </a:rPr>
              <a:t> and based on the </a:t>
            </a:r>
            <a:r>
              <a:rPr lang="en-GB" sz="2000" b="1" dirty="0">
                <a:solidFill>
                  <a:srgbClr val="0432FF"/>
                </a:solidFill>
              </a:rPr>
              <a:t>Jacob’s ladder</a:t>
            </a:r>
            <a:r>
              <a:rPr lang="en-GB" sz="2000" dirty="0">
                <a:solidFill>
                  <a:srgbClr val="0432FF"/>
                </a:solidFill>
              </a:rPr>
              <a:t> of electronic DFT.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815431-0C01-FB83-85A0-DF9541FED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700" y="2250655"/>
            <a:ext cx="5524500" cy="2463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BE52036-D013-EBDA-0402-87ECB57CCCAC}"/>
              </a:ext>
            </a:extLst>
          </p:cNvPr>
          <p:cNvSpPr txBox="1"/>
          <p:nvPr/>
        </p:nvSpPr>
        <p:spPr>
          <a:xfrm>
            <a:off x="3162300" y="4888997"/>
            <a:ext cx="552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FF0000"/>
                </a:solidFill>
                <a:latin typeface="Book Antiqua" panose="02040602050305030304" pitchFamily="18" charset="0"/>
              </a:rPr>
              <a:t>Follow a step-by-step approach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FF0000"/>
                </a:solidFill>
                <a:latin typeface="Book Antiqua" panose="02040602050305030304" pitchFamily="18" charset="0"/>
              </a:rPr>
              <a:t>Use </a:t>
            </a:r>
            <a:r>
              <a:rPr lang="en-GB" sz="2000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ab initio</a:t>
            </a:r>
            <a:r>
              <a:rPr lang="en-GB" sz="2000" b="1" dirty="0">
                <a:solidFill>
                  <a:srgbClr val="FF0000"/>
                </a:solidFill>
                <a:latin typeface="Book Antiqua" panose="02040602050305030304" pitchFamily="18" charset="0"/>
              </a:rPr>
              <a:t> simulations of model systems as a constraint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626CE62A-0210-DD95-91AD-FFCA4BE4FF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6704" y="6387643"/>
            <a:ext cx="4220096" cy="338554"/>
          </a:xfrm>
          <a:prstGeom prst="rect">
            <a:avLst/>
          </a:prstGeom>
          <a:solidFill>
            <a:srgbClr val="A8FFAD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GB" altLang="it-IT" sz="16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J. </a:t>
            </a:r>
            <a:r>
              <a:rPr lang="en-GB" altLang="it-IT" sz="1600" dirty="0" err="1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Perdew</a:t>
            </a:r>
            <a:r>
              <a:rPr lang="en-GB" altLang="it-IT" sz="16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, K. Schmidt, AIP Conf. Proc. 577, 1 (2001).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37E0C4F-DAC3-8EA3-584C-9601E0F3E325}"/>
              </a:ext>
            </a:extLst>
          </p:cNvPr>
          <p:cNvGrpSpPr/>
          <p:nvPr/>
        </p:nvGrpSpPr>
        <p:grpSpPr>
          <a:xfrm>
            <a:off x="109859" y="1737216"/>
            <a:ext cx="4480744" cy="3926652"/>
            <a:chOff x="109859" y="1737216"/>
            <a:chExt cx="4480744" cy="392665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E1839DC-B875-81D4-218F-83C994BA6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1997071"/>
              <a:ext cx="2398712" cy="3489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CasellaDiTesto 16">
              <a:extLst>
                <a:ext uri="{FF2B5EF4-FFF2-40B4-BE49-F238E27FC236}">
                  <a16:creationId xmlns:a16="http://schemas.microsoft.com/office/drawing/2014/main" id="{1440535A-A85C-E77A-A231-5E4214A20466}"/>
                </a:ext>
              </a:extLst>
            </p:cNvPr>
            <p:cNvSpPr txBox="1"/>
            <p:nvPr/>
          </p:nvSpPr>
          <p:spPr>
            <a:xfrm>
              <a:off x="109859" y="1737216"/>
              <a:ext cx="44807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accent5">
                      <a:lumMod val="75000"/>
                    </a:schemeClr>
                  </a:solidFill>
                </a:rPr>
                <a:t>Heaven of chemical accuracy</a:t>
              </a:r>
            </a:p>
          </p:txBody>
        </p:sp>
        <p:sp>
          <p:nvSpPr>
            <p:cNvPr id="12" name="CasellaDiTesto 17">
              <a:extLst>
                <a:ext uri="{FF2B5EF4-FFF2-40B4-BE49-F238E27FC236}">
                  <a16:creationId xmlns:a16="http://schemas.microsoft.com/office/drawing/2014/main" id="{E782AB9F-AA17-5679-FED6-6DDD69AC1173}"/>
                </a:ext>
              </a:extLst>
            </p:cNvPr>
            <p:cNvSpPr txBox="1"/>
            <p:nvPr/>
          </p:nvSpPr>
          <p:spPr>
            <a:xfrm>
              <a:off x="503928" y="5263758"/>
              <a:ext cx="23052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accent6">
                      <a:lumMod val="75000"/>
                    </a:schemeClr>
                  </a:solidFill>
                </a:rPr>
                <a:t>Earth of Hartree</a:t>
              </a:r>
            </a:p>
          </p:txBody>
        </p:sp>
      </p:grpSp>
      <p:sp>
        <p:nvSpPr>
          <p:cNvPr id="15" name="CasellaDiTesto 30">
            <a:extLst>
              <a:ext uri="{FF2B5EF4-FFF2-40B4-BE49-F238E27FC236}">
                <a16:creationId xmlns:a16="http://schemas.microsoft.com/office/drawing/2014/main" id="{ED29A5E9-EE76-112D-A1F8-D09FB985AA0E}"/>
              </a:ext>
            </a:extLst>
          </p:cNvPr>
          <p:cNvSpPr txBox="1"/>
          <p:nvPr/>
        </p:nvSpPr>
        <p:spPr>
          <a:xfrm>
            <a:off x="6194927" y="4098688"/>
            <a:ext cx="2813600" cy="646331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Homogeneous</a:t>
            </a:r>
            <a:r>
              <a:rPr lang="it-IT" dirty="0"/>
              <a:t> </a:t>
            </a:r>
            <a:r>
              <a:rPr lang="it-IT" dirty="0" err="1"/>
              <a:t>matter</a:t>
            </a:r>
            <a:r>
              <a:rPr lang="it-IT" dirty="0"/>
              <a:t> EOS</a:t>
            </a:r>
          </a:p>
        </p:txBody>
      </p:sp>
      <p:sp>
        <p:nvSpPr>
          <p:cNvPr id="16" name="CasellaDiTesto 31">
            <a:extLst>
              <a:ext uri="{FF2B5EF4-FFF2-40B4-BE49-F238E27FC236}">
                <a16:creationId xmlns:a16="http://schemas.microsoft.com/office/drawing/2014/main" id="{629CF6BD-C4E1-E70E-1778-8350DB211247}"/>
              </a:ext>
            </a:extLst>
          </p:cNvPr>
          <p:cNvSpPr txBox="1"/>
          <p:nvPr/>
        </p:nvSpPr>
        <p:spPr>
          <a:xfrm>
            <a:off x="6194927" y="3557067"/>
            <a:ext cx="2813599" cy="369332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Perturbed</a:t>
            </a:r>
            <a:r>
              <a:rPr lang="it-IT" dirty="0"/>
              <a:t> </a:t>
            </a:r>
            <a:r>
              <a:rPr lang="it-IT" dirty="0" err="1"/>
              <a:t>nuclear</a:t>
            </a:r>
            <a:r>
              <a:rPr lang="it-IT" dirty="0"/>
              <a:t> </a:t>
            </a:r>
            <a:r>
              <a:rPr lang="it-IT" dirty="0" err="1"/>
              <a:t>matter</a:t>
            </a:r>
            <a:endParaRPr lang="it-IT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31CDED-1094-14A3-B979-835DF12F5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84315"/>
            <a:ext cx="9144000" cy="1019986"/>
          </a:xfrm>
          <a:prstGeom prst="rect">
            <a:avLst/>
          </a:prstGeom>
          <a:solidFill>
            <a:srgbClr val="A5FF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GB" altLang="it-IT" sz="2000" b="1" dirty="0">
                <a:solidFill>
                  <a:srgbClr val="FF0000"/>
                </a:solidFill>
                <a:latin typeface="Arial" panose="020B0604020202020204" pitchFamily="34" charset="0"/>
              </a:rPr>
              <a:t>Accuracy</a:t>
            </a:r>
            <a:r>
              <a:rPr lang="en-GB" altLang="it-IT" sz="2000" dirty="0">
                <a:solidFill>
                  <a:srgbClr val="FF0000"/>
                </a:solidFill>
                <a:latin typeface="Arial" panose="020B0604020202020204" pitchFamily="34" charset="0"/>
              </a:rPr>
              <a:t> in the atomization energies of 20 molecules </a:t>
            </a:r>
            <a:r>
              <a:rPr lang="en-GB" altLang="it-IT" sz="2000" b="1" dirty="0">
                <a:solidFill>
                  <a:srgbClr val="FF0000"/>
                </a:solidFill>
                <a:latin typeface="Arial" panose="020B0604020202020204" pitchFamily="34" charset="0"/>
              </a:rPr>
              <a:t>[eV]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GB" altLang="it-IT" sz="2000" b="1" dirty="0">
                <a:solidFill>
                  <a:srgbClr val="FF0000"/>
                </a:solidFill>
                <a:latin typeface="Arial" panose="020B0604020202020204" pitchFamily="34" charset="0"/>
              </a:rPr>
              <a:t>LSDA     GGA      </a:t>
            </a:r>
            <a:r>
              <a:rPr lang="en-GB" altLang="it-IT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mGGA</a:t>
            </a:r>
            <a:r>
              <a:rPr lang="en-GB" altLang="it-IT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</a:p>
          <a:p>
            <a:pPr algn="just">
              <a:spcBef>
                <a:spcPct val="0"/>
              </a:spcBef>
              <a:buNone/>
            </a:pPr>
            <a:r>
              <a:rPr lang="en-GB" altLang="it-IT" sz="2000" b="1" dirty="0">
                <a:solidFill>
                  <a:srgbClr val="FF0000"/>
                </a:solidFill>
                <a:latin typeface="Arial" panose="020B0604020202020204" pitchFamily="34" charset="0"/>
              </a:rPr>
              <a:t>1.4          0.3         0.1.                              </a:t>
            </a:r>
            <a:r>
              <a:rPr lang="en-GB" altLang="it-IT" sz="2000" dirty="0">
                <a:solidFill>
                  <a:srgbClr val="FF0000"/>
                </a:solidFill>
                <a:latin typeface="Arial" panose="020B0604020202020204" pitchFamily="34" charset="0"/>
              </a:rPr>
              <a:t>(average of these energies ≈ </a:t>
            </a:r>
            <a:r>
              <a:rPr lang="en-GB" altLang="it-IT" sz="2000" b="1" dirty="0">
                <a:solidFill>
                  <a:srgbClr val="FF0000"/>
                </a:solidFill>
                <a:latin typeface="Arial" panose="020B0604020202020204" pitchFamily="34" charset="0"/>
              </a:rPr>
              <a:t>8.21 eV</a:t>
            </a:r>
            <a:r>
              <a:rPr lang="en-GB" altLang="it-IT" sz="2000" dirty="0">
                <a:solidFill>
                  <a:srgbClr val="FF0000"/>
                </a:solidFill>
                <a:latin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499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5" grpId="0" animBg="1"/>
      <p:bldP spid="16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81233-E24C-77C8-2DCA-AF47D4584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46599" y="6126162"/>
            <a:ext cx="3550653" cy="684212"/>
          </a:xfrm>
        </p:spPr>
        <p:txBody>
          <a:bodyPr/>
          <a:lstStyle/>
          <a:p>
            <a:r>
              <a:rPr lang="en-GB"/>
              <a:t>QNP, Barcelona, 8-12/7/2024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87BEF8-B134-BBF9-0BCB-B572157AA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26</a:t>
            </a:fld>
            <a:endParaRPr lang="en-I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77FFD3-013F-A4CE-926A-322F59951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755" y="475915"/>
            <a:ext cx="8635687" cy="316965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5671C2F-1749-BA74-3220-91072AC7B6C7}"/>
              </a:ext>
            </a:extLst>
          </p:cNvPr>
          <p:cNvGrpSpPr/>
          <p:nvPr/>
        </p:nvGrpSpPr>
        <p:grpSpPr>
          <a:xfrm>
            <a:off x="820451" y="1747919"/>
            <a:ext cx="3906170" cy="4038019"/>
            <a:chOff x="820451" y="1747919"/>
            <a:chExt cx="3906170" cy="4038019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1A83088-ACED-9B80-10AD-D62DFF1E3051}"/>
                </a:ext>
              </a:extLst>
            </p:cNvPr>
            <p:cNvSpPr/>
            <p:nvPr/>
          </p:nvSpPr>
          <p:spPr>
            <a:xfrm>
              <a:off x="2082793" y="1747919"/>
              <a:ext cx="2007944" cy="85090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Curved Right Arrow 11">
              <a:extLst>
                <a:ext uri="{FF2B5EF4-FFF2-40B4-BE49-F238E27FC236}">
                  <a16:creationId xmlns:a16="http://schemas.microsoft.com/office/drawing/2014/main" id="{4CCF0A30-FF3D-299C-9CE0-C421936C66BA}"/>
                </a:ext>
              </a:extLst>
            </p:cNvPr>
            <p:cNvSpPr/>
            <p:nvPr/>
          </p:nvSpPr>
          <p:spPr>
            <a:xfrm>
              <a:off x="820451" y="2315575"/>
              <a:ext cx="999951" cy="2785814"/>
            </a:xfrm>
            <a:prstGeom prst="curved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00FC525-9D63-692B-6AF3-2D1490C78015}"/>
                </a:ext>
              </a:extLst>
            </p:cNvPr>
            <p:cNvSpPr txBox="1"/>
            <p:nvPr/>
          </p:nvSpPr>
          <p:spPr>
            <a:xfrm>
              <a:off x="1508849" y="4862608"/>
              <a:ext cx="32177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FF0000"/>
                  </a:solidFill>
                </a:rPr>
                <a:t>Self-consistent Green’s Function (SCGF) method.</a:t>
              </a:r>
            </a:p>
            <a:p>
              <a:pPr algn="ctr"/>
              <a:r>
                <a:rPr lang="en-GB" dirty="0">
                  <a:solidFill>
                    <a:srgbClr val="FF0000"/>
                  </a:solidFill>
                </a:rPr>
                <a:t>ADC(n).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0AB1367-ED63-A916-80E1-F217BE7E5120}"/>
              </a:ext>
            </a:extLst>
          </p:cNvPr>
          <p:cNvGrpSpPr/>
          <p:nvPr/>
        </p:nvGrpSpPr>
        <p:grpSpPr>
          <a:xfrm>
            <a:off x="4726621" y="1727195"/>
            <a:ext cx="3552736" cy="3412412"/>
            <a:chOff x="4726621" y="1727195"/>
            <a:chExt cx="3552736" cy="341241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CB464CB-194B-E0E9-9D96-4DA5426DA4C0}"/>
                </a:ext>
              </a:extLst>
            </p:cNvPr>
            <p:cNvSpPr/>
            <p:nvPr/>
          </p:nvSpPr>
          <p:spPr>
            <a:xfrm>
              <a:off x="4940803" y="1727195"/>
              <a:ext cx="2007944" cy="85090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Curved Right Arrow 12">
              <a:extLst>
                <a:ext uri="{FF2B5EF4-FFF2-40B4-BE49-F238E27FC236}">
                  <a16:creationId xmlns:a16="http://schemas.microsoft.com/office/drawing/2014/main" id="{425C6760-06FD-A8D5-F0B9-DB6EDE363624}"/>
                </a:ext>
              </a:extLst>
            </p:cNvPr>
            <p:cNvSpPr/>
            <p:nvPr/>
          </p:nvSpPr>
          <p:spPr>
            <a:xfrm rot="21029092" flipH="1">
              <a:off x="7230219" y="2223024"/>
              <a:ext cx="1049138" cy="2374850"/>
            </a:xfrm>
            <a:prstGeom prst="curved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D9B728C-81D7-9CA7-FBFF-631ABDDD6E5F}"/>
                </a:ext>
              </a:extLst>
            </p:cNvPr>
            <p:cNvSpPr txBox="1"/>
            <p:nvPr/>
          </p:nvSpPr>
          <p:spPr>
            <a:xfrm>
              <a:off x="4726621" y="4216277"/>
              <a:ext cx="270710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FF0000"/>
                  </a:solidFill>
                </a:rPr>
                <a:t>Auxiliary Field Diffusion</a:t>
              </a:r>
            </a:p>
            <a:p>
              <a:pPr algn="ctr"/>
              <a:r>
                <a:rPr lang="en-GB" dirty="0">
                  <a:solidFill>
                    <a:srgbClr val="FF0000"/>
                  </a:solidFill>
                </a:rPr>
                <a:t>quantum Monte Carlo (AFDMC).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966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7A50C01E-EA76-C430-B1EC-687E95362653}"/>
              </a:ext>
            </a:extLst>
          </p:cNvPr>
          <p:cNvSpPr/>
          <p:nvPr/>
        </p:nvSpPr>
        <p:spPr>
          <a:xfrm>
            <a:off x="5056094" y="5230906"/>
            <a:ext cx="3630706" cy="89525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06A42E-D773-E672-B80F-51B5E496F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86224"/>
            <a:ext cx="3576918" cy="300936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12CFBBF-8A72-1601-3C50-DDD5BD646310}"/>
              </a:ext>
            </a:extLst>
          </p:cNvPr>
          <p:cNvGrpSpPr/>
          <p:nvPr/>
        </p:nvGrpSpPr>
        <p:grpSpPr>
          <a:xfrm>
            <a:off x="3591859" y="2646021"/>
            <a:ext cx="954741" cy="461665"/>
            <a:chOff x="5728447" y="2877671"/>
            <a:chExt cx="954741" cy="46166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D62A83C-82A9-2BC9-F08C-7260BE6E268C}"/>
                </a:ext>
              </a:extLst>
            </p:cNvPr>
            <p:cNvSpPr/>
            <p:nvPr/>
          </p:nvSpPr>
          <p:spPr>
            <a:xfrm>
              <a:off x="5728447" y="2877671"/>
              <a:ext cx="847165" cy="461665"/>
            </a:xfrm>
            <a:prstGeom prst="rect">
              <a:avLst/>
            </a:prstGeom>
            <a:solidFill>
              <a:srgbClr val="B3EEE8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722A6A-036A-FBEE-3C4E-E4D2379EDBD2}"/>
                </a:ext>
              </a:extLst>
            </p:cNvPr>
            <p:cNvSpPr txBox="1"/>
            <p:nvPr/>
          </p:nvSpPr>
          <p:spPr>
            <a:xfrm>
              <a:off x="5728447" y="2877671"/>
              <a:ext cx="9547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rgbClr val="FF0000"/>
                  </a:solidFill>
                </a:rPr>
                <a:t>PNM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78FA40B-28EC-A76E-0ED8-B5EA6A99C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Local Density Approximation (LDA)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E78CD4-A1B4-58EF-C610-959981390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QNP, Barcelona, 8-12/7/2024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44657-FDAE-EE80-0611-596A43561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27</a:t>
            </a:fld>
            <a:endParaRPr lang="en-I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877C49-3E50-9633-BA72-765FCDE4033E}"/>
              </a:ext>
            </a:extLst>
          </p:cNvPr>
          <p:cNvSpPr txBox="1"/>
          <p:nvPr/>
        </p:nvSpPr>
        <p:spPr>
          <a:xfrm>
            <a:off x="457200" y="1275347"/>
            <a:ext cx="822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432FF"/>
                </a:solidFill>
              </a:rPr>
              <a:t>We start from the </a:t>
            </a:r>
            <a:r>
              <a:rPr lang="en-GB" sz="2000" b="1" dirty="0">
                <a:solidFill>
                  <a:srgbClr val="0432FF"/>
                </a:solidFill>
              </a:rPr>
              <a:t>Equation of State (</a:t>
            </a:r>
            <a:r>
              <a:rPr lang="en-GB" sz="2000" b="1" dirty="0" err="1">
                <a:solidFill>
                  <a:srgbClr val="0432FF"/>
                </a:solidFill>
              </a:rPr>
              <a:t>EoS</a:t>
            </a:r>
            <a:r>
              <a:rPr lang="en-GB" sz="2000" b="1" dirty="0">
                <a:solidFill>
                  <a:srgbClr val="0432FF"/>
                </a:solidFill>
              </a:rPr>
              <a:t>) of nuclear matter.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38CC42C-D233-F0C7-9CD8-E9AD4CF69E0A}"/>
              </a:ext>
            </a:extLst>
          </p:cNvPr>
          <p:cNvGrpSpPr/>
          <p:nvPr/>
        </p:nvGrpSpPr>
        <p:grpSpPr>
          <a:xfrm>
            <a:off x="3591859" y="4109028"/>
            <a:ext cx="954741" cy="461666"/>
            <a:chOff x="5020235" y="5120987"/>
            <a:chExt cx="954741" cy="46166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0509EAF-8B61-FB18-F266-D2E4E4CCB31E}"/>
                </a:ext>
              </a:extLst>
            </p:cNvPr>
            <p:cNvSpPr/>
            <p:nvPr/>
          </p:nvSpPr>
          <p:spPr>
            <a:xfrm>
              <a:off x="5033681" y="5120987"/>
              <a:ext cx="847165" cy="461665"/>
            </a:xfrm>
            <a:prstGeom prst="rect">
              <a:avLst/>
            </a:prstGeom>
            <a:solidFill>
              <a:srgbClr val="B3EEE8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4189F6E-CA74-0EC7-9C59-989A5A5198EE}"/>
                </a:ext>
              </a:extLst>
            </p:cNvPr>
            <p:cNvSpPr txBox="1"/>
            <p:nvPr/>
          </p:nvSpPr>
          <p:spPr>
            <a:xfrm>
              <a:off x="5020235" y="5120988"/>
              <a:ext cx="9547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rgbClr val="FF0000"/>
                  </a:solidFill>
                </a:rPr>
                <a:t>SNM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6D5140C-9178-5016-4F52-94EB76D508A5}"/>
              </a:ext>
            </a:extLst>
          </p:cNvPr>
          <p:cNvSpPr txBox="1"/>
          <p:nvPr/>
        </p:nvSpPr>
        <p:spPr>
          <a:xfrm>
            <a:off x="5607425" y="2323924"/>
            <a:ext cx="30793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dirty="0">
                <a:solidFill>
                  <a:srgbClr val="0432FF"/>
                </a:solidFill>
              </a:rPr>
              <a:t>Within LDA, the energy functional is the same as in uniform matter. </a:t>
            </a:r>
          </a:p>
          <a:p>
            <a:pPr algn="just"/>
            <a:endParaRPr lang="en-GB" sz="2000" dirty="0">
              <a:solidFill>
                <a:srgbClr val="0432FF"/>
              </a:solidFill>
            </a:endParaRPr>
          </a:p>
          <a:p>
            <a:pPr algn="just"/>
            <a:r>
              <a:rPr lang="en-GB" sz="2000" b="1" dirty="0">
                <a:solidFill>
                  <a:srgbClr val="0432FF"/>
                </a:solidFill>
              </a:rPr>
              <a:t>We apply it to finite systems as if their local density were uniform.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361E77D-A34C-AD80-5AF7-4803AABAD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5364" y="5306354"/>
            <a:ext cx="1480671" cy="6982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4133C33-8C00-43D5-CD67-9C127F05F2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2774" y="5299189"/>
            <a:ext cx="2958353" cy="700202"/>
          </a:xfrm>
          <a:prstGeom prst="rect">
            <a:avLst/>
          </a:prstGeom>
        </p:spPr>
      </p:pic>
      <p:sp>
        <p:nvSpPr>
          <p:cNvPr id="17" name="Down Arrow 16">
            <a:extLst>
              <a:ext uri="{FF2B5EF4-FFF2-40B4-BE49-F238E27FC236}">
                <a16:creationId xmlns:a16="http://schemas.microsoft.com/office/drawing/2014/main" id="{C90618EF-FF30-568A-5122-F9386395384F}"/>
              </a:ext>
            </a:extLst>
          </p:cNvPr>
          <p:cNvSpPr/>
          <p:nvPr/>
        </p:nvSpPr>
        <p:spPr>
          <a:xfrm>
            <a:off x="7167282" y="4570693"/>
            <a:ext cx="389965" cy="606425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93376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467E1-3483-365D-7D3E-FA5561DFA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Results: </a:t>
            </a:r>
            <a:r>
              <a:rPr lang="en-GB" dirty="0" err="1"/>
              <a:t>NNLO</a:t>
            </a:r>
            <a:r>
              <a:rPr lang="en-GB" baseline="-25000" dirty="0" err="1"/>
              <a:t>sat</a:t>
            </a:r>
            <a:endParaRPr lang="en-GB" baseline="-25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4F0362-3BD4-0662-C08C-74D10B1E1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2914" y="1307042"/>
            <a:ext cx="3526719" cy="47413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GB" sz="2400" dirty="0">
                <a:solidFill>
                  <a:srgbClr val="0432FF"/>
                </a:solidFill>
              </a:rPr>
              <a:t>Difference with respect to experiment for </a:t>
            </a:r>
          </a:p>
          <a:p>
            <a:pPr marL="0" indent="0" algn="just">
              <a:buNone/>
            </a:pPr>
            <a:r>
              <a:rPr lang="en-GB" sz="2400" dirty="0">
                <a:solidFill>
                  <a:srgbClr val="0432FF"/>
                </a:solidFill>
              </a:rPr>
              <a:t>E/A (upper panel)</a:t>
            </a:r>
          </a:p>
          <a:p>
            <a:pPr marL="0" indent="0" algn="just">
              <a:buNone/>
            </a:pPr>
            <a:r>
              <a:rPr lang="en-GB" sz="2400" dirty="0" err="1">
                <a:solidFill>
                  <a:srgbClr val="0432FF"/>
                </a:solidFill>
              </a:rPr>
              <a:t>r</a:t>
            </a:r>
            <a:r>
              <a:rPr lang="en-GB" sz="2400" baseline="-25000" dirty="0" err="1">
                <a:solidFill>
                  <a:srgbClr val="0432FF"/>
                </a:solidFill>
              </a:rPr>
              <a:t>ch</a:t>
            </a:r>
            <a:r>
              <a:rPr lang="en-GB" sz="2400" dirty="0">
                <a:solidFill>
                  <a:srgbClr val="0432FF"/>
                </a:solidFill>
              </a:rPr>
              <a:t> (lower panel)</a:t>
            </a:r>
          </a:p>
          <a:p>
            <a:pPr marL="0" indent="0" algn="just">
              <a:buNone/>
            </a:pPr>
            <a:endParaRPr lang="en-GB" sz="2400" dirty="0">
              <a:solidFill>
                <a:srgbClr val="0432FF"/>
              </a:solidFill>
            </a:endParaRPr>
          </a:p>
          <a:p>
            <a:pPr marL="0" indent="0" algn="just">
              <a:buNone/>
            </a:pPr>
            <a:endParaRPr lang="en-GB" sz="2400" dirty="0">
              <a:solidFill>
                <a:srgbClr val="0432FF"/>
              </a:solidFill>
            </a:endParaRPr>
          </a:p>
          <a:p>
            <a:pPr marL="0" indent="0" algn="just">
              <a:buNone/>
            </a:pPr>
            <a:r>
              <a:rPr lang="en-GB" sz="2400" b="1" dirty="0">
                <a:solidFill>
                  <a:srgbClr val="0432FF"/>
                </a:solidFill>
              </a:rPr>
              <a:t>Encouraging results in heavy nuclei (</a:t>
            </a:r>
            <a:r>
              <a:rPr lang="en-GB" sz="2400" b="1" baseline="30000" dirty="0">
                <a:solidFill>
                  <a:srgbClr val="0432FF"/>
                </a:solidFill>
              </a:rPr>
              <a:t>132</a:t>
            </a:r>
            <a:r>
              <a:rPr lang="en-GB" sz="2400" b="1" dirty="0">
                <a:solidFill>
                  <a:srgbClr val="0432FF"/>
                </a:solidFill>
              </a:rPr>
              <a:t>Sn, </a:t>
            </a:r>
            <a:r>
              <a:rPr lang="en-GB" sz="2400" b="1" baseline="30000" dirty="0">
                <a:solidFill>
                  <a:srgbClr val="0432FF"/>
                </a:solidFill>
              </a:rPr>
              <a:t>208</a:t>
            </a:r>
            <a:r>
              <a:rPr lang="en-GB" sz="2400" b="1" dirty="0">
                <a:solidFill>
                  <a:srgbClr val="0432FF"/>
                </a:solidFill>
              </a:rPr>
              <a:t>Pb)</a:t>
            </a:r>
          </a:p>
          <a:p>
            <a:pPr marL="0" indent="0" algn="just">
              <a:buNone/>
            </a:pPr>
            <a:endParaRPr lang="en-GB" sz="2400" dirty="0">
              <a:solidFill>
                <a:srgbClr val="0432FF"/>
              </a:solidFill>
            </a:endParaRPr>
          </a:p>
          <a:p>
            <a:pPr marL="0" indent="0" algn="just">
              <a:buNone/>
            </a:pPr>
            <a:r>
              <a:rPr lang="en-GB" sz="2400" dirty="0">
                <a:solidFill>
                  <a:srgbClr val="0432FF"/>
                </a:solidFill>
              </a:rPr>
              <a:t>Something still missing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8DFBE-5FD6-A769-BDCC-C199792BF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46599" y="6126162"/>
            <a:ext cx="3550653" cy="684212"/>
          </a:xfrm>
        </p:spPr>
        <p:txBody>
          <a:bodyPr/>
          <a:lstStyle/>
          <a:p>
            <a:r>
              <a:rPr lang="en-GB"/>
              <a:t>QNP, Barcelona, 8-12/7/2024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43B65C-1DF5-B1BD-1C7C-D7F08392B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28</a:t>
            </a:fld>
            <a:endParaRPr lang="en-IT"/>
          </a:p>
        </p:txBody>
      </p:sp>
      <p:sp>
        <p:nvSpPr>
          <p:cNvPr id="18" name="CasellaDiTesto 21">
            <a:extLst>
              <a:ext uri="{FF2B5EF4-FFF2-40B4-BE49-F238E27FC236}">
                <a16:creationId xmlns:a16="http://schemas.microsoft.com/office/drawing/2014/main" id="{72421ABF-B8C4-27F4-0BBE-BD706A7B68E6}"/>
              </a:ext>
            </a:extLst>
          </p:cNvPr>
          <p:cNvSpPr txBox="1"/>
          <p:nvPr/>
        </p:nvSpPr>
        <p:spPr>
          <a:xfrm>
            <a:off x="2593874" y="1212960"/>
            <a:ext cx="1111438" cy="400110"/>
          </a:xfrm>
          <a:prstGeom prst="rect">
            <a:avLst/>
          </a:prstGeom>
          <a:noFill/>
          <a:ln w="19050">
            <a:solidFill>
              <a:srgbClr val="AB4015"/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i="1" dirty="0"/>
              <a:t>Ab </a:t>
            </a:r>
            <a:r>
              <a:rPr lang="it-IT" sz="2000" i="1" dirty="0" err="1"/>
              <a:t>initio</a:t>
            </a:r>
            <a:endParaRPr lang="it-IT" sz="2000" i="1" dirty="0"/>
          </a:p>
        </p:txBody>
      </p:sp>
      <p:pic>
        <p:nvPicPr>
          <p:cNvPr id="21" name="Immagine 22">
            <a:extLst>
              <a:ext uri="{FF2B5EF4-FFF2-40B4-BE49-F238E27FC236}">
                <a16:creationId xmlns:a16="http://schemas.microsoft.com/office/drawing/2014/main" id="{C79DC12C-AAD7-B452-29FE-E38586ACEF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2" y="1974682"/>
            <a:ext cx="5010012" cy="3945893"/>
          </a:xfrm>
          <a:prstGeom prst="rect">
            <a:avLst/>
          </a:prstGeom>
          <a:ln w="19050">
            <a:solidFill>
              <a:srgbClr val="AB4015"/>
            </a:solidFill>
          </a:ln>
        </p:spPr>
      </p:pic>
      <p:sp>
        <p:nvSpPr>
          <p:cNvPr id="19" name="Freccia in giù 29">
            <a:extLst>
              <a:ext uri="{FF2B5EF4-FFF2-40B4-BE49-F238E27FC236}">
                <a16:creationId xmlns:a16="http://schemas.microsoft.com/office/drawing/2014/main" id="{4DE05D00-BD1C-9A71-9E5D-96313D2E389E}"/>
              </a:ext>
            </a:extLst>
          </p:cNvPr>
          <p:cNvSpPr/>
          <p:nvPr/>
        </p:nvSpPr>
        <p:spPr>
          <a:xfrm rot="2461751">
            <a:off x="3286051" y="1657588"/>
            <a:ext cx="145794" cy="470301"/>
          </a:xfrm>
          <a:prstGeom prst="downArrow">
            <a:avLst/>
          </a:prstGeom>
          <a:solidFill>
            <a:srgbClr val="A71EB2"/>
          </a:solidFill>
          <a:ln w="19050" cap="flat" cmpd="sng" algn="ctr">
            <a:solidFill>
              <a:srgbClr val="AB40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BC2812E-8689-3B0E-B68E-370D78AED8A0}"/>
              </a:ext>
            </a:extLst>
          </p:cNvPr>
          <p:cNvSpPr txBox="1"/>
          <p:nvPr/>
        </p:nvSpPr>
        <p:spPr>
          <a:xfrm>
            <a:off x="2439757" y="3162504"/>
            <a:ext cx="709836" cy="400110"/>
          </a:xfrm>
          <a:prstGeom prst="rect">
            <a:avLst/>
          </a:prstGeom>
          <a:noFill/>
          <a:ln w="19050">
            <a:solidFill>
              <a:srgbClr val="AB4015"/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dirty="0"/>
              <a:t>LDA</a:t>
            </a:r>
          </a:p>
        </p:txBody>
      </p:sp>
      <p:sp>
        <p:nvSpPr>
          <p:cNvPr id="23" name="Freccia in giù 29">
            <a:extLst>
              <a:ext uri="{FF2B5EF4-FFF2-40B4-BE49-F238E27FC236}">
                <a16:creationId xmlns:a16="http://schemas.microsoft.com/office/drawing/2014/main" id="{893BBB8D-B790-6509-5731-4F226FCE2AF1}"/>
              </a:ext>
            </a:extLst>
          </p:cNvPr>
          <p:cNvSpPr/>
          <p:nvPr/>
        </p:nvSpPr>
        <p:spPr>
          <a:xfrm rot="13358740">
            <a:off x="3347297" y="2761891"/>
            <a:ext cx="145794" cy="470301"/>
          </a:xfrm>
          <a:prstGeom prst="downArrow">
            <a:avLst/>
          </a:prstGeom>
          <a:solidFill>
            <a:srgbClr val="3CAC15"/>
          </a:solidFill>
          <a:ln w="19050" cap="flat" cmpd="sng" algn="ctr">
            <a:solidFill>
              <a:srgbClr val="3CAC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9832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4DAE8-AFE2-F2B2-C2C6-C18514B5F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Towards the gradient approximation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9008A-3ED4-7111-67CD-BBA92480C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QNP, Barcelona, 8-12/7/2024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D9855A-BA91-9FDE-F275-7888D99AB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29</a:t>
            </a:fld>
            <a:endParaRPr lang="en-IT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6C8917-9A3D-6049-7E2C-B1EE08CB58A6}"/>
              </a:ext>
            </a:extLst>
          </p:cNvPr>
          <p:cNvSpPr txBox="1"/>
          <p:nvPr/>
        </p:nvSpPr>
        <p:spPr>
          <a:xfrm>
            <a:off x="457200" y="2533496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dirty="0"/>
              <a:t>Nuclei are finite systems and the dependence of the EDF on </a:t>
            </a:r>
            <a:r>
              <a:rPr lang="en-GB" dirty="0"/>
              <a:t>∇</a:t>
            </a:r>
            <a:r>
              <a:rPr lang="en-GB" sz="2400" dirty="0"/>
              <a:t>ᵨ, </a:t>
            </a:r>
            <a:r>
              <a:rPr lang="en-GB" sz="2000" dirty="0"/>
              <a:t>𝜏 and </a:t>
            </a:r>
            <a:r>
              <a:rPr lang="en-GB" sz="2000" i="1" dirty="0"/>
              <a:t>J</a:t>
            </a:r>
            <a:r>
              <a:rPr lang="en-GB" sz="2000" dirty="0"/>
              <a:t> </a:t>
            </a:r>
            <a:r>
              <a:rPr lang="en-GB" dirty="0"/>
              <a:t> </a:t>
            </a:r>
            <a:r>
              <a:rPr lang="en-GB" sz="2000" dirty="0"/>
              <a:t>is mandatory. These quantities vanish in uniform matter.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CF818-7A09-90A3-A681-B16881C53FD5}"/>
              </a:ext>
            </a:extLst>
          </p:cNvPr>
          <p:cNvSpPr txBox="1"/>
          <p:nvPr/>
        </p:nvSpPr>
        <p:spPr>
          <a:xfrm>
            <a:off x="457199" y="3572972"/>
            <a:ext cx="8229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How can </a:t>
            </a:r>
            <a:r>
              <a:rPr lang="en-GB" sz="2000" b="1" i="1" dirty="0"/>
              <a:t>ab initio</a:t>
            </a:r>
            <a:r>
              <a:rPr lang="en-GB" sz="2000" b="1" dirty="0"/>
              <a:t> inform us about this dependence?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8008DDE-935E-5FB6-9411-908C65E0CEE2}"/>
              </a:ext>
            </a:extLst>
          </p:cNvPr>
          <p:cNvGrpSpPr/>
          <p:nvPr/>
        </p:nvGrpSpPr>
        <p:grpSpPr>
          <a:xfrm>
            <a:off x="67736" y="4456830"/>
            <a:ext cx="4262718" cy="707886"/>
            <a:chOff x="457199" y="4403290"/>
            <a:chExt cx="4262718" cy="70788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565C4CE-BBD6-0DF6-9A3E-460C46F55320}"/>
                </a:ext>
              </a:extLst>
            </p:cNvPr>
            <p:cNvSpPr/>
            <p:nvPr/>
          </p:nvSpPr>
          <p:spPr>
            <a:xfrm>
              <a:off x="457199" y="4403290"/>
              <a:ext cx="4262718" cy="707886"/>
            </a:xfrm>
            <a:prstGeom prst="rect">
              <a:avLst/>
            </a:prstGeom>
            <a:solidFill>
              <a:srgbClr val="F5FF5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16B5578-C56A-F8AD-A1CF-46AA21F60B11}"/>
                </a:ext>
              </a:extLst>
            </p:cNvPr>
            <p:cNvSpPr txBox="1"/>
            <p:nvPr/>
          </p:nvSpPr>
          <p:spPr>
            <a:xfrm>
              <a:off x="457199" y="4403290"/>
              <a:ext cx="42627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2000" b="1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Uniform matter perturbed by a (weak) periodic potential</a:t>
              </a:r>
            </a:p>
          </p:txBody>
        </p:sp>
      </p:grpSp>
      <p:pic>
        <p:nvPicPr>
          <p:cNvPr id="14" name="Immagine 38">
            <a:extLst>
              <a:ext uri="{FF2B5EF4-FFF2-40B4-BE49-F238E27FC236}">
                <a16:creationId xmlns:a16="http://schemas.microsoft.com/office/drawing/2014/main" id="{870C57C2-CD28-1E28-681A-1E2AB694FD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886" y="4065165"/>
            <a:ext cx="3672124" cy="2757909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0BDF5765-D01C-52AE-C35A-B1B76645FC65}"/>
              </a:ext>
            </a:extLst>
          </p:cNvPr>
          <p:cNvGrpSpPr/>
          <p:nvPr/>
        </p:nvGrpSpPr>
        <p:grpSpPr>
          <a:xfrm>
            <a:off x="2851050" y="1144268"/>
            <a:ext cx="6216302" cy="1148402"/>
            <a:chOff x="2851050" y="1144268"/>
            <a:chExt cx="6216302" cy="1148402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B108CED-9886-ED27-5F37-598871631F0B}"/>
                </a:ext>
              </a:extLst>
            </p:cNvPr>
            <p:cNvSpPr/>
            <p:nvPr/>
          </p:nvSpPr>
          <p:spPr>
            <a:xfrm>
              <a:off x="5250608" y="1144269"/>
              <a:ext cx="2052559" cy="1148401"/>
            </a:xfrm>
            <a:prstGeom prst="ellipse">
              <a:avLst/>
            </a:prstGeom>
            <a:noFill/>
            <a:ln w="28575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05EA6CE-F362-75ED-8421-5480E149E45F}"/>
                </a:ext>
              </a:extLst>
            </p:cNvPr>
            <p:cNvSpPr/>
            <p:nvPr/>
          </p:nvSpPr>
          <p:spPr>
            <a:xfrm>
              <a:off x="7303168" y="1144268"/>
              <a:ext cx="1764184" cy="1148401"/>
            </a:xfrm>
            <a:prstGeom prst="ellipse">
              <a:avLst/>
            </a:prstGeom>
            <a:noFill/>
            <a:ln w="28575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BC6A073-12A1-88F5-7AF6-252B08FCC02E}"/>
                </a:ext>
              </a:extLst>
            </p:cNvPr>
            <p:cNvSpPr/>
            <p:nvPr/>
          </p:nvSpPr>
          <p:spPr>
            <a:xfrm>
              <a:off x="2851050" y="1144268"/>
              <a:ext cx="950545" cy="1148401"/>
            </a:xfrm>
            <a:prstGeom prst="ellipse">
              <a:avLst/>
            </a:prstGeom>
            <a:noFill/>
            <a:ln w="28575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A4F96A4-2CD1-819B-E628-4F9EC668F0B4}"/>
              </a:ext>
            </a:extLst>
          </p:cNvPr>
          <p:cNvGrpSpPr/>
          <p:nvPr/>
        </p:nvGrpSpPr>
        <p:grpSpPr>
          <a:xfrm>
            <a:off x="67736" y="1229255"/>
            <a:ext cx="9008527" cy="982136"/>
            <a:chOff x="72192" y="3495753"/>
            <a:chExt cx="9008527" cy="982136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D4EFF7A-3828-BDAD-497D-C674BCF982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2427" y="3695114"/>
              <a:ext cx="8759145" cy="579708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E69A6E9-9CC6-3109-AC61-D831E5694331}"/>
                </a:ext>
              </a:extLst>
            </p:cNvPr>
            <p:cNvSpPr/>
            <p:nvPr/>
          </p:nvSpPr>
          <p:spPr>
            <a:xfrm>
              <a:off x="72192" y="3495753"/>
              <a:ext cx="9008527" cy="98213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13423E3-04FD-05D3-B256-B6A8CACF7BFB}"/>
              </a:ext>
            </a:extLst>
          </p:cNvPr>
          <p:cNvGrpSpPr/>
          <p:nvPr/>
        </p:nvGrpSpPr>
        <p:grpSpPr>
          <a:xfrm>
            <a:off x="1432858" y="1332602"/>
            <a:ext cx="1196042" cy="1045054"/>
            <a:chOff x="1432858" y="1332602"/>
            <a:chExt cx="1196042" cy="1045054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D71A296-609C-AB51-2C6B-85E3BC055147}"/>
                </a:ext>
              </a:extLst>
            </p:cNvPr>
            <p:cNvSpPr/>
            <p:nvPr/>
          </p:nvSpPr>
          <p:spPr>
            <a:xfrm>
              <a:off x="1432858" y="1332602"/>
              <a:ext cx="1196042" cy="839791"/>
            </a:xfrm>
            <a:prstGeom prst="ellipse">
              <a:avLst/>
            </a:prstGeom>
            <a:noFill/>
            <a:ln w="28575">
              <a:solidFill>
                <a:srgbClr val="3CAC1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486FF29-6FB1-0A24-1396-C83C6DC7E7C3}"/>
                </a:ext>
              </a:extLst>
            </p:cNvPr>
            <p:cNvSpPr txBox="1"/>
            <p:nvPr/>
          </p:nvSpPr>
          <p:spPr>
            <a:xfrm>
              <a:off x="1727200" y="2008324"/>
              <a:ext cx="901700" cy="369332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3CAC15"/>
                  </a:solidFill>
                </a:rPr>
                <a:t>LDA</a:t>
              </a:r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BC34A82-23B2-A515-347A-971ED1639DE4}"/>
              </a:ext>
            </a:extLst>
          </p:cNvPr>
          <p:cNvCxnSpPr/>
          <p:nvPr/>
        </p:nvCxnSpPr>
        <p:spPr>
          <a:xfrm>
            <a:off x="3801595" y="1144268"/>
            <a:ext cx="1337564" cy="1148401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886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295" y="108307"/>
            <a:ext cx="8229600" cy="724429"/>
          </a:xfrm>
        </p:spPr>
        <p:txBody>
          <a:bodyPr>
            <a:normAutofit/>
          </a:bodyPr>
          <a:lstStyle/>
          <a:p>
            <a:r>
              <a:rPr lang="en-US" dirty="0"/>
              <a:t>Nuclear Density Functional Theory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6600" y="6126162"/>
            <a:ext cx="3842026" cy="684212"/>
          </a:xfrm>
        </p:spPr>
        <p:txBody>
          <a:bodyPr/>
          <a:lstStyle/>
          <a:p>
            <a:r>
              <a:rPr lang="en-GB"/>
              <a:t>QNP, Barcelona, 8-12/7/2024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3</a:t>
            </a:fld>
            <a:endParaRPr lang="uk-UA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57200" y="2828064"/>
            <a:ext cx="8229600" cy="8141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/>
              <a:buNone/>
            </a:pPr>
            <a:endParaRPr lang="en-GB" sz="2400">
              <a:solidFill>
                <a:srgbClr val="0432FF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D15F52E-C3D4-7B4E-9068-6C4873808657}"/>
              </a:ext>
            </a:extLst>
          </p:cNvPr>
          <p:cNvGrpSpPr/>
          <p:nvPr/>
        </p:nvGrpSpPr>
        <p:grpSpPr>
          <a:xfrm>
            <a:off x="124036" y="982823"/>
            <a:ext cx="8562765" cy="1693995"/>
            <a:chOff x="135473" y="1101970"/>
            <a:chExt cx="8562765" cy="169399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1101970"/>
              <a:ext cx="2544970" cy="848323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135473" y="2057301"/>
              <a:ext cx="3283424" cy="738664"/>
              <a:chOff x="5552752" y="3033665"/>
              <a:chExt cx="3537645" cy="727491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5552752" y="3033665"/>
                <a:ext cx="3537645" cy="72749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/>
                  <a:t>Energy density = </a:t>
                </a:r>
              </a:p>
              <a:p>
                <a:endParaRPr lang="en-GB" sz="1400" dirty="0"/>
              </a:p>
              <a:p>
                <a:r>
                  <a:rPr lang="en-GB" sz="1400" i="1" dirty="0"/>
                  <a:t>E</a:t>
                </a:r>
                <a:r>
                  <a:rPr lang="en-GB" sz="1400" dirty="0"/>
                  <a:t> is called Energy Density Functional </a:t>
                </a:r>
                <a:endParaRPr lang="en-GB" sz="1400" b="1" dirty="0"/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491992" y="3067967"/>
                <a:ext cx="192118" cy="256159"/>
              </a:xfrm>
              <a:prstGeom prst="rect">
                <a:avLst/>
              </a:prstGeom>
            </p:spPr>
          </p:pic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FFAF6BC-72A2-9740-A8E0-F4CB29F85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0" y="1336497"/>
              <a:ext cx="4021819" cy="37926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B8F2902-439E-AD45-B8ED-7C853AF872A1}"/>
                </a:ext>
              </a:extLst>
            </p:cNvPr>
            <p:cNvSpPr txBox="1"/>
            <p:nvPr/>
          </p:nvSpPr>
          <p:spPr>
            <a:xfrm>
              <a:off x="4405638" y="1761281"/>
              <a:ext cx="4292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 dirty="0">
                  <a:solidFill>
                    <a:srgbClr val="FF0000"/>
                  </a:solidFill>
                  <a:cs typeface="Arial"/>
                </a:rPr>
                <a:t>The energy functional has a </a:t>
              </a:r>
              <a:r>
                <a:rPr lang="en-US" sz="1600" b="1" dirty="0">
                  <a:solidFill>
                    <a:srgbClr val="FF0000"/>
                  </a:solidFill>
                  <a:cs typeface="Arial"/>
                </a:rPr>
                <a:t>minimum</a:t>
              </a:r>
              <a:r>
                <a:rPr lang="en-US" sz="1600" dirty="0">
                  <a:solidFill>
                    <a:srgbClr val="FF0000"/>
                  </a:solidFill>
                  <a:cs typeface="Arial"/>
                </a:rPr>
                <a:t> at the ground-state density, where it assumes the ground-state </a:t>
              </a:r>
              <a:r>
                <a:rPr lang="en-US" sz="1600" i="1" dirty="0">
                  <a:solidFill>
                    <a:srgbClr val="FF0000"/>
                  </a:solidFill>
                  <a:cs typeface="Arial"/>
                </a:rPr>
                <a:t>E</a:t>
              </a:r>
              <a:r>
                <a:rPr lang="en-US" sz="1600" dirty="0">
                  <a:solidFill>
                    <a:srgbClr val="FF0000"/>
                  </a:solidFill>
                  <a:cs typeface="Arial"/>
                </a:rPr>
                <a:t> as a value. </a:t>
              </a:r>
              <a:endParaRPr lang="en-GB" sz="1600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FADA99C-FA27-CA48-8EF2-DDA8F1EDCF31}"/>
              </a:ext>
            </a:extLst>
          </p:cNvPr>
          <p:cNvSpPr txBox="1"/>
          <p:nvPr/>
        </p:nvSpPr>
        <p:spPr>
          <a:xfrm>
            <a:off x="370943" y="3739084"/>
            <a:ext cx="863758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432FF"/>
                </a:solidFill>
              </a:rPr>
              <a:t>The theorems do </a:t>
            </a:r>
            <a:r>
              <a:rPr lang="en-GB" sz="2000" b="1" dirty="0">
                <a:solidFill>
                  <a:srgbClr val="0432FF"/>
                </a:solidFill>
              </a:rPr>
              <a:t>not</a:t>
            </a:r>
            <a:r>
              <a:rPr lang="en-GB" sz="2000" dirty="0">
                <a:solidFill>
                  <a:srgbClr val="0432FF"/>
                </a:solidFill>
              </a:rPr>
              <a:t> tell what the EDF looks like.</a:t>
            </a:r>
          </a:p>
          <a:p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72474E-E79D-C24B-A2FF-A197C5910F82}"/>
              </a:ext>
            </a:extLst>
          </p:cNvPr>
          <p:cNvSpPr txBox="1"/>
          <p:nvPr/>
        </p:nvSpPr>
        <p:spPr>
          <a:xfrm>
            <a:off x="368295" y="2797691"/>
            <a:ext cx="86402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CAC15"/>
                </a:solidFill>
              </a:rPr>
              <a:t>Existence is guaranteed by </a:t>
            </a:r>
            <a:r>
              <a:rPr lang="en-GB" sz="2000" b="1" dirty="0">
                <a:solidFill>
                  <a:srgbClr val="3CAC15"/>
                </a:solidFill>
              </a:rPr>
              <a:t>Hohenberg-Kohn, Levy-</a:t>
            </a:r>
            <a:r>
              <a:rPr lang="en-GB" sz="2000" b="1" dirty="0" err="1">
                <a:solidFill>
                  <a:srgbClr val="3CAC15"/>
                </a:solidFill>
              </a:rPr>
              <a:t>Lieb</a:t>
            </a:r>
            <a:r>
              <a:rPr lang="en-GB" sz="2000" dirty="0">
                <a:solidFill>
                  <a:srgbClr val="3CAC15"/>
                </a:solidFill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CAC15"/>
                </a:solidFill>
              </a:rPr>
              <a:t>It gives access, in principle, to all properties of the system.</a:t>
            </a:r>
          </a:p>
          <a:p>
            <a:pPr algn="just"/>
            <a:endParaRPr lang="en-GB" sz="2400" dirty="0">
              <a:solidFill>
                <a:srgbClr val="3CAC15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759BD8B-C37F-0528-D44A-7FAB8EBA38C6}"/>
              </a:ext>
            </a:extLst>
          </p:cNvPr>
          <p:cNvGrpSpPr/>
          <p:nvPr/>
        </p:nvGrpSpPr>
        <p:grpSpPr>
          <a:xfrm>
            <a:off x="-11575" y="4404510"/>
            <a:ext cx="4227968" cy="2453483"/>
            <a:chOff x="-11575" y="4091992"/>
            <a:chExt cx="4227968" cy="245348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14DB93B-9EB6-ED4F-4EF6-0DCE65D428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1575" y="4091992"/>
              <a:ext cx="2048068" cy="245348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D5F5654-7AE9-E539-578E-38151808C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71693" y="4474153"/>
              <a:ext cx="2044700" cy="469900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A478079-5FF4-D517-94D8-E5F337D28806}"/>
              </a:ext>
            </a:extLst>
          </p:cNvPr>
          <p:cNvGrpSpPr/>
          <p:nvPr/>
        </p:nvGrpSpPr>
        <p:grpSpPr>
          <a:xfrm>
            <a:off x="4688411" y="4591961"/>
            <a:ext cx="4320116" cy="2241677"/>
            <a:chOff x="4688411" y="4315373"/>
            <a:chExt cx="4320116" cy="224167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96277A4-F323-2291-F693-705440E64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88411" y="4315373"/>
              <a:ext cx="1928109" cy="2241677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209B0DA-792B-A7AD-5251-CA8F216A2737}"/>
                </a:ext>
              </a:extLst>
            </p:cNvPr>
            <p:cNvSpPr/>
            <p:nvPr/>
          </p:nvSpPr>
          <p:spPr>
            <a:xfrm>
              <a:off x="6665599" y="5946412"/>
              <a:ext cx="2342928" cy="49847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Empirical input!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019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16BD3-9FE6-C625-1F5C-AE3135130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188"/>
            <a:ext cx="8229600" cy="724429"/>
          </a:xfrm>
        </p:spPr>
        <p:txBody>
          <a:bodyPr>
            <a:normAutofit fontScale="90000"/>
          </a:bodyPr>
          <a:lstStyle/>
          <a:p>
            <a:r>
              <a:rPr lang="en-GB" dirty="0"/>
              <a:t>Benchmarking </a:t>
            </a:r>
            <a:r>
              <a:rPr lang="en-GB" i="1" dirty="0"/>
              <a:t>ab initio</a:t>
            </a:r>
            <a:r>
              <a:rPr lang="en-GB" dirty="0"/>
              <a:t> many-body methods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63896-B610-ABDD-53B6-92E626BCD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QNP, Barcelona, 8-12/7/2024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7DACB-3274-FE69-D16F-0B47E6AC4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30</a:t>
            </a:fld>
            <a:endParaRPr lang="en-IT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F34F9D-081E-CD09-B2D7-6D8CE6CB6276}"/>
              </a:ext>
            </a:extLst>
          </p:cNvPr>
          <p:cNvSpPr txBox="1"/>
          <p:nvPr/>
        </p:nvSpPr>
        <p:spPr>
          <a:xfrm>
            <a:off x="5558563" y="1635702"/>
            <a:ext cx="28435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/>
              <a:t>Before moving to SCGF for the response, we must check the agreement with other MB methods like CC or MBPT.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4AF450-0D22-7CE2-CDE6-CDB9AE735B10}"/>
              </a:ext>
            </a:extLst>
          </p:cNvPr>
          <p:cNvSpPr txBox="1"/>
          <p:nvPr/>
        </p:nvSpPr>
        <p:spPr>
          <a:xfrm rot="19736633">
            <a:off x="1927157" y="5864552"/>
            <a:ext cx="3331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Preliminary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AA547E-1D34-9D51-7EB2-74D7BE68F64A}"/>
              </a:ext>
            </a:extLst>
          </p:cNvPr>
          <p:cNvSpPr txBox="1"/>
          <p:nvPr/>
        </p:nvSpPr>
        <p:spPr>
          <a:xfrm>
            <a:off x="6061287" y="3606195"/>
            <a:ext cx="18381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F. Marino </a:t>
            </a:r>
            <a:r>
              <a:rPr lang="en-GB" i="1" dirty="0">
                <a:solidFill>
                  <a:srgbClr val="FF0000"/>
                </a:solidFill>
              </a:rPr>
              <a:t>et al.</a:t>
            </a:r>
          </a:p>
          <a:p>
            <a:r>
              <a:rPr lang="en-GB" dirty="0">
                <a:solidFill>
                  <a:srgbClr val="FF0000"/>
                </a:solidFill>
              </a:rPr>
              <a:t>(in preparation)</a:t>
            </a:r>
          </a:p>
          <a:p>
            <a:endParaRPr lang="en-GB" dirty="0">
              <a:solidFill>
                <a:srgbClr val="FF0000"/>
              </a:solidFill>
            </a:endParaRPr>
          </a:p>
          <a:p>
            <a:r>
              <a:rPr lang="en-GB" b="1" dirty="0"/>
              <a:t>Cf. his talk.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6D34E6-72A2-A35D-02E7-DCE3A4D93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25" y="1341828"/>
            <a:ext cx="5253867" cy="407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9303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A5374-C1C3-CBB8-41A3-2BB937748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188"/>
            <a:ext cx="8229600" cy="724429"/>
          </a:xfrm>
        </p:spPr>
        <p:txBody>
          <a:bodyPr/>
          <a:lstStyle/>
          <a:p>
            <a:r>
              <a:rPr lang="en-GB" dirty="0"/>
              <a:t>Conclusion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8A2F23-E76A-6E11-C907-111D4E3B2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QNP, Barcelona, 8-12/7/2024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26BC55-33B0-A037-304D-343F91208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31</a:t>
            </a:fld>
            <a:endParaRPr lang="en-I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309E83-4533-93E8-6D36-56CE2E0E8B8C}"/>
              </a:ext>
            </a:extLst>
          </p:cNvPr>
          <p:cNvSpPr txBox="1"/>
          <p:nvPr/>
        </p:nvSpPr>
        <p:spPr>
          <a:xfrm>
            <a:off x="457201" y="1465005"/>
            <a:ext cx="82296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432FF"/>
                </a:solidFill>
              </a:rPr>
              <a:t>DFT is an accurate method for many nuclear properties. </a:t>
            </a:r>
            <a:r>
              <a:rPr lang="en-GB" sz="2000" b="1" dirty="0">
                <a:solidFill>
                  <a:srgbClr val="0432FF"/>
                </a:solidFill>
              </a:rPr>
              <a:t>There are many available EDFs, though.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432FF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u="sng" dirty="0">
                <a:solidFill>
                  <a:srgbClr val="0432FF"/>
                </a:solidFill>
              </a:rPr>
              <a:t>In this talk, several avenues to possibly overcome the limitations of current DFT have been overviewed.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432FF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432FF"/>
                </a:solidFill>
              </a:rPr>
              <a:t>Merging nuclear </a:t>
            </a:r>
            <a:r>
              <a:rPr lang="en-GB" sz="2000" i="1" dirty="0">
                <a:solidFill>
                  <a:srgbClr val="0432FF"/>
                </a:solidFill>
              </a:rPr>
              <a:t>ab initio</a:t>
            </a:r>
            <a:r>
              <a:rPr lang="en-GB" sz="2000" dirty="0">
                <a:solidFill>
                  <a:srgbClr val="0432FF"/>
                </a:solidFill>
              </a:rPr>
              <a:t> and DFT should be definitely pursued.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432FF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432FF"/>
                </a:solidFill>
              </a:rPr>
              <a:t>The goal is to improve the predictive power of the theory, for basic nuclear observables like masses and drip lines – but also for problems that have not been discussed in this contribution (fusion/fission, reactions of astrophysical interest, weak interaction processes like single and double </a:t>
            </a:r>
            <a:r>
              <a:rPr lang="en-GB" sz="24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GB" sz="2000" dirty="0">
                <a:solidFill>
                  <a:srgbClr val="0432FF"/>
                </a:solidFill>
              </a:rPr>
              <a:t>-decay).</a:t>
            </a:r>
          </a:p>
          <a:p>
            <a:pPr algn="just"/>
            <a:r>
              <a:rPr lang="en-GB" sz="2000" dirty="0">
                <a:solidFill>
                  <a:srgbClr val="0432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7575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3893FC-9A45-26D6-D5F8-0F3D8DD01E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706" y="47626"/>
            <a:ext cx="8806821" cy="30888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b="1" dirty="0">
                <a:solidFill>
                  <a:srgbClr val="FF0000"/>
                </a:solidFill>
              </a:rPr>
              <a:t>Collaborators:</a:t>
            </a:r>
          </a:p>
          <a:p>
            <a:endParaRPr lang="en-GB" sz="2000" dirty="0">
              <a:solidFill>
                <a:srgbClr val="0432FF"/>
              </a:solidFill>
            </a:endParaRPr>
          </a:p>
          <a:p>
            <a:r>
              <a:rPr lang="en-GB" sz="2400" dirty="0">
                <a:solidFill>
                  <a:srgbClr val="0432FF"/>
                </a:solidFill>
              </a:rPr>
              <a:t>C. Barbieri, X. Roca-</a:t>
            </a:r>
            <a:r>
              <a:rPr lang="en-GB" sz="2400" dirty="0" err="1">
                <a:solidFill>
                  <a:srgbClr val="0432FF"/>
                </a:solidFill>
              </a:rPr>
              <a:t>Maza</a:t>
            </a:r>
            <a:r>
              <a:rPr lang="en-GB" sz="2400" dirty="0">
                <a:solidFill>
                  <a:srgbClr val="0432FF"/>
                </a:solidFill>
              </a:rPr>
              <a:t>, </a:t>
            </a:r>
            <a:r>
              <a:rPr lang="en-GB" sz="2400" dirty="0" err="1">
                <a:solidFill>
                  <a:srgbClr val="0432FF"/>
                </a:solidFill>
              </a:rPr>
              <a:t>E.Vigezzi</a:t>
            </a:r>
            <a:r>
              <a:rPr lang="en-GB" sz="2400" dirty="0">
                <a:solidFill>
                  <a:srgbClr val="0432FF"/>
                </a:solidFill>
              </a:rPr>
              <a:t> (Univ. of Milano and INFN, Italy) </a:t>
            </a:r>
          </a:p>
          <a:p>
            <a:endParaRPr lang="en-GB" sz="2400" dirty="0">
              <a:solidFill>
                <a:srgbClr val="0432FF"/>
              </a:solidFill>
            </a:endParaRPr>
          </a:p>
          <a:p>
            <a:r>
              <a:rPr lang="en-GB" sz="2400" dirty="0">
                <a:solidFill>
                  <a:srgbClr val="0432FF"/>
                </a:solidFill>
              </a:rPr>
              <a:t>F. </a:t>
            </a:r>
            <a:r>
              <a:rPr lang="en-GB" sz="2400" dirty="0" err="1">
                <a:solidFill>
                  <a:srgbClr val="0432FF"/>
                </a:solidFill>
              </a:rPr>
              <a:t>Pederiva</a:t>
            </a:r>
            <a:r>
              <a:rPr lang="en-GB" sz="2400" dirty="0">
                <a:solidFill>
                  <a:srgbClr val="0432FF"/>
                </a:solidFill>
              </a:rPr>
              <a:t> (Univ. of Trento and INFN, Italy)</a:t>
            </a:r>
          </a:p>
          <a:p>
            <a:endParaRPr lang="en-GB" sz="2400" dirty="0">
              <a:solidFill>
                <a:srgbClr val="0432FF"/>
              </a:solidFill>
            </a:endParaRPr>
          </a:p>
          <a:p>
            <a:r>
              <a:rPr lang="en-GB" sz="2400" dirty="0">
                <a:solidFill>
                  <a:srgbClr val="0432FF"/>
                </a:solidFill>
              </a:rPr>
              <a:t>P. Klausner, M. Antonelli, F. </a:t>
            </a:r>
            <a:r>
              <a:rPr lang="en-GB" sz="2400" dirty="0" err="1">
                <a:solidFill>
                  <a:srgbClr val="0432FF"/>
                </a:solidFill>
              </a:rPr>
              <a:t>Gulminelli</a:t>
            </a:r>
            <a:r>
              <a:rPr lang="en-GB" sz="2400" dirty="0">
                <a:solidFill>
                  <a:srgbClr val="0432FF"/>
                </a:solidFill>
              </a:rPr>
              <a:t> (LPC Caen, France)</a:t>
            </a:r>
          </a:p>
          <a:p>
            <a:endParaRPr lang="en-GB" sz="2400" dirty="0">
              <a:solidFill>
                <a:srgbClr val="0432FF"/>
              </a:solidFill>
            </a:endParaRPr>
          </a:p>
          <a:p>
            <a:r>
              <a:rPr lang="en-GB" sz="2400" dirty="0">
                <a:solidFill>
                  <a:srgbClr val="0432FF"/>
                </a:solidFill>
              </a:rPr>
              <a:t>F. Marino (Mainz University, Germany)</a:t>
            </a:r>
          </a:p>
          <a:p>
            <a:endParaRPr lang="en-GB" sz="2400" dirty="0">
              <a:solidFill>
                <a:srgbClr val="0432FF"/>
              </a:solidFill>
            </a:endParaRPr>
          </a:p>
          <a:p>
            <a:r>
              <a:rPr lang="en-GB" sz="2400" dirty="0">
                <a:solidFill>
                  <a:srgbClr val="0432FF"/>
                </a:solidFill>
              </a:rPr>
              <a:t>A. Lovato (ANL, USA)</a:t>
            </a:r>
          </a:p>
          <a:p>
            <a:endParaRPr lang="en-GB" sz="2400" dirty="0">
              <a:solidFill>
                <a:srgbClr val="0432FF"/>
              </a:solidFill>
            </a:endParaRPr>
          </a:p>
          <a:p>
            <a:r>
              <a:rPr lang="en-GB" sz="2400" dirty="0">
                <a:solidFill>
                  <a:srgbClr val="0432FF"/>
                </a:solidFill>
              </a:rPr>
              <a:t>Z.Z. Li, Y. </a:t>
            </a:r>
            <a:r>
              <a:rPr lang="en-GB" sz="2400" dirty="0" err="1">
                <a:solidFill>
                  <a:srgbClr val="0432FF"/>
                </a:solidFill>
              </a:rPr>
              <a:t>Niu</a:t>
            </a:r>
            <a:r>
              <a:rPr lang="en-GB" sz="2400" dirty="0">
                <a:solidFill>
                  <a:srgbClr val="0432FF"/>
                </a:solidFill>
              </a:rPr>
              <a:t> (Lanzhou University)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CF259-1FC7-C707-BE2D-C81A4EE98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QNP, Barcelona, 8-12/7/2024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7E8EB-DCC8-FEF9-8768-C89FC1F8D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32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2943308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0878B-0A74-F745-A469-AB944D0EA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322" y="1202268"/>
            <a:ext cx="8881205" cy="47413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600" b="1" dirty="0">
                <a:solidFill>
                  <a:srgbClr val="0432FF"/>
                </a:solidFill>
              </a:rPr>
              <a:t>Backup slides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403D8C-613D-A24B-9E08-E4139B993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QNP, Barcelona, 8-12/7/2024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F3F89-EE92-1D46-A6E7-1FDC42696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33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62369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BF5C0-034D-159A-BE2F-C34B7C0B8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195" y="274638"/>
            <a:ext cx="8823331" cy="724429"/>
          </a:xfrm>
        </p:spPr>
        <p:txBody>
          <a:bodyPr>
            <a:normAutofit fontScale="90000"/>
          </a:bodyPr>
          <a:lstStyle/>
          <a:p>
            <a:r>
              <a:rPr lang="en-GB" dirty="0"/>
              <a:t>The constrained search approach by Lévy-</a:t>
            </a:r>
            <a:r>
              <a:rPr lang="en-GB" dirty="0" err="1"/>
              <a:t>Lieb</a:t>
            </a:r>
            <a:r>
              <a:rPr lang="en-GB" dirty="0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C86BEB-D272-7272-D311-49B21B388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QNP, Barcelona, 8-12/7/2024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5A7A59-361B-D6C4-FA91-CFCD705E8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34</a:t>
            </a:fld>
            <a:endParaRPr lang="en-IT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F3040F-7C5C-59E1-63A6-4D50F5E84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1331862"/>
            <a:ext cx="7772400" cy="16836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D12611-7450-040F-4DB5-82C74B342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195" y="3250029"/>
            <a:ext cx="2857500" cy="2641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539FCA-11F0-BD8F-81E3-4B7E175901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2695" y="3707594"/>
            <a:ext cx="2396683" cy="220139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85FE745-2EB8-8953-456D-6CDDA5829A7C}"/>
              </a:ext>
            </a:extLst>
          </p:cNvPr>
          <p:cNvSpPr/>
          <p:nvPr/>
        </p:nvSpPr>
        <p:spPr>
          <a:xfrm>
            <a:off x="3669175" y="2407534"/>
            <a:ext cx="4896091" cy="7060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38E1C8-BC52-C16D-E28B-94D26DEF923A}"/>
              </a:ext>
            </a:extLst>
          </p:cNvPr>
          <p:cNvSpPr txBox="1"/>
          <p:nvPr/>
        </p:nvSpPr>
        <p:spPr>
          <a:xfrm>
            <a:off x="5613721" y="3702744"/>
            <a:ext cx="33948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dirty="0"/>
              <a:t>We consider all w.f. that correspond to a specific density with the symbol</a:t>
            </a:r>
          </a:p>
          <a:p>
            <a:pPr algn="just"/>
            <a:endParaRPr lang="en-GB" sz="1600" dirty="0"/>
          </a:p>
          <a:p>
            <a:pPr algn="just"/>
            <a:endParaRPr lang="en-GB" sz="1600" dirty="0"/>
          </a:p>
          <a:p>
            <a:pPr algn="just"/>
            <a:endParaRPr lang="en-GB" sz="1600" dirty="0"/>
          </a:p>
          <a:p>
            <a:pPr algn="just"/>
            <a:r>
              <a:rPr lang="en-GB" sz="1600" dirty="0"/>
              <a:t>“instead of finding the tallest child in the school by lining all of them in the yard, we just line in the yard the </a:t>
            </a:r>
            <a:r>
              <a:rPr lang="en-GB" sz="1600"/>
              <a:t>tallest pupils </a:t>
            </a:r>
            <a:r>
              <a:rPr lang="en-GB" sz="1600" dirty="0"/>
              <a:t>of each class...”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D0D9FF-D91B-E809-D36C-9357BFEF24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1123" y="4355224"/>
            <a:ext cx="1282700" cy="4191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2311EEB-A9CF-9FB2-0ED8-4561B326C3D1}"/>
              </a:ext>
            </a:extLst>
          </p:cNvPr>
          <p:cNvSpPr/>
          <p:nvPr/>
        </p:nvSpPr>
        <p:spPr>
          <a:xfrm>
            <a:off x="5544273" y="3526492"/>
            <a:ext cx="3464253" cy="2783558"/>
          </a:xfrm>
          <a:prstGeom prst="rect">
            <a:avLst/>
          </a:prstGeom>
          <a:noFill/>
          <a:ln w="28575">
            <a:solidFill>
              <a:srgbClr val="0432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50576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B6009A2-5177-5B45-F654-7F027A71C08D}"/>
              </a:ext>
            </a:extLst>
          </p:cNvPr>
          <p:cNvSpPr/>
          <p:nvPr/>
        </p:nvSpPr>
        <p:spPr>
          <a:xfrm>
            <a:off x="4025739" y="4984831"/>
            <a:ext cx="1726879" cy="302068"/>
          </a:xfrm>
          <a:prstGeom prst="rect">
            <a:avLst/>
          </a:prstGeom>
          <a:solidFill>
            <a:srgbClr val="B3EEE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548288-31B9-ED69-B6E1-301DE034BAE5}"/>
              </a:ext>
            </a:extLst>
          </p:cNvPr>
          <p:cNvSpPr/>
          <p:nvPr/>
        </p:nvSpPr>
        <p:spPr>
          <a:xfrm>
            <a:off x="4822147" y="4631738"/>
            <a:ext cx="722128" cy="302068"/>
          </a:xfrm>
          <a:prstGeom prst="rect">
            <a:avLst/>
          </a:prstGeom>
          <a:solidFill>
            <a:srgbClr val="CEFF9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F52867-D5CF-DF67-113A-AE03D6504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Skyrme</a:t>
            </a:r>
            <a:r>
              <a:rPr lang="en-GB" dirty="0"/>
              <a:t> forces and EDFs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2D7C07-5A82-8A26-F250-357007945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QNP, Barcelona, 8-12/7/2024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59A8C-FDC9-4B22-FA1F-B1324F38A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35</a:t>
            </a:fld>
            <a:endParaRPr lang="en-IT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A93D370-D089-CF08-85B6-4CD958687BA0}"/>
              </a:ext>
            </a:extLst>
          </p:cNvPr>
          <p:cNvGrpSpPr/>
          <p:nvPr/>
        </p:nvGrpSpPr>
        <p:grpSpPr>
          <a:xfrm>
            <a:off x="361165" y="1401439"/>
            <a:ext cx="8435594" cy="936647"/>
            <a:chOff x="361165" y="1401439"/>
            <a:chExt cx="8435594" cy="93664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4B3B2F9-F6BF-F81B-B274-59FF7D289CF3}"/>
                </a:ext>
              </a:extLst>
            </p:cNvPr>
            <p:cNvSpPr/>
            <p:nvPr/>
          </p:nvSpPr>
          <p:spPr>
            <a:xfrm>
              <a:off x="3113589" y="1401439"/>
              <a:ext cx="5683170" cy="438935"/>
            </a:xfrm>
            <a:prstGeom prst="rect">
              <a:avLst/>
            </a:prstGeom>
            <a:solidFill>
              <a:srgbClr val="CEFF9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8BECD58-48AF-6545-BC70-453D5D0862C0}"/>
                </a:ext>
              </a:extLst>
            </p:cNvPr>
            <p:cNvSpPr/>
            <p:nvPr/>
          </p:nvSpPr>
          <p:spPr>
            <a:xfrm>
              <a:off x="361165" y="1843205"/>
              <a:ext cx="5683170" cy="494881"/>
            </a:xfrm>
            <a:prstGeom prst="rect">
              <a:avLst/>
            </a:prstGeom>
            <a:solidFill>
              <a:srgbClr val="CEFF9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53D9CDEF-7834-F573-1229-2AF272EE0313}"/>
              </a:ext>
            </a:extLst>
          </p:cNvPr>
          <p:cNvSpPr/>
          <p:nvPr/>
        </p:nvSpPr>
        <p:spPr>
          <a:xfrm>
            <a:off x="6199849" y="1909824"/>
            <a:ext cx="2785527" cy="494881"/>
          </a:xfrm>
          <a:prstGeom prst="rect">
            <a:avLst/>
          </a:prstGeom>
          <a:solidFill>
            <a:srgbClr val="B3EEE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4FF785-0B10-F9CB-D044-94CA0B780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436164"/>
            <a:ext cx="8278251" cy="8671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DBACF39-1C54-0FA2-4222-3B9504007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3499" y="3842794"/>
            <a:ext cx="2845787" cy="30206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5B8E2BD-5511-075E-1FD0-C8F8814DCD38}"/>
              </a:ext>
            </a:extLst>
          </p:cNvPr>
          <p:cNvSpPr/>
          <p:nvPr/>
        </p:nvSpPr>
        <p:spPr>
          <a:xfrm>
            <a:off x="457199" y="2986268"/>
            <a:ext cx="8339560" cy="29978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82811B-48CB-B766-90C9-E0B802A49B7A}"/>
              </a:ext>
            </a:extLst>
          </p:cNvPr>
          <p:cNvSpPr txBox="1"/>
          <p:nvPr/>
        </p:nvSpPr>
        <p:spPr>
          <a:xfrm>
            <a:off x="457199" y="2999147"/>
            <a:ext cx="82296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>
                <a:solidFill>
                  <a:srgbClr val="0432FF"/>
                </a:solidFill>
              </a:rPr>
              <a:t>From an effective force, and the kinetic energy, we can extract an EDF by means of the expectation value over a general Slater determinant:</a:t>
            </a:r>
          </a:p>
          <a:p>
            <a:pPr algn="just"/>
            <a:endParaRPr lang="en-GB" dirty="0">
              <a:solidFill>
                <a:srgbClr val="0432FF"/>
              </a:solidFill>
            </a:endParaRPr>
          </a:p>
          <a:p>
            <a:pPr algn="just"/>
            <a:endParaRPr lang="en-GB" dirty="0">
              <a:solidFill>
                <a:srgbClr val="0432FF"/>
              </a:solidFill>
            </a:endParaRPr>
          </a:p>
          <a:p>
            <a:pPr algn="just"/>
            <a:endParaRPr lang="en-GB" dirty="0">
              <a:solidFill>
                <a:srgbClr val="0432FF"/>
              </a:solidFill>
            </a:endParaRPr>
          </a:p>
          <a:p>
            <a:pPr algn="just"/>
            <a:endParaRPr lang="en-GB" dirty="0">
              <a:solidFill>
                <a:srgbClr val="0432FF"/>
              </a:solidFill>
            </a:endParaRPr>
          </a:p>
          <a:p>
            <a:pPr algn="just"/>
            <a:r>
              <a:rPr lang="en-GB" dirty="0">
                <a:solidFill>
                  <a:srgbClr val="0432FF"/>
                </a:solidFill>
              </a:rPr>
              <a:t>In the standard </a:t>
            </a:r>
            <a:r>
              <a:rPr lang="en-GB" dirty="0" err="1">
                <a:solidFill>
                  <a:srgbClr val="0432FF"/>
                </a:solidFill>
              </a:rPr>
              <a:t>Skyrme</a:t>
            </a:r>
            <a:r>
              <a:rPr lang="en-GB" dirty="0">
                <a:solidFill>
                  <a:srgbClr val="0432FF"/>
                </a:solidFill>
              </a:rPr>
              <a:t> ansatz, there are central (momentum-independent and momentum-dependent terms) and spin-orbit terms.</a:t>
            </a:r>
          </a:p>
          <a:p>
            <a:pPr algn="just"/>
            <a:endParaRPr lang="en-GB" dirty="0">
              <a:solidFill>
                <a:srgbClr val="0432FF"/>
              </a:solidFill>
            </a:endParaRPr>
          </a:p>
          <a:p>
            <a:pPr algn="just"/>
            <a:r>
              <a:rPr lang="en-GB" dirty="0">
                <a:solidFill>
                  <a:srgbClr val="0432FF"/>
                </a:solidFill>
              </a:rPr>
              <a:t>Adding </a:t>
            </a:r>
            <a:r>
              <a:rPr lang="en-GB" b="1" dirty="0">
                <a:solidFill>
                  <a:srgbClr val="0432FF"/>
                </a:solidFill>
              </a:rPr>
              <a:t>tensor terms</a:t>
            </a:r>
            <a:r>
              <a:rPr lang="en-GB" dirty="0">
                <a:solidFill>
                  <a:srgbClr val="0432FF"/>
                </a:solidFill>
              </a:rPr>
              <a:t> is also possible.</a:t>
            </a:r>
            <a:endParaRPr lang="en-GB" b="1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25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59EB8A8E-7E40-2656-CEF4-BB75E8028610}"/>
              </a:ext>
            </a:extLst>
          </p:cNvPr>
          <p:cNvGrpSpPr/>
          <p:nvPr/>
        </p:nvGrpSpPr>
        <p:grpSpPr>
          <a:xfrm>
            <a:off x="818021" y="2950339"/>
            <a:ext cx="8086360" cy="4113490"/>
            <a:chOff x="818021" y="2213739"/>
            <a:chExt cx="8086360" cy="411349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7958C15-BB9F-0354-7AF7-55A5008988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235823">
              <a:off x="818021" y="2213739"/>
              <a:ext cx="7507957" cy="4113490"/>
            </a:xfrm>
            <a:prstGeom prst="rect">
              <a:avLst/>
            </a:prstGeom>
            <a:scene3d>
              <a:camera prst="orthographicFront">
                <a:rot lat="3600000" lon="19800000" rev="21000000"/>
              </a:camera>
              <a:lightRig rig="threePt" dir="t"/>
            </a:scene3d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09E21B1-0B88-5133-260F-6EB2E96FC40F}"/>
                </a:ext>
              </a:extLst>
            </p:cNvPr>
            <p:cNvSpPr/>
            <p:nvPr/>
          </p:nvSpPr>
          <p:spPr>
            <a:xfrm rot="1860237">
              <a:off x="1054345" y="2718331"/>
              <a:ext cx="865999" cy="20868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E408E94-F1CC-F666-FC92-2C82757AFBF7}"/>
                </a:ext>
              </a:extLst>
            </p:cNvPr>
            <p:cNvSpPr/>
            <p:nvPr/>
          </p:nvSpPr>
          <p:spPr>
            <a:xfrm rot="20749104">
              <a:off x="3144606" y="4371592"/>
              <a:ext cx="5759775" cy="14689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278C355-77FF-95EA-5176-9B611313932E}"/>
              </a:ext>
            </a:extLst>
          </p:cNvPr>
          <p:cNvSpPr/>
          <p:nvPr/>
        </p:nvSpPr>
        <p:spPr>
          <a:xfrm>
            <a:off x="1730019" y="3595046"/>
            <a:ext cx="6366510" cy="2171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7B117B-BFBB-DF4C-9421-EF73B110515C}"/>
              </a:ext>
            </a:extLst>
          </p:cNvPr>
          <p:cNvSpPr/>
          <p:nvPr/>
        </p:nvSpPr>
        <p:spPr>
          <a:xfrm>
            <a:off x="701319" y="5029993"/>
            <a:ext cx="251460" cy="742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0E3B3F-5EBC-2D47-79EB-0519697CB5A6}"/>
              </a:ext>
            </a:extLst>
          </p:cNvPr>
          <p:cNvSpPr/>
          <p:nvPr/>
        </p:nvSpPr>
        <p:spPr>
          <a:xfrm>
            <a:off x="905572" y="5590380"/>
            <a:ext cx="5772150" cy="2400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E4851EB-ADFB-B97B-3B68-54DCCBF1FD2F}"/>
              </a:ext>
            </a:extLst>
          </p:cNvPr>
          <p:cNvCxnSpPr>
            <a:cxnSpLocks/>
          </p:cNvCxnSpPr>
          <p:nvPr/>
        </p:nvCxnSpPr>
        <p:spPr>
          <a:xfrm>
            <a:off x="264005" y="5698647"/>
            <a:ext cx="7055284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2796FE7-87DD-135A-107A-363EA404BB7E}"/>
              </a:ext>
            </a:extLst>
          </p:cNvPr>
          <p:cNvCxnSpPr>
            <a:cxnSpLocks/>
          </p:cNvCxnSpPr>
          <p:nvPr/>
        </p:nvCxnSpPr>
        <p:spPr>
          <a:xfrm flipV="1">
            <a:off x="240402" y="3077687"/>
            <a:ext cx="5618914" cy="262127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7E1AC0E8-5846-56A5-EE7F-0287AA6F7C95}"/>
              </a:ext>
            </a:extLst>
          </p:cNvPr>
          <p:cNvSpPr/>
          <p:nvPr/>
        </p:nvSpPr>
        <p:spPr>
          <a:xfrm>
            <a:off x="6592369" y="4785372"/>
            <a:ext cx="1028700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841346D-BC93-5300-8699-0D8780F9514B}"/>
              </a:ext>
            </a:extLst>
          </p:cNvPr>
          <p:cNvGrpSpPr/>
          <p:nvPr/>
        </p:nvGrpSpPr>
        <p:grpSpPr>
          <a:xfrm>
            <a:off x="114098" y="1798429"/>
            <a:ext cx="5618914" cy="2223631"/>
            <a:chOff x="3858412" y="-3401040"/>
            <a:chExt cx="6545587" cy="286999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77264D5-9869-52E7-5228-02CC58CF3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 rot="20322530">
              <a:off x="3858412" y="-3401040"/>
              <a:ext cx="6545587" cy="286999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F5D2394-4F95-BAD0-57A5-8EA94327B88E}"/>
                </a:ext>
              </a:extLst>
            </p:cNvPr>
            <p:cNvSpPr txBox="1"/>
            <p:nvPr/>
          </p:nvSpPr>
          <p:spPr>
            <a:xfrm rot="20102412">
              <a:off x="6340296" y="-2452244"/>
              <a:ext cx="21145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>
                  <a:solidFill>
                    <a:srgbClr val="FF0000"/>
                  </a:solidFill>
                </a:rPr>
                <a:t>DFT</a:t>
              </a:r>
            </a:p>
          </p:txBody>
        </p: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9CA7D-BD5B-54AD-F9F5-BB5085B4A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46600" y="6126162"/>
            <a:ext cx="3717724" cy="684212"/>
          </a:xfrm>
        </p:spPr>
        <p:txBody>
          <a:bodyPr/>
          <a:lstStyle/>
          <a:p>
            <a:r>
              <a:rPr lang="en-GB"/>
              <a:t>QNP, Barcelona, 8-12/7/2024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7B1669-CB28-D771-74E0-C6C6FAE86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36</a:t>
            </a:fld>
            <a:endParaRPr lang="en-IT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F3577DA-D6F7-103D-EF7B-85FC597B4B6D}"/>
              </a:ext>
            </a:extLst>
          </p:cNvPr>
          <p:cNvCxnSpPr>
            <a:cxnSpLocks/>
          </p:cNvCxnSpPr>
          <p:nvPr/>
        </p:nvCxnSpPr>
        <p:spPr>
          <a:xfrm flipV="1">
            <a:off x="240403" y="1253808"/>
            <a:ext cx="0" cy="441578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0514984-254C-DCC5-F747-D39E98738A5E}"/>
              </a:ext>
            </a:extLst>
          </p:cNvPr>
          <p:cNvSpPr txBox="1"/>
          <p:nvPr/>
        </p:nvSpPr>
        <p:spPr>
          <a:xfrm>
            <a:off x="378492" y="874394"/>
            <a:ext cx="598960" cy="37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E</a:t>
            </a:r>
            <a:r>
              <a:rPr lang="en-GB" baseline="-25000" dirty="0">
                <a:solidFill>
                  <a:srgbClr val="FF0000"/>
                </a:solidFill>
              </a:rPr>
              <a:t>X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E28A3F2-8DEA-5CCE-8D74-8C7F46CEEA8A}"/>
              </a:ext>
            </a:extLst>
          </p:cNvPr>
          <p:cNvGrpSpPr/>
          <p:nvPr/>
        </p:nvGrpSpPr>
        <p:grpSpPr>
          <a:xfrm>
            <a:off x="2820304" y="136525"/>
            <a:ext cx="6188223" cy="1323537"/>
            <a:chOff x="6595895" y="324607"/>
            <a:chExt cx="4910224" cy="4106953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6EBA0E7-0047-2ED2-BE53-991C0059FF3C}"/>
                </a:ext>
              </a:extLst>
            </p:cNvPr>
            <p:cNvSpPr/>
            <p:nvPr/>
          </p:nvSpPr>
          <p:spPr>
            <a:xfrm>
              <a:off x="6595895" y="324607"/>
              <a:ext cx="4910224" cy="4079560"/>
            </a:xfrm>
            <a:prstGeom prst="rect">
              <a:avLst/>
            </a:prstGeom>
            <a:solidFill>
              <a:srgbClr val="72F5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D828056-B172-8E07-8F6E-D2C2CB27253B}"/>
                </a:ext>
              </a:extLst>
            </p:cNvPr>
            <p:cNvSpPr txBox="1"/>
            <p:nvPr/>
          </p:nvSpPr>
          <p:spPr>
            <a:xfrm>
              <a:off x="6636846" y="324911"/>
              <a:ext cx="4595523" cy="4106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Giant Resonances and highly excited states</a:t>
              </a:r>
            </a:p>
            <a:p>
              <a:r>
                <a:rPr lang="en-GB" sz="2000" b="1" dirty="0"/>
                <a:t>Spectroscopy of heavy and superheavy nuclei</a:t>
              </a:r>
            </a:p>
            <a:p>
              <a:r>
                <a:rPr lang="en-GB" sz="2000" b="1" dirty="0"/>
                <a:t>Reactions (transfer, fusion, fission)</a:t>
              </a:r>
            </a:p>
            <a:p>
              <a:r>
                <a:rPr lang="en-GB" sz="2000" b="1" dirty="0"/>
                <a:t>Neutron stars </a:t>
              </a:r>
              <a:r>
                <a:rPr lang="en-GB" sz="2000" b="1" i="1" dirty="0"/>
                <a:t>(cf. talk by T. </a:t>
              </a:r>
              <a:r>
                <a:rPr lang="en-GB" sz="2000" b="1" i="1" dirty="0" err="1"/>
                <a:t>Nakatsukasa</a:t>
              </a:r>
              <a:r>
                <a:rPr lang="en-GB" sz="2000" b="1" i="1" dirty="0"/>
                <a:t>)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90A0673-1CBF-1776-8D14-B47D2CCDB3EE}"/>
              </a:ext>
            </a:extLst>
          </p:cNvPr>
          <p:cNvGrpSpPr/>
          <p:nvPr/>
        </p:nvGrpSpPr>
        <p:grpSpPr>
          <a:xfrm>
            <a:off x="614927" y="1700448"/>
            <a:ext cx="8230833" cy="3997880"/>
            <a:chOff x="614927" y="1700448"/>
            <a:chExt cx="8230833" cy="399788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C607DB7-3924-1207-4823-CEB919795E3E}"/>
                </a:ext>
              </a:extLst>
            </p:cNvPr>
            <p:cNvGrpSpPr/>
            <p:nvPr/>
          </p:nvGrpSpPr>
          <p:grpSpPr>
            <a:xfrm>
              <a:off x="614927" y="1700448"/>
              <a:ext cx="6225145" cy="3997880"/>
              <a:chOff x="1949450" y="1866900"/>
              <a:chExt cx="5353050" cy="3632031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2CDE2840-5FD9-9022-DBD7-A359154F26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49450" y="1866900"/>
                <a:ext cx="5245100" cy="3124200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3CD7906-58FB-4F92-9199-E38928E759BF}"/>
                  </a:ext>
                </a:extLst>
              </p:cNvPr>
              <p:cNvSpPr txBox="1"/>
              <p:nvPr/>
            </p:nvSpPr>
            <p:spPr>
              <a:xfrm>
                <a:off x="1949450" y="5160377"/>
                <a:ext cx="535305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>
                    <a:solidFill>
                      <a:srgbClr val="FF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S.R. </a:t>
                </a:r>
                <a:r>
                  <a:rPr lang="en-GB" sz="1600" dirty="0" err="1">
                    <a:solidFill>
                      <a:srgbClr val="FF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Stroberg</a:t>
                </a:r>
                <a:r>
                  <a:rPr lang="en-GB" sz="1600" dirty="0">
                    <a:solidFill>
                      <a:srgbClr val="FF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:r>
                  <a:rPr lang="en-GB" sz="1600" i="1" dirty="0">
                    <a:solidFill>
                      <a:srgbClr val="FF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et al.</a:t>
                </a:r>
                <a:r>
                  <a:rPr lang="en-GB" sz="1600" dirty="0">
                    <a:solidFill>
                      <a:srgbClr val="FF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, Phys. Rev. Lett. 126, 022501 (2021)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76A3EA0-5AE7-85DA-9F7C-04141113E740}"/>
                </a:ext>
              </a:extLst>
            </p:cNvPr>
            <p:cNvSpPr txBox="1"/>
            <p:nvPr/>
          </p:nvSpPr>
          <p:spPr>
            <a:xfrm>
              <a:off x="6762961" y="2856792"/>
              <a:ext cx="2082799" cy="707886"/>
            </a:xfrm>
            <a:prstGeom prst="rect">
              <a:avLst/>
            </a:prstGeom>
            <a:solidFill>
              <a:srgbClr val="F5FF5C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i="1" dirty="0">
                  <a:solidFill>
                    <a:srgbClr val="0432FF"/>
                  </a:solidFill>
                </a:rPr>
                <a:t>Ab initio</a:t>
              </a:r>
              <a:r>
                <a:rPr lang="en-GB" sz="2000" b="1" dirty="0">
                  <a:solidFill>
                    <a:srgbClr val="0432FF"/>
                  </a:solidFill>
                </a:rPr>
                <a:t> for ground states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D03BF4E-604E-C3FC-F939-BB7D32FDE0EB}"/>
              </a:ext>
            </a:extLst>
          </p:cNvPr>
          <p:cNvSpPr txBox="1"/>
          <p:nvPr/>
        </p:nvSpPr>
        <p:spPr>
          <a:xfrm>
            <a:off x="6861662" y="3614307"/>
            <a:ext cx="18834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A. </a:t>
            </a:r>
            <a:r>
              <a:rPr lang="en-GB" sz="1600" dirty="0" err="1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Tichai</a:t>
            </a:r>
            <a:r>
              <a:rPr lang="en-GB" sz="16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, Phys. Lett. B851, 138571 (2024)</a:t>
            </a:r>
          </a:p>
        </p:txBody>
      </p:sp>
    </p:spTree>
    <p:extLst>
      <p:ext uri="{BB962C8B-B14F-4D97-AF65-F5344CB8AC3E}">
        <p14:creationId xmlns:p14="http://schemas.microsoft.com/office/powerpoint/2010/main" val="208656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01F27-120A-B14B-FE50-9BC3FF5C4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ISGMR in </a:t>
            </a:r>
            <a:r>
              <a:rPr lang="en-GB" baseline="30000"/>
              <a:t>48</a:t>
            </a:r>
            <a:r>
              <a:rPr lang="en-GB"/>
              <a:t>Ca and </a:t>
            </a:r>
            <a:r>
              <a:rPr lang="en-GB" baseline="30000"/>
              <a:t>208</a:t>
            </a:r>
            <a:r>
              <a:rPr lang="en-GB"/>
              <a:t>Pb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F8ADDE-AB60-CE35-D05F-1F121BE9F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46600" y="6126162"/>
            <a:ext cx="3914494" cy="684212"/>
          </a:xfrm>
        </p:spPr>
        <p:txBody>
          <a:bodyPr/>
          <a:lstStyle/>
          <a:p>
            <a:r>
              <a:rPr lang="en-GB"/>
              <a:t>QNP, Barcelona, 8-12/7/2024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FBC855-3866-BD62-B742-5549A8EAA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37</a:t>
            </a:fld>
            <a:endParaRPr lang="en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C9FEDD-E5A5-0DA0-C377-F566BFBD9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198" y="1504709"/>
            <a:ext cx="8567604" cy="22686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DAD4DF-699D-C738-509F-0E4EE1018721}"/>
              </a:ext>
            </a:extLst>
          </p:cNvPr>
          <p:cNvSpPr txBox="1"/>
          <p:nvPr/>
        </p:nvSpPr>
        <p:spPr>
          <a:xfrm>
            <a:off x="457200" y="4003502"/>
            <a:ext cx="7880461" cy="1287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/>
              <a:t>Exp. data from T. Li </a:t>
            </a:r>
            <a:r>
              <a:rPr lang="en-GB" i="1"/>
              <a:t>et al</a:t>
            </a:r>
            <a:r>
              <a:rPr lang="en-GB"/>
              <a:t>., Phys. Rev. Lett. 99, 162503 (2007) and S.D. </a:t>
            </a:r>
            <a:r>
              <a:rPr lang="en-GB" err="1"/>
              <a:t>Olorunfunmi</a:t>
            </a:r>
            <a:r>
              <a:rPr lang="en-GB"/>
              <a:t>, Phys. Rev. C 105, 054319 (2022).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>
                <a:solidFill>
                  <a:srgbClr val="FF0000"/>
                </a:solidFill>
              </a:rPr>
              <a:t>In these two cases there is no pairing.</a:t>
            </a:r>
          </a:p>
        </p:txBody>
      </p:sp>
    </p:spTree>
    <p:extLst>
      <p:ext uri="{BB962C8B-B14F-4D97-AF65-F5344CB8AC3E}">
        <p14:creationId xmlns:p14="http://schemas.microsoft.com/office/powerpoint/2010/main" val="7737265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B9328-3DBB-0541-90C4-7C486985F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Quantum Monte Carlo (AFDMC)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9D284C-BF31-534E-A2BE-9A50C6DB7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QNP, Barcelona, 8-12/7/2024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D75739-E1A4-9342-B79E-991A2D1DE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38</a:t>
            </a:fld>
            <a:endParaRPr lang="en-IT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814070-8FAA-BB47-8215-A389A34324E0}"/>
              </a:ext>
            </a:extLst>
          </p:cNvPr>
          <p:cNvSpPr txBox="1"/>
          <p:nvPr/>
        </p:nvSpPr>
        <p:spPr>
          <a:xfrm>
            <a:off x="-17494" y="5110465"/>
            <a:ext cx="4454744" cy="1754326"/>
          </a:xfrm>
          <a:prstGeom prst="rect">
            <a:avLst/>
          </a:prstGeom>
          <a:solidFill>
            <a:srgbClr val="B3EEE8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GB" b="1" dirty="0">
                <a:solidFill>
                  <a:srgbClr val="FF0000"/>
                </a:solidFill>
              </a:rPr>
              <a:t>Computationally very demanding. Nuclear matter and light nuclei.</a:t>
            </a:r>
          </a:p>
          <a:p>
            <a:pPr algn="just"/>
            <a:endParaRPr lang="en-GB" dirty="0">
              <a:solidFill>
                <a:srgbClr val="FF000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algn="just"/>
            <a:r>
              <a:rPr lang="en-GB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J. Carlson et al., Rev. Mod. Phys. 87, 1067 (2015)</a:t>
            </a:r>
          </a:p>
          <a:p>
            <a:pPr algn="just"/>
            <a:r>
              <a:rPr lang="en-GB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S. Gandolfi, D. </a:t>
            </a:r>
            <a:r>
              <a:rPr lang="en-GB" dirty="0" err="1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Lonardoni</a:t>
            </a:r>
            <a:r>
              <a:rPr lang="en-GB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, A. Lovato, and M. </a:t>
            </a:r>
            <a:r>
              <a:rPr lang="en-GB" dirty="0" err="1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Piarulli</a:t>
            </a:r>
            <a:r>
              <a:rPr lang="en-GB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, Front. Phys. 8, 00117 (2020).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CD2A18C-9E7B-5171-0BF1-71C2CB0F0C2B}"/>
              </a:ext>
            </a:extLst>
          </p:cNvPr>
          <p:cNvGrpSpPr/>
          <p:nvPr/>
        </p:nvGrpSpPr>
        <p:grpSpPr>
          <a:xfrm>
            <a:off x="4498889" y="3880003"/>
            <a:ext cx="4184816" cy="2771962"/>
            <a:chOff x="4574209" y="3603501"/>
            <a:chExt cx="4111615" cy="265228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37FAF4A-4276-CA42-8853-1716D306DDC0}"/>
                </a:ext>
              </a:extLst>
            </p:cNvPr>
            <p:cNvSpPr txBox="1"/>
            <p:nvPr/>
          </p:nvSpPr>
          <p:spPr>
            <a:xfrm>
              <a:off x="4574209" y="5902395"/>
              <a:ext cx="4111615" cy="353386"/>
            </a:xfrm>
            <a:prstGeom prst="rect">
              <a:avLst/>
            </a:prstGeom>
            <a:solidFill>
              <a:srgbClr val="F5FF5C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GB" dirty="0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D. </a:t>
              </a:r>
              <a:r>
                <a:rPr lang="en-GB" dirty="0" err="1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Lonardoni</a:t>
              </a:r>
              <a:r>
                <a:rPr lang="en-GB" dirty="0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 </a:t>
              </a:r>
              <a:r>
                <a:rPr lang="en-GB" i="1" dirty="0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et al</a:t>
              </a:r>
              <a:r>
                <a:rPr lang="en-GB" dirty="0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., PRC 97, 044318 (2018)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13B3E71-CDA6-6142-A659-9BB43340A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81284" y="3603501"/>
              <a:ext cx="3296224" cy="2259912"/>
            </a:xfrm>
            <a:prstGeom prst="rect">
              <a:avLst/>
            </a:prstGeom>
          </p:spPr>
        </p:pic>
      </p:grpSp>
      <p:grpSp>
        <p:nvGrpSpPr>
          <p:cNvPr id="25" name="Gruppo 2">
            <a:extLst>
              <a:ext uri="{FF2B5EF4-FFF2-40B4-BE49-F238E27FC236}">
                <a16:creationId xmlns:a16="http://schemas.microsoft.com/office/drawing/2014/main" id="{35D8D88D-27B9-BCFE-7553-289C03630237}"/>
              </a:ext>
            </a:extLst>
          </p:cNvPr>
          <p:cNvGrpSpPr/>
          <p:nvPr/>
        </p:nvGrpSpPr>
        <p:grpSpPr>
          <a:xfrm>
            <a:off x="203825" y="1235520"/>
            <a:ext cx="10985126" cy="1527103"/>
            <a:chOff x="370074" y="1585664"/>
            <a:chExt cx="10985126" cy="15271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CasellaDiTesto 6">
                  <a:extLst>
                    <a:ext uri="{FF2B5EF4-FFF2-40B4-BE49-F238E27FC236}">
                      <a16:creationId xmlns:a16="http://schemas.microsoft.com/office/drawing/2014/main" id="{6959B399-0E22-7136-CD6E-7ED2604972CB}"/>
                    </a:ext>
                  </a:extLst>
                </p:cNvPr>
                <p:cNvSpPr txBox="1"/>
                <p:nvPr/>
              </p:nvSpPr>
              <p:spPr>
                <a:xfrm>
                  <a:off x="370074" y="1585664"/>
                  <a:ext cx="5725926" cy="48840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it-IT" sz="2200" b="0" i="0" smtClean="0"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)=</m:t>
                        </m:r>
                        <m:func>
                          <m:funcPr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it-IT" sz="2200" b="0" i="0" smtClean="0">
                                    <a:latin typeface="Cambria Math" panose="02040503050406030204" pitchFamily="18" charset="0"/>
                                  </a:rPr>
                                  <m:t>lim</m:t>
                                </m:r>
                              </m:e>
                              <m:lim>
                                <m: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it-IT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→+∞</m:t>
                                </m:r>
                              </m:lim>
                            </m:limLow>
                          </m:fName>
                          <m:e>
                            <m:r>
                              <m:rPr>
                                <m:sty m:val="p"/>
                              </m:rPr>
                              <a:rPr lang="it-IT" sz="2200" b="0" i="0" smtClean="0">
                                <a:latin typeface="Cambria Math" panose="02040503050406030204" pitchFamily="18" charset="0"/>
                              </a:rPr>
                              <m:t>Ψ</m:t>
                            </m:r>
                            <m:d>
                              <m:dPr>
                                <m:ctrlP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limLow>
                              <m:limLowPr>
                                <m:ctrlPr>
                                  <a:rPr lang="it-IT" sz="2200" i="1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it-IT" sz="2200">
                                    <a:latin typeface="Cambria Math" panose="02040503050406030204" pitchFamily="18" charset="0"/>
                                  </a:rPr>
                                  <m:t>lim</m:t>
                                </m:r>
                              </m:e>
                              <m:lim>
                                <m:r>
                                  <a:rPr lang="it-IT" sz="2200" i="1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it-IT" sz="2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→+∞</m:t>
                                </m:r>
                              </m:lim>
                            </m:limLow>
                            <m:sSup>
                              <m:sSupPr>
                                <m:ctrlP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ctrlPr>
                                      <a:rPr lang="it-IT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it-IT" sz="2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it-IT" sz="2200" b="0" i="1" smtClean="0">
                                            <a:latin typeface="Cambria Math" panose="02040503050406030204" pitchFamily="18" charset="0"/>
                                          </a:rPr>
                                          <m:t>𝐻</m:t>
                                        </m:r>
                                      </m:e>
                                    </m:acc>
                                    <m:r>
                                      <a:rPr lang="it-IT" sz="22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it-IT" sz="2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sz="2200" b="0" i="1" smtClean="0"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it-IT" sz="2200" b="0" i="1" smtClean="0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200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it-IT" sz="2200" b="0" i="0" smtClean="0">
                                    <a:latin typeface="Cambria Math" panose="02040503050406030204" pitchFamily="18" charset="0"/>
                                  </a:rPr>
                                  <m:t>Ψ</m:t>
                                </m:r>
                              </m:e>
                              <m:sub>
                                <m: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</m:sSub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oMath>
                    </m:oMathPara>
                  </a14:m>
                  <a:endParaRPr lang="it-IT" sz="2200" dirty="0"/>
                </a:p>
              </p:txBody>
            </p:sp>
          </mc:Choice>
          <mc:Fallback xmlns="">
            <p:sp>
              <p:nvSpPr>
                <p:cNvPr id="21" name="CasellaDiTesto 20">
                  <a:extLst>
                    <a:ext uri="{FF2B5EF4-FFF2-40B4-BE49-F238E27FC236}">
                      <a16:creationId xmlns:a16="http://schemas.microsoft.com/office/drawing/2014/main" id="{3FFC701D-5B05-5071-A1CE-B9A02CD8DB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074" y="1585664"/>
                  <a:ext cx="5725926" cy="48840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CasellaDiTesto 7">
                  <a:extLst>
                    <a:ext uri="{FF2B5EF4-FFF2-40B4-BE49-F238E27FC236}">
                      <a16:creationId xmlns:a16="http://schemas.microsoft.com/office/drawing/2014/main" id="{A8D7DFD8-68E4-EA79-4E1E-A962CF31F06E}"/>
                    </a:ext>
                  </a:extLst>
                </p:cNvPr>
                <p:cNvSpPr txBox="1"/>
                <p:nvPr/>
              </p:nvSpPr>
              <p:spPr>
                <a:xfrm>
                  <a:off x="370074" y="2160840"/>
                  <a:ext cx="5307800" cy="95192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limLow>
                          <m:limLowPr>
                            <m:ctrlPr>
                              <a:rPr lang="it-IT" sz="2200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it-IT" sz="2200">
                                <a:latin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𝜏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→+∞</m:t>
                            </m:r>
                          </m:lim>
                        </m:limLow>
                        <m:f>
                          <m:fPr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⟨</m:t>
                            </m:r>
                            <m:sSub>
                              <m:sSubPr>
                                <m:ctrlP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it-IT" sz="2200" b="0" i="0" smtClean="0">
                                    <a:latin typeface="Cambria Math" panose="02040503050406030204" pitchFamily="18" charset="0"/>
                                  </a:rPr>
                                  <m:t>Ψ</m:t>
                                </m:r>
                              </m:e>
                              <m:sub>
                                <m: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</m:sSub>
                            <m:d>
                              <m:dPr>
                                <m:begChr m:val="|"/>
                                <m:endChr m:val="|"/>
                                <m:ctrlP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̂"/>
                                    <m:ctrlPr>
                                      <a:rPr lang="it-IT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it-IT" sz="2200" b="0" i="1" smtClean="0">
                                        <a:latin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</m:acc>
                              </m:e>
                            </m:d>
                            <m:r>
                              <m:rPr>
                                <m:sty m:val="p"/>
                              </m:rPr>
                              <a:rPr lang="it-IT" sz="2200" b="0" i="0" smtClean="0">
                                <a:latin typeface="Cambria Math" panose="02040503050406030204" pitchFamily="18" charset="0"/>
                              </a:rPr>
                              <m:t>Ψ</m:t>
                            </m:r>
                            <m:d>
                              <m:dPr>
                                <m:ctrlP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⟩</m:t>
                            </m:r>
                          </m:num>
                          <m:den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⟨</m:t>
                            </m:r>
                            <m:sSub>
                              <m:sSubPr>
                                <m:ctrlPr>
                                  <a:rPr lang="it-IT" sz="2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it-IT" sz="2200">
                                    <a:latin typeface="Cambria Math" panose="02040503050406030204" pitchFamily="18" charset="0"/>
                                  </a:rPr>
                                  <m:t>Ψ</m:t>
                                </m:r>
                              </m:e>
                              <m:sub>
                                <m:r>
                                  <a:rPr lang="it-IT" sz="220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</m:sSub>
                            <m:r>
                              <a:rPr lang="it-IT" sz="2200" b="0" i="0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m:rPr>
                                <m:sty m:val="p"/>
                              </m:rPr>
                              <a:rPr lang="it-IT" sz="2200">
                                <a:latin typeface="Cambria Math" panose="02040503050406030204" pitchFamily="18" charset="0"/>
                              </a:rPr>
                              <m:t>Ψ</m:t>
                            </m:r>
                            <m:d>
                              <m:dPr>
                                <m:ctrlPr>
                                  <a:rPr lang="it-IT" sz="22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sz="2200" i="1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⟩</m:t>
                            </m:r>
                          </m:den>
                        </m:f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den>
                        </m:f>
                        <m:nary>
                          <m:naryPr>
                            <m:chr m:val="∑"/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p>
                          <m:e>
                            <m:f>
                              <m:fPr>
                                <m:ctrlP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d>
                                  <m:dPr>
                                    <m:ctrlPr>
                                      <a:rPr lang="it-IT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it-IT" sz="2200" b="0" i="1" smtClean="0">
                                        <a:latin typeface="Cambria Math" panose="02040503050406030204" pitchFamily="18" charset="0"/>
                                      </a:rPr>
                                      <m:t>𝐻</m:t>
                                    </m:r>
                                    <m:sSub>
                                      <m:sSubPr>
                                        <m:ctrlPr>
                                          <a:rPr lang="it-IT" sz="2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it-IT" sz="2200" b="0" i="0" smtClean="0">
                                            <a:latin typeface="Cambria Math" panose="02040503050406030204" pitchFamily="18" charset="0"/>
                                          </a:rPr>
                                          <m:t>Ψ</m:t>
                                        </m:r>
                                      </m:e>
                                      <m:sub>
                                        <m:r>
                                          <a:rPr lang="it-IT" sz="2200" b="0" i="1" smtClean="0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it-IT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22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it-IT" sz="22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it-IT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it-IT" sz="2200" b="0" i="0" smtClean="0">
                                        <a:latin typeface="Cambria Math" panose="02040503050406030204" pitchFamily="18" charset="0"/>
                                      </a:rPr>
                                      <m:t>Ψ</m:t>
                                    </m:r>
                                  </m:e>
                                  <m:sub>
                                    <m:r>
                                      <a:rPr lang="it-IT" sz="2200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b>
                                </m:sSub>
                                <m: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it-IT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22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it-IT" sz="22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den>
                            </m:f>
                          </m:e>
                        </m:nary>
                      </m:oMath>
                    </m:oMathPara>
                  </a14:m>
                  <a:endParaRPr lang="it-IT" sz="2200" dirty="0"/>
                </a:p>
              </p:txBody>
            </p:sp>
          </mc:Choice>
          <mc:Fallback xmlns="">
            <p:sp>
              <p:nvSpPr>
                <p:cNvPr id="22" name="CasellaDiTesto 21">
                  <a:extLst>
                    <a:ext uri="{FF2B5EF4-FFF2-40B4-BE49-F238E27FC236}">
                      <a16:creationId xmlns:a16="http://schemas.microsoft.com/office/drawing/2014/main" id="{5DE78976-19EE-29AE-ED21-ADD7F6577E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074" y="2160840"/>
                  <a:ext cx="5307800" cy="95192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CasellaDiTesto 8">
              <a:extLst>
                <a:ext uri="{FF2B5EF4-FFF2-40B4-BE49-F238E27FC236}">
                  <a16:creationId xmlns:a16="http://schemas.microsoft.com/office/drawing/2014/main" id="{89EF34F0-AA61-39ED-FCEE-5A6C99484288}"/>
                </a:ext>
              </a:extLst>
            </p:cNvPr>
            <p:cNvSpPr txBox="1"/>
            <p:nvPr/>
          </p:nvSpPr>
          <p:spPr>
            <a:xfrm>
              <a:off x="6859097" y="1661961"/>
              <a:ext cx="44961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 err="1"/>
                <a:t>Imaginary</a:t>
              </a:r>
              <a:r>
                <a:rPr lang="it-IT" sz="2000" dirty="0"/>
                <a:t>-time</a:t>
              </a:r>
            </a:p>
          </p:txBody>
        </p:sp>
        <p:sp>
          <p:nvSpPr>
            <p:cNvPr id="29" name="CasellaDiTesto 9">
              <a:extLst>
                <a:ext uri="{FF2B5EF4-FFF2-40B4-BE49-F238E27FC236}">
                  <a16:creationId xmlns:a16="http://schemas.microsoft.com/office/drawing/2014/main" id="{79DE78F8-F50D-96AE-092C-403A46BF140A}"/>
                </a:ext>
              </a:extLst>
            </p:cNvPr>
            <p:cNvSpPr txBox="1"/>
            <p:nvPr/>
          </p:nvSpPr>
          <p:spPr>
            <a:xfrm>
              <a:off x="6859098" y="2282860"/>
              <a:ext cx="22704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dirty="0" err="1"/>
                <a:t>Stochastic</a:t>
              </a:r>
              <a:r>
                <a:rPr lang="it-IT" sz="2000" dirty="0"/>
                <a:t> estimate of E</a:t>
              </a:r>
            </a:p>
          </p:txBody>
        </p:sp>
      </p:grpSp>
      <p:grpSp>
        <p:nvGrpSpPr>
          <p:cNvPr id="31" name="Gruppo 11">
            <a:extLst>
              <a:ext uri="{FF2B5EF4-FFF2-40B4-BE49-F238E27FC236}">
                <a16:creationId xmlns:a16="http://schemas.microsoft.com/office/drawing/2014/main" id="{34C10C86-00F6-0948-8A7B-E38117FCE8B0}"/>
              </a:ext>
            </a:extLst>
          </p:cNvPr>
          <p:cNvGrpSpPr/>
          <p:nvPr/>
        </p:nvGrpSpPr>
        <p:grpSpPr>
          <a:xfrm>
            <a:off x="-40092" y="2822730"/>
            <a:ext cx="8254415" cy="1766973"/>
            <a:chOff x="456866" y="2203179"/>
            <a:chExt cx="8254415" cy="1766973"/>
          </a:xfrm>
        </p:grpSpPr>
        <p:grpSp>
          <p:nvGrpSpPr>
            <p:cNvPr id="33" name="Gruppo 16">
              <a:extLst>
                <a:ext uri="{FF2B5EF4-FFF2-40B4-BE49-F238E27FC236}">
                  <a16:creationId xmlns:a16="http://schemas.microsoft.com/office/drawing/2014/main" id="{68ACE8D0-D6FA-6588-FAA8-4636BAB0225E}"/>
                </a:ext>
              </a:extLst>
            </p:cNvPr>
            <p:cNvGrpSpPr/>
            <p:nvPr/>
          </p:nvGrpSpPr>
          <p:grpSpPr>
            <a:xfrm>
              <a:off x="456866" y="2203179"/>
              <a:ext cx="8254415" cy="1766973"/>
              <a:chOff x="1041947" y="1454217"/>
              <a:chExt cx="8254415" cy="176697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CasellaDiTesto 18">
                    <a:extLst>
                      <a:ext uri="{FF2B5EF4-FFF2-40B4-BE49-F238E27FC236}">
                        <a16:creationId xmlns:a16="http://schemas.microsoft.com/office/drawing/2014/main" id="{F8D3882F-4D3A-5836-99FF-001C4488B297}"/>
                      </a:ext>
                    </a:extLst>
                  </p:cNvPr>
                  <p:cNvSpPr txBox="1"/>
                  <p:nvPr/>
                </p:nvSpPr>
                <p:spPr>
                  <a:xfrm>
                    <a:off x="1041947" y="1484001"/>
                    <a:ext cx="6330131" cy="142853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it-IT" sz="2200" b="0" i="0" smtClean="0"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d>
                            <m:dPr>
                              <m:ctrlP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nary>
                            <m:naryPr>
                              <m:chr m:val="∏"/>
                              <m:supHide m:val="on"/>
                              <m:ctrlP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it-IT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2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it-IT" sz="2200" b="0" i="1" smtClean="0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  <m:d>
                            <m:dPr>
                              <m:ctrlP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it-IT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it-IT" sz="22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it-IT" sz="2200" b="0" i="1" smtClean="0">
                                      <a:latin typeface="Cambria Math" panose="02040503050406030204" pitchFamily="18" charset="0"/>
                                    </a:rPr>
                                    <m:t>&lt;</m:t>
                                  </m:r>
                                  <m:r>
                                    <a:rPr lang="it-IT" sz="22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/>
                                <m:e>
                                  <m:nary>
                                    <m:naryPr>
                                      <m:chr m:val="∑"/>
                                      <m:ctrlPr>
                                        <a:rPr lang="it-IT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it-IT" sz="2200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  <m:r>
                                        <a:rPr lang="it-IT" sz="2200" b="0" i="1" smtClean="0">
                                          <a:latin typeface="Cambria Math" panose="02040503050406030204" pitchFamily="18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r>
                                        <a:rPr lang="it-IT" sz="2200" b="0" i="1" smtClean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sup>
                                    <m:e>
                                      <m:sSub>
                                        <m:sSubPr>
                                          <m:ctrlPr>
                                            <a:rPr lang="it-IT" sz="2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it-IT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it-IT" sz="2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it-IT" sz="22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it-IT" sz="22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it-IT" sz="22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𝑖𝑗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sSubSup>
                                        <m:sSubSupPr>
                                          <m:ctrlPr>
                                            <a:rPr lang="it-IT" sz="2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it-IT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𝑂</m:t>
                                          </m:r>
                                        </m:e>
                                        <m:sub>
                                          <m:r>
                                            <a:rPr lang="it-IT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𝑖𝑗</m:t>
                                          </m:r>
                                        </m:sub>
                                        <m:sup>
                                          <m:r>
                                            <a:rPr lang="it-IT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sup>
                                      </m:sSubSup>
                                    </m:e>
                                  </m:nary>
                                </m:e>
                              </m:nary>
                            </m:e>
                          </m:d>
                          <m:r>
                            <m:rPr>
                              <m:sty m:val="p"/>
                            </m:rP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Φ</m:t>
                          </m:r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it-IT" sz="2200" b="0" dirty="0"/>
                  </a:p>
                  <a:p>
                    <a:endParaRPr lang="it-IT" sz="2200" dirty="0"/>
                  </a:p>
                </p:txBody>
              </p:sp>
            </mc:Choice>
            <mc:Fallback xmlns="">
              <p:sp>
                <p:nvSpPr>
                  <p:cNvPr id="3" name="CasellaDiTesto 2">
                    <a:extLst>
                      <a:ext uri="{FF2B5EF4-FFF2-40B4-BE49-F238E27FC236}">
                        <a16:creationId xmlns:a16="http://schemas.microsoft.com/office/drawing/2014/main" id="{FA859BB4-67DE-395D-3EFB-5A84594FEC8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41947" y="1484001"/>
                    <a:ext cx="6330131" cy="1428533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6" name="Freccia in giù 19">
                <a:extLst>
                  <a:ext uri="{FF2B5EF4-FFF2-40B4-BE49-F238E27FC236}">
                    <a16:creationId xmlns:a16="http://schemas.microsoft.com/office/drawing/2014/main" id="{EA677782-091A-C531-65D6-812297CCFBE7}"/>
                  </a:ext>
                </a:extLst>
              </p:cNvPr>
              <p:cNvSpPr/>
              <p:nvPr/>
            </p:nvSpPr>
            <p:spPr>
              <a:xfrm rot="3922329">
                <a:off x="7429359" y="1678838"/>
                <a:ext cx="134470" cy="550640"/>
              </a:xfrm>
              <a:prstGeom prst="downArrow">
                <a:avLst/>
              </a:prstGeom>
              <a:solidFill>
                <a:srgbClr val="FF9966"/>
              </a:solidFill>
              <a:ln w="12700" cap="flat" cmpd="sng" algn="ctr">
                <a:solidFill>
                  <a:srgbClr val="AB401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ccia in giù 20">
                <a:extLst>
                  <a:ext uri="{FF2B5EF4-FFF2-40B4-BE49-F238E27FC236}">
                    <a16:creationId xmlns:a16="http://schemas.microsoft.com/office/drawing/2014/main" id="{1E96BE86-3C4F-A96B-ADF3-85B4EC97634C}"/>
                  </a:ext>
                </a:extLst>
              </p:cNvPr>
              <p:cNvSpPr/>
              <p:nvPr/>
            </p:nvSpPr>
            <p:spPr>
              <a:xfrm rot="10800000">
                <a:off x="5226545" y="2361188"/>
                <a:ext cx="138003" cy="553405"/>
              </a:xfrm>
              <a:prstGeom prst="downArrow">
                <a:avLst/>
              </a:prstGeom>
              <a:solidFill>
                <a:srgbClr val="FF9966"/>
              </a:solidFill>
              <a:ln w="12700" cap="flat" cmpd="sng" algn="ctr">
                <a:solidFill>
                  <a:srgbClr val="AB401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CasellaDiTesto 21">
                <a:extLst>
                  <a:ext uri="{FF2B5EF4-FFF2-40B4-BE49-F238E27FC236}">
                    <a16:creationId xmlns:a16="http://schemas.microsoft.com/office/drawing/2014/main" id="{5E4007B4-869F-C93B-705E-250342AF568B}"/>
                  </a:ext>
                </a:extLst>
              </p:cNvPr>
              <p:cNvSpPr txBox="1"/>
              <p:nvPr/>
            </p:nvSpPr>
            <p:spPr>
              <a:xfrm>
                <a:off x="7200862" y="1454217"/>
                <a:ext cx="20955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 err="1"/>
                  <a:t>Mean</a:t>
                </a:r>
                <a:r>
                  <a:rPr lang="it-IT" sz="1600" dirty="0"/>
                  <a:t> field state  </a:t>
                </a:r>
              </a:p>
            </p:txBody>
          </p:sp>
          <p:sp>
            <p:nvSpPr>
              <p:cNvPr id="39" name="CasellaDiTesto 22">
                <a:extLst>
                  <a:ext uri="{FF2B5EF4-FFF2-40B4-BE49-F238E27FC236}">
                    <a16:creationId xmlns:a16="http://schemas.microsoft.com/office/drawing/2014/main" id="{56D8A885-4A90-84F3-5569-8CB9FD8F300F}"/>
                  </a:ext>
                </a:extLst>
              </p:cNvPr>
              <p:cNvSpPr txBox="1"/>
              <p:nvPr/>
            </p:nvSpPr>
            <p:spPr>
              <a:xfrm>
                <a:off x="1559522" y="2882636"/>
                <a:ext cx="240966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 err="1"/>
                  <a:t>Jastrow</a:t>
                </a:r>
                <a:r>
                  <a:rPr lang="it-IT" sz="1600" dirty="0"/>
                  <a:t> </a:t>
                </a:r>
                <a:r>
                  <a:rPr lang="it-IT" sz="1600" dirty="0" err="1"/>
                  <a:t>correlations</a:t>
                </a:r>
                <a:r>
                  <a:rPr lang="it-IT" sz="1600" dirty="0"/>
                  <a:t>  </a:t>
                </a:r>
              </a:p>
            </p:txBody>
          </p:sp>
        </p:grpSp>
        <p:sp>
          <p:nvSpPr>
            <p:cNvPr id="34" name="Freccia in giù 15">
              <a:extLst>
                <a:ext uri="{FF2B5EF4-FFF2-40B4-BE49-F238E27FC236}">
                  <a16:creationId xmlns:a16="http://schemas.microsoft.com/office/drawing/2014/main" id="{EC9971D5-FEB0-5970-2B57-F5F9CFCED112}"/>
                </a:ext>
              </a:extLst>
            </p:cNvPr>
            <p:cNvSpPr/>
            <p:nvPr/>
          </p:nvSpPr>
          <p:spPr>
            <a:xfrm rot="10800000">
              <a:off x="2480164" y="3078193"/>
              <a:ext cx="138003" cy="553405"/>
            </a:xfrm>
            <a:prstGeom prst="downArrow">
              <a:avLst/>
            </a:prstGeom>
            <a:solidFill>
              <a:srgbClr val="FF9966"/>
            </a:solidFill>
            <a:ln w="12700" cap="flat" cmpd="sng" algn="ctr">
              <a:solidFill>
                <a:srgbClr val="AB401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21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17D12-B6C2-F34C-B3EE-7A2901926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035" y="96184"/>
            <a:ext cx="8552235" cy="989333"/>
          </a:xfrm>
        </p:spPr>
        <p:txBody>
          <a:bodyPr>
            <a:normAutofit fontScale="90000"/>
          </a:bodyPr>
          <a:lstStyle/>
          <a:p>
            <a:r>
              <a:rPr lang="en-GB" dirty="0"/>
              <a:t>Self-consistent Green’s functions (SCGF) approach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45A9C-3F7B-2641-A0E2-93767F290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QNP, Barcelona, 8-12/7/2024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AC27CD-F3F7-E742-A457-8DA91A0F7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39</a:t>
            </a:fld>
            <a:endParaRPr lang="en-I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581733-8D31-CC40-AE74-6787480D5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04" y="2755228"/>
            <a:ext cx="3657600" cy="39541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8491384-61EE-1D98-63B7-62FD043C1AD7}"/>
              </a:ext>
            </a:extLst>
          </p:cNvPr>
          <p:cNvGrpSpPr/>
          <p:nvPr/>
        </p:nvGrpSpPr>
        <p:grpSpPr>
          <a:xfrm>
            <a:off x="196596" y="3822517"/>
            <a:ext cx="5379235" cy="835831"/>
            <a:chOff x="47006" y="4048489"/>
            <a:chExt cx="5379235" cy="83583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8EF6C47-4BA5-9347-B8CB-D81EC68680BB}"/>
                </a:ext>
              </a:extLst>
            </p:cNvPr>
            <p:cNvSpPr/>
            <p:nvPr/>
          </p:nvSpPr>
          <p:spPr>
            <a:xfrm>
              <a:off x="47006" y="4048489"/>
              <a:ext cx="5379235" cy="835831"/>
            </a:xfrm>
            <a:prstGeom prst="rect">
              <a:avLst/>
            </a:prstGeom>
            <a:solidFill>
              <a:srgbClr val="F5FF5C"/>
            </a:solidFill>
            <a:ln w="381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49EFD4E-7075-F54B-8399-DB15F118E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9354" y="4220521"/>
              <a:ext cx="5114541" cy="645889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973A768-F9B9-4246-9FAF-5C4BF98E8C9F}"/>
              </a:ext>
            </a:extLst>
          </p:cNvPr>
          <p:cNvSpPr txBox="1"/>
          <p:nvPr/>
        </p:nvSpPr>
        <p:spPr>
          <a:xfrm>
            <a:off x="270035" y="1273676"/>
            <a:ext cx="471727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>
                <a:solidFill>
                  <a:srgbClr val="0432FF"/>
                </a:solidFill>
              </a:rPr>
              <a:t>The </a:t>
            </a:r>
            <a:r>
              <a:rPr lang="en-GB" b="1" dirty="0">
                <a:solidFill>
                  <a:srgbClr val="0432FF"/>
                </a:solidFill>
              </a:rPr>
              <a:t>Green’s function</a:t>
            </a:r>
            <a:r>
              <a:rPr lang="en-GB" dirty="0">
                <a:solidFill>
                  <a:srgbClr val="0432FF"/>
                </a:solidFill>
              </a:rPr>
              <a:t> </a:t>
            </a:r>
            <a:r>
              <a:rPr lang="en-GB" dirty="0">
                <a:solidFill>
                  <a:srgbClr val="FF0000"/>
                </a:solidFill>
              </a:rPr>
              <a:t>represents the probability amplitude</a:t>
            </a:r>
            <a:r>
              <a:rPr lang="en-GB" dirty="0">
                <a:solidFill>
                  <a:srgbClr val="0432FF"/>
                </a:solidFill>
              </a:rPr>
              <a:t> that a particle is found in state </a:t>
            </a:r>
            <a:r>
              <a:rPr lang="en-GB" sz="2400" dirty="0">
                <a:solidFill>
                  <a:srgbClr val="0432FF"/>
                </a:solidFill>
              </a:rPr>
              <a:t>𝛼</a:t>
            </a:r>
            <a:r>
              <a:rPr lang="en-GB" dirty="0">
                <a:solidFill>
                  <a:srgbClr val="0432FF"/>
                </a:solidFill>
              </a:rPr>
              <a:t> at time t after having been introduced in the system at time t’ in state </a:t>
            </a:r>
            <a:r>
              <a:rPr lang="en-GB" sz="2400" dirty="0">
                <a:solidFill>
                  <a:srgbClr val="0432FF"/>
                </a:solidFill>
              </a:rPr>
              <a:t>𝛽</a:t>
            </a:r>
            <a:r>
              <a:rPr lang="en-GB" dirty="0">
                <a:solidFill>
                  <a:srgbClr val="0432FF"/>
                </a:solidFill>
              </a:rPr>
              <a:t> </a:t>
            </a:r>
          </a:p>
          <a:p>
            <a:pPr algn="just"/>
            <a:endParaRPr lang="en-GB" dirty="0">
              <a:solidFill>
                <a:srgbClr val="0432FF"/>
              </a:solidFill>
            </a:endParaRPr>
          </a:p>
          <a:p>
            <a:pPr algn="just"/>
            <a:endParaRPr lang="en-GB" dirty="0">
              <a:solidFill>
                <a:srgbClr val="0432FF"/>
              </a:solidFill>
            </a:endParaRPr>
          </a:p>
          <a:p>
            <a:pPr algn="just"/>
            <a:endParaRPr lang="en-GB" dirty="0">
              <a:solidFill>
                <a:srgbClr val="0432FF"/>
              </a:solidFill>
            </a:endParaRPr>
          </a:p>
          <a:p>
            <a:pPr algn="just"/>
            <a:r>
              <a:rPr lang="en-GB" dirty="0">
                <a:solidFill>
                  <a:srgbClr val="0432FF"/>
                </a:solidFill>
              </a:rPr>
              <a:t>It obeys the </a:t>
            </a:r>
            <a:r>
              <a:rPr lang="en-GB" b="1" dirty="0">
                <a:solidFill>
                  <a:srgbClr val="0432FF"/>
                </a:solidFill>
              </a:rPr>
              <a:t>DYSON EQUATION:</a:t>
            </a:r>
          </a:p>
          <a:p>
            <a:pPr algn="just"/>
            <a:endParaRPr lang="en-GB" dirty="0">
              <a:solidFill>
                <a:srgbClr val="0432FF"/>
              </a:solidFill>
            </a:endParaRPr>
          </a:p>
          <a:p>
            <a:pPr algn="just"/>
            <a:endParaRPr lang="en-GB" dirty="0">
              <a:solidFill>
                <a:srgbClr val="0432FF"/>
              </a:solidFill>
            </a:endParaRPr>
          </a:p>
          <a:p>
            <a:pPr algn="just"/>
            <a:endParaRPr lang="en-GB" dirty="0">
              <a:solidFill>
                <a:srgbClr val="0432FF"/>
              </a:solidFill>
            </a:endParaRPr>
          </a:p>
          <a:p>
            <a:pPr algn="just"/>
            <a:endParaRPr lang="en-GB" dirty="0">
              <a:solidFill>
                <a:srgbClr val="0432FF"/>
              </a:solidFill>
            </a:endParaRPr>
          </a:p>
          <a:p>
            <a:pPr algn="just"/>
            <a:r>
              <a:rPr lang="en-GB" dirty="0">
                <a:solidFill>
                  <a:srgbClr val="0432FF"/>
                </a:solidFill>
              </a:rPr>
              <a:t>The self-energy </a:t>
            </a:r>
            <a:r>
              <a:rPr lang="en-GB" sz="2400" dirty="0">
                <a:solidFill>
                  <a:srgbClr val="0432FF"/>
                </a:solidFill>
              </a:rPr>
              <a:t>𝛴</a:t>
            </a:r>
            <a:r>
              <a:rPr lang="en-GB" dirty="0">
                <a:solidFill>
                  <a:srgbClr val="0432FF"/>
                </a:solidFill>
              </a:rPr>
              <a:t> is approximated by a set of diagrams. </a:t>
            </a:r>
            <a:r>
              <a:rPr lang="en-GB" dirty="0">
                <a:solidFill>
                  <a:srgbClr val="FF0000"/>
                </a:solidFill>
              </a:rPr>
              <a:t>From the solution for </a:t>
            </a:r>
            <a:r>
              <a:rPr lang="en-GB" i="1" dirty="0">
                <a:solidFill>
                  <a:srgbClr val="FF0000"/>
                </a:solidFill>
              </a:rPr>
              <a:t>g</a:t>
            </a:r>
            <a:r>
              <a:rPr lang="en-GB" dirty="0">
                <a:solidFill>
                  <a:srgbClr val="FF0000"/>
                </a:solidFill>
              </a:rPr>
              <a:t>, one calculates the observables.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9A75E37-AC0C-431B-04FB-E426408DBBE3}"/>
              </a:ext>
            </a:extLst>
          </p:cNvPr>
          <p:cNvGrpSpPr/>
          <p:nvPr/>
        </p:nvGrpSpPr>
        <p:grpSpPr>
          <a:xfrm>
            <a:off x="5071644" y="1449593"/>
            <a:ext cx="4196994" cy="1961987"/>
            <a:chOff x="5071644" y="1449593"/>
            <a:chExt cx="4196994" cy="196198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A157EA1-4C6B-DA4C-90F7-D2304531A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71644" y="1449593"/>
              <a:ext cx="4196994" cy="119703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649B9AF-5345-A946-9464-A5D9BD39A6E8}"/>
                </a:ext>
              </a:extLst>
            </p:cNvPr>
            <p:cNvSpPr txBox="1"/>
            <p:nvPr/>
          </p:nvSpPr>
          <p:spPr>
            <a:xfrm>
              <a:off x="6154979" y="2826805"/>
              <a:ext cx="2557496" cy="584775"/>
            </a:xfrm>
            <a:prstGeom prst="rect">
              <a:avLst/>
            </a:prstGeom>
            <a:solidFill>
              <a:srgbClr val="F5FF5C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1600" dirty="0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W.H. </a:t>
              </a:r>
              <a:r>
                <a:rPr lang="en-GB" sz="1600" dirty="0" err="1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Dickhoff</a:t>
              </a:r>
              <a:r>
                <a:rPr lang="en-GB" sz="1600" dirty="0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 and C. Barbieri, PPNP 52, 377 (2004)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CBB2D8D-2E93-614A-BDC9-8B7FF4F036A0}"/>
              </a:ext>
            </a:extLst>
          </p:cNvPr>
          <p:cNvSpPr txBox="1"/>
          <p:nvPr/>
        </p:nvSpPr>
        <p:spPr>
          <a:xfrm>
            <a:off x="5734608" y="3694833"/>
            <a:ext cx="3087662" cy="338554"/>
          </a:xfrm>
          <a:prstGeom prst="rect">
            <a:avLst/>
          </a:prstGeom>
          <a:solidFill>
            <a:srgbClr val="F5FF5C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GB" sz="16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V. </a:t>
            </a:r>
            <a:r>
              <a:rPr lang="en-GB" sz="1600" dirty="0" err="1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Somà</a:t>
            </a:r>
            <a:r>
              <a:rPr lang="en-GB" sz="16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, Frontiers in Physics(2020)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85ECA92-F16D-7540-B9C4-3275F00A8A25}"/>
              </a:ext>
            </a:extLst>
          </p:cNvPr>
          <p:cNvGrpSpPr/>
          <p:nvPr/>
        </p:nvGrpSpPr>
        <p:grpSpPr>
          <a:xfrm>
            <a:off x="5168220" y="4289493"/>
            <a:ext cx="4003842" cy="2081455"/>
            <a:chOff x="4992877" y="4284403"/>
            <a:chExt cx="4003842" cy="208145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0850841-9151-D740-A497-C605B10BC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92877" y="4486258"/>
              <a:ext cx="3657600" cy="18796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89C0DED-D036-E44B-B85E-1B58DA852691}"/>
                </a:ext>
              </a:extLst>
            </p:cNvPr>
            <p:cNvSpPr txBox="1"/>
            <p:nvPr/>
          </p:nvSpPr>
          <p:spPr>
            <a:xfrm>
              <a:off x="5740172" y="4284403"/>
              <a:ext cx="3256547" cy="338554"/>
            </a:xfrm>
            <a:prstGeom prst="rect">
              <a:avLst/>
            </a:prstGeom>
            <a:solidFill>
              <a:srgbClr val="F5FF5C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1600" dirty="0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C. Barbieri, PRL 103, 202502 (2009)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013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134AC-6402-A848-827F-5CC0696AE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623152"/>
          </a:xfrm>
        </p:spPr>
        <p:txBody>
          <a:bodyPr>
            <a:normAutofit fontScale="90000"/>
          </a:bodyPr>
          <a:lstStyle/>
          <a:p>
            <a:r>
              <a:rPr lang="en-GB" dirty="0"/>
              <a:t>The Kohn-Sham scheme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2B71C-C479-6D46-9AC0-876DF0F56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46600" y="6126162"/>
            <a:ext cx="3763010" cy="684212"/>
          </a:xfrm>
        </p:spPr>
        <p:txBody>
          <a:bodyPr/>
          <a:lstStyle/>
          <a:p>
            <a:r>
              <a:rPr lang="en-GB"/>
              <a:t>QNP, Barcelona, 8-12/7/2024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20CD1-9D38-8347-8CC1-D9522C484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it-IT" smtClean="0"/>
              <a:t>4</a:t>
            </a:fld>
            <a:endParaRPr lang="it-I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ED99A2-8590-9E4D-AD22-7364A114CB2D}"/>
              </a:ext>
            </a:extLst>
          </p:cNvPr>
          <p:cNvSpPr txBox="1"/>
          <p:nvPr/>
        </p:nvSpPr>
        <p:spPr>
          <a:xfrm>
            <a:off x="457200" y="1102221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>
                <a:solidFill>
                  <a:srgbClr val="0432FF"/>
                </a:solidFill>
              </a:rPr>
              <a:t>We assume that the density can be expressed in terms of </a:t>
            </a:r>
            <a:r>
              <a:rPr lang="en-GB" b="1" dirty="0">
                <a:solidFill>
                  <a:srgbClr val="0432FF"/>
                </a:solidFill>
              </a:rPr>
              <a:t>single-particle orbitals</a:t>
            </a:r>
            <a:r>
              <a:rPr lang="en-GB" dirty="0">
                <a:solidFill>
                  <a:srgbClr val="0432FF"/>
                </a:solidFill>
              </a:rPr>
              <a:t>, and that the kinetic energy has the simple form: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21F231-4E90-8642-97A9-58A54951D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6538" y="1830387"/>
            <a:ext cx="4175406" cy="7007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0C6E8E6-909F-5346-A254-F105A41B97F4}"/>
              </a:ext>
            </a:extLst>
          </p:cNvPr>
          <p:cNvSpPr txBox="1"/>
          <p:nvPr/>
        </p:nvSpPr>
        <p:spPr>
          <a:xfrm>
            <a:off x="457199" y="2730963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>
                <a:solidFill>
                  <a:srgbClr val="0432FF"/>
                </a:solidFill>
              </a:rPr>
              <a:t>We have said that the energy must be minimized, but we add a constraint associated with the fact that we want </a:t>
            </a:r>
            <a:r>
              <a:rPr lang="en-GB" b="1" dirty="0">
                <a:solidFill>
                  <a:srgbClr val="0432FF"/>
                </a:solidFill>
              </a:rPr>
              <a:t>orbitals that form an orthonormal set </a:t>
            </a:r>
            <a:r>
              <a:rPr lang="en-GB" dirty="0">
                <a:solidFill>
                  <a:srgbClr val="0432FF"/>
                </a:solidFill>
              </a:rPr>
              <a:t>(Lagrange multiplier):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AA4AD1-6C95-3B4A-8614-9D8AD19FF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164" y="3894130"/>
            <a:ext cx="8118635" cy="5594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7B1D5D-2C6C-C246-A9DC-D041E83262B9}"/>
              </a:ext>
            </a:extLst>
          </p:cNvPr>
          <p:cNvSpPr txBox="1"/>
          <p:nvPr/>
        </p:nvSpPr>
        <p:spPr>
          <a:xfrm>
            <a:off x="457199" y="4508787"/>
            <a:ext cx="8414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The variation of this quantity, (𝛿/𝛿</a:t>
            </a:r>
            <a:r>
              <a:rPr lang="en-GB" i="1" dirty="0" err="1">
                <a:solidFill>
                  <a:srgbClr val="FF0000"/>
                </a:solidFill>
              </a:rPr>
              <a:t>ϕ</a:t>
            </a:r>
            <a:r>
              <a:rPr lang="en-GB" dirty="0">
                <a:solidFill>
                  <a:srgbClr val="FF0000"/>
                </a:solidFill>
              </a:rPr>
              <a:t>*)... = 0 produces a Schrödinger-like equation: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4EBCFD5-5DFF-6D4B-9568-7D9BD78D675B}"/>
              </a:ext>
            </a:extLst>
          </p:cNvPr>
          <p:cNvGrpSpPr/>
          <p:nvPr/>
        </p:nvGrpSpPr>
        <p:grpSpPr>
          <a:xfrm>
            <a:off x="568164" y="5088807"/>
            <a:ext cx="4345312" cy="957842"/>
            <a:chOff x="2127132" y="5129137"/>
            <a:chExt cx="4345312" cy="95784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AA42404-89B6-334E-AAA4-34322ACD7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34554" y="5327919"/>
              <a:ext cx="3963677" cy="584052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DD6E5E9-B7B3-B245-B290-F77E1BCDC9A7}"/>
                </a:ext>
              </a:extLst>
            </p:cNvPr>
            <p:cNvSpPr/>
            <p:nvPr/>
          </p:nvSpPr>
          <p:spPr>
            <a:xfrm>
              <a:off x="2127132" y="5129137"/>
              <a:ext cx="4345312" cy="957842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3B2CD76C-7ADB-2646-9356-297225E00F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8209" y="5414398"/>
            <a:ext cx="1075255" cy="145540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8F7408F-1FAB-B648-B7C2-AC2CA1BC45E9}"/>
              </a:ext>
            </a:extLst>
          </p:cNvPr>
          <p:cNvSpPr/>
          <p:nvPr/>
        </p:nvSpPr>
        <p:spPr>
          <a:xfrm>
            <a:off x="4400264" y="6239337"/>
            <a:ext cx="3763010" cy="584775"/>
          </a:xfrm>
          <a:prstGeom prst="rect">
            <a:avLst/>
          </a:prstGeom>
          <a:solidFill>
            <a:srgbClr val="B3EEE8"/>
          </a:solidFill>
          <a:ln>
            <a:solidFill>
              <a:srgbClr val="0432FF"/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GB" sz="1600">
                <a:solidFill>
                  <a:srgbClr val="0000FF"/>
                </a:solidFill>
                <a:cs typeface="Arial"/>
              </a:rPr>
              <a:t>“DFT is an exactification of </a:t>
            </a:r>
            <a:r>
              <a:rPr lang="en-GB" sz="1600" err="1">
                <a:solidFill>
                  <a:srgbClr val="0000FF"/>
                </a:solidFill>
                <a:cs typeface="Arial"/>
              </a:rPr>
              <a:t>Hartree-Fock</a:t>
            </a:r>
            <a:r>
              <a:rPr lang="en-GB" sz="1600">
                <a:solidFill>
                  <a:srgbClr val="0000FF"/>
                </a:solidFill>
                <a:cs typeface="Arial"/>
              </a:rPr>
              <a:t>”  (W. Kohn).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1EAD427-462A-C947-884E-44BF9118D5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008" y="1940462"/>
            <a:ext cx="2711570" cy="64679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073A438-9D9F-361A-40E5-BA0DD883C880}"/>
              </a:ext>
            </a:extLst>
          </p:cNvPr>
          <p:cNvGrpSpPr/>
          <p:nvPr/>
        </p:nvGrpSpPr>
        <p:grpSpPr>
          <a:xfrm>
            <a:off x="5023305" y="5272064"/>
            <a:ext cx="2261871" cy="615101"/>
            <a:chOff x="6746656" y="5309055"/>
            <a:chExt cx="2261871" cy="61510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F4D23C0-761D-CD06-D320-B10660239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82129" y="5398508"/>
              <a:ext cx="2032000" cy="419100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20E81C4-52C3-608C-10AE-FB5DFACBC5D7}"/>
                </a:ext>
              </a:extLst>
            </p:cNvPr>
            <p:cNvSpPr/>
            <p:nvPr/>
          </p:nvSpPr>
          <p:spPr>
            <a:xfrm>
              <a:off x="6746656" y="5309055"/>
              <a:ext cx="2261871" cy="615101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894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2000D-8E92-5105-C968-C0184A68D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Equation of State (</a:t>
            </a:r>
            <a:r>
              <a:rPr lang="en-GB" dirty="0" err="1"/>
              <a:t>EoS</a:t>
            </a:r>
            <a:r>
              <a:rPr lang="en-GB" dirty="0"/>
              <a:t>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BCFBDD-67E3-6D8A-54B3-F47B48EFF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QNP, Barcelona, 8-12/7/2024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84B5BA-2C89-E927-9D00-B082EC56D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40</a:t>
            </a:fld>
            <a:endParaRPr lang="en-IT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96C51B6-EE35-E61F-84BD-4F48C10C66FE}"/>
              </a:ext>
            </a:extLst>
          </p:cNvPr>
          <p:cNvGrpSpPr/>
          <p:nvPr/>
        </p:nvGrpSpPr>
        <p:grpSpPr>
          <a:xfrm>
            <a:off x="457200" y="1330181"/>
            <a:ext cx="1812433" cy="1234589"/>
            <a:chOff x="3359150" y="3225800"/>
            <a:chExt cx="2425700" cy="165338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FECFA4B-1776-9A14-F080-7A97BF7F3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22650" y="3225800"/>
              <a:ext cx="2298700" cy="4064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02F1A50-511C-B233-EB93-DACB2980E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59150" y="3952081"/>
              <a:ext cx="2425700" cy="92710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6FFC65D-AC9C-B7D7-DC67-76B2B177027A}"/>
              </a:ext>
            </a:extLst>
          </p:cNvPr>
          <p:cNvGrpSpPr/>
          <p:nvPr/>
        </p:nvGrpSpPr>
        <p:grpSpPr>
          <a:xfrm>
            <a:off x="457200" y="2811216"/>
            <a:ext cx="8229600" cy="3170099"/>
            <a:chOff x="457200" y="2915756"/>
            <a:chExt cx="8229600" cy="317009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43CF415-3F50-FD0D-0626-B15B3FC5C0CD}"/>
                </a:ext>
              </a:extLst>
            </p:cNvPr>
            <p:cNvSpPr txBox="1"/>
            <p:nvPr/>
          </p:nvSpPr>
          <p:spPr>
            <a:xfrm>
              <a:off x="457200" y="2915756"/>
              <a:ext cx="8229600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FF0000"/>
                  </a:solidFill>
                </a:rPr>
                <a:t>We parametrise the potential part of the </a:t>
              </a:r>
              <a:r>
                <a:rPr lang="en-GB" sz="2000" dirty="0" err="1">
                  <a:solidFill>
                    <a:srgbClr val="FF0000"/>
                  </a:solidFill>
                </a:rPr>
                <a:t>EoS</a:t>
              </a:r>
              <a:r>
                <a:rPr lang="en-GB" sz="2000" dirty="0">
                  <a:solidFill>
                    <a:srgbClr val="FF0000"/>
                  </a:solidFill>
                </a:rPr>
                <a:t>.</a:t>
              </a:r>
            </a:p>
            <a:p>
              <a:endParaRPr lang="en-GB" sz="2000" dirty="0"/>
            </a:p>
            <a:p>
              <a:pPr marL="342900" indent="-342900">
                <a:buFont typeface="+mj-lt"/>
                <a:buAutoNum type="arabicPeriod"/>
              </a:pPr>
              <a:r>
                <a:rPr lang="en-GB" sz="2000" dirty="0"/>
                <a:t>      is quadratic in </a:t>
              </a:r>
            </a:p>
            <a:p>
              <a:pPr marL="342900" indent="-342900">
                <a:buFont typeface="+mj-lt"/>
                <a:buAutoNum type="arabicPeriod"/>
              </a:pPr>
              <a:endParaRPr lang="en-GB" sz="2000" dirty="0"/>
            </a:p>
            <a:p>
              <a:pPr marL="342900" indent="-342900">
                <a:buFont typeface="+mj-lt"/>
                <a:buAutoNum type="arabicPeriod"/>
              </a:pPr>
              <a:r>
                <a:rPr lang="en-GB" sz="2000" dirty="0"/>
                <a:t>      is a polynomial in </a:t>
              </a:r>
              <a:r>
                <a:rPr lang="en-GB" sz="2000" i="1" dirty="0" err="1"/>
                <a:t>k</a:t>
              </a:r>
              <a:r>
                <a:rPr lang="en-GB" sz="2000" baseline="-25000" dirty="0" err="1"/>
                <a:t>F</a:t>
              </a:r>
              <a:endParaRPr lang="en-GB" sz="2000" dirty="0"/>
            </a:p>
            <a:p>
              <a:pPr marL="342900" indent="-342900">
                <a:buFont typeface="+mj-lt"/>
                <a:buAutoNum type="arabicPeriod"/>
              </a:pPr>
              <a:endParaRPr lang="en-GB" sz="2000" dirty="0"/>
            </a:p>
            <a:p>
              <a:pPr marL="342900" indent="-342900">
                <a:buFont typeface="+mj-lt"/>
                <a:buAutoNum type="arabicPeriod"/>
              </a:pPr>
              <a:endParaRPr lang="en-GB" sz="2000" dirty="0"/>
            </a:p>
            <a:p>
              <a:pPr marL="342900" indent="-342900">
                <a:buFont typeface="+mj-lt"/>
                <a:buAutoNum type="arabicPeriod"/>
              </a:pPr>
              <a:endParaRPr lang="en-GB" sz="2000" dirty="0"/>
            </a:p>
            <a:p>
              <a:pPr marL="342900" indent="-342900">
                <a:buFont typeface="+mj-lt"/>
                <a:buAutoNum type="arabicPeriod"/>
              </a:pPr>
              <a:endParaRPr lang="en-GB" sz="2000" dirty="0"/>
            </a:p>
            <a:p>
              <a:pPr marL="342900" indent="-342900">
                <a:buFont typeface="+mj-lt"/>
                <a:buAutoNum type="arabicPeriod"/>
              </a:pPr>
              <a:r>
                <a:rPr lang="en-GB" sz="2000" dirty="0"/>
                <a:t>The optimal set of powers is chosen by model selection.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B75BD90-E978-E571-EF2E-002F53F7D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5862" y="3638550"/>
              <a:ext cx="182305" cy="1937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2C70775-F216-FE3D-9277-5246A836E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15123" y="3592160"/>
              <a:ext cx="182305" cy="2864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8910C30-411D-D0CE-C8DC-061C8B198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9165" y="4753833"/>
              <a:ext cx="4091915" cy="70343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A66BE62-0FF1-2CED-1F45-E58E10338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3792" y="4248148"/>
              <a:ext cx="182305" cy="193700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78588E3-2C38-5222-0231-D31D654958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7690" y="4544899"/>
            <a:ext cx="986905" cy="70343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7384709-2612-C508-7D77-16A79A2C430A}"/>
              </a:ext>
            </a:extLst>
          </p:cNvPr>
          <p:cNvSpPr/>
          <p:nvPr/>
        </p:nvSpPr>
        <p:spPr>
          <a:xfrm>
            <a:off x="228600" y="3240741"/>
            <a:ext cx="8646459" cy="274057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7B41933-D160-B796-1C54-BF125FE68C19}"/>
              </a:ext>
            </a:extLst>
          </p:cNvPr>
          <p:cNvGrpSpPr/>
          <p:nvPr/>
        </p:nvGrpSpPr>
        <p:grpSpPr>
          <a:xfrm>
            <a:off x="5607424" y="1272334"/>
            <a:ext cx="3079376" cy="2501765"/>
            <a:chOff x="5607424" y="1272334"/>
            <a:chExt cx="3079376" cy="250176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9C8555F-EC0B-D820-5E1F-1A6021669A09}"/>
                </a:ext>
              </a:extLst>
            </p:cNvPr>
            <p:cNvSpPr txBox="1"/>
            <p:nvPr/>
          </p:nvSpPr>
          <p:spPr>
            <a:xfrm>
              <a:off x="5607424" y="1272334"/>
              <a:ext cx="307937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rgbClr val="3CAC15"/>
                  </a:solidFill>
                </a:rPr>
                <a:t>SCGF with </a:t>
              </a:r>
              <a:r>
                <a:rPr lang="en-GB" sz="2400" b="1" dirty="0" err="1">
                  <a:solidFill>
                    <a:srgbClr val="3CAC15"/>
                  </a:solidFill>
                </a:rPr>
                <a:t>NNLO</a:t>
              </a:r>
              <a:r>
                <a:rPr lang="en-GB" sz="2400" b="1" baseline="-25000" dirty="0" err="1">
                  <a:solidFill>
                    <a:srgbClr val="3CAC15"/>
                  </a:solidFill>
                </a:rPr>
                <a:t>sat</a:t>
              </a:r>
              <a:endParaRPr lang="en-GB" sz="2400" b="1" baseline="-25000" dirty="0">
                <a:solidFill>
                  <a:srgbClr val="3CAC15"/>
                </a:solidFill>
              </a:endParaRPr>
            </a:p>
            <a:p>
              <a:endParaRPr lang="en-GB" sz="2400" b="1" dirty="0">
                <a:solidFill>
                  <a:srgbClr val="3CAC15"/>
                </a:solidFill>
              </a:endParaRPr>
            </a:p>
            <a:p>
              <a:r>
                <a:rPr lang="en-GB" sz="2400" b="1" dirty="0">
                  <a:solidFill>
                    <a:srgbClr val="3CAC15"/>
                  </a:solidFill>
                </a:rPr>
                <a:t>QMC with AV4’ </a:t>
              </a:r>
            </a:p>
          </p:txBody>
        </p:sp>
        <p:sp>
          <p:nvSpPr>
            <p:cNvPr id="25" name="Up-down Arrow 24">
              <a:extLst>
                <a:ext uri="{FF2B5EF4-FFF2-40B4-BE49-F238E27FC236}">
                  <a16:creationId xmlns:a16="http://schemas.microsoft.com/office/drawing/2014/main" id="{8FDEAC3B-86B4-6F3D-7CA3-51A9421A1EA0}"/>
                </a:ext>
              </a:extLst>
            </p:cNvPr>
            <p:cNvSpPr/>
            <p:nvPr/>
          </p:nvSpPr>
          <p:spPr>
            <a:xfrm>
              <a:off x="7153835" y="2564770"/>
              <a:ext cx="389965" cy="1209329"/>
            </a:xfrm>
            <a:prstGeom prst="up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10302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D46FC-7657-1187-1E81-B9476BA65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Perturbed nuclear matter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1AA484-5088-D2D7-2105-45FFC6C62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QNP, Barcelona, 8-12/7/2024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E33FA8-EA69-BAD0-D81B-270E2FA4A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41</a:t>
            </a:fld>
            <a:endParaRPr lang="en-I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F68DCB-1A50-44B1-11D1-F3F2962F4A6E}"/>
              </a:ext>
            </a:extLst>
          </p:cNvPr>
          <p:cNvSpPr txBox="1"/>
          <p:nvPr/>
        </p:nvSpPr>
        <p:spPr>
          <a:xfrm>
            <a:off x="135473" y="1385046"/>
            <a:ext cx="50976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dirty="0">
                <a:solidFill>
                  <a:srgbClr val="0432FF"/>
                </a:solidFill>
              </a:rPr>
              <a:t>Add a </a:t>
            </a:r>
            <a:r>
              <a:rPr lang="en-GB" sz="2000" b="1" dirty="0">
                <a:solidFill>
                  <a:srgbClr val="0432FF"/>
                </a:solidFill>
              </a:rPr>
              <a:t>weak external potential</a:t>
            </a:r>
            <a:r>
              <a:rPr lang="en-GB" sz="2000" dirty="0">
                <a:solidFill>
                  <a:srgbClr val="0432FF"/>
                </a:solidFill>
              </a:rPr>
              <a:t> of the type:</a:t>
            </a:r>
          </a:p>
          <a:p>
            <a:pPr algn="just"/>
            <a:endParaRPr lang="en-GB" sz="2000" dirty="0">
              <a:solidFill>
                <a:srgbClr val="0432FF"/>
              </a:solidFill>
            </a:endParaRPr>
          </a:p>
          <a:p>
            <a:pPr algn="just"/>
            <a:r>
              <a:rPr lang="en-GB" sz="2000" dirty="0">
                <a:solidFill>
                  <a:srgbClr val="0432FF"/>
                </a:solidFill>
              </a:rPr>
              <a:t>In linear response: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784EB3-06FC-3F0E-0671-1519C43E0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8150" y="1371599"/>
            <a:ext cx="3352800" cy="43782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D537768-58C1-BC57-B2A5-16316C902A50}"/>
              </a:ext>
            </a:extLst>
          </p:cNvPr>
          <p:cNvGrpSpPr/>
          <p:nvPr/>
        </p:nvGrpSpPr>
        <p:grpSpPr>
          <a:xfrm>
            <a:off x="217760" y="2647013"/>
            <a:ext cx="3998633" cy="1592511"/>
            <a:chOff x="586441" y="3035243"/>
            <a:chExt cx="4851400" cy="178675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551103F-2D81-DDB7-2AED-7797DA056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6441" y="3035243"/>
              <a:ext cx="4851400" cy="482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F971EFD-F3F1-A2EF-D8D8-09DB76EC1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6441" y="3755202"/>
              <a:ext cx="2400300" cy="106680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1745988-7296-F3FA-4EB6-9392539EE03F}"/>
              </a:ext>
            </a:extLst>
          </p:cNvPr>
          <p:cNvGrpSpPr/>
          <p:nvPr/>
        </p:nvGrpSpPr>
        <p:grpSpPr>
          <a:xfrm>
            <a:off x="1062319" y="2466439"/>
            <a:ext cx="1411941" cy="1486094"/>
            <a:chOff x="1062319" y="2708485"/>
            <a:chExt cx="1411941" cy="1486094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E9E72B9-640D-3339-D561-89B79B13C2F2}"/>
                </a:ext>
              </a:extLst>
            </p:cNvPr>
            <p:cNvSpPr/>
            <p:nvPr/>
          </p:nvSpPr>
          <p:spPr>
            <a:xfrm>
              <a:off x="1721224" y="2708485"/>
              <a:ext cx="753036" cy="84377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74CE7BE-77F5-826A-B56A-4827AB782F24}"/>
                </a:ext>
              </a:extLst>
            </p:cNvPr>
            <p:cNvSpPr/>
            <p:nvPr/>
          </p:nvSpPr>
          <p:spPr>
            <a:xfrm>
              <a:off x="1062319" y="3350809"/>
              <a:ext cx="753036" cy="84377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9" name="Gruppo 11">
            <a:extLst>
              <a:ext uri="{FF2B5EF4-FFF2-40B4-BE49-F238E27FC236}">
                <a16:creationId xmlns:a16="http://schemas.microsoft.com/office/drawing/2014/main" id="{68E93E6E-0F17-0E5E-18C9-5756DCD7A357}"/>
              </a:ext>
            </a:extLst>
          </p:cNvPr>
          <p:cNvGrpSpPr/>
          <p:nvPr/>
        </p:nvGrpSpPr>
        <p:grpSpPr>
          <a:xfrm>
            <a:off x="4314611" y="3429000"/>
            <a:ext cx="4758655" cy="3372302"/>
            <a:chOff x="7124700" y="1856263"/>
            <a:chExt cx="4987290" cy="3688080"/>
          </a:xfrm>
        </p:grpSpPr>
        <p:pic>
          <p:nvPicPr>
            <p:cNvPr id="21" name="Immagine 5">
              <a:extLst>
                <a:ext uri="{FF2B5EF4-FFF2-40B4-BE49-F238E27FC236}">
                  <a16:creationId xmlns:a16="http://schemas.microsoft.com/office/drawing/2014/main" id="{5E72237D-EECE-7325-B05D-6DB64E7737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1856263"/>
              <a:ext cx="4987290" cy="3688080"/>
            </a:xfrm>
            <a:prstGeom prst="rect">
              <a:avLst/>
            </a:prstGeom>
            <a:ln w="19050">
              <a:solidFill>
                <a:srgbClr val="C00000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CasellaDiTesto 7">
                  <a:extLst>
                    <a:ext uri="{FF2B5EF4-FFF2-40B4-BE49-F238E27FC236}">
                      <a16:creationId xmlns:a16="http://schemas.microsoft.com/office/drawing/2014/main" id="{C18817BA-19F8-CC9D-4FC9-4A69F8DB90C3}"/>
                    </a:ext>
                  </a:extLst>
                </p:cNvPr>
                <p:cNvSpPr txBox="1"/>
                <p:nvPr/>
              </p:nvSpPr>
              <p:spPr>
                <a:xfrm>
                  <a:off x="7848599" y="4447367"/>
                  <a:ext cx="3319151" cy="403916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dirty="0"/>
                    <a:t>PNM, N=66,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b="0" i="0" smtClean="0">
                          <a:latin typeface="Cambria Math" panose="02040503050406030204" pitchFamily="18" charset="0"/>
                        </a:rPr>
                        <m:t>=0.16 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it-IT" b="0" i="0" smtClean="0">
                              <a:latin typeface="Cambria Math" panose="02040503050406030204" pitchFamily="18" charset="0"/>
                            </a:rPr>
                            <m:t>fm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a14:m>
                  <a:r>
                    <a:rPr lang="it-IT" dirty="0"/>
                    <a:t> </a:t>
                  </a:r>
                </a:p>
              </p:txBody>
            </p:sp>
          </mc:Choice>
          <mc:Fallback xmlns="">
            <p:sp>
              <p:nvSpPr>
                <p:cNvPr id="22" name="CasellaDiTesto 7">
                  <a:extLst>
                    <a:ext uri="{FF2B5EF4-FFF2-40B4-BE49-F238E27FC236}">
                      <a16:creationId xmlns:a16="http://schemas.microsoft.com/office/drawing/2014/main" id="{C18817BA-19F8-CC9D-4FC9-4A69F8DB90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48599" y="4447367"/>
                  <a:ext cx="3319151" cy="403916"/>
                </a:xfrm>
                <a:prstGeom prst="rect">
                  <a:avLst/>
                </a:prstGeom>
                <a:blipFill>
                  <a:blip r:embed="rId7"/>
                  <a:stretch>
                    <a:fillRect l="-1190" t="-6452" b="-22581"/>
                  </a:stretch>
                </a:blip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A517452-B712-8063-B555-F85027F82CBC}"/>
              </a:ext>
            </a:extLst>
          </p:cNvPr>
          <p:cNvSpPr txBox="1"/>
          <p:nvPr/>
        </p:nvSpPr>
        <p:spPr>
          <a:xfrm>
            <a:off x="135473" y="4494979"/>
            <a:ext cx="39688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>
                <a:solidFill>
                  <a:srgbClr val="0432FF"/>
                </a:solidFill>
              </a:rPr>
              <a:t>One should check that one is in this </a:t>
            </a:r>
            <a:r>
              <a:rPr lang="en-GB" b="1" dirty="0">
                <a:solidFill>
                  <a:srgbClr val="0432FF"/>
                </a:solidFill>
              </a:rPr>
              <a:t>lowest-order</a:t>
            </a:r>
            <a:r>
              <a:rPr lang="en-GB" dirty="0">
                <a:solidFill>
                  <a:srgbClr val="0432FF"/>
                </a:solidFill>
              </a:rPr>
              <a:t> PT regime.</a:t>
            </a:r>
          </a:p>
          <a:p>
            <a:pPr algn="just"/>
            <a:r>
              <a:rPr lang="en-GB" dirty="0">
                <a:solidFill>
                  <a:srgbClr val="0432FF"/>
                </a:solidFill>
              </a:rPr>
              <a:t>Then, one can try to </a:t>
            </a:r>
            <a:r>
              <a:rPr lang="en-GB" b="1" dirty="0">
                <a:solidFill>
                  <a:srgbClr val="0432FF"/>
                </a:solidFill>
              </a:rPr>
              <a:t>optimise the parameters so that EDF matches these results.</a:t>
            </a:r>
          </a:p>
        </p:txBody>
      </p:sp>
    </p:spTree>
    <p:extLst>
      <p:ext uri="{BB962C8B-B14F-4D97-AF65-F5344CB8AC3E}">
        <p14:creationId xmlns:p14="http://schemas.microsoft.com/office/powerpoint/2010/main" val="94870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4197B-FDED-630C-D05C-AF44096CE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402" y="85870"/>
            <a:ext cx="8229600" cy="724429"/>
          </a:xfrm>
        </p:spPr>
        <p:txBody>
          <a:bodyPr/>
          <a:lstStyle/>
          <a:p>
            <a:r>
              <a:rPr lang="en-GB" dirty="0"/>
              <a:t>Finite size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CF68A-0731-19F4-C006-0633F5BA9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QNP, Barcelona, 8-12/7/2024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80FA62-7D26-8C75-13CC-13D487BC5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42</a:t>
            </a:fld>
            <a:endParaRPr lang="en-IT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6263257F-5ABB-3AD8-12A5-D1C98E3D9BDE}"/>
              </a:ext>
            </a:extLst>
          </p:cNvPr>
          <p:cNvSpPr txBox="1"/>
          <p:nvPr/>
        </p:nvSpPr>
        <p:spPr>
          <a:xfrm>
            <a:off x="438402" y="985074"/>
            <a:ext cx="81728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Nuclear matter is simulated by using a </a:t>
            </a:r>
            <a:r>
              <a:rPr lang="en-US" sz="2000" b="1" dirty="0"/>
              <a:t>finite number of nucleons </a:t>
            </a:r>
            <a:r>
              <a:rPr lang="en-US" sz="2000" i="1" dirty="0"/>
              <a:t>A </a:t>
            </a:r>
            <a:r>
              <a:rPr lang="en-US" sz="2000" dirty="0"/>
              <a:t>enclosed in a cubic box with </a:t>
            </a:r>
            <a:r>
              <a:rPr lang="en-US" sz="2000" b="1" dirty="0"/>
              <a:t>periodic boundary conditions </a:t>
            </a:r>
            <a:r>
              <a:rPr lang="en-US" sz="2000" dirty="0"/>
              <a:t>(PBCs)</a:t>
            </a:r>
            <a:endParaRPr lang="en-IT" sz="20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3" name="Immagine 6">
            <a:extLst>
              <a:ext uri="{FF2B5EF4-FFF2-40B4-BE49-F238E27FC236}">
                <a16:creationId xmlns:a16="http://schemas.microsoft.com/office/drawing/2014/main" id="{730171E3-64DF-570B-C9CC-4F6199BAB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1942" t="1516" r="2051" b="2188"/>
          <a:stretch/>
        </p:blipFill>
        <p:spPr>
          <a:xfrm>
            <a:off x="438402" y="1974121"/>
            <a:ext cx="1508016" cy="143753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7">
                <a:extLst>
                  <a:ext uri="{FF2B5EF4-FFF2-40B4-BE49-F238E27FC236}">
                    <a16:creationId xmlns:a16="http://schemas.microsoft.com/office/drawing/2014/main" id="{525677D0-555C-AFB5-CA3A-177BFD1A22AF}"/>
                  </a:ext>
                </a:extLst>
              </p:cNvPr>
              <p:cNvSpPr txBox="1"/>
              <p:nvPr/>
            </p:nvSpPr>
            <p:spPr>
              <a:xfrm>
                <a:off x="2090896" y="1981361"/>
                <a:ext cx="1608754" cy="10055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dirty="0"/>
                  <a:t>L</a:t>
                </a:r>
                <a:r>
                  <a:rPr lang="en-US" dirty="0"/>
                  <a:t>: box size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CasellaDiTesto 7">
                <a:extLst>
                  <a:ext uri="{FF2B5EF4-FFF2-40B4-BE49-F238E27FC236}">
                    <a16:creationId xmlns:a16="http://schemas.microsoft.com/office/drawing/2014/main" id="{525677D0-555C-AFB5-CA3A-177BFD1A22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0896" y="1981361"/>
                <a:ext cx="1608754" cy="1005502"/>
              </a:xfrm>
              <a:prstGeom prst="rect">
                <a:avLst/>
              </a:prstGeom>
              <a:blipFill>
                <a:blip r:embed="rId3"/>
                <a:stretch>
                  <a:fillRect t="-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asellaDiTesto 8">
            <a:extLst>
              <a:ext uri="{FF2B5EF4-FFF2-40B4-BE49-F238E27FC236}">
                <a16:creationId xmlns:a16="http://schemas.microsoft.com/office/drawing/2014/main" id="{9310FF90-0FAE-6512-AF25-AD12B6A20D30}"/>
              </a:ext>
            </a:extLst>
          </p:cNvPr>
          <p:cNvSpPr txBox="1"/>
          <p:nvPr/>
        </p:nvSpPr>
        <p:spPr>
          <a:xfrm>
            <a:off x="9486270" y="3918576"/>
            <a:ext cx="25021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Typically:</a:t>
            </a:r>
          </a:p>
          <a:p>
            <a:r>
              <a:rPr lang="en-US" i="1" dirty="0"/>
              <a:t>N=66 </a:t>
            </a:r>
            <a:r>
              <a:rPr lang="en-US" dirty="0"/>
              <a:t>neutrons in PNM.</a:t>
            </a:r>
          </a:p>
          <a:p>
            <a:r>
              <a:rPr lang="en-US" i="1" dirty="0"/>
              <a:t>A=132 </a:t>
            </a:r>
            <a:r>
              <a:rPr lang="en-US" dirty="0"/>
              <a:t>nucleons in SNM</a:t>
            </a:r>
          </a:p>
        </p:txBody>
      </p:sp>
      <p:sp>
        <p:nvSpPr>
          <p:cNvPr id="11" name="Freccia in giù 9">
            <a:extLst>
              <a:ext uri="{FF2B5EF4-FFF2-40B4-BE49-F238E27FC236}">
                <a16:creationId xmlns:a16="http://schemas.microsoft.com/office/drawing/2014/main" id="{860BD3D4-3939-7F26-A500-DD9FD26439C1}"/>
              </a:ext>
            </a:extLst>
          </p:cNvPr>
          <p:cNvSpPr/>
          <p:nvPr/>
        </p:nvSpPr>
        <p:spPr>
          <a:xfrm rot="9108182">
            <a:off x="6913943" y="1772118"/>
            <a:ext cx="153115" cy="579701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sellaDiTesto 10">
            <a:extLst>
              <a:ext uri="{FF2B5EF4-FFF2-40B4-BE49-F238E27FC236}">
                <a16:creationId xmlns:a16="http://schemas.microsoft.com/office/drawing/2014/main" id="{F62AB441-5587-6431-132B-3D8FFAFFF42D}"/>
              </a:ext>
            </a:extLst>
          </p:cNvPr>
          <p:cNvSpPr txBox="1"/>
          <p:nvPr/>
        </p:nvSpPr>
        <p:spPr>
          <a:xfrm>
            <a:off x="6472525" y="2377657"/>
            <a:ext cx="2176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AFDMC, ADC-SCGF</a:t>
            </a:r>
          </a:p>
        </p:txBody>
      </p:sp>
      <p:grpSp>
        <p:nvGrpSpPr>
          <p:cNvPr id="13" name="Gruppo 14">
            <a:extLst>
              <a:ext uri="{FF2B5EF4-FFF2-40B4-BE49-F238E27FC236}">
                <a16:creationId xmlns:a16="http://schemas.microsoft.com/office/drawing/2014/main" id="{0C70E7EA-2009-19F5-27CF-E1820DF74DF0}"/>
              </a:ext>
            </a:extLst>
          </p:cNvPr>
          <p:cNvGrpSpPr/>
          <p:nvPr/>
        </p:nvGrpSpPr>
        <p:grpSpPr>
          <a:xfrm>
            <a:off x="2343635" y="2936282"/>
            <a:ext cx="3745515" cy="576183"/>
            <a:chOff x="4441070" y="3009882"/>
            <a:chExt cx="3745515" cy="57618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CasellaDiTesto 12">
                  <a:extLst>
                    <a:ext uri="{FF2B5EF4-FFF2-40B4-BE49-F238E27FC236}">
                      <a16:creationId xmlns:a16="http://schemas.microsoft.com/office/drawing/2014/main" id="{8F95AD86-DF1B-B164-5F3C-DC0B213AEC90}"/>
                    </a:ext>
                  </a:extLst>
                </p:cNvPr>
                <p:cNvSpPr txBox="1"/>
                <p:nvPr/>
              </p:nvSpPr>
              <p:spPr>
                <a:xfrm>
                  <a:off x="4441070" y="3009882"/>
                  <a:ext cx="1059585" cy="57618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den>
                        </m:f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</m:oMath>
                    </m:oMathPara>
                  </a14:m>
                  <a:endParaRPr lang="en-US" sz="2000" b="1" dirty="0"/>
                </a:p>
              </p:txBody>
            </p:sp>
          </mc:Choice>
          <mc:Fallback xmlns="">
            <p:sp>
              <p:nvSpPr>
                <p:cNvPr id="13" name="CasellaDiTesto 12">
                  <a:extLst>
                    <a:ext uri="{FF2B5EF4-FFF2-40B4-BE49-F238E27FC236}">
                      <a16:creationId xmlns:a16="http://schemas.microsoft.com/office/drawing/2014/main" id="{3BA0196A-5C00-8072-A094-829F31D29A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1070" y="3009882"/>
                  <a:ext cx="1059585" cy="57618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CasellaDiTesto 13">
                  <a:extLst>
                    <a:ext uri="{FF2B5EF4-FFF2-40B4-BE49-F238E27FC236}">
                      <a16:creationId xmlns:a16="http://schemas.microsoft.com/office/drawing/2014/main" id="{317C8BC2-4BB0-8499-23F7-1A7C75BB5780}"/>
                    </a:ext>
                  </a:extLst>
                </p:cNvPr>
                <p:cNvSpPr txBox="1"/>
                <p:nvPr/>
              </p:nvSpPr>
              <p:spPr>
                <a:xfrm>
                  <a:off x="6324600" y="3144084"/>
                  <a:ext cx="186198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=0,±1,±2…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4" name="CasellaDiTesto 13">
                  <a:extLst>
                    <a:ext uri="{FF2B5EF4-FFF2-40B4-BE49-F238E27FC236}">
                      <a16:creationId xmlns:a16="http://schemas.microsoft.com/office/drawing/2014/main" id="{ADDFC79C-AAFD-D417-9DB2-677DFCE19C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24600" y="3144084"/>
                  <a:ext cx="1861985" cy="307777"/>
                </a:xfrm>
                <a:prstGeom prst="rect">
                  <a:avLst/>
                </a:prstGeom>
                <a:blipFill>
                  <a:blip r:embed="rId7"/>
                  <a:stretch>
                    <a:fillRect l="-1639" b="-2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uppo 17">
            <a:extLst>
              <a:ext uri="{FF2B5EF4-FFF2-40B4-BE49-F238E27FC236}">
                <a16:creationId xmlns:a16="http://schemas.microsoft.com/office/drawing/2014/main" id="{45982395-13C6-FDD9-3D1A-D99246C730B1}"/>
              </a:ext>
            </a:extLst>
          </p:cNvPr>
          <p:cNvGrpSpPr/>
          <p:nvPr/>
        </p:nvGrpSpPr>
        <p:grpSpPr>
          <a:xfrm>
            <a:off x="438402" y="3975371"/>
            <a:ext cx="8387535" cy="1015663"/>
            <a:chOff x="354667" y="3663354"/>
            <a:chExt cx="8387535" cy="1015663"/>
          </a:xfrm>
        </p:grpSpPr>
        <p:sp>
          <p:nvSpPr>
            <p:cNvPr id="18" name="TextBox 8">
              <a:extLst>
                <a:ext uri="{FF2B5EF4-FFF2-40B4-BE49-F238E27FC236}">
                  <a16:creationId xmlns:a16="http://schemas.microsoft.com/office/drawing/2014/main" id="{58540B7D-00A5-A526-AA5D-F43A47712BDB}"/>
                </a:ext>
              </a:extLst>
            </p:cNvPr>
            <p:cNvSpPr txBox="1"/>
            <p:nvPr/>
          </p:nvSpPr>
          <p:spPr>
            <a:xfrm>
              <a:off x="354667" y="3793988"/>
              <a:ext cx="20501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b="1" dirty="0"/>
                <a:t>Finite-size</a:t>
              </a:r>
              <a:r>
                <a:rPr lang="en-US" sz="2000" dirty="0"/>
                <a:t> (FS) effects</a:t>
              </a:r>
              <a:endParaRPr lang="en-IT" sz="2000" i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19" name="TextBox 8">
              <a:extLst>
                <a:ext uri="{FF2B5EF4-FFF2-40B4-BE49-F238E27FC236}">
                  <a16:creationId xmlns:a16="http://schemas.microsoft.com/office/drawing/2014/main" id="{AF0046D2-2F55-E4C0-F550-6712278D26B5}"/>
                </a:ext>
              </a:extLst>
            </p:cNvPr>
            <p:cNvSpPr txBox="1"/>
            <p:nvPr/>
          </p:nvSpPr>
          <p:spPr>
            <a:xfrm>
              <a:off x="3454727" y="3663354"/>
              <a:ext cx="528747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dirty="0"/>
                <a:t>Discrepancy between the finite-</a:t>
              </a:r>
              <a:r>
                <a:rPr lang="en-US" sz="2000" i="1" dirty="0"/>
                <a:t>A</a:t>
              </a:r>
              <a:r>
                <a:rPr lang="en-US" sz="2000" dirty="0"/>
                <a:t> and the infinite system in the </a:t>
              </a:r>
              <a:r>
                <a:rPr lang="en-US" sz="2000" b="1" dirty="0"/>
                <a:t>thermodynamic limit </a:t>
              </a:r>
              <a:r>
                <a:rPr lang="en-US" sz="2000" dirty="0"/>
                <a:t>(TL) </a:t>
              </a:r>
              <a:endParaRPr lang="en-IT" sz="20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A595A23-EAFD-C191-58B7-799D545C3028}"/>
              </a:ext>
            </a:extLst>
          </p:cNvPr>
          <p:cNvGrpSpPr/>
          <p:nvPr/>
        </p:nvGrpSpPr>
        <p:grpSpPr>
          <a:xfrm>
            <a:off x="1592053" y="4611260"/>
            <a:ext cx="3079386" cy="1431316"/>
            <a:chOff x="1592053" y="4611260"/>
            <a:chExt cx="3079386" cy="1431316"/>
          </a:xfrm>
        </p:grpSpPr>
        <p:sp>
          <p:nvSpPr>
            <p:cNvPr id="15" name="Freccia in giù 18">
              <a:extLst>
                <a:ext uri="{FF2B5EF4-FFF2-40B4-BE49-F238E27FC236}">
                  <a16:creationId xmlns:a16="http://schemas.microsoft.com/office/drawing/2014/main" id="{EBFCE634-A3D6-C551-55CE-6CFC05C1C626}"/>
                </a:ext>
              </a:extLst>
            </p:cNvPr>
            <p:cNvSpPr/>
            <p:nvPr/>
          </p:nvSpPr>
          <p:spPr>
            <a:xfrm>
              <a:off x="2895273" y="4611260"/>
              <a:ext cx="236473" cy="597748"/>
            </a:xfrm>
            <a:prstGeom prst="down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8">
              <a:extLst>
                <a:ext uri="{FF2B5EF4-FFF2-40B4-BE49-F238E27FC236}">
                  <a16:creationId xmlns:a16="http://schemas.microsoft.com/office/drawing/2014/main" id="{A9FEC520-2BA6-794A-61FE-99C4C3CF11C9}"/>
                </a:ext>
              </a:extLst>
            </p:cNvPr>
            <p:cNvSpPr txBox="1"/>
            <p:nvPr/>
          </p:nvSpPr>
          <p:spPr>
            <a:xfrm>
              <a:off x="1592053" y="5211579"/>
              <a:ext cx="30793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</a:rPr>
                <a:t>Finite-</a:t>
              </a:r>
              <a:r>
                <a:rPr lang="en-US" sz="2400" i="1" dirty="0">
                  <a:solidFill>
                    <a:srgbClr val="FF0000"/>
                  </a:solidFill>
                </a:rPr>
                <a:t>A</a:t>
              </a:r>
              <a:r>
                <a:rPr lang="en-US" sz="2400" dirty="0">
                  <a:solidFill>
                    <a:srgbClr val="FF0000"/>
                  </a:solidFill>
                </a:rPr>
                <a:t> DFT approach</a:t>
              </a:r>
              <a:endParaRPr lang="en-IT" sz="2400" i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CasellaDiTesto 22">
            <a:extLst>
              <a:ext uri="{FF2B5EF4-FFF2-40B4-BE49-F238E27FC236}">
                <a16:creationId xmlns:a16="http://schemas.microsoft.com/office/drawing/2014/main" id="{9DED0753-F837-5CA9-EF4A-25678CD75A8B}"/>
              </a:ext>
            </a:extLst>
          </p:cNvPr>
          <p:cNvSpPr txBox="1"/>
          <p:nvPr/>
        </p:nvSpPr>
        <p:spPr>
          <a:xfrm>
            <a:off x="4516468" y="5303911"/>
            <a:ext cx="44920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 err="1">
                <a:solidFill>
                  <a:srgbClr val="0432FF"/>
                </a:solidFill>
              </a:rPr>
              <a:t>Buraczynski</a:t>
            </a:r>
            <a:r>
              <a:rPr lang="en-US" dirty="0">
                <a:solidFill>
                  <a:srgbClr val="0432FF"/>
                </a:solidFill>
              </a:rPr>
              <a:t>, Phys. Rev. C </a:t>
            </a:r>
            <a:r>
              <a:rPr lang="en-US" b="1" dirty="0">
                <a:solidFill>
                  <a:srgbClr val="0432FF"/>
                </a:solidFill>
              </a:rPr>
              <a:t>105</a:t>
            </a:r>
            <a:r>
              <a:rPr lang="en-US" dirty="0">
                <a:solidFill>
                  <a:srgbClr val="0432FF"/>
                </a:solidFill>
              </a:rPr>
              <a:t>, 025807 (2022)</a:t>
            </a:r>
          </a:p>
        </p:txBody>
      </p:sp>
    </p:spTree>
    <p:extLst>
      <p:ext uri="{BB962C8B-B14F-4D97-AF65-F5344CB8AC3E}">
        <p14:creationId xmlns:p14="http://schemas.microsoft.com/office/powerpoint/2010/main" val="400599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magine 24" descr="Immagine che contiene testo, diagramma, linea, schermata&#10;&#10;Descrizione generata automaticamente">
            <a:extLst>
              <a:ext uri="{FF2B5EF4-FFF2-40B4-BE49-F238E27FC236}">
                <a16:creationId xmlns:a16="http://schemas.microsoft.com/office/drawing/2014/main" id="{BCA2040D-D283-7440-B7E4-FF8CA4544B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397" y="1769535"/>
            <a:ext cx="4404273" cy="3220887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FD139FF8-3785-4FF7-6BB5-3CC247324B78}"/>
              </a:ext>
            </a:extLst>
          </p:cNvPr>
          <p:cNvSpPr txBox="1"/>
          <p:nvPr/>
        </p:nvSpPr>
        <p:spPr>
          <a:xfrm>
            <a:off x="4974256" y="1200996"/>
            <a:ext cx="3743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i="1" dirty="0">
                <a:latin typeface="Book Antiqua" panose="02040602050305030304" pitchFamily="18" charset="0"/>
              </a:rPr>
              <a:t>Free Fermi gas </a:t>
            </a:r>
            <a:r>
              <a:rPr lang="it-IT" sz="2400" i="1" dirty="0" err="1">
                <a:latin typeface="Book Antiqua" panose="02040602050305030304" pitchFamily="18" charset="0"/>
              </a:rPr>
              <a:t>response</a:t>
            </a:r>
            <a:endParaRPr lang="it-IT" sz="2400" i="1" baseline="-25000" dirty="0">
              <a:latin typeface="Book Antiqua" panose="0204060205030503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64C719-C97F-1E31-E415-4F46D5F85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Finite size effects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634E2-AEE7-A0DA-AA1D-63B288AC7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QNP, Barcelona, 8-12/7/2024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710286-8D90-77C4-4206-2582C85AB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43</a:t>
            </a:fld>
            <a:endParaRPr lang="en-IT"/>
          </a:p>
        </p:txBody>
      </p:sp>
      <p:grpSp>
        <p:nvGrpSpPr>
          <p:cNvPr id="11" name="Gruppo 12">
            <a:extLst>
              <a:ext uri="{FF2B5EF4-FFF2-40B4-BE49-F238E27FC236}">
                <a16:creationId xmlns:a16="http://schemas.microsoft.com/office/drawing/2014/main" id="{2F27D1AC-8CF0-5FAA-BC92-E64E601EBAD0}"/>
              </a:ext>
            </a:extLst>
          </p:cNvPr>
          <p:cNvGrpSpPr/>
          <p:nvPr/>
        </p:nvGrpSpPr>
        <p:grpSpPr>
          <a:xfrm>
            <a:off x="195410" y="1208169"/>
            <a:ext cx="3974336" cy="3806197"/>
            <a:chOff x="111319" y="1290068"/>
            <a:chExt cx="5124604" cy="4297786"/>
          </a:xfrm>
        </p:grpSpPr>
        <p:grpSp>
          <p:nvGrpSpPr>
            <p:cNvPr id="14" name="Gruppo 7">
              <a:extLst>
                <a:ext uri="{FF2B5EF4-FFF2-40B4-BE49-F238E27FC236}">
                  <a16:creationId xmlns:a16="http://schemas.microsoft.com/office/drawing/2014/main" id="{8AF43B32-3506-25F7-AC84-D4264A5223C8}"/>
                </a:ext>
              </a:extLst>
            </p:cNvPr>
            <p:cNvGrpSpPr/>
            <p:nvPr/>
          </p:nvGrpSpPr>
          <p:grpSpPr>
            <a:xfrm>
              <a:off x="111319" y="1290068"/>
              <a:ext cx="5124604" cy="4297786"/>
              <a:chOff x="111319" y="1214616"/>
              <a:chExt cx="5124604" cy="4297786"/>
            </a:xfrm>
          </p:grpSpPr>
          <p:pic>
            <p:nvPicPr>
              <p:cNvPr id="16" name="Immagine 2" descr="Immagine che contiene testo, diagramma, linea, Diagramma&#10;&#10;Descrizione generata automaticamente">
                <a:extLst>
                  <a:ext uri="{FF2B5EF4-FFF2-40B4-BE49-F238E27FC236}">
                    <a16:creationId xmlns:a16="http://schemas.microsoft.com/office/drawing/2014/main" id="{088903D8-7B14-B7CD-D8AB-9CE7A1630B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319" y="1856944"/>
                <a:ext cx="4830224" cy="3655458"/>
              </a:xfrm>
              <a:prstGeom prst="rect">
                <a:avLst/>
              </a:prstGeom>
            </p:spPr>
          </p:pic>
          <p:sp>
            <p:nvSpPr>
              <p:cNvPr id="17" name="CasellaDiTesto 6">
                <a:extLst>
                  <a:ext uri="{FF2B5EF4-FFF2-40B4-BE49-F238E27FC236}">
                    <a16:creationId xmlns:a16="http://schemas.microsoft.com/office/drawing/2014/main" id="{870272C4-6BC5-2724-EC52-91007C128A41}"/>
                  </a:ext>
                </a:extLst>
              </p:cNvPr>
              <p:cNvSpPr txBox="1"/>
              <p:nvPr/>
            </p:nvSpPr>
            <p:spPr>
              <a:xfrm>
                <a:off x="756904" y="1214616"/>
                <a:ext cx="4479019" cy="5212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i="1" dirty="0">
                    <a:latin typeface="Book Antiqua" panose="02040602050305030304" pitchFamily="18" charset="0"/>
                  </a:rPr>
                  <a:t>SNM EOS in DFT</a:t>
                </a:r>
              </a:p>
            </p:txBody>
          </p:sp>
        </p:grpSp>
        <p:sp>
          <p:nvSpPr>
            <p:cNvPr id="15" name="Ovale 8">
              <a:extLst>
                <a:ext uri="{FF2B5EF4-FFF2-40B4-BE49-F238E27FC236}">
                  <a16:creationId xmlns:a16="http://schemas.microsoft.com/office/drawing/2014/main" id="{9FDA4058-ED7E-9D92-C03D-312F52E5F4B9}"/>
                </a:ext>
              </a:extLst>
            </p:cNvPr>
            <p:cNvSpPr/>
            <p:nvPr/>
          </p:nvSpPr>
          <p:spPr>
            <a:xfrm>
              <a:off x="1455088" y="2568272"/>
              <a:ext cx="262393" cy="844826"/>
            </a:xfrm>
            <a:prstGeom prst="ellipse">
              <a:avLst/>
            </a:prstGeom>
            <a:noFill/>
            <a:ln w="12700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8013C87-7CA3-D041-5B04-54D595238390}"/>
              </a:ext>
            </a:extLst>
          </p:cNvPr>
          <p:cNvGrpSpPr/>
          <p:nvPr/>
        </p:nvGrpSpPr>
        <p:grpSpPr>
          <a:xfrm>
            <a:off x="457200" y="5147432"/>
            <a:ext cx="7355846" cy="613458"/>
            <a:chOff x="543554" y="5127585"/>
            <a:chExt cx="7355846" cy="613458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0C7518F-21B7-1E46-148F-F445E819C18F}"/>
                </a:ext>
              </a:extLst>
            </p:cNvPr>
            <p:cNvSpPr/>
            <p:nvPr/>
          </p:nvSpPr>
          <p:spPr>
            <a:xfrm>
              <a:off x="543554" y="5127585"/>
              <a:ext cx="6890173" cy="613458"/>
            </a:xfrm>
            <a:prstGeom prst="rect">
              <a:avLst/>
            </a:prstGeom>
            <a:solidFill>
              <a:srgbClr val="B3EEE8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CasellaDiTesto 26">
                  <a:extLst>
                    <a:ext uri="{FF2B5EF4-FFF2-40B4-BE49-F238E27FC236}">
                      <a16:creationId xmlns:a16="http://schemas.microsoft.com/office/drawing/2014/main" id="{F5BB7450-C721-B435-65B3-4209BD861684}"/>
                    </a:ext>
                  </a:extLst>
                </p:cNvPr>
                <p:cNvSpPr txBox="1"/>
                <p:nvPr/>
              </p:nvSpPr>
              <p:spPr>
                <a:xfrm>
                  <a:off x="543554" y="5225407"/>
                  <a:ext cx="735584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2000" dirty="0">
                      <a:solidFill>
                        <a:srgbClr val="FF0000"/>
                      </a:solidFill>
                    </a:rPr>
                    <a:t>Finite size effects are </a:t>
                  </a:r>
                  <a:r>
                    <a:rPr lang="en-GB" sz="2000" b="1" dirty="0">
                      <a:solidFill>
                        <a:srgbClr val="FF0000"/>
                      </a:solidFill>
                    </a:rPr>
                    <a:t>weak </a:t>
                  </a:r>
                  <a:r>
                    <a:rPr lang="en-GB" sz="2000" dirty="0">
                      <a:solidFill>
                        <a:srgbClr val="FF0000"/>
                      </a:solidFill>
                    </a:rPr>
                    <a:t>on the EOS but</a:t>
                  </a:r>
                  <a:r>
                    <a:rPr lang="en-GB" sz="2000" b="1" dirty="0">
                      <a:solidFill>
                        <a:srgbClr val="FF0000"/>
                      </a:solidFill>
                    </a:rPr>
                    <a:t> strong</a:t>
                  </a:r>
                  <a:r>
                    <a:rPr lang="en-GB" sz="2000" dirty="0">
                      <a:solidFill>
                        <a:srgbClr val="FF0000"/>
                      </a:solidFill>
                    </a:rPr>
                    <a:t> </a:t>
                  </a:r>
                  <a:r>
                    <a:rPr lang="it-IT" sz="2000" dirty="0">
                      <a:solidFill>
                        <a:srgbClr val="FF0000"/>
                      </a:solidFill>
                    </a:rPr>
                    <a:t>on </a:t>
                  </a:r>
                  <a14:m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𝝌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𝒒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it-IT" sz="2000" b="1" baseline="-25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CasellaDiTesto 26">
                  <a:extLst>
                    <a:ext uri="{FF2B5EF4-FFF2-40B4-BE49-F238E27FC236}">
                      <a16:creationId xmlns:a16="http://schemas.microsoft.com/office/drawing/2014/main" id="{F5BB7450-C721-B435-65B3-4209BD8616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3554" y="5225407"/>
                  <a:ext cx="7355846" cy="400110"/>
                </a:xfrm>
                <a:prstGeom prst="rect">
                  <a:avLst/>
                </a:prstGeom>
                <a:blipFill>
                  <a:blip r:embed="rId4"/>
                  <a:stretch>
                    <a:fillRect l="-862" t="-6061" b="-2424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B6AA13A3-C9F6-4F7B-4579-F4F078FE7C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6165" y="3028589"/>
            <a:ext cx="1670524" cy="80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87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59CFB-2DE7-AE3A-2457-EE6DCB797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i="1" dirty="0"/>
              <a:t>Ab initio </a:t>
            </a:r>
            <a:r>
              <a:rPr lang="en-GB" dirty="0"/>
              <a:t>gradient approximation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670582-1710-C6F0-8822-4BBC5F476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QNP, Barcelona, 8-12/7/2024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57BCB-35C3-5042-CD6A-C03217454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44</a:t>
            </a:fld>
            <a:endParaRPr lang="en-IT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0DBD8EF-CA21-7BEF-9796-531934260679}"/>
              </a:ext>
            </a:extLst>
          </p:cNvPr>
          <p:cNvGrpSpPr/>
          <p:nvPr/>
        </p:nvGrpSpPr>
        <p:grpSpPr>
          <a:xfrm>
            <a:off x="0" y="1295412"/>
            <a:ext cx="9006440" cy="3724300"/>
            <a:chOff x="298070" y="1479142"/>
            <a:chExt cx="11058360" cy="4563904"/>
          </a:xfrm>
        </p:grpSpPr>
        <p:grpSp>
          <p:nvGrpSpPr>
            <p:cNvPr id="8" name="Gruppo 11">
              <a:extLst>
                <a:ext uri="{FF2B5EF4-FFF2-40B4-BE49-F238E27FC236}">
                  <a16:creationId xmlns:a16="http://schemas.microsoft.com/office/drawing/2014/main" id="{88EA14A3-9AB6-F160-E1DE-6D92C86B0034}"/>
                </a:ext>
              </a:extLst>
            </p:cNvPr>
            <p:cNvGrpSpPr/>
            <p:nvPr/>
          </p:nvGrpSpPr>
          <p:grpSpPr>
            <a:xfrm>
              <a:off x="298070" y="1479142"/>
              <a:ext cx="5425451" cy="4563102"/>
              <a:chOff x="298070" y="1391680"/>
              <a:chExt cx="5425451" cy="4563102"/>
            </a:xfrm>
          </p:grpSpPr>
          <p:pic>
            <p:nvPicPr>
              <p:cNvPr id="12" name="Immagine 6" descr="Immagine che contiene testo, schermata, linea, diagramma&#10;&#10;Descrizione generata automaticamente">
                <a:extLst>
                  <a:ext uri="{FF2B5EF4-FFF2-40B4-BE49-F238E27FC236}">
                    <a16:creationId xmlns:a16="http://schemas.microsoft.com/office/drawing/2014/main" id="{7E49C066-9E1F-239B-49BC-402E792859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8070" y="1888742"/>
                <a:ext cx="5425451" cy="4066040"/>
              </a:xfrm>
              <a:prstGeom prst="rect">
                <a:avLst/>
              </a:prstGeom>
            </p:spPr>
          </p:pic>
          <p:sp>
            <p:nvSpPr>
              <p:cNvPr id="13" name="CasellaDiTesto 9">
                <a:extLst>
                  <a:ext uri="{FF2B5EF4-FFF2-40B4-BE49-F238E27FC236}">
                    <a16:creationId xmlns:a16="http://schemas.microsoft.com/office/drawing/2014/main" id="{75B8E8FA-B92F-E33A-B522-B8DBBF15DCB3}"/>
                  </a:ext>
                </a:extLst>
              </p:cNvPr>
              <p:cNvSpPr txBox="1"/>
              <p:nvPr/>
            </p:nvSpPr>
            <p:spPr>
              <a:xfrm>
                <a:off x="1236044" y="1391680"/>
                <a:ext cx="4234363" cy="5657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/>
                  <a:t>Pure neutron matter</a:t>
                </a:r>
              </a:p>
            </p:txBody>
          </p:sp>
        </p:grpSp>
        <p:grpSp>
          <p:nvGrpSpPr>
            <p:cNvPr id="9" name="Gruppo 12">
              <a:extLst>
                <a:ext uri="{FF2B5EF4-FFF2-40B4-BE49-F238E27FC236}">
                  <a16:creationId xmlns:a16="http://schemas.microsoft.com/office/drawing/2014/main" id="{DB0CA9B0-CACA-DC63-2ED0-A53C5C7B37B1}"/>
                </a:ext>
              </a:extLst>
            </p:cNvPr>
            <p:cNvGrpSpPr/>
            <p:nvPr/>
          </p:nvGrpSpPr>
          <p:grpSpPr>
            <a:xfrm>
              <a:off x="5778482" y="1479142"/>
              <a:ext cx="5577948" cy="4563904"/>
              <a:chOff x="6010719" y="1390878"/>
              <a:chExt cx="5577948" cy="4563904"/>
            </a:xfrm>
          </p:grpSpPr>
          <p:pic>
            <p:nvPicPr>
              <p:cNvPr id="10" name="Immagine 8" descr="Immagine che contiene testo, schermata, linea, Parallelo&#10;&#10;Descrizione generata automaticamente">
                <a:extLst>
                  <a:ext uri="{FF2B5EF4-FFF2-40B4-BE49-F238E27FC236}">
                    <a16:creationId xmlns:a16="http://schemas.microsoft.com/office/drawing/2014/main" id="{2FEE565E-60BA-6E09-FC26-9C96B868F9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10719" y="1888742"/>
                <a:ext cx="5522987" cy="4066040"/>
              </a:xfrm>
              <a:prstGeom prst="rect">
                <a:avLst/>
              </a:prstGeom>
            </p:spPr>
          </p:pic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3F192FC8-1DAE-105B-9659-E0CC9E4DCABC}"/>
                  </a:ext>
                </a:extLst>
              </p:cNvPr>
              <p:cNvSpPr txBox="1"/>
              <p:nvPr/>
            </p:nvSpPr>
            <p:spPr>
              <a:xfrm>
                <a:off x="6695578" y="1390878"/>
                <a:ext cx="4893089" cy="565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/>
                  <a:t>Symmetric nuclear matter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24">
                <a:extLst>
                  <a:ext uri="{FF2B5EF4-FFF2-40B4-BE49-F238E27FC236}">
                    <a16:creationId xmlns:a16="http://schemas.microsoft.com/office/drawing/2014/main" id="{DD13796D-1A5A-757B-9462-1DBB1197D555}"/>
                  </a:ext>
                </a:extLst>
              </p:cNvPr>
              <p:cNvSpPr txBox="1"/>
              <p:nvPr/>
            </p:nvSpPr>
            <p:spPr>
              <a:xfrm>
                <a:off x="457200" y="5100924"/>
                <a:ext cx="3594125" cy="8271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𝛿</m:t>
                                      </m:r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2000" b="1" i="1">
                                              <a:latin typeface="Cambria Math" panose="02040503050406030204" pitchFamily="18" charset="0"/>
                                            </a:rPr>
                                            <m:t>𝑪</m:t>
                                          </m:r>
                                        </m:e>
                                      </m:d>
                                      <m:r>
                                        <m:rPr>
                                          <m:nor/>
                                        </m:rPr>
                                        <a:rPr lang="en-US" sz="2000" dirty="0"/>
                                        <m:t> </m:t>
                                      </m:r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𝛿</m:t>
                                      </m:r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4" name="CasellaDiTesto 24">
                <a:extLst>
                  <a:ext uri="{FF2B5EF4-FFF2-40B4-BE49-F238E27FC236}">
                    <a16:creationId xmlns:a16="http://schemas.microsoft.com/office/drawing/2014/main" id="{DD13796D-1A5A-757B-9462-1DBB1197D5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5100924"/>
                <a:ext cx="3594125" cy="827150"/>
              </a:xfrm>
              <a:prstGeom prst="rect">
                <a:avLst/>
              </a:prstGeom>
              <a:blipFill>
                <a:blip r:embed="rId4"/>
                <a:stretch>
                  <a:fillRect l="-1408" t="-122727" r="-352" b="-18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6A32F1FE-7112-9AED-4D94-3175B17E9197}"/>
              </a:ext>
            </a:extLst>
          </p:cNvPr>
          <p:cNvGrpSpPr/>
          <p:nvPr/>
        </p:nvGrpSpPr>
        <p:grpSpPr>
          <a:xfrm>
            <a:off x="4676815" y="5254906"/>
            <a:ext cx="4629232" cy="1568168"/>
            <a:chOff x="4803493" y="5100924"/>
            <a:chExt cx="4158184" cy="125542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3FDB014-0FEA-B08B-F582-387E7B5526A2}"/>
                </a:ext>
              </a:extLst>
            </p:cNvPr>
            <p:cNvSpPr/>
            <p:nvPr/>
          </p:nvSpPr>
          <p:spPr>
            <a:xfrm>
              <a:off x="4803493" y="5100924"/>
              <a:ext cx="2963119" cy="1255426"/>
            </a:xfrm>
            <a:prstGeom prst="rect">
              <a:avLst/>
            </a:prstGeom>
            <a:solidFill>
              <a:srgbClr val="CEFF9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08329D0-4B8E-180A-B754-3420CE3C4836}"/>
                </a:ext>
              </a:extLst>
            </p:cNvPr>
            <p:cNvSpPr txBox="1"/>
            <p:nvPr/>
          </p:nvSpPr>
          <p:spPr>
            <a:xfrm>
              <a:off x="4803494" y="5100924"/>
              <a:ext cx="41581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The results are not realistic. 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87BDCA3-58CF-3FE4-E8B7-667BDA08C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03493" y="5461814"/>
              <a:ext cx="2963119" cy="826254"/>
            </a:xfrm>
            <a:prstGeom prst="rect">
              <a:avLst/>
            </a:prstGeom>
          </p:spPr>
        </p:pic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2BE66F75-6AF2-BAD4-94E6-7394AB3FF65D}"/>
              </a:ext>
            </a:extLst>
          </p:cNvPr>
          <p:cNvSpPr/>
          <p:nvPr/>
        </p:nvSpPr>
        <p:spPr>
          <a:xfrm>
            <a:off x="1238487" y="3475300"/>
            <a:ext cx="1319515" cy="379070"/>
          </a:xfrm>
          <a:prstGeom prst="ellipse">
            <a:avLst/>
          </a:prstGeom>
          <a:noFill/>
          <a:ln w="76200">
            <a:solidFill>
              <a:srgbClr val="CEFF9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392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A1B7FC-83A5-324B-E29D-60FE5D52F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QNP, Barcelona, 8-12/7/2024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B7787-0B1B-4F7C-9D4E-F094E1C5C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45</a:t>
            </a:fld>
            <a:endParaRPr lang="en-I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F569DA-BB3D-FE4E-852F-3A2B76857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42" y="1320254"/>
            <a:ext cx="3890701" cy="30421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7CC864-FA9F-545D-DD15-688A2CD60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601" y="279283"/>
            <a:ext cx="1978381" cy="9508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A2AD231-D323-5AF9-38D3-FE8B933B4C84}"/>
              </a:ext>
            </a:extLst>
          </p:cNvPr>
          <p:cNvSpPr txBox="1"/>
          <p:nvPr/>
        </p:nvSpPr>
        <p:spPr>
          <a:xfrm>
            <a:off x="269426" y="4614416"/>
            <a:ext cx="39469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>
                <a:solidFill>
                  <a:srgbClr val="0432FF"/>
                </a:solidFill>
              </a:rPr>
              <a:t>Uncertainties on AFDMC points are of the same order of the variations of the response function with </a:t>
            </a:r>
            <a:r>
              <a:rPr lang="en-GB" i="1" dirty="0">
                <a:solidFill>
                  <a:srgbClr val="0432FF"/>
                </a:solidFill>
              </a:rPr>
              <a:t>q</a:t>
            </a:r>
            <a:r>
              <a:rPr lang="en-GB" dirty="0">
                <a:solidFill>
                  <a:srgbClr val="0432FF"/>
                </a:solidFill>
              </a:rPr>
              <a:t>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AB43356-ABD2-F0BE-58D2-D7D90C8F996E}"/>
              </a:ext>
            </a:extLst>
          </p:cNvPr>
          <p:cNvGrpSpPr/>
          <p:nvPr/>
        </p:nvGrpSpPr>
        <p:grpSpPr>
          <a:xfrm>
            <a:off x="4332958" y="304800"/>
            <a:ext cx="4673600" cy="5232946"/>
            <a:chOff x="4332958" y="304800"/>
            <a:chExt cx="4673600" cy="523294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814B6E4-7F99-6465-0BB7-454AFD834971}"/>
                </a:ext>
              </a:extLst>
            </p:cNvPr>
            <p:cNvSpPr txBox="1"/>
            <p:nvPr/>
          </p:nvSpPr>
          <p:spPr>
            <a:xfrm>
              <a:off x="4927607" y="4614416"/>
              <a:ext cx="39469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dirty="0">
                  <a:solidFill>
                    <a:srgbClr val="0432FF"/>
                  </a:solidFill>
                </a:rPr>
                <a:t>A value of C</a:t>
              </a:r>
              <a:r>
                <a:rPr lang="en-GB" baseline="30000" dirty="0">
                  <a:solidFill>
                    <a:srgbClr val="0432FF"/>
                  </a:solidFill>
                </a:rPr>
                <a:t>Δ𝞺</a:t>
              </a:r>
              <a:r>
                <a:rPr lang="en-GB" dirty="0">
                  <a:solidFill>
                    <a:srgbClr val="0432FF"/>
                  </a:solidFill>
                </a:rPr>
                <a:t> which is compatible with zero is confirmed by an independent Bayesian analysis.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FBF5586-AE4F-E746-6095-597714D00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32958" y="304800"/>
              <a:ext cx="4673600" cy="31242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4DD3A06-5A65-AB72-2E89-4232F5F65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21979" y="3520808"/>
              <a:ext cx="2495557" cy="7553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15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A0BB98-3842-9309-1F2F-4BDDAF393D9F}"/>
              </a:ext>
            </a:extLst>
          </p:cNvPr>
          <p:cNvSpPr/>
          <p:nvPr/>
        </p:nvSpPr>
        <p:spPr>
          <a:xfrm>
            <a:off x="3873500" y="2461040"/>
            <a:ext cx="1104900" cy="687300"/>
          </a:xfrm>
          <a:prstGeom prst="rect">
            <a:avLst/>
          </a:prstGeom>
          <a:solidFill>
            <a:srgbClr val="A8FFA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1D4581-1FB9-4E6C-D164-F929E6210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Skyrme</a:t>
            </a:r>
            <a:r>
              <a:rPr lang="en-GB" dirty="0"/>
              <a:t> Energy Density Functionals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CA86E4-ECBE-441A-53C9-30AE61C88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46599" y="6126162"/>
            <a:ext cx="3764023" cy="684212"/>
          </a:xfrm>
        </p:spPr>
        <p:txBody>
          <a:bodyPr/>
          <a:lstStyle/>
          <a:p>
            <a:r>
              <a:rPr lang="en-GB"/>
              <a:t>QNP, Barcelona, 8-12/7/2024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1289D5-AB57-0A29-4030-70B515C30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5</a:t>
            </a:fld>
            <a:endParaRPr lang="en-I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BF2812-2473-12D8-419A-0363B743C934}"/>
              </a:ext>
            </a:extLst>
          </p:cNvPr>
          <p:cNvSpPr txBox="1"/>
          <p:nvPr/>
        </p:nvSpPr>
        <p:spPr>
          <a:xfrm>
            <a:off x="457200" y="1215189"/>
            <a:ext cx="822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dirty="0">
                <a:solidFill>
                  <a:srgbClr val="FF0000"/>
                </a:solidFill>
              </a:rPr>
              <a:t>They are </a:t>
            </a:r>
            <a:r>
              <a:rPr lang="en-GB" sz="2000" b="1" dirty="0">
                <a:solidFill>
                  <a:srgbClr val="FF0000"/>
                </a:solidFill>
              </a:rPr>
              <a:t>local</a:t>
            </a:r>
            <a:r>
              <a:rPr lang="en-GB" sz="2000" dirty="0">
                <a:solidFill>
                  <a:srgbClr val="FF0000"/>
                </a:solidFill>
              </a:rPr>
              <a:t> functionals depending on various densities.</a:t>
            </a:r>
            <a:r>
              <a:rPr lang="en-GB" sz="2000" dirty="0">
                <a:solidFill>
                  <a:srgbClr val="0432FF"/>
                </a:solidFill>
              </a:rPr>
              <a:t> </a:t>
            </a:r>
          </a:p>
          <a:p>
            <a:pPr algn="just"/>
            <a:endParaRPr lang="en-GB" sz="2000" dirty="0">
              <a:solidFill>
                <a:srgbClr val="0432FF"/>
              </a:solidFill>
            </a:endParaRPr>
          </a:p>
          <a:p>
            <a:pPr algn="just"/>
            <a:r>
              <a:rPr lang="en-GB" sz="2000" dirty="0">
                <a:solidFill>
                  <a:srgbClr val="0432FF"/>
                </a:solidFill>
              </a:rPr>
              <a:t>Here, proton/neutron labels are omitted for the sake of simplicity.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90A148-30EE-9D88-8FDC-51F0BFC37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726" y="2461040"/>
            <a:ext cx="6606674" cy="6873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A146F40-00C7-A393-FA57-68A1F5B8F4DA}"/>
              </a:ext>
            </a:extLst>
          </p:cNvPr>
          <p:cNvGrpSpPr/>
          <p:nvPr/>
        </p:nvGrpSpPr>
        <p:grpSpPr>
          <a:xfrm>
            <a:off x="72192" y="3495753"/>
            <a:ext cx="9008527" cy="982136"/>
            <a:chOff x="72192" y="3495753"/>
            <a:chExt cx="9008527" cy="98213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C7E6B-60D2-20E7-0EA1-B7AD62534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2427" y="3695114"/>
              <a:ext cx="8759145" cy="579708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2EFB51C-25FE-DF2A-9BEB-8144A758A0DD}"/>
                </a:ext>
              </a:extLst>
            </p:cNvPr>
            <p:cNvSpPr/>
            <p:nvPr/>
          </p:nvSpPr>
          <p:spPr>
            <a:xfrm>
              <a:off x="72192" y="3495753"/>
              <a:ext cx="9008527" cy="98213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59D5E8E-A5E0-A7BF-675C-1EB2C32E581E}"/>
              </a:ext>
            </a:extLst>
          </p:cNvPr>
          <p:cNvGrpSpPr/>
          <p:nvPr/>
        </p:nvGrpSpPr>
        <p:grpSpPr>
          <a:xfrm>
            <a:off x="4664598" y="6058877"/>
            <a:ext cx="4067159" cy="733846"/>
            <a:chOff x="5444787" y="4635385"/>
            <a:chExt cx="3607630" cy="73384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2B2F45E-71B9-5377-4C15-8BBC82E058DA}"/>
                </a:ext>
              </a:extLst>
            </p:cNvPr>
            <p:cNvSpPr/>
            <p:nvPr/>
          </p:nvSpPr>
          <p:spPr>
            <a:xfrm>
              <a:off x="5444787" y="4635385"/>
              <a:ext cx="3573379" cy="733846"/>
            </a:xfrm>
            <a:prstGeom prst="rect">
              <a:avLst/>
            </a:prstGeom>
            <a:solidFill>
              <a:srgbClr val="B3EEE8"/>
            </a:solidFill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C0245A1-43A2-ADEA-6286-89257F69894B}"/>
                </a:ext>
              </a:extLst>
            </p:cNvPr>
            <p:cNvSpPr txBox="1"/>
            <p:nvPr/>
          </p:nvSpPr>
          <p:spPr>
            <a:xfrm>
              <a:off x="5467006" y="4661345"/>
              <a:ext cx="358541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2000" dirty="0">
                  <a:solidFill>
                    <a:srgbClr val="FF0000"/>
                  </a:solidFill>
                </a:rPr>
                <a:t>Parameters are determined by a </a:t>
              </a:r>
              <a:r>
                <a:rPr lang="en-GB" sz="2000" b="1" dirty="0">
                  <a:solidFill>
                    <a:srgbClr val="FF0000"/>
                  </a:solidFill>
                </a:rPr>
                <a:t>fit to data</a:t>
              </a:r>
              <a:r>
                <a:rPr lang="en-GB" sz="2000" dirty="0">
                  <a:solidFill>
                    <a:srgbClr val="FF0000"/>
                  </a:solidFill>
                </a:rPr>
                <a:t> (or pseudo-data).      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96628C68-9698-9F91-C200-AA3FB10DB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92" y="4635686"/>
            <a:ext cx="3377063" cy="142712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0C94917-35A2-F6DC-2E6D-4CAFE07BB1C4}"/>
              </a:ext>
            </a:extLst>
          </p:cNvPr>
          <p:cNvSpPr txBox="1"/>
          <p:nvPr/>
        </p:nvSpPr>
        <p:spPr>
          <a:xfrm>
            <a:off x="4216393" y="4694810"/>
            <a:ext cx="486432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>
                <a:solidFill>
                  <a:srgbClr val="0432FF"/>
                </a:solidFill>
              </a:rPr>
              <a:t>This is a simplified formula.</a:t>
            </a:r>
          </a:p>
          <a:p>
            <a:pPr algn="just"/>
            <a:r>
              <a:rPr lang="en-GB" b="1" i="1" dirty="0">
                <a:solidFill>
                  <a:srgbClr val="0432FF"/>
                </a:solidFill>
              </a:rPr>
              <a:t>J</a:t>
            </a:r>
            <a:r>
              <a:rPr lang="en-GB" dirty="0">
                <a:solidFill>
                  <a:srgbClr val="0432FF"/>
                </a:solidFill>
              </a:rPr>
              <a:t> is for the spherical case. Only time-even densities included. </a:t>
            </a:r>
            <a:r>
              <a:rPr lang="en-GB" sz="1600" dirty="0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Cf. P.D. Stevenson, M.C. Barton, Prog. Part. </a:t>
            </a:r>
            <a:r>
              <a:rPr lang="en-GB" sz="1600" dirty="0" err="1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Nucl</a:t>
            </a:r>
            <a:r>
              <a:rPr lang="en-GB" sz="1600" dirty="0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. Phys. (2018).</a:t>
            </a:r>
          </a:p>
        </p:txBody>
      </p:sp>
    </p:spTree>
    <p:extLst>
      <p:ext uri="{BB962C8B-B14F-4D97-AF65-F5344CB8AC3E}">
        <p14:creationId xmlns:p14="http://schemas.microsoft.com/office/powerpoint/2010/main" val="134151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9F6AD-BF01-661F-A5EE-68BE797F0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Skyrme</a:t>
            </a:r>
            <a:r>
              <a:rPr lang="en-GB" dirty="0"/>
              <a:t>, </a:t>
            </a:r>
            <a:r>
              <a:rPr lang="en-GB" dirty="0" err="1"/>
              <a:t>Gogny</a:t>
            </a:r>
            <a:r>
              <a:rPr lang="en-GB" dirty="0"/>
              <a:t> and covariant EDFs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17234E-4B33-977D-5984-84C89D6F1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QNP, Barcelona, 8-12/7/2024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8A5826-7D52-6553-FF75-1DD2803A6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6</a:t>
            </a:fld>
            <a:endParaRPr lang="en-IT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75B2ADB-F9EC-6ABC-3FE0-B184D9BFDB59}"/>
              </a:ext>
            </a:extLst>
          </p:cNvPr>
          <p:cNvGrpSpPr/>
          <p:nvPr/>
        </p:nvGrpSpPr>
        <p:grpSpPr>
          <a:xfrm>
            <a:off x="164958" y="2080156"/>
            <a:ext cx="8483742" cy="4230672"/>
            <a:chOff x="164958" y="2080156"/>
            <a:chExt cx="8483742" cy="4230672"/>
          </a:xfrm>
        </p:grpSpPr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E55B76B5-E32D-7B7D-66F2-840AE48C9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958" y="2080156"/>
              <a:ext cx="8483742" cy="3861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2">
              <a:extLst>
                <a:ext uri="{FF2B5EF4-FFF2-40B4-BE49-F238E27FC236}">
                  <a16:creationId xmlns:a16="http://schemas.microsoft.com/office/drawing/2014/main" id="{89CEEB7B-6911-064F-3055-0A802F1B93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22500" y="5941496"/>
              <a:ext cx="46482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it-IT" sz="1800" dirty="0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A.V. </a:t>
              </a:r>
              <a:r>
                <a:rPr lang="en-GB" altLang="it-IT" sz="1800" dirty="0" err="1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Afanasjev</a:t>
              </a:r>
              <a:r>
                <a:rPr lang="en-GB" altLang="it-IT" sz="1800" dirty="0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 </a:t>
              </a:r>
              <a:r>
                <a:rPr lang="en-GB" altLang="it-IT" sz="1800" i="1" dirty="0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et al</a:t>
              </a:r>
              <a:r>
                <a:rPr lang="en-GB" altLang="it-IT" sz="1800" dirty="0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., Phys. Lett. B726, 680 (2013)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C734547-0C35-AD74-2057-7AAD0FF4613F}"/>
              </a:ext>
            </a:extLst>
          </p:cNvPr>
          <p:cNvSpPr txBox="1"/>
          <p:nvPr/>
        </p:nvSpPr>
        <p:spPr>
          <a:xfrm>
            <a:off x="457200" y="1216446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b="1" dirty="0">
                <a:solidFill>
                  <a:srgbClr val="FF0000"/>
                </a:solidFill>
              </a:rPr>
              <a:t>Drip lines</a:t>
            </a:r>
            <a:r>
              <a:rPr lang="en-GB" dirty="0">
                <a:solidFill>
                  <a:srgbClr val="0432FF"/>
                </a:solidFill>
              </a:rPr>
              <a:t>: loci where the (one- or two-nucleon) separation energy goes through 0. In other words, </a:t>
            </a:r>
            <a:r>
              <a:rPr lang="en-GB" b="1" dirty="0">
                <a:solidFill>
                  <a:srgbClr val="0432FF"/>
                </a:solidFill>
              </a:rPr>
              <a:t>limits of the nuclear existence</a:t>
            </a:r>
            <a:r>
              <a:rPr lang="en-GB" dirty="0">
                <a:solidFill>
                  <a:srgbClr val="0432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786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C82E4-E728-4171-3FE6-73FF38DAE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5738"/>
            <a:ext cx="8229600" cy="724429"/>
          </a:xfrm>
        </p:spPr>
        <p:txBody>
          <a:bodyPr/>
          <a:lstStyle/>
          <a:p>
            <a:r>
              <a:rPr lang="en-GB" i="1" dirty="0"/>
              <a:t>Ab initio</a:t>
            </a:r>
            <a:r>
              <a:rPr lang="en-GB" dirty="0"/>
              <a:t> nuclear structure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131380-5B65-A684-C30B-24326479A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QNP, Barcelona, 8-12/7/2024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C1DD51-7E28-EBC7-16F0-7617B1AAA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7</a:t>
            </a:fld>
            <a:endParaRPr lang="en-IT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9EB9FFA-E21A-6806-3C58-17BD72853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26688"/>
            <a:ext cx="8229600" cy="135924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GB" sz="2400" dirty="0">
                <a:solidFill>
                  <a:srgbClr val="0432FF"/>
                </a:solidFill>
              </a:rPr>
              <a:t>Techniques to solve the many-body problem that are </a:t>
            </a:r>
            <a:r>
              <a:rPr lang="en-GB" sz="2400" b="1" dirty="0">
                <a:solidFill>
                  <a:srgbClr val="0432FF"/>
                </a:solidFill>
              </a:rPr>
              <a:t>exact, or systematically improvable, and can provide reliable estimates of the theoretical errors.</a:t>
            </a:r>
          </a:p>
          <a:p>
            <a:pPr marL="0" indent="0" algn="just">
              <a:buNone/>
            </a:pPr>
            <a:r>
              <a:rPr lang="en-GB" sz="2400" b="1" dirty="0">
                <a:solidFill>
                  <a:srgbClr val="FF0000"/>
                </a:solidFill>
              </a:rPr>
              <a:t>Results are sensitive to the choice of the Hamiltonian.</a:t>
            </a:r>
          </a:p>
          <a:p>
            <a:pPr marL="0" indent="0" algn="just">
              <a:buNone/>
            </a:pPr>
            <a:endParaRPr lang="en-GB" sz="2400" b="1" dirty="0">
              <a:solidFill>
                <a:srgbClr val="0432FF"/>
              </a:solidFill>
            </a:endParaRPr>
          </a:p>
          <a:p>
            <a:pPr marL="0" indent="0" algn="just">
              <a:buNone/>
            </a:pPr>
            <a:endParaRPr lang="en-GB" sz="3000" dirty="0">
              <a:solidFill>
                <a:srgbClr val="0432F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4C7BDC-4A9A-0132-532A-4A115FC4547A}"/>
              </a:ext>
            </a:extLst>
          </p:cNvPr>
          <p:cNvSpPr txBox="1"/>
          <p:nvPr/>
        </p:nvSpPr>
        <p:spPr>
          <a:xfrm>
            <a:off x="5340352" y="2732580"/>
            <a:ext cx="36449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432FF"/>
                </a:solidFill>
              </a:rPr>
              <a:t>Quantum Monte Carlo (QMC)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432FF"/>
                </a:solidFill>
              </a:rPr>
              <a:t>Lattice EFT</a:t>
            </a:r>
            <a:endParaRPr lang="en-GB" sz="1800" dirty="0">
              <a:solidFill>
                <a:srgbClr val="0432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432FF"/>
                </a:solidFill>
              </a:rPr>
              <a:t>In-medium similarity renormalization group (IMSRG)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432FF"/>
                </a:solidFill>
              </a:rPr>
              <a:t>Coupled cluster (CC)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432FF"/>
                </a:solidFill>
              </a:rPr>
              <a:t>Self-consistent Green’s function (SCGF)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432FF"/>
                </a:solidFill>
              </a:rPr>
              <a:t>No-core Shell Model (NCSM)</a:t>
            </a:r>
          </a:p>
          <a:p>
            <a:r>
              <a:rPr lang="en-GB" dirty="0">
                <a:solidFill>
                  <a:srgbClr val="0432FF"/>
                </a:solidFill>
              </a:rPr>
              <a:t>...</a:t>
            </a:r>
            <a:endParaRPr lang="en-GB" sz="1800" dirty="0">
              <a:solidFill>
                <a:srgbClr val="0432FF"/>
              </a:solidFill>
            </a:endParaRPr>
          </a:p>
          <a:p>
            <a:pPr marL="0" indent="0" algn="just">
              <a:buNone/>
            </a:pPr>
            <a:endParaRPr lang="en-GB" sz="1800" dirty="0">
              <a:solidFill>
                <a:srgbClr val="0432FF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149111D-8887-16A0-0169-C59E77C8CE34}"/>
              </a:ext>
            </a:extLst>
          </p:cNvPr>
          <p:cNvGrpSpPr/>
          <p:nvPr/>
        </p:nvGrpSpPr>
        <p:grpSpPr>
          <a:xfrm>
            <a:off x="152400" y="2839337"/>
            <a:ext cx="4800594" cy="2582310"/>
            <a:chOff x="139700" y="3206313"/>
            <a:chExt cx="4800594" cy="258231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9B63C36-1556-6744-296E-2A5F81187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9700" y="3206313"/>
              <a:ext cx="4800594" cy="258231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8FF30AB-3782-1316-4F9F-6AE1343C354A}"/>
                </a:ext>
              </a:extLst>
            </p:cNvPr>
            <p:cNvSpPr txBox="1"/>
            <p:nvPr/>
          </p:nvSpPr>
          <p:spPr>
            <a:xfrm>
              <a:off x="1356358" y="3308830"/>
              <a:ext cx="25184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Image courtesy of A. </a:t>
              </a:r>
              <a:r>
                <a:rPr lang="en-GB" sz="1400" dirty="0" err="1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Schwenk</a:t>
              </a:r>
              <a:endParaRPr lang="en-GB" sz="14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2D7E719-40CF-879F-EFC3-4031583D479E}"/>
              </a:ext>
            </a:extLst>
          </p:cNvPr>
          <p:cNvGrpSpPr/>
          <p:nvPr/>
        </p:nvGrpSpPr>
        <p:grpSpPr>
          <a:xfrm>
            <a:off x="2628263" y="5715676"/>
            <a:ext cx="6123008" cy="934703"/>
            <a:chOff x="2766349" y="5421647"/>
            <a:chExt cx="6123008" cy="93470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FA743B0-C49A-29FB-9771-2ED60CC86E00}"/>
                </a:ext>
              </a:extLst>
            </p:cNvPr>
            <p:cNvSpPr/>
            <p:nvPr/>
          </p:nvSpPr>
          <p:spPr>
            <a:xfrm>
              <a:off x="2766349" y="5421647"/>
              <a:ext cx="6123008" cy="934703"/>
            </a:xfrm>
            <a:prstGeom prst="rect">
              <a:avLst/>
            </a:prstGeom>
            <a:solidFill>
              <a:srgbClr val="B3EEE8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25FB66E-EB81-F3C5-A5CB-F3316FFD59D1}"/>
                </a:ext>
              </a:extLst>
            </p:cNvPr>
            <p:cNvSpPr txBox="1"/>
            <p:nvPr/>
          </p:nvSpPr>
          <p:spPr>
            <a:xfrm>
              <a:off x="2766349" y="5421647"/>
              <a:ext cx="60188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i="1" dirty="0">
                  <a:solidFill>
                    <a:srgbClr val="FF0000"/>
                  </a:solidFill>
                </a:rPr>
                <a:t>Ab initio</a:t>
              </a:r>
              <a:r>
                <a:rPr lang="en-GB" dirty="0">
                  <a:solidFill>
                    <a:srgbClr val="FF0000"/>
                  </a:solidFill>
                </a:rPr>
                <a:t>, depending on the specific implementation, has difficulties to handle heavy nuclei and highly excited states.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071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>
            <a:extLst>
              <a:ext uri="{FF2B5EF4-FFF2-40B4-BE49-F238E27FC236}">
                <a16:creationId xmlns:a16="http://schemas.microsoft.com/office/drawing/2014/main" id="{96BDF0CB-6D41-0055-0E72-2AAD71760897}"/>
              </a:ext>
            </a:extLst>
          </p:cNvPr>
          <p:cNvSpPr/>
          <p:nvPr/>
        </p:nvSpPr>
        <p:spPr>
          <a:xfrm>
            <a:off x="0" y="3962346"/>
            <a:ext cx="5034987" cy="1199964"/>
          </a:xfrm>
          <a:prstGeom prst="ellipse">
            <a:avLst/>
          </a:prstGeom>
          <a:solidFill>
            <a:srgbClr val="A8FFA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3D5E531-4C6B-D4B9-D90D-FF0E9016B1A2}"/>
              </a:ext>
            </a:extLst>
          </p:cNvPr>
          <p:cNvSpPr/>
          <p:nvPr/>
        </p:nvSpPr>
        <p:spPr>
          <a:xfrm>
            <a:off x="732" y="2857499"/>
            <a:ext cx="6946900" cy="152400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9D759C-EFED-E44B-867D-CD6955B37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4523"/>
            <a:ext cx="8229600" cy="724429"/>
          </a:xfrm>
        </p:spPr>
        <p:txBody>
          <a:bodyPr/>
          <a:lstStyle/>
          <a:p>
            <a:r>
              <a:rPr lang="en-GB" dirty="0"/>
              <a:t>Status of nuclear DFT (very brief...)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E0236-3BF3-F54B-9DB8-22A88CB2F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474" y="962374"/>
            <a:ext cx="6616776" cy="5220937"/>
          </a:xfrm>
        </p:spPr>
        <p:txBody>
          <a:bodyPr>
            <a:no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en-US" sz="2200" dirty="0">
                <a:solidFill>
                  <a:srgbClr val="0432FF"/>
                </a:solidFill>
              </a:rPr>
              <a:t>Error on </a:t>
            </a:r>
            <a:r>
              <a:rPr lang="en-US" sz="2200" b="1" dirty="0">
                <a:solidFill>
                  <a:srgbClr val="0432FF"/>
                </a:solidFill>
              </a:rPr>
              <a:t>masses</a:t>
            </a:r>
            <a:r>
              <a:rPr lang="en-US" sz="2200" dirty="0">
                <a:solidFill>
                  <a:srgbClr val="0432FF"/>
                </a:solidFill>
              </a:rPr>
              <a:t> of the order of ≈ MeV. Drip lines shown in slide #6. </a:t>
            </a:r>
            <a:r>
              <a:rPr lang="en-US" sz="2200" i="1" dirty="0">
                <a:solidFill>
                  <a:srgbClr val="FF0000"/>
                </a:solidFill>
              </a:rPr>
              <a:t>How to do better?</a:t>
            </a:r>
          </a:p>
          <a:p>
            <a:pPr marL="285750" indent="-285750" algn="just">
              <a:buFont typeface="Arial" charset="0"/>
              <a:buChar char="•"/>
            </a:pPr>
            <a:endParaRPr lang="en-US" sz="2200" dirty="0">
              <a:solidFill>
                <a:srgbClr val="0432FF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US" sz="2200" dirty="0">
                <a:solidFill>
                  <a:srgbClr val="0432FF"/>
                </a:solidFill>
              </a:rPr>
              <a:t>Trends of </a:t>
            </a:r>
            <a:r>
              <a:rPr lang="en-US" sz="2200" b="1" dirty="0">
                <a:solidFill>
                  <a:srgbClr val="0432FF"/>
                </a:solidFill>
              </a:rPr>
              <a:t>charge radii and deformations</a:t>
            </a:r>
            <a:r>
              <a:rPr lang="en-US" sz="2200" dirty="0">
                <a:solidFill>
                  <a:srgbClr val="0432FF"/>
                </a:solidFill>
              </a:rPr>
              <a:t> fairly well reproduced. </a:t>
            </a:r>
            <a:r>
              <a:rPr lang="en-US" sz="2200" i="1" dirty="0">
                <a:solidFill>
                  <a:srgbClr val="FF0000"/>
                </a:solidFill>
              </a:rPr>
              <a:t>What about the accuracy? </a:t>
            </a:r>
          </a:p>
          <a:p>
            <a:pPr marL="0" indent="0" algn="just">
              <a:buNone/>
            </a:pPr>
            <a:endParaRPr lang="en-US" sz="2200" dirty="0">
              <a:solidFill>
                <a:srgbClr val="0432FF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US" sz="2200" b="1" dirty="0">
                <a:solidFill>
                  <a:srgbClr val="0432FF"/>
                </a:solidFill>
              </a:rPr>
              <a:t>Giant resonances. </a:t>
            </a:r>
            <a:r>
              <a:rPr lang="en-US" sz="2200" i="1" dirty="0">
                <a:solidFill>
                  <a:srgbClr val="FF0000"/>
                </a:solidFill>
              </a:rPr>
              <a:t>Underestimate of resonance widths. </a:t>
            </a:r>
          </a:p>
          <a:p>
            <a:pPr marL="285750" indent="-285750" algn="just">
              <a:buFont typeface="Arial" charset="0"/>
              <a:buChar char="•"/>
            </a:pPr>
            <a:endParaRPr lang="en-US" sz="2200" b="1" dirty="0">
              <a:solidFill>
                <a:srgbClr val="0432FF"/>
              </a:solidFill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US" sz="2200" b="1" dirty="0">
                <a:solidFill>
                  <a:srgbClr val="0432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β</a:t>
            </a:r>
            <a:r>
              <a:rPr lang="en-US" sz="2200" b="1" dirty="0">
                <a:solidFill>
                  <a:srgbClr val="0432FF"/>
                </a:solidFill>
                <a:ea typeface="Times New Roman" charset="0"/>
                <a:cs typeface="Times New Roman" charset="0"/>
              </a:rPr>
              <a:t>-decay. </a:t>
            </a:r>
            <a:r>
              <a:rPr lang="en-US" sz="2200" i="1" dirty="0">
                <a:solidFill>
                  <a:srgbClr val="FF0000"/>
                </a:solidFill>
                <a:ea typeface="Times New Roman" charset="0"/>
                <a:cs typeface="Times New Roman" charset="0"/>
              </a:rPr>
              <a:t>Overestimate of half-lives.</a:t>
            </a:r>
          </a:p>
          <a:p>
            <a:pPr marL="285750" indent="-285750" algn="just">
              <a:buFont typeface="Arial" charset="0"/>
              <a:buChar char="•"/>
            </a:pPr>
            <a:endParaRPr lang="en-US" sz="2200" i="1" dirty="0">
              <a:solidFill>
                <a:srgbClr val="FF0000"/>
              </a:solidFill>
              <a:ea typeface="Times New Roman" charset="0"/>
              <a:cs typeface="Times New Roman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US" sz="2200" i="1" dirty="0">
                <a:solidFill>
                  <a:srgbClr val="FF0000"/>
                </a:solidFill>
                <a:ea typeface="Times New Roman" charset="0"/>
                <a:cs typeface="Times New Roman" charset="0"/>
              </a:rPr>
              <a:t>Interest in large amplitude motion</a:t>
            </a:r>
          </a:p>
          <a:p>
            <a:pPr marL="0" indent="0" algn="just">
              <a:buNone/>
            </a:pPr>
            <a:r>
              <a:rPr lang="en-US" sz="2200" i="1" dirty="0">
                <a:solidFill>
                  <a:srgbClr val="FF0000"/>
                </a:solidFill>
                <a:ea typeface="Times New Roman" charset="0"/>
                <a:cs typeface="Times New Roman" charset="0"/>
              </a:rPr>
              <a:t>(fission etc.) </a:t>
            </a:r>
            <a:r>
              <a:rPr lang="en-US" sz="2200" b="1" dirty="0">
                <a:ea typeface="Times New Roman" charset="0"/>
                <a:cs typeface="Times New Roman" charset="0"/>
              </a:rPr>
              <a:t>(cf. talk by S. Giuliani)</a:t>
            </a:r>
          </a:p>
          <a:p>
            <a:pPr marL="0" indent="0" algn="just">
              <a:buNone/>
            </a:pPr>
            <a:endParaRPr lang="en-US" sz="2200" dirty="0">
              <a:solidFill>
                <a:srgbClr val="0432FF"/>
              </a:solidFill>
              <a:ea typeface="Times New Roman" charset="0"/>
              <a:cs typeface="Times New Roman" charset="0"/>
            </a:endParaRPr>
          </a:p>
          <a:p>
            <a:pPr marL="285750" indent="-285750" algn="just">
              <a:buFont typeface="Arial" charset="0"/>
              <a:buChar char="•"/>
            </a:pPr>
            <a:endParaRPr lang="en-US" sz="2900" dirty="0">
              <a:solidFill>
                <a:srgbClr val="FF0000"/>
              </a:solidFill>
              <a:cs typeface="Times New Roman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6E1427-5450-644F-A9F2-CE2BD3EEC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05737" y="6183312"/>
            <a:ext cx="3925352" cy="684212"/>
          </a:xfrm>
        </p:spPr>
        <p:txBody>
          <a:bodyPr/>
          <a:lstStyle/>
          <a:p>
            <a:r>
              <a:rPr lang="en-GB"/>
              <a:t>QNP, Barcelona, 8-12/7/2024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3216CE-D905-AD4A-92CC-C546D7745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it-IT" smtClean="0"/>
              <a:t>8</a:t>
            </a:fld>
            <a:endParaRPr lang="it-IT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F01D87B-8156-E14F-9FBE-DF0323B21860}"/>
              </a:ext>
            </a:extLst>
          </p:cNvPr>
          <p:cNvGrpSpPr/>
          <p:nvPr/>
        </p:nvGrpSpPr>
        <p:grpSpPr>
          <a:xfrm>
            <a:off x="7429387" y="896735"/>
            <a:ext cx="1579140" cy="1458913"/>
            <a:chOff x="5314868" y="2212264"/>
            <a:chExt cx="1579140" cy="1458913"/>
          </a:xfrm>
        </p:grpSpPr>
        <p:sp>
          <p:nvSpPr>
            <p:cNvPr id="8" name="Oval 142">
              <a:extLst>
                <a:ext uri="{FF2B5EF4-FFF2-40B4-BE49-F238E27FC236}">
                  <a16:creationId xmlns:a16="http://schemas.microsoft.com/office/drawing/2014/main" id="{0F5D1381-0B9F-3447-973C-0CCE141CAD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4868" y="2212264"/>
              <a:ext cx="1579140" cy="1458913"/>
            </a:xfrm>
            <a:prstGeom prst="ellipse">
              <a:avLst/>
            </a:prstGeom>
            <a:gradFill rotWithShape="1">
              <a:gsLst>
                <a:gs pos="0">
                  <a:srgbClr val="0000FF"/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1" lang="it-IT" altLang="x-none" sz="2000">
                <a:latin typeface="Arial" charset="0"/>
                <a:ea typeface="ＭＳ Ｐゴシック" charset="-128"/>
              </a:endParaRPr>
            </a:p>
          </p:txBody>
        </p:sp>
        <p:sp>
          <p:nvSpPr>
            <p:cNvPr id="9" name="Oval 143">
              <a:extLst>
                <a:ext uri="{FF2B5EF4-FFF2-40B4-BE49-F238E27FC236}">
                  <a16:creationId xmlns:a16="http://schemas.microsoft.com/office/drawing/2014/main" id="{6FEED333-0040-DD49-8993-E813E77FE6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39716" y="2771570"/>
              <a:ext cx="376854" cy="348162"/>
            </a:xfrm>
            <a:prstGeom prst="ellipse">
              <a:avLst/>
            </a:prstGeom>
            <a:gradFill rotWithShape="1">
              <a:gsLst>
                <a:gs pos="0">
                  <a:srgbClr val="0099FF"/>
                </a:gs>
                <a:gs pos="100000">
                  <a:srgbClr val="0099FF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" name="Oval 144">
              <a:extLst>
                <a:ext uri="{FF2B5EF4-FFF2-40B4-BE49-F238E27FC236}">
                  <a16:creationId xmlns:a16="http://schemas.microsoft.com/office/drawing/2014/main" id="{C574F237-F1EC-6248-9A09-BF44583D45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97436" y="3334246"/>
              <a:ext cx="99684" cy="92095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000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" name="Oval 145">
              <a:extLst>
                <a:ext uri="{FF2B5EF4-FFF2-40B4-BE49-F238E27FC236}">
                  <a16:creationId xmlns:a16="http://schemas.microsoft.com/office/drawing/2014/main" id="{C0364D8C-1A0E-9440-AB9F-369A599CF3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7841" y="2718784"/>
              <a:ext cx="99684" cy="92095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000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" name="Text Box 146">
              <a:extLst>
                <a:ext uri="{FF2B5EF4-FFF2-40B4-BE49-F238E27FC236}">
                  <a16:creationId xmlns:a16="http://schemas.microsoft.com/office/drawing/2014/main" id="{96498780-9545-E24B-9E7C-3E9E4E744A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13332" y="2789093"/>
              <a:ext cx="430343" cy="239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ja-JP" sz="1600" baseline="30000" dirty="0">
                  <a:solidFill>
                    <a:schemeClr val="bg1"/>
                  </a:solidFill>
                  <a:latin typeface="Arial" charset="0"/>
                  <a:ea typeface="ＭＳ Ｐゴシック" charset="-128"/>
                </a:rPr>
                <a:t>9</a:t>
              </a:r>
              <a:r>
                <a:rPr lang="en-US" altLang="ja-JP" sz="1600" dirty="0">
                  <a:solidFill>
                    <a:schemeClr val="bg1"/>
                  </a:solidFill>
                  <a:latin typeface="Arial" charset="0"/>
                  <a:ea typeface="ＭＳ Ｐゴシック" charset="-128"/>
                </a:rPr>
                <a:t>L</a:t>
              </a:r>
              <a:r>
                <a:rPr kumimoji="1" lang="en-US" altLang="ja-JP" sz="1600" dirty="0">
                  <a:solidFill>
                    <a:schemeClr val="bg1"/>
                  </a:solidFill>
                  <a:latin typeface="Arial" charset="0"/>
                  <a:ea typeface="ＭＳ Ｐゴシック" charset="-128"/>
                </a:rPr>
                <a:t>i</a:t>
              </a:r>
            </a:p>
          </p:txBody>
        </p:sp>
        <p:sp>
          <p:nvSpPr>
            <p:cNvPr id="13" name="Text Box 147">
              <a:extLst>
                <a:ext uri="{FF2B5EF4-FFF2-40B4-BE49-F238E27FC236}">
                  <a16:creationId xmlns:a16="http://schemas.microsoft.com/office/drawing/2014/main" id="{EC852904-385F-624B-A525-C23C4DD74F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49126" y="3373554"/>
              <a:ext cx="228567" cy="239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kumimoji="1" lang="en-US" altLang="ja-JP" sz="1600">
                  <a:latin typeface="Arial" charset="0"/>
                  <a:ea typeface="ＭＳ Ｐゴシック" charset="-128"/>
                </a:rPr>
                <a:t>n</a:t>
              </a:r>
            </a:p>
          </p:txBody>
        </p:sp>
        <p:sp>
          <p:nvSpPr>
            <p:cNvPr id="14" name="Text Box 148">
              <a:extLst>
                <a:ext uri="{FF2B5EF4-FFF2-40B4-BE49-F238E27FC236}">
                  <a16:creationId xmlns:a16="http://schemas.microsoft.com/office/drawing/2014/main" id="{8BF17778-20E1-FA41-9066-4057D9C607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15451" y="2767078"/>
              <a:ext cx="228567" cy="239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kumimoji="1" lang="en-US" altLang="ja-JP" sz="1600">
                  <a:latin typeface="Arial" charset="0"/>
                  <a:ea typeface="ＭＳ Ｐゴシック" charset="-128"/>
                </a:rPr>
                <a:t>n</a:t>
              </a:r>
            </a:p>
          </p:txBody>
        </p:sp>
      </p:grpSp>
      <p:pic>
        <p:nvPicPr>
          <p:cNvPr id="15" name="Picture 14" descr="r225-f2">
            <a:extLst>
              <a:ext uri="{FF2B5EF4-FFF2-40B4-BE49-F238E27FC236}">
                <a16:creationId xmlns:a16="http://schemas.microsoft.com/office/drawing/2014/main" id="{4AD30838-6CE2-0A43-BFAD-25528995C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742" y="1921253"/>
            <a:ext cx="1374903" cy="1959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41B619D-9A48-D644-AC81-1C755D536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5942" y="3380166"/>
            <a:ext cx="2048058" cy="13926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4A49ED6-831F-ED9E-51D7-7DA1A0A115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3187" y="4945247"/>
            <a:ext cx="5149845" cy="119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81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328A0-AF48-0BCF-0E4C-D461393C1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Collective giant resonances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773658-1204-94C6-B983-B2D3A8FBF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QNP, Barcelona, 8-12/7/2024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B4F67D-7087-F2B3-E619-F05EB29B6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9</a:t>
            </a:fld>
            <a:endParaRPr lang="en-IT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A961E6A-54C0-1096-C50E-BAF9489F791A}"/>
              </a:ext>
            </a:extLst>
          </p:cNvPr>
          <p:cNvGrpSpPr/>
          <p:nvPr/>
        </p:nvGrpSpPr>
        <p:grpSpPr>
          <a:xfrm>
            <a:off x="188515" y="1212855"/>
            <a:ext cx="7245212" cy="3512875"/>
            <a:chOff x="188514" y="1796475"/>
            <a:chExt cx="8844827" cy="421364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0590CF6-E68B-1603-3883-F4A32EBAC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514" y="1796475"/>
              <a:ext cx="5969823" cy="4213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AFBEFE47-C72D-8E61-AB6A-740C3253A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6329" y="1840924"/>
              <a:ext cx="2767012" cy="3576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AB0E66E-7FB5-7E29-8EA7-51DB886FA550}"/>
              </a:ext>
            </a:extLst>
          </p:cNvPr>
          <p:cNvSpPr txBox="1"/>
          <p:nvPr/>
        </p:nvSpPr>
        <p:spPr>
          <a:xfrm>
            <a:off x="457200" y="4663777"/>
            <a:ext cx="25184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Image courtesy of M. </a:t>
            </a:r>
            <a:r>
              <a:rPr lang="en-GB" sz="1400" dirty="0" err="1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Harakeh</a:t>
            </a:r>
            <a:endParaRPr lang="en-GB" sz="1400" dirty="0">
              <a:solidFill>
                <a:srgbClr val="FF000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05E8927-73F3-AA96-254A-D615494B29C9}"/>
              </a:ext>
            </a:extLst>
          </p:cNvPr>
          <p:cNvGrpSpPr/>
          <p:nvPr/>
        </p:nvGrpSpPr>
        <p:grpSpPr>
          <a:xfrm>
            <a:off x="2035710" y="5078235"/>
            <a:ext cx="2803525" cy="1625600"/>
            <a:chOff x="2219325" y="5154451"/>
            <a:chExt cx="2803525" cy="1625600"/>
          </a:xfrm>
        </p:grpSpPr>
        <p:grpSp>
          <p:nvGrpSpPr>
            <p:cNvPr id="12" name="Group 200">
              <a:extLst>
                <a:ext uri="{FF2B5EF4-FFF2-40B4-BE49-F238E27FC236}">
                  <a16:creationId xmlns:a16="http://schemas.microsoft.com/office/drawing/2014/main" id="{F22E394B-8ACD-7815-47EE-AD557AA240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00315" y="5525156"/>
              <a:ext cx="1122535" cy="1174750"/>
              <a:chOff x="8738" y="7602"/>
              <a:chExt cx="907" cy="907"/>
            </a:xfrm>
          </p:grpSpPr>
          <p:sp>
            <p:nvSpPr>
              <p:cNvPr id="14" name="Oval 201">
                <a:extLst>
                  <a:ext uri="{FF2B5EF4-FFF2-40B4-BE49-F238E27FC236}">
                    <a16:creationId xmlns:a16="http://schemas.microsoft.com/office/drawing/2014/main" id="{D67F891E-E50A-1C8D-F2F2-641511354E1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9038" y="8064"/>
                <a:ext cx="181" cy="181"/>
              </a:xfrm>
              <a:prstGeom prst="ellipse">
                <a:avLst/>
              </a:prstGeom>
              <a:solidFill>
                <a:srgbClr val="FF0000">
                  <a:alpha val="58823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GB" altLang="en-IT" sz="1800"/>
              </a:p>
            </p:txBody>
          </p:sp>
          <p:sp>
            <p:nvSpPr>
              <p:cNvPr id="15" name="Oval 202">
                <a:extLst>
                  <a:ext uri="{FF2B5EF4-FFF2-40B4-BE49-F238E27FC236}">
                    <a16:creationId xmlns:a16="http://schemas.microsoft.com/office/drawing/2014/main" id="{02256156-C8B6-AD8A-A5C3-5F94DF57DB5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9237" y="7647"/>
                <a:ext cx="181" cy="179"/>
              </a:xfrm>
              <a:prstGeom prst="ellipse">
                <a:avLst/>
              </a:prstGeom>
              <a:solidFill>
                <a:srgbClr val="3366FF">
                  <a:alpha val="58823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GB" altLang="en-IT" sz="1800"/>
              </a:p>
            </p:txBody>
          </p:sp>
          <p:sp>
            <p:nvSpPr>
              <p:cNvPr id="16" name="Oval 203">
                <a:extLst>
                  <a:ext uri="{FF2B5EF4-FFF2-40B4-BE49-F238E27FC236}">
                    <a16:creationId xmlns:a16="http://schemas.microsoft.com/office/drawing/2014/main" id="{B94CF30D-CEEF-5644-8B59-FDA91DF9F18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9374" y="7738"/>
                <a:ext cx="181" cy="179"/>
              </a:xfrm>
              <a:prstGeom prst="ellipse">
                <a:avLst/>
              </a:prstGeom>
              <a:solidFill>
                <a:srgbClr val="3366FF">
                  <a:alpha val="58823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GB" altLang="en-IT" sz="1800"/>
              </a:p>
            </p:txBody>
          </p:sp>
          <p:sp>
            <p:nvSpPr>
              <p:cNvPr id="17" name="Oval 204">
                <a:extLst>
                  <a:ext uri="{FF2B5EF4-FFF2-40B4-BE49-F238E27FC236}">
                    <a16:creationId xmlns:a16="http://schemas.microsoft.com/office/drawing/2014/main" id="{9DDBE3C3-CC94-9427-9BA6-3181BBD2B5D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9464" y="7965"/>
                <a:ext cx="181" cy="179"/>
              </a:xfrm>
              <a:prstGeom prst="ellipse">
                <a:avLst/>
              </a:prstGeom>
              <a:solidFill>
                <a:srgbClr val="3366FF">
                  <a:alpha val="58823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GB" altLang="en-IT" sz="1800"/>
              </a:p>
            </p:txBody>
          </p:sp>
          <p:sp>
            <p:nvSpPr>
              <p:cNvPr id="18" name="Oval 205">
                <a:extLst>
                  <a:ext uri="{FF2B5EF4-FFF2-40B4-BE49-F238E27FC236}">
                    <a16:creationId xmlns:a16="http://schemas.microsoft.com/office/drawing/2014/main" id="{CD8512E6-BF5B-A011-3DB7-6FF79BA1562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9419" y="8101"/>
                <a:ext cx="181" cy="179"/>
              </a:xfrm>
              <a:prstGeom prst="ellipse">
                <a:avLst/>
              </a:prstGeom>
              <a:solidFill>
                <a:srgbClr val="3366FF">
                  <a:alpha val="58823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GB" altLang="en-IT" sz="1800"/>
              </a:p>
            </p:txBody>
          </p:sp>
          <p:sp>
            <p:nvSpPr>
              <p:cNvPr id="19" name="Oval 206">
                <a:extLst>
                  <a:ext uri="{FF2B5EF4-FFF2-40B4-BE49-F238E27FC236}">
                    <a16:creationId xmlns:a16="http://schemas.microsoft.com/office/drawing/2014/main" id="{90E6F5F0-EF0E-450C-3B08-91F5BE71833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9374" y="8192"/>
                <a:ext cx="181" cy="179"/>
              </a:xfrm>
              <a:prstGeom prst="ellipse">
                <a:avLst/>
              </a:prstGeom>
              <a:solidFill>
                <a:srgbClr val="3366FF">
                  <a:alpha val="58823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GB" altLang="en-IT" sz="1800"/>
              </a:p>
            </p:txBody>
          </p:sp>
          <p:sp>
            <p:nvSpPr>
              <p:cNvPr id="20" name="Oval 207">
                <a:extLst>
                  <a:ext uri="{FF2B5EF4-FFF2-40B4-BE49-F238E27FC236}">
                    <a16:creationId xmlns:a16="http://schemas.microsoft.com/office/drawing/2014/main" id="{DC2DF060-BB38-DD8C-970B-DCE2568D983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965" y="8282"/>
                <a:ext cx="181" cy="179"/>
              </a:xfrm>
              <a:prstGeom prst="ellipse">
                <a:avLst/>
              </a:prstGeom>
              <a:solidFill>
                <a:srgbClr val="3366FF">
                  <a:alpha val="58823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GB" altLang="en-IT" sz="1800"/>
              </a:p>
            </p:txBody>
          </p:sp>
          <p:sp>
            <p:nvSpPr>
              <p:cNvPr id="21" name="Oval 208">
                <a:extLst>
                  <a:ext uri="{FF2B5EF4-FFF2-40B4-BE49-F238E27FC236}">
                    <a16:creationId xmlns:a16="http://schemas.microsoft.com/office/drawing/2014/main" id="{5EC19651-634C-4B04-56B4-0DBC34267E6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829" y="8192"/>
                <a:ext cx="181" cy="179"/>
              </a:xfrm>
              <a:prstGeom prst="ellipse">
                <a:avLst/>
              </a:prstGeom>
              <a:solidFill>
                <a:srgbClr val="3366FF">
                  <a:alpha val="58823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GB" altLang="en-IT" sz="1800"/>
              </a:p>
            </p:txBody>
          </p:sp>
          <p:sp>
            <p:nvSpPr>
              <p:cNvPr id="22" name="Oval 209">
                <a:extLst>
                  <a:ext uri="{FF2B5EF4-FFF2-40B4-BE49-F238E27FC236}">
                    <a16:creationId xmlns:a16="http://schemas.microsoft.com/office/drawing/2014/main" id="{B7A5D00B-E005-956F-9593-EBCFCABDEAC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738" y="7965"/>
                <a:ext cx="181" cy="179"/>
              </a:xfrm>
              <a:prstGeom prst="ellipse">
                <a:avLst/>
              </a:prstGeom>
              <a:solidFill>
                <a:srgbClr val="3366FF">
                  <a:alpha val="58823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GB" altLang="en-IT" sz="1800"/>
              </a:p>
            </p:txBody>
          </p:sp>
          <p:sp>
            <p:nvSpPr>
              <p:cNvPr id="23" name="Oval 210">
                <a:extLst>
                  <a:ext uri="{FF2B5EF4-FFF2-40B4-BE49-F238E27FC236}">
                    <a16:creationId xmlns:a16="http://schemas.microsoft.com/office/drawing/2014/main" id="{F4448321-AC9B-49B4-4FEA-CB2781C5DD1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775" y="7820"/>
                <a:ext cx="181" cy="179"/>
              </a:xfrm>
              <a:prstGeom prst="ellipse">
                <a:avLst/>
              </a:prstGeom>
              <a:solidFill>
                <a:srgbClr val="3366FF">
                  <a:alpha val="58823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GB" altLang="en-IT" sz="1800"/>
              </a:p>
            </p:txBody>
          </p:sp>
          <p:sp>
            <p:nvSpPr>
              <p:cNvPr id="24" name="Oval 211">
                <a:extLst>
                  <a:ext uri="{FF2B5EF4-FFF2-40B4-BE49-F238E27FC236}">
                    <a16:creationId xmlns:a16="http://schemas.microsoft.com/office/drawing/2014/main" id="{1D2B096A-54A1-3F7B-C0FA-0C540C2CE92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875" y="7693"/>
                <a:ext cx="181" cy="179"/>
              </a:xfrm>
              <a:prstGeom prst="ellipse">
                <a:avLst/>
              </a:prstGeom>
              <a:solidFill>
                <a:srgbClr val="3366FF">
                  <a:alpha val="58823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GB" altLang="en-IT" sz="1800"/>
              </a:p>
            </p:txBody>
          </p:sp>
          <p:sp>
            <p:nvSpPr>
              <p:cNvPr id="25" name="Oval 212">
                <a:extLst>
                  <a:ext uri="{FF2B5EF4-FFF2-40B4-BE49-F238E27FC236}">
                    <a16:creationId xmlns:a16="http://schemas.microsoft.com/office/drawing/2014/main" id="{C14BD949-B70D-1C74-5749-02A58E4C5A0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920" y="7783"/>
                <a:ext cx="181" cy="179"/>
              </a:xfrm>
              <a:prstGeom prst="ellipse">
                <a:avLst/>
              </a:prstGeom>
              <a:solidFill>
                <a:srgbClr val="3366FF">
                  <a:alpha val="58823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GB" altLang="en-IT" sz="1800"/>
              </a:p>
            </p:txBody>
          </p:sp>
          <p:sp>
            <p:nvSpPr>
              <p:cNvPr id="26" name="Oval 213">
                <a:extLst>
                  <a:ext uri="{FF2B5EF4-FFF2-40B4-BE49-F238E27FC236}">
                    <a16:creationId xmlns:a16="http://schemas.microsoft.com/office/drawing/2014/main" id="{507B8E22-2ED8-82F9-9AB5-6249FDFF6B7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9419" y="7829"/>
                <a:ext cx="181" cy="181"/>
              </a:xfrm>
              <a:prstGeom prst="ellipse">
                <a:avLst/>
              </a:prstGeom>
              <a:solidFill>
                <a:srgbClr val="FF0000">
                  <a:alpha val="58823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GB" altLang="en-IT" sz="1800"/>
              </a:p>
            </p:txBody>
          </p:sp>
          <p:sp>
            <p:nvSpPr>
              <p:cNvPr id="27" name="Oval 214">
                <a:extLst>
                  <a:ext uri="{FF2B5EF4-FFF2-40B4-BE49-F238E27FC236}">
                    <a16:creationId xmlns:a16="http://schemas.microsoft.com/office/drawing/2014/main" id="{0FB6F57E-BC91-D1C7-B3B9-617FF18129D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9237" y="8282"/>
                <a:ext cx="181" cy="180"/>
              </a:xfrm>
              <a:prstGeom prst="ellipse">
                <a:avLst/>
              </a:prstGeom>
              <a:solidFill>
                <a:srgbClr val="FF0000">
                  <a:alpha val="58823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GB" altLang="en-IT" sz="1800"/>
              </a:p>
            </p:txBody>
          </p:sp>
          <p:sp>
            <p:nvSpPr>
              <p:cNvPr id="28" name="Oval 215">
                <a:extLst>
                  <a:ext uri="{FF2B5EF4-FFF2-40B4-BE49-F238E27FC236}">
                    <a16:creationId xmlns:a16="http://schemas.microsoft.com/office/drawing/2014/main" id="{E6C032D3-908D-9D39-4455-81F72CD4980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9101" y="8328"/>
                <a:ext cx="181" cy="181"/>
              </a:xfrm>
              <a:prstGeom prst="ellipse">
                <a:avLst/>
              </a:prstGeom>
              <a:solidFill>
                <a:srgbClr val="FF0000">
                  <a:alpha val="58823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GB" altLang="en-IT" sz="1800"/>
              </a:p>
            </p:txBody>
          </p:sp>
          <p:sp>
            <p:nvSpPr>
              <p:cNvPr id="29" name="Oval 216">
                <a:extLst>
                  <a:ext uri="{FF2B5EF4-FFF2-40B4-BE49-F238E27FC236}">
                    <a16:creationId xmlns:a16="http://schemas.microsoft.com/office/drawing/2014/main" id="{D44CDC09-EBFA-DD12-7080-5FF0C9B6E94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784" y="8101"/>
                <a:ext cx="181" cy="181"/>
              </a:xfrm>
              <a:prstGeom prst="ellipse">
                <a:avLst/>
              </a:prstGeom>
              <a:solidFill>
                <a:srgbClr val="FF0000">
                  <a:alpha val="58823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GB" altLang="en-IT" sz="1800"/>
              </a:p>
            </p:txBody>
          </p:sp>
          <p:sp>
            <p:nvSpPr>
              <p:cNvPr id="30" name="Oval 217">
                <a:extLst>
                  <a:ext uri="{FF2B5EF4-FFF2-40B4-BE49-F238E27FC236}">
                    <a16:creationId xmlns:a16="http://schemas.microsoft.com/office/drawing/2014/main" id="{3144F5B4-8C88-81DD-F49C-2044D881969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9101" y="7602"/>
                <a:ext cx="181" cy="181"/>
              </a:xfrm>
              <a:prstGeom prst="ellipse">
                <a:avLst/>
              </a:prstGeom>
              <a:solidFill>
                <a:srgbClr val="FF0000">
                  <a:alpha val="58823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GB" altLang="en-IT" sz="1800"/>
              </a:p>
            </p:txBody>
          </p:sp>
          <p:sp>
            <p:nvSpPr>
              <p:cNvPr id="31" name="Oval 218">
                <a:extLst>
                  <a:ext uri="{FF2B5EF4-FFF2-40B4-BE49-F238E27FC236}">
                    <a16:creationId xmlns:a16="http://schemas.microsoft.com/office/drawing/2014/main" id="{4C48693B-76F3-49C4-1674-ED5DF7D966A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9011" y="7647"/>
                <a:ext cx="181" cy="180"/>
              </a:xfrm>
              <a:prstGeom prst="ellipse">
                <a:avLst/>
              </a:prstGeom>
              <a:solidFill>
                <a:srgbClr val="FF0000">
                  <a:alpha val="58823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GB" altLang="en-IT" sz="1800"/>
              </a:p>
            </p:txBody>
          </p:sp>
          <p:sp>
            <p:nvSpPr>
              <p:cNvPr id="32" name="Oval 219">
                <a:extLst>
                  <a:ext uri="{FF2B5EF4-FFF2-40B4-BE49-F238E27FC236}">
                    <a16:creationId xmlns:a16="http://schemas.microsoft.com/office/drawing/2014/main" id="{167972EF-971B-6C7F-9BAA-E9FEC098DF9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9374" y="8010"/>
                <a:ext cx="181" cy="181"/>
              </a:xfrm>
              <a:prstGeom prst="ellipse">
                <a:avLst/>
              </a:prstGeom>
              <a:solidFill>
                <a:srgbClr val="FF0000">
                  <a:alpha val="58823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GB" altLang="en-IT" sz="1800"/>
              </a:p>
            </p:txBody>
          </p:sp>
          <p:sp>
            <p:nvSpPr>
              <p:cNvPr id="33" name="Oval 220">
                <a:extLst>
                  <a:ext uri="{FF2B5EF4-FFF2-40B4-BE49-F238E27FC236}">
                    <a16:creationId xmlns:a16="http://schemas.microsoft.com/office/drawing/2014/main" id="{029F0910-734D-9151-D3A1-0F92309FB1E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9237" y="7783"/>
                <a:ext cx="181" cy="180"/>
              </a:xfrm>
              <a:prstGeom prst="ellipse">
                <a:avLst/>
              </a:prstGeom>
              <a:solidFill>
                <a:srgbClr val="FF0000">
                  <a:alpha val="58823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GB" altLang="en-IT" sz="1800"/>
              </a:p>
            </p:txBody>
          </p:sp>
          <p:sp>
            <p:nvSpPr>
              <p:cNvPr id="34" name="Oval 221">
                <a:extLst>
                  <a:ext uri="{FF2B5EF4-FFF2-40B4-BE49-F238E27FC236}">
                    <a16:creationId xmlns:a16="http://schemas.microsoft.com/office/drawing/2014/main" id="{0289D67C-B606-45B0-A81A-F9FBA3A1C95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875" y="7919"/>
                <a:ext cx="181" cy="180"/>
              </a:xfrm>
              <a:prstGeom prst="ellipse">
                <a:avLst/>
              </a:prstGeom>
              <a:solidFill>
                <a:srgbClr val="FF0000">
                  <a:alpha val="58823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GB" altLang="en-IT" sz="1800"/>
              </a:p>
            </p:txBody>
          </p:sp>
          <p:sp>
            <p:nvSpPr>
              <p:cNvPr id="35" name="Oval 222">
                <a:extLst>
                  <a:ext uri="{FF2B5EF4-FFF2-40B4-BE49-F238E27FC236}">
                    <a16:creationId xmlns:a16="http://schemas.microsoft.com/office/drawing/2014/main" id="{6B99A193-8D82-8AFA-DF36-0BD9FD014BD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9147" y="8192"/>
                <a:ext cx="181" cy="181"/>
              </a:xfrm>
              <a:prstGeom prst="ellipse">
                <a:avLst/>
              </a:prstGeom>
              <a:solidFill>
                <a:srgbClr val="FF0000">
                  <a:alpha val="58823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GB" altLang="en-IT" sz="1800"/>
              </a:p>
            </p:txBody>
          </p:sp>
          <p:sp>
            <p:nvSpPr>
              <p:cNvPr id="36" name="Oval 223">
                <a:extLst>
                  <a:ext uri="{FF2B5EF4-FFF2-40B4-BE49-F238E27FC236}">
                    <a16:creationId xmlns:a16="http://schemas.microsoft.com/office/drawing/2014/main" id="{80CF7A06-1286-48A9-F356-B5186317E83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9011" y="7829"/>
                <a:ext cx="181" cy="181"/>
              </a:xfrm>
              <a:prstGeom prst="ellipse">
                <a:avLst/>
              </a:prstGeom>
              <a:solidFill>
                <a:srgbClr val="FF0000">
                  <a:alpha val="58823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GB" altLang="en-IT" sz="1800"/>
              </a:p>
            </p:txBody>
          </p:sp>
          <p:sp>
            <p:nvSpPr>
              <p:cNvPr id="37" name="Oval 224">
                <a:extLst>
                  <a:ext uri="{FF2B5EF4-FFF2-40B4-BE49-F238E27FC236}">
                    <a16:creationId xmlns:a16="http://schemas.microsoft.com/office/drawing/2014/main" id="{6E536EB7-87F6-FD73-2597-39CB6D5E676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9056" y="8179"/>
                <a:ext cx="181" cy="179"/>
              </a:xfrm>
              <a:prstGeom prst="ellipse">
                <a:avLst/>
              </a:prstGeom>
              <a:solidFill>
                <a:srgbClr val="3366FF">
                  <a:alpha val="58823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GB" altLang="en-IT" sz="1800"/>
              </a:p>
            </p:txBody>
          </p:sp>
          <p:sp>
            <p:nvSpPr>
              <p:cNvPr id="38" name="Oval 225">
                <a:extLst>
                  <a:ext uri="{FF2B5EF4-FFF2-40B4-BE49-F238E27FC236}">
                    <a16:creationId xmlns:a16="http://schemas.microsoft.com/office/drawing/2014/main" id="{3A5F63F1-8239-2B42-1F64-7103480ECD7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9101" y="7738"/>
                <a:ext cx="181" cy="179"/>
              </a:xfrm>
              <a:prstGeom prst="ellipse">
                <a:avLst/>
              </a:prstGeom>
              <a:solidFill>
                <a:srgbClr val="3366FF">
                  <a:alpha val="58823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GB" altLang="en-IT" sz="1800"/>
              </a:p>
            </p:txBody>
          </p:sp>
          <p:sp>
            <p:nvSpPr>
              <p:cNvPr id="39" name="Oval 226">
                <a:extLst>
                  <a:ext uri="{FF2B5EF4-FFF2-40B4-BE49-F238E27FC236}">
                    <a16:creationId xmlns:a16="http://schemas.microsoft.com/office/drawing/2014/main" id="{1D91705D-81B4-3164-B67C-C17EBAC90D6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920" y="8055"/>
                <a:ext cx="181" cy="179"/>
              </a:xfrm>
              <a:prstGeom prst="ellipse">
                <a:avLst/>
              </a:prstGeom>
              <a:solidFill>
                <a:srgbClr val="3366FF">
                  <a:alpha val="58823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GB" altLang="en-IT" sz="1800"/>
              </a:p>
            </p:txBody>
          </p:sp>
          <p:sp>
            <p:nvSpPr>
              <p:cNvPr id="40" name="Oval 227">
                <a:extLst>
                  <a:ext uri="{FF2B5EF4-FFF2-40B4-BE49-F238E27FC236}">
                    <a16:creationId xmlns:a16="http://schemas.microsoft.com/office/drawing/2014/main" id="{DBE631CD-7659-5A29-242F-DB98BB7F855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9283" y="7919"/>
                <a:ext cx="181" cy="179"/>
              </a:xfrm>
              <a:prstGeom prst="ellipse">
                <a:avLst/>
              </a:prstGeom>
              <a:solidFill>
                <a:srgbClr val="3366FF">
                  <a:alpha val="58823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GB" altLang="en-IT" sz="1800"/>
              </a:p>
            </p:txBody>
          </p:sp>
          <p:sp>
            <p:nvSpPr>
              <p:cNvPr id="41" name="Oval 228">
                <a:extLst>
                  <a:ext uri="{FF2B5EF4-FFF2-40B4-BE49-F238E27FC236}">
                    <a16:creationId xmlns:a16="http://schemas.microsoft.com/office/drawing/2014/main" id="{899BF787-6DEF-22B6-9294-EB1B1257638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9183" y="8064"/>
                <a:ext cx="181" cy="179"/>
              </a:xfrm>
              <a:prstGeom prst="ellipse">
                <a:avLst/>
              </a:prstGeom>
              <a:solidFill>
                <a:srgbClr val="3366FF">
                  <a:alpha val="58823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GB" altLang="en-IT" sz="1800"/>
              </a:p>
            </p:txBody>
          </p:sp>
          <p:sp>
            <p:nvSpPr>
              <p:cNvPr id="42" name="Oval 229">
                <a:extLst>
                  <a:ext uri="{FF2B5EF4-FFF2-40B4-BE49-F238E27FC236}">
                    <a16:creationId xmlns:a16="http://schemas.microsoft.com/office/drawing/2014/main" id="{D174E777-9359-9D78-C36E-916BA3CFF89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9191" y="7901"/>
                <a:ext cx="181" cy="179"/>
              </a:xfrm>
              <a:prstGeom prst="ellipse">
                <a:avLst/>
              </a:prstGeom>
              <a:solidFill>
                <a:srgbClr val="3366FF">
                  <a:alpha val="58823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GB" altLang="en-IT" sz="1800"/>
              </a:p>
            </p:txBody>
          </p:sp>
          <p:sp>
            <p:nvSpPr>
              <p:cNvPr id="43" name="Oval 230">
                <a:extLst>
                  <a:ext uri="{FF2B5EF4-FFF2-40B4-BE49-F238E27FC236}">
                    <a16:creationId xmlns:a16="http://schemas.microsoft.com/office/drawing/2014/main" id="{C858998B-34CF-84EC-4510-D50696DA831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9237" y="8101"/>
                <a:ext cx="181" cy="179"/>
              </a:xfrm>
              <a:prstGeom prst="ellipse">
                <a:avLst/>
              </a:prstGeom>
              <a:solidFill>
                <a:srgbClr val="3366FF">
                  <a:alpha val="58823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GB" altLang="en-IT" sz="1800"/>
              </a:p>
            </p:txBody>
          </p:sp>
          <p:sp>
            <p:nvSpPr>
              <p:cNvPr id="44" name="Oval 231">
                <a:extLst>
                  <a:ext uri="{FF2B5EF4-FFF2-40B4-BE49-F238E27FC236}">
                    <a16:creationId xmlns:a16="http://schemas.microsoft.com/office/drawing/2014/main" id="{55F04D05-298C-9DFC-AE36-DC3391F37D3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9056" y="7965"/>
                <a:ext cx="181" cy="179"/>
              </a:xfrm>
              <a:prstGeom prst="ellipse">
                <a:avLst/>
              </a:prstGeom>
              <a:solidFill>
                <a:srgbClr val="3366FF">
                  <a:alpha val="58823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GB" altLang="en-IT" sz="1800"/>
              </a:p>
            </p:txBody>
          </p:sp>
          <p:sp>
            <p:nvSpPr>
              <p:cNvPr id="45" name="Oval 232">
                <a:extLst>
                  <a:ext uri="{FF2B5EF4-FFF2-40B4-BE49-F238E27FC236}">
                    <a16:creationId xmlns:a16="http://schemas.microsoft.com/office/drawing/2014/main" id="{DFDB3A5C-BEBC-86E8-DBEA-5007AAD9F40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920" y="8192"/>
                <a:ext cx="181" cy="181"/>
              </a:xfrm>
              <a:prstGeom prst="ellipse">
                <a:avLst/>
              </a:prstGeom>
              <a:solidFill>
                <a:srgbClr val="FF0000">
                  <a:alpha val="58823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GB" altLang="en-IT" sz="1800"/>
              </a:p>
            </p:txBody>
          </p:sp>
        </p:grpSp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6E756BE2-0FB3-0BCB-83E9-18DE454EB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9325" y="5154451"/>
              <a:ext cx="1625849" cy="162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D038F61C-E179-1758-63D8-B3202CAD558A}"/>
              </a:ext>
            </a:extLst>
          </p:cNvPr>
          <p:cNvGrpSpPr/>
          <p:nvPr/>
        </p:nvGrpSpPr>
        <p:grpSpPr>
          <a:xfrm>
            <a:off x="6795221" y="4787900"/>
            <a:ext cx="1987173" cy="1340756"/>
            <a:chOff x="6795221" y="4787900"/>
            <a:chExt cx="1987173" cy="1340756"/>
          </a:xfrm>
        </p:grpSpPr>
        <p:grpSp>
          <p:nvGrpSpPr>
            <p:cNvPr id="46" name="Group 200">
              <a:extLst>
                <a:ext uri="{FF2B5EF4-FFF2-40B4-BE49-F238E27FC236}">
                  <a16:creationId xmlns:a16="http://schemas.microsoft.com/office/drawing/2014/main" id="{6942E761-BF15-1EF8-439C-F84B8A1879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59859" y="4953906"/>
              <a:ext cx="1122535" cy="1174750"/>
              <a:chOff x="8738" y="7602"/>
              <a:chExt cx="907" cy="907"/>
            </a:xfrm>
          </p:grpSpPr>
          <p:sp>
            <p:nvSpPr>
              <p:cNvPr id="47" name="Oval 201">
                <a:extLst>
                  <a:ext uri="{FF2B5EF4-FFF2-40B4-BE49-F238E27FC236}">
                    <a16:creationId xmlns:a16="http://schemas.microsoft.com/office/drawing/2014/main" id="{DBE79120-A5F6-737E-73EF-C689D18DFBF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9038" y="8064"/>
                <a:ext cx="181" cy="181"/>
              </a:xfrm>
              <a:prstGeom prst="ellipse">
                <a:avLst/>
              </a:prstGeom>
              <a:solidFill>
                <a:srgbClr val="FF0000">
                  <a:alpha val="58823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GB" altLang="en-IT" sz="1800"/>
              </a:p>
            </p:txBody>
          </p:sp>
          <p:sp>
            <p:nvSpPr>
              <p:cNvPr id="48" name="Oval 202">
                <a:extLst>
                  <a:ext uri="{FF2B5EF4-FFF2-40B4-BE49-F238E27FC236}">
                    <a16:creationId xmlns:a16="http://schemas.microsoft.com/office/drawing/2014/main" id="{B7381AD5-A6C0-7A66-F648-A9F400E012E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9237" y="7647"/>
                <a:ext cx="181" cy="179"/>
              </a:xfrm>
              <a:prstGeom prst="ellipse">
                <a:avLst/>
              </a:prstGeom>
              <a:solidFill>
                <a:srgbClr val="3366FF">
                  <a:alpha val="58823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GB" altLang="en-IT" sz="1800"/>
              </a:p>
            </p:txBody>
          </p:sp>
          <p:sp>
            <p:nvSpPr>
              <p:cNvPr id="49" name="Oval 203">
                <a:extLst>
                  <a:ext uri="{FF2B5EF4-FFF2-40B4-BE49-F238E27FC236}">
                    <a16:creationId xmlns:a16="http://schemas.microsoft.com/office/drawing/2014/main" id="{315196CD-04EA-0D6B-D76C-FB258B13AC5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9374" y="7738"/>
                <a:ext cx="181" cy="179"/>
              </a:xfrm>
              <a:prstGeom prst="ellipse">
                <a:avLst/>
              </a:prstGeom>
              <a:solidFill>
                <a:srgbClr val="3366FF">
                  <a:alpha val="58823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GB" altLang="en-IT" sz="1800"/>
              </a:p>
            </p:txBody>
          </p:sp>
          <p:sp>
            <p:nvSpPr>
              <p:cNvPr id="50" name="Oval 204">
                <a:extLst>
                  <a:ext uri="{FF2B5EF4-FFF2-40B4-BE49-F238E27FC236}">
                    <a16:creationId xmlns:a16="http://schemas.microsoft.com/office/drawing/2014/main" id="{2B3EF974-713D-E6F1-7078-EF48EA74ECB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9464" y="7965"/>
                <a:ext cx="181" cy="179"/>
              </a:xfrm>
              <a:prstGeom prst="ellipse">
                <a:avLst/>
              </a:prstGeom>
              <a:solidFill>
                <a:srgbClr val="3366FF">
                  <a:alpha val="58823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GB" altLang="en-IT" sz="1800"/>
              </a:p>
            </p:txBody>
          </p:sp>
          <p:sp>
            <p:nvSpPr>
              <p:cNvPr id="51" name="Oval 205">
                <a:extLst>
                  <a:ext uri="{FF2B5EF4-FFF2-40B4-BE49-F238E27FC236}">
                    <a16:creationId xmlns:a16="http://schemas.microsoft.com/office/drawing/2014/main" id="{9DE06229-5040-0C06-C2D4-15A2F17F64A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9419" y="8101"/>
                <a:ext cx="181" cy="179"/>
              </a:xfrm>
              <a:prstGeom prst="ellipse">
                <a:avLst/>
              </a:prstGeom>
              <a:solidFill>
                <a:srgbClr val="3366FF">
                  <a:alpha val="58823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GB" altLang="en-IT" sz="1800"/>
              </a:p>
            </p:txBody>
          </p:sp>
          <p:sp>
            <p:nvSpPr>
              <p:cNvPr id="52" name="Oval 206">
                <a:extLst>
                  <a:ext uri="{FF2B5EF4-FFF2-40B4-BE49-F238E27FC236}">
                    <a16:creationId xmlns:a16="http://schemas.microsoft.com/office/drawing/2014/main" id="{FEC78061-C7C2-B4F6-7DE6-36DE8FAB57E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9374" y="8192"/>
                <a:ext cx="181" cy="179"/>
              </a:xfrm>
              <a:prstGeom prst="ellipse">
                <a:avLst/>
              </a:prstGeom>
              <a:solidFill>
                <a:srgbClr val="3366FF">
                  <a:alpha val="58823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GB" altLang="en-IT" sz="1800"/>
              </a:p>
            </p:txBody>
          </p:sp>
          <p:sp>
            <p:nvSpPr>
              <p:cNvPr id="53" name="Oval 207">
                <a:extLst>
                  <a:ext uri="{FF2B5EF4-FFF2-40B4-BE49-F238E27FC236}">
                    <a16:creationId xmlns:a16="http://schemas.microsoft.com/office/drawing/2014/main" id="{A5DA2A55-EE06-6EE1-C4C3-1EF2BFA1674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965" y="8282"/>
                <a:ext cx="181" cy="179"/>
              </a:xfrm>
              <a:prstGeom prst="ellipse">
                <a:avLst/>
              </a:prstGeom>
              <a:solidFill>
                <a:srgbClr val="3366FF">
                  <a:alpha val="58823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GB" altLang="en-IT" sz="1800"/>
              </a:p>
            </p:txBody>
          </p:sp>
          <p:sp>
            <p:nvSpPr>
              <p:cNvPr id="54" name="Oval 208">
                <a:extLst>
                  <a:ext uri="{FF2B5EF4-FFF2-40B4-BE49-F238E27FC236}">
                    <a16:creationId xmlns:a16="http://schemas.microsoft.com/office/drawing/2014/main" id="{1E3C695D-7BA1-45BF-F153-EB8FF2877DF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829" y="8192"/>
                <a:ext cx="181" cy="179"/>
              </a:xfrm>
              <a:prstGeom prst="ellipse">
                <a:avLst/>
              </a:prstGeom>
              <a:solidFill>
                <a:srgbClr val="3366FF">
                  <a:alpha val="58823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GB" altLang="en-IT" sz="1800"/>
              </a:p>
            </p:txBody>
          </p:sp>
          <p:sp>
            <p:nvSpPr>
              <p:cNvPr id="55" name="Oval 209">
                <a:extLst>
                  <a:ext uri="{FF2B5EF4-FFF2-40B4-BE49-F238E27FC236}">
                    <a16:creationId xmlns:a16="http://schemas.microsoft.com/office/drawing/2014/main" id="{D6F66D21-D07C-682C-1155-39AB656E357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738" y="7965"/>
                <a:ext cx="181" cy="179"/>
              </a:xfrm>
              <a:prstGeom prst="ellipse">
                <a:avLst/>
              </a:prstGeom>
              <a:solidFill>
                <a:srgbClr val="3366FF">
                  <a:alpha val="58823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GB" altLang="en-IT" sz="1800"/>
              </a:p>
            </p:txBody>
          </p:sp>
          <p:sp>
            <p:nvSpPr>
              <p:cNvPr id="56" name="Oval 210">
                <a:extLst>
                  <a:ext uri="{FF2B5EF4-FFF2-40B4-BE49-F238E27FC236}">
                    <a16:creationId xmlns:a16="http://schemas.microsoft.com/office/drawing/2014/main" id="{B8E93B61-E90C-7358-0EE3-091E89BA5DF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775" y="7820"/>
                <a:ext cx="181" cy="179"/>
              </a:xfrm>
              <a:prstGeom prst="ellipse">
                <a:avLst/>
              </a:prstGeom>
              <a:solidFill>
                <a:srgbClr val="3366FF">
                  <a:alpha val="58823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GB" altLang="en-IT" sz="1800"/>
              </a:p>
            </p:txBody>
          </p:sp>
          <p:sp>
            <p:nvSpPr>
              <p:cNvPr id="57" name="Oval 211">
                <a:extLst>
                  <a:ext uri="{FF2B5EF4-FFF2-40B4-BE49-F238E27FC236}">
                    <a16:creationId xmlns:a16="http://schemas.microsoft.com/office/drawing/2014/main" id="{8D05CE06-D147-3EE1-394B-594FFBE2FD0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875" y="7693"/>
                <a:ext cx="181" cy="179"/>
              </a:xfrm>
              <a:prstGeom prst="ellipse">
                <a:avLst/>
              </a:prstGeom>
              <a:solidFill>
                <a:srgbClr val="3366FF">
                  <a:alpha val="58823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GB" altLang="en-IT" sz="1800"/>
              </a:p>
            </p:txBody>
          </p:sp>
          <p:sp>
            <p:nvSpPr>
              <p:cNvPr id="58" name="Oval 212">
                <a:extLst>
                  <a:ext uri="{FF2B5EF4-FFF2-40B4-BE49-F238E27FC236}">
                    <a16:creationId xmlns:a16="http://schemas.microsoft.com/office/drawing/2014/main" id="{91A5148C-8A9A-E37B-ECB2-5DA5BF457DB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920" y="7783"/>
                <a:ext cx="181" cy="179"/>
              </a:xfrm>
              <a:prstGeom prst="ellipse">
                <a:avLst/>
              </a:prstGeom>
              <a:solidFill>
                <a:srgbClr val="3366FF">
                  <a:alpha val="58823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GB" altLang="en-IT" sz="1800"/>
              </a:p>
            </p:txBody>
          </p:sp>
          <p:sp>
            <p:nvSpPr>
              <p:cNvPr id="59" name="Oval 213">
                <a:extLst>
                  <a:ext uri="{FF2B5EF4-FFF2-40B4-BE49-F238E27FC236}">
                    <a16:creationId xmlns:a16="http://schemas.microsoft.com/office/drawing/2014/main" id="{31DE64DC-6F3D-27E0-62B6-E1D3E0B5754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9419" y="7829"/>
                <a:ext cx="181" cy="181"/>
              </a:xfrm>
              <a:prstGeom prst="ellipse">
                <a:avLst/>
              </a:prstGeom>
              <a:solidFill>
                <a:srgbClr val="FF0000">
                  <a:alpha val="58823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GB" altLang="en-IT" sz="1800"/>
              </a:p>
            </p:txBody>
          </p:sp>
          <p:sp>
            <p:nvSpPr>
              <p:cNvPr id="60" name="Oval 214">
                <a:extLst>
                  <a:ext uri="{FF2B5EF4-FFF2-40B4-BE49-F238E27FC236}">
                    <a16:creationId xmlns:a16="http://schemas.microsoft.com/office/drawing/2014/main" id="{4E4219A4-91B6-E2C3-BC6B-EFC8B87186F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9237" y="8282"/>
                <a:ext cx="181" cy="180"/>
              </a:xfrm>
              <a:prstGeom prst="ellipse">
                <a:avLst/>
              </a:prstGeom>
              <a:solidFill>
                <a:srgbClr val="FF0000">
                  <a:alpha val="58823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GB" altLang="en-IT" sz="1800"/>
              </a:p>
            </p:txBody>
          </p:sp>
          <p:sp>
            <p:nvSpPr>
              <p:cNvPr id="61" name="Oval 215">
                <a:extLst>
                  <a:ext uri="{FF2B5EF4-FFF2-40B4-BE49-F238E27FC236}">
                    <a16:creationId xmlns:a16="http://schemas.microsoft.com/office/drawing/2014/main" id="{C93FAFA7-662D-5772-9EB6-6D4B027DCD8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9101" y="8328"/>
                <a:ext cx="181" cy="181"/>
              </a:xfrm>
              <a:prstGeom prst="ellipse">
                <a:avLst/>
              </a:prstGeom>
              <a:solidFill>
                <a:srgbClr val="FF0000">
                  <a:alpha val="58823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GB" altLang="en-IT" sz="1800"/>
              </a:p>
            </p:txBody>
          </p:sp>
          <p:sp>
            <p:nvSpPr>
              <p:cNvPr id="62" name="Oval 216">
                <a:extLst>
                  <a:ext uri="{FF2B5EF4-FFF2-40B4-BE49-F238E27FC236}">
                    <a16:creationId xmlns:a16="http://schemas.microsoft.com/office/drawing/2014/main" id="{2961C426-97E5-93B0-27EB-82231E93A68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784" y="8101"/>
                <a:ext cx="181" cy="181"/>
              </a:xfrm>
              <a:prstGeom prst="ellipse">
                <a:avLst/>
              </a:prstGeom>
              <a:solidFill>
                <a:srgbClr val="FF0000">
                  <a:alpha val="58823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GB" altLang="en-IT" sz="1800"/>
              </a:p>
            </p:txBody>
          </p:sp>
          <p:sp>
            <p:nvSpPr>
              <p:cNvPr id="63" name="Oval 217">
                <a:extLst>
                  <a:ext uri="{FF2B5EF4-FFF2-40B4-BE49-F238E27FC236}">
                    <a16:creationId xmlns:a16="http://schemas.microsoft.com/office/drawing/2014/main" id="{F1184938-20A9-32AD-89A8-CA8E164CA7B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9101" y="7602"/>
                <a:ext cx="181" cy="181"/>
              </a:xfrm>
              <a:prstGeom prst="ellipse">
                <a:avLst/>
              </a:prstGeom>
              <a:solidFill>
                <a:srgbClr val="FF0000">
                  <a:alpha val="58823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GB" altLang="en-IT" sz="1800"/>
              </a:p>
            </p:txBody>
          </p:sp>
          <p:sp>
            <p:nvSpPr>
              <p:cNvPr id="64" name="Oval 218">
                <a:extLst>
                  <a:ext uri="{FF2B5EF4-FFF2-40B4-BE49-F238E27FC236}">
                    <a16:creationId xmlns:a16="http://schemas.microsoft.com/office/drawing/2014/main" id="{083E93C8-8351-65CD-3296-3A0C3EC42E6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9011" y="7647"/>
                <a:ext cx="181" cy="180"/>
              </a:xfrm>
              <a:prstGeom prst="ellipse">
                <a:avLst/>
              </a:prstGeom>
              <a:solidFill>
                <a:srgbClr val="FF0000">
                  <a:alpha val="58823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GB" altLang="en-IT" sz="1800"/>
              </a:p>
            </p:txBody>
          </p:sp>
          <p:sp>
            <p:nvSpPr>
              <p:cNvPr id="65" name="Oval 219">
                <a:extLst>
                  <a:ext uri="{FF2B5EF4-FFF2-40B4-BE49-F238E27FC236}">
                    <a16:creationId xmlns:a16="http://schemas.microsoft.com/office/drawing/2014/main" id="{49BA63B8-74B0-C1E4-F0B5-6F30663F999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9374" y="8010"/>
                <a:ext cx="181" cy="181"/>
              </a:xfrm>
              <a:prstGeom prst="ellipse">
                <a:avLst/>
              </a:prstGeom>
              <a:solidFill>
                <a:srgbClr val="FF0000">
                  <a:alpha val="58823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GB" altLang="en-IT" sz="1800"/>
              </a:p>
            </p:txBody>
          </p:sp>
          <p:sp>
            <p:nvSpPr>
              <p:cNvPr id="66" name="Oval 220">
                <a:extLst>
                  <a:ext uri="{FF2B5EF4-FFF2-40B4-BE49-F238E27FC236}">
                    <a16:creationId xmlns:a16="http://schemas.microsoft.com/office/drawing/2014/main" id="{A7A29E42-97CD-5FA4-4897-90BE34EF97E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9237" y="7783"/>
                <a:ext cx="181" cy="180"/>
              </a:xfrm>
              <a:prstGeom prst="ellipse">
                <a:avLst/>
              </a:prstGeom>
              <a:solidFill>
                <a:srgbClr val="FF0000">
                  <a:alpha val="58823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GB" altLang="en-IT" sz="1800"/>
              </a:p>
            </p:txBody>
          </p:sp>
          <p:sp>
            <p:nvSpPr>
              <p:cNvPr id="67" name="Oval 221">
                <a:extLst>
                  <a:ext uri="{FF2B5EF4-FFF2-40B4-BE49-F238E27FC236}">
                    <a16:creationId xmlns:a16="http://schemas.microsoft.com/office/drawing/2014/main" id="{7546EE52-1B0F-C14D-A1D2-9B7E4409E7D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875" y="7919"/>
                <a:ext cx="181" cy="180"/>
              </a:xfrm>
              <a:prstGeom prst="ellipse">
                <a:avLst/>
              </a:prstGeom>
              <a:solidFill>
                <a:srgbClr val="FF0000">
                  <a:alpha val="58823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GB" altLang="en-IT" sz="1800"/>
              </a:p>
            </p:txBody>
          </p:sp>
          <p:sp>
            <p:nvSpPr>
              <p:cNvPr id="68" name="Oval 222">
                <a:extLst>
                  <a:ext uri="{FF2B5EF4-FFF2-40B4-BE49-F238E27FC236}">
                    <a16:creationId xmlns:a16="http://schemas.microsoft.com/office/drawing/2014/main" id="{36AA83BF-63DF-BC34-D08F-B648BF33DC3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9147" y="8192"/>
                <a:ext cx="181" cy="181"/>
              </a:xfrm>
              <a:prstGeom prst="ellipse">
                <a:avLst/>
              </a:prstGeom>
              <a:solidFill>
                <a:srgbClr val="FF0000">
                  <a:alpha val="58823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GB" altLang="en-IT" sz="1800"/>
              </a:p>
            </p:txBody>
          </p:sp>
          <p:sp>
            <p:nvSpPr>
              <p:cNvPr id="69" name="Oval 223">
                <a:extLst>
                  <a:ext uri="{FF2B5EF4-FFF2-40B4-BE49-F238E27FC236}">
                    <a16:creationId xmlns:a16="http://schemas.microsoft.com/office/drawing/2014/main" id="{E1391E40-6220-F7BC-0945-FA41C9C6111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9011" y="7829"/>
                <a:ext cx="181" cy="181"/>
              </a:xfrm>
              <a:prstGeom prst="ellipse">
                <a:avLst/>
              </a:prstGeom>
              <a:solidFill>
                <a:srgbClr val="FF0000">
                  <a:alpha val="58823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GB" altLang="en-IT" sz="1800"/>
              </a:p>
            </p:txBody>
          </p:sp>
          <p:sp>
            <p:nvSpPr>
              <p:cNvPr id="70" name="Oval 224">
                <a:extLst>
                  <a:ext uri="{FF2B5EF4-FFF2-40B4-BE49-F238E27FC236}">
                    <a16:creationId xmlns:a16="http://schemas.microsoft.com/office/drawing/2014/main" id="{5FA10E7F-A6CA-A5CD-DC56-E12B86CBA42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9056" y="8179"/>
                <a:ext cx="181" cy="179"/>
              </a:xfrm>
              <a:prstGeom prst="ellipse">
                <a:avLst/>
              </a:prstGeom>
              <a:solidFill>
                <a:srgbClr val="3366FF">
                  <a:alpha val="58823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GB" altLang="en-IT" sz="1800"/>
              </a:p>
            </p:txBody>
          </p:sp>
          <p:sp>
            <p:nvSpPr>
              <p:cNvPr id="71" name="Oval 225">
                <a:extLst>
                  <a:ext uri="{FF2B5EF4-FFF2-40B4-BE49-F238E27FC236}">
                    <a16:creationId xmlns:a16="http://schemas.microsoft.com/office/drawing/2014/main" id="{A4D8DCE3-071E-7C9B-0E0F-D1F718D5975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9101" y="7738"/>
                <a:ext cx="181" cy="179"/>
              </a:xfrm>
              <a:prstGeom prst="ellipse">
                <a:avLst/>
              </a:prstGeom>
              <a:solidFill>
                <a:srgbClr val="3366FF">
                  <a:alpha val="58823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GB" altLang="en-IT" sz="1800"/>
              </a:p>
            </p:txBody>
          </p:sp>
          <p:sp>
            <p:nvSpPr>
              <p:cNvPr id="72" name="Oval 226">
                <a:extLst>
                  <a:ext uri="{FF2B5EF4-FFF2-40B4-BE49-F238E27FC236}">
                    <a16:creationId xmlns:a16="http://schemas.microsoft.com/office/drawing/2014/main" id="{83803705-7FCB-C988-D5C9-B586A9972EE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920" y="8055"/>
                <a:ext cx="181" cy="179"/>
              </a:xfrm>
              <a:prstGeom prst="ellipse">
                <a:avLst/>
              </a:prstGeom>
              <a:solidFill>
                <a:srgbClr val="3366FF">
                  <a:alpha val="58823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GB" altLang="en-IT" sz="1800"/>
              </a:p>
            </p:txBody>
          </p:sp>
          <p:sp>
            <p:nvSpPr>
              <p:cNvPr id="73" name="Oval 227">
                <a:extLst>
                  <a:ext uri="{FF2B5EF4-FFF2-40B4-BE49-F238E27FC236}">
                    <a16:creationId xmlns:a16="http://schemas.microsoft.com/office/drawing/2014/main" id="{C463B926-3518-3260-1F7C-B2588F1B7BD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9283" y="7919"/>
                <a:ext cx="181" cy="179"/>
              </a:xfrm>
              <a:prstGeom prst="ellipse">
                <a:avLst/>
              </a:prstGeom>
              <a:solidFill>
                <a:srgbClr val="3366FF">
                  <a:alpha val="58823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GB" altLang="en-IT" sz="1800"/>
              </a:p>
            </p:txBody>
          </p:sp>
          <p:sp>
            <p:nvSpPr>
              <p:cNvPr id="74" name="Oval 228">
                <a:extLst>
                  <a:ext uri="{FF2B5EF4-FFF2-40B4-BE49-F238E27FC236}">
                    <a16:creationId xmlns:a16="http://schemas.microsoft.com/office/drawing/2014/main" id="{3BB33088-2054-5FC6-EFEC-CA6DBDA1749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9183" y="8064"/>
                <a:ext cx="181" cy="179"/>
              </a:xfrm>
              <a:prstGeom prst="ellipse">
                <a:avLst/>
              </a:prstGeom>
              <a:solidFill>
                <a:srgbClr val="3366FF">
                  <a:alpha val="58823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GB" altLang="en-IT" sz="1800"/>
              </a:p>
            </p:txBody>
          </p:sp>
          <p:sp>
            <p:nvSpPr>
              <p:cNvPr id="75" name="Oval 229">
                <a:extLst>
                  <a:ext uri="{FF2B5EF4-FFF2-40B4-BE49-F238E27FC236}">
                    <a16:creationId xmlns:a16="http://schemas.microsoft.com/office/drawing/2014/main" id="{9870A5CC-64A8-35BC-6A3D-6F9BB6DD7E3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9191" y="7901"/>
                <a:ext cx="181" cy="179"/>
              </a:xfrm>
              <a:prstGeom prst="ellipse">
                <a:avLst/>
              </a:prstGeom>
              <a:solidFill>
                <a:srgbClr val="3366FF">
                  <a:alpha val="58823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GB" altLang="en-IT" sz="1800"/>
              </a:p>
            </p:txBody>
          </p:sp>
          <p:sp>
            <p:nvSpPr>
              <p:cNvPr id="76" name="Oval 230">
                <a:extLst>
                  <a:ext uri="{FF2B5EF4-FFF2-40B4-BE49-F238E27FC236}">
                    <a16:creationId xmlns:a16="http://schemas.microsoft.com/office/drawing/2014/main" id="{0C4EFB8F-2A8A-2EFA-6F91-9954BDD92AE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9237" y="8101"/>
                <a:ext cx="181" cy="179"/>
              </a:xfrm>
              <a:prstGeom prst="ellipse">
                <a:avLst/>
              </a:prstGeom>
              <a:solidFill>
                <a:srgbClr val="3366FF">
                  <a:alpha val="58823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GB" altLang="en-IT" sz="1800"/>
              </a:p>
            </p:txBody>
          </p:sp>
          <p:sp>
            <p:nvSpPr>
              <p:cNvPr id="77" name="Oval 231">
                <a:extLst>
                  <a:ext uri="{FF2B5EF4-FFF2-40B4-BE49-F238E27FC236}">
                    <a16:creationId xmlns:a16="http://schemas.microsoft.com/office/drawing/2014/main" id="{DF20A34B-CBE2-9AE4-C424-7B76714A325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9056" y="7965"/>
                <a:ext cx="181" cy="179"/>
              </a:xfrm>
              <a:prstGeom prst="ellipse">
                <a:avLst/>
              </a:prstGeom>
              <a:solidFill>
                <a:srgbClr val="3366FF">
                  <a:alpha val="58823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GB" altLang="en-IT" sz="1800"/>
              </a:p>
            </p:txBody>
          </p:sp>
          <p:sp>
            <p:nvSpPr>
              <p:cNvPr id="78" name="Oval 232">
                <a:extLst>
                  <a:ext uri="{FF2B5EF4-FFF2-40B4-BE49-F238E27FC236}">
                    <a16:creationId xmlns:a16="http://schemas.microsoft.com/office/drawing/2014/main" id="{67724D78-B563-9DDF-D128-6F9B53FED89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920" y="8192"/>
                <a:ext cx="181" cy="181"/>
              </a:xfrm>
              <a:prstGeom prst="ellipse">
                <a:avLst/>
              </a:prstGeom>
              <a:solidFill>
                <a:srgbClr val="FF0000">
                  <a:alpha val="58823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GB" altLang="en-IT" sz="1800"/>
              </a:p>
            </p:txBody>
          </p:sp>
        </p:grp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36F41F99-4B73-3C1C-74EF-EC04664D35DD}"/>
                </a:ext>
              </a:extLst>
            </p:cNvPr>
            <p:cNvSpPr/>
            <p:nvPr/>
          </p:nvSpPr>
          <p:spPr>
            <a:xfrm>
              <a:off x="6795221" y="4953906"/>
              <a:ext cx="177079" cy="17420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8" name="Right Arrow 87">
              <a:extLst>
                <a:ext uri="{FF2B5EF4-FFF2-40B4-BE49-F238E27FC236}">
                  <a16:creationId xmlns:a16="http://schemas.microsoft.com/office/drawing/2014/main" id="{F4CA6AB4-4EC4-423C-3AFE-98ED9B012236}"/>
                </a:ext>
              </a:extLst>
            </p:cNvPr>
            <p:cNvSpPr/>
            <p:nvPr/>
          </p:nvSpPr>
          <p:spPr>
            <a:xfrm>
              <a:off x="6795221" y="5244032"/>
              <a:ext cx="761279" cy="17614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39F68C85-14C0-1CBD-5C0D-237F15AD8BCF}"/>
                </a:ext>
              </a:extLst>
            </p:cNvPr>
            <p:cNvSpPr txBox="1"/>
            <p:nvPr/>
          </p:nvSpPr>
          <p:spPr>
            <a:xfrm>
              <a:off x="6972300" y="4787900"/>
              <a:ext cx="6875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p</a:t>
              </a:r>
              <a:r>
                <a:rPr lang="en-GB" dirty="0"/>
                <a:t>, </a:t>
              </a:r>
              <a:r>
                <a: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𝛼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4FB4ED5E-3654-9AC0-CE14-0C9F98F8BC06}"/>
              </a:ext>
            </a:extLst>
          </p:cNvPr>
          <p:cNvGrpSpPr/>
          <p:nvPr/>
        </p:nvGrpSpPr>
        <p:grpSpPr>
          <a:xfrm>
            <a:off x="5068889" y="5850297"/>
            <a:ext cx="2601862" cy="923330"/>
            <a:chOff x="6124838" y="2888706"/>
            <a:chExt cx="2601862" cy="923330"/>
          </a:xfrm>
        </p:grpSpPr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FF8347B5-1F2C-4B88-7D2E-A8D3C18F01F1}"/>
                </a:ext>
              </a:extLst>
            </p:cNvPr>
            <p:cNvSpPr/>
            <p:nvPr/>
          </p:nvSpPr>
          <p:spPr>
            <a:xfrm>
              <a:off x="6124838" y="2888706"/>
              <a:ext cx="2561962" cy="923330"/>
            </a:xfrm>
            <a:prstGeom prst="rect">
              <a:avLst/>
            </a:prstGeom>
            <a:solidFill>
              <a:srgbClr val="B3EEE8"/>
            </a:solidFill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5CDB9126-F049-4BBB-B238-1F7C24F5905B}"/>
                </a:ext>
              </a:extLst>
            </p:cNvPr>
            <p:cNvSpPr txBox="1"/>
            <p:nvPr/>
          </p:nvSpPr>
          <p:spPr>
            <a:xfrm>
              <a:off x="6124838" y="2888706"/>
              <a:ext cx="260186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b="1" dirty="0">
                  <a:solidFill>
                    <a:srgbClr val="FF0000"/>
                  </a:solidFill>
                </a:rPr>
                <a:t>They are excited by photons or by particle inelastic scattering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577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begin{displaymath}&#13;&#10;\left( \begin{array}{cc} A &amp; B \\ -B^* &amp; -A^* &#13;&#10;\end{array} \right) \left( \begin{array}{c} X \\&#13;&#10;Y \end{array} \right) = \hbar\omega \left( \begin{array}{c} X \\&#13;&#10;Y \end{array} \right),&#13;&#10;\end{displaymath}&#13;&#10;\end{document}&#13;&#10;"/>
  <p:tag name="EXTERNALNAME" val="txp_fig"/>
  <p:tag name="BLEND" val="Falso"/>
  <p:tag name="TRANSPARENT" val="Falso"/>
  <p:tag name="KEEPFILES" val="Falso"/>
  <p:tag name="DEBUGPAUSE" val="Falso"/>
  <p:tag name="RESOLUTION" val="1200"/>
  <p:tag name="TIMEOUT" val="(none)"/>
  <p:tag name="BOXWIDTH" val="348"/>
  <p:tag name="BOXHEIGHT" val="200"/>
  <p:tag name="BOXFONT" val="10"/>
  <p:tag name="BOXWRAP" val="Falso"/>
  <p:tag name="WORKAROUNDTRANSPARENCYBUG" val="Falso"/>
  <p:tag name="ALLOWFONTSUBSTITUTION" val="Falso"/>
  <p:tag name="BITMAPFORMAT" val="pngmono"/>
  <p:tag name="ORIGWIDTH" val="338"/>
  <p:tag name="PICTUREFILESIZE" val="2246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165229</TotalTime>
  <Words>2741</Words>
  <Application>Microsoft Macintosh PowerPoint</Application>
  <PresentationFormat>On-screen Show (4:3)</PresentationFormat>
  <Paragraphs>427</Paragraphs>
  <Slides>45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3" baseType="lpstr">
      <vt:lpstr>APPLE CHANCERY</vt:lpstr>
      <vt:lpstr>Arial</vt:lpstr>
      <vt:lpstr>Arial Narrow</vt:lpstr>
      <vt:lpstr>Book Antiqua</vt:lpstr>
      <vt:lpstr>Calibri</vt:lpstr>
      <vt:lpstr>Cambria Math</vt:lpstr>
      <vt:lpstr>Times New Roman</vt:lpstr>
      <vt:lpstr>Office Theme</vt:lpstr>
      <vt:lpstr>Density Functional Theory for atomic nuclei</vt:lpstr>
      <vt:lpstr>Glossary</vt:lpstr>
      <vt:lpstr>Nuclear Density Functional Theory</vt:lpstr>
      <vt:lpstr>The Kohn-Sham scheme</vt:lpstr>
      <vt:lpstr>Skyrme Energy Density Functionals</vt:lpstr>
      <vt:lpstr>Skyrme, Gogny and covariant EDFs</vt:lpstr>
      <vt:lpstr>Ab initio nuclear structure</vt:lpstr>
      <vt:lpstr>Status of nuclear DFT (very brief...)</vt:lpstr>
      <vt:lpstr>Collective giant resonances</vt:lpstr>
      <vt:lpstr>Time-dependent DFT and RPA</vt:lpstr>
      <vt:lpstr>Possible improvements</vt:lpstr>
      <vt:lpstr>Higher-order derivative terms</vt:lpstr>
      <vt:lpstr>Possible improvements</vt:lpstr>
      <vt:lpstr>Recent results from PREX and CREX</vt:lpstr>
      <vt:lpstr>EDF parameters and Equation of State (EoS)</vt:lpstr>
      <vt:lpstr>Posterior distributions of parameters</vt:lpstr>
      <vt:lpstr>Possible improvements</vt:lpstr>
      <vt:lpstr>A class of further correlations: coupling single-particle with collective states</vt:lpstr>
      <vt:lpstr>PowerPoint Presentation</vt:lpstr>
      <vt:lpstr>RPA + PVC</vt:lpstr>
      <vt:lpstr>ISGMR in Sn isotopes</vt:lpstr>
      <vt:lpstr>Isovector Giant Dipole Resonance in QPVC</vt:lpstr>
      <vt:lpstr>More applications of QPVC: β-decay</vt:lpstr>
      <vt:lpstr>Possible improvements</vt:lpstr>
      <vt:lpstr>A systematic ladder of approximations</vt:lpstr>
      <vt:lpstr>PowerPoint Presentation</vt:lpstr>
      <vt:lpstr>Local Density Approximation (LDA)</vt:lpstr>
      <vt:lpstr>Results: NNLOsat</vt:lpstr>
      <vt:lpstr>Towards the gradient approximation</vt:lpstr>
      <vt:lpstr>Benchmarking ab initio many-body methods</vt:lpstr>
      <vt:lpstr>Conclusion</vt:lpstr>
      <vt:lpstr>PowerPoint Presentation</vt:lpstr>
      <vt:lpstr>PowerPoint Presentation</vt:lpstr>
      <vt:lpstr>The constrained search approach by Lévy-Lieb </vt:lpstr>
      <vt:lpstr>Skyrme forces and EDFs</vt:lpstr>
      <vt:lpstr>PowerPoint Presentation</vt:lpstr>
      <vt:lpstr>ISGMR in 48Ca and 208Pb</vt:lpstr>
      <vt:lpstr>Quantum Monte Carlo (AFDMC)</vt:lpstr>
      <vt:lpstr>Self-consistent Green’s functions (SCGF) approach</vt:lpstr>
      <vt:lpstr>The Equation of State (EoS)</vt:lpstr>
      <vt:lpstr>Perturbed nuclear matter</vt:lpstr>
      <vt:lpstr>Finite size</vt:lpstr>
      <vt:lpstr>Finite size effects</vt:lpstr>
      <vt:lpstr>Ab initio gradient approximation</vt:lpstr>
      <vt:lpstr>PowerPoint Presentation</vt:lpstr>
    </vt:vector>
  </TitlesOfParts>
  <Company>Università degli Studi di Milano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Gianluca Colò</dc:creator>
  <cp:lastModifiedBy>Gianluca Colo'</cp:lastModifiedBy>
  <cp:revision>1091</cp:revision>
  <dcterms:created xsi:type="dcterms:W3CDTF">2016-03-05T12:33:35Z</dcterms:created>
  <dcterms:modified xsi:type="dcterms:W3CDTF">2024-07-08T15:07:59Z</dcterms:modified>
</cp:coreProperties>
</file>