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0.xml" ContentType="application/vnd.openxmlformats-officedocument.presentationml.notesSlide+xml"/>
  <Override PartName="/ppt/tags/tag10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6" r:id="rId3"/>
    <p:sldMasterId id="2147483687" r:id="rId4"/>
  </p:sldMasterIdLst>
  <p:notesMasterIdLst>
    <p:notesMasterId r:id="rId49"/>
  </p:notesMasterIdLst>
  <p:handoutMasterIdLst>
    <p:handoutMasterId r:id="rId50"/>
  </p:handoutMasterIdLst>
  <p:sldIdLst>
    <p:sldId id="559" r:id="rId5"/>
    <p:sldId id="950" r:id="rId6"/>
    <p:sldId id="1046" r:id="rId7"/>
    <p:sldId id="1047" r:id="rId8"/>
    <p:sldId id="1048" r:id="rId9"/>
    <p:sldId id="412" r:id="rId10"/>
    <p:sldId id="1049" r:id="rId11"/>
    <p:sldId id="973" r:id="rId12"/>
    <p:sldId id="1012" r:id="rId13"/>
    <p:sldId id="977" r:id="rId14"/>
    <p:sldId id="1013" r:id="rId15"/>
    <p:sldId id="1014" r:id="rId16"/>
    <p:sldId id="1027" r:id="rId17"/>
    <p:sldId id="1050" r:id="rId18"/>
    <p:sldId id="1052" r:id="rId19"/>
    <p:sldId id="1053" r:id="rId20"/>
    <p:sldId id="1056" r:id="rId21"/>
    <p:sldId id="1055" r:id="rId22"/>
    <p:sldId id="1054" r:id="rId23"/>
    <p:sldId id="1057" r:id="rId24"/>
    <p:sldId id="1058" r:id="rId25"/>
    <p:sldId id="1059" r:id="rId26"/>
    <p:sldId id="1060" r:id="rId27"/>
    <p:sldId id="1061" r:id="rId28"/>
    <p:sldId id="1062" r:id="rId29"/>
    <p:sldId id="1063" r:id="rId30"/>
    <p:sldId id="1008" r:id="rId31"/>
    <p:sldId id="1064" r:id="rId32"/>
    <p:sldId id="1011" r:id="rId33"/>
    <p:sldId id="1010" r:id="rId34"/>
    <p:sldId id="1066" r:id="rId35"/>
    <p:sldId id="1067" r:id="rId36"/>
    <p:sldId id="1030" r:id="rId37"/>
    <p:sldId id="1033" r:id="rId38"/>
    <p:sldId id="1032" r:id="rId39"/>
    <p:sldId id="1068" r:id="rId40"/>
    <p:sldId id="1016" r:id="rId41"/>
    <p:sldId id="1017" r:id="rId42"/>
    <p:sldId id="1018" r:id="rId43"/>
    <p:sldId id="1019" r:id="rId44"/>
    <p:sldId id="1021" r:id="rId45"/>
    <p:sldId id="1020" r:id="rId46"/>
    <p:sldId id="1022" r:id="rId47"/>
    <p:sldId id="1065" r:id="rId4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00CC"/>
    <a:srgbClr val="CC0099"/>
    <a:srgbClr val="00CCFF"/>
    <a:srgbClr val="33CC33"/>
    <a:srgbClr val="FF0066"/>
    <a:srgbClr val="CC9900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ADC1A10-A0D2-4497-8740-B369C87FDF82}" type="datetimeFigureOut">
              <a:rPr lang="fr-FR" smtClean="0"/>
              <a:pPr/>
              <a:t>07/07/2024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BCC88155-D6D4-4B1B-8047-AC3206C160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14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2B44AEB-5FA7-46CB-A811-843E88F22884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4E7AAE1-7A4E-4667-8665-25617853FF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92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4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3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6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697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6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4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6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8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7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9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309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Commenter la limite</a:t>
            </a:r>
            <a:r>
              <a:rPr lang="fr-FR" baseline="0" dirty="0"/>
              <a:t> semi classique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802BC-2445-4F2D-85B1-4CA0983FD4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Interaction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partons : </a:t>
            </a:r>
            <a:r>
              <a:rPr lang="fr-FR" baseline="0" dirty="0" err="1"/>
              <a:t>especially</a:t>
            </a:r>
            <a:r>
              <a:rPr lang="fr-FR" baseline="0" dirty="0"/>
              <a:t> gluons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A924C-7E8F-4877-B511-2DAB9228E22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40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4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4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4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8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8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1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1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Interaction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partons : </a:t>
            </a:r>
            <a:r>
              <a:rPr lang="fr-FR" baseline="0" dirty="0" err="1"/>
              <a:t>especially</a:t>
            </a:r>
            <a:r>
              <a:rPr lang="fr-FR" baseline="0" dirty="0"/>
              <a:t> gluons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A924C-7E8F-4877-B511-2DAB9228E22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30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57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9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64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6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802BC-2445-4F2D-85B1-4CA0983FD4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2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Cite </a:t>
            </a:r>
            <a:r>
              <a:rPr lang="fr-FR" dirty="0" err="1"/>
              <a:t>Blaizot</a:t>
            </a:r>
            <a:r>
              <a:rPr lang="fr-FR" dirty="0"/>
              <a:t> Escobedo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270-61D6-4031-9459-46324ABEF376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D846-0143-4013-9128-78DEA03FCCE4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4A3B-071C-49AE-8443-212FF1CE7859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CDAE9-3078-4F77-B808-56B7A1CA5CE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Lectures Toscana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80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Lectures Toscana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E324-9A71-4ECF-82B2-40E6BA441A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3657600" y="6553200"/>
            <a:ext cx="2391508" cy="3048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fr-FR" dirty="0"/>
              <a:t>Van </a:t>
            </a:r>
            <a:r>
              <a:rPr lang="fr-FR" dirty="0" err="1"/>
              <a:t>gogh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CDAE9-3078-4F77-B808-56B7A1CA5CE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Lectures Toscana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Lectures Toscana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E324-9A71-4ECF-82B2-40E6BA441A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3657600" y="6553200"/>
            <a:ext cx="2391508" cy="3048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fr-FR" dirty="0"/>
              <a:t>Van </a:t>
            </a:r>
            <a:r>
              <a:rPr lang="fr-FR" dirty="0" err="1"/>
              <a:t>gogh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75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 Toscana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E6C-3DD2-4BFA-AEB0-C82C09FBC2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Heavy quarks production in heavy ions collisions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74B94-BDBE-4DD3-8D9F-7286DB7F238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21169" y="6610350"/>
            <a:ext cx="443132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Heavy quarks production in heavy ions collisions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4E17F0-C6BC-4E2B-8A3D-907C2C31226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686800" y="6484306"/>
            <a:ext cx="46071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08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36"/>
            <a:ext cx="8229600" cy="827076"/>
          </a:xfrm>
          <a:ln w="25400">
            <a:solidFill>
              <a:srgbClr val="7030A0"/>
            </a:solidFill>
          </a:ln>
        </p:spPr>
        <p:txBody>
          <a:bodyPr/>
          <a:lstStyle>
            <a:lvl1pPr>
              <a:defRPr i="1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686800" y="6484306"/>
            <a:ext cx="460712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463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686800" y="6484306"/>
            <a:ext cx="460712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934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686800" y="6484306"/>
            <a:ext cx="460712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78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1636-4BB2-453C-8B2B-0EFA44F96A66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D92-64FC-4DEC-A910-5B5394E8D713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7191-4B7A-444A-B8A0-6196B0C233CD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97D4-D5BE-484F-99A3-0E31C755A829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79A4-10F1-419F-83B7-D73A191703F5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DF5-B5AE-4FD3-B6BA-F5DBFBA62FB1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8FB6-C1F5-49BC-8585-CE12E320BBD2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7A8-4D7A-4A04-95ED-EA653DFDB9E2}" type="datetime1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610350"/>
            <a:ext cx="40092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/>
            </a:lvl1pPr>
          </a:lstStyle>
          <a:p>
            <a:r>
              <a:rPr lang="en-US"/>
              <a:t>Lectures Toscana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7" b="1"/>
            </a:lvl1pPr>
          </a:lstStyle>
          <a:p>
            <a:fld id="{A12CDAE9-3078-4F77-B808-56B7A1CA5CE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610350"/>
            <a:ext cx="40092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/>
            </a:lvl1pPr>
          </a:lstStyle>
          <a:p>
            <a:r>
              <a:rPr lang="en-US"/>
              <a:t>Lectures Toscana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7" b="1"/>
            </a:lvl1pPr>
          </a:lstStyle>
          <a:p>
            <a:fld id="{A12CDAE9-3078-4F77-B808-56B7A1CA5CE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686800" y="6484306"/>
            <a:ext cx="46071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2823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7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6.emf"/><Relationship Id="rId17" Type="http://schemas.openxmlformats.org/officeDocument/2006/relationships/image" Target="../media/image51.png"/><Relationship Id="rId2" Type="http://schemas.openxmlformats.org/officeDocument/2006/relationships/tags" Target="../tags/tag34.xml"/><Relationship Id="rId16" Type="http://schemas.openxmlformats.org/officeDocument/2006/relationships/image" Target="../media/image5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5.emf"/><Relationship Id="rId5" Type="http://schemas.openxmlformats.org/officeDocument/2006/relationships/tags" Target="../tags/tag37.xml"/><Relationship Id="rId15" Type="http://schemas.openxmlformats.org/officeDocument/2006/relationships/image" Target="../media/image49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3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6.xml"/><Relationship Id="rId7" Type="http://schemas.openxmlformats.org/officeDocument/2006/relationships/image" Target="../media/image5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6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5.emf"/><Relationship Id="rId17" Type="http://schemas.openxmlformats.org/officeDocument/2006/relationships/image" Target="../media/image70.png"/><Relationship Id="rId2" Type="http://schemas.openxmlformats.org/officeDocument/2006/relationships/tags" Target="../tags/tag48.xml"/><Relationship Id="rId16" Type="http://schemas.openxmlformats.org/officeDocument/2006/relationships/image" Target="../media/image69.png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64.png"/><Relationship Id="rId5" Type="http://schemas.openxmlformats.org/officeDocument/2006/relationships/tags" Target="../tags/tag51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50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65.emf"/><Relationship Id="rId17" Type="http://schemas.openxmlformats.org/officeDocument/2006/relationships/image" Target="../media/image69.png"/><Relationship Id="rId2" Type="http://schemas.openxmlformats.org/officeDocument/2006/relationships/tags" Target="../tags/tag53.xml"/><Relationship Id="rId16" Type="http://schemas.openxmlformats.org/officeDocument/2006/relationships/image" Target="../media/image72.png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64.png"/><Relationship Id="rId5" Type="http://schemas.openxmlformats.org/officeDocument/2006/relationships/tags" Target="../tags/tag56.xml"/><Relationship Id="rId15" Type="http://schemas.openxmlformats.org/officeDocument/2006/relationships/image" Target="../media/image70.png"/><Relationship Id="rId10" Type="http://schemas.openxmlformats.org/officeDocument/2006/relationships/image" Target="../media/image63.png"/><Relationship Id="rId4" Type="http://schemas.openxmlformats.org/officeDocument/2006/relationships/tags" Target="../tags/tag55.xml"/><Relationship Id="rId9" Type="http://schemas.openxmlformats.org/officeDocument/2006/relationships/image" Target="../media/image71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tags" Target="../tags/tag59.xml"/><Relationship Id="rId21" Type="http://schemas.openxmlformats.org/officeDocument/2006/relationships/image" Target="../media/image82.png"/><Relationship Id="rId7" Type="http://schemas.openxmlformats.org/officeDocument/2006/relationships/tags" Target="../tags/tag63.xm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tags" Target="../tags/tag58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61.xml"/><Relationship Id="rId15" Type="http://schemas.openxmlformats.org/officeDocument/2006/relationships/image" Target="../media/image7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0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90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9.png"/><Relationship Id="rId2" Type="http://schemas.openxmlformats.org/officeDocument/2006/relationships/tags" Target="../tags/tag69.xml"/><Relationship Id="rId16" Type="http://schemas.openxmlformats.org/officeDocument/2006/relationships/image" Target="../media/image92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88.png"/><Relationship Id="rId5" Type="http://schemas.openxmlformats.org/officeDocument/2006/relationships/tags" Target="../tags/tag72.xml"/><Relationship Id="rId15" Type="http://schemas.openxmlformats.org/officeDocument/2006/relationships/image" Target="../media/image68.png"/><Relationship Id="rId10" Type="http://schemas.openxmlformats.org/officeDocument/2006/relationships/image" Target="../media/image87.png"/><Relationship Id="rId4" Type="http://schemas.openxmlformats.org/officeDocument/2006/relationships/tags" Target="../tags/tag71.xml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81.xml"/><Relationship Id="rId7" Type="http://schemas.openxmlformats.org/officeDocument/2006/relationships/image" Target="../media/image103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84.xml"/><Relationship Id="rId7" Type="http://schemas.openxmlformats.org/officeDocument/2006/relationships/image" Target="../media/image10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109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89.xml"/><Relationship Id="rId7" Type="http://schemas.openxmlformats.org/officeDocument/2006/relationships/image" Target="../media/image12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21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94.xml"/><Relationship Id="rId7" Type="http://schemas.openxmlformats.org/officeDocument/2006/relationships/image" Target="../media/image13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5.png"/><Relationship Id="rId4" Type="http://schemas.openxmlformats.org/officeDocument/2006/relationships/tags" Target="../tags/tag95.xml"/><Relationship Id="rId9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98.xml"/><Relationship Id="rId7" Type="http://schemas.openxmlformats.org/officeDocument/2006/relationships/notesSlide" Target="../notesSlides/notesSlide39.xml"/><Relationship Id="rId12" Type="http://schemas.openxmlformats.org/officeDocument/2006/relationships/image" Target="../media/image13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7.png"/><Relationship Id="rId5" Type="http://schemas.openxmlformats.org/officeDocument/2006/relationships/tags" Target="../tags/tag100.xml"/><Relationship Id="rId10" Type="http://schemas.openxmlformats.org/officeDocument/2006/relationships/image" Target="../media/image136.png"/><Relationship Id="rId4" Type="http://schemas.openxmlformats.org/officeDocument/2006/relationships/tags" Target="../tags/tag99.xml"/><Relationship Id="rId9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tags" Target="../tags/tag10.xml"/><Relationship Id="rId21" Type="http://schemas.openxmlformats.org/officeDocument/2006/relationships/image" Target="../media/image21.png"/><Relationship Id="rId7" Type="http://schemas.openxmlformats.org/officeDocument/2006/relationships/tags" Target="../tags/tag14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image" Target="../media/image164.png"/><Relationship Id="rId20" Type="http://schemas.openxmlformats.org/officeDocument/2006/relationships/image" Target="../media/image20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4.png"/><Relationship Id="rId5" Type="http://schemas.openxmlformats.org/officeDocument/2006/relationships/tags" Target="../tags/tag12.xml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tags" Target="../tags/tag17.xml"/><Relationship Id="rId19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9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8.png"/><Relationship Id="rId2" Type="http://schemas.openxmlformats.org/officeDocument/2006/relationships/tags" Target="../tags/tag19.xml"/><Relationship Id="rId16" Type="http://schemas.openxmlformats.org/officeDocument/2006/relationships/image" Target="../media/image3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7.png"/><Relationship Id="rId5" Type="http://schemas.openxmlformats.org/officeDocument/2006/relationships/tags" Target="../tags/tag22.xml"/><Relationship Id="rId15" Type="http://schemas.openxmlformats.org/officeDocument/2006/relationships/image" Target="../media/image31.png"/><Relationship Id="rId10" Type="http://schemas.openxmlformats.org/officeDocument/2006/relationships/image" Target="../media/image26.emf"/><Relationship Id="rId4" Type="http://schemas.openxmlformats.org/officeDocument/2006/relationships/tags" Target="../tags/tag2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6.e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5.xml"/><Relationship Id="rId16" Type="http://schemas.openxmlformats.org/officeDocument/2006/relationships/image" Target="../media/image39.e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4.png"/><Relationship Id="rId5" Type="http://schemas.openxmlformats.org/officeDocument/2006/relationships/tags" Target="../tags/tag28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395536" y="3284984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QNP</a:t>
            </a:r>
            <a:endParaRPr lang="en-US" dirty="0"/>
          </a:p>
          <a:p>
            <a:pPr algn="ctr"/>
            <a:r>
              <a:rPr lang="en-US" dirty="0"/>
              <a:t> 7-12 July 2024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Barcelona (Spain)</a:t>
            </a:r>
          </a:p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Aoumeur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Daddi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Hammou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Stéphane Delorme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Thierry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Gousset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Jean-Paul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Blaizot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1" y="116632"/>
            <a:ext cx="8856985" cy="1077218"/>
          </a:xfrm>
          <a:prstGeom prst="rect">
            <a:avLst/>
          </a:prstGeom>
          <a:noFill/>
          <a:ln>
            <a:solidFill>
              <a:srgbClr val="5C477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Quarkonium dynamics in the quantum Brownian regime with non-abelian quantum master equations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81844" y="2015555"/>
            <a:ext cx="73803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 B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Gossiaux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SUBATECH (NANTES)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47664" y="638568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and Pays de la Loire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6053658"/>
            <a:ext cx="773531" cy="7597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6030773"/>
            <a:ext cx="1261989" cy="8024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266" y="6067790"/>
            <a:ext cx="1278198" cy="7767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55" y="6089636"/>
            <a:ext cx="1886494" cy="7008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47E608-3E6F-4387-93AA-34FCCEC45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1" y="5964439"/>
            <a:ext cx="1368153" cy="8260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7D582E-AE4D-4D13-AE45-AFB959097F7C}"/>
              </a:ext>
            </a:extLst>
          </p:cNvPr>
          <p:cNvSpPr txBox="1"/>
          <p:nvPr/>
        </p:nvSpPr>
        <p:spPr>
          <a:xfrm>
            <a:off x="5502772" y="1259560"/>
            <a:ext cx="353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 err="1">
                <a:latin typeface="SFSS1095"/>
              </a:rPr>
              <a:t>S.Delorme</a:t>
            </a:r>
            <a:r>
              <a:rPr lang="en-US" sz="1800" b="0" i="0" u="none" strike="noStrike" baseline="0" dirty="0">
                <a:latin typeface="SFSS1095"/>
              </a:rPr>
              <a:t> et al. JHEP 06 (2024) 060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9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7779" y="3872918"/>
            <a:ext cx="3881677" cy="29968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032" y="892649"/>
            <a:ext cx="3780166" cy="2968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628" y="3942741"/>
            <a:ext cx="3875356" cy="28706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8416" y="874585"/>
            <a:ext cx="3878040" cy="2975603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Evolution of the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Density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matrix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25434" y="2692920"/>
            <a:ext cx="12602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T=300 MeV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59245" y="3973720"/>
            <a:ext cx="1118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t=20 </a:t>
            </a:r>
            <a:r>
              <a:rPr lang="fr-FR" b="1" dirty="0" err="1"/>
              <a:t>fm</a:t>
            </a:r>
            <a:r>
              <a:rPr lang="fr-FR" b="1" dirty="0"/>
              <a:t>/c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29" y="3645024"/>
            <a:ext cx="1371124" cy="1642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978" y="2222326"/>
            <a:ext cx="1449229" cy="2801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78618" y="5383240"/>
            <a:ext cx="1205750" cy="638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51439" y="5352452"/>
            <a:ext cx="182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long-</a:t>
            </a:r>
            <a:r>
              <a:rPr lang="fr-FR" b="1" dirty="0" err="1"/>
              <a:t>lived</a:t>
            </a:r>
            <a:r>
              <a:rPr lang="fr-FR" b="1" dirty="0"/>
              <a:t> </a:t>
            </a:r>
            <a:r>
              <a:rPr lang="fr-FR" b="1" dirty="0" err="1"/>
              <a:t>correlation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2202620" y="5331996"/>
            <a:ext cx="1756434" cy="1122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175441" y="5305687"/>
            <a:ext cx="178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Progressive </a:t>
            </a:r>
            <a:r>
              <a:rPr lang="fr-FR" b="1" dirty="0" err="1"/>
              <a:t>loss</a:t>
            </a:r>
            <a:r>
              <a:rPr lang="fr-FR" b="1" dirty="0"/>
              <a:t> of Q </a:t>
            </a:r>
            <a:r>
              <a:rPr lang="fr-FR" b="1" dirty="0" err="1"/>
              <a:t>coherence</a:t>
            </a:r>
            <a:r>
              <a:rPr lang="fr-FR" b="1" dirty="0"/>
              <a:t>, </a:t>
            </a:r>
            <a:r>
              <a:rPr lang="fr-FR" b="1" dirty="0" err="1"/>
              <a:t>dissociated</a:t>
            </a:r>
            <a:r>
              <a:rPr lang="fr-FR" b="1" dirty="0"/>
              <a:t> component</a:t>
            </a:r>
          </a:p>
        </p:txBody>
      </p:sp>
      <p:sp>
        <p:nvSpPr>
          <p:cNvPr id="20" name="Rectangle 19"/>
          <p:cNvSpPr/>
          <p:nvPr/>
        </p:nvSpPr>
        <p:spPr>
          <a:xfrm rot="18942284">
            <a:off x="2028592" y="4419218"/>
            <a:ext cx="1159049" cy="454100"/>
          </a:xfrm>
          <a:prstGeom prst="rect">
            <a:avLst/>
          </a:prstGeom>
          <a:noFill/>
          <a:ln w="38100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18942284">
            <a:off x="892512" y="5405585"/>
            <a:ext cx="1159049" cy="454100"/>
          </a:xfrm>
          <a:prstGeom prst="rect">
            <a:avLst/>
          </a:prstGeom>
          <a:noFill/>
          <a:ln w="38100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79512" y="56087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1S singlet initial state:</a:t>
            </a:r>
          </a:p>
          <a:p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 rot="18942284">
            <a:off x="6343859" y="4917069"/>
            <a:ext cx="518323" cy="454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298012" y="5213494"/>
            <a:ext cx="259270" cy="342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073664" y="4770120"/>
            <a:ext cx="4138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SC</a:t>
            </a:r>
          </a:p>
        </p:txBody>
      </p:sp>
      <p:pic>
        <p:nvPicPr>
          <p:cNvPr id="31" name="Image 30" descr="\documentclass{article}&#10;\usepackage{amsmath}&#10;\pagestyle{empty}&#10;\begin{document}&#10;&#10;$\mathcal{D}_s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74" y="1087061"/>
            <a:ext cx="274286" cy="211810"/>
          </a:xfrm>
          <a:prstGeom prst="rect">
            <a:avLst/>
          </a:prstGeom>
        </p:spPr>
      </p:pic>
      <p:pic>
        <p:nvPicPr>
          <p:cNvPr id="32" name="Image 31" descr="\documentclass{article}&#10;\usepackage{amsmath}&#10;\pagestyle{empty}&#10;\begin{document}&#10;&#10;$\mathcal{D}_s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72" y="1035359"/>
            <a:ext cx="274286" cy="211810"/>
          </a:xfrm>
          <a:prstGeom prst="rect">
            <a:avLst/>
          </a:prstGeom>
        </p:spPr>
      </p:pic>
      <p:pic>
        <p:nvPicPr>
          <p:cNvPr id="33" name="Image 32" descr="\documentclass{article}&#10;\usepackage{amsmath}&#10;\pagestyle{empty}&#10;\begin{document}&#10;&#10;$\mathcal{D}_s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51" y="4052481"/>
            <a:ext cx="274286" cy="211810"/>
          </a:xfrm>
          <a:prstGeom prst="rect">
            <a:avLst/>
          </a:prstGeom>
        </p:spPr>
      </p:pic>
      <p:pic>
        <p:nvPicPr>
          <p:cNvPr id="34" name="Image 33" descr="\documentclass{article}&#10;\usepackage{amsmath}&#10;\pagestyle{empty}&#10;\begin{document}&#10;&#10;$\mathcal{D}_s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987368"/>
            <a:ext cx="274286" cy="21181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5364088" y="96852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   t=5 </a:t>
            </a:r>
            <a:r>
              <a:rPr lang="fr-FR" b="1" dirty="0" err="1"/>
              <a:t>fm</a:t>
            </a:r>
            <a:r>
              <a:rPr lang="fr-FR" b="1" dirty="0"/>
              <a:t>/c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99592" y="4012254"/>
            <a:ext cx="1255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t=10 </a:t>
            </a:r>
            <a:r>
              <a:rPr lang="fr-FR" b="1" dirty="0" err="1"/>
              <a:t>fm</a:t>
            </a:r>
            <a:r>
              <a:rPr lang="fr-FR" b="1" dirty="0"/>
              <a:t>/c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75324" y="984651"/>
            <a:ext cx="1192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t=0 </a:t>
            </a:r>
            <a:r>
              <a:rPr lang="fr-FR" b="1" dirty="0" err="1"/>
              <a:t>fm</a:t>
            </a:r>
            <a:r>
              <a:rPr lang="fr-FR" b="1" dirty="0"/>
              <a:t>/c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C3CC932-C2E3-4845-BCE8-75A1380FC7E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58" y="3642034"/>
            <a:ext cx="1371124" cy="1642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855E32D-9752-4E94-B801-661EEF18AAA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3386" y="2120408"/>
            <a:ext cx="1449229" cy="280119"/>
          </a:xfrm>
          <a:prstGeom prst="rect">
            <a:avLst/>
          </a:prstGeom>
        </p:spPr>
      </p:pic>
      <p:sp>
        <p:nvSpPr>
          <p:cNvPr id="39" name="Espace réservé du numéro de diapositive 8">
            <a:extLst>
              <a:ext uri="{FF2B5EF4-FFF2-40B4-BE49-F238E27FC236}">
                <a16:creationId xmlns:a16="http://schemas.microsoft.com/office/drawing/2014/main" id="{516D02EF-18F3-41BD-A9CA-AF0FDBD94573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10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35041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Evolution of the spatial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density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512" y="56087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1S singlet initial state:</a:t>
            </a:r>
          </a:p>
          <a:p>
            <a:endParaRPr lang="en-US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5" y="943968"/>
            <a:ext cx="7351305" cy="4861296"/>
          </a:xfrm>
          <a:prstGeom prst="rect">
            <a:avLst/>
          </a:prstGeom>
        </p:spPr>
      </p:pic>
      <p:pic>
        <p:nvPicPr>
          <p:cNvPr id="8" name="Image 7" descr="\documentclass{article}&#10;\usepackage{amsmath}&#10;\pagestyle{empty}&#10;\begin{document}&#10;&#10;$T=300\,{\rm MeV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55" y="1430889"/>
            <a:ext cx="1467428" cy="1782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24421" y="1424509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t=0 </a:t>
            </a:r>
            <a:r>
              <a:rPr lang="fr-FR" dirty="0" err="1"/>
              <a:t>fm</a:t>
            </a:r>
            <a:r>
              <a:rPr lang="fr-FR" dirty="0"/>
              <a:t>/c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09527" y="1819820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t=2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fm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/c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084361" y="3707219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t=5 </a:t>
            </a:r>
            <a:r>
              <a:rPr lang="fr-FR" dirty="0" err="1">
                <a:solidFill>
                  <a:srgbClr val="FFC000"/>
                </a:solidFill>
              </a:rPr>
              <a:t>fm</a:t>
            </a:r>
            <a:r>
              <a:rPr lang="fr-FR" dirty="0">
                <a:solidFill>
                  <a:srgbClr val="FFC000"/>
                </a:solidFill>
              </a:rPr>
              <a:t>/c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576964" y="4003094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t=10 </a:t>
            </a:r>
            <a:r>
              <a:rPr lang="fr-FR" b="1" dirty="0" err="1">
                <a:solidFill>
                  <a:srgbClr val="92D050"/>
                </a:solidFill>
              </a:rPr>
              <a:t>fm</a:t>
            </a:r>
            <a:r>
              <a:rPr lang="fr-FR" b="1" dirty="0">
                <a:solidFill>
                  <a:srgbClr val="92D050"/>
                </a:solidFill>
              </a:rPr>
              <a:t>/c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491581" y="4260045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t=20 </a:t>
            </a:r>
            <a:r>
              <a:rPr lang="fr-FR" b="1" dirty="0" err="1">
                <a:solidFill>
                  <a:srgbClr val="FF0000"/>
                </a:solidFill>
              </a:rPr>
              <a:t>fm</a:t>
            </a:r>
            <a:r>
              <a:rPr lang="fr-FR" b="1" dirty="0">
                <a:solidFill>
                  <a:srgbClr val="FF0000"/>
                </a:solidFill>
              </a:rPr>
              <a:t>/c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33064" y="5917966"/>
            <a:ext cx="824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</a:rPr>
              <a:t>Some c-</a:t>
            </a:r>
            <a:r>
              <a:rPr lang="en-US" sz="2000" dirty="0" err="1">
                <a:solidFill>
                  <a:srgbClr val="CC0099"/>
                </a:solidFill>
              </a:rPr>
              <a:t>cbar</a:t>
            </a:r>
            <a:r>
              <a:rPr lang="en-US" sz="2000" dirty="0">
                <a:solidFill>
                  <a:srgbClr val="CC0099"/>
                </a:solidFill>
              </a:rPr>
              <a:t> stay at intermediate distance (“recombination”) … remaining peak in the asymptotic distribution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1769920" y="1701685"/>
            <a:ext cx="1460531" cy="648514"/>
            <a:chOff x="1969460" y="1727071"/>
            <a:chExt cx="1460531" cy="648514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1979712" y="1933967"/>
              <a:ext cx="57606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1969460" y="2190919"/>
              <a:ext cx="586316" cy="139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627784" y="1727071"/>
              <a:ext cx="80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singlet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627784" y="2006253"/>
              <a:ext cx="669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octet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579975" y="1284934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Box :</a:t>
            </a:r>
          </a:p>
        </p:txBody>
      </p:sp>
      <p:pic>
        <p:nvPicPr>
          <p:cNvPr id="47" name="Image 46" descr="\documentclass{article}&#10;\usepackage{amsmath}&#10;\pagestyle{empty}&#10;\begin{document}&#10;&#10;&#10;$(s,s')\in[-10{\rm fm},10{\rm fm}]^2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41" y="1357114"/>
            <a:ext cx="2271086" cy="245486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2777576" y="2611413"/>
            <a:ext cx="131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Surviving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3923928" y="2852936"/>
            <a:ext cx="492893" cy="157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037830" y="3173138"/>
            <a:ext cx="450999" cy="326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6520733" y="3897890"/>
            <a:ext cx="36187" cy="5392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996726" y="3457815"/>
            <a:ext cx="131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open » HF</a:t>
            </a:r>
          </a:p>
        </p:txBody>
      </p:sp>
      <p:sp>
        <p:nvSpPr>
          <p:cNvPr id="25" name="Espace réservé du numéro de diapositive 8">
            <a:extLst>
              <a:ext uri="{FF2B5EF4-FFF2-40B4-BE49-F238E27FC236}">
                <a16:creationId xmlns:a16="http://schemas.microsoft.com/office/drawing/2014/main" id="{DB87B55E-B72A-41C2-9C81-60AF719B58B7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11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0043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74579D-88D6-4704-A8D3-4CAEFB2D8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51" y="939415"/>
            <a:ext cx="7272808" cy="4646833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Evolution of the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momentum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density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772412" y="2244937"/>
            <a:ext cx="2081892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84169" y="507705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CC"/>
                </a:solidFill>
              </a:rPr>
              <a:t>Spurious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region</a:t>
            </a:r>
            <a:r>
              <a:rPr lang="fr-FR" dirty="0">
                <a:solidFill>
                  <a:srgbClr val="0000CC"/>
                </a:solidFill>
              </a:rPr>
              <a:t> for p&gt;M </a:t>
            </a:r>
            <a:r>
              <a:rPr lang="fr-FR" sz="1400" dirty="0">
                <a:solidFill>
                  <a:srgbClr val="0000CC"/>
                </a:solidFill>
              </a:rPr>
              <a:t>(</a:t>
            </a:r>
            <a:r>
              <a:rPr lang="fr-FR" sz="1400" dirty="0" err="1">
                <a:solidFill>
                  <a:srgbClr val="0000CC"/>
                </a:solidFill>
              </a:rPr>
              <a:t>coming</a:t>
            </a:r>
            <a:r>
              <a:rPr lang="fr-FR" sz="1400" dirty="0">
                <a:solidFill>
                  <a:srgbClr val="0000CC"/>
                </a:solidFill>
              </a:rPr>
              <a:t> </a:t>
            </a:r>
            <a:r>
              <a:rPr lang="fr-FR" sz="1400" dirty="0" err="1">
                <a:solidFill>
                  <a:srgbClr val="0000CC"/>
                </a:solidFill>
              </a:rPr>
              <a:t>from</a:t>
            </a:r>
            <a:r>
              <a:rPr lang="fr-FR" sz="1400" dirty="0">
                <a:solidFill>
                  <a:srgbClr val="0000CC"/>
                </a:solidFill>
              </a:rPr>
              <a:t> the </a:t>
            </a:r>
            <a:r>
              <a:rPr lang="fr-FR" sz="1400" dirty="0" err="1">
                <a:solidFill>
                  <a:srgbClr val="0000CC"/>
                </a:solidFill>
              </a:rPr>
              <a:t>mandatory</a:t>
            </a:r>
            <a:r>
              <a:rPr lang="fr-FR" sz="1400" dirty="0">
                <a:solidFill>
                  <a:srgbClr val="0000CC"/>
                </a:solidFill>
              </a:rPr>
              <a:t> </a:t>
            </a:r>
            <a:r>
              <a:rPr lang="fr-FR" sz="1400" dirty="0" err="1">
                <a:solidFill>
                  <a:srgbClr val="0000CC"/>
                </a:solidFill>
              </a:rPr>
              <a:t>regularization</a:t>
            </a:r>
            <a:r>
              <a:rPr lang="fr-FR" sz="1400" dirty="0">
                <a:solidFill>
                  <a:srgbClr val="0000CC"/>
                </a:solidFill>
              </a:rPr>
              <a:t> of the </a:t>
            </a:r>
            <a:r>
              <a:rPr lang="fr-FR" sz="1400" dirty="0" err="1">
                <a:solidFill>
                  <a:srgbClr val="0000CC"/>
                </a:solidFill>
              </a:rPr>
              <a:t>imaginary</a:t>
            </a:r>
            <a:r>
              <a:rPr lang="fr-FR" sz="1400" dirty="0">
                <a:solidFill>
                  <a:srgbClr val="0000CC"/>
                </a:solidFill>
              </a:rPr>
              <a:t> </a:t>
            </a:r>
            <a:r>
              <a:rPr lang="fr-FR" sz="1400" dirty="0" err="1">
                <a:solidFill>
                  <a:srgbClr val="0000CC"/>
                </a:solidFill>
              </a:rPr>
              <a:t>potential</a:t>
            </a:r>
            <a:r>
              <a:rPr lang="fr-FR" sz="1400" dirty="0">
                <a:solidFill>
                  <a:srgbClr val="0000CC"/>
                </a:solidFill>
              </a:rPr>
              <a:t>…room for </a:t>
            </a:r>
            <a:r>
              <a:rPr lang="fr-FR" sz="1400" dirty="0" err="1">
                <a:solidFill>
                  <a:srgbClr val="0000CC"/>
                </a:solidFill>
              </a:rPr>
              <a:t>improvement</a:t>
            </a:r>
            <a:r>
              <a:rPr lang="fr-FR" sz="14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979712" y="1210604"/>
            <a:ext cx="3600400" cy="219703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254968" y="3561675"/>
            <a:ext cx="372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Convergence -&gt; </a:t>
            </a:r>
            <a:r>
              <a:rPr lang="fr-FR" dirty="0">
                <a:sym typeface="Symbol" panose="05050102010706020507" pitchFamily="18" charset="2"/>
              </a:rPr>
              <a:t> </a:t>
            </a:r>
            <a:r>
              <a:rPr lang="fr-FR" dirty="0" err="1"/>
              <a:t>Maxwellian</a:t>
            </a:r>
            <a:r>
              <a:rPr lang="fr-FR" dirty="0"/>
              <a:t> distribution for p&lt;M, as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SC expansion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240456" y="6093296"/>
            <a:ext cx="661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Mostly sensitive to the distribution at large relative distance (individual c quarks) </a:t>
            </a:r>
          </a:p>
        </p:txBody>
      </p:sp>
      <p:pic>
        <p:nvPicPr>
          <p:cNvPr id="32" name="Image 31" descr="\documentclass{article}&#10;\usepackage{amsmath}&#10;\pagestyle{empty}&#10;\begin{document}&#10;&#10;$T=300\,{\rm MeV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95" y="1610925"/>
            <a:ext cx="1467428" cy="178286"/>
          </a:xfrm>
          <a:prstGeom prst="rect">
            <a:avLst/>
          </a:prstGeom>
        </p:spPr>
      </p:pic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45B42851-AFE7-4E14-B8D6-57584E7EE812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12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83294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for projection on vacuum states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32" name="Image 31" descr="\documentclass{article}&#10;\usepackage{amsmath}&#10;\pagestyle{empty}&#10;\begin{document}&#10;&#10;$p_\Phi={\rm tr}(\mathcal{D}_s D_{\Phi})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76" y="865937"/>
            <a:ext cx="1670095" cy="254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1268760"/>
            <a:ext cx="7128792" cy="453083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619672" y="1527098"/>
            <a:ext cx="7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1S-like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835696" y="2262934"/>
            <a:ext cx="7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2S-like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58747" y="2780613"/>
            <a:ext cx="8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1P-like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323527" y="5761998"/>
                <a:ext cx="7992889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ym typeface="Symbol" panose="05050102010706020507" pitchFamily="18" charset="2"/>
                  </a:rPr>
                  <a:t>Natural evolution for 1S-like suppression, from low to high T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80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ym typeface="Symbol" panose="05050102010706020507" pitchFamily="18" charset="2"/>
                  </a:rPr>
                  <a:t>2S state do not decay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Γ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at early time… partly driven by the ground state at later time.</a:t>
                </a: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761998"/>
                <a:ext cx="7992889" cy="1144288"/>
              </a:xfrm>
              <a:prstGeom prst="rect">
                <a:avLst/>
              </a:prstGeom>
              <a:blipFill>
                <a:blip r:embed="rId8"/>
                <a:stretch>
                  <a:fillRect l="-686" t="-266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1288368B-E9FD-4F59-89CA-B227F24AF6F2}"/>
              </a:ext>
            </a:extLst>
          </p:cNvPr>
          <p:cNvSpPr txBox="1"/>
          <p:nvPr/>
        </p:nvSpPr>
        <p:spPr>
          <a:xfrm>
            <a:off x="624928" y="827420"/>
            <a:ext cx="367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from a compact S-like state : </a:t>
            </a:r>
          </a:p>
        </p:txBody>
      </p:sp>
      <p:pic>
        <p:nvPicPr>
          <p:cNvPr id="15" name="Image 14" descr="\documentclass{article}&#10;\usepackage{amsmath}&#10;\pagestyle{empty}&#10;\begin{document}&#10;&#10;$\psi(s)\propto e^{-\frac{s^2}{2 \sigma^2}}$&#10;&#10;&#10;\end{document}" title="IguanaTex Bitmap Display">
            <a:extLst>
              <a:ext uri="{FF2B5EF4-FFF2-40B4-BE49-F238E27FC236}">
                <a16:creationId xmlns:a16="http://schemas.microsoft.com/office/drawing/2014/main" id="{0384D980-BB90-4A94-8295-00A3AA45F3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45" y="801281"/>
            <a:ext cx="1278057" cy="345030"/>
          </a:xfrm>
          <a:prstGeom prst="rect">
            <a:avLst/>
          </a:prstGeom>
        </p:spPr>
      </p:pic>
      <p:pic>
        <p:nvPicPr>
          <p:cNvPr id="7" name="Image 6" descr="\documentclass{article}&#10;\usepackage{amsmath}&#10;\pagestyle{empty}&#10;\begin{document}&#10;&#10;$\sigma=0.165\,{\rm fm}$&#10;&#10;&#10;\end{document}" title="IguanaTex Bitmap Display">
            <a:extLst>
              <a:ext uri="{FF2B5EF4-FFF2-40B4-BE49-F238E27FC236}">
                <a16:creationId xmlns:a16="http://schemas.microsoft.com/office/drawing/2014/main" id="{0F73A94A-FC5E-4F88-A7CC-BAADB774E1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3" y="954578"/>
            <a:ext cx="1106975" cy="14783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298C11E-54CE-42DA-99B9-3557FCC3D024}"/>
              </a:ext>
            </a:extLst>
          </p:cNvPr>
          <p:cNvCxnSpPr/>
          <p:nvPr/>
        </p:nvCxnSpPr>
        <p:spPr>
          <a:xfrm flipH="1" flipV="1">
            <a:off x="7524328" y="2852936"/>
            <a:ext cx="288032" cy="112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0324797-DB0A-435D-858D-7FC829B46483}"/>
              </a:ext>
            </a:extLst>
          </p:cNvPr>
          <p:cNvSpPr txBox="1"/>
          <p:nvPr/>
        </p:nvSpPr>
        <p:spPr>
          <a:xfrm>
            <a:off x="7740352" y="2903477"/>
            <a:ext cx="14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asympt</a:t>
            </a:r>
            <a:r>
              <a:rPr lang="en-US" dirty="0"/>
              <a:t>. Prob.</a:t>
            </a:r>
          </a:p>
        </p:txBody>
      </p:sp>
      <p:sp>
        <p:nvSpPr>
          <p:cNvPr id="22" name="Espace réservé du numéro de diapositive 8">
            <a:extLst>
              <a:ext uri="{FF2B5EF4-FFF2-40B4-BE49-F238E27FC236}">
                <a16:creationId xmlns:a16="http://schemas.microsoft.com/office/drawing/2014/main" id="{C673A723-5BD1-49DC-840E-784E7BC80837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13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18911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re 1"/>
              <p:cNvSpPr txBox="1">
                <a:spLocks/>
              </p:cNvSpPr>
              <p:nvPr/>
            </p:nvSpPr>
            <p:spPr>
              <a:xfrm>
                <a:off x="-44938" y="58425"/>
                <a:ext cx="9144000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Contact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with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experiment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fr-FR" sz="3600" b="1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3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38" y="58425"/>
                <a:ext cx="9144000" cy="576064"/>
              </a:xfrm>
              <a:prstGeom prst="rect">
                <a:avLst/>
              </a:prstGeom>
              <a:blipFill>
                <a:blip r:embed="rId8"/>
                <a:stretch>
                  <a:fillRect t="-20213" b="-47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12404" y="620688"/>
                <a:ext cx="5423692" cy="60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>
                    <a:sym typeface="Symbol" panose="05050102010706020507" pitchFamily="18" charset="2"/>
                  </a:rPr>
                  <a:t>Bottomonia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yield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using</a:t>
                </a:r>
                <a:r>
                  <a:rPr lang="fr-FR" dirty="0">
                    <a:sym typeface="Symbol" panose="05050102010706020507" pitchFamily="18" charset="2"/>
                  </a:rPr>
                  <a:t> the QME </a:t>
                </a:r>
                <a:r>
                  <a:rPr lang="fr-FR" dirty="0" err="1">
                    <a:sym typeface="Symbol" panose="05050102010706020507" pitchFamily="18" charset="2"/>
                  </a:rPr>
                  <a:t>with</a:t>
                </a:r>
                <a:r>
                  <a:rPr lang="fr-FR" dirty="0">
                    <a:sym typeface="Symbol" panose="05050102010706020507" pitchFamily="18" charset="2"/>
                  </a:rPr>
                  <a:t> EPOS4 (</a:t>
                </a:r>
                <a:r>
                  <a:rPr lang="fr-FR" dirty="0" err="1">
                    <a:sym typeface="Symbol" panose="05050102010706020507" pitchFamily="18" charset="2"/>
                  </a:rPr>
                  <a:t>T,v</a:t>
                </a:r>
                <a:r>
                  <a:rPr lang="fr-FR" dirty="0">
                    <a:sym typeface="Symbol" panose="05050102010706020507" pitchFamily="18" charset="2"/>
                  </a:rPr>
                  <a:t>) profiles and </a:t>
                </a:r>
                <a:r>
                  <a:rPr lang="fr-FR" dirty="0" err="1">
                    <a:sym typeface="Symbol" panose="05050102010706020507" pitchFamily="18" charset="2"/>
                  </a:rPr>
                  <a:t>starting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from</a:t>
                </a:r>
                <a:r>
                  <a:rPr lang="fr-FR" dirty="0">
                    <a:sym typeface="Symbol" panose="05050102010706020507" pitchFamily="18" charset="2"/>
                  </a:rPr>
                  <a:t> a compact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dirty="0">
                    <a:sym typeface="Symbol" panose="05050102010706020507" pitchFamily="18" charset="2"/>
                  </a:rPr>
                  <a:t> state.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sz="2000" dirty="0" err="1">
                    <a:sym typeface="Symbol" panose="05050102010706020507" pitchFamily="18" charset="2"/>
                  </a:rPr>
                  <a:t>See</a:t>
                </a:r>
                <a:r>
                  <a:rPr lang="fr-FR" sz="2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 err="1">
                    <a:sym typeface="Symbol" panose="05050102010706020507" pitchFamily="18" charset="2"/>
                  </a:rPr>
                  <a:t>Stephane</a:t>
                </a:r>
                <a:r>
                  <a:rPr lang="fr-FR" sz="2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 err="1">
                    <a:sym typeface="Symbol" panose="05050102010706020507" pitchFamily="18" charset="2"/>
                  </a:rPr>
                  <a:t>Delorme’s</a:t>
                </a:r>
                <a:r>
                  <a:rPr lang="fr-FR" sz="2000" dirty="0">
                    <a:sym typeface="Symbol" panose="05050102010706020507" pitchFamily="18" charset="2"/>
                  </a:rPr>
                  <a:t> talk at SQM24 for more </a:t>
                </a:r>
                <a:r>
                  <a:rPr lang="fr-FR" sz="2000" dirty="0" err="1">
                    <a:sym typeface="Symbol" panose="05050102010706020507" pitchFamily="18" charset="2"/>
                  </a:rPr>
                  <a:t>details</a:t>
                </a:r>
                <a:r>
                  <a:rPr lang="fr-FR" sz="2000" dirty="0">
                    <a:sym typeface="Symbol" panose="05050102010706020507" pitchFamily="18" charset="2"/>
                  </a:rPr>
                  <a:t>.</a:t>
                </a:r>
              </a:p>
              <a:p>
                <a:endParaRPr lang="fr-FR" sz="800" dirty="0">
                  <a:sym typeface="Symbol" panose="05050102010706020507" pitchFamily="18" charset="2"/>
                </a:endParaRPr>
              </a:p>
              <a:p>
                <a:endParaRPr lang="fr-FR" sz="2000" b="1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" y="620688"/>
                <a:ext cx="5423692" cy="6007735"/>
              </a:xfrm>
              <a:prstGeom prst="rect">
                <a:avLst/>
              </a:prstGeom>
              <a:blipFill>
                <a:blip r:embed="rId9"/>
                <a:stretch>
                  <a:fillRect l="-1011" t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>
            <a:extLst>
              <a:ext uri="{FF2B5EF4-FFF2-40B4-BE49-F238E27FC236}">
                <a16:creationId xmlns:a16="http://schemas.microsoft.com/office/drawing/2014/main" id="{18FAB76B-62B3-4CE8-A4FC-7BC5AFB6B586}"/>
              </a:ext>
            </a:extLst>
          </p:cNvPr>
          <p:cNvGrpSpPr/>
          <p:nvPr/>
        </p:nvGrpSpPr>
        <p:grpSpPr>
          <a:xfrm>
            <a:off x="107504" y="1556792"/>
            <a:ext cx="4628922" cy="3960440"/>
            <a:chOff x="241297" y="1340768"/>
            <a:chExt cx="4628922" cy="39604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1297" y="1340768"/>
              <a:ext cx="4628922" cy="3960440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cxnSpLocks/>
            </p:cNvCxnSpPr>
            <p:nvPr/>
          </p:nvCxnSpPr>
          <p:spPr>
            <a:xfrm>
              <a:off x="1153352" y="2571460"/>
              <a:ext cx="2705934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èche vers le bas 6"/>
            <p:cNvSpPr/>
            <p:nvPr/>
          </p:nvSpPr>
          <p:spPr>
            <a:xfrm>
              <a:off x="3623659" y="2571460"/>
              <a:ext cx="80688" cy="16416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58746" y="2236935"/>
              <a:ext cx="2151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1S suppression : 50%</a:t>
              </a:r>
            </a:p>
          </p:txBody>
        </p:sp>
        <p:cxnSp>
          <p:nvCxnSpPr>
            <p:cNvPr id="12" name="Connecteur droit 11"/>
            <p:cNvCxnSpPr>
              <a:cxnSpLocks/>
            </p:cNvCxnSpPr>
            <p:nvPr/>
          </p:nvCxnSpPr>
          <p:spPr>
            <a:xfrm>
              <a:off x="1153352" y="2996952"/>
              <a:ext cx="2793325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èche vers le bas 9"/>
            <p:cNvSpPr/>
            <p:nvPr/>
          </p:nvSpPr>
          <p:spPr>
            <a:xfrm>
              <a:off x="3922727" y="2996952"/>
              <a:ext cx="93330" cy="99837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580318" y="2712967"/>
              <a:ext cx="2098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2S suppression: 95%</a:t>
              </a:r>
            </a:p>
          </p:txBody>
        </p:sp>
        <p:cxnSp>
          <p:nvCxnSpPr>
            <p:cNvPr id="22" name="Connecteur droit 21"/>
            <p:cNvCxnSpPr>
              <a:cxnSpLocks/>
            </p:cNvCxnSpPr>
            <p:nvPr/>
          </p:nvCxnSpPr>
          <p:spPr>
            <a:xfrm>
              <a:off x="1118889" y="3147638"/>
              <a:ext cx="3053886" cy="0"/>
            </a:xfrm>
            <a:prstGeom prst="line">
              <a:avLst/>
            </a:prstGeom>
            <a:ln w="19050">
              <a:solidFill>
                <a:srgbClr val="FFCC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èche vers le bas 23"/>
            <p:cNvSpPr/>
            <p:nvPr/>
          </p:nvSpPr>
          <p:spPr>
            <a:xfrm>
              <a:off x="4167418" y="3143433"/>
              <a:ext cx="107950" cy="998369"/>
            </a:xfrm>
            <a:prstGeom prst="downArrow">
              <a:avLst/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28548" y="3067917"/>
              <a:ext cx="2098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3S suppression: 95%</a:t>
              </a:r>
            </a:p>
          </p:txBody>
        </p:sp>
        <p:pic>
          <p:nvPicPr>
            <p:cNvPr id="30" name="Image 29" descr="\documentclass{article}&#10;\usepackage{amsmath}&#10;\pagestyle{empty}&#10;\begin{document}&#10;&#10;${\rm Pb}-{\rm Pb};0-10\%$&#10;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109" y="1646858"/>
              <a:ext cx="1925446" cy="240404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D767A26-817E-4507-B8A2-4995ADC6BE7F}"/>
              </a:ext>
            </a:extLst>
          </p:cNvPr>
          <p:cNvSpPr txBox="1"/>
          <p:nvPr/>
        </p:nvSpPr>
        <p:spPr>
          <a:xfrm>
            <a:off x="837807" y="4550968"/>
            <a:ext cx="228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(direct production)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5B8792E-B8F1-45CC-A214-9B685D4CE2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675" y="980728"/>
            <a:ext cx="3397344" cy="2172245"/>
          </a:xfrm>
          <a:prstGeom prst="rect">
            <a:avLst/>
          </a:prstGeom>
        </p:spPr>
      </p:pic>
      <p:pic>
        <p:nvPicPr>
          <p:cNvPr id="37" name="Image 36" descr="\documentclass{article}&#10;\usepackage{amsmath}&#10;\pagestyle{empty}&#10;\begin{document}&#10;&#10;$T({\rm GeV})$&#10;&#10;&#10;\end{document}" title="IguanaTex Bitmap Display">
            <a:extLst>
              <a:ext uri="{FF2B5EF4-FFF2-40B4-BE49-F238E27FC236}">
                <a16:creationId xmlns:a16="http://schemas.microsoft.com/office/drawing/2014/main" id="{08C96296-3EC9-4D25-BA86-4BC5E5F602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45943"/>
            <a:ext cx="683886" cy="20358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14EA00A-C125-4859-879C-263676452F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6574" y="3480502"/>
            <a:ext cx="4023709" cy="3116850"/>
          </a:xfrm>
          <a:prstGeom prst="rect">
            <a:avLst/>
          </a:prstGeom>
        </p:spPr>
      </p:pic>
      <p:pic>
        <p:nvPicPr>
          <p:cNvPr id="43" name="Image 42" descr="\documentclass{article}&#10;\usepackage{amsmath}&#10;\pagestyle{empty}&#10;\begin{document}&#10;&#10;$t ({\rm fm}/c)$&#10;&#10;&#10;\end{document}" title="IguanaTex Bitmap Display">
            <a:extLst>
              <a:ext uri="{FF2B5EF4-FFF2-40B4-BE49-F238E27FC236}">
                <a16:creationId xmlns:a16="http://schemas.microsoft.com/office/drawing/2014/main" id="{BC60186B-96C6-40EE-BD21-85BC651486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48" y="3149643"/>
            <a:ext cx="626590" cy="203581"/>
          </a:xfrm>
          <a:prstGeom prst="rect">
            <a:avLst/>
          </a:prstGeom>
        </p:spPr>
      </p:pic>
      <p:pic>
        <p:nvPicPr>
          <p:cNvPr id="53" name="Image 52" descr="\documentclass{article}&#10;\usepackage{amsmath}&#10;\pagestyle{empty}&#10;\begin{document}&#10;&#10;$\psi(s)\propto e^{-\frac{s^2}{2 \sigma^2}}\left(1+ a_{\rm odd} \frac{s}{\sigma}\right)$&#10;&#10;&#10;\end{document}" title="IguanaTex Bitmap Display">
            <a:extLst>
              <a:ext uri="{FF2B5EF4-FFF2-40B4-BE49-F238E27FC236}">
                <a16:creationId xmlns:a16="http://schemas.microsoft.com/office/drawing/2014/main" id="{6E672833-2FFD-45D8-9095-B18926436D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0949"/>
            <a:ext cx="2515338" cy="366583"/>
          </a:xfrm>
          <a:prstGeom prst="rect">
            <a:avLst/>
          </a:prstGeom>
        </p:spPr>
      </p:pic>
      <p:pic>
        <p:nvPicPr>
          <p:cNvPr id="51" name="Image 50" descr="\documentclass{article}&#10;\usepackage{amsmath}&#10;\pagestyle{empty}&#10;\begin{document}&#10;&#10;$\sigma=0.045\,{\rm fm}\;a_{\rm odd}=3.5$&#10;&#10;&#10;\end{document}" title="IguanaTex Bitmap Display">
            <a:extLst>
              <a:ext uri="{FF2B5EF4-FFF2-40B4-BE49-F238E27FC236}">
                <a16:creationId xmlns:a16="http://schemas.microsoft.com/office/drawing/2014/main" id="{740D00A9-B75B-4973-BE67-6B16F0130E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75" y="1383896"/>
            <a:ext cx="2066286" cy="174324"/>
          </a:xfrm>
          <a:prstGeom prst="rect">
            <a:avLst/>
          </a:prstGeom>
        </p:spPr>
      </p:pic>
      <p:sp>
        <p:nvSpPr>
          <p:cNvPr id="54" name="Espace réservé du numéro de diapositive 8">
            <a:extLst>
              <a:ext uri="{FF2B5EF4-FFF2-40B4-BE49-F238E27FC236}">
                <a16:creationId xmlns:a16="http://schemas.microsoft.com/office/drawing/2014/main" id="{463527CE-AC02-4FCE-B864-D9D95B3F081B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14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40710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re 1"/>
              <p:cNvSpPr txBox="1">
                <a:spLocks/>
              </p:cNvSpPr>
              <p:nvPr/>
            </p:nvSpPr>
            <p:spPr>
              <a:xfrm>
                <a:off x="-44938" y="58425"/>
                <a:ext cx="9144000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Contact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with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experiment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fr-FR" sz="3600" b="1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3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38" y="58425"/>
                <a:ext cx="9144000" cy="576064"/>
              </a:xfrm>
              <a:prstGeom prst="rect">
                <a:avLst/>
              </a:prstGeom>
              <a:blipFill>
                <a:blip r:embed="rId8"/>
                <a:stretch>
                  <a:fillRect t="-20213" b="-47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12404" y="620688"/>
                <a:ext cx="5423692" cy="66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>
                    <a:sym typeface="Symbol" panose="05050102010706020507" pitchFamily="18" charset="2"/>
                  </a:rPr>
                  <a:t>Bottomonia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yield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using</a:t>
                </a:r>
                <a:r>
                  <a:rPr lang="fr-FR" dirty="0">
                    <a:sym typeface="Symbol" panose="05050102010706020507" pitchFamily="18" charset="2"/>
                  </a:rPr>
                  <a:t> the QME </a:t>
                </a:r>
                <a:r>
                  <a:rPr lang="fr-FR" dirty="0" err="1">
                    <a:sym typeface="Symbol" panose="05050102010706020507" pitchFamily="18" charset="2"/>
                  </a:rPr>
                  <a:t>with</a:t>
                </a:r>
                <a:r>
                  <a:rPr lang="fr-FR" dirty="0">
                    <a:sym typeface="Symbol" panose="05050102010706020507" pitchFamily="18" charset="2"/>
                  </a:rPr>
                  <a:t> EPOS4 (</a:t>
                </a:r>
                <a:r>
                  <a:rPr lang="fr-FR" dirty="0" err="1">
                    <a:sym typeface="Symbol" panose="05050102010706020507" pitchFamily="18" charset="2"/>
                  </a:rPr>
                  <a:t>T,v</a:t>
                </a:r>
                <a:r>
                  <a:rPr lang="fr-FR" dirty="0">
                    <a:sym typeface="Symbol" panose="05050102010706020507" pitchFamily="18" charset="2"/>
                  </a:rPr>
                  <a:t>) profiles and </a:t>
                </a:r>
                <a:r>
                  <a:rPr lang="fr-FR" dirty="0" err="1">
                    <a:sym typeface="Symbol" panose="05050102010706020507" pitchFamily="18" charset="2"/>
                  </a:rPr>
                  <a:t>starting</a:t>
                </a:r>
                <a:r>
                  <a:rPr lang="fr-FR" dirty="0"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ym typeface="Symbol" panose="05050102010706020507" pitchFamily="18" charset="2"/>
                  </a:rPr>
                  <a:t>from</a:t>
                </a:r>
                <a:r>
                  <a:rPr lang="fr-FR" dirty="0">
                    <a:sym typeface="Symbol" panose="05050102010706020507" pitchFamily="18" charset="2"/>
                  </a:rPr>
                  <a:t> a compact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dirty="0">
                    <a:sym typeface="Symbol" panose="05050102010706020507" pitchFamily="18" charset="2"/>
                  </a:rPr>
                  <a:t> state.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sz="2000" dirty="0">
                  <a:sym typeface="Symbol" panose="05050102010706020507" pitchFamily="18" charset="2"/>
                </a:endParaRPr>
              </a:p>
              <a:p>
                <a:endParaRPr lang="fr-FR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sz="2000" dirty="0" err="1">
                    <a:sym typeface="Symbol" panose="05050102010706020507" pitchFamily="18" charset="2"/>
                  </a:rPr>
                  <a:t>See</a:t>
                </a:r>
                <a:r>
                  <a:rPr lang="fr-FR" sz="2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 err="1">
                    <a:sym typeface="Symbol" panose="05050102010706020507" pitchFamily="18" charset="2"/>
                  </a:rPr>
                  <a:t>Stephane</a:t>
                </a:r>
                <a:r>
                  <a:rPr lang="fr-FR" sz="2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 err="1">
                    <a:sym typeface="Symbol" panose="05050102010706020507" pitchFamily="18" charset="2"/>
                  </a:rPr>
                  <a:t>Delorme’s</a:t>
                </a:r>
                <a:r>
                  <a:rPr lang="fr-FR" sz="2000" dirty="0">
                    <a:sym typeface="Symbol" panose="05050102010706020507" pitchFamily="18" charset="2"/>
                  </a:rPr>
                  <a:t> talk at SQM24 for more </a:t>
                </a:r>
                <a:r>
                  <a:rPr lang="fr-FR" sz="2000" dirty="0" err="1">
                    <a:sym typeface="Symbol" panose="05050102010706020507" pitchFamily="18" charset="2"/>
                  </a:rPr>
                  <a:t>details</a:t>
                </a:r>
                <a:r>
                  <a:rPr lang="fr-FR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sz="2000" dirty="0" err="1">
                    <a:sym typeface="Symbol" panose="05050102010706020507" pitchFamily="18" charset="2"/>
                  </a:rPr>
                  <a:t>Similar</a:t>
                </a:r>
                <a:r>
                  <a:rPr lang="fr-FR" sz="2000" dirty="0">
                    <a:sym typeface="Symbol" panose="05050102010706020507" pitchFamily="18" charset="2"/>
                  </a:rPr>
                  <a:t> R</a:t>
                </a:r>
                <a:r>
                  <a:rPr lang="fr-FR" sz="2000" baseline="-25000" dirty="0">
                    <a:sym typeface="Symbol" panose="05050102010706020507" pitchFamily="18" charset="2"/>
                  </a:rPr>
                  <a:t>AA</a:t>
                </a:r>
                <a:r>
                  <a:rPr lang="fr-FR" sz="2000" dirty="0">
                    <a:sym typeface="Symbol" panose="05050102010706020507" pitchFamily="18" charset="2"/>
                  </a:rPr>
                  <a:t> for Y(3S) and Y(2S) </a:t>
                </a:r>
                <a:r>
                  <a:rPr lang="fr-FR" sz="2000" dirty="0" err="1">
                    <a:sym typeface="Symbol" panose="05050102010706020507" pitchFamily="18" charset="2"/>
                  </a:rPr>
                  <a:t>although</a:t>
                </a:r>
                <a:r>
                  <a:rPr lang="fr-FR" sz="2000" dirty="0">
                    <a:sym typeface="Symbol" panose="05050102010706020507" pitchFamily="18" charset="2"/>
                  </a:rPr>
                  <a:t> 3S </a:t>
                </a:r>
                <a:r>
                  <a:rPr lang="fr-FR" sz="2000" dirty="0" err="1">
                    <a:sym typeface="Symbol" panose="05050102010706020507" pitchFamily="18" charset="2"/>
                  </a:rPr>
                  <a:t>decay</a:t>
                </a:r>
                <a:r>
                  <a:rPr lang="fr-FR" sz="2000" dirty="0">
                    <a:sym typeface="Symbol" panose="05050102010706020507" pitchFamily="18" charset="2"/>
                  </a:rPr>
                  <a:t> rate </a:t>
                </a:r>
                <a:r>
                  <a:rPr lang="fr-FR" sz="2000" dirty="0">
                    <a:latin typeface="Symbol" panose="05050102010706020507" pitchFamily="18" charset="2"/>
                    <a:sym typeface="Symbol" panose="05050102010706020507" pitchFamily="18" charset="2"/>
                  </a:rPr>
                  <a:t>G</a:t>
                </a:r>
                <a:r>
                  <a:rPr lang="fr-FR" sz="2000" dirty="0">
                    <a:sym typeface="Symbol" panose="05050102010706020507" pitchFamily="18" charset="2"/>
                  </a:rPr>
                  <a:t> &gt;&gt; 2S </a:t>
                </a:r>
                <a:r>
                  <a:rPr lang="fr-FR" sz="2000" dirty="0" err="1">
                    <a:sym typeface="Symbol" panose="05050102010706020507" pitchFamily="18" charset="2"/>
                  </a:rPr>
                  <a:t>decay</a:t>
                </a:r>
                <a:r>
                  <a:rPr lang="fr-FR" sz="2000" dirty="0">
                    <a:sym typeface="Symbol" panose="05050102010706020507" pitchFamily="18" charset="2"/>
                  </a:rPr>
                  <a:t> rate </a:t>
                </a:r>
                <a:r>
                  <a:rPr lang="fr-FR" sz="2000" dirty="0">
                    <a:latin typeface="Symbol" panose="05050102010706020507" pitchFamily="18" charset="2"/>
                    <a:sym typeface="Symbol" panose="05050102010706020507" pitchFamily="18" charset="2"/>
                  </a:rPr>
                  <a:t>G</a:t>
                </a:r>
                <a:r>
                  <a:rPr lang="fr-FR" sz="2000" dirty="0">
                    <a:sym typeface="Symbol" panose="05050102010706020507" pitchFamily="18" charset="2"/>
                  </a:rPr>
                  <a:t>.</a:t>
                </a:r>
              </a:p>
              <a:p>
                <a:endParaRPr lang="fr-FR" sz="800" dirty="0">
                  <a:sym typeface="Symbol" panose="05050102010706020507" pitchFamily="18" charset="2"/>
                </a:endParaRPr>
              </a:p>
              <a:p>
                <a:endParaRPr lang="fr-FR" sz="2000" b="1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" y="620688"/>
                <a:ext cx="5423692" cy="6623288"/>
              </a:xfrm>
              <a:prstGeom prst="rect">
                <a:avLst/>
              </a:prstGeom>
              <a:blipFill>
                <a:blip r:embed="rId9"/>
                <a:stretch>
                  <a:fillRect l="-1011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>
            <a:extLst>
              <a:ext uri="{FF2B5EF4-FFF2-40B4-BE49-F238E27FC236}">
                <a16:creationId xmlns:a16="http://schemas.microsoft.com/office/drawing/2014/main" id="{18FAB76B-62B3-4CE8-A4FC-7BC5AFB6B586}"/>
              </a:ext>
            </a:extLst>
          </p:cNvPr>
          <p:cNvGrpSpPr/>
          <p:nvPr/>
        </p:nvGrpSpPr>
        <p:grpSpPr>
          <a:xfrm>
            <a:off x="107504" y="1556792"/>
            <a:ext cx="4628922" cy="3960440"/>
            <a:chOff x="241297" y="1340768"/>
            <a:chExt cx="4628922" cy="39604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1297" y="1340768"/>
              <a:ext cx="4628922" cy="3960440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cxnSpLocks/>
            </p:cNvCxnSpPr>
            <p:nvPr/>
          </p:nvCxnSpPr>
          <p:spPr>
            <a:xfrm>
              <a:off x="1153352" y="2571460"/>
              <a:ext cx="2705934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èche vers le bas 6"/>
            <p:cNvSpPr/>
            <p:nvPr/>
          </p:nvSpPr>
          <p:spPr>
            <a:xfrm>
              <a:off x="3623659" y="2571460"/>
              <a:ext cx="80688" cy="16416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58746" y="2236935"/>
              <a:ext cx="2151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1S suppression : 50%</a:t>
              </a:r>
            </a:p>
          </p:txBody>
        </p:sp>
        <p:cxnSp>
          <p:nvCxnSpPr>
            <p:cNvPr id="12" name="Connecteur droit 11"/>
            <p:cNvCxnSpPr>
              <a:cxnSpLocks/>
            </p:cNvCxnSpPr>
            <p:nvPr/>
          </p:nvCxnSpPr>
          <p:spPr>
            <a:xfrm>
              <a:off x="1153352" y="2996952"/>
              <a:ext cx="2793325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èche vers le bas 9"/>
            <p:cNvSpPr/>
            <p:nvPr/>
          </p:nvSpPr>
          <p:spPr>
            <a:xfrm>
              <a:off x="3922727" y="2996952"/>
              <a:ext cx="93330" cy="99837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580318" y="2712967"/>
              <a:ext cx="2098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2S suppression: 95%</a:t>
              </a:r>
            </a:p>
          </p:txBody>
        </p:sp>
        <p:cxnSp>
          <p:nvCxnSpPr>
            <p:cNvPr id="22" name="Connecteur droit 21"/>
            <p:cNvCxnSpPr>
              <a:cxnSpLocks/>
            </p:cNvCxnSpPr>
            <p:nvPr/>
          </p:nvCxnSpPr>
          <p:spPr>
            <a:xfrm>
              <a:off x="1118889" y="3147638"/>
              <a:ext cx="3053886" cy="0"/>
            </a:xfrm>
            <a:prstGeom prst="line">
              <a:avLst/>
            </a:prstGeom>
            <a:ln w="19050">
              <a:solidFill>
                <a:srgbClr val="FFCC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èche vers le bas 23"/>
            <p:cNvSpPr/>
            <p:nvPr/>
          </p:nvSpPr>
          <p:spPr>
            <a:xfrm>
              <a:off x="4167418" y="3143433"/>
              <a:ext cx="107950" cy="998369"/>
            </a:xfrm>
            <a:prstGeom prst="downArrow">
              <a:avLst/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28548" y="3067917"/>
              <a:ext cx="2098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3S suppression: 95%</a:t>
              </a:r>
            </a:p>
          </p:txBody>
        </p:sp>
        <p:pic>
          <p:nvPicPr>
            <p:cNvPr id="30" name="Image 29" descr="\documentclass{article}&#10;\usepackage{amsmath}&#10;\pagestyle{empty}&#10;\begin{document}&#10;&#10;${\rm Pb}-{\rm Pb};0-10\%$&#10;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109" y="1646858"/>
              <a:ext cx="1925446" cy="240404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D767A26-817E-4507-B8A2-4995ADC6BE7F}"/>
              </a:ext>
            </a:extLst>
          </p:cNvPr>
          <p:cNvSpPr txBox="1"/>
          <p:nvPr/>
        </p:nvSpPr>
        <p:spPr>
          <a:xfrm>
            <a:off x="837807" y="4550968"/>
            <a:ext cx="228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(direct production)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5B8792E-B8F1-45CC-A214-9B685D4CE2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675" y="980728"/>
            <a:ext cx="3397344" cy="2172245"/>
          </a:xfrm>
          <a:prstGeom prst="rect">
            <a:avLst/>
          </a:prstGeom>
        </p:spPr>
      </p:pic>
      <p:pic>
        <p:nvPicPr>
          <p:cNvPr id="37" name="Image 36" descr="\documentclass{article}&#10;\usepackage{amsmath}&#10;\pagestyle{empty}&#10;\begin{document}&#10;&#10;$T({\rm GeV})$&#10;&#10;&#10;\end{document}" title="IguanaTex Bitmap Display">
            <a:extLst>
              <a:ext uri="{FF2B5EF4-FFF2-40B4-BE49-F238E27FC236}">
                <a16:creationId xmlns:a16="http://schemas.microsoft.com/office/drawing/2014/main" id="{08C96296-3EC9-4D25-BA86-4BC5E5F602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45943"/>
            <a:ext cx="683886" cy="203581"/>
          </a:xfrm>
          <a:prstGeom prst="rect">
            <a:avLst/>
          </a:prstGeom>
        </p:spPr>
      </p:pic>
      <p:pic>
        <p:nvPicPr>
          <p:cNvPr id="43" name="Image 42" descr="\documentclass{article}&#10;\usepackage{amsmath}&#10;\pagestyle{empty}&#10;\begin{document}&#10;&#10;$t ({\rm fm}/c)$&#10;&#10;&#10;\end{document}" title="IguanaTex Bitmap Display">
            <a:extLst>
              <a:ext uri="{FF2B5EF4-FFF2-40B4-BE49-F238E27FC236}">
                <a16:creationId xmlns:a16="http://schemas.microsoft.com/office/drawing/2014/main" id="{BC60186B-96C6-40EE-BD21-85BC651486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48" y="3149643"/>
            <a:ext cx="626590" cy="203581"/>
          </a:xfrm>
          <a:prstGeom prst="rect">
            <a:avLst/>
          </a:prstGeom>
        </p:spPr>
      </p:pic>
      <p:pic>
        <p:nvPicPr>
          <p:cNvPr id="51" name="Image 50" descr="\documentclass{article}&#10;\usepackage{amsmath}&#10;\pagestyle{empty}&#10;\begin{document}&#10;&#10;$\sigma=0.045\,{\rm fm}\;a_{\rm odd}=3.5$&#10;&#10;&#10;\end{document}" title="IguanaTex Bitmap Display">
            <a:extLst>
              <a:ext uri="{FF2B5EF4-FFF2-40B4-BE49-F238E27FC236}">
                <a16:creationId xmlns:a16="http://schemas.microsoft.com/office/drawing/2014/main" id="{740D00A9-B75B-4973-BE67-6B16F0130E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75" y="1383896"/>
            <a:ext cx="2066286" cy="1743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416DFF-2E4C-4949-A982-5E53C7EAD7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4618" y="3902380"/>
            <a:ext cx="3851068" cy="2450679"/>
          </a:xfrm>
          <a:prstGeom prst="rect">
            <a:avLst/>
          </a:prstGeom>
        </p:spPr>
      </p:pic>
      <p:pic>
        <p:nvPicPr>
          <p:cNvPr id="29" name="Image 28" descr="\documentclass{article}&#10;\usepackage{amsmath}&#10;\pagestyle{empty}&#10;\begin{document}&#10;&#10;$\psi(s)\propto e^{-\frac{s^2}{2 \sigma^2}}\left(1+ a_{\rm odd} \frac{s}{\sigma}\right)$&#10;&#10;&#10;\end{document}" title="IguanaTex Bitmap Display">
            <a:extLst>
              <a:ext uri="{FF2B5EF4-FFF2-40B4-BE49-F238E27FC236}">
                <a16:creationId xmlns:a16="http://schemas.microsoft.com/office/drawing/2014/main" id="{571EBF04-D483-47CF-85DE-3EBA70B837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0949"/>
            <a:ext cx="2515338" cy="366583"/>
          </a:xfrm>
          <a:prstGeom prst="rect">
            <a:avLst/>
          </a:prstGeom>
        </p:spPr>
      </p:pic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1F48623F-F599-4EE7-9959-3B53231AC340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15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5616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/>
          <p:cNvSpPr txBox="1"/>
          <p:nvPr/>
        </p:nvSpPr>
        <p:spPr>
          <a:xfrm>
            <a:off x="36312" y="748587"/>
            <a:ext cx="89281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For the relative motion (2 body):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Wigner </a:t>
            </a:r>
            <a:r>
              <a:rPr lang="fr-FR" sz="2000" dirty="0" err="1"/>
              <a:t>transform</a:t>
            </a:r>
            <a:r>
              <a:rPr lang="fr-FR" sz="2000" dirty="0"/>
              <a:t> :                             	   and	</a:t>
            </a:r>
          </a:p>
          <a:p>
            <a:endParaRPr lang="fr-FR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=&gt; </a:t>
            </a:r>
            <a:r>
              <a:rPr lang="fr-FR" sz="2000" dirty="0" err="1"/>
              <a:t>Usual</a:t>
            </a:r>
            <a:r>
              <a:rPr lang="fr-FR" sz="2000" dirty="0"/>
              <a:t> Fokker Planck </a:t>
            </a:r>
            <a:r>
              <a:rPr lang="fr-FR" sz="2000" dirty="0" err="1"/>
              <a:t>equation</a:t>
            </a:r>
            <a:r>
              <a:rPr lang="fr-FR" sz="2000" dirty="0"/>
              <a:t> :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Easy</a:t>
            </a:r>
            <a:r>
              <a:rPr lang="fr-FR" sz="2000" dirty="0"/>
              <a:t> MC </a:t>
            </a:r>
            <a:r>
              <a:rPr lang="fr-FR" sz="2000" dirty="0" err="1"/>
              <a:t>implementation</a:t>
            </a:r>
            <a:r>
              <a:rPr lang="fr-FR" sz="2000" dirty="0"/>
              <a:t> + </a:t>
            </a:r>
            <a:r>
              <a:rPr lang="fr-FR" sz="2000" dirty="0" err="1"/>
              <a:t>generalization</a:t>
            </a:r>
            <a:r>
              <a:rPr lang="fr-FR" sz="2000" dirty="0"/>
              <a:t> for N body system (c-</a:t>
            </a:r>
            <a:r>
              <a:rPr lang="fr-FR" sz="2000" dirty="0" err="1"/>
              <a:t>cbar</a:t>
            </a:r>
            <a:r>
              <a:rPr lang="fr-FR" sz="2000" dirty="0"/>
              <a:t> @ LHC)   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Semiclassical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approximation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5677491" y="843308"/>
            <a:ext cx="227165" cy="6633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236296" y="920388"/>
            <a:ext cx="101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and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836712"/>
            <a:ext cx="1371124" cy="2413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1224773"/>
            <a:ext cx="1498320" cy="2819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68605"/>
            <a:ext cx="1026537" cy="3721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84340"/>
            <a:ext cx="1220261" cy="2705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D22062-5F0C-4363-8C11-081A142B54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512" y="1401174"/>
            <a:ext cx="3490726" cy="2794367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9B94B9F-FC1E-4CC2-8DC8-878A7244A6EF}"/>
              </a:ext>
            </a:extLst>
          </p:cNvPr>
          <p:cNvGrpSpPr/>
          <p:nvPr/>
        </p:nvGrpSpPr>
        <p:grpSpPr>
          <a:xfrm rot="2690786">
            <a:off x="1076371" y="3034832"/>
            <a:ext cx="720080" cy="0"/>
            <a:chOff x="4860032" y="6237312"/>
            <a:chExt cx="720080" cy="0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FB1C1D7-FED6-45F2-93BB-7C604CF1B7F3}"/>
                </a:ext>
              </a:extLst>
            </p:cNvPr>
            <p:cNvCxnSpPr/>
            <p:nvPr/>
          </p:nvCxnSpPr>
          <p:spPr>
            <a:xfrm>
              <a:off x="4860032" y="6237312"/>
              <a:ext cx="2880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D6297826-D5B8-47B2-B9F9-C7C5FFE06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2080" y="6237312"/>
              <a:ext cx="2880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\documentclass{article}&#10;\usepackage{amsmath}&#10;\pagestyle{empty}&#10;\begin{document}&#10;&#10;&#10;$y$&#10;&#10;\end{document}" title="IguanaTex Bitmap Display">
            <a:extLst>
              <a:ext uri="{FF2B5EF4-FFF2-40B4-BE49-F238E27FC236}">
                <a16:creationId xmlns:a16="http://schemas.microsoft.com/office/drawing/2014/main" id="{0FE1F75E-5DB3-49F0-A588-A775D583794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40000"/>
            <a:ext cx="118857" cy="1630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13EAAEC-27F2-411D-A53B-0F6A421C8E41}"/>
              </a:ext>
            </a:extLst>
          </p:cNvPr>
          <p:cNvSpPr txBox="1"/>
          <p:nvPr/>
        </p:nvSpPr>
        <p:spPr>
          <a:xfrm>
            <a:off x="3995936" y="2260610"/>
            <a:ext cx="48957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Near thermal </a:t>
            </a:r>
            <a:r>
              <a:rPr lang="fr-FR" sz="2000" dirty="0" err="1"/>
              <a:t>equilibrium</a:t>
            </a:r>
            <a:r>
              <a:rPr lang="fr-FR" sz="2000" dirty="0"/>
              <a:t>, Density </a:t>
            </a:r>
            <a:r>
              <a:rPr lang="fr-FR" sz="2000" dirty="0" err="1"/>
              <a:t>operator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nearly</a:t>
            </a:r>
            <a:r>
              <a:rPr lang="fr-FR" sz="2000" dirty="0"/>
              <a:t> diagonal =&gt; </a:t>
            </a:r>
            <a:r>
              <a:rPr lang="fr-FR" sz="2000" b="1" dirty="0"/>
              <a:t>semi-</a:t>
            </a:r>
            <a:r>
              <a:rPr lang="fr-FR" sz="2000" b="1" dirty="0" err="1"/>
              <a:t>classical</a:t>
            </a:r>
            <a:r>
              <a:rPr lang="fr-FR" sz="2000" b="1" dirty="0"/>
              <a:t> expansion</a:t>
            </a:r>
            <a:r>
              <a:rPr lang="fr-FR" sz="2000" dirty="0"/>
              <a:t> of the </a:t>
            </a:r>
            <a:r>
              <a:rPr lang="fr-FR" sz="2000" dirty="0" err="1"/>
              <a:t>Linblad</a:t>
            </a:r>
            <a:r>
              <a:rPr lang="fr-FR" sz="2000" dirty="0"/>
              <a:t> </a:t>
            </a:r>
            <a:r>
              <a:rPr lang="fr-FR" sz="2000" dirty="0" err="1"/>
              <a:t>equation</a:t>
            </a:r>
            <a:r>
              <a:rPr lang="fr-FR" sz="2000" dirty="0"/>
              <a:t>: power </a:t>
            </a:r>
            <a:r>
              <a:rPr lang="fr-FR" sz="2000" dirty="0" err="1"/>
              <a:t>series</a:t>
            </a:r>
            <a:r>
              <a:rPr lang="fr-FR" sz="2000" dirty="0"/>
              <a:t> in </a:t>
            </a:r>
            <a:r>
              <a:rPr lang="fr-FR" sz="2000" i="1" dirty="0"/>
              <a:t>y</a:t>
            </a:r>
            <a:r>
              <a:rPr lang="fr-FR" sz="2000" dirty="0"/>
              <a:t> up to 2</a:t>
            </a:r>
            <a:r>
              <a:rPr lang="fr-FR" sz="2000" baseline="30000" dirty="0"/>
              <a:t>nd</a:t>
            </a:r>
            <a:r>
              <a:rPr lang="fr-FR" sz="2000" dirty="0"/>
              <a:t> </a:t>
            </a:r>
            <a:r>
              <a:rPr lang="fr-FR" sz="2000" dirty="0" err="1"/>
              <a:t>order</a:t>
            </a:r>
            <a:r>
              <a:rPr lang="fr-FR" sz="2000" dirty="0"/>
              <a:t>) </a:t>
            </a:r>
          </a:p>
          <a:p>
            <a:endParaRPr lang="en-US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FC27D11-EE7F-49D8-A851-28F483C7DE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36" y="1856406"/>
            <a:ext cx="2422095" cy="341943"/>
          </a:xfrm>
          <a:prstGeom prst="rect">
            <a:avLst/>
          </a:prstGeom>
        </p:spPr>
      </p:pic>
      <p:pic>
        <p:nvPicPr>
          <p:cNvPr id="31" name="Image 30" descr="\documentclass{article}&#10;\usepackage{amsmath}&#10;\pagestyle{empty}&#10;\begin{document}&#10;&#10;$\mathcal{D}(\vec{r},\vec{y})\to W(\vec r,\vec p)$&#10;&#10;&#10;&#10;\end{document}" title="IguanaTex Bitmap Display">
            <a:extLst>
              <a:ext uri="{FF2B5EF4-FFF2-40B4-BE49-F238E27FC236}">
                <a16:creationId xmlns:a16="http://schemas.microsoft.com/office/drawing/2014/main" id="{1123F46D-9D5C-47AC-8743-E32CCAF91E8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76" y="4509616"/>
            <a:ext cx="2165855" cy="28447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6C32D80-27B9-4C56-B5C8-EF1E7A417E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10" y="4485502"/>
            <a:ext cx="2213490" cy="293954"/>
          </a:xfrm>
          <a:prstGeom prst="rect">
            <a:avLst/>
          </a:prstGeom>
        </p:spPr>
      </p:pic>
      <p:pic>
        <p:nvPicPr>
          <p:cNvPr id="50" name="Image 49" descr="\documentclass{article}&#10;\usepackage{amsmath,xcolor}&#10;\pagestyle{empty}&#10;\begin{document}&#10;&#10;$$\frac{\partial W}{\partial t}=\left[-\frac{2\vec{p}\cdot\nabla_r}{M} \textcolor{blue}{-\nabla_r V \cdot \nabla_p} +\textcolor{red}{\frac{\eta(r)}{2}\nabla_p^2 }+\textcolor{orange}{\frac{\gamma(r)}{M} \nabla_p\cdot \vec{p}} \right]W $$&#10;&#10;&#10;\end{document}" title="IguanaTex Bitmap Display">
            <a:extLst>
              <a:ext uri="{FF2B5EF4-FFF2-40B4-BE49-F238E27FC236}">
                <a16:creationId xmlns:a16="http://schemas.microsoft.com/office/drawing/2014/main" id="{6F4EF84F-6F44-49D1-81D5-90D7A72C058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51" y="5411990"/>
            <a:ext cx="6237709" cy="609298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D7112F62-4712-4F7A-B3F6-35C23E401FDB}"/>
              </a:ext>
            </a:extLst>
          </p:cNvPr>
          <p:cNvSpPr txBox="1"/>
          <p:nvPr/>
        </p:nvSpPr>
        <p:spPr>
          <a:xfrm>
            <a:off x="4606415" y="5077497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fluctuations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B53BCC0-F19E-4FCA-B554-BCA456EEF352}"/>
              </a:ext>
            </a:extLst>
          </p:cNvPr>
          <p:cNvSpPr txBox="1"/>
          <p:nvPr/>
        </p:nvSpPr>
        <p:spPr>
          <a:xfrm>
            <a:off x="5948315" y="5077497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dissipation</a:t>
            </a:r>
          </a:p>
        </p:txBody>
      </p:sp>
      <p:sp>
        <p:nvSpPr>
          <p:cNvPr id="55" name="Espace réservé du numéro de diapositive 8">
            <a:extLst>
              <a:ext uri="{FF2B5EF4-FFF2-40B4-BE49-F238E27FC236}">
                <a16:creationId xmlns:a16="http://schemas.microsoft.com/office/drawing/2014/main" id="{9F7FD903-055B-4DF6-A33D-0E243803BD7D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16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3913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ZoneTexte 53"/>
              <p:cNvSpPr txBox="1"/>
              <p:nvPr/>
            </p:nvSpPr>
            <p:spPr>
              <a:xfrm>
                <a:off x="36312" y="748587"/>
                <a:ext cx="8928176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1D (</a:t>
                </a:r>
                <a:r>
                  <a:rPr lang="fr-FR" sz="2000" dirty="0" err="1"/>
                  <a:t>same</a:t>
                </a:r>
                <a:r>
                  <a:rPr lang="fr-FR" sz="2000" dirty="0"/>
                  <a:t> as for the QME),   </a:t>
                </a:r>
                <a:r>
                  <a:rPr lang="fr-FR" sz="2000" b="1" dirty="0"/>
                  <a:t>1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000" b="1" dirty="0"/>
                  <a:t> pair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Same</a:t>
                </a:r>
                <a:r>
                  <a:rPr lang="fr-FR" sz="2000" dirty="0"/>
                  <a:t> real </a:t>
                </a:r>
                <a:r>
                  <a:rPr lang="fr-FR" sz="2000" dirty="0" err="1"/>
                  <a:t>potential</a:t>
                </a:r>
                <a:r>
                  <a:rPr lang="fr-FR" sz="2000" dirty="0"/>
                  <a:t>, W in the QME </a:t>
                </a:r>
                <a:r>
                  <a:rPr lang="fr-FR" sz="2000" dirty="0">
                    <a:sym typeface="Wingdings" panose="05000000000000000000" pitchFamily="2" charset="2"/>
                  </a:rPr>
                  <a:t> </a:t>
                </a:r>
                <a:r>
                  <a:rPr lang="fr-FR" sz="20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h</a:t>
                </a:r>
                <a:r>
                  <a:rPr lang="fr-FR" sz="2000" dirty="0">
                    <a:sym typeface="Wingdings" panose="05000000000000000000" pitchFamily="2" charset="2"/>
                  </a:rPr>
                  <a:t> and </a:t>
                </a:r>
                <a:r>
                  <a:rPr lang="fr-FR" sz="20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fr-FR" sz="2000" dirty="0">
                    <a:sym typeface="Wingdings" panose="05000000000000000000" pitchFamily="2" charset="2"/>
                  </a:rPr>
                  <a:t> in the FP</a:t>
                </a:r>
                <a:endParaRPr lang="fr-FR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Abelian</a:t>
                </a:r>
                <a:r>
                  <a:rPr lang="fr-FR" sz="2000" dirty="0"/>
                  <a:t> case (for the time, not </a:t>
                </a:r>
                <a:r>
                  <a:rPr lang="fr-FR" sz="2000" dirty="0" err="1"/>
                  <a:t>clear</a:t>
                </a:r>
                <a:r>
                  <a:rPr lang="fr-FR" sz="2000" dirty="0"/>
                  <a:t> how to deal </a:t>
                </a:r>
                <a:r>
                  <a:rPr lang="fr-FR" sz="2000" dirty="0" err="1"/>
                  <a:t>with</a:t>
                </a:r>
                <a:r>
                  <a:rPr lang="fr-FR" sz="2000" dirty="0"/>
                  <a:t> the singlet &lt;-&gt; octet transition in a </a:t>
                </a:r>
                <a:r>
                  <a:rPr lang="fr-FR" sz="2000" dirty="0" err="1"/>
                  <a:t>semiclassical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approach</a:t>
                </a:r>
                <a:r>
                  <a:rPr lang="fr-FR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Yet</a:t>
                </a:r>
                <a:r>
                  <a:rPr lang="fr-FR" sz="2000" dirty="0"/>
                  <a:t>, not trivial…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Initial state vacuum 1S state :</a:t>
                </a:r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" y="748587"/>
                <a:ext cx="8928176" cy="2616101"/>
              </a:xfrm>
              <a:prstGeom prst="rect">
                <a:avLst/>
              </a:prstGeom>
              <a:blipFill>
                <a:blip r:embed="rId5"/>
                <a:stretch>
                  <a:fillRect l="-61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Concrete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implementation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E0FBEA-D511-4228-8E75-4CBB1E9B8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3303318"/>
            <a:ext cx="5887835" cy="3438050"/>
          </a:xfrm>
          <a:prstGeom prst="rect">
            <a:avLst/>
          </a:prstGeom>
        </p:spPr>
      </p:pic>
      <p:pic>
        <p:nvPicPr>
          <p:cNvPr id="9" name="Image 8" descr="\documentclass{article}&#10;\usepackage{amsmath}&#10;\pagestyle{empty}&#10;\begin{document}&#10;&#10;$\psi(s)\propto e^{-\frac{s^2}{2 \sigma^2}}$&#10;&#10;&#10;\end{document}" title="IguanaTex Bitmap Display">
            <a:extLst>
              <a:ext uri="{FF2B5EF4-FFF2-40B4-BE49-F238E27FC236}">
                <a16:creationId xmlns:a16="http://schemas.microsoft.com/office/drawing/2014/main" id="{DD879618-B38D-4502-902F-3123D9ADB2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14396"/>
            <a:ext cx="1418667" cy="382476"/>
          </a:xfrm>
          <a:prstGeom prst="rect">
            <a:avLst/>
          </a:prstGeom>
        </p:spPr>
      </p:pic>
      <p:pic>
        <p:nvPicPr>
          <p:cNvPr id="11" name="Image 10" descr="\documentclass{article}&#10;\usepackage{amsmath}&#10;\pagestyle{empty}&#10;\begin{document}&#10;&#10;$\sigma=0.38\,{\rm fm}$&#10;&#10;&#10;\end{document}" title="IguanaTex Bitmap Display">
            <a:extLst>
              <a:ext uri="{FF2B5EF4-FFF2-40B4-BE49-F238E27FC236}">
                <a16:creationId xmlns:a16="http://schemas.microsoft.com/office/drawing/2014/main" id="{298AAF36-F5A2-4603-A4AD-BD71BD97B2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79283"/>
            <a:ext cx="1257143" cy="184381"/>
          </a:xfrm>
          <a:prstGeom prst="rect">
            <a:avLst/>
          </a:prstGeom>
        </p:spPr>
      </p:pic>
      <p:sp>
        <p:nvSpPr>
          <p:cNvPr id="35" name="Espace réservé du numéro de diapositive 8">
            <a:extLst>
              <a:ext uri="{FF2B5EF4-FFF2-40B4-BE49-F238E27FC236}">
                <a16:creationId xmlns:a16="http://schemas.microsoft.com/office/drawing/2014/main" id="{E3182912-962F-44FE-812D-9B2130FD491C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17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3363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C16889-71CD-4D6C-BC05-9604738CEE86}"/>
              </a:ext>
            </a:extLst>
          </p:cNvPr>
          <p:cNvSpPr txBox="1"/>
          <p:nvPr/>
        </p:nvSpPr>
        <p:spPr>
          <a:xfrm>
            <a:off x="107504" y="801765"/>
            <a:ext cx="8751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Unitary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 </a:t>
            </a:r>
            <a:r>
              <a:rPr lang="en-US" sz="2000" dirty="0"/>
              <a:t>no fluctuation and dissipation by coupling with the QGP</a:t>
            </a:r>
          </a:p>
          <a:p>
            <a:endParaRPr lang="en-US" sz="800" dirty="0"/>
          </a:p>
          <a:p>
            <a:r>
              <a:rPr lang="en-US" sz="2000" dirty="0">
                <a:solidFill>
                  <a:srgbClr val="FF0000"/>
                </a:solidFill>
              </a:rPr>
              <a:t>evolution of a vacuum 1S state in a screened V (T=200MeV) … still some evolution 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25C4410-2D67-4F68-897A-C2766E4E1AD4}"/>
              </a:ext>
            </a:extLst>
          </p:cNvPr>
          <p:cNvGrpSpPr/>
          <p:nvPr/>
        </p:nvGrpSpPr>
        <p:grpSpPr>
          <a:xfrm>
            <a:off x="3051681" y="2732378"/>
            <a:ext cx="2960479" cy="2856862"/>
            <a:chOff x="3846458" y="3252551"/>
            <a:chExt cx="3317830" cy="320170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FE66486-F8A9-4B05-9FCE-29904A755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6458" y="3252551"/>
              <a:ext cx="3317830" cy="3201706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F32A703-AECA-4870-894E-5AC9ED69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11960" y="3356992"/>
              <a:ext cx="2859188" cy="2862705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81AC367-9BAC-4ED0-B40C-348DDF397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2732378"/>
            <a:ext cx="2960479" cy="285686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03128B2-02B1-41FC-A3F4-625EE4EF66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6016" y="3566288"/>
            <a:ext cx="2960480" cy="1878936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4A75E5B-9384-41C9-8762-DC981949AEFE}"/>
              </a:ext>
            </a:extLst>
          </p:cNvPr>
          <p:cNvSpPr txBox="1"/>
          <p:nvPr/>
        </p:nvSpPr>
        <p:spPr>
          <a:xfrm>
            <a:off x="1160792" y="2348880"/>
            <a:ext cx="15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QME</a:t>
            </a:r>
            <a:r>
              <a:rPr lang="en-US" dirty="0"/>
              <a:t>(t=2fm/c)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6FFC565-6FA2-4770-8272-6C8EA03E9D0E}"/>
              </a:ext>
            </a:extLst>
          </p:cNvPr>
          <p:cNvSpPr txBox="1"/>
          <p:nvPr/>
        </p:nvSpPr>
        <p:spPr>
          <a:xfrm>
            <a:off x="3738401" y="2363046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SC</a:t>
            </a:r>
            <a:r>
              <a:rPr lang="en-US" dirty="0"/>
              <a:t>(t=2fm/c)</a:t>
            </a:r>
          </a:p>
        </p:txBody>
      </p:sp>
      <p:pic>
        <p:nvPicPr>
          <p:cNvPr id="36" name="Image 35" descr="\documentclass{article}&#10;\usepackage{amsmath}&#10;\pagestyle{empty}&#10;\begin{document}&#10;&#10;$r({\rm fm})$&#10;&#10;&#10;\end{document}" title="IguanaTex Bitmap Display">
            <a:extLst>
              <a:ext uri="{FF2B5EF4-FFF2-40B4-BE49-F238E27FC236}">
                <a16:creationId xmlns:a16="http://schemas.microsoft.com/office/drawing/2014/main" id="{E7028322-406D-4BF2-A1DB-AACF6CD898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1" y="5622796"/>
            <a:ext cx="574476" cy="254476"/>
          </a:xfrm>
          <a:prstGeom prst="rect">
            <a:avLst/>
          </a:prstGeom>
        </p:spPr>
      </p:pic>
      <p:pic>
        <p:nvPicPr>
          <p:cNvPr id="43" name="Image 42" descr="\documentclass{article}&#10;\usepackage{amsmath}&#10;\pagestyle{empty}&#10;\begin{document}&#10;&#10;$p({\rm fm})$&#10;&#10;&#10;\end{document}" title="IguanaTex Bitmap Display">
            <a:extLst>
              <a:ext uri="{FF2B5EF4-FFF2-40B4-BE49-F238E27FC236}">
                <a16:creationId xmlns:a16="http://schemas.microsoft.com/office/drawing/2014/main" id="{E226D485-1617-4959-9479-835B17EE3F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148" y="3941329"/>
            <a:ext cx="597754" cy="2554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Image 48" descr="\documentclass{article}&#10;\usepackage{amsmath}&#10;\pagestyle{empty}&#10;\begin{document}&#10;&#10;$r({\rm fm})$&#10;&#10;&#10;\end{document}" title="IguanaTex Bitmap Display">
            <a:extLst>
              <a:ext uri="{FF2B5EF4-FFF2-40B4-BE49-F238E27FC236}">
                <a16:creationId xmlns:a16="http://schemas.microsoft.com/office/drawing/2014/main" id="{C37D5337-434D-473E-B502-19FA6AEB18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96" y="5625445"/>
            <a:ext cx="574476" cy="254476"/>
          </a:xfrm>
          <a:prstGeom prst="rect">
            <a:avLst/>
          </a:prstGeom>
        </p:spPr>
      </p:pic>
      <p:pic>
        <p:nvPicPr>
          <p:cNvPr id="62" name="Image 61" descr="\documentclass{article}&#10;\usepackage{amsmath}&#10;\pagestyle{empty}&#10;\begin{document}&#10;&#10;$d_1=\int dr dp |W_{\rm QME}-W_{\rm SC}|$&#10;&#10;&#10;\end{document}" title="IguanaTex Bitmap Display">
            <a:extLst>
              <a:ext uri="{FF2B5EF4-FFF2-40B4-BE49-F238E27FC236}">
                <a16:creationId xmlns:a16="http://schemas.microsoft.com/office/drawing/2014/main" id="{D052A28B-4A6C-4896-95B4-A02A102544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94" y="2846849"/>
            <a:ext cx="2949788" cy="282392"/>
          </a:xfrm>
          <a:prstGeom prst="rect">
            <a:avLst/>
          </a:prstGeom>
        </p:spPr>
      </p:pic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A49C98B-8A50-41F1-AFF2-1A52F320468B}"/>
              </a:ext>
            </a:extLst>
          </p:cNvPr>
          <p:cNvCxnSpPr>
            <a:cxnSpLocks/>
          </p:cNvCxnSpPr>
          <p:nvPr/>
        </p:nvCxnSpPr>
        <p:spPr>
          <a:xfrm flipH="1">
            <a:off x="7700272" y="2667583"/>
            <a:ext cx="112088" cy="163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9F11B1A-BF5F-4D91-83EC-7F802E9564F6}"/>
              </a:ext>
            </a:extLst>
          </p:cNvPr>
          <p:cNvCxnSpPr>
            <a:cxnSpLocks/>
          </p:cNvCxnSpPr>
          <p:nvPr/>
        </p:nvCxnSpPr>
        <p:spPr>
          <a:xfrm>
            <a:off x="8492360" y="2675337"/>
            <a:ext cx="112088" cy="163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0890CDEF-D145-43BA-AD2D-CF3837BAEF38}"/>
              </a:ext>
            </a:extLst>
          </p:cNvPr>
          <p:cNvSpPr txBox="1"/>
          <p:nvPr/>
        </p:nvSpPr>
        <p:spPr>
          <a:xfrm>
            <a:off x="7285246" y="2363046"/>
            <a:ext cx="1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to 1</a:t>
            </a:r>
          </a:p>
        </p:txBody>
      </p:sp>
      <p:pic>
        <p:nvPicPr>
          <p:cNvPr id="58" name="Image 57" descr="\documentclass{article}&#10;\usepackage{amsmath}&#10;\pagestyle{empty}&#10;\begin{document}&#10;&#10;$t({\rm fm}/c)$&#10;&#10;&#10;\end{document}" title="IguanaTex Bitmap Display">
            <a:extLst>
              <a:ext uri="{FF2B5EF4-FFF2-40B4-BE49-F238E27FC236}">
                <a16:creationId xmlns:a16="http://schemas.microsoft.com/office/drawing/2014/main" id="{CF664752-DA4F-408D-A013-4322852D47D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1" y="5589241"/>
            <a:ext cx="785223" cy="254953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9B77FAC-2E5A-4550-8807-93888A89BCEB}"/>
              </a:ext>
            </a:extLst>
          </p:cNvPr>
          <p:cNvSpPr txBox="1"/>
          <p:nvPr/>
        </p:nvSpPr>
        <p:spPr>
          <a:xfrm rot="21121332">
            <a:off x="7029306" y="3437237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Native potential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121BCD2-15C4-45B4-88CC-24E10B280AFE}"/>
              </a:ext>
            </a:extLst>
          </p:cNvPr>
          <p:cNvSpPr txBox="1"/>
          <p:nvPr/>
        </p:nvSpPr>
        <p:spPr>
          <a:xfrm rot="21121332">
            <a:off x="7029550" y="4039824"/>
            <a:ext cx="182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Reg. potential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(à la </a:t>
            </a:r>
            <a:r>
              <a:rPr lang="en-US" dirty="0" err="1">
                <a:solidFill>
                  <a:srgbClr val="FFC000"/>
                </a:solidFill>
              </a:rPr>
              <a:t>Kelbg</a:t>
            </a:r>
            <a:r>
              <a:rPr lang="en-US" dirty="0">
                <a:solidFill>
                  <a:srgbClr val="FFC000"/>
                </a:solidFill>
              </a:rPr>
              <a:t>) : std choice</a:t>
            </a:r>
          </a:p>
        </p:txBody>
      </p:sp>
      <p:pic>
        <p:nvPicPr>
          <p:cNvPr id="3" name="Image 2" descr="\documentclass{article}&#10;\usepackage{amsmath}&#10;\pagestyle{empty}&#10;\begin{document}&#10;&#10;$H(T)|\psi \rangle_0 \ne E |\psi_0 \rangle$&#10;&#10;&#10;\end{document}" title="IguanaTex Bitmap Display">
            <a:extLst>
              <a:ext uri="{FF2B5EF4-FFF2-40B4-BE49-F238E27FC236}">
                <a16:creationId xmlns:a16="http://schemas.microsoft.com/office/drawing/2014/main" id="{86D9F31C-50D0-422B-874C-1BF6C8C0A5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72" y="1758908"/>
            <a:ext cx="2016000" cy="254476"/>
          </a:xfrm>
          <a:prstGeom prst="rect">
            <a:avLst/>
          </a:prstGeom>
        </p:spPr>
      </p:pic>
      <p:sp>
        <p:nvSpPr>
          <p:cNvPr id="26" name="Espace réservé du numéro de diapositive 8">
            <a:extLst>
              <a:ext uri="{FF2B5EF4-FFF2-40B4-BE49-F238E27FC236}">
                <a16:creationId xmlns:a16="http://schemas.microsoft.com/office/drawing/2014/main" id="{F208BE8B-920F-42CF-B3E9-AAC37AD29359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18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1406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06059F8-173D-449D-B3F6-08C9CA49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64704"/>
            <a:ext cx="9144000" cy="5176244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98F8C944-1483-4664-AA92-AC2ED9501E68}"/>
              </a:ext>
            </a:extLst>
          </p:cNvPr>
          <p:cNvSpPr txBox="1"/>
          <p:nvPr/>
        </p:nvSpPr>
        <p:spPr>
          <a:xfrm>
            <a:off x="251520" y="5978318"/>
            <a:ext cx="6911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Some specific signs of genuine QM evolution at small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</a:t>
            </a:r>
            <a:r>
              <a:rPr lang="en-US" sz="2000" b="0" i="0" u="none" strike="noStrike" baseline="0" dirty="0"/>
              <a:t>etter agreement between the two descriptions at late times.</a:t>
            </a:r>
            <a:endParaRPr lang="en-US" sz="2000" dirty="0"/>
          </a:p>
        </p:txBody>
      </p:sp>
      <p:sp>
        <p:nvSpPr>
          <p:cNvPr id="67" name="Espace réservé du numéro de diapositive 8">
            <a:extLst>
              <a:ext uri="{FF2B5EF4-FFF2-40B4-BE49-F238E27FC236}">
                <a16:creationId xmlns:a16="http://schemas.microsoft.com/office/drawing/2014/main" id="{EEE7D652-46BA-4378-BD00-3780880C253E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19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92457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899592" y="937903"/>
            <a:ext cx="7344816" cy="5957354"/>
            <a:chOff x="827584" y="384170"/>
            <a:chExt cx="7954342" cy="640989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384170"/>
              <a:ext cx="7954342" cy="64098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27584" y="476672"/>
              <a:ext cx="1224136" cy="45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Probing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URHIC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quarkonia production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5220072" y="4869160"/>
            <a:ext cx="14401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292080" y="4293096"/>
            <a:ext cx="8388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292080" y="3520318"/>
            <a:ext cx="288032" cy="77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058125" y="4792960"/>
            <a:ext cx="152400" cy="800472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4671770" y="4420344"/>
            <a:ext cx="386355" cy="372616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694046" y="3768080"/>
            <a:ext cx="72038" cy="65984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 1 20"/>
          <p:cNvSpPr/>
          <p:nvPr/>
        </p:nvSpPr>
        <p:spPr>
          <a:xfrm>
            <a:off x="5045988" y="5381563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1 22"/>
          <p:cNvSpPr/>
          <p:nvPr/>
        </p:nvSpPr>
        <p:spPr>
          <a:xfrm>
            <a:off x="5436096" y="5049180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5450987" y="4676133"/>
            <a:ext cx="139490" cy="53506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5397316" y="4293095"/>
            <a:ext cx="66315" cy="408618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402976" y="3566182"/>
            <a:ext cx="177136" cy="69527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5563730" y="4400226"/>
            <a:ext cx="288032" cy="77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5767882" y="3824162"/>
            <a:ext cx="8388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783695" y="3552516"/>
            <a:ext cx="181814" cy="288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5364088" y="3428986"/>
            <a:ext cx="288032" cy="6052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flipV="1">
            <a:off x="5516237" y="2678467"/>
            <a:ext cx="143483" cy="77970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680955" y="2776282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J/</a:t>
            </a:r>
            <a:r>
              <a:rPr lang="fr-FR" dirty="0">
                <a:latin typeface="Symbol" panose="05050102010706020507" pitchFamily="18" charset="2"/>
              </a:rPr>
              <a:t>y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6012160" y="4473116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140235" y="3696956"/>
            <a:ext cx="159957" cy="869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282572" y="3212976"/>
            <a:ext cx="52754" cy="4917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6144085" y="3212976"/>
            <a:ext cx="121454" cy="1393677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6156176" y="3140968"/>
            <a:ext cx="297679" cy="216024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6228450" y="2367237"/>
            <a:ext cx="143483" cy="779703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04812" y="2060848"/>
            <a:ext cx="118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C0099"/>
                </a:solidFill>
              </a:rPr>
              <a:t>primordial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6371934" y="4005065"/>
            <a:ext cx="674978" cy="256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V="1">
            <a:off x="3347864" y="3566184"/>
            <a:ext cx="2002747" cy="663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39160" y="3090562"/>
                <a:ext cx="3312368" cy="923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(Re)combination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produced</a:t>
                </a:r>
                <a:r>
                  <a:rPr lang="fr-FR" dirty="0"/>
                  <a:t> in </a:t>
                </a:r>
                <a:r>
                  <a:rPr lang="fr-FR" dirty="0" err="1"/>
                  <a:t>independent</a:t>
                </a:r>
                <a:r>
                  <a:rPr lang="fr-FR" dirty="0"/>
                  <a:t> initial </a:t>
                </a:r>
                <a:r>
                  <a:rPr lang="fr-FR" dirty="0" err="1"/>
                  <a:t>nucleon-nucleon</a:t>
                </a:r>
                <a:r>
                  <a:rPr lang="fr-FR" dirty="0"/>
                  <a:t> collisions</a:t>
                </a: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0" y="3090562"/>
                <a:ext cx="3312368" cy="923907"/>
              </a:xfrm>
              <a:prstGeom prst="rect">
                <a:avLst/>
              </a:prstGeom>
              <a:blipFill>
                <a:blip r:embed="rId4"/>
                <a:stretch>
                  <a:fillRect l="-1282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9CDD8B81-E1B7-4E04-A30C-68AF12B40D32}"/>
              </a:ext>
            </a:extLst>
          </p:cNvPr>
          <p:cNvSpPr txBox="1"/>
          <p:nvPr/>
        </p:nvSpPr>
        <p:spPr>
          <a:xfrm>
            <a:off x="6530203" y="4311968"/>
            <a:ext cx="26137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Early</a:t>
            </a:r>
            <a:r>
              <a:rPr lang="fr-FR" dirty="0"/>
              <a:t> « in-medium quarkonia » </a:t>
            </a:r>
            <a:r>
              <a:rPr lang="fr-FR" dirty="0" err="1"/>
              <a:t>surviving</a:t>
            </a:r>
            <a:r>
              <a:rPr lang="fr-FR" dirty="0"/>
              <a:t> up to the QGP freeze out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D0CFB7A-03EB-4E35-B240-4E5F6F11B726}"/>
              </a:ext>
            </a:extLst>
          </p:cNvPr>
          <p:cNvSpPr/>
          <p:nvPr/>
        </p:nvSpPr>
        <p:spPr>
          <a:xfrm rot="359187">
            <a:off x="6083901" y="3757682"/>
            <a:ext cx="288032" cy="6052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37AFA7-97A9-4828-98DE-3CFFAF27C7F7}"/>
              </a:ext>
            </a:extLst>
          </p:cNvPr>
          <p:cNvSpPr txBox="1"/>
          <p:nvPr/>
        </p:nvSpPr>
        <p:spPr>
          <a:xfrm>
            <a:off x="107504" y="943372"/>
            <a:ext cx="268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 typical contributions :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9BB90B7-7C6D-4EF6-84DF-645940027EF5}"/>
              </a:ext>
            </a:extLst>
          </p:cNvPr>
          <p:cNvSpPr txBox="1"/>
          <p:nvPr/>
        </p:nvSpPr>
        <p:spPr>
          <a:xfrm>
            <a:off x="7706611" y="389794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D7B8F6F-CBB7-4A91-B651-6807315A46FE}"/>
              </a:ext>
            </a:extLst>
          </p:cNvPr>
          <p:cNvSpPr txBox="1"/>
          <p:nvPr/>
        </p:nvSpPr>
        <p:spPr>
          <a:xfrm>
            <a:off x="245148" y="267846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F5EBA8-CA69-4A1F-B994-C63E06AFBEAD}"/>
              </a:ext>
            </a:extLst>
          </p:cNvPr>
          <p:cNvSpPr txBox="1"/>
          <p:nvPr/>
        </p:nvSpPr>
        <p:spPr>
          <a:xfrm>
            <a:off x="193813" y="4195805"/>
            <a:ext cx="271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Dominant for </a:t>
            </a:r>
            <a:r>
              <a:rPr lang="en-US" b="1" dirty="0" err="1">
                <a:solidFill>
                  <a:srgbClr val="CC0099"/>
                </a:solidFill>
              </a:rPr>
              <a:t>charmonia</a:t>
            </a:r>
            <a:r>
              <a:rPr lang="en-US" b="1" dirty="0">
                <a:solidFill>
                  <a:srgbClr val="CC0099"/>
                </a:solidFill>
              </a:rPr>
              <a:t> production at low </a:t>
            </a:r>
            <a:r>
              <a:rPr lang="en-US" b="1" dirty="0" err="1">
                <a:solidFill>
                  <a:srgbClr val="CC0099"/>
                </a:solidFill>
              </a:rPr>
              <a:t>p</a:t>
            </a:r>
            <a:r>
              <a:rPr lang="en-US" b="1" baseline="-25000" dirty="0" err="1">
                <a:solidFill>
                  <a:srgbClr val="CC0099"/>
                </a:solidFill>
              </a:rPr>
              <a:t>T</a:t>
            </a:r>
            <a:endParaRPr lang="en-US" b="1" baseline="-2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2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F5CA3F-B3DA-41DC-B9B2-339682D77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02319"/>
            <a:ext cx="7315834" cy="404657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B6AA3E-3F57-4056-BD08-414018BD48DF}"/>
              </a:ext>
            </a:extLst>
          </p:cNvPr>
          <p:cNvCxnSpPr>
            <a:cxnSpLocks/>
          </p:cNvCxnSpPr>
          <p:nvPr/>
        </p:nvCxnSpPr>
        <p:spPr>
          <a:xfrm flipV="1">
            <a:off x="2195736" y="1499643"/>
            <a:ext cx="0" cy="32403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1F5AA49-D61A-4AE1-8525-679D15F183BC}"/>
              </a:ext>
            </a:extLst>
          </p:cNvPr>
          <p:cNvCxnSpPr>
            <a:cxnSpLocks/>
          </p:cNvCxnSpPr>
          <p:nvPr/>
        </p:nvCxnSpPr>
        <p:spPr>
          <a:xfrm flipV="1">
            <a:off x="1979712" y="4293096"/>
            <a:ext cx="72007" cy="1008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\documentclass{article}&#10;\usepackage{amsmath}&#10;\pagestyle{empty}&#10;\begin{document}&#10;&#10;$d_1(t)$&#10;&#10;&#10;\end{document}" title="IguanaTex Bitmap Display">
            <a:extLst>
              <a:ext uri="{FF2B5EF4-FFF2-40B4-BE49-F238E27FC236}">
                <a16:creationId xmlns:a16="http://schemas.microsoft.com/office/drawing/2014/main" id="{4AA521F2-F597-46D0-B684-9AB5525178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385" y="2967137"/>
            <a:ext cx="599771" cy="305371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B0B69E2-99F6-49B8-994D-73781EB2D2D5}"/>
              </a:ext>
            </a:extLst>
          </p:cNvPr>
          <p:cNvCxnSpPr>
            <a:cxnSpLocks/>
          </p:cNvCxnSpPr>
          <p:nvPr/>
        </p:nvCxnSpPr>
        <p:spPr>
          <a:xfrm flipV="1">
            <a:off x="3059832" y="1499642"/>
            <a:ext cx="0" cy="32403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435BE7F-5DB7-463B-9F7C-A60C1FE27666}"/>
              </a:ext>
            </a:extLst>
          </p:cNvPr>
          <p:cNvSpPr txBox="1"/>
          <p:nvPr/>
        </p:nvSpPr>
        <p:spPr>
          <a:xfrm>
            <a:off x="179512" y="54690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 Growth of the ≠ between QME and SC evolution : genuine QM features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AE206B6-D0DE-45B2-BEEE-57EE967CBFB3}"/>
              </a:ext>
            </a:extLst>
          </p:cNvPr>
          <p:cNvCxnSpPr>
            <a:cxnSpLocks/>
          </p:cNvCxnSpPr>
          <p:nvPr/>
        </p:nvCxnSpPr>
        <p:spPr>
          <a:xfrm flipH="1" flipV="1">
            <a:off x="2555777" y="3299843"/>
            <a:ext cx="360038" cy="2169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\documentclass{article}&#10;\usepackage{amsmath}&#10;\pagestyle{empty}&#10;\begin{document}&#10;&#10;$d_1=\int dr dp |W_{\rm QME}-W_{\rm SC}|$&#10;&#10;&#10;\end{document}" title="IguanaTex Bitmap Display">
            <a:extLst>
              <a:ext uri="{FF2B5EF4-FFF2-40B4-BE49-F238E27FC236}">
                <a16:creationId xmlns:a16="http://schemas.microsoft.com/office/drawing/2014/main" id="{93F1DF85-0863-40EB-AEC7-16F246FB72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848823"/>
            <a:ext cx="2949788" cy="28239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546685D-1BA2-46B2-BD7E-B6922726732C}"/>
              </a:ext>
            </a:extLst>
          </p:cNvPr>
          <p:cNvSpPr txBox="1"/>
          <p:nvPr/>
        </p:nvSpPr>
        <p:spPr>
          <a:xfrm>
            <a:off x="2411760" y="54598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II. Saturation and decrease of the ≠ between QME and SC evolution : </a:t>
            </a:r>
            <a:r>
              <a:rPr lang="en-US" b="1" dirty="0" err="1"/>
              <a:t>classicalization</a:t>
            </a:r>
            <a:endParaRPr lang="en-US" b="1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D09A99A-D1E4-4DE4-8B6D-A0E6FEBFA8C9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573016"/>
            <a:ext cx="288031" cy="1588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009CFB8-C724-4CD9-8C6A-8D258145FF04}"/>
              </a:ext>
            </a:extLst>
          </p:cNvPr>
          <p:cNvSpPr txBox="1"/>
          <p:nvPr/>
        </p:nvSpPr>
        <p:spPr>
          <a:xfrm>
            <a:off x="5444826" y="5157192"/>
            <a:ext cx="358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III. Late stage evolution: the norm difference d</a:t>
            </a:r>
            <a:r>
              <a:rPr lang="en-US" baseline="-25000" dirty="0"/>
              <a:t>1</a:t>
            </a:r>
            <a:r>
              <a:rPr lang="en-US" dirty="0"/>
              <a:t> ceases to decrease and saturates ?!</a:t>
            </a:r>
          </a:p>
        </p:txBody>
      </p:sp>
      <p:sp>
        <p:nvSpPr>
          <p:cNvPr id="33" name="Espace réservé du numéro de diapositive 8">
            <a:extLst>
              <a:ext uri="{FF2B5EF4-FFF2-40B4-BE49-F238E27FC236}">
                <a16:creationId xmlns:a16="http://schemas.microsoft.com/office/drawing/2014/main" id="{F7EEB576-B3AD-4B0B-88DB-DE7307758028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20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512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F5CA3F-B3DA-41DC-B9B2-339682D77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02319"/>
            <a:ext cx="7315834" cy="404657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B6AA3E-3F57-4056-BD08-414018BD48DF}"/>
              </a:ext>
            </a:extLst>
          </p:cNvPr>
          <p:cNvCxnSpPr>
            <a:cxnSpLocks/>
          </p:cNvCxnSpPr>
          <p:nvPr/>
        </p:nvCxnSpPr>
        <p:spPr>
          <a:xfrm flipV="1">
            <a:off x="2195736" y="1499643"/>
            <a:ext cx="0" cy="32403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1F5AA49-D61A-4AE1-8525-679D15F183BC}"/>
              </a:ext>
            </a:extLst>
          </p:cNvPr>
          <p:cNvCxnSpPr>
            <a:cxnSpLocks/>
          </p:cNvCxnSpPr>
          <p:nvPr/>
        </p:nvCxnSpPr>
        <p:spPr>
          <a:xfrm flipV="1">
            <a:off x="1979712" y="4293096"/>
            <a:ext cx="72007" cy="1008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\documentclass{article}&#10;\usepackage{amsmath}&#10;\pagestyle{empty}&#10;\begin{document}&#10;&#10;$d_1(t)$&#10;&#10;&#10;\end{document}" title="IguanaTex Bitmap Display">
            <a:extLst>
              <a:ext uri="{FF2B5EF4-FFF2-40B4-BE49-F238E27FC236}">
                <a16:creationId xmlns:a16="http://schemas.microsoft.com/office/drawing/2014/main" id="{4AA521F2-F597-46D0-B684-9AB5525178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385" y="2967137"/>
            <a:ext cx="599771" cy="305371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B0B69E2-99F6-49B8-994D-73781EB2D2D5}"/>
              </a:ext>
            </a:extLst>
          </p:cNvPr>
          <p:cNvCxnSpPr>
            <a:cxnSpLocks/>
          </p:cNvCxnSpPr>
          <p:nvPr/>
        </p:nvCxnSpPr>
        <p:spPr>
          <a:xfrm flipV="1">
            <a:off x="3059832" y="1499642"/>
            <a:ext cx="0" cy="32403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435BE7F-5DB7-463B-9F7C-A60C1FE27666}"/>
              </a:ext>
            </a:extLst>
          </p:cNvPr>
          <p:cNvSpPr txBox="1"/>
          <p:nvPr/>
        </p:nvSpPr>
        <p:spPr>
          <a:xfrm>
            <a:off x="179512" y="54690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 Growth of the ≠ between QME and SC evolution : genuine QM features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AE206B6-D0DE-45B2-BEEE-57EE967CBFB3}"/>
              </a:ext>
            </a:extLst>
          </p:cNvPr>
          <p:cNvCxnSpPr>
            <a:cxnSpLocks/>
          </p:cNvCxnSpPr>
          <p:nvPr/>
        </p:nvCxnSpPr>
        <p:spPr>
          <a:xfrm flipH="1" flipV="1">
            <a:off x="2555777" y="3299843"/>
            <a:ext cx="360038" cy="2169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\documentclass{article}&#10;\usepackage{amsmath}&#10;\pagestyle{empty}&#10;\begin{document}&#10;&#10;$d_1=\int dr dp |W_{\rm QME}-W_{\rm SC}|$&#10;&#10;&#10;\end{document}" title="IguanaTex Bitmap Display">
            <a:extLst>
              <a:ext uri="{FF2B5EF4-FFF2-40B4-BE49-F238E27FC236}">
                <a16:creationId xmlns:a16="http://schemas.microsoft.com/office/drawing/2014/main" id="{93F1DF85-0863-40EB-AEC7-16F246FB72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848823"/>
            <a:ext cx="2949788" cy="28239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546685D-1BA2-46B2-BD7E-B6922726732C}"/>
              </a:ext>
            </a:extLst>
          </p:cNvPr>
          <p:cNvSpPr txBox="1"/>
          <p:nvPr/>
        </p:nvSpPr>
        <p:spPr>
          <a:xfrm>
            <a:off x="2411760" y="54598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II. Saturation and decrease of the ≠ between QME and SC evolution : </a:t>
            </a:r>
            <a:r>
              <a:rPr lang="en-US" b="1" dirty="0" err="1"/>
              <a:t>classicalization</a:t>
            </a:r>
            <a:endParaRPr lang="en-US" b="1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D09A99A-D1E4-4DE4-8B6D-A0E6FEBFA8C9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573016"/>
            <a:ext cx="288031" cy="1588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5F7B145F-7D08-4C72-9883-65D6F27E747F}"/>
                  </a:ext>
                </a:extLst>
              </p:cNvPr>
              <p:cNvSpPr txBox="1"/>
              <p:nvPr/>
            </p:nvSpPr>
            <p:spPr>
              <a:xfrm>
                <a:off x="5444826" y="5157192"/>
                <a:ext cx="35828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III. Late stage evolution: the norm difference d</a:t>
                </a:r>
                <a:r>
                  <a:rPr lang="en-US" baseline="-25000" dirty="0"/>
                  <a:t>1</a:t>
                </a:r>
                <a:r>
                  <a:rPr lang="en-US" dirty="0"/>
                  <a:t> ceases to decrease and saturates ?!</a:t>
                </a:r>
              </a:p>
              <a:p>
                <a:pPr algn="ctr"/>
                <a:r>
                  <a:rPr lang="en-US" dirty="0">
                    <a:solidFill>
                      <a:srgbClr val="FF3300"/>
                    </a:solidFill>
                  </a:rPr>
                  <a:t>Small deviations of the asymptotic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3300"/>
                    </a:solidFill>
                  </a:rPr>
                  <a:t> from QME </a:t>
                </a:r>
                <a:r>
                  <a:rPr lang="en-US" dirty="0" err="1">
                    <a:solidFill>
                      <a:srgbClr val="FF3300"/>
                    </a:solidFill>
                  </a:rPr>
                  <a:t>wrt</a:t>
                </a:r>
                <a:r>
                  <a:rPr lang="en-US" dirty="0">
                    <a:solidFill>
                      <a:srgbClr val="FF3300"/>
                    </a:solidFill>
                  </a:rPr>
                  <a:t> Gibbs-Boltzmann </a:t>
                </a:r>
              </a:p>
            </p:txBody>
          </p:sp>
        </mc:Choice>
        <mc:Fallback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5F7B145F-7D08-4C72-9883-65D6F27E7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26" y="5157192"/>
                <a:ext cx="3582844" cy="1754326"/>
              </a:xfrm>
              <a:prstGeom prst="rect">
                <a:avLst/>
              </a:prstGeom>
              <a:blipFill>
                <a:blip r:embed="rId8"/>
                <a:stretch>
                  <a:fillRect l="-1361" t="-2083" r="-2891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F7E19926-7887-44FB-A1CF-0C9834179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3068960"/>
            <a:ext cx="4440056" cy="3503645"/>
          </a:xfrm>
          <a:prstGeom prst="rect">
            <a:avLst/>
          </a:prstGeom>
        </p:spPr>
      </p:pic>
      <p:sp>
        <p:nvSpPr>
          <p:cNvPr id="6" name="Flèche : virage 5">
            <a:extLst>
              <a:ext uri="{FF2B5EF4-FFF2-40B4-BE49-F238E27FC236}">
                <a16:creationId xmlns:a16="http://schemas.microsoft.com/office/drawing/2014/main" id="{AA2535A0-2AA7-41C6-A5AA-B9B80431BE53}"/>
              </a:ext>
            </a:extLst>
          </p:cNvPr>
          <p:cNvSpPr/>
          <p:nvPr/>
        </p:nvSpPr>
        <p:spPr>
          <a:xfrm rot="5400000" flipH="1" flipV="1">
            <a:off x="4824025" y="6001780"/>
            <a:ext cx="504062" cy="831097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9A7A970-D13A-4E80-9F06-3413D3167FBC}"/>
              </a:ext>
            </a:extLst>
          </p:cNvPr>
          <p:cNvCxnSpPr>
            <a:cxnSpLocks/>
          </p:cNvCxnSpPr>
          <p:nvPr/>
        </p:nvCxnSpPr>
        <p:spPr>
          <a:xfrm>
            <a:off x="1732086" y="5557882"/>
            <a:ext cx="463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2E47B12-7D0F-4EB8-BE90-74A37DBB0AEA}"/>
              </a:ext>
            </a:extLst>
          </p:cNvPr>
          <p:cNvSpPr txBox="1"/>
          <p:nvPr/>
        </p:nvSpPr>
        <p:spPr>
          <a:xfrm>
            <a:off x="2241126" y="537321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QME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F80A7E-516C-4BBF-9A38-EE432F00976B}"/>
              </a:ext>
            </a:extLst>
          </p:cNvPr>
          <p:cNvCxnSpPr>
            <a:cxnSpLocks/>
          </p:cNvCxnSpPr>
          <p:nvPr/>
        </p:nvCxnSpPr>
        <p:spPr>
          <a:xfrm>
            <a:off x="1728501" y="5805264"/>
            <a:ext cx="46365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B3306AA-8019-42F7-A516-8A8D1D228310}"/>
              </a:ext>
            </a:extLst>
          </p:cNvPr>
          <p:cNvSpPr txBox="1"/>
          <p:nvPr/>
        </p:nvSpPr>
        <p:spPr>
          <a:xfrm>
            <a:off x="2231008" y="5624227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Gibbs-Boltzmann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ED2647-A4F6-49D0-94B6-80B57CDBF92A}"/>
              </a:ext>
            </a:extLst>
          </p:cNvPr>
          <p:cNvSpPr txBox="1"/>
          <p:nvPr/>
        </p:nvSpPr>
        <p:spPr>
          <a:xfrm>
            <a:off x="1598294" y="3278374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Asymptotic</a:t>
            </a:r>
          </a:p>
        </p:txBody>
      </p:sp>
      <p:sp>
        <p:nvSpPr>
          <p:cNvPr id="28" name="Espace réservé du numéro de diapositive 8">
            <a:extLst>
              <a:ext uri="{FF2B5EF4-FFF2-40B4-BE49-F238E27FC236}">
                <a16:creationId xmlns:a16="http://schemas.microsoft.com/office/drawing/2014/main" id="{875B3706-6401-43A8-8BFB-02C2D45D54D5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21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64886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4AD9B-A9A7-49FE-A41A-006A13DD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9" y="1268760"/>
            <a:ext cx="7163421" cy="402370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B668E30-49F0-4B69-B205-4876248AFF54}"/>
              </a:ext>
            </a:extLst>
          </p:cNvPr>
          <p:cNvSpPr txBox="1"/>
          <p:nvPr/>
        </p:nvSpPr>
        <p:spPr>
          <a:xfrm>
            <a:off x="323528" y="853261"/>
            <a:ext cx="777725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More concrete observable : </a:t>
            </a:r>
            <a:r>
              <a:rPr lang="en-US" sz="2000" b="1" i="0" u="none" strike="noStrike" baseline="0" dirty="0"/>
              <a:t>Survival probability of the 1S initial state</a:t>
            </a:r>
            <a:r>
              <a:rPr lang="en-US" sz="2000" b="0" i="0" u="none" strike="noStrike" baseline="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Good agreement of the SC calculation with the QME benchmark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Slight over suppression for the QME (overheating)</a:t>
            </a:r>
          </a:p>
        </p:txBody>
      </p:sp>
      <p:sp>
        <p:nvSpPr>
          <p:cNvPr id="19" name="Espace réservé du numéro de diapositive 8">
            <a:extLst>
              <a:ext uri="{FF2B5EF4-FFF2-40B4-BE49-F238E27FC236}">
                <a16:creationId xmlns:a16="http://schemas.microsoft.com/office/drawing/2014/main" id="{0C031A95-071F-440F-BF33-873F478762C0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22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60637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668E30-49F0-4B69-B205-4876248AFF54}"/>
              </a:ext>
            </a:extLst>
          </p:cNvPr>
          <p:cNvSpPr txBox="1"/>
          <p:nvPr/>
        </p:nvSpPr>
        <p:spPr>
          <a:xfrm>
            <a:off x="323529" y="853261"/>
            <a:ext cx="86409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More concrete observable : (</a:t>
            </a:r>
            <a:r>
              <a:rPr lang="en-US" sz="2000" b="1" i="0" u="none" strike="noStrike" baseline="0" dirty="0"/>
              <a:t>Re)generate 2S state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Good agreement of the SC calculation with the QME benchmark, especially at large 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Most significant disagreement for low T, around t = 2.5 </a:t>
            </a:r>
            <a:r>
              <a:rPr lang="en-US" sz="2000" dirty="0" err="1"/>
              <a:t>fm</a:t>
            </a:r>
            <a:r>
              <a:rPr lang="en-US" sz="2000" dirty="0"/>
              <a:t>/c (beginning of the </a:t>
            </a:r>
            <a:r>
              <a:rPr lang="en-US" sz="2000" dirty="0" err="1"/>
              <a:t>classicalization</a:t>
            </a:r>
            <a:r>
              <a:rPr lang="en-US" sz="2000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93080F-629E-4012-9920-40F03DC6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651"/>
            <a:ext cx="7155800" cy="401608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850E33A-D419-47AA-9ACA-836538DE4D17}"/>
              </a:ext>
            </a:extLst>
          </p:cNvPr>
          <p:cNvCxnSpPr>
            <a:cxnSpLocks/>
          </p:cNvCxnSpPr>
          <p:nvPr/>
        </p:nvCxnSpPr>
        <p:spPr>
          <a:xfrm flipH="1" flipV="1">
            <a:off x="2123729" y="4597115"/>
            <a:ext cx="216023" cy="1407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8">
            <a:extLst>
              <a:ext uri="{FF2B5EF4-FFF2-40B4-BE49-F238E27FC236}">
                <a16:creationId xmlns:a16="http://schemas.microsoft.com/office/drawing/2014/main" id="{5F1DDD74-33C4-466C-9814-358DCC9D82B7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23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3465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7812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unitary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evolution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AA2FB9-E38D-4ABE-B220-23BBA9BD3755}"/>
              </a:ext>
            </a:extLst>
          </p:cNvPr>
          <p:cNvSpPr txBox="1"/>
          <p:nvPr/>
        </p:nvSpPr>
        <p:spPr>
          <a:xfrm>
            <a:off x="6300192" y="26064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coupling with the QGP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668E30-49F0-4B69-B205-4876248AFF54}"/>
              </a:ext>
            </a:extLst>
          </p:cNvPr>
          <p:cNvSpPr txBox="1"/>
          <p:nvPr/>
        </p:nvSpPr>
        <p:spPr>
          <a:xfrm>
            <a:off x="323529" y="853261"/>
            <a:ext cx="86409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More concrete observable : (</a:t>
            </a:r>
            <a:r>
              <a:rPr lang="en-US" sz="2000" b="1" i="0" u="none" strike="noStrike" baseline="0" dirty="0"/>
              <a:t>Re)generate 2S state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Good agreement of the SC calculation with the QME benchmark, especially at large 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sz="20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Higher effect of the genuine interference quantum effects due to the mixture of positive and negative regions in W</a:t>
            </a:r>
            <a:r>
              <a:rPr lang="en-US" sz="2000" baseline="-25000" dirty="0"/>
              <a:t>2S</a:t>
            </a:r>
            <a:r>
              <a:rPr lang="en-US" sz="20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93080F-629E-4012-9920-40F03DC6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88651"/>
            <a:ext cx="7155800" cy="40160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809010-2598-4338-8253-AB07B3F93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33" y="3573016"/>
            <a:ext cx="2651074" cy="2026121"/>
          </a:xfrm>
          <a:prstGeom prst="rect">
            <a:avLst/>
          </a:prstGeom>
        </p:spPr>
      </p:pic>
      <p:pic>
        <p:nvPicPr>
          <p:cNvPr id="8" name="Image 7" descr="\documentclass{article}&#10;\usepackage{amsmath}&#10;\pagestyle{empty}&#10;\begin{document}&#10;&#10;$W_{\rm 2S}$&#10;&#10;&#10;\end{document}" title="IguanaTex Bitmap Display">
            <a:extLst>
              <a:ext uri="{FF2B5EF4-FFF2-40B4-BE49-F238E27FC236}">
                <a16:creationId xmlns:a16="http://schemas.microsoft.com/office/drawing/2014/main" id="{15A7AD2D-6AAE-4FF5-B7B8-58E9E6C574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510300"/>
            <a:ext cx="426667" cy="21333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850E33A-D419-47AA-9ACA-836538DE4D17}"/>
              </a:ext>
            </a:extLst>
          </p:cNvPr>
          <p:cNvCxnSpPr>
            <a:cxnSpLocks/>
          </p:cNvCxnSpPr>
          <p:nvPr/>
        </p:nvCxnSpPr>
        <p:spPr>
          <a:xfrm flipH="1" flipV="1">
            <a:off x="2123729" y="4597115"/>
            <a:ext cx="216023" cy="1407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DC9754-85D8-4A05-81E1-17276F073F66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24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134718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-1" y="116632"/>
            <a:ext cx="911970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Conclusions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668E30-49F0-4B69-B205-4876248AFF54}"/>
              </a:ext>
            </a:extLst>
          </p:cNvPr>
          <p:cNvSpPr txBox="1"/>
          <p:nvPr/>
        </p:nvSpPr>
        <p:spPr>
          <a:xfrm>
            <a:off x="323529" y="853261"/>
            <a:ext cx="86409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The Lindblad equation succeeds in producing the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bottomonia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sequential suppression observed in R</a:t>
            </a:r>
            <a:r>
              <a:rPr lang="en-US" sz="2000" b="0" i="0" u="none" strike="noStrike" baseline="-25000" dirty="0">
                <a:solidFill>
                  <a:srgbClr val="000000"/>
                </a:solidFill>
              </a:rPr>
              <a:t>AA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. As next step, we will compute this observable and have direct comparison with experimental data.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The semiclassical description reproduces very well the results of the exact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quantum description, especially, at high temperatures</a:t>
            </a:r>
          </a:p>
          <a:p>
            <a:pPr algn="l"/>
            <a:endParaRPr lang="en-US" sz="8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8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The late time discrepancies are, mainly, due to the relaxation into different steady states. The steady sate of an open quantum system is still an active research topic 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8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To come : generalization of the comparison for the non-abelian case.</a:t>
            </a:r>
            <a:endParaRPr lang="en-US" sz="20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9A6134-FF60-42C2-9C47-F750C9A1CE09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25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98768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-1" y="116632"/>
            <a:ext cx="911970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Back up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6346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-36512" y="73195"/>
            <a:ext cx="9144000" cy="46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types of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dynamical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modelling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Image 14" descr="\documentclass{article}&#10;\usepackage{amsmath}&#10;\pagestyle{empty}&#10;\begin{document}&#10;&#10;$m_D\gg E_{\rm bind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5228"/>
            <a:ext cx="1366377" cy="212293"/>
          </a:xfrm>
          <a:prstGeom prst="rect">
            <a:avLst/>
          </a:prstGeom>
        </p:spPr>
      </p:pic>
      <p:pic>
        <p:nvPicPr>
          <p:cNvPr id="17" name="Image 16" descr="\documentclass{article}&#10;\usepackage{amsmath}&#10;\pagestyle{empty}&#10;\begin{document}&#10;&#10;$m_D\ll E_{\rm bind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5"/>
            <a:ext cx="1367422" cy="212777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179512" y="1916832"/>
            <a:ext cx="8856984" cy="4298854"/>
          </a:xfrm>
          <a:prstGeom prst="roundRect">
            <a:avLst/>
          </a:prstGeom>
          <a:gradFill flip="none" rotWithShape="1">
            <a:gsLst>
              <a:gs pos="0">
                <a:srgbClr val="0000CC"/>
              </a:gs>
              <a:gs pos="36000">
                <a:schemeClr val="accent1">
                  <a:lumMod val="45000"/>
                  <a:lumOff val="55000"/>
                </a:schemeClr>
              </a:gs>
              <a:gs pos="61000">
                <a:srgbClr val="FFC000"/>
              </a:gs>
              <a:gs pos="100000">
                <a:srgbClr val="FF33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44108" y="2059677"/>
            <a:ext cx="3348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resonances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Time long </a:t>
            </a:r>
            <a:r>
              <a:rPr lang="fr-FR" dirty="0" err="1"/>
              <a:t>enough</a:t>
            </a:r>
            <a:r>
              <a:rPr lang="fr-FR" dirty="0"/>
              <a:t> </a:t>
            </a:r>
            <a:r>
              <a:rPr lang="fr-FR" dirty="0" err="1"/>
              <a:t>wrt</a:t>
            </a:r>
            <a:r>
              <a:rPr lang="fr-FR" dirty="0"/>
              <a:t> quantum </a:t>
            </a:r>
            <a:r>
              <a:rPr lang="fr-FR" dirty="0" err="1"/>
              <a:t>decoherence</a:t>
            </a:r>
            <a:r>
              <a:rPr lang="fr-FR" dirty="0"/>
              <a:t> time</a:t>
            </a:r>
          </a:p>
        </p:txBody>
      </p:sp>
      <p:sp>
        <p:nvSpPr>
          <p:cNvPr id="7" name="Accolade fermante 6"/>
          <p:cNvSpPr/>
          <p:nvPr/>
        </p:nvSpPr>
        <p:spPr>
          <a:xfrm rot="5400000">
            <a:off x="7020272" y="1617870"/>
            <a:ext cx="360040" cy="30963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085894" y="3368573"/>
            <a:ext cx="393793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Good description </a:t>
            </a:r>
            <a:r>
              <a:rPr lang="fr-FR" dirty="0" err="1"/>
              <a:t>with</a:t>
            </a:r>
            <a:r>
              <a:rPr lang="fr-FR" dirty="0"/>
              <a:t> transport </a:t>
            </a:r>
            <a:r>
              <a:rPr lang="fr-FR" dirty="0" err="1"/>
              <a:t>models</a:t>
            </a:r>
            <a:endParaRPr lang="fr-FR" dirty="0"/>
          </a:p>
          <a:p>
            <a:pPr algn="ctr"/>
            <a:r>
              <a:rPr lang="fr-FR" dirty="0"/>
              <a:t>(TAMU, </a:t>
            </a:r>
            <a:r>
              <a:rPr lang="fr-FR" dirty="0" err="1"/>
              <a:t>Tsinghua</a:t>
            </a:r>
            <a:r>
              <a:rPr lang="fr-FR" dirty="0"/>
              <a:t>, Duke)</a:t>
            </a:r>
          </a:p>
          <a:p>
            <a:pPr algn="ctr"/>
            <a:endParaRPr lang="fr-FR" sz="800" dirty="0"/>
          </a:p>
          <a:p>
            <a:pPr algn="ctr"/>
            <a:r>
              <a:rPr lang="fr-FR" dirty="0"/>
              <a:t>Central </a:t>
            </a:r>
            <a:r>
              <a:rPr lang="fr-FR" dirty="0" err="1"/>
              <a:t>quantities</a:t>
            </a:r>
            <a:r>
              <a:rPr lang="fr-FR" dirty="0"/>
              <a:t> :</a:t>
            </a:r>
          </a:p>
          <a:p>
            <a:pPr algn="ctr"/>
            <a:r>
              <a:rPr lang="fr-FR" dirty="0"/>
              <a:t>2-&gt;2 and 2-&gt;3 Cross sections, </a:t>
            </a:r>
          </a:p>
          <a:p>
            <a:pPr algn="ctr"/>
            <a:r>
              <a:rPr lang="fr-FR" dirty="0" err="1"/>
              <a:t>decay</a:t>
            </a:r>
            <a:r>
              <a:rPr lang="fr-FR" dirty="0"/>
              <a:t> rates </a:t>
            </a:r>
          </a:p>
          <a:p>
            <a:pPr algn="ctr"/>
            <a:endParaRPr lang="fr-FR" sz="800" dirty="0"/>
          </a:p>
          <a:p>
            <a:pPr algn="ctr"/>
            <a:r>
              <a:rPr lang="fr-FR" dirty="0" err="1"/>
              <a:t>Equilibrium</a:t>
            </a:r>
            <a:r>
              <a:rPr lang="fr-FR" dirty="0"/>
              <a:t> : </a:t>
            </a:r>
            <a:r>
              <a:rPr lang="fr-FR" dirty="0" err="1"/>
              <a:t>exp</a:t>
            </a:r>
            <a:r>
              <a:rPr lang="fr-FR" dirty="0"/>
              <a:t>(-E</a:t>
            </a:r>
            <a:r>
              <a:rPr lang="fr-FR" baseline="-25000" dirty="0"/>
              <a:t>n</a:t>
            </a:r>
            <a:r>
              <a:rPr lang="fr-FR" dirty="0"/>
              <a:t>/T) (</a:t>
            </a:r>
            <a:r>
              <a:rPr lang="fr-FR" dirty="0" err="1"/>
              <a:t>theorem</a:t>
            </a:r>
            <a:r>
              <a:rPr lang="fr-FR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84168" y="1440658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Quantum Optical </a:t>
            </a:r>
            <a:r>
              <a:rPr lang="fr-FR" dirty="0" err="1"/>
              <a:t>Regime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39552" y="1371278"/>
            <a:ext cx="27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Quantum </a:t>
            </a:r>
            <a:r>
              <a:rPr lang="fr-FR" dirty="0" err="1"/>
              <a:t>Brownian</a:t>
            </a:r>
            <a:r>
              <a:rPr lang="fr-FR" dirty="0"/>
              <a:t> Motion</a:t>
            </a:r>
          </a:p>
        </p:txBody>
      </p:sp>
      <p:pic>
        <p:nvPicPr>
          <p:cNvPr id="16" name="Image 15" descr="\documentclass{article}&#10;\usepackage{amsmath}&#10;\pagestyle{empty}&#10;\begin{document}&#10;&#10;$m_D\sim E_{\rm bind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71" y="1129187"/>
            <a:ext cx="1311014" cy="2127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38653" y="2959478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19404" y="512879"/>
            <a:ext cx="502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(and a 3rd class of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: </a:t>
            </a: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hadronization</a:t>
            </a:r>
            <a:r>
              <a:rPr lang="fr-FR" dirty="0"/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47564" y="2060848"/>
            <a:ext cx="3348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Correlations</a:t>
            </a:r>
            <a:r>
              <a:rPr lang="fr-FR" dirty="0"/>
              <a:t>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QGP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Best </a:t>
            </a:r>
            <a:r>
              <a:rPr lang="fr-FR" b="1" dirty="0" err="1"/>
              <a:t>described</a:t>
            </a:r>
            <a:r>
              <a:rPr lang="fr-FR" b="1" dirty="0"/>
              <a:t> in position-</a:t>
            </a:r>
            <a:r>
              <a:rPr lang="fr-FR" b="1" dirty="0" err="1"/>
              <a:t>momentum</a:t>
            </a:r>
            <a:r>
              <a:rPr lang="fr-FR" b="1" dirty="0"/>
              <a:t> </a:t>
            </a:r>
            <a:r>
              <a:rPr lang="fr-FR" b="1" dirty="0" err="1"/>
              <a:t>space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Time short </a:t>
            </a:r>
            <a:r>
              <a:rPr lang="fr-FR" dirty="0" err="1"/>
              <a:t>wrt</a:t>
            </a:r>
            <a:r>
              <a:rPr lang="fr-FR" dirty="0"/>
              <a:t> quantum </a:t>
            </a:r>
            <a:r>
              <a:rPr lang="fr-FR" dirty="0" err="1"/>
              <a:t>decoherence</a:t>
            </a:r>
            <a:r>
              <a:rPr lang="fr-FR" dirty="0"/>
              <a:t> time ?</a:t>
            </a:r>
          </a:p>
        </p:txBody>
      </p:sp>
      <p:sp>
        <p:nvSpPr>
          <p:cNvPr id="59" name="Accolade fermante 58"/>
          <p:cNvSpPr/>
          <p:nvPr/>
        </p:nvSpPr>
        <p:spPr>
          <a:xfrm rot="5400000">
            <a:off x="2029063" y="2373844"/>
            <a:ext cx="360040" cy="30963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395536" y="4221088"/>
            <a:ext cx="4248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Quantum Master Equations for </a:t>
            </a:r>
            <a:r>
              <a:rPr lang="fr-FR" b="1" dirty="0" err="1"/>
              <a:t>microscopic</a:t>
            </a:r>
            <a:r>
              <a:rPr lang="fr-FR" b="1" dirty="0"/>
              <a:t> </a:t>
            </a:r>
            <a:r>
              <a:rPr lang="fr-FR" b="1" dirty="0" err="1"/>
              <a:t>dof</a:t>
            </a:r>
            <a:r>
              <a:rPr lang="fr-FR" b="1" dirty="0"/>
              <a:t> (QS and </a:t>
            </a:r>
            <a:r>
              <a:rPr lang="fr-FR" b="1" dirty="0" err="1"/>
              <a:t>Qbars</a:t>
            </a:r>
            <a:r>
              <a:rPr lang="fr-FR" b="1" dirty="0"/>
              <a:t>)</a:t>
            </a:r>
          </a:p>
          <a:p>
            <a:endParaRPr lang="fr-FR" sz="800" b="1" dirty="0"/>
          </a:p>
          <a:p>
            <a:r>
              <a:rPr lang="fr-FR" dirty="0" err="1"/>
              <a:t>Equilibrium</a:t>
            </a:r>
            <a:r>
              <a:rPr lang="fr-FR" dirty="0"/>
              <a:t> / </a:t>
            </a:r>
            <a:r>
              <a:rPr lang="fr-FR" dirty="0" err="1"/>
              <a:t>asympt</a:t>
            </a:r>
            <a:r>
              <a:rPr lang="fr-FR" dirty="0"/>
              <a:t>* :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limiting</a:t>
            </a:r>
            <a:r>
              <a:rPr lang="fr-FR" dirty="0"/>
              <a:t> cases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2176" y="6215686"/>
            <a:ext cx="877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dirty="0" err="1"/>
              <a:t>Since</a:t>
            </a:r>
            <a:r>
              <a:rPr lang="fr-FR" dirty="0"/>
              <a:t> one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facing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dissociation and </a:t>
            </a:r>
            <a:r>
              <a:rPr lang="fr-FR" dirty="0" err="1"/>
              <a:t>recombination</a:t>
            </a:r>
            <a:r>
              <a:rPr lang="fr-FR" dirty="0"/>
              <a:t>, </a:t>
            </a:r>
            <a:r>
              <a:rPr lang="fr-FR" dirty="0" err="1"/>
              <a:t>obtaining</a:t>
            </a:r>
            <a:r>
              <a:rPr lang="fr-FR" dirty="0"/>
              <a:t> a correct 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limit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model </a:t>
            </a:r>
            <a:r>
              <a:rPr lang="fr-FR" dirty="0" err="1"/>
              <a:t>is</a:t>
            </a:r>
            <a:r>
              <a:rPr lang="fr-FR" dirty="0"/>
              <a:t> an important </a:t>
            </a:r>
            <a:r>
              <a:rPr lang="fr-FR" dirty="0" err="1"/>
              <a:t>prerequisite</a:t>
            </a:r>
            <a:r>
              <a:rPr lang="fr-FR" dirty="0"/>
              <a:t> !!!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5511" y="5489028"/>
            <a:ext cx="260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</a:t>
            </a:r>
            <a:r>
              <a:rPr lang="en-US" dirty="0" err="1"/>
              <a:t>Approx</a:t>
            </a:r>
            <a:r>
              <a:rPr lang="en-US" dirty="0"/>
              <a:t>: rate equations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0901" y="5398476"/>
            <a:ext cx="357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 </a:t>
            </a:r>
            <a:r>
              <a:rPr lang="en-US" dirty="0" err="1"/>
              <a:t>Approx</a:t>
            </a:r>
            <a:r>
              <a:rPr lang="en-US" dirty="0"/>
              <a:t>: Fokker-Planck equations in position-momentum space</a:t>
            </a:r>
          </a:p>
        </p:txBody>
      </p:sp>
      <p:sp>
        <p:nvSpPr>
          <p:cNvPr id="23" name="Espace réservé du numéro de diapositive 8">
            <a:extLst>
              <a:ext uri="{FF2B5EF4-FFF2-40B4-BE49-F238E27FC236}">
                <a16:creationId xmlns:a16="http://schemas.microsoft.com/office/drawing/2014/main" id="{AA0254C9-E7F2-4556-95C4-D33D4E95DBA8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27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82208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088" y="1826998"/>
            <a:ext cx="6226745" cy="3997132"/>
          </a:xfrm>
          <a:prstGeom prst="rect">
            <a:avLst/>
          </a:prstGeom>
        </p:spPr>
      </p:pic>
      <p:sp>
        <p:nvSpPr>
          <p:cNvPr id="48" name="Organigramme : Processus 47"/>
          <p:cNvSpPr/>
          <p:nvPr/>
        </p:nvSpPr>
        <p:spPr>
          <a:xfrm>
            <a:off x="2569303" y="3804483"/>
            <a:ext cx="929495" cy="40470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rganigramme : Processus 56"/>
          <p:cNvSpPr/>
          <p:nvPr/>
        </p:nvSpPr>
        <p:spPr>
          <a:xfrm>
            <a:off x="5688549" y="3813868"/>
            <a:ext cx="929495" cy="40470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22765" y="873809"/>
            <a:ext cx="23880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00CC"/>
                </a:solidFill>
                <a:latin typeface="Calibri"/>
              </a:rPr>
              <a:t>Inspired</a:t>
            </a:r>
            <a:r>
              <a:rPr lang="fr-FR" sz="1200" dirty="0">
                <a:solidFill>
                  <a:srgbClr val="0000CC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CC"/>
                </a:solidFill>
                <a:latin typeface="Calibri"/>
              </a:rPr>
              <a:t>from</a:t>
            </a:r>
            <a:r>
              <a:rPr lang="fr-FR" sz="1200" dirty="0">
                <a:solidFill>
                  <a:srgbClr val="0000CC"/>
                </a:solidFill>
                <a:latin typeface="Calibri"/>
              </a:rPr>
              <a:t> Yao </a:t>
            </a:r>
            <a:r>
              <a:rPr lang="fr-FR" sz="900" dirty="0">
                <a:solidFill>
                  <a:srgbClr val="0000CC"/>
                </a:solidFill>
                <a:latin typeface="Calibri"/>
              </a:rPr>
              <a:t>I</a:t>
            </a:r>
            <a:r>
              <a:rPr lang="en-US" sz="900" dirty="0">
                <a:solidFill>
                  <a:srgbClr val="0000CC"/>
                </a:solidFill>
                <a:latin typeface="Calibri"/>
              </a:rPr>
              <a:t>nt. J. of Mod. Phys. A, Vol. 36, No. 20, 2130010 (2021)</a:t>
            </a:r>
            <a:endParaRPr lang="fr-FR" sz="900" dirty="0">
              <a:solidFill>
                <a:srgbClr val="0000CC"/>
              </a:solidFill>
              <a:latin typeface="Calibri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418518" y="4473979"/>
            <a:ext cx="270030" cy="0"/>
          </a:xfrm>
          <a:prstGeom prst="straightConnector1">
            <a:avLst/>
          </a:prstGeom>
          <a:ln w="28575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3636320" y="4473979"/>
            <a:ext cx="270030" cy="0"/>
          </a:xfrm>
          <a:prstGeom prst="straightConnector1">
            <a:avLst/>
          </a:prstGeom>
          <a:ln w="28575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050628" y="4335479"/>
            <a:ext cx="14168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CC0099"/>
                </a:solidFill>
                <a:latin typeface="Calibri"/>
              </a:rPr>
              <a:t>Not the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same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basis !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36020" y="4622367"/>
            <a:ext cx="2601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srgbClr val="CC0099"/>
                </a:solidFill>
                <a:latin typeface="Calibri"/>
              </a:rPr>
              <a:t>Eigenstates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of the HQ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Hamiltonian</a:t>
            </a:r>
            <a:endParaRPr lang="fr-FR" sz="1350" dirty="0">
              <a:solidFill>
                <a:srgbClr val="CC0099"/>
              </a:solidFill>
              <a:latin typeface="Calibri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863487" y="4622367"/>
            <a:ext cx="1710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CC0099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space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densities</a:t>
            </a:r>
            <a:endParaRPr lang="fr-FR" sz="1350" dirty="0">
              <a:solidFill>
                <a:srgbClr val="CC0099"/>
              </a:solidFill>
              <a:latin typeface="Calibr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331920" y="1531821"/>
            <a:ext cx="284949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prstClr val="black"/>
                </a:solidFill>
                <a:latin typeface="Symbol" panose="05050102010706020507" pitchFamily="18" charset="2"/>
              </a:rPr>
              <a:t>t</a:t>
            </a:r>
            <a:r>
              <a:rPr lang="en-US" sz="1350" b="1" baseline="-250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: environment autocorrelation time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079480" y="1528426"/>
            <a:ext cx="227581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prstClr val="black"/>
                </a:solidFill>
                <a:latin typeface="Symbol" panose="05050102010706020507" pitchFamily="18" charset="2"/>
              </a:rPr>
              <a:t>t</a:t>
            </a:r>
            <a:r>
              <a:rPr lang="en-US" sz="1350" b="1" baseline="-250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: system intrinsic time scale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498796" y="3317641"/>
            <a:ext cx="2267339" cy="863640"/>
            <a:chOff x="2911151" y="3280521"/>
            <a:chExt cx="3023118" cy="1151520"/>
          </a:xfrm>
        </p:grpSpPr>
        <p:sp>
          <p:nvSpPr>
            <p:cNvPr id="17" name="Organigramme : Processus 16"/>
            <p:cNvSpPr/>
            <p:nvPr/>
          </p:nvSpPr>
          <p:spPr>
            <a:xfrm>
              <a:off x="2911151" y="3293706"/>
              <a:ext cx="3023118" cy="113833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3321668" y="3280521"/>
              <a:ext cx="2146041" cy="914465"/>
              <a:chOff x="3321668" y="3280521"/>
              <a:chExt cx="2146041" cy="9144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21668" y="3664298"/>
                <a:ext cx="2146041" cy="530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black"/>
                    </a:solidFill>
                    <a:latin typeface="Calibri"/>
                  </a:rPr>
                  <a:t>Redfield </a:t>
                </a:r>
                <a:r>
                  <a:rPr lang="fr-FR" sz="1350" b="1" dirty="0" err="1">
                    <a:solidFill>
                      <a:prstClr val="black"/>
                    </a:solidFill>
                    <a:latin typeface="Calibri"/>
                  </a:rPr>
                  <a:t>equation</a:t>
                </a:r>
                <a:endParaRPr lang="fr-FR" sz="135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813" y="3280521"/>
                <a:ext cx="285750" cy="390525"/>
              </a:xfrm>
              <a:prstGeom prst="rect">
                <a:avLst/>
              </a:prstGeom>
            </p:spPr>
          </p:pic>
        </p:grpSp>
      </p:grpSp>
      <p:pic>
        <p:nvPicPr>
          <p:cNvPr id="19" name="Image 18" descr="\documentclass{article}&#10;\usepackage{amsmath}&#10;\pagestyle{empty}&#10;\begin{document}&#10;&#10;$\tau_E\ll  \tau_R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72" y="3394249"/>
            <a:ext cx="698951" cy="13967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139530" y="3294296"/>
            <a:ext cx="25687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Weak</a:t>
            </a:r>
            <a:r>
              <a:rPr lang="fr-FR" sz="1350" b="1" dirty="0">
                <a:solidFill>
                  <a:srgbClr val="009644"/>
                </a:solidFill>
                <a:latin typeface="Calibri"/>
              </a:rPr>
              <a:t>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syst-environment</a:t>
            </a:r>
            <a:r>
              <a:rPr lang="fr-FR" sz="1350" b="1" dirty="0">
                <a:solidFill>
                  <a:srgbClr val="009644"/>
                </a:solidFill>
                <a:latin typeface="Calibri"/>
              </a:rPr>
              <a:t>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coupling</a:t>
            </a:r>
            <a:r>
              <a:rPr lang="fr-FR" sz="1350" b="1" dirty="0">
                <a:solidFill>
                  <a:srgbClr val="009644"/>
                </a:solidFill>
                <a:latin typeface="Calibri"/>
              </a:rPr>
              <a:t>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727831" y="3310858"/>
            <a:ext cx="1448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9644"/>
                </a:solidFill>
                <a:latin typeface="Calibri"/>
              </a:rPr>
              <a:t>+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Markovian</a:t>
            </a:r>
            <a:r>
              <a:rPr lang="fr-FR" sz="1350" b="1" dirty="0">
                <a:solidFill>
                  <a:srgbClr val="009644"/>
                </a:solidFill>
                <a:latin typeface="Calibri"/>
              </a:rPr>
              <a:t>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limit</a:t>
            </a:r>
            <a:endParaRPr lang="fr-FR" sz="1350" b="1" dirty="0">
              <a:solidFill>
                <a:srgbClr val="009644"/>
              </a:solidFill>
              <a:latin typeface="Calibri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467507" y="3883454"/>
            <a:ext cx="395979" cy="352288"/>
          </a:xfrm>
          <a:prstGeom prst="straightConnector1">
            <a:avLst/>
          </a:prstGeom>
          <a:ln w="28575">
            <a:solidFill>
              <a:srgbClr val="00964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3355860" y="3857534"/>
            <a:ext cx="395979" cy="352288"/>
          </a:xfrm>
          <a:prstGeom prst="straightConnector1">
            <a:avLst/>
          </a:prstGeom>
          <a:ln w="28575">
            <a:solidFill>
              <a:srgbClr val="00964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rganigramme : Processus 65"/>
          <p:cNvSpPr/>
          <p:nvPr/>
        </p:nvSpPr>
        <p:spPr>
          <a:xfrm>
            <a:off x="1733211" y="3552054"/>
            <a:ext cx="1668235" cy="40470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360147" y="3921097"/>
            <a:ext cx="1988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9644"/>
                </a:solidFill>
                <a:latin typeface="Calibri"/>
              </a:rPr>
              <a:t>Quantum Optical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Regime</a:t>
            </a:r>
            <a:endParaRPr lang="fr-FR" sz="1350" b="1" dirty="0">
              <a:solidFill>
                <a:srgbClr val="009644"/>
              </a:solidFill>
              <a:latin typeface="Calibri"/>
            </a:endParaRPr>
          </a:p>
        </p:txBody>
      </p:sp>
      <p:sp>
        <p:nvSpPr>
          <p:cNvPr id="68" name="Organigramme : Processus 67"/>
          <p:cNvSpPr/>
          <p:nvPr/>
        </p:nvSpPr>
        <p:spPr>
          <a:xfrm>
            <a:off x="5783926" y="3597081"/>
            <a:ext cx="2024198" cy="40470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908585" y="3931442"/>
            <a:ext cx="2166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9644"/>
                </a:solidFill>
                <a:latin typeface="Calibri"/>
              </a:rPr>
              <a:t>Quantum </a:t>
            </a:r>
            <a:r>
              <a:rPr lang="fr-FR" sz="1350" b="1" dirty="0" err="1">
                <a:solidFill>
                  <a:srgbClr val="009644"/>
                </a:solidFill>
                <a:latin typeface="Calibri"/>
              </a:rPr>
              <a:t>Brownian</a:t>
            </a:r>
            <a:r>
              <a:rPr lang="fr-FR" sz="1350" b="1" dirty="0">
                <a:solidFill>
                  <a:srgbClr val="009644"/>
                </a:solidFill>
                <a:latin typeface="Calibri"/>
              </a:rPr>
              <a:t> Motion</a:t>
            </a:r>
          </a:p>
        </p:txBody>
      </p:sp>
      <p:pic>
        <p:nvPicPr>
          <p:cNvPr id="55" name="Image 54" descr="\documentclass{article}&#10;\usepackage{amsmath}&#10;\pagestyle{empty}&#10;\begin{document}&#10;&#10;$\tau_E\ll  \tau_S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92" y="3790616"/>
            <a:ext cx="680934" cy="140826"/>
          </a:xfrm>
          <a:prstGeom prst="rect">
            <a:avLst/>
          </a:prstGeom>
        </p:spPr>
      </p:pic>
      <p:pic>
        <p:nvPicPr>
          <p:cNvPr id="60" name="Image 59" descr="\documentclass{article}&#10;\usepackage{amsmath}&#10;\pagestyle{empty}&#10;\begin{document}&#10;&#10;$\tau_S\ll  \tau_R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53" y="3766162"/>
            <a:ext cx="682683" cy="143147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3918688" y="5244637"/>
            <a:ext cx="15098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CC0099"/>
                </a:solidFill>
                <a:latin typeface="Calibri"/>
              </a:rPr>
              <a:t>Semi-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classical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approx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: </a:t>
            </a:r>
            <a:r>
              <a:rPr lang="fr-FR" sz="1350" dirty="0" err="1">
                <a:solidFill>
                  <a:srgbClr val="CC0099"/>
                </a:solidFill>
                <a:latin typeface="Calibri"/>
              </a:rPr>
              <a:t>density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matrix </a:t>
            </a:r>
            <a:r>
              <a:rPr lang="fr-FR" sz="1350" dirty="0">
                <a:solidFill>
                  <a:srgbClr val="CC0099"/>
                </a:solidFill>
                <a:latin typeface="Calibri"/>
                <a:sym typeface="Symbol" panose="05050102010706020507" pitchFamily="18" charset="2"/>
              </a:rPr>
              <a:t></a:t>
            </a:r>
            <a:r>
              <a:rPr lang="fr-FR" sz="1350" dirty="0">
                <a:solidFill>
                  <a:srgbClr val="CC0099"/>
                </a:solidFill>
                <a:latin typeface="Calibri"/>
              </a:rPr>
              <a:t> diagonal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634642" y="304578"/>
            <a:ext cx="3776759" cy="486056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100" dirty="0">
                <a:solidFill>
                  <a:schemeClr val="hlink"/>
                </a:solidFill>
              </a:rPr>
              <a:t>Pictorial summary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0616" y="3494202"/>
            <a:ext cx="14913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9900"/>
                </a:solidFill>
              </a:rPr>
              <a:t>Smallest time scales wins it all !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367070" y="1529500"/>
            <a:ext cx="203978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prstClr val="black"/>
                </a:solidFill>
                <a:latin typeface="Symbol" panose="05050102010706020507" pitchFamily="18" charset="2"/>
              </a:rPr>
              <a:t>t</a:t>
            </a:r>
            <a:r>
              <a:rPr lang="en-US" sz="1350" b="1" baseline="-25000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: system relaxation time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503" y="5266510"/>
            <a:ext cx="1633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Rate equations: </a:t>
            </a:r>
            <a:r>
              <a:rPr lang="en-US" sz="1350" dirty="0">
                <a:solidFill>
                  <a:srgbClr val="FF0000"/>
                </a:solidFill>
                <a:sym typeface="Wingdings" panose="05000000000000000000" pitchFamily="2" charset="2"/>
              </a:rPr>
              <a:t> transport models</a:t>
            </a:r>
            <a:endParaRPr lang="en-US" sz="13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7650342" y="5315952"/>
                <a:ext cx="139841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Good method for many </a:t>
                </a:r>
                <a14:m>
                  <m:oMath xmlns:m="http://schemas.openxmlformats.org/officeDocument/2006/math">
                    <m:r>
                      <a:rPr lang="fr-F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fr-FR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fr-F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pairs </a:t>
                </a: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42" y="5315952"/>
                <a:ext cx="1398413" cy="507831"/>
              </a:xfrm>
              <a:prstGeom prst="rect">
                <a:avLst/>
              </a:prstGeom>
              <a:blipFill>
                <a:blip r:embed="rId11"/>
                <a:stretch>
                  <a:fillRect l="-1310" t="-1205" r="-3057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space réservé du numéro de diapositive 8">
            <a:extLst>
              <a:ext uri="{FF2B5EF4-FFF2-40B4-BE49-F238E27FC236}">
                <a16:creationId xmlns:a16="http://schemas.microsoft.com/office/drawing/2014/main" id="{868B3804-9E25-4C82-8132-A80970C0AF9D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28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3800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05555"/>
            <a:ext cx="6635838" cy="4699709"/>
          </a:xfrm>
          <a:prstGeom prst="rect">
            <a:avLst/>
          </a:prstGeom>
        </p:spPr>
      </p:pic>
      <p:sp>
        <p:nvSpPr>
          <p:cNvPr id="36" name="Titre 1"/>
          <p:cNvSpPr txBox="1">
            <a:spLocks/>
          </p:cNvSpPr>
          <p:nvPr/>
        </p:nvSpPr>
        <p:spPr>
          <a:xfrm>
            <a:off x="0" y="87674"/>
            <a:ext cx="9144000" cy="46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types of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dynamical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modelling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11960" y="1249571"/>
            <a:ext cx="10934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1" dirty="0" err="1"/>
              <a:t>T</a:t>
            </a:r>
            <a:r>
              <a:rPr lang="fr-FR" sz="2400" baseline="-25000" dirty="0" err="1"/>
              <a:t>ov</a:t>
            </a:r>
            <a:r>
              <a:rPr lang="fr-FR" sz="2400" baseline="-25000" dirty="0"/>
              <a:t>. </a:t>
            </a:r>
            <a:r>
              <a:rPr lang="fr-FR" sz="2400" baseline="-25000" dirty="0" err="1"/>
              <a:t>damp</a:t>
            </a:r>
            <a:endParaRPr lang="fr-FR" sz="2400" baseline="-25000" dirty="0"/>
          </a:p>
        </p:txBody>
      </p:sp>
      <p:sp>
        <p:nvSpPr>
          <p:cNvPr id="5" name="Flèche droite 4"/>
          <p:cNvSpPr/>
          <p:nvPr/>
        </p:nvSpPr>
        <p:spPr>
          <a:xfrm flipH="1">
            <a:off x="1979712" y="1793586"/>
            <a:ext cx="792088" cy="432048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17641" y="219955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QBM</a:t>
            </a:r>
          </a:p>
        </p:txBody>
      </p:sp>
      <p:sp>
        <p:nvSpPr>
          <p:cNvPr id="45" name="Flèche droite 44"/>
          <p:cNvSpPr/>
          <p:nvPr/>
        </p:nvSpPr>
        <p:spPr>
          <a:xfrm>
            <a:off x="2917641" y="1793586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33871" y="1480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CC"/>
                </a:solidFill>
              </a:rPr>
              <a:t>QOR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4943" y="5933781"/>
            <a:ext cx="762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Numbers</a:t>
            </a:r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in Phys. </a:t>
            </a:r>
            <a:r>
              <a:rPr lang="fr-FR" dirty="0" err="1"/>
              <a:t>Rev</a:t>
            </a:r>
            <a:r>
              <a:rPr lang="fr-FR" dirty="0"/>
              <a:t>. D 101, 056010 (2020)</a:t>
            </a:r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F7868F78-8D45-4B32-8A27-2EFE2C86BD04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29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0652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D76F0D-B1FD-4DAD-A980-C6AE7FE79023}"/>
              </a:ext>
            </a:extLst>
          </p:cNvPr>
          <p:cNvSpPr/>
          <p:nvPr/>
        </p:nvSpPr>
        <p:spPr>
          <a:xfrm>
            <a:off x="4648487" y="4841432"/>
            <a:ext cx="3877756" cy="1827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e 14"/>
          <p:cNvGrpSpPr/>
          <p:nvPr/>
        </p:nvGrpSpPr>
        <p:grpSpPr>
          <a:xfrm>
            <a:off x="251520" y="4797152"/>
            <a:ext cx="3519744" cy="1817150"/>
            <a:chOff x="179512" y="4344412"/>
            <a:chExt cx="4044919" cy="184255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4344412"/>
              <a:ext cx="4044919" cy="173959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187624" y="6042955"/>
              <a:ext cx="7200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77634" y="1156563"/>
            <a:ext cx="2592288" cy="12961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307912" y="1532716"/>
            <a:ext cx="270030" cy="2700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642828" y="1688644"/>
            <a:ext cx="270030" cy="2700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656" y="781205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Calibri"/>
              </a:rPr>
              <a:t>Bottomia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(single pair)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3827" y="2688049"/>
            <a:ext cx="4332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/>
              </a:rPr>
              <a:t>Exogenous recombination : c &amp; cbar initially far from each other may recombine and emerge as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charmonia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states</a:t>
            </a:r>
          </a:p>
          <a:p>
            <a:pPr defTabSz="685800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1600" b="1" dirty="0">
                <a:solidFill>
                  <a:prstClr val="black"/>
                </a:solidFill>
                <a:latin typeface="Calibri"/>
              </a:rPr>
              <a:t>No full quantum treatment possible =&gt; semi-classical approximation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(to be specified later)</a:t>
            </a:r>
          </a:p>
          <a:p>
            <a:pPr defTabSz="6858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6221" y="6543287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Yao, Mehen, Müller (2019)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6066" y="1156563"/>
            <a:ext cx="2754306" cy="13806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348496" y="1642617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84093" y="1802744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36096" y="781204"/>
            <a:ext cx="242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Calibri"/>
              </a:rPr>
              <a:t>Charmonia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(many pairs)</a:t>
            </a:r>
          </a:p>
        </p:txBody>
      </p:sp>
      <p:sp>
        <p:nvSpPr>
          <p:cNvPr id="25" name="Ellipse 24"/>
          <p:cNvSpPr/>
          <p:nvPr/>
        </p:nvSpPr>
        <p:spPr>
          <a:xfrm>
            <a:off x="6993084" y="1318581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050574" y="1688644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684092" y="1454751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796478" y="1958673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412494" y="2118802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246065" y="2078864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819601" y="1448660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7548582" y="1559718"/>
            <a:ext cx="156160" cy="166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141223" y="1323171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5965895" y="1394445"/>
            <a:ext cx="167720" cy="1705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622" y="2654741"/>
            <a:ext cx="43328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/>
              </a:rPr>
              <a:t>No exogenous recombination : only the b-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bbar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pairs which are initially close together will emerge as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bottomia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states.</a:t>
            </a:r>
          </a:p>
          <a:p>
            <a:pPr defTabSz="685800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Full quantum treatment affordable</a:t>
            </a:r>
          </a:p>
          <a:p>
            <a:pPr defTabSz="685800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/>
              </a:rPr>
              <a:t>N.B.: In some SC formalisms : intermediate regeneration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6124426E-1932-4CFE-BE88-174AD41F71D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Regeneration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Dilute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vs Dense</a:t>
            </a:r>
          </a:p>
        </p:txBody>
      </p:sp>
      <p:sp>
        <p:nvSpPr>
          <p:cNvPr id="8" name="Flèche : virage 7">
            <a:extLst>
              <a:ext uri="{FF2B5EF4-FFF2-40B4-BE49-F238E27FC236}">
                <a16:creationId xmlns:a16="http://schemas.microsoft.com/office/drawing/2014/main" id="{75A9148B-EAC4-4682-A122-BEC21C864387}"/>
              </a:ext>
            </a:extLst>
          </p:cNvPr>
          <p:cNvSpPr/>
          <p:nvPr/>
        </p:nvSpPr>
        <p:spPr>
          <a:xfrm flipV="1">
            <a:off x="4788024" y="4222741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9276CE-10DD-4557-9C77-222BE9FC59BD}"/>
              </a:ext>
            </a:extLst>
          </p:cNvPr>
          <p:cNvSpPr txBox="1"/>
          <p:nvPr/>
        </p:nvSpPr>
        <p:spPr>
          <a:xfrm>
            <a:off x="5366875" y="4365104"/>
            <a:ext cx="19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of accuracy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9BB018-5B9B-4316-AB1F-B35733FD3427}"/>
              </a:ext>
            </a:extLst>
          </p:cNvPr>
          <p:cNvSpPr txBox="1"/>
          <p:nvPr/>
        </p:nvSpPr>
        <p:spPr>
          <a:xfrm>
            <a:off x="4718362" y="5345921"/>
            <a:ext cx="4030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Solve the quantum problem in a “simple” situation (single pair)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this solution to benchmark the semi-classical approximation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96780C-47C2-4E5B-BE9F-936D538BA3F9}"/>
              </a:ext>
            </a:extLst>
          </p:cNvPr>
          <p:cNvSpPr txBox="1"/>
          <p:nvPr/>
        </p:nvSpPr>
        <p:spPr>
          <a:xfrm>
            <a:off x="5510436" y="4961687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of the talk</a:t>
            </a:r>
          </a:p>
        </p:txBody>
      </p:sp>
      <p:sp>
        <p:nvSpPr>
          <p:cNvPr id="38" name="Espace réservé du numéro de diapositive 8">
            <a:extLst>
              <a:ext uri="{FF2B5EF4-FFF2-40B4-BE49-F238E27FC236}">
                <a16:creationId xmlns:a16="http://schemas.microsoft.com/office/drawing/2014/main" id="{9773FD2C-9ADE-41A0-B850-27AA218D2F6E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72813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QED-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like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vs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genuine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QCD case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29205" y="1004285"/>
            <a:ext cx="131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QED-</a:t>
            </a:r>
            <a:r>
              <a:rPr lang="fr-FR" sz="2400" dirty="0" err="1"/>
              <a:t>like</a:t>
            </a:r>
            <a:r>
              <a:rPr lang="fr-FR" sz="2400" dirty="0"/>
              <a:t>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97766" y="1004286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Genuine</a:t>
            </a:r>
            <a:r>
              <a:rPr lang="fr-FR" sz="2400" dirty="0"/>
              <a:t> QCD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442393"/>
            <a:ext cx="3456384" cy="225108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65951"/>
            <a:ext cx="3456384" cy="22510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08498" y="2502190"/>
            <a:ext cx="781028" cy="20849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841521" y="2502190"/>
            <a:ext cx="781028" cy="2084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H="1">
            <a:off x="7017789" y="1914348"/>
            <a:ext cx="432048" cy="14898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39552" y="378904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Scattering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gluons change the </a:t>
            </a:r>
            <a:r>
              <a:rPr lang="fr-FR" dirty="0" err="1"/>
              <a:t>color</a:t>
            </a:r>
            <a:r>
              <a:rPr lang="fr-FR" dirty="0"/>
              <a:t> </a:t>
            </a:r>
            <a:r>
              <a:rPr lang="fr-FR" dirty="0" err="1"/>
              <a:t>respresentation</a:t>
            </a:r>
            <a:r>
              <a:rPr lang="fr-FR" dirty="0"/>
              <a:t> : o &lt;-&gt; 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No binding </a:t>
            </a:r>
            <a:r>
              <a:rPr lang="fr-FR" dirty="0" err="1"/>
              <a:t>potential</a:t>
            </a:r>
            <a:r>
              <a:rPr lang="fr-FR" dirty="0"/>
              <a:t> in the octet chanel =&gt; « large » </a:t>
            </a:r>
            <a:r>
              <a:rPr lang="fr-FR" dirty="0" err="1"/>
              <a:t>energy</a:t>
            </a:r>
            <a:r>
              <a:rPr lang="fr-FR" dirty="0"/>
              <a:t> gap</a:t>
            </a:r>
          </a:p>
        </p:txBody>
      </p:sp>
      <p:pic>
        <p:nvPicPr>
          <p:cNvPr id="13" name="Image 12" descr="\documentclass{article}&#10;\usepackage{amsmath}&#10;\pagestyle{empty}&#10;\begin{document}&#10;&#10;$\mathcal{D}_Q=\left(\begin{array}{c}&#10;\mathcal{D}_s\\ \mathcal{D}_o\end{array} \right)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31" y="4538008"/>
            <a:ext cx="1580190" cy="6080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44008" y="3826345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Scattering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photons do not change the Casimir : s &lt;-&gt; 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Usual</a:t>
            </a:r>
            <a:r>
              <a:rPr lang="fr-FR" dirty="0"/>
              <a:t> 1S &lt;-&gt; 1P transitions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bound</a:t>
            </a:r>
            <a:r>
              <a:rPr lang="fr-FR" dirty="0"/>
              <a:t> states. </a:t>
            </a:r>
          </a:p>
        </p:txBody>
      </p:sp>
      <p:pic>
        <p:nvPicPr>
          <p:cNvPr id="14" name="Image 13" descr="\documentclass{article}&#10;\usepackage{amsmath}&#10;\pagestyle{empty}&#10;\begin{document}&#10;&#10;$\mathcal{D}_Q=\left(\begin{array}{c}&#10;\mathcal{D}_s\end{array} \right)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61" y="4652975"/>
            <a:ext cx="1450360" cy="303454"/>
          </a:xfrm>
          <a:prstGeom prst="rect">
            <a:avLst/>
          </a:prstGeom>
        </p:spPr>
      </p:pic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C5E144C4-AE23-40B6-A116-BF4730E6B88E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30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73653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Decay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rates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QME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04BF09-359C-4566-81DD-449D566E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33056"/>
            <a:ext cx="7379761" cy="2459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A1A7AB-1080-41F7-9263-267D4989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38" y="1196752"/>
            <a:ext cx="3917019" cy="2469094"/>
          </a:xfrm>
          <a:prstGeom prst="rect">
            <a:avLst/>
          </a:prstGeom>
        </p:spPr>
      </p:pic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7F1472BE-6CA9-4804-90D3-439CA55A7EB2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31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84957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Decay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rates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QME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7F6FD5-9B28-45BD-B8C6-1D82261CF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43955"/>
            <a:ext cx="4953429" cy="32616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50FA4BF-1093-48E1-B337-81F031A1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34" y="3688555"/>
            <a:ext cx="5052498" cy="3162574"/>
          </a:xfrm>
          <a:prstGeom prst="rect">
            <a:avLst/>
          </a:prstGeom>
        </p:spPr>
      </p:pic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189C73A2-5AFB-4358-A8C4-585BFA87DB91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32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708208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5750768" y="1333291"/>
            <a:ext cx="2061592" cy="1584176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Quantum vs SC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dynamics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5851" y="670262"/>
            <a:ext cx="90226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SCA : </a:t>
            </a:r>
            <a:r>
              <a:rPr lang="fr-FR" sz="2000" dirty="0" err="1">
                <a:sym typeface="Symbol" panose="05050102010706020507" pitchFamily="18" charset="2"/>
              </a:rPr>
              <a:t>linear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mapping</a:t>
            </a: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Several</a:t>
            </a:r>
            <a:r>
              <a:rPr lang="fr-FR" sz="2000" dirty="0">
                <a:sym typeface="Symbol" panose="05050102010706020507" pitchFamily="18" charset="2"/>
              </a:rPr>
              <a:t> aspects 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sym typeface="Symbol" panose="05050102010706020507" pitchFamily="18" charset="2"/>
              </a:rPr>
              <a:t>Temperature</a:t>
            </a:r>
            <a:endParaRPr lang="fr-FR" sz="2000" dirty="0">
              <a:sym typeface="Symbol" panose="05050102010706020507" pitchFamily="18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ym typeface="Symbol" panose="05050102010706020507" pitchFamily="18" charset="2"/>
              </a:rPr>
              <a:t>Initial state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sym typeface="Symbol" panose="05050102010706020507" pitchFamily="18" charset="2"/>
              </a:rPr>
              <a:t>Property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considered</a:t>
            </a: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First </a:t>
            </a:r>
            <a:r>
              <a:rPr lang="fr-FR" sz="2000" dirty="0" err="1">
                <a:sym typeface="Symbol" panose="05050102010706020507" pitchFamily="18" charset="2"/>
              </a:rPr>
              <a:t>looking</a:t>
            </a:r>
            <a:r>
              <a:rPr lang="fr-FR" sz="2000" dirty="0">
                <a:sym typeface="Symbol" panose="05050102010706020507" pitchFamily="18" charset="2"/>
              </a:rPr>
              <a:t> at global </a:t>
            </a:r>
            <a:r>
              <a:rPr lang="fr-FR" sz="2000" dirty="0" err="1">
                <a:sym typeface="Symbol" panose="05050102010706020507" pitchFamily="18" charset="2"/>
              </a:rPr>
              <a:t>difference</a:t>
            </a:r>
            <a:r>
              <a:rPr lang="fr-FR" sz="2000" dirty="0">
                <a:sym typeface="Symbol" panose="05050102010706020507" pitchFamily="18" charset="2"/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180" y="5746805"/>
            <a:ext cx="3497883" cy="90685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31640" y="1467832"/>
            <a:ext cx="1512168" cy="1584176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1763688" y="1683856"/>
            <a:ext cx="504056" cy="479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21" name="Ellipse 20"/>
          <p:cNvSpPr/>
          <p:nvPr/>
        </p:nvSpPr>
        <p:spPr>
          <a:xfrm>
            <a:off x="1964057" y="2418618"/>
            <a:ext cx="504056" cy="479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</a:t>
            </a:r>
          </a:p>
        </p:txBody>
      </p:sp>
      <p:pic>
        <p:nvPicPr>
          <p:cNvPr id="12" name="Image 11" descr="\documentclass{article}&#10;\usepackage{amsmath}&#10;\pagestyle{empty}&#10;\begin{document}&#10;&#10;$W_{\rm in}(\vec{x},\vec{p},t_{\rm in})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32" y="3179432"/>
            <a:ext cx="1351254" cy="254953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2420222" y="1529690"/>
            <a:ext cx="3951978" cy="600896"/>
          </a:xfrm>
          <a:custGeom>
            <a:avLst/>
            <a:gdLst>
              <a:gd name="connsiteX0" fmla="*/ 0 w 3912124"/>
              <a:gd name="connsiteY0" fmla="*/ 335233 h 600896"/>
              <a:gd name="connsiteX1" fmla="*/ 857839 w 3912124"/>
              <a:gd name="connsiteY1" fmla="*/ 5295 h 600896"/>
              <a:gd name="connsiteX2" fmla="*/ 1866507 w 3912124"/>
              <a:gd name="connsiteY2" fmla="*/ 165551 h 600896"/>
              <a:gd name="connsiteX3" fmla="*/ 2912883 w 3912124"/>
              <a:gd name="connsiteY3" fmla="*/ 599184 h 600896"/>
              <a:gd name="connsiteX4" fmla="*/ 3912124 w 3912124"/>
              <a:gd name="connsiteY4" fmla="*/ 288099 h 60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124" h="600896">
                <a:moveTo>
                  <a:pt x="0" y="335233"/>
                </a:moveTo>
                <a:cubicBezTo>
                  <a:pt x="273377" y="184404"/>
                  <a:pt x="546755" y="33575"/>
                  <a:pt x="857839" y="5295"/>
                </a:cubicBezTo>
                <a:cubicBezTo>
                  <a:pt x="1168923" y="-22985"/>
                  <a:pt x="1524000" y="66570"/>
                  <a:pt x="1866507" y="165551"/>
                </a:cubicBezTo>
                <a:cubicBezTo>
                  <a:pt x="2209014" y="264532"/>
                  <a:pt x="2571947" y="578759"/>
                  <a:pt x="2912883" y="599184"/>
                </a:cubicBezTo>
                <a:cubicBezTo>
                  <a:pt x="3253819" y="619609"/>
                  <a:pt x="3582971" y="453854"/>
                  <a:pt x="3912124" y="28809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6568297" y="1885856"/>
            <a:ext cx="504056" cy="479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2327628" y="2619803"/>
            <a:ext cx="4779390" cy="251211"/>
          </a:xfrm>
          <a:custGeom>
            <a:avLst/>
            <a:gdLst>
              <a:gd name="connsiteX0" fmla="*/ 0 w 4779390"/>
              <a:gd name="connsiteY0" fmla="*/ 0 h 251211"/>
              <a:gd name="connsiteX1" fmla="*/ 1357460 w 4779390"/>
              <a:gd name="connsiteY1" fmla="*/ 216817 h 251211"/>
              <a:gd name="connsiteX2" fmla="*/ 3487918 w 4779390"/>
              <a:gd name="connsiteY2" fmla="*/ 235670 h 251211"/>
              <a:gd name="connsiteX3" fmla="*/ 4779390 w 4779390"/>
              <a:gd name="connsiteY3" fmla="*/ 65988 h 25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390" h="251211">
                <a:moveTo>
                  <a:pt x="0" y="0"/>
                </a:moveTo>
                <a:cubicBezTo>
                  <a:pt x="388070" y="88769"/>
                  <a:pt x="776140" y="177539"/>
                  <a:pt x="1357460" y="216817"/>
                </a:cubicBezTo>
                <a:cubicBezTo>
                  <a:pt x="1938780" y="256095"/>
                  <a:pt x="2917596" y="260808"/>
                  <a:pt x="3487918" y="235670"/>
                </a:cubicBezTo>
                <a:cubicBezTo>
                  <a:pt x="4058240" y="210532"/>
                  <a:pt x="4418815" y="138260"/>
                  <a:pt x="4779390" y="65988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e libre 10"/>
          <p:cNvSpPr/>
          <p:nvPr/>
        </p:nvSpPr>
        <p:spPr>
          <a:xfrm rot="21414893">
            <a:off x="1925101" y="1922074"/>
            <a:ext cx="4798309" cy="775683"/>
          </a:xfrm>
          <a:custGeom>
            <a:avLst/>
            <a:gdLst>
              <a:gd name="connsiteX0" fmla="*/ 0 w 4176074"/>
              <a:gd name="connsiteY0" fmla="*/ 358364 h 775683"/>
              <a:gd name="connsiteX1" fmla="*/ 1253765 w 4176074"/>
              <a:gd name="connsiteY1" fmla="*/ 146 h 775683"/>
              <a:gd name="connsiteX2" fmla="*/ 2102177 w 4176074"/>
              <a:gd name="connsiteY2" fmla="*/ 320657 h 775683"/>
              <a:gd name="connsiteX3" fmla="*/ 2780907 w 4176074"/>
              <a:gd name="connsiteY3" fmla="*/ 773144 h 775683"/>
              <a:gd name="connsiteX4" fmla="*/ 3412503 w 4176074"/>
              <a:gd name="connsiteY4" fmla="*/ 499766 h 775683"/>
              <a:gd name="connsiteX5" fmla="*/ 4176074 w 4176074"/>
              <a:gd name="connsiteY5" fmla="*/ 405498 h 7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6074" h="775683">
                <a:moveTo>
                  <a:pt x="0" y="358364"/>
                </a:moveTo>
                <a:cubicBezTo>
                  <a:pt x="451701" y="182397"/>
                  <a:pt x="903402" y="6430"/>
                  <a:pt x="1253765" y="146"/>
                </a:cubicBezTo>
                <a:cubicBezTo>
                  <a:pt x="1604128" y="-6138"/>
                  <a:pt x="1847654" y="191824"/>
                  <a:pt x="2102177" y="320657"/>
                </a:cubicBezTo>
                <a:cubicBezTo>
                  <a:pt x="2356700" y="449490"/>
                  <a:pt x="2562519" y="743293"/>
                  <a:pt x="2780907" y="773144"/>
                </a:cubicBezTo>
                <a:cubicBezTo>
                  <a:pt x="2999295" y="802995"/>
                  <a:pt x="3179975" y="561040"/>
                  <a:pt x="3412503" y="499766"/>
                </a:cubicBezTo>
                <a:cubicBezTo>
                  <a:pt x="3645031" y="438492"/>
                  <a:pt x="3910552" y="421995"/>
                  <a:pt x="4176074" y="405498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\documentclass{article}&#10;\usepackage{amsmath}&#10;\pagestyle{empty}&#10;\begin{document}&#10;&#10;$W_{\rm fin}(\vec{x},\vec{p},t_{\rm fin})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91" y="3122259"/>
            <a:ext cx="1467242" cy="25543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70805" y="3033049"/>
            <a:ext cx="240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Fokker-Planck/Langevin</a:t>
            </a:r>
          </a:p>
        </p:txBody>
      </p:sp>
      <p:pic>
        <p:nvPicPr>
          <p:cNvPr id="17" name="Image 16" descr="\documentclass{article}&#10;\usepackage{amsmath}&#10;\pagestyle{empty}&#10;\begin{document}&#10;&#10;$p_{\rm fin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56" y="1268760"/>
            <a:ext cx="427886" cy="192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995937" y="36450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positive defined even if W</a:t>
            </a:r>
            <a:r>
              <a:rPr lang="en-US" baseline="-25000" dirty="0"/>
              <a:t>in</a:t>
            </a:r>
            <a:r>
              <a:rPr lang="en-US" dirty="0"/>
              <a:t> and </a:t>
            </a:r>
            <a:r>
              <a:rPr lang="en-US" dirty="0" err="1"/>
              <a:t>W</a:t>
            </a:r>
            <a:r>
              <a:rPr lang="en-US" baseline="-25000" dirty="0" err="1"/>
              <a:t>fin</a:t>
            </a:r>
            <a:r>
              <a:rPr lang="en-US" dirty="0"/>
              <a:t> are not positive defined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72053" y="451141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following : only a limited set of results; manuscript to come soon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C6418A04-7B77-4F30-A49A-C2D1A0AE0E2A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33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211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Quantum vs SC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dynamics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(QED-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like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EF190B-0ED0-4E52-A7FE-511F213B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6" y="1420956"/>
            <a:ext cx="7232007" cy="4016088"/>
          </a:xfrm>
          <a:prstGeom prst="rect">
            <a:avLst/>
          </a:prstGeom>
        </p:spPr>
      </p:pic>
      <p:sp>
        <p:nvSpPr>
          <p:cNvPr id="21" name="Espace réservé du numéro de diapositive 8">
            <a:extLst>
              <a:ext uri="{FF2B5EF4-FFF2-40B4-BE49-F238E27FC236}">
                <a16:creationId xmlns:a16="http://schemas.microsoft.com/office/drawing/2014/main" id="{D3BC5CC7-5E72-4789-958C-1C230C1483F9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34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51089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Quantum vs SC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dynamics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(QED-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like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3355" y="748436"/>
            <a:ext cx="895064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More local </a:t>
            </a:r>
            <a:r>
              <a:rPr lang="fr-FR" sz="2000" dirty="0" err="1">
                <a:sym typeface="Symbol" panose="05050102010706020507" pitchFamily="18" charset="2"/>
              </a:rPr>
              <a:t>quantities</a:t>
            </a:r>
            <a:r>
              <a:rPr lang="fr-FR" sz="2000" dirty="0">
                <a:sym typeface="Symbol" panose="05050102010706020507" pitchFamily="18" charset="2"/>
              </a:rPr>
              <a:t>: &lt;p</a:t>
            </a:r>
            <a:r>
              <a:rPr lang="fr-FR" sz="2000" baseline="30000" dirty="0">
                <a:sym typeface="Symbol" panose="05050102010706020507" pitchFamily="18" charset="2"/>
              </a:rPr>
              <a:t>2</a:t>
            </a:r>
            <a:r>
              <a:rPr lang="fr-FR" sz="2000" dirty="0">
                <a:sym typeface="Symbol" panose="05050102010706020507" pitchFamily="18" charset="2"/>
              </a:rPr>
              <a:t>&gt; vs r (in the Wigner </a:t>
            </a:r>
            <a:r>
              <a:rPr lang="fr-FR" sz="2000" dirty="0" err="1">
                <a:sym typeface="Symbol" panose="05050102010706020507" pitchFamily="18" charset="2"/>
              </a:rPr>
              <a:t>sense</a:t>
            </a:r>
            <a:r>
              <a:rPr lang="fr-FR" sz="2000" dirty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Nearly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perfect</a:t>
            </a:r>
            <a:r>
              <a:rPr lang="fr-FR" sz="2000" dirty="0">
                <a:sym typeface="Symbol" panose="05050102010706020507" pitchFamily="18" charset="2"/>
              </a:rPr>
              <a:t> agreement at large distance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More structure </a:t>
            </a:r>
            <a:r>
              <a:rPr lang="fr-FR" sz="2000" dirty="0" err="1">
                <a:sym typeface="Symbol" panose="05050102010706020507" pitchFamily="18" charset="2"/>
              </a:rPr>
              <a:t>seen</a:t>
            </a:r>
            <a:r>
              <a:rPr lang="fr-FR" sz="2000" dirty="0">
                <a:sym typeface="Symbol" panose="05050102010706020507" pitchFamily="18" charset="2"/>
              </a:rPr>
              <a:t> in the </a:t>
            </a:r>
            <a:r>
              <a:rPr lang="fr-FR" sz="2000" dirty="0" err="1">
                <a:sym typeface="Symbol" panose="05050102010706020507" pitchFamily="18" charset="2"/>
              </a:rPr>
              <a:t>genuine</a:t>
            </a:r>
            <a:r>
              <a:rPr lang="fr-FR" sz="2000" dirty="0">
                <a:sym typeface="Symbol" panose="05050102010706020507" pitchFamily="18" charset="2"/>
              </a:rPr>
              <a:t> QM </a:t>
            </a:r>
            <a:r>
              <a:rPr lang="fr-FR" sz="2000" dirty="0" err="1">
                <a:sym typeface="Symbol" panose="05050102010706020507" pitchFamily="18" charset="2"/>
              </a:rPr>
              <a:t>calculation</a:t>
            </a:r>
            <a:r>
              <a:rPr lang="fr-FR" sz="2000" dirty="0">
                <a:sym typeface="Symbol" panose="05050102010706020507" pitchFamily="18" charset="2"/>
              </a:rPr>
              <a:t> at close </a:t>
            </a:r>
            <a:r>
              <a:rPr lang="fr-FR" sz="2000" dirty="0" err="1">
                <a:sym typeface="Symbol" panose="05050102010706020507" pitchFamily="18" charset="2"/>
              </a:rPr>
              <a:t>ccbar</a:t>
            </a:r>
            <a:r>
              <a:rPr lang="fr-FR" sz="2000" dirty="0">
                <a:sym typeface="Symbol" panose="05050102010706020507" pitchFamily="18" charset="2"/>
              </a:rPr>
              <a:t> distance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600" dirty="0">
              <a:sym typeface="Symbol" panose="05050102010706020507" pitchFamily="18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6957663" cy="3596952"/>
          </a:xfrm>
          <a:prstGeom prst="rect">
            <a:avLst/>
          </a:prstGeom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D91C135C-3991-471A-AAD6-FF52E677780B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35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98437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Initial compact state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6C52C8-EBBD-4F54-98BD-93549FC61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688"/>
            <a:ext cx="5509737" cy="30939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8890E1-D0A8-4009-BE97-D1E8A1508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54" y="3584383"/>
            <a:ext cx="5509737" cy="3132091"/>
          </a:xfrm>
          <a:prstGeom prst="rect">
            <a:avLst/>
          </a:prstGeom>
        </p:spPr>
      </p:pic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70BB3C65-2D17-42A3-9D64-B7B45D17F1E3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36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368782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37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Asymptotic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distributions /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quarkonium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902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First, </a:t>
            </a:r>
            <a:r>
              <a:rPr lang="fr-FR" sz="2000" dirty="0" err="1">
                <a:sym typeface="Symbol" panose="05050102010706020507" pitchFamily="18" charset="2"/>
              </a:rPr>
              <a:t>looking</a:t>
            </a:r>
            <a:r>
              <a:rPr lang="fr-FR" sz="2000" dirty="0">
                <a:sym typeface="Symbol" panose="05050102010706020507" pitchFamily="18" charset="2"/>
              </a:rPr>
              <a:t> at the QED-</a:t>
            </a:r>
            <a:r>
              <a:rPr lang="fr-FR" sz="2000" dirty="0" err="1">
                <a:sym typeface="Symbol" panose="05050102010706020507" pitchFamily="18" charset="2"/>
              </a:rPr>
              <a:t>like</a:t>
            </a:r>
            <a:r>
              <a:rPr lang="fr-FR" sz="2000" dirty="0">
                <a:sym typeface="Symbol" panose="05050102010706020507" pitchFamily="18" charset="2"/>
              </a:rPr>
              <a:t> case.</a:t>
            </a:r>
            <a:endParaRPr lang="en-US" sz="2400" dirty="0"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268760"/>
            <a:ext cx="5089671" cy="3346845"/>
          </a:xfrm>
          <a:prstGeom prst="rect">
            <a:avLst/>
          </a:prstGeom>
        </p:spPr>
      </p:pic>
      <p:pic>
        <p:nvPicPr>
          <p:cNvPr id="4" name="Image 3" descr="\documentclass{article}&#10;\usepackage{amsmath}&#10;\pagestyle{empty}&#10;\begin{document}&#10;&#10;$T=200\,{\rm MeV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64" y="1593474"/>
            <a:ext cx="1467428" cy="1782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8144" y="1509098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60 </a:t>
            </a:r>
            <a:r>
              <a:rPr lang="fr-FR" dirty="0" err="1"/>
              <a:t>fm</a:t>
            </a:r>
            <a:r>
              <a:rPr lang="fr-FR" dirty="0"/>
              <a:t>/c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1347" y="4653136"/>
            <a:ext cx="87711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In the simulation,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survives in the </a:t>
            </a:r>
            <a:r>
              <a:rPr lang="fr-FR" sz="2000" dirty="0" err="1"/>
              <a:t>density</a:t>
            </a:r>
            <a:r>
              <a:rPr lang="fr-FR" sz="2000" dirty="0"/>
              <a:t>, at </a:t>
            </a:r>
            <a:r>
              <a:rPr lang="fr-FR" sz="2000" dirty="0" err="1"/>
              <a:t>small</a:t>
            </a:r>
            <a:r>
              <a:rPr lang="fr-FR" sz="2000" dirty="0"/>
              <a:t>      distance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This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in direct </a:t>
            </a:r>
            <a:r>
              <a:rPr lang="fr-FR" sz="2000" dirty="0" err="1"/>
              <a:t>correlation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charmonium</a:t>
            </a:r>
            <a:r>
              <a:rPr lang="fr-FR" sz="2000" dirty="0"/>
              <a:t> </a:t>
            </a:r>
            <a:r>
              <a:rPr lang="fr-FR" sz="2000" dirty="0" err="1"/>
              <a:t>weight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The </a:t>
            </a:r>
            <a:r>
              <a:rPr lang="fr-FR" sz="2000" dirty="0" err="1"/>
              <a:t>asymptotic</a:t>
            </a:r>
            <a:r>
              <a:rPr lang="fr-FR" sz="2000" dirty="0"/>
              <a:t> states </a:t>
            </a:r>
            <a:r>
              <a:rPr lang="fr-FR" sz="2000" dirty="0" err="1"/>
              <a:t>may</a:t>
            </a:r>
            <a:r>
              <a:rPr lang="fr-FR" sz="2000" dirty="0"/>
              <a:t> not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reached</a:t>
            </a:r>
            <a:r>
              <a:rPr lang="fr-FR" sz="2000" dirty="0"/>
              <a:t> in </a:t>
            </a:r>
            <a:r>
              <a:rPr lang="fr-FR" sz="2000" dirty="0" err="1"/>
              <a:t>realistic</a:t>
            </a:r>
            <a:r>
              <a:rPr lang="fr-FR" sz="2000" dirty="0"/>
              <a:t> AA collisions, but </a:t>
            </a:r>
            <a:r>
              <a:rPr lang="fr-FR" sz="2000" dirty="0" err="1"/>
              <a:t>controlling</a:t>
            </a:r>
            <a:r>
              <a:rPr lang="fr-FR" sz="2000" dirty="0"/>
              <a:t>/</a:t>
            </a:r>
            <a:r>
              <a:rPr lang="fr-FR" sz="2000" dirty="0" err="1"/>
              <a:t>understanding</a:t>
            </a:r>
            <a:r>
              <a:rPr lang="fr-FR" sz="2000" dirty="0"/>
              <a:t> </a:t>
            </a:r>
            <a:r>
              <a:rPr lang="fr-FR" sz="2000" dirty="0" err="1"/>
              <a:t>them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important 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rgbClr val="33CC33"/>
                </a:solidFill>
              </a:rPr>
              <a:t>Sanity</a:t>
            </a:r>
            <a:r>
              <a:rPr lang="fr-FR" sz="2000" dirty="0">
                <a:solidFill>
                  <a:srgbClr val="33CC33"/>
                </a:solidFill>
              </a:rPr>
              <a:t> check of the </a:t>
            </a:r>
            <a:r>
              <a:rPr lang="fr-FR" sz="2000" dirty="0" err="1">
                <a:solidFill>
                  <a:srgbClr val="33CC33"/>
                </a:solidFill>
              </a:rPr>
              <a:t>models</a:t>
            </a:r>
            <a:endParaRPr lang="fr-FR" sz="2000" dirty="0">
              <a:solidFill>
                <a:srgbClr val="33CC33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rgbClr val="0000CC"/>
                </a:solidFill>
              </a:rPr>
              <a:t>Privileged</a:t>
            </a:r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err="1">
                <a:solidFill>
                  <a:srgbClr val="0000CC"/>
                </a:solidFill>
              </a:rPr>
              <a:t>link</a:t>
            </a:r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err="1">
                <a:solidFill>
                  <a:srgbClr val="0000CC"/>
                </a:solidFill>
              </a:rPr>
              <a:t>with</a:t>
            </a:r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err="1">
                <a:solidFill>
                  <a:srgbClr val="0000CC"/>
                </a:solidFill>
              </a:rPr>
              <a:t>lQCD</a:t>
            </a:r>
            <a:r>
              <a:rPr lang="fr-FR" sz="2000" dirty="0">
                <a:solidFill>
                  <a:srgbClr val="0000CC"/>
                </a:solidFill>
              </a:rPr>
              <a:t> spectral distribution (</a:t>
            </a:r>
            <a:r>
              <a:rPr lang="fr-FR" sz="2000" dirty="0" err="1">
                <a:solidFill>
                  <a:srgbClr val="0000CC"/>
                </a:solidFill>
              </a:rPr>
              <a:t>evaluated</a:t>
            </a:r>
            <a:r>
              <a:rPr lang="fr-FR" sz="2000" dirty="0">
                <a:solidFill>
                  <a:srgbClr val="0000CC"/>
                </a:solidFill>
              </a:rPr>
              <a:t> in </a:t>
            </a:r>
            <a:r>
              <a:rPr lang="fr-FR" sz="2000" dirty="0" err="1">
                <a:solidFill>
                  <a:srgbClr val="0000CC"/>
                </a:solidFill>
              </a:rPr>
              <a:t>this</a:t>
            </a:r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err="1">
                <a:solidFill>
                  <a:srgbClr val="0000CC"/>
                </a:solidFill>
              </a:rPr>
              <a:t>limit</a:t>
            </a:r>
            <a:r>
              <a:rPr lang="fr-FR" sz="2000" dirty="0">
                <a:solidFill>
                  <a:srgbClr val="0000CC"/>
                </a:solidFill>
              </a:rPr>
              <a:t>)  </a:t>
            </a:r>
          </a:p>
        </p:txBody>
      </p:sp>
      <p:pic>
        <p:nvPicPr>
          <p:cNvPr id="10" name="Image 9" descr="\documentclass{article}&#10;\usepackage{amsmath}&#10;\pagestyle{empty}&#10;\begin{document}&#10;&#10;&#10;$c\bar{c}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99" y="4797395"/>
            <a:ext cx="216381" cy="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38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Asymptotic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distribution: QED-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like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9022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First, </a:t>
            </a:r>
            <a:r>
              <a:rPr lang="fr-FR" sz="2000" dirty="0" err="1">
                <a:sym typeface="Symbol" panose="05050102010706020507" pitchFamily="18" charset="2"/>
              </a:rPr>
              <a:t>looking</a:t>
            </a:r>
            <a:r>
              <a:rPr lang="fr-FR" sz="2000" dirty="0">
                <a:sym typeface="Symbol" panose="05050102010706020507" pitchFamily="18" charset="2"/>
              </a:rPr>
              <a:t> at the QED-</a:t>
            </a:r>
            <a:r>
              <a:rPr lang="fr-FR" sz="2000" dirty="0" err="1">
                <a:sym typeface="Symbol" panose="05050102010706020507" pitchFamily="18" charset="2"/>
              </a:rPr>
              <a:t>like</a:t>
            </a:r>
            <a:r>
              <a:rPr lang="fr-FR" sz="2000" dirty="0">
                <a:sym typeface="Symbol" panose="05050102010706020507" pitchFamily="18" charset="2"/>
              </a:rPr>
              <a:t> case.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Even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simpler</a:t>
            </a:r>
            <a:r>
              <a:rPr lang="fr-FR" sz="2000" dirty="0">
                <a:sym typeface="Symbol" panose="05050102010706020507" pitchFamily="18" charset="2"/>
              </a:rPr>
              <a:t> case : Semi </a:t>
            </a:r>
            <a:r>
              <a:rPr lang="fr-FR" sz="2000" dirty="0" err="1">
                <a:sym typeface="Symbol" panose="05050102010706020507" pitchFamily="18" charset="2"/>
              </a:rPr>
              <a:t>classical</a:t>
            </a:r>
            <a:r>
              <a:rPr lang="fr-FR" sz="2000" dirty="0">
                <a:sym typeface="Symbol" panose="05050102010706020507" pitchFamily="18" charset="2"/>
              </a:rPr>
              <a:t> approximation :</a:t>
            </a:r>
            <a:endParaRPr lang="en-US" sz="2400" dirty="0">
              <a:sym typeface="Symbol" panose="05050102010706020507" pitchFamily="18" charset="2"/>
            </a:endParaRPr>
          </a:p>
        </p:txBody>
      </p:sp>
      <p:pic>
        <p:nvPicPr>
          <p:cNvPr id="6" name="Image 5" descr="\documentclass{article}&#10;\usepackage{amsmath}&#10;\pagestyle{empty}&#10;\begin{document}&#10;&#10;$\frac{d}{dt}\mathcal{D}_s=\mathcal{L}[\mathcal{D}_s] \Rightarrow \mathcal{L}[\mathcal{D}_s^{\rm asymp}]=0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7781"/>
            <a:ext cx="3415314" cy="313873"/>
          </a:xfrm>
          <a:prstGeom prst="rect">
            <a:avLst/>
          </a:prstGeom>
        </p:spPr>
      </p:pic>
      <p:pic>
        <p:nvPicPr>
          <p:cNvPr id="9" name="Image 8" descr="\documentclass{article}&#10;\usepackage{amsmath}&#10;\pagestyle{empty}&#10;\begin{document}&#10;&#10;&#10;$W(r,p)\propto e^{-\frac{p^2}{m_Q T}-\frac{V(r)}{T}}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2345"/>
            <a:ext cx="2465524" cy="4373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88224" y="2036837"/>
            <a:ext cx="245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(Wigner </a:t>
            </a:r>
            <a:r>
              <a:rPr lang="fr-FR" dirty="0" err="1"/>
              <a:t>representation</a:t>
            </a:r>
            <a:r>
              <a:rPr lang="fr-FR" dirty="0"/>
              <a:t>)</a:t>
            </a:r>
          </a:p>
        </p:txBody>
      </p:sp>
      <p:pic>
        <p:nvPicPr>
          <p:cNvPr id="17" name="Image 16" descr="\documentclass{article}&#10;\usepackage{amsmath,xcolor}&#10;\pagestyle{empty}&#10;\begin{document}&#10;&#10;$\mathcal{L}_2+\mathcal{L}_3 \to \frac{\mathcal{H}(r)+\mathcal{H}(0)}{2}\partial_p\left[\frac{\partial_p}{2}+&#10;\frac{p}{m_Q T}\right] W(r,p) \Rightarrow W(r,p)\propto e^{-\textcolor{blue}{\frac{p^2}{m_Q T}}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2162"/>
            <a:ext cx="7153714" cy="538886"/>
          </a:xfrm>
          <a:prstGeom prst="rect">
            <a:avLst/>
          </a:prstGeom>
        </p:spPr>
      </p:pic>
      <p:pic>
        <p:nvPicPr>
          <p:cNvPr id="19" name="Image 18" descr="\documentclass{article}&#10;\usepackage{amsmath,xcolor}&#10;\pagestyle{empty}&#10;\begin{document}&#10;&#10;$\mathcal{L}_0+\mathcal{L}_1 \to  \left(-\frac{p\,\partial_r}{m_Q} + \partial_r V(r) \partial_p \right) \Rightarrow W(r,p)\propto e^{-\frac{p^2}{m_Q T}-\textcolor{red}{\frac{V(r)}{T}}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0" y="3933056"/>
            <a:ext cx="6385760" cy="54086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55576" y="2916826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lines</a:t>
            </a:r>
            <a:r>
              <a:rPr lang="fr-FR" dirty="0"/>
              <a:t> </a:t>
            </a:r>
            <a:r>
              <a:rPr lang="fr-FR" dirty="0" err="1"/>
              <a:t>calculation</a:t>
            </a:r>
            <a:r>
              <a:rPr lang="fr-FR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555129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39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Asymptotic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distribution: QED-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like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9022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First, </a:t>
            </a:r>
            <a:r>
              <a:rPr lang="fr-FR" sz="2000" dirty="0" err="1">
                <a:sym typeface="Symbol" panose="05050102010706020507" pitchFamily="18" charset="2"/>
              </a:rPr>
              <a:t>looking</a:t>
            </a:r>
            <a:r>
              <a:rPr lang="fr-FR" sz="2000" dirty="0">
                <a:sym typeface="Symbol" panose="05050102010706020507" pitchFamily="18" charset="2"/>
              </a:rPr>
              <a:t> at the QED-</a:t>
            </a:r>
            <a:r>
              <a:rPr lang="fr-FR" sz="2000" dirty="0" err="1">
                <a:sym typeface="Symbol" panose="05050102010706020507" pitchFamily="18" charset="2"/>
              </a:rPr>
              <a:t>like</a:t>
            </a:r>
            <a:r>
              <a:rPr lang="fr-FR" sz="2000" dirty="0">
                <a:sym typeface="Symbol" panose="05050102010706020507" pitchFamily="18" charset="2"/>
              </a:rPr>
              <a:t> case.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Even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simpler</a:t>
            </a:r>
            <a:r>
              <a:rPr lang="fr-FR" sz="2000" dirty="0">
                <a:sym typeface="Symbol" panose="05050102010706020507" pitchFamily="18" charset="2"/>
              </a:rPr>
              <a:t> case : Semi </a:t>
            </a:r>
            <a:r>
              <a:rPr lang="fr-FR" sz="2000" dirty="0" err="1">
                <a:sym typeface="Symbol" panose="05050102010706020507" pitchFamily="18" charset="2"/>
              </a:rPr>
              <a:t>classical</a:t>
            </a:r>
            <a:r>
              <a:rPr lang="fr-FR" sz="2000" dirty="0">
                <a:sym typeface="Symbol" panose="05050102010706020507" pitchFamily="18" charset="2"/>
              </a:rPr>
              <a:t> approximation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Peak, </a:t>
            </a:r>
            <a:r>
              <a:rPr lang="fr-FR" sz="2000" dirty="0" err="1">
                <a:sym typeface="Symbol" panose="05050102010706020507" pitchFamily="18" charset="2"/>
              </a:rPr>
              <a:t>independently</a:t>
            </a:r>
            <a:r>
              <a:rPr lang="fr-FR" sz="2000" dirty="0">
                <a:sym typeface="Symbol" panose="05050102010706020507" pitchFamily="18" charset="2"/>
              </a:rPr>
              <a:t> of box size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Pretty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well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described</a:t>
            </a:r>
            <a:r>
              <a:rPr lang="fr-FR" sz="2000" dirty="0">
                <a:sym typeface="Symbol" panose="05050102010706020507" pitchFamily="18" charset="2"/>
              </a:rPr>
              <a:t> by SC relation (</a:t>
            </a:r>
            <a:r>
              <a:rPr lang="fr-FR" sz="2000" dirty="0" err="1">
                <a:sym typeface="Symbol" panose="05050102010706020507" pitchFamily="18" charset="2"/>
              </a:rPr>
              <a:t>apart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r>
              <a:rPr lang="fr-FR" sz="2000" dirty="0" err="1">
                <a:sym typeface="Symbol" panose="05050102010706020507" pitchFamily="18" charset="2"/>
              </a:rPr>
              <a:t>around</a:t>
            </a:r>
            <a:r>
              <a:rPr lang="fr-FR" sz="2000" dirty="0">
                <a:sym typeface="Symbol" panose="05050102010706020507" pitchFamily="18" charset="2"/>
              </a:rPr>
              <a:t> the </a:t>
            </a:r>
            <a:r>
              <a:rPr lang="fr-FR" sz="2000" dirty="0" err="1">
                <a:sym typeface="Symbol" panose="05050102010706020507" pitchFamily="18" charset="2"/>
              </a:rPr>
              <a:t>origin</a:t>
            </a:r>
            <a:r>
              <a:rPr lang="fr-FR" sz="2000" dirty="0">
                <a:sym typeface="Symbol" panose="05050102010706020507" pitchFamily="18" charset="2"/>
              </a:rPr>
              <a:t>):</a:t>
            </a:r>
            <a:endParaRPr lang="en-US" sz="2400" dirty="0">
              <a:sym typeface="Symbol" panose="05050102010706020507" pitchFamily="18" charset="2"/>
            </a:endParaRPr>
          </a:p>
        </p:txBody>
      </p:sp>
      <p:pic>
        <p:nvPicPr>
          <p:cNvPr id="6" name="Image 5" descr="\documentclass{article}&#10;\usepackage{amsmath}&#10;\pagestyle{empty}&#10;\begin{document}&#10;&#10;$\frac{d}{dt}\mathcal{D}_s=\mathcal{L}[\mathcal{D}_s] \Rightarrow \mathcal{L}[\mathcal{D}_s^{\rm asymp}]=0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7781"/>
            <a:ext cx="3415314" cy="313873"/>
          </a:xfrm>
          <a:prstGeom prst="rect">
            <a:avLst/>
          </a:prstGeom>
        </p:spPr>
      </p:pic>
      <p:pic>
        <p:nvPicPr>
          <p:cNvPr id="9" name="Image 8" descr="\documentclass{article}&#10;\usepackage{amsmath}&#10;\pagestyle{empty}&#10;\begin{document}&#10;&#10;&#10;$W(r,p)\propto e^{-\frac{p^2}{m_Q T}-\frac{V(r)}{T}}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2345"/>
            <a:ext cx="2465524" cy="4373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88224" y="2036837"/>
            <a:ext cx="245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(Wigner </a:t>
            </a:r>
            <a:r>
              <a:rPr lang="fr-FR" dirty="0" err="1"/>
              <a:t>representation</a:t>
            </a:r>
            <a:r>
              <a:rPr lang="fr-FR" dirty="0"/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1720" y="2564904"/>
            <a:ext cx="4572396" cy="299492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5406127" y="3314282"/>
            <a:ext cx="50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\documentclass{article}&#10;\usepackage{amsmath}&#10;\pagestyle{empty}&#10;\begin{document}&#10;&#10;$r\in[-2\,{\rm fm},2\,{\rm fm}]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28" y="3166770"/>
            <a:ext cx="1761448" cy="254953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5410743" y="3595990"/>
            <a:ext cx="508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396891" y="3868460"/>
            <a:ext cx="508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012517" y="369303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SCA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23728" y="2564904"/>
            <a:ext cx="115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T=0.2 </a:t>
            </a:r>
            <a:r>
              <a:rPr lang="fr-FR" dirty="0" err="1"/>
              <a:t>GeV</a:t>
            </a:r>
            <a:endParaRPr lang="fr-FR" dirty="0"/>
          </a:p>
        </p:txBody>
      </p:sp>
      <p:pic>
        <p:nvPicPr>
          <p:cNvPr id="3" name="Image 2" descr="\documentclass{article}&#10;\usepackage{amsmath}&#10;\pagestyle{empty}&#10;\begin{document}&#10;&#10;$r\in[-10\,{\rm fm},10\,{\rm fm}]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88" y="3468274"/>
            <a:ext cx="2015740" cy="255431"/>
          </a:xfrm>
          <a:prstGeom prst="rect">
            <a:avLst/>
          </a:prstGeom>
        </p:spPr>
      </p:pic>
      <p:pic>
        <p:nvPicPr>
          <p:cNvPr id="26" name="Image 25" descr="\documentclass{article}&#10;\usepackage{amsmath}&#10;\pagestyle{empty}&#10;\begin{document}&#10;&#10;$r\in[-10\,{\rm fm},10\,{\rm fm}]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88" y="3755584"/>
            <a:ext cx="2015740" cy="25543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012517" y="312961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QME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012517" y="341132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59462" y="537315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</a:t>
            </a:r>
            <a:r>
              <a:rPr lang="en-US" dirty="0" err="1"/>
              <a:t>fm</a:t>
            </a:r>
            <a:r>
              <a:rPr lang="en-US" dirty="0"/>
              <a:t>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86482" y="224814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/>
              <a:t>r</a:t>
            </a:r>
            <a:r>
              <a:rPr lang="en-US" dirty="0"/>
              <a:t>(fm</a:t>
            </a:r>
            <a:r>
              <a:rPr lang="en-US" baseline="-25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16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B6796E8-5B17-4590-9B00-178C10ADE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2" y="931804"/>
            <a:ext cx="7762094" cy="487346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552D88E5-1DEE-4F40-A565-C4D09BCE6C6A}"/>
              </a:ext>
            </a:extLst>
          </p:cNvPr>
          <p:cNvSpPr txBox="1"/>
          <p:nvPr/>
        </p:nvSpPr>
        <p:spPr>
          <a:xfrm>
            <a:off x="6444208" y="736453"/>
            <a:ext cx="1940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Kim et al,  JHEP11(2018)088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1B52D05-7C98-4849-B4B8-9B14C47853E4}"/>
              </a:ext>
            </a:extLst>
          </p:cNvPr>
          <p:cNvSpPr txBox="1"/>
          <p:nvPr/>
        </p:nvSpPr>
        <p:spPr>
          <a:xfrm>
            <a:off x="755576" y="5820386"/>
            <a:ext cx="804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/>
              </a:rPr>
              <a:t>Rich structure : broadening and mass shift. What are the underlying “ingredients’” ?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653B03A9-9EC5-43CF-BC65-5DA2C2731AFA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a quarkonia at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finite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T ?</a:t>
            </a:r>
          </a:p>
        </p:txBody>
      </p:sp>
      <p:sp>
        <p:nvSpPr>
          <p:cNvPr id="41" name="Espace réservé du numéro de diapositive 8">
            <a:extLst>
              <a:ext uri="{FF2B5EF4-FFF2-40B4-BE49-F238E27FC236}">
                <a16:creationId xmlns:a16="http://schemas.microsoft.com/office/drawing/2014/main" id="{C321B58D-3CB4-4FEC-8E7E-ED0DDCE11DAC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4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7018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40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Quarkonium-like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90226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First, </a:t>
            </a:r>
            <a:r>
              <a:rPr lang="fr-FR" sz="2000" dirty="0" err="1">
                <a:sym typeface="Symbol" panose="05050102010706020507" pitchFamily="18" charset="2"/>
              </a:rPr>
              <a:t>looking</a:t>
            </a:r>
            <a:r>
              <a:rPr lang="fr-FR" sz="2000" dirty="0">
                <a:sym typeface="Symbol" panose="05050102010706020507" pitchFamily="18" charset="2"/>
              </a:rPr>
              <a:t> at the QED-</a:t>
            </a:r>
            <a:r>
              <a:rPr lang="fr-FR" sz="2000" dirty="0" err="1">
                <a:sym typeface="Symbol" panose="05050102010706020507" pitchFamily="18" charset="2"/>
              </a:rPr>
              <a:t>like</a:t>
            </a:r>
            <a:r>
              <a:rPr lang="fr-FR" sz="2000" dirty="0">
                <a:sym typeface="Symbol" panose="05050102010706020507" pitchFamily="18" charset="2"/>
              </a:rPr>
              <a:t> case.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Good agreement </a:t>
            </a:r>
            <a:r>
              <a:rPr lang="fr-FR" sz="2000" dirty="0" err="1">
                <a:sym typeface="Symbol" panose="05050102010706020507" pitchFamily="18" charset="2"/>
              </a:rPr>
              <a:t>between</a:t>
            </a:r>
            <a:r>
              <a:rPr lang="fr-FR" sz="2000" dirty="0">
                <a:sym typeface="Symbol" panose="05050102010706020507" pitchFamily="18" charset="2"/>
              </a:rPr>
              <a:t> QME &amp; SC in the </a:t>
            </a:r>
            <a:r>
              <a:rPr lang="fr-FR" sz="2000" dirty="0" err="1">
                <a:sym typeface="Symbol" panose="05050102010706020507" pitchFamily="18" charset="2"/>
              </a:rPr>
              <a:t>deep</a:t>
            </a:r>
            <a:r>
              <a:rPr lang="fr-FR" sz="2000" dirty="0">
                <a:sym typeface="Symbol" panose="05050102010706020507" pitchFamily="18" charset="2"/>
              </a:rPr>
              <a:t> QBM </a:t>
            </a:r>
            <a:r>
              <a:rPr lang="fr-FR" sz="2000" dirty="0" err="1">
                <a:sym typeface="Symbol" panose="05050102010706020507" pitchFamily="18" charset="2"/>
              </a:rPr>
              <a:t>regime</a:t>
            </a:r>
            <a:r>
              <a:rPr lang="fr-FR" sz="2000" dirty="0">
                <a:sym typeface="Symbol" panose="05050102010706020507" pitchFamily="18" charset="2"/>
              </a:rPr>
              <a:t> (</a:t>
            </a:r>
            <a:r>
              <a:rPr lang="fr-FR" sz="2000" dirty="0" err="1">
                <a:sym typeface="Symbol" panose="05050102010706020507" pitchFamily="18" charset="2"/>
              </a:rPr>
              <a:t>expected</a:t>
            </a:r>
            <a:r>
              <a:rPr lang="fr-FR" sz="2000" dirty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Good agreement </a:t>
            </a:r>
            <a:r>
              <a:rPr lang="fr-FR" sz="2000" dirty="0" err="1">
                <a:sym typeface="Symbol" panose="05050102010706020507" pitchFamily="18" charset="2"/>
              </a:rPr>
              <a:t>between</a:t>
            </a:r>
            <a:r>
              <a:rPr lang="fr-FR" sz="2000" dirty="0">
                <a:sym typeface="Symbol" panose="05050102010706020507" pitchFamily="18" charset="2"/>
              </a:rPr>
              <a:t> QME &amp; Boltzmann </a:t>
            </a:r>
            <a:r>
              <a:rPr lang="fr-FR" sz="2000" dirty="0" err="1">
                <a:sym typeface="Symbol" panose="05050102010706020507" pitchFamily="18" charset="2"/>
              </a:rPr>
              <a:t>Ansatz</a:t>
            </a:r>
            <a:r>
              <a:rPr lang="fr-FR" sz="2000" dirty="0">
                <a:sym typeface="Symbol" panose="05050102010706020507" pitchFamily="18" charset="2"/>
              </a:rPr>
              <a:t>, </a:t>
            </a:r>
            <a:r>
              <a:rPr lang="fr-FR" sz="2000" dirty="0" err="1">
                <a:sym typeface="Symbol" panose="05050102010706020507" pitchFamily="18" charset="2"/>
              </a:rPr>
              <a:t>even</a:t>
            </a:r>
            <a:r>
              <a:rPr lang="fr-FR" sz="2000" dirty="0">
                <a:sym typeface="Symbol" panose="05050102010706020507" pitchFamily="18" charset="2"/>
              </a:rPr>
              <a:t> in the QOR !!! Not  </a:t>
            </a:r>
            <a:r>
              <a:rPr lang="fr-FR" sz="2000" dirty="0" err="1">
                <a:sym typeface="Symbol" panose="05050102010706020507" pitchFamily="18" charset="2"/>
              </a:rPr>
              <a:t>expected</a:t>
            </a:r>
            <a:r>
              <a:rPr lang="fr-FR" sz="2000" dirty="0">
                <a:sym typeface="Symbol" panose="05050102010706020507" pitchFamily="18" charset="2"/>
              </a:rPr>
              <a:t> at all.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ym typeface="Symbol" panose="05050102010706020507" pitchFamily="18" charset="2"/>
              </a:rPr>
              <a:t>SCA : not </a:t>
            </a:r>
            <a:r>
              <a:rPr lang="fr-FR" sz="2000" dirty="0" err="1">
                <a:sym typeface="Symbol" panose="05050102010706020507" pitchFamily="18" charset="2"/>
              </a:rPr>
              <a:t>succesfull</a:t>
            </a:r>
            <a:r>
              <a:rPr lang="fr-FR" sz="2000" dirty="0">
                <a:sym typeface="Symbol" panose="05050102010706020507" pitchFamily="18" charset="2"/>
              </a:rPr>
              <a:t> for 1P-like state</a:t>
            </a:r>
          </a:p>
          <a:p>
            <a:endParaRPr lang="fr-FR" sz="2000" dirty="0">
              <a:sym typeface="Symbol" panose="05050102010706020507" pitchFamily="18" charset="2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95684" y="1187770"/>
            <a:ext cx="4436989" cy="568751"/>
            <a:chOff x="157015" y="4970723"/>
            <a:chExt cx="4436989" cy="568751"/>
          </a:xfrm>
        </p:grpSpPr>
        <p:sp>
          <p:nvSpPr>
            <p:cNvPr id="20" name="ZoneTexte 19"/>
            <p:cNvSpPr txBox="1"/>
            <p:nvPr/>
          </p:nvSpPr>
          <p:spPr>
            <a:xfrm>
              <a:off x="157015" y="5170142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SCA : </a:t>
              </a:r>
            </a:p>
          </p:txBody>
        </p:sp>
        <p:pic>
          <p:nvPicPr>
            <p:cNvPr id="24" name="Image 23" descr="\documentclass{article}&#10;\usepackage{amsmath}&#10;\pagestyle{empty}&#10;\begin{document}&#10;&#10;${\rm prob}_n =  \langle n|^{-\frac{V(\frac{x+x'}{2})}{T}-\frac{M T(x-x')^2}{(2\hbar c)^2}}| n\rangle$&#10;&#10;&#10;\end{document}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75" y="4970723"/>
              <a:ext cx="3721729" cy="522247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5529414" y="1365995"/>
            <a:ext cx="3034995" cy="378892"/>
            <a:chOff x="157015" y="5729333"/>
            <a:chExt cx="3034995" cy="378892"/>
          </a:xfrm>
        </p:grpSpPr>
        <p:sp>
          <p:nvSpPr>
            <p:cNvPr id="30" name="ZoneTexte 29"/>
            <p:cNvSpPr txBox="1"/>
            <p:nvPr/>
          </p:nvSpPr>
          <p:spPr>
            <a:xfrm>
              <a:off x="157015" y="5738893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Boltzmann :  </a:t>
              </a:r>
            </a:p>
          </p:txBody>
        </p:sp>
        <p:pic>
          <p:nvPicPr>
            <p:cNvPr id="31" name="Image 30" descr="\documentclass{article}&#10;\usepackage{amsmath}&#10;\pagestyle{empty}&#10;\begin{document}&#10;&#10;${\rm prob}_n=\frac{e^{-E_n/T}}{Z}$&#10;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82" y="5729333"/>
              <a:ext cx="1723428" cy="358095"/>
            </a:xfrm>
            <a:prstGeom prst="rect">
              <a:avLst/>
            </a:prstGeom>
          </p:spPr>
        </p:pic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1771630"/>
            <a:ext cx="5874330" cy="381761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6134698" y="265750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Boltzmann 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427984" y="1901891"/>
            <a:ext cx="0" cy="319527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721271" y="327285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QBM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724128" y="333970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CC"/>
                </a:solidFill>
              </a:rPr>
              <a:t>QOR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558311" y="1924230"/>
            <a:ext cx="1311567" cy="296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Local states </a:t>
            </a:r>
          </a:p>
        </p:txBody>
      </p:sp>
    </p:spTree>
    <p:extLst>
      <p:ext uri="{BB962C8B-B14F-4D97-AF65-F5344CB8AC3E}">
        <p14:creationId xmlns:p14="http://schemas.microsoft.com/office/powerpoint/2010/main" val="4080038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108520" y="7362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Asymptotic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distribution: QCD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452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Now</a:t>
            </a:r>
            <a:r>
              <a:rPr lang="fr-FR" sz="2000" dirty="0">
                <a:sym typeface="Symbol" panose="05050102010706020507" pitchFamily="18" charset="2"/>
              </a:rPr>
              <a:t> the </a:t>
            </a:r>
            <a:r>
              <a:rPr lang="fr-FR" sz="2000" dirty="0" err="1">
                <a:sym typeface="Symbol" panose="05050102010706020507" pitchFamily="18" charset="2"/>
              </a:rPr>
              <a:t>genuine</a:t>
            </a:r>
            <a:r>
              <a:rPr lang="fr-FR" sz="2000" dirty="0">
                <a:sym typeface="Symbol" panose="05050102010706020507" pitchFamily="18" charset="2"/>
              </a:rPr>
              <a:t> QCD case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ym typeface="Symbol" panose="05050102010706020507" pitchFamily="18" charset="2"/>
              </a:rPr>
              <a:t>Solving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1" y="5445224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The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around</a:t>
            </a:r>
            <a:r>
              <a:rPr lang="fr-FR" sz="2000" dirty="0"/>
              <a:t> </a:t>
            </a:r>
            <a:r>
              <a:rPr lang="fr-FR" sz="2000" dirty="0" err="1"/>
              <a:t>origin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reduced</a:t>
            </a:r>
            <a:r>
              <a:rPr lang="fr-FR" sz="2000" dirty="0"/>
              <a:t> in the case of QCD </a:t>
            </a:r>
            <a:r>
              <a:rPr lang="fr-FR" dirty="0"/>
              <a:t>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Quarks more </a:t>
            </a:r>
            <a:r>
              <a:rPr lang="fr-FR" sz="2000" dirty="0" err="1"/>
              <a:t>deconfined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in QED-</a:t>
            </a:r>
            <a:r>
              <a:rPr lang="fr-FR" sz="2000" dirty="0" err="1"/>
              <a:t>like</a:t>
            </a:r>
            <a:r>
              <a:rPr lang="fr-FR" sz="2000" dirty="0"/>
              <a:t> case.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CC0099"/>
                </a:solidFill>
              </a:rPr>
              <a:t>Reminder</a:t>
            </a:r>
            <a:r>
              <a:rPr lang="fr-FR" sz="2000" dirty="0">
                <a:solidFill>
                  <a:srgbClr val="CC0099"/>
                </a:solidFill>
              </a:rPr>
              <a:t> : discussion </a:t>
            </a:r>
            <a:r>
              <a:rPr lang="fr-FR" sz="2000" dirty="0" err="1">
                <a:solidFill>
                  <a:srgbClr val="CC0099"/>
                </a:solidFill>
              </a:rPr>
              <a:t>specific</a:t>
            </a:r>
            <a:r>
              <a:rPr lang="fr-FR" sz="2000" dirty="0">
                <a:solidFill>
                  <a:srgbClr val="CC0099"/>
                </a:solidFill>
              </a:rPr>
              <a:t> to the QBM </a:t>
            </a:r>
            <a:r>
              <a:rPr lang="fr-FR" sz="2000" dirty="0" err="1">
                <a:solidFill>
                  <a:srgbClr val="CC0099"/>
                </a:solidFill>
              </a:rPr>
              <a:t>regime</a:t>
            </a:r>
            <a:r>
              <a:rPr lang="fr-FR" sz="2000" dirty="0">
                <a:solidFill>
                  <a:srgbClr val="CC0099"/>
                </a:solidFill>
              </a:rPr>
              <a:t> (not the QOR) </a:t>
            </a:r>
          </a:p>
        </p:txBody>
      </p:sp>
      <p:pic>
        <p:nvPicPr>
          <p:cNvPr id="12" name="Image 11" descr="\documentclass{article}&#10;\usepackage{amsmath}&#10;\pagestyle{empty}&#10;\begin{document}&#10;&#10;$\mathcal{L}_{ss}\cdot \mathcal{D}_s = - \mathcal{L}_{so}\cdot \mathcal{D}_o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6124"/>
            <a:ext cx="2244571" cy="2179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5796136" y="102241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thermalized</a:t>
            </a:r>
            <a:r>
              <a:rPr lang="fr-FR" dirty="0"/>
              <a:t> </a:t>
            </a:r>
            <a:r>
              <a:rPr lang="fr-FR" dirty="0" err="1"/>
              <a:t>Ansatz</a:t>
            </a:r>
            <a:r>
              <a:rPr lang="fr-FR" dirty="0"/>
              <a:t> for D</a:t>
            </a:r>
            <a:r>
              <a:rPr lang="fr-FR" baseline="-25000" dirty="0"/>
              <a:t>o</a:t>
            </a:r>
            <a:r>
              <a:rPr lang="fr-FR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549098"/>
            <a:ext cx="5953153" cy="38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71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108520" y="7362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Asymptotic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distribution: QCD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347" y="717590"/>
            <a:ext cx="869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A possible </a:t>
            </a:r>
            <a:r>
              <a:rPr lang="fr-FR" sz="2000" dirty="0" err="1"/>
              <a:t>physical</a:t>
            </a:r>
            <a:r>
              <a:rPr lang="fr-FR" sz="2000" dirty="0"/>
              <a:t> </a:t>
            </a:r>
            <a:r>
              <a:rPr lang="fr-FR" sz="2000" dirty="0" err="1"/>
              <a:t>explanation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5589240"/>
            <a:ext cx="866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 </a:t>
            </a:r>
            <a:r>
              <a:rPr lang="fr-FR" dirty="0" err="1"/>
              <a:t>potential</a:t>
            </a:r>
            <a:r>
              <a:rPr lang="fr-FR" dirty="0"/>
              <a:t> in the octet chanel, the Q and </a:t>
            </a:r>
            <a:r>
              <a:rPr lang="fr-FR" dirty="0" err="1"/>
              <a:t>Qbar</a:t>
            </a:r>
            <a:r>
              <a:rPr lang="fr-FR" dirty="0"/>
              <a:t> quarks have a </a:t>
            </a:r>
            <a:r>
              <a:rPr lang="fr-FR" dirty="0" err="1"/>
              <a:t>tendancy</a:t>
            </a:r>
            <a:r>
              <a:rPr lang="fr-FR" dirty="0"/>
              <a:t> to </a:t>
            </a:r>
            <a:r>
              <a:rPr lang="fr-FR" dirty="0" err="1"/>
              <a:t>fly</a:t>
            </a:r>
            <a:r>
              <a:rPr lang="fr-FR" dirty="0"/>
              <a:t> </a:t>
            </a:r>
            <a:r>
              <a:rPr lang="fr-FR" dirty="0" err="1"/>
              <a:t>apart</a:t>
            </a:r>
            <a:r>
              <a:rPr lang="fr-FR" dirty="0"/>
              <a:t> </a:t>
            </a:r>
            <a:r>
              <a:rPr lang="fr-FR" dirty="0" err="1"/>
              <a:t>fast</a:t>
            </a:r>
            <a:r>
              <a:rPr lang="fr-FR" dirty="0"/>
              <a:t> (the </a:t>
            </a:r>
            <a:r>
              <a:rPr lang="fr-FR" dirty="0" err="1"/>
              <a:t>asymtotic</a:t>
            </a:r>
            <a:r>
              <a:rPr lang="fr-FR" dirty="0"/>
              <a:t> octet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</a:t>
            </a:r>
            <a:r>
              <a:rPr lang="fr-FR" dirty="0" err="1"/>
              <a:t>indeed</a:t>
            </a:r>
            <a:r>
              <a:rPr lang="fr-FR" dirty="0"/>
              <a:t> flat). </a:t>
            </a:r>
          </a:p>
          <a:p>
            <a:r>
              <a:rPr lang="fr-FR" dirty="0" err="1"/>
              <a:t>Hence</a:t>
            </a:r>
            <a:r>
              <a:rPr lang="fr-FR" dirty="0"/>
              <a:t>, the gain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a </a:t>
            </a:r>
            <a:r>
              <a:rPr lang="fr-FR" dirty="0"/>
              <a:t>to the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 and the 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displaced</a:t>
            </a:r>
            <a:r>
              <a:rPr lang="fr-FR" dirty="0"/>
              <a:t> </a:t>
            </a:r>
            <a:r>
              <a:rPr lang="fr-FR" dirty="0" err="1"/>
              <a:t>wrt</a:t>
            </a:r>
            <a:r>
              <a:rPr lang="fr-FR" dirty="0"/>
              <a:t> QED-</a:t>
            </a:r>
            <a:r>
              <a:rPr lang="fr-FR" dirty="0" err="1"/>
              <a:t>like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4896" y="1654699"/>
            <a:ext cx="130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QED – </a:t>
            </a:r>
            <a:r>
              <a:rPr lang="fr-FR" dirty="0" err="1"/>
              <a:t>like</a:t>
            </a:r>
            <a:r>
              <a:rPr lang="fr-FR" dirty="0"/>
              <a:t> : </a:t>
            </a:r>
          </a:p>
        </p:txBody>
      </p:sp>
      <p:sp>
        <p:nvSpPr>
          <p:cNvPr id="6" name="Ellipse 5"/>
          <p:cNvSpPr/>
          <p:nvPr/>
        </p:nvSpPr>
        <p:spPr>
          <a:xfrm>
            <a:off x="2245096" y="1510683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1S</a:t>
            </a:r>
          </a:p>
        </p:txBody>
      </p:sp>
      <p:sp>
        <p:nvSpPr>
          <p:cNvPr id="19" name="Ellipse 18"/>
          <p:cNvSpPr/>
          <p:nvPr/>
        </p:nvSpPr>
        <p:spPr>
          <a:xfrm>
            <a:off x="5629472" y="1510683"/>
            <a:ext cx="2016224" cy="79208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 states</a:t>
            </a:r>
          </a:p>
        </p:txBody>
      </p:sp>
      <p:sp>
        <p:nvSpPr>
          <p:cNvPr id="9" name="Flèche courbée vers le bas 8"/>
          <p:cNvSpPr/>
          <p:nvPr/>
        </p:nvSpPr>
        <p:spPr>
          <a:xfrm>
            <a:off x="3973288" y="1225685"/>
            <a:ext cx="2160240" cy="47512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93368" y="76470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Loss</a:t>
            </a:r>
            <a:endParaRPr lang="fr-FR" sz="2000" dirty="0"/>
          </a:p>
        </p:txBody>
      </p:sp>
      <p:sp>
        <p:nvSpPr>
          <p:cNvPr id="22" name="Flèche courbée vers le bas 21"/>
          <p:cNvSpPr/>
          <p:nvPr/>
        </p:nvSpPr>
        <p:spPr>
          <a:xfrm rot="10800000">
            <a:off x="3885659" y="2057668"/>
            <a:ext cx="2160240" cy="579243"/>
          </a:xfrm>
          <a:prstGeom prst="curved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65376" y="2524834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Gain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4543" y="2805286"/>
            <a:ext cx="878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 the binding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acts</a:t>
            </a:r>
            <a:r>
              <a:rPr lang="fr-FR" dirty="0"/>
              <a:t> on P-states (singlet),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densities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 real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(gain and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 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6904" y="433438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QCD : </a:t>
            </a:r>
          </a:p>
        </p:txBody>
      </p:sp>
      <p:sp>
        <p:nvSpPr>
          <p:cNvPr id="29" name="Ellipse 28"/>
          <p:cNvSpPr/>
          <p:nvPr/>
        </p:nvSpPr>
        <p:spPr>
          <a:xfrm>
            <a:off x="2317104" y="4190371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1S</a:t>
            </a:r>
          </a:p>
        </p:txBody>
      </p:sp>
      <p:sp>
        <p:nvSpPr>
          <p:cNvPr id="30" name="Ellipse 29"/>
          <p:cNvSpPr/>
          <p:nvPr/>
        </p:nvSpPr>
        <p:spPr>
          <a:xfrm>
            <a:off x="5701480" y="4190371"/>
            <a:ext cx="2016224" cy="79208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 states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693368" y="366041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Loss</a:t>
            </a:r>
            <a:endParaRPr lang="fr-FR" sz="2000" dirty="0"/>
          </a:p>
        </p:txBody>
      </p:sp>
      <p:sp>
        <p:nvSpPr>
          <p:cNvPr id="33" name="Flèche courbée vers le bas 32"/>
          <p:cNvSpPr/>
          <p:nvPr/>
        </p:nvSpPr>
        <p:spPr>
          <a:xfrm rot="10800000">
            <a:off x="3957667" y="4884552"/>
            <a:ext cx="2160240" cy="277041"/>
          </a:xfrm>
          <a:prstGeom prst="curved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710880" y="5189130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Gain &lt;&lt;</a:t>
            </a:r>
          </a:p>
        </p:txBody>
      </p:sp>
      <p:sp>
        <p:nvSpPr>
          <p:cNvPr id="35" name="Flèche courbée vers le bas 34"/>
          <p:cNvSpPr/>
          <p:nvPr/>
        </p:nvSpPr>
        <p:spPr>
          <a:xfrm>
            <a:off x="4017238" y="3981782"/>
            <a:ext cx="2160240" cy="47512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52104" y="1167483"/>
            <a:ext cx="80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singlet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932059" y="3869671"/>
            <a:ext cx="80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singlet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296507" y="3826570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octet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230334" y="1167483"/>
            <a:ext cx="80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singlet</a:t>
            </a:r>
          </a:p>
        </p:txBody>
      </p:sp>
    </p:spTree>
    <p:extLst>
      <p:ext uri="{BB962C8B-B14F-4D97-AF65-F5344CB8AC3E}">
        <p14:creationId xmlns:p14="http://schemas.microsoft.com/office/powerpoint/2010/main" val="110248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Quarkonium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0728"/>
            <a:ext cx="6408712" cy="41656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496" y="5146392"/>
            <a:ext cx="9061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And of course, a lot of questions…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Is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result</a:t>
            </a:r>
            <a:r>
              <a:rPr lang="fr-FR" sz="2000" dirty="0"/>
              <a:t> correct or the </a:t>
            </a:r>
            <a:r>
              <a:rPr lang="fr-FR" sz="2000" dirty="0" err="1"/>
              <a:t>sign</a:t>
            </a:r>
            <a:r>
              <a:rPr lang="fr-FR" sz="2000" dirty="0"/>
              <a:t> of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illness</a:t>
            </a:r>
            <a:r>
              <a:rPr lang="fr-FR" sz="2000" dirty="0"/>
              <a:t> in the QME ? (or the </a:t>
            </a:r>
            <a:r>
              <a:rPr lang="fr-FR" sz="2000" dirty="0" err="1"/>
              <a:t>author’s</a:t>
            </a:r>
            <a:r>
              <a:rPr lang="fr-FR" sz="2000" dirty="0"/>
              <a:t> </a:t>
            </a:r>
            <a:r>
              <a:rPr lang="fr-FR" sz="2000" dirty="0" err="1"/>
              <a:t>mind</a:t>
            </a:r>
            <a:r>
              <a:rPr lang="fr-FR" sz="20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Can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result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understood</a:t>
            </a:r>
            <a:r>
              <a:rPr lang="fr-FR" sz="2000" dirty="0"/>
              <a:t> by </a:t>
            </a:r>
            <a:r>
              <a:rPr lang="fr-FR" sz="2000" dirty="0" err="1"/>
              <a:t>rephrasing</a:t>
            </a:r>
            <a:r>
              <a:rPr lang="fr-FR" sz="2000" dirty="0"/>
              <a:t> </a:t>
            </a:r>
            <a:r>
              <a:rPr lang="fr-FR" sz="2000" dirty="0" err="1"/>
              <a:t>things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usual</a:t>
            </a:r>
            <a:r>
              <a:rPr lang="fr-FR" sz="2000" dirty="0"/>
              <a:t> rate </a:t>
            </a:r>
            <a:r>
              <a:rPr lang="fr-FR" sz="2000" dirty="0" err="1"/>
              <a:t>equation</a:t>
            </a:r>
            <a:r>
              <a:rPr lang="fr-FR" sz="2000" dirty="0"/>
              <a:t>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Can </a:t>
            </a:r>
            <a:r>
              <a:rPr lang="fr-FR" sz="2000" dirty="0" err="1"/>
              <a:t>we</a:t>
            </a:r>
            <a:r>
              <a:rPr lang="fr-FR" sz="2000" dirty="0"/>
              <a:t> put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mathematical</a:t>
            </a:r>
            <a:r>
              <a:rPr lang="fr-FR" sz="2000" dirty="0"/>
              <a:t> </a:t>
            </a:r>
            <a:r>
              <a:rPr lang="fr-FR" sz="2000" dirty="0" err="1"/>
              <a:t>modelling</a:t>
            </a:r>
            <a:r>
              <a:rPr lang="fr-FR" sz="2000" dirty="0"/>
              <a:t> on </a:t>
            </a:r>
            <a:r>
              <a:rPr lang="fr-FR" sz="2000" dirty="0" err="1"/>
              <a:t>it</a:t>
            </a:r>
            <a:r>
              <a:rPr lang="fr-FR" sz="2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62099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44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14152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Quarkonium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65A9A4-EFDB-4204-8331-B4976667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6" y="782052"/>
            <a:ext cx="7976068" cy="5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6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4157864" y="34867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51698" y="2973552"/>
            <a:ext cx="76328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èche droite 45"/>
          <p:cNvSpPr/>
          <p:nvPr/>
        </p:nvSpPr>
        <p:spPr>
          <a:xfrm>
            <a:off x="3825181" y="3090352"/>
            <a:ext cx="1727073" cy="367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976024" y="3035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922060" y="1096878"/>
            <a:ext cx="2381932" cy="1614063"/>
            <a:chOff x="605892" y="1842185"/>
            <a:chExt cx="2381932" cy="1614063"/>
          </a:xfrm>
        </p:grpSpPr>
        <p:grpSp>
          <p:nvGrpSpPr>
            <p:cNvPr id="51" name="Groupe 50"/>
            <p:cNvGrpSpPr/>
            <p:nvPr/>
          </p:nvGrpSpPr>
          <p:grpSpPr>
            <a:xfrm>
              <a:off x="899592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Forme libre 53"/>
            <p:cNvSpPr/>
            <p:nvPr/>
          </p:nvSpPr>
          <p:spPr>
            <a:xfrm rot="21412258">
              <a:off x="2005737" y="2476272"/>
              <a:ext cx="692133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orme libre 54"/>
            <p:cNvSpPr/>
            <p:nvPr/>
          </p:nvSpPr>
          <p:spPr>
            <a:xfrm rot="21412258">
              <a:off x="1130737" y="2453119"/>
              <a:ext cx="246554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orme libre 55"/>
            <p:cNvSpPr/>
            <p:nvPr/>
          </p:nvSpPr>
          <p:spPr>
            <a:xfrm rot="21412258">
              <a:off x="1609052" y="2483797"/>
              <a:ext cx="416437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Imag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92" y="1842185"/>
              <a:ext cx="766751" cy="282347"/>
            </a:xfrm>
            <a:prstGeom prst="rect">
              <a:avLst/>
            </a:prstGeom>
          </p:spPr>
        </p:pic>
        <p:cxnSp>
          <p:nvCxnSpPr>
            <p:cNvPr id="71" name="Connecteur droit 70"/>
            <p:cNvCxnSpPr/>
            <p:nvPr/>
          </p:nvCxnSpPr>
          <p:spPr>
            <a:xfrm>
              <a:off x="864479" y="2393613"/>
              <a:ext cx="871227" cy="99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ZoneTexte 73"/>
          <p:cNvSpPr txBox="1"/>
          <p:nvPr/>
        </p:nvSpPr>
        <p:spPr>
          <a:xfrm>
            <a:off x="5175228" y="3980843"/>
            <a:ext cx="396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Dissociation of well identified bound states by scarce “high-energy” gluons (dilute medium =&gt; cross section ok)</a:t>
            </a:r>
            <a:endParaRPr lang="en-US" dirty="0"/>
          </a:p>
        </p:txBody>
      </p:sp>
      <p:sp>
        <p:nvSpPr>
          <p:cNvPr id="75" name="ZoneTexte 74"/>
          <p:cNvSpPr txBox="1"/>
          <p:nvPr/>
        </p:nvSpPr>
        <p:spPr>
          <a:xfrm>
            <a:off x="173260" y="4188160"/>
            <a:ext cx="41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Multiple scattering on quasi free states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53104" y="5229200"/>
            <a:ext cx="901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Best </a:t>
            </a:r>
            <a:r>
              <a:rPr lang="en-US" b="1" dirty="0" err="1"/>
              <a:t>d.o.f.</a:t>
            </a:r>
            <a:r>
              <a:rPr lang="en-US" b="1" dirty="0"/>
              <a:t> : individual heavy quarks                           Best </a:t>
            </a:r>
            <a:r>
              <a:rPr lang="en-US" b="1" dirty="0" err="1"/>
              <a:t>d.o.f.</a:t>
            </a:r>
            <a:r>
              <a:rPr lang="en-US" b="1" dirty="0"/>
              <a:t> : quarkonia bound states </a:t>
            </a:r>
          </a:p>
          <a:p>
            <a:endParaRPr lang="en-US" b="1" dirty="0"/>
          </a:p>
          <a:p>
            <a:r>
              <a:rPr lang="en-US" b="1" dirty="0"/>
              <a:t>           Quantum Brownian Regime			Quantum Optical Regime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3441806" y="1107029"/>
            <a:ext cx="2264230" cy="1581066"/>
            <a:chOff x="3387890" y="1850509"/>
            <a:chExt cx="2264230" cy="1581066"/>
          </a:xfrm>
        </p:grpSpPr>
        <p:grpSp>
          <p:nvGrpSpPr>
            <p:cNvPr id="48" name="Groupe 47"/>
            <p:cNvGrpSpPr/>
            <p:nvPr/>
          </p:nvGrpSpPr>
          <p:grpSpPr>
            <a:xfrm>
              <a:off x="3491880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orme libre 57"/>
            <p:cNvSpPr/>
            <p:nvPr/>
          </p:nvSpPr>
          <p:spPr>
            <a:xfrm rot="21412258">
              <a:off x="3665753" y="2445380"/>
              <a:ext cx="869816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4517711" y="2567479"/>
              <a:ext cx="1134409" cy="820821"/>
            </a:xfrm>
            <a:custGeom>
              <a:avLst/>
              <a:gdLst>
                <a:gd name="connsiteX0" fmla="*/ 0 w 2202425"/>
                <a:gd name="connsiteY0" fmla="*/ 1091381 h 1091381"/>
                <a:gd name="connsiteX1" fmla="*/ 167148 w 2202425"/>
                <a:gd name="connsiteY1" fmla="*/ 776749 h 1091381"/>
                <a:gd name="connsiteX2" fmla="*/ 580103 w 2202425"/>
                <a:gd name="connsiteY2" fmla="*/ 501446 h 1091381"/>
                <a:gd name="connsiteX3" fmla="*/ 1514167 w 2202425"/>
                <a:gd name="connsiteY3" fmla="*/ 117988 h 1091381"/>
                <a:gd name="connsiteX4" fmla="*/ 2202425 w 2202425"/>
                <a:gd name="connsiteY4" fmla="*/ 0 h 109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25" h="1091381">
                  <a:moveTo>
                    <a:pt x="0" y="1091381"/>
                  </a:moveTo>
                  <a:cubicBezTo>
                    <a:pt x="35232" y="983226"/>
                    <a:pt x="70464" y="875071"/>
                    <a:pt x="167148" y="776749"/>
                  </a:cubicBezTo>
                  <a:cubicBezTo>
                    <a:pt x="263832" y="678427"/>
                    <a:pt x="355600" y="611240"/>
                    <a:pt x="580103" y="501446"/>
                  </a:cubicBezTo>
                  <a:cubicBezTo>
                    <a:pt x="804606" y="391652"/>
                    <a:pt x="1243780" y="201562"/>
                    <a:pt x="1514167" y="117988"/>
                  </a:cubicBezTo>
                  <a:cubicBezTo>
                    <a:pt x="1784554" y="34414"/>
                    <a:pt x="1993489" y="17207"/>
                    <a:pt x="2202425" y="0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3487245" y="2398345"/>
              <a:ext cx="1419482" cy="9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Image 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494" y="2997459"/>
              <a:ext cx="673828" cy="2899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890" y="1850509"/>
              <a:ext cx="766751" cy="282347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467544" y="1052736"/>
            <a:ext cx="2464538" cy="1666166"/>
            <a:chOff x="5768340" y="1845996"/>
            <a:chExt cx="2464538" cy="1666166"/>
          </a:xfrm>
        </p:grpSpPr>
        <p:grpSp>
          <p:nvGrpSpPr>
            <p:cNvPr id="15" name="Groupe 14"/>
            <p:cNvGrpSpPr/>
            <p:nvPr/>
          </p:nvGrpSpPr>
          <p:grpSpPr>
            <a:xfrm>
              <a:off x="5868144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orme libre 7"/>
            <p:cNvSpPr/>
            <p:nvPr/>
          </p:nvSpPr>
          <p:spPr>
            <a:xfrm>
              <a:off x="5889523" y="2344366"/>
              <a:ext cx="1994845" cy="1091381"/>
            </a:xfrm>
            <a:custGeom>
              <a:avLst/>
              <a:gdLst>
                <a:gd name="connsiteX0" fmla="*/ 0 w 2202425"/>
                <a:gd name="connsiteY0" fmla="*/ 1091381 h 1091381"/>
                <a:gd name="connsiteX1" fmla="*/ 167148 w 2202425"/>
                <a:gd name="connsiteY1" fmla="*/ 776749 h 1091381"/>
                <a:gd name="connsiteX2" fmla="*/ 580103 w 2202425"/>
                <a:gd name="connsiteY2" fmla="*/ 501446 h 1091381"/>
                <a:gd name="connsiteX3" fmla="*/ 1514167 w 2202425"/>
                <a:gd name="connsiteY3" fmla="*/ 117988 h 1091381"/>
                <a:gd name="connsiteX4" fmla="*/ 2202425 w 2202425"/>
                <a:gd name="connsiteY4" fmla="*/ 0 h 109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25" h="1091381">
                  <a:moveTo>
                    <a:pt x="0" y="1091381"/>
                  </a:moveTo>
                  <a:cubicBezTo>
                    <a:pt x="35232" y="983226"/>
                    <a:pt x="70464" y="875071"/>
                    <a:pt x="167148" y="776749"/>
                  </a:cubicBezTo>
                  <a:cubicBezTo>
                    <a:pt x="263832" y="678427"/>
                    <a:pt x="355600" y="611240"/>
                    <a:pt x="580103" y="501446"/>
                  </a:cubicBezTo>
                  <a:cubicBezTo>
                    <a:pt x="804606" y="391652"/>
                    <a:pt x="1243780" y="201562"/>
                    <a:pt x="1514167" y="117988"/>
                  </a:cubicBezTo>
                  <a:cubicBezTo>
                    <a:pt x="1784554" y="34414"/>
                    <a:pt x="1993489" y="17207"/>
                    <a:pt x="2202425" y="0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Image 6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3" y="3322753"/>
              <a:ext cx="204495" cy="189409"/>
            </a:xfrm>
            <a:prstGeom prst="rect">
              <a:avLst/>
            </a:prstGeom>
          </p:spPr>
        </p:pic>
        <p:cxnSp>
          <p:nvCxnSpPr>
            <p:cNvPr id="67" name="Connecteur droit 66"/>
            <p:cNvCxnSpPr/>
            <p:nvPr/>
          </p:nvCxnSpPr>
          <p:spPr>
            <a:xfrm>
              <a:off x="5889523" y="2344366"/>
              <a:ext cx="1994845" cy="796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Image 6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059" y="2649363"/>
              <a:ext cx="673828" cy="28998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340" y="1845996"/>
              <a:ext cx="766751" cy="28234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529573" y="1181774"/>
            <a:ext cx="16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CC"/>
                </a:solidFill>
              </a:rPr>
              <a:t>Spectral </a:t>
            </a:r>
            <a:r>
              <a:rPr lang="fr-FR" dirty="0" err="1">
                <a:solidFill>
                  <a:srgbClr val="0000CC"/>
                </a:solidFill>
              </a:rPr>
              <a:t>density</a:t>
            </a:r>
            <a:endParaRPr lang="fr-FR" dirty="0">
              <a:solidFill>
                <a:srgbClr val="0000CC"/>
              </a:solidFill>
            </a:endParaRPr>
          </a:p>
        </p:txBody>
      </p:sp>
      <p:pic>
        <p:nvPicPr>
          <p:cNvPr id="9" name="Image 8" descr="\documentclass{article}&#10;\usepackage{amsmath}&#10;\pagestyle{empty}&#10;\begin{document}&#10;&#10;$p(E_g)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16" y="1949407"/>
            <a:ext cx="674863" cy="293316"/>
          </a:xfrm>
          <a:prstGeom prst="rect">
            <a:avLst/>
          </a:prstGeom>
          <a:noFill/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F5BEA2AF-7FE8-4276-8C75-0550AD66EF04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clear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regimes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CB3DCF87-4767-4E85-BA20-5F93DE5C066A}"/>
              </a:ext>
            </a:extLst>
          </p:cNvPr>
          <p:cNvSpPr/>
          <p:nvPr/>
        </p:nvSpPr>
        <p:spPr>
          <a:xfrm>
            <a:off x="1889331" y="49411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732122A6-321D-49BD-B28E-6CA3132F7478}"/>
              </a:ext>
            </a:extLst>
          </p:cNvPr>
          <p:cNvSpPr/>
          <p:nvPr/>
        </p:nvSpPr>
        <p:spPr>
          <a:xfrm>
            <a:off x="6516216" y="492263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16B166-60C3-4925-B202-18891B1D2ADC}"/>
              </a:ext>
            </a:extLst>
          </p:cNvPr>
          <p:cNvSpPr txBox="1"/>
          <p:nvPr/>
        </p:nvSpPr>
        <p:spPr>
          <a:xfrm>
            <a:off x="1124462" y="3700633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Temperature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FE3570-14FC-4EAB-B0AE-AB4821F7E0D2}"/>
              </a:ext>
            </a:extLst>
          </p:cNvPr>
          <p:cNvSpPr txBox="1"/>
          <p:nvPr/>
        </p:nvSpPr>
        <p:spPr>
          <a:xfrm>
            <a:off x="5869505" y="3696526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Low Temperature</a:t>
            </a:r>
          </a:p>
        </p:txBody>
      </p:sp>
      <p:sp>
        <p:nvSpPr>
          <p:cNvPr id="57" name="Espace réservé du numéro de diapositive 8">
            <a:extLst>
              <a:ext uri="{FF2B5EF4-FFF2-40B4-BE49-F238E27FC236}">
                <a16:creationId xmlns:a16="http://schemas.microsoft.com/office/drawing/2014/main" id="{48C7710A-5753-429D-9281-348810B8A544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5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06586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72" y="711071"/>
            <a:ext cx="2088501" cy="137423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30144" y="3755696"/>
            <a:ext cx="4507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dirty="0">
                <a:solidFill>
                  <a:srgbClr val="CC0066"/>
                </a:solidFill>
                <a:latin typeface="Calibri"/>
              </a:rPr>
              <a:t>Trace out </a:t>
            </a:r>
            <a:r>
              <a:rPr lang="fr-FR" dirty="0" err="1">
                <a:solidFill>
                  <a:srgbClr val="CC0066"/>
                </a:solidFill>
                <a:latin typeface="Calibri"/>
              </a:rPr>
              <a:t>environment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CC0066"/>
                </a:solidFill>
                <a:latin typeface="Calibri"/>
              </a:rPr>
              <a:t>degrees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of </a:t>
            </a:r>
            <a:r>
              <a:rPr lang="fr-FR" dirty="0" err="1">
                <a:solidFill>
                  <a:srgbClr val="CC0066"/>
                </a:solidFill>
                <a:latin typeface="Calibri"/>
              </a:rPr>
              <a:t>freedom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=&gt;</a:t>
            </a:r>
          </a:p>
          <a:p>
            <a:pPr defTabSz="685800"/>
            <a:r>
              <a:rPr lang="fr-FR" dirty="0" err="1">
                <a:solidFill>
                  <a:srgbClr val="CC0066"/>
                </a:solidFill>
                <a:latin typeface="Calibri"/>
              </a:rPr>
              <a:t>Reduced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CC0066"/>
                </a:solidFill>
                <a:latin typeface="Calibri"/>
              </a:rPr>
              <a:t>density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CC0066"/>
                </a:solidFill>
                <a:latin typeface="Calibri"/>
              </a:rPr>
              <a:t>operator</a:t>
            </a:r>
            <a:r>
              <a:rPr lang="fr-FR" dirty="0">
                <a:solidFill>
                  <a:srgbClr val="CC0066"/>
                </a:solidFill>
                <a:latin typeface="Calibri"/>
              </a:rPr>
              <a:t>   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913683" y="2829017"/>
            <a:ext cx="17556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2302411" y="5315218"/>
            <a:ext cx="17556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Image 1042" descr="\documentclass{article}&#10;\usepackage{amsmath}&#10;\pagestyle{empty}&#10;\begin{document}&#10;&#10;$\frac{{\rm d}\hat{\rho}_{S}^{\rm red}}{{\rm d}t}=\mathcal{L}[\hat{\rho}_{S}^{\rm red}]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30" y="5823651"/>
            <a:ext cx="1582014" cy="426479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1013215" y="6336864"/>
            <a:ext cx="6153288" cy="369332"/>
            <a:chOff x="515785" y="6061653"/>
            <a:chExt cx="6153288" cy="369332"/>
          </a:xfrm>
        </p:grpSpPr>
        <p:sp>
          <p:nvSpPr>
            <p:cNvPr id="21" name="ZoneTexte 20"/>
            <p:cNvSpPr txBox="1"/>
            <p:nvPr/>
          </p:nvSpPr>
          <p:spPr>
            <a:xfrm>
              <a:off x="515785" y="6061653"/>
              <a:ext cx="615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However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,         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is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generically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a non local super-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operator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in time 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776" y="6124952"/>
              <a:ext cx="354057" cy="2765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67257" y="1603095"/>
                <a:ext cx="4070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Von Neumann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equation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for the total </a:t>
                </a:r>
                <a:r>
                  <a:rPr lang="fr-FR" dirty="0" err="1">
                    <a:solidFill>
                      <a:srgbClr val="FF0000"/>
                    </a:solidFill>
                    <a:latin typeface="Calibri"/>
                  </a:rPr>
                  <a:t>density</a:t>
                </a:r>
                <a:r>
                  <a:rPr lang="fr-FR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Calibri"/>
                  </a:rPr>
                  <a:t>operator</a:t>
                </a:r>
                <a:r>
                  <a:rPr lang="fr-FR" dirty="0">
                    <a:solidFill>
                      <a:srgbClr val="FF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endParaRPr lang="fr-FR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57" y="1603095"/>
                <a:ext cx="4070159" cy="646331"/>
              </a:xfrm>
              <a:prstGeom prst="rect">
                <a:avLst/>
              </a:prstGeom>
              <a:blipFill>
                <a:blip r:embed="rId1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\documentclass{article}&#10;\usepackage{amsmath,xcolor}&#10;\pagestyle{empty}&#10;\begin{document}&#10;&#10;$\textcolor{purple}{\hat{\rho}_{S}^{\rm red}}$&#10;&#10;&#10;\end{document}" title="IguanaTex Bitmap Display">
            <a:extLst>
              <a:ext uri="{FF2B5EF4-FFF2-40B4-BE49-F238E27FC236}">
                <a16:creationId xmlns:a16="http://schemas.microsoft.com/office/drawing/2014/main" id="{85F6C6BA-E632-483F-A5B5-E0AC14FBF3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4" y="4072890"/>
            <a:ext cx="394484" cy="292214"/>
          </a:xfrm>
          <a:prstGeom prst="rect">
            <a:avLst/>
          </a:prstGeom>
        </p:spPr>
      </p:pic>
      <p:pic>
        <p:nvPicPr>
          <p:cNvPr id="4" name="Image 3" descr="\documentclass{article}&#10;\usepackage{amsmath}&#10;\pagestyle{empty}&#10;\begin{document}&#10;&#10;$\mathcal{H}_{\rm int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0" y="1417238"/>
            <a:ext cx="330286" cy="15885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89502" y="861721"/>
            <a:ext cx="6156684" cy="646331"/>
            <a:chOff x="89502" y="861721"/>
            <a:chExt cx="6156684" cy="646331"/>
          </a:xfrm>
        </p:grpSpPr>
        <p:sp>
          <p:nvSpPr>
            <p:cNvPr id="25" name="ZoneTexte 24"/>
            <p:cNvSpPr txBox="1"/>
            <p:nvPr/>
          </p:nvSpPr>
          <p:spPr>
            <a:xfrm>
              <a:off x="89502" y="861721"/>
              <a:ext cx="6156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Quite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generally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, the system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builds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correlation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with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the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environment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thanks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to the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Hamiltonian</a:t>
              </a:r>
              <a:endParaRPr lang="fr-FR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Image 7" descr="\documentclass{article}&#10;\usepackage{amsmath}&#10;\pagestyle{empty}&#10;\begin{document}&#10;&#10;$\hat{H}=\hat{H}_{S}^{(0)} + \hat{H}_E + \hat{H}_{\rm int}$&#10;&#10;&#10;\end{document}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180" y="1222621"/>
              <a:ext cx="1881236" cy="263478"/>
            </a:xfrm>
            <a:prstGeom prst="rect">
              <a:avLst/>
            </a:prstGeom>
          </p:spPr>
        </p:pic>
      </p:grp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1" y="17463"/>
            <a:ext cx="9144000" cy="76141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Quantum Master Equations</a:t>
            </a:r>
          </a:p>
        </p:txBody>
      </p:sp>
      <p:grpSp>
        <p:nvGrpSpPr>
          <p:cNvPr id="1039" name="Groupe 1038"/>
          <p:cNvGrpSpPr/>
          <p:nvPr/>
        </p:nvGrpSpPr>
        <p:grpSpPr>
          <a:xfrm>
            <a:off x="142843" y="4739734"/>
            <a:ext cx="2622264" cy="1015663"/>
            <a:chOff x="142843" y="4739734"/>
            <a:chExt cx="2622264" cy="1015663"/>
          </a:xfrm>
        </p:grpSpPr>
        <p:sp>
          <p:nvSpPr>
            <p:cNvPr id="31" name="ZoneTexte 30"/>
            <p:cNvSpPr txBox="1"/>
            <p:nvPr/>
          </p:nvSpPr>
          <p:spPr>
            <a:xfrm>
              <a:off x="142843" y="4739734"/>
              <a:ext cx="2622264" cy="1015663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System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1038" name="Image 1037" descr="\documentclass{article}&#10;\usepackage{amsmath}&#10;\pagestyle{empty}&#10;\begin{document}&#10;&#10;$$\hat{\rho}^{\rm red}_S(t=0)=\hat{\rho}_S(t=0)$$&#10;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97" y="5117245"/>
              <a:ext cx="2510053" cy="266031"/>
            </a:xfrm>
            <a:prstGeom prst="rect">
              <a:avLst/>
            </a:prstGeom>
          </p:spPr>
        </p:pic>
      </p:grpSp>
      <p:grpSp>
        <p:nvGrpSpPr>
          <p:cNvPr id="1026" name="Groupe 1025"/>
          <p:cNvGrpSpPr/>
          <p:nvPr/>
        </p:nvGrpSpPr>
        <p:grpSpPr>
          <a:xfrm>
            <a:off x="151993" y="2340191"/>
            <a:ext cx="2682054" cy="1015663"/>
            <a:chOff x="151993" y="2340191"/>
            <a:chExt cx="2682054" cy="1015663"/>
          </a:xfrm>
        </p:grpSpPr>
        <p:sp>
          <p:nvSpPr>
            <p:cNvPr id="36" name="ZoneTexte 35"/>
            <p:cNvSpPr txBox="1"/>
            <p:nvPr/>
          </p:nvSpPr>
          <p:spPr>
            <a:xfrm>
              <a:off x="151993" y="2340191"/>
              <a:ext cx="2682054" cy="1015663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System + environment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1025" name="Image 1024" descr="\documentclass{article}&#10;\usepackage{amsmath}&#10;\pagestyle{empty}&#10;\begin{document}&#10;&#10;$$\hat{\rho}(t=0)=\hat{\rho}_S(t=0) \otimes \hat{\rho}_E$$&#10;&#10;&#10;\end{document}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50" y="2829017"/>
              <a:ext cx="2550857" cy="229029"/>
            </a:xfrm>
            <a:prstGeom prst="rect">
              <a:avLst/>
            </a:prstGeom>
          </p:spPr>
        </p:pic>
      </p:grpSp>
      <p:cxnSp>
        <p:nvCxnSpPr>
          <p:cNvPr id="42" name="Connecteur droit avec flèche 41"/>
          <p:cNvCxnSpPr/>
          <p:nvPr/>
        </p:nvCxnSpPr>
        <p:spPr>
          <a:xfrm>
            <a:off x="1372632" y="3387068"/>
            <a:ext cx="0" cy="135266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Groupe 1029"/>
          <p:cNvGrpSpPr/>
          <p:nvPr/>
        </p:nvGrpSpPr>
        <p:grpSpPr>
          <a:xfrm>
            <a:off x="4775747" y="2340191"/>
            <a:ext cx="3953326" cy="1015663"/>
            <a:chOff x="4775747" y="2340191"/>
            <a:chExt cx="3953326" cy="1015663"/>
          </a:xfrm>
        </p:grpSpPr>
        <p:sp>
          <p:nvSpPr>
            <p:cNvPr id="45" name="ZoneTexte 44"/>
            <p:cNvSpPr txBox="1"/>
            <p:nvPr/>
          </p:nvSpPr>
          <p:spPr>
            <a:xfrm>
              <a:off x="4775747" y="2340191"/>
              <a:ext cx="3953326" cy="1015663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Evolution of the total system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1028" name="Image 1027" descr="\documentclass{article}&#10;\usepackage{amsmath}&#10;\pagestyle{empty}&#10;\begin{document}&#10;&#10;$$\hat{\rho}(t)=\hat{U}(t,0)\left[\hat{\rho}_S(t=0) \otimes \hat{\rho}_E\right]\hat{U}^\dagger(t,0)$$&#10;&#10;&#10;\end{document}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705" y="2848021"/>
              <a:ext cx="3734400" cy="272914"/>
            </a:xfrm>
            <a:prstGeom prst="rect">
              <a:avLst/>
            </a:prstGeom>
          </p:spPr>
        </p:pic>
      </p:grpSp>
      <p:cxnSp>
        <p:nvCxnSpPr>
          <p:cNvPr id="50" name="Connecteur droit avec flèche 49"/>
          <p:cNvCxnSpPr/>
          <p:nvPr/>
        </p:nvCxnSpPr>
        <p:spPr>
          <a:xfrm>
            <a:off x="6601857" y="3355854"/>
            <a:ext cx="0" cy="135266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2" name="Groupe 1041"/>
          <p:cNvGrpSpPr/>
          <p:nvPr/>
        </p:nvGrpSpPr>
        <p:grpSpPr>
          <a:xfrm>
            <a:off x="4148623" y="4739733"/>
            <a:ext cx="4785827" cy="1015663"/>
            <a:chOff x="4453423" y="4739733"/>
            <a:chExt cx="4785827" cy="1015663"/>
          </a:xfrm>
        </p:grpSpPr>
        <p:sp>
          <p:nvSpPr>
            <p:cNvPr id="52" name="ZoneTexte 51"/>
            <p:cNvSpPr txBox="1"/>
            <p:nvPr/>
          </p:nvSpPr>
          <p:spPr>
            <a:xfrm>
              <a:off x="4453423" y="4739733"/>
              <a:ext cx="4785827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E46C0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Evolution of the system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1041" name="Image 1040" descr="\documentclass{article}&#10;\usepackage{amsmath}&#10;\pagestyle{empty}&#10;\begin{document}&#10;&#10;$$\hat{\rho}_S^{\rm red}(t)={\rm tr}_E&#10;\left[&#10;\hat{U}(t,0)\left[\hat{\rho}_S(t=0) \otimes \hat{\rho}_E\right]\hat{U}^\dagger(t,0)&#10;\right]$$&#10;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906" y="5247563"/>
              <a:ext cx="4555885" cy="4100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</p:pic>
      </p:grpSp>
      <p:pic>
        <p:nvPicPr>
          <p:cNvPr id="59" name="Image 58" descr="\documentclass{article}&#10;\usepackage{amsmath}&#10;\pagestyle{empty}&#10;\begin{document}&#10;&#10;$\frac{d\hat{\rho}}{dt}=-i[\hat{H},\hat{\rho}]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04" y="2369074"/>
            <a:ext cx="1447619" cy="327619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0" y="5828674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Evol</a:t>
            </a:r>
            <a:r>
              <a:rPr lang="en-US" dirty="0"/>
              <a:t>. eq. on the red. Density: </a:t>
            </a:r>
          </a:p>
        </p:txBody>
      </p:sp>
      <p:sp>
        <p:nvSpPr>
          <p:cNvPr id="84" name="Virage 83"/>
          <p:cNvSpPr/>
          <p:nvPr/>
        </p:nvSpPr>
        <p:spPr>
          <a:xfrm rot="5400000" flipV="1">
            <a:off x="3561028" y="5186329"/>
            <a:ext cx="343757" cy="9089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4" name="ZoneTexte 1043"/>
          <p:cNvSpPr txBox="1"/>
          <p:nvPr/>
        </p:nvSpPr>
        <p:spPr>
          <a:xfrm>
            <a:off x="4572001" y="589389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(linear mapping)</a:t>
            </a:r>
          </a:p>
        </p:txBody>
      </p:sp>
      <p:sp>
        <p:nvSpPr>
          <p:cNvPr id="38" name="Espace réservé du numéro de diapositive 8">
            <a:extLst>
              <a:ext uri="{FF2B5EF4-FFF2-40B4-BE49-F238E27FC236}">
                <a16:creationId xmlns:a16="http://schemas.microsoft.com/office/drawing/2014/main" id="{0DCEDD46-4531-432B-A04E-1AC92850497B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6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4175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tre 1"/>
              <p:cNvSpPr txBox="1">
                <a:spLocks/>
              </p:cNvSpPr>
              <p:nvPr/>
            </p:nvSpPr>
            <p:spPr>
              <a:xfrm>
                <a:off x="0" y="260648"/>
                <a:ext cx="9144000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Non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abelian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Quantum Master Equation for a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𝑸</m:t>
                    </m:r>
                    <m:acc>
                      <m:accPr>
                        <m:chr m:val="̅"/>
                        <m:ctrlP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𝑸</m:t>
                        </m:r>
                      </m:e>
                    </m:acc>
                  </m:oMath>
                </a14:m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pair </a:t>
                </a:r>
                <a:endPara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4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576064"/>
              </a:xfrm>
              <a:prstGeom prst="rect">
                <a:avLst/>
              </a:prstGeom>
              <a:blipFill>
                <a:blip r:embed="rId9"/>
                <a:stretch>
                  <a:fillRect t="-70213" r="-267" b="-9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3985265" y="1628800"/>
            <a:ext cx="501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C0099"/>
                </a:solidFill>
              </a:rPr>
              <a:t>2 </a:t>
            </a:r>
            <a:r>
              <a:rPr lang="fr-FR" sz="2000" dirty="0" err="1">
                <a:solidFill>
                  <a:srgbClr val="CC0099"/>
                </a:solidFill>
              </a:rPr>
              <a:t>coupled</a:t>
            </a:r>
            <a:r>
              <a:rPr lang="fr-FR" sz="2000" dirty="0">
                <a:solidFill>
                  <a:srgbClr val="CC0099"/>
                </a:solidFill>
              </a:rPr>
              <a:t> </a:t>
            </a:r>
            <a:r>
              <a:rPr lang="fr-FR" sz="2000" dirty="0" err="1">
                <a:solidFill>
                  <a:srgbClr val="CC0099"/>
                </a:solidFill>
              </a:rPr>
              <a:t>color</a:t>
            </a:r>
            <a:r>
              <a:rPr lang="fr-FR" sz="2000" dirty="0">
                <a:solidFill>
                  <a:srgbClr val="CC0099"/>
                </a:solidFill>
              </a:rPr>
              <a:t> </a:t>
            </a:r>
            <a:r>
              <a:rPr lang="fr-FR" sz="2000" dirty="0" err="1">
                <a:solidFill>
                  <a:srgbClr val="CC0099"/>
                </a:solidFill>
              </a:rPr>
              <a:t>representations</a:t>
            </a:r>
            <a:r>
              <a:rPr lang="fr-FR" sz="2000" dirty="0">
                <a:solidFill>
                  <a:srgbClr val="CC0099"/>
                </a:solidFill>
              </a:rPr>
              <a:t> (singlet octet)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6" y="1196752"/>
            <a:ext cx="3513016" cy="3773747"/>
          </a:xfrm>
          <a:prstGeom prst="rect">
            <a:avLst/>
          </a:prstGeom>
        </p:spPr>
      </p:pic>
      <p:pic>
        <p:nvPicPr>
          <p:cNvPr id="7" name="Image 6" descr="\documentclass{article}&#10;\usepackage{amsmath}&#10;\pagestyle{empty}&#10;\begin{document}&#10;&#10;$\hat{\rho}_S=\mathcal{D}_{\rm s}|1\rangle \langle 1|+&#10;\mathcal{D}_{\rm o} \sum_a|o_a\rangle \langle o_a|$&#10;&#10;&#10;\end{document}" title="IguanaTex Bitmap Display">
            <a:extLst>
              <a:ext uri="{FF2B5EF4-FFF2-40B4-BE49-F238E27FC236}">
                <a16:creationId xmlns:a16="http://schemas.microsoft.com/office/drawing/2014/main" id="{DD7CD132-C5DA-4AA0-A4F5-A658F38724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30" y="1288602"/>
            <a:ext cx="3376762" cy="2681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A95FDA-FB43-4820-B7FA-9518080D9743}"/>
              </a:ext>
            </a:extLst>
          </p:cNvPr>
          <p:cNvSpPr txBox="1"/>
          <p:nvPr/>
        </p:nvSpPr>
        <p:spPr>
          <a:xfrm>
            <a:off x="4214866" y="2632585"/>
            <a:ext cx="462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Linblad</a:t>
            </a:r>
            <a:r>
              <a:rPr lang="en-US" b="1" dirty="0"/>
              <a:t> Operator contains various terms representing several aspects of HQ physics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74B1BA-7AF9-4CFA-B090-30748C5742CF}"/>
              </a:ext>
            </a:extLst>
          </p:cNvPr>
          <p:cNvSpPr txBox="1"/>
          <p:nvPr/>
        </p:nvSpPr>
        <p:spPr>
          <a:xfrm>
            <a:off x="3563888" y="400680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Unitary dynamics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77BB5147-989A-45CA-ABDE-A4E8E40E5446}"/>
              </a:ext>
            </a:extLst>
          </p:cNvPr>
          <p:cNvSpPr/>
          <p:nvPr/>
        </p:nvSpPr>
        <p:spPr>
          <a:xfrm>
            <a:off x="4968178" y="3784108"/>
            <a:ext cx="282148" cy="108505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0257ED9-C13A-47DC-976A-00D9A8403AED}"/>
              </a:ext>
            </a:extLst>
          </p:cNvPr>
          <p:cNvGrpSpPr/>
          <p:nvPr/>
        </p:nvGrpSpPr>
        <p:grpSpPr>
          <a:xfrm>
            <a:off x="5471527" y="3784108"/>
            <a:ext cx="1713245" cy="369332"/>
            <a:chOff x="5528659" y="3208044"/>
            <a:chExt cx="1713245" cy="369332"/>
          </a:xfrm>
        </p:grpSpPr>
        <p:pic>
          <p:nvPicPr>
            <p:cNvPr id="19" name="Image 18" descr="\documentclass{article}&#10;\usepackage{amsmath}&#10;\pagestyle{empty}&#10;\begin{document}&#10;&#10;$\mathcal{L}_0$&#10;&#10;&#10;\end{document}" title="IguanaTex Bitmap Display">
              <a:extLst>
                <a:ext uri="{FF2B5EF4-FFF2-40B4-BE49-F238E27FC236}">
                  <a16:creationId xmlns:a16="http://schemas.microsoft.com/office/drawing/2014/main" id="{E6835CA9-C951-4EDF-A05E-593D3566026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659" y="3319285"/>
              <a:ext cx="257524" cy="219429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937E36E-799F-44C6-A88E-EB6DF06FAB53}"/>
                </a:ext>
              </a:extLst>
            </p:cNvPr>
            <p:cNvSpPr txBox="1"/>
            <p:nvPr/>
          </p:nvSpPr>
          <p:spPr>
            <a:xfrm>
              <a:off x="5813821" y="3208044"/>
              <a:ext cx="1428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 kinetic term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D1FFB42-EF19-4C5F-9309-2D23E8BCE34E}"/>
              </a:ext>
            </a:extLst>
          </p:cNvPr>
          <p:cNvGrpSpPr/>
          <p:nvPr/>
        </p:nvGrpSpPr>
        <p:grpSpPr>
          <a:xfrm>
            <a:off x="5464903" y="4326634"/>
            <a:ext cx="3396591" cy="369332"/>
            <a:chOff x="5522035" y="3750570"/>
            <a:chExt cx="3396591" cy="369332"/>
          </a:xfrm>
        </p:grpSpPr>
        <p:pic>
          <p:nvPicPr>
            <p:cNvPr id="30" name="Image 29" descr="\documentclass{article}&#10;\usepackage{amsmath}&#10;\pagestyle{empty}&#10;\begin{document}&#10;&#10;$\mathcal{L}_1$&#10;&#10;&#10;\end{document}" title="IguanaTex Bitmap Display">
              <a:extLst>
                <a:ext uri="{FF2B5EF4-FFF2-40B4-BE49-F238E27FC236}">
                  <a16:creationId xmlns:a16="http://schemas.microsoft.com/office/drawing/2014/main" id="{4A773F66-9101-4261-BEE7-D8B6C399040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035" y="3861811"/>
              <a:ext cx="251361" cy="218376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AE920F2-9C4D-43C8-B05D-D565022E476A}"/>
                </a:ext>
              </a:extLst>
            </p:cNvPr>
            <p:cNvSpPr txBox="1"/>
            <p:nvPr/>
          </p:nvSpPr>
          <p:spPr>
            <a:xfrm>
              <a:off x="5807197" y="3750570"/>
              <a:ext cx="3111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 (screened) real potential term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F2A5783A-B361-421B-8580-E717B3917FC6}"/>
              </a:ext>
            </a:extLst>
          </p:cNvPr>
          <p:cNvSpPr txBox="1"/>
          <p:nvPr/>
        </p:nvSpPr>
        <p:spPr>
          <a:xfrm>
            <a:off x="3501883" y="5590981"/>
            <a:ext cx="142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Non-Unitary dynamics</a:t>
            </a:r>
          </a:p>
        </p:txBody>
      </p:sp>
      <p:sp>
        <p:nvSpPr>
          <p:cNvPr id="35" name="Accolade ouvrante 34">
            <a:extLst>
              <a:ext uri="{FF2B5EF4-FFF2-40B4-BE49-F238E27FC236}">
                <a16:creationId xmlns:a16="http://schemas.microsoft.com/office/drawing/2014/main" id="{F5196077-5440-426E-9B81-9E832D298BA7}"/>
              </a:ext>
            </a:extLst>
          </p:cNvPr>
          <p:cNvSpPr/>
          <p:nvPr/>
        </p:nvSpPr>
        <p:spPr>
          <a:xfrm>
            <a:off x="4975295" y="5085184"/>
            <a:ext cx="308512" cy="16049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1E9FC23-95BC-4BB1-B6E6-7A669B525523}"/>
              </a:ext>
            </a:extLst>
          </p:cNvPr>
          <p:cNvGrpSpPr/>
          <p:nvPr/>
        </p:nvGrpSpPr>
        <p:grpSpPr>
          <a:xfrm>
            <a:off x="5474739" y="5047582"/>
            <a:ext cx="3525505" cy="646331"/>
            <a:chOff x="5474739" y="5047582"/>
            <a:chExt cx="3525505" cy="646331"/>
          </a:xfrm>
        </p:grpSpPr>
        <p:pic>
          <p:nvPicPr>
            <p:cNvPr id="41" name="Image 40" descr="\documentclass{article}&#10;\usepackage{amsmath}&#10;\pagestyle{empty}&#10;\begin{document}&#10;&#10;$\mathcal{L}_2$&#10;&#10;&#10;\end{document}" title="IguanaTex Bitmap Display">
              <a:extLst>
                <a:ext uri="{FF2B5EF4-FFF2-40B4-BE49-F238E27FC236}">
                  <a16:creationId xmlns:a16="http://schemas.microsoft.com/office/drawing/2014/main" id="{104A2739-7490-4716-A4A5-03B4B9028A4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39" y="5158823"/>
              <a:ext cx="257492" cy="218376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B7433A2-D00B-449B-A79E-F2D730B790DB}"/>
                </a:ext>
              </a:extLst>
            </p:cNvPr>
            <p:cNvSpPr txBox="1"/>
            <p:nvPr/>
          </p:nvSpPr>
          <p:spPr>
            <a:xfrm>
              <a:off x="5759902" y="5047582"/>
              <a:ext cx="3240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: fluctuations =&gt; heating and decoherence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06CB0FC-92B7-4D5B-B5F3-C590FA0D218B}"/>
              </a:ext>
            </a:extLst>
          </p:cNvPr>
          <p:cNvGrpSpPr/>
          <p:nvPr/>
        </p:nvGrpSpPr>
        <p:grpSpPr>
          <a:xfrm>
            <a:off x="5471528" y="5695105"/>
            <a:ext cx="1596226" cy="369332"/>
            <a:chOff x="5471528" y="5695105"/>
            <a:chExt cx="1596226" cy="369332"/>
          </a:xfrm>
        </p:grpSpPr>
        <p:pic>
          <p:nvPicPr>
            <p:cNvPr id="48" name="Image 47" descr="\documentclass{article}&#10;\usepackage{amsmath}&#10;\pagestyle{empty}&#10;\begin{document}&#10;&#10;$\mathcal{L}_3$&#10;&#10;&#10;\end{document}" title="IguanaTex Bitmap Display">
              <a:extLst>
                <a:ext uri="{FF2B5EF4-FFF2-40B4-BE49-F238E27FC236}">
                  <a16:creationId xmlns:a16="http://schemas.microsoft.com/office/drawing/2014/main" id="{1F1D7F49-2888-4D91-A1DE-D547EDE5F20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528" y="5806346"/>
              <a:ext cx="259025" cy="221452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64189E4-D39F-4F0A-A675-7268C0CCF091}"/>
                </a:ext>
              </a:extLst>
            </p:cNvPr>
            <p:cNvSpPr txBox="1"/>
            <p:nvPr/>
          </p:nvSpPr>
          <p:spPr>
            <a:xfrm>
              <a:off x="5756689" y="5695105"/>
              <a:ext cx="13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 dissipation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04474899-7D82-48D6-BF8B-48DF2D13F38B}"/>
              </a:ext>
            </a:extLst>
          </p:cNvPr>
          <p:cNvGrpSpPr/>
          <p:nvPr/>
        </p:nvGrpSpPr>
        <p:grpSpPr>
          <a:xfrm>
            <a:off x="5464077" y="6129471"/>
            <a:ext cx="3536165" cy="646331"/>
            <a:chOff x="5464078" y="6129471"/>
            <a:chExt cx="3495649" cy="646331"/>
          </a:xfrm>
        </p:grpSpPr>
        <p:pic>
          <p:nvPicPr>
            <p:cNvPr id="55" name="Image 54" descr="\documentclass{article}&#10;\usepackage{amsmath}&#10;\pagestyle{empty}&#10;\begin{document}&#10;&#10;$\mathcal{L}_4$&#10;&#10;&#10;\end{document}" title="IguanaTex Bitmap Display">
              <a:extLst>
                <a:ext uri="{FF2B5EF4-FFF2-40B4-BE49-F238E27FC236}">
                  <a16:creationId xmlns:a16="http://schemas.microsoft.com/office/drawing/2014/main" id="{36E710E4-D0A7-4611-841B-E6FB6F28276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078" y="6240712"/>
              <a:ext cx="263617" cy="220390"/>
            </a:xfrm>
            <a:prstGeom prst="rect">
              <a:avLst/>
            </a:prstGeom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477A001B-796D-48DD-B9A9-37F162E610FD}"/>
                </a:ext>
              </a:extLst>
            </p:cNvPr>
            <p:cNvSpPr txBox="1"/>
            <p:nvPr/>
          </p:nvSpPr>
          <p:spPr>
            <a:xfrm>
              <a:off x="5749239" y="6129471"/>
              <a:ext cx="3210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: mandatory to preserve positivity (but sub-dominant)</a:t>
              </a:r>
            </a:p>
          </p:txBody>
        </p:sp>
      </p:grp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6EEC3DF-5399-4E0A-AD22-29BBA7FEDA13}"/>
              </a:ext>
            </a:extLst>
          </p:cNvPr>
          <p:cNvCxnSpPr>
            <a:cxnSpLocks/>
          </p:cNvCxnSpPr>
          <p:nvPr/>
        </p:nvCxnSpPr>
        <p:spPr>
          <a:xfrm>
            <a:off x="3059832" y="5877272"/>
            <a:ext cx="388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88728937-F04B-4B5B-9FE5-7ED4E61B3C63}"/>
              </a:ext>
            </a:extLst>
          </p:cNvPr>
          <p:cNvSpPr txBox="1"/>
          <p:nvPr/>
        </p:nvSpPr>
        <p:spPr>
          <a:xfrm>
            <a:off x="755576" y="5661248"/>
            <a:ext cx="22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Imaginary potential W</a:t>
            </a:r>
          </a:p>
        </p:txBody>
      </p:sp>
      <p:sp>
        <p:nvSpPr>
          <p:cNvPr id="61" name="Espace réservé du numéro de diapositive 8">
            <a:extLst>
              <a:ext uri="{FF2B5EF4-FFF2-40B4-BE49-F238E27FC236}">
                <a16:creationId xmlns:a16="http://schemas.microsoft.com/office/drawing/2014/main" id="{3066109D-0F7D-48EA-8AE6-6F4BAA92E480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7</a:t>
            </a:fld>
            <a:endParaRPr lang="fr-FR" sz="1400" b="1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99C7612-3395-4BDC-A46C-7332D42D697C}"/>
              </a:ext>
            </a:extLst>
          </p:cNvPr>
          <p:cNvSpPr txBox="1"/>
          <p:nvPr/>
        </p:nvSpPr>
        <p:spPr>
          <a:xfrm>
            <a:off x="201667" y="6564321"/>
            <a:ext cx="3254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i="0" u="none" strike="noStrike" baseline="0" dirty="0"/>
              <a:t>J-P.Blaizot &amp; M.A. Escobedo, JHEP 2018.6 (2018)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261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Further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implementation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features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46362-EFD7-4234-A26B-BACB8307E9F8}" type="slidenum">
              <a:rPr lang="en-US" smtClean="0"/>
              <a:pPr/>
              <a:t>8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9512" y="567839"/>
            <a:ext cx="85689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1D grid for both			and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2000" dirty="0"/>
          </a:p>
          <a:p>
            <a:r>
              <a:rPr lang="en-US" sz="2000" dirty="0"/>
              <a:t>Need to design a realistic 1D bona fide potential V + </a:t>
            </a:r>
            <a:r>
              <a:rPr lang="en-US" sz="2000" dirty="0" err="1"/>
              <a:t>i</a:t>
            </a:r>
            <a:r>
              <a:rPr lang="en-US" sz="2000" dirty="0"/>
              <a:t> W (based on 3D </a:t>
            </a:r>
            <a:r>
              <a:rPr lang="en-US" sz="2000" dirty="0" err="1"/>
              <a:t>lQCD</a:t>
            </a:r>
            <a:r>
              <a:rPr lang="en-US" sz="2000" dirty="0"/>
              <a:t> results, tuned to reproduce 3D mass spectra and decay widths)   </a:t>
            </a:r>
            <a:endParaRPr lang="fr-FR" sz="2000" dirty="0"/>
          </a:p>
          <a:p>
            <a:pPr marL="892175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892175" indent="-342900"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9357"/>
            <a:ext cx="2246433" cy="278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929356"/>
            <a:ext cx="2327251" cy="2815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55629" y="1271444"/>
            <a:ext cx="741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!!! Not the radial </a:t>
            </a:r>
            <a:r>
              <a:rPr lang="fr-FR" dirty="0" err="1"/>
              <a:t>decomposition</a:t>
            </a:r>
            <a:r>
              <a:rPr lang="fr-FR" dirty="0"/>
              <a:t> of        	               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cumbersome</a:t>
            </a:r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4495"/>
            <a:ext cx="1125575" cy="283014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>
            <a:off x="928536" y="1271593"/>
            <a:ext cx="216024" cy="51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03334" y="1844973"/>
            <a:ext cx="794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Even</a:t>
            </a:r>
            <a:r>
              <a:rPr lang="fr-FR" sz="2000" dirty="0"/>
              <a:t> states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considered</a:t>
            </a:r>
            <a:r>
              <a:rPr lang="fr-FR" sz="2000" dirty="0"/>
              <a:t> as « S </a:t>
            </a:r>
            <a:r>
              <a:rPr lang="fr-FR" sz="2000" dirty="0" err="1"/>
              <a:t>like</a:t>
            </a:r>
            <a:r>
              <a:rPr lang="fr-FR" sz="2000" dirty="0"/>
              <a:t> » </a:t>
            </a:r>
            <a:r>
              <a:rPr lang="fr-FR" sz="2000" dirty="0" err="1"/>
              <a:t>while</a:t>
            </a:r>
            <a:r>
              <a:rPr lang="fr-FR" sz="2000" dirty="0"/>
              <a:t> </a:t>
            </a:r>
            <a:r>
              <a:rPr lang="fr-FR" sz="2000" dirty="0" err="1"/>
              <a:t>odd</a:t>
            </a:r>
            <a:r>
              <a:rPr lang="fr-FR" sz="2000" dirty="0"/>
              <a:t> states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considered</a:t>
            </a:r>
            <a:r>
              <a:rPr lang="fr-FR" sz="2000" dirty="0"/>
              <a:t> as « P </a:t>
            </a:r>
            <a:r>
              <a:rPr lang="fr-FR" sz="2000" dirty="0" err="1"/>
              <a:t>like</a:t>
            </a:r>
            <a:r>
              <a:rPr lang="fr-FR" sz="2000" dirty="0"/>
              <a:t> » states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551546" y="1271594"/>
            <a:ext cx="226182" cy="1281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0032" y="3653996"/>
            <a:ext cx="3998129" cy="26553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346249"/>
            <a:ext cx="1305125" cy="2782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309320"/>
            <a:ext cx="660341" cy="278224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170863" y="3296444"/>
            <a:ext cx="4545153" cy="3023163"/>
            <a:chOff x="170863" y="3296444"/>
            <a:chExt cx="4545153" cy="3023163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7956" y="3653996"/>
              <a:ext cx="4528060" cy="258331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233" y="3296444"/>
              <a:ext cx="1203505" cy="276572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77" y="5382705"/>
              <a:ext cx="660341" cy="278543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170863" y="4067213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T=0.18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23928" y="4121427"/>
              <a:ext cx="671490" cy="256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79512" y="4437112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T=0.2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79512" y="4818638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T=0.25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87956" y="5410400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T=0.35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84999" y="5693317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T=0.45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79512" y="5981053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T=0.55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0510" y="4471685"/>
              <a:ext cx="671490" cy="256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88210" y="4927195"/>
              <a:ext cx="671490" cy="256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4978" y="6061605"/>
              <a:ext cx="671490" cy="175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88210" y="5764463"/>
              <a:ext cx="671490" cy="175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811276" y="6449719"/>
            <a:ext cx="552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1D </a:t>
            </a:r>
            <a:r>
              <a:rPr lang="fr-FR" sz="1400" dirty="0" err="1"/>
              <a:t>potential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R. Katz, S. Delorme &amp; PBG, </a:t>
            </a:r>
            <a:r>
              <a:rPr lang="fr-FR" sz="1400" dirty="0" err="1"/>
              <a:t>Eur</a:t>
            </a:r>
            <a:r>
              <a:rPr lang="fr-FR" sz="1400" dirty="0"/>
              <a:t>. Phys. J. A (2022) 58:198</a:t>
            </a:r>
          </a:p>
        </p:txBody>
      </p:sp>
      <p:sp>
        <p:nvSpPr>
          <p:cNvPr id="41" name="Espace réservé du numéro de diapositive 8">
            <a:extLst>
              <a:ext uri="{FF2B5EF4-FFF2-40B4-BE49-F238E27FC236}">
                <a16:creationId xmlns:a16="http://schemas.microsoft.com/office/drawing/2014/main" id="{D1CAC8BA-99FB-447F-B3D0-D8AAB11E144A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8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4450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tre 1"/>
              <p:cNvSpPr txBox="1">
                <a:spLocks/>
              </p:cNvSpPr>
              <p:nvPr/>
            </p:nvSpPr>
            <p:spPr>
              <a:xfrm>
                <a:off x="0" y="44624"/>
                <a:ext cx="9144000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Some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selected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fr-FR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results</a:t>
                </a:r>
                <a:r>
                  <a:rPr lang="fr-FR" sz="36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for 1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j-ea"/>
                    <a:cs typeface="+mj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pair</a:t>
                </a:r>
              </a:p>
            </p:txBody>
          </p:sp>
        </mc:Choice>
        <mc:Fallback>
          <p:sp>
            <p:nvSpPr>
              <p:cNvPr id="24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576064"/>
              </a:xfrm>
              <a:prstGeom prst="rect">
                <a:avLst/>
              </a:prstGeom>
              <a:blipFill>
                <a:blip r:embed="rId5"/>
                <a:stretch>
                  <a:fillRect t="-20000" b="-4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79512" y="54868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/>
              <a:t>Color</a:t>
            </a:r>
            <a:r>
              <a:rPr lang="fr-FR" sz="2000" u="sng" dirty="0"/>
              <a:t> Dynamics  : Singlet – octet </a:t>
            </a:r>
            <a:r>
              <a:rPr lang="fr-FR" sz="2000" u="sng" dirty="0" err="1"/>
              <a:t>probabilities</a:t>
            </a:r>
            <a:r>
              <a:rPr lang="fr-FR" sz="2000" u="sng" dirty="0"/>
              <a:t>:</a:t>
            </a:r>
          </a:p>
          <a:p>
            <a:endParaRPr lang="en-US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79512" y="95785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/>
              <a:t>Starting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a singlet 1S-like, one </a:t>
            </a:r>
            <a:r>
              <a:rPr lang="fr-FR" sz="2000" dirty="0" err="1"/>
              <a:t>expects</a:t>
            </a:r>
            <a:r>
              <a:rPr lang="fr-FR" sz="2000" dirty="0"/>
              <a:t>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equilibration</a:t>
            </a:r>
            <a:r>
              <a:rPr lang="fr-FR" sz="2000" dirty="0"/>
              <a:t> / thermalisation -&gt; </a:t>
            </a:r>
            <a:r>
              <a:rPr lang="fr-FR" sz="2000" dirty="0" err="1"/>
              <a:t>asymptotic</a:t>
            </a:r>
            <a:r>
              <a:rPr lang="fr-FR" sz="2000" dirty="0"/>
              <a:t> values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/>
          </a:p>
        </p:txBody>
      </p:sp>
      <p:pic>
        <p:nvPicPr>
          <p:cNvPr id="7" name="Image 6" descr="\documentclass{article}&#10;\usepackage{amsmath}&#10;\pagestyle{empty}&#10;\begin{document}&#10;&#10;$D_{\rm s}^{\rm eq}=D_{\rm o}^{\rm eq} = \frac{1}{9}$&#10;&#10;&#10;&#10;\end{document}" title="IguanaTex Bitmap Display">
            <a:extLst>
              <a:ext uri="{FF2B5EF4-FFF2-40B4-BE49-F238E27FC236}">
                <a16:creationId xmlns:a16="http://schemas.microsoft.com/office/drawing/2014/main" id="{91EC48B6-B65F-4CA7-8BD8-042DA1C249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84" y="1340769"/>
            <a:ext cx="1649948" cy="309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26" y="1371906"/>
            <a:ext cx="1058743" cy="27702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715228" y="2405093"/>
            <a:ext cx="33750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At </a:t>
            </a:r>
            <a:r>
              <a:rPr lang="fr-FR" sz="2000" dirty="0" err="1"/>
              <a:t>early</a:t>
            </a:r>
            <a:r>
              <a:rPr lang="fr-FR" sz="2000" dirty="0"/>
              <a:t> times : Quasi </a:t>
            </a:r>
            <a:r>
              <a:rPr lang="fr-FR" sz="2000" dirty="0" err="1"/>
              <a:t>exponential</a:t>
            </a:r>
            <a:r>
              <a:rPr lang="fr-FR" sz="2000" dirty="0"/>
              <a:t> </a:t>
            </a:r>
            <a:r>
              <a:rPr lang="fr-FR" sz="2000" dirty="0" err="1"/>
              <a:t>behaviour</a:t>
            </a:r>
            <a:r>
              <a:rPr lang="fr-FR" sz="2000" dirty="0"/>
              <a:t> </a:t>
            </a:r>
            <a:r>
              <a:rPr lang="fr-FR" sz="2000" dirty="0" err="1"/>
              <a:t>exp</a:t>
            </a:r>
            <a:r>
              <a:rPr lang="fr-FR" sz="2000" dirty="0"/>
              <a:t>(-t/</a:t>
            </a:r>
            <a:r>
              <a:rPr lang="fr-FR" sz="2000" dirty="0">
                <a:latin typeface="Symbol" panose="05050102010706020507" pitchFamily="18" charset="2"/>
              </a:rPr>
              <a:t>t</a:t>
            </a:r>
            <a:r>
              <a:rPr lang="fr-FR" sz="2000" dirty="0"/>
              <a:t>), </a:t>
            </a:r>
            <a:r>
              <a:rPr lang="fr-FR" sz="2000" dirty="0" err="1"/>
              <a:t>with</a:t>
            </a:r>
            <a:r>
              <a:rPr lang="fr-FR" sz="2000" dirty="0"/>
              <a:t> thermalisation time </a:t>
            </a:r>
            <a:r>
              <a:rPr lang="fr-FR" sz="2000" dirty="0">
                <a:latin typeface="Symbol" panose="05050102010706020507" pitchFamily="18" charset="2"/>
              </a:rPr>
              <a:t>t</a:t>
            </a:r>
            <a:r>
              <a:rPr lang="fr-FR" sz="2000" baseline="-25000" dirty="0"/>
              <a:t>o</a:t>
            </a:r>
            <a:r>
              <a:rPr lang="fr-FR" sz="2000" dirty="0"/>
              <a:t>&lt;</a:t>
            </a:r>
            <a:r>
              <a:rPr lang="fr-FR" sz="2000" dirty="0" err="1">
                <a:latin typeface="Symbol" panose="05050102010706020507" pitchFamily="18" charset="2"/>
              </a:rPr>
              <a:t>t</a:t>
            </a:r>
            <a:r>
              <a:rPr lang="fr-FR" sz="2000" baseline="-25000" dirty="0" err="1"/>
              <a:t>s</a:t>
            </a:r>
            <a:r>
              <a:rPr lang="fr-FR" sz="2000" dirty="0"/>
              <a:t> </a:t>
            </a:r>
            <a:r>
              <a:rPr lang="fr-FR" sz="2000" dirty="0">
                <a:sym typeface="Symbol" panose="05050102010706020507" pitchFamily="18" charset="2"/>
              </a:rPr>
              <a:t> 2 </a:t>
            </a:r>
            <a:r>
              <a:rPr lang="fr-FR" sz="2000" dirty="0" err="1">
                <a:sym typeface="Symbol" panose="05050102010706020507" pitchFamily="18" charset="2"/>
              </a:rPr>
              <a:t>fm</a:t>
            </a:r>
            <a:r>
              <a:rPr lang="fr-FR" sz="2000" dirty="0">
                <a:sym typeface="Symbol" panose="05050102010706020507" pitchFamily="18" charset="2"/>
              </a:rPr>
              <a:t>/c</a:t>
            </a:r>
            <a:r>
              <a:rPr lang="fr-FR" sz="20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err="1"/>
              <a:t>Color</a:t>
            </a:r>
            <a:r>
              <a:rPr lang="fr-FR" sz="2000" dirty="0"/>
              <a:t> </a:t>
            </a:r>
            <a:r>
              <a:rPr lang="fr-FR" sz="2000" dirty="0" err="1"/>
              <a:t>appears</a:t>
            </a:r>
            <a:r>
              <a:rPr lang="fr-FR" sz="2000" dirty="0"/>
              <a:t> to </a:t>
            </a:r>
            <a:r>
              <a:rPr lang="fr-FR" sz="2000" dirty="0" err="1"/>
              <a:t>thermalize</a:t>
            </a:r>
            <a:r>
              <a:rPr lang="fr-FR" sz="2000" dirty="0"/>
              <a:t> on time </a:t>
            </a:r>
            <a:r>
              <a:rPr lang="fr-FR" sz="2000" dirty="0" err="1"/>
              <a:t>scales</a:t>
            </a:r>
            <a:r>
              <a:rPr lang="fr-FR" sz="2000" dirty="0"/>
              <a:t> &lt; QGP life time, but not </a:t>
            </a:r>
            <a:r>
              <a:rPr lang="fr-FR" sz="2000" dirty="0" err="1"/>
              <a:t>instantaneoulsy</a:t>
            </a:r>
            <a:r>
              <a:rPr lang="fr-FR" sz="20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C-</a:t>
            </a:r>
            <a:r>
              <a:rPr lang="fr-FR" sz="2000" dirty="0" err="1"/>
              <a:t>cbar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interact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surrounding</a:t>
            </a:r>
            <a:r>
              <a:rPr lang="fr-FR" sz="2000" dirty="0"/>
              <a:t> QGP as an octet =&gt; </a:t>
            </a:r>
            <a:r>
              <a:rPr lang="fr-FR" sz="2000" dirty="0" err="1"/>
              <a:t>energy</a:t>
            </a:r>
            <a:r>
              <a:rPr lang="fr-FR" sz="2000" dirty="0"/>
              <a:t> </a:t>
            </a:r>
            <a:r>
              <a:rPr lang="fr-FR" sz="2000" dirty="0" err="1"/>
              <a:t>loss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E57AF9-B0AC-4ECE-812D-58F4BAFC5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7" y="2261090"/>
            <a:ext cx="5535716" cy="3639053"/>
          </a:xfrm>
          <a:prstGeom prst="rect">
            <a:avLst/>
          </a:prstGeom>
        </p:spPr>
      </p:pic>
      <p:sp>
        <p:nvSpPr>
          <p:cNvPr id="18" name="Espace réservé du numéro de diapositive 8">
            <a:extLst>
              <a:ext uri="{FF2B5EF4-FFF2-40B4-BE49-F238E27FC236}">
                <a16:creationId xmlns:a16="http://schemas.microsoft.com/office/drawing/2014/main" id="{880E73B5-A9C7-4507-9E77-0B0FC96CF35A}"/>
              </a:ext>
            </a:extLst>
          </p:cNvPr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772EFC-2AB3-4C65-9CB0-3E589C9529A9}" type="slidenum">
              <a:rPr lang="fr-FR" sz="1400" b="1" smtClean="0"/>
              <a:pPr algn="r"/>
              <a:t>9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743237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16,7229"/>
  <p:tag name="OUTPUTTYPE" val="PNG"/>
  <p:tag name="IGUANATEXVERSION" val="160"/>
  <p:tag name="LATEXADDIN" val="\documentclass{article}&#10;\usepackage{amsmath}&#10;\pagestyle{empty}&#10;\begin{document}&#10;&#10;$\mathcal{H}_{\rm int}$&#10;&#10;&#10;\end{document}"/>
  <p:tag name="IGUANATEXSIZE" val="20"/>
  <p:tag name="IGUANATEXCURSOR" val="10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89,8762"/>
  <p:tag name="LATEXADDIN" val="\documentclass{article}&#10;\usepackage{amsmath}&#10;\pagestyle{empty}&#10;\begin{document}&#10;&#10;$r\in[-10\,{\rm fm},10\,{\rm fm}]$&#10;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,228"/>
  <p:tag name="ORIGINALWIDTH" val="848,1439"/>
  <p:tag name="LATEXADDIN" val="\documentclass{article}&#10;\usepackage{amsmath}&#10;\pagestyle{empty}&#10;\begin{document}&#10;&#10;${\rm prob}_n=\frac{e^{-E_n/T}}{Z}$&#10;&#10;&#10;\end{document}"/>
  <p:tag name="IGUANATEXSIZE" val="20"/>
  <p:tag name="IGUANATEXCURSOR" val="11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9681"/>
  <p:tag name="ORIGINALWIDTH" val="1831,271"/>
  <p:tag name="LATEXADDIN" val="\documentclass{article}&#10;\usepackage{amsmath}&#10;\pagestyle{empty}&#10;\begin{document}&#10;&#10;${\rm prob}_n =  \langle n|^{-\frac{V(\frac{x+x'}{2})}{T}-\frac{M T(x-x')^2}{(2\hbar c)^2}}| n\rangle$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104,612"/>
  <p:tag name="LATEXADDIN" val="\documentclass{article}&#10;\usepackage{amsmath}&#10;\pagestyle{empty}&#10;\begin{document}&#10;&#10;$\mathcal{L}_{ss}\cdot \mathcal{D}_s = - \mathcal{L}_{so}\cdot \mathcal{D}_o$&#10;&#10;&#10;\end{document}"/>
  <p:tag name="IGUANATEXSIZE" val="20"/>
  <p:tag name="IGUANATEXCURSOR" val="15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712,4109"/>
  <p:tag name="OUTPUTTYPE" val="PNG"/>
  <p:tag name="IGUANATEXVERSION" val="160"/>
  <p:tag name="LATEXADDIN" val="\documentclass{article}&#10;\usepackage{amsmath}&#10;\pagestyle{empty}&#10;\begin{document}&#10;&#10;$\frac{d\hat{\rho}}{dt}=-i[\hat{H},\hat{\rho}]$&#10;&#10;&#10;\end{document}"/>
  <p:tag name="IGUANATEXSIZE" val="20"/>
  <p:tag name="IGUANATEXCURSOR" val="126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491,189"/>
  <p:tag name="OUTPUTTYPE" val="PNG"/>
  <p:tag name="IGUANATEXVERSION" val="160"/>
  <p:tag name="LATEXADDIN" val="\documentclass{article}&#10;\usepackage{amsmath}&#10;\pagestyle{empty}&#10;\begin{document}&#10;&#10;$$\hat{\rho}_S^{\rm red}(t)={\rm tr}_E&#10;\left[&#10;\hat{U}(t,0)\left[\hat{\rho}_S(t=0) \otimes \hat{\rho}_E\right]\hat{U}^\dagger(t,0)&#10;\right]$$&#10;&#10;&#10;\end{document}"/>
  <p:tag name="IGUANATEXSIZE" val="18"/>
  <p:tag name="IGUANATEXCURSOR" val="104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041,995"/>
  <p:tag name="OUTPUTTYPE" val="PNG"/>
  <p:tag name="IGUANATEXVERSION" val="160"/>
  <p:tag name="LATEXADDIN" val="\documentclass{article}&#10;\usepackage{amsmath}&#10;\pagestyle{empty}&#10;\begin{document}&#10;&#10;$$\hat{\rho}(t)=\hat{U}(t,0)\left[\hat{\rho}_S(t=0) \otimes \hat{\rho}_E\right]\hat{U}^\dagger(t,0)$$&#10;&#10;&#10;\end{document}"/>
  <p:tag name="IGUANATEXSIZE" val="18"/>
  <p:tag name="IGUANATEXCURSOR" val="13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94,826"/>
  <p:tag name="OUTPUTTYPE" val="PNG"/>
  <p:tag name="IGUANATEXVERSION" val="160"/>
  <p:tag name="LATEXADDIN" val="\documentclass{article}&#10;\usepackage{amsmath}&#10;\pagestyle{empty}&#10;\begin{document}&#10;&#10;$$\hat{\rho}(t=0)=\hat{\rho}_S(t=0) \otimes \hat{\rho}_E$$&#10;&#10;&#10;\end{document}"/>
  <p:tag name="IGUANATEXSIZE" val="18"/>
  <p:tag name="IGUANATEXCURSOR" val="116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1235,845"/>
  <p:tag name="OUTPUTTYPE" val="PNG"/>
  <p:tag name="IGUANATEXVERSION" val="160"/>
  <p:tag name="LATEXADDIN" val="\documentclass{article}&#10;\usepackage{amsmath}&#10;\pagestyle{empty}&#10;\begin{document}&#10;&#10;$$\hat{\rho}^{\rm red}_S(t=0)=\hat{\rho}_S(t=0)$$&#10;&#10;&#10;\end{document}"/>
  <p:tag name="IGUANATEXSIZE" val="18"/>
  <p:tag name="IGUANATEXCURSOR" val="10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979"/>
  <p:tag name="ORIGINALWIDTH" val="1231,346"/>
  <p:tag name="OUTPUTTYPE" val="PNG"/>
  <p:tag name="IGUANATEXVERSION" val="160"/>
  <p:tag name="LATEXADDIN" val="\documentclass{article}&#10;\usepackage{amsmath}&#10;\pagestyle{empty}&#10;\begin{document}&#10;&#10;$\hat{H}=\hat{H}_{S}^{(0)} + \hat{H}_E + \hat{H}_{\rm int}$&#10;&#10;&#10;\end{document}"/>
  <p:tag name="IGUANATEXSIZE" val="20"/>
  <p:tag name="IGUANATEXCURSOR" val="100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70,9787"/>
  <p:tag name="LATEXADDIN" val="\documentclass{article}&#10;\usepackage{amsmath}&#10;\pagestyle{empty}&#10;\begin{document}&#10;&#10;$\mathcal{L}[\cdot]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661,792"/>
  <p:tag name="OUTPUTTYPE" val="PNG"/>
  <p:tag name="IGUANATEXVERSION" val="160"/>
  <p:tag name="LATEXADDIN" val="\documentclass{article}&#10;\usepackage{amsmath}&#10;\pagestyle{empty}&#10;\begin{document}&#10;&#10;$\hat{\rho}_S=\mathcal{D}_{\rm s}|1\rangle \langle 1|+&#10;\mathcal{D}_{\rm o} \sum_a|o_a\rangle \langle o_a|$&#10;&#10;&#10;\end{document}"/>
  <p:tag name="IGUANATEXSIZE" val="20"/>
  <p:tag name="IGUANATEXCURSOR" val="18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28,2339"/>
  <p:tag name="OUTPUTTYPE" val="PNG"/>
  <p:tag name="IGUANATEXVERSION" val="160"/>
  <p:tag name="LATEXADDIN" val="\documentclass{article}&#10;\usepackage{amsmath}&#10;\pagestyle{empty}&#10;\begin{document}&#10;&#10;$\mathcal{L}_4$&#10;&#10;&#10;\end{document}"/>
  <p:tag name="IGUANATEXSIZE" val="20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}&#10;\pagestyle{empty}&#10;\begin{document}&#10;&#10;$E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126,7342"/>
  <p:tag name="OUTPUTTYPE" val="PNG"/>
  <p:tag name="IGUANATEXVERSION" val="160"/>
  <p:tag name="LATEXADDIN" val="\documentclass{article}&#10;\usepackage{amsmath}&#10;\pagestyle{empty}&#10;\begin{document}&#10;&#10;$\mathcal{L}_3$&#10;&#10;&#10;\end{document}"/>
  <p:tag name="IGUANATEXSIZE" val="20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25,9843"/>
  <p:tag name="OUTPUTTYPE" val="PNG"/>
  <p:tag name="IGUANATEXVERSION" val="160"/>
  <p:tag name="LATEXADDIN" val="\documentclass{article}&#10;\usepackage{amsmath}&#10;\pagestyle{empty}&#10;\begin{document}&#10;&#10;$\mathcal{L}_2$&#10;&#10;&#10;\end{document}"/>
  <p:tag name="IGUANATEXSIZE" val="20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22,9846"/>
  <p:tag name="OUTPUTTYPE" val="PNG"/>
  <p:tag name="IGUANATEXVERSION" val="160"/>
  <p:tag name="LATEXADDIN" val="\documentclass{article}&#10;\usepackage{amsmath}&#10;\pagestyle{empty}&#10;\begin{document}&#10;&#10;$\mathcal{L}_1$&#10;&#10;&#10;\end{document}"/>
  <p:tag name="IGUANATEXSIZE" val="20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126,7342"/>
  <p:tag name="OUTPUTTYPE" val="PNG"/>
  <p:tag name="IGUANATEXVERSION" val="160"/>
  <p:tag name="LATEXADDIN" val="\documentclass{article}&#10;\usepackage{amsmath}&#10;\pagestyle{empty}&#10;\begin{document}&#10;&#10;$\mathcal{L}_0$&#10;&#10;&#10;\end{document}"/>
  <p:tag name="IGUANATEXSIZE" val="20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004,874"/>
  <p:tag name="LATEXADDIN" val="\documentclass{article}&#10;\usepackage{amsmath}&#10;\pagestyle{empty}&#10;\begin{document}&#10;&#10;$s\in[-s_{\rm max},+s_{\rm max}]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040,12"/>
  <p:tag name="LATEXADDIN" val="\documentclass{article}&#10;\usepackage{amsmath}&#10;\pagestyle{empty}&#10;\begin{document}&#10;&#10;$s'\in[-s_{\rm max},+s_{\rm max}]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500,9374"/>
  <p:tag name="LATEXADDIN" val="\documentclass{article}&#10;\usepackage{amsmath}&#10;\pagestyle{empty}&#10;\begin{document}&#10;&#10;$ \mathcal{D}_{c\bar{c}}(\vec{s}, \vec{s}\,')$&#10;&#10;&#10;&#10;\end{document}"/>
  <p:tag name="IGUANATEXSIZE" val="22"/>
  <p:tag name="IGUANATEXCURSOR" val="12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83,4271"/>
  <p:tag name="LATEXADDIN" val="\documentclass{article}&#10;\usepackage{amsmath}&#10;\pagestyle{empty}&#10;\begin{document}&#10;&#10;$W_{1D}({\rm GeV})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94,7131"/>
  <p:tag name="LATEXADDIN" val="\documentclass{article}&#10;\usepackage{amsmath}&#10;\pagestyle{empty}&#10;\begin{document}&#10;&#10;$x({\rm fm})$&#10;&#10;&#10;&#10;\end{document}"/>
  <p:tag name="IGUANATEXSIZE" val="22"/>
  <p:tag name="IGUANATEXCURSOR" val="91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38,4327"/>
  <p:tag name="LATEXADDIN" val="\documentclass{article}&#10;\usepackage{amsmath}&#10;\pagestyle{empty}&#10;\begin{document}&#10;&#10;$V_{1D}({\rm GeV})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94,7131"/>
  <p:tag name="LATEXADDIN" val="\documentclass{article}&#10;\usepackage{amsmath}&#10;\pagestyle{empty}&#10;\begin{document}&#10;&#10;$x({\rm fm})$&#10;&#10;&#10;&#10;\end{document}"/>
  <p:tag name="IGUANATEXSIZE" val="22"/>
  <p:tag name="IGUANATEXCURSOR" val="91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811,3986"/>
  <p:tag name="OUTPUTTYPE" val="PNG"/>
  <p:tag name="IGUANATEXVERSION" val="160"/>
  <p:tag name="LATEXADDIN" val="\documentclass{article}&#10;\usepackage{amsmath}&#10;\pagestyle{empty}&#10;\begin{document}&#10;&#10;$D_{\rm s}^{\rm eq}=D_{\rm o}^{\rm eq} = \frac{1}{9}$&#10;&#10;&#10;&#10;\end{document}"/>
  <p:tag name="IGUANATEXSIZE" val="20"/>
  <p:tag name="IGUANATEXCURSOR" val="110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578,9276"/>
  <p:tag name="LATEXADDIN" val="\documentclass{article}&#10;\usepackage{amsmath}&#10;\pagestyle{empty}&#10;\begin{document}&#10;&#10;$(1+8) \times \frac{1}{9}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613,4233"/>
  <p:tag name="LATEXADDIN" val="\documentclass{article}&#10;\usepackage{amsmath}&#10;\pagestyle{empty}&#10;\begin{document}&#10;&#10;$s=x_1-x_2$&#10;&#10;&#10;&#10;\end{document}"/>
  <p:tag name="IGUANATEXSIZE" val="22"/>
  <p:tag name="IGUANATEXCURSOR" val="91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47,919"/>
  <p:tag name="LATEXADDIN" val="\documentclass{article}&#10;\usepackage{amsmath}&#10;\pagestyle{empty}&#10;\begin{document}&#10;&#10;$s'=x'_1-x'_2$&#10;&#10;&#10;&#10;\end{document}"/>
  <p:tag name="IGUANATEXSIZE" val="22"/>
  <p:tag name="IGUANATEXCURSOR" val="9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9832"/>
  <p:tag name="LATEXADDIN" val="\documentclass{article}&#10;\usepackage{amsmath}&#10;\pagestyle{empty}&#10;\begin{document}&#10;&#10;$\mathcal{D}_s$&#10;&#10;&#10;\end{document}"/>
  <p:tag name="IGUANATEXSIZE" val="20"/>
  <p:tag name="IGUANATEXCURSOR" val="95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9832"/>
  <p:tag name="LATEXADDIN" val="\documentclass{article}&#10;\usepackage{amsmath}&#10;\pagestyle{empty}&#10;\begin{document}&#10;&#10;$\mathcal{D}_s$&#10;&#10;&#10;\end{document}"/>
  <p:tag name="IGUANATEXSIZE" val="20"/>
  <p:tag name="IGUANATEXCURSOR" val="95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9832"/>
  <p:tag name="LATEXADDIN" val="\documentclass{article}&#10;\usepackage{amsmath}&#10;\pagestyle{empty}&#10;\begin{document}&#10;&#10;$\mathcal{D}_s$&#10;&#10;&#10;\end{document}"/>
  <p:tag name="IGUANATEXSIZE" val="20"/>
  <p:tag name="IGUANATEXCURSOR" val="95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9832"/>
  <p:tag name="LATEXADDIN" val="\documentclass{article}&#10;\usepackage{amsmath}&#10;\pagestyle{empty}&#10;\begin{document}&#10;&#10;$\mathcal{D}_s$&#10;&#10;&#10;\end{document}"/>
  <p:tag name="IGUANATEXSIZE" val="20"/>
  <p:tag name="IGUANATEXCURSOR" val="95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613,4233"/>
  <p:tag name="LATEXADDIN" val="\documentclass{article}&#10;\usepackage{amsmath}&#10;\pagestyle{empty}&#10;\begin{document}&#10;&#10;$s=x_1-x_2$&#10;&#10;&#10;&#10;\end{document}"/>
  <p:tag name="IGUANATEXSIZE" val="22"/>
  <p:tag name="IGUANATEXCURSOR" val="91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47,919"/>
  <p:tag name="LATEXADDIN" val="\documentclass{article}&#10;\usepackage{amsmath}&#10;\pagestyle{empty}&#10;\begin{document}&#10;&#10;$s'=x'_1-x'_2$&#10;&#10;&#10;&#10;\end{document}"/>
  <p:tag name="IGUANATEXSIZE" val="22"/>
  <p:tag name="IGUANATEXCURSOR" val="9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22,1597"/>
  <p:tag name="LATEXADDIN" val="\documentclass{article}&#10;\usepackage{amsmath}&#10;\pagestyle{empty}&#10;\begin{document}&#10;&#10;$T=300\,{\rm MeV}$&#10;&#10;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41,845"/>
  <p:tag name="LATEXADDIN" val="\documentclass{article}&#10;\usepackage{amsmath}&#10;\pagestyle{empty}&#10;\begin{document}&#10;&#10;&#10;$(s,s')\in[-10{\rm fm},10{\rm fm}]^2$&#10;&#10;\end{document}"/>
  <p:tag name="IGUANATEXSIZE" val="18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22,1597"/>
  <p:tag name="LATEXADDIN" val="\documentclass{article}&#10;\usepackage{amsmath}&#10;\pagestyle{empty}&#10;\begin{document}&#10;&#10;$T=300\,{\rm MeV}$&#10;&#10;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21,8972"/>
  <p:tag name="LATEXADDIN" val="\documentclass{article}&#10;\usepackage{amsmath}&#10;\pagestyle{empty}&#10;\begin{document}&#10;&#10;$p_\Phi={\rm tr}(\mathcal{D}_s D_{\Phi})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698,1628"/>
  <p:tag name="OUTPUTTYPE" val="PNG"/>
  <p:tag name="IGUANATEXVERSION" val="160"/>
  <p:tag name="LATEXADDIN" val="\documentclass{article}&#10;\usepackage{amsmath}&#10;\pagestyle{empty}&#10;\begin{document}&#10;&#10;$\psi(s)\propto e^{-\frac{s^2}{2 \sigma^2}}$&#10;&#10;&#10;\end{document}"/>
  <p:tag name="IGUANATEXSIZE" val="18"/>
  <p:tag name="IGUANATEXCURSOR" val="108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80,9149"/>
  <p:tag name="OUTPUTTYPE" val="PNG"/>
  <p:tag name="IGUANATEXVERSION" val="160"/>
  <p:tag name="LATEXADDIN" val="\documentclass{article}&#10;\usepackage{amsmath}&#10;\pagestyle{empty}&#10;\begin{document}&#10;&#10;$\sigma=0.165\,{\rm fm}$&#10;&#10;&#10;\end{document}"/>
  <p:tag name="IGUANATEXSIZE" val="16"/>
  <p:tag name="IGUANATEXCURSOR" val="104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20,6974"/>
  <p:tag name="OUTPUTTYPE" val="PNG"/>
  <p:tag name="IGUANATEXVERSION" val="160"/>
  <p:tag name="LATEXADDIN" val="\documentclass{article}&#10;\usepackage{amsmath}&#10;\pagestyle{empty}&#10;\begin{document}&#10;&#10;$T({\rm GeV})$&#10;&#10;&#10;\end{document}"/>
  <p:tag name="IGUANATEXSIZE" val="16"/>
  <p:tag name="IGUANATEXCURSOR" val="9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85,4518"/>
  <p:tag name="OUTPUTTYPE" val="PNG"/>
  <p:tag name="IGUANATEXVERSION" val="160"/>
  <p:tag name="LATEXADDIN" val="\documentclass{article}&#10;\usepackage{amsmath}&#10;\pagestyle{empty}&#10;\begin{document}&#10;&#10;$t ({\rm fm}/c)$&#10;&#10;&#10;\end{document}"/>
  <p:tag name="IGUANATEXSIZE" val="16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225"/>
  <p:tag name="ORIGINALWIDTH" val="1375,328"/>
  <p:tag name="OUTPUTTYPE" val="PNG"/>
  <p:tag name="IGUANATEXVERSION" val="160"/>
  <p:tag name="LATEXADDIN" val="\documentclass{article}&#10;\usepackage{amsmath}&#10;\pagestyle{empty}&#10;\begin{document}&#10;&#10;$\psi(s)\propto e^{-\frac{s^2}{2 \sigma^2}}\left(1+ a_{\rm odd} \frac{s}{\sigma}\right)$&#10;&#10;&#10;\end{document}"/>
  <p:tag name="IGUANATEXSIZE" val="18"/>
  <p:tag name="IGUANATEXCURSOR" val="15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271,091"/>
  <p:tag name="OUTPUTTYPE" val="PNG"/>
  <p:tag name="IGUANATEXVERSION" val="160"/>
  <p:tag name="LATEXADDIN" val="\documentclass{article}&#10;\usepackage{amsmath}&#10;\pagestyle{empty}&#10;\begin{document}&#10;&#10;$\sigma=0.045\,{\rm fm}\;a_{\rm odd}=3.5$&#10;&#10;&#10;\end{document}"/>
  <p:tag name="IGUANATEXSIZE" val="16"/>
  <p:tag name="IGUANATEXCURSOR" val="12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947,1316"/>
  <p:tag name="LATEXADDIN" val="\documentclass{article}&#10;\usepackage{amsmath}&#10;\pagestyle{empty}&#10;\begin{document}&#10;&#10;${\rm Pb}-{\rm Pb};0-10\%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20,6974"/>
  <p:tag name="OUTPUTTYPE" val="PNG"/>
  <p:tag name="IGUANATEXVERSION" val="160"/>
  <p:tag name="LATEXADDIN" val="\documentclass{article}&#10;\usepackage{amsmath}&#10;\pagestyle{empty}&#10;\begin{document}&#10;&#10;$T({\rm GeV})$&#10;&#10;&#10;\end{document}"/>
  <p:tag name="IGUANATEXSIZE" val="16"/>
  <p:tag name="IGUANATEXCURSOR" val="9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85,4518"/>
  <p:tag name="OUTPUTTYPE" val="PNG"/>
  <p:tag name="IGUANATEXVERSION" val="160"/>
  <p:tag name="LATEXADDIN" val="\documentclass{article}&#10;\usepackage{amsmath}&#10;\pagestyle{empty}&#10;\begin{document}&#10;&#10;$t ({\rm fm}/c)$&#10;&#10;&#10;\end{document}"/>
  <p:tag name="IGUANATEXSIZE" val="16"/>
  <p:tag name="IGUANATEXCURSOR" val="9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271,091"/>
  <p:tag name="OUTPUTTYPE" val="PNG"/>
  <p:tag name="IGUANATEXVERSION" val="160"/>
  <p:tag name="LATEXADDIN" val="\documentclass{article}&#10;\usepackage{amsmath}&#10;\pagestyle{empty}&#10;\begin{document}&#10;&#10;$\sigma=0.045\,{\rm fm}\;a_{\rm odd}=3.5$&#10;&#10;&#10;\end{document}"/>
  <p:tag name="IGUANATEXSIZE" val="16"/>
  <p:tag name="IGUANATEXCURSOR" val="12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225"/>
  <p:tag name="ORIGINALWIDTH" val="1375,328"/>
  <p:tag name="OUTPUTTYPE" val="PNG"/>
  <p:tag name="IGUANATEXVERSION" val="160"/>
  <p:tag name="LATEXADDIN" val="\documentclass{article}&#10;\usepackage{amsmath}&#10;\pagestyle{empty}&#10;\begin{document}&#10;&#10;$\psi(s)\propto e^{-\frac{s^2}{2 \sigma^2}}\left(1+ a_{\rm odd} \frac{s}{\sigma}\right)$&#10;&#10;&#10;\end{document}"/>
  <p:tag name="IGUANATEXSIZE" val="18"/>
  <p:tag name="IGUANATEXCURSOR" val="15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947,1316"/>
  <p:tag name="LATEXADDIN" val="\documentclass{article}&#10;\usepackage{amsmath}&#10;\pagestyle{empty}&#10;\begin{document}&#10;&#10;${\rm Pb}-{\rm Pb};0-10\%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613,4233"/>
  <p:tag name="LATEXADDIN" val="\documentclass{article}&#10;\usepackage{amsmath}&#10;\pagestyle{empty}&#10;\begin{document}&#10;&#10;$\vec{s}=\vec x_1 - \vec x_2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68,9164"/>
  <p:tag name="LATEXADDIN" val="\documentclass{article}&#10;\usepackage{amsmath}&#10;\pagestyle{empty}&#10;\begin{document}&#10;&#10;$\vec{s}\,'=\vec x_1' - \vec x_2'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458,9426"/>
  <p:tag name="LATEXADDIN" val="\documentclass{article}&#10;\usepackage{amsmath}&#10;\pagestyle{empty}&#10;\begin{document}&#10;&#10;$\vec{r}= \frac{\vec{s}+\vec s\,'}{2}$&#10;&#10;&#10;&#10;\end{document}"/>
  <p:tag name="IGUANATEXSIZE" val="22"/>
  <p:tag name="IGUANATEXCURSOR" val="11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544,4319"/>
  <p:tag name="LATEXADDIN" val="\documentclass{article}&#10;\usepackage{amsmath}&#10;\pagestyle{empty}&#10;\begin{document}&#10;&#10;$\vec{y}=  \vec{s}-\vec s\,'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58,49268"/>
  <p:tag name="OUTPUTTYPE" val="PNG"/>
  <p:tag name="IGUANATEXVERSION" val="160"/>
  <p:tag name="LATEXADDIN" val="\documentclass{article}&#10;\usepackage{amsmath}&#10;\pagestyle{empty}&#10;\begin{document}&#10;&#10;&#10;$y$&#10;&#10;\end{document}"/>
  <p:tag name="IGUANATEXSIZE" val="20"/>
  <p:tag name="IGUANATEXCURSOR" val="84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1083,615"/>
  <p:tag name="LATEXADDIN" val="\documentclass{article}&#10;\usepackage{amsmath}&#10;\pagestyle{empty}&#10;\begin{document}&#10;&#10;$\frac{d}{dt}\mathcal{D}(r,y) =\mathcal L \mathcal{D}(r,y)$&#10;&#10;&#10;&#10;\end{document}"/>
  <p:tag name="IGUANATEXSIZE" val="22"/>
  <p:tag name="IGUANATEXCURSOR" val="13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65,1294"/>
  <p:tag name="OUTPUTTYPE" val="PNG"/>
  <p:tag name="IGUANATEXVERSION" val="160"/>
  <p:tag name="LATEXADDIN" val="\documentclass{article}&#10;\usepackage{amsmath}&#10;\pagestyle{empty}&#10;\begin{document}&#10;&#10;$\mathcal{D}(\vec{r},\vec{y})\to W(\vec r,\vec p)$&#10;&#10;&#10;&#10;\end{document}"/>
  <p:tag name="IGUANATEXSIZE" val="22"/>
  <p:tag name="IGUANATEXCURSOR" val="109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989,1264"/>
  <p:tag name="LATEXADDIN" val="\documentclass{article}&#10;\usepackage{amsmath}&#10;\pagestyle{empty}&#10;\begin{document}&#10;&#10;$\{\vec{y},\nabla_{y}\} \to \{\nabla_p,\vec p\}$&#10;&#10;&#10;&#10;\end{document}"/>
  <p:tag name="IGUANATEXSIZE" val="22"/>
  <p:tag name="IGUANATEXCURSOR" val="12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3068,616"/>
  <p:tag name="OUTPUTTYPE" val="PNG"/>
  <p:tag name="IGUANATEXVERSION" val="160"/>
  <p:tag name="LATEXADDIN" val="\documentclass{article}&#10;\usepackage{amsmath,xcolor}&#10;\pagestyle{empty}&#10;\begin{document}&#10;&#10;$$\frac{\partial W}{\partial t}=\left[-\frac{2\vec{p}\cdot\nabla_r}{M} \textcolor{blue}{-\nabla_r V \cdot \nabla_p} +\textcolor{red}{\frac{\eta(r)}{2}\nabla_p^2 }+\textcolor{orange}{\frac{\gamma(r)}{M} \nabla_p\cdot \vec{p}} \right]W $$&#10;&#10;&#10;\end{document}"/>
  <p:tag name="IGUANATEXSIZE" val="20"/>
  <p:tag name="IGUANATEXCURSOR" val="203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698,1628"/>
  <p:tag name="OUTPUTTYPE" val="PNG"/>
  <p:tag name="IGUANATEXVERSION" val="160"/>
  <p:tag name="LATEXADDIN" val="\documentclass{article}&#10;\usepackage{amsmath}&#10;\pagestyle{empty}&#10;\begin{document}&#10;&#10;$\psi(s)\propto e^{-\frac{s^2}{2 \sigma^2}}$&#10;&#10;&#10;\end{document}"/>
  <p:tag name="IGUANATEXSIZE" val="20"/>
  <p:tag name="IGUANATEXCURSOR" val="108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18,6727"/>
  <p:tag name="OUTPUTTYPE" val="PNG"/>
  <p:tag name="IGUANATEXVERSION" val="160"/>
  <p:tag name="LATEXADDIN" val="\documentclass{article}&#10;\usepackage{amsmath}&#10;\pagestyle{empty}&#10;\begin{document}&#10;&#10;$\sigma=0.38\,{\rm fm}$&#10;&#10;&#10;\end{document}"/>
  <p:tag name="IGUANATEXSIZE" val="20"/>
  <p:tag name="IGUANATEXCURSOR" val="93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OUTPUTTYPE" val="PNG"/>
  <p:tag name="IGUANATEXVERSION" val="160"/>
  <p:tag name="LATEXADDIN" val="\documentclass{article}&#10;\usepackage{amsmath}&#10;\pagestyle{empty}&#10;\begin{document}&#10;&#10;$r({\rm fm})$&#10;&#10;&#10;\end{document}"/>
  <p:tag name="IGUANATEXSIZE" val="20"/>
  <p:tag name="IGUANATEXCURSOR" val="9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3,2133"/>
  <p:tag name="OUTPUTTYPE" val="PNG"/>
  <p:tag name="IGUANATEXVERSION" val="160"/>
  <p:tag name="LATEXADDIN" val="\documentclass{article}&#10;\usepackage{amsmath}&#10;\pagestyle{empty}&#10;\begin{document}&#10;&#10;$p({\rm fm})$&#10;&#10;&#10;\end{document}"/>
  <p:tag name="IGUANATEXSIZE" val="20"/>
  <p:tag name="IGUANATEXCURSOR" val="83"/>
  <p:tag name="TRANSPARENCY" val="Faux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OUTPUTTYPE" val="PNG"/>
  <p:tag name="IGUANATEXVERSION" val="160"/>
  <p:tag name="LATEXADDIN" val="\documentclass{article}&#10;\usepackage{amsmath}&#10;\pagestyle{empty}&#10;\begin{document}&#10;&#10;$r({\rm fm})$&#10;&#10;&#10;\end{document}"/>
  <p:tag name="IGUANATEXSIZE" val="20"/>
  <p:tag name="IGUANATEXCURSOR" val="9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451,069"/>
  <p:tag name="OUTPUTTYPE" val="PNG"/>
  <p:tag name="IGUANATEXVERSION" val="160"/>
  <p:tag name="LATEXADDIN" val="\documentclass{article}&#10;\usepackage{amsmath}&#10;\pagestyle{empty}&#10;\begin{document}&#10;&#10;$d_1=\int dr dp |W_{\rm QME}-W_{\rm SC}|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85,4518"/>
  <p:tag name="OUTPUTTYPE" val="PNG"/>
  <p:tag name="IGUANATEXVERSION" val="160"/>
  <p:tag name="LATEXADDIN" val="\documentclass{article}&#10;\usepackage{amsmath}&#10;\pagestyle{empty}&#10;\begin{document}&#10;&#10;$t({\rm fm}/c)$&#10;&#10;&#10;\end{document}"/>
  <p:tag name="IGUANATEXSIZE" val="20"/>
  <p:tag name="IGUANATEXCURSOR" val="94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92,126"/>
  <p:tag name="OUTPUTTYPE" val="PNG"/>
  <p:tag name="IGUANATEXVERSION" val="160"/>
  <p:tag name="LATEXADDIN" val="\documentclass{article}&#10;\usepackage{amsmath}&#10;\pagestyle{empty}&#10;\begin{document}&#10;&#10;$H(T)|\psi \rangle_0 \ne E |\psi_0 \rangle$&#10;&#10;&#10;\end{document}"/>
  <p:tag name="IGUANATEXSIZE" val="20"/>
  <p:tag name="IGUANATEXCURSOR" val="11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45,9692"/>
  <p:tag name="OUTPUTTYPE" val="PNG"/>
  <p:tag name="IGUANATEXVERSION" val="160"/>
  <p:tag name="LATEXADDIN" val="\documentclass{article}&#10;\usepackage{amsmath}&#10;\pagestyle{empty}&#10;\begin{document}&#10;&#10;$d_1(t)$&#10;&#10;&#10;\end{document}"/>
  <p:tag name="IGUANATEXSIZE" val="24"/>
  <p:tag name="IGUANATEXCURSOR" val="87"/>
  <p:tag name="TRANSPARENCY" val="Faux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451,069"/>
  <p:tag name="OUTPUTTYPE" val="PNG"/>
  <p:tag name="IGUANATEXVERSION" val="160"/>
  <p:tag name="LATEXADDIN" val="\documentclass{article}&#10;\usepackage{amsmath}&#10;\pagestyle{empty}&#10;\begin{document}&#10;&#10;$d_1=\int dr dp |W_{\rm QME}-W_{\rm SC}|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45,9692"/>
  <p:tag name="OUTPUTTYPE" val="PNG"/>
  <p:tag name="IGUANATEXVERSION" val="160"/>
  <p:tag name="LATEXADDIN" val="\documentclass{article}&#10;\usepackage{amsmath}&#10;\pagestyle{empty}&#10;\begin{document}&#10;&#10;$d_1(t)$&#10;&#10;&#10;\end{document}"/>
  <p:tag name="IGUANATEXSIZE" val="24"/>
  <p:tag name="IGUANATEXCURSOR" val="87"/>
  <p:tag name="TRANSPARENCY" val="Faux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451,069"/>
  <p:tag name="OUTPUTTYPE" val="PNG"/>
  <p:tag name="IGUANATEXVERSION" val="160"/>
  <p:tag name="LATEXADDIN" val="\documentclass{article}&#10;\usepackage{amsmath}&#10;\pagestyle{empty}&#10;\begin{document}&#10;&#10;$d_1=\int dr dp |W_{\rm QME}-W_{\rm SC}|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09,9738"/>
  <p:tag name="OUTPUTTYPE" val="PNG"/>
  <p:tag name="IGUANATEXVERSION" val="160"/>
  <p:tag name="LATEXADDIN" val="\documentclass{article}&#10;\usepackage{amsmath}&#10;\pagestyle{empty}&#10;\begin{document}&#10;&#10;$W_{\rm 2S}$&#10;&#10;&#10;\end{document}"/>
  <p:tag name="IGUANATEXSIZE" val="20"/>
  <p:tag name="IGUANATEXCURSOR" val="91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71,916"/>
  <p:tag name="OUTPUTTYPE" val="PNG"/>
  <p:tag name="IGUANATEXVERSION" val="160"/>
  <p:tag name="LATEXADDIN" val="\documentclass{article}&#10;\usepackage{amsmath}&#10;\pagestyle{empty}&#10;\begin{document}&#10;&#10;$m_D\gg E_{\rm bind}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761,9047"/>
  <p:tag name="OUTPUTTYPE" val="PNG"/>
  <p:tag name="IGUANATEXVERSION" val="160"/>
  <p:tag name="LATEXADDIN" val="\documentclass{article}&#10;\usepackage{amsmath}&#10;\pagestyle{empty}&#10;\begin{document}&#10;&#10;$\frac{{\rm d}\hat{\rho}_{S}^{\rm red}}{{\rm d}t}=\mathcal{L}[\hat{\rho}_{S}^{\rm red}]$&#10;&#10;&#10;&#10;\end{document}"/>
  <p:tag name="IGUANATEXSIZE" val="22"/>
  <p:tag name="IGUANATEXCURSOR" val="167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71,916"/>
  <p:tag name="OUTPUTTYPE" val="PNG"/>
  <p:tag name="IGUANATEXVERSION" val="160"/>
  <p:tag name="LATEXADDIN" val="\documentclass{article}&#10;\usepackage{amsmath}&#10;\pagestyle{empty}&#10;\begin{document}&#10;&#10;$m_D\ll E_{\rm bind}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44,1694"/>
  <p:tag name="OUTPUTTYPE" val="PNG"/>
  <p:tag name="IGUANATEXVERSION" val="160"/>
  <p:tag name="LATEXADDIN" val="\documentclass{article}&#10;\usepackage{amsmath}&#10;\pagestyle{empty}&#10;\begin{document}&#10;&#10;$m_D\sim E_{\rm bind}$&#10;&#10;&#10;\end{document}"/>
  <p:tag name="IGUANATEXSIZE" val="20"/>
  <p:tag name="IGUANATEXCURSOR" val="85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458,1927"/>
  <p:tag name="LATEXADDIN" val="\documentclass{article}&#10;\usepackage{amsmath}&#10;\pagestyle{empty}&#10;\begin{document}&#10;&#10;$\tau_E\ll  \tau_R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446,1942"/>
  <p:tag name="LATEXADDIN" val="\documentclass{article}&#10;\usepackage{amsmath}&#10;\pagestyle{empty}&#10;\begin{document}&#10;&#10;$\tau_E\ll  \tau_S$&#10;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446,1942"/>
  <p:tag name="LATEXADDIN" val="\documentclass{article}&#10;\usepackage{amsmath}&#10;\pagestyle{empty}&#10;\begin{document}&#10;&#10;$\tau_S\ll  \tau_R$&#10;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777,6528"/>
  <p:tag name="LATEXADDIN" val="\documentclass{article}&#10;\usepackage{amsmath}&#10;\pagestyle{empty}&#10;\begin{document}&#10;&#10;$\mathcal{D}_Q=\left(\begin{array}{c}&#10;\mathcal{D}_s\\ \mathcal{D}_o\end{array} \right)$&#10;&#10;&#10;\end{document}"/>
  <p:tag name="IGUANATEXSIZE" val="20"/>
  <p:tag name="IGUANATEXCURSOR" val="13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713,1609"/>
  <p:tag name="LATEXADDIN" val="\documentclass{article}&#10;\usepackage{amsmath}&#10;\pagestyle{empty}&#10;\begin{document}&#10;&#10;$\mathcal{D}_Q=\left(\begin{array}{c}&#10;\mathcal{D}_s\end{array} \right)$&#10;&#10;&#10;\end{document}"/>
  <p:tag name="IGUANATEXSIZE" val="20"/>
  <p:tag name="IGUANATEXCURSOR" val="13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63,667"/>
  <p:tag name="OUTPUTTYPE" val="PNG"/>
  <p:tag name="IGUANATEXVERSION" val="160"/>
  <p:tag name="LATEXADDIN" val="\documentclass{article}&#10;\usepackage{amsmath}&#10;\pagestyle{empty}&#10;\begin{document}&#10;&#10;$W_{\rm in}(\vec{x},\vec{p},t_{\rm in})$&#10;&#10;&#10;\end{document}"/>
  <p:tag name="IGUANATEXSIZE" val="20"/>
  <p:tag name="IGUANATEXCURSOR" val="118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19,91"/>
  <p:tag name="OUTPUTTYPE" val="PNG"/>
  <p:tag name="IGUANATEXVERSION" val="160"/>
  <p:tag name="LATEXADDIN" val="\documentclass{article}&#10;\usepackage{amsmath}&#10;\pagestyle{empty}&#10;\begin{document}&#10;&#10;$W_{\rm fin}(\vec{x},\vec{p},t_{\rm fin})$&#10;&#10;&#10;\end{document}"/>
  <p:tag name="IGUANATEXSIZE" val="20"/>
  <p:tag name="IGUANATEXCURSOR" val="118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75,478"/>
  <p:tag name="OUTPUTTYPE" val="PNG"/>
  <p:tag name="IGUANATEXVERSION" val="160"/>
  <p:tag name="LATEXADDIN" val="\documentclass{article}&#10;\usepackage{amsmath}&#10;\pagestyle{empty}&#10;\begin{document}&#10;&#10;$p_{\rm fin}$&#10;&#10;&#10;\end{document}"/>
  <p:tag name="IGUANATEXSIZE" val="24"/>
  <p:tag name="IGUANATEXCURSOR" val="92"/>
  <p:tag name="TRANSPARENCY" val="Vrai"/>
  <p:tag name="FILENAME" val=""/>
  <p:tag name="LATEXENGINEID" val="0"/>
  <p:tag name="TEMPFOLDER" val="D:\programmes\iguana tex\Temp\"/>
  <p:tag name="LATEXFORMHEIGHT" val="320"/>
  <p:tag name="LATEXFORMWIDTH" val="385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95,7255"/>
  <p:tag name="OUTPUTTYPE" val="PNG"/>
  <p:tag name="IGUANATEXVERSION" val="160"/>
  <p:tag name="LATEXADDIN" val="\documentclass{article}&#10;\usepackage{amsmath,xcolor}&#10;\pagestyle{empty}&#10;\begin{document}&#10;&#10;$\textcolor{purple}{\hat{\rho}_{S}^{\rm red}}$&#10;&#10;&#10;\end{document}"/>
  <p:tag name="IGUANATEXSIZE" val="20"/>
  <p:tag name="IGUANATEXCURSOR" val="131"/>
  <p:tag name="TRANSPARENCY" val="Vrai"/>
  <p:tag name="FILENAME" val=""/>
  <p:tag name="LATEXENGINEID" val="0"/>
  <p:tag name="TEMPFOLDER" val="D:\programmes\iguana tex\Temp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22,1597"/>
  <p:tag name="LATEXADDIN" val="\documentclass{article}&#10;\usepackage{amsmath}&#10;\pagestyle{empty}&#10;\begin{document}&#10;&#10;$T=200\,{\rm MeV}$&#10;&#10;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106,4867"/>
  <p:tag name="LATEXADDIN" val="\documentclass{article}&#10;\usepackage{amsmath}&#10;\pagestyle{empty}&#10;\begin{document}&#10;&#10;&#10;$c\bar{c}$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1679,79"/>
  <p:tag name="LATEXADDIN" val="\documentclass{article}&#10;\usepackage{amsmath}&#10;\pagestyle{empty}&#10;\begin{document}&#10;&#10;$\frac{d}{dt}\mathcal{D}_s=\mathcal{L}[\mathcal{D}_s] \Rightarrow \mathcal{L}[\mathcal{D}_s^{\rm asymp}]=0$&#10;&#10;&#10;\end{document}"/>
  <p:tag name="IGUANATEXSIZE" val="20"/>
  <p:tag name="IGUANATEXCURSOR" val="1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,2231"/>
  <p:tag name="ORIGINALWIDTH" val="1213,348"/>
  <p:tag name="LATEXADDIN" val="\documentclass{article}&#10;\usepackage{amsmath}&#10;\pagestyle{empty}&#10;\begin{document}&#10;&#10;&#10;$W(r,p)\propto e^{-\frac{p^2}{m_Q T}-\frac{V(r)}{T}}$&#10;&#10;\end{document}"/>
  <p:tag name="IGUANATEXSIZE" val="20"/>
  <p:tag name="IGUANATEXCURSOR" val="13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3518,56"/>
  <p:tag name="LATEXADDIN" val="\documentclass{article}&#10;\usepackage{amsmath,xcolor}&#10;\pagestyle{empty}&#10;\begin{document}&#10;&#10;$\mathcal{L}_2+\mathcal{L}_3 \to \frac{\mathcal{H}(r)+\mathcal{H}(0)}{2}\partial_p\left[\frac{\partial_p}{2}+&#10;\frac{p}{m_Q T}\right] W(r,p) \Rightarrow W(r,p)\propto e^{-\textcolor{blue}{\frac{p^2}{m_Q T}}}$&#10;&#10;&#10;\end{document}"/>
  <p:tag name="IGUANATEXSIZE" val="20"/>
  <p:tag name="IGUANATEXCURSOR" val="27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3139,858"/>
  <p:tag name="LATEXADDIN" val="\documentclass{article}&#10;\usepackage{amsmath,xcolor}&#10;\pagestyle{empty}&#10;\begin{document}&#10;&#10;$\mathcal{L}_0+\mathcal{L}_1 \to  \left(-\frac{p\,\partial_r}{m_Q} + \partial_r V(r) \partial_p \right) \Rightarrow W(r,p)\propto e^{-\frac{p^2}{m_Q T}-\textcolor{red}{\frac{V(r)}{T}}}$&#10;&#10;&#10;\end{document}"/>
  <p:tag name="IGUANATEXSIZE" val="20"/>
  <p:tag name="IGUANATEXCURSOR" val="26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1679,79"/>
  <p:tag name="LATEXADDIN" val="\documentclass{article}&#10;\usepackage{amsmath}&#10;\pagestyle{empty}&#10;\begin{document}&#10;&#10;$\frac{d}{dt}\mathcal{D}_s=\mathcal{L}[\mathcal{D}_s] \Rightarrow \mathcal{L}[\mathcal{D}_s^{\rm asymp}]=0$&#10;&#10;&#10;\end{document}"/>
  <p:tag name="IGUANATEXSIZE" val="20"/>
  <p:tag name="IGUANATEXCURSOR" val="1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,2231"/>
  <p:tag name="ORIGINALWIDTH" val="1213,348"/>
  <p:tag name="LATEXADDIN" val="\documentclass{article}&#10;\usepackage{amsmath}&#10;\pagestyle{empty}&#10;\begin{document}&#10;&#10;&#10;$W(r,p)\propto e^{-\frac{p^2}{m_Q T}-\frac{V(r)}{T}}$&#10;&#10;\end{document}"/>
  <p:tag name="IGUANATEXSIZE" val="20"/>
  <p:tag name="IGUANATEXCURSOR" val="13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5,3918"/>
  <p:tag name="LATEXADDIN" val="\documentclass{article}&#10;\usepackage{amsmath}&#10;\pagestyle{empty}&#10;\begin{document}&#10;&#10;$r\in[-2\,{\rm fm},2\,{\rm fm}]$&#10;&#10;&#10;\end{document}"/>
  <p:tag name="IGUANATEXSIZE" val="20"/>
  <p:tag name="IGUANATEXCURSOR" val="11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89,8762"/>
  <p:tag name="LATEXADDIN" val="\documentclass{article}&#10;\usepackage{amsmath}&#10;\pagestyle{empty}&#10;\begin{document}&#10;&#10;$r\in[-10\,{\rm fm},10\,{\rm fm}]$&#10;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2167091</TotalTime>
  <Words>2600</Words>
  <Application>Microsoft Office PowerPoint</Application>
  <PresentationFormat>Affichage à l'écran (4:3)</PresentationFormat>
  <Paragraphs>622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SFSS1095</vt:lpstr>
      <vt:lpstr>Symbol</vt:lpstr>
      <vt:lpstr>Wingdings</vt:lpstr>
      <vt:lpstr>Thème Office</vt:lpstr>
      <vt:lpstr>Modèle par défaut</vt:lpstr>
      <vt:lpstr>1_Modèle par défaut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Quantum Master Equations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rorolastronome</dc:creator>
  <cp:lastModifiedBy>Pol GOSSIAUX</cp:lastModifiedBy>
  <cp:revision>4454</cp:revision>
  <cp:lastPrinted>2022-11-08T15:54:54Z</cp:lastPrinted>
  <dcterms:created xsi:type="dcterms:W3CDTF">2013-03-28T16:42:46Z</dcterms:created>
  <dcterms:modified xsi:type="dcterms:W3CDTF">2024-07-09T18:04:39Z</dcterms:modified>
</cp:coreProperties>
</file>