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430" r:id="rId3"/>
    <p:sldId id="431" r:id="rId4"/>
    <p:sldId id="344" r:id="rId5"/>
    <p:sldId id="419" r:id="rId6"/>
    <p:sldId id="270" r:id="rId7"/>
    <p:sldId id="360" r:id="rId8"/>
    <p:sldId id="284" r:id="rId9"/>
    <p:sldId id="288" r:id="rId10"/>
    <p:sldId id="289" r:id="rId11"/>
    <p:sldId id="389" r:id="rId12"/>
    <p:sldId id="425" r:id="rId13"/>
    <p:sldId id="420" r:id="rId14"/>
    <p:sldId id="427" r:id="rId15"/>
    <p:sldId id="428" r:id="rId16"/>
    <p:sldId id="368" r:id="rId17"/>
    <p:sldId id="422" r:id="rId18"/>
    <p:sldId id="369" r:id="rId19"/>
    <p:sldId id="375" r:id="rId20"/>
    <p:sldId id="391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41" autoAdjust="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5A071-AC71-4E0D-8030-3114A4DE63AE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BB00A-B62D-408B-AD09-855788AD375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36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BB00A-B62D-408B-AD09-855788AD37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61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BB00A-B62D-408B-AD09-855788AD37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9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BB00A-B62D-408B-AD09-855788AD37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64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BB00A-B62D-408B-AD09-855788AD37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198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BB00A-B62D-408B-AD09-855788AD37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37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BB00A-B62D-408B-AD09-855788AD375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56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C9C4-A20E-4F78-BEA1-8F845C26EA4C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ECB-6FBF-46F5-8585-2560598486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2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C9C4-A20E-4F78-BEA1-8F845C26EA4C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ECB-6FBF-46F5-8585-2560598486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81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C9C4-A20E-4F78-BEA1-8F845C26EA4C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ECB-6FBF-46F5-8585-2560598486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3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C9C4-A20E-4F78-BEA1-8F845C26EA4C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ECB-6FBF-46F5-8585-2560598486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C9C4-A20E-4F78-BEA1-8F845C26EA4C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ECB-6FBF-46F5-8585-2560598486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310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C9C4-A20E-4F78-BEA1-8F845C26EA4C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ECB-6FBF-46F5-8585-2560598486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16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C9C4-A20E-4F78-BEA1-8F845C26EA4C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ECB-6FBF-46F5-8585-2560598486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99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C9C4-A20E-4F78-BEA1-8F845C26EA4C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ECB-6FBF-46F5-8585-2560598486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154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C9C4-A20E-4F78-BEA1-8F845C26EA4C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ECB-6FBF-46F5-8585-2560598486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68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C9C4-A20E-4F78-BEA1-8F845C26EA4C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ECB-6FBF-46F5-8585-2560598486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7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C9C4-A20E-4F78-BEA1-8F845C26EA4C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ECB-6FBF-46F5-8585-2560598486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17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C9C4-A20E-4F78-BEA1-8F845C26EA4C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9ECB-6FBF-46F5-8585-2560598486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34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about:blan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2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2.png"/><Relationship Id="rId5" Type="http://schemas.openxmlformats.org/officeDocument/2006/relationships/image" Target="../media/image45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7" Type="http://schemas.openxmlformats.org/officeDocument/2006/relationships/image" Target="../media/image370.pn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gif"/><Relationship Id="rId10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34835" y="3071284"/>
            <a:ext cx="5380263" cy="907272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chemeClr val="tx1"/>
                </a:solidFill>
              </a:rPr>
              <a:t>Neutron Star Equations of </a:t>
            </a:r>
            <a:r>
              <a:rPr lang="es-ES" sz="4000" b="1" dirty="0"/>
              <a:t>S</a:t>
            </a:r>
            <a:r>
              <a:rPr lang="es-ES" sz="4000" b="1" dirty="0">
                <a:solidFill>
                  <a:schemeClr val="tx1"/>
                </a:solidFill>
              </a:rPr>
              <a:t>tate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87284" y="4009899"/>
            <a:ext cx="4275364" cy="504600"/>
          </a:xfrm>
        </p:spPr>
        <p:txBody>
          <a:bodyPr/>
          <a:lstStyle/>
          <a:p>
            <a:r>
              <a:rPr lang="es-ES" sz="2000" dirty="0"/>
              <a:t>Eva Lope Oter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57" y="374633"/>
            <a:ext cx="1621082" cy="18063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596" y="471169"/>
            <a:ext cx="1580378" cy="178834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107616" y="4790328"/>
            <a:ext cx="5259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Theoretical Physics Department, Universidad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Complutense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de Madrid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811814" y="4329833"/>
            <a:ext cx="204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4"/>
              </a:rPr>
              <a:t>mariaevl@ucm.es</a:t>
            </a:r>
            <a:endParaRPr lang="es-ES" dirty="0"/>
          </a:p>
        </p:txBody>
      </p:sp>
      <p:pic>
        <p:nvPicPr>
          <p:cNvPr id="11" name="Picture 2" descr="Una estrella de neutrones aislada en la Pequeña Nube de Magalla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2" y="24614"/>
            <a:ext cx="5524658" cy="61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389882" y="5864832"/>
            <a:ext cx="748420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900" b="1" i="0" dirty="0" err="1">
                <a:solidFill>
                  <a:schemeClr val="bg1"/>
                </a:solidFill>
                <a:effectLst/>
                <a:latin typeface="Helvetica Neue LT ESO"/>
              </a:rPr>
              <a:t>Crédito: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Helvetica Neue LT ESO"/>
              </a:rPr>
              <a:t>ESO</a:t>
            </a:r>
            <a:r>
              <a:rPr lang="es-ES" sz="900" b="0" i="0" dirty="0">
                <a:solidFill>
                  <a:schemeClr val="bg1"/>
                </a:solidFill>
                <a:effectLst/>
                <a:latin typeface="Helvetica Neue LT ESO"/>
              </a:rPr>
              <a:t>/</a:t>
            </a:r>
            <a:r>
              <a:rPr lang="es-ES" sz="900" b="0" i="0" u="none" strike="noStrike" dirty="0">
                <a:solidFill>
                  <a:schemeClr val="bg1"/>
                </a:solidFill>
                <a:effectLst/>
                <a:latin typeface="Helvetica Neue LT ESO"/>
                <a:hlinkClick r:id="rId4"/>
              </a:rPr>
              <a:t>NASA</a:t>
            </a:r>
            <a:r>
              <a:rPr lang="es-ES" sz="900" b="0" i="0" dirty="0">
                <a:solidFill>
                  <a:schemeClr val="bg1"/>
                </a:solidFill>
                <a:effectLst/>
                <a:latin typeface="Helvetica Neue LT ESO"/>
              </a:rPr>
              <a:t>, </a:t>
            </a:r>
            <a:r>
              <a:rPr lang="es-ES" sz="900" b="0" i="0" u="none" strike="noStrike" dirty="0">
                <a:solidFill>
                  <a:schemeClr val="bg1"/>
                </a:solidFill>
                <a:effectLst/>
                <a:latin typeface="Helvetica Neue LT ESO"/>
                <a:hlinkClick r:id="rId4"/>
              </a:rPr>
              <a:t>ESA</a:t>
            </a:r>
            <a:r>
              <a:rPr lang="es-ES" sz="900" b="0" i="0" dirty="0">
                <a:solidFill>
                  <a:schemeClr val="bg1"/>
                </a:solidFill>
                <a:effectLst/>
                <a:latin typeface="Helvetica Neue LT ESO"/>
              </a:rPr>
              <a:t> and the Hubble </a:t>
            </a:r>
            <a:r>
              <a:rPr lang="es-ES" sz="900" b="0" i="0" dirty="0" err="1">
                <a:solidFill>
                  <a:schemeClr val="bg1"/>
                </a:solidFill>
                <a:effectLst/>
                <a:latin typeface="Helvetica Neue LT ESO"/>
              </a:rPr>
              <a:t>Heritage</a:t>
            </a:r>
            <a:r>
              <a:rPr lang="es-ES" sz="900" b="0" i="0" dirty="0">
                <a:solidFill>
                  <a:schemeClr val="bg1"/>
                </a:solidFill>
                <a:effectLst/>
                <a:latin typeface="Helvetica Neue LT ESO"/>
              </a:rPr>
              <a:t> Team (</a:t>
            </a:r>
            <a:r>
              <a:rPr lang="es-ES" sz="900" b="0" i="0" u="none" strike="noStrike" dirty="0" err="1">
                <a:solidFill>
                  <a:schemeClr val="bg1"/>
                </a:solidFill>
                <a:effectLst/>
                <a:latin typeface="Helvetica Neue LT ESO"/>
                <a:hlinkClick r:id="rId4"/>
              </a:rPr>
              <a:t>STScI</a:t>
            </a:r>
            <a:r>
              <a:rPr lang="es-ES" sz="900" b="0" i="0" dirty="0">
                <a:solidFill>
                  <a:schemeClr val="bg1"/>
                </a:solidFill>
                <a:effectLst/>
                <a:latin typeface="Helvetica Neue LT ESO"/>
              </a:rPr>
              <a:t>/</a:t>
            </a:r>
            <a:r>
              <a:rPr lang="es-ES" sz="900" b="0" i="0" u="none" strike="noStrike" dirty="0">
                <a:solidFill>
                  <a:schemeClr val="bg1"/>
                </a:solidFill>
                <a:effectLst/>
                <a:latin typeface="Helvetica Neue LT ESO"/>
                <a:hlinkClick r:id="rId4"/>
              </a:rPr>
              <a:t>AURA</a:t>
            </a:r>
            <a:r>
              <a:rPr lang="es-ES" sz="900" b="0" i="0" dirty="0">
                <a:solidFill>
                  <a:schemeClr val="bg1"/>
                </a:solidFill>
                <a:effectLst/>
                <a:latin typeface="Helvetica Neue LT ESO"/>
              </a:rPr>
              <a:t>)/F. </a:t>
            </a:r>
            <a:r>
              <a:rPr lang="es-ES" sz="900" b="0" i="0" dirty="0" err="1">
                <a:solidFill>
                  <a:schemeClr val="bg1"/>
                </a:solidFill>
                <a:effectLst/>
                <a:latin typeface="Helvetica Neue LT ESO"/>
              </a:rPr>
              <a:t>Vogt</a:t>
            </a:r>
            <a:r>
              <a:rPr lang="es-ES" sz="900" b="0" i="0" dirty="0">
                <a:solidFill>
                  <a:schemeClr val="bg1"/>
                </a:solidFill>
                <a:effectLst/>
                <a:latin typeface="Helvetica Neue LT ESO"/>
              </a:rPr>
              <a:t> et 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429554" y="51892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QNP2024</a:t>
            </a:r>
            <a:endParaRPr lang="en-GB" dirty="0"/>
          </a:p>
          <a:p>
            <a:r>
              <a:rPr lang="en-GB" dirty="0" smtClean="0"/>
              <a:t>Barcelona, July 9</a:t>
            </a:r>
            <a:r>
              <a:rPr lang="en-GB" smtClean="0"/>
              <a:t>,  Spain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7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EoS band from  first principles and pQCD constraints 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894364" y="6533223"/>
            <a:ext cx="206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855" y="4205082"/>
            <a:ext cx="4081145" cy="6413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121" y="1472415"/>
            <a:ext cx="5320071" cy="4045076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E586-9F7F-42B1-AE31-BB209F3B696B}" type="datetime1">
              <a:rPr lang="es-ES" smtClean="0"/>
              <a:t>09/07/2024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B39E-45FA-4886-BDC3-B58B360D4758}" type="slidenum">
              <a:rPr lang="es-ES" smtClean="0"/>
              <a:t>10</a:t>
            </a:fld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8404332" y="2236566"/>
            <a:ext cx="203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EoS: (</a:t>
            </a:r>
            <a:r>
              <a:rPr lang="el-GR" dirty="0">
                <a:solidFill>
                  <a:srgbClr val="0070C0"/>
                </a:solidFill>
              </a:rPr>
              <a:t>ε</a:t>
            </a:r>
            <a:r>
              <a:rPr lang="es-ES" dirty="0">
                <a:solidFill>
                  <a:srgbClr val="0070C0"/>
                </a:solidFill>
              </a:rPr>
              <a:t>, P, E/A, n, µ)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499072" y="5592199"/>
            <a:ext cx="6921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GB" dirty="0"/>
              <a:t>The pQCD constraints considerably soften the EoS at high </a:t>
            </a:r>
            <a:r>
              <a:rPr lang="en-GB" dirty="0" smtClean="0"/>
              <a:t>densities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8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3F62-1A7A-43B2-B753-08D25006B510}" type="datetime1">
              <a:rPr lang="es-ES" smtClean="0"/>
              <a:pPr/>
              <a:t>09/07/2024</a:t>
            </a:fld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B39E-45FA-4886-BDC3-B58B360D4758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EoS from PNM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48653" y="911849"/>
            <a:ext cx="116946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/>
              <a:t>We </a:t>
            </a:r>
            <a:r>
              <a:rPr lang="en-GB" dirty="0" smtClean="0"/>
              <a:t>incorporate </a:t>
            </a:r>
            <a:r>
              <a:rPr lang="en-GB" dirty="0" err="1" smtClean="0"/>
              <a:t>Oller-Alarcón</a:t>
            </a:r>
            <a:r>
              <a:rPr lang="en-GB" dirty="0" smtClean="0"/>
              <a:t> EoSs </a:t>
            </a:r>
            <a:r>
              <a:rPr lang="en-GB" dirty="0"/>
              <a:t>[1] for pure neutron matter at zero temperature and very low densities expressed in terms of the </a:t>
            </a:r>
            <a:r>
              <a:rPr lang="en-GB" dirty="0" smtClean="0"/>
              <a:t>nucleon </a:t>
            </a:r>
            <a:r>
              <a:rPr lang="en-GB" dirty="0"/>
              <a:t>scattering data</a:t>
            </a:r>
            <a:r>
              <a:rPr lang="en-US" dirty="0"/>
              <a:t>.</a:t>
            </a:r>
            <a:endParaRPr lang="en-GB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/>
              <a:t>These EoS are a renormalized result without any regulator dependence, like a </a:t>
            </a:r>
            <a:r>
              <a:rPr lang="en-GB" dirty="0" err="1"/>
              <a:t>cutoff</a:t>
            </a:r>
            <a:r>
              <a:rPr lang="en-GB" dirty="0"/>
              <a:t>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/>
              <a:t>It stems from the calculation of the neutron-neutron scattering amplitude in PNM as a sum of partial-wave amplitudes, which is then used to resum the ladder series for obtaining the energy per neutron E/A.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/>
              <a:t>Extrapolation at higher densities by using two interpolations: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GB" dirty="0"/>
              <a:t> From </a:t>
            </a:r>
            <a:r>
              <a:rPr lang="en-GB" dirty="0" err="1" smtClean="0"/>
              <a:t>Oller-Alarcón</a:t>
            </a:r>
            <a:r>
              <a:rPr lang="en-GB" dirty="0" smtClean="0"/>
              <a:t> </a:t>
            </a:r>
            <a:r>
              <a:rPr lang="en-GB" dirty="0"/>
              <a:t>band  up to the saturation density with current constraints from nuclear experiments </a:t>
            </a:r>
            <a:r>
              <a:rPr lang="en-GB" dirty="0" smtClean="0"/>
              <a:t>, </a:t>
            </a:r>
            <a:r>
              <a:rPr lang="en-GB" dirty="0"/>
              <a:t>such as symmetry energy (S) and its slope (L) at saturation density.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817016" y="5712418"/>
            <a:ext cx="428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.J. M. Alarcon and J. A. </a:t>
            </a:r>
            <a:r>
              <a:rPr lang="en-US" sz="1200" dirty="0" err="1"/>
              <a:t>Oller</a:t>
            </a:r>
            <a:r>
              <a:rPr lang="en-US" sz="1200" dirty="0"/>
              <a:t>, Phys. Rev. C 107, 044319 (2023).</a:t>
            </a:r>
          </a:p>
          <a:p>
            <a:r>
              <a:rPr lang="fr-FR" sz="1200" dirty="0"/>
              <a:t>[2].U. G. Meissner et al., </a:t>
            </a:r>
            <a:r>
              <a:rPr lang="fr-FR" sz="1200" dirty="0" err="1"/>
              <a:t>Annals</a:t>
            </a:r>
            <a:r>
              <a:rPr lang="fr-FR" sz="1200" dirty="0"/>
              <a:t> Phys. 297, 27 (2002)</a:t>
            </a:r>
          </a:p>
          <a:p>
            <a:r>
              <a:rPr lang="fr-FR" sz="1200" dirty="0"/>
              <a:t>[3].A. Lacour et al., J. Phys. G 37, 125002 (2010).</a:t>
            </a:r>
            <a:endParaRPr lang="es-E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48653" y="5003804"/>
                <a:ext cx="1063591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buClr>
                    <a:schemeClr val="accent1">
                      <a:lumMod val="75000"/>
                    </a:schemeClr>
                  </a:buClr>
                  <a:buFont typeface="+mj-lt"/>
                  <a:buAutoNum type="arabicPeriod" startAt="2"/>
                </a:pPr>
                <a:r>
                  <a:rPr lang="en-GB" dirty="0"/>
                  <a:t>Second interpolation between this band and pQCD regime, considering possible PT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2.5 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following [2,</a:t>
                </a:r>
                <a:r>
                  <a:rPr lang="es-ES" dirty="0"/>
                  <a:t>3].</a:t>
                </a:r>
                <a:endParaRPr lang="en-GB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53" y="5003804"/>
                <a:ext cx="10635915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6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3F62-1A7A-43B2-B753-08D25006B510}" type="datetime1">
              <a:rPr lang="es-ES" smtClean="0"/>
              <a:pPr/>
              <a:t>09/07/2024</a:t>
            </a:fld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B39E-45FA-4886-BDC3-B58B360D4758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0" y="-34505"/>
            <a:ext cx="12192000" cy="7266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EoS from </a:t>
            </a:r>
            <a:r>
              <a:rPr lang="en-GB" sz="3600" dirty="0" smtClean="0"/>
              <a:t>PNM: interpolation up to n=n</a:t>
            </a:r>
            <a:r>
              <a:rPr lang="en-GB" sz="3600" baseline="-25000" dirty="0" smtClean="0"/>
              <a:t>s</a:t>
            </a:r>
            <a:endParaRPr lang="en-GB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309" y="2829269"/>
            <a:ext cx="4642061" cy="3416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657045" y="1453145"/>
                <a:ext cx="700321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solidFill>
                      <a:srgbClr val="0070C0"/>
                    </a:solidFill>
                  </a:rPr>
                  <a:t>1. Interpolation up to n≈ n</a:t>
                </a:r>
                <a:r>
                  <a:rPr lang="en-GB" baseline="-25000" dirty="0" smtClean="0">
                    <a:solidFill>
                      <a:srgbClr val="0070C0"/>
                    </a:solidFill>
                  </a:rPr>
                  <a:t>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>
                            <a:latin typeface="Cambria Math" panose="02040503050406030204" pitchFamily="18" charset="0"/>
                          </a:rPr>
                          <m:t>0.16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±0.01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GB" dirty="0"/>
                  <a:t>fm</a:t>
                </a:r>
                <a:r>
                  <a:rPr lang="en-GB" baseline="30000" dirty="0"/>
                  <a:t>-3</a:t>
                </a:r>
                <a:endParaRPr lang="en-GB" dirty="0">
                  <a:solidFill>
                    <a:srgbClr val="0070C0"/>
                  </a:solidFill>
                </a:endParaRPr>
              </a:p>
              <a:p>
                <a:endParaRPr lang="en-GB" dirty="0" smtClean="0">
                  <a:solidFill>
                    <a:srgbClr val="0070C0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GB" dirty="0">
                    <a:solidFill>
                      <a:srgbClr val="0070C0"/>
                    </a:solidFill>
                  </a:rPr>
                  <a:t>	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Constraints </a:t>
                </a:r>
                <a:r>
                  <a:rPr lang="en-GB" dirty="0">
                    <a:solidFill>
                      <a:srgbClr val="0070C0"/>
                    </a:solidFill>
                  </a:rPr>
                  <a:t>from nuclear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experiments</a:t>
                </a:r>
                <a:r>
                  <a:rPr lang="en-GB" dirty="0" smtClean="0"/>
                  <a:t>:</a:t>
                </a:r>
              </a:p>
              <a:p>
                <a:pPr lvl="1"/>
                <a:r>
                  <a:rPr lang="en-GB" dirty="0" smtClean="0"/>
                  <a:t>         Symmetry energy (S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) and its slope  (L) at saturation density: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45" y="1453145"/>
                <a:ext cx="7003212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783" t="-2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1027564" y="2890340"/>
                <a:ext cx="38919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𝑆𝑀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=(−16 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±1)</m:t>
                    </m:r>
                  </m:oMath>
                </a14:m>
                <a:r>
                  <a:rPr lang="en-GB" dirty="0"/>
                  <a:t>  MeV</a:t>
                </a: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64" y="2890340"/>
                <a:ext cx="3891963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r="-470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/>
              <p:cNvSpPr/>
              <p:nvPr/>
            </p:nvSpPr>
            <p:spPr>
              <a:xfrm>
                <a:off x="2099063" y="4556001"/>
                <a:ext cx="297709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GB" dirty="0"/>
                  <a:t>S</a:t>
                </a:r>
                <a:r>
                  <a:rPr lang="en-GB" baseline="-25000" dirty="0"/>
                  <a:t>0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38.1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4.5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MeV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 =(106 ±37)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MeV</a:t>
                </a:r>
                <a:endParaRPr lang="en-GB" dirty="0"/>
              </a:p>
            </p:txBody>
          </p:sp>
        </mc:Choice>
        <mc:Fallback xmlns="">
          <p:sp>
            <p:nvSpPr>
              <p:cNvPr id="23" name="Rectá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63" y="4556001"/>
                <a:ext cx="2977097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4717" r="-818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/>
          <p:cNvSpPr txBox="1"/>
          <p:nvPr/>
        </p:nvSpPr>
        <p:spPr>
          <a:xfrm>
            <a:off x="1578049" y="4662384"/>
            <a:ext cx="83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PREX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2093334" y="5389900"/>
                <a:ext cx="2709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i="1" smtClean="0">
                        <a:latin typeface="Cambria Math" panose="02040503050406030204" pitchFamily="18" charset="0"/>
                      </a:rPr>
                      <m:t> =(19 ±19)</m:t>
                    </m:r>
                  </m:oMath>
                </a14:m>
                <a:r>
                  <a:rPr lang="en-GB" dirty="0"/>
                  <a:t>  MeV</a:t>
                </a:r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334" y="5389900"/>
                <a:ext cx="2709331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1124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adroTexto 24"/>
          <p:cNvSpPr txBox="1"/>
          <p:nvPr/>
        </p:nvSpPr>
        <p:spPr>
          <a:xfrm>
            <a:off x="1601053" y="5392757"/>
            <a:ext cx="83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CREX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657045" y="939220"/>
                <a:ext cx="5245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Band </a:t>
                </a:r>
                <a:r>
                  <a:rPr lang="es-ES" dirty="0" err="1" smtClean="0"/>
                  <a:t>Oller</a:t>
                </a:r>
                <a:r>
                  <a:rPr lang="es-ES" dirty="0" smtClean="0"/>
                  <a:t>-Alarcón: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≤1.5  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 fm</a:t>
                </a:r>
                <a:r>
                  <a:rPr lang="en-GB" baseline="30000" dirty="0" smtClean="0"/>
                  <a:t>-3</a:t>
                </a:r>
                <a:r>
                  <a:rPr lang="en-GB" dirty="0" smtClean="0"/>
                  <a:t>. </a:t>
                </a:r>
                <a:endParaRPr lang="en-GB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45" y="939220"/>
                <a:ext cx="524572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4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/>
              <p:cNvSpPr/>
              <p:nvPr/>
            </p:nvSpPr>
            <p:spPr>
              <a:xfrm>
                <a:off x="1823905" y="3233975"/>
                <a:ext cx="3565591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𝑃𝑁𝑀</m:t>
                          </m:r>
                        </m:sub>
                      </m:sSub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á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905" y="3233975"/>
                <a:ext cx="3565591" cy="6090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519859" y="3845954"/>
                <a:ext cx="21230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 ≅3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𝑃𝑁𝑀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859" y="3845954"/>
                <a:ext cx="2123081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6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197" y="2445427"/>
            <a:ext cx="4996718" cy="363580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-34505"/>
            <a:ext cx="12192000" cy="7266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EoS from </a:t>
            </a:r>
            <a:r>
              <a:rPr lang="en-GB" sz="3600" dirty="0" smtClean="0"/>
              <a:t>PNM: interpolation up to n=n</a:t>
            </a:r>
            <a:r>
              <a:rPr lang="en-GB" sz="3600" baseline="-25000" dirty="0" smtClean="0"/>
              <a:t>s</a:t>
            </a:r>
            <a:endParaRPr lang="en-GB" sz="3600" dirty="0"/>
          </a:p>
        </p:txBody>
      </p:sp>
      <p:sp>
        <p:nvSpPr>
          <p:cNvPr id="4" name="Rectángulo 3"/>
          <p:cNvSpPr/>
          <p:nvPr/>
        </p:nvSpPr>
        <p:spPr>
          <a:xfrm>
            <a:off x="717429" y="968607"/>
            <a:ext cx="10652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Constraints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 smtClean="0"/>
              <a:t>Upper bound: L= 143 MeV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 smtClean="0"/>
              <a:t>Lower bound:  </a:t>
            </a:r>
            <a:r>
              <a:rPr lang="en-GB" dirty="0"/>
              <a:t>Unitary </a:t>
            </a:r>
            <a:r>
              <a:rPr lang="en-GB" dirty="0" smtClean="0"/>
              <a:t>Gas Conjecture (UGC):</a:t>
            </a:r>
          </a:p>
          <a:p>
            <a:r>
              <a:rPr lang="en-GB" dirty="0" smtClean="0"/>
              <a:t>               </a:t>
            </a:r>
            <a:r>
              <a:rPr lang="en-GB" dirty="0"/>
              <a:t>(E/A)</a:t>
            </a:r>
            <a:r>
              <a:rPr lang="en-GB" baseline="-25000" dirty="0"/>
              <a:t>U G</a:t>
            </a:r>
            <a:r>
              <a:rPr lang="en-GB" dirty="0"/>
              <a:t> </a:t>
            </a:r>
            <a:r>
              <a:rPr lang="en-GB" dirty="0" smtClean="0"/>
              <a:t>(n</a:t>
            </a:r>
            <a:r>
              <a:rPr lang="en-GB" baseline="-25000" dirty="0" smtClean="0"/>
              <a:t>s</a:t>
            </a:r>
            <a:r>
              <a:rPr lang="en-GB" dirty="0" smtClean="0"/>
              <a:t> ) = 13 ± 0.3 MeV  </a:t>
            </a:r>
            <a:endParaRPr lang="en-GB" dirty="0"/>
          </a:p>
        </p:txBody>
      </p:sp>
      <p:sp>
        <p:nvSpPr>
          <p:cNvPr id="5" name="Rectángulo 4"/>
          <p:cNvSpPr/>
          <p:nvPr/>
        </p:nvSpPr>
        <p:spPr>
          <a:xfrm>
            <a:off x="4195312" y="1861159"/>
            <a:ext cx="5897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</a:rPr>
              <a:t>Tews</a:t>
            </a:r>
            <a:r>
              <a:rPr lang="en-GB" sz="1400" dirty="0" smtClean="0">
                <a:latin typeface="Arial" panose="020B0604020202020204" pitchFamily="34" charset="0"/>
              </a:rPr>
              <a:t> et al. , </a:t>
            </a:r>
            <a:r>
              <a:rPr lang="en-GB" sz="1400" dirty="0" err="1">
                <a:latin typeface="Arial" panose="020B0604020202020204" pitchFamily="34" charset="0"/>
              </a:rPr>
              <a:t>Astrophys</a:t>
            </a:r>
            <a:r>
              <a:rPr lang="en-GB" sz="1400" dirty="0">
                <a:latin typeface="Arial" panose="020B0604020202020204" pitchFamily="34" charset="0"/>
              </a:rPr>
              <a:t>. J. 848, 105 (2017), </a:t>
            </a:r>
            <a:r>
              <a:rPr lang="en-GB" sz="1400" dirty="0" smtClean="0">
                <a:latin typeface="Arial" panose="020B0604020202020204" pitchFamily="34" charset="0"/>
              </a:rPr>
              <a:t>arXiv:1611.07133.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7858668" y="3515677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solidFill>
                      <a:srgbClr val="0070C0"/>
                    </a:solidFill>
                  </a:rPr>
                  <a:t>EoS band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E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≤</m:t>
                        </m:r>
                        <m:r>
                          <a:rPr lang="es-E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668" y="3515677"/>
                <a:ext cx="228600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133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7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3894364" y="6533223"/>
            <a:ext cx="206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E586-9F7F-42B1-AE31-BB209F3B696B}" type="datetime1">
              <a:rPr lang="es-ES" smtClean="0"/>
              <a:t>09/07/2024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B39E-45FA-4886-BDC3-B58B360D4758}" type="slidenum">
              <a:rPr lang="es-ES" smtClean="0"/>
              <a:t>14</a:t>
            </a:fld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EoS  from  PNM </a:t>
            </a:r>
            <a:r>
              <a:rPr lang="es-ES" sz="3600" dirty="0" smtClean="0"/>
              <a:t>band   </a:t>
            </a:r>
            <a:endParaRPr lang="es-E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33059" y="888503"/>
                <a:ext cx="5793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s-ES" dirty="0" smtClean="0">
                    <a:solidFill>
                      <a:srgbClr val="0070C0"/>
                    </a:solidFill>
                  </a:rPr>
                  <a:t>Phase transitions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s-E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&gt;2.5 </m:t>
                    </m:r>
                    <m:sSub>
                      <m:sSubPr>
                        <m:ctrlPr>
                          <a:rPr lang="es-E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59" y="888503"/>
                <a:ext cx="579362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737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4666890" y="750003"/>
            <a:ext cx="428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.J. M. Alarcon and J. A. </a:t>
            </a:r>
            <a:r>
              <a:rPr lang="en-US" sz="1200" dirty="0" err="1"/>
              <a:t>Oller</a:t>
            </a:r>
            <a:r>
              <a:rPr lang="en-US" sz="1200" dirty="0"/>
              <a:t>, Phys. Rev. C 107, 044319 (2023).</a:t>
            </a:r>
          </a:p>
          <a:p>
            <a:r>
              <a:rPr lang="fr-FR" sz="1200" dirty="0"/>
              <a:t>[2].U. G. Meissner et al., </a:t>
            </a:r>
            <a:r>
              <a:rPr lang="fr-FR" sz="1200" dirty="0" err="1"/>
              <a:t>Annals</a:t>
            </a:r>
            <a:r>
              <a:rPr lang="fr-FR" sz="1200" dirty="0"/>
              <a:t> Phys. 297, 27 (2002)</a:t>
            </a:r>
          </a:p>
          <a:p>
            <a:r>
              <a:rPr lang="fr-FR" sz="1200" dirty="0"/>
              <a:t>[3].A. Lacour et al., J. Phys. G 37, 125002 (2010).</a:t>
            </a:r>
            <a:endParaRPr lang="es-ES" sz="1200" dirty="0"/>
          </a:p>
        </p:txBody>
      </p:sp>
      <p:sp>
        <p:nvSpPr>
          <p:cNvPr id="14" name="Rectángulo 13"/>
          <p:cNvSpPr/>
          <p:nvPr/>
        </p:nvSpPr>
        <p:spPr>
          <a:xfrm>
            <a:off x="839732" y="1711578"/>
            <a:ext cx="564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 smtClean="0"/>
              <a:t>Case 1</a:t>
            </a:r>
            <a:r>
              <a:rPr lang="en-GB" dirty="0" smtClean="0">
                <a:solidFill>
                  <a:srgbClr val="FF0000"/>
                </a:solidFill>
              </a:rPr>
              <a:t>: NO</a:t>
            </a:r>
            <a:r>
              <a:rPr lang="en-GB" dirty="0" smtClean="0"/>
              <a:t>  </a:t>
            </a:r>
            <a:r>
              <a:rPr lang="en-GB" dirty="0"/>
              <a:t>constraints from astrophysical observables.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794" y="2319053"/>
            <a:ext cx="67722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88" y="1935591"/>
            <a:ext cx="4873129" cy="33138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41685" y="1055804"/>
            <a:ext cx="481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 constraints from astrophysical observables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EoS  from  </a:t>
            </a:r>
            <a:r>
              <a:rPr lang="es-ES" sz="3600" dirty="0" smtClean="0"/>
              <a:t>low PNM band   </a:t>
            </a:r>
            <a:endParaRPr lang="es-ES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807" y="2006578"/>
            <a:ext cx="44100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25879"/>
            <a:ext cx="12192000" cy="7266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EoS  from  PNM </a:t>
            </a:r>
            <a:r>
              <a:rPr lang="es-ES" sz="3600" dirty="0" smtClean="0"/>
              <a:t>band </a:t>
            </a:r>
            <a:r>
              <a:rPr lang="es-ES" sz="3600" dirty="0"/>
              <a:t>with astrophysical constraints 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6884" y="764972"/>
            <a:ext cx="693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Case 2. Constraints from astrophysical </a:t>
            </a:r>
            <a:r>
              <a:rPr lang="en-GB" dirty="0" smtClean="0"/>
              <a:t>observables</a:t>
            </a:r>
            <a:endParaRPr lang="en-GB" dirty="0"/>
          </a:p>
        </p:txBody>
      </p:sp>
      <p:grpSp>
        <p:nvGrpSpPr>
          <p:cNvPr id="21" name="Grupo 20"/>
          <p:cNvGrpSpPr/>
          <p:nvPr/>
        </p:nvGrpSpPr>
        <p:grpSpPr>
          <a:xfrm>
            <a:off x="3413729" y="1414732"/>
            <a:ext cx="4600218" cy="4024965"/>
            <a:chOff x="7630907" y="764972"/>
            <a:chExt cx="4587656" cy="4247317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11785" y="816938"/>
              <a:ext cx="1809750" cy="34290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91975" y="1256843"/>
              <a:ext cx="1762125" cy="352425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5902" y="1526173"/>
              <a:ext cx="1638300" cy="352425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7630907" y="764972"/>
              <a:ext cx="2165684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ES" dirty="0"/>
                <a:t>PSR J0952-0607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s-ES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ES" dirty="0"/>
                <a:t>HESS 1731-347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s-ES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ES" dirty="0"/>
                <a:t>PSR J0030+0451</a:t>
              </a:r>
            </a:p>
            <a:p>
              <a:r>
                <a:rPr lang="es-ES" dirty="0"/>
                <a:t>      (</a:t>
              </a:r>
              <a:r>
                <a:rPr lang="es-ES" dirty="0" err="1"/>
                <a:t>Riley</a:t>
              </a:r>
              <a:r>
                <a:rPr lang="es-ES" dirty="0"/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s-ES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ES" dirty="0"/>
                <a:t>PSR J0030+0451</a:t>
              </a:r>
            </a:p>
            <a:p>
              <a:r>
                <a:rPr lang="es-ES" dirty="0"/>
                <a:t>      (Miller)</a:t>
              </a:r>
            </a:p>
            <a:p>
              <a:endParaRPr lang="es-ES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ES" dirty="0"/>
                <a:t>PSR J0740+6620</a:t>
              </a:r>
            </a:p>
            <a:p>
              <a:r>
                <a:rPr lang="es-ES" dirty="0"/>
                <a:t>      (</a:t>
              </a:r>
              <a:r>
                <a:rPr lang="es-ES" dirty="0" err="1"/>
                <a:t>Riley</a:t>
              </a:r>
              <a:r>
                <a:rPr lang="es-ES" dirty="0"/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s-ES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ES" dirty="0"/>
                <a:t>PSR J0030+0451</a:t>
              </a:r>
            </a:p>
            <a:p>
              <a:r>
                <a:rPr lang="es-ES" dirty="0"/>
                <a:t>      (Miller)</a:t>
              </a: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7088" y="1897532"/>
              <a:ext cx="1952625" cy="333375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90494" y="2230907"/>
              <a:ext cx="1790700" cy="285750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18821" y="2751017"/>
              <a:ext cx="1905000" cy="30480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67938" y="3010947"/>
              <a:ext cx="1790700" cy="314325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32588" y="3546600"/>
              <a:ext cx="2085975" cy="28575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60682" y="3843377"/>
              <a:ext cx="1752600" cy="28575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61413" y="4471479"/>
              <a:ext cx="2095500" cy="257175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132588" y="4739435"/>
              <a:ext cx="1600200" cy="266700"/>
            </a:xfrm>
            <a:prstGeom prst="rect">
              <a:avLst/>
            </a:prstGeom>
          </p:spPr>
        </p:pic>
      </p:grpSp>
      <p:sp>
        <p:nvSpPr>
          <p:cNvPr id="22" name="CuadroTexto 21"/>
          <p:cNvSpPr txBox="1"/>
          <p:nvPr/>
        </p:nvSpPr>
        <p:spPr>
          <a:xfrm>
            <a:off x="1009288" y="1323614"/>
            <a:ext cx="172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2"/>
                </a:solidFill>
              </a:rPr>
              <a:t>Observables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824665" y="5621155"/>
            <a:ext cx="920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Method </a:t>
            </a:r>
            <a:r>
              <a:rPr lang="en-US" dirty="0"/>
              <a:t>of least squares by using these six </a:t>
            </a:r>
            <a:r>
              <a:rPr lang="en-US" dirty="0" smtClean="0"/>
              <a:t>observables as degrees od freedom </a:t>
            </a:r>
            <a:r>
              <a:rPr lang="en-US" dirty="0"/>
              <a:t>to obtain the band of EoS that </a:t>
            </a:r>
            <a:r>
              <a:rPr lang="en-US" dirty="0">
                <a:solidFill>
                  <a:schemeClr val="tx2"/>
                </a:solidFill>
              </a:rPr>
              <a:t>minimizes </a:t>
            </a:r>
            <a:r>
              <a:rPr lang="el-GR" dirty="0">
                <a:solidFill>
                  <a:schemeClr val="tx2"/>
                </a:solidFill>
              </a:rPr>
              <a:t>χ</a:t>
            </a:r>
            <a:r>
              <a:rPr lang="es-ES" baseline="30000" dirty="0">
                <a:solidFill>
                  <a:schemeClr val="tx2"/>
                </a:solidFill>
              </a:rPr>
              <a:t>2</a:t>
            </a:r>
            <a:r>
              <a:rPr lang="es-ES" dirty="0" smtClean="0">
                <a:solidFill>
                  <a:schemeClr val="tx2"/>
                </a:solidFill>
              </a:rPr>
              <a:t>.</a:t>
            </a:r>
            <a:endParaRPr lang="es-ES" dirty="0">
              <a:solidFill>
                <a:schemeClr val="tx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16863" y="1370007"/>
            <a:ext cx="962025" cy="50482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8312" y="1861390"/>
            <a:ext cx="619125" cy="51435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45821" y="2557198"/>
            <a:ext cx="514350" cy="55245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78580" y="3270574"/>
            <a:ext cx="438150" cy="52387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69042" y="3975907"/>
            <a:ext cx="657225" cy="6096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45821" y="4861216"/>
            <a:ext cx="6096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EoS  from  PNM band: with astrophysical constraints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112808" y="897624"/>
                <a:ext cx="6702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solidFill>
                      <a:srgbClr val="0070C0"/>
                    </a:solidFill>
                  </a:rPr>
                  <a:t>Constraints from </a:t>
                </a:r>
                <a:r>
                  <a:rPr lang="es-ES" dirty="0" err="1" smtClean="0">
                    <a:solidFill>
                      <a:srgbClr val="0070C0"/>
                    </a:solidFill>
                  </a:rPr>
                  <a:t>six</a:t>
                </a:r>
                <a:r>
                  <a:rPr lang="es-ES" dirty="0" smtClean="0">
                    <a:solidFill>
                      <a:srgbClr val="0070C0"/>
                    </a:solidFill>
                  </a:rPr>
                  <a:t> </a:t>
                </a:r>
                <a:r>
                  <a:rPr lang="es-ES" dirty="0" err="1" smtClean="0">
                    <a:solidFill>
                      <a:srgbClr val="0070C0"/>
                    </a:solidFill>
                  </a:rPr>
                  <a:t>pulsars</a:t>
                </a:r>
                <a:r>
                  <a:rPr lang="es-ES" dirty="0" smtClean="0">
                    <a:solidFill>
                      <a:srgbClr val="0070C0"/>
                    </a:solidFill>
                  </a:rPr>
                  <a:t> and </a:t>
                </a:r>
                <a:r>
                  <a:rPr lang="es-ES" dirty="0" err="1" smtClean="0">
                    <a:solidFill>
                      <a:srgbClr val="0070C0"/>
                    </a:solidFill>
                  </a:rPr>
                  <a:t>PTs</a:t>
                </a:r>
                <a:r>
                  <a:rPr lang="es-ES" dirty="0" smtClean="0">
                    <a:solidFill>
                      <a:srgbClr val="0070C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s-E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&gt;2.5 </m:t>
                    </m:r>
                    <m:sSub>
                      <m:sSubPr>
                        <m:ctrlPr>
                          <a:rPr lang="es-E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8" y="897624"/>
                <a:ext cx="670272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1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503" y="1999081"/>
            <a:ext cx="3857625" cy="9620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990" y="3395366"/>
            <a:ext cx="3676650" cy="838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03" y="1637940"/>
            <a:ext cx="70580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EoS  from  PNM band: with astrophysical constraints 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18147" y="4751900"/>
            <a:ext cx="10555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dirty="0"/>
              <a:t>Tidal deformability is not used as an independent measurement (it is correlated with the radius), but it is useful to check results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42" y="1199075"/>
            <a:ext cx="5381625" cy="34861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178" y="1199075"/>
            <a:ext cx="50196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Summary</a:t>
            </a:r>
            <a:endParaRPr lang="en-GB" sz="36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9F53-176B-49A7-B303-0D6EC750CB7B}" type="datetime1">
              <a:rPr lang="es-ES" smtClean="0"/>
              <a:t>09/07/2024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B39E-45FA-4886-BDC3-B58B360D4758}" type="slidenum">
              <a:rPr lang="es-ES" smtClean="0"/>
              <a:t>19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052482" y="1999210"/>
            <a:ext cx="94982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We provide NS EoS from hadronic theory and first </a:t>
            </a:r>
            <a:r>
              <a:rPr lang="en-US" dirty="0" smtClean="0"/>
              <a:t>principles</a:t>
            </a:r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If we constrain EoS by </a:t>
            </a:r>
            <a:r>
              <a:rPr lang="en-US" dirty="0"/>
              <a:t>astrophysical observables</a:t>
            </a:r>
            <a:r>
              <a:rPr lang="en-US" dirty="0" smtClean="0"/>
              <a:t>,  these EoS </a:t>
            </a:r>
            <a:r>
              <a:rPr lang="en-GB" dirty="0"/>
              <a:t>cannot be </a:t>
            </a:r>
            <a:r>
              <a:rPr lang="en-GB" dirty="0" smtClean="0"/>
              <a:t>used to </a:t>
            </a:r>
            <a:r>
              <a:rPr lang="en-GB" dirty="0"/>
              <a:t>constrain theories beyond General </a:t>
            </a:r>
            <a:r>
              <a:rPr lang="en-GB" dirty="0" smtClean="0"/>
              <a:t>Relativity.</a:t>
            </a:r>
            <a:endParaRPr lang="en-U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dirty="0" smtClean="0"/>
              <a:t>EoS from low PNM up to high densities: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dirty="0" smtClean="0"/>
              <a:t>Stiffer than EoS from EFT.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dirty="0" smtClean="0"/>
              <a:t>Phase transitions for n&gt; 2.5 n</a:t>
            </a:r>
            <a:r>
              <a:rPr lang="es-ES" baseline="-25000" dirty="0" smtClean="0"/>
              <a:t>s</a:t>
            </a:r>
            <a:r>
              <a:rPr lang="es-ES" dirty="0"/>
              <a:t> </a:t>
            </a:r>
            <a:r>
              <a:rPr lang="en-GB" dirty="0"/>
              <a:t>fulfilling constraints from astrophysical observables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1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74"/>
    </mc:Choice>
    <mc:Fallback xmlns="">
      <p:transition spd="slow" advTm="7517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fld id="{96703F62-1A7A-43B2-B753-08D25006B510}" type="datetime1">
              <a:rPr lang="es-ES" smtClean="0"/>
              <a:pPr marL="285750" indent="-285750"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t>09/07/2024</a:t>
            </a:fld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B39E-45FA-4886-BDC3-B58B360D4758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30080" y="605225"/>
            <a:ext cx="1082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endParaRPr lang="en-GB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/>
              <a:t>We aim to study how gravity works at high energy density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dirty="0"/>
              <a:t>General Relativity (GR) requires further testing: Einstein’s equations have not been exhaustively constrained at such high ε: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6971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Motivation</a:t>
            </a:r>
            <a:endParaRPr lang="en-GB" sz="3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84928" y="2217851"/>
            <a:ext cx="9761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dirty="0"/>
              <a:t>Testing the theory of gravity in the presence of matter requires sizeable T</a:t>
            </a:r>
            <a:r>
              <a:rPr lang="el-GR" dirty="0"/>
              <a:t>μν,</a:t>
            </a:r>
            <a:r>
              <a:rPr lang="en-GB" dirty="0"/>
              <a:t> so prior knowledge of EoS is needed.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dirty="0"/>
              <a:t>Several constraints on current EoS coming from observables obtained within GR.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dirty="0"/>
              <a:t>Our goal is to construct EoS from hadron inputs alone and to test GR and theories beyond </a:t>
            </a:r>
            <a:r>
              <a:rPr lang="en-GB" dirty="0" smtClean="0"/>
              <a:t>GR</a:t>
            </a:r>
            <a:endParaRPr lang="en-GB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524" y="1508674"/>
            <a:ext cx="1729698" cy="6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9F53-176B-49A7-B303-0D6EC750CB7B}" type="datetime1">
              <a:rPr lang="es-ES" smtClean="0"/>
              <a:t>09/07/2024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B39E-45FA-4886-BDC3-B58B360D4758}" type="slidenum">
              <a:rPr lang="es-ES" smtClean="0"/>
              <a:t>20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814976" y="2665412"/>
            <a:ext cx="179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Thank </a:t>
            </a:r>
            <a:r>
              <a:rPr lang="en-GB" sz="2800" dirty="0" smtClean="0"/>
              <a:t>you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641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74"/>
    </mc:Choice>
    <mc:Fallback xmlns="">
      <p:transition spd="slow" advTm="7517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fld id="{96703F62-1A7A-43B2-B753-08D25006B510}" type="datetime1">
              <a:rPr lang="es-ES" smtClean="0"/>
              <a:pPr marL="285750" indent="-285750"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t>09/07/2024</a:t>
            </a:fld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B39E-45FA-4886-BDC3-B58B360D4758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30080" y="605225"/>
            <a:ext cx="1082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endParaRPr lang="en-GB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/>
              <a:t>We aim to study how gravity works at high energy density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dirty="0"/>
              <a:t>General Relativity (GR) requires further testing: Einstein’s equations have not been exhaustively constrained at such high ε: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6971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Motivations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84928" y="2217851"/>
            <a:ext cx="9761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dirty="0"/>
              <a:t>Testing the theory of gravity in the presence of matter requires sizeable T</a:t>
            </a:r>
            <a:r>
              <a:rPr lang="el-GR" dirty="0"/>
              <a:t>μν,</a:t>
            </a:r>
            <a:r>
              <a:rPr lang="en-GB" dirty="0"/>
              <a:t> so prior knowledge of EoS is needed.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dirty="0"/>
              <a:t>Several constraints on current EoS coming from observables obtained within GR.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dirty="0"/>
              <a:t>Our goal is to construct EoS from hadron inputs alone and to test GR and theories beyond </a:t>
            </a:r>
            <a:r>
              <a:rPr lang="en-GB" dirty="0" smtClean="0"/>
              <a:t>GR</a:t>
            </a:r>
            <a:endParaRPr lang="en-GB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524" y="1508674"/>
            <a:ext cx="1729698" cy="64835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30080" y="3773253"/>
            <a:ext cx="11361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+mj-lt"/>
              <a:buAutoNum type="arabicPeriod" startAt="2"/>
            </a:pPr>
            <a:r>
              <a:rPr lang="en-GB" dirty="0"/>
              <a:t>Another aim is to answer the </a:t>
            </a:r>
            <a:r>
              <a:rPr lang="en-GB" dirty="0" smtClean="0"/>
              <a:t> question: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How </a:t>
            </a:r>
            <a:r>
              <a:rPr lang="en-GB" dirty="0"/>
              <a:t>many first-order phase transitions can a NS EoS admit fulfilling constraints from astrophysical observables?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41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fld id="{96703F62-1A7A-43B2-B753-08D25006B510}" type="datetime1">
              <a:rPr lang="es-ES" smtClean="0"/>
              <a:pPr marL="285750" indent="-285750"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t>09/07/2024</a:t>
            </a:fld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B39E-45FA-4886-BDC3-B58B360D4758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30080" y="605225"/>
            <a:ext cx="1082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endParaRPr lang="en-GB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/>
              <a:t>We aim to study how gravity works at high energy density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dirty="0"/>
              <a:t>General Relativity (GR) requires further testing: Einstein’s equations have not been exhaustively constrained at such high ε: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6971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Motivations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84928" y="2217851"/>
            <a:ext cx="9761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dirty="0"/>
              <a:t>Testing the theory of gravity in the presence of matter requires sizeable T</a:t>
            </a:r>
            <a:r>
              <a:rPr lang="el-GR" dirty="0"/>
              <a:t>μν,</a:t>
            </a:r>
            <a:r>
              <a:rPr lang="en-GB" dirty="0"/>
              <a:t> so prior knowledge of EoS is needed.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dirty="0"/>
              <a:t>Several constraints on current EoS coming from observables obtained within GR.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dirty="0"/>
              <a:t>Our goal is to construct EoS from hadron inputs alone and to test GR and theories beyond </a:t>
            </a:r>
            <a:r>
              <a:rPr lang="en-GB" dirty="0" smtClean="0"/>
              <a:t>GR</a:t>
            </a:r>
            <a:endParaRPr lang="en-GB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524" y="1508674"/>
            <a:ext cx="1729698" cy="64835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30080" y="3773253"/>
            <a:ext cx="11361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+mj-lt"/>
              <a:buAutoNum type="arabicPeriod" startAt="2"/>
            </a:pPr>
            <a:r>
              <a:rPr lang="en-GB" dirty="0"/>
              <a:t>Another aim is to answer the </a:t>
            </a:r>
            <a:r>
              <a:rPr lang="en-GB" dirty="0" smtClean="0"/>
              <a:t> question: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How </a:t>
            </a:r>
            <a:r>
              <a:rPr lang="en-GB" dirty="0"/>
              <a:t>many first-order phase transitions can a NS EoS admit fulfilling constraints from astrophysical observables?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ES" dirty="0"/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3"/>
            </a:pPr>
            <a:r>
              <a:rPr lang="en-GB" dirty="0" smtClean="0"/>
              <a:t>If </a:t>
            </a:r>
            <a:r>
              <a:rPr lang="en-GB" dirty="0"/>
              <a:t>we want to build exotic physics in General Relativity and beyond, we need to determine the systematic uncertainties at the employed EoS.</a:t>
            </a:r>
          </a:p>
        </p:txBody>
      </p:sp>
    </p:spTree>
    <p:extLst>
      <p:ext uri="{BB962C8B-B14F-4D97-AF65-F5344CB8AC3E}">
        <p14:creationId xmlns:p14="http://schemas.microsoft.com/office/powerpoint/2010/main" val="24141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nEoS for cold matter</a:t>
            </a:r>
            <a:endParaRPr lang="es-ES" sz="3600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CB92-BD3F-48A0-8700-F1348482C163}" type="datetime1">
              <a:rPr lang="es-ES" smtClean="0"/>
              <a:t>09/07/2024</a:t>
            </a:fld>
            <a:endParaRPr lang="es-ES"/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B39E-45FA-4886-BDC3-B58B360D4758}" type="slidenum">
              <a:rPr lang="en-GB" smtClean="0"/>
              <a:t>5</a:t>
            </a:fld>
            <a:endParaRPr lang="en-GB" dirty="0"/>
          </a:p>
        </p:txBody>
      </p:sp>
      <p:grpSp>
        <p:nvGrpSpPr>
          <p:cNvPr id="10" name="Grupo 9"/>
          <p:cNvGrpSpPr/>
          <p:nvPr/>
        </p:nvGrpSpPr>
        <p:grpSpPr>
          <a:xfrm>
            <a:off x="5054634" y="1012300"/>
            <a:ext cx="6239801" cy="4205927"/>
            <a:chOff x="4822806" y="1222726"/>
            <a:chExt cx="6096001" cy="4041040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2806" y="1263269"/>
              <a:ext cx="6096001" cy="4000497"/>
            </a:xfrm>
            <a:prstGeom prst="rect">
              <a:avLst/>
            </a:prstGeom>
          </p:spPr>
        </p:pic>
        <p:sp>
          <p:nvSpPr>
            <p:cNvPr id="32" name="Franja diagonal 31"/>
            <p:cNvSpPr/>
            <p:nvPr/>
          </p:nvSpPr>
          <p:spPr>
            <a:xfrm rot="10800000">
              <a:off x="6550327" y="3731275"/>
              <a:ext cx="1074735" cy="1035727"/>
            </a:xfrm>
            <a:prstGeom prst="diagStripe">
              <a:avLst>
                <a:gd name="adj" fmla="val 594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3" name="Franja diagonal 32"/>
            <p:cNvSpPr/>
            <p:nvPr/>
          </p:nvSpPr>
          <p:spPr>
            <a:xfrm>
              <a:off x="10267977" y="1375873"/>
              <a:ext cx="487899" cy="777239"/>
            </a:xfrm>
            <a:prstGeom prst="diagStripe">
              <a:avLst>
                <a:gd name="adj" fmla="val 3650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34" name="Conector recto 33"/>
            <p:cNvCxnSpPr/>
            <p:nvPr/>
          </p:nvCxnSpPr>
          <p:spPr>
            <a:xfrm>
              <a:off x="6827914" y="1386033"/>
              <a:ext cx="30480" cy="3398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uadroTexto 34"/>
            <p:cNvSpPr txBox="1"/>
            <p:nvPr/>
          </p:nvSpPr>
          <p:spPr>
            <a:xfrm rot="18755273">
              <a:off x="6867609" y="3962763"/>
              <a:ext cx="1026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EFT</a:t>
              </a:r>
            </a:p>
          </p:txBody>
        </p:sp>
        <p:sp>
          <p:nvSpPr>
            <p:cNvPr id="36" name="Elipse 35"/>
            <p:cNvSpPr/>
            <p:nvPr/>
          </p:nvSpPr>
          <p:spPr>
            <a:xfrm rot="2960118">
              <a:off x="8216567" y="1099196"/>
              <a:ext cx="1454086" cy="3674864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8541435" y="2535361"/>
              <a:ext cx="432641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38" name="CuadroTexto 37"/>
            <p:cNvSpPr txBox="1"/>
            <p:nvPr/>
          </p:nvSpPr>
          <p:spPr>
            <a:xfrm rot="18755273">
              <a:off x="10175057" y="1417952"/>
              <a:ext cx="667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chemeClr val="bg1"/>
                  </a:solidFill>
                </a:rPr>
                <a:t>pQCD</a:t>
              </a: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6858351" y="2306924"/>
              <a:ext cx="1012456" cy="70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Uniform Neutron</a:t>
              </a:r>
            </a:p>
            <a:p>
              <a:r>
                <a:rPr lang="en-GB" sz="1400" b="1" dirty="0"/>
                <a:t>Matter</a:t>
              </a:r>
            </a:p>
          </p:txBody>
        </p:sp>
        <p:cxnSp>
          <p:nvCxnSpPr>
            <p:cNvPr id="41" name="Conector recto 40"/>
            <p:cNvCxnSpPr/>
            <p:nvPr/>
          </p:nvCxnSpPr>
          <p:spPr>
            <a:xfrm>
              <a:off x="7714031" y="1343217"/>
              <a:ext cx="3812" cy="1832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 flipH="1" flipV="1">
              <a:off x="7772046" y="4258190"/>
              <a:ext cx="1681" cy="5319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uadroTexto 42"/>
            <p:cNvSpPr txBox="1"/>
            <p:nvPr/>
          </p:nvSpPr>
          <p:spPr>
            <a:xfrm>
              <a:off x="6890915" y="1599049"/>
              <a:ext cx="805029" cy="50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rgbClr val="0070C0"/>
                  </a:solidFill>
                </a:rPr>
                <a:t>OUTER </a:t>
              </a:r>
            </a:p>
            <a:p>
              <a:r>
                <a:rPr lang="es-ES" sz="1400" b="1" dirty="0">
                  <a:solidFill>
                    <a:srgbClr val="0070C0"/>
                  </a:solidFill>
                </a:rPr>
                <a:t>CORE</a:t>
              </a: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8130423" y="1531929"/>
              <a:ext cx="793901" cy="50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rgbClr val="0070C0"/>
                  </a:solidFill>
                </a:rPr>
                <a:t>INNER</a:t>
              </a:r>
            </a:p>
            <a:p>
              <a:r>
                <a:rPr lang="es-ES" sz="1400" b="1" dirty="0">
                  <a:solidFill>
                    <a:srgbClr val="0070C0"/>
                  </a:solidFill>
                </a:rPr>
                <a:t>CORE</a:t>
              </a:r>
            </a:p>
          </p:txBody>
        </p:sp>
        <p:cxnSp>
          <p:nvCxnSpPr>
            <p:cNvPr id="19" name="Conector recto 18"/>
            <p:cNvCxnSpPr/>
            <p:nvPr/>
          </p:nvCxnSpPr>
          <p:spPr>
            <a:xfrm>
              <a:off x="8408913" y="1375874"/>
              <a:ext cx="14569" cy="3405957"/>
            </a:xfrm>
            <a:prstGeom prst="line">
              <a:avLst/>
            </a:prstGeom>
            <a:ln w="190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8919779" y="1386033"/>
              <a:ext cx="32963" cy="3395798"/>
            </a:xfrm>
            <a:prstGeom prst="line">
              <a:avLst/>
            </a:prstGeom>
            <a:ln w="190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uadroTexto 21"/>
            <p:cNvSpPr txBox="1"/>
            <p:nvPr/>
          </p:nvSpPr>
          <p:spPr>
            <a:xfrm>
              <a:off x="9164455" y="3913378"/>
              <a:ext cx="1560696" cy="50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Maximum central density</a:t>
              </a:r>
            </a:p>
          </p:txBody>
        </p:sp>
        <p:cxnSp>
          <p:nvCxnSpPr>
            <p:cNvPr id="26" name="Conector recto 25"/>
            <p:cNvCxnSpPr/>
            <p:nvPr/>
          </p:nvCxnSpPr>
          <p:spPr>
            <a:xfrm flipV="1">
              <a:off x="8539708" y="4304830"/>
              <a:ext cx="754225" cy="30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uadroTexto 47"/>
            <p:cNvSpPr txBox="1"/>
            <p:nvPr/>
          </p:nvSpPr>
          <p:spPr>
            <a:xfrm>
              <a:off x="9431207" y="1377765"/>
              <a:ext cx="1020101" cy="325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n</a:t>
              </a:r>
              <a:r>
                <a:rPr lang="es-ES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≃ 40 n</a:t>
              </a:r>
              <a:r>
                <a:rPr lang="es-ES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</a:t>
              </a:r>
              <a:endParaRPr lang="es-ES" sz="1600" b="1" baseline="-25000" dirty="0"/>
            </a:p>
          </p:txBody>
        </p:sp>
        <p:sp>
          <p:nvSpPr>
            <p:cNvPr id="72" name="CuadroTexto 71"/>
            <p:cNvSpPr txBox="1"/>
            <p:nvPr/>
          </p:nvSpPr>
          <p:spPr>
            <a:xfrm>
              <a:off x="5681768" y="2894188"/>
              <a:ext cx="1088968" cy="35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</a:rPr>
                <a:t>CRUST</a:t>
              </a:r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7147339" y="3483916"/>
            <a:ext cx="96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n</a:t>
            </a:r>
            <a:r>
              <a:rPr lang="es-E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≤ 2 n</a:t>
            </a:r>
            <a:r>
              <a:rPr lang="es-ES" sz="16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es-ES" sz="1600" b="1" baseline="-25000" dirty="0"/>
          </a:p>
        </p:txBody>
      </p:sp>
      <p:grpSp>
        <p:nvGrpSpPr>
          <p:cNvPr id="50" name="Grupo 49"/>
          <p:cNvGrpSpPr/>
          <p:nvPr/>
        </p:nvGrpSpPr>
        <p:grpSpPr>
          <a:xfrm>
            <a:off x="675501" y="1253457"/>
            <a:ext cx="3527527" cy="3437075"/>
            <a:chOff x="282472" y="2149744"/>
            <a:chExt cx="3940791" cy="3629478"/>
          </a:xfrm>
        </p:grpSpPr>
        <p:grpSp>
          <p:nvGrpSpPr>
            <p:cNvPr id="51" name="Grupo 50"/>
            <p:cNvGrpSpPr/>
            <p:nvPr/>
          </p:nvGrpSpPr>
          <p:grpSpPr>
            <a:xfrm>
              <a:off x="282472" y="2149744"/>
              <a:ext cx="3568241" cy="3629478"/>
              <a:chOff x="282472" y="1471826"/>
              <a:chExt cx="3568241" cy="3629478"/>
            </a:xfrm>
          </p:grpSpPr>
          <p:grpSp>
            <p:nvGrpSpPr>
              <p:cNvPr id="54" name="Grupo 53"/>
              <p:cNvGrpSpPr/>
              <p:nvPr/>
            </p:nvGrpSpPr>
            <p:grpSpPr>
              <a:xfrm>
                <a:off x="282472" y="1471826"/>
                <a:ext cx="3464935" cy="3491490"/>
                <a:chOff x="282472" y="916717"/>
                <a:chExt cx="3535548" cy="3609857"/>
              </a:xfrm>
            </p:grpSpPr>
            <p:sp>
              <p:nvSpPr>
                <p:cNvPr id="58" name="Elipse 57">
                  <a:extLst>
                    <a:ext uri="{FF2B5EF4-FFF2-40B4-BE49-F238E27FC236}">
                      <a16:creationId xmlns="" xmlns:a16="http://schemas.microsoft.com/office/drawing/2014/main" id="{F4C825B7-1845-4127-A9BE-1CE5D2CA73AA}"/>
                    </a:ext>
                  </a:extLst>
                </p:cNvPr>
                <p:cNvSpPr/>
                <p:nvPr/>
              </p:nvSpPr>
              <p:spPr>
                <a:xfrm>
                  <a:off x="282472" y="1126373"/>
                  <a:ext cx="3535548" cy="3400201"/>
                </a:xfrm>
                <a:prstGeom prst="ellipse">
                  <a:avLst/>
                </a:prstGeom>
                <a:solidFill>
                  <a:srgbClr val="F1F599"/>
                </a:solidFill>
                <a:ln>
                  <a:solidFill>
                    <a:srgbClr val="FFECA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9" name="Elipse 58">
                  <a:extLst>
                    <a:ext uri="{FF2B5EF4-FFF2-40B4-BE49-F238E27FC236}">
                      <a16:creationId xmlns="" xmlns:a16="http://schemas.microsoft.com/office/drawing/2014/main" id="{E08EDF92-48BC-4258-B187-232003CB4ED5}"/>
                    </a:ext>
                  </a:extLst>
                </p:cNvPr>
                <p:cNvSpPr/>
                <p:nvPr/>
              </p:nvSpPr>
              <p:spPr>
                <a:xfrm>
                  <a:off x="336680" y="1210866"/>
                  <a:ext cx="3421109" cy="3256946"/>
                </a:xfrm>
                <a:prstGeom prst="ellipse">
                  <a:avLst/>
                </a:prstGeom>
                <a:solidFill>
                  <a:srgbClr val="F4CF66"/>
                </a:solidFill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Elipse 59">
                  <a:extLst>
                    <a:ext uri="{FF2B5EF4-FFF2-40B4-BE49-F238E27FC236}">
                      <a16:creationId xmlns="" xmlns:a16="http://schemas.microsoft.com/office/drawing/2014/main" id="{D99CDDF3-FB0F-4F7C-8F02-9C009B98BBD1}"/>
                    </a:ext>
                  </a:extLst>
                </p:cNvPr>
                <p:cNvSpPr/>
                <p:nvPr/>
              </p:nvSpPr>
              <p:spPr>
                <a:xfrm>
                  <a:off x="475211" y="1324779"/>
                  <a:ext cx="3174163" cy="3029120"/>
                </a:xfrm>
                <a:prstGeom prst="ellipse">
                  <a:avLst/>
                </a:prstGeom>
                <a:solidFill>
                  <a:srgbClr val="F4CF66"/>
                </a:solidFill>
                <a:ln>
                  <a:solidFill>
                    <a:schemeClr val="tx1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1" name="CuadroTexto 60">
                  <a:extLst>
                    <a:ext uri="{FF2B5EF4-FFF2-40B4-BE49-F238E27FC236}">
                      <a16:creationId xmlns="" xmlns:a16="http://schemas.microsoft.com/office/drawing/2014/main" id="{9AAE6BD8-7A84-4BFD-8ACD-C61D91E015A8}"/>
                    </a:ext>
                  </a:extLst>
                </p:cNvPr>
                <p:cNvSpPr txBox="1"/>
                <p:nvPr/>
              </p:nvSpPr>
              <p:spPr>
                <a:xfrm>
                  <a:off x="1437935" y="916717"/>
                  <a:ext cx="1242315" cy="381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/>
                    <a:t>CRUST</a:t>
                  </a:r>
                </a:p>
              </p:txBody>
            </p:sp>
            <p:sp>
              <p:nvSpPr>
                <p:cNvPr id="62" name="Elipse 61">
                  <a:extLst>
                    <a:ext uri="{FF2B5EF4-FFF2-40B4-BE49-F238E27FC236}">
                      <a16:creationId xmlns="" xmlns:a16="http://schemas.microsoft.com/office/drawing/2014/main" id="{88C05DAB-727A-4CC6-9EAE-6586C457C45F}"/>
                    </a:ext>
                  </a:extLst>
                </p:cNvPr>
                <p:cNvSpPr/>
                <p:nvPr/>
              </p:nvSpPr>
              <p:spPr>
                <a:xfrm>
                  <a:off x="601695" y="1407640"/>
                  <a:ext cx="2945286" cy="28376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3" name="Elipse 72">
                  <a:extLst>
                    <a:ext uri="{FF2B5EF4-FFF2-40B4-BE49-F238E27FC236}">
                      <a16:creationId xmlns="" xmlns:a16="http://schemas.microsoft.com/office/drawing/2014/main" id="{AE2660D8-81C5-48E6-BD2B-E8257BBD2133}"/>
                    </a:ext>
                  </a:extLst>
                </p:cNvPr>
                <p:cNvSpPr/>
                <p:nvPr/>
              </p:nvSpPr>
              <p:spPr>
                <a:xfrm>
                  <a:off x="1329440" y="2109676"/>
                  <a:ext cx="1515526" cy="1459326"/>
                </a:xfrm>
                <a:prstGeom prst="ellipse">
                  <a:avLst/>
                </a:prstGeom>
                <a:solidFill>
                  <a:srgbClr val="FF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3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4" name="CuadroTexto 73">
                  <a:extLst>
                    <a:ext uri="{FF2B5EF4-FFF2-40B4-BE49-F238E27FC236}">
                      <a16:creationId xmlns="" xmlns:a16="http://schemas.microsoft.com/office/drawing/2014/main" id="{4F853786-67C7-4F9D-80B7-323030FCB4D0}"/>
                    </a:ext>
                  </a:extLst>
                </p:cNvPr>
                <p:cNvSpPr txBox="1"/>
                <p:nvPr/>
              </p:nvSpPr>
              <p:spPr>
                <a:xfrm>
                  <a:off x="1329440" y="2563741"/>
                  <a:ext cx="1470896" cy="381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b="1" dirty="0"/>
                    <a:t>INNER CORE</a:t>
                  </a:r>
                </a:p>
              </p:txBody>
            </p:sp>
            <p:sp>
              <p:nvSpPr>
                <p:cNvPr id="75" name="CuadroTexto 74">
                  <a:extLst>
                    <a:ext uri="{FF2B5EF4-FFF2-40B4-BE49-F238E27FC236}">
                      <a16:creationId xmlns="" xmlns:a16="http://schemas.microsoft.com/office/drawing/2014/main" id="{2DD51870-F28E-4E2C-9D9F-917A2C3D6D52}"/>
                    </a:ext>
                  </a:extLst>
                </p:cNvPr>
                <p:cNvSpPr txBox="1"/>
                <p:nvPr/>
              </p:nvSpPr>
              <p:spPr>
                <a:xfrm>
                  <a:off x="1184943" y="1691624"/>
                  <a:ext cx="2049931" cy="381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b="1" dirty="0">
                      <a:solidFill>
                        <a:schemeClr val="bg1"/>
                      </a:solidFill>
                    </a:rPr>
                    <a:t>OUTER CORE</a:t>
                  </a:r>
                </a:p>
              </p:txBody>
            </p:sp>
            <p:sp>
              <p:nvSpPr>
                <p:cNvPr id="76" name="Rectángulo 75"/>
                <p:cNvSpPr/>
                <p:nvPr/>
              </p:nvSpPr>
              <p:spPr>
                <a:xfrm>
                  <a:off x="1924655" y="2182401"/>
                  <a:ext cx="356096" cy="5316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ES" sz="3200" b="1" dirty="0">
                      <a:solidFill>
                        <a:srgbClr val="FF0000"/>
                      </a:solidFill>
                    </a:rPr>
                    <a:t>?</a:t>
                  </a:r>
                  <a:endParaRPr lang="es-ES" sz="3200" dirty="0"/>
                </a:p>
              </p:txBody>
            </p:sp>
          </p:grpSp>
          <p:cxnSp>
            <p:nvCxnSpPr>
              <p:cNvPr id="55" name="Conector recto de flecha 54">
                <a:extLst>
                  <a:ext uri="{FF2B5EF4-FFF2-40B4-BE49-F238E27FC236}">
                    <a16:creationId xmlns="" xmlns:a16="http://schemas.microsoft.com/office/drawing/2014/main" id="{63FBE319-A5AB-4CF2-9704-8C6FE984E5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83812" y="5033857"/>
                <a:ext cx="1866901" cy="177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CuadroTexto 55">
                <a:extLst>
                  <a:ext uri="{FF2B5EF4-FFF2-40B4-BE49-F238E27FC236}">
                    <a16:creationId xmlns="" xmlns:a16="http://schemas.microsoft.com/office/drawing/2014/main" id="{279B65BA-5DC1-4ABC-A783-86346959FEED}"/>
                  </a:ext>
                </a:extLst>
              </p:cNvPr>
              <p:cNvSpPr txBox="1"/>
              <p:nvPr/>
            </p:nvSpPr>
            <p:spPr>
              <a:xfrm>
                <a:off x="2561662" y="4793527"/>
                <a:ext cx="12890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/>
                  <a:t>R ≈ 11-13 Km </a:t>
                </a:r>
              </a:p>
            </p:txBody>
          </p:sp>
          <p:cxnSp>
            <p:nvCxnSpPr>
              <p:cNvPr id="57" name="Conector recto de flecha 56"/>
              <p:cNvCxnSpPr/>
              <p:nvPr/>
            </p:nvCxnSpPr>
            <p:spPr>
              <a:xfrm>
                <a:off x="2985195" y="4333241"/>
                <a:ext cx="358858" cy="908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ángulo 52"/>
            <p:cNvSpPr/>
            <p:nvPr/>
          </p:nvSpPr>
          <p:spPr>
            <a:xfrm>
              <a:off x="3326479" y="4866352"/>
              <a:ext cx="896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/>
                <a:t>R ≈  1 Km </a:t>
              </a:r>
            </a:p>
          </p:txBody>
        </p:sp>
      </p:grpSp>
      <p:sp>
        <p:nvSpPr>
          <p:cNvPr id="4" name="Rectángulo 3"/>
          <p:cNvSpPr/>
          <p:nvPr/>
        </p:nvSpPr>
        <p:spPr>
          <a:xfrm>
            <a:off x="4228942" y="1206840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P(</a:t>
            </a:r>
            <a:r>
              <a:rPr lang="el-GR" dirty="0">
                <a:solidFill>
                  <a:srgbClr val="0070C0"/>
                </a:solidFill>
              </a:rPr>
              <a:t>ε</a:t>
            </a:r>
            <a:r>
              <a:rPr lang="es-ES" dirty="0">
                <a:solidFill>
                  <a:srgbClr val="0070C0"/>
                </a:solidFill>
              </a:rPr>
              <a:t>)</a:t>
            </a:r>
            <a:endParaRPr lang="en-GB" dirty="0"/>
          </a:p>
        </p:txBody>
      </p:sp>
      <p:sp>
        <p:nvSpPr>
          <p:cNvPr id="52" name="CuadroTexto 51"/>
          <p:cNvSpPr txBox="1"/>
          <p:nvPr/>
        </p:nvSpPr>
        <p:spPr>
          <a:xfrm>
            <a:off x="1345912" y="5517169"/>
            <a:ext cx="886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Generate EoS from hadronic theory and by fundamental </a:t>
            </a:r>
            <a:r>
              <a:rPr lang="en-US" sz="2400" dirty="0" smtClean="0">
                <a:solidFill>
                  <a:srgbClr val="0070C0"/>
                </a:solidFill>
              </a:rPr>
              <a:t>principles </a:t>
            </a:r>
            <a:endParaRPr lang="es-E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>
            <a:off x="0" y="-23865"/>
            <a:ext cx="12192000" cy="7266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EoS from hadron physics and fundamental principles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CB92-BD3F-48A0-8700-F1348482C163}" type="datetime1">
              <a:rPr lang="es-ES" smtClean="0"/>
              <a:t>09/07/2024</a:t>
            </a:fld>
            <a:endParaRPr lang="es-ES"/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B39E-45FA-4886-BDC3-B58B360D4758}" type="slidenum">
              <a:rPr lang="en-GB" smtClean="0"/>
              <a:t>6</a:t>
            </a:fld>
            <a:endParaRPr lang="en-GB" dirty="0"/>
          </a:p>
        </p:txBody>
      </p:sp>
      <p:sp>
        <p:nvSpPr>
          <p:cNvPr id="65" name="CuadroTexto 64"/>
          <p:cNvSpPr txBox="1"/>
          <p:nvPr/>
        </p:nvSpPr>
        <p:spPr>
          <a:xfrm>
            <a:off x="1125029" y="828142"/>
            <a:ext cx="19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dirty="0"/>
              <a:t>Λ</a:t>
            </a:r>
            <a:r>
              <a:rPr lang="es-ES" baseline="-25000" dirty="0"/>
              <a:t>B </a:t>
            </a:r>
            <a:r>
              <a:rPr lang="es-ES" dirty="0"/>
              <a:t>= 450- 600 MeV</a:t>
            </a:r>
          </a:p>
        </p:txBody>
      </p:sp>
      <p:pic>
        <p:nvPicPr>
          <p:cNvPr id="66" name="Imagen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47" y="1118388"/>
            <a:ext cx="3802150" cy="2663979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95" y="1738885"/>
            <a:ext cx="1828800" cy="1447800"/>
          </a:xfrm>
          <a:prstGeom prst="rect">
            <a:avLst/>
          </a:prstGeom>
        </p:spPr>
      </p:pic>
      <p:grpSp>
        <p:nvGrpSpPr>
          <p:cNvPr id="69" name="Grupo 68"/>
          <p:cNvGrpSpPr/>
          <p:nvPr/>
        </p:nvGrpSpPr>
        <p:grpSpPr>
          <a:xfrm>
            <a:off x="7141971" y="1043796"/>
            <a:ext cx="3399508" cy="2352659"/>
            <a:chOff x="6959175" y="1951034"/>
            <a:chExt cx="3482866" cy="2583840"/>
          </a:xfrm>
        </p:grpSpPr>
        <p:pic>
          <p:nvPicPr>
            <p:cNvPr id="70" name="Imagen 69">
              <a:extLst>
                <a:ext uri="{FF2B5EF4-FFF2-40B4-BE49-F238E27FC236}">
                  <a16:creationId xmlns="" xmlns:a16="http://schemas.microsoft.com/office/drawing/2014/main" id="{7E22E165-68A5-4D66-B25D-D6D055661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9175" y="1951034"/>
              <a:ext cx="3482866" cy="2583840"/>
            </a:xfrm>
            <a:prstGeom prst="rect">
              <a:avLst/>
            </a:prstGeom>
          </p:spPr>
        </p:pic>
        <p:pic>
          <p:nvPicPr>
            <p:cNvPr id="71" name="Imagen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0322" y="2015297"/>
              <a:ext cx="842962" cy="552450"/>
            </a:xfrm>
            <a:prstGeom prst="rect">
              <a:avLst/>
            </a:prstGeom>
          </p:spPr>
        </p:pic>
        <p:pic>
          <p:nvPicPr>
            <p:cNvPr id="77" name="Imagen 7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83598" y="3543295"/>
              <a:ext cx="152400" cy="228600"/>
            </a:xfrm>
            <a:prstGeom prst="rect">
              <a:avLst/>
            </a:prstGeom>
          </p:spPr>
        </p:pic>
        <p:pic>
          <p:nvPicPr>
            <p:cNvPr id="78" name="Imagen 7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50942" y="2019313"/>
              <a:ext cx="161925" cy="238125"/>
            </a:xfrm>
            <a:prstGeom prst="rect">
              <a:avLst/>
            </a:prstGeom>
          </p:spPr>
        </p:pic>
      </p:grpSp>
      <p:sp>
        <p:nvSpPr>
          <p:cNvPr id="5" name="CuadroTexto 4"/>
          <p:cNvSpPr txBox="1"/>
          <p:nvPr/>
        </p:nvSpPr>
        <p:spPr>
          <a:xfrm>
            <a:off x="4504871" y="1197474"/>
            <a:ext cx="205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EFT: hadron matter      (</a:t>
            </a:r>
            <a:r>
              <a:rPr lang="es-ES" b="1" dirty="0" smtClean="0">
                <a:solidFill>
                  <a:srgbClr val="0070C0"/>
                </a:solidFill>
              </a:rPr>
              <a:t>n</a:t>
            </a:r>
            <a:r>
              <a:rPr lang="es-ES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≤ 2 n</a:t>
            </a:r>
            <a:r>
              <a:rPr lang="es-ES" b="1" baseline="-250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s-ES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4386575" y="3941764"/>
            <a:ext cx="231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pQCD: quark matter</a:t>
            </a:r>
          </a:p>
          <a:p>
            <a:pPr algn="ctr"/>
            <a:r>
              <a:rPr lang="es-ES" b="1" dirty="0">
                <a:solidFill>
                  <a:srgbClr val="0070C0"/>
                </a:solidFill>
              </a:rPr>
              <a:t>n</a:t>
            </a:r>
            <a:r>
              <a:rPr lang="es-ES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≃ 40 </a:t>
            </a:r>
            <a:r>
              <a:rPr lang="es-ES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s-ES" b="1" baseline="-250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3873260" y="5153336"/>
            <a:ext cx="3856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>
                <a:latin typeface="NimbusRomNo9L-Regu"/>
              </a:rPr>
              <a:t>A. </a:t>
            </a:r>
            <a:r>
              <a:rPr lang="es-ES" sz="1100" dirty="0" err="1">
                <a:latin typeface="NimbusRomNo9L-Regu"/>
              </a:rPr>
              <a:t>Kurkela</a:t>
            </a:r>
            <a:r>
              <a:rPr lang="es-ES" sz="1100" dirty="0">
                <a:latin typeface="NimbusRomNo9L-Regu"/>
              </a:rPr>
              <a:t> et al., </a:t>
            </a:r>
            <a:r>
              <a:rPr lang="es-ES" sz="1100" dirty="0" err="1">
                <a:latin typeface="NimbusRomNo9L-Regu"/>
              </a:rPr>
              <a:t>Phys.Rev.D</a:t>
            </a:r>
            <a:r>
              <a:rPr lang="es-ES" sz="1100" dirty="0">
                <a:latin typeface="NimbusRomNo9L-Regu"/>
              </a:rPr>
              <a:t> 81 (2010) 105021</a:t>
            </a:r>
          </a:p>
          <a:p>
            <a:r>
              <a:rPr lang="es-ES" sz="1100" dirty="0">
                <a:latin typeface="NimbusRomNo9L-Regu"/>
              </a:rPr>
              <a:t>E.S. Fraga et al. </a:t>
            </a:r>
            <a:r>
              <a:rPr lang="es-ES" sz="1100" dirty="0" err="1">
                <a:latin typeface="NimbusRomNo9L-Regu"/>
              </a:rPr>
              <a:t>Eur.Phys.J.A</a:t>
            </a:r>
            <a:r>
              <a:rPr lang="es-ES" sz="1100" dirty="0">
                <a:latin typeface="NimbusRomNo9L-Regu"/>
              </a:rPr>
              <a:t> 52 (2016) 3, 49</a:t>
            </a:r>
            <a:endParaRPr lang="es-ES" sz="1100" dirty="0"/>
          </a:p>
        </p:txBody>
      </p:sp>
      <p:pic>
        <p:nvPicPr>
          <p:cNvPr id="81" name="Imagen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246" y="3948140"/>
            <a:ext cx="3755014" cy="2324187"/>
          </a:xfrm>
          <a:prstGeom prst="rect">
            <a:avLst/>
          </a:prstGeom>
        </p:spPr>
      </p:pic>
      <p:grpSp>
        <p:nvGrpSpPr>
          <p:cNvPr id="92" name="Grupo 91"/>
          <p:cNvGrpSpPr/>
          <p:nvPr/>
        </p:nvGrpSpPr>
        <p:grpSpPr>
          <a:xfrm>
            <a:off x="7078978" y="3671520"/>
            <a:ext cx="3932837" cy="3049955"/>
            <a:chOff x="3529012" y="2369769"/>
            <a:chExt cx="3932837" cy="3049955"/>
          </a:xfrm>
        </p:grpSpPr>
        <p:pic>
          <p:nvPicPr>
            <p:cNvPr id="94" name="Imagen 9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29012" y="2369769"/>
              <a:ext cx="3932837" cy="3049955"/>
            </a:xfrm>
            <a:prstGeom prst="rect">
              <a:avLst/>
            </a:prstGeom>
          </p:spPr>
        </p:pic>
        <p:pic>
          <p:nvPicPr>
            <p:cNvPr id="95" name="Imagen 9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41790" y="4177162"/>
              <a:ext cx="1457325" cy="781050"/>
            </a:xfrm>
            <a:prstGeom prst="rect">
              <a:avLst/>
            </a:prstGeom>
          </p:spPr>
        </p:pic>
        <p:grpSp>
          <p:nvGrpSpPr>
            <p:cNvPr id="96" name="Grupo 95"/>
            <p:cNvGrpSpPr/>
            <p:nvPr/>
          </p:nvGrpSpPr>
          <p:grpSpPr>
            <a:xfrm>
              <a:off x="5112226" y="2524613"/>
              <a:ext cx="1590499" cy="607843"/>
              <a:chOff x="8036580" y="3275111"/>
              <a:chExt cx="1590499" cy="607843"/>
            </a:xfrm>
          </p:grpSpPr>
          <p:sp>
            <p:nvSpPr>
              <p:cNvPr id="97" name="CuadroTexto 96"/>
              <p:cNvSpPr txBox="1"/>
              <p:nvPr/>
            </p:nvSpPr>
            <p:spPr>
              <a:xfrm>
                <a:off x="8294027" y="3275111"/>
                <a:ext cx="1333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 smtClean="0"/>
                  <a:t>Q</a:t>
                </a:r>
                <a:r>
                  <a:rPr lang="es-ES" sz="1600" b="1" baseline="-25000" dirty="0" smtClean="0"/>
                  <a:t>1 </a:t>
                </a:r>
                <a:r>
                  <a:rPr lang="es-ES" sz="1600" b="1" dirty="0" smtClean="0"/>
                  <a:t>(µ</a:t>
                </a:r>
                <a:r>
                  <a:rPr lang="es-ES" sz="1600" b="1" baseline="-25000" dirty="0" smtClean="0"/>
                  <a:t>B</a:t>
                </a:r>
                <a:r>
                  <a:rPr lang="es-ES" sz="1600" b="1" dirty="0" smtClean="0"/>
                  <a:t>, </a:t>
                </a:r>
                <a:r>
                  <a:rPr lang="el-GR" sz="1600" b="1" dirty="0" smtClean="0"/>
                  <a:t>ε</a:t>
                </a:r>
                <a:r>
                  <a:rPr lang="es-ES" sz="1600" b="1" dirty="0" smtClean="0"/>
                  <a:t>,P</a:t>
                </a:r>
                <a:r>
                  <a:rPr lang="es-ES" sz="1600" b="1" baseline="-25000" dirty="0" smtClean="0"/>
                  <a:t>1</a:t>
                </a:r>
                <a:r>
                  <a:rPr lang="es-ES" sz="1600" b="1" dirty="0" smtClean="0"/>
                  <a:t>)</a:t>
                </a:r>
                <a:endParaRPr lang="en-GB" sz="1600" b="1" dirty="0"/>
              </a:p>
            </p:txBody>
          </p:sp>
          <p:pic>
            <p:nvPicPr>
              <p:cNvPr id="98" name="Imagen 9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36580" y="3359628"/>
                <a:ext cx="190500" cy="190500"/>
              </a:xfrm>
              <a:prstGeom prst="rect">
                <a:avLst/>
              </a:prstGeom>
            </p:spPr>
          </p:pic>
          <p:pic>
            <p:nvPicPr>
              <p:cNvPr id="99" name="Imagen 9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60339" y="3648169"/>
                <a:ext cx="171450" cy="200025"/>
              </a:xfrm>
              <a:prstGeom prst="rect">
                <a:avLst/>
              </a:prstGeom>
            </p:spPr>
          </p:pic>
          <p:sp>
            <p:nvSpPr>
              <p:cNvPr id="100" name="CuadroTexto 99"/>
              <p:cNvSpPr txBox="1"/>
              <p:nvPr/>
            </p:nvSpPr>
            <p:spPr>
              <a:xfrm>
                <a:off x="8294027" y="3544400"/>
                <a:ext cx="11806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 smtClean="0"/>
                  <a:t>Q</a:t>
                </a:r>
                <a:r>
                  <a:rPr lang="es-ES" sz="1600" b="1" baseline="-25000" dirty="0" smtClean="0"/>
                  <a:t>2 </a:t>
                </a:r>
                <a:r>
                  <a:rPr lang="es-ES" sz="1600" b="1" dirty="0" smtClean="0"/>
                  <a:t>(µ</a:t>
                </a:r>
                <a:r>
                  <a:rPr lang="es-ES" sz="1600" b="1" baseline="-25000" dirty="0" smtClean="0"/>
                  <a:t>B</a:t>
                </a:r>
                <a:r>
                  <a:rPr lang="es-ES" sz="1600" b="1" dirty="0" smtClean="0"/>
                  <a:t>, </a:t>
                </a:r>
                <a:r>
                  <a:rPr lang="el-GR" sz="1600" b="1" dirty="0" smtClean="0"/>
                  <a:t>ε</a:t>
                </a:r>
                <a:r>
                  <a:rPr lang="es-ES" sz="1600" b="1" dirty="0" smtClean="0"/>
                  <a:t>,P</a:t>
                </a:r>
                <a:r>
                  <a:rPr lang="es-ES" sz="1600" b="1" baseline="-25000" dirty="0" smtClean="0"/>
                  <a:t>2</a:t>
                </a:r>
                <a:r>
                  <a:rPr lang="es-ES" sz="1600" b="1" dirty="0" smtClean="0"/>
                  <a:t>)</a:t>
                </a:r>
                <a:endParaRPr lang="en-GB" sz="1600" b="1" dirty="0"/>
              </a:p>
            </p:txBody>
          </p:sp>
        </p:grpSp>
      </p:grpSp>
      <p:sp>
        <p:nvSpPr>
          <p:cNvPr id="93" name="CuadroTexto 92"/>
          <p:cNvSpPr txBox="1"/>
          <p:nvPr/>
        </p:nvSpPr>
        <p:spPr>
          <a:xfrm>
            <a:off x="9634195" y="3449142"/>
            <a:ext cx="1310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µ</a:t>
            </a:r>
            <a:r>
              <a:rPr lang="es-ES" sz="1600" b="1" baseline="-25000" dirty="0" smtClean="0"/>
              <a:t>B</a:t>
            </a:r>
            <a:r>
              <a:rPr lang="es-ES" sz="1600" b="1" dirty="0" smtClean="0"/>
              <a:t> = 2.6 GeV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9405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>
            <a:off x="0" y="-25879"/>
            <a:ext cx="12192000" cy="7266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EoS from hadron physics and fundamental principles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CB92-BD3F-48A0-8700-F1348482C163}" type="datetime1">
              <a:rPr lang="es-ES" smtClean="0"/>
              <a:t>09/07/2024</a:t>
            </a:fld>
            <a:endParaRPr lang="es-ES"/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B39E-45FA-4886-BDC3-B58B360D4758}" type="slidenum">
              <a:rPr lang="es-ES" smtClean="0"/>
              <a:t>7</a:t>
            </a:fld>
            <a:endParaRPr lang="es-ES"/>
          </a:p>
        </p:txBody>
      </p:sp>
      <p:grpSp>
        <p:nvGrpSpPr>
          <p:cNvPr id="52" name="Grupo 51"/>
          <p:cNvGrpSpPr/>
          <p:nvPr/>
        </p:nvGrpSpPr>
        <p:grpSpPr>
          <a:xfrm>
            <a:off x="595921" y="983727"/>
            <a:ext cx="3494267" cy="3905803"/>
            <a:chOff x="596792" y="1482386"/>
            <a:chExt cx="3727450" cy="4079192"/>
          </a:xfrm>
        </p:grpSpPr>
        <p:sp>
          <p:nvSpPr>
            <p:cNvPr id="63" name="Elipse 62">
              <a:extLst>
                <a:ext uri="{FF2B5EF4-FFF2-40B4-BE49-F238E27FC236}">
                  <a16:creationId xmlns="" xmlns:a16="http://schemas.microsoft.com/office/drawing/2014/main" id="{F4C825B7-1845-4127-A9BE-1CE5D2CA73AA}"/>
                </a:ext>
              </a:extLst>
            </p:cNvPr>
            <p:cNvSpPr/>
            <p:nvPr/>
          </p:nvSpPr>
          <p:spPr>
            <a:xfrm>
              <a:off x="596792" y="1821428"/>
              <a:ext cx="3727450" cy="3740150"/>
            </a:xfrm>
            <a:prstGeom prst="ellipse">
              <a:avLst/>
            </a:prstGeom>
            <a:solidFill>
              <a:srgbClr val="F1F599"/>
            </a:solidFill>
            <a:ln>
              <a:solidFill>
                <a:srgbClr val="FFE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Elipse 63">
              <a:extLst>
                <a:ext uri="{FF2B5EF4-FFF2-40B4-BE49-F238E27FC236}">
                  <a16:creationId xmlns="" xmlns:a16="http://schemas.microsoft.com/office/drawing/2014/main" id="{E08EDF92-48BC-4258-B187-232003CB4ED5}"/>
                </a:ext>
              </a:extLst>
            </p:cNvPr>
            <p:cNvSpPr/>
            <p:nvPr/>
          </p:nvSpPr>
          <p:spPr>
            <a:xfrm>
              <a:off x="653942" y="1914369"/>
              <a:ext cx="3606800" cy="3582572"/>
            </a:xfrm>
            <a:prstGeom prst="ellipse">
              <a:avLst/>
            </a:prstGeom>
            <a:solidFill>
              <a:srgbClr val="F4CF66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Elipse 64">
              <a:extLst>
                <a:ext uri="{FF2B5EF4-FFF2-40B4-BE49-F238E27FC236}">
                  <a16:creationId xmlns="" xmlns:a16="http://schemas.microsoft.com/office/drawing/2014/main" id="{D99CDDF3-FB0F-4F7C-8F02-9C009B98BBD1}"/>
                </a:ext>
              </a:extLst>
            </p:cNvPr>
            <p:cNvSpPr/>
            <p:nvPr/>
          </p:nvSpPr>
          <p:spPr>
            <a:xfrm>
              <a:off x="799992" y="2039671"/>
              <a:ext cx="3346450" cy="3331968"/>
            </a:xfrm>
            <a:prstGeom prst="ellipse">
              <a:avLst/>
            </a:prstGeom>
            <a:solidFill>
              <a:srgbClr val="F4CF66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="" xmlns:a16="http://schemas.microsoft.com/office/drawing/2014/main" id="{9AAE6BD8-7A84-4BFD-8ACD-C61D91E015A8}"/>
                </a:ext>
              </a:extLst>
            </p:cNvPr>
            <p:cNvSpPr txBox="1"/>
            <p:nvPr/>
          </p:nvSpPr>
          <p:spPr>
            <a:xfrm>
              <a:off x="1802469" y="1482386"/>
              <a:ext cx="1309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CRUST</a:t>
              </a:r>
            </a:p>
          </p:txBody>
        </p:sp>
        <p:sp>
          <p:nvSpPr>
            <p:cNvPr id="67" name="Elipse 66">
              <a:extLst>
                <a:ext uri="{FF2B5EF4-FFF2-40B4-BE49-F238E27FC236}">
                  <a16:creationId xmlns="" xmlns:a16="http://schemas.microsoft.com/office/drawing/2014/main" id="{88C05DAB-727A-4CC6-9EAE-6586C457C45F}"/>
                </a:ext>
              </a:extLst>
            </p:cNvPr>
            <p:cNvSpPr/>
            <p:nvPr/>
          </p:nvSpPr>
          <p:spPr>
            <a:xfrm>
              <a:off x="933342" y="2130816"/>
              <a:ext cx="3105150" cy="31213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Elipse 67">
              <a:extLst>
                <a:ext uri="{FF2B5EF4-FFF2-40B4-BE49-F238E27FC236}">
                  <a16:creationId xmlns="" xmlns:a16="http://schemas.microsoft.com/office/drawing/2014/main" id="{AE2660D8-81C5-48E6-BD2B-E8257BBD2133}"/>
                </a:ext>
              </a:extLst>
            </p:cNvPr>
            <p:cNvSpPr/>
            <p:nvPr/>
          </p:nvSpPr>
          <p:spPr>
            <a:xfrm>
              <a:off x="1674324" y="2883720"/>
              <a:ext cx="1597785" cy="1605228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69" name="CuadroTexto 68">
              <a:extLst>
                <a:ext uri="{FF2B5EF4-FFF2-40B4-BE49-F238E27FC236}">
                  <a16:creationId xmlns="" xmlns:a16="http://schemas.microsoft.com/office/drawing/2014/main" id="{4F853786-67C7-4F9D-80B7-323030FCB4D0}"/>
                </a:ext>
              </a:extLst>
            </p:cNvPr>
            <p:cNvSpPr txBox="1"/>
            <p:nvPr/>
          </p:nvSpPr>
          <p:spPr>
            <a:xfrm>
              <a:off x="1697849" y="3520902"/>
              <a:ext cx="1550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INNER CORE</a:t>
              </a:r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="" xmlns:a16="http://schemas.microsoft.com/office/drawing/2014/main" id="{2DD51870-F28E-4E2C-9D9F-917A2C3D6D52}"/>
                </a:ext>
              </a:extLst>
            </p:cNvPr>
            <p:cNvSpPr txBox="1"/>
            <p:nvPr/>
          </p:nvSpPr>
          <p:spPr>
            <a:xfrm>
              <a:off x="1574596" y="2443192"/>
              <a:ext cx="2066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</a:rPr>
                <a:t>OUTER CORE</a:t>
              </a:r>
            </a:p>
          </p:txBody>
        </p:sp>
        <p:sp>
          <p:nvSpPr>
            <p:cNvPr id="71" name="Rectángulo 70"/>
            <p:cNvSpPr/>
            <p:nvPr/>
          </p:nvSpPr>
          <p:spPr>
            <a:xfrm>
              <a:off x="2328109" y="2983037"/>
              <a:ext cx="3754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200" b="1" dirty="0">
                  <a:solidFill>
                    <a:srgbClr val="FF0000"/>
                  </a:solidFill>
                </a:rPr>
                <a:t>?</a:t>
              </a:r>
              <a:endParaRPr lang="es-ES" sz="3200" dirty="0"/>
            </a:p>
          </p:txBody>
        </p:sp>
      </p:grpSp>
      <p:cxnSp>
        <p:nvCxnSpPr>
          <p:cNvPr id="5" name="Conector recto 4"/>
          <p:cNvCxnSpPr/>
          <p:nvPr/>
        </p:nvCxnSpPr>
        <p:spPr>
          <a:xfrm flipH="1">
            <a:off x="1954550" y="1295957"/>
            <a:ext cx="187415" cy="210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2587246" y="1289130"/>
            <a:ext cx="105518" cy="203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5054634" y="1012300"/>
            <a:ext cx="6239801" cy="4205927"/>
            <a:chOff x="4822806" y="1222726"/>
            <a:chExt cx="6096001" cy="4041040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2806" y="1263269"/>
              <a:ext cx="6096001" cy="4000497"/>
            </a:xfrm>
            <a:prstGeom prst="rect">
              <a:avLst/>
            </a:prstGeom>
          </p:spPr>
        </p:pic>
        <p:sp>
          <p:nvSpPr>
            <p:cNvPr id="32" name="Franja diagonal 31"/>
            <p:cNvSpPr/>
            <p:nvPr/>
          </p:nvSpPr>
          <p:spPr>
            <a:xfrm rot="10800000">
              <a:off x="6550327" y="3731275"/>
              <a:ext cx="1074735" cy="1035727"/>
            </a:xfrm>
            <a:prstGeom prst="diagStripe">
              <a:avLst>
                <a:gd name="adj" fmla="val 594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3" name="Franja diagonal 32"/>
            <p:cNvSpPr/>
            <p:nvPr/>
          </p:nvSpPr>
          <p:spPr>
            <a:xfrm>
              <a:off x="10267977" y="1375873"/>
              <a:ext cx="487899" cy="777239"/>
            </a:xfrm>
            <a:prstGeom prst="diagStripe">
              <a:avLst>
                <a:gd name="adj" fmla="val 3650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34" name="Conector recto 33"/>
            <p:cNvCxnSpPr/>
            <p:nvPr/>
          </p:nvCxnSpPr>
          <p:spPr>
            <a:xfrm>
              <a:off x="6827914" y="1386033"/>
              <a:ext cx="30480" cy="3398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uadroTexto 34"/>
            <p:cNvSpPr txBox="1"/>
            <p:nvPr/>
          </p:nvSpPr>
          <p:spPr>
            <a:xfrm rot="18755273">
              <a:off x="6867609" y="3962763"/>
              <a:ext cx="1026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EFT</a:t>
              </a:r>
            </a:p>
          </p:txBody>
        </p:sp>
        <p:sp>
          <p:nvSpPr>
            <p:cNvPr id="36" name="Elipse 35"/>
            <p:cNvSpPr/>
            <p:nvPr/>
          </p:nvSpPr>
          <p:spPr>
            <a:xfrm rot="2960118">
              <a:off x="8216567" y="1099196"/>
              <a:ext cx="1454086" cy="3674864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8541435" y="2535361"/>
              <a:ext cx="432641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38" name="CuadroTexto 37"/>
            <p:cNvSpPr txBox="1"/>
            <p:nvPr/>
          </p:nvSpPr>
          <p:spPr>
            <a:xfrm rot="18755273">
              <a:off x="10175057" y="1417952"/>
              <a:ext cx="667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chemeClr val="bg1"/>
                  </a:solidFill>
                </a:rPr>
                <a:t>pQCD</a:t>
              </a: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6858351" y="2306924"/>
              <a:ext cx="1012456" cy="50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Neutron</a:t>
              </a:r>
            </a:p>
            <a:p>
              <a:r>
                <a:rPr lang="es-ES" sz="1400" b="1" dirty="0"/>
                <a:t>Matter</a:t>
              </a:r>
            </a:p>
          </p:txBody>
        </p:sp>
        <p:cxnSp>
          <p:nvCxnSpPr>
            <p:cNvPr id="41" name="Conector recto 40"/>
            <p:cNvCxnSpPr/>
            <p:nvPr/>
          </p:nvCxnSpPr>
          <p:spPr>
            <a:xfrm>
              <a:off x="7714031" y="1343217"/>
              <a:ext cx="3812" cy="1832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 flipH="1" flipV="1">
              <a:off x="7772046" y="4258190"/>
              <a:ext cx="1681" cy="5319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uadroTexto 42"/>
            <p:cNvSpPr txBox="1"/>
            <p:nvPr/>
          </p:nvSpPr>
          <p:spPr>
            <a:xfrm>
              <a:off x="6890915" y="1599049"/>
              <a:ext cx="805029" cy="50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rgbClr val="0070C0"/>
                  </a:solidFill>
                </a:rPr>
                <a:t>OUTER </a:t>
              </a:r>
            </a:p>
            <a:p>
              <a:r>
                <a:rPr lang="es-ES" sz="1400" b="1" dirty="0">
                  <a:solidFill>
                    <a:srgbClr val="0070C0"/>
                  </a:solidFill>
                </a:rPr>
                <a:t>CORE</a:t>
              </a: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8130423" y="1531929"/>
              <a:ext cx="793901" cy="50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rgbClr val="0070C0"/>
                  </a:solidFill>
                </a:rPr>
                <a:t>INNER</a:t>
              </a:r>
            </a:p>
            <a:p>
              <a:r>
                <a:rPr lang="es-ES" sz="1400" b="1" dirty="0">
                  <a:solidFill>
                    <a:srgbClr val="0070C0"/>
                  </a:solidFill>
                </a:rPr>
                <a:t>CORE</a:t>
              </a:r>
            </a:p>
          </p:txBody>
        </p:sp>
        <p:cxnSp>
          <p:nvCxnSpPr>
            <p:cNvPr id="19" name="Conector recto 18"/>
            <p:cNvCxnSpPr/>
            <p:nvPr/>
          </p:nvCxnSpPr>
          <p:spPr>
            <a:xfrm>
              <a:off x="8408913" y="1375874"/>
              <a:ext cx="14569" cy="3405957"/>
            </a:xfrm>
            <a:prstGeom prst="line">
              <a:avLst/>
            </a:prstGeom>
            <a:ln w="190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8919779" y="1386033"/>
              <a:ext cx="32963" cy="3395798"/>
            </a:xfrm>
            <a:prstGeom prst="line">
              <a:avLst/>
            </a:prstGeom>
            <a:ln w="190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uadroTexto 21"/>
            <p:cNvSpPr txBox="1"/>
            <p:nvPr/>
          </p:nvSpPr>
          <p:spPr>
            <a:xfrm>
              <a:off x="9164455" y="3913378"/>
              <a:ext cx="1560696" cy="50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 err="1"/>
                <a:t>Maximun</a:t>
              </a:r>
              <a:r>
                <a:rPr lang="es-ES" sz="1400" b="1" dirty="0"/>
                <a:t> central density</a:t>
              </a:r>
            </a:p>
          </p:txBody>
        </p:sp>
        <p:cxnSp>
          <p:nvCxnSpPr>
            <p:cNvPr id="26" name="Conector recto 25"/>
            <p:cNvCxnSpPr/>
            <p:nvPr/>
          </p:nvCxnSpPr>
          <p:spPr>
            <a:xfrm flipV="1">
              <a:off x="8539708" y="4304830"/>
              <a:ext cx="754225" cy="30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uadroTexto 47"/>
            <p:cNvSpPr txBox="1"/>
            <p:nvPr/>
          </p:nvSpPr>
          <p:spPr>
            <a:xfrm>
              <a:off x="9431207" y="1377765"/>
              <a:ext cx="1020101" cy="325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n</a:t>
              </a:r>
              <a:r>
                <a:rPr lang="es-ES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≃ 40 n</a:t>
              </a:r>
              <a:r>
                <a:rPr lang="es-ES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</a:t>
              </a:r>
              <a:endParaRPr lang="es-ES" sz="1600" b="1" baseline="-25000" dirty="0"/>
            </a:p>
          </p:txBody>
        </p:sp>
        <p:sp>
          <p:nvSpPr>
            <p:cNvPr id="72" name="CuadroTexto 71"/>
            <p:cNvSpPr txBox="1"/>
            <p:nvPr/>
          </p:nvSpPr>
          <p:spPr>
            <a:xfrm>
              <a:off x="5681768" y="2894188"/>
              <a:ext cx="1088968" cy="35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</a:rPr>
                <a:t>CRUST</a:t>
              </a:r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7038631" y="3323057"/>
            <a:ext cx="96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n</a:t>
            </a:r>
            <a:r>
              <a:rPr lang="es-E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≤ 2 n</a:t>
            </a:r>
            <a:r>
              <a:rPr lang="es-ES" sz="16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es-ES" sz="1600" b="1" baseline="-25000" dirty="0"/>
          </a:p>
        </p:txBody>
      </p:sp>
      <p:sp>
        <p:nvSpPr>
          <p:cNvPr id="49" name="CuadroTexto 48"/>
          <p:cNvSpPr txBox="1"/>
          <p:nvPr/>
        </p:nvSpPr>
        <p:spPr>
          <a:xfrm>
            <a:off x="120965" y="5412826"/>
            <a:ext cx="6546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Generate EoS from hadronic theory and by fundamental principles </a:t>
            </a:r>
            <a:endParaRPr lang="es-ES" sz="2400" dirty="0">
              <a:solidFill>
                <a:srgbClr val="0070C0"/>
              </a:solidFill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8429591" y="2150748"/>
            <a:ext cx="1761574" cy="1715567"/>
            <a:chOff x="1951264" y="2383971"/>
            <a:chExt cx="1761574" cy="1715567"/>
          </a:xfrm>
        </p:grpSpPr>
        <p:pic>
          <p:nvPicPr>
            <p:cNvPr id="50" name="Imagen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0233" y="3380015"/>
              <a:ext cx="752605" cy="719523"/>
            </a:xfrm>
            <a:prstGeom prst="rect">
              <a:avLst/>
            </a:prstGeom>
          </p:spPr>
        </p:pic>
        <p:grpSp>
          <p:nvGrpSpPr>
            <p:cNvPr id="51" name="Grupo 50"/>
            <p:cNvGrpSpPr/>
            <p:nvPr/>
          </p:nvGrpSpPr>
          <p:grpSpPr>
            <a:xfrm>
              <a:off x="1951264" y="2383971"/>
              <a:ext cx="1245734" cy="1192549"/>
              <a:chOff x="1951264" y="2098221"/>
              <a:chExt cx="1485900" cy="1478299"/>
            </a:xfrm>
          </p:grpSpPr>
          <p:sp>
            <p:nvSpPr>
              <p:cNvPr id="53" name="Elipse 52"/>
              <p:cNvSpPr/>
              <p:nvPr/>
            </p:nvSpPr>
            <p:spPr>
              <a:xfrm>
                <a:off x="1951264" y="2098221"/>
                <a:ext cx="1485900" cy="1478299"/>
              </a:xfrm>
              <a:prstGeom prst="ellipse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4" name="Elipse 53"/>
              <p:cNvSpPr/>
              <p:nvPr/>
            </p:nvSpPr>
            <p:spPr>
              <a:xfrm>
                <a:off x="2073729" y="2205217"/>
                <a:ext cx="1249134" cy="1240112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55" name="CuadroTexto 54"/>
          <p:cNvSpPr txBox="1"/>
          <p:nvPr/>
        </p:nvSpPr>
        <p:spPr>
          <a:xfrm>
            <a:off x="6768390" y="5381137"/>
            <a:ext cx="3684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Stability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Causality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Thermodynamic consistency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6304547" y="5733821"/>
            <a:ext cx="352927" cy="233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CuadroTexto 55"/>
          <p:cNvSpPr txBox="1"/>
          <p:nvPr/>
        </p:nvSpPr>
        <p:spPr>
          <a:xfrm>
            <a:off x="10756855" y="1725001"/>
            <a:ext cx="1333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P(µ</a:t>
            </a:r>
            <a:r>
              <a:rPr lang="es-ES" sz="1600" b="1" baseline="-25000" dirty="0" smtClean="0"/>
              <a:t>B</a:t>
            </a:r>
            <a:r>
              <a:rPr lang="es-ES" sz="1600" b="1" dirty="0" smtClean="0"/>
              <a:t>)</a:t>
            </a:r>
            <a:endParaRPr lang="en-GB" sz="1600" b="1" dirty="0"/>
          </a:p>
        </p:txBody>
      </p:sp>
      <p:sp>
        <p:nvSpPr>
          <p:cNvPr id="58" name="CuadroTexto 57"/>
          <p:cNvSpPr txBox="1"/>
          <p:nvPr/>
        </p:nvSpPr>
        <p:spPr>
          <a:xfrm>
            <a:off x="7048514" y="3708130"/>
            <a:ext cx="910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E/A(n)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1233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Interpolation: Allowable region by stability and causality 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894364" y="6533223"/>
            <a:ext cx="206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7376666" y="1707839"/>
            <a:ext cx="4295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E49F0"/>
                </a:solidFill>
              </a:rPr>
              <a:t>Interpolation with  Von Neumann rejection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375731" y="1718212"/>
                <a:ext cx="1447388" cy="315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s-E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s-E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</m:t>
                      </m:r>
                      <m:r>
                        <a:rPr lang="es-E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s-E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s-E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731" y="1718212"/>
                <a:ext cx="1447388" cy="315151"/>
              </a:xfrm>
              <a:prstGeom prst="rect">
                <a:avLst/>
              </a:prstGeom>
              <a:blipFill rotWithShape="0">
                <a:blip r:embed="rId10"/>
                <a:stretch>
                  <a:fillRect t="-1923" b="-346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B7AD-FFDD-47FE-98EA-E05E92961CCE}" type="datetime1">
              <a:rPr lang="es-ES" smtClean="0"/>
              <a:t>09/07/2024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B39E-45FA-4886-BDC3-B58B360D4758}" type="slidenum">
              <a:rPr lang="es-ES" smtClean="0"/>
              <a:t>8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32" y="2587864"/>
            <a:ext cx="5323114" cy="360197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20536" y="1322614"/>
            <a:ext cx="1567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b="1" dirty="0"/>
              <a:t>Stability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endParaRPr lang="en-GB" b="1" dirty="0"/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b="1" dirty="0"/>
              <a:t>Causality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2540535" y="1199790"/>
                <a:ext cx="1552105" cy="508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535" y="1199790"/>
                <a:ext cx="1552105" cy="508050"/>
              </a:xfrm>
              <a:prstGeom prst="rect">
                <a:avLst/>
              </a:prstGeom>
              <a:blipFill rotWithShape="0">
                <a:blip r:embed="rId7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2589521" y="1718212"/>
                <a:ext cx="1552105" cy="508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521" y="1718212"/>
                <a:ext cx="1552105" cy="508050"/>
              </a:xfrm>
              <a:prstGeom prst="rect">
                <a:avLst/>
              </a:prstGeom>
              <a:blipFill rotWithShape="0">
                <a:blip r:embed="rId8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/>
          <p:cNvSpPr/>
          <p:nvPr/>
        </p:nvSpPr>
        <p:spPr>
          <a:xfrm>
            <a:off x="5185315" y="574323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462032" y="1013507"/>
            <a:ext cx="326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http://teorica.fis.ucm.es/nEoS</a:t>
            </a:r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738" y="2441732"/>
            <a:ext cx="5702886" cy="38279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390217" y="6123499"/>
            <a:ext cx="3906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E. Lope Oter et </a:t>
            </a:r>
            <a:r>
              <a:rPr lang="en-GB" sz="1600" dirty="0" err="1"/>
              <a:t>al.,J</a:t>
            </a:r>
            <a:r>
              <a:rPr lang="en-GB" sz="1600" dirty="0"/>
              <a:t>. Phys. G 46 (2019) 08400</a:t>
            </a:r>
          </a:p>
        </p:txBody>
      </p:sp>
    </p:spTree>
    <p:extLst>
      <p:ext uri="{BB962C8B-B14F-4D97-AF65-F5344CB8AC3E}">
        <p14:creationId xmlns:p14="http://schemas.microsoft.com/office/powerpoint/2010/main" val="10867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3894364" y="6533223"/>
            <a:ext cx="206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032874" y="2908391"/>
            <a:ext cx="3141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(µ, n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dirty="0"/>
              <a:t>Stability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dirty="0"/>
              <a:t>Causality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1257907" y="3950495"/>
                <a:ext cx="2276520" cy="436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ES" b="1" i="1" smtClean="0">
                            <a:solidFill>
                              <a:srgbClr val="3D28B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1" i="1" smtClean="0">
                            <a:solidFill>
                              <a:srgbClr val="3D28B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s-ES" b="1" i="1" smtClean="0">
                            <a:solidFill>
                              <a:srgbClr val="3D28B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s-ES" b="1" i="1" smtClean="0">
                            <a:solidFill>
                              <a:srgbClr val="3D28B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s-ES" b="1" i="1" smtClean="0">
                        <a:solidFill>
                          <a:srgbClr val="3D28B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1" i="1" smtClean="0">
                            <a:solidFill>
                              <a:srgbClr val="3D28B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1" i="1" smtClean="0">
                            <a:solidFill>
                              <a:srgbClr val="3D28B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s-ES" b="1" i="1" smtClean="0">
                            <a:solidFill>
                              <a:srgbClr val="3D28B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den>
                    </m:f>
                    <m:f>
                      <m:fPr>
                        <m:ctrlPr>
                          <a:rPr lang="es-ES" b="1" i="1" dirty="0" smtClean="0">
                            <a:solidFill>
                              <a:srgbClr val="3D28B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1" i="1" dirty="0" smtClean="0">
                            <a:solidFill>
                              <a:srgbClr val="3D28BC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s-ES" b="1" i="1" dirty="0" smtClean="0">
                            <a:solidFill>
                              <a:srgbClr val="3D28B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num>
                      <m:den>
                        <m:r>
                          <a:rPr lang="es-ES" b="1" i="1" dirty="0" smtClean="0">
                            <a:solidFill>
                              <a:srgbClr val="3D28BC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s-ES" b="1" i="1" dirty="0" smtClean="0">
                            <a:solidFill>
                              <a:srgbClr val="3D28B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s-ES" dirty="0">
                    <a:solidFill>
                      <a:srgbClr val="3D28B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b="1" i="1">
                        <a:solidFill>
                          <a:srgbClr val="151C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s-ES" b="1" i="1">
                        <a:solidFill>
                          <a:srgbClr val="151C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s-ES" b="1" i="1">
                        <a:solidFill>
                          <a:srgbClr val="151C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b="1" i="1">
                        <a:solidFill>
                          <a:srgbClr val="151C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s-ES" b="1" i="1" smtClean="0">
                        <a:solidFill>
                          <a:srgbClr val="151C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s-ES" dirty="0">
                  <a:solidFill>
                    <a:srgbClr val="151CAB"/>
                  </a:solidFill>
                </a:endParaRP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907" y="3950495"/>
                <a:ext cx="2276520" cy="436402"/>
              </a:xfrm>
              <a:prstGeom prst="rect">
                <a:avLst/>
              </a:prstGeom>
              <a:blipFill rotWithShape="0">
                <a:blip r:embed="rId3"/>
                <a:stretch>
                  <a:fillRect l="-2674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85B6-44E7-4BAF-AAC2-4604CF9554A3}" type="datetime1">
              <a:rPr lang="es-ES" smtClean="0"/>
              <a:t>09/07/2024</a:t>
            </a:fld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B39E-45FA-4886-BDC3-B58B360D4758}" type="slidenum">
              <a:rPr lang="es-ES" smtClean="0"/>
              <a:t>9</a:t>
            </a:fld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2540424" y="1130660"/>
            <a:ext cx="136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Q</a:t>
            </a:r>
            <a:r>
              <a:rPr lang="es-ES" baseline="-25000" dirty="0"/>
              <a:t>1</a:t>
            </a:r>
            <a:r>
              <a:rPr lang="es-ES" dirty="0"/>
              <a:t>: (</a:t>
            </a:r>
            <a:r>
              <a:rPr lang="el-GR" dirty="0"/>
              <a:t>ε</a:t>
            </a:r>
            <a:r>
              <a:rPr lang="es-ES" dirty="0" smtClean="0"/>
              <a:t>,P</a:t>
            </a:r>
            <a:r>
              <a:rPr lang="es-ES" baseline="-25000" dirty="0" smtClean="0"/>
              <a:t>1</a:t>
            </a:r>
            <a:r>
              <a:rPr lang="es-ES" dirty="0" smtClean="0"/>
              <a:t>,µ)</a:t>
            </a:r>
            <a:r>
              <a:rPr lang="es-ES" baseline="-25000" dirty="0" smtClean="0"/>
              <a:t> </a:t>
            </a:r>
            <a:endParaRPr lang="es-ES" baseline="-250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540424" y="1475085"/>
            <a:ext cx="131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Q</a:t>
            </a:r>
            <a:r>
              <a:rPr lang="es-ES" baseline="-25000" dirty="0"/>
              <a:t>2</a:t>
            </a:r>
            <a:r>
              <a:rPr lang="es-ES" dirty="0"/>
              <a:t>: (</a:t>
            </a:r>
            <a:r>
              <a:rPr lang="el-GR" dirty="0"/>
              <a:t>ε</a:t>
            </a:r>
            <a:r>
              <a:rPr lang="es-ES" dirty="0" smtClean="0"/>
              <a:t>,P</a:t>
            </a:r>
            <a:r>
              <a:rPr lang="es-ES" baseline="-25000" dirty="0" smtClean="0"/>
              <a:t>2</a:t>
            </a:r>
            <a:r>
              <a:rPr lang="es-ES" dirty="0" smtClean="0"/>
              <a:t>,</a:t>
            </a:r>
            <a:r>
              <a:rPr lang="es-ES" baseline="-25000" dirty="0" smtClean="0"/>
              <a:t> </a:t>
            </a:r>
            <a:r>
              <a:rPr lang="es-ES" dirty="0"/>
              <a:t>µ)</a:t>
            </a:r>
            <a:r>
              <a:rPr lang="es-ES" baseline="-25000" dirty="0" smtClean="0"/>
              <a:t> </a:t>
            </a:r>
            <a:endParaRPr lang="es-ES" baseline="-25000" dirty="0"/>
          </a:p>
        </p:txBody>
      </p:sp>
      <p:grpSp>
        <p:nvGrpSpPr>
          <p:cNvPr id="22" name="Grupo 21"/>
          <p:cNvGrpSpPr/>
          <p:nvPr/>
        </p:nvGrpSpPr>
        <p:grpSpPr>
          <a:xfrm>
            <a:off x="4240869" y="793274"/>
            <a:ext cx="2224253" cy="1654322"/>
            <a:chOff x="7251065" y="928080"/>
            <a:chExt cx="2472756" cy="1800844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51065" y="928080"/>
              <a:ext cx="2472756" cy="1800844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7560841" y="1074602"/>
              <a:ext cx="499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Q</a:t>
              </a:r>
              <a:r>
                <a:rPr lang="es-ES" baseline="-25000" dirty="0"/>
                <a:t>1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547241" y="2012496"/>
              <a:ext cx="46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Q</a:t>
              </a:r>
              <a:r>
                <a:rPr lang="es-ES" baseline="-25000" dirty="0"/>
                <a:t>2</a:t>
              </a:r>
            </a:p>
          </p:txBody>
        </p:sp>
        <p:sp>
          <p:nvSpPr>
            <p:cNvPr id="5" name="Elipse 4"/>
            <p:cNvSpPr/>
            <p:nvPr/>
          </p:nvSpPr>
          <p:spPr>
            <a:xfrm>
              <a:off x="7935687" y="1287178"/>
              <a:ext cx="97972" cy="816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/>
            <p:cNvSpPr/>
            <p:nvPr/>
          </p:nvSpPr>
          <p:spPr>
            <a:xfrm>
              <a:off x="7932958" y="2275110"/>
              <a:ext cx="97972" cy="816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4698152" y="1374987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¿µ?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3062" y="-23628"/>
            <a:ext cx="12192000" cy="7266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Thermodynamic </a:t>
            </a:r>
            <a:r>
              <a:rPr lang="es-ES" sz="3600" dirty="0"/>
              <a:t>consistency 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16239" y="2329593"/>
            <a:ext cx="323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+mj-lt"/>
              <a:buAutoNum type="arabicPeriod" startAt="3"/>
            </a:pPr>
            <a:r>
              <a:rPr lang="en-GB" b="1" dirty="0"/>
              <a:t>Thermodynamic consistency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1032874" y="1207882"/>
            <a:ext cx="133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n ≥ 40 ns</a:t>
            </a:r>
          </a:p>
          <a:p>
            <a:r>
              <a:rPr lang="es-ES" b="1" dirty="0"/>
              <a:t>µ=2.6 GeV 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061227" y="4693423"/>
            <a:ext cx="314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Integral constraints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855" y="5122760"/>
            <a:ext cx="2581275" cy="6762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280" y="6015924"/>
            <a:ext cx="4133850" cy="29527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7633054" y="2893644"/>
            <a:ext cx="3251514" cy="2048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0088" y="5062755"/>
            <a:ext cx="1352550" cy="333375"/>
          </a:xfrm>
          <a:prstGeom prst="rect">
            <a:avLst/>
          </a:prstGeom>
        </p:spPr>
      </p:pic>
      <p:sp>
        <p:nvSpPr>
          <p:cNvPr id="31" name="Flecha derecha 30"/>
          <p:cNvSpPr/>
          <p:nvPr/>
        </p:nvSpPr>
        <p:spPr>
          <a:xfrm>
            <a:off x="3007895" y="3115794"/>
            <a:ext cx="641684" cy="133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819" y="3394428"/>
            <a:ext cx="3009900" cy="1095375"/>
          </a:xfrm>
          <a:prstGeom prst="rect">
            <a:avLst/>
          </a:prstGeom>
        </p:spPr>
      </p:pic>
      <p:sp>
        <p:nvSpPr>
          <p:cNvPr id="37" name="Triángulo isósceles 36"/>
          <p:cNvSpPr/>
          <p:nvPr/>
        </p:nvSpPr>
        <p:spPr>
          <a:xfrm rot="16200000">
            <a:off x="5989698" y="4166943"/>
            <a:ext cx="2431414" cy="328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9011" y="3115370"/>
            <a:ext cx="4027254" cy="191183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344" y="3041297"/>
            <a:ext cx="13525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23361</TotalTime>
  <Words>1203</Words>
  <Application>Microsoft Office PowerPoint</Application>
  <PresentationFormat>Panorámica</PresentationFormat>
  <Paragraphs>228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Helvetica Neue LT ESO</vt:lpstr>
      <vt:lpstr>NimbusRomNo9L-Regu</vt:lpstr>
      <vt:lpstr>Wingdings</vt:lpstr>
      <vt:lpstr>Tema de Office</vt:lpstr>
      <vt:lpstr>Neutron Star Equations of State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Star Equations of State</dc:title>
  <dc:creator>Cuenta Microsoft</dc:creator>
  <cp:lastModifiedBy>Cuenta Microsoft</cp:lastModifiedBy>
  <cp:revision>319</cp:revision>
  <dcterms:created xsi:type="dcterms:W3CDTF">2024-06-03T13:53:44Z</dcterms:created>
  <dcterms:modified xsi:type="dcterms:W3CDTF">2024-07-08T22:56:57Z</dcterms:modified>
</cp:coreProperties>
</file>