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3" r:id="rId4"/>
    <p:sldId id="307" r:id="rId5"/>
    <p:sldId id="311" r:id="rId6"/>
    <p:sldId id="313" r:id="rId7"/>
    <p:sldId id="305" r:id="rId8"/>
    <p:sldId id="309" r:id="rId9"/>
    <p:sldId id="306" r:id="rId10"/>
    <p:sldId id="314" r:id="rId11"/>
    <p:sldId id="315" r:id="rId12"/>
    <p:sldId id="316" r:id="rId13"/>
    <p:sldId id="317" r:id="rId14"/>
    <p:sldId id="318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9ED5"/>
    <a:srgbClr val="4472C4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5077B5-14A8-BB85-E4BF-246094244B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DFF2D-2BA2-C2DB-82C3-31D45A0F18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59EF-C9B7-44A2-8CDF-70C0D9207FD0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575EE-EABB-6F9E-2100-8097B9A0DB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C5F20-CC2B-EDDF-3D46-9A2E5E6B8A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3DF3F-8002-4181-97F0-B1F3A507C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217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85CE-7088-42F1-B84C-ADC68CC4098C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9B1E4-B2F6-4967-ACB3-E1C79CA84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327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55A1-4783-A09D-51D5-3F06F05B8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0A90B-E26D-A927-9FA7-0C29305F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F9DA6-9117-7935-8D21-2257CE4A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6043-6149-888E-0A85-5A69C48D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23B0-3165-498B-FC7D-599AB4AB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934E-81A4-0272-D73B-DB7DF803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36EB8-9240-5F70-1518-2722B0287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2BB7-0796-40AF-73CB-2040DA73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5D252-CED3-2DBF-BFA3-80A01056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B24C-13DF-84D4-15F5-FC551F69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7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29948-D9FD-31AD-2F74-7570067E2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C7899-8596-AAAB-1EFC-5D0AECC7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55AC1-C27B-09A0-F598-29E2C3BA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7A4F-1585-13A1-B728-09C7C94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4C7F3-E26F-16F6-2E35-A3878962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8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B2E8-AAA2-B2DB-5536-F34450E4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0399"/>
          </a:xfrm>
          <a:solidFill>
            <a:schemeClr val="accent1"/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E0F48-2744-27E3-779E-D15B3D95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AC1A-48C0-9D36-5B71-4466457B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581400" cy="304800"/>
          </a:xfrm>
          <a:solidFill>
            <a:schemeClr val="accent1"/>
          </a:solidFill>
        </p:spPr>
        <p:txBody>
          <a:bodyPr vert="horz" wrap="square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54658-046E-D4DB-EB3C-BBD50FB3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4572000" cy="304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600" dirty="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1C0-92B7-14B7-F2CC-F796EECF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553197"/>
            <a:ext cx="4038600" cy="304800"/>
          </a:xfrm>
          <a:solidFill>
            <a:schemeClr val="accent1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2CBC006-DB77-47F1-A72A-80F2D92FCE2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85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036E-558C-F7D4-EF5F-13CE3FA8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848C9-9B19-9AA2-1829-34D3F951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05860-6E39-AE41-9300-8928E51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AE520-E3BE-D065-814A-E334486D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A36E1-BB72-17FD-7488-5946523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6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0063-6B5E-17F5-587A-201D4493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8E56-C5C4-7811-729B-E983128C6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4AC12-755F-3237-1D6E-694FA9446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04EC3-B6C0-EC8F-BEA1-A008E150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AE03B-D3E9-8574-1FC9-200250C5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3E95E-0369-3F62-5850-4D6CB17C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0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838A-20D2-4837-1123-E02FDC13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A3CA7-3D87-AF85-918B-1A8B35A5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F269-0308-61F9-40D9-E455D299C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49D71-6192-2DCB-E793-7C20ACA0A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C4638-7697-5244-85F8-5DF3F9BA2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31165-01BD-7A60-BF4F-A79DB587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BDEF88-A249-CD0F-0678-10FF6A24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B4EC2-AC0B-073F-9B99-294C5BCB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4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3F20-1064-16A4-58DD-1BFA22F0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D007D-123F-C2EC-54D4-6B7D40AF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6264-650A-159D-CFF2-B73012F3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084E8-6378-2216-3E6B-2BAFE255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2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5EDC-7EFB-99A7-12B5-40D2C5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2C47B-EC1E-F137-AB8C-98E474FC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C79D-FAB2-08AE-B43A-8E3A09E2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856E-0CD4-7636-B845-01247982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B68F0-9C26-95DA-CFD2-E97CE744F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058C5-0FA5-2CAD-3F5A-87C9ED49E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226D8-85BB-C2C5-7ACC-B3E8CFFB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DB55C-7CF9-A583-154D-F57D7CF7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F5E8C-6FAF-C8A7-8C4D-6AF1B05A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6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7205-994A-3688-1927-337FA49A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BAC2B-2518-E31B-10D1-F74C46039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8860A-755E-909D-BD19-681BD14A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521B7-32AE-F54F-596E-57081F5C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49F11-8E76-3E6B-329E-28C8DE50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Spectra Phenomenology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ED529-9F1A-6AAF-93ED-CA2A96AB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8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9CD8F-E199-84DC-00C3-E6DE6B4C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A9829-B083-7B99-FD6F-EF75DCBB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C632A-1BBE-DFBE-4D36-BC427610D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Oleksandr Vitiuk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5CCD-BD06-750E-CFF2-C7139CC77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Spectra Phenomenology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71FFE-24BF-26D0-DEB0-28F64A4D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C006-DB77-47F1-A72A-80F2D92FC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0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4FADC7F-2BDE-C72D-71D6-72B8E2BEA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82" y="1720222"/>
            <a:ext cx="11149899" cy="1142498"/>
          </a:xfrm>
        </p:spPr>
        <p:txBody>
          <a:bodyPr>
            <a:noAutofit/>
          </a:bodyPr>
          <a:lstStyle/>
          <a:p>
            <a:pPr algn="l"/>
            <a:r>
              <a:rPr lang="en-GB" sz="3600" i="1" dirty="0"/>
              <a:t>Dense Baryonic Matter Equation of State with</a:t>
            </a:r>
            <a:br>
              <a:rPr lang="en-GB" sz="3600" i="1" dirty="0"/>
            </a:br>
            <a:r>
              <a:rPr lang="en-GB" sz="3600" i="1" dirty="0"/>
              <a:t>Quark Pauli Blocking</a:t>
            </a:r>
            <a:endParaRPr lang="en-GB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93D96D-CA50-4753-8FEE-CF73497570EB}"/>
              </a:ext>
            </a:extLst>
          </p:cNvPr>
          <p:cNvCxnSpPr/>
          <p:nvPr/>
        </p:nvCxnSpPr>
        <p:spPr>
          <a:xfrm>
            <a:off x="602046" y="2919160"/>
            <a:ext cx="106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F87911-5B4D-6948-26C5-2953C762CDFE}"/>
              </a:ext>
            </a:extLst>
          </p:cNvPr>
          <p:cNvCxnSpPr>
            <a:cxnSpLocks/>
          </p:cNvCxnSpPr>
          <p:nvPr/>
        </p:nvCxnSpPr>
        <p:spPr>
          <a:xfrm>
            <a:off x="550683" y="2919160"/>
            <a:ext cx="10671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534A57C9-2DD1-3A00-D932-1C4FBD12B118}"/>
              </a:ext>
            </a:extLst>
          </p:cNvPr>
          <p:cNvSpPr txBox="1">
            <a:spLocks/>
          </p:cNvSpPr>
          <p:nvPr/>
        </p:nvSpPr>
        <p:spPr>
          <a:xfrm>
            <a:off x="550683" y="3035474"/>
            <a:ext cx="11314731" cy="228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+mj-lt"/>
              </a:rPr>
              <a:t>Oleksandr Vitiuk</a:t>
            </a:r>
            <a:r>
              <a:rPr lang="en-GB" baseline="30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, David Blaschke</a:t>
            </a:r>
            <a:r>
              <a:rPr lang="en-GB" baseline="30000" dirty="0">
                <a:latin typeface="+mj-lt"/>
              </a:rPr>
              <a:t>1,2,3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GB" dirty="0">
                <a:latin typeface="+mj-lt"/>
              </a:rPr>
              <a:t>Gerd Röpke</a:t>
            </a:r>
            <a:r>
              <a:rPr lang="en-GB" baseline="30000" dirty="0">
                <a:latin typeface="+mj-lt"/>
              </a:rPr>
              <a:t>4</a:t>
            </a:r>
            <a:br>
              <a:rPr lang="en-GB" baseline="30000" dirty="0">
                <a:latin typeface="+mj-lt"/>
              </a:rPr>
            </a:br>
            <a:r>
              <a:rPr lang="en-GB" sz="800" baseline="30000" dirty="0">
                <a:latin typeface="+mj-lt"/>
              </a:rPr>
              <a:t> </a:t>
            </a:r>
            <a:br>
              <a:rPr lang="en-GB" dirty="0">
                <a:latin typeface="+mj-lt"/>
              </a:rPr>
            </a:br>
            <a:r>
              <a:rPr lang="en-GB" sz="1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 of Wroclaw, Poland                                                   </a:t>
            </a:r>
            <a:r>
              <a:rPr lang="en-GB" sz="1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Helmholtz-Zentrum Dresden-</a:t>
            </a:r>
            <a:r>
              <a:rPr lang="en-GB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Rossendorf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Germany</a:t>
            </a:r>
            <a:b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GB" sz="1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  <a:r>
              <a:rPr lang="da-D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Center for Advanced Systems Understanding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Germany      </a:t>
            </a:r>
            <a:r>
              <a:rPr lang="en-GB" sz="1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 of Rostock, Germany</a:t>
            </a:r>
            <a:b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b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GB" dirty="0">
                <a:solidFill>
                  <a:srgbClr val="0070C0"/>
                </a:solidFill>
                <a:latin typeface="+mj-lt"/>
              </a:rPr>
              <a:t>QNP2024 - The 10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th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International Conference on Quarks and Nuclear Physics</a:t>
            </a:r>
            <a:br>
              <a:rPr lang="en-GB" b="1" dirty="0">
                <a:solidFill>
                  <a:srgbClr val="0070C0"/>
                </a:solidFill>
                <a:latin typeface="+mj-lt"/>
              </a:rPr>
            </a:br>
            <a:r>
              <a:rPr lang="en-GB" dirty="0">
                <a:solidFill>
                  <a:srgbClr val="0070C0"/>
                </a:solidFill>
                <a:latin typeface="+mj-lt"/>
              </a:rPr>
              <a:t>July 8-12, 2024, Barcelona, Spain</a:t>
            </a:r>
            <a:endParaRPr lang="en-GB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02653A-984C-356F-1518-ED00C31F0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39" y="5418351"/>
            <a:ext cx="6300316" cy="547854"/>
          </a:xfrm>
          <a:prstGeom prst="rect">
            <a:avLst/>
          </a:prstGeom>
        </p:spPr>
      </p:pic>
      <p:pic>
        <p:nvPicPr>
          <p:cNvPr id="20" name="Picture 1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11CDC64-0825-BEB9-63DB-2CCB4BA9B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3" y="5381115"/>
            <a:ext cx="2877494" cy="9229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419CE-7102-2197-D0C2-C1D16B76BC28}"/>
              </a:ext>
            </a:extLst>
          </p:cNvPr>
          <p:cNvSpPr txBox="1"/>
          <p:nvPr/>
        </p:nvSpPr>
        <p:spPr>
          <a:xfrm>
            <a:off x="3705557" y="5916108"/>
            <a:ext cx="34336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 </a:t>
            </a:r>
            <a:r>
              <a:rPr lang="uk-U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№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2022/45/N/ST2/02391</a:t>
            </a:r>
          </a:p>
        </p:txBody>
      </p:sp>
    </p:spTree>
    <p:extLst>
      <p:ext uri="{BB962C8B-B14F-4D97-AF65-F5344CB8AC3E}">
        <p14:creationId xmlns:p14="http://schemas.microsoft.com/office/powerpoint/2010/main" val="154792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64CF-47D9-AE59-DC4C-75C56906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E58A-6E8C-6F72-9064-4D025F33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040B-BAF4-F187-87D5-21870568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6BE50-251B-C388-D721-D31D239A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86196-7801-5ABB-C2A9-20821796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39" y="669730"/>
            <a:ext cx="5916723" cy="566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B4366A2-BF85-77B7-CD75-D6F0BABA88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1456357"/>
                  </p:ext>
                </p:extLst>
              </p:nvPr>
            </p:nvGraphicFramePr>
            <p:xfrm>
              <a:off x="140995" y="877520"/>
              <a:ext cx="5665756" cy="22416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6439">
                      <a:extLst>
                        <a:ext uri="{9D8B030D-6E8A-4147-A177-3AD203B41FA5}">
                          <a16:colId xmlns:a16="http://schemas.microsoft.com/office/drawing/2014/main" val="390438357"/>
                        </a:ext>
                      </a:extLst>
                    </a:gridCol>
                    <a:gridCol w="1416439">
                      <a:extLst>
                        <a:ext uri="{9D8B030D-6E8A-4147-A177-3AD203B41FA5}">
                          <a16:colId xmlns:a16="http://schemas.microsoft.com/office/drawing/2014/main" val="497941671"/>
                        </a:ext>
                      </a:extLst>
                    </a:gridCol>
                    <a:gridCol w="1416439">
                      <a:extLst>
                        <a:ext uri="{9D8B030D-6E8A-4147-A177-3AD203B41FA5}">
                          <a16:colId xmlns:a16="http://schemas.microsoft.com/office/drawing/2014/main" val="2279547324"/>
                        </a:ext>
                      </a:extLst>
                    </a:gridCol>
                    <a:gridCol w="1416439">
                      <a:extLst>
                        <a:ext uri="{9D8B030D-6E8A-4147-A177-3AD203B41FA5}">
                          <a16:colId xmlns:a16="http://schemas.microsoft.com/office/drawing/2014/main" val="1879699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𝐵𝑅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545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15.4256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10.1948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7.7822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8673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11.4741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6.3356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4.0066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2898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0.538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0.687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0.759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032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GB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562.9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335.9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341.5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2490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𝑠𝑦𝑚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34.7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1643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B4366A2-BF85-77B7-CD75-D6F0BABA88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1456357"/>
                  </p:ext>
                </p:extLst>
              </p:nvPr>
            </p:nvGraphicFramePr>
            <p:xfrm>
              <a:off x="140995" y="877520"/>
              <a:ext cx="5665756" cy="22416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6439">
                      <a:extLst>
                        <a:ext uri="{9D8B030D-6E8A-4147-A177-3AD203B41FA5}">
                          <a16:colId xmlns:a16="http://schemas.microsoft.com/office/drawing/2014/main" val="390438357"/>
                        </a:ext>
                      </a:extLst>
                    </a:gridCol>
                    <a:gridCol w="1416439">
                      <a:extLst>
                        <a:ext uri="{9D8B030D-6E8A-4147-A177-3AD203B41FA5}">
                          <a16:colId xmlns:a16="http://schemas.microsoft.com/office/drawing/2014/main" val="497941671"/>
                        </a:ext>
                      </a:extLst>
                    </a:gridCol>
                    <a:gridCol w="1416439">
                      <a:extLst>
                        <a:ext uri="{9D8B030D-6E8A-4147-A177-3AD203B41FA5}">
                          <a16:colId xmlns:a16="http://schemas.microsoft.com/office/drawing/2014/main" val="2279547324"/>
                        </a:ext>
                      </a:extLst>
                    </a:gridCol>
                    <a:gridCol w="1416439">
                      <a:extLst>
                        <a:ext uri="{9D8B030D-6E8A-4147-A177-3AD203B41FA5}">
                          <a16:colId xmlns:a16="http://schemas.microsoft.com/office/drawing/2014/main" val="1879699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62" t="-8197" r="-20215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8197" r="-101288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93" t="-8197" r="-1724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545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108197" r="-30085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15.4256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10.1948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7.7822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8673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208197" r="-30085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11.4741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6.3356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4.0066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2898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308197" r="-30085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0.538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0.687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0.759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032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408197" r="-30085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562.9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335.9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341.5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2490463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484375" r="-30085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34.7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16438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8C0767-0762-E50F-94E6-527603D73F68}"/>
              </a:ext>
            </a:extLst>
          </p:cNvPr>
          <p:cNvSpPr txBox="1"/>
          <p:nvPr/>
        </p:nvSpPr>
        <p:spPr>
          <a:xfrm>
            <a:off x="564501" y="4822835"/>
            <a:ext cx="23046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Improvement of the effective nucleon mass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4643AD-C4CF-DBA4-ED14-15686927C4AC}"/>
              </a:ext>
            </a:extLst>
          </p:cNvPr>
          <p:cNvSpPr txBox="1"/>
          <p:nvPr/>
        </p:nvSpPr>
        <p:spPr>
          <a:xfrm>
            <a:off x="3549779" y="5000200"/>
            <a:ext cx="286398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Correct value of the symmetry energy coefficient without iso-vector meson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1CD76-4DCA-FAC4-3A6F-221B722EAD4F}"/>
              </a:ext>
            </a:extLst>
          </p:cNvPr>
          <p:cNvSpPr txBox="1"/>
          <p:nvPr/>
        </p:nvSpPr>
        <p:spPr>
          <a:xfrm>
            <a:off x="709126" y="3429000"/>
            <a:ext cx="20154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Partial replacement of vector meson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A2610-A6EA-ADE4-3D67-71DAE222AAB9}"/>
              </a:ext>
            </a:extLst>
          </p:cNvPr>
          <p:cNvSpPr txBox="1"/>
          <p:nvPr/>
        </p:nvSpPr>
        <p:spPr>
          <a:xfrm>
            <a:off x="3593066" y="3859345"/>
            <a:ext cx="22743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Improvement of the compression modulus</a:t>
            </a:r>
          </a:p>
        </p:txBody>
      </p:sp>
      <p:sp>
        <p:nvSpPr>
          <p:cNvPr id="46" name="Arrow: Left 45">
            <a:extLst>
              <a:ext uri="{FF2B5EF4-FFF2-40B4-BE49-F238E27FC236}">
                <a16:creationId xmlns:a16="http://schemas.microsoft.com/office/drawing/2014/main" id="{EE0D6F5A-1359-92D0-792E-1118ABF3394D}"/>
              </a:ext>
            </a:extLst>
          </p:cNvPr>
          <p:cNvSpPr/>
          <p:nvPr/>
        </p:nvSpPr>
        <p:spPr>
          <a:xfrm>
            <a:off x="5855734" y="1628971"/>
            <a:ext cx="460312" cy="34937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93F6D432-6CE7-3A2C-58A3-6F1F68502D05}"/>
              </a:ext>
            </a:extLst>
          </p:cNvPr>
          <p:cNvSpPr/>
          <p:nvPr/>
        </p:nvSpPr>
        <p:spPr>
          <a:xfrm>
            <a:off x="5855734" y="1998358"/>
            <a:ext cx="460312" cy="34937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01A280F-C9BE-BE0D-8CE6-83CA840BFA40}"/>
              </a:ext>
            </a:extLst>
          </p:cNvPr>
          <p:cNvSpPr/>
          <p:nvPr/>
        </p:nvSpPr>
        <p:spPr>
          <a:xfrm>
            <a:off x="5855734" y="2376697"/>
            <a:ext cx="460312" cy="34937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D41C685-93B9-26F6-2460-7D92AE69EA57}"/>
              </a:ext>
            </a:extLst>
          </p:cNvPr>
          <p:cNvSpPr/>
          <p:nvPr/>
        </p:nvSpPr>
        <p:spPr>
          <a:xfrm>
            <a:off x="5855734" y="2740766"/>
            <a:ext cx="460312" cy="34937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46" grpId="0" animBg="1"/>
      <p:bldP spid="46" grpId="1" animBg="1"/>
      <p:bldP spid="3" grpId="0" animBg="1"/>
      <p:bldP spid="3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C039308-07CC-97FB-7AC4-AC75853B0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651067"/>
            <a:ext cx="6095999" cy="5877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3909A-10C4-0E1E-EB3C-97D34B58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Results: SNM &amp; PNM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FDB9-DA10-1E11-2B4A-9CEE64E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8FD3-7CF5-D360-86FF-7036B41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DBF8-097A-716F-05A8-09AD47F0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E5EEC-FFD5-311F-6713-D899AED1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383" y="660399"/>
            <a:ext cx="6095999" cy="58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909A-10C4-0E1E-EB3C-97D34B58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Results: SNM &amp; PNM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FDB9-DA10-1E11-2B4A-9CEE64E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8FD3-7CF5-D360-86FF-7036B41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DBF8-097A-716F-05A8-09AD47F0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CF9D36-B73F-F585-4224-5E65DB17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684663"/>
            <a:ext cx="6096000" cy="5844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47324-8577-2FCA-2038-6DD97C5BC5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688" y="660399"/>
            <a:ext cx="6096000" cy="58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43909A-10C4-0E1E-EB3C-97D34B5825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 Results: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-equilibrium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43909A-10C4-0E1E-EB3C-97D34B582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50" t="-16667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FDB9-DA10-1E11-2B4A-9CEE64E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8FD3-7CF5-D360-86FF-7036B41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DBF8-097A-716F-05A8-09AD47F0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A4C25-8D16-542E-2876-D4E938D5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" y="802526"/>
            <a:ext cx="6095999" cy="5608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952D7-52A7-64EA-E2E3-660E1138E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8130"/>
            <a:ext cx="6096000" cy="55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43909A-10C4-0E1E-EB3C-97D34B5825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 Results: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-equilibrium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43909A-10C4-0E1E-EB3C-97D34B582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50" t="-16667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FDB9-DA10-1E11-2B4A-9CEE64E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8FD3-7CF5-D360-86FF-7036B41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DBF8-097A-716F-05A8-09AD47F0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B83AC-5BAB-60D9-F75E-2225D6CE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3" y="764060"/>
            <a:ext cx="6096000" cy="5632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6250B-42BA-6A75-8B59-B44874434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64060"/>
            <a:ext cx="6096000" cy="56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F1BE-1E50-50AE-B7A2-D57A2B46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Summary &amp; 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F294-4124-3FA4-ACDE-BD0B4E4C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480D-84FD-D6D5-F813-9A49807B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96A8-D9E3-08EC-CD19-A889B90E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F27910-E42C-378F-2BCF-EDD05FE490B5}"/>
                  </a:ext>
                </a:extLst>
              </p:cNvPr>
              <p:cNvSpPr txBox="1"/>
              <p:nvPr/>
            </p:nvSpPr>
            <p:spPr>
              <a:xfrm>
                <a:off x="213826" y="817980"/>
                <a:ext cx="11764347" cy="544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u="sng" dirty="0"/>
                  <a:t>Summary: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relativistic mean field model of the nuclear matter equation of state was modified by including the effect of Pauli-blocking owing to quark exchange between the baryons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 chiral enhancement of the quark Pauli blocking due to a density-dependent reduction of the value of the dynamical quark mass was considered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Onset of chiral symmetry restoration (mimicked by Brown-Rho scaling) enhances nucleon swelling and Pauli blocking at high baryon densities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Partial replacement of other short-range repulsion mechanisms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2400" dirty="0"/>
                  <a:t> exchange)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nuclear symmetry energy was obtained in fair accordance with phenomenological constraints, i.e. full replacement of the iso-vector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meson</a:t>
                </a:r>
              </a:p>
              <a:p>
                <a:r>
                  <a:rPr lang="en-GB" sz="2800" u="sng" dirty="0"/>
                  <a:t>Outlook: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Introduction of other hadronic states (hyperons)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Relativistic generalization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Finite temperature case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F27910-E42C-378F-2BCF-EDD05FE4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6" y="817980"/>
                <a:ext cx="11764347" cy="5445593"/>
              </a:xfrm>
              <a:prstGeom prst="rect">
                <a:avLst/>
              </a:prstGeom>
              <a:blipFill>
                <a:blip r:embed="rId2"/>
                <a:stretch>
                  <a:fillRect l="-1036" t="-1008" r="-104" b="-1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99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FAB29D-6D73-35F0-145E-A698C897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" y="699772"/>
            <a:ext cx="5287994" cy="4090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66490F-CCFC-0A6F-409D-D699E3F1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72" y="2359523"/>
            <a:ext cx="5907627" cy="3791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3E84E2-0927-A371-58EA-6B9E92648E68}"/>
                  </a:ext>
                </a:extLst>
              </p:cNvPr>
              <p:cNvSpPr txBox="1"/>
              <p:nvPr/>
            </p:nvSpPr>
            <p:spPr>
              <a:xfrm>
                <a:off x="172226" y="4787899"/>
                <a:ext cx="6167073" cy="1218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3E84E2-0927-A371-58EA-6B9E92648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6" y="4787899"/>
                <a:ext cx="6167073" cy="121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BD5664D-D40A-6E7B-3AEC-E5C7AA3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96D71-7DC2-A34D-9F60-9C9BABAC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ABBBA-0A82-BA7B-3266-513B26D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92AD5-6A76-0453-A417-A233F597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BCA57-FF76-575A-AA34-4D066C0A5836}"/>
              </a:ext>
            </a:extLst>
          </p:cNvPr>
          <p:cNvSpPr txBox="1"/>
          <p:nvPr/>
        </p:nvSpPr>
        <p:spPr>
          <a:xfrm>
            <a:off x="89646" y="6144495"/>
            <a:ext cx="100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[Figures: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J. Phys.: Conf. Ser. 912 012016 (2017)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&amp; MNRAS 497, 3118–3130 (2020)]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888A4-DB60-6B1B-563C-F85E4ADFE2BE}"/>
              </a:ext>
            </a:extLst>
          </p:cNvPr>
          <p:cNvSpPr txBox="1"/>
          <p:nvPr/>
        </p:nvSpPr>
        <p:spPr>
          <a:xfrm>
            <a:off x="5402424" y="782870"/>
            <a:ext cx="66525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main goal of our community is to gain a better understanding of the theory of strong interactions by detecting phase transitions and critical phenomena.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9A36D9-17D0-B4DE-92BF-36EBE3BA5B7F}"/>
                  </a:ext>
                </a:extLst>
              </p:cNvPr>
              <p:cNvSpPr txBox="1"/>
              <p:nvPr/>
            </p:nvSpPr>
            <p:spPr>
              <a:xfrm>
                <a:off x="1699184" y="5512436"/>
                <a:ext cx="53822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region can be probed by</a:t>
                </a:r>
                <a:br>
                  <a:rPr lang="en-GB" sz="2000" dirty="0"/>
                </a:br>
                <a:r>
                  <a:rPr lang="en-GB" sz="2000" dirty="0"/>
                  <a:t> neutron stars!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9A36D9-17D0-B4DE-92BF-36EBE3BA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84" y="5512436"/>
                <a:ext cx="5382202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5FD42310-F8E0-3966-E260-D61AC5F63A75}"/>
              </a:ext>
            </a:extLst>
          </p:cNvPr>
          <p:cNvSpPr/>
          <p:nvPr/>
        </p:nvSpPr>
        <p:spPr>
          <a:xfrm>
            <a:off x="5410198" y="2825863"/>
            <a:ext cx="1044350" cy="7940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C10F-A471-46D8-CE54-A8B7718B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7D3F-1570-292E-508C-CC97E687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FB6F-FE0D-C982-F6CB-E5ED8776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1C85B7-8725-A087-0E7A-52813E66072C}"/>
                  </a:ext>
                </a:extLst>
              </p:cNvPr>
              <p:cNvSpPr txBox="1"/>
              <p:nvPr/>
            </p:nvSpPr>
            <p:spPr>
              <a:xfrm>
                <a:off x="-78032" y="1507979"/>
                <a:ext cx="12348060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acc>
                        <m:accPr>
                          <m:chr m:val="̅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1C85B7-8725-A087-0E7A-52813E660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032" y="1507979"/>
                <a:ext cx="12348060" cy="633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20CB98-0E0B-FB20-21F0-52ABAD5C00FB}"/>
                  </a:ext>
                </a:extLst>
              </p:cNvPr>
              <p:cNvSpPr txBox="1"/>
              <p:nvPr/>
            </p:nvSpPr>
            <p:spPr>
              <a:xfrm>
                <a:off x="739403" y="2987138"/>
                <a:ext cx="10713189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20CB98-0E0B-FB20-21F0-52ABAD5C0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03" y="2987138"/>
                <a:ext cx="10713189" cy="633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BA5923-5387-78EA-BFF8-3CF72DA57277}"/>
                  </a:ext>
                </a:extLst>
              </p:cNvPr>
              <p:cNvSpPr txBox="1"/>
              <p:nvPr/>
            </p:nvSpPr>
            <p:spPr>
              <a:xfrm>
                <a:off x="356852" y="4572212"/>
                <a:ext cx="4587218" cy="1664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BA5923-5387-78EA-BFF8-3CF72DA57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52" y="4572212"/>
                <a:ext cx="4587218" cy="16643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9A5604-E07D-2FB0-E74F-CBCC0C765223}"/>
                  </a:ext>
                </a:extLst>
              </p:cNvPr>
              <p:cNvSpPr txBox="1"/>
              <p:nvPr/>
            </p:nvSpPr>
            <p:spPr>
              <a:xfrm>
                <a:off x="6503597" y="4500077"/>
                <a:ext cx="5552482" cy="1736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⟨"/>
                          <m:endChr m:val="⟩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⟨"/>
                          <m:endChr m:val="⟩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9A5604-E07D-2FB0-E74F-CBCC0C765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97" y="4500077"/>
                <a:ext cx="5552482" cy="1736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399884D2-446E-C99A-2F16-6EE3A3FED30D}"/>
              </a:ext>
            </a:extLst>
          </p:cNvPr>
          <p:cNvSpPr/>
          <p:nvPr/>
        </p:nvSpPr>
        <p:spPr>
          <a:xfrm rot="16200000">
            <a:off x="2023716" y="1202892"/>
            <a:ext cx="300306" cy="199642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64CBB45-FA67-0C22-4773-F80B03EDDFC3}"/>
              </a:ext>
            </a:extLst>
          </p:cNvPr>
          <p:cNvSpPr/>
          <p:nvPr/>
        </p:nvSpPr>
        <p:spPr>
          <a:xfrm rot="16200000">
            <a:off x="4493888" y="962742"/>
            <a:ext cx="300306" cy="24767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E73CC30-859C-8997-B386-5F5C0911F09F}"/>
              </a:ext>
            </a:extLst>
          </p:cNvPr>
          <p:cNvSpPr/>
          <p:nvPr/>
        </p:nvSpPr>
        <p:spPr>
          <a:xfrm rot="16200000">
            <a:off x="7376084" y="766043"/>
            <a:ext cx="300306" cy="28604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99975DF-5745-3669-99E1-CDD54072F404}"/>
              </a:ext>
            </a:extLst>
          </p:cNvPr>
          <p:cNvSpPr/>
          <p:nvPr/>
        </p:nvSpPr>
        <p:spPr>
          <a:xfrm rot="16200000">
            <a:off x="10477418" y="879899"/>
            <a:ext cx="300306" cy="26498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313F77-6081-CD27-95EA-E3D707BEBB58}"/>
                  </a:ext>
                </a:extLst>
              </p:cNvPr>
              <p:cNvSpPr txBox="1"/>
              <p:nvPr/>
            </p:nvSpPr>
            <p:spPr>
              <a:xfrm>
                <a:off x="1699174" y="2283571"/>
                <a:ext cx="94939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free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313F77-6081-CD27-95EA-E3D707BE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74" y="2283571"/>
                <a:ext cx="949390" cy="413511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ADF04-92C6-A481-DE60-941424A022D8}"/>
                  </a:ext>
                </a:extLst>
              </p:cNvPr>
              <p:cNvSpPr txBox="1"/>
              <p:nvPr/>
            </p:nvSpPr>
            <p:spPr>
              <a:xfrm>
                <a:off x="4169346" y="2291826"/>
                <a:ext cx="94939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free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ADF04-92C6-A481-DE60-941424A02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346" y="2291826"/>
                <a:ext cx="949390" cy="413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C0C631-2546-153E-EAD2-2E3DD6E798B9}"/>
                  </a:ext>
                </a:extLst>
              </p:cNvPr>
              <p:cNvSpPr txBox="1"/>
              <p:nvPr/>
            </p:nvSpPr>
            <p:spPr>
              <a:xfrm>
                <a:off x="7051542" y="2309844"/>
                <a:ext cx="949390" cy="395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free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C0C631-2546-153E-EAD2-2E3DD6E79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542" y="2309844"/>
                <a:ext cx="949390" cy="3954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B35891-5CC5-CBBE-6B7B-DA150F158ED8}"/>
                  </a:ext>
                </a:extLst>
              </p:cNvPr>
              <p:cNvSpPr txBox="1"/>
              <p:nvPr/>
            </p:nvSpPr>
            <p:spPr>
              <a:xfrm>
                <a:off x="10179195" y="2307524"/>
                <a:ext cx="9493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B35891-5CC5-CBBE-6B7B-DA150F158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195" y="2307524"/>
                <a:ext cx="949390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63855B49-8C14-52E8-C2C8-B9E51985178D}"/>
              </a:ext>
            </a:extLst>
          </p:cNvPr>
          <p:cNvSpPr/>
          <p:nvPr/>
        </p:nvSpPr>
        <p:spPr>
          <a:xfrm>
            <a:off x="5011695" y="4959986"/>
            <a:ext cx="1222531" cy="888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D09893-C6A0-CB59-437B-8385B67FAE5A}"/>
                  </a:ext>
                </a:extLst>
              </p:cNvPr>
              <p:cNvSpPr txBox="1"/>
              <p:nvPr/>
            </p:nvSpPr>
            <p:spPr>
              <a:xfrm>
                <a:off x="2650042" y="3725247"/>
                <a:ext cx="348044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D09893-C6A0-CB59-437B-8385B67FA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042" y="3725247"/>
                <a:ext cx="348044" cy="332463"/>
              </a:xfrm>
              <a:prstGeom prst="rect">
                <a:avLst/>
              </a:prstGeom>
              <a:blipFill>
                <a:blip r:embed="rId11"/>
                <a:stretch>
                  <a:fillRect l="-17544" r="-7018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515C2D-517E-111E-996B-5B9FF4485CA1}"/>
                  </a:ext>
                </a:extLst>
              </p:cNvPr>
              <p:cNvSpPr txBox="1"/>
              <p:nvPr/>
            </p:nvSpPr>
            <p:spPr>
              <a:xfrm>
                <a:off x="4455399" y="3744174"/>
                <a:ext cx="377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515C2D-517E-111E-996B-5B9FF448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399" y="3744174"/>
                <a:ext cx="377283" cy="307777"/>
              </a:xfrm>
              <a:prstGeom prst="rect">
                <a:avLst/>
              </a:prstGeom>
              <a:blipFill>
                <a:blip r:embed="rId12"/>
                <a:stretch>
                  <a:fillRect l="-9677" r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2CF8FE-EF2E-9423-CE8A-A189DEACEC6E}"/>
                  </a:ext>
                </a:extLst>
              </p:cNvPr>
              <p:cNvSpPr txBox="1"/>
              <p:nvPr/>
            </p:nvSpPr>
            <p:spPr>
              <a:xfrm>
                <a:off x="167951" y="759387"/>
                <a:ext cx="11672960" cy="796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Let us consider a minimal model of relativistic nuclear dynamics where the degrees of freedom are nucleons which interact with each other by an exchange of scalar meson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200" dirty="0"/>
                  <a:t> and vector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2CF8FE-EF2E-9423-CE8A-A189DEACE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" y="759387"/>
                <a:ext cx="11672960" cy="796628"/>
              </a:xfrm>
              <a:prstGeom prst="rect">
                <a:avLst/>
              </a:prstGeom>
              <a:blipFill>
                <a:blip r:embed="rId13"/>
                <a:stretch>
                  <a:fillRect l="-679" t="-5385"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FC49EB7-B698-7315-351C-D706A674AAD7}"/>
              </a:ext>
            </a:extLst>
          </p:cNvPr>
          <p:cNvSpPr txBox="1"/>
          <p:nvPr/>
        </p:nvSpPr>
        <p:spPr>
          <a:xfrm>
            <a:off x="167951" y="2659775"/>
            <a:ext cx="114898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or regrouping the terms: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5EE86F4-8739-8F58-3570-E3CA917096D5}"/>
              </a:ext>
            </a:extLst>
          </p:cNvPr>
          <p:cNvSpPr/>
          <p:nvPr/>
        </p:nvSpPr>
        <p:spPr>
          <a:xfrm rot="16200000">
            <a:off x="2673911" y="2810111"/>
            <a:ext cx="300306" cy="16110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F7D3D5E6-D2E3-054C-B2DB-53D11916101C}"/>
              </a:ext>
            </a:extLst>
          </p:cNvPr>
          <p:cNvSpPr/>
          <p:nvPr/>
        </p:nvSpPr>
        <p:spPr>
          <a:xfrm rot="16200000">
            <a:off x="4471648" y="2968398"/>
            <a:ext cx="300306" cy="129999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345932-4F46-BE0F-777C-0D78FA25C794}"/>
              </a:ext>
            </a:extLst>
          </p:cNvPr>
          <p:cNvSpPr txBox="1"/>
          <p:nvPr/>
        </p:nvSpPr>
        <p:spPr>
          <a:xfrm>
            <a:off x="167951" y="4075910"/>
            <a:ext cx="72755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The Euler-Lagrange equations for this model are given by:</a:t>
            </a:r>
          </a:p>
        </p:txBody>
      </p:sp>
    </p:spTree>
    <p:extLst>
      <p:ext uri="{BB962C8B-B14F-4D97-AF65-F5344CB8AC3E}">
        <p14:creationId xmlns:p14="http://schemas.microsoft.com/office/powerpoint/2010/main" val="34500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3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 animBg="1"/>
      <p:bldP spid="15" grpId="0"/>
      <p:bldP spid="21" grpId="0"/>
      <p:bldP spid="24" grpId="0"/>
      <p:bldP spid="25" grpId="0" animBg="1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C10F-A471-46D8-CE54-A8B7718B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7D3F-1570-292E-508C-CC97E687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FB6F-FE0D-C982-F6CB-E5ED8776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54DC5-E07F-EBAB-324B-40A81320ACB4}"/>
                  </a:ext>
                </a:extLst>
              </p:cNvPr>
              <p:cNvSpPr txBox="1"/>
              <p:nvPr/>
            </p:nvSpPr>
            <p:spPr>
              <a:xfrm>
                <a:off x="-1" y="2461971"/>
                <a:ext cx="12191999" cy="780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𝐹𝐺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𝐹𝐺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GB" sz="2000" i="1" dirty="0">
                    <a:latin typeface="Cambria Math" panose="02040503050406030204" pitchFamily="18" charset="0"/>
                  </a:rPr>
                </a:br>
                <a:endParaRPr lang="en-GB" sz="20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54DC5-E07F-EBAB-324B-40A81320A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61971"/>
                <a:ext cx="12191999" cy="780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47D58B-C2D5-B9D2-FEEE-C9CC972564BB}"/>
                  </a:ext>
                </a:extLst>
              </p:cNvPr>
              <p:cNvSpPr txBox="1"/>
              <p:nvPr/>
            </p:nvSpPr>
            <p:spPr>
              <a:xfrm>
                <a:off x="0" y="5513638"/>
                <a:ext cx="12192000" cy="9407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𝐹𝐺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𝐹𝐺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br>
                  <a:rPr lang="en-GB" sz="2000" b="0" i="1" dirty="0">
                    <a:latin typeface="Cambria Math" panose="02040503050406030204" pitchFamily="18" charset="0"/>
                  </a:rPr>
                </a:br>
                <a:endParaRPr lang="en-GB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47D58B-C2D5-B9D2-FEEE-C9CC9725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3638"/>
                <a:ext cx="12192000" cy="940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117CBA-4F08-97FC-CB21-138A21FC2E86}"/>
                  </a:ext>
                </a:extLst>
              </p:cNvPr>
              <p:cNvSpPr txBox="1"/>
              <p:nvPr/>
            </p:nvSpPr>
            <p:spPr>
              <a:xfrm>
                <a:off x="167951" y="759387"/>
                <a:ext cx="116729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To extract thermodynamics one can compute the energy momentum tensor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GB" sz="2200" dirty="0"/>
                  <a:t> and relate its components to the pressure and energy density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117CBA-4F08-97FC-CB21-138A21FC2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" y="759387"/>
                <a:ext cx="11672960" cy="769441"/>
              </a:xfrm>
              <a:prstGeom prst="rect">
                <a:avLst/>
              </a:prstGeom>
              <a:blipFill>
                <a:blip r:embed="rId5"/>
                <a:stretch>
                  <a:fillRect l="-679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6BC89-03C4-3C0F-590B-71988C1F1208}"/>
                  </a:ext>
                </a:extLst>
              </p:cNvPr>
              <p:cNvSpPr txBox="1"/>
              <p:nvPr/>
            </p:nvSpPr>
            <p:spPr>
              <a:xfrm>
                <a:off x="2201472" y="1475370"/>
                <a:ext cx="77890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p>
                          </m:sSup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p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6BC89-03C4-3C0F-590B-71988C1F1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72" y="1475370"/>
                <a:ext cx="778905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3348A18-E747-F14A-0272-9A7E12176998}"/>
              </a:ext>
            </a:extLst>
          </p:cNvPr>
          <p:cNvSpPr txBox="1"/>
          <p:nvPr/>
        </p:nvSpPr>
        <p:spPr>
          <a:xfrm>
            <a:off x="167951" y="2066532"/>
            <a:ext cx="116729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In our case this yields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120A7B-DC82-7D19-9B5D-FDD3F56440F7}"/>
                  </a:ext>
                </a:extLst>
              </p:cNvPr>
              <p:cNvSpPr txBox="1"/>
              <p:nvPr/>
            </p:nvSpPr>
            <p:spPr>
              <a:xfrm>
                <a:off x="0" y="4856361"/>
                <a:ext cx="12191998" cy="753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∗2</m:t>
                              </m:r>
                            </m:sup>
                          </m:sSubSup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120A7B-DC82-7D19-9B5D-FDD3F5644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6361"/>
                <a:ext cx="12191998" cy="753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53EB02-30AE-628E-E141-991A73AC2DC5}"/>
              </a:ext>
            </a:extLst>
          </p:cNvPr>
          <p:cNvSpPr txBox="1"/>
          <p:nvPr/>
        </p:nvSpPr>
        <p:spPr>
          <a:xfrm>
            <a:off x="167951" y="4575516"/>
            <a:ext cx="116729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7CC993-A6B0-24A3-6088-EE0794C067E3}"/>
                  </a:ext>
                </a:extLst>
              </p:cNvPr>
              <p:cNvSpPr txBox="1"/>
              <p:nvPr/>
            </p:nvSpPr>
            <p:spPr>
              <a:xfrm>
                <a:off x="0" y="3678512"/>
                <a:ext cx="12192000" cy="953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7CC993-A6B0-24A3-6088-EE0794C0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8512"/>
                <a:ext cx="12192000" cy="953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61EE5A8-EC81-4B19-82FF-62F17AB290C6}"/>
              </a:ext>
            </a:extLst>
          </p:cNvPr>
          <p:cNvSpPr txBox="1"/>
          <p:nvPr/>
        </p:nvSpPr>
        <p:spPr>
          <a:xfrm>
            <a:off x="167951" y="3258122"/>
            <a:ext cx="116729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With the equations of motion of mesonic fields:</a:t>
            </a:r>
          </a:p>
        </p:txBody>
      </p:sp>
    </p:spTree>
    <p:extLst>
      <p:ext uri="{BB962C8B-B14F-4D97-AF65-F5344CB8AC3E}">
        <p14:creationId xmlns:p14="http://schemas.microsoft.com/office/powerpoint/2010/main" val="1395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0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AD6EFB1-A882-75B7-6876-A6CA4659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378" y="1706723"/>
            <a:ext cx="5097236" cy="4898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6667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C10F-A471-46D8-CE54-A8B7718B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7D3F-1570-292E-508C-CC97E687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FB6F-FE0D-C982-F6CB-E5ED8776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D1C5-3FD5-AF55-E0C2-A5BA376996FA}"/>
                  </a:ext>
                </a:extLst>
              </p:cNvPr>
              <p:cNvSpPr txBox="1"/>
              <p:nvPr/>
            </p:nvSpPr>
            <p:spPr>
              <a:xfrm>
                <a:off x="167951" y="759387"/>
                <a:ext cx="11672960" cy="69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There are two free parameters in the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D1C5-3FD5-AF55-E0C2-A5BA37699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" y="759387"/>
                <a:ext cx="11672960" cy="699422"/>
              </a:xfrm>
              <a:prstGeom prst="rect">
                <a:avLst/>
              </a:prstGeom>
              <a:blipFill>
                <a:blip r:embed="rId4"/>
                <a:stretch>
                  <a:fillRect l="-679"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B850E8-B715-A753-4902-759CADDB90CC}"/>
              </a:ext>
            </a:extLst>
          </p:cNvPr>
          <p:cNvSpPr/>
          <p:nvPr/>
        </p:nvSpPr>
        <p:spPr>
          <a:xfrm>
            <a:off x="351089" y="1412154"/>
            <a:ext cx="839756" cy="5192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D4DFD-C68F-CC33-69F4-6B9D10E236AF}"/>
              </a:ext>
            </a:extLst>
          </p:cNvPr>
          <p:cNvSpPr txBox="1"/>
          <p:nvPr/>
        </p:nvSpPr>
        <p:spPr>
          <a:xfrm>
            <a:off x="1373983" y="1440147"/>
            <a:ext cx="825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 use the known nuclear matter properties to fix couplings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A6F54-37F0-0179-751F-B265D549216A}"/>
              </a:ext>
            </a:extLst>
          </p:cNvPr>
          <p:cNvSpPr txBox="1"/>
          <p:nvPr/>
        </p:nvSpPr>
        <p:spPr>
          <a:xfrm>
            <a:off x="167951" y="2100278"/>
            <a:ext cx="61068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Nuclear matter (symmetric) properties: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E2563C-4226-E236-7207-B0A1216B3A8A}"/>
                  </a:ext>
                </a:extLst>
              </p:cNvPr>
              <p:cNvSpPr txBox="1"/>
              <p:nvPr/>
            </p:nvSpPr>
            <p:spPr>
              <a:xfrm>
                <a:off x="255679" y="3815165"/>
                <a:ext cx="5355511" cy="2358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≈0.7−0.8</m:t>
                    </m:r>
                  </m:oMath>
                </a14:m>
                <a:endParaRPr lang="en-GB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=9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=32.5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E2563C-4226-E236-7207-B0A1216B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9" y="3815165"/>
                <a:ext cx="5355511" cy="2358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664661-97B6-9868-F827-3DF1F523040C}"/>
                  </a:ext>
                </a:extLst>
              </p:cNvPr>
              <p:cNvSpPr txBox="1"/>
              <p:nvPr/>
            </p:nvSpPr>
            <p:spPr>
              <a:xfrm>
                <a:off x="167951" y="2718668"/>
                <a:ext cx="25729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=0.153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664661-97B6-9868-F827-3DF1F5230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" y="2718668"/>
                <a:ext cx="2572916" cy="400110"/>
              </a:xfrm>
              <a:prstGeom prst="rect">
                <a:avLst/>
              </a:prstGeom>
              <a:blipFill>
                <a:blip r:embed="rId6"/>
                <a:stretch>
                  <a:fillRect l="-5450" t="-125758" b="-189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6F7ED4-0A70-5581-BCB9-EB5A5D8D0BB8}"/>
                  </a:ext>
                </a:extLst>
              </p:cNvPr>
              <p:cNvSpPr txBox="1"/>
              <p:nvPr/>
            </p:nvSpPr>
            <p:spPr>
              <a:xfrm>
                <a:off x="65386" y="3191294"/>
                <a:ext cx="3975935" cy="690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=−16.3 </m:t>
                      </m:r>
                      <m:r>
                        <m:rPr>
                          <m:sty m:val="p"/>
                        </m:rPr>
                        <a:rPr lang="en-GB" sz="180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6F7ED4-0A70-5581-BCB9-EB5A5D8D0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" y="3191294"/>
                <a:ext cx="3975935" cy="690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D3107CD-6539-94A9-9262-E1E789E2010B}"/>
              </a:ext>
            </a:extLst>
          </p:cNvPr>
          <p:cNvCxnSpPr>
            <a:cxnSpLocks/>
          </p:cNvCxnSpPr>
          <p:nvPr/>
        </p:nvCxnSpPr>
        <p:spPr>
          <a:xfrm flipH="1" flipV="1">
            <a:off x="2521209" y="2911686"/>
            <a:ext cx="1961920" cy="1085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798813-20F9-7415-DE5F-99FF07781B3A}"/>
              </a:ext>
            </a:extLst>
          </p:cNvPr>
          <p:cNvCxnSpPr/>
          <p:nvPr/>
        </p:nvCxnSpPr>
        <p:spPr>
          <a:xfrm flipH="1">
            <a:off x="3760237" y="3240883"/>
            <a:ext cx="713561" cy="180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378C64-D2B9-344C-348A-86023FC18AF3}"/>
              </a:ext>
            </a:extLst>
          </p:cNvPr>
          <p:cNvSpPr txBox="1"/>
          <p:nvPr/>
        </p:nvSpPr>
        <p:spPr>
          <a:xfrm>
            <a:off x="4464856" y="2513925"/>
            <a:ext cx="19619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We use these two conditions to fit model parameters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66782A-AF9D-7B49-D07A-33E2F267D920}"/>
              </a:ext>
            </a:extLst>
          </p:cNvPr>
          <p:cNvCxnSpPr>
            <a:cxnSpLocks/>
          </p:cNvCxnSpPr>
          <p:nvPr/>
        </p:nvCxnSpPr>
        <p:spPr>
          <a:xfrm>
            <a:off x="5038531" y="3545630"/>
            <a:ext cx="0" cy="2649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0A71E7-E0A9-7F4B-7611-D7A65D50C77C}"/>
                  </a:ext>
                </a:extLst>
              </p:cNvPr>
              <p:cNvSpPr txBox="1"/>
              <p:nvPr/>
            </p:nvSpPr>
            <p:spPr>
              <a:xfrm>
                <a:off x="4977005" y="4192205"/>
                <a:ext cx="1866989" cy="679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=0.538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0A71E7-E0A9-7F4B-7611-D7A65D50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05" y="4192205"/>
                <a:ext cx="1866989" cy="679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AC4188-7925-A1CF-1857-07FB6892EE79}"/>
                  </a:ext>
                </a:extLst>
              </p:cNvPr>
              <p:cNvSpPr txBox="1"/>
              <p:nvPr/>
            </p:nvSpPr>
            <p:spPr>
              <a:xfrm>
                <a:off x="5168572" y="5056379"/>
                <a:ext cx="18669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=562.9 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AC4188-7925-A1CF-1857-07FB6892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2" y="5056379"/>
                <a:ext cx="186698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301CD7-1930-550C-A248-01A43E8DDC01}"/>
                  </a:ext>
                </a:extLst>
              </p:cNvPr>
              <p:cNvSpPr txBox="1"/>
              <p:nvPr/>
            </p:nvSpPr>
            <p:spPr>
              <a:xfrm>
                <a:off x="5139429" y="5669134"/>
                <a:ext cx="2178757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𝑠𝑦𝑚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9.7 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301CD7-1930-550C-A248-01A43E8D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29" y="5669134"/>
                <a:ext cx="2178757" cy="424283"/>
              </a:xfrm>
              <a:prstGeom prst="rect">
                <a:avLst/>
              </a:prstGeom>
              <a:blipFill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F8DE9C11-47F7-3F17-B2B3-1C48977BD59B}"/>
              </a:ext>
            </a:extLst>
          </p:cNvPr>
          <p:cNvSpPr txBox="1"/>
          <p:nvPr/>
        </p:nvSpPr>
        <p:spPr>
          <a:xfrm>
            <a:off x="5149041" y="3565375"/>
            <a:ext cx="2147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What about other properties?</a:t>
            </a:r>
          </a:p>
        </p:txBody>
      </p:sp>
    </p:spTree>
    <p:extLst>
      <p:ext uri="{BB962C8B-B14F-4D97-AF65-F5344CB8AC3E}">
        <p14:creationId xmlns:p14="http://schemas.microsoft.com/office/powerpoint/2010/main" val="32321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2" grpId="0"/>
      <p:bldP spid="32" grpId="0" build="p"/>
      <p:bldP spid="38" grpId="0"/>
      <p:bldP spid="40" grpId="0"/>
      <p:bldP spid="45" grpId="0" animBg="1"/>
      <p:bldP spid="53" grpId="0"/>
      <p:bldP spid="55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AD6EFB1-A882-75B7-6876-A6CA4659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378" y="1706723"/>
            <a:ext cx="5097236" cy="4898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EBE123-2B8C-DD35-6EE8-C2E50884B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6667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C10F-A471-46D8-CE54-A8B7718B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7D3F-1570-292E-508C-CC97E687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FB6F-FE0D-C982-F6CB-E5ED8776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D1C5-3FD5-AF55-E0C2-A5BA376996FA}"/>
                  </a:ext>
                </a:extLst>
              </p:cNvPr>
              <p:cNvSpPr txBox="1"/>
              <p:nvPr/>
            </p:nvSpPr>
            <p:spPr>
              <a:xfrm>
                <a:off x="167951" y="759387"/>
                <a:ext cx="11672960" cy="69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There are two free parameters in the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D1C5-3FD5-AF55-E0C2-A5BA37699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" y="759387"/>
                <a:ext cx="11672960" cy="699422"/>
              </a:xfrm>
              <a:prstGeom prst="rect">
                <a:avLst/>
              </a:prstGeom>
              <a:blipFill>
                <a:blip r:embed="rId4"/>
                <a:stretch>
                  <a:fillRect l="-679"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B850E8-B715-A753-4902-759CADDB90CC}"/>
              </a:ext>
            </a:extLst>
          </p:cNvPr>
          <p:cNvSpPr/>
          <p:nvPr/>
        </p:nvSpPr>
        <p:spPr>
          <a:xfrm>
            <a:off x="351089" y="1412154"/>
            <a:ext cx="839756" cy="5192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D4DFD-C68F-CC33-69F4-6B9D10E236AF}"/>
              </a:ext>
            </a:extLst>
          </p:cNvPr>
          <p:cNvSpPr txBox="1"/>
          <p:nvPr/>
        </p:nvSpPr>
        <p:spPr>
          <a:xfrm>
            <a:off x="1373983" y="1440147"/>
            <a:ext cx="825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 use the known nuclear matter properties to fix couplings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A6F54-37F0-0179-751F-B265D549216A}"/>
              </a:ext>
            </a:extLst>
          </p:cNvPr>
          <p:cNvSpPr txBox="1"/>
          <p:nvPr/>
        </p:nvSpPr>
        <p:spPr>
          <a:xfrm>
            <a:off x="167951" y="2100278"/>
            <a:ext cx="61068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How to improve the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109DD2-6BF0-BD89-2F45-0CA1C7777516}"/>
                  </a:ext>
                </a:extLst>
              </p:cNvPr>
              <p:cNvSpPr txBox="1"/>
              <p:nvPr/>
            </p:nvSpPr>
            <p:spPr>
              <a:xfrm>
                <a:off x="513184" y="2658850"/>
                <a:ext cx="6372808" cy="385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Add self-interactions</a:t>
                </a:r>
                <a:br>
                  <a:rPr lang="en-GB" sz="2200" dirty="0"/>
                </a:b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𝑏𝑚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br>
                  <a:rPr lang="en-GB" sz="2200" dirty="0"/>
                </a:br>
                <a:r>
                  <a:rPr lang="en-GB" sz="2200" dirty="0"/>
                  <a:t>This allows to fulfil two more constraints with two more parameters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Add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/>
                  <a:t> meson</a:t>
                </a:r>
                <a:br>
                  <a:rPr lang="en-GB" sz="2200" dirty="0"/>
                </a:b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Use density dependent couplings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Add form factors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Account for the quark substructure of the nucleons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…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109DD2-6BF0-BD89-2F45-0CA1C7777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4" y="2658850"/>
                <a:ext cx="6372808" cy="3854453"/>
              </a:xfrm>
              <a:prstGeom prst="rect">
                <a:avLst/>
              </a:prstGeom>
              <a:blipFill>
                <a:blip r:embed="rId5"/>
                <a:stretch>
                  <a:fillRect l="-1052" t="-1108" r="-191" b="-2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3BE3D11-8B22-FE89-3FF7-845D7B236860}"/>
              </a:ext>
            </a:extLst>
          </p:cNvPr>
          <p:cNvSpPr/>
          <p:nvPr/>
        </p:nvSpPr>
        <p:spPr>
          <a:xfrm>
            <a:off x="877078" y="5745459"/>
            <a:ext cx="5906277" cy="3861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BA41-2874-8BBC-1D85-8A7E7AA8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Quark Substructure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36F7-9540-061E-7D1C-4027C0F3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A25C-6AF4-CEE2-FC58-77CB19FE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dirty="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92E2-1533-8DAA-1E4F-5636F5F1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B70155-8834-2452-7C28-612E919C4804}"/>
                  </a:ext>
                </a:extLst>
              </p:cNvPr>
              <p:cNvSpPr txBox="1"/>
              <p:nvPr/>
            </p:nvSpPr>
            <p:spPr>
              <a:xfrm>
                <a:off x="331462" y="1517736"/>
                <a:ext cx="7091941" cy="90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B70155-8834-2452-7C28-612E919C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62" y="1517736"/>
                <a:ext cx="7091941" cy="900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5475E3-483C-9C7B-4476-C4E5D117F8AA}"/>
                  </a:ext>
                </a:extLst>
              </p:cNvPr>
              <p:cNvSpPr txBox="1"/>
              <p:nvPr/>
            </p:nvSpPr>
            <p:spPr>
              <a:xfrm>
                <a:off x="331462" y="2901201"/>
                <a:ext cx="73538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→   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5475E3-483C-9C7B-4476-C4E5D117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62" y="2901201"/>
                <a:ext cx="7353873" cy="307777"/>
              </a:xfrm>
              <a:prstGeom prst="rect">
                <a:avLst/>
              </a:prstGeom>
              <a:blipFill>
                <a:blip r:embed="rId3"/>
                <a:stretch>
                  <a:fillRect l="-746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B79F3B-BAC2-411E-7EA3-5DF037D80272}"/>
                  </a:ext>
                </a:extLst>
              </p:cNvPr>
              <p:cNvSpPr txBox="1"/>
              <p:nvPr/>
            </p:nvSpPr>
            <p:spPr>
              <a:xfrm>
                <a:off x="2103400" y="3828162"/>
                <a:ext cx="7985199" cy="764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uk-U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B79F3B-BAC2-411E-7EA3-5DF037D8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00" y="3828162"/>
                <a:ext cx="7985199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DF8E81-050C-AD49-8F05-1207B4121D60}"/>
                  </a:ext>
                </a:extLst>
              </p:cNvPr>
              <p:cNvSpPr txBox="1"/>
              <p:nvPr/>
            </p:nvSpPr>
            <p:spPr>
              <a:xfrm>
                <a:off x="1636032" y="4578752"/>
                <a:ext cx="8919934" cy="66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DF8E81-050C-AD49-8F05-1207B412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32" y="4578752"/>
                <a:ext cx="8919934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D1D350-3C07-590B-8E7C-12442AC6387B}"/>
                  </a:ext>
                </a:extLst>
              </p:cNvPr>
              <p:cNvSpPr txBox="1"/>
              <p:nvPr/>
            </p:nvSpPr>
            <p:spPr>
              <a:xfrm>
                <a:off x="2667015" y="6034608"/>
                <a:ext cx="685796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123456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𝑛𝑛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123</m:t>
                        </m:r>
                      </m:e>
                    </m:d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456</m:t>
                        </m:r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D1D350-3C07-590B-8E7C-12442AC63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5" y="6034608"/>
                <a:ext cx="6857968" cy="347403"/>
              </a:xfrm>
              <a:prstGeom prst="rect">
                <a:avLst/>
              </a:prstGeom>
              <a:blipFill>
                <a:blip r:embed="rId6"/>
                <a:stretch>
                  <a:fillRect l="-1335" t="-149123" b="-219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DE23745-6A86-EDBE-62EF-D8BC120A288D}"/>
              </a:ext>
            </a:extLst>
          </p:cNvPr>
          <p:cNvGrpSpPr/>
          <p:nvPr/>
        </p:nvGrpSpPr>
        <p:grpSpPr>
          <a:xfrm rot="1215247">
            <a:off x="8489647" y="1102243"/>
            <a:ext cx="1668652" cy="1512069"/>
            <a:chOff x="8420819" y="843136"/>
            <a:chExt cx="1668652" cy="151206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F906CF-C510-1FBF-8A6A-BE02094C0226}"/>
                </a:ext>
              </a:extLst>
            </p:cNvPr>
            <p:cNvSpPr/>
            <p:nvPr/>
          </p:nvSpPr>
          <p:spPr>
            <a:xfrm>
              <a:off x="8595231" y="1153768"/>
              <a:ext cx="643812" cy="993076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FB6972-A091-DBAA-0F1A-DF04CBCF305E}"/>
                </a:ext>
              </a:extLst>
            </p:cNvPr>
            <p:cNvSpPr/>
            <p:nvPr/>
          </p:nvSpPr>
          <p:spPr>
            <a:xfrm rot="8007142">
              <a:off x="9496156" y="1150403"/>
              <a:ext cx="301230" cy="837920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B96F4-A792-D007-21B0-9D8010036040}"/>
                </a:ext>
              </a:extLst>
            </p:cNvPr>
            <p:cNvSpPr/>
            <p:nvPr/>
          </p:nvSpPr>
          <p:spPr>
            <a:xfrm rot="4379483">
              <a:off x="9063718" y="1682579"/>
              <a:ext cx="301230" cy="985252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4541B7-9BF8-264F-2B7C-79D42FAD6700}"/>
                </a:ext>
              </a:extLst>
            </p:cNvPr>
            <p:cNvSpPr/>
            <p:nvPr/>
          </p:nvSpPr>
          <p:spPr>
            <a:xfrm>
              <a:off x="8420819" y="1995205"/>
              <a:ext cx="360000" cy="36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700CFD-2F25-37A9-FC5E-7B3923C0EF50}"/>
                </a:ext>
              </a:extLst>
            </p:cNvPr>
            <p:cNvSpPr/>
            <p:nvPr/>
          </p:nvSpPr>
          <p:spPr>
            <a:xfrm>
              <a:off x="9729471" y="1925343"/>
              <a:ext cx="360000" cy="36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2241F8-6E90-A9B1-BB1C-8A833C2377B6}"/>
                </a:ext>
              </a:extLst>
            </p:cNvPr>
            <p:cNvSpPr/>
            <p:nvPr/>
          </p:nvSpPr>
          <p:spPr>
            <a:xfrm>
              <a:off x="9151174" y="843136"/>
              <a:ext cx="360000" cy="36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726800-0843-029A-BCB1-69F89D3F7CA1}"/>
              </a:ext>
            </a:extLst>
          </p:cNvPr>
          <p:cNvGrpSpPr/>
          <p:nvPr/>
        </p:nvGrpSpPr>
        <p:grpSpPr>
          <a:xfrm rot="9770506">
            <a:off x="10283948" y="2311693"/>
            <a:ext cx="1668652" cy="1512069"/>
            <a:chOff x="9823521" y="1064637"/>
            <a:chExt cx="1668652" cy="151206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190FF7-D792-698E-7698-D26AA8211D73}"/>
                </a:ext>
              </a:extLst>
            </p:cNvPr>
            <p:cNvSpPr/>
            <p:nvPr/>
          </p:nvSpPr>
          <p:spPr>
            <a:xfrm>
              <a:off x="9997933" y="1375269"/>
              <a:ext cx="643812" cy="993076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9B1CD0-D570-DC2A-F6A4-29855A71CB86}"/>
                </a:ext>
              </a:extLst>
            </p:cNvPr>
            <p:cNvSpPr/>
            <p:nvPr/>
          </p:nvSpPr>
          <p:spPr>
            <a:xfrm rot="8007142">
              <a:off x="10898858" y="1371904"/>
              <a:ext cx="301230" cy="837920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466195-5F98-0EC3-FBF4-986C6BB4103C}"/>
                </a:ext>
              </a:extLst>
            </p:cNvPr>
            <p:cNvSpPr/>
            <p:nvPr/>
          </p:nvSpPr>
          <p:spPr>
            <a:xfrm rot="4379483">
              <a:off x="10466420" y="1904080"/>
              <a:ext cx="301230" cy="985252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CA1AEE-F4BC-3718-5CB6-808801E6A153}"/>
                </a:ext>
              </a:extLst>
            </p:cNvPr>
            <p:cNvSpPr/>
            <p:nvPr/>
          </p:nvSpPr>
          <p:spPr>
            <a:xfrm>
              <a:off x="9823521" y="2216706"/>
              <a:ext cx="360000" cy="36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ACE0C7-0579-ACBE-6672-5AFD188085A3}"/>
                </a:ext>
              </a:extLst>
            </p:cNvPr>
            <p:cNvSpPr/>
            <p:nvPr/>
          </p:nvSpPr>
          <p:spPr>
            <a:xfrm>
              <a:off x="11132173" y="2146844"/>
              <a:ext cx="360000" cy="36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613AA45-978F-27AD-78EF-9F1BF53D1850}"/>
                </a:ext>
              </a:extLst>
            </p:cNvPr>
            <p:cNvSpPr/>
            <p:nvPr/>
          </p:nvSpPr>
          <p:spPr>
            <a:xfrm>
              <a:off x="10553876" y="1064637"/>
              <a:ext cx="360000" cy="36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73F60D04-A3D4-25D7-7CC0-163ABD952A04}"/>
              </a:ext>
            </a:extLst>
          </p:cNvPr>
          <p:cNvSpPr/>
          <p:nvPr/>
        </p:nvSpPr>
        <p:spPr>
          <a:xfrm rot="1215247">
            <a:off x="9858073" y="2219026"/>
            <a:ext cx="685031" cy="27938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row: Curved Down 35">
            <a:extLst>
              <a:ext uri="{FF2B5EF4-FFF2-40B4-BE49-F238E27FC236}">
                <a16:creationId xmlns:a16="http://schemas.microsoft.com/office/drawing/2014/main" id="{14F50DBD-988D-C7E4-DBCA-F3807D482ECE}"/>
              </a:ext>
            </a:extLst>
          </p:cNvPr>
          <p:cNvSpPr/>
          <p:nvPr/>
        </p:nvSpPr>
        <p:spPr>
          <a:xfrm rot="12015247">
            <a:off x="9578433" y="2835291"/>
            <a:ext cx="685031" cy="27938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53F052-60BD-92B0-6607-96CD3646BD65}"/>
              </a:ext>
            </a:extLst>
          </p:cNvPr>
          <p:cNvSpPr txBox="1"/>
          <p:nvPr/>
        </p:nvSpPr>
        <p:spPr>
          <a:xfrm>
            <a:off x="134237" y="808260"/>
            <a:ext cx="89537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Let us consider nonrelativistic massive quarks with a confining two-body interactions in the form of a harmonic oscillator potential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[Particles 2020, 3, 477–499]: 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0A2B5A-5244-0198-979B-AE8F6CF2635D}"/>
              </a:ext>
            </a:extLst>
          </p:cNvPr>
          <p:cNvSpPr txBox="1"/>
          <p:nvPr/>
        </p:nvSpPr>
        <p:spPr>
          <a:xfrm>
            <a:off x="134237" y="2453487"/>
            <a:ext cx="828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Now, we can solve Schrödinger equation: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7954CA3-47D0-D836-2E7F-745D73AF8520}"/>
              </a:ext>
            </a:extLst>
          </p:cNvPr>
          <p:cNvCxnSpPr>
            <a:cxnSpLocks/>
          </p:cNvCxnSpPr>
          <p:nvPr/>
        </p:nvCxnSpPr>
        <p:spPr>
          <a:xfrm flipV="1">
            <a:off x="1371599" y="3227366"/>
            <a:ext cx="531845" cy="182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2B44943-2206-A0A7-A6E6-DFD1863C0741}"/>
              </a:ext>
            </a:extLst>
          </p:cNvPr>
          <p:cNvCxnSpPr>
            <a:cxnSpLocks/>
          </p:cNvCxnSpPr>
          <p:nvPr/>
        </p:nvCxnSpPr>
        <p:spPr>
          <a:xfrm flipH="1" flipV="1">
            <a:off x="2887774" y="3214450"/>
            <a:ext cx="479412" cy="202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00DA407-376A-3563-7901-EE89FEE0F9FE}"/>
              </a:ext>
            </a:extLst>
          </p:cNvPr>
          <p:cNvSpPr txBox="1"/>
          <p:nvPr/>
        </p:nvSpPr>
        <p:spPr>
          <a:xfrm>
            <a:off x="134237" y="3231702"/>
            <a:ext cx="132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Orbital part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C40E60-51DF-DEBD-5425-3B0B66BB78C8}"/>
              </a:ext>
            </a:extLst>
          </p:cNvPr>
          <p:cNvSpPr txBox="1"/>
          <p:nvPr/>
        </p:nvSpPr>
        <p:spPr>
          <a:xfrm>
            <a:off x="3318263" y="3236711"/>
            <a:ext cx="132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SFC part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5E290D-EF54-8E09-767C-8816AF455104}"/>
              </a:ext>
            </a:extLst>
          </p:cNvPr>
          <p:cNvSpPr txBox="1"/>
          <p:nvPr/>
        </p:nvSpPr>
        <p:spPr>
          <a:xfrm>
            <a:off x="134237" y="3527353"/>
            <a:ext cx="828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This yields to the following ground state: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DDF4EC-502D-CBDB-A45B-CFFFAA338317}"/>
              </a:ext>
            </a:extLst>
          </p:cNvPr>
          <p:cNvSpPr txBox="1"/>
          <p:nvPr/>
        </p:nvSpPr>
        <p:spPr>
          <a:xfrm>
            <a:off x="134237" y="5243329"/>
            <a:ext cx="1234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We want to represent the six-quark wave function as a product of two nucleonic wave functions that behaves </a:t>
            </a:r>
            <a:r>
              <a:rPr lang="en-GB" sz="2000" dirty="0" err="1"/>
              <a:t>antisymmetrically</a:t>
            </a:r>
            <a:r>
              <a:rPr lang="en-GB" sz="2000" dirty="0"/>
              <a:t> with respect to each exchange of quantum numbers belonging to quarks or nucleons:</a:t>
            </a:r>
          </a:p>
        </p:txBody>
      </p:sp>
    </p:spTree>
    <p:extLst>
      <p:ext uri="{BB962C8B-B14F-4D97-AF65-F5344CB8AC3E}">
        <p14:creationId xmlns:p14="http://schemas.microsoft.com/office/powerpoint/2010/main" val="10085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4" grpId="0"/>
      <p:bldP spid="35" grpId="0" animBg="1"/>
      <p:bldP spid="36" grpId="0" animBg="1"/>
      <p:bldP spid="39" grpId="0"/>
      <p:bldP spid="46" grpId="0"/>
      <p:bldP spid="47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BA41-2874-8BBC-1D85-8A7E7AA8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36F7-9540-061E-7D1C-4027C0F3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A25C-6AF4-CEE2-FC58-77CB19FE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92E2-1533-8DAA-1E4F-5636F5F1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4D340-AD01-6BFD-487B-AD65334D7C23}"/>
                  </a:ext>
                </a:extLst>
              </p:cNvPr>
              <p:cNvSpPr txBox="1"/>
              <p:nvPr/>
            </p:nvSpPr>
            <p:spPr>
              <a:xfrm>
                <a:off x="232512" y="3969121"/>
                <a:ext cx="11726981" cy="2006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erf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erf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  <m:d>
                            <m:dPr>
                              <m:begChr m:val=""/>
                              <m:endChr m:val="}"/>
                              <m:ctrlPr>
                                <a:rPr lang="en-GB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11−2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GB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+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11−2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d>
                        <m:dPr>
                          <m:begChr m:val=""/>
                          <m:endChr m:val="}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11−2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br>
                  <a:rPr lang="en-GB" dirty="0">
                    <a:solidFill>
                      <a:schemeClr val="tx1"/>
                    </a:solidFill>
                  </a:rPr>
                </a:b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4D340-AD01-6BFD-487B-AD65334D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2" y="3969121"/>
                <a:ext cx="11726981" cy="2006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D82BFD-B42E-C052-D681-EE75E526FE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122181"/>
                  </p:ext>
                </p:extLst>
              </p:nvPr>
            </p:nvGraphicFramePr>
            <p:xfrm>
              <a:off x="8357831" y="4173621"/>
              <a:ext cx="2936136" cy="1643063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978712">
                      <a:extLst>
                        <a:ext uri="{9D8B030D-6E8A-4147-A177-3AD203B41FA5}">
                          <a16:colId xmlns:a16="http://schemas.microsoft.com/office/drawing/2014/main" val="884507723"/>
                        </a:ext>
                      </a:extLst>
                    </a:gridCol>
                    <a:gridCol w="978712">
                      <a:extLst>
                        <a:ext uri="{9D8B030D-6E8A-4147-A177-3AD203B41FA5}">
                          <a16:colId xmlns:a16="http://schemas.microsoft.com/office/drawing/2014/main" val="1714102023"/>
                        </a:ext>
                      </a:extLst>
                    </a:gridCol>
                    <a:gridCol w="978712">
                      <a:extLst>
                        <a:ext uri="{9D8B030D-6E8A-4147-A177-3AD203B41FA5}">
                          <a16:colId xmlns:a16="http://schemas.microsoft.com/office/drawing/2014/main" val="7678714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sub>
                                  <m:sup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sub>
                                  <m:sup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366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8483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072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D82BFD-B42E-C052-D681-EE75E526FE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122181"/>
                  </p:ext>
                </p:extLst>
              </p:nvPr>
            </p:nvGraphicFramePr>
            <p:xfrm>
              <a:off x="8357831" y="4173621"/>
              <a:ext cx="2936136" cy="1643063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978712">
                      <a:extLst>
                        <a:ext uri="{9D8B030D-6E8A-4147-A177-3AD203B41FA5}">
                          <a16:colId xmlns:a16="http://schemas.microsoft.com/office/drawing/2014/main" val="884507723"/>
                        </a:ext>
                      </a:extLst>
                    </a:gridCol>
                    <a:gridCol w="978712">
                      <a:extLst>
                        <a:ext uri="{9D8B030D-6E8A-4147-A177-3AD203B41FA5}">
                          <a16:colId xmlns:a16="http://schemas.microsoft.com/office/drawing/2014/main" val="1714102023"/>
                        </a:ext>
                      </a:extLst>
                    </a:gridCol>
                    <a:gridCol w="978712">
                      <a:extLst>
                        <a:ext uri="{9D8B030D-6E8A-4147-A177-3AD203B41FA5}">
                          <a16:colId xmlns:a16="http://schemas.microsoft.com/office/drawing/2014/main" val="767871423"/>
                        </a:ext>
                      </a:extLst>
                    </a:gridCol>
                  </a:tblGrid>
                  <a:tr h="423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1" r="-20000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50" r="-10125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621" b="-2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665231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1" t="-69307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50" t="-69307" r="-101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9307" r="-62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8483295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1" t="-171000" r="-200000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50" t="-171000" r="-101250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71000" r="-621" b="-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8072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407D7-A41E-71A5-E174-B346BFD4EE2E}"/>
                  </a:ext>
                </a:extLst>
              </p:cNvPr>
              <p:cNvSpPr txBox="1"/>
              <p:nvPr/>
            </p:nvSpPr>
            <p:spPr>
              <a:xfrm>
                <a:off x="5072140" y="6005468"/>
                <a:ext cx="4848808" cy="45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Pauli</m:t>
                          </m:r>
                        </m:sup>
                      </m:sSubSup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Pauli</m:t>
                          </m:r>
                        </m:sup>
                      </m:sSub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407D7-A41E-71A5-E174-B346BFD4E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40" y="6005468"/>
                <a:ext cx="4848808" cy="456151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69E8B-5C3E-1E5A-2920-6378DA52F117}"/>
                  </a:ext>
                </a:extLst>
              </p:cNvPr>
              <p:cNvSpPr txBox="1"/>
              <p:nvPr/>
            </p:nvSpPr>
            <p:spPr>
              <a:xfrm>
                <a:off x="2825477" y="1453394"/>
                <a:ext cx="4040786" cy="649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Pauli</m:t>
                          </m:r>
                        </m:sup>
                      </m:sSub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69E8B-5C3E-1E5A-2920-6378DA52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77" y="1453394"/>
                <a:ext cx="4040786" cy="649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3551D1-FB1F-4B85-D39F-C68FF23D7165}"/>
                  </a:ext>
                </a:extLst>
              </p:cNvPr>
              <p:cNvSpPr txBox="1"/>
              <p:nvPr/>
            </p:nvSpPr>
            <p:spPr>
              <a:xfrm>
                <a:off x="873362" y="2815377"/>
                <a:ext cx="7945017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Pauli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Pauli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𝜏𝜏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3551D1-FB1F-4B85-D39F-C68FF23D7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2" y="2815377"/>
                <a:ext cx="7945017" cy="984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04AA71B-6865-0A60-9E81-5893D325D06A}"/>
              </a:ext>
            </a:extLst>
          </p:cNvPr>
          <p:cNvSpPr txBox="1"/>
          <p:nvPr/>
        </p:nvSpPr>
        <p:spPr>
          <a:xfrm>
            <a:off x="157065" y="748849"/>
            <a:ext cx="11726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The </a:t>
            </a:r>
            <a:r>
              <a:rPr lang="en-GB" sz="2000" dirty="0" err="1"/>
              <a:t>antisymmetrization</a:t>
            </a:r>
            <a:r>
              <a:rPr lang="en-GB" sz="2000" dirty="0"/>
              <a:t> of the two-nucleon wave function with respect to the quark degrees of freedom leads to a shift in the two-nucleon energy: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D8B2E-33F2-EC6E-21E5-685E83C6CD02}"/>
              </a:ext>
            </a:extLst>
          </p:cNvPr>
          <p:cNvSpPr txBox="1"/>
          <p:nvPr/>
        </p:nvSpPr>
        <p:spPr>
          <a:xfrm>
            <a:off x="157064" y="2181637"/>
            <a:ext cx="11726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We are actually interested in the energy shift for a single nucleon in a </a:t>
            </a:r>
            <a:br>
              <a:rPr lang="en-GB" sz="2000" dirty="0"/>
            </a:br>
            <a:r>
              <a:rPr lang="en-GB" sz="2000" dirty="0"/>
              <a:t>many-nucleon system: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03AC0-5613-06EA-0876-FC38F0688F19}"/>
              </a:ext>
            </a:extLst>
          </p:cNvPr>
          <p:cNvSpPr txBox="1"/>
          <p:nvPr/>
        </p:nvSpPr>
        <p:spPr>
          <a:xfrm>
            <a:off x="157064" y="3716573"/>
            <a:ext cx="11726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Where: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EBA87-606D-D062-A777-2D791BB29F32}"/>
              </a:ext>
            </a:extLst>
          </p:cNvPr>
          <p:cNvGrpSpPr/>
          <p:nvPr/>
        </p:nvGrpSpPr>
        <p:grpSpPr>
          <a:xfrm rot="1215247">
            <a:off x="8489647" y="1102243"/>
            <a:ext cx="1668652" cy="1512069"/>
            <a:chOff x="8420819" y="843136"/>
            <a:chExt cx="1668652" cy="151206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E271C8-AABC-8DC1-093D-EC90B24768D2}"/>
                </a:ext>
              </a:extLst>
            </p:cNvPr>
            <p:cNvSpPr/>
            <p:nvPr/>
          </p:nvSpPr>
          <p:spPr>
            <a:xfrm>
              <a:off x="8595231" y="1153768"/>
              <a:ext cx="643812" cy="993076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64EAE6-565B-B9F1-A35E-BD15234EAA99}"/>
                </a:ext>
              </a:extLst>
            </p:cNvPr>
            <p:cNvSpPr/>
            <p:nvPr/>
          </p:nvSpPr>
          <p:spPr>
            <a:xfrm rot="8007142">
              <a:off x="9496156" y="1150403"/>
              <a:ext cx="301230" cy="837920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6DE9FA-30D9-D25A-9BDA-6FD149674798}"/>
                </a:ext>
              </a:extLst>
            </p:cNvPr>
            <p:cNvSpPr/>
            <p:nvPr/>
          </p:nvSpPr>
          <p:spPr>
            <a:xfrm rot="4379483">
              <a:off x="9063718" y="1682579"/>
              <a:ext cx="301230" cy="985252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AB655A-BB87-4285-42A9-E790D1F6B969}"/>
                </a:ext>
              </a:extLst>
            </p:cNvPr>
            <p:cNvSpPr/>
            <p:nvPr/>
          </p:nvSpPr>
          <p:spPr>
            <a:xfrm>
              <a:off x="8420819" y="1995205"/>
              <a:ext cx="360000" cy="36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EFFECA-83F2-4B6F-BEC2-A6C02B6A6F7A}"/>
                </a:ext>
              </a:extLst>
            </p:cNvPr>
            <p:cNvSpPr/>
            <p:nvPr/>
          </p:nvSpPr>
          <p:spPr>
            <a:xfrm>
              <a:off x="9729471" y="1925343"/>
              <a:ext cx="360000" cy="36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2E0FE3-4233-AD1D-CB69-1A93A1B8B335}"/>
                </a:ext>
              </a:extLst>
            </p:cNvPr>
            <p:cNvSpPr/>
            <p:nvPr/>
          </p:nvSpPr>
          <p:spPr>
            <a:xfrm>
              <a:off x="9151174" y="843136"/>
              <a:ext cx="360000" cy="36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DE4B9-B17C-0442-BEB2-2456ED13248B}"/>
              </a:ext>
            </a:extLst>
          </p:cNvPr>
          <p:cNvGrpSpPr/>
          <p:nvPr/>
        </p:nvGrpSpPr>
        <p:grpSpPr>
          <a:xfrm rot="9770506">
            <a:off x="10283948" y="2311693"/>
            <a:ext cx="1668652" cy="1512069"/>
            <a:chOff x="9823521" y="1064637"/>
            <a:chExt cx="1668652" cy="15120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2D5281-A7E2-5821-29F5-681C3021EE0A}"/>
                </a:ext>
              </a:extLst>
            </p:cNvPr>
            <p:cNvSpPr/>
            <p:nvPr/>
          </p:nvSpPr>
          <p:spPr>
            <a:xfrm>
              <a:off x="9997933" y="1375269"/>
              <a:ext cx="643812" cy="993076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33A51B-8E1F-2C6D-D913-9AFCEDE56CCC}"/>
                </a:ext>
              </a:extLst>
            </p:cNvPr>
            <p:cNvSpPr/>
            <p:nvPr/>
          </p:nvSpPr>
          <p:spPr>
            <a:xfrm rot="8007142">
              <a:off x="10898858" y="1371904"/>
              <a:ext cx="301230" cy="837920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E6F29B-6CE0-8ED1-4F91-3B07DD7338B3}"/>
                </a:ext>
              </a:extLst>
            </p:cNvPr>
            <p:cNvSpPr/>
            <p:nvPr/>
          </p:nvSpPr>
          <p:spPr>
            <a:xfrm rot="4379483">
              <a:off x="10466420" y="1904080"/>
              <a:ext cx="301230" cy="985252"/>
            </a:xfrm>
            <a:custGeom>
              <a:avLst/>
              <a:gdLst>
                <a:gd name="connsiteX0" fmla="*/ 21312 w 301230"/>
                <a:gd name="connsiteY0" fmla="*/ 429208 h 429208"/>
                <a:gd name="connsiteX1" fmla="*/ 11981 w 301230"/>
                <a:gd name="connsiteY1" fmla="*/ 195942 h 429208"/>
                <a:gd name="connsiteX2" fmla="*/ 58634 w 301230"/>
                <a:gd name="connsiteY2" fmla="*/ 214604 h 429208"/>
                <a:gd name="connsiteX3" fmla="*/ 123948 w 301230"/>
                <a:gd name="connsiteY3" fmla="*/ 195942 h 429208"/>
                <a:gd name="connsiteX4" fmla="*/ 151940 w 301230"/>
                <a:gd name="connsiteY4" fmla="*/ 186612 h 429208"/>
                <a:gd name="connsiteX5" fmla="*/ 170601 w 301230"/>
                <a:gd name="connsiteY5" fmla="*/ 158620 h 429208"/>
                <a:gd name="connsiteX6" fmla="*/ 189263 w 301230"/>
                <a:gd name="connsiteY6" fmla="*/ 65314 h 429208"/>
                <a:gd name="connsiteX7" fmla="*/ 254577 w 301230"/>
                <a:gd name="connsiteY7" fmla="*/ 55983 h 429208"/>
                <a:gd name="connsiteX8" fmla="*/ 282569 w 301230"/>
                <a:gd name="connsiteY8" fmla="*/ 37322 h 429208"/>
                <a:gd name="connsiteX9" fmla="*/ 301230 w 301230"/>
                <a:gd name="connsiteY9" fmla="*/ 37322 h 4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30" h="429208">
                  <a:moveTo>
                    <a:pt x="21312" y="429208"/>
                  </a:moveTo>
                  <a:cubicBezTo>
                    <a:pt x="14546" y="385234"/>
                    <a:pt x="-16853" y="243998"/>
                    <a:pt x="11981" y="195942"/>
                  </a:cubicBezTo>
                  <a:cubicBezTo>
                    <a:pt x="20598" y="181580"/>
                    <a:pt x="43083" y="208383"/>
                    <a:pt x="58634" y="214604"/>
                  </a:cubicBezTo>
                  <a:lnTo>
                    <a:pt x="123948" y="195942"/>
                  </a:lnTo>
                  <a:cubicBezTo>
                    <a:pt x="133369" y="193116"/>
                    <a:pt x="144260" y="192756"/>
                    <a:pt x="151940" y="186612"/>
                  </a:cubicBezTo>
                  <a:cubicBezTo>
                    <a:pt x="160697" y="179607"/>
                    <a:pt x="164381" y="167951"/>
                    <a:pt x="170601" y="158620"/>
                  </a:cubicBezTo>
                  <a:cubicBezTo>
                    <a:pt x="176822" y="127518"/>
                    <a:pt x="169178" y="89862"/>
                    <a:pt x="189263" y="65314"/>
                  </a:cubicBezTo>
                  <a:cubicBezTo>
                    <a:pt x="203189" y="48293"/>
                    <a:pt x="233512" y="62303"/>
                    <a:pt x="254577" y="55983"/>
                  </a:cubicBezTo>
                  <a:cubicBezTo>
                    <a:pt x="265318" y="52761"/>
                    <a:pt x="273238" y="43542"/>
                    <a:pt x="282569" y="37322"/>
                  </a:cubicBezTo>
                  <a:cubicBezTo>
                    <a:pt x="295009" y="-12441"/>
                    <a:pt x="288789" y="-12441"/>
                    <a:pt x="301230" y="3732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8483C0-EB6F-B439-E022-367B43C541B5}"/>
                </a:ext>
              </a:extLst>
            </p:cNvPr>
            <p:cNvSpPr/>
            <p:nvPr/>
          </p:nvSpPr>
          <p:spPr>
            <a:xfrm>
              <a:off x="9823521" y="2216706"/>
              <a:ext cx="360000" cy="36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21ACDDD-DCDA-33C2-9F4E-D39D3A8EE874}"/>
                </a:ext>
              </a:extLst>
            </p:cNvPr>
            <p:cNvSpPr/>
            <p:nvPr/>
          </p:nvSpPr>
          <p:spPr>
            <a:xfrm>
              <a:off x="11132173" y="2146844"/>
              <a:ext cx="360000" cy="36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C2D43F-558E-47F6-F608-AF9906415959}"/>
                </a:ext>
              </a:extLst>
            </p:cNvPr>
            <p:cNvSpPr/>
            <p:nvPr/>
          </p:nvSpPr>
          <p:spPr>
            <a:xfrm>
              <a:off x="10553876" y="1064637"/>
              <a:ext cx="360000" cy="36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2B5C1516-236A-2431-87AC-A181B1DB8239}"/>
              </a:ext>
            </a:extLst>
          </p:cNvPr>
          <p:cNvSpPr/>
          <p:nvPr/>
        </p:nvSpPr>
        <p:spPr>
          <a:xfrm rot="1215247">
            <a:off x="9858073" y="2219026"/>
            <a:ext cx="685031" cy="27938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C2A6CDED-B9CB-914B-AA4B-AECC29667EDD}"/>
              </a:ext>
            </a:extLst>
          </p:cNvPr>
          <p:cNvSpPr/>
          <p:nvPr/>
        </p:nvSpPr>
        <p:spPr>
          <a:xfrm rot="12015247">
            <a:off x="9578433" y="2835291"/>
            <a:ext cx="685031" cy="27938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ACC9A4-C388-7879-8E93-BB2F850C0F52}"/>
                  </a:ext>
                </a:extLst>
              </p:cNvPr>
              <p:cNvSpPr txBox="1"/>
              <p:nvPr/>
            </p:nvSpPr>
            <p:spPr>
              <a:xfrm>
                <a:off x="232513" y="5986435"/>
                <a:ext cx="6718794" cy="50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sz="2000" dirty="0"/>
                  <a:t> entail the symmetry condition: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ACC9A4-C388-7879-8E93-BB2F850C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3" y="5986435"/>
                <a:ext cx="6718794" cy="506998"/>
              </a:xfrm>
              <a:prstGeom prst="rect">
                <a:avLst/>
              </a:prstGeom>
              <a:blipFill>
                <a:blip r:embed="rId7"/>
                <a:stretch>
                  <a:fillRect l="-907" b="-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0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  <p:bldP spid="15" grpId="0"/>
      <p:bldP spid="16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C658D2-3EC9-E8EF-6B5E-9785FF5D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212" y="1002233"/>
            <a:ext cx="5956622" cy="5484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064CF-47D9-AE59-DC4C-75C56906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E58A-6E8C-6F72-9064-4D025F33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Oleksandr Vitiuk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040B-BAF4-F187-87D5-21870568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/>
              <a:t>Quark Pauli Blocking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6BE50-251B-C388-D721-D31D239A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C006-DB77-47F1-A72A-80F2D92FCE26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6A4EF3-D01B-7401-70C4-13B891C57897}"/>
                  </a:ext>
                </a:extLst>
              </p:cNvPr>
              <p:cNvSpPr txBox="1"/>
              <p:nvPr/>
            </p:nvSpPr>
            <p:spPr>
              <a:xfrm>
                <a:off x="461076" y="1284503"/>
                <a:ext cx="4681474" cy="2070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Pauli</m:t>
                          </m:r>
                        </m:sup>
                      </m:sSub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ex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6A4EF3-D01B-7401-70C4-13B891C57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76" y="1284503"/>
                <a:ext cx="4681474" cy="2070567"/>
              </a:xfrm>
              <a:prstGeom prst="rect">
                <a:avLst/>
              </a:prstGeom>
              <a:blipFill>
                <a:blip r:embed="rId3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0DC22EA-DA53-2E45-007F-77C5805426F7}"/>
              </a:ext>
            </a:extLst>
          </p:cNvPr>
          <p:cNvSpPr txBox="1"/>
          <p:nvPr/>
        </p:nvSpPr>
        <p:spPr>
          <a:xfrm>
            <a:off x="160953" y="772396"/>
            <a:ext cx="11250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Now, we introduce the quark exchange self-energy contribution in the relativistic mean-field </a:t>
            </a:r>
            <a:r>
              <a:rPr lang="en-GB" sz="2200" dirty="0" err="1"/>
              <a:t>EoS</a:t>
            </a:r>
            <a:r>
              <a:rPr lang="en-GB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D11E7-48B5-709A-C4B5-86CA6B06A2FD}"/>
                  </a:ext>
                </a:extLst>
              </p:cNvPr>
              <p:cNvSpPr txBox="1"/>
              <p:nvPr/>
            </p:nvSpPr>
            <p:spPr>
              <a:xfrm>
                <a:off x="45103" y="3374280"/>
                <a:ext cx="6200190" cy="1653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𝐹𝐺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𝐹𝐺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D11E7-48B5-709A-C4B5-86CA6B06A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" y="3374280"/>
                <a:ext cx="6200190" cy="1653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A00B80-446B-974D-522B-FC4E94D839CB}"/>
              </a:ext>
            </a:extLst>
          </p:cNvPr>
          <p:cNvSpPr/>
          <p:nvPr/>
        </p:nvSpPr>
        <p:spPr>
          <a:xfrm rot="5400000">
            <a:off x="3327143" y="2610468"/>
            <a:ext cx="807098" cy="6155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C9B3D-497C-A120-E0DE-C86FF1919459}"/>
              </a:ext>
            </a:extLst>
          </p:cNvPr>
          <p:cNvSpPr txBox="1"/>
          <p:nvPr/>
        </p:nvSpPr>
        <p:spPr>
          <a:xfrm>
            <a:off x="160953" y="5062172"/>
            <a:ext cx="11250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In this work we consider two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43483-DE33-E5FA-2C88-9AF5EB41741F}"/>
                  </a:ext>
                </a:extLst>
              </p:cNvPr>
              <p:cNvSpPr txBox="1"/>
              <p:nvPr/>
            </p:nvSpPr>
            <p:spPr>
              <a:xfrm>
                <a:off x="356813" y="5501131"/>
                <a:ext cx="5869818" cy="82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Constant quark mass: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=350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Brow-Rho mass scaling: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43483-DE33-E5FA-2C88-9AF5EB417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3" y="5501131"/>
                <a:ext cx="5869818" cy="821635"/>
              </a:xfrm>
              <a:prstGeom prst="rect">
                <a:avLst/>
              </a:prstGeom>
              <a:blipFill>
                <a:blip r:embed="rId5"/>
                <a:stretch>
                  <a:fillRect l="-1247" t="-3704" b="-1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9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2232</TotalTime>
  <Words>1292</Words>
  <Application>Microsoft Office PowerPoint</Application>
  <PresentationFormat>Widescreen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Dense Baryonic Matter Equation of State with Quark Pauli Blocking</vt:lpstr>
      <vt:lpstr> Introduction</vt:lpstr>
      <vt:lpstr> σ-ω Model</vt:lpstr>
      <vt:lpstr> σ-ω Model</vt:lpstr>
      <vt:lpstr> σ-ω Model</vt:lpstr>
      <vt:lpstr> σ-ω Model</vt:lpstr>
      <vt:lpstr> Quark Substructure Effect</vt:lpstr>
      <vt:lpstr>PowerPoint Presentation</vt:lpstr>
      <vt:lpstr>PowerPoint Presentation</vt:lpstr>
      <vt:lpstr> Results</vt:lpstr>
      <vt:lpstr> Results: SNM &amp; PNM</vt:lpstr>
      <vt:lpstr> Results: SNM &amp; PNM</vt:lpstr>
      <vt:lpstr> Results: β-equilibrium</vt:lpstr>
      <vt:lpstr> Results: β-equilibrium</vt:lpstr>
      <vt:lpstr> Summary &amp;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Oleksandr Vitiuk</dc:creator>
  <cp:lastModifiedBy>Oleksandr Vitiuk</cp:lastModifiedBy>
  <cp:revision>55</cp:revision>
  <dcterms:created xsi:type="dcterms:W3CDTF">2023-03-02T17:29:34Z</dcterms:created>
  <dcterms:modified xsi:type="dcterms:W3CDTF">2024-07-07T21:50:59Z</dcterms:modified>
</cp:coreProperties>
</file>